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57" r:id="rId3"/>
    <p:sldId id="280" r:id="rId4"/>
    <p:sldId id="259" r:id="rId5"/>
    <p:sldId id="260" r:id="rId6"/>
    <p:sldId id="262" r:id="rId7"/>
    <p:sldId id="263" r:id="rId8"/>
    <p:sldId id="261" r:id="rId9"/>
    <p:sldId id="281"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4660"/>
  </p:normalViewPr>
  <p:slideViewPr>
    <p:cSldViewPr snapToGrid="0">
      <p:cViewPr varScale="1">
        <p:scale>
          <a:sx n="77" d="100"/>
          <a:sy n="77" d="100"/>
        </p:scale>
        <p:origin x="51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esh Mutubandara" userId="f236dc0b5bf4b380" providerId="LiveId" clId="{F31277B1-3950-4E17-B611-AC7FE8BD1FCA}"/>
    <pc:docChg chg="undo custSel addSld delSld modSld sldOrd">
      <pc:chgData name="Umesh Mutubandara" userId="f236dc0b5bf4b380" providerId="LiveId" clId="{F31277B1-3950-4E17-B611-AC7FE8BD1FCA}" dt="2018-07-23T08:39:56.086" v="3076" actId="1076"/>
      <pc:docMkLst>
        <pc:docMk/>
      </pc:docMkLst>
      <pc:sldChg chg="modSp">
        <pc:chgData name="Umesh Mutubandara" userId="f236dc0b5bf4b380" providerId="LiveId" clId="{F31277B1-3950-4E17-B611-AC7FE8BD1FCA}" dt="2018-07-23T04:48:11.562" v="1987" actId="20577"/>
        <pc:sldMkLst>
          <pc:docMk/>
          <pc:sldMk cId="2900594721" sldId="257"/>
        </pc:sldMkLst>
        <pc:spChg chg="mod">
          <ac:chgData name="Umesh Mutubandara" userId="f236dc0b5bf4b380" providerId="LiveId" clId="{F31277B1-3950-4E17-B611-AC7FE8BD1FCA}" dt="2018-07-23T04:48:11.562" v="1987" actId="20577"/>
          <ac:spMkLst>
            <pc:docMk/>
            <pc:sldMk cId="2900594721" sldId="257"/>
            <ac:spMk id="3" creationId="{164E7E78-3ED6-4DD2-A4DF-50C4F6CCA06A}"/>
          </ac:spMkLst>
        </pc:spChg>
      </pc:sldChg>
      <pc:sldChg chg="modSp del">
        <pc:chgData name="Umesh Mutubandara" userId="f236dc0b5bf4b380" providerId="LiveId" clId="{F31277B1-3950-4E17-B611-AC7FE8BD1FCA}" dt="2018-07-23T08:36:33.799" v="2926" actId="2696"/>
        <pc:sldMkLst>
          <pc:docMk/>
          <pc:sldMk cId="3813276545" sldId="258"/>
        </pc:sldMkLst>
        <pc:spChg chg="mod">
          <ac:chgData name="Umesh Mutubandara" userId="f236dc0b5bf4b380" providerId="LiveId" clId="{F31277B1-3950-4E17-B611-AC7FE8BD1FCA}" dt="2018-07-23T05:17:19.098" v="2923" actId="20577"/>
          <ac:spMkLst>
            <pc:docMk/>
            <pc:sldMk cId="3813276545" sldId="258"/>
            <ac:spMk id="3" creationId="{164E7E78-3ED6-4DD2-A4DF-50C4F6CCA06A}"/>
          </ac:spMkLst>
        </pc:spChg>
      </pc:sldChg>
      <pc:sldChg chg="modSp add">
        <pc:chgData name="Umesh Mutubandara" userId="f236dc0b5bf4b380" providerId="LiveId" clId="{F31277B1-3950-4E17-B611-AC7FE8BD1FCA}" dt="2018-07-23T04:46:07.681" v="1835" actId="20577"/>
        <pc:sldMkLst>
          <pc:docMk/>
          <pc:sldMk cId="1832076174" sldId="259"/>
        </pc:sldMkLst>
        <pc:spChg chg="mod">
          <ac:chgData name="Umesh Mutubandara" userId="f236dc0b5bf4b380" providerId="LiveId" clId="{F31277B1-3950-4E17-B611-AC7FE8BD1FCA}" dt="2018-07-23T04:23:15.907" v="57" actId="20577"/>
          <ac:spMkLst>
            <pc:docMk/>
            <pc:sldMk cId="1832076174" sldId="259"/>
            <ac:spMk id="2" creationId="{812A9260-315E-4B2F-AF66-073AF9C6A499}"/>
          </ac:spMkLst>
        </pc:spChg>
        <pc:spChg chg="mod">
          <ac:chgData name="Umesh Mutubandara" userId="f236dc0b5bf4b380" providerId="LiveId" clId="{F31277B1-3950-4E17-B611-AC7FE8BD1FCA}" dt="2018-07-23T04:46:07.681" v="1835" actId="20577"/>
          <ac:spMkLst>
            <pc:docMk/>
            <pc:sldMk cId="1832076174" sldId="259"/>
            <ac:spMk id="3" creationId="{164E7E78-3ED6-4DD2-A4DF-50C4F6CCA06A}"/>
          </ac:spMkLst>
        </pc:spChg>
      </pc:sldChg>
      <pc:sldChg chg="modSp add">
        <pc:chgData name="Umesh Mutubandara" userId="f236dc0b5bf4b380" providerId="LiveId" clId="{F31277B1-3950-4E17-B611-AC7FE8BD1FCA}" dt="2018-07-23T05:05:18.880" v="2922"/>
        <pc:sldMkLst>
          <pc:docMk/>
          <pc:sldMk cId="1147913397" sldId="260"/>
        </pc:sldMkLst>
        <pc:spChg chg="mod">
          <ac:chgData name="Umesh Mutubandara" userId="f236dc0b5bf4b380" providerId="LiveId" clId="{F31277B1-3950-4E17-B611-AC7FE8BD1FCA}" dt="2018-07-23T04:49:06.492" v="1998" actId="20577"/>
          <ac:spMkLst>
            <pc:docMk/>
            <pc:sldMk cId="1147913397" sldId="260"/>
            <ac:spMk id="2" creationId="{812A9260-315E-4B2F-AF66-073AF9C6A499}"/>
          </ac:spMkLst>
        </pc:spChg>
        <pc:spChg chg="mod">
          <ac:chgData name="Umesh Mutubandara" userId="f236dc0b5bf4b380" providerId="LiveId" clId="{F31277B1-3950-4E17-B611-AC7FE8BD1FCA}" dt="2018-07-23T05:05:18.880" v="2922"/>
          <ac:spMkLst>
            <pc:docMk/>
            <pc:sldMk cId="1147913397" sldId="260"/>
            <ac:spMk id="3" creationId="{164E7E78-3ED6-4DD2-A4DF-50C4F6CCA06A}"/>
          </ac:spMkLst>
        </pc:spChg>
      </pc:sldChg>
      <pc:sldChg chg="addSp delSp modSp add del">
        <pc:chgData name="Umesh Mutubandara" userId="f236dc0b5bf4b380" providerId="LiveId" clId="{F31277B1-3950-4E17-B611-AC7FE8BD1FCA}" dt="2018-07-23T08:36:33.783" v="2925" actId="2696"/>
        <pc:sldMkLst>
          <pc:docMk/>
          <pc:sldMk cId="521426895" sldId="261"/>
        </pc:sldMkLst>
        <pc:spChg chg="mod">
          <ac:chgData name="Umesh Mutubandara" userId="f236dc0b5bf4b380" providerId="LiveId" clId="{F31277B1-3950-4E17-B611-AC7FE8BD1FCA}" dt="2018-07-23T05:04:00.208" v="2835" actId="1076"/>
          <ac:spMkLst>
            <pc:docMk/>
            <pc:sldMk cId="521426895" sldId="261"/>
            <ac:spMk id="2" creationId="{8C103187-5860-43BC-8587-99F93BE6A760}"/>
          </ac:spMkLst>
        </pc:spChg>
        <pc:spChg chg="del mod">
          <ac:chgData name="Umesh Mutubandara" userId="f236dc0b5bf4b380" providerId="LiveId" clId="{F31277B1-3950-4E17-B611-AC7FE8BD1FCA}" dt="2018-07-23T05:01:49.574" v="2765" actId="478"/>
          <ac:spMkLst>
            <pc:docMk/>
            <pc:sldMk cId="521426895" sldId="261"/>
            <ac:spMk id="3" creationId="{731672BF-4B96-4239-AACD-A458D040E3F9}"/>
          </ac:spMkLst>
        </pc:spChg>
        <pc:spChg chg="add del mod">
          <ac:chgData name="Umesh Mutubandara" userId="f236dc0b5bf4b380" providerId="LiveId" clId="{F31277B1-3950-4E17-B611-AC7FE8BD1FCA}" dt="2018-07-23T05:01:55.568" v="2766" actId="478"/>
          <ac:spMkLst>
            <pc:docMk/>
            <pc:sldMk cId="521426895" sldId="261"/>
            <ac:spMk id="7" creationId="{6E6304B7-5B16-4999-B00C-9B29D09B9909}"/>
          </ac:spMkLst>
        </pc:spChg>
      </pc:sldChg>
      <pc:sldChg chg="add">
        <pc:chgData name="Umesh Mutubandara" userId="f236dc0b5bf4b380" providerId="LiveId" clId="{F31277B1-3950-4E17-B611-AC7FE8BD1FCA}" dt="2018-07-23T08:37:26.692" v="2928"/>
        <pc:sldMkLst>
          <pc:docMk/>
          <pc:sldMk cId="4209163824" sldId="261"/>
        </pc:sldMkLst>
      </pc:sldChg>
      <pc:sldChg chg="modSp add">
        <pc:chgData name="Umesh Mutubandara" userId="f236dc0b5bf4b380" providerId="LiveId" clId="{F31277B1-3950-4E17-B611-AC7FE8BD1FCA}" dt="2018-07-23T08:37:45.454" v="2929" actId="1076"/>
        <pc:sldMkLst>
          <pc:docMk/>
          <pc:sldMk cId="308986687" sldId="262"/>
        </pc:sldMkLst>
        <pc:spChg chg="mod">
          <ac:chgData name="Umesh Mutubandara" userId="f236dc0b5bf4b380" providerId="LiveId" clId="{F31277B1-3950-4E17-B611-AC7FE8BD1FCA}" dt="2018-07-23T05:03:09.060" v="2810" actId="20577"/>
          <ac:spMkLst>
            <pc:docMk/>
            <pc:sldMk cId="308986687" sldId="262"/>
            <ac:spMk id="2" creationId="{F9A10DB1-170C-4209-9CC1-A1085DFDD1CF}"/>
          </ac:spMkLst>
        </pc:spChg>
        <pc:spChg chg="mod">
          <ac:chgData name="Umesh Mutubandara" userId="f236dc0b5bf4b380" providerId="LiveId" clId="{F31277B1-3950-4E17-B611-AC7FE8BD1FCA}" dt="2018-07-23T08:37:45.454" v="2929" actId="1076"/>
          <ac:spMkLst>
            <pc:docMk/>
            <pc:sldMk cId="308986687" sldId="262"/>
            <ac:spMk id="3" creationId="{F2F34DE1-C07E-48DF-A9D0-849EC41E5FF0}"/>
          </ac:spMkLst>
        </pc:spChg>
      </pc:sldChg>
      <pc:sldChg chg="add del">
        <pc:chgData name="Umesh Mutubandara" userId="f236dc0b5bf4b380" providerId="LiveId" clId="{F31277B1-3950-4E17-B611-AC7FE8BD1FCA}" dt="2018-07-23T08:36:33.799" v="2927" actId="2696"/>
        <pc:sldMkLst>
          <pc:docMk/>
          <pc:sldMk cId="1612524641" sldId="263"/>
        </pc:sldMkLst>
      </pc:sldChg>
      <pc:sldChg chg="add">
        <pc:chgData name="Umesh Mutubandara" userId="f236dc0b5bf4b380" providerId="LiveId" clId="{F31277B1-3950-4E17-B611-AC7FE8BD1FCA}" dt="2018-07-23T08:37:26.692" v="2928"/>
        <pc:sldMkLst>
          <pc:docMk/>
          <pc:sldMk cId="3286705245" sldId="263"/>
        </pc:sldMkLst>
      </pc:sldChg>
      <pc:sldChg chg="add">
        <pc:chgData name="Umesh Mutubandara" userId="f236dc0b5bf4b380" providerId="LiveId" clId="{F31277B1-3950-4E17-B611-AC7FE8BD1FCA}" dt="2018-07-23T08:37:26.692" v="2928"/>
        <pc:sldMkLst>
          <pc:docMk/>
          <pc:sldMk cId="353733575" sldId="264"/>
        </pc:sldMkLst>
      </pc:sldChg>
      <pc:sldChg chg="add">
        <pc:chgData name="Umesh Mutubandara" userId="f236dc0b5bf4b380" providerId="LiveId" clId="{F31277B1-3950-4E17-B611-AC7FE8BD1FCA}" dt="2018-07-23T08:37:26.692" v="2928"/>
        <pc:sldMkLst>
          <pc:docMk/>
          <pc:sldMk cId="841383115" sldId="265"/>
        </pc:sldMkLst>
      </pc:sldChg>
      <pc:sldChg chg="add">
        <pc:chgData name="Umesh Mutubandara" userId="f236dc0b5bf4b380" providerId="LiveId" clId="{F31277B1-3950-4E17-B611-AC7FE8BD1FCA}" dt="2018-07-23T08:37:26.692" v="2928"/>
        <pc:sldMkLst>
          <pc:docMk/>
          <pc:sldMk cId="67262268" sldId="266"/>
        </pc:sldMkLst>
      </pc:sldChg>
      <pc:sldChg chg="add">
        <pc:chgData name="Umesh Mutubandara" userId="f236dc0b5bf4b380" providerId="LiveId" clId="{F31277B1-3950-4E17-B611-AC7FE8BD1FCA}" dt="2018-07-23T08:37:26.692" v="2928"/>
        <pc:sldMkLst>
          <pc:docMk/>
          <pc:sldMk cId="3372646879" sldId="267"/>
        </pc:sldMkLst>
      </pc:sldChg>
      <pc:sldChg chg="add">
        <pc:chgData name="Umesh Mutubandara" userId="f236dc0b5bf4b380" providerId="LiveId" clId="{F31277B1-3950-4E17-B611-AC7FE8BD1FCA}" dt="2018-07-23T08:37:26.692" v="2928"/>
        <pc:sldMkLst>
          <pc:docMk/>
          <pc:sldMk cId="413552120" sldId="268"/>
        </pc:sldMkLst>
      </pc:sldChg>
      <pc:sldChg chg="add">
        <pc:chgData name="Umesh Mutubandara" userId="f236dc0b5bf4b380" providerId="LiveId" clId="{F31277B1-3950-4E17-B611-AC7FE8BD1FCA}" dt="2018-07-23T08:37:26.692" v="2928"/>
        <pc:sldMkLst>
          <pc:docMk/>
          <pc:sldMk cId="4293359667" sldId="269"/>
        </pc:sldMkLst>
      </pc:sldChg>
      <pc:sldChg chg="add">
        <pc:chgData name="Umesh Mutubandara" userId="f236dc0b5bf4b380" providerId="LiveId" clId="{F31277B1-3950-4E17-B611-AC7FE8BD1FCA}" dt="2018-07-23T08:37:26.692" v="2928"/>
        <pc:sldMkLst>
          <pc:docMk/>
          <pc:sldMk cId="3701153521" sldId="270"/>
        </pc:sldMkLst>
      </pc:sldChg>
      <pc:sldChg chg="add">
        <pc:chgData name="Umesh Mutubandara" userId="f236dc0b5bf4b380" providerId="LiveId" clId="{F31277B1-3950-4E17-B611-AC7FE8BD1FCA}" dt="2018-07-23T08:37:26.692" v="2928"/>
        <pc:sldMkLst>
          <pc:docMk/>
          <pc:sldMk cId="2410161297" sldId="271"/>
        </pc:sldMkLst>
      </pc:sldChg>
      <pc:sldChg chg="add">
        <pc:chgData name="Umesh Mutubandara" userId="f236dc0b5bf4b380" providerId="LiveId" clId="{F31277B1-3950-4E17-B611-AC7FE8BD1FCA}" dt="2018-07-23T08:37:26.692" v="2928"/>
        <pc:sldMkLst>
          <pc:docMk/>
          <pc:sldMk cId="4005604107" sldId="272"/>
        </pc:sldMkLst>
      </pc:sldChg>
      <pc:sldChg chg="add">
        <pc:chgData name="Umesh Mutubandara" userId="f236dc0b5bf4b380" providerId="LiveId" clId="{F31277B1-3950-4E17-B611-AC7FE8BD1FCA}" dt="2018-07-23T08:37:26.692" v="2928"/>
        <pc:sldMkLst>
          <pc:docMk/>
          <pc:sldMk cId="3045808484" sldId="273"/>
        </pc:sldMkLst>
      </pc:sldChg>
      <pc:sldChg chg="add">
        <pc:chgData name="Umesh Mutubandara" userId="f236dc0b5bf4b380" providerId="LiveId" clId="{F31277B1-3950-4E17-B611-AC7FE8BD1FCA}" dt="2018-07-23T08:37:26.692" v="2928"/>
        <pc:sldMkLst>
          <pc:docMk/>
          <pc:sldMk cId="2040831807" sldId="274"/>
        </pc:sldMkLst>
      </pc:sldChg>
      <pc:sldChg chg="add">
        <pc:chgData name="Umesh Mutubandara" userId="f236dc0b5bf4b380" providerId="LiveId" clId="{F31277B1-3950-4E17-B611-AC7FE8BD1FCA}" dt="2018-07-23T08:37:26.692" v="2928"/>
        <pc:sldMkLst>
          <pc:docMk/>
          <pc:sldMk cId="2436740825" sldId="275"/>
        </pc:sldMkLst>
      </pc:sldChg>
      <pc:sldChg chg="add">
        <pc:chgData name="Umesh Mutubandara" userId="f236dc0b5bf4b380" providerId="LiveId" clId="{F31277B1-3950-4E17-B611-AC7FE8BD1FCA}" dt="2018-07-23T08:37:26.692" v="2928"/>
        <pc:sldMkLst>
          <pc:docMk/>
          <pc:sldMk cId="631326759" sldId="276"/>
        </pc:sldMkLst>
      </pc:sldChg>
      <pc:sldChg chg="add">
        <pc:chgData name="Umesh Mutubandara" userId="f236dc0b5bf4b380" providerId="LiveId" clId="{F31277B1-3950-4E17-B611-AC7FE8BD1FCA}" dt="2018-07-23T08:37:26.692" v="2928"/>
        <pc:sldMkLst>
          <pc:docMk/>
          <pc:sldMk cId="3870613250" sldId="277"/>
        </pc:sldMkLst>
      </pc:sldChg>
      <pc:sldChg chg="add">
        <pc:chgData name="Umesh Mutubandara" userId="f236dc0b5bf4b380" providerId="LiveId" clId="{F31277B1-3950-4E17-B611-AC7FE8BD1FCA}" dt="2018-07-23T08:37:26.692" v="2928"/>
        <pc:sldMkLst>
          <pc:docMk/>
          <pc:sldMk cId="4033588688" sldId="278"/>
        </pc:sldMkLst>
      </pc:sldChg>
      <pc:sldChg chg="add">
        <pc:chgData name="Umesh Mutubandara" userId="f236dc0b5bf4b380" providerId="LiveId" clId="{F31277B1-3950-4E17-B611-AC7FE8BD1FCA}" dt="2018-07-23T08:37:26.692" v="2928"/>
        <pc:sldMkLst>
          <pc:docMk/>
          <pc:sldMk cId="4159137190" sldId="279"/>
        </pc:sldMkLst>
      </pc:sldChg>
      <pc:sldChg chg="modSp add ord">
        <pc:chgData name="Umesh Mutubandara" userId="f236dc0b5bf4b380" providerId="LiveId" clId="{F31277B1-3950-4E17-B611-AC7FE8BD1FCA}" dt="2018-07-23T08:39:56.086" v="3076" actId="1076"/>
        <pc:sldMkLst>
          <pc:docMk/>
          <pc:sldMk cId="1245274947" sldId="280"/>
        </pc:sldMkLst>
        <pc:spChg chg="mod">
          <ac:chgData name="Umesh Mutubandara" userId="f236dc0b5bf4b380" providerId="LiveId" clId="{F31277B1-3950-4E17-B611-AC7FE8BD1FCA}" dt="2018-07-23T08:39:52.192" v="3075" actId="20577"/>
          <ac:spMkLst>
            <pc:docMk/>
            <pc:sldMk cId="1245274947" sldId="280"/>
            <ac:spMk id="2" creationId="{F9A10DB1-170C-4209-9CC1-A1085DFDD1CF}"/>
          </ac:spMkLst>
        </pc:spChg>
        <pc:spChg chg="mod">
          <ac:chgData name="Umesh Mutubandara" userId="f236dc0b5bf4b380" providerId="LiveId" clId="{F31277B1-3950-4E17-B611-AC7FE8BD1FCA}" dt="2018-07-23T08:39:56.086" v="3076" actId="1076"/>
          <ac:spMkLst>
            <pc:docMk/>
            <pc:sldMk cId="1245274947" sldId="280"/>
            <ac:spMk id="3" creationId="{F2F34DE1-C07E-48DF-A9D0-849EC41E5F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6FDE0-6DD1-486A-88F3-2FC28DD5FEF7}" type="datetimeFigureOut">
              <a:rPr lang="en-AU" smtClean="0"/>
              <a:t>1/08/2019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A873B-CCC5-4BA0-A30D-0E5138CDF0A4}" type="slidenum">
              <a:rPr lang="en-AU" smtClean="0"/>
              <a:t>‹#›</a:t>
            </a:fld>
            <a:endParaRPr lang="en-AU"/>
          </a:p>
        </p:txBody>
      </p:sp>
    </p:spTree>
    <p:extLst>
      <p:ext uri="{BB962C8B-B14F-4D97-AF65-F5344CB8AC3E}">
        <p14:creationId xmlns:p14="http://schemas.microsoft.com/office/powerpoint/2010/main" val="2461499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DEABD9-6839-427D-8DF0-EBA05FCEDD85}" type="datetime1">
              <a:rPr lang="en-AU" smtClean="0"/>
              <a:t>1/08/2019</a:t>
            </a:fld>
            <a:endParaRPr lang="en-AU"/>
          </a:p>
        </p:txBody>
      </p:sp>
      <p:sp>
        <p:nvSpPr>
          <p:cNvPr id="5" name="Footer Placeholder 4"/>
          <p:cNvSpPr>
            <a:spLocks noGrp="1"/>
          </p:cNvSpPr>
          <p:nvPr>
            <p:ph type="ftr" sz="quarter" idx="11"/>
          </p:nvPr>
        </p:nvSpPr>
        <p:spPr/>
        <p:txBody>
          <a:bodyPr/>
          <a:lstStyle/>
          <a:p>
            <a:r>
              <a:rPr lang="en-US"/>
              <a:t>EGH450 - Lecture W01 - Installing ROS in a Virtual Machine</a:t>
            </a:r>
            <a:endParaRPr lang="en-AU"/>
          </a:p>
        </p:txBody>
      </p:sp>
      <p:sp>
        <p:nvSpPr>
          <p:cNvPr id="6" name="Slide Number Placeholder 5"/>
          <p:cNvSpPr>
            <a:spLocks noGrp="1"/>
          </p:cNvSpPr>
          <p:nvPr>
            <p:ph type="sldNum" sz="quarter" idx="12"/>
          </p:nvPr>
        </p:nvSpPr>
        <p:spPr/>
        <p:txBody>
          <a:bodyPr/>
          <a:lstStyle/>
          <a:p>
            <a:fld id="{E159FAB7-1BA5-40A1-A1A1-79347EBC2B67}"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265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4DE74-F474-4342-B6D8-D5BC8BFE4ECD}" type="datetime1">
              <a:rPr lang="en-AU" smtClean="0"/>
              <a:t>1/08/2019</a:t>
            </a:fld>
            <a:endParaRPr lang="en-AU"/>
          </a:p>
        </p:txBody>
      </p:sp>
      <p:sp>
        <p:nvSpPr>
          <p:cNvPr id="5" name="Footer Placeholder 4"/>
          <p:cNvSpPr>
            <a:spLocks noGrp="1"/>
          </p:cNvSpPr>
          <p:nvPr>
            <p:ph type="ftr" sz="quarter" idx="11"/>
          </p:nvPr>
        </p:nvSpPr>
        <p:spPr/>
        <p:txBody>
          <a:bodyPr/>
          <a:lstStyle/>
          <a:p>
            <a:r>
              <a:rPr lang="en-US"/>
              <a:t>EGH450 - Lecture W01 - Installing ROS in a Virtual Machine</a:t>
            </a:r>
            <a:endParaRPr lang="en-AU"/>
          </a:p>
        </p:txBody>
      </p:sp>
      <p:sp>
        <p:nvSpPr>
          <p:cNvPr id="6" name="Slide Number Placeholder 5"/>
          <p:cNvSpPr>
            <a:spLocks noGrp="1"/>
          </p:cNvSpPr>
          <p:nvPr>
            <p:ph type="sldNum" sz="quarter" idx="12"/>
          </p:nvPr>
        </p:nvSpPr>
        <p:spPr/>
        <p:txBody>
          <a:bodyPr/>
          <a:lstStyle/>
          <a:p>
            <a:fld id="{E159FAB7-1BA5-40A1-A1A1-79347EBC2B67}" type="slidenum">
              <a:rPr lang="en-AU" smtClean="0"/>
              <a:t>‹#›</a:t>
            </a:fld>
            <a:endParaRPr lang="en-AU"/>
          </a:p>
        </p:txBody>
      </p:sp>
    </p:spTree>
    <p:extLst>
      <p:ext uri="{BB962C8B-B14F-4D97-AF65-F5344CB8AC3E}">
        <p14:creationId xmlns:p14="http://schemas.microsoft.com/office/powerpoint/2010/main" val="326092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7D093C-9948-4E4D-B9E2-4B1A4E8CA8A5}" type="datetime1">
              <a:rPr lang="en-AU" smtClean="0"/>
              <a:t>1/08/2019</a:t>
            </a:fld>
            <a:endParaRPr lang="en-AU"/>
          </a:p>
        </p:txBody>
      </p:sp>
      <p:sp>
        <p:nvSpPr>
          <p:cNvPr id="5" name="Footer Placeholder 4"/>
          <p:cNvSpPr>
            <a:spLocks noGrp="1"/>
          </p:cNvSpPr>
          <p:nvPr>
            <p:ph type="ftr" sz="quarter" idx="11"/>
          </p:nvPr>
        </p:nvSpPr>
        <p:spPr/>
        <p:txBody>
          <a:bodyPr/>
          <a:lstStyle/>
          <a:p>
            <a:r>
              <a:rPr lang="en-US"/>
              <a:t>EGH450 - Lecture W01 - Installing ROS in a Virtual Machine</a:t>
            </a:r>
            <a:endParaRPr lang="en-AU"/>
          </a:p>
        </p:txBody>
      </p:sp>
      <p:sp>
        <p:nvSpPr>
          <p:cNvPr id="6" name="Slide Number Placeholder 5"/>
          <p:cNvSpPr>
            <a:spLocks noGrp="1"/>
          </p:cNvSpPr>
          <p:nvPr>
            <p:ph type="sldNum" sz="quarter" idx="12"/>
          </p:nvPr>
        </p:nvSpPr>
        <p:spPr/>
        <p:txBody>
          <a:bodyPr/>
          <a:lstStyle/>
          <a:p>
            <a:fld id="{E159FAB7-1BA5-40A1-A1A1-79347EBC2B67}" type="slidenum">
              <a:rPr lang="en-AU" smtClean="0"/>
              <a:t>‹#›</a:t>
            </a:fld>
            <a:endParaRPr lang="en-AU"/>
          </a:p>
        </p:txBody>
      </p:sp>
    </p:spTree>
    <p:extLst>
      <p:ext uri="{BB962C8B-B14F-4D97-AF65-F5344CB8AC3E}">
        <p14:creationId xmlns:p14="http://schemas.microsoft.com/office/powerpoint/2010/main" val="3719552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71BA-D5C6-4D0A-A234-1057C81CC613}" type="datetime1">
              <a:rPr lang="en-AU" smtClean="0"/>
              <a:t>1/08/2019</a:t>
            </a:fld>
            <a:endParaRPr lang="en-AU"/>
          </a:p>
        </p:txBody>
      </p:sp>
      <p:sp>
        <p:nvSpPr>
          <p:cNvPr id="5" name="Footer Placeholder 4"/>
          <p:cNvSpPr>
            <a:spLocks noGrp="1"/>
          </p:cNvSpPr>
          <p:nvPr>
            <p:ph type="ftr" sz="quarter" idx="11"/>
          </p:nvPr>
        </p:nvSpPr>
        <p:spPr/>
        <p:txBody>
          <a:bodyPr/>
          <a:lstStyle/>
          <a:p>
            <a:r>
              <a:rPr lang="en-US"/>
              <a:t>EGH450 - Lecture W01 - Installing ROS in a Virtual Machine</a:t>
            </a:r>
            <a:endParaRPr lang="en-AU"/>
          </a:p>
        </p:txBody>
      </p:sp>
      <p:sp>
        <p:nvSpPr>
          <p:cNvPr id="6" name="Slide Number Placeholder 5"/>
          <p:cNvSpPr>
            <a:spLocks noGrp="1"/>
          </p:cNvSpPr>
          <p:nvPr>
            <p:ph type="sldNum" sz="quarter" idx="12"/>
          </p:nvPr>
        </p:nvSpPr>
        <p:spPr/>
        <p:txBody>
          <a:bodyPr/>
          <a:lstStyle/>
          <a:p>
            <a:fld id="{E159FAB7-1BA5-40A1-A1A1-79347EBC2B67}" type="slidenum">
              <a:rPr lang="en-AU" smtClean="0"/>
              <a:t>‹#›</a:t>
            </a:fld>
            <a:endParaRPr lang="en-AU"/>
          </a:p>
        </p:txBody>
      </p:sp>
    </p:spTree>
    <p:extLst>
      <p:ext uri="{BB962C8B-B14F-4D97-AF65-F5344CB8AC3E}">
        <p14:creationId xmlns:p14="http://schemas.microsoft.com/office/powerpoint/2010/main" val="147478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4A9F9C-CF44-4308-98EA-273833DD4B98}" type="datetime1">
              <a:rPr lang="en-AU" smtClean="0"/>
              <a:t>1/08/2019</a:t>
            </a:fld>
            <a:endParaRPr lang="en-AU"/>
          </a:p>
        </p:txBody>
      </p:sp>
      <p:sp>
        <p:nvSpPr>
          <p:cNvPr id="5" name="Footer Placeholder 4"/>
          <p:cNvSpPr>
            <a:spLocks noGrp="1"/>
          </p:cNvSpPr>
          <p:nvPr>
            <p:ph type="ftr" sz="quarter" idx="11"/>
          </p:nvPr>
        </p:nvSpPr>
        <p:spPr/>
        <p:txBody>
          <a:bodyPr/>
          <a:lstStyle/>
          <a:p>
            <a:r>
              <a:rPr lang="en-US"/>
              <a:t>EGH450 - Lecture W01 - Installing ROS in a Virtual Machine</a:t>
            </a:r>
            <a:endParaRPr lang="en-AU"/>
          </a:p>
        </p:txBody>
      </p:sp>
      <p:sp>
        <p:nvSpPr>
          <p:cNvPr id="6" name="Slide Number Placeholder 5"/>
          <p:cNvSpPr>
            <a:spLocks noGrp="1"/>
          </p:cNvSpPr>
          <p:nvPr>
            <p:ph type="sldNum" sz="quarter" idx="12"/>
          </p:nvPr>
        </p:nvSpPr>
        <p:spPr/>
        <p:txBody>
          <a:bodyPr/>
          <a:lstStyle/>
          <a:p>
            <a:fld id="{E159FAB7-1BA5-40A1-A1A1-79347EBC2B67}"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70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957AEE-7262-4EC4-B2A1-7D4D72CD1ED2}" type="datetime1">
              <a:rPr lang="en-AU" smtClean="0"/>
              <a:t>1/08/2019</a:t>
            </a:fld>
            <a:endParaRPr lang="en-AU"/>
          </a:p>
        </p:txBody>
      </p:sp>
      <p:sp>
        <p:nvSpPr>
          <p:cNvPr id="6" name="Footer Placeholder 5"/>
          <p:cNvSpPr>
            <a:spLocks noGrp="1"/>
          </p:cNvSpPr>
          <p:nvPr>
            <p:ph type="ftr" sz="quarter" idx="11"/>
          </p:nvPr>
        </p:nvSpPr>
        <p:spPr/>
        <p:txBody>
          <a:bodyPr/>
          <a:lstStyle/>
          <a:p>
            <a:r>
              <a:rPr lang="en-US"/>
              <a:t>EGH450 - Lecture W01 - Installing ROS in a Virtual Machine</a:t>
            </a:r>
            <a:endParaRPr lang="en-AU"/>
          </a:p>
        </p:txBody>
      </p:sp>
      <p:sp>
        <p:nvSpPr>
          <p:cNvPr id="7" name="Slide Number Placeholder 6"/>
          <p:cNvSpPr>
            <a:spLocks noGrp="1"/>
          </p:cNvSpPr>
          <p:nvPr>
            <p:ph type="sldNum" sz="quarter" idx="12"/>
          </p:nvPr>
        </p:nvSpPr>
        <p:spPr/>
        <p:txBody>
          <a:bodyPr/>
          <a:lstStyle/>
          <a:p>
            <a:fld id="{E159FAB7-1BA5-40A1-A1A1-79347EBC2B67}" type="slidenum">
              <a:rPr lang="en-AU" smtClean="0"/>
              <a:t>‹#›</a:t>
            </a:fld>
            <a:endParaRPr lang="en-AU"/>
          </a:p>
        </p:txBody>
      </p:sp>
    </p:spTree>
    <p:extLst>
      <p:ext uri="{BB962C8B-B14F-4D97-AF65-F5344CB8AC3E}">
        <p14:creationId xmlns:p14="http://schemas.microsoft.com/office/powerpoint/2010/main" val="71103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F12B15-DA6D-4C8F-81EC-B889B9FD4ECE}" type="datetime1">
              <a:rPr lang="en-AU" smtClean="0"/>
              <a:t>1/08/2019</a:t>
            </a:fld>
            <a:endParaRPr lang="en-AU"/>
          </a:p>
        </p:txBody>
      </p:sp>
      <p:sp>
        <p:nvSpPr>
          <p:cNvPr id="8" name="Footer Placeholder 7"/>
          <p:cNvSpPr>
            <a:spLocks noGrp="1"/>
          </p:cNvSpPr>
          <p:nvPr>
            <p:ph type="ftr" sz="quarter" idx="11"/>
          </p:nvPr>
        </p:nvSpPr>
        <p:spPr/>
        <p:txBody>
          <a:bodyPr/>
          <a:lstStyle/>
          <a:p>
            <a:r>
              <a:rPr lang="en-US"/>
              <a:t>EGH450 - Lecture W01 - Installing ROS in a Virtual Machine</a:t>
            </a:r>
            <a:endParaRPr lang="en-AU"/>
          </a:p>
        </p:txBody>
      </p:sp>
      <p:sp>
        <p:nvSpPr>
          <p:cNvPr id="9" name="Slide Number Placeholder 8"/>
          <p:cNvSpPr>
            <a:spLocks noGrp="1"/>
          </p:cNvSpPr>
          <p:nvPr>
            <p:ph type="sldNum" sz="quarter" idx="12"/>
          </p:nvPr>
        </p:nvSpPr>
        <p:spPr/>
        <p:txBody>
          <a:bodyPr/>
          <a:lstStyle/>
          <a:p>
            <a:fld id="{E159FAB7-1BA5-40A1-A1A1-79347EBC2B67}" type="slidenum">
              <a:rPr lang="en-AU" smtClean="0"/>
              <a:t>‹#›</a:t>
            </a:fld>
            <a:endParaRPr lang="en-AU"/>
          </a:p>
        </p:txBody>
      </p:sp>
    </p:spTree>
    <p:extLst>
      <p:ext uri="{BB962C8B-B14F-4D97-AF65-F5344CB8AC3E}">
        <p14:creationId xmlns:p14="http://schemas.microsoft.com/office/powerpoint/2010/main" val="926902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BCF383-7EDC-4D96-BCEF-848C33BDED00}" type="datetime1">
              <a:rPr lang="en-AU" smtClean="0"/>
              <a:t>1/08/2019</a:t>
            </a:fld>
            <a:endParaRPr lang="en-AU"/>
          </a:p>
        </p:txBody>
      </p:sp>
      <p:sp>
        <p:nvSpPr>
          <p:cNvPr id="4" name="Footer Placeholder 3"/>
          <p:cNvSpPr>
            <a:spLocks noGrp="1"/>
          </p:cNvSpPr>
          <p:nvPr>
            <p:ph type="ftr" sz="quarter" idx="11"/>
          </p:nvPr>
        </p:nvSpPr>
        <p:spPr/>
        <p:txBody>
          <a:bodyPr/>
          <a:lstStyle/>
          <a:p>
            <a:r>
              <a:rPr lang="en-US"/>
              <a:t>EGH450 - Lecture W01 - Installing ROS in a Virtual Machine</a:t>
            </a:r>
            <a:endParaRPr lang="en-AU"/>
          </a:p>
        </p:txBody>
      </p:sp>
      <p:sp>
        <p:nvSpPr>
          <p:cNvPr id="5" name="Slide Number Placeholder 4"/>
          <p:cNvSpPr>
            <a:spLocks noGrp="1"/>
          </p:cNvSpPr>
          <p:nvPr>
            <p:ph type="sldNum" sz="quarter" idx="12"/>
          </p:nvPr>
        </p:nvSpPr>
        <p:spPr/>
        <p:txBody>
          <a:bodyPr/>
          <a:lstStyle/>
          <a:p>
            <a:fld id="{E159FAB7-1BA5-40A1-A1A1-79347EBC2B67}" type="slidenum">
              <a:rPr lang="en-AU" smtClean="0"/>
              <a:t>‹#›</a:t>
            </a:fld>
            <a:endParaRPr lang="en-AU"/>
          </a:p>
        </p:txBody>
      </p:sp>
    </p:spTree>
    <p:extLst>
      <p:ext uri="{BB962C8B-B14F-4D97-AF65-F5344CB8AC3E}">
        <p14:creationId xmlns:p14="http://schemas.microsoft.com/office/powerpoint/2010/main" val="1288890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CFCF6A2-6BB9-40AA-B1B6-2D5FC69058EC}" type="datetime1">
              <a:rPr lang="en-AU" smtClean="0"/>
              <a:t>1/08/2019</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EGH450 - Lecture W01 - Installing ROS in a Virtual Machine</a:t>
            </a:r>
            <a:endParaRPr lang="en-AU"/>
          </a:p>
        </p:txBody>
      </p:sp>
      <p:sp>
        <p:nvSpPr>
          <p:cNvPr id="9" name="Slide Number Placeholder 8"/>
          <p:cNvSpPr>
            <a:spLocks noGrp="1"/>
          </p:cNvSpPr>
          <p:nvPr>
            <p:ph type="sldNum" sz="quarter" idx="12"/>
          </p:nvPr>
        </p:nvSpPr>
        <p:spPr/>
        <p:txBody>
          <a:bodyPr/>
          <a:lstStyle/>
          <a:p>
            <a:fld id="{E159FAB7-1BA5-40A1-A1A1-79347EBC2B67}" type="slidenum">
              <a:rPr lang="en-AU" smtClean="0"/>
              <a:t>‹#›</a:t>
            </a:fld>
            <a:endParaRPr lang="en-AU"/>
          </a:p>
        </p:txBody>
      </p:sp>
    </p:spTree>
    <p:extLst>
      <p:ext uri="{BB962C8B-B14F-4D97-AF65-F5344CB8AC3E}">
        <p14:creationId xmlns:p14="http://schemas.microsoft.com/office/powerpoint/2010/main" val="126086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323368-F786-4C16-8109-E38376AD1CDB}" type="datetime1">
              <a:rPr lang="en-AU" smtClean="0"/>
              <a:t>1/08/2019</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EGH450 - Lecture W01 - Installing ROS in a Virtual Machine</a:t>
            </a:r>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159FAB7-1BA5-40A1-A1A1-79347EBC2B67}" type="slidenum">
              <a:rPr lang="en-AU" smtClean="0"/>
              <a:t>‹#›</a:t>
            </a:fld>
            <a:endParaRPr lang="en-AU"/>
          </a:p>
        </p:txBody>
      </p:sp>
    </p:spTree>
    <p:extLst>
      <p:ext uri="{BB962C8B-B14F-4D97-AF65-F5344CB8AC3E}">
        <p14:creationId xmlns:p14="http://schemas.microsoft.com/office/powerpoint/2010/main" val="3664175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0093FE-904D-4E9B-9F57-629CBC93B5BD}" type="datetime1">
              <a:rPr lang="en-AU" smtClean="0"/>
              <a:t>1/08/2019</a:t>
            </a:fld>
            <a:endParaRPr lang="en-AU"/>
          </a:p>
        </p:txBody>
      </p:sp>
      <p:sp>
        <p:nvSpPr>
          <p:cNvPr id="6" name="Footer Placeholder 5"/>
          <p:cNvSpPr>
            <a:spLocks noGrp="1"/>
          </p:cNvSpPr>
          <p:nvPr>
            <p:ph type="ftr" sz="quarter" idx="11"/>
          </p:nvPr>
        </p:nvSpPr>
        <p:spPr/>
        <p:txBody>
          <a:bodyPr/>
          <a:lstStyle/>
          <a:p>
            <a:r>
              <a:rPr lang="en-US"/>
              <a:t>EGH450 - Lecture W01 - Installing ROS in a Virtual Machine</a:t>
            </a:r>
            <a:endParaRPr lang="en-AU"/>
          </a:p>
        </p:txBody>
      </p:sp>
      <p:sp>
        <p:nvSpPr>
          <p:cNvPr id="7" name="Slide Number Placeholder 6"/>
          <p:cNvSpPr>
            <a:spLocks noGrp="1"/>
          </p:cNvSpPr>
          <p:nvPr>
            <p:ph type="sldNum" sz="quarter" idx="12"/>
          </p:nvPr>
        </p:nvSpPr>
        <p:spPr/>
        <p:txBody>
          <a:bodyPr/>
          <a:lstStyle/>
          <a:p>
            <a:fld id="{E159FAB7-1BA5-40A1-A1A1-79347EBC2B67}" type="slidenum">
              <a:rPr lang="en-AU" smtClean="0"/>
              <a:t>‹#›</a:t>
            </a:fld>
            <a:endParaRPr lang="en-AU"/>
          </a:p>
        </p:txBody>
      </p:sp>
    </p:spTree>
    <p:extLst>
      <p:ext uri="{BB962C8B-B14F-4D97-AF65-F5344CB8AC3E}">
        <p14:creationId xmlns:p14="http://schemas.microsoft.com/office/powerpoint/2010/main" val="4187218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96CD428-A4D6-4D01-9A52-19D3FC953B3F}" type="datetime1">
              <a:rPr lang="en-AU" smtClean="0"/>
              <a:t>1/08/2019</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EGH450 - Lecture W01 - Installing ROS in a Virtual Machine</a:t>
            </a:r>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159FAB7-1BA5-40A1-A1A1-79347EBC2B67}"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9221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github.com/qutas/info/wiki/UAV-Setup-Guides-(QUTAS-Flight-Stack)"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docs.ros.org/api/sensor_msgs/html/msg/Imu.html" TargetMode="External"/><Relationship Id="rId13" Type="http://schemas.openxmlformats.org/officeDocument/2006/relationships/hyperlink" Target="http://docs.ros.org/api/mavros_msgs/html/msg/BatteryStatus.html" TargetMode="External"/><Relationship Id="rId3" Type="http://schemas.openxmlformats.org/officeDocument/2006/relationships/hyperlink" Target="http://docs.ros.org/api/std_msgs/html/msg/Int32.html" TargetMode="External"/><Relationship Id="rId7" Type="http://schemas.openxmlformats.org/officeDocument/2006/relationships/hyperlink" Target="http://docs.ros.org/api/geometry_msgs/html/msg/TwistStamped.html" TargetMode="External"/><Relationship Id="rId12" Type="http://schemas.openxmlformats.org/officeDocument/2006/relationships/hyperlink" Target="http://docs.ros.org/api/mavros_msgs/html/msg/OverrideRCIn.html" TargetMode="External"/><Relationship Id="rId2" Type="http://schemas.openxmlformats.org/officeDocument/2006/relationships/hyperlink" Target="http://docs.ros.org/api/std_msgs/html/msg/Empty.html" TargetMode="External"/><Relationship Id="rId1" Type="http://schemas.openxmlformats.org/officeDocument/2006/relationships/slideLayout" Target="../slideLayouts/slideLayout7.xml"/><Relationship Id="rId6" Type="http://schemas.openxmlformats.org/officeDocument/2006/relationships/hyperlink" Target="http://docs.ros.org/api/geometry_msgs/html/msg/PoseStamped.html" TargetMode="External"/><Relationship Id="rId11" Type="http://schemas.openxmlformats.org/officeDocument/2006/relationships/hyperlink" Target="http://docs.ros.org/api/mavros_msgs/html/msg/State.html" TargetMode="External"/><Relationship Id="rId5" Type="http://schemas.openxmlformats.org/officeDocument/2006/relationships/hyperlink" Target="http://docs.ros.org/api/std_msgs/html/msg/Header.html" TargetMode="External"/><Relationship Id="rId10" Type="http://schemas.openxmlformats.org/officeDocument/2006/relationships/hyperlink" Target="http://docs.ros.org/api/sensor_msgs/html/msg/CompressedImage.html" TargetMode="External"/><Relationship Id="rId4" Type="http://schemas.openxmlformats.org/officeDocument/2006/relationships/hyperlink" Target="http://docs.ros.org/api/std_msgs/html/msg/Float64.html" TargetMode="External"/><Relationship Id="rId9" Type="http://schemas.openxmlformats.org/officeDocument/2006/relationships/hyperlink" Target="http://docs.ros.org/api/sensor_msgs/html/msg/Image.html" TargetMode="External"/><Relationship Id="rId14" Type="http://schemas.openxmlformats.org/officeDocument/2006/relationships/image" Target="../media/image1.jpg"/></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github.com/qutas/uavusr_emulato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github.com/qutas/uavusr_emulator#running"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wiki.ros.org/rostopic#rostopic_command-line_tool"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wiki.ros.org/rospy/Overview/Publishers%20and%20Subscribers" TargetMode="External"/><Relationship Id="rId2" Type="http://schemas.openxmlformats.org/officeDocument/2006/relationships/hyperlink" Target="https://gist.github.com/pryre/f5f694573821c30b1e0ab714bab0cefe" TargetMode="External"/><Relationship Id="rId1" Type="http://schemas.openxmlformats.org/officeDocument/2006/relationships/slideLayout" Target="../slideLayouts/slideLayout7.xml"/><Relationship Id="rId5" Type="http://schemas.openxmlformats.org/officeDocument/2006/relationships/image" Target="../media/image1.jpg"/><Relationship Id="rId4" Type="http://schemas.openxmlformats.org/officeDocument/2006/relationships/hyperlink" Target="https://github.com/qutas/kinetic_sample_package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ef.eei@qut.edu.a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gist.github.com/pryre/f5f694573821c30b1e0ab714bab0cefe"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wiki.ros.org/rosbag/Tutorials/Recording%20and%20playing%20back%20data"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FF2D0-4302-40FE-A507-DC783FAB0913}"/>
              </a:ext>
            </a:extLst>
          </p:cNvPr>
          <p:cNvSpPr>
            <a:spLocks noGrp="1"/>
          </p:cNvSpPr>
          <p:nvPr>
            <p:ph type="ctrTitle"/>
          </p:nvPr>
        </p:nvSpPr>
        <p:spPr>
          <a:xfrm>
            <a:off x="1097280" y="758952"/>
            <a:ext cx="10058400" cy="3566160"/>
          </a:xfrm>
        </p:spPr>
        <p:txBody>
          <a:bodyPr>
            <a:normAutofit/>
          </a:bodyPr>
          <a:lstStyle/>
          <a:p>
            <a:r>
              <a:rPr lang="en-AU" dirty="0"/>
              <a:t>EGH450</a:t>
            </a:r>
            <a:br>
              <a:rPr lang="en-AU" dirty="0"/>
            </a:br>
            <a:r>
              <a:rPr lang="en-AU" sz="4800" dirty="0"/>
              <a:t>Advanced Unmanned Aircraft Systems</a:t>
            </a:r>
            <a:r>
              <a:rPr lang="en-AU" dirty="0"/>
              <a:t/>
            </a:r>
            <a:br>
              <a:rPr lang="en-AU" dirty="0"/>
            </a:br>
            <a:r>
              <a:rPr lang="en-AU" sz="4800" dirty="0"/>
              <a:t>Tutorial 01</a:t>
            </a:r>
            <a:br>
              <a:rPr lang="en-AU" sz="4800" dirty="0"/>
            </a:br>
            <a:r>
              <a:rPr lang="en-AU" sz="4800" dirty="0"/>
              <a:t>ROS Review </a:t>
            </a:r>
            <a:endParaRPr lang="en-AU" sz="6000" dirty="0"/>
          </a:p>
        </p:txBody>
      </p:sp>
      <p:sp>
        <p:nvSpPr>
          <p:cNvPr id="3" name="Subtitle 2">
            <a:extLst>
              <a:ext uri="{FF2B5EF4-FFF2-40B4-BE49-F238E27FC236}">
                <a16:creationId xmlns:a16="http://schemas.microsoft.com/office/drawing/2014/main" id="{81A0CFE5-175A-45F3-824A-ABD8ABBD5310}"/>
              </a:ext>
            </a:extLst>
          </p:cNvPr>
          <p:cNvSpPr>
            <a:spLocks noGrp="1"/>
          </p:cNvSpPr>
          <p:nvPr>
            <p:ph type="subTitle" idx="1"/>
          </p:nvPr>
        </p:nvSpPr>
        <p:spPr>
          <a:xfrm>
            <a:off x="1100051" y="4455621"/>
            <a:ext cx="10058400" cy="2004164"/>
          </a:xfrm>
        </p:spPr>
        <p:txBody>
          <a:bodyPr/>
          <a:lstStyle/>
          <a:p>
            <a:r>
              <a:rPr lang="en-AU" dirty="0"/>
              <a:t>Felipe Gonzalez - felipe.gonzalez@qut.edu.au</a:t>
            </a:r>
          </a:p>
          <a:p>
            <a:r>
              <a:rPr lang="en-AU" dirty="0" err="1"/>
              <a:t>Kye</a:t>
            </a:r>
            <a:r>
              <a:rPr lang="en-AU" dirty="0"/>
              <a:t> Morton</a:t>
            </a:r>
            <a:r>
              <a:rPr lang="en-AU"/>
              <a:t>– </a:t>
            </a:r>
            <a:r>
              <a:rPr lang="en-AU" smtClean="0"/>
              <a:t>morton9@qut.edu.au</a:t>
            </a:r>
            <a:endParaRPr lang="en-AU" dirty="0"/>
          </a:p>
        </p:txBody>
      </p:sp>
      <p:sp>
        <p:nvSpPr>
          <p:cNvPr id="5" name="Footer Placeholder 4">
            <a:extLst>
              <a:ext uri="{FF2B5EF4-FFF2-40B4-BE49-F238E27FC236}">
                <a16:creationId xmlns:a16="http://schemas.microsoft.com/office/drawing/2014/main" id="{7F73D8F5-44C6-45F3-8E51-537D872504D4}"/>
              </a:ext>
            </a:extLst>
          </p:cNvPr>
          <p:cNvSpPr>
            <a:spLocks noGrp="1"/>
          </p:cNvSpPr>
          <p:nvPr>
            <p:ph type="ftr" sz="quarter" idx="11"/>
          </p:nvPr>
        </p:nvSpPr>
        <p:spPr/>
        <p:txBody>
          <a:bodyPr/>
          <a:lstStyle/>
          <a:p>
            <a:r>
              <a:rPr lang="en-US"/>
              <a:t>EGH450 - Lecture W01 - Installing ROS in a Virtual Machine</a:t>
            </a:r>
            <a:endParaRPr lang="en-AU" dirty="0"/>
          </a:p>
        </p:txBody>
      </p:sp>
      <p:sp>
        <p:nvSpPr>
          <p:cNvPr id="6" name="Slide Number Placeholder 5">
            <a:extLst>
              <a:ext uri="{FF2B5EF4-FFF2-40B4-BE49-F238E27FC236}">
                <a16:creationId xmlns:a16="http://schemas.microsoft.com/office/drawing/2014/main" id="{A7E0FF99-5935-4673-865B-1559074D643D}"/>
              </a:ext>
            </a:extLst>
          </p:cNvPr>
          <p:cNvSpPr>
            <a:spLocks noGrp="1"/>
          </p:cNvSpPr>
          <p:nvPr>
            <p:ph type="sldNum" sz="quarter" idx="12"/>
          </p:nvPr>
        </p:nvSpPr>
        <p:spPr/>
        <p:txBody>
          <a:bodyPr/>
          <a:lstStyle/>
          <a:p>
            <a:fld id="{E159FAB7-1BA5-40A1-A1A1-79347EBC2B67}" type="slidenum">
              <a:rPr lang="en-AU" smtClean="0"/>
              <a:t>1</a:t>
            </a:fld>
            <a:endParaRPr lang="en-AU"/>
          </a:p>
        </p:txBody>
      </p:sp>
      <p:grpSp>
        <p:nvGrpSpPr>
          <p:cNvPr id="9" name="Group 8">
            <a:extLst>
              <a:ext uri="{FF2B5EF4-FFF2-40B4-BE49-F238E27FC236}">
                <a16:creationId xmlns:a16="http://schemas.microsoft.com/office/drawing/2014/main" id="{D04F0B24-BE49-42F4-AA9E-C2296715E89C}"/>
              </a:ext>
            </a:extLst>
          </p:cNvPr>
          <p:cNvGrpSpPr/>
          <p:nvPr/>
        </p:nvGrpSpPr>
        <p:grpSpPr>
          <a:xfrm>
            <a:off x="0" y="6337547"/>
            <a:ext cx="2177591" cy="523220"/>
            <a:chOff x="0" y="6337547"/>
            <a:chExt cx="2177591" cy="523220"/>
          </a:xfrm>
        </p:grpSpPr>
        <p:pic>
          <p:nvPicPr>
            <p:cNvPr id="10" name="Picture 9">
              <a:extLst>
                <a:ext uri="{FF2B5EF4-FFF2-40B4-BE49-F238E27FC236}">
                  <a16:creationId xmlns:a16="http://schemas.microsoft.com/office/drawing/2014/main" id="{22AB3672-67DB-455A-BE92-2B2ECB79722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6337547"/>
              <a:ext cx="520453" cy="520453"/>
            </a:xfrm>
            <a:prstGeom prst="rect">
              <a:avLst/>
            </a:prstGeom>
          </p:spPr>
        </p:pic>
        <p:sp>
          <p:nvSpPr>
            <p:cNvPr id="11" name="TextBox 10">
              <a:extLst>
                <a:ext uri="{FF2B5EF4-FFF2-40B4-BE49-F238E27FC236}">
                  <a16:creationId xmlns:a16="http://schemas.microsoft.com/office/drawing/2014/main" id="{E585D489-E222-46DF-B15A-28799A9C45CA}"/>
                </a:ext>
              </a:extLst>
            </p:cNvPr>
            <p:cNvSpPr txBox="1"/>
            <p:nvPr/>
          </p:nvSpPr>
          <p:spPr>
            <a:xfrm>
              <a:off x="520452" y="6337547"/>
              <a:ext cx="1657139" cy="523220"/>
            </a:xfrm>
            <a:prstGeom prst="rect">
              <a:avLst/>
            </a:prstGeom>
            <a:noFill/>
          </p:spPr>
          <p:txBody>
            <a:bodyPr wrap="square" rtlCol="0">
              <a:spAutoFit/>
            </a:bodyPr>
            <a:lstStyle/>
            <a:p>
              <a:r>
                <a:rPr lang="en-AU" sz="1400" dirty="0">
                  <a:solidFill>
                    <a:schemeClr val="bg1"/>
                  </a:solidFill>
                  <a:latin typeface="Arial" panose="020B0604020202020204" pitchFamily="34" charset="0"/>
                  <a:cs typeface="Arial" panose="020B0604020202020204" pitchFamily="34" charset="0"/>
                </a:rPr>
                <a:t>Science and Engineering</a:t>
              </a:r>
            </a:p>
          </p:txBody>
        </p:sp>
      </p:grpSp>
    </p:spTree>
    <p:extLst>
      <p:ext uri="{BB962C8B-B14F-4D97-AF65-F5344CB8AC3E}">
        <p14:creationId xmlns:p14="http://schemas.microsoft.com/office/powerpoint/2010/main" val="2840170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1096952" y="286484"/>
            <a:ext cx="10056989" cy="1450272"/>
          </a:xfrm>
          <a:prstGeom prst="rect">
            <a:avLst/>
          </a:prstGeom>
          <a:noFill/>
          <a:ln>
            <a:noFill/>
          </a:ln>
        </p:spPr>
        <p:txBody>
          <a:bodyPr anchor="b"/>
          <a:lstStyle/>
          <a:p>
            <a:pPr>
              <a:lnSpc>
                <a:spcPct val="85000"/>
              </a:lnSpc>
            </a:pPr>
            <a:r>
              <a:rPr lang="en-US" sz="5805" spc="-59" dirty="0">
                <a:solidFill>
                  <a:srgbClr val="404040"/>
                </a:solidFill>
                <a:latin typeface="Calibri Light"/>
              </a:rPr>
              <a:t>ROS &amp; </a:t>
            </a:r>
            <a:r>
              <a:rPr lang="en-US" sz="5805" spc="-59" dirty="0" smtClean="0">
                <a:solidFill>
                  <a:srgbClr val="404040"/>
                </a:solidFill>
                <a:latin typeface="Calibri Light"/>
              </a:rPr>
              <a:t>QUTAS Flight Stack</a:t>
            </a:r>
            <a:endParaRPr lang="en-US" sz="5805" spc="-1" dirty="0">
              <a:solidFill>
                <a:srgbClr val="000000"/>
              </a:solidFill>
              <a:latin typeface="Calibri"/>
            </a:endParaRPr>
          </a:p>
        </p:txBody>
      </p:sp>
      <p:sp>
        <p:nvSpPr>
          <p:cNvPr id="198" name="TextShape 2"/>
          <p:cNvSpPr txBox="1"/>
          <p:nvPr/>
        </p:nvSpPr>
        <p:spPr>
          <a:xfrm>
            <a:off x="1096952" y="1845167"/>
            <a:ext cx="10056989" cy="4022534"/>
          </a:xfrm>
          <a:prstGeom prst="rect">
            <a:avLst/>
          </a:prstGeom>
          <a:noFill/>
          <a:ln>
            <a:noFill/>
          </a:ln>
        </p:spPr>
        <p:txBody>
          <a:bodyPr lIns="0" rIns="0">
            <a:normAutofit/>
          </a:bodyPr>
          <a:lstStyle/>
          <a:p>
            <a:pPr marL="110588" indent="-110152">
              <a:lnSpc>
                <a:spcPct val="90000"/>
              </a:lnSpc>
              <a:spcBef>
                <a:spcPts val="1450"/>
              </a:spcBef>
              <a:spcAft>
                <a:spcPts val="243"/>
              </a:spcAft>
              <a:buClr>
                <a:srgbClr val="1CADE4"/>
              </a:buClr>
              <a:buFont typeface="Calibri"/>
              <a:buChar char=" "/>
            </a:pPr>
            <a:r>
              <a:rPr lang="en-US" sz="2419" spc="-1" dirty="0">
                <a:solidFill>
                  <a:srgbClr val="404040"/>
                </a:solidFill>
                <a:latin typeface="Calibri"/>
              </a:rPr>
              <a:t>Updating and installing the </a:t>
            </a:r>
            <a:r>
              <a:rPr lang="en-US" sz="2419" spc="-1" dirty="0" smtClean="0">
                <a:solidFill>
                  <a:srgbClr val="404040"/>
                </a:solidFill>
                <a:latin typeface="Calibri"/>
              </a:rPr>
              <a:t>QUTAS Flight Stack:</a:t>
            </a:r>
            <a:endParaRPr lang="en-US" sz="2419" spc="-1" dirty="0">
              <a:solidFill>
                <a:srgbClr val="404040"/>
              </a:solidFill>
              <a:latin typeface="Calibri"/>
            </a:endParaRPr>
          </a:p>
          <a:p>
            <a:pPr marL="1044922" lvl="1" indent="-391846">
              <a:spcBef>
                <a:spcPts val="1131"/>
              </a:spcBef>
              <a:buClr>
                <a:srgbClr val="000000"/>
              </a:buClr>
              <a:buSzPct val="75000"/>
              <a:buFont typeface="Symbol" charset="2"/>
              <a:buChar char=""/>
            </a:pPr>
            <a:r>
              <a:rPr lang="en-US" sz="2419" spc="-1" dirty="0">
                <a:solidFill>
                  <a:srgbClr val="404040"/>
                </a:solidFill>
                <a:latin typeface="Calibri"/>
              </a:rPr>
              <a:t>Emulator source code and installation instructions: 	</a:t>
            </a:r>
          </a:p>
          <a:p>
            <a:pPr marL="1567382" lvl="2" indent="-348307">
              <a:spcBef>
                <a:spcPts val="847"/>
              </a:spcBef>
              <a:buClr>
                <a:srgbClr val="000000"/>
              </a:buClr>
              <a:buSzPct val="45000"/>
              <a:buFont typeface="Wingdings" charset="2"/>
              <a:buChar char=""/>
            </a:pPr>
            <a:r>
              <a:rPr lang="en-US" sz="2419" spc="-1" dirty="0">
                <a:solidFill>
                  <a:srgbClr val="404040"/>
                </a:solidFill>
                <a:hlinkClick r:id="rId2"/>
              </a:rPr>
              <a:t>https://github.com/qutas/info/wiki/UAV-Setup-Guides-(QUTAS-Flight-Stack</a:t>
            </a:r>
            <a:r>
              <a:rPr lang="en-US" sz="2419" spc="-1" dirty="0" smtClean="0">
                <a:solidFill>
                  <a:srgbClr val="404040"/>
                </a:solidFill>
                <a:hlinkClick r:id="rId2"/>
              </a:rPr>
              <a:t>)</a:t>
            </a:r>
            <a:endParaRPr lang="en-US" sz="2419" spc="-1" dirty="0">
              <a:solidFill>
                <a:srgbClr val="404040"/>
              </a:solidFill>
              <a:latin typeface="Calibri"/>
            </a:endParaRPr>
          </a:p>
          <a:p>
            <a:pPr marL="1567382" lvl="2" indent="-348307">
              <a:spcBef>
                <a:spcPts val="847"/>
              </a:spcBef>
              <a:buClr>
                <a:srgbClr val="000000"/>
              </a:buClr>
              <a:buSzPct val="45000"/>
              <a:buFont typeface="Wingdings" charset="2"/>
              <a:buChar char=""/>
            </a:pPr>
            <a:r>
              <a:rPr lang="en-US" sz="2419" spc="-1" dirty="0" smtClean="0">
                <a:solidFill>
                  <a:srgbClr val="404040"/>
                </a:solidFill>
                <a:latin typeface="Calibri"/>
              </a:rPr>
              <a:t>Links </a:t>
            </a:r>
            <a:r>
              <a:rPr lang="en-US" sz="2419" spc="-1" dirty="0">
                <a:solidFill>
                  <a:srgbClr val="404040"/>
                </a:solidFill>
                <a:latin typeface="Calibri"/>
              </a:rPr>
              <a:t>a</a:t>
            </a:r>
            <a:r>
              <a:rPr lang="en-US" sz="2419" spc="-1" dirty="0" smtClean="0">
                <a:solidFill>
                  <a:srgbClr val="404040"/>
                </a:solidFill>
                <a:latin typeface="Calibri"/>
              </a:rPr>
              <a:t>vailable </a:t>
            </a:r>
            <a:r>
              <a:rPr lang="en-US" sz="2419" spc="-1" dirty="0">
                <a:solidFill>
                  <a:srgbClr val="404040"/>
                </a:solidFill>
                <a:latin typeface="Calibri"/>
              </a:rPr>
              <a:t>under Blackboard→ Learning Resources</a:t>
            </a:r>
          </a:p>
          <a:p>
            <a:pPr marL="110588" indent="-110152">
              <a:spcBef>
                <a:spcPts val="1413"/>
              </a:spcBef>
              <a:buClr>
                <a:srgbClr val="1CADE4"/>
              </a:buClr>
              <a:buFont typeface="Calibri"/>
              <a:buChar char=" "/>
            </a:pPr>
            <a:r>
              <a:rPr lang="en-US" sz="2419" spc="-1" dirty="0">
                <a:solidFill>
                  <a:srgbClr val="404040"/>
                </a:solidFill>
                <a:latin typeface="Calibri"/>
              </a:rPr>
              <a:t>If you already had this running last semester, follow the instructions to update the emulator on the </a:t>
            </a:r>
            <a:r>
              <a:rPr lang="en-US" sz="2419" spc="-1" dirty="0" err="1">
                <a:solidFill>
                  <a:srgbClr val="404040"/>
                </a:solidFill>
                <a:latin typeface="Calibri"/>
              </a:rPr>
              <a:t>github</a:t>
            </a:r>
            <a:r>
              <a:rPr lang="en-US" sz="2419" spc="-1" dirty="0">
                <a:solidFill>
                  <a:srgbClr val="404040"/>
                </a:solidFill>
                <a:latin typeface="Calibri"/>
              </a:rPr>
              <a:t> page </a:t>
            </a:r>
            <a:r>
              <a:rPr lang="en-US" sz="2419" spc="-1" dirty="0" smtClean="0">
                <a:solidFill>
                  <a:srgbClr val="404040"/>
                </a:solidFill>
                <a:latin typeface="Calibri"/>
              </a:rPr>
              <a:t>above: </a:t>
            </a:r>
            <a:r>
              <a:rPr lang="en-US" sz="2000" i="1" spc="-1" dirty="0" smtClean="0">
                <a:solidFill>
                  <a:srgbClr val="404040"/>
                </a:solidFill>
                <a:latin typeface="Calibri"/>
              </a:rPr>
              <a:t>“</a:t>
            </a:r>
            <a:r>
              <a:rPr lang="en-AU" sz="2000" i="1" dirty="0"/>
              <a:t>Downloading &amp; Updating the </a:t>
            </a:r>
            <a:r>
              <a:rPr lang="en-AU" sz="2000" i="1" dirty="0" smtClean="0"/>
              <a:t>Workspace</a:t>
            </a:r>
            <a:r>
              <a:rPr lang="en-US" sz="2000" i="1" spc="-1" dirty="0" smtClean="0">
                <a:solidFill>
                  <a:srgbClr val="404040"/>
                </a:solidFill>
                <a:latin typeface="Calibri"/>
              </a:rPr>
              <a:t>”</a:t>
            </a:r>
            <a:endParaRPr lang="en-AU" sz="2800" i="1" dirty="0"/>
          </a:p>
        </p:txBody>
      </p:sp>
      <p:sp>
        <p:nvSpPr>
          <p:cNvPr id="199" name="TextShape 3"/>
          <p:cNvSpPr txBox="1"/>
          <p:nvPr/>
        </p:nvSpPr>
        <p:spPr>
          <a:xfrm>
            <a:off x="3685759" y="6458956"/>
            <a:ext cx="4821904" cy="364854"/>
          </a:xfrm>
          <a:prstGeom prst="rect">
            <a:avLst/>
          </a:prstGeom>
          <a:noFill/>
          <a:ln>
            <a:noFill/>
          </a:ln>
        </p:spPr>
        <p:txBody>
          <a:bodyPr anchor="ctr"/>
          <a:lstStyle/>
          <a:p>
            <a:pPr algn="ctr">
              <a:lnSpc>
                <a:spcPct val="100000"/>
              </a:lnSpc>
            </a:pPr>
            <a:r>
              <a:rPr lang="en-AU" sz="1088" cap="all" spc="-1">
                <a:solidFill>
                  <a:srgbClr val="FFFFFF"/>
                </a:solidFill>
                <a:latin typeface="Calibri"/>
              </a:rPr>
              <a:t>EGH450 - Lecture W01 - Installing ROS in a Virtual Machine</a:t>
            </a:r>
            <a:endParaRPr lang="en-AU" sz="1088" spc="-1">
              <a:latin typeface="Times New Roman"/>
            </a:endParaRPr>
          </a:p>
        </p:txBody>
      </p:sp>
      <p:sp>
        <p:nvSpPr>
          <p:cNvPr id="200" name="TextShape 4"/>
          <p:cNvSpPr txBox="1"/>
          <p:nvPr/>
        </p:nvSpPr>
        <p:spPr>
          <a:xfrm>
            <a:off x="9899158" y="6458956"/>
            <a:ext cx="1311819" cy="364854"/>
          </a:xfrm>
          <a:prstGeom prst="rect">
            <a:avLst/>
          </a:prstGeom>
          <a:noFill/>
          <a:ln>
            <a:noFill/>
          </a:ln>
        </p:spPr>
        <p:txBody>
          <a:bodyPr anchor="ctr"/>
          <a:lstStyle/>
          <a:p>
            <a:pPr algn="r">
              <a:lnSpc>
                <a:spcPct val="100000"/>
              </a:lnSpc>
            </a:pPr>
            <a:fld id="{70A0A6F4-62D9-4243-A284-A466989C3F39}" type="slidenum">
              <a:rPr lang="en-AU" sz="1270" spc="-1">
                <a:solidFill>
                  <a:srgbClr val="FFFFFF"/>
                </a:solidFill>
                <a:latin typeface="Calibri"/>
              </a:rPr>
              <a:t>10</a:t>
            </a:fld>
            <a:endParaRPr lang="en-AU" sz="1270" spc="-1">
              <a:latin typeface="Times New Roman"/>
            </a:endParaRPr>
          </a:p>
        </p:txBody>
      </p:sp>
      <p:grpSp>
        <p:nvGrpSpPr>
          <p:cNvPr id="201" name="Group 5"/>
          <p:cNvGrpSpPr/>
          <p:nvPr/>
        </p:nvGrpSpPr>
        <p:grpSpPr>
          <a:xfrm>
            <a:off x="214" y="6336613"/>
            <a:ext cx="2176932" cy="550764"/>
            <a:chOff x="0" y="5239440"/>
            <a:chExt cx="1800000" cy="455400"/>
          </a:xfrm>
        </p:grpSpPr>
        <p:pic>
          <p:nvPicPr>
            <p:cNvPr id="202" name="Picture 6"/>
            <p:cNvPicPr/>
            <p:nvPr/>
          </p:nvPicPr>
          <p:blipFill>
            <a:blip r:embed="rId3"/>
            <a:stretch/>
          </p:blipFill>
          <p:spPr>
            <a:xfrm>
              <a:off x="0" y="5239440"/>
              <a:ext cx="430200" cy="430200"/>
            </a:xfrm>
            <a:prstGeom prst="rect">
              <a:avLst/>
            </a:prstGeom>
            <a:ln>
              <a:noFill/>
            </a:ln>
          </p:spPr>
        </p:pic>
        <p:sp>
          <p:nvSpPr>
            <p:cNvPr id="203" name="CustomShape 6"/>
            <p:cNvSpPr/>
            <p:nvPr/>
          </p:nvSpPr>
          <p:spPr>
            <a:xfrm>
              <a:off x="430560" y="5239440"/>
              <a:ext cx="1369440" cy="455400"/>
            </a:xfrm>
            <a:prstGeom prst="rect">
              <a:avLst/>
            </a:prstGeom>
            <a:noFill/>
            <a:ln>
              <a:noFill/>
            </a:ln>
          </p:spPr>
          <p:style>
            <a:lnRef idx="0">
              <a:scrgbClr r="0" g="0" b="0"/>
            </a:lnRef>
            <a:fillRef idx="0">
              <a:scrgbClr r="0" g="0" b="0"/>
            </a:fillRef>
            <a:effectRef idx="0">
              <a:scrgbClr r="0" g="0" b="0"/>
            </a:effectRef>
            <a:fontRef idx="minor"/>
          </p:style>
          <p:txBody>
            <a:bodyPr lIns="108847" tIns="54423" rIns="108847" bIns="54423"/>
            <a:lstStyle/>
            <a:p>
              <a:pPr>
                <a:lnSpc>
                  <a:spcPct val="100000"/>
                </a:lnSpc>
              </a:pPr>
              <a:r>
                <a:rPr lang="en-AU" sz="1451" spc="-1">
                  <a:solidFill>
                    <a:srgbClr val="FFFFFF"/>
                  </a:solidFill>
                  <a:latin typeface="Arial"/>
                </a:rPr>
                <a:t>Science and Engineering</a:t>
              </a:r>
              <a:endParaRPr lang="en-AU" sz="1451" spc="-1">
                <a:latin typeface="Arial"/>
              </a:endParaRPr>
            </a:p>
          </p:txBody>
        </p:sp>
      </p:grpSp>
    </p:spTree>
    <p:extLst>
      <p:ext uri="{BB962C8B-B14F-4D97-AF65-F5344CB8AC3E}">
        <p14:creationId xmlns:p14="http://schemas.microsoft.com/office/powerpoint/2010/main" val="84138311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1096952" y="286484"/>
            <a:ext cx="10056989" cy="1450272"/>
          </a:xfrm>
          <a:prstGeom prst="rect">
            <a:avLst/>
          </a:prstGeom>
          <a:noFill/>
          <a:ln>
            <a:noFill/>
          </a:ln>
        </p:spPr>
        <p:txBody>
          <a:bodyPr anchor="b"/>
          <a:lstStyle/>
          <a:p>
            <a:pPr>
              <a:lnSpc>
                <a:spcPct val="85000"/>
              </a:lnSpc>
            </a:pPr>
            <a:r>
              <a:rPr lang="en-US" sz="5805" spc="-59">
                <a:solidFill>
                  <a:srgbClr val="404040"/>
                </a:solidFill>
                <a:latin typeface="Calibri Light"/>
              </a:rPr>
              <a:t>Generating Data</a:t>
            </a:r>
            <a:endParaRPr lang="en-US" sz="5805" spc="-1">
              <a:solidFill>
                <a:srgbClr val="000000"/>
              </a:solidFill>
              <a:latin typeface="Calibri"/>
            </a:endParaRPr>
          </a:p>
        </p:txBody>
      </p:sp>
      <p:sp>
        <p:nvSpPr>
          <p:cNvPr id="205" name="TextShape 2"/>
          <p:cNvSpPr txBox="1"/>
          <p:nvPr/>
        </p:nvSpPr>
        <p:spPr>
          <a:xfrm>
            <a:off x="1096952" y="1845167"/>
            <a:ext cx="10056989" cy="4022534"/>
          </a:xfrm>
          <a:prstGeom prst="rect">
            <a:avLst/>
          </a:prstGeom>
          <a:noFill/>
          <a:ln>
            <a:noFill/>
          </a:ln>
        </p:spPr>
        <p:txBody>
          <a:bodyPr lIns="0" rIns="0">
            <a:normAutofit/>
          </a:bodyPr>
          <a:lstStyle/>
          <a:p>
            <a:pPr marL="464555" lvl="1" indent="-220740">
              <a:lnSpc>
                <a:spcPct val="90000"/>
              </a:lnSpc>
              <a:spcBef>
                <a:spcPts val="243"/>
              </a:spcBef>
              <a:spcAft>
                <a:spcPts val="484"/>
              </a:spcAft>
              <a:buClr>
                <a:srgbClr val="1CADE4"/>
              </a:buClr>
              <a:buFont typeface="Calibri"/>
              <a:buChar char="◦"/>
            </a:pPr>
            <a:r>
              <a:rPr lang="en-US" sz="2177" spc="-1">
                <a:solidFill>
                  <a:srgbClr val="404040"/>
                </a:solidFill>
                <a:latin typeface="Calibri"/>
              </a:rPr>
              <a:t>Before we can use or visualize any data, it needs to exist</a:t>
            </a:r>
          </a:p>
          <a:p>
            <a:endParaRPr lang="en-US" sz="2177" spc="-1">
              <a:solidFill>
                <a:srgbClr val="404040"/>
              </a:solidFill>
              <a:latin typeface="Calibri"/>
            </a:endParaRPr>
          </a:p>
          <a:p>
            <a:pPr marL="464555" lvl="1" indent="-220740">
              <a:lnSpc>
                <a:spcPct val="90000"/>
              </a:lnSpc>
              <a:spcBef>
                <a:spcPts val="243"/>
              </a:spcBef>
              <a:spcAft>
                <a:spcPts val="484"/>
              </a:spcAft>
              <a:buClr>
                <a:srgbClr val="1CADE4"/>
              </a:buClr>
              <a:buFont typeface="Calibri"/>
              <a:buChar char="◦"/>
            </a:pPr>
            <a:r>
              <a:rPr lang="en-US" sz="2177" spc="-1">
                <a:solidFill>
                  <a:srgbClr val="404040"/>
                </a:solidFill>
                <a:latin typeface="Calibri"/>
              </a:rPr>
              <a:t>Due to the structured nature of the ROS topics:</a:t>
            </a: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Data sources can be interchangeable (i.e. change the topic)</a:t>
            </a: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Data can be split out onto the network without any extra effort</a:t>
            </a: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Subscriber nodes can be general about where they receive data from</a:t>
            </a:r>
          </a:p>
          <a:p>
            <a:endParaRPr lang="en-US" sz="1693" spc="-1">
              <a:solidFill>
                <a:srgbClr val="404040"/>
              </a:solidFill>
              <a:latin typeface="Calibri"/>
            </a:endParaRPr>
          </a:p>
          <a:p>
            <a:endParaRPr lang="en-US" sz="1693" spc="-1">
              <a:solidFill>
                <a:srgbClr val="404040"/>
              </a:solidFill>
              <a:latin typeface="Calibri"/>
            </a:endParaRPr>
          </a:p>
        </p:txBody>
      </p:sp>
      <p:sp>
        <p:nvSpPr>
          <p:cNvPr id="206" name="TextShape 3"/>
          <p:cNvSpPr txBox="1"/>
          <p:nvPr/>
        </p:nvSpPr>
        <p:spPr>
          <a:xfrm>
            <a:off x="3685759" y="6458956"/>
            <a:ext cx="4821904" cy="364854"/>
          </a:xfrm>
          <a:prstGeom prst="rect">
            <a:avLst/>
          </a:prstGeom>
          <a:noFill/>
          <a:ln>
            <a:noFill/>
          </a:ln>
        </p:spPr>
        <p:txBody>
          <a:bodyPr anchor="ctr"/>
          <a:lstStyle/>
          <a:p>
            <a:pPr algn="ctr">
              <a:lnSpc>
                <a:spcPct val="100000"/>
              </a:lnSpc>
            </a:pPr>
            <a:r>
              <a:rPr lang="en-AU" sz="1088" cap="all" spc="-1">
                <a:solidFill>
                  <a:srgbClr val="FFFFFF"/>
                </a:solidFill>
                <a:latin typeface="Calibri"/>
              </a:rPr>
              <a:t>EGH450 - Tutorial W02 - Accessing &amp; Managing Data in ROS</a:t>
            </a:r>
            <a:endParaRPr lang="en-AU" sz="1088" spc="-1">
              <a:latin typeface="Times New Roman"/>
            </a:endParaRPr>
          </a:p>
        </p:txBody>
      </p:sp>
      <p:sp>
        <p:nvSpPr>
          <p:cNvPr id="207" name="TextShape 4"/>
          <p:cNvSpPr txBox="1"/>
          <p:nvPr/>
        </p:nvSpPr>
        <p:spPr>
          <a:xfrm>
            <a:off x="9899158" y="6458956"/>
            <a:ext cx="1311819" cy="364854"/>
          </a:xfrm>
          <a:prstGeom prst="rect">
            <a:avLst/>
          </a:prstGeom>
          <a:noFill/>
          <a:ln>
            <a:noFill/>
          </a:ln>
        </p:spPr>
        <p:txBody>
          <a:bodyPr anchor="ctr"/>
          <a:lstStyle/>
          <a:p>
            <a:pPr algn="r">
              <a:lnSpc>
                <a:spcPct val="100000"/>
              </a:lnSpc>
            </a:pPr>
            <a:fld id="{F4165179-8049-4794-8793-6BBD99EFCCB4}" type="slidenum">
              <a:rPr lang="en-AU" sz="1270" spc="-1">
                <a:solidFill>
                  <a:srgbClr val="FFFFFF"/>
                </a:solidFill>
                <a:latin typeface="Calibri"/>
              </a:rPr>
              <a:t>11</a:t>
            </a:fld>
            <a:endParaRPr lang="en-AU" sz="1270" spc="-1">
              <a:latin typeface="Times New Roman"/>
            </a:endParaRPr>
          </a:p>
        </p:txBody>
      </p:sp>
      <p:pic>
        <p:nvPicPr>
          <p:cNvPr id="208" name="Picture 9"/>
          <p:cNvPicPr/>
          <p:nvPr/>
        </p:nvPicPr>
        <p:blipFill>
          <a:blip r:embed="rId2"/>
          <a:stretch/>
        </p:blipFill>
        <p:spPr>
          <a:xfrm>
            <a:off x="5242995" y="4156365"/>
            <a:ext cx="6529335" cy="2006964"/>
          </a:xfrm>
          <a:prstGeom prst="rect">
            <a:avLst/>
          </a:prstGeom>
          <a:ln>
            <a:noFill/>
          </a:ln>
        </p:spPr>
      </p:pic>
      <p:grpSp>
        <p:nvGrpSpPr>
          <p:cNvPr id="209" name="Group 5"/>
          <p:cNvGrpSpPr/>
          <p:nvPr/>
        </p:nvGrpSpPr>
        <p:grpSpPr>
          <a:xfrm>
            <a:off x="214" y="6336613"/>
            <a:ext cx="2176932" cy="550764"/>
            <a:chOff x="0" y="5239440"/>
            <a:chExt cx="1800000" cy="455400"/>
          </a:xfrm>
        </p:grpSpPr>
        <p:pic>
          <p:nvPicPr>
            <p:cNvPr id="210" name="Picture 6"/>
            <p:cNvPicPr/>
            <p:nvPr/>
          </p:nvPicPr>
          <p:blipFill>
            <a:blip r:embed="rId3"/>
            <a:stretch/>
          </p:blipFill>
          <p:spPr>
            <a:xfrm>
              <a:off x="0" y="5239440"/>
              <a:ext cx="430200" cy="430200"/>
            </a:xfrm>
            <a:prstGeom prst="rect">
              <a:avLst/>
            </a:prstGeom>
            <a:ln>
              <a:noFill/>
            </a:ln>
          </p:spPr>
        </p:pic>
        <p:sp>
          <p:nvSpPr>
            <p:cNvPr id="211" name="CustomShape 6"/>
            <p:cNvSpPr/>
            <p:nvPr/>
          </p:nvSpPr>
          <p:spPr>
            <a:xfrm>
              <a:off x="430560" y="5239440"/>
              <a:ext cx="1369440" cy="455400"/>
            </a:xfrm>
            <a:prstGeom prst="rect">
              <a:avLst/>
            </a:prstGeom>
            <a:noFill/>
            <a:ln>
              <a:noFill/>
            </a:ln>
          </p:spPr>
          <p:style>
            <a:lnRef idx="0">
              <a:scrgbClr r="0" g="0" b="0"/>
            </a:lnRef>
            <a:fillRef idx="0">
              <a:scrgbClr r="0" g="0" b="0"/>
            </a:fillRef>
            <a:effectRef idx="0">
              <a:scrgbClr r="0" g="0" b="0"/>
            </a:effectRef>
            <a:fontRef idx="minor"/>
          </p:style>
          <p:txBody>
            <a:bodyPr lIns="108847" tIns="54423" rIns="108847" bIns="54423"/>
            <a:lstStyle/>
            <a:p>
              <a:pPr>
                <a:lnSpc>
                  <a:spcPct val="100000"/>
                </a:lnSpc>
              </a:pPr>
              <a:r>
                <a:rPr lang="en-AU" sz="1451" spc="-1">
                  <a:solidFill>
                    <a:srgbClr val="FFFFFF"/>
                  </a:solidFill>
                  <a:latin typeface="Arial"/>
                </a:rPr>
                <a:t>Science and Engineering</a:t>
              </a:r>
              <a:endParaRPr lang="en-AU" sz="1451" spc="-1">
                <a:latin typeface="Arial"/>
              </a:endParaRPr>
            </a:p>
          </p:txBody>
        </p:sp>
      </p:grpSp>
    </p:spTree>
    <p:extLst>
      <p:ext uri="{BB962C8B-B14F-4D97-AF65-F5344CB8AC3E}">
        <p14:creationId xmlns:p14="http://schemas.microsoft.com/office/powerpoint/2010/main" val="6726226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1096952" y="286484"/>
            <a:ext cx="10056989" cy="1450272"/>
          </a:xfrm>
          <a:prstGeom prst="rect">
            <a:avLst/>
          </a:prstGeom>
          <a:noFill/>
          <a:ln>
            <a:noFill/>
          </a:ln>
        </p:spPr>
        <p:txBody>
          <a:bodyPr anchor="b"/>
          <a:lstStyle/>
          <a:p>
            <a:pPr>
              <a:lnSpc>
                <a:spcPct val="85000"/>
              </a:lnSpc>
            </a:pPr>
            <a:r>
              <a:rPr lang="en-US" sz="5805" spc="-59">
                <a:solidFill>
                  <a:srgbClr val="404040"/>
                </a:solidFill>
                <a:latin typeface="Calibri Light"/>
              </a:rPr>
              <a:t>Generating Data</a:t>
            </a:r>
            <a:endParaRPr lang="en-US" sz="5805" spc="-1">
              <a:solidFill>
                <a:srgbClr val="000000"/>
              </a:solidFill>
              <a:latin typeface="Calibri"/>
            </a:endParaRPr>
          </a:p>
        </p:txBody>
      </p:sp>
      <p:sp>
        <p:nvSpPr>
          <p:cNvPr id="213" name="TextShape 2"/>
          <p:cNvSpPr txBox="1"/>
          <p:nvPr/>
        </p:nvSpPr>
        <p:spPr>
          <a:xfrm>
            <a:off x="1096952" y="1845167"/>
            <a:ext cx="10056989" cy="4378245"/>
          </a:xfrm>
          <a:prstGeom prst="rect">
            <a:avLst/>
          </a:prstGeom>
          <a:noFill/>
          <a:ln>
            <a:noFill/>
          </a:ln>
        </p:spPr>
        <p:txBody>
          <a:bodyPr lIns="0" rIns="0">
            <a:normAutofit fontScale="77500" lnSpcReduction="20000"/>
          </a:bodyPr>
          <a:lstStyle/>
          <a:p>
            <a:pPr marL="243380">
              <a:lnSpc>
                <a:spcPct val="90000"/>
              </a:lnSpc>
              <a:spcBef>
                <a:spcPts val="243"/>
              </a:spcBef>
              <a:spcAft>
                <a:spcPts val="484"/>
              </a:spcAft>
            </a:pPr>
            <a:r>
              <a:rPr lang="en-US" sz="2177" b="1" spc="-1">
                <a:solidFill>
                  <a:srgbClr val="404040"/>
                </a:solidFill>
                <a:latin typeface="Calibri"/>
              </a:rPr>
              <a:t>Common Message Types</a:t>
            </a:r>
            <a:endParaRPr lang="en-US" sz="2177" spc="-1">
              <a:solidFill>
                <a:srgbClr val="404040"/>
              </a:solidFill>
              <a:latin typeface="Calibri"/>
            </a:endParaRPr>
          </a:p>
          <a:p>
            <a:pPr marL="464555" lvl="1" indent="-220740">
              <a:lnSpc>
                <a:spcPct val="90000"/>
              </a:lnSpc>
              <a:spcBef>
                <a:spcPts val="243"/>
              </a:spcBef>
              <a:spcAft>
                <a:spcPts val="484"/>
              </a:spcAft>
              <a:buClr>
                <a:srgbClr val="1CADE4"/>
              </a:buClr>
              <a:buFont typeface="Calibri"/>
              <a:buChar char="◦"/>
            </a:pPr>
            <a:r>
              <a:rPr lang="en-US" sz="2177" spc="-1">
                <a:solidFill>
                  <a:srgbClr val="404040"/>
                </a:solidFill>
                <a:latin typeface="Calibri"/>
              </a:rPr>
              <a:t>std_msgs:</a:t>
            </a: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Simple Trigger – Empty: </a:t>
            </a:r>
            <a:r>
              <a:rPr lang="en-US" sz="1693" u="sng" spc="-1">
                <a:solidFill>
                  <a:srgbClr val="96DE37"/>
                </a:solidFill>
                <a:latin typeface="Calibri"/>
                <a:hlinkClick r:id="rId2"/>
              </a:rPr>
              <a:t>http://docs.ros.org/api/std_msgs/html/msg/Empty.html</a:t>
            </a:r>
            <a:endParaRPr lang="en-US" sz="1693" spc="-1">
              <a:solidFill>
                <a:srgbClr val="404040"/>
              </a:solidFill>
              <a:latin typeface="Calibri"/>
            </a:endParaRP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Integer Number – Int32: </a:t>
            </a:r>
            <a:r>
              <a:rPr lang="en-US" sz="1693" u="sng" spc="-1">
                <a:solidFill>
                  <a:srgbClr val="96DE37"/>
                </a:solidFill>
                <a:latin typeface="Calibri"/>
                <a:hlinkClick r:id="rId3"/>
              </a:rPr>
              <a:t>http://docs.ros.org/api/std_msgs/html/msg/Int32.html</a:t>
            </a:r>
            <a:endParaRPr lang="en-US" sz="1693" spc="-1">
              <a:solidFill>
                <a:srgbClr val="404040"/>
              </a:solidFill>
              <a:latin typeface="Calibri"/>
            </a:endParaRP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Double Precision Decimal Number – Float64: </a:t>
            </a:r>
            <a:r>
              <a:rPr lang="en-US" sz="1693" u="sng" spc="-1">
                <a:solidFill>
                  <a:srgbClr val="96DE37"/>
                </a:solidFill>
                <a:latin typeface="Calibri"/>
                <a:hlinkClick r:id="rId4"/>
              </a:rPr>
              <a:t>http://docs.ros.org/api/std_msgs/html/msg/Float64.html</a:t>
            </a:r>
            <a:endParaRPr lang="en-US" sz="1693" spc="-1">
              <a:solidFill>
                <a:srgbClr val="404040"/>
              </a:solidFill>
              <a:latin typeface="Calibri"/>
            </a:endParaRP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Message Information – Header: </a:t>
            </a:r>
            <a:r>
              <a:rPr lang="en-US" sz="1693" u="sng" spc="-1">
                <a:solidFill>
                  <a:srgbClr val="96DE37"/>
                </a:solidFill>
                <a:latin typeface="Calibri"/>
                <a:hlinkClick r:id="rId5"/>
              </a:rPr>
              <a:t>http://docs.ros.org/api/std_msgs/html/msg/Header.html</a:t>
            </a:r>
            <a:endParaRPr lang="en-US" sz="1693" spc="-1">
              <a:solidFill>
                <a:srgbClr val="404040"/>
              </a:solidFill>
              <a:latin typeface="Calibri"/>
            </a:endParaRPr>
          </a:p>
          <a:p>
            <a:pPr marL="464555" lvl="1" indent="-220740">
              <a:lnSpc>
                <a:spcPct val="90000"/>
              </a:lnSpc>
              <a:spcBef>
                <a:spcPts val="243"/>
              </a:spcBef>
              <a:spcAft>
                <a:spcPts val="484"/>
              </a:spcAft>
              <a:buClr>
                <a:srgbClr val="1CADE4"/>
              </a:buClr>
              <a:buFont typeface="Calibri"/>
              <a:buChar char="◦"/>
            </a:pPr>
            <a:r>
              <a:rPr lang="en-US" sz="2177" spc="-1">
                <a:solidFill>
                  <a:srgbClr val="404040"/>
                </a:solidFill>
                <a:latin typeface="Calibri"/>
              </a:rPr>
              <a:t>geometry_msgs:</a:t>
            </a: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Position &amp; Orientation – Pose Stamped: </a:t>
            </a:r>
            <a:r>
              <a:rPr lang="en-US" sz="1693" u="sng" spc="-1">
                <a:solidFill>
                  <a:srgbClr val="96DE37"/>
                </a:solidFill>
                <a:latin typeface="Calibri"/>
                <a:hlinkClick r:id="rId6"/>
              </a:rPr>
              <a:t>http://docs.ros.org/api/geometry_msgs/html/msg/PoseStamped.html</a:t>
            </a:r>
            <a:endParaRPr lang="en-US" sz="1693" spc="-1">
              <a:solidFill>
                <a:srgbClr val="404040"/>
              </a:solidFill>
              <a:latin typeface="Calibri"/>
            </a:endParaRP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Velocity – TwistStamped: </a:t>
            </a:r>
            <a:r>
              <a:rPr lang="en-US" sz="1693" u="sng" spc="-1">
                <a:solidFill>
                  <a:srgbClr val="96DE37"/>
                </a:solidFill>
                <a:latin typeface="Calibri"/>
                <a:hlinkClick r:id="rId7"/>
              </a:rPr>
              <a:t>http://docs.ros.org/api/geometry_msgs/html/msg/TwistStamped.html</a:t>
            </a:r>
            <a:endParaRPr lang="en-US" sz="1693" spc="-1">
              <a:solidFill>
                <a:srgbClr val="404040"/>
              </a:solidFill>
              <a:latin typeface="Calibri"/>
            </a:endParaRPr>
          </a:p>
          <a:p>
            <a:pPr marL="464555" lvl="1" indent="-220740">
              <a:lnSpc>
                <a:spcPct val="90000"/>
              </a:lnSpc>
              <a:spcBef>
                <a:spcPts val="243"/>
              </a:spcBef>
              <a:spcAft>
                <a:spcPts val="484"/>
              </a:spcAft>
              <a:buClr>
                <a:srgbClr val="1CADE4"/>
              </a:buClr>
              <a:buFont typeface="Calibri"/>
              <a:buChar char="◦"/>
            </a:pPr>
            <a:r>
              <a:rPr lang="en-US" sz="2177" spc="-1">
                <a:solidFill>
                  <a:srgbClr val="404040"/>
                </a:solidFill>
                <a:latin typeface="Calibri"/>
              </a:rPr>
              <a:t>senesor_msgs:</a:t>
            </a: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IMU Readings – Imu: </a:t>
            </a:r>
            <a:r>
              <a:rPr lang="en-US" sz="1693" u="sng" spc="-1">
                <a:solidFill>
                  <a:srgbClr val="96DE37"/>
                </a:solidFill>
                <a:latin typeface="Calibri"/>
                <a:hlinkClick r:id="rId8"/>
              </a:rPr>
              <a:t>http://docs.ros.org/api/sensor_msgs/html/msg/Imu.html</a:t>
            </a:r>
            <a:endParaRPr lang="en-US" sz="1693" spc="-1">
              <a:solidFill>
                <a:srgbClr val="404040"/>
              </a:solidFill>
              <a:latin typeface="Calibri"/>
            </a:endParaRP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Image – Raw: </a:t>
            </a:r>
            <a:r>
              <a:rPr lang="en-US" sz="1693" u="sng" spc="-1">
                <a:solidFill>
                  <a:srgbClr val="96DE37"/>
                </a:solidFill>
                <a:latin typeface="Calibri"/>
                <a:hlinkClick r:id="rId9"/>
              </a:rPr>
              <a:t>http://docs.ros.org/api/sensor_msgs/html/msg/Image.html</a:t>
            </a:r>
            <a:endParaRPr lang="en-US" sz="1693" spc="-1">
              <a:solidFill>
                <a:srgbClr val="404040"/>
              </a:solidFill>
              <a:latin typeface="Calibri"/>
            </a:endParaRP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Image – Compressed: </a:t>
            </a:r>
            <a:r>
              <a:rPr lang="en-US" sz="1693" u="sng" spc="-1">
                <a:solidFill>
                  <a:srgbClr val="96DE37"/>
                </a:solidFill>
                <a:latin typeface="Calibri"/>
                <a:hlinkClick r:id="rId10"/>
              </a:rPr>
              <a:t>http://docs.ros.org/api/sensor_msgs/html/msg/CompressedImage.html</a:t>
            </a:r>
            <a:endParaRPr lang="en-US" sz="1693" spc="-1">
              <a:solidFill>
                <a:srgbClr val="404040"/>
              </a:solidFill>
              <a:latin typeface="Calibri"/>
            </a:endParaRPr>
          </a:p>
          <a:p>
            <a:pPr marL="464555" lvl="1" indent="-220740">
              <a:lnSpc>
                <a:spcPct val="90000"/>
              </a:lnSpc>
              <a:spcBef>
                <a:spcPts val="243"/>
              </a:spcBef>
              <a:spcAft>
                <a:spcPts val="484"/>
              </a:spcAft>
              <a:buClr>
                <a:srgbClr val="1CADE4"/>
              </a:buClr>
              <a:buFont typeface="Calibri"/>
              <a:buChar char="◦"/>
            </a:pPr>
            <a:r>
              <a:rPr lang="en-US" sz="2177" spc="-1">
                <a:solidFill>
                  <a:srgbClr val="404040"/>
                </a:solidFill>
                <a:latin typeface="Calibri"/>
              </a:rPr>
              <a:t>mavros_msgs:</a:t>
            </a: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UAV State – State: </a:t>
            </a:r>
            <a:r>
              <a:rPr lang="en-US" sz="1693" u="sng" spc="-1">
                <a:solidFill>
                  <a:srgbClr val="96DE37"/>
                </a:solidFill>
                <a:latin typeface="Calibri"/>
                <a:hlinkClick r:id="rId11"/>
              </a:rPr>
              <a:t>http://docs.ros.org/api/mavros_msgs/html/msg/State.html</a:t>
            </a:r>
            <a:endParaRPr lang="en-US" sz="1693" spc="-1">
              <a:solidFill>
                <a:srgbClr val="404040"/>
              </a:solidFill>
              <a:latin typeface="Calibri"/>
            </a:endParaRP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RC Output Direct Control - OverrideRCIn: </a:t>
            </a:r>
            <a:r>
              <a:rPr lang="en-US" sz="1693" u="sng" spc="-1">
                <a:solidFill>
                  <a:srgbClr val="96DE37"/>
                </a:solidFill>
                <a:latin typeface="Calibri"/>
                <a:hlinkClick r:id="rId12"/>
              </a:rPr>
              <a:t>http://docs.ros.org/api/mavros_msgs/html/msg/OverrideRCIn.html</a:t>
            </a:r>
            <a:endParaRPr lang="en-US" sz="1693" spc="-1">
              <a:solidFill>
                <a:srgbClr val="404040"/>
              </a:solidFill>
              <a:latin typeface="Calibri"/>
            </a:endParaRP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Battery Reading – BatteryStatus: </a:t>
            </a:r>
            <a:r>
              <a:rPr lang="en-US" sz="1693" u="sng" spc="-1">
                <a:solidFill>
                  <a:srgbClr val="96DE37"/>
                </a:solidFill>
                <a:latin typeface="Calibri"/>
                <a:hlinkClick r:id="rId13"/>
              </a:rPr>
              <a:t>http://docs.ros.org/api/mavros_msgs/html/msg/BatteryStatus.html</a:t>
            </a:r>
            <a:endParaRPr lang="en-US" sz="1693" spc="-1">
              <a:solidFill>
                <a:srgbClr val="404040"/>
              </a:solidFill>
              <a:latin typeface="Calibri"/>
            </a:endParaRPr>
          </a:p>
          <a:p>
            <a:endParaRPr lang="en-US" sz="1693" spc="-1">
              <a:solidFill>
                <a:srgbClr val="404040"/>
              </a:solidFill>
              <a:latin typeface="Calibri"/>
            </a:endParaRPr>
          </a:p>
          <a:p>
            <a:endParaRPr lang="en-US" sz="1693" spc="-1">
              <a:solidFill>
                <a:srgbClr val="404040"/>
              </a:solidFill>
              <a:latin typeface="Calibri"/>
            </a:endParaRPr>
          </a:p>
          <a:p>
            <a:endParaRPr lang="en-US" sz="1693" spc="-1">
              <a:solidFill>
                <a:srgbClr val="404040"/>
              </a:solidFill>
              <a:latin typeface="Calibri"/>
            </a:endParaRPr>
          </a:p>
          <a:p>
            <a:endParaRPr lang="en-US" sz="1693" spc="-1">
              <a:solidFill>
                <a:srgbClr val="404040"/>
              </a:solidFill>
              <a:latin typeface="Calibri"/>
            </a:endParaRPr>
          </a:p>
        </p:txBody>
      </p:sp>
      <p:sp>
        <p:nvSpPr>
          <p:cNvPr id="214" name="TextShape 3"/>
          <p:cNvSpPr txBox="1"/>
          <p:nvPr/>
        </p:nvSpPr>
        <p:spPr>
          <a:xfrm>
            <a:off x="3685759" y="6458956"/>
            <a:ext cx="4821904" cy="364854"/>
          </a:xfrm>
          <a:prstGeom prst="rect">
            <a:avLst/>
          </a:prstGeom>
          <a:noFill/>
          <a:ln>
            <a:noFill/>
          </a:ln>
        </p:spPr>
        <p:txBody>
          <a:bodyPr anchor="ctr"/>
          <a:lstStyle/>
          <a:p>
            <a:pPr algn="ctr">
              <a:lnSpc>
                <a:spcPct val="100000"/>
              </a:lnSpc>
            </a:pPr>
            <a:r>
              <a:rPr lang="en-AU" sz="1088" cap="all" spc="-1">
                <a:solidFill>
                  <a:srgbClr val="FFFFFF"/>
                </a:solidFill>
                <a:latin typeface="Calibri"/>
              </a:rPr>
              <a:t>EGH450 - Tutorial W02 - Accessing &amp; Managing Data in ROS</a:t>
            </a:r>
            <a:endParaRPr lang="en-AU" sz="1088" spc="-1">
              <a:latin typeface="Times New Roman"/>
            </a:endParaRPr>
          </a:p>
        </p:txBody>
      </p:sp>
      <p:sp>
        <p:nvSpPr>
          <p:cNvPr id="215" name="TextShape 4"/>
          <p:cNvSpPr txBox="1"/>
          <p:nvPr/>
        </p:nvSpPr>
        <p:spPr>
          <a:xfrm>
            <a:off x="9899158" y="6458956"/>
            <a:ext cx="1311819" cy="364854"/>
          </a:xfrm>
          <a:prstGeom prst="rect">
            <a:avLst/>
          </a:prstGeom>
          <a:noFill/>
          <a:ln>
            <a:noFill/>
          </a:ln>
        </p:spPr>
        <p:txBody>
          <a:bodyPr anchor="ctr"/>
          <a:lstStyle/>
          <a:p>
            <a:pPr algn="r">
              <a:lnSpc>
                <a:spcPct val="100000"/>
              </a:lnSpc>
            </a:pPr>
            <a:fld id="{5316BB43-7C74-4354-9B15-4DB64B2480BE}" type="slidenum">
              <a:rPr lang="en-AU" sz="1270" spc="-1">
                <a:solidFill>
                  <a:srgbClr val="FFFFFF"/>
                </a:solidFill>
                <a:latin typeface="Calibri"/>
              </a:rPr>
              <a:t>12</a:t>
            </a:fld>
            <a:endParaRPr lang="en-AU" sz="1270" spc="-1">
              <a:latin typeface="Times New Roman"/>
            </a:endParaRPr>
          </a:p>
        </p:txBody>
      </p:sp>
      <p:grpSp>
        <p:nvGrpSpPr>
          <p:cNvPr id="216" name="Group 5"/>
          <p:cNvGrpSpPr/>
          <p:nvPr/>
        </p:nvGrpSpPr>
        <p:grpSpPr>
          <a:xfrm>
            <a:off x="214" y="6336613"/>
            <a:ext cx="2176932" cy="550764"/>
            <a:chOff x="0" y="5239440"/>
            <a:chExt cx="1800000" cy="455400"/>
          </a:xfrm>
        </p:grpSpPr>
        <p:pic>
          <p:nvPicPr>
            <p:cNvPr id="217" name="Picture 6"/>
            <p:cNvPicPr/>
            <p:nvPr/>
          </p:nvPicPr>
          <p:blipFill>
            <a:blip r:embed="rId14"/>
            <a:stretch/>
          </p:blipFill>
          <p:spPr>
            <a:xfrm>
              <a:off x="0" y="5239440"/>
              <a:ext cx="430200" cy="430200"/>
            </a:xfrm>
            <a:prstGeom prst="rect">
              <a:avLst/>
            </a:prstGeom>
            <a:ln>
              <a:noFill/>
            </a:ln>
          </p:spPr>
        </p:pic>
        <p:sp>
          <p:nvSpPr>
            <p:cNvPr id="218" name="CustomShape 6"/>
            <p:cNvSpPr/>
            <p:nvPr/>
          </p:nvSpPr>
          <p:spPr>
            <a:xfrm>
              <a:off x="430560" y="5239440"/>
              <a:ext cx="1369440" cy="455400"/>
            </a:xfrm>
            <a:prstGeom prst="rect">
              <a:avLst/>
            </a:prstGeom>
            <a:noFill/>
            <a:ln>
              <a:noFill/>
            </a:ln>
          </p:spPr>
          <p:style>
            <a:lnRef idx="0">
              <a:scrgbClr r="0" g="0" b="0"/>
            </a:lnRef>
            <a:fillRef idx="0">
              <a:scrgbClr r="0" g="0" b="0"/>
            </a:fillRef>
            <a:effectRef idx="0">
              <a:scrgbClr r="0" g="0" b="0"/>
            </a:effectRef>
            <a:fontRef idx="minor"/>
          </p:style>
          <p:txBody>
            <a:bodyPr lIns="108847" tIns="54423" rIns="108847" bIns="54423"/>
            <a:lstStyle/>
            <a:p>
              <a:pPr>
                <a:lnSpc>
                  <a:spcPct val="100000"/>
                </a:lnSpc>
              </a:pPr>
              <a:r>
                <a:rPr lang="en-AU" sz="1451" spc="-1">
                  <a:solidFill>
                    <a:srgbClr val="FFFFFF"/>
                  </a:solidFill>
                  <a:latin typeface="Arial"/>
                </a:rPr>
                <a:t>Science and Engineering</a:t>
              </a:r>
              <a:endParaRPr lang="en-AU" sz="1451" spc="-1">
                <a:latin typeface="Arial"/>
              </a:endParaRPr>
            </a:p>
          </p:txBody>
        </p:sp>
      </p:grpSp>
    </p:spTree>
    <p:extLst>
      <p:ext uri="{BB962C8B-B14F-4D97-AF65-F5344CB8AC3E}">
        <p14:creationId xmlns:p14="http://schemas.microsoft.com/office/powerpoint/2010/main" val="337264687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1096952" y="286484"/>
            <a:ext cx="10056989" cy="1450272"/>
          </a:xfrm>
          <a:prstGeom prst="rect">
            <a:avLst/>
          </a:prstGeom>
          <a:noFill/>
          <a:ln>
            <a:noFill/>
          </a:ln>
        </p:spPr>
        <p:txBody>
          <a:bodyPr anchor="b"/>
          <a:lstStyle/>
          <a:p>
            <a:pPr>
              <a:lnSpc>
                <a:spcPct val="85000"/>
              </a:lnSpc>
            </a:pPr>
            <a:r>
              <a:rPr lang="en-US" sz="5805" spc="-59">
                <a:solidFill>
                  <a:srgbClr val="404040"/>
                </a:solidFill>
                <a:latin typeface="Calibri Light"/>
              </a:rPr>
              <a:t>Make a Catkin Workspace</a:t>
            </a:r>
            <a:endParaRPr lang="en-US" sz="5805" spc="-1">
              <a:solidFill>
                <a:srgbClr val="000000"/>
              </a:solidFill>
              <a:latin typeface="Calibri"/>
            </a:endParaRPr>
          </a:p>
        </p:txBody>
      </p:sp>
      <p:sp>
        <p:nvSpPr>
          <p:cNvPr id="220" name="TextShape 2"/>
          <p:cNvSpPr txBox="1"/>
          <p:nvPr/>
        </p:nvSpPr>
        <p:spPr>
          <a:xfrm>
            <a:off x="1096952" y="1845167"/>
            <a:ext cx="10056989" cy="4022534"/>
          </a:xfrm>
          <a:prstGeom prst="rect">
            <a:avLst/>
          </a:prstGeom>
          <a:noFill/>
          <a:ln>
            <a:noFill/>
          </a:ln>
        </p:spPr>
        <p:txBody>
          <a:bodyPr lIns="0" rIns="0">
            <a:normAutofit/>
          </a:bodyPr>
          <a:lstStyle/>
          <a:p>
            <a:pPr marL="243380">
              <a:lnSpc>
                <a:spcPct val="90000"/>
              </a:lnSpc>
              <a:spcBef>
                <a:spcPts val="243"/>
              </a:spcBef>
              <a:spcAft>
                <a:spcPts val="484"/>
              </a:spcAft>
            </a:pPr>
            <a:r>
              <a:rPr lang="en-US" sz="2000" spc="-1" dirty="0">
                <a:solidFill>
                  <a:srgbClr val="404040"/>
                </a:solidFill>
                <a:latin typeface="Calibri"/>
              </a:rPr>
              <a:t>The Catkin Workspace is a place for you to develop ROS packages. By creating a ROS package, you will be able to automate your subsystems later down the line, and it will make sure your system is more reliable</a:t>
            </a:r>
            <a:r>
              <a:rPr lang="en-US" sz="2000" spc="-1" dirty="0" smtClean="0">
                <a:solidFill>
                  <a:srgbClr val="404040"/>
                </a:solidFill>
                <a:latin typeface="Calibri"/>
              </a:rPr>
              <a:t>.</a:t>
            </a:r>
            <a:endParaRPr lang="en-US" sz="2000" spc="-1" dirty="0">
              <a:solidFill>
                <a:srgbClr val="404040"/>
              </a:solidFill>
              <a:latin typeface="Calibri"/>
            </a:endParaRPr>
          </a:p>
          <a:p>
            <a:pPr marL="243380">
              <a:lnSpc>
                <a:spcPct val="90000"/>
              </a:lnSpc>
              <a:spcBef>
                <a:spcPts val="243"/>
              </a:spcBef>
              <a:spcAft>
                <a:spcPts val="484"/>
              </a:spcAft>
            </a:pPr>
            <a:r>
              <a:rPr lang="en-US" sz="2000" spc="-1" dirty="0">
                <a:solidFill>
                  <a:srgbClr val="404040"/>
                </a:solidFill>
                <a:latin typeface="Calibri"/>
              </a:rPr>
              <a:t>While it is not strictly necessary to create a package to run Python nodes in ROS, it is necessary to compile C++ nodes</a:t>
            </a:r>
            <a:r>
              <a:rPr lang="en-US" sz="2000" spc="-1" dirty="0" smtClean="0">
                <a:solidFill>
                  <a:srgbClr val="404040"/>
                </a:solidFill>
                <a:latin typeface="Calibri"/>
              </a:rPr>
              <a:t>.</a:t>
            </a:r>
          </a:p>
          <a:p>
            <a:pPr marL="243380">
              <a:lnSpc>
                <a:spcPct val="90000"/>
              </a:lnSpc>
              <a:spcBef>
                <a:spcPts val="243"/>
              </a:spcBef>
              <a:spcAft>
                <a:spcPts val="484"/>
              </a:spcAft>
            </a:pPr>
            <a:r>
              <a:rPr lang="en-US" sz="2000" spc="-1" dirty="0" smtClean="0">
                <a:solidFill>
                  <a:srgbClr val="FF0000"/>
                </a:solidFill>
                <a:latin typeface="Calibri"/>
              </a:rPr>
              <a:t>These steps are extracted from </a:t>
            </a:r>
            <a:r>
              <a:rPr lang="en-US" sz="2000" spc="-1" dirty="0">
                <a:solidFill>
                  <a:srgbClr val="FF0000"/>
                </a:solidFill>
              </a:rPr>
              <a:t>the QUTAS Flight </a:t>
            </a:r>
            <a:r>
              <a:rPr lang="en-US" sz="2000" spc="-1" dirty="0" smtClean="0">
                <a:solidFill>
                  <a:srgbClr val="FF0000"/>
                </a:solidFill>
              </a:rPr>
              <a:t>Stack instructions, do not repeat if you’ve already followed that guide:</a:t>
            </a:r>
            <a:endParaRPr lang="en-US" sz="2000" spc="-1" dirty="0">
              <a:solidFill>
                <a:srgbClr val="FF0000"/>
              </a:solidFill>
              <a:latin typeface="Calibri"/>
            </a:endParaRPr>
          </a:p>
          <a:p>
            <a:pPr marL="243380">
              <a:lnSpc>
                <a:spcPct val="90000"/>
              </a:lnSpc>
              <a:spcBef>
                <a:spcPts val="243"/>
              </a:spcBef>
              <a:spcAft>
                <a:spcPts val="484"/>
              </a:spcAft>
            </a:pPr>
            <a:endParaRPr lang="en-US" sz="2000" spc="-1" dirty="0">
              <a:solidFill>
                <a:srgbClr val="404040"/>
              </a:solidFill>
              <a:latin typeface="Calibri"/>
            </a:endParaRPr>
          </a:p>
          <a:p>
            <a:pPr marL="243380">
              <a:lnSpc>
                <a:spcPct val="90000"/>
              </a:lnSpc>
              <a:spcBef>
                <a:spcPts val="243"/>
              </a:spcBef>
              <a:spcAft>
                <a:spcPts val="484"/>
              </a:spcAft>
            </a:pPr>
            <a:endParaRPr lang="en-US" sz="2000" spc="-1" dirty="0">
              <a:solidFill>
                <a:srgbClr val="404040"/>
              </a:solidFill>
              <a:latin typeface="Calibri"/>
            </a:endParaRPr>
          </a:p>
          <a:p>
            <a:pPr marL="243380">
              <a:lnSpc>
                <a:spcPct val="90000"/>
              </a:lnSpc>
              <a:spcBef>
                <a:spcPts val="243"/>
              </a:spcBef>
              <a:spcAft>
                <a:spcPts val="484"/>
              </a:spcAft>
            </a:pPr>
            <a:endParaRPr lang="en-US" sz="2000" spc="-1" dirty="0">
              <a:solidFill>
                <a:srgbClr val="404040"/>
              </a:solidFill>
              <a:latin typeface="Calibri"/>
            </a:endParaRPr>
          </a:p>
          <a:p>
            <a:pPr marL="243380">
              <a:lnSpc>
                <a:spcPct val="90000"/>
              </a:lnSpc>
              <a:spcBef>
                <a:spcPts val="243"/>
              </a:spcBef>
              <a:spcAft>
                <a:spcPts val="484"/>
              </a:spcAft>
            </a:pPr>
            <a:endParaRPr lang="en-US" sz="2000" spc="-1" dirty="0">
              <a:solidFill>
                <a:srgbClr val="404040"/>
              </a:solidFill>
              <a:latin typeface="Calibri"/>
            </a:endParaRPr>
          </a:p>
          <a:p>
            <a:pPr marL="243380">
              <a:lnSpc>
                <a:spcPct val="90000"/>
              </a:lnSpc>
              <a:spcBef>
                <a:spcPts val="243"/>
              </a:spcBef>
              <a:spcAft>
                <a:spcPts val="484"/>
              </a:spcAft>
            </a:pPr>
            <a:endParaRPr lang="en-US" sz="2000" spc="-1" dirty="0">
              <a:solidFill>
                <a:srgbClr val="404040"/>
              </a:solidFill>
              <a:latin typeface="Calibri"/>
            </a:endParaRPr>
          </a:p>
          <a:p>
            <a:pPr marL="243380">
              <a:lnSpc>
                <a:spcPct val="90000"/>
              </a:lnSpc>
              <a:spcBef>
                <a:spcPts val="243"/>
              </a:spcBef>
              <a:spcAft>
                <a:spcPts val="484"/>
              </a:spcAft>
            </a:pPr>
            <a:endParaRPr lang="en-US" sz="2000" spc="-1" dirty="0">
              <a:solidFill>
                <a:srgbClr val="404040"/>
              </a:solidFill>
              <a:latin typeface="Calibri"/>
            </a:endParaRPr>
          </a:p>
          <a:p>
            <a:pPr marL="243380">
              <a:lnSpc>
                <a:spcPct val="90000"/>
              </a:lnSpc>
              <a:spcBef>
                <a:spcPts val="243"/>
              </a:spcBef>
              <a:spcAft>
                <a:spcPts val="484"/>
              </a:spcAft>
            </a:pPr>
            <a:endParaRPr lang="en-US" sz="2000" spc="-1" dirty="0">
              <a:solidFill>
                <a:srgbClr val="404040"/>
              </a:solidFill>
              <a:latin typeface="Calibri"/>
            </a:endParaRPr>
          </a:p>
          <a:p>
            <a:pPr marL="243380">
              <a:lnSpc>
                <a:spcPct val="90000"/>
              </a:lnSpc>
              <a:spcBef>
                <a:spcPts val="243"/>
              </a:spcBef>
              <a:spcAft>
                <a:spcPts val="484"/>
              </a:spcAft>
            </a:pPr>
            <a:endParaRPr lang="en-US" sz="2000" spc="-1" dirty="0">
              <a:solidFill>
                <a:srgbClr val="404040"/>
              </a:solidFill>
              <a:latin typeface="Calibri"/>
            </a:endParaRPr>
          </a:p>
          <a:p>
            <a:pPr marL="243380">
              <a:lnSpc>
                <a:spcPct val="90000"/>
              </a:lnSpc>
              <a:spcBef>
                <a:spcPts val="243"/>
              </a:spcBef>
              <a:spcAft>
                <a:spcPts val="484"/>
              </a:spcAft>
            </a:pPr>
            <a:endParaRPr lang="en-US" sz="2000" spc="-1" dirty="0">
              <a:solidFill>
                <a:srgbClr val="404040"/>
              </a:solidFill>
              <a:latin typeface="Calibri"/>
            </a:endParaRPr>
          </a:p>
          <a:p>
            <a:pPr marL="243380">
              <a:lnSpc>
                <a:spcPct val="90000"/>
              </a:lnSpc>
              <a:spcBef>
                <a:spcPts val="243"/>
              </a:spcBef>
              <a:spcAft>
                <a:spcPts val="484"/>
              </a:spcAft>
            </a:pPr>
            <a:endParaRPr lang="en-US" sz="2000" spc="-1" dirty="0">
              <a:solidFill>
                <a:srgbClr val="404040"/>
              </a:solidFill>
              <a:latin typeface="Calibri"/>
            </a:endParaRPr>
          </a:p>
        </p:txBody>
      </p:sp>
      <p:sp>
        <p:nvSpPr>
          <p:cNvPr id="221" name="TextShape 3"/>
          <p:cNvSpPr txBox="1"/>
          <p:nvPr/>
        </p:nvSpPr>
        <p:spPr>
          <a:xfrm>
            <a:off x="3685759" y="6458956"/>
            <a:ext cx="4821904" cy="364854"/>
          </a:xfrm>
          <a:prstGeom prst="rect">
            <a:avLst/>
          </a:prstGeom>
          <a:noFill/>
          <a:ln>
            <a:noFill/>
          </a:ln>
        </p:spPr>
        <p:txBody>
          <a:bodyPr anchor="ctr"/>
          <a:lstStyle/>
          <a:p>
            <a:pPr algn="ctr">
              <a:lnSpc>
                <a:spcPct val="100000"/>
              </a:lnSpc>
            </a:pPr>
            <a:r>
              <a:rPr lang="en-AU" sz="1088" cap="all" spc="-1">
                <a:solidFill>
                  <a:srgbClr val="FFFFFF"/>
                </a:solidFill>
                <a:latin typeface="Calibri"/>
              </a:rPr>
              <a:t>EGH450 - Tutorial W02 - Accessing &amp; Managing Data in ROS</a:t>
            </a:r>
            <a:endParaRPr lang="en-AU" sz="1088" spc="-1">
              <a:latin typeface="Times New Roman"/>
            </a:endParaRPr>
          </a:p>
        </p:txBody>
      </p:sp>
      <p:sp>
        <p:nvSpPr>
          <p:cNvPr id="222" name="TextShape 4"/>
          <p:cNvSpPr txBox="1"/>
          <p:nvPr/>
        </p:nvSpPr>
        <p:spPr>
          <a:xfrm>
            <a:off x="9899158" y="6458956"/>
            <a:ext cx="1311819" cy="364854"/>
          </a:xfrm>
          <a:prstGeom prst="rect">
            <a:avLst/>
          </a:prstGeom>
          <a:noFill/>
          <a:ln>
            <a:noFill/>
          </a:ln>
        </p:spPr>
        <p:txBody>
          <a:bodyPr anchor="ctr"/>
          <a:lstStyle/>
          <a:p>
            <a:pPr algn="r">
              <a:lnSpc>
                <a:spcPct val="100000"/>
              </a:lnSpc>
            </a:pPr>
            <a:fld id="{0642EC4E-CB04-448B-8314-C1EA032BF733}" type="slidenum">
              <a:rPr lang="en-AU" sz="1270" spc="-1">
                <a:solidFill>
                  <a:srgbClr val="FFFFFF"/>
                </a:solidFill>
                <a:latin typeface="Calibri"/>
              </a:rPr>
              <a:t>13</a:t>
            </a:fld>
            <a:endParaRPr lang="en-AU" sz="1270" spc="-1">
              <a:latin typeface="Times New Roman"/>
            </a:endParaRPr>
          </a:p>
        </p:txBody>
      </p:sp>
      <p:sp>
        <p:nvSpPr>
          <p:cNvPr id="223" name="CustomShape 5"/>
          <p:cNvSpPr/>
          <p:nvPr/>
        </p:nvSpPr>
        <p:spPr>
          <a:xfrm>
            <a:off x="1721732" y="3990109"/>
            <a:ext cx="8632840" cy="2196875"/>
          </a:xfrm>
          <a:prstGeom prst="rect">
            <a:avLst/>
          </a:prstGeom>
          <a:ln>
            <a:round/>
          </a:ln>
        </p:spPr>
        <p:style>
          <a:lnRef idx="2">
            <a:schemeClr val="accent2"/>
          </a:lnRef>
          <a:fillRef idx="1">
            <a:schemeClr val="lt1"/>
          </a:fillRef>
          <a:effectRef idx="0">
            <a:schemeClr val="accent2"/>
          </a:effectRef>
          <a:fontRef idx="minor"/>
        </p:style>
        <p:txBody>
          <a:bodyPr lIns="108847" tIns="54423" rIns="108847" bIns="54423"/>
          <a:lstStyle/>
          <a:p>
            <a:pPr>
              <a:lnSpc>
                <a:spcPct val="100000"/>
              </a:lnSpc>
            </a:pPr>
            <a:r>
              <a:rPr lang="en-AU" sz="2000" spc="-1" dirty="0">
                <a:solidFill>
                  <a:srgbClr val="000000"/>
                </a:solidFill>
                <a:latin typeface="Consolas"/>
              </a:rPr>
              <a:t>$ </a:t>
            </a:r>
            <a:r>
              <a:rPr lang="en-AU" sz="2000" spc="-1" dirty="0" err="1">
                <a:solidFill>
                  <a:srgbClr val="000000"/>
                </a:solidFill>
                <a:latin typeface="Consolas"/>
              </a:rPr>
              <a:t>mkdir</a:t>
            </a:r>
            <a:r>
              <a:rPr lang="en-AU" sz="2000" spc="-1" dirty="0">
                <a:solidFill>
                  <a:srgbClr val="000000"/>
                </a:solidFill>
                <a:latin typeface="Consolas"/>
              </a:rPr>
              <a:t> -p ~/</a:t>
            </a:r>
            <a:r>
              <a:rPr lang="en-AU" sz="2000" spc="-1" dirty="0" err="1">
                <a:solidFill>
                  <a:srgbClr val="000000"/>
                </a:solidFill>
                <a:latin typeface="Consolas"/>
              </a:rPr>
              <a:t>catkin_ws</a:t>
            </a:r>
            <a:r>
              <a:rPr lang="en-AU" sz="2000" spc="-1" dirty="0">
                <a:solidFill>
                  <a:srgbClr val="000000"/>
                </a:solidFill>
                <a:latin typeface="Consolas"/>
              </a:rPr>
              <a:t>/</a:t>
            </a:r>
            <a:r>
              <a:rPr lang="en-AU" sz="2000" spc="-1" dirty="0" err="1">
                <a:solidFill>
                  <a:srgbClr val="000000"/>
                </a:solidFill>
                <a:latin typeface="Consolas"/>
              </a:rPr>
              <a:t>src</a:t>
            </a:r>
            <a:endParaRPr lang="en-AU" sz="2000" spc="-1" dirty="0">
              <a:latin typeface="Arial"/>
            </a:endParaRPr>
          </a:p>
          <a:p>
            <a:pPr>
              <a:lnSpc>
                <a:spcPct val="100000"/>
              </a:lnSpc>
            </a:pPr>
            <a:r>
              <a:rPr lang="en-AU" sz="2000" spc="-1" dirty="0">
                <a:solidFill>
                  <a:srgbClr val="000000"/>
                </a:solidFill>
                <a:latin typeface="Consolas"/>
              </a:rPr>
              <a:t>$ cd ~/</a:t>
            </a:r>
            <a:r>
              <a:rPr lang="en-AU" sz="2000" spc="-1" dirty="0" err="1">
                <a:solidFill>
                  <a:srgbClr val="000000"/>
                </a:solidFill>
                <a:latin typeface="Consolas"/>
              </a:rPr>
              <a:t>catkin_ws</a:t>
            </a:r>
            <a:r>
              <a:rPr lang="en-AU" sz="2000" spc="-1" dirty="0">
                <a:solidFill>
                  <a:srgbClr val="000000"/>
                </a:solidFill>
                <a:latin typeface="Consolas"/>
              </a:rPr>
              <a:t>/</a:t>
            </a:r>
            <a:r>
              <a:rPr lang="en-AU" sz="2000" spc="-1" dirty="0" err="1">
                <a:solidFill>
                  <a:srgbClr val="000000"/>
                </a:solidFill>
                <a:latin typeface="Consolas"/>
              </a:rPr>
              <a:t>src</a:t>
            </a:r>
            <a:endParaRPr lang="en-AU" sz="2000" spc="-1" dirty="0">
              <a:latin typeface="Arial"/>
            </a:endParaRPr>
          </a:p>
          <a:p>
            <a:pPr>
              <a:lnSpc>
                <a:spcPct val="100000"/>
              </a:lnSpc>
            </a:pPr>
            <a:r>
              <a:rPr lang="en-AU" sz="2000" spc="-1" dirty="0">
                <a:solidFill>
                  <a:srgbClr val="000000"/>
                </a:solidFill>
                <a:latin typeface="Consolas"/>
              </a:rPr>
              <a:t>$ </a:t>
            </a:r>
            <a:r>
              <a:rPr lang="en-AU" sz="2000" spc="-1" dirty="0" err="1">
                <a:solidFill>
                  <a:srgbClr val="000000"/>
                </a:solidFill>
                <a:latin typeface="Consolas"/>
              </a:rPr>
              <a:t>catkin_init_workspace</a:t>
            </a:r>
            <a:endParaRPr lang="en-AU" sz="2000" spc="-1" dirty="0">
              <a:latin typeface="Arial"/>
            </a:endParaRPr>
          </a:p>
          <a:p>
            <a:pPr>
              <a:lnSpc>
                <a:spcPct val="100000"/>
              </a:lnSpc>
            </a:pPr>
            <a:r>
              <a:rPr lang="en-AU" sz="2000" spc="-1" dirty="0">
                <a:solidFill>
                  <a:srgbClr val="000000"/>
                </a:solidFill>
                <a:latin typeface="Consolas"/>
              </a:rPr>
              <a:t>$ cd ../</a:t>
            </a:r>
            <a:endParaRPr lang="en-AU" sz="2000" spc="-1" dirty="0">
              <a:latin typeface="Arial"/>
            </a:endParaRPr>
          </a:p>
          <a:p>
            <a:pPr>
              <a:lnSpc>
                <a:spcPct val="100000"/>
              </a:lnSpc>
            </a:pPr>
            <a:r>
              <a:rPr lang="en-AU" sz="2000" spc="-1" dirty="0">
                <a:solidFill>
                  <a:srgbClr val="000000"/>
                </a:solidFill>
                <a:latin typeface="Consolas"/>
              </a:rPr>
              <a:t>$ </a:t>
            </a:r>
            <a:r>
              <a:rPr lang="en-AU" sz="2000" spc="-1" dirty="0" err="1">
                <a:solidFill>
                  <a:srgbClr val="000000"/>
                </a:solidFill>
                <a:latin typeface="Consolas"/>
              </a:rPr>
              <a:t>catkin_make</a:t>
            </a:r>
            <a:endParaRPr lang="en-AU" sz="2000" spc="-1" dirty="0">
              <a:latin typeface="Arial"/>
            </a:endParaRPr>
          </a:p>
          <a:p>
            <a:pPr>
              <a:lnSpc>
                <a:spcPct val="100000"/>
              </a:lnSpc>
            </a:pPr>
            <a:r>
              <a:rPr lang="en-AU" sz="2000" spc="-1" dirty="0">
                <a:solidFill>
                  <a:srgbClr val="000000"/>
                </a:solidFill>
                <a:latin typeface="Consolas"/>
              </a:rPr>
              <a:t>$ echo "source ~</a:t>
            </a:r>
            <a:r>
              <a:rPr lang="en-AU" sz="2000" spc="-1" dirty="0" err="1">
                <a:solidFill>
                  <a:srgbClr val="000000"/>
                </a:solidFill>
                <a:latin typeface="Consolas"/>
              </a:rPr>
              <a:t>catkin_ws</a:t>
            </a:r>
            <a:r>
              <a:rPr lang="en-AU" sz="2000" spc="-1" dirty="0">
                <a:solidFill>
                  <a:srgbClr val="000000"/>
                </a:solidFill>
                <a:latin typeface="Consolas"/>
              </a:rPr>
              <a:t>/</a:t>
            </a:r>
            <a:r>
              <a:rPr lang="en-AU" sz="2000" spc="-1" dirty="0" err="1">
                <a:solidFill>
                  <a:srgbClr val="000000"/>
                </a:solidFill>
                <a:latin typeface="Consolas"/>
              </a:rPr>
              <a:t>devel</a:t>
            </a:r>
            <a:r>
              <a:rPr lang="en-AU" sz="2000" spc="-1" dirty="0">
                <a:solidFill>
                  <a:srgbClr val="000000"/>
                </a:solidFill>
                <a:latin typeface="Consolas"/>
              </a:rPr>
              <a:t>/</a:t>
            </a:r>
            <a:r>
              <a:rPr lang="en-AU" sz="2000" spc="-1" dirty="0" err="1">
                <a:solidFill>
                  <a:srgbClr val="000000"/>
                </a:solidFill>
                <a:latin typeface="Consolas"/>
              </a:rPr>
              <a:t>setup.bash</a:t>
            </a:r>
            <a:r>
              <a:rPr lang="en-AU" sz="2000" spc="-1" dirty="0">
                <a:solidFill>
                  <a:srgbClr val="000000"/>
                </a:solidFill>
                <a:latin typeface="Consolas"/>
              </a:rPr>
              <a:t>" &gt;&gt; ~/.</a:t>
            </a:r>
            <a:r>
              <a:rPr lang="en-AU" sz="2000" spc="-1" dirty="0" err="1">
                <a:solidFill>
                  <a:srgbClr val="000000"/>
                </a:solidFill>
                <a:latin typeface="Consolas"/>
              </a:rPr>
              <a:t>bashrc</a:t>
            </a:r>
            <a:endParaRPr lang="en-AU" sz="2000" spc="-1" dirty="0">
              <a:latin typeface="Arial"/>
            </a:endParaRPr>
          </a:p>
          <a:p>
            <a:pPr>
              <a:lnSpc>
                <a:spcPct val="100000"/>
              </a:lnSpc>
            </a:pPr>
            <a:r>
              <a:rPr lang="en-AU" sz="2000" spc="-1" dirty="0">
                <a:solidFill>
                  <a:srgbClr val="000000"/>
                </a:solidFill>
                <a:latin typeface="Consolas"/>
              </a:rPr>
              <a:t>$ source ~/.</a:t>
            </a:r>
            <a:r>
              <a:rPr lang="en-AU" sz="2000" spc="-1" dirty="0" err="1">
                <a:solidFill>
                  <a:srgbClr val="000000"/>
                </a:solidFill>
                <a:latin typeface="Consolas"/>
              </a:rPr>
              <a:t>bashrc</a:t>
            </a:r>
            <a:endParaRPr lang="en-AU" sz="2000" spc="-1" dirty="0">
              <a:latin typeface="Arial"/>
            </a:endParaRPr>
          </a:p>
        </p:txBody>
      </p:sp>
      <p:grpSp>
        <p:nvGrpSpPr>
          <p:cNvPr id="224" name="Group 6"/>
          <p:cNvGrpSpPr/>
          <p:nvPr/>
        </p:nvGrpSpPr>
        <p:grpSpPr>
          <a:xfrm>
            <a:off x="214" y="6336613"/>
            <a:ext cx="2176932" cy="550764"/>
            <a:chOff x="0" y="5239440"/>
            <a:chExt cx="1800000" cy="455400"/>
          </a:xfrm>
        </p:grpSpPr>
        <p:pic>
          <p:nvPicPr>
            <p:cNvPr id="225" name="Picture 6"/>
            <p:cNvPicPr/>
            <p:nvPr/>
          </p:nvPicPr>
          <p:blipFill>
            <a:blip r:embed="rId2"/>
            <a:stretch/>
          </p:blipFill>
          <p:spPr>
            <a:xfrm>
              <a:off x="0" y="5239440"/>
              <a:ext cx="430200" cy="430200"/>
            </a:xfrm>
            <a:prstGeom prst="rect">
              <a:avLst/>
            </a:prstGeom>
            <a:ln>
              <a:noFill/>
            </a:ln>
          </p:spPr>
        </p:pic>
        <p:sp>
          <p:nvSpPr>
            <p:cNvPr id="226" name="CustomShape 7"/>
            <p:cNvSpPr/>
            <p:nvPr/>
          </p:nvSpPr>
          <p:spPr>
            <a:xfrm>
              <a:off x="430560" y="5239440"/>
              <a:ext cx="1369440" cy="455400"/>
            </a:xfrm>
            <a:prstGeom prst="rect">
              <a:avLst/>
            </a:prstGeom>
            <a:noFill/>
            <a:ln>
              <a:noFill/>
            </a:ln>
          </p:spPr>
          <p:style>
            <a:lnRef idx="0">
              <a:scrgbClr r="0" g="0" b="0"/>
            </a:lnRef>
            <a:fillRef idx="0">
              <a:scrgbClr r="0" g="0" b="0"/>
            </a:fillRef>
            <a:effectRef idx="0">
              <a:scrgbClr r="0" g="0" b="0"/>
            </a:effectRef>
            <a:fontRef idx="minor"/>
          </p:style>
          <p:txBody>
            <a:bodyPr lIns="108847" tIns="54423" rIns="108847" bIns="54423"/>
            <a:lstStyle/>
            <a:p>
              <a:pPr>
                <a:lnSpc>
                  <a:spcPct val="100000"/>
                </a:lnSpc>
              </a:pPr>
              <a:r>
                <a:rPr lang="en-AU" sz="1451" spc="-1">
                  <a:solidFill>
                    <a:srgbClr val="FFFFFF"/>
                  </a:solidFill>
                  <a:latin typeface="Arial"/>
                </a:rPr>
                <a:t>Science and Engineering</a:t>
              </a:r>
              <a:endParaRPr lang="en-AU" sz="1451" spc="-1">
                <a:latin typeface="Arial"/>
              </a:endParaRPr>
            </a:p>
          </p:txBody>
        </p:sp>
      </p:grpSp>
    </p:spTree>
    <p:extLst>
      <p:ext uri="{BB962C8B-B14F-4D97-AF65-F5344CB8AC3E}">
        <p14:creationId xmlns:p14="http://schemas.microsoft.com/office/powerpoint/2010/main" val="41355212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1096952" y="286484"/>
            <a:ext cx="10056989" cy="1450272"/>
          </a:xfrm>
          <a:prstGeom prst="rect">
            <a:avLst/>
          </a:prstGeom>
          <a:noFill/>
          <a:ln>
            <a:noFill/>
          </a:ln>
        </p:spPr>
        <p:txBody>
          <a:bodyPr anchor="b"/>
          <a:lstStyle/>
          <a:p>
            <a:pPr>
              <a:lnSpc>
                <a:spcPct val="85000"/>
              </a:lnSpc>
            </a:pPr>
            <a:r>
              <a:rPr lang="en-US" sz="5805" spc="-59">
                <a:solidFill>
                  <a:srgbClr val="404040"/>
                </a:solidFill>
                <a:latin typeface="Calibri Light"/>
              </a:rPr>
              <a:t>Generating Data</a:t>
            </a:r>
            <a:endParaRPr lang="en-US" sz="5805" spc="-1">
              <a:solidFill>
                <a:srgbClr val="000000"/>
              </a:solidFill>
              <a:latin typeface="Calibri"/>
            </a:endParaRPr>
          </a:p>
        </p:txBody>
      </p:sp>
      <p:sp>
        <p:nvSpPr>
          <p:cNvPr id="228" name="TextShape 2"/>
          <p:cNvSpPr txBox="1"/>
          <p:nvPr/>
        </p:nvSpPr>
        <p:spPr>
          <a:xfrm>
            <a:off x="1096952" y="1845167"/>
            <a:ext cx="10056989" cy="4022534"/>
          </a:xfrm>
          <a:prstGeom prst="rect">
            <a:avLst/>
          </a:prstGeom>
          <a:noFill/>
          <a:ln>
            <a:noFill/>
          </a:ln>
        </p:spPr>
        <p:txBody>
          <a:bodyPr lIns="0" rIns="0">
            <a:normAutofit fontScale="92500" lnSpcReduction="20000"/>
          </a:bodyPr>
          <a:lstStyle/>
          <a:p>
            <a:pPr marL="243380">
              <a:lnSpc>
                <a:spcPct val="90000"/>
              </a:lnSpc>
              <a:spcBef>
                <a:spcPts val="243"/>
              </a:spcBef>
              <a:spcAft>
                <a:spcPts val="484"/>
              </a:spcAft>
            </a:pPr>
            <a:r>
              <a:rPr lang="en-US" sz="2177" spc="-1">
                <a:solidFill>
                  <a:srgbClr val="404040"/>
                </a:solidFill>
                <a:latin typeface="Calibri"/>
              </a:rPr>
              <a:t>For our UAV example, lets look for a ROS package to generate some fake UAV data</a:t>
            </a:r>
          </a:p>
          <a:p>
            <a:pPr marL="464555" lvl="1" indent="-220740">
              <a:lnSpc>
                <a:spcPct val="90000"/>
              </a:lnSpc>
              <a:spcBef>
                <a:spcPts val="243"/>
              </a:spcBef>
              <a:spcAft>
                <a:spcPts val="484"/>
              </a:spcAft>
              <a:buClr>
                <a:srgbClr val="1CADE4"/>
              </a:buClr>
              <a:buFont typeface="Calibri"/>
              <a:buChar char="◦"/>
            </a:pPr>
            <a:r>
              <a:rPr lang="en-US" sz="2177" spc="-1">
                <a:solidFill>
                  <a:srgbClr val="404040"/>
                </a:solidFill>
                <a:latin typeface="Calibri"/>
              </a:rPr>
              <a:t>The uavusr_emulator node has been designed to do just that!</a:t>
            </a:r>
          </a:p>
          <a:p>
            <a:pPr marL="464555" lvl="1" indent="-220740">
              <a:lnSpc>
                <a:spcPct val="90000"/>
              </a:lnSpc>
              <a:spcBef>
                <a:spcPts val="243"/>
              </a:spcBef>
              <a:spcAft>
                <a:spcPts val="484"/>
              </a:spcAft>
              <a:buClr>
                <a:srgbClr val="1CADE4"/>
              </a:buClr>
              <a:buFont typeface="Calibri"/>
              <a:buChar char="◦"/>
            </a:pPr>
            <a:r>
              <a:rPr lang="en-US" sz="2177" u="sng" spc="-1">
                <a:solidFill>
                  <a:srgbClr val="96DE37"/>
                </a:solidFill>
                <a:latin typeface="Calibri"/>
                <a:hlinkClick r:id="rId2"/>
              </a:rPr>
              <a:t>https://github.com/qutas/uavusr_emulator</a:t>
            </a:r>
            <a:endParaRPr lang="en-US" sz="2177" spc="-1">
              <a:solidFill>
                <a:srgbClr val="404040"/>
              </a:solidFill>
              <a:latin typeface="Calibri"/>
            </a:endParaRPr>
          </a:p>
          <a:p>
            <a:pPr marL="243380">
              <a:lnSpc>
                <a:spcPct val="90000"/>
              </a:lnSpc>
              <a:spcBef>
                <a:spcPts val="243"/>
              </a:spcBef>
              <a:spcAft>
                <a:spcPts val="484"/>
              </a:spcAft>
            </a:pPr>
            <a:endParaRPr lang="en-US" sz="2177" spc="-1">
              <a:solidFill>
                <a:srgbClr val="404040"/>
              </a:solidFill>
              <a:latin typeface="Calibri"/>
            </a:endParaRPr>
          </a:p>
          <a:p>
            <a:pPr marL="243380">
              <a:lnSpc>
                <a:spcPct val="90000"/>
              </a:lnSpc>
              <a:spcBef>
                <a:spcPts val="243"/>
              </a:spcBef>
              <a:spcAft>
                <a:spcPts val="484"/>
              </a:spcAft>
            </a:pPr>
            <a:r>
              <a:rPr lang="en-US" sz="2177" spc="-1">
                <a:solidFill>
                  <a:srgbClr val="404040"/>
                </a:solidFill>
                <a:latin typeface="Calibri"/>
              </a:rPr>
              <a:t>The types of data that is generated includes:</a:t>
            </a:r>
          </a:p>
          <a:p>
            <a:pPr marL="464555" lvl="1" indent="-220740">
              <a:lnSpc>
                <a:spcPct val="90000"/>
              </a:lnSpc>
              <a:spcBef>
                <a:spcPts val="243"/>
              </a:spcBef>
              <a:spcAft>
                <a:spcPts val="484"/>
              </a:spcAft>
              <a:buClr>
                <a:srgbClr val="1CADE4"/>
              </a:buClr>
              <a:buFont typeface="Calibri"/>
              <a:buChar char="◦"/>
            </a:pPr>
            <a:r>
              <a:rPr lang="en-US" sz="2177" spc="-1">
                <a:solidFill>
                  <a:srgbClr val="404040"/>
                </a:solidFill>
                <a:latin typeface="Calibri"/>
              </a:rPr>
              <a:t>Position information (what is made available by VICON)</a:t>
            </a: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geometry_msgs/PoseStamped</a:t>
            </a:r>
          </a:p>
          <a:p>
            <a:pPr marL="464555" lvl="1" indent="-220740">
              <a:lnSpc>
                <a:spcPct val="90000"/>
              </a:lnSpc>
              <a:spcBef>
                <a:spcPts val="243"/>
              </a:spcBef>
              <a:spcAft>
                <a:spcPts val="484"/>
              </a:spcAft>
              <a:buClr>
                <a:srgbClr val="1CADE4"/>
              </a:buClr>
              <a:buFont typeface="Calibri"/>
              <a:buChar char="◦"/>
            </a:pPr>
            <a:r>
              <a:rPr lang="en-US" sz="2177" spc="-1">
                <a:solidFill>
                  <a:srgbClr val="404040"/>
                </a:solidFill>
                <a:latin typeface="Calibri"/>
              </a:rPr>
              <a:t>Basic position control simulation (same as what the position controller expects)</a:t>
            </a: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geometry_msgs/PoseStamped</a:t>
            </a:r>
          </a:p>
          <a:p>
            <a:pPr marL="464555" lvl="1" indent="-220740">
              <a:lnSpc>
                <a:spcPct val="90000"/>
              </a:lnSpc>
              <a:spcBef>
                <a:spcPts val="243"/>
              </a:spcBef>
              <a:spcAft>
                <a:spcPts val="484"/>
              </a:spcAft>
              <a:buClr>
                <a:srgbClr val="1CADE4"/>
              </a:buClr>
              <a:buFont typeface="Calibri"/>
              <a:buChar char="◦"/>
            </a:pPr>
            <a:r>
              <a:rPr lang="en-US" sz="2177" spc="-1">
                <a:solidFill>
                  <a:srgbClr val="404040"/>
                </a:solidFill>
                <a:latin typeface="Calibri"/>
              </a:rPr>
              <a:t>Sample images</a:t>
            </a: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Using the image_transport method</a:t>
            </a:r>
          </a:p>
          <a:p>
            <a:pPr marL="464555" lvl="1" indent="-220740">
              <a:lnSpc>
                <a:spcPct val="90000"/>
              </a:lnSpc>
              <a:spcBef>
                <a:spcPts val="243"/>
              </a:spcBef>
              <a:spcAft>
                <a:spcPts val="484"/>
              </a:spcAft>
              <a:buClr>
                <a:srgbClr val="1CADE4"/>
              </a:buClr>
              <a:buFont typeface="Calibri"/>
              <a:buChar char="◦"/>
            </a:pPr>
            <a:r>
              <a:rPr lang="en-US" sz="2177" spc="-1">
                <a:solidFill>
                  <a:srgbClr val="404040"/>
                </a:solidFill>
                <a:latin typeface="Calibri"/>
              </a:rPr>
              <a:t>An occupancy grid (uses a latched topic, only gets sent once to each subscriber)</a:t>
            </a: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nav_msgs/OccupancyGrid</a:t>
            </a:r>
          </a:p>
        </p:txBody>
      </p:sp>
      <p:sp>
        <p:nvSpPr>
          <p:cNvPr id="229" name="TextShape 3"/>
          <p:cNvSpPr txBox="1"/>
          <p:nvPr/>
        </p:nvSpPr>
        <p:spPr>
          <a:xfrm>
            <a:off x="3685759" y="6458956"/>
            <a:ext cx="4821904" cy="364854"/>
          </a:xfrm>
          <a:prstGeom prst="rect">
            <a:avLst/>
          </a:prstGeom>
          <a:noFill/>
          <a:ln>
            <a:noFill/>
          </a:ln>
        </p:spPr>
        <p:txBody>
          <a:bodyPr anchor="ctr"/>
          <a:lstStyle/>
          <a:p>
            <a:pPr algn="ctr">
              <a:lnSpc>
                <a:spcPct val="100000"/>
              </a:lnSpc>
            </a:pPr>
            <a:r>
              <a:rPr lang="en-AU" sz="1088" cap="all" spc="-1">
                <a:solidFill>
                  <a:srgbClr val="FFFFFF"/>
                </a:solidFill>
                <a:latin typeface="Calibri"/>
              </a:rPr>
              <a:t>EGH450 - Tutorial W02 - Accessing &amp; Managing Data in ROS</a:t>
            </a:r>
            <a:endParaRPr lang="en-AU" sz="1088" spc="-1">
              <a:latin typeface="Times New Roman"/>
            </a:endParaRPr>
          </a:p>
        </p:txBody>
      </p:sp>
      <p:sp>
        <p:nvSpPr>
          <p:cNvPr id="230" name="TextShape 4"/>
          <p:cNvSpPr txBox="1"/>
          <p:nvPr/>
        </p:nvSpPr>
        <p:spPr>
          <a:xfrm>
            <a:off x="9899158" y="6458956"/>
            <a:ext cx="1311819" cy="364854"/>
          </a:xfrm>
          <a:prstGeom prst="rect">
            <a:avLst/>
          </a:prstGeom>
          <a:noFill/>
          <a:ln>
            <a:noFill/>
          </a:ln>
        </p:spPr>
        <p:txBody>
          <a:bodyPr anchor="ctr"/>
          <a:lstStyle/>
          <a:p>
            <a:pPr algn="r">
              <a:lnSpc>
                <a:spcPct val="100000"/>
              </a:lnSpc>
            </a:pPr>
            <a:fld id="{DF1DB477-D410-4B90-B030-AE5798E9F1AF}" type="slidenum">
              <a:rPr lang="en-AU" sz="1270" spc="-1">
                <a:solidFill>
                  <a:srgbClr val="FFFFFF"/>
                </a:solidFill>
                <a:latin typeface="Calibri"/>
              </a:rPr>
              <a:t>14</a:t>
            </a:fld>
            <a:endParaRPr lang="en-AU" sz="1270" spc="-1">
              <a:latin typeface="Times New Roman"/>
            </a:endParaRPr>
          </a:p>
        </p:txBody>
      </p:sp>
      <p:grpSp>
        <p:nvGrpSpPr>
          <p:cNvPr id="231" name="Group 5"/>
          <p:cNvGrpSpPr/>
          <p:nvPr/>
        </p:nvGrpSpPr>
        <p:grpSpPr>
          <a:xfrm>
            <a:off x="214" y="6336613"/>
            <a:ext cx="2176932" cy="550764"/>
            <a:chOff x="0" y="5239440"/>
            <a:chExt cx="1800000" cy="455400"/>
          </a:xfrm>
        </p:grpSpPr>
        <p:pic>
          <p:nvPicPr>
            <p:cNvPr id="232" name="Picture 6"/>
            <p:cNvPicPr/>
            <p:nvPr/>
          </p:nvPicPr>
          <p:blipFill>
            <a:blip r:embed="rId3"/>
            <a:stretch/>
          </p:blipFill>
          <p:spPr>
            <a:xfrm>
              <a:off x="0" y="5239440"/>
              <a:ext cx="430200" cy="430200"/>
            </a:xfrm>
            <a:prstGeom prst="rect">
              <a:avLst/>
            </a:prstGeom>
            <a:ln>
              <a:noFill/>
            </a:ln>
          </p:spPr>
        </p:pic>
        <p:sp>
          <p:nvSpPr>
            <p:cNvPr id="233" name="CustomShape 6"/>
            <p:cNvSpPr/>
            <p:nvPr/>
          </p:nvSpPr>
          <p:spPr>
            <a:xfrm>
              <a:off x="430560" y="5239440"/>
              <a:ext cx="1369440" cy="455400"/>
            </a:xfrm>
            <a:prstGeom prst="rect">
              <a:avLst/>
            </a:prstGeom>
            <a:noFill/>
            <a:ln>
              <a:noFill/>
            </a:ln>
          </p:spPr>
          <p:style>
            <a:lnRef idx="0">
              <a:scrgbClr r="0" g="0" b="0"/>
            </a:lnRef>
            <a:fillRef idx="0">
              <a:scrgbClr r="0" g="0" b="0"/>
            </a:fillRef>
            <a:effectRef idx="0">
              <a:scrgbClr r="0" g="0" b="0"/>
            </a:effectRef>
            <a:fontRef idx="minor"/>
          </p:style>
          <p:txBody>
            <a:bodyPr lIns="108847" tIns="54423" rIns="108847" bIns="54423"/>
            <a:lstStyle/>
            <a:p>
              <a:pPr>
                <a:lnSpc>
                  <a:spcPct val="100000"/>
                </a:lnSpc>
              </a:pPr>
              <a:r>
                <a:rPr lang="en-AU" sz="1451" spc="-1">
                  <a:solidFill>
                    <a:srgbClr val="FFFFFF"/>
                  </a:solidFill>
                  <a:latin typeface="Arial"/>
                </a:rPr>
                <a:t>Science and Engineering</a:t>
              </a:r>
              <a:endParaRPr lang="en-AU" sz="1451" spc="-1">
                <a:latin typeface="Arial"/>
              </a:endParaRPr>
            </a:p>
          </p:txBody>
        </p:sp>
      </p:grpSp>
    </p:spTree>
    <p:extLst>
      <p:ext uri="{BB962C8B-B14F-4D97-AF65-F5344CB8AC3E}">
        <p14:creationId xmlns:p14="http://schemas.microsoft.com/office/powerpoint/2010/main" val="429335966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1096952" y="758443"/>
            <a:ext cx="10056989" cy="3565379"/>
          </a:xfrm>
          <a:prstGeom prst="rect">
            <a:avLst/>
          </a:prstGeom>
          <a:noFill/>
          <a:ln>
            <a:noFill/>
          </a:ln>
        </p:spPr>
        <p:txBody>
          <a:bodyPr anchor="b"/>
          <a:lstStyle/>
          <a:p>
            <a:pPr>
              <a:lnSpc>
                <a:spcPct val="85000"/>
              </a:lnSpc>
            </a:pPr>
            <a:r>
              <a:rPr lang="en-US" sz="9675" spc="-59">
                <a:solidFill>
                  <a:srgbClr val="262626"/>
                </a:solidFill>
                <a:latin typeface="Calibri Light"/>
              </a:rPr>
              <a:t>First thing!</a:t>
            </a:r>
            <a:endParaRPr lang="en-US" sz="9675" spc="-1">
              <a:solidFill>
                <a:srgbClr val="000000"/>
              </a:solidFill>
              <a:latin typeface="Calibri"/>
            </a:endParaRPr>
          </a:p>
        </p:txBody>
      </p:sp>
      <p:sp>
        <p:nvSpPr>
          <p:cNvPr id="235" name="TextShape 2"/>
          <p:cNvSpPr txBox="1"/>
          <p:nvPr/>
        </p:nvSpPr>
        <p:spPr>
          <a:xfrm>
            <a:off x="1096952" y="4452696"/>
            <a:ext cx="10056989" cy="1142454"/>
          </a:xfrm>
          <a:prstGeom prst="rect">
            <a:avLst/>
          </a:prstGeom>
          <a:noFill/>
          <a:ln>
            <a:noFill/>
          </a:ln>
        </p:spPr>
        <p:txBody>
          <a:bodyPr/>
          <a:lstStyle/>
          <a:p>
            <a:pPr>
              <a:lnSpc>
                <a:spcPct val="90000"/>
              </a:lnSpc>
              <a:spcBef>
                <a:spcPts val="1450"/>
              </a:spcBef>
              <a:spcAft>
                <a:spcPts val="243"/>
              </a:spcAft>
            </a:pPr>
            <a:r>
              <a:rPr lang="en-US" sz="2903" cap="all" spc="241">
                <a:solidFill>
                  <a:srgbClr val="344068"/>
                </a:solidFill>
                <a:latin typeface="Calibri Light"/>
              </a:rPr>
              <a:t>Open your Virtual machine, and start a </a:t>
            </a:r>
            <a:r>
              <a:rPr lang="en-US" sz="2903" i="1" cap="all" spc="241">
                <a:solidFill>
                  <a:srgbClr val="344068"/>
                </a:solidFill>
                <a:latin typeface="Calibri Light"/>
              </a:rPr>
              <a:t>roscore</a:t>
            </a:r>
            <a:endParaRPr lang="en-US" sz="2903" spc="-1">
              <a:solidFill>
                <a:srgbClr val="404040"/>
              </a:solidFill>
              <a:latin typeface="Calibri"/>
            </a:endParaRPr>
          </a:p>
        </p:txBody>
      </p:sp>
      <p:sp>
        <p:nvSpPr>
          <p:cNvPr id="236" name="TextShape 3"/>
          <p:cNvSpPr txBox="1"/>
          <p:nvPr/>
        </p:nvSpPr>
        <p:spPr>
          <a:xfrm>
            <a:off x="3685759" y="6458956"/>
            <a:ext cx="4821904" cy="364854"/>
          </a:xfrm>
          <a:prstGeom prst="rect">
            <a:avLst/>
          </a:prstGeom>
          <a:noFill/>
          <a:ln>
            <a:noFill/>
          </a:ln>
        </p:spPr>
        <p:txBody>
          <a:bodyPr anchor="ctr"/>
          <a:lstStyle/>
          <a:p>
            <a:pPr algn="ctr">
              <a:lnSpc>
                <a:spcPct val="100000"/>
              </a:lnSpc>
            </a:pPr>
            <a:r>
              <a:rPr lang="en-AU" sz="1088" cap="all" spc="-1">
                <a:solidFill>
                  <a:srgbClr val="FFFFFF"/>
                </a:solidFill>
                <a:latin typeface="Calibri"/>
              </a:rPr>
              <a:t>EGH450 - Tutorial W02 - Accessing &amp; Managing Data in ROS</a:t>
            </a:r>
            <a:endParaRPr lang="en-AU" sz="1088" spc="-1">
              <a:latin typeface="Times New Roman"/>
            </a:endParaRPr>
          </a:p>
        </p:txBody>
      </p:sp>
      <p:sp>
        <p:nvSpPr>
          <p:cNvPr id="237" name="TextShape 4"/>
          <p:cNvSpPr txBox="1"/>
          <p:nvPr/>
        </p:nvSpPr>
        <p:spPr>
          <a:xfrm>
            <a:off x="9899158" y="6458956"/>
            <a:ext cx="1311819" cy="364854"/>
          </a:xfrm>
          <a:prstGeom prst="rect">
            <a:avLst/>
          </a:prstGeom>
          <a:noFill/>
          <a:ln>
            <a:noFill/>
          </a:ln>
        </p:spPr>
        <p:txBody>
          <a:bodyPr anchor="ctr"/>
          <a:lstStyle/>
          <a:p>
            <a:pPr algn="r">
              <a:lnSpc>
                <a:spcPct val="100000"/>
              </a:lnSpc>
            </a:pPr>
            <a:fld id="{9998AC85-7171-4B46-A91C-497B37FD0D88}" type="slidenum">
              <a:rPr lang="en-AU" sz="1270" spc="-1">
                <a:solidFill>
                  <a:srgbClr val="FFFFFF"/>
                </a:solidFill>
                <a:latin typeface="Calibri"/>
              </a:rPr>
              <a:t>15</a:t>
            </a:fld>
            <a:endParaRPr lang="en-AU" sz="1270" spc="-1">
              <a:latin typeface="Times New Roman"/>
            </a:endParaRPr>
          </a:p>
        </p:txBody>
      </p:sp>
      <p:grpSp>
        <p:nvGrpSpPr>
          <p:cNvPr id="238" name="Group 5"/>
          <p:cNvGrpSpPr/>
          <p:nvPr/>
        </p:nvGrpSpPr>
        <p:grpSpPr>
          <a:xfrm>
            <a:off x="214" y="6336613"/>
            <a:ext cx="2176932" cy="550764"/>
            <a:chOff x="0" y="5239440"/>
            <a:chExt cx="1800000" cy="455400"/>
          </a:xfrm>
        </p:grpSpPr>
        <p:pic>
          <p:nvPicPr>
            <p:cNvPr id="239" name="Picture 6"/>
            <p:cNvPicPr/>
            <p:nvPr/>
          </p:nvPicPr>
          <p:blipFill>
            <a:blip r:embed="rId2"/>
            <a:stretch/>
          </p:blipFill>
          <p:spPr>
            <a:xfrm>
              <a:off x="0" y="5239440"/>
              <a:ext cx="430200" cy="430200"/>
            </a:xfrm>
            <a:prstGeom prst="rect">
              <a:avLst/>
            </a:prstGeom>
            <a:ln>
              <a:noFill/>
            </a:ln>
          </p:spPr>
        </p:pic>
        <p:sp>
          <p:nvSpPr>
            <p:cNvPr id="240" name="CustomShape 6"/>
            <p:cNvSpPr/>
            <p:nvPr/>
          </p:nvSpPr>
          <p:spPr>
            <a:xfrm>
              <a:off x="430560" y="5239440"/>
              <a:ext cx="1369440" cy="455400"/>
            </a:xfrm>
            <a:prstGeom prst="rect">
              <a:avLst/>
            </a:prstGeom>
            <a:noFill/>
            <a:ln>
              <a:noFill/>
            </a:ln>
          </p:spPr>
          <p:style>
            <a:lnRef idx="0">
              <a:scrgbClr r="0" g="0" b="0"/>
            </a:lnRef>
            <a:fillRef idx="0">
              <a:scrgbClr r="0" g="0" b="0"/>
            </a:fillRef>
            <a:effectRef idx="0">
              <a:scrgbClr r="0" g="0" b="0"/>
            </a:effectRef>
            <a:fontRef idx="minor"/>
          </p:style>
          <p:txBody>
            <a:bodyPr lIns="108847" tIns="54423" rIns="108847" bIns="54423"/>
            <a:lstStyle/>
            <a:p>
              <a:pPr>
                <a:lnSpc>
                  <a:spcPct val="100000"/>
                </a:lnSpc>
              </a:pPr>
              <a:r>
                <a:rPr lang="en-AU" sz="1451" spc="-1">
                  <a:solidFill>
                    <a:srgbClr val="FFFFFF"/>
                  </a:solidFill>
                  <a:latin typeface="Arial"/>
                </a:rPr>
                <a:t>Science and Engineering</a:t>
              </a:r>
              <a:endParaRPr lang="en-AU" sz="1451" spc="-1">
                <a:latin typeface="Arial"/>
              </a:endParaRPr>
            </a:p>
          </p:txBody>
        </p:sp>
      </p:grpSp>
    </p:spTree>
    <p:extLst>
      <p:ext uri="{BB962C8B-B14F-4D97-AF65-F5344CB8AC3E}">
        <p14:creationId xmlns:p14="http://schemas.microsoft.com/office/powerpoint/2010/main" val="370115352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Shape 1"/>
          <p:cNvSpPr txBox="1"/>
          <p:nvPr/>
        </p:nvSpPr>
        <p:spPr>
          <a:xfrm>
            <a:off x="1096952" y="286484"/>
            <a:ext cx="10056989" cy="1450272"/>
          </a:xfrm>
          <a:prstGeom prst="rect">
            <a:avLst/>
          </a:prstGeom>
          <a:noFill/>
          <a:ln>
            <a:noFill/>
          </a:ln>
        </p:spPr>
        <p:txBody>
          <a:bodyPr anchor="b"/>
          <a:lstStyle/>
          <a:p>
            <a:pPr>
              <a:lnSpc>
                <a:spcPct val="85000"/>
              </a:lnSpc>
            </a:pPr>
            <a:r>
              <a:rPr lang="en-US" sz="5805" spc="-59">
                <a:solidFill>
                  <a:srgbClr val="404040"/>
                </a:solidFill>
                <a:latin typeface="Calibri Light"/>
              </a:rPr>
              <a:t>Generating Data</a:t>
            </a:r>
            <a:endParaRPr lang="en-US" sz="5805" spc="-1">
              <a:solidFill>
                <a:srgbClr val="000000"/>
              </a:solidFill>
              <a:latin typeface="Calibri"/>
            </a:endParaRPr>
          </a:p>
        </p:txBody>
      </p:sp>
      <p:sp>
        <p:nvSpPr>
          <p:cNvPr id="242" name="TextShape 2"/>
          <p:cNvSpPr txBox="1"/>
          <p:nvPr/>
        </p:nvSpPr>
        <p:spPr>
          <a:xfrm>
            <a:off x="1096952" y="1845167"/>
            <a:ext cx="10056989" cy="4022534"/>
          </a:xfrm>
          <a:prstGeom prst="rect">
            <a:avLst/>
          </a:prstGeom>
          <a:noFill/>
          <a:ln>
            <a:noFill/>
          </a:ln>
        </p:spPr>
        <p:txBody>
          <a:bodyPr lIns="0" rIns="0">
            <a:normAutofit/>
          </a:bodyPr>
          <a:lstStyle/>
          <a:p>
            <a:pPr marL="243380">
              <a:lnSpc>
                <a:spcPct val="90000"/>
              </a:lnSpc>
              <a:spcBef>
                <a:spcPts val="243"/>
              </a:spcBef>
              <a:spcAft>
                <a:spcPts val="484"/>
              </a:spcAft>
            </a:pPr>
            <a:r>
              <a:rPr lang="en-US" sz="2177" spc="-1" dirty="0" smtClean="0">
                <a:solidFill>
                  <a:srgbClr val="404040"/>
                </a:solidFill>
                <a:latin typeface="Calibri"/>
              </a:rPr>
              <a:t>With the QUTAS Flight Stack configured, follow the instructions on running the </a:t>
            </a:r>
            <a:r>
              <a:rPr lang="en-US" sz="2177" i="1" spc="-1" dirty="0" err="1" smtClean="0">
                <a:solidFill>
                  <a:srgbClr val="404040"/>
                </a:solidFill>
                <a:latin typeface="Calibri"/>
              </a:rPr>
              <a:t>uavusr_emulator</a:t>
            </a:r>
            <a:r>
              <a:rPr lang="en-US" sz="2177" spc="-1" dirty="0">
                <a:solidFill>
                  <a:srgbClr val="404040"/>
                </a:solidFill>
                <a:latin typeface="Calibri"/>
              </a:rPr>
              <a:t> </a:t>
            </a:r>
            <a:r>
              <a:rPr lang="en-US" sz="2177" spc="-1" dirty="0" smtClean="0">
                <a:solidFill>
                  <a:srgbClr val="404040"/>
                </a:solidFill>
                <a:latin typeface="Calibri"/>
              </a:rPr>
              <a:t>package:</a:t>
            </a:r>
          </a:p>
          <a:p>
            <a:pPr marL="243380">
              <a:lnSpc>
                <a:spcPct val="90000"/>
              </a:lnSpc>
              <a:spcBef>
                <a:spcPts val="243"/>
              </a:spcBef>
              <a:spcAft>
                <a:spcPts val="484"/>
              </a:spcAft>
            </a:pPr>
            <a:endParaRPr lang="en-US" sz="2177" spc="-1" dirty="0" smtClean="0">
              <a:solidFill>
                <a:srgbClr val="404040"/>
              </a:solidFill>
              <a:hlinkClick r:id="rId2"/>
            </a:endParaRPr>
          </a:p>
          <a:p>
            <a:pPr marL="243380">
              <a:lnSpc>
                <a:spcPct val="90000"/>
              </a:lnSpc>
              <a:spcBef>
                <a:spcPts val="243"/>
              </a:spcBef>
              <a:spcAft>
                <a:spcPts val="484"/>
              </a:spcAft>
            </a:pPr>
            <a:r>
              <a:rPr lang="en-US" sz="2177" spc="-1" dirty="0" smtClean="0">
                <a:solidFill>
                  <a:srgbClr val="404040"/>
                </a:solidFill>
                <a:hlinkClick r:id="rId2"/>
              </a:rPr>
              <a:t>https</a:t>
            </a:r>
            <a:r>
              <a:rPr lang="en-US" sz="2177" spc="-1" dirty="0">
                <a:solidFill>
                  <a:srgbClr val="404040"/>
                </a:solidFill>
                <a:hlinkClick r:id="rId2"/>
              </a:rPr>
              <a:t>://</a:t>
            </a:r>
            <a:r>
              <a:rPr lang="en-US" sz="2177" spc="-1" dirty="0" smtClean="0">
                <a:solidFill>
                  <a:srgbClr val="404040"/>
                </a:solidFill>
                <a:hlinkClick r:id="rId2"/>
              </a:rPr>
              <a:t>github.com/qutas/uavusr_emulator#running</a:t>
            </a:r>
            <a:endParaRPr lang="en-US" sz="2177" spc="-1" dirty="0" smtClean="0">
              <a:solidFill>
                <a:srgbClr val="404040"/>
              </a:solidFill>
            </a:endParaRPr>
          </a:p>
          <a:p>
            <a:pPr marL="243380">
              <a:lnSpc>
                <a:spcPct val="90000"/>
              </a:lnSpc>
              <a:spcBef>
                <a:spcPts val="243"/>
              </a:spcBef>
              <a:spcAft>
                <a:spcPts val="484"/>
              </a:spcAft>
            </a:pPr>
            <a:endParaRPr lang="en-US" sz="2177" spc="-1" dirty="0">
              <a:solidFill>
                <a:srgbClr val="404040"/>
              </a:solidFill>
              <a:latin typeface="Calibri"/>
            </a:endParaRPr>
          </a:p>
          <a:p>
            <a:pPr marL="243380">
              <a:lnSpc>
                <a:spcPct val="90000"/>
              </a:lnSpc>
              <a:spcBef>
                <a:spcPts val="243"/>
              </a:spcBef>
              <a:spcAft>
                <a:spcPts val="484"/>
              </a:spcAft>
            </a:pPr>
            <a:endParaRPr lang="en-US" sz="2177" spc="-1" dirty="0">
              <a:solidFill>
                <a:srgbClr val="404040"/>
              </a:solidFill>
              <a:latin typeface="Calibri"/>
            </a:endParaRPr>
          </a:p>
          <a:p>
            <a:pPr marL="243380">
              <a:lnSpc>
                <a:spcPct val="90000"/>
              </a:lnSpc>
              <a:spcBef>
                <a:spcPts val="243"/>
              </a:spcBef>
              <a:spcAft>
                <a:spcPts val="484"/>
              </a:spcAft>
            </a:pPr>
            <a:endParaRPr lang="en-US" sz="2177" spc="-1" dirty="0">
              <a:solidFill>
                <a:srgbClr val="404040"/>
              </a:solidFill>
              <a:latin typeface="Calibri"/>
            </a:endParaRPr>
          </a:p>
          <a:p>
            <a:pPr marL="243380">
              <a:lnSpc>
                <a:spcPct val="90000"/>
              </a:lnSpc>
              <a:spcBef>
                <a:spcPts val="243"/>
              </a:spcBef>
              <a:spcAft>
                <a:spcPts val="484"/>
              </a:spcAft>
            </a:pPr>
            <a:endParaRPr lang="en-US" sz="2177" spc="-1" dirty="0">
              <a:solidFill>
                <a:srgbClr val="404040"/>
              </a:solidFill>
              <a:latin typeface="Calibri"/>
            </a:endParaRPr>
          </a:p>
          <a:p>
            <a:pPr marL="243380">
              <a:lnSpc>
                <a:spcPct val="90000"/>
              </a:lnSpc>
              <a:spcBef>
                <a:spcPts val="243"/>
              </a:spcBef>
              <a:spcAft>
                <a:spcPts val="484"/>
              </a:spcAft>
            </a:pPr>
            <a:endParaRPr lang="en-US" sz="2177" spc="-1" dirty="0">
              <a:solidFill>
                <a:srgbClr val="404040"/>
              </a:solidFill>
              <a:latin typeface="Calibri"/>
            </a:endParaRPr>
          </a:p>
          <a:p>
            <a:pPr marL="243380">
              <a:lnSpc>
                <a:spcPct val="90000"/>
              </a:lnSpc>
              <a:spcBef>
                <a:spcPts val="243"/>
              </a:spcBef>
              <a:spcAft>
                <a:spcPts val="484"/>
              </a:spcAft>
            </a:pPr>
            <a:endParaRPr lang="en-US" sz="2177" spc="-1" dirty="0">
              <a:solidFill>
                <a:srgbClr val="404040"/>
              </a:solidFill>
              <a:latin typeface="Calibri"/>
            </a:endParaRPr>
          </a:p>
          <a:p>
            <a:pPr marL="243380">
              <a:lnSpc>
                <a:spcPct val="90000"/>
              </a:lnSpc>
              <a:spcBef>
                <a:spcPts val="243"/>
              </a:spcBef>
              <a:spcAft>
                <a:spcPts val="484"/>
              </a:spcAft>
            </a:pPr>
            <a:endParaRPr lang="en-US" sz="2177" spc="-1" dirty="0">
              <a:solidFill>
                <a:srgbClr val="404040"/>
              </a:solidFill>
              <a:latin typeface="Calibri"/>
            </a:endParaRPr>
          </a:p>
        </p:txBody>
      </p:sp>
      <p:sp>
        <p:nvSpPr>
          <p:cNvPr id="243" name="TextShape 3"/>
          <p:cNvSpPr txBox="1"/>
          <p:nvPr/>
        </p:nvSpPr>
        <p:spPr>
          <a:xfrm>
            <a:off x="3685759" y="6458956"/>
            <a:ext cx="4821904" cy="364854"/>
          </a:xfrm>
          <a:prstGeom prst="rect">
            <a:avLst/>
          </a:prstGeom>
          <a:noFill/>
          <a:ln>
            <a:noFill/>
          </a:ln>
        </p:spPr>
        <p:txBody>
          <a:bodyPr anchor="ctr"/>
          <a:lstStyle/>
          <a:p>
            <a:pPr algn="ctr">
              <a:lnSpc>
                <a:spcPct val="100000"/>
              </a:lnSpc>
            </a:pPr>
            <a:r>
              <a:rPr lang="en-AU" sz="1088" cap="all" spc="-1">
                <a:solidFill>
                  <a:srgbClr val="FFFFFF"/>
                </a:solidFill>
                <a:latin typeface="Calibri"/>
              </a:rPr>
              <a:t>EGH450 - Tutorial W02 - Accessing &amp; Managing Data in ROS</a:t>
            </a:r>
            <a:endParaRPr lang="en-AU" sz="1088" spc="-1">
              <a:latin typeface="Times New Roman"/>
            </a:endParaRPr>
          </a:p>
        </p:txBody>
      </p:sp>
      <p:sp>
        <p:nvSpPr>
          <p:cNvPr id="244" name="TextShape 4"/>
          <p:cNvSpPr txBox="1"/>
          <p:nvPr/>
        </p:nvSpPr>
        <p:spPr>
          <a:xfrm>
            <a:off x="9899158" y="6458956"/>
            <a:ext cx="1311819" cy="364854"/>
          </a:xfrm>
          <a:prstGeom prst="rect">
            <a:avLst/>
          </a:prstGeom>
          <a:noFill/>
          <a:ln>
            <a:noFill/>
          </a:ln>
        </p:spPr>
        <p:txBody>
          <a:bodyPr anchor="ctr"/>
          <a:lstStyle/>
          <a:p>
            <a:pPr algn="r">
              <a:lnSpc>
                <a:spcPct val="100000"/>
              </a:lnSpc>
            </a:pPr>
            <a:fld id="{DB76D2BB-492D-42E7-9BBA-B884081E006F}" type="slidenum">
              <a:rPr lang="en-AU" sz="1270" spc="-1">
                <a:solidFill>
                  <a:srgbClr val="FFFFFF"/>
                </a:solidFill>
                <a:latin typeface="Calibri"/>
              </a:rPr>
              <a:t>16</a:t>
            </a:fld>
            <a:endParaRPr lang="en-AU" sz="1270" spc="-1">
              <a:latin typeface="Times New Roman"/>
            </a:endParaRPr>
          </a:p>
        </p:txBody>
      </p:sp>
      <p:grpSp>
        <p:nvGrpSpPr>
          <p:cNvPr id="246" name="Group 6"/>
          <p:cNvGrpSpPr/>
          <p:nvPr/>
        </p:nvGrpSpPr>
        <p:grpSpPr>
          <a:xfrm>
            <a:off x="214" y="6336613"/>
            <a:ext cx="2176932" cy="550764"/>
            <a:chOff x="0" y="5239440"/>
            <a:chExt cx="1800000" cy="455400"/>
          </a:xfrm>
        </p:grpSpPr>
        <p:pic>
          <p:nvPicPr>
            <p:cNvPr id="247" name="Picture 6"/>
            <p:cNvPicPr/>
            <p:nvPr/>
          </p:nvPicPr>
          <p:blipFill>
            <a:blip r:embed="rId3"/>
            <a:stretch/>
          </p:blipFill>
          <p:spPr>
            <a:xfrm>
              <a:off x="0" y="5239440"/>
              <a:ext cx="430200" cy="430200"/>
            </a:xfrm>
            <a:prstGeom prst="rect">
              <a:avLst/>
            </a:prstGeom>
            <a:ln>
              <a:noFill/>
            </a:ln>
          </p:spPr>
        </p:pic>
        <p:sp>
          <p:nvSpPr>
            <p:cNvPr id="248" name="CustomShape 7"/>
            <p:cNvSpPr/>
            <p:nvPr/>
          </p:nvSpPr>
          <p:spPr>
            <a:xfrm>
              <a:off x="430560" y="5239440"/>
              <a:ext cx="1369440" cy="455400"/>
            </a:xfrm>
            <a:prstGeom prst="rect">
              <a:avLst/>
            </a:prstGeom>
            <a:noFill/>
            <a:ln>
              <a:noFill/>
            </a:ln>
          </p:spPr>
          <p:style>
            <a:lnRef idx="0">
              <a:scrgbClr r="0" g="0" b="0"/>
            </a:lnRef>
            <a:fillRef idx="0">
              <a:scrgbClr r="0" g="0" b="0"/>
            </a:fillRef>
            <a:effectRef idx="0">
              <a:scrgbClr r="0" g="0" b="0"/>
            </a:effectRef>
            <a:fontRef idx="minor"/>
          </p:style>
          <p:txBody>
            <a:bodyPr lIns="108847" tIns="54423" rIns="108847" bIns="54423"/>
            <a:lstStyle/>
            <a:p>
              <a:pPr>
                <a:lnSpc>
                  <a:spcPct val="100000"/>
                </a:lnSpc>
              </a:pPr>
              <a:r>
                <a:rPr lang="en-AU" sz="1451" spc="-1">
                  <a:solidFill>
                    <a:srgbClr val="FFFFFF"/>
                  </a:solidFill>
                  <a:latin typeface="Arial"/>
                </a:rPr>
                <a:t>Science and Engineering</a:t>
              </a:r>
              <a:endParaRPr lang="en-AU" sz="1451" spc="-1">
                <a:latin typeface="Arial"/>
              </a:endParaRPr>
            </a:p>
          </p:txBody>
        </p:sp>
      </p:grpSp>
    </p:spTree>
    <p:extLst>
      <p:ext uri="{BB962C8B-B14F-4D97-AF65-F5344CB8AC3E}">
        <p14:creationId xmlns:p14="http://schemas.microsoft.com/office/powerpoint/2010/main" val="24101612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1096952" y="286484"/>
            <a:ext cx="10056989" cy="1450272"/>
          </a:xfrm>
          <a:prstGeom prst="rect">
            <a:avLst/>
          </a:prstGeom>
          <a:noFill/>
          <a:ln>
            <a:noFill/>
          </a:ln>
        </p:spPr>
        <p:txBody>
          <a:bodyPr anchor="b"/>
          <a:lstStyle/>
          <a:p>
            <a:pPr>
              <a:lnSpc>
                <a:spcPct val="85000"/>
              </a:lnSpc>
            </a:pPr>
            <a:r>
              <a:rPr lang="en-US" sz="5805" spc="-59">
                <a:solidFill>
                  <a:srgbClr val="404040"/>
                </a:solidFill>
                <a:latin typeface="Calibri Light"/>
              </a:rPr>
              <a:t>Accessing Data</a:t>
            </a:r>
            <a:endParaRPr lang="en-US" sz="5805" spc="-1">
              <a:solidFill>
                <a:srgbClr val="000000"/>
              </a:solidFill>
              <a:latin typeface="Calibri"/>
            </a:endParaRPr>
          </a:p>
        </p:txBody>
      </p:sp>
      <p:sp>
        <p:nvSpPr>
          <p:cNvPr id="250" name="TextShape 2"/>
          <p:cNvSpPr txBox="1"/>
          <p:nvPr/>
        </p:nvSpPr>
        <p:spPr>
          <a:xfrm>
            <a:off x="1096952" y="1845167"/>
            <a:ext cx="10056989" cy="4022534"/>
          </a:xfrm>
          <a:prstGeom prst="rect">
            <a:avLst/>
          </a:prstGeom>
          <a:noFill/>
          <a:ln>
            <a:noFill/>
          </a:ln>
        </p:spPr>
        <p:txBody>
          <a:bodyPr lIns="0" rIns="0">
            <a:normAutofit fontScale="77500" lnSpcReduction="20000"/>
          </a:bodyPr>
          <a:lstStyle/>
          <a:p>
            <a:pPr marL="464555" lvl="1" indent="-220740">
              <a:lnSpc>
                <a:spcPct val="90000"/>
              </a:lnSpc>
              <a:spcBef>
                <a:spcPts val="243"/>
              </a:spcBef>
              <a:spcAft>
                <a:spcPts val="484"/>
              </a:spcAft>
              <a:buClr>
                <a:srgbClr val="1CADE4"/>
              </a:buClr>
              <a:buFont typeface="Calibri"/>
              <a:buChar char="◦"/>
            </a:pPr>
            <a:r>
              <a:rPr lang="en-US" sz="2177" spc="-1">
                <a:solidFill>
                  <a:srgbClr val="404040"/>
                </a:solidFill>
                <a:latin typeface="Calibri"/>
              </a:rPr>
              <a:t>Many of our interactions as a user will be searching or debugging in the ROS environment. This will be through the use of command line (CLI) tools.</a:t>
            </a:r>
          </a:p>
          <a:p>
            <a:pPr marL="464555" lvl="1" indent="-220740">
              <a:lnSpc>
                <a:spcPct val="90000"/>
              </a:lnSpc>
              <a:spcBef>
                <a:spcPts val="243"/>
              </a:spcBef>
              <a:spcAft>
                <a:spcPts val="484"/>
              </a:spcAft>
              <a:buClr>
                <a:srgbClr val="1CADE4"/>
              </a:buClr>
              <a:buFont typeface="Calibri"/>
              <a:buChar char="◦"/>
            </a:pPr>
            <a:r>
              <a:rPr lang="en-US" sz="2177" spc="-1">
                <a:solidFill>
                  <a:srgbClr val="404040"/>
                </a:solidFill>
                <a:latin typeface="Calibri"/>
              </a:rPr>
              <a:t>One of the most useful packages in ROS is called </a:t>
            </a:r>
            <a:r>
              <a:rPr lang="en-US" sz="2177" i="1" spc="-1">
                <a:solidFill>
                  <a:srgbClr val="404040"/>
                </a:solidFill>
                <a:latin typeface="Calibri"/>
              </a:rPr>
              <a:t>rostopic</a:t>
            </a:r>
            <a:r>
              <a:rPr lang="en-US" sz="2177" spc="-1">
                <a:solidFill>
                  <a:srgbClr val="404040"/>
                </a:solidFill>
                <a:latin typeface="Calibri"/>
              </a:rPr>
              <a:t>:</a:t>
            </a:r>
          </a:p>
          <a:p>
            <a:pPr marL="685730" lvl="2" indent="-220740">
              <a:lnSpc>
                <a:spcPct val="90000"/>
              </a:lnSpc>
              <a:spcBef>
                <a:spcPts val="243"/>
              </a:spcBef>
              <a:spcAft>
                <a:spcPts val="484"/>
              </a:spcAft>
              <a:buClr>
                <a:srgbClr val="1CADE4"/>
              </a:buClr>
              <a:buFont typeface="Calibri"/>
              <a:buChar char="◦"/>
            </a:pPr>
            <a:r>
              <a:rPr lang="en-US" sz="1693" u="sng" spc="-1">
                <a:solidFill>
                  <a:srgbClr val="96DE37"/>
                </a:solidFill>
                <a:latin typeface="Calibri"/>
                <a:hlinkClick r:id="rId2"/>
              </a:rPr>
              <a:t>http://wiki.ros.org/rostopic#rostopic_command-line_tool</a:t>
            </a:r>
            <a:endParaRPr lang="en-US" sz="1693" spc="-1">
              <a:solidFill>
                <a:srgbClr val="404040"/>
              </a:solidFill>
              <a:latin typeface="Calibri"/>
            </a:endParaRPr>
          </a:p>
          <a:p>
            <a:endParaRPr lang="en-US" sz="1693" spc="-1">
              <a:solidFill>
                <a:srgbClr val="404040"/>
              </a:solidFill>
              <a:latin typeface="Calibri"/>
            </a:endParaRPr>
          </a:p>
          <a:p>
            <a:pPr marL="464555" lvl="1" indent="-220740">
              <a:lnSpc>
                <a:spcPct val="90000"/>
              </a:lnSpc>
              <a:spcBef>
                <a:spcPts val="243"/>
              </a:spcBef>
              <a:spcAft>
                <a:spcPts val="484"/>
              </a:spcAft>
              <a:buClr>
                <a:srgbClr val="1CADE4"/>
              </a:buClr>
              <a:buFont typeface="Calibri"/>
              <a:buChar char="◦"/>
            </a:pPr>
            <a:r>
              <a:rPr lang="en-US" sz="2177" spc="-1">
                <a:solidFill>
                  <a:srgbClr val="404040"/>
                </a:solidFill>
                <a:latin typeface="Calibri"/>
              </a:rPr>
              <a:t>With </a:t>
            </a:r>
            <a:r>
              <a:rPr lang="en-US" sz="2177" i="1" spc="-1">
                <a:solidFill>
                  <a:srgbClr val="404040"/>
                </a:solidFill>
                <a:latin typeface="Calibri"/>
              </a:rPr>
              <a:t>rostopic</a:t>
            </a:r>
            <a:r>
              <a:rPr lang="en-US" sz="2177" spc="-1">
                <a:solidFill>
                  <a:srgbClr val="404040"/>
                </a:solidFill>
                <a:latin typeface="Calibri"/>
              </a:rPr>
              <a:t>, we can inspect data on a topic for all sorts of purposes:</a:t>
            </a: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onsolas"/>
              </a:rPr>
              <a:t>Print information about active topics:	rostopic list</a:t>
            </a:r>
            <a:endParaRPr lang="en-US" sz="1693" spc="-1">
              <a:solidFill>
                <a:srgbClr val="404040"/>
              </a:solidFill>
              <a:latin typeface="Calibri"/>
            </a:endParaRP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onsolas"/>
              </a:rPr>
              <a:t>Find topics by type:			rostopic find example_pkg/ExampleType</a:t>
            </a:r>
            <a:endParaRPr lang="en-US" sz="1693" spc="-1">
              <a:solidFill>
                <a:srgbClr val="404040"/>
              </a:solidFill>
              <a:latin typeface="Calibri"/>
            </a:endParaRP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onsolas"/>
              </a:rPr>
              <a:t>Print information about active topic:	rostopic info /example/topic</a:t>
            </a:r>
            <a:endParaRPr lang="en-US" sz="1693" spc="-1">
              <a:solidFill>
                <a:srgbClr val="404040"/>
              </a:solidFill>
              <a:latin typeface="Calibri"/>
            </a:endParaRP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onsolas"/>
              </a:rPr>
              <a:t>Print topic type:			rostopic type /example/topic</a:t>
            </a:r>
            <a:endParaRPr lang="en-US" sz="1693" spc="-1">
              <a:solidFill>
                <a:srgbClr val="404040"/>
              </a:solidFill>
              <a:latin typeface="Calibri"/>
            </a:endParaRP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onsolas"/>
              </a:rPr>
              <a:t>Display publishing rate of topic:		rostopic hz /example/topic</a:t>
            </a:r>
            <a:endParaRPr lang="en-US" sz="1693" spc="-1">
              <a:solidFill>
                <a:srgbClr val="404040"/>
              </a:solidFill>
              <a:latin typeface="Calibri"/>
            </a:endParaRP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onsolas"/>
              </a:rPr>
              <a:t>Print messages to screen:		rostopic echo /example/topic</a:t>
            </a:r>
            <a:endParaRPr lang="en-US" sz="1693" spc="-1">
              <a:solidFill>
                <a:srgbClr val="404040"/>
              </a:solidFill>
              <a:latin typeface="Calibri"/>
            </a:endParaRP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onsolas"/>
              </a:rPr>
              <a:t>Display bandwidth used by topic:		rostopic bw /example/topic</a:t>
            </a:r>
            <a:endParaRPr lang="en-US" sz="1693" spc="-1">
              <a:solidFill>
                <a:srgbClr val="404040"/>
              </a:solidFill>
              <a:latin typeface="Calibri"/>
            </a:endParaRP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onsolas"/>
              </a:rPr>
              <a:t>Display delay for topic which has header:	rostopic delay /example/topic</a:t>
            </a:r>
            <a:endParaRPr lang="en-US" sz="1693" spc="-1">
              <a:solidFill>
                <a:srgbClr val="404040"/>
              </a:solidFill>
              <a:latin typeface="Calibri"/>
            </a:endParaRP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onsolas"/>
              </a:rPr>
              <a:t>Publish data to topic:			rostopic pub ...</a:t>
            </a:r>
            <a:endParaRPr lang="en-US" sz="1693" spc="-1">
              <a:solidFill>
                <a:srgbClr val="404040"/>
              </a:solidFill>
              <a:latin typeface="Calibri"/>
            </a:endParaRPr>
          </a:p>
          <a:p>
            <a:endParaRPr lang="en-US" sz="1693" spc="-1">
              <a:solidFill>
                <a:srgbClr val="404040"/>
              </a:solidFill>
              <a:latin typeface="Calibri"/>
            </a:endParaRPr>
          </a:p>
          <a:p>
            <a:pPr marL="464555" lvl="1" indent="-220740">
              <a:lnSpc>
                <a:spcPct val="90000"/>
              </a:lnSpc>
              <a:spcBef>
                <a:spcPts val="243"/>
              </a:spcBef>
              <a:spcAft>
                <a:spcPts val="484"/>
              </a:spcAft>
              <a:buClr>
                <a:srgbClr val="1CADE4"/>
              </a:buClr>
              <a:buFont typeface="Calibri"/>
              <a:buChar char="◦"/>
            </a:pPr>
            <a:r>
              <a:rPr lang="en-US" sz="3144" u="sng" spc="-1">
                <a:solidFill>
                  <a:srgbClr val="FF0000"/>
                </a:solidFill>
                <a:latin typeface="Calibri"/>
              </a:rPr>
              <a:t>Try these for yourself!</a:t>
            </a:r>
            <a:endParaRPr lang="en-US" sz="3144" spc="-1">
              <a:solidFill>
                <a:srgbClr val="404040"/>
              </a:solidFill>
              <a:latin typeface="Calibri"/>
            </a:endParaRPr>
          </a:p>
        </p:txBody>
      </p:sp>
      <p:sp>
        <p:nvSpPr>
          <p:cNvPr id="251" name="TextShape 3"/>
          <p:cNvSpPr txBox="1"/>
          <p:nvPr/>
        </p:nvSpPr>
        <p:spPr>
          <a:xfrm>
            <a:off x="3685759" y="6458956"/>
            <a:ext cx="4821904" cy="364854"/>
          </a:xfrm>
          <a:prstGeom prst="rect">
            <a:avLst/>
          </a:prstGeom>
          <a:noFill/>
          <a:ln>
            <a:noFill/>
          </a:ln>
        </p:spPr>
        <p:txBody>
          <a:bodyPr anchor="ctr"/>
          <a:lstStyle/>
          <a:p>
            <a:pPr algn="ctr">
              <a:lnSpc>
                <a:spcPct val="100000"/>
              </a:lnSpc>
            </a:pPr>
            <a:r>
              <a:rPr lang="en-AU" sz="1088" cap="all" spc="-1">
                <a:solidFill>
                  <a:srgbClr val="FFFFFF"/>
                </a:solidFill>
                <a:latin typeface="Calibri"/>
              </a:rPr>
              <a:t>EGH450 - Tutorial W02 - Accessing &amp; Managing Data in ROS</a:t>
            </a:r>
            <a:endParaRPr lang="en-AU" sz="1088" spc="-1">
              <a:latin typeface="Times New Roman"/>
            </a:endParaRPr>
          </a:p>
        </p:txBody>
      </p:sp>
      <p:sp>
        <p:nvSpPr>
          <p:cNvPr id="252" name="TextShape 4"/>
          <p:cNvSpPr txBox="1"/>
          <p:nvPr/>
        </p:nvSpPr>
        <p:spPr>
          <a:xfrm>
            <a:off x="9899158" y="6458956"/>
            <a:ext cx="1311819" cy="364854"/>
          </a:xfrm>
          <a:prstGeom prst="rect">
            <a:avLst/>
          </a:prstGeom>
          <a:noFill/>
          <a:ln>
            <a:noFill/>
          </a:ln>
        </p:spPr>
        <p:txBody>
          <a:bodyPr anchor="ctr"/>
          <a:lstStyle/>
          <a:p>
            <a:pPr algn="r">
              <a:lnSpc>
                <a:spcPct val="100000"/>
              </a:lnSpc>
            </a:pPr>
            <a:fld id="{E4672FC1-52E3-40CC-9FAC-D9190DE16E8C}" type="slidenum">
              <a:rPr lang="en-AU" sz="1270" spc="-1">
                <a:solidFill>
                  <a:srgbClr val="FFFFFF"/>
                </a:solidFill>
                <a:latin typeface="Calibri"/>
              </a:rPr>
              <a:t>17</a:t>
            </a:fld>
            <a:endParaRPr lang="en-AU" sz="1270" spc="-1">
              <a:latin typeface="Times New Roman"/>
            </a:endParaRPr>
          </a:p>
        </p:txBody>
      </p:sp>
      <p:grpSp>
        <p:nvGrpSpPr>
          <p:cNvPr id="253" name="Group 5"/>
          <p:cNvGrpSpPr/>
          <p:nvPr/>
        </p:nvGrpSpPr>
        <p:grpSpPr>
          <a:xfrm>
            <a:off x="214" y="6336613"/>
            <a:ext cx="2176932" cy="550764"/>
            <a:chOff x="0" y="5239440"/>
            <a:chExt cx="1800000" cy="455400"/>
          </a:xfrm>
        </p:grpSpPr>
        <p:pic>
          <p:nvPicPr>
            <p:cNvPr id="254" name="Picture 6"/>
            <p:cNvPicPr/>
            <p:nvPr/>
          </p:nvPicPr>
          <p:blipFill>
            <a:blip r:embed="rId3"/>
            <a:stretch/>
          </p:blipFill>
          <p:spPr>
            <a:xfrm>
              <a:off x="0" y="5239440"/>
              <a:ext cx="430200" cy="430200"/>
            </a:xfrm>
            <a:prstGeom prst="rect">
              <a:avLst/>
            </a:prstGeom>
            <a:ln>
              <a:noFill/>
            </a:ln>
          </p:spPr>
        </p:pic>
        <p:sp>
          <p:nvSpPr>
            <p:cNvPr id="255" name="CustomShape 6"/>
            <p:cNvSpPr/>
            <p:nvPr/>
          </p:nvSpPr>
          <p:spPr>
            <a:xfrm>
              <a:off x="430560" y="5239440"/>
              <a:ext cx="1369440" cy="455400"/>
            </a:xfrm>
            <a:prstGeom prst="rect">
              <a:avLst/>
            </a:prstGeom>
            <a:noFill/>
            <a:ln>
              <a:noFill/>
            </a:ln>
          </p:spPr>
          <p:style>
            <a:lnRef idx="0">
              <a:scrgbClr r="0" g="0" b="0"/>
            </a:lnRef>
            <a:fillRef idx="0">
              <a:scrgbClr r="0" g="0" b="0"/>
            </a:fillRef>
            <a:effectRef idx="0">
              <a:scrgbClr r="0" g="0" b="0"/>
            </a:effectRef>
            <a:fontRef idx="minor"/>
          </p:style>
          <p:txBody>
            <a:bodyPr lIns="108847" tIns="54423" rIns="108847" bIns="54423"/>
            <a:lstStyle/>
            <a:p>
              <a:pPr>
                <a:lnSpc>
                  <a:spcPct val="100000"/>
                </a:lnSpc>
              </a:pPr>
              <a:r>
                <a:rPr lang="en-AU" sz="1451" spc="-1">
                  <a:solidFill>
                    <a:srgbClr val="FFFFFF"/>
                  </a:solidFill>
                  <a:latin typeface="Arial"/>
                </a:rPr>
                <a:t>Science and Engineering</a:t>
              </a:r>
              <a:endParaRPr lang="en-AU" sz="1451" spc="-1">
                <a:latin typeface="Arial"/>
              </a:endParaRPr>
            </a:p>
          </p:txBody>
        </p:sp>
      </p:grpSp>
    </p:spTree>
    <p:extLst>
      <p:ext uri="{BB962C8B-B14F-4D97-AF65-F5344CB8AC3E}">
        <p14:creationId xmlns:p14="http://schemas.microsoft.com/office/powerpoint/2010/main" val="400560410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1096952" y="286484"/>
            <a:ext cx="10056989" cy="1450272"/>
          </a:xfrm>
          <a:prstGeom prst="rect">
            <a:avLst/>
          </a:prstGeom>
          <a:noFill/>
          <a:ln>
            <a:noFill/>
          </a:ln>
        </p:spPr>
        <p:txBody>
          <a:bodyPr anchor="b"/>
          <a:lstStyle/>
          <a:p>
            <a:pPr>
              <a:lnSpc>
                <a:spcPct val="85000"/>
              </a:lnSpc>
            </a:pPr>
            <a:r>
              <a:rPr lang="en-US" sz="5805" spc="-59">
                <a:solidFill>
                  <a:srgbClr val="404040"/>
                </a:solidFill>
                <a:latin typeface="Calibri Light"/>
              </a:rPr>
              <a:t>Accessing Data</a:t>
            </a:r>
            <a:endParaRPr lang="en-US" sz="5805" spc="-1">
              <a:solidFill>
                <a:srgbClr val="000000"/>
              </a:solidFill>
              <a:latin typeface="Calibri"/>
            </a:endParaRPr>
          </a:p>
        </p:txBody>
      </p:sp>
      <p:sp>
        <p:nvSpPr>
          <p:cNvPr id="257" name="TextShape 2"/>
          <p:cNvSpPr txBox="1"/>
          <p:nvPr/>
        </p:nvSpPr>
        <p:spPr>
          <a:xfrm>
            <a:off x="1096952" y="1845167"/>
            <a:ext cx="10056989" cy="4022534"/>
          </a:xfrm>
          <a:prstGeom prst="rect">
            <a:avLst/>
          </a:prstGeom>
          <a:noFill/>
          <a:ln>
            <a:noFill/>
          </a:ln>
        </p:spPr>
        <p:txBody>
          <a:bodyPr lIns="0" rIns="0">
            <a:normAutofit fontScale="92500" lnSpcReduction="20000"/>
          </a:bodyPr>
          <a:lstStyle/>
          <a:p>
            <a:pPr marL="464555" lvl="1" indent="-220740">
              <a:lnSpc>
                <a:spcPct val="90000"/>
              </a:lnSpc>
              <a:spcBef>
                <a:spcPts val="243"/>
              </a:spcBef>
              <a:spcAft>
                <a:spcPts val="484"/>
              </a:spcAft>
              <a:buClr>
                <a:srgbClr val="1CADE4"/>
              </a:buClr>
              <a:buFont typeface="Calibri"/>
              <a:buChar char="◦"/>
            </a:pPr>
            <a:r>
              <a:rPr lang="en-US" sz="2177" spc="-1">
                <a:solidFill>
                  <a:srgbClr val="404040"/>
                </a:solidFill>
                <a:latin typeface="Calibri"/>
              </a:rPr>
              <a:t>For development, and for the purpose of making our system, we probably want to make a subscriber node to listen out for messages</a:t>
            </a:r>
          </a:p>
          <a:p>
            <a:endParaRPr lang="en-US" sz="2177" spc="-1">
              <a:solidFill>
                <a:srgbClr val="404040"/>
              </a:solidFill>
              <a:latin typeface="Calibri"/>
            </a:endParaRPr>
          </a:p>
          <a:p>
            <a:pPr marL="464555" lvl="1" indent="-220740">
              <a:lnSpc>
                <a:spcPct val="90000"/>
              </a:lnSpc>
              <a:spcBef>
                <a:spcPts val="243"/>
              </a:spcBef>
              <a:spcAft>
                <a:spcPts val="484"/>
              </a:spcAft>
              <a:buClr>
                <a:srgbClr val="1CADE4"/>
              </a:buClr>
              <a:buFont typeface="Calibri"/>
              <a:buChar char="◦"/>
            </a:pPr>
            <a:r>
              <a:rPr lang="en-US" sz="2177" spc="-1">
                <a:solidFill>
                  <a:srgbClr val="404040"/>
                </a:solidFill>
                <a:latin typeface="Calibri"/>
              </a:rPr>
              <a:t>In any ROS node, we can subscribe to as many topics as we want, and we can also publish to as many topics as we wish</a:t>
            </a:r>
          </a:p>
          <a:p>
            <a:endParaRPr lang="en-US" sz="2177" spc="-1">
              <a:solidFill>
                <a:srgbClr val="404040"/>
              </a:solidFill>
              <a:latin typeface="Calibri"/>
            </a:endParaRPr>
          </a:p>
          <a:p>
            <a:pPr marL="464555" lvl="1" indent="-220740">
              <a:lnSpc>
                <a:spcPct val="90000"/>
              </a:lnSpc>
              <a:spcBef>
                <a:spcPts val="243"/>
              </a:spcBef>
              <a:spcAft>
                <a:spcPts val="484"/>
              </a:spcAft>
              <a:buClr>
                <a:srgbClr val="1CADE4"/>
              </a:buClr>
              <a:buFont typeface="Calibri"/>
              <a:buChar char="◦"/>
            </a:pPr>
            <a:r>
              <a:rPr lang="en-US" sz="2177" spc="-1">
                <a:solidFill>
                  <a:srgbClr val="404040"/>
                </a:solidFill>
                <a:latin typeface="Calibri"/>
              </a:rPr>
              <a:t>Very basic script to subscribe to topics (terrible way to do it!)</a:t>
            </a:r>
          </a:p>
          <a:p>
            <a:pPr marL="685730" lvl="2" indent="-220740">
              <a:lnSpc>
                <a:spcPct val="90000"/>
              </a:lnSpc>
              <a:spcBef>
                <a:spcPts val="243"/>
              </a:spcBef>
              <a:spcAft>
                <a:spcPts val="484"/>
              </a:spcAft>
              <a:buClr>
                <a:srgbClr val="1CADE4"/>
              </a:buClr>
              <a:buFont typeface="Calibri"/>
              <a:buChar char="◦"/>
            </a:pPr>
            <a:r>
              <a:rPr lang="en-US" sz="1693" u="sng" spc="-1">
                <a:solidFill>
                  <a:srgbClr val="96DE37"/>
                </a:solidFill>
                <a:latin typeface="Calibri"/>
                <a:hlinkClick r:id="rId2"/>
              </a:rPr>
              <a:t>https://gist.github.com/pryre/f5f694573821c30b1e0ab714bab0cefe</a:t>
            </a:r>
            <a:endParaRPr lang="en-US" sz="1693" spc="-1">
              <a:solidFill>
                <a:srgbClr val="404040"/>
              </a:solidFill>
              <a:latin typeface="Calibri"/>
            </a:endParaRPr>
          </a:p>
          <a:p>
            <a:endParaRPr lang="en-US" sz="1693" spc="-1">
              <a:solidFill>
                <a:srgbClr val="404040"/>
              </a:solidFill>
              <a:latin typeface="Calibri"/>
            </a:endParaRPr>
          </a:p>
          <a:p>
            <a:pPr marL="464555" lvl="1" indent="-220740">
              <a:lnSpc>
                <a:spcPct val="90000"/>
              </a:lnSpc>
              <a:spcBef>
                <a:spcPts val="243"/>
              </a:spcBef>
              <a:spcAft>
                <a:spcPts val="484"/>
              </a:spcAft>
              <a:buClr>
                <a:srgbClr val="1CADE4"/>
              </a:buClr>
              <a:buFont typeface="Calibri"/>
              <a:buChar char="◦"/>
            </a:pPr>
            <a:r>
              <a:rPr lang="en-US" sz="2177" spc="-1">
                <a:solidFill>
                  <a:srgbClr val="404040"/>
                </a:solidFill>
                <a:latin typeface="Calibri"/>
              </a:rPr>
              <a:t>More in-depth explanation:</a:t>
            </a:r>
          </a:p>
          <a:p>
            <a:pPr marL="685730" lvl="2" indent="-220740">
              <a:lnSpc>
                <a:spcPct val="90000"/>
              </a:lnSpc>
              <a:spcBef>
                <a:spcPts val="243"/>
              </a:spcBef>
              <a:spcAft>
                <a:spcPts val="484"/>
              </a:spcAft>
              <a:buClr>
                <a:srgbClr val="1CADE4"/>
              </a:buClr>
              <a:buFont typeface="Calibri"/>
              <a:buChar char="◦"/>
            </a:pPr>
            <a:r>
              <a:rPr lang="en-US" sz="1693" u="sng" spc="-1">
                <a:solidFill>
                  <a:srgbClr val="96DE37"/>
                </a:solidFill>
                <a:latin typeface="Calibri"/>
                <a:hlinkClick r:id="rId3"/>
              </a:rPr>
              <a:t>http://wiki.ros.org/rospy/Overview/Publishers%20and%20Subscribers</a:t>
            </a:r>
            <a:endParaRPr lang="en-US" sz="1693" spc="-1">
              <a:solidFill>
                <a:srgbClr val="404040"/>
              </a:solidFill>
              <a:latin typeface="Calibri"/>
            </a:endParaRPr>
          </a:p>
          <a:p>
            <a:endParaRPr lang="en-US" sz="1693" spc="-1">
              <a:solidFill>
                <a:srgbClr val="404040"/>
              </a:solidFill>
              <a:latin typeface="Calibri"/>
            </a:endParaRPr>
          </a:p>
          <a:p>
            <a:pPr marL="464555" lvl="1" indent="-220740">
              <a:lnSpc>
                <a:spcPct val="90000"/>
              </a:lnSpc>
              <a:spcBef>
                <a:spcPts val="243"/>
              </a:spcBef>
              <a:spcAft>
                <a:spcPts val="484"/>
              </a:spcAft>
              <a:buClr>
                <a:srgbClr val="1CADE4"/>
              </a:buClr>
              <a:buFont typeface="Calibri"/>
              <a:buChar char="◦"/>
            </a:pPr>
            <a:r>
              <a:rPr lang="en-US" sz="2177" spc="-1">
                <a:solidFill>
                  <a:srgbClr val="404040"/>
                </a:solidFill>
                <a:latin typeface="Calibri"/>
              </a:rPr>
              <a:t>Example packages:</a:t>
            </a:r>
          </a:p>
          <a:p>
            <a:pPr marL="685730" lvl="2" indent="-220740">
              <a:lnSpc>
                <a:spcPct val="90000"/>
              </a:lnSpc>
              <a:spcBef>
                <a:spcPts val="243"/>
              </a:spcBef>
              <a:spcAft>
                <a:spcPts val="484"/>
              </a:spcAft>
              <a:buClr>
                <a:srgbClr val="1CADE4"/>
              </a:buClr>
              <a:buFont typeface="Calibri"/>
              <a:buChar char="◦"/>
            </a:pPr>
            <a:r>
              <a:rPr lang="en-US" sz="1693" u="sng" spc="-1">
                <a:solidFill>
                  <a:srgbClr val="96DE37"/>
                </a:solidFill>
                <a:latin typeface="Calibri"/>
                <a:hlinkClick r:id="rId4"/>
              </a:rPr>
              <a:t>https://github.com/qutas/kinetic_sample_packages</a:t>
            </a:r>
            <a:endParaRPr lang="en-US" sz="1693" spc="-1">
              <a:solidFill>
                <a:srgbClr val="404040"/>
              </a:solidFill>
              <a:latin typeface="Calibri"/>
            </a:endParaRPr>
          </a:p>
          <a:p>
            <a:endParaRPr lang="en-US" sz="1693" spc="-1">
              <a:solidFill>
                <a:srgbClr val="404040"/>
              </a:solidFill>
              <a:latin typeface="Calibri"/>
            </a:endParaRPr>
          </a:p>
        </p:txBody>
      </p:sp>
      <p:sp>
        <p:nvSpPr>
          <p:cNvPr id="258" name="TextShape 3"/>
          <p:cNvSpPr txBox="1"/>
          <p:nvPr/>
        </p:nvSpPr>
        <p:spPr>
          <a:xfrm>
            <a:off x="3685759" y="6458956"/>
            <a:ext cx="4821904" cy="364854"/>
          </a:xfrm>
          <a:prstGeom prst="rect">
            <a:avLst/>
          </a:prstGeom>
          <a:noFill/>
          <a:ln>
            <a:noFill/>
          </a:ln>
        </p:spPr>
        <p:txBody>
          <a:bodyPr anchor="ctr"/>
          <a:lstStyle/>
          <a:p>
            <a:pPr algn="ctr">
              <a:lnSpc>
                <a:spcPct val="100000"/>
              </a:lnSpc>
            </a:pPr>
            <a:r>
              <a:rPr lang="en-AU" sz="1088" cap="all" spc="-1">
                <a:solidFill>
                  <a:srgbClr val="FFFFFF"/>
                </a:solidFill>
                <a:latin typeface="Calibri"/>
              </a:rPr>
              <a:t>EGH450 - Tutorial W02 - Accessing &amp; Managing Data in ROS</a:t>
            </a:r>
            <a:endParaRPr lang="en-AU" sz="1088" spc="-1">
              <a:latin typeface="Times New Roman"/>
            </a:endParaRPr>
          </a:p>
        </p:txBody>
      </p:sp>
      <p:sp>
        <p:nvSpPr>
          <p:cNvPr id="259" name="TextShape 4"/>
          <p:cNvSpPr txBox="1"/>
          <p:nvPr/>
        </p:nvSpPr>
        <p:spPr>
          <a:xfrm>
            <a:off x="9899158" y="6458956"/>
            <a:ext cx="1311819" cy="364854"/>
          </a:xfrm>
          <a:prstGeom prst="rect">
            <a:avLst/>
          </a:prstGeom>
          <a:noFill/>
          <a:ln>
            <a:noFill/>
          </a:ln>
        </p:spPr>
        <p:txBody>
          <a:bodyPr anchor="ctr"/>
          <a:lstStyle/>
          <a:p>
            <a:pPr algn="r">
              <a:lnSpc>
                <a:spcPct val="100000"/>
              </a:lnSpc>
            </a:pPr>
            <a:fld id="{6B12B5DA-7479-4D94-A8C4-48961B5A3A10}" type="slidenum">
              <a:rPr lang="en-AU" sz="1270" spc="-1">
                <a:solidFill>
                  <a:srgbClr val="FFFFFF"/>
                </a:solidFill>
                <a:latin typeface="Calibri"/>
              </a:rPr>
              <a:t>18</a:t>
            </a:fld>
            <a:endParaRPr lang="en-AU" sz="1270" spc="-1">
              <a:latin typeface="Times New Roman"/>
            </a:endParaRPr>
          </a:p>
        </p:txBody>
      </p:sp>
      <p:grpSp>
        <p:nvGrpSpPr>
          <p:cNvPr id="260" name="Group 5"/>
          <p:cNvGrpSpPr/>
          <p:nvPr/>
        </p:nvGrpSpPr>
        <p:grpSpPr>
          <a:xfrm>
            <a:off x="214" y="6336613"/>
            <a:ext cx="2176932" cy="550764"/>
            <a:chOff x="0" y="5239440"/>
            <a:chExt cx="1800000" cy="455400"/>
          </a:xfrm>
        </p:grpSpPr>
        <p:pic>
          <p:nvPicPr>
            <p:cNvPr id="261" name="Picture 6"/>
            <p:cNvPicPr/>
            <p:nvPr/>
          </p:nvPicPr>
          <p:blipFill>
            <a:blip r:embed="rId5"/>
            <a:stretch/>
          </p:blipFill>
          <p:spPr>
            <a:xfrm>
              <a:off x="0" y="5239440"/>
              <a:ext cx="430200" cy="430200"/>
            </a:xfrm>
            <a:prstGeom prst="rect">
              <a:avLst/>
            </a:prstGeom>
            <a:ln>
              <a:noFill/>
            </a:ln>
          </p:spPr>
        </p:pic>
        <p:sp>
          <p:nvSpPr>
            <p:cNvPr id="262" name="CustomShape 6"/>
            <p:cNvSpPr/>
            <p:nvPr/>
          </p:nvSpPr>
          <p:spPr>
            <a:xfrm>
              <a:off x="430560" y="5239440"/>
              <a:ext cx="1369440" cy="455400"/>
            </a:xfrm>
            <a:prstGeom prst="rect">
              <a:avLst/>
            </a:prstGeom>
            <a:noFill/>
            <a:ln>
              <a:noFill/>
            </a:ln>
          </p:spPr>
          <p:style>
            <a:lnRef idx="0">
              <a:scrgbClr r="0" g="0" b="0"/>
            </a:lnRef>
            <a:fillRef idx="0">
              <a:scrgbClr r="0" g="0" b="0"/>
            </a:fillRef>
            <a:effectRef idx="0">
              <a:scrgbClr r="0" g="0" b="0"/>
            </a:effectRef>
            <a:fontRef idx="minor"/>
          </p:style>
          <p:txBody>
            <a:bodyPr lIns="108847" tIns="54423" rIns="108847" bIns="54423"/>
            <a:lstStyle/>
            <a:p>
              <a:pPr>
                <a:lnSpc>
                  <a:spcPct val="100000"/>
                </a:lnSpc>
              </a:pPr>
              <a:r>
                <a:rPr lang="en-AU" sz="1451" spc="-1">
                  <a:solidFill>
                    <a:srgbClr val="FFFFFF"/>
                  </a:solidFill>
                  <a:latin typeface="Arial"/>
                </a:rPr>
                <a:t>Science and Engineering</a:t>
              </a:r>
              <a:endParaRPr lang="en-AU" sz="1451" spc="-1">
                <a:latin typeface="Arial"/>
              </a:endParaRPr>
            </a:p>
          </p:txBody>
        </p:sp>
      </p:grpSp>
    </p:spTree>
    <p:extLst>
      <p:ext uri="{BB962C8B-B14F-4D97-AF65-F5344CB8AC3E}">
        <p14:creationId xmlns:p14="http://schemas.microsoft.com/office/powerpoint/2010/main" val="304580848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1096952" y="286484"/>
            <a:ext cx="10056989" cy="1450272"/>
          </a:xfrm>
          <a:prstGeom prst="rect">
            <a:avLst/>
          </a:prstGeom>
          <a:noFill/>
          <a:ln>
            <a:noFill/>
          </a:ln>
        </p:spPr>
        <p:txBody>
          <a:bodyPr anchor="b"/>
          <a:lstStyle/>
          <a:p>
            <a:pPr>
              <a:lnSpc>
                <a:spcPct val="85000"/>
              </a:lnSpc>
            </a:pPr>
            <a:r>
              <a:rPr lang="en-US" sz="5805" spc="-59">
                <a:solidFill>
                  <a:srgbClr val="404040"/>
                </a:solidFill>
                <a:latin typeface="Calibri Light"/>
              </a:rPr>
              <a:t>Accessing Data</a:t>
            </a:r>
            <a:endParaRPr lang="en-US" sz="5805" spc="-1">
              <a:solidFill>
                <a:srgbClr val="000000"/>
              </a:solidFill>
              <a:latin typeface="Calibri"/>
            </a:endParaRPr>
          </a:p>
        </p:txBody>
      </p:sp>
      <p:sp>
        <p:nvSpPr>
          <p:cNvPr id="264" name="TextShape 2"/>
          <p:cNvSpPr txBox="1"/>
          <p:nvPr/>
        </p:nvSpPr>
        <p:spPr>
          <a:xfrm>
            <a:off x="3685759" y="6458956"/>
            <a:ext cx="4821904" cy="364854"/>
          </a:xfrm>
          <a:prstGeom prst="rect">
            <a:avLst/>
          </a:prstGeom>
          <a:noFill/>
          <a:ln>
            <a:noFill/>
          </a:ln>
        </p:spPr>
        <p:txBody>
          <a:bodyPr anchor="ctr"/>
          <a:lstStyle/>
          <a:p>
            <a:pPr algn="ctr">
              <a:lnSpc>
                <a:spcPct val="100000"/>
              </a:lnSpc>
            </a:pPr>
            <a:r>
              <a:rPr lang="en-AU" sz="1088" cap="all" spc="-1">
                <a:solidFill>
                  <a:srgbClr val="FFFFFF"/>
                </a:solidFill>
                <a:latin typeface="Calibri"/>
              </a:rPr>
              <a:t>EGH450 - Tutorial W02 - Accessing &amp; Managing Data in ROS</a:t>
            </a:r>
            <a:endParaRPr lang="en-AU" sz="1088" spc="-1">
              <a:latin typeface="Times New Roman"/>
            </a:endParaRPr>
          </a:p>
        </p:txBody>
      </p:sp>
      <p:sp>
        <p:nvSpPr>
          <p:cNvPr id="265" name="TextShape 3"/>
          <p:cNvSpPr txBox="1"/>
          <p:nvPr/>
        </p:nvSpPr>
        <p:spPr>
          <a:xfrm>
            <a:off x="9899158" y="6458956"/>
            <a:ext cx="1311819" cy="364854"/>
          </a:xfrm>
          <a:prstGeom prst="rect">
            <a:avLst/>
          </a:prstGeom>
          <a:noFill/>
          <a:ln>
            <a:noFill/>
          </a:ln>
        </p:spPr>
        <p:txBody>
          <a:bodyPr anchor="ctr"/>
          <a:lstStyle/>
          <a:p>
            <a:pPr algn="r">
              <a:lnSpc>
                <a:spcPct val="100000"/>
              </a:lnSpc>
            </a:pPr>
            <a:fld id="{C450D610-2971-4A1E-A2CB-130075EFDF71}" type="slidenum">
              <a:rPr lang="en-AU" sz="1270" spc="-1">
                <a:solidFill>
                  <a:srgbClr val="FFFFFF"/>
                </a:solidFill>
                <a:latin typeface="Calibri"/>
              </a:rPr>
              <a:t>19</a:t>
            </a:fld>
            <a:endParaRPr lang="en-AU" sz="1270" spc="-1">
              <a:latin typeface="Times New Roman"/>
            </a:endParaRPr>
          </a:p>
        </p:txBody>
      </p:sp>
      <p:grpSp>
        <p:nvGrpSpPr>
          <p:cNvPr id="266" name="Group 4"/>
          <p:cNvGrpSpPr/>
          <p:nvPr/>
        </p:nvGrpSpPr>
        <p:grpSpPr>
          <a:xfrm>
            <a:off x="214" y="6336613"/>
            <a:ext cx="2176932" cy="550764"/>
            <a:chOff x="0" y="5239440"/>
            <a:chExt cx="1800000" cy="455400"/>
          </a:xfrm>
        </p:grpSpPr>
        <p:pic>
          <p:nvPicPr>
            <p:cNvPr id="267" name="Picture 6"/>
            <p:cNvPicPr/>
            <p:nvPr/>
          </p:nvPicPr>
          <p:blipFill>
            <a:blip r:embed="rId2"/>
            <a:stretch/>
          </p:blipFill>
          <p:spPr>
            <a:xfrm>
              <a:off x="0" y="5239440"/>
              <a:ext cx="430200" cy="430200"/>
            </a:xfrm>
            <a:prstGeom prst="rect">
              <a:avLst/>
            </a:prstGeom>
            <a:ln>
              <a:noFill/>
            </a:ln>
          </p:spPr>
        </p:pic>
        <p:sp>
          <p:nvSpPr>
            <p:cNvPr id="268" name="CustomShape 5"/>
            <p:cNvSpPr/>
            <p:nvPr/>
          </p:nvSpPr>
          <p:spPr>
            <a:xfrm>
              <a:off x="430560" y="5239440"/>
              <a:ext cx="1369440" cy="455400"/>
            </a:xfrm>
            <a:prstGeom prst="rect">
              <a:avLst/>
            </a:prstGeom>
            <a:noFill/>
            <a:ln>
              <a:noFill/>
            </a:ln>
          </p:spPr>
          <p:style>
            <a:lnRef idx="0">
              <a:scrgbClr r="0" g="0" b="0"/>
            </a:lnRef>
            <a:fillRef idx="0">
              <a:scrgbClr r="0" g="0" b="0"/>
            </a:fillRef>
            <a:effectRef idx="0">
              <a:scrgbClr r="0" g="0" b="0"/>
            </a:effectRef>
            <a:fontRef idx="minor"/>
          </p:style>
          <p:txBody>
            <a:bodyPr lIns="108847" tIns="54423" rIns="108847" bIns="54423"/>
            <a:lstStyle/>
            <a:p>
              <a:pPr>
                <a:lnSpc>
                  <a:spcPct val="100000"/>
                </a:lnSpc>
              </a:pPr>
              <a:r>
                <a:rPr lang="en-AU" sz="1451" spc="-1">
                  <a:solidFill>
                    <a:srgbClr val="FFFFFF"/>
                  </a:solidFill>
                  <a:latin typeface="Arial"/>
                </a:rPr>
                <a:t>Science and Engineering</a:t>
              </a:r>
              <a:endParaRPr lang="en-AU" sz="1451" spc="-1">
                <a:latin typeface="Arial"/>
              </a:endParaRPr>
            </a:p>
          </p:txBody>
        </p:sp>
      </p:grpSp>
      <p:pic>
        <p:nvPicPr>
          <p:cNvPr id="269" name="Picture 268"/>
          <p:cNvPicPr/>
          <p:nvPr/>
        </p:nvPicPr>
        <p:blipFill>
          <a:blip r:embed="rId3"/>
          <a:stretch/>
        </p:blipFill>
        <p:spPr>
          <a:xfrm>
            <a:off x="1349911" y="1785084"/>
            <a:ext cx="9640760" cy="4440941"/>
          </a:xfrm>
          <a:prstGeom prst="rect">
            <a:avLst/>
          </a:prstGeom>
          <a:ln>
            <a:noFill/>
          </a:ln>
        </p:spPr>
      </p:pic>
    </p:spTree>
    <p:extLst>
      <p:ext uri="{BB962C8B-B14F-4D97-AF65-F5344CB8AC3E}">
        <p14:creationId xmlns:p14="http://schemas.microsoft.com/office/powerpoint/2010/main" val="204083180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9260-315E-4B2F-AF66-073AF9C6A499}"/>
              </a:ext>
            </a:extLst>
          </p:cNvPr>
          <p:cNvSpPr>
            <a:spLocks noGrp="1"/>
          </p:cNvSpPr>
          <p:nvPr>
            <p:ph type="title"/>
          </p:nvPr>
        </p:nvSpPr>
        <p:spPr/>
        <p:txBody>
          <a:bodyPr/>
          <a:lstStyle/>
          <a:p>
            <a:r>
              <a:rPr lang="en-AU" dirty="0"/>
              <a:t>Welcome Back!</a:t>
            </a:r>
          </a:p>
        </p:txBody>
      </p:sp>
      <p:sp>
        <p:nvSpPr>
          <p:cNvPr id="3" name="Content Placeholder 2">
            <a:extLst>
              <a:ext uri="{FF2B5EF4-FFF2-40B4-BE49-F238E27FC236}">
                <a16:creationId xmlns:a16="http://schemas.microsoft.com/office/drawing/2014/main" id="{164E7E78-3ED6-4DD2-A4DF-50C4F6CCA06A}"/>
              </a:ext>
            </a:extLst>
          </p:cNvPr>
          <p:cNvSpPr>
            <a:spLocks noGrp="1"/>
          </p:cNvSpPr>
          <p:nvPr>
            <p:ph idx="1"/>
          </p:nvPr>
        </p:nvSpPr>
        <p:spPr/>
        <p:txBody>
          <a:bodyPr>
            <a:normAutofit/>
          </a:bodyPr>
          <a:lstStyle/>
          <a:p>
            <a:r>
              <a:rPr lang="en-AU" dirty="0"/>
              <a:t>Hopefully you had a good holiday!</a:t>
            </a:r>
          </a:p>
          <a:p>
            <a:r>
              <a:rPr lang="en-AU" dirty="0"/>
              <a:t>This is the continuation of the UAV design project from EGB349.</a:t>
            </a:r>
          </a:p>
          <a:p>
            <a:r>
              <a:rPr lang="en-AU" dirty="0"/>
              <a:t>Continue the development and testing of the UAV so that your team can meet all the requirements for the final submission.</a:t>
            </a:r>
          </a:p>
          <a:p>
            <a:r>
              <a:rPr lang="en-AU" dirty="0"/>
              <a:t>Be prepared to put in a fair amount of time outside of class for this project.</a:t>
            </a:r>
          </a:p>
          <a:p>
            <a:r>
              <a:rPr lang="en-AU" b="1" dirty="0"/>
              <a:t>Administration Information</a:t>
            </a:r>
          </a:p>
          <a:p>
            <a:r>
              <a:rPr lang="en-AU" dirty="0"/>
              <a:t>- S901 Access – Same as last semester this is your designated lab for development in your own time. Please make sure everyone has access to this room. If you don’t have access, contact this email to organise an induction – </a:t>
            </a:r>
            <a:r>
              <a:rPr lang="en-AU" dirty="0">
                <a:hlinkClick r:id="rId2"/>
              </a:rPr>
              <a:t>sef.eei@qut.edu.au</a:t>
            </a:r>
            <a:r>
              <a:rPr lang="en-AU" dirty="0"/>
              <a:t> </a:t>
            </a:r>
          </a:p>
          <a:p>
            <a:r>
              <a:rPr lang="en-AU" dirty="0"/>
              <a:t>- Ordering Additional Parts – See order sheet available in Blackboard-</a:t>
            </a:r>
            <a:r>
              <a:rPr lang="en-AU" smtClean="0"/>
              <a:t>&gt;Assessment</a:t>
            </a:r>
            <a:endParaRPr lang="en-AU" dirty="0"/>
          </a:p>
        </p:txBody>
      </p:sp>
      <p:sp>
        <p:nvSpPr>
          <p:cNvPr id="4" name="Footer Placeholder 3">
            <a:extLst>
              <a:ext uri="{FF2B5EF4-FFF2-40B4-BE49-F238E27FC236}">
                <a16:creationId xmlns:a16="http://schemas.microsoft.com/office/drawing/2014/main" id="{5A50B909-11F6-44D6-B00C-FD8B6F544DD5}"/>
              </a:ext>
            </a:extLst>
          </p:cNvPr>
          <p:cNvSpPr>
            <a:spLocks noGrp="1"/>
          </p:cNvSpPr>
          <p:nvPr>
            <p:ph type="ftr" sz="quarter" idx="11"/>
          </p:nvPr>
        </p:nvSpPr>
        <p:spPr/>
        <p:txBody>
          <a:bodyPr/>
          <a:lstStyle/>
          <a:p>
            <a:r>
              <a:rPr lang="en-US"/>
              <a:t>EGH450 - Lecture W01 - Installing ROS in a Virtual Machine</a:t>
            </a:r>
            <a:endParaRPr lang="en-AU"/>
          </a:p>
        </p:txBody>
      </p:sp>
      <p:sp>
        <p:nvSpPr>
          <p:cNvPr id="5" name="Slide Number Placeholder 4">
            <a:extLst>
              <a:ext uri="{FF2B5EF4-FFF2-40B4-BE49-F238E27FC236}">
                <a16:creationId xmlns:a16="http://schemas.microsoft.com/office/drawing/2014/main" id="{D80A27FC-891D-437B-B954-1124365B9CFA}"/>
              </a:ext>
            </a:extLst>
          </p:cNvPr>
          <p:cNvSpPr>
            <a:spLocks noGrp="1"/>
          </p:cNvSpPr>
          <p:nvPr>
            <p:ph type="sldNum" sz="quarter" idx="12"/>
          </p:nvPr>
        </p:nvSpPr>
        <p:spPr/>
        <p:txBody>
          <a:bodyPr/>
          <a:lstStyle/>
          <a:p>
            <a:fld id="{E159FAB7-1BA5-40A1-A1A1-79347EBC2B67}" type="slidenum">
              <a:rPr lang="en-AU" smtClean="0"/>
              <a:t>2</a:t>
            </a:fld>
            <a:endParaRPr lang="en-AU"/>
          </a:p>
        </p:txBody>
      </p:sp>
      <p:grpSp>
        <p:nvGrpSpPr>
          <p:cNvPr id="6" name="Group 5">
            <a:extLst>
              <a:ext uri="{FF2B5EF4-FFF2-40B4-BE49-F238E27FC236}">
                <a16:creationId xmlns:a16="http://schemas.microsoft.com/office/drawing/2014/main" id="{9774B544-F639-48CB-8DD9-2217303623B9}"/>
              </a:ext>
            </a:extLst>
          </p:cNvPr>
          <p:cNvGrpSpPr/>
          <p:nvPr/>
        </p:nvGrpSpPr>
        <p:grpSpPr>
          <a:xfrm>
            <a:off x="0" y="6337547"/>
            <a:ext cx="2177591" cy="523220"/>
            <a:chOff x="0" y="6337547"/>
            <a:chExt cx="2177591" cy="523220"/>
          </a:xfrm>
        </p:grpSpPr>
        <p:pic>
          <p:nvPicPr>
            <p:cNvPr id="7" name="Picture 6">
              <a:extLst>
                <a:ext uri="{FF2B5EF4-FFF2-40B4-BE49-F238E27FC236}">
                  <a16:creationId xmlns:a16="http://schemas.microsoft.com/office/drawing/2014/main" id="{3D04C00B-945E-46B3-8EA4-2C5A2CA7753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0" y="6337547"/>
              <a:ext cx="520453" cy="520453"/>
            </a:xfrm>
            <a:prstGeom prst="rect">
              <a:avLst/>
            </a:prstGeom>
          </p:spPr>
        </p:pic>
        <p:sp>
          <p:nvSpPr>
            <p:cNvPr id="8" name="TextBox 7">
              <a:extLst>
                <a:ext uri="{FF2B5EF4-FFF2-40B4-BE49-F238E27FC236}">
                  <a16:creationId xmlns:a16="http://schemas.microsoft.com/office/drawing/2014/main" id="{D539A18E-17CA-4BAD-A939-7C3598E98C1A}"/>
                </a:ext>
              </a:extLst>
            </p:cNvPr>
            <p:cNvSpPr txBox="1"/>
            <p:nvPr/>
          </p:nvSpPr>
          <p:spPr>
            <a:xfrm>
              <a:off x="520452" y="6337547"/>
              <a:ext cx="1657139" cy="523220"/>
            </a:xfrm>
            <a:prstGeom prst="rect">
              <a:avLst/>
            </a:prstGeom>
            <a:noFill/>
          </p:spPr>
          <p:txBody>
            <a:bodyPr wrap="square" rtlCol="0">
              <a:spAutoFit/>
            </a:bodyPr>
            <a:lstStyle/>
            <a:p>
              <a:r>
                <a:rPr lang="en-AU" sz="1400" dirty="0">
                  <a:solidFill>
                    <a:schemeClr val="bg1"/>
                  </a:solidFill>
                  <a:latin typeface="Arial" panose="020B0604020202020204" pitchFamily="34" charset="0"/>
                  <a:cs typeface="Arial" panose="020B0604020202020204" pitchFamily="34" charset="0"/>
                </a:rPr>
                <a:t>Science and Engineering</a:t>
              </a:r>
            </a:p>
          </p:txBody>
        </p:sp>
      </p:grpSp>
    </p:spTree>
    <p:extLst>
      <p:ext uri="{BB962C8B-B14F-4D97-AF65-F5344CB8AC3E}">
        <p14:creationId xmlns:p14="http://schemas.microsoft.com/office/powerpoint/2010/main" val="2900594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1096952" y="286484"/>
            <a:ext cx="10056989" cy="1450272"/>
          </a:xfrm>
          <a:prstGeom prst="rect">
            <a:avLst/>
          </a:prstGeom>
          <a:noFill/>
          <a:ln>
            <a:noFill/>
          </a:ln>
        </p:spPr>
        <p:txBody>
          <a:bodyPr anchor="b"/>
          <a:lstStyle/>
          <a:p>
            <a:pPr>
              <a:lnSpc>
                <a:spcPct val="85000"/>
              </a:lnSpc>
            </a:pPr>
            <a:r>
              <a:rPr lang="en-US" sz="5805" spc="-59">
                <a:solidFill>
                  <a:srgbClr val="404040"/>
                </a:solidFill>
                <a:latin typeface="Calibri Light"/>
              </a:rPr>
              <a:t>Accessing Data</a:t>
            </a:r>
            <a:endParaRPr lang="en-US" sz="5805" spc="-1">
              <a:solidFill>
                <a:srgbClr val="000000"/>
              </a:solidFill>
              <a:latin typeface="Calibri"/>
            </a:endParaRPr>
          </a:p>
        </p:txBody>
      </p:sp>
      <p:sp>
        <p:nvSpPr>
          <p:cNvPr id="271" name="TextShape 2"/>
          <p:cNvSpPr txBox="1"/>
          <p:nvPr/>
        </p:nvSpPr>
        <p:spPr>
          <a:xfrm>
            <a:off x="1096952" y="1845167"/>
            <a:ext cx="10056989" cy="4022534"/>
          </a:xfrm>
          <a:prstGeom prst="rect">
            <a:avLst/>
          </a:prstGeom>
          <a:noFill/>
          <a:ln>
            <a:noFill/>
          </a:ln>
        </p:spPr>
        <p:txBody>
          <a:bodyPr lIns="0" rIns="0">
            <a:normAutofit lnSpcReduction="10000"/>
          </a:bodyPr>
          <a:lstStyle/>
          <a:p>
            <a:pPr marL="243380">
              <a:lnSpc>
                <a:spcPct val="90000"/>
              </a:lnSpc>
              <a:spcBef>
                <a:spcPts val="243"/>
              </a:spcBef>
              <a:spcAft>
                <a:spcPts val="484"/>
              </a:spcAft>
            </a:pPr>
            <a:r>
              <a:rPr lang="en-US" sz="2177" spc="-1">
                <a:solidFill>
                  <a:srgbClr val="404040"/>
                </a:solidFill>
                <a:latin typeface="Calibri"/>
              </a:rPr>
              <a:t>Very basic subscriber example</a:t>
            </a:r>
          </a:p>
          <a:p>
            <a:pPr marL="464555" lvl="1"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Go to the basic script example and copy the code</a:t>
            </a:r>
          </a:p>
          <a:p>
            <a:pPr marL="685730" lvl="2" indent="-220740">
              <a:lnSpc>
                <a:spcPct val="90000"/>
              </a:lnSpc>
              <a:spcBef>
                <a:spcPts val="243"/>
              </a:spcBef>
              <a:spcAft>
                <a:spcPts val="484"/>
              </a:spcAft>
              <a:buClr>
                <a:srgbClr val="1CADE4"/>
              </a:buClr>
              <a:buFont typeface="Calibri"/>
              <a:buChar char="◦"/>
            </a:pPr>
            <a:r>
              <a:rPr lang="en-US" sz="1330" spc="-1">
                <a:solidFill>
                  <a:srgbClr val="404040"/>
                </a:solidFill>
                <a:latin typeface="Calibri"/>
              </a:rPr>
              <a:t>Very basic script to subscribe to topics (terrible way to do it!)</a:t>
            </a:r>
          </a:p>
          <a:p>
            <a:pPr marL="685730" lvl="2" indent="-220740">
              <a:lnSpc>
                <a:spcPct val="90000"/>
              </a:lnSpc>
              <a:spcBef>
                <a:spcPts val="243"/>
              </a:spcBef>
              <a:spcAft>
                <a:spcPts val="484"/>
              </a:spcAft>
              <a:buClr>
                <a:srgbClr val="1CADE4"/>
              </a:buClr>
              <a:buFont typeface="Calibri"/>
              <a:buChar char="◦"/>
            </a:pPr>
            <a:r>
              <a:rPr lang="en-US" sz="1330" u="sng" spc="-1">
                <a:solidFill>
                  <a:srgbClr val="96DE37"/>
                </a:solidFill>
                <a:latin typeface="Calibri"/>
                <a:hlinkClick r:id="rId2"/>
              </a:rPr>
              <a:t>https://gist.github.com/pryre/f5f694573821c30b1e0ab714bab0cefe</a:t>
            </a:r>
            <a:endParaRPr lang="en-US" sz="1330" spc="-1">
              <a:solidFill>
                <a:srgbClr val="404040"/>
              </a:solidFill>
              <a:latin typeface="Calibri"/>
            </a:endParaRPr>
          </a:p>
          <a:p>
            <a:pPr marL="464555" lvl="1"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In a terminal, run the following commands:</a:t>
            </a:r>
          </a:p>
          <a:p>
            <a:pPr marL="464555" lvl="1" indent="-220740">
              <a:lnSpc>
                <a:spcPct val="90000"/>
              </a:lnSpc>
              <a:spcBef>
                <a:spcPts val="243"/>
              </a:spcBef>
              <a:spcAft>
                <a:spcPts val="484"/>
              </a:spcAft>
              <a:buClr>
                <a:srgbClr val="1CADE4"/>
              </a:buClr>
              <a:buFont typeface="Calibri"/>
              <a:buChar char="◦"/>
            </a:pPr>
            <a:endParaRPr lang="en-US" sz="1693" spc="-1">
              <a:solidFill>
                <a:srgbClr val="404040"/>
              </a:solidFill>
              <a:latin typeface="Calibri"/>
            </a:endParaRPr>
          </a:p>
          <a:p>
            <a:pPr marL="464555" lvl="1"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Save the script:</a:t>
            </a:r>
          </a:p>
          <a:p>
            <a:pPr marL="685730" lvl="2" indent="-220740">
              <a:lnSpc>
                <a:spcPct val="90000"/>
              </a:lnSpc>
              <a:spcBef>
                <a:spcPts val="243"/>
              </a:spcBef>
              <a:spcAft>
                <a:spcPts val="484"/>
              </a:spcAft>
              <a:buClr>
                <a:srgbClr val="1CADE4"/>
              </a:buClr>
              <a:buFont typeface="Calibri"/>
              <a:buChar char="◦"/>
            </a:pPr>
            <a:r>
              <a:rPr lang="en-US" sz="1330" spc="-1">
                <a:solidFill>
                  <a:srgbClr val="404040"/>
                </a:solidFill>
                <a:latin typeface="Calibri"/>
              </a:rPr>
              <a:t>Paste in the example code from above</a:t>
            </a:r>
          </a:p>
          <a:p>
            <a:pPr marL="685730" lvl="2" indent="-220740">
              <a:lnSpc>
                <a:spcPct val="90000"/>
              </a:lnSpc>
              <a:spcBef>
                <a:spcPts val="243"/>
              </a:spcBef>
              <a:spcAft>
                <a:spcPts val="484"/>
              </a:spcAft>
              <a:buClr>
                <a:srgbClr val="1CADE4"/>
              </a:buClr>
              <a:buFont typeface="Calibri"/>
              <a:buChar char="◦"/>
            </a:pPr>
            <a:r>
              <a:rPr lang="en-US" sz="1330" spc="-1">
                <a:solidFill>
                  <a:srgbClr val="404040"/>
                </a:solidFill>
                <a:latin typeface="Calibri"/>
              </a:rPr>
              <a:t>Press “CTRL+X” to exit nano</a:t>
            </a:r>
          </a:p>
          <a:p>
            <a:pPr marL="685730" lvl="2" indent="-220740">
              <a:lnSpc>
                <a:spcPct val="90000"/>
              </a:lnSpc>
              <a:spcBef>
                <a:spcPts val="243"/>
              </a:spcBef>
              <a:spcAft>
                <a:spcPts val="484"/>
              </a:spcAft>
              <a:buClr>
                <a:srgbClr val="1CADE4"/>
              </a:buClr>
              <a:buFont typeface="Calibri"/>
              <a:buChar char="◦"/>
            </a:pPr>
            <a:r>
              <a:rPr lang="en-US" sz="1330" spc="-1">
                <a:solidFill>
                  <a:srgbClr val="404040"/>
                </a:solidFill>
                <a:latin typeface="Calibri"/>
              </a:rPr>
              <a:t>Press “y” to save the code</a:t>
            </a:r>
          </a:p>
          <a:p>
            <a:pPr marL="685730" lvl="2" indent="-220740">
              <a:lnSpc>
                <a:spcPct val="90000"/>
              </a:lnSpc>
              <a:spcBef>
                <a:spcPts val="243"/>
              </a:spcBef>
              <a:spcAft>
                <a:spcPts val="484"/>
              </a:spcAft>
              <a:buClr>
                <a:srgbClr val="1CADE4"/>
              </a:buClr>
              <a:buFont typeface="Calibri"/>
              <a:buChar char="◦"/>
            </a:pPr>
            <a:r>
              <a:rPr lang="en-US" sz="1330" spc="-1">
                <a:solidFill>
                  <a:srgbClr val="404040"/>
                </a:solidFill>
                <a:latin typeface="Calibri"/>
              </a:rPr>
              <a:t>Press “Enter” to confirm the file name</a:t>
            </a:r>
          </a:p>
          <a:p>
            <a:pPr marL="464555" lvl="1"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Run the following commands to run the script</a:t>
            </a:r>
          </a:p>
          <a:p>
            <a:endParaRPr lang="en-US" sz="1693" spc="-1">
              <a:solidFill>
                <a:srgbClr val="404040"/>
              </a:solidFill>
              <a:latin typeface="Calibri"/>
            </a:endParaRPr>
          </a:p>
          <a:p>
            <a:pPr marL="464555" lvl="1"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Press “CTRL+C” to quit the script</a:t>
            </a:r>
          </a:p>
        </p:txBody>
      </p:sp>
      <p:sp>
        <p:nvSpPr>
          <p:cNvPr id="272" name="TextShape 3"/>
          <p:cNvSpPr txBox="1"/>
          <p:nvPr/>
        </p:nvSpPr>
        <p:spPr>
          <a:xfrm>
            <a:off x="3685759" y="6458956"/>
            <a:ext cx="4821904" cy="364854"/>
          </a:xfrm>
          <a:prstGeom prst="rect">
            <a:avLst/>
          </a:prstGeom>
          <a:noFill/>
          <a:ln>
            <a:noFill/>
          </a:ln>
        </p:spPr>
        <p:txBody>
          <a:bodyPr anchor="ctr"/>
          <a:lstStyle/>
          <a:p>
            <a:pPr algn="ctr">
              <a:lnSpc>
                <a:spcPct val="100000"/>
              </a:lnSpc>
            </a:pPr>
            <a:r>
              <a:rPr lang="en-AU" sz="1088" cap="all" spc="-1">
                <a:solidFill>
                  <a:srgbClr val="FFFFFF"/>
                </a:solidFill>
                <a:latin typeface="Calibri"/>
              </a:rPr>
              <a:t>EGH450 - Tutorial W02 - Accessing &amp; Managing Data in ROS</a:t>
            </a:r>
            <a:endParaRPr lang="en-AU" sz="1088" spc="-1">
              <a:latin typeface="Times New Roman"/>
            </a:endParaRPr>
          </a:p>
        </p:txBody>
      </p:sp>
      <p:sp>
        <p:nvSpPr>
          <p:cNvPr id="273" name="TextShape 4"/>
          <p:cNvSpPr txBox="1"/>
          <p:nvPr/>
        </p:nvSpPr>
        <p:spPr>
          <a:xfrm>
            <a:off x="9899158" y="6458956"/>
            <a:ext cx="1311819" cy="364854"/>
          </a:xfrm>
          <a:prstGeom prst="rect">
            <a:avLst/>
          </a:prstGeom>
          <a:noFill/>
          <a:ln>
            <a:noFill/>
          </a:ln>
        </p:spPr>
        <p:txBody>
          <a:bodyPr anchor="ctr"/>
          <a:lstStyle/>
          <a:p>
            <a:pPr algn="r">
              <a:lnSpc>
                <a:spcPct val="100000"/>
              </a:lnSpc>
            </a:pPr>
            <a:fld id="{DE3ADBCC-D70B-40BB-9745-EF26B65D4DB8}" type="slidenum">
              <a:rPr lang="en-AU" sz="1270" spc="-1">
                <a:solidFill>
                  <a:srgbClr val="FFFFFF"/>
                </a:solidFill>
                <a:latin typeface="Calibri"/>
              </a:rPr>
              <a:t>20</a:t>
            </a:fld>
            <a:endParaRPr lang="en-AU" sz="1270" spc="-1">
              <a:latin typeface="Times New Roman"/>
            </a:endParaRPr>
          </a:p>
        </p:txBody>
      </p:sp>
      <p:sp>
        <p:nvSpPr>
          <p:cNvPr id="274" name="CustomShape 5"/>
          <p:cNvSpPr/>
          <p:nvPr/>
        </p:nvSpPr>
        <p:spPr>
          <a:xfrm>
            <a:off x="1480527" y="3295439"/>
            <a:ext cx="7014074" cy="329152"/>
          </a:xfrm>
          <a:prstGeom prst="rect">
            <a:avLst/>
          </a:prstGeom>
          <a:ln>
            <a:round/>
          </a:ln>
        </p:spPr>
        <p:style>
          <a:lnRef idx="2">
            <a:schemeClr val="accent2"/>
          </a:lnRef>
          <a:fillRef idx="1">
            <a:schemeClr val="lt1"/>
          </a:fillRef>
          <a:effectRef idx="0">
            <a:schemeClr val="accent2"/>
          </a:effectRef>
          <a:fontRef idx="minor"/>
        </p:style>
        <p:txBody>
          <a:bodyPr lIns="108847" tIns="54423" rIns="108847" bIns="54423"/>
          <a:lstStyle/>
          <a:p>
            <a:pPr>
              <a:lnSpc>
                <a:spcPct val="100000"/>
              </a:lnSpc>
            </a:pPr>
            <a:r>
              <a:rPr lang="en-AU" sz="1451" spc="-1">
                <a:solidFill>
                  <a:srgbClr val="000000"/>
                </a:solidFill>
                <a:latin typeface="Consolas"/>
              </a:rPr>
              <a:t>$ nano ~/catkin_ws/sub.py</a:t>
            </a:r>
            <a:endParaRPr lang="en-AU" sz="1451" spc="-1">
              <a:latin typeface="Arial"/>
            </a:endParaRPr>
          </a:p>
        </p:txBody>
      </p:sp>
      <p:sp>
        <p:nvSpPr>
          <p:cNvPr id="275" name="CustomShape 6"/>
          <p:cNvSpPr/>
          <p:nvPr/>
        </p:nvSpPr>
        <p:spPr>
          <a:xfrm>
            <a:off x="1494024" y="5180662"/>
            <a:ext cx="7014074" cy="329152"/>
          </a:xfrm>
          <a:prstGeom prst="rect">
            <a:avLst/>
          </a:prstGeom>
          <a:ln>
            <a:round/>
          </a:ln>
        </p:spPr>
        <p:style>
          <a:lnRef idx="2">
            <a:schemeClr val="accent2"/>
          </a:lnRef>
          <a:fillRef idx="1">
            <a:schemeClr val="lt1"/>
          </a:fillRef>
          <a:effectRef idx="0">
            <a:schemeClr val="accent2"/>
          </a:effectRef>
          <a:fontRef idx="minor"/>
        </p:style>
        <p:txBody>
          <a:bodyPr lIns="108847" tIns="54423" rIns="108847" bIns="54423"/>
          <a:lstStyle/>
          <a:p>
            <a:pPr>
              <a:lnSpc>
                <a:spcPct val="100000"/>
              </a:lnSpc>
            </a:pPr>
            <a:r>
              <a:rPr lang="en-AU" sz="1451" spc="-1">
                <a:solidFill>
                  <a:srgbClr val="000000"/>
                </a:solidFill>
                <a:latin typeface="Consolas"/>
              </a:rPr>
              <a:t>$ python ~/catkin_ws/sub.py</a:t>
            </a:r>
            <a:endParaRPr lang="en-AU" sz="1451" spc="-1">
              <a:latin typeface="Arial"/>
            </a:endParaRPr>
          </a:p>
        </p:txBody>
      </p:sp>
      <p:grpSp>
        <p:nvGrpSpPr>
          <p:cNvPr id="276" name="Group 7"/>
          <p:cNvGrpSpPr/>
          <p:nvPr/>
        </p:nvGrpSpPr>
        <p:grpSpPr>
          <a:xfrm>
            <a:off x="214" y="6336613"/>
            <a:ext cx="2176932" cy="550764"/>
            <a:chOff x="0" y="5239440"/>
            <a:chExt cx="1800000" cy="455400"/>
          </a:xfrm>
        </p:grpSpPr>
        <p:pic>
          <p:nvPicPr>
            <p:cNvPr id="277" name="Picture 6"/>
            <p:cNvPicPr/>
            <p:nvPr/>
          </p:nvPicPr>
          <p:blipFill>
            <a:blip r:embed="rId3"/>
            <a:stretch/>
          </p:blipFill>
          <p:spPr>
            <a:xfrm>
              <a:off x="0" y="5239440"/>
              <a:ext cx="430200" cy="430200"/>
            </a:xfrm>
            <a:prstGeom prst="rect">
              <a:avLst/>
            </a:prstGeom>
            <a:ln>
              <a:noFill/>
            </a:ln>
          </p:spPr>
        </p:pic>
        <p:sp>
          <p:nvSpPr>
            <p:cNvPr id="278" name="CustomShape 8"/>
            <p:cNvSpPr/>
            <p:nvPr/>
          </p:nvSpPr>
          <p:spPr>
            <a:xfrm>
              <a:off x="430560" y="5239440"/>
              <a:ext cx="1369440" cy="455400"/>
            </a:xfrm>
            <a:prstGeom prst="rect">
              <a:avLst/>
            </a:prstGeom>
            <a:noFill/>
            <a:ln>
              <a:noFill/>
            </a:ln>
          </p:spPr>
          <p:style>
            <a:lnRef idx="0">
              <a:scrgbClr r="0" g="0" b="0"/>
            </a:lnRef>
            <a:fillRef idx="0">
              <a:scrgbClr r="0" g="0" b="0"/>
            </a:fillRef>
            <a:effectRef idx="0">
              <a:scrgbClr r="0" g="0" b="0"/>
            </a:effectRef>
            <a:fontRef idx="minor"/>
          </p:style>
          <p:txBody>
            <a:bodyPr lIns="108847" tIns="54423" rIns="108847" bIns="54423"/>
            <a:lstStyle/>
            <a:p>
              <a:pPr>
                <a:lnSpc>
                  <a:spcPct val="100000"/>
                </a:lnSpc>
              </a:pPr>
              <a:r>
                <a:rPr lang="en-AU" sz="1451" spc="-1">
                  <a:solidFill>
                    <a:srgbClr val="FFFFFF"/>
                  </a:solidFill>
                  <a:latin typeface="Arial"/>
                </a:rPr>
                <a:t>Science and Engineering</a:t>
              </a:r>
              <a:endParaRPr lang="en-AU" sz="1451" spc="-1">
                <a:latin typeface="Arial"/>
              </a:endParaRPr>
            </a:p>
          </p:txBody>
        </p:sp>
      </p:grpSp>
    </p:spTree>
    <p:extLst>
      <p:ext uri="{BB962C8B-B14F-4D97-AF65-F5344CB8AC3E}">
        <p14:creationId xmlns:p14="http://schemas.microsoft.com/office/powerpoint/2010/main" val="24367408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Shape 1"/>
          <p:cNvSpPr txBox="1"/>
          <p:nvPr/>
        </p:nvSpPr>
        <p:spPr>
          <a:xfrm>
            <a:off x="1096952" y="286484"/>
            <a:ext cx="10056989" cy="1450272"/>
          </a:xfrm>
          <a:prstGeom prst="rect">
            <a:avLst/>
          </a:prstGeom>
          <a:noFill/>
          <a:ln>
            <a:noFill/>
          </a:ln>
        </p:spPr>
        <p:txBody>
          <a:bodyPr anchor="b"/>
          <a:lstStyle/>
          <a:p>
            <a:pPr>
              <a:lnSpc>
                <a:spcPct val="85000"/>
              </a:lnSpc>
            </a:pPr>
            <a:r>
              <a:rPr lang="en-US" sz="5805" spc="-59">
                <a:solidFill>
                  <a:srgbClr val="404040"/>
                </a:solidFill>
                <a:latin typeface="Calibri Light"/>
              </a:rPr>
              <a:t>Visualization</a:t>
            </a:r>
            <a:endParaRPr lang="en-US" sz="5805" spc="-1">
              <a:solidFill>
                <a:srgbClr val="000000"/>
              </a:solidFill>
              <a:latin typeface="Calibri"/>
            </a:endParaRPr>
          </a:p>
        </p:txBody>
      </p:sp>
      <p:sp>
        <p:nvSpPr>
          <p:cNvPr id="280" name="TextShape 2"/>
          <p:cNvSpPr txBox="1"/>
          <p:nvPr/>
        </p:nvSpPr>
        <p:spPr>
          <a:xfrm>
            <a:off x="3685759" y="6458956"/>
            <a:ext cx="4821904" cy="364854"/>
          </a:xfrm>
          <a:prstGeom prst="rect">
            <a:avLst/>
          </a:prstGeom>
          <a:noFill/>
          <a:ln>
            <a:noFill/>
          </a:ln>
        </p:spPr>
        <p:txBody>
          <a:bodyPr anchor="ctr"/>
          <a:lstStyle/>
          <a:p>
            <a:pPr algn="ctr">
              <a:lnSpc>
                <a:spcPct val="100000"/>
              </a:lnSpc>
            </a:pPr>
            <a:r>
              <a:rPr lang="en-AU" sz="1088" cap="all" spc="-1">
                <a:solidFill>
                  <a:srgbClr val="FFFFFF"/>
                </a:solidFill>
                <a:latin typeface="Calibri"/>
              </a:rPr>
              <a:t>EGH450 - Tutorial W02 - Accessing &amp; Managing Data in ROS</a:t>
            </a:r>
            <a:endParaRPr lang="en-AU" sz="1088" spc="-1">
              <a:latin typeface="Times New Roman"/>
            </a:endParaRPr>
          </a:p>
        </p:txBody>
      </p:sp>
      <p:sp>
        <p:nvSpPr>
          <p:cNvPr id="281" name="TextShape 3"/>
          <p:cNvSpPr txBox="1"/>
          <p:nvPr/>
        </p:nvSpPr>
        <p:spPr>
          <a:xfrm>
            <a:off x="9899158" y="6458956"/>
            <a:ext cx="1311819" cy="364854"/>
          </a:xfrm>
          <a:prstGeom prst="rect">
            <a:avLst/>
          </a:prstGeom>
          <a:noFill/>
          <a:ln>
            <a:noFill/>
          </a:ln>
        </p:spPr>
        <p:txBody>
          <a:bodyPr anchor="ctr"/>
          <a:lstStyle/>
          <a:p>
            <a:pPr algn="r">
              <a:lnSpc>
                <a:spcPct val="100000"/>
              </a:lnSpc>
            </a:pPr>
            <a:fld id="{6C0B8574-79CE-4260-8F63-3CFB4AF50328}" type="slidenum">
              <a:rPr lang="en-AU" sz="1270" spc="-1">
                <a:solidFill>
                  <a:srgbClr val="FFFFFF"/>
                </a:solidFill>
                <a:latin typeface="Calibri"/>
              </a:rPr>
              <a:t>21</a:t>
            </a:fld>
            <a:endParaRPr lang="en-AU" sz="1270" spc="-1">
              <a:latin typeface="Times New Roman"/>
            </a:endParaRPr>
          </a:p>
        </p:txBody>
      </p:sp>
      <p:sp>
        <p:nvSpPr>
          <p:cNvPr id="282" name="TextShape 4"/>
          <p:cNvSpPr txBox="1"/>
          <p:nvPr/>
        </p:nvSpPr>
        <p:spPr>
          <a:xfrm>
            <a:off x="1096952" y="1845167"/>
            <a:ext cx="10056989" cy="4022534"/>
          </a:xfrm>
          <a:prstGeom prst="rect">
            <a:avLst/>
          </a:prstGeom>
          <a:noFill/>
          <a:ln>
            <a:noFill/>
          </a:ln>
        </p:spPr>
        <p:txBody>
          <a:bodyPr lIns="0" rIns="0">
            <a:normAutofit/>
          </a:bodyPr>
          <a:lstStyle/>
          <a:p>
            <a:pPr marL="243380">
              <a:lnSpc>
                <a:spcPct val="90000"/>
              </a:lnSpc>
              <a:spcBef>
                <a:spcPts val="243"/>
              </a:spcBef>
              <a:spcAft>
                <a:spcPts val="484"/>
              </a:spcAft>
            </a:pPr>
            <a:r>
              <a:rPr lang="en-US" sz="2177" spc="-1">
                <a:solidFill>
                  <a:srgbClr val="404040"/>
                </a:solidFill>
                <a:latin typeface="Calibri"/>
              </a:rPr>
              <a:t>To view data in ROS, we have 2 main options:</a:t>
            </a:r>
          </a:p>
          <a:p>
            <a:pPr marL="243380">
              <a:lnSpc>
                <a:spcPct val="90000"/>
              </a:lnSpc>
              <a:spcBef>
                <a:spcPts val="243"/>
              </a:spcBef>
              <a:spcAft>
                <a:spcPts val="484"/>
              </a:spcAft>
            </a:pPr>
            <a:endParaRPr lang="en-US" sz="2177" spc="-1">
              <a:solidFill>
                <a:srgbClr val="404040"/>
              </a:solidFill>
              <a:latin typeface="Calibri"/>
            </a:endParaRPr>
          </a:p>
          <a:p>
            <a:pPr marL="464555" lvl="1" indent="-220740">
              <a:lnSpc>
                <a:spcPct val="90000"/>
              </a:lnSpc>
              <a:spcBef>
                <a:spcPts val="243"/>
              </a:spcBef>
              <a:spcAft>
                <a:spcPts val="484"/>
              </a:spcAft>
              <a:buClr>
                <a:srgbClr val="1CADE4"/>
              </a:buClr>
              <a:buFont typeface="Calibri"/>
              <a:buChar char="◦"/>
            </a:pPr>
            <a:r>
              <a:rPr lang="en-US" sz="2177" spc="-1">
                <a:solidFill>
                  <a:srgbClr val="404040"/>
                </a:solidFill>
                <a:latin typeface="Calibri"/>
              </a:rPr>
              <a:t>rqt</a:t>
            </a: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Allows us to create multiple panels and layouts</a:t>
            </a: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Great for a GCS and very easy to use for viewing images</a:t>
            </a:r>
          </a:p>
          <a:p>
            <a:endParaRPr lang="en-US" sz="1693" spc="-1">
              <a:solidFill>
                <a:srgbClr val="404040"/>
              </a:solidFill>
              <a:latin typeface="Calibri"/>
            </a:endParaRPr>
          </a:p>
          <a:p>
            <a:pPr marL="464555" lvl="1" indent="-220740">
              <a:lnSpc>
                <a:spcPct val="90000"/>
              </a:lnSpc>
              <a:spcBef>
                <a:spcPts val="243"/>
              </a:spcBef>
              <a:spcAft>
                <a:spcPts val="484"/>
              </a:spcAft>
              <a:buClr>
                <a:srgbClr val="1CADE4"/>
              </a:buClr>
              <a:buFont typeface="Calibri"/>
              <a:buChar char="◦"/>
            </a:pPr>
            <a:r>
              <a:rPr lang="en-US" sz="2177" spc="-1">
                <a:solidFill>
                  <a:srgbClr val="404040"/>
                </a:solidFill>
                <a:latin typeface="Calibri"/>
              </a:rPr>
              <a:t>rviz</a:t>
            </a: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Has multiple plugins that render to a 3D view</a:t>
            </a: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Great for visualizing special data (e.g. UAV position)</a:t>
            </a:r>
          </a:p>
          <a:p>
            <a:endParaRPr lang="en-US" sz="1693" spc="-1">
              <a:solidFill>
                <a:srgbClr val="404040"/>
              </a:solidFill>
              <a:latin typeface="Calibri"/>
            </a:endParaRPr>
          </a:p>
          <a:p>
            <a:pPr marL="464555" lvl="1" indent="-220740">
              <a:lnSpc>
                <a:spcPct val="90000"/>
              </a:lnSpc>
              <a:spcBef>
                <a:spcPts val="243"/>
              </a:spcBef>
              <a:spcAft>
                <a:spcPts val="484"/>
              </a:spcAft>
              <a:buClr>
                <a:srgbClr val="1CADE4"/>
              </a:buClr>
              <a:buFont typeface="Calibri"/>
              <a:buChar char="◦"/>
            </a:pPr>
            <a:r>
              <a:rPr lang="en-US" sz="2903" u="sng" spc="-1">
                <a:solidFill>
                  <a:srgbClr val="FF0000"/>
                </a:solidFill>
                <a:latin typeface="Calibri"/>
              </a:rPr>
              <a:t>Start both these programs now!</a:t>
            </a:r>
            <a:endParaRPr lang="en-US" sz="2903" spc="-1">
              <a:solidFill>
                <a:srgbClr val="404040"/>
              </a:solidFill>
              <a:latin typeface="Calibri"/>
            </a:endParaRPr>
          </a:p>
        </p:txBody>
      </p:sp>
      <p:grpSp>
        <p:nvGrpSpPr>
          <p:cNvPr id="283" name="Group 5"/>
          <p:cNvGrpSpPr/>
          <p:nvPr/>
        </p:nvGrpSpPr>
        <p:grpSpPr>
          <a:xfrm>
            <a:off x="214" y="6336613"/>
            <a:ext cx="2176932" cy="550764"/>
            <a:chOff x="0" y="5239440"/>
            <a:chExt cx="1800000" cy="455400"/>
          </a:xfrm>
        </p:grpSpPr>
        <p:pic>
          <p:nvPicPr>
            <p:cNvPr id="284" name="Picture 6"/>
            <p:cNvPicPr/>
            <p:nvPr/>
          </p:nvPicPr>
          <p:blipFill>
            <a:blip r:embed="rId2"/>
            <a:stretch/>
          </p:blipFill>
          <p:spPr>
            <a:xfrm>
              <a:off x="0" y="5239440"/>
              <a:ext cx="430200" cy="430200"/>
            </a:xfrm>
            <a:prstGeom prst="rect">
              <a:avLst/>
            </a:prstGeom>
            <a:ln>
              <a:noFill/>
            </a:ln>
          </p:spPr>
        </p:pic>
        <p:sp>
          <p:nvSpPr>
            <p:cNvPr id="285" name="CustomShape 6"/>
            <p:cNvSpPr/>
            <p:nvPr/>
          </p:nvSpPr>
          <p:spPr>
            <a:xfrm>
              <a:off x="430560" y="5239440"/>
              <a:ext cx="1369440" cy="455400"/>
            </a:xfrm>
            <a:prstGeom prst="rect">
              <a:avLst/>
            </a:prstGeom>
            <a:noFill/>
            <a:ln>
              <a:noFill/>
            </a:ln>
          </p:spPr>
          <p:style>
            <a:lnRef idx="0">
              <a:scrgbClr r="0" g="0" b="0"/>
            </a:lnRef>
            <a:fillRef idx="0">
              <a:scrgbClr r="0" g="0" b="0"/>
            </a:fillRef>
            <a:effectRef idx="0">
              <a:scrgbClr r="0" g="0" b="0"/>
            </a:effectRef>
            <a:fontRef idx="minor"/>
          </p:style>
          <p:txBody>
            <a:bodyPr lIns="108847" tIns="54423" rIns="108847" bIns="54423"/>
            <a:lstStyle/>
            <a:p>
              <a:pPr>
                <a:lnSpc>
                  <a:spcPct val="100000"/>
                </a:lnSpc>
              </a:pPr>
              <a:r>
                <a:rPr lang="en-AU" sz="1451" spc="-1">
                  <a:solidFill>
                    <a:srgbClr val="FFFFFF"/>
                  </a:solidFill>
                  <a:latin typeface="Arial"/>
                </a:rPr>
                <a:t>Science and Engineering</a:t>
              </a:r>
              <a:endParaRPr lang="en-AU" sz="1451" spc="-1">
                <a:latin typeface="Arial"/>
              </a:endParaRPr>
            </a:p>
          </p:txBody>
        </p:sp>
      </p:grpSp>
    </p:spTree>
    <p:extLst>
      <p:ext uri="{BB962C8B-B14F-4D97-AF65-F5344CB8AC3E}">
        <p14:creationId xmlns:p14="http://schemas.microsoft.com/office/powerpoint/2010/main" val="63132675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1096952" y="758443"/>
            <a:ext cx="10056989" cy="3565379"/>
          </a:xfrm>
          <a:prstGeom prst="rect">
            <a:avLst/>
          </a:prstGeom>
          <a:noFill/>
          <a:ln>
            <a:noFill/>
          </a:ln>
        </p:spPr>
        <p:txBody>
          <a:bodyPr anchor="b"/>
          <a:lstStyle/>
          <a:p>
            <a:pPr>
              <a:lnSpc>
                <a:spcPct val="85000"/>
              </a:lnSpc>
            </a:pPr>
            <a:r>
              <a:rPr lang="en-US" sz="9675" spc="-59">
                <a:solidFill>
                  <a:srgbClr val="262626"/>
                </a:solidFill>
                <a:latin typeface="Calibri Light"/>
              </a:rPr>
              <a:t>Visualization using rqt</a:t>
            </a:r>
            <a:endParaRPr lang="en-US" sz="9675" spc="-1">
              <a:solidFill>
                <a:srgbClr val="000000"/>
              </a:solidFill>
              <a:latin typeface="Calibri"/>
            </a:endParaRPr>
          </a:p>
        </p:txBody>
      </p:sp>
      <p:sp>
        <p:nvSpPr>
          <p:cNvPr id="287" name="TextShape 2"/>
          <p:cNvSpPr txBox="1"/>
          <p:nvPr/>
        </p:nvSpPr>
        <p:spPr>
          <a:xfrm>
            <a:off x="3685759" y="6458956"/>
            <a:ext cx="4821904" cy="364854"/>
          </a:xfrm>
          <a:prstGeom prst="rect">
            <a:avLst/>
          </a:prstGeom>
          <a:noFill/>
          <a:ln>
            <a:noFill/>
          </a:ln>
        </p:spPr>
        <p:txBody>
          <a:bodyPr anchor="ctr"/>
          <a:lstStyle/>
          <a:p>
            <a:pPr algn="ctr">
              <a:lnSpc>
                <a:spcPct val="100000"/>
              </a:lnSpc>
            </a:pPr>
            <a:r>
              <a:rPr lang="en-AU" sz="1088" cap="all" spc="-1">
                <a:solidFill>
                  <a:srgbClr val="FFFFFF"/>
                </a:solidFill>
                <a:latin typeface="Calibri"/>
              </a:rPr>
              <a:t>EGH450 - Tutorial W02 - Accessing &amp; Managing Data in ROS</a:t>
            </a:r>
            <a:endParaRPr lang="en-AU" sz="1088" spc="-1">
              <a:latin typeface="Times New Roman"/>
            </a:endParaRPr>
          </a:p>
        </p:txBody>
      </p:sp>
      <p:sp>
        <p:nvSpPr>
          <p:cNvPr id="288" name="TextShape 3"/>
          <p:cNvSpPr txBox="1"/>
          <p:nvPr/>
        </p:nvSpPr>
        <p:spPr>
          <a:xfrm>
            <a:off x="9899158" y="6458956"/>
            <a:ext cx="1311819" cy="364854"/>
          </a:xfrm>
          <a:prstGeom prst="rect">
            <a:avLst/>
          </a:prstGeom>
          <a:noFill/>
          <a:ln>
            <a:noFill/>
          </a:ln>
        </p:spPr>
        <p:txBody>
          <a:bodyPr anchor="ctr"/>
          <a:lstStyle/>
          <a:p>
            <a:pPr algn="r">
              <a:lnSpc>
                <a:spcPct val="100000"/>
              </a:lnSpc>
            </a:pPr>
            <a:fld id="{2CA9B17E-F2D6-4584-B5BC-F5114EF88B3D}" type="slidenum">
              <a:rPr lang="en-AU" sz="1270" spc="-1">
                <a:solidFill>
                  <a:srgbClr val="FFFFFF"/>
                </a:solidFill>
                <a:latin typeface="Calibri"/>
              </a:rPr>
              <a:t>22</a:t>
            </a:fld>
            <a:endParaRPr lang="en-AU" sz="1270" spc="-1">
              <a:latin typeface="Times New Roman"/>
            </a:endParaRPr>
          </a:p>
        </p:txBody>
      </p:sp>
      <p:sp>
        <p:nvSpPr>
          <p:cNvPr id="289" name="TextShape 4"/>
          <p:cNvSpPr txBox="1"/>
          <p:nvPr/>
        </p:nvSpPr>
        <p:spPr>
          <a:xfrm>
            <a:off x="1096952" y="4452696"/>
            <a:ext cx="10056989" cy="1142454"/>
          </a:xfrm>
          <a:prstGeom prst="rect">
            <a:avLst/>
          </a:prstGeom>
          <a:noFill/>
          <a:ln>
            <a:noFill/>
          </a:ln>
        </p:spPr>
        <p:txBody>
          <a:bodyPr>
            <a:normAutofit fontScale="62500" lnSpcReduction="20000"/>
          </a:bodyPr>
          <a:lstStyle/>
          <a:p>
            <a:pPr>
              <a:lnSpc>
                <a:spcPct val="90000"/>
              </a:lnSpc>
              <a:spcBef>
                <a:spcPts val="1450"/>
              </a:spcBef>
              <a:spcAft>
                <a:spcPts val="243"/>
              </a:spcAft>
            </a:pPr>
            <a:r>
              <a:rPr lang="en-US" sz="2903" cap="all" spc="241">
                <a:solidFill>
                  <a:srgbClr val="344068"/>
                </a:solidFill>
                <a:latin typeface="Calibri Light"/>
              </a:rPr>
              <a:t>rqt_imageview</a:t>
            </a:r>
            <a:endParaRPr lang="en-US" sz="2903" spc="-1">
              <a:solidFill>
                <a:srgbClr val="404040"/>
              </a:solidFill>
              <a:latin typeface="Calibri"/>
            </a:endParaRPr>
          </a:p>
          <a:p>
            <a:pPr>
              <a:lnSpc>
                <a:spcPct val="90000"/>
              </a:lnSpc>
              <a:spcBef>
                <a:spcPts val="1450"/>
              </a:spcBef>
              <a:spcAft>
                <a:spcPts val="243"/>
              </a:spcAft>
            </a:pPr>
            <a:r>
              <a:rPr lang="en-US" sz="2903" cap="all" spc="241">
                <a:solidFill>
                  <a:srgbClr val="344068"/>
                </a:solidFill>
                <a:latin typeface="Calibri Light"/>
              </a:rPr>
              <a:t>rqt_graph</a:t>
            </a:r>
            <a:endParaRPr lang="en-US" sz="2903" spc="-1">
              <a:solidFill>
                <a:srgbClr val="404040"/>
              </a:solidFill>
              <a:latin typeface="Calibri"/>
            </a:endParaRPr>
          </a:p>
          <a:p>
            <a:pPr>
              <a:lnSpc>
                <a:spcPct val="90000"/>
              </a:lnSpc>
              <a:spcBef>
                <a:spcPts val="1450"/>
              </a:spcBef>
              <a:spcAft>
                <a:spcPts val="243"/>
              </a:spcAft>
            </a:pPr>
            <a:r>
              <a:rPr lang="en-US" sz="2903" cap="all" spc="241">
                <a:solidFill>
                  <a:srgbClr val="344068"/>
                </a:solidFill>
                <a:latin typeface="Calibri Light"/>
              </a:rPr>
              <a:t>rqt_multiplot</a:t>
            </a:r>
            <a:endParaRPr lang="en-US" sz="2903" spc="-1">
              <a:solidFill>
                <a:srgbClr val="404040"/>
              </a:solidFill>
              <a:latin typeface="Calibri"/>
            </a:endParaRPr>
          </a:p>
        </p:txBody>
      </p:sp>
      <p:grpSp>
        <p:nvGrpSpPr>
          <p:cNvPr id="290" name="Group 5"/>
          <p:cNvGrpSpPr/>
          <p:nvPr/>
        </p:nvGrpSpPr>
        <p:grpSpPr>
          <a:xfrm>
            <a:off x="214" y="6336613"/>
            <a:ext cx="2176932" cy="550764"/>
            <a:chOff x="0" y="5239440"/>
            <a:chExt cx="1800000" cy="455400"/>
          </a:xfrm>
        </p:grpSpPr>
        <p:pic>
          <p:nvPicPr>
            <p:cNvPr id="291" name="Picture 6"/>
            <p:cNvPicPr/>
            <p:nvPr/>
          </p:nvPicPr>
          <p:blipFill>
            <a:blip r:embed="rId2"/>
            <a:stretch/>
          </p:blipFill>
          <p:spPr>
            <a:xfrm>
              <a:off x="0" y="5239440"/>
              <a:ext cx="430200" cy="430200"/>
            </a:xfrm>
            <a:prstGeom prst="rect">
              <a:avLst/>
            </a:prstGeom>
            <a:ln>
              <a:noFill/>
            </a:ln>
          </p:spPr>
        </p:pic>
        <p:sp>
          <p:nvSpPr>
            <p:cNvPr id="292" name="CustomShape 6"/>
            <p:cNvSpPr/>
            <p:nvPr/>
          </p:nvSpPr>
          <p:spPr>
            <a:xfrm>
              <a:off x="430560" y="5239440"/>
              <a:ext cx="1369440" cy="455400"/>
            </a:xfrm>
            <a:prstGeom prst="rect">
              <a:avLst/>
            </a:prstGeom>
            <a:noFill/>
            <a:ln>
              <a:noFill/>
            </a:ln>
          </p:spPr>
          <p:style>
            <a:lnRef idx="0">
              <a:scrgbClr r="0" g="0" b="0"/>
            </a:lnRef>
            <a:fillRef idx="0">
              <a:scrgbClr r="0" g="0" b="0"/>
            </a:fillRef>
            <a:effectRef idx="0">
              <a:scrgbClr r="0" g="0" b="0"/>
            </a:effectRef>
            <a:fontRef idx="minor"/>
          </p:style>
          <p:txBody>
            <a:bodyPr lIns="108847" tIns="54423" rIns="108847" bIns="54423"/>
            <a:lstStyle/>
            <a:p>
              <a:pPr>
                <a:lnSpc>
                  <a:spcPct val="100000"/>
                </a:lnSpc>
              </a:pPr>
              <a:r>
                <a:rPr lang="en-AU" sz="1451" spc="-1">
                  <a:solidFill>
                    <a:srgbClr val="FFFFFF"/>
                  </a:solidFill>
                  <a:latin typeface="Arial"/>
                </a:rPr>
                <a:t>Science and Engineering</a:t>
              </a:r>
              <a:endParaRPr lang="en-AU" sz="1451" spc="-1">
                <a:latin typeface="Arial"/>
              </a:endParaRPr>
            </a:p>
          </p:txBody>
        </p:sp>
      </p:grpSp>
    </p:spTree>
    <p:extLst>
      <p:ext uri="{BB962C8B-B14F-4D97-AF65-F5344CB8AC3E}">
        <p14:creationId xmlns:p14="http://schemas.microsoft.com/office/powerpoint/2010/main" val="387061325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1096952" y="758443"/>
            <a:ext cx="10056989" cy="3565379"/>
          </a:xfrm>
          <a:prstGeom prst="rect">
            <a:avLst/>
          </a:prstGeom>
          <a:noFill/>
          <a:ln>
            <a:noFill/>
          </a:ln>
        </p:spPr>
        <p:txBody>
          <a:bodyPr anchor="b"/>
          <a:lstStyle/>
          <a:p>
            <a:pPr>
              <a:lnSpc>
                <a:spcPct val="85000"/>
              </a:lnSpc>
            </a:pPr>
            <a:r>
              <a:rPr lang="en-US" sz="9675" spc="-59">
                <a:solidFill>
                  <a:srgbClr val="262626"/>
                </a:solidFill>
                <a:latin typeface="Calibri Light"/>
              </a:rPr>
              <a:t>Visualization using rviz</a:t>
            </a:r>
            <a:endParaRPr lang="en-US" sz="9675" spc="-1">
              <a:solidFill>
                <a:srgbClr val="000000"/>
              </a:solidFill>
              <a:latin typeface="Calibri"/>
            </a:endParaRPr>
          </a:p>
        </p:txBody>
      </p:sp>
      <p:sp>
        <p:nvSpPr>
          <p:cNvPr id="294" name="TextShape 2"/>
          <p:cNvSpPr txBox="1"/>
          <p:nvPr/>
        </p:nvSpPr>
        <p:spPr>
          <a:xfrm>
            <a:off x="3685759" y="6458956"/>
            <a:ext cx="4821904" cy="364854"/>
          </a:xfrm>
          <a:prstGeom prst="rect">
            <a:avLst/>
          </a:prstGeom>
          <a:noFill/>
          <a:ln>
            <a:noFill/>
          </a:ln>
        </p:spPr>
        <p:txBody>
          <a:bodyPr anchor="ctr"/>
          <a:lstStyle/>
          <a:p>
            <a:pPr algn="ctr">
              <a:lnSpc>
                <a:spcPct val="100000"/>
              </a:lnSpc>
            </a:pPr>
            <a:r>
              <a:rPr lang="en-AU" sz="1088" cap="all" spc="-1">
                <a:solidFill>
                  <a:srgbClr val="FFFFFF"/>
                </a:solidFill>
                <a:latin typeface="Calibri"/>
              </a:rPr>
              <a:t>EGH450 - Tutorial W02 - Accessing &amp; Managing Data in ROS</a:t>
            </a:r>
            <a:endParaRPr lang="en-AU" sz="1088" spc="-1">
              <a:latin typeface="Times New Roman"/>
            </a:endParaRPr>
          </a:p>
        </p:txBody>
      </p:sp>
      <p:sp>
        <p:nvSpPr>
          <p:cNvPr id="295" name="TextShape 3"/>
          <p:cNvSpPr txBox="1"/>
          <p:nvPr/>
        </p:nvSpPr>
        <p:spPr>
          <a:xfrm>
            <a:off x="9899158" y="6458956"/>
            <a:ext cx="1311819" cy="364854"/>
          </a:xfrm>
          <a:prstGeom prst="rect">
            <a:avLst/>
          </a:prstGeom>
          <a:noFill/>
          <a:ln>
            <a:noFill/>
          </a:ln>
        </p:spPr>
        <p:txBody>
          <a:bodyPr anchor="ctr"/>
          <a:lstStyle/>
          <a:p>
            <a:pPr algn="r">
              <a:lnSpc>
                <a:spcPct val="100000"/>
              </a:lnSpc>
            </a:pPr>
            <a:fld id="{2DA4960E-31BD-48D9-BB9B-064DAD71ACCC}" type="slidenum">
              <a:rPr lang="en-AU" sz="1270" spc="-1">
                <a:solidFill>
                  <a:srgbClr val="FFFFFF"/>
                </a:solidFill>
                <a:latin typeface="Calibri"/>
              </a:rPr>
              <a:t>23</a:t>
            </a:fld>
            <a:endParaRPr lang="en-AU" sz="1270" spc="-1">
              <a:latin typeface="Times New Roman"/>
            </a:endParaRPr>
          </a:p>
        </p:txBody>
      </p:sp>
      <p:sp>
        <p:nvSpPr>
          <p:cNvPr id="296" name="TextShape 4"/>
          <p:cNvSpPr txBox="1"/>
          <p:nvPr/>
        </p:nvSpPr>
        <p:spPr>
          <a:xfrm>
            <a:off x="1096952" y="4452696"/>
            <a:ext cx="10056989" cy="1142454"/>
          </a:xfrm>
          <a:prstGeom prst="rect">
            <a:avLst/>
          </a:prstGeom>
          <a:noFill/>
          <a:ln>
            <a:noFill/>
          </a:ln>
        </p:spPr>
        <p:txBody>
          <a:bodyPr>
            <a:normAutofit/>
          </a:bodyPr>
          <a:lstStyle/>
          <a:p>
            <a:pPr>
              <a:lnSpc>
                <a:spcPct val="90000"/>
              </a:lnSpc>
              <a:spcBef>
                <a:spcPts val="1450"/>
              </a:spcBef>
              <a:spcAft>
                <a:spcPts val="243"/>
              </a:spcAft>
            </a:pPr>
            <a:r>
              <a:rPr lang="en-US" sz="2903" cap="all" spc="241">
                <a:solidFill>
                  <a:srgbClr val="344068"/>
                </a:solidFill>
                <a:latin typeface="Calibri Light"/>
              </a:rPr>
              <a:t>Adding Plugins</a:t>
            </a:r>
            <a:endParaRPr lang="en-US" sz="2903" spc="-1">
              <a:solidFill>
                <a:srgbClr val="404040"/>
              </a:solidFill>
              <a:latin typeface="Calibri"/>
            </a:endParaRPr>
          </a:p>
          <a:p>
            <a:pPr>
              <a:lnSpc>
                <a:spcPct val="90000"/>
              </a:lnSpc>
              <a:spcBef>
                <a:spcPts val="1450"/>
              </a:spcBef>
              <a:spcAft>
                <a:spcPts val="243"/>
              </a:spcAft>
            </a:pPr>
            <a:r>
              <a:rPr lang="en-US" sz="2903" cap="all" spc="241">
                <a:solidFill>
                  <a:srgbClr val="344068"/>
                </a:solidFill>
                <a:latin typeface="Calibri Light"/>
              </a:rPr>
              <a:t>Visualizing the UAV</a:t>
            </a:r>
            <a:endParaRPr lang="en-US" sz="2903" spc="-1">
              <a:solidFill>
                <a:srgbClr val="404040"/>
              </a:solidFill>
              <a:latin typeface="Calibri"/>
            </a:endParaRPr>
          </a:p>
        </p:txBody>
      </p:sp>
      <p:grpSp>
        <p:nvGrpSpPr>
          <p:cNvPr id="297" name="Group 5"/>
          <p:cNvGrpSpPr/>
          <p:nvPr/>
        </p:nvGrpSpPr>
        <p:grpSpPr>
          <a:xfrm>
            <a:off x="214" y="6336613"/>
            <a:ext cx="2176932" cy="550764"/>
            <a:chOff x="0" y="5239440"/>
            <a:chExt cx="1800000" cy="455400"/>
          </a:xfrm>
        </p:grpSpPr>
        <p:pic>
          <p:nvPicPr>
            <p:cNvPr id="298" name="Picture 6"/>
            <p:cNvPicPr/>
            <p:nvPr/>
          </p:nvPicPr>
          <p:blipFill>
            <a:blip r:embed="rId2"/>
            <a:stretch/>
          </p:blipFill>
          <p:spPr>
            <a:xfrm>
              <a:off x="0" y="5239440"/>
              <a:ext cx="430200" cy="430200"/>
            </a:xfrm>
            <a:prstGeom prst="rect">
              <a:avLst/>
            </a:prstGeom>
            <a:ln>
              <a:noFill/>
            </a:ln>
          </p:spPr>
        </p:pic>
        <p:sp>
          <p:nvSpPr>
            <p:cNvPr id="299" name="CustomShape 6"/>
            <p:cNvSpPr/>
            <p:nvPr/>
          </p:nvSpPr>
          <p:spPr>
            <a:xfrm>
              <a:off x="430560" y="5239440"/>
              <a:ext cx="1369440" cy="455400"/>
            </a:xfrm>
            <a:prstGeom prst="rect">
              <a:avLst/>
            </a:prstGeom>
            <a:noFill/>
            <a:ln>
              <a:noFill/>
            </a:ln>
          </p:spPr>
          <p:style>
            <a:lnRef idx="0">
              <a:scrgbClr r="0" g="0" b="0"/>
            </a:lnRef>
            <a:fillRef idx="0">
              <a:scrgbClr r="0" g="0" b="0"/>
            </a:fillRef>
            <a:effectRef idx="0">
              <a:scrgbClr r="0" g="0" b="0"/>
            </a:effectRef>
            <a:fontRef idx="minor"/>
          </p:style>
          <p:txBody>
            <a:bodyPr lIns="108847" tIns="54423" rIns="108847" bIns="54423"/>
            <a:lstStyle/>
            <a:p>
              <a:pPr>
                <a:lnSpc>
                  <a:spcPct val="100000"/>
                </a:lnSpc>
              </a:pPr>
              <a:r>
                <a:rPr lang="en-AU" sz="1451" spc="-1">
                  <a:solidFill>
                    <a:srgbClr val="FFFFFF"/>
                  </a:solidFill>
                  <a:latin typeface="Arial"/>
                </a:rPr>
                <a:t>Science and Engineering</a:t>
              </a:r>
              <a:endParaRPr lang="en-AU" sz="1451" spc="-1">
                <a:latin typeface="Arial"/>
              </a:endParaRPr>
            </a:p>
          </p:txBody>
        </p:sp>
      </p:grpSp>
    </p:spTree>
    <p:extLst>
      <p:ext uri="{BB962C8B-B14F-4D97-AF65-F5344CB8AC3E}">
        <p14:creationId xmlns:p14="http://schemas.microsoft.com/office/powerpoint/2010/main" val="403358868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1096952" y="286484"/>
            <a:ext cx="10056989" cy="1450272"/>
          </a:xfrm>
          <a:prstGeom prst="rect">
            <a:avLst/>
          </a:prstGeom>
          <a:noFill/>
          <a:ln>
            <a:noFill/>
          </a:ln>
        </p:spPr>
        <p:txBody>
          <a:bodyPr anchor="b"/>
          <a:lstStyle/>
          <a:p>
            <a:pPr>
              <a:lnSpc>
                <a:spcPct val="85000"/>
              </a:lnSpc>
            </a:pPr>
            <a:r>
              <a:rPr lang="en-US" sz="5805" spc="-59">
                <a:solidFill>
                  <a:srgbClr val="404040"/>
                </a:solidFill>
                <a:latin typeface="Calibri Light"/>
              </a:rPr>
              <a:t>Recording Data</a:t>
            </a:r>
            <a:endParaRPr lang="en-US" sz="5805" spc="-1">
              <a:solidFill>
                <a:srgbClr val="000000"/>
              </a:solidFill>
              <a:latin typeface="Calibri"/>
            </a:endParaRPr>
          </a:p>
        </p:txBody>
      </p:sp>
      <p:sp>
        <p:nvSpPr>
          <p:cNvPr id="301" name="TextShape 2"/>
          <p:cNvSpPr txBox="1"/>
          <p:nvPr/>
        </p:nvSpPr>
        <p:spPr>
          <a:xfrm>
            <a:off x="3685759" y="6458956"/>
            <a:ext cx="4821904" cy="364854"/>
          </a:xfrm>
          <a:prstGeom prst="rect">
            <a:avLst/>
          </a:prstGeom>
          <a:noFill/>
          <a:ln>
            <a:noFill/>
          </a:ln>
        </p:spPr>
        <p:txBody>
          <a:bodyPr anchor="ctr"/>
          <a:lstStyle/>
          <a:p>
            <a:pPr algn="ctr">
              <a:lnSpc>
                <a:spcPct val="100000"/>
              </a:lnSpc>
            </a:pPr>
            <a:r>
              <a:rPr lang="en-AU" sz="1088" cap="all" spc="-1">
                <a:solidFill>
                  <a:srgbClr val="FFFFFF"/>
                </a:solidFill>
                <a:latin typeface="Calibri"/>
              </a:rPr>
              <a:t>EGH450 - Tutorial W02 - Accessing &amp; Managing Data in ROS</a:t>
            </a:r>
            <a:endParaRPr lang="en-AU" sz="1088" spc="-1">
              <a:latin typeface="Times New Roman"/>
            </a:endParaRPr>
          </a:p>
        </p:txBody>
      </p:sp>
      <p:sp>
        <p:nvSpPr>
          <p:cNvPr id="302" name="TextShape 3"/>
          <p:cNvSpPr txBox="1"/>
          <p:nvPr/>
        </p:nvSpPr>
        <p:spPr>
          <a:xfrm>
            <a:off x="9899158" y="6458956"/>
            <a:ext cx="1311819" cy="364854"/>
          </a:xfrm>
          <a:prstGeom prst="rect">
            <a:avLst/>
          </a:prstGeom>
          <a:noFill/>
          <a:ln>
            <a:noFill/>
          </a:ln>
        </p:spPr>
        <p:txBody>
          <a:bodyPr anchor="ctr"/>
          <a:lstStyle/>
          <a:p>
            <a:pPr algn="r">
              <a:lnSpc>
                <a:spcPct val="100000"/>
              </a:lnSpc>
            </a:pPr>
            <a:fld id="{21D443C5-DAB8-48A7-A1C8-12264E01EBC9}" type="slidenum">
              <a:rPr lang="en-AU" sz="1270" spc="-1">
                <a:solidFill>
                  <a:srgbClr val="FFFFFF"/>
                </a:solidFill>
                <a:latin typeface="Calibri"/>
              </a:rPr>
              <a:t>24</a:t>
            </a:fld>
            <a:endParaRPr lang="en-AU" sz="1270" spc="-1">
              <a:latin typeface="Times New Roman"/>
            </a:endParaRPr>
          </a:p>
        </p:txBody>
      </p:sp>
      <p:sp>
        <p:nvSpPr>
          <p:cNvPr id="303" name="TextShape 4"/>
          <p:cNvSpPr txBox="1"/>
          <p:nvPr/>
        </p:nvSpPr>
        <p:spPr>
          <a:xfrm>
            <a:off x="1096952" y="1845167"/>
            <a:ext cx="10056989" cy="4022534"/>
          </a:xfrm>
          <a:prstGeom prst="rect">
            <a:avLst/>
          </a:prstGeom>
          <a:noFill/>
          <a:ln>
            <a:noFill/>
          </a:ln>
        </p:spPr>
        <p:txBody>
          <a:bodyPr lIns="0" rIns="0"/>
          <a:lstStyle/>
          <a:p>
            <a:pPr marL="110588" indent="-110152">
              <a:lnSpc>
                <a:spcPct val="90000"/>
              </a:lnSpc>
              <a:spcBef>
                <a:spcPts val="1450"/>
              </a:spcBef>
              <a:spcAft>
                <a:spcPts val="243"/>
              </a:spcAft>
              <a:buClr>
                <a:srgbClr val="1CADE4"/>
              </a:buClr>
              <a:buFont typeface="Calibri"/>
              <a:buChar char=" "/>
            </a:pPr>
            <a:r>
              <a:rPr lang="en-US" sz="2419" spc="-1">
                <a:solidFill>
                  <a:srgbClr val="404040"/>
                </a:solidFill>
                <a:latin typeface="Calibri"/>
              </a:rPr>
              <a:t>The tools available in the </a:t>
            </a:r>
            <a:r>
              <a:rPr lang="en-US" sz="2419" i="1" spc="-1">
                <a:solidFill>
                  <a:srgbClr val="404040"/>
                </a:solidFill>
                <a:latin typeface="Calibri"/>
              </a:rPr>
              <a:t>rosbag</a:t>
            </a:r>
            <a:r>
              <a:rPr lang="en-US" sz="2419" spc="-1">
                <a:solidFill>
                  <a:srgbClr val="404040"/>
                </a:solidFill>
                <a:latin typeface="Calibri"/>
              </a:rPr>
              <a:t> package allow use to record data through ROS</a:t>
            </a:r>
          </a:p>
          <a:p>
            <a:pPr marL="464555" lvl="1" indent="-220740">
              <a:lnSpc>
                <a:spcPct val="90000"/>
              </a:lnSpc>
              <a:spcBef>
                <a:spcPts val="243"/>
              </a:spcBef>
              <a:spcAft>
                <a:spcPts val="484"/>
              </a:spcAft>
              <a:buClr>
                <a:srgbClr val="1CADE4"/>
              </a:buClr>
              <a:buFont typeface="Calibri"/>
              <a:buChar char="◦"/>
            </a:pPr>
            <a:r>
              <a:rPr lang="en-US" sz="2177" u="sng" spc="-1">
                <a:solidFill>
                  <a:srgbClr val="96DE37"/>
                </a:solidFill>
                <a:latin typeface="Calibri"/>
                <a:hlinkClick r:id="rId2"/>
              </a:rPr>
              <a:t>http://wiki.ros.org/rosbag/Tutorials/Recording%20and%20playing%20back%20data</a:t>
            </a:r>
            <a:endParaRPr lang="en-US" sz="2177" spc="-1">
              <a:solidFill>
                <a:srgbClr val="404040"/>
              </a:solidFill>
              <a:latin typeface="Calibri"/>
            </a:endParaRPr>
          </a:p>
          <a:p>
            <a:pPr marL="110588" indent="-110152">
              <a:lnSpc>
                <a:spcPct val="90000"/>
              </a:lnSpc>
              <a:spcBef>
                <a:spcPts val="1450"/>
              </a:spcBef>
              <a:spcAft>
                <a:spcPts val="243"/>
              </a:spcAft>
              <a:buClr>
                <a:srgbClr val="1CADE4"/>
              </a:buClr>
              <a:buFont typeface="Calibri"/>
              <a:buChar char=" "/>
            </a:pPr>
            <a:r>
              <a:rPr lang="en-US" sz="2419" spc="-1">
                <a:solidFill>
                  <a:srgbClr val="404040"/>
                </a:solidFill>
                <a:latin typeface="Calibri"/>
              </a:rPr>
              <a:t>Recorded data can then be:</a:t>
            </a:r>
          </a:p>
          <a:p>
            <a:pPr marL="464555" lvl="1" indent="-220740">
              <a:lnSpc>
                <a:spcPct val="90000"/>
              </a:lnSpc>
              <a:spcBef>
                <a:spcPts val="243"/>
              </a:spcBef>
              <a:spcAft>
                <a:spcPts val="484"/>
              </a:spcAft>
              <a:buClr>
                <a:srgbClr val="1CADE4"/>
              </a:buClr>
              <a:buFont typeface="Calibri"/>
              <a:buChar char="◦"/>
            </a:pPr>
            <a:r>
              <a:rPr lang="en-US" sz="2177" spc="-1">
                <a:solidFill>
                  <a:srgbClr val="404040"/>
                </a:solidFill>
                <a:latin typeface="Calibri"/>
              </a:rPr>
              <a:t>Replayed through ROS</a:t>
            </a: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As a “simulation”</a:t>
            </a: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As additional data in real-time</a:t>
            </a:r>
          </a:p>
          <a:p>
            <a:pPr marL="464555" lvl="1" indent="-220740">
              <a:lnSpc>
                <a:spcPct val="90000"/>
              </a:lnSpc>
              <a:spcBef>
                <a:spcPts val="243"/>
              </a:spcBef>
              <a:spcAft>
                <a:spcPts val="484"/>
              </a:spcAft>
              <a:buClr>
                <a:srgbClr val="1CADE4"/>
              </a:buClr>
              <a:buFont typeface="Calibri"/>
              <a:buChar char="◦"/>
            </a:pPr>
            <a:r>
              <a:rPr lang="en-US" sz="2177" spc="-1">
                <a:solidFill>
                  <a:srgbClr val="404040"/>
                </a:solidFill>
                <a:latin typeface="Calibri"/>
              </a:rPr>
              <a:t>Filtered and repackaged</a:t>
            </a: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Can be manipulated</a:t>
            </a: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Have more data added in later</a:t>
            </a:r>
          </a:p>
          <a:p>
            <a:pPr marL="464555" lvl="1" indent="-220740">
              <a:lnSpc>
                <a:spcPct val="90000"/>
              </a:lnSpc>
              <a:spcBef>
                <a:spcPts val="243"/>
              </a:spcBef>
              <a:spcAft>
                <a:spcPts val="484"/>
              </a:spcAft>
              <a:buClr>
                <a:srgbClr val="1CADE4"/>
              </a:buClr>
              <a:buFont typeface="Calibri"/>
              <a:buChar char="◦"/>
            </a:pPr>
            <a:r>
              <a:rPr lang="en-US" sz="2177" spc="-1">
                <a:solidFill>
                  <a:srgbClr val="404040"/>
                </a:solidFill>
                <a:latin typeface="Calibri"/>
              </a:rPr>
              <a:t>Exported for use outside of ROS</a:t>
            </a: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Exported to MATLAB</a:t>
            </a:r>
          </a:p>
          <a:p>
            <a:pPr marL="685730" lvl="2" indent="-220740">
              <a:lnSpc>
                <a:spcPct val="90000"/>
              </a:lnSpc>
              <a:spcBef>
                <a:spcPts val="243"/>
              </a:spcBef>
              <a:spcAft>
                <a:spcPts val="484"/>
              </a:spcAft>
              <a:buClr>
                <a:srgbClr val="1CADE4"/>
              </a:buClr>
              <a:buFont typeface="Calibri"/>
              <a:buChar char="◦"/>
            </a:pPr>
            <a:r>
              <a:rPr lang="en-US" sz="1693" spc="-1">
                <a:solidFill>
                  <a:srgbClr val="404040"/>
                </a:solidFill>
                <a:latin typeface="Calibri"/>
              </a:rPr>
              <a:t>An image feed can be turned into a video</a:t>
            </a:r>
          </a:p>
        </p:txBody>
      </p:sp>
      <p:grpSp>
        <p:nvGrpSpPr>
          <p:cNvPr id="304" name="Group 5"/>
          <p:cNvGrpSpPr/>
          <p:nvPr/>
        </p:nvGrpSpPr>
        <p:grpSpPr>
          <a:xfrm>
            <a:off x="214" y="6336613"/>
            <a:ext cx="2176932" cy="550764"/>
            <a:chOff x="0" y="5239440"/>
            <a:chExt cx="1800000" cy="455400"/>
          </a:xfrm>
        </p:grpSpPr>
        <p:pic>
          <p:nvPicPr>
            <p:cNvPr id="305" name="Picture 6"/>
            <p:cNvPicPr/>
            <p:nvPr/>
          </p:nvPicPr>
          <p:blipFill>
            <a:blip r:embed="rId3"/>
            <a:stretch/>
          </p:blipFill>
          <p:spPr>
            <a:xfrm>
              <a:off x="0" y="5239440"/>
              <a:ext cx="430200" cy="430200"/>
            </a:xfrm>
            <a:prstGeom prst="rect">
              <a:avLst/>
            </a:prstGeom>
            <a:ln>
              <a:noFill/>
            </a:ln>
          </p:spPr>
        </p:pic>
        <p:sp>
          <p:nvSpPr>
            <p:cNvPr id="306" name="CustomShape 6"/>
            <p:cNvSpPr/>
            <p:nvPr/>
          </p:nvSpPr>
          <p:spPr>
            <a:xfrm>
              <a:off x="430560" y="5239440"/>
              <a:ext cx="1369440" cy="455400"/>
            </a:xfrm>
            <a:prstGeom prst="rect">
              <a:avLst/>
            </a:prstGeom>
            <a:noFill/>
            <a:ln>
              <a:noFill/>
            </a:ln>
          </p:spPr>
          <p:style>
            <a:lnRef idx="0">
              <a:scrgbClr r="0" g="0" b="0"/>
            </a:lnRef>
            <a:fillRef idx="0">
              <a:scrgbClr r="0" g="0" b="0"/>
            </a:fillRef>
            <a:effectRef idx="0">
              <a:scrgbClr r="0" g="0" b="0"/>
            </a:effectRef>
            <a:fontRef idx="minor"/>
          </p:style>
          <p:txBody>
            <a:bodyPr lIns="108847" tIns="54423" rIns="108847" bIns="54423"/>
            <a:lstStyle/>
            <a:p>
              <a:pPr>
                <a:lnSpc>
                  <a:spcPct val="100000"/>
                </a:lnSpc>
              </a:pPr>
              <a:r>
                <a:rPr lang="en-AU" sz="1451" spc="-1">
                  <a:solidFill>
                    <a:srgbClr val="FFFFFF"/>
                  </a:solidFill>
                  <a:latin typeface="Arial"/>
                </a:rPr>
                <a:t>Science and Engineering</a:t>
              </a:r>
              <a:endParaRPr lang="en-AU" sz="1451" spc="-1">
                <a:latin typeface="Arial"/>
              </a:endParaRPr>
            </a:p>
          </p:txBody>
        </p:sp>
      </p:grpSp>
    </p:spTree>
    <p:extLst>
      <p:ext uri="{BB962C8B-B14F-4D97-AF65-F5344CB8AC3E}">
        <p14:creationId xmlns:p14="http://schemas.microsoft.com/office/powerpoint/2010/main" val="415913719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0DB1-170C-4209-9CC1-A1085DFDD1CF}"/>
              </a:ext>
            </a:extLst>
          </p:cNvPr>
          <p:cNvSpPr>
            <a:spLocks noGrp="1"/>
          </p:cNvSpPr>
          <p:nvPr>
            <p:ph type="title"/>
          </p:nvPr>
        </p:nvSpPr>
        <p:spPr/>
        <p:txBody>
          <a:bodyPr/>
          <a:lstStyle/>
          <a:p>
            <a:r>
              <a:rPr lang="en-AU" dirty="0"/>
              <a:t>Team Allocation and Timetabling </a:t>
            </a:r>
          </a:p>
        </p:txBody>
      </p:sp>
      <p:sp>
        <p:nvSpPr>
          <p:cNvPr id="3" name="Content Placeholder 2">
            <a:extLst>
              <a:ext uri="{FF2B5EF4-FFF2-40B4-BE49-F238E27FC236}">
                <a16:creationId xmlns:a16="http://schemas.microsoft.com/office/drawing/2014/main" id="{F2F34DE1-C07E-48DF-A9D0-849EC41E5FF0}"/>
              </a:ext>
            </a:extLst>
          </p:cNvPr>
          <p:cNvSpPr>
            <a:spLocks noGrp="1"/>
          </p:cNvSpPr>
          <p:nvPr>
            <p:ph idx="1"/>
          </p:nvPr>
        </p:nvSpPr>
        <p:spPr>
          <a:xfrm>
            <a:off x="1154083" y="2309180"/>
            <a:ext cx="10058400" cy="4023360"/>
          </a:xfrm>
        </p:spPr>
        <p:txBody>
          <a:bodyPr/>
          <a:lstStyle/>
          <a:p>
            <a:r>
              <a:rPr lang="en-AU" dirty="0"/>
              <a:t>- Split into your current teams</a:t>
            </a:r>
          </a:p>
          <a:p>
            <a:r>
              <a:rPr lang="en-AU" dirty="0"/>
              <a:t>- Wait for further instruction from the tutors</a:t>
            </a:r>
          </a:p>
        </p:txBody>
      </p:sp>
      <p:sp>
        <p:nvSpPr>
          <p:cNvPr id="4" name="Footer Placeholder 3">
            <a:extLst>
              <a:ext uri="{FF2B5EF4-FFF2-40B4-BE49-F238E27FC236}">
                <a16:creationId xmlns:a16="http://schemas.microsoft.com/office/drawing/2014/main" id="{6AE1FC7F-1148-4766-ACFA-614995939983}"/>
              </a:ext>
            </a:extLst>
          </p:cNvPr>
          <p:cNvSpPr>
            <a:spLocks noGrp="1"/>
          </p:cNvSpPr>
          <p:nvPr>
            <p:ph type="ftr" sz="quarter" idx="11"/>
          </p:nvPr>
        </p:nvSpPr>
        <p:spPr/>
        <p:txBody>
          <a:bodyPr/>
          <a:lstStyle/>
          <a:p>
            <a:r>
              <a:rPr lang="en-US" dirty="0"/>
              <a:t>EGH450 - Lecture W01 - Installing ROS in a Virtual Machine</a:t>
            </a:r>
            <a:endParaRPr lang="en-AU" dirty="0"/>
          </a:p>
        </p:txBody>
      </p:sp>
      <p:sp>
        <p:nvSpPr>
          <p:cNvPr id="5" name="Slide Number Placeholder 4">
            <a:extLst>
              <a:ext uri="{FF2B5EF4-FFF2-40B4-BE49-F238E27FC236}">
                <a16:creationId xmlns:a16="http://schemas.microsoft.com/office/drawing/2014/main" id="{39E05FAD-A696-4BBC-AF44-A19068BB4FD8}"/>
              </a:ext>
            </a:extLst>
          </p:cNvPr>
          <p:cNvSpPr>
            <a:spLocks noGrp="1"/>
          </p:cNvSpPr>
          <p:nvPr>
            <p:ph type="sldNum" sz="quarter" idx="12"/>
          </p:nvPr>
        </p:nvSpPr>
        <p:spPr/>
        <p:txBody>
          <a:bodyPr/>
          <a:lstStyle/>
          <a:p>
            <a:fld id="{E159FAB7-1BA5-40A1-A1A1-79347EBC2B67}" type="slidenum">
              <a:rPr lang="en-AU" smtClean="0"/>
              <a:t>3</a:t>
            </a:fld>
            <a:endParaRPr lang="en-AU"/>
          </a:p>
        </p:txBody>
      </p:sp>
    </p:spTree>
    <p:extLst>
      <p:ext uri="{BB962C8B-B14F-4D97-AF65-F5344CB8AC3E}">
        <p14:creationId xmlns:p14="http://schemas.microsoft.com/office/powerpoint/2010/main" val="1245274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9260-315E-4B2F-AF66-073AF9C6A499}"/>
              </a:ext>
            </a:extLst>
          </p:cNvPr>
          <p:cNvSpPr>
            <a:spLocks noGrp="1"/>
          </p:cNvSpPr>
          <p:nvPr>
            <p:ph type="title"/>
          </p:nvPr>
        </p:nvSpPr>
        <p:spPr/>
        <p:txBody>
          <a:bodyPr/>
          <a:lstStyle/>
          <a:p>
            <a:r>
              <a:rPr lang="en-AU" dirty="0"/>
              <a:t>Tutorials</a:t>
            </a:r>
          </a:p>
        </p:txBody>
      </p:sp>
      <p:sp>
        <p:nvSpPr>
          <p:cNvPr id="3" name="Content Placeholder 2">
            <a:extLst>
              <a:ext uri="{FF2B5EF4-FFF2-40B4-BE49-F238E27FC236}">
                <a16:creationId xmlns:a16="http://schemas.microsoft.com/office/drawing/2014/main" id="{164E7E78-3ED6-4DD2-A4DF-50C4F6CCA06A}"/>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en-AU" dirty="0"/>
              <a:t>Tutorials will be running from Weeks 1-11</a:t>
            </a:r>
          </a:p>
          <a:p>
            <a:pPr>
              <a:buFont typeface="Wingdings" panose="05000000000000000000" pitchFamily="2" charset="2"/>
              <a:buChar char="§"/>
            </a:pPr>
            <a:r>
              <a:rPr lang="en-AU" dirty="0"/>
              <a:t>Weeks 1-5 will provide information on your specific subsystems</a:t>
            </a:r>
          </a:p>
          <a:p>
            <a:pPr lvl="1">
              <a:buFont typeface="Wingdings" panose="05000000000000000000" pitchFamily="2" charset="2"/>
              <a:buChar char="§"/>
            </a:pPr>
            <a:r>
              <a:rPr lang="en-AU" dirty="0"/>
              <a:t>Note that these tutorial will be specifically for the listed subsystems however we recommend anyone who interested to attend</a:t>
            </a:r>
          </a:p>
          <a:p>
            <a:pPr lvl="1">
              <a:buFont typeface="Wingdings" panose="05000000000000000000" pitchFamily="2" charset="2"/>
              <a:buChar char="§"/>
            </a:pPr>
            <a:r>
              <a:rPr lang="en-AU" dirty="0"/>
              <a:t>Only subsystem specific questions will be answer in these sessions</a:t>
            </a:r>
          </a:p>
          <a:p>
            <a:pPr>
              <a:buFont typeface="Wingdings" panose="05000000000000000000" pitchFamily="2" charset="2"/>
              <a:buChar char="§"/>
            </a:pPr>
            <a:r>
              <a:rPr lang="en-AU" dirty="0"/>
              <a:t>Week 6-11 will be provided for additional support for groups</a:t>
            </a:r>
          </a:p>
          <a:p>
            <a:pPr lvl="1">
              <a:buFont typeface="Wingdings" panose="05000000000000000000" pitchFamily="2" charset="2"/>
              <a:buChar char="§"/>
            </a:pPr>
            <a:r>
              <a:rPr lang="en-AU" dirty="0"/>
              <a:t>Each Group will be given a timeslot </a:t>
            </a:r>
          </a:p>
          <a:p>
            <a:pPr>
              <a:buFont typeface="Wingdings" panose="05000000000000000000" pitchFamily="2" charset="2"/>
              <a:buChar char="§"/>
            </a:pPr>
            <a:r>
              <a:rPr lang="en-AU" dirty="0"/>
              <a:t>Tutorial Topics:</a:t>
            </a:r>
          </a:p>
          <a:p>
            <a:pPr lvl="1"/>
            <a:r>
              <a:rPr lang="en-US" dirty="0"/>
              <a:t>Tutorial 2 - Airframe, Power/Propulsion and Payload Design (AIR, POW, PAY)</a:t>
            </a:r>
          </a:p>
          <a:p>
            <a:pPr lvl="1"/>
            <a:r>
              <a:rPr lang="en-AU" dirty="0"/>
              <a:t>Tutorial 3- Navigation Techniques (NAV</a:t>
            </a:r>
            <a:r>
              <a:rPr lang="en-AU" dirty="0" smtClean="0"/>
              <a:t>)</a:t>
            </a:r>
          </a:p>
          <a:p>
            <a:pPr lvl="1"/>
            <a:r>
              <a:rPr lang="en-US" dirty="0" smtClean="0"/>
              <a:t>Tutorial </a:t>
            </a:r>
            <a:r>
              <a:rPr lang="en-US" dirty="0"/>
              <a:t>4</a:t>
            </a:r>
            <a:r>
              <a:rPr lang="en-US" dirty="0" smtClean="0"/>
              <a:t> </a:t>
            </a:r>
            <a:r>
              <a:rPr lang="en-US" dirty="0"/>
              <a:t>– Logistics for Da Vinci(ARCAA) Testing Procedure and General Help (All </a:t>
            </a:r>
            <a:r>
              <a:rPr lang="en-US" dirty="0" smtClean="0"/>
              <a:t>Students)</a:t>
            </a:r>
          </a:p>
          <a:p>
            <a:pPr lvl="1"/>
            <a:r>
              <a:rPr lang="en-US" dirty="0" smtClean="0"/>
              <a:t>Tutorial 5 </a:t>
            </a:r>
            <a:r>
              <a:rPr lang="en-US" dirty="0"/>
              <a:t>- Imagery &amp; Processing in ROS (Image Processing)</a:t>
            </a:r>
          </a:p>
          <a:p>
            <a:pPr lvl="1"/>
            <a:r>
              <a:rPr lang="en-US" dirty="0" smtClean="0"/>
              <a:t>Tutorial </a:t>
            </a:r>
            <a:r>
              <a:rPr lang="en-US" dirty="0"/>
              <a:t>6 to 11 – Group Meeting time for Project Support</a:t>
            </a:r>
          </a:p>
          <a:p>
            <a:pPr lvl="1"/>
            <a:endParaRPr lang="en-AU" dirty="0"/>
          </a:p>
          <a:p>
            <a:pPr marL="201168" lvl="1" indent="0">
              <a:buNone/>
            </a:pPr>
            <a:endParaRPr lang="en-AU" dirty="0"/>
          </a:p>
          <a:p>
            <a:endParaRPr lang="en-AU" dirty="0"/>
          </a:p>
        </p:txBody>
      </p:sp>
      <p:sp>
        <p:nvSpPr>
          <p:cNvPr id="4" name="Footer Placeholder 3">
            <a:extLst>
              <a:ext uri="{FF2B5EF4-FFF2-40B4-BE49-F238E27FC236}">
                <a16:creationId xmlns:a16="http://schemas.microsoft.com/office/drawing/2014/main" id="{5A50B909-11F6-44D6-B00C-FD8B6F544DD5}"/>
              </a:ext>
            </a:extLst>
          </p:cNvPr>
          <p:cNvSpPr>
            <a:spLocks noGrp="1"/>
          </p:cNvSpPr>
          <p:nvPr>
            <p:ph type="ftr" sz="quarter" idx="11"/>
          </p:nvPr>
        </p:nvSpPr>
        <p:spPr/>
        <p:txBody>
          <a:bodyPr/>
          <a:lstStyle/>
          <a:p>
            <a:r>
              <a:rPr lang="en-US"/>
              <a:t>EGH450 - Lecture W01 - Installing ROS in a Virtual Machine</a:t>
            </a:r>
            <a:endParaRPr lang="en-AU"/>
          </a:p>
        </p:txBody>
      </p:sp>
      <p:sp>
        <p:nvSpPr>
          <p:cNvPr id="5" name="Slide Number Placeholder 4">
            <a:extLst>
              <a:ext uri="{FF2B5EF4-FFF2-40B4-BE49-F238E27FC236}">
                <a16:creationId xmlns:a16="http://schemas.microsoft.com/office/drawing/2014/main" id="{D80A27FC-891D-437B-B954-1124365B9CFA}"/>
              </a:ext>
            </a:extLst>
          </p:cNvPr>
          <p:cNvSpPr>
            <a:spLocks noGrp="1"/>
          </p:cNvSpPr>
          <p:nvPr>
            <p:ph type="sldNum" sz="quarter" idx="12"/>
          </p:nvPr>
        </p:nvSpPr>
        <p:spPr/>
        <p:txBody>
          <a:bodyPr/>
          <a:lstStyle/>
          <a:p>
            <a:fld id="{E159FAB7-1BA5-40A1-A1A1-79347EBC2B67}" type="slidenum">
              <a:rPr lang="en-AU" smtClean="0"/>
              <a:t>4</a:t>
            </a:fld>
            <a:endParaRPr lang="en-AU"/>
          </a:p>
        </p:txBody>
      </p:sp>
      <p:grpSp>
        <p:nvGrpSpPr>
          <p:cNvPr id="6" name="Group 5">
            <a:extLst>
              <a:ext uri="{FF2B5EF4-FFF2-40B4-BE49-F238E27FC236}">
                <a16:creationId xmlns:a16="http://schemas.microsoft.com/office/drawing/2014/main" id="{9774B544-F639-48CB-8DD9-2217303623B9}"/>
              </a:ext>
            </a:extLst>
          </p:cNvPr>
          <p:cNvGrpSpPr/>
          <p:nvPr/>
        </p:nvGrpSpPr>
        <p:grpSpPr>
          <a:xfrm>
            <a:off x="0" y="6337547"/>
            <a:ext cx="2177591" cy="523220"/>
            <a:chOff x="0" y="6337547"/>
            <a:chExt cx="2177591" cy="523220"/>
          </a:xfrm>
        </p:grpSpPr>
        <p:pic>
          <p:nvPicPr>
            <p:cNvPr id="7" name="Picture 6">
              <a:extLst>
                <a:ext uri="{FF2B5EF4-FFF2-40B4-BE49-F238E27FC236}">
                  <a16:creationId xmlns:a16="http://schemas.microsoft.com/office/drawing/2014/main" id="{3D04C00B-945E-46B3-8EA4-2C5A2CA7753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6337547"/>
              <a:ext cx="520453" cy="520453"/>
            </a:xfrm>
            <a:prstGeom prst="rect">
              <a:avLst/>
            </a:prstGeom>
          </p:spPr>
        </p:pic>
        <p:sp>
          <p:nvSpPr>
            <p:cNvPr id="8" name="TextBox 7">
              <a:extLst>
                <a:ext uri="{FF2B5EF4-FFF2-40B4-BE49-F238E27FC236}">
                  <a16:creationId xmlns:a16="http://schemas.microsoft.com/office/drawing/2014/main" id="{D539A18E-17CA-4BAD-A939-7C3598E98C1A}"/>
                </a:ext>
              </a:extLst>
            </p:cNvPr>
            <p:cNvSpPr txBox="1"/>
            <p:nvPr/>
          </p:nvSpPr>
          <p:spPr>
            <a:xfrm>
              <a:off x="520452" y="6337547"/>
              <a:ext cx="1657139" cy="523220"/>
            </a:xfrm>
            <a:prstGeom prst="rect">
              <a:avLst/>
            </a:prstGeom>
            <a:noFill/>
          </p:spPr>
          <p:txBody>
            <a:bodyPr wrap="square" rtlCol="0">
              <a:spAutoFit/>
            </a:bodyPr>
            <a:lstStyle/>
            <a:p>
              <a:r>
                <a:rPr lang="en-AU" sz="1400" dirty="0">
                  <a:solidFill>
                    <a:schemeClr val="bg1"/>
                  </a:solidFill>
                  <a:latin typeface="Arial" panose="020B0604020202020204" pitchFamily="34" charset="0"/>
                  <a:cs typeface="Arial" panose="020B0604020202020204" pitchFamily="34" charset="0"/>
                </a:rPr>
                <a:t>Science and Engineering</a:t>
              </a:r>
            </a:p>
          </p:txBody>
        </p:sp>
      </p:grpSp>
    </p:spTree>
    <p:extLst>
      <p:ext uri="{BB962C8B-B14F-4D97-AF65-F5344CB8AC3E}">
        <p14:creationId xmlns:p14="http://schemas.microsoft.com/office/powerpoint/2010/main" val="1832076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9260-315E-4B2F-AF66-073AF9C6A499}"/>
              </a:ext>
            </a:extLst>
          </p:cNvPr>
          <p:cNvSpPr>
            <a:spLocks noGrp="1"/>
          </p:cNvSpPr>
          <p:nvPr>
            <p:ph type="title"/>
          </p:nvPr>
        </p:nvSpPr>
        <p:spPr/>
        <p:txBody>
          <a:bodyPr/>
          <a:lstStyle/>
          <a:p>
            <a:r>
              <a:rPr lang="en-AU" dirty="0"/>
              <a:t>Practicals</a:t>
            </a:r>
          </a:p>
        </p:txBody>
      </p:sp>
      <p:sp>
        <p:nvSpPr>
          <p:cNvPr id="3" name="Content Placeholder 2">
            <a:extLst>
              <a:ext uri="{FF2B5EF4-FFF2-40B4-BE49-F238E27FC236}">
                <a16:creationId xmlns:a16="http://schemas.microsoft.com/office/drawing/2014/main" id="{164E7E78-3ED6-4DD2-A4DF-50C4F6CCA06A}"/>
              </a:ext>
            </a:extLst>
          </p:cNvPr>
          <p:cNvSpPr>
            <a:spLocks noGrp="1"/>
          </p:cNvSpPr>
          <p:nvPr>
            <p:ph idx="1"/>
          </p:nvPr>
        </p:nvSpPr>
        <p:spPr/>
        <p:txBody>
          <a:bodyPr>
            <a:normAutofit/>
          </a:bodyPr>
          <a:lstStyle/>
          <a:p>
            <a:pPr>
              <a:buFont typeface="Wingdings" panose="05000000000000000000" pitchFamily="2" charset="2"/>
              <a:buChar char="§"/>
            </a:pPr>
            <a:r>
              <a:rPr lang="en-AU" dirty="0"/>
              <a:t>Practicals will be running from Weeks </a:t>
            </a:r>
            <a:r>
              <a:rPr lang="en-AU" dirty="0" smtClean="0"/>
              <a:t>3-10</a:t>
            </a:r>
            <a:endParaRPr lang="en-AU" dirty="0"/>
          </a:p>
          <a:p>
            <a:pPr>
              <a:buFont typeface="Wingdings" panose="05000000000000000000" pitchFamily="2" charset="2"/>
              <a:buChar char="§"/>
            </a:pPr>
            <a:r>
              <a:rPr lang="en-AU" dirty="0"/>
              <a:t>Weeks </a:t>
            </a:r>
            <a:r>
              <a:rPr lang="en-AU" dirty="0" smtClean="0"/>
              <a:t>3 &amp; 4 </a:t>
            </a:r>
            <a:r>
              <a:rPr lang="en-AU" dirty="0"/>
              <a:t>will be system preparation and initial testing in O134</a:t>
            </a:r>
          </a:p>
          <a:p>
            <a:pPr>
              <a:buFont typeface="Wingdings" panose="05000000000000000000" pitchFamily="2" charset="2"/>
              <a:buChar char="§"/>
            </a:pPr>
            <a:r>
              <a:rPr lang="en-AU" dirty="0"/>
              <a:t>Week </a:t>
            </a:r>
            <a:r>
              <a:rPr lang="en-AU" dirty="0" smtClean="0"/>
              <a:t>5-10 </a:t>
            </a:r>
            <a:r>
              <a:rPr lang="en-AU" dirty="0"/>
              <a:t>will be for system integration and further test at Da Vinci Precinct</a:t>
            </a:r>
          </a:p>
          <a:p>
            <a:pPr lvl="1">
              <a:buFont typeface="Wingdings" panose="05000000000000000000" pitchFamily="2" charset="2"/>
              <a:buChar char="§"/>
            </a:pPr>
            <a:r>
              <a:rPr lang="en-AU" dirty="0"/>
              <a:t>Each Group will be given a timeslot in this tutorial </a:t>
            </a:r>
          </a:p>
          <a:p>
            <a:pPr lvl="1">
              <a:buFont typeface="Wingdings" panose="05000000000000000000" pitchFamily="2" charset="2"/>
              <a:buChar char="§"/>
            </a:pPr>
            <a:r>
              <a:rPr lang="en-AU" dirty="0"/>
              <a:t>24/22 Boronia Rd, Brisbane Airport, 4008</a:t>
            </a:r>
          </a:p>
          <a:p>
            <a:r>
              <a:rPr lang="en-AU" dirty="0"/>
              <a:t>Practical sessions (for initial testing):</a:t>
            </a:r>
          </a:p>
          <a:p>
            <a:pPr lvl="1"/>
            <a:r>
              <a:rPr lang="en-US" dirty="0"/>
              <a:t>Week 3 - Motor Testing and Unit Tests</a:t>
            </a:r>
          </a:p>
          <a:p>
            <a:pPr lvl="1"/>
            <a:r>
              <a:rPr lang="en-US" dirty="0"/>
              <a:t>Week 4 –Preparation and Flight </a:t>
            </a:r>
            <a:r>
              <a:rPr lang="en-US" dirty="0" smtClean="0"/>
              <a:t>testing</a:t>
            </a:r>
          </a:p>
          <a:p>
            <a:pPr lvl="1"/>
            <a:r>
              <a:rPr lang="en-US" dirty="0" smtClean="0"/>
              <a:t>Week 5 </a:t>
            </a:r>
            <a:r>
              <a:rPr lang="en-US" dirty="0"/>
              <a:t>- First week at Da Vinci </a:t>
            </a:r>
          </a:p>
          <a:p>
            <a:pPr lvl="1"/>
            <a:r>
              <a:rPr lang="en-US" dirty="0"/>
              <a:t>Week 9 – Mid semester Demonstration Assessment</a:t>
            </a:r>
            <a:endParaRPr lang="en-AU" dirty="0"/>
          </a:p>
          <a:p>
            <a:pPr marL="201168" lvl="1" indent="0">
              <a:buNone/>
            </a:pPr>
            <a:endParaRPr lang="en-AU" dirty="0"/>
          </a:p>
          <a:p>
            <a:endParaRPr lang="en-AU" dirty="0"/>
          </a:p>
        </p:txBody>
      </p:sp>
      <p:sp>
        <p:nvSpPr>
          <p:cNvPr id="4" name="Footer Placeholder 3">
            <a:extLst>
              <a:ext uri="{FF2B5EF4-FFF2-40B4-BE49-F238E27FC236}">
                <a16:creationId xmlns:a16="http://schemas.microsoft.com/office/drawing/2014/main" id="{5A50B909-11F6-44D6-B00C-FD8B6F544DD5}"/>
              </a:ext>
            </a:extLst>
          </p:cNvPr>
          <p:cNvSpPr>
            <a:spLocks noGrp="1"/>
          </p:cNvSpPr>
          <p:nvPr>
            <p:ph type="ftr" sz="quarter" idx="11"/>
          </p:nvPr>
        </p:nvSpPr>
        <p:spPr/>
        <p:txBody>
          <a:bodyPr/>
          <a:lstStyle/>
          <a:p>
            <a:r>
              <a:rPr lang="en-US"/>
              <a:t>EGH450 - Lecture W01 - Installing ROS in a Virtual Machine</a:t>
            </a:r>
            <a:endParaRPr lang="en-AU"/>
          </a:p>
        </p:txBody>
      </p:sp>
      <p:sp>
        <p:nvSpPr>
          <p:cNvPr id="5" name="Slide Number Placeholder 4">
            <a:extLst>
              <a:ext uri="{FF2B5EF4-FFF2-40B4-BE49-F238E27FC236}">
                <a16:creationId xmlns:a16="http://schemas.microsoft.com/office/drawing/2014/main" id="{D80A27FC-891D-437B-B954-1124365B9CFA}"/>
              </a:ext>
            </a:extLst>
          </p:cNvPr>
          <p:cNvSpPr>
            <a:spLocks noGrp="1"/>
          </p:cNvSpPr>
          <p:nvPr>
            <p:ph type="sldNum" sz="quarter" idx="12"/>
          </p:nvPr>
        </p:nvSpPr>
        <p:spPr/>
        <p:txBody>
          <a:bodyPr/>
          <a:lstStyle/>
          <a:p>
            <a:fld id="{E159FAB7-1BA5-40A1-A1A1-79347EBC2B67}" type="slidenum">
              <a:rPr lang="en-AU" smtClean="0"/>
              <a:t>5</a:t>
            </a:fld>
            <a:endParaRPr lang="en-AU"/>
          </a:p>
        </p:txBody>
      </p:sp>
      <p:grpSp>
        <p:nvGrpSpPr>
          <p:cNvPr id="6" name="Group 5">
            <a:extLst>
              <a:ext uri="{FF2B5EF4-FFF2-40B4-BE49-F238E27FC236}">
                <a16:creationId xmlns:a16="http://schemas.microsoft.com/office/drawing/2014/main" id="{9774B544-F639-48CB-8DD9-2217303623B9}"/>
              </a:ext>
            </a:extLst>
          </p:cNvPr>
          <p:cNvGrpSpPr/>
          <p:nvPr/>
        </p:nvGrpSpPr>
        <p:grpSpPr>
          <a:xfrm>
            <a:off x="0" y="6337547"/>
            <a:ext cx="2177591" cy="523220"/>
            <a:chOff x="0" y="6337547"/>
            <a:chExt cx="2177591" cy="523220"/>
          </a:xfrm>
        </p:grpSpPr>
        <p:pic>
          <p:nvPicPr>
            <p:cNvPr id="7" name="Picture 6">
              <a:extLst>
                <a:ext uri="{FF2B5EF4-FFF2-40B4-BE49-F238E27FC236}">
                  <a16:creationId xmlns:a16="http://schemas.microsoft.com/office/drawing/2014/main" id="{3D04C00B-945E-46B3-8EA4-2C5A2CA7753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6337547"/>
              <a:ext cx="520453" cy="520453"/>
            </a:xfrm>
            <a:prstGeom prst="rect">
              <a:avLst/>
            </a:prstGeom>
          </p:spPr>
        </p:pic>
        <p:sp>
          <p:nvSpPr>
            <p:cNvPr id="8" name="TextBox 7">
              <a:extLst>
                <a:ext uri="{FF2B5EF4-FFF2-40B4-BE49-F238E27FC236}">
                  <a16:creationId xmlns:a16="http://schemas.microsoft.com/office/drawing/2014/main" id="{D539A18E-17CA-4BAD-A939-7C3598E98C1A}"/>
                </a:ext>
              </a:extLst>
            </p:cNvPr>
            <p:cNvSpPr txBox="1"/>
            <p:nvPr/>
          </p:nvSpPr>
          <p:spPr>
            <a:xfrm>
              <a:off x="520452" y="6337547"/>
              <a:ext cx="1657139" cy="523220"/>
            </a:xfrm>
            <a:prstGeom prst="rect">
              <a:avLst/>
            </a:prstGeom>
            <a:noFill/>
          </p:spPr>
          <p:txBody>
            <a:bodyPr wrap="square" rtlCol="0">
              <a:spAutoFit/>
            </a:bodyPr>
            <a:lstStyle/>
            <a:p>
              <a:r>
                <a:rPr lang="en-AU" sz="1400" dirty="0">
                  <a:solidFill>
                    <a:schemeClr val="bg1"/>
                  </a:solidFill>
                  <a:latin typeface="Arial" panose="020B0604020202020204" pitchFamily="34" charset="0"/>
                  <a:cs typeface="Arial" panose="020B0604020202020204" pitchFamily="34" charset="0"/>
                </a:rPr>
                <a:t>Science and Engineering</a:t>
              </a:r>
            </a:p>
          </p:txBody>
        </p:sp>
      </p:grpSp>
    </p:spTree>
    <p:extLst>
      <p:ext uri="{BB962C8B-B14F-4D97-AF65-F5344CB8AC3E}">
        <p14:creationId xmlns:p14="http://schemas.microsoft.com/office/powerpoint/2010/main" val="1147913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0DB1-170C-4209-9CC1-A1085DFDD1CF}"/>
              </a:ext>
            </a:extLst>
          </p:cNvPr>
          <p:cNvSpPr>
            <a:spLocks noGrp="1"/>
          </p:cNvSpPr>
          <p:nvPr>
            <p:ph type="title"/>
          </p:nvPr>
        </p:nvSpPr>
        <p:spPr/>
        <p:txBody>
          <a:bodyPr/>
          <a:lstStyle/>
          <a:p>
            <a:r>
              <a:rPr lang="en-AU" dirty="0"/>
              <a:t>Assessment </a:t>
            </a:r>
          </a:p>
        </p:txBody>
      </p:sp>
      <p:sp>
        <p:nvSpPr>
          <p:cNvPr id="3" name="Content Placeholder 2">
            <a:extLst>
              <a:ext uri="{FF2B5EF4-FFF2-40B4-BE49-F238E27FC236}">
                <a16:creationId xmlns:a16="http://schemas.microsoft.com/office/drawing/2014/main" id="{F2F34DE1-C07E-48DF-A9D0-849EC41E5FF0}"/>
              </a:ext>
            </a:extLst>
          </p:cNvPr>
          <p:cNvSpPr>
            <a:spLocks noGrp="1"/>
          </p:cNvSpPr>
          <p:nvPr>
            <p:ph idx="1"/>
          </p:nvPr>
        </p:nvSpPr>
        <p:spPr>
          <a:xfrm>
            <a:off x="1154083" y="2801550"/>
            <a:ext cx="10058400" cy="4023360"/>
          </a:xfrm>
        </p:spPr>
        <p:txBody>
          <a:bodyPr/>
          <a:lstStyle/>
          <a:p>
            <a:r>
              <a:rPr lang="en-AU" dirty="0"/>
              <a:t>- CRA Overview for the Semester</a:t>
            </a:r>
          </a:p>
        </p:txBody>
      </p:sp>
      <p:sp>
        <p:nvSpPr>
          <p:cNvPr id="4" name="Footer Placeholder 3">
            <a:extLst>
              <a:ext uri="{FF2B5EF4-FFF2-40B4-BE49-F238E27FC236}">
                <a16:creationId xmlns:a16="http://schemas.microsoft.com/office/drawing/2014/main" id="{6AE1FC7F-1148-4766-ACFA-614995939983}"/>
              </a:ext>
            </a:extLst>
          </p:cNvPr>
          <p:cNvSpPr>
            <a:spLocks noGrp="1"/>
          </p:cNvSpPr>
          <p:nvPr>
            <p:ph type="ftr" sz="quarter" idx="11"/>
          </p:nvPr>
        </p:nvSpPr>
        <p:spPr/>
        <p:txBody>
          <a:bodyPr/>
          <a:lstStyle/>
          <a:p>
            <a:r>
              <a:rPr lang="en-US" dirty="0"/>
              <a:t>EGH450 - Lecture W01 - Installing ROS in a Virtual Machine</a:t>
            </a:r>
            <a:endParaRPr lang="en-AU" dirty="0"/>
          </a:p>
        </p:txBody>
      </p:sp>
      <p:sp>
        <p:nvSpPr>
          <p:cNvPr id="5" name="Slide Number Placeholder 4">
            <a:extLst>
              <a:ext uri="{FF2B5EF4-FFF2-40B4-BE49-F238E27FC236}">
                <a16:creationId xmlns:a16="http://schemas.microsoft.com/office/drawing/2014/main" id="{39E05FAD-A696-4BBC-AF44-A19068BB4FD8}"/>
              </a:ext>
            </a:extLst>
          </p:cNvPr>
          <p:cNvSpPr>
            <a:spLocks noGrp="1"/>
          </p:cNvSpPr>
          <p:nvPr>
            <p:ph type="sldNum" sz="quarter" idx="12"/>
          </p:nvPr>
        </p:nvSpPr>
        <p:spPr/>
        <p:txBody>
          <a:bodyPr/>
          <a:lstStyle/>
          <a:p>
            <a:fld id="{E159FAB7-1BA5-40A1-A1A1-79347EBC2B67}" type="slidenum">
              <a:rPr lang="en-AU" smtClean="0"/>
              <a:t>6</a:t>
            </a:fld>
            <a:endParaRPr lang="en-AU"/>
          </a:p>
        </p:txBody>
      </p:sp>
    </p:spTree>
    <p:extLst>
      <p:ext uri="{BB962C8B-B14F-4D97-AF65-F5344CB8AC3E}">
        <p14:creationId xmlns:p14="http://schemas.microsoft.com/office/powerpoint/2010/main" val="308986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341D1-D4B0-492E-BD41-3B52898C0ABD}"/>
              </a:ext>
            </a:extLst>
          </p:cNvPr>
          <p:cNvSpPr>
            <a:spLocks noGrp="1"/>
          </p:cNvSpPr>
          <p:nvPr>
            <p:ph type="title"/>
          </p:nvPr>
        </p:nvSpPr>
        <p:spPr/>
        <p:txBody>
          <a:bodyPr/>
          <a:lstStyle/>
          <a:p>
            <a:r>
              <a:rPr lang="en-AU" dirty="0"/>
              <a:t>ROS Starter Help Session</a:t>
            </a:r>
          </a:p>
        </p:txBody>
      </p:sp>
      <p:sp>
        <p:nvSpPr>
          <p:cNvPr id="3" name="Content Placeholder 2">
            <a:extLst>
              <a:ext uri="{FF2B5EF4-FFF2-40B4-BE49-F238E27FC236}">
                <a16:creationId xmlns:a16="http://schemas.microsoft.com/office/drawing/2014/main" id="{8565FFC6-B714-4C48-9E0B-FCE5C424CFA9}"/>
              </a:ext>
            </a:extLst>
          </p:cNvPr>
          <p:cNvSpPr>
            <a:spLocks noGrp="1"/>
          </p:cNvSpPr>
          <p:nvPr>
            <p:ph idx="1"/>
          </p:nvPr>
        </p:nvSpPr>
        <p:spPr/>
        <p:txBody>
          <a:bodyPr/>
          <a:lstStyle/>
          <a:p>
            <a:r>
              <a:rPr lang="en-AU" dirty="0"/>
              <a:t>Today’s worksheet is aimed at assisting with the installation of Ubuntu and ROS Kinetic in a Virtual Machine. The reason for this is to give you a chance to make sure you have a working installation of ROS to do at least some basic development on.</a:t>
            </a:r>
          </a:p>
          <a:p>
            <a:endParaRPr lang="en-AU" dirty="0"/>
          </a:p>
          <a:p>
            <a:r>
              <a:rPr lang="en-AU" dirty="0"/>
              <a:t>The tutors will be going around and helping with any troubles you may have, so feel free to start going through the workshop as soon as you would like.</a:t>
            </a:r>
          </a:p>
          <a:p>
            <a:endParaRPr lang="en-AU" dirty="0"/>
          </a:p>
          <a:p>
            <a:r>
              <a:rPr lang="en-AU" dirty="0"/>
              <a:t>This session is entirely optional, so if you would rather use the time to regroup with your team, or ask the tutors specific questions as they walk around, this is fine, but it is not the aim of this session.</a:t>
            </a:r>
          </a:p>
        </p:txBody>
      </p:sp>
      <p:sp>
        <p:nvSpPr>
          <p:cNvPr id="4" name="Footer Placeholder 3">
            <a:extLst>
              <a:ext uri="{FF2B5EF4-FFF2-40B4-BE49-F238E27FC236}">
                <a16:creationId xmlns:a16="http://schemas.microsoft.com/office/drawing/2014/main" id="{A817287C-78BD-494D-8071-D278D7DE1902}"/>
              </a:ext>
            </a:extLst>
          </p:cNvPr>
          <p:cNvSpPr>
            <a:spLocks noGrp="1"/>
          </p:cNvSpPr>
          <p:nvPr>
            <p:ph type="ftr" sz="quarter" idx="11"/>
          </p:nvPr>
        </p:nvSpPr>
        <p:spPr/>
        <p:txBody>
          <a:bodyPr/>
          <a:lstStyle/>
          <a:p>
            <a:r>
              <a:rPr lang="en-US"/>
              <a:t>EGH450 - Lecture W01 - Installing ROS in a Virtual Machine</a:t>
            </a:r>
            <a:endParaRPr lang="en-AU"/>
          </a:p>
        </p:txBody>
      </p:sp>
      <p:sp>
        <p:nvSpPr>
          <p:cNvPr id="5" name="Slide Number Placeholder 4">
            <a:extLst>
              <a:ext uri="{FF2B5EF4-FFF2-40B4-BE49-F238E27FC236}">
                <a16:creationId xmlns:a16="http://schemas.microsoft.com/office/drawing/2014/main" id="{E98188AA-DFD2-43B2-A88C-ABC4DF417AA5}"/>
              </a:ext>
            </a:extLst>
          </p:cNvPr>
          <p:cNvSpPr>
            <a:spLocks noGrp="1"/>
          </p:cNvSpPr>
          <p:nvPr>
            <p:ph type="sldNum" sz="quarter" idx="12"/>
          </p:nvPr>
        </p:nvSpPr>
        <p:spPr/>
        <p:txBody>
          <a:bodyPr/>
          <a:lstStyle/>
          <a:p>
            <a:fld id="{E159FAB7-1BA5-40A1-A1A1-79347EBC2B67}" type="slidenum">
              <a:rPr lang="en-AU" smtClean="0"/>
              <a:t>7</a:t>
            </a:fld>
            <a:endParaRPr lang="en-AU"/>
          </a:p>
        </p:txBody>
      </p:sp>
      <p:grpSp>
        <p:nvGrpSpPr>
          <p:cNvPr id="6" name="Group 5">
            <a:extLst>
              <a:ext uri="{FF2B5EF4-FFF2-40B4-BE49-F238E27FC236}">
                <a16:creationId xmlns:a16="http://schemas.microsoft.com/office/drawing/2014/main" id="{4447AE6A-7F2A-43A1-9337-B765188C5F68}"/>
              </a:ext>
            </a:extLst>
          </p:cNvPr>
          <p:cNvGrpSpPr/>
          <p:nvPr/>
        </p:nvGrpSpPr>
        <p:grpSpPr>
          <a:xfrm>
            <a:off x="0" y="6337547"/>
            <a:ext cx="2177591" cy="523220"/>
            <a:chOff x="0" y="6337547"/>
            <a:chExt cx="2177591" cy="523220"/>
          </a:xfrm>
        </p:grpSpPr>
        <p:pic>
          <p:nvPicPr>
            <p:cNvPr id="7" name="Picture 6">
              <a:extLst>
                <a:ext uri="{FF2B5EF4-FFF2-40B4-BE49-F238E27FC236}">
                  <a16:creationId xmlns:a16="http://schemas.microsoft.com/office/drawing/2014/main" id="{3F597E21-A57E-42AA-B449-54F391B3CAF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6337547"/>
              <a:ext cx="520453" cy="520453"/>
            </a:xfrm>
            <a:prstGeom prst="rect">
              <a:avLst/>
            </a:prstGeom>
          </p:spPr>
        </p:pic>
        <p:sp>
          <p:nvSpPr>
            <p:cNvPr id="8" name="TextBox 7">
              <a:extLst>
                <a:ext uri="{FF2B5EF4-FFF2-40B4-BE49-F238E27FC236}">
                  <a16:creationId xmlns:a16="http://schemas.microsoft.com/office/drawing/2014/main" id="{54E44EC1-E34A-429F-B858-63830ADA6487}"/>
                </a:ext>
              </a:extLst>
            </p:cNvPr>
            <p:cNvSpPr txBox="1"/>
            <p:nvPr/>
          </p:nvSpPr>
          <p:spPr>
            <a:xfrm>
              <a:off x="520452" y="6337547"/>
              <a:ext cx="1657139" cy="523220"/>
            </a:xfrm>
            <a:prstGeom prst="rect">
              <a:avLst/>
            </a:prstGeom>
            <a:noFill/>
          </p:spPr>
          <p:txBody>
            <a:bodyPr wrap="square" rtlCol="0">
              <a:spAutoFit/>
            </a:bodyPr>
            <a:lstStyle/>
            <a:p>
              <a:r>
                <a:rPr lang="en-AU" sz="1400" dirty="0">
                  <a:solidFill>
                    <a:schemeClr val="bg1"/>
                  </a:solidFill>
                  <a:latin typeface="Arial" panose="020B0604020202020204" pitchFamily="34" charset="0"/>
                  <a:cs typeface="Arial" panose="020B0604020202020204" pitchFamily="34" charset="0"/>
                </a:rPr>
                <a:t>Science and Engineering</a:t>
              </a:r>
            </a:p>
          </p:txBody>
        </p:sp>
      </p:grpSp>
    </p:spTree>
    <p:extLst>
      <p:ext uri="{BB962C8B-B14F-4D97-AF65-F5344CB8AC3E}">
        <p14:creationId xmlns:p14="http://schemas.microsoft.com/office/powerpoint/2010/main" val="3286705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1096952" y="758443"/>
            <a:ext cx="10056989" cy="3565379"/>
          </a:xfrm>
          <a:prstGeom prst="rect">
            <a:avLst/>
          </a:prstGeom>
          <a:noFill/>
          <a:ln>
            <a:noFill/>
          </a:ln>
        </p:spPr>
        <p:txBody>
          <a:bodyPr anchor="b"/>
          <a:lstStyle/>
          <a:p>
            <a:pPr>
              <a:lnSpc>
                <a:spcPct val="85000"/>
              </a:lnSpc>
            </a:pPr>
            <a:r>
              <a:rPr lang="en-US" sz="9675" spc="-59" dirty="0" smtClean="0">
                <a:solidFill>
                  <a:srgbClr val="262626"/>
                </a:solidFill>
                <a:latin typeface="Calibri Light"/>
              </a:rPr>
              <a:t>Pre-Demonstration</a:t>
            </a:r>
            <a:endParaRPr lang="en-US" sz="9675" spc="-1" dirty="0">
              <a:solidFill>
                <a:srgbClr val="000000"/>
              </a:solidFill>
              <a:latin typeface="Calibri"/>
            </a:endParaRPr>
          </a:p>
        </p:txBody>
      </p:sp>
      <p:sp>
        <p:nvSpPr>
          <p:cNvPr id="191" name="TextShape 2"/>
          <p:cNvSpPr txBox="1"/>
          <p:nvPr/>
        </p:nvSpPr>
        <p:spPr>
          <a:xfrm>
            <a:off x="1096952" y="4452696"/>
            <a:ext cx="10056989" cy="1142454"/>
          </a:xfrm>
          <a:prstGeom prst="rect">
            <a:avLst/>
          </a:prstGeom>
          <a:noFill/>
          <a:ln>
            <a:noFill/>
          </a:ln>
        </p:spPr>
        <p:txBody>
          <a:bodyPr/>
          <a:lstStyle/>
          <a:p>
            <a:pPr>
              <a:lnSpc>
                <a:spcPct val="90000"/>
              </a:lnSpc>
              <a:spcBef>
                <a:spcPts val="1450"/>
              </a:spcBef>
              <a:spcAft>
                <a:spcPts val="243"/>
              </a:spcAft>
            </a:pPr>
            <a:r>
              <a:rPr lang="en-US" sz="2903" cap="all" spc="241" dirty="0" smtClean="0">
                <a:solidFill>
                  <a:srgbClr val="344068"/>
                </a:solidFill>
                <a:latin typeface="Calibri Light"/>
              </a:rPr>
              <a:t>Install and setup </a:t>
            </a:r>
            <a:r>
              <a:rPr lang="en-US" sz="2903" cap="all" spc="241" dirty="0">
                <a:solidFill>
                  <a:srgbClr val="344068"/>
                </a:solidFill>
                <a:latin typeface="Calibri Light"/>
              </a:rPr>
              <a:t>your Virtual </a:t>
            </a:r>
            <a:r>
              <a:rPr lang="en-US" sz="2903" cap="all" spc="241" dirty="0" smtClean="0">
                <a:solidFill>
                  <a:srgbClr val="344068"/>
                </a:solidFill>
                <a:latin typeface="Calibri Light"/>
              </a:rPr>
              <a:t>machine</a:t>
            </a:r>
            <a:r>
              <a:rPr lang="en-US" sz="2903" cap="all" spc="241" dirty="0">
                <a:solidFill>
                  <a:srgbClr val="344068"/>
                </a:solidFill>
                <a:latin typeface="Calibri Light"/>
              </a:rPr>
              <a:t> </a:t>
            </a:r>
            <a:r>
              <a:rPr lang="en-US" sz="2903" cap="all" spc="241" dirty="0" smtClean="0">
                <a:solidFill>
                  <a:srgbClr val="344068"/>
                </a:solidFill>
                <a:latin typeface="Calibri Light"/>
              </a:rPr>
              <a:t>with UBUNTU and ROS</a:t>
            </a:r>
            <a:endParaRPr lang="en-US" sz="2903" spc="-1" dirty="0">
              <a:solidFill>
                <a:srgbClr val="404040"/>
              </a:solidFill>
              <a:latin typeface="Calibri"/>
            </a:endParaRPr>
          </a:p>
        </p:txBody>
      </p:sp>
      <p:sp>
        <p:nvSpPr>
          <p:cNvPr id="192" name="TextShape 3"/>
          <p:cNvSpPr txBox="1"/>
          <p:nvPr/>
        </p:nvSpPr>
        <p:spPr>
          <a:xfrm>
            <a:off x="3685759" y="6458956"/>
            <a:ext cx="4821904" cy="364854"/>
          </a:xfrm>
          <a:prstGeom prst="rect">
            <a:avLst/>
          </a:prstGeom>
          <a:noFill/>
          <a:ln>
            <a:noFill/>
          </a:ln>
        </p:spPr>
        <p:txBody>
          <a:bodyPr anchor="ctr"/>
          <a:lstStyle/>
          <a:p>
            <a:pPr algn="ctr">
              <a:lnSpc>
                <a:spcPct val="100000"/>
              </a:lnSpc>
            </a:pPr>
            <a:r>
              <a:rPr lang="en-AU" sz="1088" cap="all" spc="-1">
                <a:solidFill>
                  <a:srgbClr val="FFFFFF"/>
                </a:solidFill>
                <a:latin typeface="Calibri"/>
              </a:rPr>
              <a:t>EGH450 - Tutorial W02 - Accessing &amp; Managing Data in ROS</a:t>
            </a:r>
            <a:endParaRPr lang="en-AU" sz="1088" spc="-1">
              <a:latin typeface="Times New Roman"/>
            </a:endParaRPr>
          </a:p>
        </p:txBody>
      </p:sp>
      <p:sp>
        <p:nvSpPr>
          <p:cNvPr id="193" name="TextShape 4"/>
          <p:cNvSpPr txBox="1"/>
          <p:nvPr/>
        </p:nvSpPr>
        <p:spPr>
          <a:xfrm>
            <a:off x="9899158" y="6458956"/>
            <a:ext cx="1311819" cy="364854"/>
          </a:xfrm>
          <a:prstGeom prst="rect">
            <a:avLst/>
          </a:prstGeom>
          <a:noFill/>
          <a:ln>
            <a:noFill/>
          </a:ln>
        </p:spPr>
        <p:txBody>
          <a:bodyPr anchor="ctr"/>
          <a:lstStyle/>
          <a:p>
            <a:pPr algn="r">
              <a:lnSpc>
                <a:spcPct val="100000"/>
              </a:lnSpc>
            </a:pPr>
            <a:fld id="{8E80FBCA-10D9-412D-8E28-F4B5D544BD20}" type="slidenum">
              <a:rPr lang="en-AU" sz="1270" spc="-1">
                <a:solidFill>
                  <a:srgbClr val="FFFFFF"/>
                </a:solidFill>
                <a:latin typeface="Calibri"/>
              </a:rPr>
              <a:t>8</a:t>
            </a:fld>
            <a:endParaRPr lang="en-AU" sz="1270" spc="-1">
              <a:latin typeface="Times New Roman"/>
            </a:endParaRPr>
          </a:p>
        </p:txBody>
      </p:sp>
      <p:grpSp>
        <p:nvGrpSpPr>
          <p:cNvPr id="194" name="Group 5"/>
          <p:cNvGrpSpPr/>
          <p:nvPr/>
        </p:nvGrpSpPr>
        <p:grpSpPr>
          <a:xfrm>
            <a:off x="214" y="6336613"/>
            <a:ext cx="2176932" cy="550764"/>
            <a:chOff x="0" y="5239440"/>
            <a:chExt cx="1800000" cy="455400"/>
          </a:xfrm>
        </p:grpSpPr>
        <p:pic>
          <p:nvPicPr>
            <p:cNvPr id="195" name="Picture 6"/>
            <p:cNvPicPr/>
            <p:nvPr/>
          </p:nvPicPr>
          <p:blipFill>
            <a:blip r:embed="rId2"/>
            <a:stretch/>
          </p:blipFill>
          <p:spPr>
            <a:xfrm>
              <a:off x="0" y="5239440"/>
              <a:ext cx="430200" cy="430200"/>
            </a:xfrm>
            <a:prstGeom prst="rect">
              <a:avLst/>
            </a:prstGeom>
            <a:ln>
              <a:noFill/>
            </a:ln>
          </p:spPr>
        </p:pic>
        <p:sp>
          <p:nvSpPr>
            <p:cNvPr id="196" name="CustomShape 6"/>
            <p:cNvSpPr/>
            <p:nvPr/>
          </p:nvSpPr>
          <p:spPr>
            <a:xfrm>
              <a:off x="430560" y="5239440"/>
              <a:ext cx="1369440" cy="455400"/>
            </a:xfrm>
            <a:prstGeom prst="rect">
              <a:avLst/>
            </a:prstGeom>
            <a:noFill/>
            <a:ln>
              <a:noFill/>
            </a:ln>
          </p:spPr>
          <p:style>
            <a:lnRef idx="0">
              <a:scrgbClr r="0" g="0" b="0"/>
            </a:lnRef>
            <a:fillRef idx="0">
              <a:scrgbClr r="0" g="0" b="0"/>
            </a:fillRef>
            <a:effectRef idx="0">
              <a:scrgbClr r="0" g="0" b="0"/>
            </a:effectRef>
            <a:fontRef idx="minor"/>
          </p:style>
          <p:txBody>
            <a:bodyPr lIns="108847" tIns="54423" rIns="108847" bIns="54423"/>
            <a:lstStyle/>
            <a:p>
              <a:pPr>
                <a:lnSpc>
                  <a:spcPct val="100000"/>
                </a:lnSpc>
              </a:pPr>
              <a:r>
                <a:rPr lang="en-AU" sz="1451" spc="-1">
                  <a:solidFill>
                    <a:srgbClr val="FFFFFF"/>
                  </a:solidFill>
                  <a:latin typeface="Arial"/>
                </a:rPr>
                <a:t>Science and Engineering</a:t>
              </a:r>
              <a:endParaRPr lang="en-AU" sz="1451" spc="-1">
                <a:latin typeface="Arial"/>
              </a:endParaRPr>
            </a:p>
          </p:txBody>
        </p:sp>
      </p:grpSp>
    </p:spTree>
    <p:extLst>
      <p:ext uri="{BB962C8B-B14F-4D97-AF65-F5344CB8AC3E}">
        <p14:creationId xmlns:p14="http://schemas.microsoft.com/office/powerpoint/2010/main" val="42091638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1096952" y="758443"/>
            <a:ext cx="10056989" cy="3565379"/>
          </a:xfrm>
          <a:prstGeom prst="rect">
            <a:avLst/>
          </a:prstGeom>
          <a:noFill/>
          <a:ln>
            <a:noFill/>
          </a:ln>
        </p:spPr>
        <p:txBody>
          <a:bodyPr anchor="b"/>
          <a:lstStyle/>
          <a:p>
            <a:pPr>
              <a:lnSpc>
                <a:spcPct val="85000"/>
              </a:lnSpc>
            </a:pPr>
            <a:r>
              <a:rPr lang="en-US" sz="9675" spc="-59">
                <a:solidFill>
                  <a:srgbClr val="262626"/>
                </a:solidFill>
                <a:latin typeface="Calibri Light"/>
              </a:rPr>
              <a:t>First thing!</a:t>
            </a:r>
            <a:endParaRPr lang="en-US" sz="9675" spc="-1">
              <a:solidFill>
                <a:srgbClr val="000000"/>
              </a:solidFill>
              <a:latin typeface="Calibri"/>
            </a:endParaRPr>
          </a:p>
        </p:txBody>
      </p:sp>
      <p:sp>
        <p:nvSpPr>
          <p:cNvPr id="191" name="TextShape 2"/>
          <p:cNvSpPr txBox="1"/>
          <p:nvPr/>
        </p:nvSpPr>
        <p:spPr>
          <a:xfrm>
            <a:off x="1096952" y="4452696"/>
            <a:ext cx="10056989" cy="1142454"/>
          </a:xfrm>
          <a:prstGeom prst="rect">
            <a:avLst/>
          </a:prstGeom>
          <a:noFill/>
          <a:ln>
            <a:noFill/>
          </a:ln>
        </p:spPr>
        <p:txBody>
          <a:bodyPr/>
          <a:lstStyle/>
          <a:p>
            <a:pPr>
              <a:lnSpc>
                <a:spcPct val="90000"/>
              </a:lnSpc>
              <a:spcBef>
                <a:spcPts val="1450"/>
              </a:spcBef>
              <a:spcAft>
                <a:spcPts val="243"/>
              </a:spcAft>
            </a:pPr>
            <a:r>
              <a:rPr lang="en-US" sz="2903" cap="all" spc="241">
                <a:solidFill>
                  <a:srgbClr val="344068"/>
                </a:solidFill>
                <a:latin typeface="Calibri Light"/>
              </a:rPr>
              <a:t>Open your Virtual machine, and start a </a:t>
            </a:r>
            <a:r>
              <a:rPr lang="en-US" sz="2903" i="1" cap="all" spc="241">
                <a:solidFill>
                  <a:srgbClr val="344068"/>
                </a:solidFill>
                <a:latin typeface="Calibri Light"/>
              </a:rPr>
              <a:t>roscore</a:t>
            </a:r>
            <a:endParaRPr lang="en-US" sz="2903" spc="-1">
              <a:solidFill>
                <a:srgbClr val="404040"/>
              </a:solidFill>
              <a:latin typeface="Calibri"/>
            </a:endParaRPr>
          </a:p>
        </p:txBody>
      </p:sp>
      <p:sp>
        <p:nvSpPr>
          <p:cNvPr id="192" name="TextShape 3"/>
          <p:cNvSpPr txBox="1"/>
          <p:nvPr/>
        </p:nvSpPr>
        <p:spPr>
          <a:xfrm>
            <a:off x="3685759" y="6458956"/>
            <a:ext cx="4821904" cy="364854"/>
          </a:xfrm>
          <a:prstGeom prst="rect">
            <a:avLst/>
          </a:prstGeom>
          <a:noFill/>
          <a:ln>
            <a:noFill/>
          </a:ln>
        </p:spPr>
        <p:txBody>
          <a:bodyPr anchor="ctr"/>
          <a:lstStyle/>
          <a:p>
            <a:pPr algn="ctr">
              <a:lnSpc>
                <a:spcPct val="100000"/>
              </a:lnSpc>
            </a:pPr>
            <a:r>
              <a:rPr lang="en-AU" sz="1088" cap="all" spc="-1">
                <a:solidFill>
                  <a:srgbClr val="FFFFFF"/>
                </a:solidFill>
                <a:latin typeface="Calibri"/>
              </a:rPr>
              <a:t>EGH450 - Tutorial W02 - Accessing &amp; Managing Data in ROS</a:t>
            </a:r>
            <a:endParaRPr lang="en-AU" sz="1088" spc="-1">
              <a:latin typeface="Times New Roman"/>
            </a:endParaRPr>
          </a:p>
        </p:txBody>
      </p:sp>
      <p:sp>
        <p:nvSpPr>
          <p:cNvPr id="193" name="TextShape 4"/>
          <p:cNvSpPr txBox="1"/>
          <p:nvPr/>
        </p:nvSpPr>
        <p:spPr>
          <a:xfrm>
            <a:off x="9899158" y="6458956"/>
            <a:ext cx="1311819" cy="364854"/>
          </a:xfrm>
          <a:prstGeom prst="rect">
            <a:avLst/>
          </a:prstGeom>
          <a:noFill/>
          <a:ln>
            <a:noFill/>
          </a:ln>
        </p:spPr>
        <p:txBody>
          <a:bodyPr anchor="ctr"/>
          <a:lstStyle/>
          <a:p>
            <a:pPr algn="r">
              <a:lnSpc>
                <a:spcPct val="100000"/>
              </a:lnSpc>
            </a:pPr>
            <a:fld id="{8E80FBCA-10D9-412D-8E28-F4B5D544BD20}" type="slidenum">
              <a:rPr lang="en-AU" sz="1270" spc="-1">
                <a:solidFill>
                  <a:srgbClr val="FFFFFF"/>
                </a:solidFill>
                <a:latin typeface="Calibri"/>
              </a:rPr>
              <a:t>9</a:t>
            </a:fld>
            <a:endParaRPr lang="en-AU" sz="1270" spc="-1">
              <a:latin typeface="Times New Roman"/>
            </a:endParaRPr>
          </a:p>
        </p:txBody>
      </p:sp>
      <p:grpSp>
        <p:nvGrpSpPr>
          <p:cNvPr id="194" name="Group 5"/>
          <p:cNvGrpSpPr/>
          <p:nvPr/>
        </p:nvGrpSpPr>
        <p:grpSpPr>
          <a:xfrm>
            <a:off x="214" y="6336613"/>
            <a:ext cx="2176932" cy="550764"/>
            <a:chOff x="0" y="5239440"/>
            <a:chExt cx="1800000" cy="455400"/>
          </a:xfrm>
        </p:grpSpPr>
        <p:pic>
          <p:nvPicPr>
            <p:cNvPr id="195" name="Picture 6"/>
            <p:cNvPicPr/>
            <p:nvPr/>
          </p:nvPicPr>
          <p:blipFill>
            <a:blip r:embed="rId2"/>
            <a:stretch/>
          </p:blipFill>
          <p:spPr>
            <a:xfrm>
              <a:off x="0" y="5239440"/>
              <a:ext cx="430200" cy="430200"/>
            </a:xfrm>
            <a:prstGeom prst="rect">
              <a:avLst/>
            </a:prstGeom>
            <a:ln>
              <a:noFill/>
            </a:ln>
          </p:spPr>
        </p:pic>
        <p:sp>
          <p:nvSpPr>
            <p:cNvPr id="196" name="CustomShape 6"/>
            <p:cNvSpPr/>
            <p:nvPr/>
          </p:nvSpPr>
          <p:spPr>
            <a:xfrm>
              <a:off x="430560" y="5239440"/>
              <a:ext cx="1369440" cy="455400"/>
            </a:xfrm>
            <a:prstGeom prst="rect">
              <a:avLst/>
            </a:prstGeom>
            <a:noFill/>
            <a:ln>
              <a:noFill/>
            </a:ln>
          </p:spPr>
          <p:style>
            <a:lnRef idx="0">
              <a:scrgbClr r="0" g="0" b="0"/>
            </a:lnRef>
            <a:fillRef idx="0">
              <a:scrgbClr r="0" g="0" b="0"/>
            </a:fillRef>
            <a:effectRef idx="0">
              <a:scrgbClr r="0" g="0" b="0"/>
            </a:effectRef>
            <a:fontRef idx="minor"/>
          </p:style>
          <p:txBody>
            <a:bodyPr lIns="108847" tIns="54423" rIns="108847" bIns="54423"/>
            <a:lstStyle/>
            <a:p>
              <a:pPr>
                <a:lnSpc>
                  <a:spcPct val="100000"/>
                </a:lnSpc>
              </a:pPr>
              <a:r>
                <a:rPr lang="en-AU" sz="1451" spc="-1">
                  <a:solidFill>
                    <a:srgbClr val="FFFFFF"/>
                  </a:solidFill>
                  <a:latin typeface="Arial"/>
                </a:rPr>
                <a:t>Science and Engineering</a:t>
              </a:r>
              <a:endParaRPr lang="en-AU" sz="1451" spc="-1">
                <a:latin typeface="Arial"/>
              </a:endParaRPr>
            </a:p>
          </p:txBody>
        </p:sp>
      </p:grpSp>
    </p:spTree>
    <p:extLst>
      <p:ext uri="{BB962C8B-B14F-4D97-AF65-F5344CB8AC3E}">
        <p14:creationId xmlns:p14="http://schemas.microsoft.com/office/powerpoint/2010/main" val="46286113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6" id="{895BF789-CAE1-436F-83B5-22C411FFC608}" vid="{67C1A10F-032D-4254-B9EA-2C886C87B8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TotalTime>
  <Words>1721</Words>
  <Application>Microsoft Office PowerPoint</Application>
  <PresentationFormat>Widescreen</PresentationFormat>
  <Paragraphs>278</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Consolas</vt:lpstr>
      <vt:lpstr>Symbol</vt:lpstr>
      <vt:lpstr>Times New Roman</vt:lpstr>
      <vt:lpstr>Wingdings</vt:lpstr>
      <vt:lpstr>Retrospect</vt:lpstr>
      <vt:lpstr>EGH450 Advanced Unmanned Aircraft Systems Tutorial 01 ROS Review </vt:lpstr>
      <vt:lpstr>Welcome Back!</vt:lpstr>
      <vt:lpstr>Team Allocation and Timetabling </vt:lpstr>
      <vt:lpstr>Tutorials</vt:lpstr>
      <vt:lpstr>Practicals</vt:lpstr>
      <vt:lpstr>Assessment </vt:lpstr>
      <vt:lpstr>ROS Starter Help Session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EGH450</dc:title>
  <dc:creator>Kye Morton</dc:creator>
  <cp:lastModifiedBy>Kye Morton</cp:lastModifiedBy>
  <cp:revision>38</cp:revision>
  <dcterms:created xsi:type="dcterms:W3CDTF">2017-07-12T02:42:19Z</dcterms:created>
  <dcterms:modified xsi:type="dcterms:W3CDTF">2019-08-01T01:09:05Z</dcterms:modified>
</cp:coreProperties>
</file>