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0" r:id="rId4"/>
    <p:sldId id="263" r:id="rId5"/>
    <p:sldId id="264" r:id="rId6"/>
    <p:sldId id="261" r:id="rId7"/>
    <p:sldId id="265" r:id="rId8"/>
    <p:sldId id="268" r:id="rId9"/>
    <p:sldId id="266" r:id="rId10"/>
    <p:sldId id="267" r:id="rId11"/>
  </p:sldIdLst>
  <p:sldSz cx="9144000" cy="6858000" type="screen4x3"/>
  <p:notesSz cx="6858000" cy="9144000"/>
  <p:custDataLst>
    <p:tags r:id="rId13"/>
  </p:custDataLst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073"/>
    <a:srgbClr val="E73B2A"/>
    <a:srgbClr val="D94F20"/>
    <a:srgbClr val="811A20"/>
    <a:srgbClr val="18233A"/>
    <a:srgbClr val="631D1D"/>
    <a:srgbClr val="62616E"/>
    <a:srgbClr val="053C7B"/>
    <a:srgbClr val="ACD6E6"/>
    <a:srgbClr val="239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B4BC9-B959-DD65-303A-ECA755394B1C}" v="16" dt="2024-12-16T18:11:51.396"/>
    <p1510:client id="{A33B40AB-318C-70B0-8B92-5D8FC5542EFB}" v="49" dt="2024-12-16T18:24:11.246"/>
    <p1510:client id="{D623A21F-6689-4B6C-AF88-3D172A7D3F77}" v="140" dt="2024-12-16T19:52:50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35" autoAdjust="0"/>
    <p:restoredTop sz="94634"/>
  </p:normalViewPr>
  <p:slideViewPr>
    <p:cSldViewPr>
      <p:cViewPr varScale="1">
        <p:scale>
          <a:sx n="104" d="100"/>
          <a:sy n="104" d="100"/>
        </p:scale>
        <p:origin x="1824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E2D406-399C-3346-9C8B-763BA46ECBC9}" type="datetimeFigureOut">
              <a:rPr lang="nl-NL"/>
              <a:pPr/>
              <a:t>16-12-2024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noProof="0"/>
              <a:t>Klik om de tekststijl van het model te bewerken</a:t>
            </a:r>
          </a:p>
          <a:p>
            <a:pPr lvl="1"/>
            <a:r>
              <a:rPr lang="nl-BE" noProof="0"/>
              <a:t>Tweede niveau</a:t>
            </a:r>
          </a:p>
          <a:p>
            <a:pPr lvl="2"/>
            <a:r>
              <a:rPr lang="nl-BE" noProof="0"/>
              <a:t>Derde niveau</a:t>
            </a:r>
          </a:p>
          <a:p>
            <a:pPr lvl="3"/>
            <a:r>
              <a:rPr lang="nl-BE" noProof="0"/>
              <a:t>Vierde niveau</a:t>
            </a:r>
          </a:p>
          <a:p>
            <a:pPr lvl="4"/>
            <a:r>
              <a:rPr lang="nl-BE" noProof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D92BDC-DD76-4E43-8785-822BA877303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571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7924800" y="3200400"/>
            <a:ext cx="838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3200400" y="1524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1619250" y="22225"/>
            <a:ext cx="838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253" y="342338"/>
            <a:ext cx="8439220" cy="2858062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E73B2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253" y="3217444"/>
            <a:ext cx="8439220" cy="27318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titelstijl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nl-B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97E49D4-8993-694C-B42A-41ECF7A44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50" y="6178686"/>
            <a:ext cx="9150350" cy="10437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8DF224E-455C-8342-868B-25E629A0D8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206" y="-14703"/>
            <a:ext cx="9248168" cy="127635"/>
          </a:xfrm>
          <a:prstGeom prst="rect">
            <a:avLst/>
          </a:prstGeom>
        </p:spPr>
      </p:pic>
      <p:pic>
        <p:nvPicPr>
          <p:cNvPr id="6" name="Graphic 2">
            <a:extLst>
              <a:ext uri="{FF2B5EF4-FFF2-40B4-BE49-F238E27FC236}">
                <a16:creationId xmlns:a16="http://schemas.microsoft.com/office/drawing/2014/main" id="{4ECB96DA-6DA5-5A2A-AEEB-D9869946662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7996" y="6354030"/>
            <a:ext cx="5212477" cy="4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9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945F56D6-12D4-DB49-B293-70757ABCCCEA}"/>
              </a:ext>
            </a:extLst>
          </p:cNvPr>
          <p:cNvSpPr/>
          <p:nvPr userDrawn="1"/>
        </p:nvSpPr>
        <p:spPr>
          <a:xfrm>
            <a:off x="-6350" y="-1840"/>
            <a:ext cx="9150350" cy="576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8250" y="673632"/>
            <a:ext cx="8568550" cy="5452531"/>
          </a:xfrm>
        </p:spPr>
        <p:txBody>
          <a:bodyPr/>
          <a:lstStyle>
            <a:lvl1pPr>
              <a:buFont typeface="Wingdings" pitchFamily="2" charset="2"/>
              <a:buChar char="§"/>
              <a:defRPr sz="20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18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6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432048"/>
          </a:xfrm>
        </p:spPr>
        <p:txBody>
          <a:bodyPr/>
          <a:lstStyle>
            <a:lvl1pPr algn="l">
              <a:defRPr sz="2000" b="0" i="0">
                <a:solidFill>
                  <a:srgbClr val="E73B2A"/>
                </a:solidFill>
                <a:latin typeface="Verdana"/>
                <a:cs typeface="Verdana"/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1117048C-1783-43B1-A5F5-B0AE6DD7FA24}" type="datetime1">
              <a:rPr lang="nl-BE" smtClean="0"/>
              <a:t>16/12/2024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‹#›</a:t>
            </a:fld>
            <a:endParaRPr lang="nl-BE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E11B46D-FFCB-BB49-BF15-F797979D6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50" y="6178686"/>
            <a:ext cx="9150350" cy="10437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4335978-ADAB-DE4C-85B8-21E951D54C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4413" y="6381749"/>
            <a:ext cx="2571082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9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0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18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4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0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18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6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2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200" kern="1200" dirty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BE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B44BE351-343D-4594-95A0-0D0F914E81E6}" type="datetime1">
              <a:rPr lang="nl-BE" smtClean="0"/>
              <a:t>16/12/2024</a:t>
            </a:fld>
            <a:endParaRPr lang="nl-B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‹#›</a:t>
            </a:fld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A61D075-48FC-BC4E-9A13-7B90252BE3D5}"/>
              </a:ext>
            </a:extLst>
          </p:cNvPr>
          <p:cNvSpPr/>
          <p:nvPr userDrawn="1"/>
        </p:nvSpPr>
        <p:spPr>
          <a:xfrm>
            <a:off x="-6350" y="-1840"/>
            <a:ext cx="9150350" cy="576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97CC0E2-7B15-9C4F-ABCF-4CCDDB3156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432048"/>
          </a:xfrm>
        </p:spPr>
        <p:txBody>
          <a:bodyPr/>
          <a:lstStyle>
            <a:lvl1pPr algn="l">
              <a:defRPr sz="2000" b="0" i="0">
                <a:solidFill>
                  <a:srgbClr val="E73B2A"/>
                </a:solidFill>
                <a:latin typeface="Verdana"/>
                <a:cs typeface="Verdana"/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699FE33-2810-F24E-9FFC-87365D7890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50" y="6178686"/>
            <a:ext cx="9150350" cy="10437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004399-0D54-3D48-B9DC-E01295FCBC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4413" y="6381749"/>
            <a:ext cx="2571082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945F56D6-12D4-DB49-B293-70757ABCCCEA}"/>
              </a:ext>
            </a:extLst>
          </p:cNvPr>
          <p:cNvSpPr/>
          <p:nvPr userDrawn="1"/>
        </p:nvSpPr>
        <p:spPr>
          <a:xfrm>
            <a:off x="-6350" y="-1840"/>
            <a:ext cx="9150350" cy="576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50" y="673632"/>
            <a:ext cx="8568550" cy="5452531"/>
          </a:xfrm>
        </p:spPr>
        <p:txBody>
          <a:bodyPr/>
          <a:lstStyle>
            <a:lvl1pPr>
              <a:buFont typeface="Wingdings" pitchFamily="2" charset="2"/>
              <a:buChar char="§"/>
              <a:defRPr sz="20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18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6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432048"/>
          </a:xfrm>
        </p:spPr>
        <p:txBody>
          <a:bodyPr/>
          <a:lstStyle>
            <a:lvl1pPr algn="l">
              <a:defRPr sz="2000" b="0" i="0">
                <a:solidFill>
                  <a:srgbClr val="E73B2A"/>
                </a:solidFill>
                <a:latin typeface="Verdana"/>
                <a:cs typeface="Verdana"/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3A5FEB67-6E21-4713-8C22-5231A284838A}" type="datetime1">
              <a:rPr lang="nl-BE" smtClean="0"/>
              <a:t>16/12/2024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‹#›</a:t>
            </a:fld>
            <a:endParaRPr lang="nl-BE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E11B46D-FFCB-BB49-BF15-F797979D6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50" y="6178686"/>
            <a:ext cx="9150350" cy="10437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4335978-ADAB-DE4C-85B8-21E951D54C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4413" y="6381749"/>
            <a:ext cx="2571082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13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0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18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6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0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16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4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2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200" kern="1200" dirty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BE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33185404-B0E2-4421-8709-47BD42739845}" type="datetime1">
              <a:rPr lang="nl-BE" smtClean="0"/>
              <a:t>16/12/2024</a:t>
            </a:fld>
            <a:endParaRPr lang="nl-B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‹#›</a:t>
            </a:fld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A61D075-48FC-BC4E-9A13-7B90252BE3D5}"/>
              </a:ext>
            </a:extLst>
          </p:cNvPr>
          <p:cNvSpPr/>
          <p:nvPr userDrawn="1"/>
        </p:nvSpPr>
        <p:spPr>
          <a:xfrm>
            <a:off x="-6350" y="-1840"/>
            <a:ext cx="9150350" cy="576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97CC0E2-7B15-9C4F-ABCF-4CCDDB3156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432048"/>
          </a:xfrm>
        </p:spPr>
        <p:txBody>
          <a:bodyPr/>
          <a:lstStyle>
            <a:lvl1pPr algn="l">
              <a:defRPr sz="2000" b="0" i="0">
                <a:solidFill>
                  <a:srgbClr val="E73B2A"/>
                </a:solidFill>
                <a:latin typeface="Verdana"/>
                <a:cs typeface="Verdana"/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699FE33-2810-F24E-9FFC-87365D7890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50" y="6178686"/>
            <a:ext cx="9150350" cy="10437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004399-0D54-3D48-B9DC-E01295FCBC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4413" y="6381749"/>
            <a:ext cx="2571082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7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945F56D6-12D4-DB49-B293-70757ABCCCEA}"/>
              </a:ext>
            </a:extLst>
          </p:cNvPr>
          <p:cNvSpPr/>
          <p:nvPr userDrawn="1"/>
        </p:nvSpPr>
        <p:spPr>
          <a:xfrm>
            <a:off x="-6350" y="0"/>
            <a:ext cx="9150350" cy="11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8250" y="1340768"/>
            <a:ext cx="8568550" cy="4785395"/>
          </a:xfrm>
        </p:spPr>
        <p:txBody>
          <a:bodyPr/>
          <a:lstStyle>
            <a:lvl1pPr>
              <a:buFont typeface="Wingdings" pitchFamily="2" charset="2"/>
              <a:buChar char="§"/>
              <a:defRPr sz="20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18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6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 hasCustomPrompt="1"/>
          </p:nvPr>
        </p:nvSpPr>
        <p:spPr>
          <a:xfrm>
            <a:off x="118250" y="44624"/>
            <a:ext cx="8990254" cy="1008112"/>
          </a:xfrm>
        </p:spPr>
        <p:txBody>
          <a:bodyPr/>
          <a:lstStyle>
            <a:lvl1pPr algn="l">
              <a:defRPr sz="2000" b="0" i="0">
                <a:solidFill>
                  <a:srgbClr val="E73B2A"/>
                </a:solidFill>
                <a:latin typeface="Verdana"/>
                <a:cs typeface="Verdana"/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0E159B93-8554-4B34-8B6B-3EDF9BA36B0A}" type="datetime1">
              <a:rPr lang="nl-BE" smtClean="0"/>
              <a:t>16/12/2024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‹#›</a:t>
            </a:fld>
            <a:endParaRPr lang="nl-BE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E11B46D-FFCB-BB49-BF15-F797979D6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50" y="6178686"/>
            <a:ext cx="9150350" cy="10437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4335978-ADAB-DE4C-85B8-21E951D54C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4413" y="6381749"/>
            <a:ext cx="2571082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5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buFont typeface="Wingdings" pitchFamily="2" charset="2"/>
              <a:buChar char="§"/>
              <a:defRPr sz="20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18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4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0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18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6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2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200" kern="1200" dirty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BE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F43A53A5-6FB6-4893-8891-1E8FF031D1C2}" type="datetime1">
              <a:rPr lang="nl-BE" smtClean="0"/>
              <a:t>16/12/2024</a:t>
            </a:fld>
            <a:endParaRPr lang="nl-B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‹#›</a:t>
            </a:fld>
            <a:endParaRPr lang="nl-BE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699FE33-2810-F24E-9FFC-87365D7890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50" y="6178686"/>
            <a:ext cx="9150350" cy="10437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004399-0D54-3D48-B9DC-E01295FCBC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4413" y="6381749"/>
            <a:ext cx="2571082" cy="365124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67A59ED2-5D49-CF01-CFD5-6F8DE1BEEFD6}"/>
              </a:ext>
            </a:extLst>
          </p:cNvPr>
          <p:cNvSpPr/>
          <p:nvPr userDrawn="1"/>
        </p:nvSpPr>
        <p:spPr>
          <a:xfrm>
            <a:off x="-6350" y="0"/>
            <a:ext cx="9150350" cy="11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A092E71-6428-4D9F-FF2E-DFDA21C5BEEF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118250" y="44624"/>
            <a:ext cx="8990254" cy="1008112"/>
          </a:xfrm>
        </p:spPr>
        <p:txBody>
          <a:bodyPr/>
          <a:lstStyle>
            <a:lvl1pPr algn="l">
              <a:defRPr sz="2000" b="0" i="0">
                <a:solidFill>
                  <a:srgbClr val="E73B2A"/>
                </a:solidFill>
                <a:latin typeface="Verdana"/>
                <a:cs typeface="Verdana"/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707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50" y="1268760"/>
            <a:ext cx="8568550" cy="4857403"/>
          </a:xfrm>
        </p:spPr>
        <p:txBody>
          <a:bodyPr/>
          <a:lstStyle>
            <a:lvl1pPr>
              <a:buFont typeface="Wingdings" pitchFamily="2" charset="2"/>
              <a:buChar char="§"/>
              <a:defRPr sz="20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18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6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B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EA05CA57-03AD-4954-8CA6-BA47B255BEEF}" type="datetime1">
              <a:rPr lang="nl-BE" smtClean="0"/>
              <a:t>16/12/2024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‹#›</a:t>
            </a:fld>
            <a:endParaRPr lang="nl-BE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E11B46D-FFCB-BB49-BF15-F797979D6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50" y="6178686"/>
            <a:ext cx="9150350" cy="10437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4335978-ADAB-DE4C-85B8-21E951D54C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4413" y="6381749"/>
            <a:ext cx="2571082" cy="365124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9F420193-4111-7D70-FEAC-8277DAA8382B}"/>
              </a:ext>
            </a:extLst>
          </p:cNvPr>
          <p:cNvSpPr/>
          <p:nvPr userDrawn="1"/>
        </p:nvSpPr>
        <p:spPr>
          <a:xfrm>
            <a:off x="0" y="0"/>
            <a:ext cx="9150350" cy="11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B0EC39A-B8D6-B463-3F42-EBAF25172F35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118250" y="44624"/>
            <a:ext cx="8990254" cy="1008112"/>
          </a:xfrm>
        </p:spPr>
        <p:txBody>
          <a:bodyPr/>
          <a:lstStyle>
            <a:lvl1pPr algn="l">
              <a:defRPr sz="2000" b="0" i="0">
                <a:solidFill>
                  <a:srgbClr val="E73B2A"/>
                </a:solidFill>
                <a:latin typeface="Verdana"/>
                <a:cs typeface="Verdana"/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5888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buFont typeface="Wingdings" pitchFamily="2" charset="2"/>
              <a:buChar char="§"/>
              <a:defRPr sz="20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18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6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20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0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16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4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200" kern="1200" dirty="0" smtClean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200" kern="1200" dirty="0">
                <a:solidFill>
                  <a:srgbClr val="16407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BE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42171988-1FA3-40F4-B1BF-4AFFC87A0ACD}" type="datetime1">
              <a:rPr lang="nl-BE" smtClean="0"/>
              <a:t>16/12/2024</a:t>
            </a:fld>
            <a:endParaRPr lang="nl-B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‹#›</a:t>
            </a:fld>
            <a:endParaRPr lang="nl-BE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699FE33-2810-F24E-9FFC-87365D7890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50" y="6178686"/>
            <a:ext cx="9150350" cy="10437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6004399-0D54-3D48-B9DC-E01295FCBC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4413" y="6381749"/>
            <a:ext cx="2571082" cy="365124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DD2D2795-66B6-DC4C-61AC-4B96312A664B}"/>
              </a:ext>
            </a:extLst>
          </p:cNvPr>
          <p:cNvSpPr/>
          <p:nvPr userDrawn="1"/>
        </p:nvSpPr>
        <p:spPr>
          <a:xfrm>
            <a:off x="-6350" y="0"/>
            <a:ext cx="9150350" cy="11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6144BC4-E524-E965-F408-0862BC8A780D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118250" y="44624"/>
            <a:ext cx="8990254" cy="1008112"/>
          </a:xfrm>
        </p:spPr>
        <p:txBody>
          <a:bodyPr/>
          <a:lstStyle>
            <a:lvl1pPr algn="l">
              <a:defRPr sz="2000" b="0" i="0">
                <a:solidFill>
                  <a:srgbClr val="E73B2A"/>
                </a:solidFill>
                <a:latin typeface="Verdana"/>
                <a:cs typeface="Verdana"/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980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115888"/>
            <a:ext cx="82296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2E527667-AB8F-481C-BC9E-FE16B018FCCC}" type="datetime1">
              <a:rPr lang="nl-BE" smtClean="0"/>
              <a:t>16/12/2024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D8A257F-F9B7-3E4C-B9D0-26AB3DC0A422}" type="slidenum">
              <a:rPr lang="nl-BE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2390" y="1340768"/>
            <a:ext cx="8439220" cy="2858062"/>
          </a:xfrm>
        </p:spPr>
        <p:txBody>
          <a:bodyPr>
            <a:normAutofit/>
          </a:bodyPr>
          <a:lstStyle/>
          <a:p>
            <a:r>
              <a:rPr lang="nl-NL" sz="3000" i="0" dirty="0">
                <a:effectLst/>
                <a:latin typeface="Arial" panose="020B0604020202020204" pitchFamily="34" charset="0"/>
              </a:rPr>
              <a:t>INFORMATIEMANAGEMENT: OPDRACHT 2</a:t>
            </a:r>
            <a:br>
              <a:rPr lang="nl-NL" sz="3000" dirty="0"/>
            </a:br>
            <a:r>
              <a:rPr lang="nl-NL" sz="3000" i="0" dirty="0">
                <a:effectLst/>
                <a:latin typeface="Arial" panose="020B0604020202020204" pitchFamily="34" charset="0"/>
              </a:rPr>
              <a:t>DATAVERZAMELING, OPSLAG, EN VISUALISATIE</a:t>
            </a:r>
            <a:endParaRPr lang="nl-NL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3DEA811-913B-A47B-8EE4-064B9C08C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8507288" cy="48574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è"/>
            </a:pPr>
            <a:r>
              <a:rPr lang="nl-BE" dirty="0"/>
              <a:t>Keuze om met fictieve data te werken in plaats van echte data te plotten omdat de nadruk van de taak op het visualiseren lag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dirty="0"/>
              <a:t>Keuze voor realistisch gedrag van batterij bij het versnellen en regeneratief remmen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r>
              <a:rPr lang="nl-BE" err="1"/>
              <a:t>Chatgpt</a:t>
            </a:r>
            <a:r>
              <a:rPr lang="nl-BE"/>
              <a:t> werd gebruikt om foutmeldingen op te lossen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6A5994-40D2-F5BD-745A-E0EB8E5D1E0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dirty="0"/>
              <a:t>Keuzes en afwegingen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61340-4A24-4AF3-B313-1920CBF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77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CE31AF-73DA-72D3-F45E-822DDA70C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l-NL" dirty="0"/>
              <a:t>Start met basiswaarden: Snelheid: 0.0 km/u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dirty="0"/>
              <a:t>Batterij: 100%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dirty="0"/>
              <a:t>Motorstatus: '</a:t>
            </a:r>
            <a:r>
              <a:rPr lang="nl-NL" dirty="0" err="1"/>
              <a:t>idle</a:t>
            </a:r>
            <a:r>
              <a:rPr lang="nl-NL" dirty="0"/>
              <a:t>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dirty="0"/>
              <a:t>Bereik: 500 km</a:t>
            </a:r>
          </a:p>
          <a:p>
            <a:endParaRPr lang="nl-B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DDA985F-4C5B-1F3C-B751-1284DC96ECC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dirty="0" err="1"/>
              <a:t>Initiele</a:t>
            </a:r>
            <a:r>
              <a:rPr lang="nl-BE" dirty="0"/>
              <a:t> data generatie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F7DF0-D27E-45F6-98A4-FBA1F60D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69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ACB198-9852-500C-7F72-479D5890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Klasse motoractuator 3 standen: </a:t>
            </a:r>
            <a:r>
              <a:rPr lang="nl-BE" dirty="0" err="1"/>
              <a:t>idle</a:t>
            </a:r>
            <a:r>
              <a:rPr lang="nl-BE" dirty="0"/>
              <a:t> (60% kans), </a:t>
            </a:r>
            <a:r>
              <a:rPr lang="nl-BE" dirty="0" err="1"/>
              <a:t>accelerate</a:t>
            </a:r>
            <a:r>
              <a:rPr lang="nl-BE" dirty="0"/>
              <a:t>(20% kans) en </a:t>
            </a:r>
            <a:r>
              <a:rPr lang="nl-BE" dirty="0" err="1"/>
              <a:t>decelerate</a:t>
            </a:r>
            <a:r>
              <a:rPr lang="nl-BE" dirty="0"/>
              <a:t> (20% kans)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dirty="0"/>
              <a:t>Random keuze hieruit iedere seconde, motorstatus wordt aangepast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Klasse speedsensor 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dirty="0"/>
              <a:t>Bij versnellen: </a:t>
            </a:r>
            <a:r>
              <a:rPr lang="nl-NL" dirty="0"/>
              <a:t>toename met random waarde tussen 1-5 km/u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NL" dirty="0"/>
              <a:t>Bij vertragen: afname met random waarde tussen 1-5 km/u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Klasse batterijsensor wordt aangepast </a:t>
            </a:r>
            <a:r>
              <a:rPr lang="nl-BE" dirty="0" err="1"/>
              <a:t>obv</a:t>
            </a:r>
            <a:r>
              <a:rPr lang="nl-BE" dirty="0"/>
              <a:t>. :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dirty="0"/>
              <a:t>Basisverbruik afhankelijk van snelheid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dirty="0"/>
              <a:t>Extra verbruik bij versnelling (</a:t>
            </a:r>
            <a:r>
              <a:rPr lang="nl-BE" dirty="0" err="1"/>
              <a:t>kwadratsch</a:t>
            </a:r>
            <a:r>
              <a:rPr lang="nl-BE" dirty="0"/>
              <a:t> verband)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BE" dirty="0"/>
              <a:t>Regeneratie bij vertraging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nl-NL" dirty="0"/>
              <a:t>Totaal verbruik = Basisverbruik + Versnellingsverbruik - Regeneratie</a:t>
            </a:r>
          </a:p>
          <a:p>
            <a:pPr>
              <a:buFont typeface="Wingdings" panose="05000000000000000000" pitchFamily="2" charset="2"/>
              <a:buChar char="è"/>
            </a:pPr>
            <a:endParaRPr lang="nl-BE" dirty="0"/>
          </a:p>
          <a:p>
            <a:pPr>
              <a:buFont typeface="Wingdings" panose="05000000000000000000" pitchFamily="2" charset="2"/>
              <a:buChar char="è"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è"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r>
              <a:rPr lang="nl-BE" dirty="0"/>
              <a:t>Klasse rangeactuator = 5*</a:t>
            </a:r>
            <a:r>
              <a:rPr lang="nl-BE" dirty="0" err="1"/>
              <a:t>battery_percentage</a:t>
            </a:r>
            <a:endParaRPr lang="nl-BE" dirty="0"/>
          </a:p>
          <a:p>
            <a:r>
              <a:rPr lang="nl-BE" dirty="0"/>
              <a:t>Klasse batterijsensor 0-100 % (</a:t>
            </a:r>
            <a:r>
              <a:rPr lang="nl-BE" dirty="0" err="1"/>
              <a:t>initial</a:t>
            </a:r>
            <a:r>
              <a:rPr lang="nl-BE" dirty="0"/>
              <a:t> = 100)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190B29C-9840-0604-2276-3440FEBC3D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dirty="0"/>
              <a:t>Datageneratie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996766-A94F-44C6-B6B5-FF3E550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36F5BD0-6B2A-C0BF-1286-9403FD6993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dirty="0"/>
              <a:t>Hoe zit de data-collectie technisch in elkaar?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2628-111A-45CC-96A7-412E9917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4</a:t>
            </a:fld>
            <a:endParaRPr lang="nl-BE"/>
          </a:p>
        </p:txBody>
      </p:sp>
      <p:pic>
        <p:nvPicPr>
          <p:cNvPr id="1026" name="Picture 2" descr="Handling IOT data with MQTT, Telegraf, InfluxDB and Grafana | by Lucas S. |  Medium">
            <a:extLst>
              <a:ext uri="{FF2B5EF4-FFF2-40B4-BE49-F238E27FC236}">
                <a16:creationId xmlns:a16="http://schemas.microsoft.com/office/drawing/2014/main" id="{8CF80104-A34F-69D4-4F73-1AECBF5140F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84976" cy="307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F4BF611F-93F1-263D-6E0C-D942A8B55160}"/>
              </a:ext>
            </a:extLst>
          </p:cNvPr>
          <p:cNvSpPr txBox="1"/>
          <p:nvPr/>
        </p:nvSpPr>
        <p:spPr>
          <a:xfrm>
            <a:off x="2843808" y="537321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Uitleg volgende slide -&gt;</a:t>
            </a:r>
          </a:p>
        </p:txBody>
      </p:sp>
    </p:spTree>
    <p:extLst>
      <p:ext uri="{BB962C8B-B14F-4D97-AF65-F5344CB8AC3E}">
        <p14:creationId xmlns:p14="http://schemas.microsoft.com/office/powerpoint/2010/main" val="332154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D86E4E5-6DE4-D761-E55C-2BAEB977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Docker containers worden opgestart via </a:t>
            </a:r>
            <a:r>
              <a:rPr lang="nl-BE" dirty="0" err="1"/>
              <a:t>command</a:t>
            </a:r>
            <a:r>
              <a:rPr lang="nl-BE" dirty="0"/>
              <a:t> in de Terminal: </a:t>
            </a:r>
            <a:r>
              <a:rPr lang="nl-BE" dirty="0" err="1"/>
              <a:t>docker</a:t>
            </a:r>
            <a:r>
              <a:rPr lang="nl-BE" dirty="0"/>
              <a:t> </a:t>
            </a:r>
            <a:r>
              <a:rPr lang="nl-BE" dirty="0" err="1"/>
              <a:t>compose</a:t>
            </a:r>
            <a:r>
              <a:rPr lang="nl-BE" dirty="0"/>
              <a:t> up --</a:t>
            </a:r>
            <a:r>
              <a:rPr lang="nl-BE" dirty="0" err="1"/>
              <a:t>build</a:t>
            </a:r>
            <a:endParaRPr lang="nl-BE"/>
          </a:p>
          <a:p>
            <a:r>
              <a:rPr lang="nl-BE" dirty="0"/>
              <a:t>Fictieve data wordt aangemaakt in de Python code</a:t>
            </a:r>
            <a:endParaRPr lang="nl-BE"/>
          </a:p>
          <a:p>
            <a:r>
              <a:rPr lang="nl-NL" dirty="0"/>
              <a:t>De gegenereerde data wordt gepubliceerd op specifieke MQTT topics op de </a:t>
            </a:r>
            <a:r>
              <a:rPr lang="nl-NL" dirty="0" err="1"/>
              <a:t>Mosquitto</a:t>
            </a:r>
            <a:r>
              <a:rPr lang="nl-NL" dirty="0"/>
              <a:t> broker.</a:t>
            </a:r>
            <a:endParaRPr lang="nl-NL"/>
          </a:p>
          <a:p>
            <a:r>
              <a:rPr lang="nl-BE" dirty="0" err="1"/>
              <a:t>Telegraf</a:t>
            </a:r>
            <a:r>
              <a:rPr lang="nl-BE" dirty="0"/>
              <a:t> luistert naar de relevante topics en selecteert de relevante sensordata en</a:t>
            </a:r>
            <a:r>
              <a:rPr lang="nl-NL" dirty="0"/>
              <a:t> schrijft vervolgens de verwerkte data naar </a:t>
            </a:r>
            <a:r>
              <a:rPr lang="nl-NL" dirty="0" err="1"/>
              <a:t>InfluxDB</a:t>
            </a:r>
            <a:r>
              <a:rPr lang="nl-NL" dirty="0"/>
              <a:t>. </a:t>
            </a:r>
            <a:endParaRPr lang="nl-NL"/>
          </a:p>
          <a:p>
            <a:r>
              <a:rPr lang="nl-NL" dirty="0"/>
              <a:t>In </a:t>
            </a:r>
            <a:r>
              <a:rPr lang="nl-NL" dirty="0" err="1"/>
              <a:t>Grafana</a:t>
            </a:r>
            <a:r>
              <a:rPr lang="nl-NL" dirty="0"/>
              <a:t> wordt ingesteld dat </a:t>
            </a:r>
            <a:r>
              <a:rPr lang="nl-NL" dirty="0" err="1"/>
              <a:t>InfluxDB</a:t>
            </a:r>
            <a:r>
              <a:rPr lang="nl-NL" dirty="0"/>
              <a:t> de databron is</a:t>
            </a:r>
            <a:endParaRPr lang="nl-NL"/>
          </a:p>
          <a:p>
            <a:r>
              <a:rPr lang="nl-NL" dirty="0"/>
              <a:t>Ten slotte wordt er een dashboard in </a:t>
            </a:r>
            <a:r>
              <a:rPr lang="nl-NL" dirty="0" err="1"/>
              <a:t>Grafana</a:t>
            </a:r>
            <a:r>
              <a:rPr lang="nl-NL" dirty="0"/>
              <a:t> gemaakt om de data te visualiseren op een passende wijze via een </a:t>
            </a:r>
            <a:r>
              <a:rPr lang="nl-NL" dirty="0" err="1"/>
              <a:t>Querry</a:t>
            </a:r>
            <a:endParaRPr lang="nl-BE"/>
          </a:p>
          <a:p>
            <a:pPr marL="0" indent="0">
              <a:buNone/>
            </a:pPr>
            <a:endParaRPr lang="nl-BE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791F0-998D-75EA-74A8-E5D272ABE8D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dirty="0"/>
              <a:t>Hoe zit de data-collectie technisch in elkaar?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88EDF-276F-4656-8B67-2D9DD2E7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86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18AEAE0-84CA-823B-3D51-557A7F40C5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sz="1100" err="1">
                <a:solidFill>
                  <a:srgbClr val="569CD6"/>
                </a:solidFill>
                <a:latin typeface="Consolas"/>
                <a:ea typeface="Verdana"/>
              </a:rPr>
              <a:t>from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bucket: "timeseries"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nl-BE">
              <a:ea typeface="Verdana"/>
            </a:endParaRPr>
          </a:p>
          <a:p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569CD6"/>
                </a:solidFill>
                <a:latin typeface="Consolas"/>
                <a:ea typeface="Verdana"/>
              </a:rPr>
              <a:t>range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start: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-</a:t>
            </a:r>
            <a:r>
              <a:rPr lang="nl-BE" sz="1100">
                <a:solidFill>
                  <a:srgbClr val="B5CEA8"/>
                </a:solidFill>
                <a:latin typeface="Consolas"/>
                <a:ea typeface="Verdana"/>
              </a:rPr>
              <a:t>5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m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nl-BE">
              <a:ea typeface="Verdana"/>
            </a:endParaRPr>
          </a:p>
          <a:p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569CD6"/>
                </a:solidFill>
                <a:latin typeface="Consolas"/>
                <a:ea typeface="Verdana"/>
              </a:rPr>
              <a:t>filter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fn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: 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_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measurement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"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factory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" </a:t>
            </a:r>
            <a:r>
              <a:rPr lang="nl-BE" sz="1100" err="1">
                <a:solidFill>
                  <a:srgbClr val="778899"/>
                </a:solidFill>
                <a:latin typeface="Consolas"/>
                <a:ea typeface="Verdana"/>
              </a:rPr>
              <a:t>and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 err="1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type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"sensor" </a:t>
            </a:r>
            <a:r>
              <a:rPr lang="nl-BE" sz="1100" err="1">
                <a:solidFill>
                  <a:srgbClr val="778899"/>
                </a:solidFill>
                <a:latin typeface="Consolas"/>
                <a:ea typeface="Verdana"/>
              </a:rPr>
              <a:t>and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 err="1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deviceid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"speed_sensor_01"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nl-BE">
              <a:ea typeface="Verdana"/>
            </a:endParaRPr>
          </a:p>
          <a:p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569CD6"/>
                </a:solidFill>
                <a:latin typeface="Consolas"/>
                <a:ea typeface="Verdana"/>
              </a:rPr>
              <a:t>filter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fn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: 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 err="1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_field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"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value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"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nl-BE">
              <a:ea typeface="Verdana"/>
            </a:endParaRPr>
          </a:p>
          <a:p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569CD6"/>
                </a:solidFill>
                <a:latin typeface="Consolas"/>
                <a:ea typeface="Verdana"/>
              </a:rPr>
              <a:t>last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()</a:t>
            </a:r>
            <a:endParaRPr lang="nl-BE">
              <a:ea typeface="Verdana"/>
            </a:endParaRPr>
          </a:p>
          <a:p>
            <a:endParaRPr lang="nl-BE"/>
          </a:p>
        </p:txBody>
      </p:sp>
      <p:pic>
        <p:nvPicPr>
          <p:cNvPr id="3" name="Content Placeholder 2" descr="A green and black speedometer&#10;&#10;Description automatically generated">
            <a:extLst>
              <a:ext uri="{FF2B5EF4-FFF2-40B4-BE49-F238E27FC236}">
                <a16:creationId xmlns:a16="http://schemas.microsoft.com/office/drawing/2014/main" id="{FDA12660-F33F-1DA1-59ED-2691FC2C29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3" y="3138924"/>
            <a:ext cx="7879080" cy="2987040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91FEAE24-B3CA-F207-BF78-DF97A2E7B01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dirty="0">
                <a:ea typeface="Calibri"/>
                <a:cs typeface="Calibri"/>
              </a:rPr>
              <a:t>Visualisatie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FE467-49A3-44D2-A950-D275EF66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30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3A4A8A5-6A01-6303-EFC9-B14D82825E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sz="1100" err="1">
                <a:solidFill>
                  <a:srgbClr val="569CD6"/>
                </a:solidFill>
                <a:latin typeface="Consolas"/>
                <a:ea typeface="Verdana"/>
              </a:rPr>
              <a:t>from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bucket: "timeseries"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nl-BE">
              <a:ea typeface="Verdana"/>
            </a:endParaRPr>
          </a:p>
          <a:p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569CD6"/>
                </a:solidFill>
                <a:latin typeface="Consolas"/>
                <a:ea typeface="Verdana"/>
              </a:rPr>
              <a:t>range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start: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-</a:t>
            </a:r>
            <a:r>
              <a:rPr lang="nl-BE" sz="1100">
                <a:solidFill>
                  <a:srgbClr val="B5CEA8"/>
                </a:solidFill>
                <a:latin typeface="Consolas"/>
                <a:ea typeface="Verdana"/>
              </a:rPr>
              <a:t>5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m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nl-BE">
              <a:ea typeface="Verdana"/>
            </a:endParaRPr>
          </a:p>
          <a:p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569CD6"/>
                </a:solidFill>
                <a:latin typeface="Consolas"/>
                <a:ea typeface="Verdana"/>
              </a:rPr>
              <a:t>filter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fn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: 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_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measurement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"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factory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" </a:t>
            </a:r>
            <a:r>
              <a:rPr lang="nl-BE" sz="1100" err="1">
                <a:solidFill>
                  <a:srgbClr val="778899"/>
                </a:solidFill>
                <a:latin typeface="Consolas"/>
                <a:ea typeface="Verdana"/>
              </a:rPr>
              <a:t>and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 err="1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type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"sensor" </a:t>
            </a:r>
            <a:r>
              <a:rPr lang="nl-BE" sz="1100" err="1">
                <a:solidFill>
                  <a:srgbClr val="778899"/>
                </a:solidFill>
                <a:latin typeface="Consolas"/>
                <a:ea typeface="Verdana"/>
              </a:rPr>
              <a:t>and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 err="1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deviceid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"battery_sensor_01"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nl-BE">
              <a:ea typeface="Verdana"/>
            </a:endParaRPr>
          </a:p>
          <a:p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569CD6"/>
                </a:solidFill>
                <a:latin typeface="Consolas"/>
                <a:ea typeface="Verdana"/>
              </a:rPr>
              <a:t>filter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fn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: 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 err="1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_field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"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value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"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nl-BE">
              <a:ea typeface="Verdana"/>
            </a:endParaRPr>
          </a:p>
          <a:p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569CD6"/>
                </a:solidFill>
                <a:latin typeface="Consolas"/>
                <a:ea typeface="Verdana"/>
              </a:rPr>
              <a:t>last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()</a:t>
            </a:r>
            <a:endParaRPr lang="nl-BE">
              <a:ea typeface="Verdana"/>
            </a:endParaRPr>
          </a:p>
          <a:p>
            <a:endParaRPr lang="nl-BE"/>
          </a:p>
        </p:txBody>
      </p:sp>
      <p:pic>
        <p:nvPicPr>
          <p:cNvPr id="6" name="Content Placeholder 5" descr="A green and yellow circular graph&#10;&#10;Description automatically generated">
            <a:extLst>
              <a:ext uri="{FF2B5EF4-FFF2-40B4-BE49-F238E27FC236}">
                <a16:creationId xmlns:a16="http://schemas.microsoft.com/office/drawing/2014/main" id="{32D0055B-CF17-419D-92C7-12458DC798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826" y="3293320"/>
            <a:ext cx="7898087" cy="2836774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23E6E89-3EEF-CA1D-A9C4-8ADD33BF9AD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dirty="0">
                <a:ea typeface="Calibri"/>
                <a:cs typeface="Calibri"/>
              </a:rPr>
              <a:t>Visualisatie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9AA9D-F809-4800-8D8C-C8F435FA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513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41EBA9-7FA4-AFDB-1662-D6B2C1D267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569CD6"/>
                </a:solidFill>
                <a:latin typeface="Consolas"/>
                <a:ea typeface="Verdana"/>
              </a:rPr>
              <a:t>from</a:t>
            </a:r>
            <a:r>
              <a:rPr lang="en-US" sz="1100" dirty="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bucket: "timeseries"</a:t>
            </a:r>
            <a:r>
              <a:rPr lang="en-US" sz="1100" dirty="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en-US" dirty="0">
              <a:ea typeface="Verdana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en-US" sz="1100" dirty="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/>
                <a:ea typeface="Verdana"/>
              </a:rPr>
              <a:t>range</a:t>
            </a:r>
            <a:r>
              <a:rPr lang="en-US" sz="1100" dirty="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start: </a:t>
            </a:r>
            <a:r>
              <a:rPr lang="en-US" sz="1100" dirty="0">
                <a:solidFill>
                  <a:srgbClr val="778899"/>
                </a:solidFill>
                <a:latin typeface="Consolas"/>
                <a:ea typeface="Verdana"/>
              </a:rPr>
              <a:t>-</a:t>
            </a:r>
            <a:r>
              <a:rPr lang="en-US" sz="1100" dirty="0">
                <a:solidFill>
                  <a:srgbClr val="B5CEA8"/>
                </a:solidFill>
                <a:latin typeface="Consolas"/>
                <a:ea typeface="Verdana"/>
              </a:rPr>
              <a:t>5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m</a:t>
            </a:r>
            <a:r>
              <a:rPr lang="en-US" sz="1100" dirty="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en-US" dirty="0">
              <a:ea typeface="Verdana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en-US" sz="1100" dirty="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/>
                <a:ea typeface="Verdana"/>
              </a:rPr>
              <a:t>filter</a:t>
            </a:r>
            <a:r>
              <a:rPr lang="en-US" sz="1100" dirty="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nsolas"/>
                <a:ea typeface="Verdana"/>
              </a:rPr>
              <a:t>fn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: </a:t>
            </a:r>
            <a:r>
              <a:rPr lang="en-US" sz="1100" dirty="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en-US" sz="1100" dirty="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en-US" sz="1100" dirty="0">
                <a:solidFill>
                  <a:srgbClr val="778899"/>
                </a:solidFill>
                <a:latin typeface="Consolas"/>
                <a:ea typeface="Verdana"/>
              </a:rPr>
              <a:t>=&gt;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en-US" sz="1100" dirty="0" err="1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en-US" sz="1100" dirty="0" err="1">
                <a:solidFill>
                  <a:srgbClr val="D4D4D4"/>
                </a:solidFill>
                <a:latin typeface="Consolas"/>
                <a:ea typeface="Verdana"/>
              </a:rPr>
              <a:t>_measurement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en-US" sz="1100" dirty="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"factory" </a:t>
            </a:r>
            <a:r>
              <a:rPr lang="en-US" sz="1100" dirty="0">
                <a:solidFill>
                  <a:srgbClr val="778899"/>
                </a:solidFill>
                <a:latin typeface="Consolas"/>
                <a:ea typeface="Verdana"/>
              </a:rPr>
              <a:t>and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en-US" sz="1100" dirty="0" err="1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en-US" sz="1100" dirty="0" err="1">
                <a:solidFill>
                  <a:srgbClr val="D4D4D4"/>
                </a:solidFill>
                <a:latin typeface="Consolas"/>
                <a:ea typeface="Verdana"/>
              </a:rPr>
              <a:t>type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en-US" sz="1100" dirty="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"actuator" </a:t>
            </a:r>
            <a:r>
              <a:rPr lang="en-US" sz="1100" dirty="0">
                <a:solidFill>
                  <a:srgbClr val="778899"/>
                </a:solidFill>
                <a:latin typeface="Consolas"/>
                <a:ea typeface="Verdana"/>
              </a:rPr>
              <a:t>and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en-US" sz="1100" dirty="0" err="1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en-US" sz="1100" dirty="0" err="1">
                <a:solidFill>
                  <a:srgbClr val="D4D4D4"/>
                </a:solidFill>
                <a:latin typeface="Consolas"/>
                <a:ea typeface="Verdana"/>
              </a:rPr>
              <a:t>deviceid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en-US" sz="1100" dirty="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"range_actuator_01"</a:t>
            </a:r>
            <a:r>
              <a:rPr lang="en-US" sz="1100" dirty="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en-US" dirty="0">
              <a:ea typeface="Verdana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en-US" sz="1100" dirty="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/>
                <a:ea typeface="Verdana"/>
              </a:rPr>
              <a:t>filter</a:t>
            </a:r>
            <a:r>
              <a:rPr lang="en-US" sz="1100" dirty="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nsolas"/>
                <a:ea typeface="Verdana"/>
              </a:rPr>
              <a:t>fn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: </a:t>
            </a:r>
            <a:r>
              <a:rPr lang="en-US" sz="1100" dirty="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en-US" sz="1100" dirty="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en-US" sz="1100" dirty="0">
                <a:solidFill>
                  <a:srgbClr val="778899"/>
                </a:solidFill>
                <a:latin typeface="Consolas"/>
                <a:ea typeface="Verdana"/>
              </a:rPr>
              <a:t>=&gt;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en-US" sz="1100" dirty="0" err="1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en-US" sz="1100" dirty="0" err="1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en-US" sz="1100" dirty="0" err="1">
                <a:solidFill>
                  <a:srgbClr val="D4D4D4"/>
                </a:solidFill>
                <a:latin typeface="Consolas"/>
                <a:ea typeface="Verdana"/>
              </a:rPr>
              <a:t>_field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en-US" sz="1100" dirty="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"value"</a:t>
            </a:r>
            <a:r>
              <a:rPr lang="en-US" sz="1100" dirty="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en-US" dirty="0">
              <a:ea typeface="Verdana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en-US" sz="1100" dirty="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en-US" sz="1100" dirty="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/>
                <a:ea typeface="Verdana"/>
              </a:rPr>
              <a:t>last</a:t>
            </a:r>
            <a:r>
              <a:rPr lang="en-US" sz="1100" dirty="0">
                <a:solidFill>
                  <a:srgbClr val="DCDCDC"/>
                </a:solidFill>
                <a:latin typeface="Consolas"/>
                <a:ea typeface="Verdana"/>
              </a:rPr>
              <a:t>()</a:t>
            </a:r>
            <a:endParaRPr lang="en-US" dirty="0">
              <a:ea typeface="Verdana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green and black speedometer&#10;&#10;Description automatically generated">
            <a:extLst>
              <a:ext uri="{FF2B5EF4-FFF2-40B4-BE49-F238E27FC236}">
                <a16:creationId xmlns:a16="http://schemas.microsoft.com/office/drawing/2014/main" id="{72CFE0AC-2138-DC74-D6E4-3E00EC9995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9207" y="3212976"/>
            <a:ext cx="7133185" cy="26912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5A54C-AF67-5E03-707D-6D4F0251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/>
              <a:pPr/>
              <a:t>8</a:t>
            </a:fld>
            <a:endParaRPr lang="nl-B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FE1DB1-6DDF-6743-63D7-BDA441BEB69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3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Visualisatie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6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28B3692-6235-0019-22B8-CBE443E6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50" y="1268760"/>
            <a:ext cx="4775188" cy="4857403"/>
          </a:xfrm>
        </p:spPr>
        <p:txBody>
          <a:bodyPr/>
          <a:lstStyle/>
          <a:p>
            <a:r>
              <a:rPr lang="nl-BE" sz="1100" err="1">
                <a:solidFill>
                  <a:srgbClr val="569CD6"/>
                </a:solidFill>
                <a:latin typeface="Consolas"/>
                <a:ea typeface="Verdana"/>
              </a:rPr>
              <a:t>from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bucket: "timeseries"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nl-BE">
              <a:ea typeface="Verdana"/>
            </a:endParaRPr>
          </a:p>
          <a:p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569CD6"/>
                </a:solidFill>
                <a:latin typeface="Consolas"/>
                <a:ea typeface="Verdana"/>
              </a:rPr>
              <a:t>range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start: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-</a:t>
            </a:r>
            <a:r>
              <a:rPr lang="nl-BE" sz="1100">
                <a:solidFill>
                  <a:srgbClr val="B5CEA8"/>
                </a:solidFill>
                <a:latin typeface="Consolas"/>
                <a:ea typeface="Verdana"/>
              </a:rPr>
              <a:t>1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h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nl-BE">
              <a:ea typeface="Verdana"/>
            </a:endParaRPr>
          </a:p>
          <a:p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569CD6"/>
                </a:solidFill>
                <a:latin typeface="Consolas"/>
                <a:ea typeface="Verdana"/>
              </a:rPr>
              <a:t>filter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fn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: 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_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measurement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"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factory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" </a:t>
            </a:r>
            <a:r>
              <a:rPr lang="nl-BE" sz="1100" err="1">
                <a:solidFill>
                  <a:srgbClr val="778899"/>
                </a:solidFill>
                <a:latin typeface="Consolas"/>
                <a:ea typeface="Verdana"/>
              </a:rPr>
              <a:t>and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 err="1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type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"actuator" </a:t>
            </a:r>
            <a:r>
              <a:rPr lang="nl-BE" sz="1100" err="1">
                <a:solidFill>
                  <a:srgbClr val="778899"/>
                </a:solidFill>
                <a:latin typeface="Consolas"/>
                <a:ea typeface="Verdana"/>
              </a:rPr>
              <a:t>and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 err="1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deviceid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"range_actuator_01"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nl-BE">
              <a:ea typeface="Verdana"/>
            </a:endParaRPr>
          </a:p>
          <a:p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569CD6"/>
                </a:solidFill>
                <a:latin typeface="Consolas"/>
                <a:ea typeface="Verdana"/>
              </a:rPr>
              <a:t>filter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fn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: 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r</a:t>
            </a:r>
            <a:r>
              <a:rPr lang="nl-BE" sz="1100" err="1">
                <a:solidFill>
                  <a:srgbClr val="DCDCDC"/>
                </a:solidFill>
                <a:latin typeface="Consolas"/>
                <a:ea typeface="Verdana"/>
              </a:rPr>
              <a:t>.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_field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==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"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value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"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nl-BE">
              <a:ea typeface="Verdana"/>
            </a:endParaRPr>
          </a:p>
          <a:p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  </a:t>
            </a:r>
            <a:r>
              <a:rPr lang="nl-BE" sz="1100">
                <a:solidFill>
                  <a:srgbClr val="778899"/>
                </a:solidFill>
                <a:latin typeface="Consolas"/>
                <a:ea typeface="Verdana"/>
              </a:rPr>
              <a:t>|&gt;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aggregateWindow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(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every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: </a:t>
            </a:r>
            <a:r>
              <a:rPr lang="nl-BE" sz="1100">
                <a:solidFill>
                  <a:srgbClr val="B5CEA8"/>
                </a:solidFill>
                <a:latin typeface="Consolas"/>
                <a:ea typeface="Verdana"/>
              </a:rPr>
              <a:t>1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m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,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 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fn</a:t>
            </a:r>
            <a:r>
              <a:rPr lang="nl-BE" sz="1100">
                <a:solidFill>
                  <a:srgbClr val="D4D4D4"/>
                </a:solidFill>
                <a:latin typeface="Consolas"/>
                <a:ea typeface="Verdana"/>
              </a:rPr>
              <a:t>: </a:t>
            </a:r>
            <a:r>
              <a:rPr lang="nl-BE" sz="1100" err="1">
                <a:solidFill>
                  <a:srgbClr val="D4D4D4"/>
                </a:solidFill>
                <a:latin typeface="Consolas"/>
                <a:ea typeface="Verdana"/>
              </a:rPr>
              <a:t>mean</a:t>
            </a:r>
            <a:r>
              <a:rPr lang="nl-BE" sz="1100">
                <a:solidFill>
                  <a:srgbClr val="DCDCDC"/>
                </a:solidFill>
                <a:latin typeface="Consolas"/>
                <a:ea typeface="Verdana"/>
              </a:rPr>
              <a:t>)</a:t>
            </a:r>
            <a:endParaRPr lang="nl-BE">
              <a:ea typeface="Verdana"/>
            </a:endParaRPr>
          </a:p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E85531-074F-DB87-2F11-7E1ABED85F4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dirty="0">
                <a:ea typeface="Calibri"/>
                <a:cs typeface="Calibri"/>
              </a:rPr>
              <a:t>Visualisatie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32739-39FB-4AA9-95B2-94BC456B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F586-2A36-F748-9B9B-963F884751C6}" type="slidenum">
              <a:rPr lang="nl-BE" smtClean="0"/>
              <a:pPr/>
              <a:t>9</a:t>
            </a:fld>
            <a:endParaRPr lang="nl-BE"/>
          </a:p>
        </p:txBody>
      </p:sp>
      <p:pic>
        <p:nvPicPr>
          <p:cNvPr id="5" name="Picture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C3FA5247-764F-3022-C4B4-FDC82F9A4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" y="3096769"/>
            <a:ext cx="7889902" cy="30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20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839c4af37e9fb775237f959e1658ef4eeea9cb"/>
</p:tagLst>
</file>

<file path=ppt/theme/theme1.xml><?xml version="1.0" encoding="utf-8"?>
<a:theme xmlns:a="http://schemas.openxmlformats.org/drawingml/2006/main" name="Powerpoint goII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goIIW.pot</Template>
  <TotalTime>1736</TotalTime>
  <Words>607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Powerpoint goIIW</vt:lpstr>
      <vt:lpstr>INFORMATIEMANAGEMENT: OPDRACHT 2 DATAVERZAMELING, OPSLAG, EN VISUALISATIE</vt:lpstr>
      <vt:lpstr>Initiele data generatie</vt:lpstr>
      <vt:lpstr>Datageneratie</vt:lpstr>
      <vt:lpstr>Hoe zit de data-collectie technisch in elkaar?</vt:lpstr>
      <vt:lpstr>Hoe zit de data-collectie technisch in elkaar?</vt:lpstr>
      <vt:lpstr>Visualisatie</vt:lpstr>
      <vt:lpstr>Visualisatie</vt:lpstr>
      <vt:lpstr>Visualisatie</vt:lpstr>
      <vt:lpstr>Visualisatie</vt:lpstr>
      <vt:lpstr>Keuzes en afwegingen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lambr</dc:creator>
  <cp:lastModifiedBy>Pieter Ceyssens</cp:lastModifiedBy>
  <cp:revision>106</cp:revision>
  <dcterms:created xsi:type="dcterms:W3CDTF">2009-12-01T15:52:26Z</dcterms:created>
  <dcterms:modified xsi:type="dcterms:W3CDTF">2024-12-16T20:00:50Z</dcterms:modified>
</cp:coreProperties>
</file>