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414"/>
    <a:srgbClr val="F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94660"/>
  </p:normalViewPr>
  <p:slideViewPr>
    <p:cSldViewPr snapToGrid="0">
      <p:cViewPr>
        <p:scale>
          <a:sx n="20" d="100"/>
          <a:sy n="20" d="100"/>
        </p:scale>
        <p:origin x="1104" y="976"/>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6/27/18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6511" y="20464427"/>
            <a:ext cx="13676173" cy="9135369"/>
          </a:xfrm>
          <a:prstGeom prst="rect">
            <a:avLst/>
          </a:prstGeom>
        </p:spPr>
      </p:pic>
      <p:cxnSp>
        <p:nvCxnSpPr>
          <p:cNvPr id="127" name="Straight Arrow Connector 126">
            <a:extLst>
              <a:ext uri="{FF2B5EF4-FFF2-40B4-BE49-F238E27FC236}">
                <a16:creationId xmlns:a16="http://schemas.microsoft.com/office/drawing/2014/main" xmlns="" id="{5B933B62-CE99-4DFF-8394-774C06FF3D90}"/>
              </a:ext>
            </a:extLst>
          </p:cNvPr>
          <p:cNvCxnSpPr>
            <a:cxnSpLocks/>
            <a:endCxn id="98" idx="0"/>
          </p:cNvCxnSpPr>
          <p:nvPr/>
        </p:nvCxnSpPr>
        <p:spPr>
          <a:xfrm flipH="1">
            <a:off x="2564748" y="25440975"/>
            <a:ext cx="554120" cy="1380386"/>
          </a:xfrm>
          <a:prstGeom prst="straightConnector1">
            <a:avLst/>
          </a:prstGeom>
          <a:noFill/>
          <a:ln w="38100" cap="flat" cmpd="sng" algn="ctr">
            <a:solidFill>
              <a:sysClr val="windowText" lastClr="000000"/>
            </a:solidFill>
            <a:prstDash val="solid"/>
            <a:miter lim="800000"/>
            <a:tailEnd type="triangle"/>
          </a:ln>
          <a:effectLst/>
        </p:spPr>
      </p:cxnSp>
      <p:grpSp>
        <p:nvGrpSpPr>
          <p:cNvPr id="119" name="Group 118">
            <a:extLst>
              <a:ext uri="{FF2B5EF4-FFF2-40B4-BE49-F238E27FC236}">
                <a16:creationId xmlns:a16="http://schemas.microsoft.com/office/drawing/2014/main" xmlns="" id="{4BA76585-47AF-4965-A06F-DDA8F05F9F69}"/>
              </a:ext>
            </a:extLst>
          </p:cNvPr>
          <p:cNvGrpSpPr/>
          <p:nvPr/>
        </p:nvGrpSpPr>
        <p:grpSpPr>
          <a:xfrm>
            <a:off x="7702281" y="6813990"/>
            <a:ext cx="6222560" cy="2032611"/>
            <a:chOff x="7702281" y="6813990"/>
            <a:chExt cx="6222560" cy="2032611"/>
          </a:xfrm>
        </p:grpSpPr>
        <p:pic>
          <p:nvPicPr>
            <p:cNvPr id="120" name="Picture 119">
              <a:extLst>
                <a:ext uri="{FF2B5EF4-FFF2-40B4-BE49-F238E27FC236}">
                  <a16:creationId xmlns:a16="http://schemas.microsoft.com/office/drawing/2014/main" xmlns="" id="{856E1430-1AE6-42E7-A83A-4CB7D6D420A6}"/>
                </a:ext>
              </a:extLst>
            </p:cNvPr>
            <p:cNvPicPr>
              <a:picLocks noChangeAspect="1"/>
            </p:cNvPicPr>
            <p:nvPr/>
          </p:nvPicPr>
          <p:blipFill>
            <a:blip r:embed="rId3"/>
            <a:stretch>
              <a:fillRect/>
            </a:stretch>
          </p:blipFill>
          <p:spPr>
            <a:xfrm>
              <a:off x="7702281" y="6813990"/>
              <a:ext cx="6222560" cy="2032611"/>
            </a:xfrm>
            <a:prstGeom prst="rect">
              <a:avLst/>
            </a:prstGeom>
          </p:spPr>
        </p:pic>
        <p:pic>
          <p:nvPicPr>
            <p:cNvPr id="121" name="Picture 120">
              <a:extLst>
                <a:ext uri="{FF2B5EF4-FFF2-40B4-BE49-F238E27FC236}">
                  <a16:creationId xmlns:a16="http://schemas.microsoft.com/office/drawing/2014/main" xmlns="" id="{DABD3466-0653-4589-B0CE-81F85C39B0CE}"/>
                </a:ext>
              </a:extLst>
            </p:cNvPr>
            <p:cNvPicPr>
              <a:picLocks noChangeAspect="1"/>
            </p:cNvPicPr>
            <p:nvPr/>
          </p:nvPicPr>
          <p:blipFill>
            <a:blip r:embed="rId4"/>
            <a:stretch>
              <a:fillRect/>
            </a:stretch>
          </p:blipFill>
          <p:spPr>
            <a:xfrm>
              <a:off x="11520518" y="6910213"/>
              <a:ext cx="2309690" cy="223113"/>
            </a:xfrm>
            <a:prstGeom prst="rect">
              <a:avLst/>
            </a:prstGeom>
          </p:spPr>
        </p:pic>
      </p:grpSp>
      <p:pic>
        <p:nvPicPr>
          <p:cNvPr id="38" name="Picture 37">
            <a:extLst>
              <a:ext uri="{FF2B5EF4-FFF2-40B4-BE49-F238E27FC236}">
                <a16:creationId xmlns:a16="http://schemas.microsoft.com/office/drawing/2014/main" xmlns="" id="{2A45A7F2-0DC1-40A6-B5BD-992CDD52F8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8" name="Text Placeholder 67"/>
          <p:cNvSpPr>
            <a:spLocks noGrp="1"/>
          </p:cNvSpPr>
          <p:nvPr>
            <p:ph type="body" sz="quarter" idx="37"/>
          </p:nvPr>
        </p:nvSpPr>
        <p:spPr>
          <a:xfrm>
            <a:off x="1143000" y="1096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58240" y="12355601"/>
            <a:ext cx="12801600" cy="1581131"/>
          </a:xfrm>
        </p:spPr>
        <p:txBody>
          <a:bodyPr lIns="0" tIns="0" rIns="0" bIns="0">
            <a:noAutofit/>
          </a:bodyPr>
          <a:lstStyle/>
          <a:p>
            <a:pPr algn="just">
              <a:buClrTx/>
              <a:buSzPct val="150000"/>
            </a:pPr>
            <a:r>
              <a:rPr lang="en-US" sz="2800" dirty="0"/>
              <a:t>Use data </a:t>
            </a:r>
            <a:r>
              <a:rPr lang="en-US" sz="2800" dirty="0" smtClean="0"/>
              <a:t>from the </a:t>
            </a:r>
            <a:r>
              <a:rPr lang="en-US" sz="2800" dirty="0"/>
              <a:t>Human Protein Atlas to predict protein expression and solubility directly from DNA or amino acid sequences using a neural network.</a:t>
            </a:r>
          </a:p>
          <a:p>
            <a:pPr algn="just">
              <a:buClrTx/>
              <a:buSzPct val="150000"/>
            </a:pPr>
            <a:r>
              <a:rPr lang="en-US" sz="2800" dirty="0" smtClean="0"/>
              <a:t>Improve upon the computational biology approach </a:t>
            </a:r>
            <a:r>
              <a:rPr lang="en-US" sz="2800" dirty="0"/>
              <a:t>of Sastry et. al.</a:t>
            </a:r>
            <a:r>
              <a:rPr lang="en-US" sz="2800" baseline="30000" dirty="0"/>
              <a:t>1</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71" name="Text Placeholder 70"/>
          <p:cNvSpPr>
            <a:spLocks noGrp="1"/>
          </p:cNvSpPr>
          <p:nvPr>
            <p:ph type="body" sz="quarter" idx="41"/>
          </p:nvPr>
        </p:nvSpPr>
        <p:spPr>
          <a:xfrm>
            <a:off x="29900879" y="22345341"/>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Conclusion</a:t>
            </a:r>
          </a:p>
        </p:txBody>
      </p:sp>
      <p:sp>
        <p:nvSpPr>
          <p:cNvPr id="15" name="Content Placeholder 14"/>
          <p:cNvSpPr>
            <a:spLocks noGrp="1"/>
          </p:cNvSpPr>
          <p:nvPr>
            <p:ph sz="quarter" idx="42"/>
          </p:nvPr>
        </p:nvSpPr>
        <p:spPr>
          <a:xfrm>
            <a:off x="29900879" y="23563332"/>
            <a:ext cx="12801600" cy="2499436"/>
          </a:xfrm>
        </p:spPr>
        <p:txBody>
          <a:bodyPr>
            <a:normAutofit/>
          </a:bodyPr>
          <a:lstStyle/>
          <a:p>
            <a:pPr marL="0" indent="0">
              <a:buClrTx/>
              <a:buNone/>
            </a:pPr>
            <a:r>
              <a:rPr lang="en-US" sz="2800" dirty="0"/>
              <a:t>We achieved an accuracy of 73.5% compared to an accuracy of 70% reported by Sastry et. al. for predicting protein expression showing direct prediction from sequence data is may be the best approach.  Predicting solubility gave a less accurate result than reported by Sastry et. al. indicating a computation biology approach may be superior for predicting solubility.</a:t>
            </a:r>
          </a:p>
        </p:txBody>
      </p:sp>
      <p:sp>
        <p:nvSpPr>
          <p:cNvPr id="21" name="Text Placeholder 20"/>
          <p:cNvSpPr>
            <a:spLocks noGrp="1"/>
          </p:cNvSpPr>
          <p:nvPr>
            <p:ph type="body" sz="quarter" idx="34"/>
          </p:nvPr>
        </p:nvSpPr>
        <p:spPr>
          <a:xfrm>
            <a:off x="29900880" y="26041971"/>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7141427"/>
            <a:ext cx="12801600" cy="2830574"/>
          </a:xfrm>
        </p:spPr>
        <p:txBody>
          <a:bodyPr>
            <a:noAutofit/>
          </a:bodyPr>
          <a:lstStyle/>
          <a:p>
            <a:pPr marL="0" indent="0">
              <a:buNone/>
            </a:pPr>
            <a:r>
              <a:rPr lang="en-US" dirty="0"/>
              <a:t>1</a:t>
            </a:r>
            <a:r>
              <a:rPr lang="en-US" sz="2800" dirty="0"/>
              <a:t>. Sastry, Anand, et al. </a:t>
            </a:r>
            <a:r>
              <a:rPr lang="en-US" sz="2800" i="1" dirty="0"/>
              <a:t>Machine Learning in Computational Biology to Accelerate High-Throughput Protein Expression.</a:t>
            </a:r>
            <a:r>
              <a:rPr lang="en-US" sz="2800" dirty="0"/>
              <a:t> 2017</a:t>
            </a:r>
          </a:p>
          <a:p>
            <a:pPr marL="0" indent="0">
              <a:buNone/>
            </a:pPr>
            <a:r>
              <a:rPr lang="en-US" sz="2800" dirty="0"/>
              <a:t>2. Zhou, </a:t>
            </a:r>
            <a:r>
              <a:rPr lang="en-US" sz="2800" dirty="0" err="1"/>
              <a:t>Chunting</a:t>
            </a:r>
            <a:r>
              <a:rPr lang="en-US" sz="2800" dirty="0"/>
              <a:t>, et al. </a:t>
            </a:r>
            <a:r>
              <a:rPr lang="en-US" sz="2800" i="1" dirty="0"/>
              <a:t>A C-LSTM Neural Network for Text Classification.</a:t>
            </a:r>
            <a:r>
              <a:rPr lang="en-US" sz="2800" dirty="0"/>
              <a:t> 2015</a:t>
            </a:r>
          </a:p>
          <a:p>
            <a:pPr marL="0" indent="0">
              <a:buNone/>
            </a:pPr>
            <a:r>
              <a:rPr lang="en-US" sz="2800" dirty="0"/>
              <a:t>This work makes use </a:t>
            </a:r>
            <a:r>
              <a:rPr lang="en-US" sz="2800" dirty="0" smtClean="0"/>
              <a:t>of the following open source Python libraries: </a:t>
            </a:r>
          </a:p>
          <a:p>
            <a:pPr marL="0" indent="0">
              <a:buNone/>
            </a:pPr>
            <a:r>
              <a:rPr lang="en-US" sz="2800" dirty="0" err="1" smtClean="0"/>
              <a:t>Keras</a:t>
            </a:r>
            <a:r>
              <a:rPr lang="en-US" sz="2800" dirty="0"/>
              <a:t>, TensorFlow, </a:t>
            </a:r>
            <a:r>
              <a:rPr lang="en-US" sz="2800" dirty="0" err="1"/>
              <a:t>matplotlib</a:t>
            </a:r>
            <a:r>
              <a:rPr lang="en-US" sz="2800" dirty="0" smtClean="0"/>
              <a:t>, </a:t>
            </a:r>
            <a:r>
              <a:rPr lang="en-US" sz="2800" dirty="0" err="1" smtClean="0"/>
              <a:t>seaborn</a:t>
            </a:r>
            <a:r>
              <a:rPr lang="en-US" sz="2800" dirty="0" smtClean="0"/>
              <a:t>, </a:t>
            </a:r>
            <a:r>
              <a:rPr lang="en-US" sz="2800" dirty="0" err="1" smtClean="0"/>
              <a:t>sklearn</a:t>
            </a:r>
            <a:r>
              <a:rPr lang="en-US" sz="2800" dirty="0" smtClean="0"/>
              <a:t>, h5py</a:t>
            </a:r>
            <a:r>
              <a:rPr lang="en-US" sz="2800" dirty="0"/>
              <a:t>, </a:t>
            </a:r>
            <a:r>
              <a:rPr lang="en-US" sz="2800" dirty="0" err="1"/>
              <a:t>numpy</a:t>
            </a:r>
            <a:r>
              <a:rPr lang="en-US" sz="2800" dirty="0"/>
              <a:t>, and pandas</a:t>
            </a:r>
          </a:p>
        </p:txBody>
      </p:sp>
      <p:pic>
        <p:nvPicPr>
          <p:cNvPr id="5" name="Picture 4"/>
          <p:cNvPicPr>
            <a:picLocks noChangeAspect="1"/>
          </p:cNvPicPr>
          <p:nvPr/>
        </p:nvPicPr>
        <p:blipFill>
          <a:blip r:embed="rId6"/>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87" name="Text Placeholder 17">
            <a:extLst>
              <a:ext uri="{FF2B5EF4-FFF2-40B4-BE49-F238E27FC236}">
                <a16:creationId xmlns:a16="http://schemas.microsoft.com/office/drawing/2014/main" xmlns="" id="{A22261F9-E02C-44BE-8CD1-89EFBA26F91F}"/>
              </a:ext>
            </a:extLst>
          </p:cNvPr>
          <p:cNvSpPr txBox="1">
            <a:spLocks/>
          </p:cNvSpPr>
          <p:nvPr/>
        </p:nvSpPr>
        <p:spPr>
          <a:xfrm>
            <a:off x="1143000" y="14116829"/>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128" name="Text Placeholder 15">
            <a:extLst>
              <a:ext uri="{FF2B5EF4-FFF2-40B4-BE49-F238E27FC236}">
                <a16:creationId xmlns:a16="http://schemas.microsoft.com/office/drawing/2014/main" xmlns=""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xmlns="" id="{62587145-3D62-4214-8A65-1D30FA6D0C6F}"/>
              </a:ext>
            </a:extLst>
          </p:cNvPr>
          <p:cNvSpPr txBox="1"/>
          <p:nvPr/>
        </p:nvSpPr>
        <p:spPr>
          <a:xfrm>
            <a:off x="13401271" y="30682308"/>
            <a:ext cx="11154179"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Jon Rue at Novo-Nordisk for his support, guidance and ideas.</a:t>
            </a:r>
          </a:p>
          <a:p>
            <a:r>
              <a:rPr lang="en-US" altLang="en-US" sz="2600" dirty="0">
                <a:latin typeface="Arial" panose="020B0604020202020204" pitchFamily="34" charset="0"/>
                <a:ea typeface="MS Mincho" pitchFamily="49" charset="-128"/>
                <a:cs typeface="Arial" panose="020B0604020202020204" pitchFamily="34" charset="0"/>
              </a:rPr>
              <a:t>Prof. David Beck for his guidance  and instruction of the DIRECT courses.</a:t>
            </a:r>
          </a:p>
          <a:p>
            <a:r>
              <a:rPr lang="en-US" altLang="en-US" sz="2600" dirty="0">
                <a:latin typeface="Arial" panose="020B0604020202020204" pitchFamily="34" charset="0"/>
                <a:ea typeface="MS Mincho" pitchFamily="49" charset="-128"/>
                <a:cs typeface="Arial" panose="020B0604020202020204" pitchFamily="34" charset="0"/>
              </a:rPr>
              <a:t>Prof. Jim </a:t>
            </a:r>
            <a:r>
              <a:rPr lang="en-US" altLang="en-US" sz="2600" dirty="0" err="1">
                <a:latin typeface="Arial" panose="020B0604020202020204" pitchFamily="34" charset="0"/>
                <a:ea typeface="MS Mincho" pitchFamily="49" charset="-128"/>
                <a:cs typeface="Arial" panose="020B0604020202020204" pitchFamily="34" charset="0"/>
              </a:rPr>
              <a:t>Pfaendtner</a:t>
            </a:r>
            <a:r>
              <a:rPr lang="en-US" altLang="en-US" sz="2600" dirty="0">
                <a:latin typeface="Arial" panose="020B0604020202020204" pitchFamily="34" charset="0"/>
                <a:ea typeface="MS Mincho" pitchFamily="49" charset="-128"/>
                <a:cs typeface="Arial" panose="020B0604020202020204" pitchFamily="34" charset="0"/>
              </a:rPr>
              <a:t> for coordinating funding while on sabbatical and the Chemical Engineering department for providing funding</a:t>
            </a:r>
          </a:p>
        </p:txBody>
      </p:sp>
      <p:pic>
        <p:nvPicPr>
          <p:cNvPr id="60" name="Picture 59">
            <a:extLst>
              <a:ext uri="{FF2B5EF4-FFF2-40B4-BE49-F238E27FC236}">
                <a16:creationId xmlns:a16="http://schemas.microsoft.com/office/drawing/2014/main" xmlns="" id="{0F30854E-9B0E-4856-9B02-A649D20F92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130" name="Content Placeholder 5">
            <a:extLst>
              <a:ext uri="{FF2B5EF4-FFF2-40B4-BE49-F238E27FC236}">
                <a16:creationId xmlns:a16="http://schemas.microsoft.com/office/drawing/2014/main" xmlns="" id="{1DCC0D6B-9505-4E72-B19F-AFC9EA48B797}"/>
              </a:ext>
            </a:extLst>
          </p:cNvPr>
          <p:cNvSpPr txBox="1">
            <a:spLocks/>
          </p:cNvSpPr>
          <p:nvPr/>
        </p:nvSpPr>
        <p:spPr>
          <a:xfrm>
            <a:off x="9033616" y="15488297"/>
            <a:ext cx="5295375" cy="13705933"/>
          </a:xfrm>
          <a:prstGeom prst="rect">
            <a:avLst/>
          </a:prstGeom>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buClrTx/>
              <a:buNone/>
            </a:pPr>
            <a:r>
              <a:rPr lang="en-US" sz="2800" u="sng" dirty="0" smtClean="0"/>
              <a:t>Our CNN-LSTM architecture</a:t>
            </a:r>
          </a:p>
          <a:p>
            <a:pPr marL="514350" indent="-514350">
              <a:buClrTx/>
              <a:buFont typeface="+mj-lt"/>
              <a:buAutoNum type="arabicPeriod"/>
            </a:pPr>
            <a:r>
              <a:rPr lang="en-US" sz="2800" dirty="0" smtClean="0"/>
              <a:t>Amino </a:t>
            </a:r>
            <a:r>
              <a:rPr lang="en-US" sz="2800" dirty="0"/>
              <a:t>acid or DNA sequence </a:t>
            </a:r>
            <a:r>
              <a:rPr lang="en-US" sz="2800" dirty="0" smtClean="0"/>
              <a:t>input</a:t>
            </a:r>
            <a:endParaRPr lang="en-US" sz="1200" dirty="0"/>
          </a:p>
          <a:p>
            <a:pPr marL="514350" indent="-514350">
              <a:buClrTx/>
              <a:buFont typeface="+mj-lt"/>
              <a:buAutoNum type="arabicPeriod"/>
            </a:pPr>
            <a:r>
              <a:rPr lang="en-US" sz="2800" dirty="0"/>
              <a:t>One-Hot Encode – represent as a matrix and pad with zeros to make all sequences the same length. </a:t>
            </a:r>
            <a:endParaRPr lang="en-US" sz="1200" dirty="0"/>
          </a:p>
          <a:p>
            <a:pPr marL="514350" indent="-514350">
              <a:buClrTx/>
              <a:buFont typeface="+mj-lt"/>
              <a:buAutoNum type="arabicPeriod"/>
            </a:pPr>
            <a:r>
              <a:rPr lang="en-US" sz="2800" dirty="0" smtClean="0"/>
              <a:t>Embedding – </a:t>
            </a:r>
            <a:r>
              <a:rPr lang="en-US" sz="2800" dirty="0"/>
              <a:t>learn </a:t>
            </a:r>
            <a:r>
              <a:rPr lang="en-US" sz="2800" dirty="0" smtClean="0"/>
              <a:t>semantic similarities </a:t>
            </a:r>
            <a:r>
              <a:rPr lang="en-US" sz="2800" dirty="0"/>
              <a:t>between amino acids/codons</a:t>
            </a:r>
          </a:p>
          <a:p>
            <a:pPr lvl="1">
              <a:buClrTx/>
            </a:pPr>
            <a:r>
              <a:rPr lang="en-US" sz="2200" dirty="0" smtClean="0"/>
              <a:t>AA embedding length = 16 </a:t>
            </a:r>
          </a:p>
          <a:p>
            <a:pPr lvl="1">
              <a:buClrTx/>
            </a:pPr>
            <a:r>
              <a:rPr lang="en-US" sz="2200" dirty="0" smtClean="0"/>
              <a:t>DNA embedding length = 16</a:t>
            </a:r>
            <a:endParaRPr lang="en-US" sz="1200" dirty="0" smtClean="0"/>
          </a:p>
          <a:p>
            <a:pPr marL="514350" indent="-514350">
              <a:buClrTx/>
              <a:buFont typeface="+mj-lt"/>
              <a:buAutoNum type="arabicPeriod"/>
            </a:pPr>
            <a:r>
              <a:rPr lang="en-US" sz="2800" dirty="0" smtClean="0"/>
              <a:t>Convolution – learn short range patterns</a:t>
            </a:r>
          </a:p>
          <a:p>
            <a:pPr lvl="1">
              <a:buClrTx/>
            </a:pPr>
            <a:r>
              <a:rPr lang="en-US" sz="2200" dirty="0" smtClean="0"/>
              <a:t>AA </a:t>
            </a:r>
            <a:r>
              <a:rPr lang="en-US" sz="2200" dirty="0"/>
              <a:t>-  filter length 8,  100 filters</a:t>
            </a:r>
          </a:p>
          <a:p>
            <a:pPr lvl="1">
              <a:buClrTx/>
            </a:pPr>
            <a:r>
              <a:rPr lang="en-US" sz="2200" dirty="0"/>
              <a:t>DNA - filter length </a:t>
            </a:r>
            <a:r>
              <a:rPr lang="en-US" sz="2200" dirty="0" smtClean="0"/>
              <a:t>5, 200 filters</a:t>
            </a:r>
            <a:endParaRPr lang="en-US" sz="1200" dirty="0"/>
          </a:p>
          <a:p>
            <a:pPr marL="514350" indent="-514350">
              <a:buClrTx/>
              <a:buFont typeface="+mj-lt"/>
              <a:buAutoNum type="arabicPeriod"/>
            </a:pPr>
            <a:r>
              <a:rPr lang="en-US" sz="2800" dirty="0"/>
              <a:t>Pooling – generalize pattern recognition</a:t>
            </a:r>
          </a:p>
          <a:p>
            <a:pPr lvl="1">
              <a:buClrTx/>
            </a:pPr>
            <a:r>
              <a:rPr lang="en-US" sz="2400" dirty="0"/>
              <a:t> </a:t>
            </a:r>
            <a:r>
              <a:rPr lang="en-US" sz="2200" dirty="0"/>
              <a:t>AA </a:t>
            </a:r>
            <a:r>
              <a:rPr lang="en-US" sz="2200" dirty="0" smtClean="0"/>
              <a:t>- </a:t>
            </a:r>
            <a:r>
              <a:rPr lang="en-US" sz="2200" dirty="0"/>
              <a:t>pool size = 3</a:t>
            </a:r>
          </a:p>
          <a:p>
            <a:pPr lvl="1">
              <a:buClrTx/>
            </a:pPr>
            <a:r>
              <a:rPr lang="en-US" sz="2200" dirty="0"/>
              <a:t>DNA </a:t>
            </a:r>
            <a:r>
              <a:rPr lang="en-US" sz="2200" dirty="0" smtClean="0"/>
              <a:t>- </a:t>
            </a:r>
            <a:r>
              <a:rPr lang="en-US" sz="2200" dirty="0"/>
              <a:t>pool size = </a:t>
            </a:r>
            <a:r>
              <a:rPr lang="en-US" sz="2200" dirty="0" smtClean="0"/>
              <a:t>4</a:t>
            </a:r>
            <a:endParaRPr lang="en-US" sz="1200" dirty="0"/>
          </a:p>
          <a:p>
            <a:pPr marL="514350" indent="-514350">
              <a:buClrTx/>
              <a:buFont typeface="+mj-lt"/>
              <a:buAutoNum type="arabicPeriod"/>
            </a:pPr>
            <a:r>
              <a:rPr lang="en-US" sz="2800" dirty="0"/>
              <a:t>LSTM – Learn long range </a:t>
            </a:r>
            <a:r>
              <a:rPr lang="en-US" sz="2800" dirty="0" smtClean="0"/>
              <a:t>patterns</a:t>
            </a:r>
          </a:p>
          <a:p>
            <a:pPr lvl="1">
              <a:buClrTx/>
            </a:pPr>
            <a:r>
              <a:rPr lang="en-US" sz="2200" dirty="0" smtClean="0"/>
              <a:t>AA - 200 nodes</a:t>
            </a:r>
          </a:p>
          <a:p>
            <a:pPr lvl="1">
              <a:buClrTx/>
            </a:pPr>
            <a:r>
              <a:rPr lang="en-US" sz="2200" dirty="0" smtClean="0"/>
              <a:t>DNA - 150 nodes</a:t>
            </a:r>
          </a:p>
          <a:p>
            <a:pPr marL="514350" indent="-514350">
              <a:buClrTx/>
              <a:buFont typeface="+mj-lt"/>
              <a:buAutoNum type="arabicPeriod"/>
            </a:pPr>
            <a:r>
              <a:rPr lang="en-US" sz="2800" dirty="0" smtClean="0"/>
              <a:t>Prediction</a:t>
            </a:r>
          </a:p>
          <a:p>
            <a:pPr lvl="1">
              <a:buClrTx/>
            </a:pPr>
            <a:r>
              <a:rPr lang="en-US" sz="2400" dirty="0" smtClean="0"/>
              <a:t>Sigmoid for binary classes</a:t>
            </a:r>
          </a:p>
          <a:p>
            <a:pPr lvl="1">
              <a:buClrTx/>
            </a:pPr>
            <a:r>
              <a:rPr lang="en-US" sz="2400" dirty="0" err="1" smtClean="0"/>
              <a:t>Softmax</a:t>
            </a:r>
            <a:r>
              <a:rPr lang="en-US" sz="2400" dirty="0" smtClean="0"/>
              <a:t> for multiple classes</a:t>
            </a:r>
            <a:endParaRPr lang="en-US" sz="2400" dirty="0"/>
          </a:p>
          <a:p>
            <a:pPr>
              <a:buClrTx/>
            </a:pPr>
            <a:endParaRPr lang="en-US" sz="2400" dirty="0"/>
          </a:p>
          <a:p>
            <a:pPr marL="0" indent="0">
              <a:buClrTx/>
              <a:buNone/>
            </a:pPr>
            <a:endParaRPr lang="en-US" dirty="0"/>
          </a:p>
        </p:txBody>
      </p:sp>
      <p:cxnSp>
        <p:nvCxnSpPr>
          <p:cNvPr id="77" name="Straight Arrow Connector 76">
            <a:extLst>
              <a:ext uri="{FF2B5EF4-FFF2-40B4-BE49-F238E27FC236}">
                <a16:creationId xmlns:a16="http://schemas.microsoft.com/office/drawing/2014/main" xmlns="" id="{8B598608-B9CE-437E-8B0F-674166F384FC}"/>
              </a:ext>
            </a:extLst>
          </p:cNvPr>
          <p:cNvCxnSpPr>
            <a:cxnSpLocks/>
            <a:endCxn id="98" idx="0"/>
          </p:cNvCxnSpPr>
          <p:nvPr/>
        </p:nvCxnSpPr>
        <p:spPr>
          <a:xfrm flipH="1">
            <a:off x="2564749" y="79313541"/>
            <a:ext cx="531620" cy="1353605"/>
          </a:xfrm>
          <a:prstGeom prst="straightConnector1">
            <a:avLst/>
          </a:prstGeom>
          <a:noFill/>
          <a:ln w="3810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xmlns="" id="{ADBCEA7C-3519-4647-88B2-2B94347AAC21}"/>
              </a:ext>
            </a:extLst>
          </p:cNvPr>
          <p:cNvCxnSpPr>
            <a:cxnSpLocks/>
            <a:endCxn id="99" idx="0"/>
          </p:cNvCxnSpPr>
          <p:nvPr/>
        </p:nvCxnSpPr>
        <p:spPr>
          <a:xfrm flipH="1">
            <a:off x="3702669" y="79485540"/>
            <a:ext cx="531623" cy="1388955"/>
          </a:xfrm>
          <a:prstGeom prst="straightConnector1">
            <a:avLst/>
          </a:prstGeom>
          <a:noFill/>
          <a:ln w="38100" cap="flat" cmpd="sng" algn="ctr">
            <a:solidFill>
              <a:sysClr val="windowText" lastClr="000000"/>
            </a:solidFill>
            <a:prstDash val="solid"/>
            <a:miter lim="800000"/>
            <a:tailEnd type="triangle"/>
          </a:ln>
          <a:effectLst/>
        </p:spPr>
      </p:cxnSp>
      <p:cxnSp>
        <p:nvCxnSpPr>
          <p:cNvPr id="105" name="Straight Arrow Connector 104">
            <a:extLst>
              <a:ext uri="{FF2B5EF4-FFF2-40B4-BE49-F238E27FC236}">
                <a16:creationId xmlns:a16="http://schemas.microsoft.com/office/drawing/2014/main" xmlns="" id="{47E14222-F401-4E5C-BF5E-C2D85DBEF2A5}"/>
              </a:ext>
            </a:extLst>
          </p:cNvPr>
          <p:cNvCxnSpPr>
            <a:cxnSpLocks/>
            <a:endCxn id="101" idx="0"/>
          </p:cNvCxnSpPr>
          <p:nvPr/>
        </p:nvCxnSpPr>
        <p:spPr>
          <a:xfrm>
            <a:off x="5727420" y="106517077"/>
            <a:ext cx="251095" cy="1307749"/>
          </a:xfrm>
          <a:prstGeom prst="straightConnector1">
            <a:avLst/>
          </a:prstGeom>
          <a:noFill/>
          <a:ln w="38100" cap="flat" cmpd="sng" algn="ctr">
            <a:solidFill>
              <a:sysClr val="windowText" lastClr="000000"/>
            </a:solidFill>
            <a:prstDash val="solid"/>
            <a:miter lim="800000"/>
            <a:tailEnd type="triangle"/>
          </a:ln>
          <a:effectLst/>
        </p:spPr>
      </p:cxnSp>
      <p:cxnSp>
        <p:nvCxnSpPr>
          <p:cNvPr id="106" name="Straight Arrow Connector 105">
            <a:extLst>
              <a:ext uri="{FF2B5EF4-FFF2-40B4-BE49-F238E27FC236}">
                <a16:creationId xmlns:a16="http://schemas.microsoft.com/office/drawing/2014/main" xmlns="" id="{6B55560B-2B8B-4DCB-BC39-18476E36B78E}"/>
              </a:ext>
            </a:extLst>
          </p:cNvPr>
          <p:cNvCxnSpPr>
            <a:cxnSpLocks/>
            <a:endCxn id="102" idx="0"/>
          </p:cNvCxnSpPr>
          <p:nvPr/>
        </p:nvCxnSpPr>
        <p:spPr>
          <a:xfrm>
            <a:off x="6630274" y="79302660"/>
            <a:ext cx="472830" cy="1344138"/>
          </a:xfrm>
          <a:prstGeom prst="straightConnector1">
            <a:avLst/>
          </a:prstGeom>
          <a:noFill/>
          <a:ln w="38100" cap="flat" cmpd="sng" algn="ctr">
            <a:solidFill>
              <a:sysClr val="windowText" lastClr="000000"/>
            </a:solidFill>
            <a:prstDash val="solid"/>
            <a:miter lim="800000"/>
            <a:tailEnd type="triangle"/>
          </a:ln>
          <a:effectLst/>
        </p:spPr>
      </p:cxnSp>
      <p:sp>
        <p:nvSpPr>
          <p:cNvPr id="70" name="Rectangle 69">
            <a:extLst>
              <a:ext uri="{FF2B5EF4-FFF2-40B4-BE49-F238E27FC236}">
                <a16:creationId xmlns:a16="http://schemas.microsoft.com/office/drawing/2014/main" xmlns="" id="{6F2CE29A-824B-43BF-88B2-05CFD59F2850}"/>
              </a:ext>
            </a:extLst>
          </p:cNvPr>
          <p:cNvSpPr/>
          <p:nvPr/>
        </p:nvSpPr>
        <p:spPr>
          <a:xfrm>
            <a:off x="2781541" y="25391559"/>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xmlns="" id="{1140E907-9299-4CD9-BAFE-622C27188A85}"/>
              </a:ext>
            </a:extLst>
          </p:cNvPr>
          <p:cNvSpPr/>
          <p:nvPr/>
        </p:nvSpPr>
        <p:spPr>
          <a:xfrm>
            <a:off x="2733917" y="25341553"/>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xmlns="" id="{1BEF5A98-B74E-4DCF-BA24-91BB3AF86C67}"/>
              </a:ext>
            </a:extLst>
          </p:cNvPr>
          <p:cNvSpPr/>
          <p:nvPr/>
        </p:nvSpPr>
        <p:spPr>
          <a:xfrm>
            <a:off x="2686289" y="25286784"/>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xmlns="" id="{7ED72B90-FED8-4BB6-9EF7-D6D8C019D826}"/>
              </a:ext>
            </a:extLst>
          </p:cNvPr>
          <p:cNvSpPr/>
          <p:nvPr/>
        </p:nvSpPr>
        <p:spPr>
          <a:xfrm>
            <a:off x="1332919" y="2319323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A701CBB1-3428-44FB-8325-3222717419AF}"/>
              </a:ext>
            </a:extLst>
          </p:cNvPr>
          <p:cNvSpPr/>
          <p:nvPr/>
        </p:nvSpPr>
        <p:spPr>
          <a:xfrm>
            <a:off x="1277038" y="2313626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xmlns="" id="{F5730D44-F15E-422B-A9CB-BD63160E6BF6}"/>
              </a:ext>
            </a:extLst>
          </p:cNvPr>
          <p:cNvSpPr/>
          <p:nvPr/>
        </p:nvSpPr>
        <p:spPr>
          <a:xfrm>
            <a:off x="1220794" y="2307929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xmlns="" id="{69BD4D2F-1B82-4DC0-A465-98093981A444}"/>
              </a:ext>
            </a:extLst>
          </p:cNvPr>
          <p:cNvSpPr/>
          <p:nvPr/>
        </p:nvSpPr>
        <p:spPr>
          <a:xfrm>
            <a:off x="1160923" y="23028859"/>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xmlns="" id="{CEF8605E-61D2-45AD-B9D1-7164C99F6881}"/>
              </a:ext>
            </a:extLst>
          </p:cNvPr>
          <p:cNvPicPr>
            <a:picLocks noChangeAspect="1"/>
          </p:cNvPicPr>
          <p:nvPr/>
        </p:nvPicPr>
        <p:blipFill>
          <a:blip r:embed="rId8"/>
          <a:stretch>
            <a:fillRect/>
          </a:stretch>
        </p:blipFill>
        <p:spPr>
          <a:xfrm>
            <a:off x="1160927" y="18252625"/>
            <a:ext cx="7620483" cy="1052272"/>
          </a:xfrm>
          <a:prstGeom prst="rect">
            <a:avLst/>
          </a:prstGeom>
        </p:spPr>
      </p:pic>
      <p:sp>
        <p:nvSpPr>
          <p:cNvPr id="80" name="Rectangle 1">
            <a:extLst>
              <a:ext uri="{FF2B5EF4-FFF2-40B4-BE49-F238E27FC236}">
                <a16:creationId xmlns:a16="http://schemas.microsoft.com/office/drawing/2014/main" xmlns="" id="{A88C27C5-9A89-4504-AF87-B4C854B05D8A}"/>
              </a:ext>
            </a:extLst>
          </p:cNvPr>
          <p:cNvSpPr>
            <a:spLocks noChangeArrowheads="1"/>
          </p:cNvSpPr>
          <p:nvPr/>
        </p:nvSpPr>
        <p:spPr bwMode="auto">
          <a:xfrm>
            <a:off x="996696" y="16423727"/>
            <a:ext cx="8122737"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81" name="Rectangle: Rounded Corners 80">
            <a:extLst>
              <a:ext uri="{FF2B5EF4-FFF2-40B4-BE49-F238E27FC236}">
                <a16:creationId xmlns:a16="http://schemas.microsoft.com/office/drawing/2014/main" xmlns="" id="{46DE295B-144D-45D2-A208-130BBFE3569B}"/>
              </a:ext>
            </a:extLst>
          </p:cNvPr>
          <p:cNvSpPr/>
          <p:nvPr/>
        </p:nvSpPr>
        <p:spPr>
          <a:xfrm>
            <a:off x="1160927" y="15786998"/>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82" name="Rectangle: Rounded Corners 81">
            <a:extLst>
              <a:ext uri="{FF2B5EF4-FFF2-40B4-BE49-F238E27FC236}">
                <a16:creationId xmlns:a16="http://schemas.microsoft.com/office/drawing/2014/main" xmlns="" id="{131C0E62-9AA9-4760-B18B-E2BE2AD1AB1D}"/>
              </a:ext>
            </a:extLst>
          </p:cNvPr>
          <p:cNvSpPr/>
          <p:nvPr/>
        </p:nvSpPr>
        <p:spPr>
          <a:xfrm>
            <a:off x="1160927" y="17506637"/>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Encoding</a:t>
            </a:r>
          </a:p>
        </p:txBody>
      </p:sp>
      <p:sp>
        <p:nvSpPr>
          <p:cNvPr id="83" name="Rectangle: Rounded Corners 82">
            <a:extLst>
              <a:ext uri="{FF2B5EF4-FFF2-40B4-BE49-F238E27FC236}">
                <a16:creationId xmlns:a16="http://schemas.microsoft.com/office/drawing/2014/main" xmlns="" id="{5D0B200B-B00C-4453-877B-A92D388C04C3}"/>
              </a:ext>
            </a:extLst>
          </p:cNvPr>
          <p:cNvSpPr/>
          <p:nvPr/>
        </p:nvSpPr>
        <p:spPr>
          <a:xfrm>
            <a:off x="1160927" y="20040746"/>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84" name="Rectangle: Rounded Corners 83">
            <a:extLst>
              <a:ext uri="{FF2B5EF4-FFF2-40B4-BE49-F238E27FC236}">
                <a16:creationId xmlns:a16="http://schemas.microsoft.com/office/drawing/2014/main" xmlns="" id="{B48105C7-0ED8-475E-B51D-2E8443AF6409}"/>
              </a:ext>
            </a:extLst>
          </p:cNvPr>
          <p:cNvSpPr/>
          <p:nvPr/>
        </p:nvSpPr>
        <p:spPr>
          <a:xfrm>
            <a:off x="1160923" y="22183715"/>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88" name="Straight Connector 87">
            <a:extLst>
              <a:ext uri="{FF2B5EF4-FFF2-40B4-BE49-F238E27FC236}">
                <a16:creationId xmlns:a16="http://schemas.microsoft.com/office/drawing/2014/main" xmlns="" id="{824740E1-75F7-413D-8F94-5E1AE2CF7A54}"/>
              </a:ext>
            </a:extLst>
          </p:cNvPr>
          <p:cNvCxnSpPr/>
          <p:nvPr/>
        </p:nvCxnSpPr>
        <p:spPr>
          <a:xfrm>
            <a:off x="6857558" y="21090656"/>
            <a:ext cx="252212" cy="2052267"/>
          </a:xfrm>
          <a:prstGeom prst="line">
            <a:avLst/>
          </a:prstGeom>
          <a:noFill/>
          <a:ln w="38100" cap="flat" cmpd="sng" algn="ctr">
            <a:solidFill>
              <a:sysClr val="windowText" lastClr="000000"/>
            </a:solidFill>
            <a:prstDash val="solid"/>
            <a:miter lim="800000"/>
          </a:ln>
          <a:effectLst/>
        </p:spPr>
      </p:cxnSp>
      <p:cxnSp>
        <p:nvCxnSpPr>
          <p:cNvPr id="89" name="Straight Connector 88">
            <a:extLst>
              <a:ext uri="{FF2B5EF4-FFF2-40B4-BE49-F238E27FC236}">
                <a16:creationId xmlns:a16="http://schemas.microsoft.com/office/drawing/2014/main" xmlns="" id="{33E32160-BE99-46AB-A5E5-0E0044F7B462}"/>
              </a:ext>
            </a:extLst>
          </p:cNvPr>
          <p:cNvCxnSpPr>
            <a:cxnSpLocks/>
          </p:cNvCxnSpPr>
          <p:nvPr/>
        </p:nvCxnSpPr>
        <p:spPr>
          <a:xfrm flipH="1">
            <a:off x="7109771" y="21113491"/>
            <a:ext cx="252212" cy="2029431"/>
          </a:xfrm>
          <a:prstGeom prst="line">
            <a:avLst/>
          </a:prstGeom>
          <a:noFill/>
          <a:ln w="38100" cap="flat" cmpd="sng" algn="ctr">
            <a:solidFill>
              <a:sysClr val="windowText" lastClr="000000"/>
            </a:solidFill>
            <a:prstDash val="solid"/>
            <a:miter lim="800000"/>
          </a:ln>
          <a:effectLst/>
        </p:spPr>
      </p:cxnSp>
      <p:sp>
        <p:nvSpPr>
          <p:cNvPr id="92" name="Rectangle 91">
            <a:extLst>
              <a:ext uri="{FF2B5EF4-FFF2-40B4-BE49-F238E27FC236}">
                <a16:creationId xmlns:a16="http://schemas.microsoft.com/office/drawing/2014/main" xmlns="" id="{99B64FC2-7503-48F6-932C-F11880473E95}"/>
              </a:ext>
            </a:extLst>
          </p:cNvPr>
          <p:cNvSpPr/>
          <p:nvPr/>
        </p:nvSpPr>
        <p:spPr>
          <a:xfrm>
            <a:off x="2629141" y="25227254"/>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xmlns="" id="{4FDB5C83-4923-4110-B12C-5D444C6EB9ED}"/>
              </a:ext>
            </a:extLst>
          </p:cNvPr>
          <p:cNvSpPr/>
          <p:nvPr/>
        </p:nvSpPr>
        <p:spPr>
          <a:xfrm>
            <a:off x="1160923" y="24327801"/>
            <a:ext cx="3027878"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Max Pooling</a:t>
            </a:r>
          </a:p>
        </p:txBody>
      </p:sp>
      <p:sp>
        <p:nvSpPr>
          <p:cNvPr id="94" name="Rectangle 93">
            <a:extLst>
              <a:ext uri="{FF2B5EF4-FFF2-40B4-BE49-F238E27FC236}">
                <a16:creationId xmlns:a16="http://schemas.microsoft.com/office/drawing/2014/main" xmlns="" id="{027ED020-165B-46C2-91F1-3833249DF4E1}"/>
              </a:ext>
            </a:extLst>
          </p:cNvPr>
          <p:cNvSpPr/>
          <p:nvPr/>
        </p:nvSpPr>
        <p:spPr>
          <a:xfrm>
            <a:off x="4520196" y="23022370"/>
            <a:ext cx="504425" cy="228127"/>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95" name="Straight Connector 94">
            <a:extLst>
              <a:ext uri="{FF2B5EF4-FFF2-40B4-BE49-F238E27FC236}">
                <a16:creationId xmlns:a16="http://schemas.microsoft.com/office/drawing/2014/main" xmlns="" id="{27FD0851-60A7-425E-88D5-B9FF2910B567}"/>
              </a:ext>
            </a:extLst>
          </p:cNvPr>
          <p:cNvCxnSpPr/>
          <p:nvPr/>
        </p:nvCxnSpPr>
        <p:spPr>
          <a:xfrm>
            <a:off x="4520196" y="23266214"/>
            <a:ext cx="252212" cy="2052267"/>
          </a:xfrm>
          <a:prstGeom prst="line">
            <a:avLst/>
          </a:prstGeom>
          <a:noFill/>
          <a:ln w="38100"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xmlns="" id="{0AF9BBB5-32D3-40F9-B943-B0522785DB6C}"/>
              </a:ext>
            </a:extLst>
          </p:cNvPr>
          <p:cNvCxnSpPr>
            <a:cxnSpLocks/>
          </p:cNvCxnSpPr>
          <p:nvPr/>
        </p:nvCxnSpPr>
        <p:spPr>
          <a:xfrm flipH="1">
            <a:off x="4772408" y="23254212"/>
            <a:ext cx="252965" cy="2064269"/>
          </a:xfrm>
          <a:prstGeom prst="line">
            <a:avLst/>
          </a:prstGeom>
          <a:noFill/>
          <a:ln w="38100" cap="flat" cmpd="sng" algn="ctr">
            <a:solidFill>
              <a:sysClr val="windowText" lastClr="000000"/>
            </a:solidFill>
            <a:prstDash val="solid"/>
            <a:miter lim="800000"/>
          </a:ln>
          <a:effectLst/>
        </p:spPr>
      </p:cxnSp>
      <p:sp>
        <p:nvSpPr>
          <p:cNvPr id="97" name="Rectangle: Rounded Corners 96">
            <a:extLst>
              <a:ext uri="{FF2B5EF4-FFF2-40B4-BE49-F238E27FC236}">
                <a16:creationId xmlns:a16="http://schemas.microsoft.com/office/drawing/2014/main" xmlns="" id="{FC6B87FB-9DA7-432C-8EE2-62F81F90F715}"/>
              </a:ext>
            </a:extLst>
          </p:cNvPr>
          <p:cNvSpPr/>
          <p:nvPr/>
        </p:nvSpPr>
        <p:spPr>
          <a:xfrm>
            <a:off x="1146190" y="25781079"/>
            <a:ext cx="2346025"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98" name="Oval 97">
            <a:extLst>
              <a:ext uri="{FF2B5EF4-FFF2-40B4-BE49-F238E27FC236}">
                <a16:creationId xmlns:a16="http://schemas.microsoft.com/office/drawing/2014/main" xmlns="" id="{7D7ABFCF-5210-4740-AE98-6AA3358F4D53}"/>
              </a:ext>
            </a:extLst>
          </p:cNvPr>
          <p:cNvSpPr/>
          <p:nvPr/>
        </p:nvSpPr>
        <p:spPr>
          <a:xfrm>
            <a:off x="2209158"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xmlns="" id="{4B0C94D5-70A0-4EB3-9C13-83B57A03F73B}"/>
              </a:ext>
            </a:extLst>
          </p:cNvPr>
          <p:cNvSpPr/>
          <p:nvPr/>
        </p:nvSpPr>
        <p:spPr>
          <a:xfrm>
            <a:off x="3347078"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xmlns="" id="{2517EE10-60F4-4D50-A0F4-ED6FA56D7836}"/>
              </a:ext>
            </a:extLst>
          </p:cNvPr>
          <p:cNvSpPr/>
          <p:nvPr/>
        </p:nvSpPr>
        <p:spPr>
          <a:xfrm>
            <a:off x="4485001"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xmlns="" id="{02E48D20-F87E-4AED-9491-879AF3600076}"/>
              </a:ext>
            </a:extLst>
          </p:cNvPr>
          <p:cNvSpPr/>
          <p:nvPr/>
        </p:nvSpPr>
        <p:spPr>
          <a:xfrm>
            <a:off x="5622924"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xmlns="" id="{9D382AB9-4BD0-4DE5-9873-9C6EDCD70846}"/>
              </a:ext>
            </a:extLst>
          </p:cNvPr>
          <p:cNvSpPr/>
          <p:nvPr/>
        </p:nvSpPr>
        <p:spPr>
          <a:xfrm>
            <a:off x="6747513"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4" name="Straight Arrow Connector 103">
            <a:extLst>
              <a:ext uri="{FF2B5EF4-FFF2-40B4-BE49-F238E27FC236}">
                <a16:creationId xmlns:a16="http://schemas.microsoft.com/office/drawing/2014/main" xmlns="" id="{65AC804A-CBD2-4D88-88D1-3DFFAB054869}"/>
              </a:ext>
            </a:extLst>
          </p:cNvPr>
          <p:cNvCxnSpPr>
            <a:cxnSpLocks/>
            <a:stCxn id="92" idx="2"/>
            <a:endCxn id="100" idx="0"/>
          </p:cNvCxnSpPr>
          <p:nvPr/>
        </p:nvCxnSpPr>
        <p:spPr>
          <a:xfrm flipH="1">
            <a:off x="4840591" y="25455381"/>
            <a:ext cx="2671" cy="1365980"/>
          </a:xfrm>
          <a:prstGeom prst="straightConnector1">
            <a:avLst/>
          </a:prstGeom>
          <a:noFill/>
          <a:ln w="3810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xmlns="" id="{3B6F916F-9027-4FDC-B04A-D5A0443A88C7}"/>
              </a:ext>
            </a:extLst>
          </p:cNvPr>
          <p:cNvCxnSpPr>
            <a:cxnSpLocks/>
            <a:stCxn id="98" idx="6"/>
            <a:endCxn id="99" idx="2"/>
          </p:cNvCxnSpPr>
          <p:nvPr/>
        </p:nvCxnSpPr>
        <p:spPr>
          <a:xfrm>
            <a:off x="2920338" y="27176951"/>
            <a:ext cx="426740" cy="0"/>
          </a:xfrm>
          <a:prstGeom prst="straightConnector1">
            <a:avLst/>
          </a:prstGeom>
          <a:noFill/>
          <a:ln w="38100" cap="flat" cmpd="sng" algn="ctr">
            <a:solidFill>
              <a:sysClr val="windowText" lastClr="000000"/>
            </a:solidFill>
            <a:prstDash val="solid"/>
            <a:miter lim="800000"/>
            <a:tailEnd type="triangle"/>
          </a:ln>
          <a:effectLst/>
        </p:spPr>
      </p:cxnSp>
      <p:cxnSp>
        <p:nvCxnSpPr>
          <p:cNvPr id="108" name="Straight Arrow Connector 107">
            <a:extLst>
              <a:ext uri="{FF2B5EF4-FFF2-40B4-BE49-F238E27FC236}">
                <a16:creationId xmlns:a16="http://schemas.microsoft.com/office/drawing/2014/main" xmlns="" id="{96E7F067-52CD-421E-998E-1C2C2D7EC42B}"/>
              </a:ext>
            </a:extLst>
          </p:cNvPr>
          <p:cNvCxnSpPr>
            <a:cxnSpLocks/>
            <a:stCxn id="99" idx="6"/>
            <a:endCxn id="100" idx="2"/>
          </p:cNvCxnSpPr>
          <p:nvPr/>
        </p:nvCxnSpPr>
        <p:spPr>
          <a:xfrm>
            <a:off x="4058258" y="27176951"/>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xmlns="" id="{AA6BFE0C-F0BF-498F-9515-35A1DEF8E752}"/>
              </a:ext>
            </a:extLst>
          </p:cNvPr>
          <p:cNvCxnSpPr>
            <a:cxnSpLocks/>
            <a:stCxn id="100" idx="6"/>
            <a:endCxn id="101" idx="2"/>
          </p:cNvCxnSpPr>
          <p:nvPr/>
        </p:nvCxnSpPr>
        <p:spPr>
          <a:xfrm>
            <a:off x="5196181" y="27176951"/>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10" name="Straight Arrow Connector 109">
            <a:extLst>
              <a:ext uri="{FF2B5EF4-FFF2-40B4-BE49-F238E27FC236}">
                <a16:creationId xmlns:a16="http://schemas.microsoft.com/office/drawing/2014/main" xmlns="" id="{DE32880D-28B2-465F-932D-DC816ADF3B25}"/>
              </a:ext>
            </a:extLst>
          </p:cNvPr>
          <p:cNvCxnSpPr>
            <a:cxnSpLocks/>
            <a:stCxn id="101" idx="6"/>
            <a:endCxn id="102" idx="2"/>
          </p:cNvCxnSpPr>
          <p:nvPr/>
        </p:nvCxnSpPr>
        <p:spPr>
          <a:xfrm>
            <a:off x="6334104" y="27176951"/>
            <a:ext cx="413409" cy="0"/>
          </a:xfrm>
          <a:prstGeom prst="straightConnector1">
            <a:avLst/>
          </a:prstGeom>
          <a:noFill/>
          <a:ln w="38100" cap="flat" cmpd="sng" algn="ctr">
            <a:solidFill>
              <a:sysClr val="windowText" lastClr="000000"/>
            </a:solidFill>
            <a:prstDash val="solid"/>
            <a:miter lim="800000"/>
            <a:tailEnd type="triangle"/>
          </a:ln>
          <a:effectLst/>
        </p:spPr>
      </p:cxnSp>
      <p:cxnSp>
        <p:nvCxnSpPr>
          <p:cNvPr id="111" name="Straight Arrow Connector 110">
            <a:extLst>
              <a:ext uri="{FF2B5EF4-FFF2-40B4-BE49-F238E27FC236}">
                <a16:creationId xmlns:a16="http://schemas.microsoft.com/office/drawing/2014/main" xmlns="" id="{9EBDBC0A-45A5-4528-BC86-934407F43BAA}"/>
              </a:ext>
            </a:extLst>
          </p:cNvPr>
          <p:cNvCxnSpPr>
            <a:cxnSpLocks/>
            <a:stCxn id="102" idx="4"/>
            <a:endCxn id="114" idx="3"/>
          </p:cNvCxnSpPr>
          <p:nvPr/>
        </p:nvCxnSpPr>
        <p:spPr>
          <a:xfrm flipH="1">
            <a:off x="3905857" y="27532541"/>
            <a:ext cx="3197246" cy="1252572"/>
          </a:xfrm>
          <a:prstGeom prst="straightConnector1">
            <a:avLst/>
          </a:prstGeom>
          <a:noFill/>
          <a:ln w="38100" cap="flat" cmpd="sng" algn="ctr">
            <a:solidFill>
              <a:sysClr val="windowText" lastClr="000000"/>
            </a:solidFill>
            <a:prstDash val="solid"/>
            <a:miter lim="800000"/>
            <a:tailEnd type="triangle"/>
          </a:ln>
          <a:effectLst/>
        </p:spPr>
      </p:cxnSp>
      <p:pic>
        <p:nvPicPr>
          <p:cNvPr id="112" name="Picture 111">
            <a:extLst>
              <a:ext uri="{FF2B5EF4-FFF2-40B4-BE49-F238E27FC236}">
                <a16:creationId xmlns:a16="http://schemas.microsoft.com/office/drawing/2014/main" xmlns="" id="{484FFDF6-315A-474C-96C2-7F906F436DCE}"/>
              </a:ext>
            </a:extLst>
          </p:cNvPr>
          <p:cNvPicPr>
            <a:picLocks noChangeAspect="1"/>
          </p:cNvPicPr>
          <p:nvPr/>
        </p:nvPicPr>
        <p:blipFill>
          <a:blip r:embed="rId9"/>
          <a:stretch>
            <a:fillRect/>
          </a:stretch>
        </p:blipFill>
        <p:spPr>
          <a:xfrm>
            <a:off x="1160923" y="20830680"/>
            <a:ext cx="7621677" cy="271933"/>
          </a:xfrm>
          <a:prstGeom prst="rect">
            <a:avLst/>
          </a:prstGeom>
        </p:spPr>
      </p:pic>
      <p:sp>
        <p:nvSpPr>
          <p:cNvPr id="113" name="Rectangle 112">
            <a:extLst>
              <a:ext uri="{FF2B5EF4-FFF2-40B4-BE49-F238E27FC236}">
                <a16:creationId xmlns:a16="http://schemas.microsoft.com/office/drawing/2014/main" xmlns="" id="{0704FD7C-06EA-4FEF-8CFC-7ED66F17F558}"/>
              </a:ext>
            </a:extLst>
          </p:cNvPr>
          <p:cNvSpPr/>
          <p:nvPr/>
        </p:nvSpPr>
        <p:spPr>
          <a:xfrm>
            <a:off x="6857558" y="20820240"/>
            <a:ext cx="504425" cy="282373"/>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xmlns="" id="{CD9E25C1-A722-4C54-AD59-467E0A9F8A88}"/>
              </a:ext>
            </a:extLst>
          </p:cNvPr>
          <p:cNvSpPr/>
          <p:nvPr/>
        </p:nvSpPr>
        <p:spPr>
          <a:xfrm>
            <a:off x="1135191" y="28498236"/>
            <a:ext cx="2770666"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cxnSp>
        <p:nvCxnSpPr>
          <p:cNvPr id="115" name="Straight Connector 114">
            <a:extLst>
              <a:ext uri="{FF2B5EF4-FFF2-40B4-BE49-F238E27FC236}">
                <a16:creationId xmlns:a16="http://schemas.microsoft.com/office/drawing/2014/main" xmlns="" id="{BD85D54E-463A-4E8D-92E7-E619BCD97EF8}"/>
              </a:ext>
            </a:extLst>
          </p:cNvPr>
          <p:cNvCxnSpPr>
            <a:cxnSpLocks/>
          </p:cNvCxnSpPr>
          <p:nvPr/>
        </p:nvCxnSpPr>
        <p:spPr>
          <a:xfrm>
            <a:off x="3546617" y="25227254"/>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xmlns="" id="{9846F6BB-442C-4F2A-9A2F-CA6B14FBC502}"/>
              </a:ext>
            </a:extLst>
          </p:cNvPr>
          <p:cNvCxnSpPr>
            <a:cxnSpLocks/>
          </p:cNvCxnSpPr>
          <p:nvPr/>
        </p:nvCxnSpPr>
        <p:spPr>
          <a:xfrm>
            <a:off x="4439281" y="2522725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xmlns="" id="{B37D2054-9111-412D-9D7F-9E44971ACD58}"/>
              </a:ext>
            </a:extLst>
          </p:cNvPr>
          <p:cNvCxnSpPr>
            <a:cxnSpLocks/>
          </p:cNvCxnSpPr>
          <p:nvPr/>
        </p:nvCxnSpPr>
        <p:spPr>
          <a:xfrm>
            <a:off x="5301598" y="2522725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xmlns="" id="{7421ADCE-F0B8-4E1E-B2D5-0B560AB1E16E}"/>
              </a:ext>
            </a:extLst>
          </p:cNvPr>
          <p:cNvCxnSpPr>
            <a:cxnSpLocks/>
          </p:cNvCxnSpPr>
          <p:nvPr/>
        </p:nvCxnSpPr>
        <p:spPr>
          <a:xfrm>
            <a:off x="6144561" y="25227252"/>
            <a:ext cx="0" cy="228127"/>
          </a:xfrm>
          <a:prstGeom prst="line">
            <a:avLst/>
          </a:prstGeom>
          <a:ln w="38100"/>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xmlns="" id="{9B7E50B6-8EFE-4711-B07F-0540B8E709F4}"/>
              </a:ext>
            </a:extLst>
          </p:cNvPr>
          <p:cNvPicPr>
            <a:picLocks noChangeAspect="1"/>
          </p:cNvPicPr>
          <p:nvPr/>
        </p:nvPicPr>
        <p:blipFill>
          <a:blip r:embed="rId10"/>
          <a:stretch>
            <a:fillRect/>
          </a:stretch>
        </p:blipFill>
        <p:spPr>
          <a:xfrm>
            <a:off x="27085549" y="30554859"/>
            <a:ext cx="1771286" cy="1939285"/>
          </a:xfrm>
          <a:prstGeom prst="rect">
            <a:avLst/>
          </a:prstGeom>
        </p:spPr>
      </p:pic>
      <p:pic>
        <p:nvPicPr>
          <p:cNvPr id="8" name="Picture 7">
            <a:extLst>
              <a:ext uri="{FF2B5EF4-FFF2-40B4-BE49-F238E27FC236}">
                <a16:creationId xmlns:a16="http://schemas.microsoft.com/office/drawing/2014/main" xmlns="" id="{5A031D0C-3D99-49C9-A572-1EF6AF8AB465}"/>
              </a:ext>
            </a:extLst>
          </p:cNvPr>
          <p:cNvPicPr>
            <a:picLocks noChangeAspect="1"/>
          </p:cNvPicPr>
          <p:nvPr/>
        </p:nvPicPr>
        <p:blipFill>
          <a:blip r:embed="rId11"/>
          <a:stretch>
            <a:fillRect/>
          </a:stretch>
        </p:blipFill>
        <p:spPr>
          <a:xfrm>
            <a:off x="29129979" y="31100637"/>
            <a:ext cx="4405345" cy="847731"/>
          </a:xfrm>
          <a:prstGeom prst="rect">
            <a:avLst/>
          </a:prstGeom>
        </p:spPr>
      </p:pic>
      <p:sp>
        <p:nvSpPr>
          <p:cNvPr id="26" name="TextBox 25">
            <a:extLst>
              <a:ext uri="{FF2B5EF4-FFF2-40B4-BE49-F238E27FC236}">
                <a16:creationId xmlns:a16="http://schemas.microsoft.com/office/drawing/2014/main" xmlns="" id="{3AEA94AE-4F7B-4627-B42A-B493CB3F677B}"/>
              </a:ext>
            </a:extLst>
          </p:cNvPr>
          <p:cNvSpPr txBox="1"/>
          <p:nvPr/>
        </p:nvSpPr>
        <p:spPr>
          <a:xfrm>
            <a:off x="12333060" y="8759737"/>
            <a:ext cx="1591781" cy="338554"/>
          </a:xfrm>
          <a:prstGeom prst="rect">
            <a:avLst/>
          </a:prstGeom>
          <a:noFill/>
        </p:spPr>
        <p:txBody>
          <a:bodyPr wrap="square" rtlCol="0">
            <a:spAutoFit/>
          </a:bodyPr>
          <a:lstStyle/>
          <a:p>
            <a:r>
              <a:rPr lang="en-US" sz="1600" dirty="0"/>
              <a:t>proteinatlas.org</a:t>
            </a:r>
          </a:p>
        </p:txBody>
      </p:sp>
      <p:sp>
        <p:nvSpPr>
          <p:cNvPr id="31" name="TextBox 30">
            <a:extLst>
              <a:ext uri="{FF2B5EF4-FFF2-40B4-BE49-F238E27FC236}">
                <a16:creationId xmlns:a16="http://schemas.microsoft.com/office/drawing/2014/main" xmlns="" id="{B1D37A79-6F0D-4C9D-83CE-19AA24A1E29F}"/>
              </a:ext>
            </a:extLst>
          </p:cNvPr>
          <p:cNvSpPr txBox="1"/>
          <p:nvPr/>
        </p:nvSpPr>
        <p:spPr>
          <a:xfrm>
            <a:off x="1253218" y="9097788"/>
            <a:ext cx="12576990" cy="1815882"/>
          </a:xfrm>
          <a:prstGeom prst="rect">
            <a:avLst/>
          </a:prstGeom>
          <a:noFill/>
        </p:spPr>
        <p:txBody>
          <a:bodyPr wrap="square" rtlCol="0">
            <a:spAutoFit/>
          </a:bodyPr>
          <a:lstStyle/>
          <a:p>
            <a:pPr algn="just"/>
            <a:r>
              <a:rPr lang="en-US" sz="2800" dirty="0"/>
              <a:t>Currently the protein atlas targets 17,000 unique proteins using 26,009 antibodies.  Finding recombinant DNA sequences that express well requires extensive experimentation that could be reduced using high performance computing. </a:t>
            </a:r>
          </a:p>
        </p:txBody>
      </p:sp>
      <p:sp>
        <p:nvSpPr>
          <p:cNvPr id="122" name="TextBox 121">
            <a:extLst>
              <a:ext uri="{FF2B5EF4-FFF2-40B4-BE49-F238E27FC236}">
                <a16:creationId xmlns:a16="http://schemas.microsoft.com/office/drawing/2014/main" xmlns="" id="{CB0995F5-E783-4AE2-9012-C1A17BAA625C}"/>
              </a:ext>
            </a:extLst>
          </p:cNvPr>
          <p:cNvSpPr txBox="1"/>
          <p:nvPr/>
        </p:nvSpPr>
        <p:spPr>
          <a:xfrm>
            <a:off x="1215117" y="6945138"/>
            <a:ext cx="6449063" cy="2246769"/>
          </a:xfrm>
          <a:prstGeom prst="rect">
            <a:avLst/>
          </a:prstGeom>
          <a:noFill/>
        </p:spPr>
        <p:txBody>
          <a:bodyPr wrap="square" rtlCol="0">
            <a:spAutoFit/>
          </a:bodyPr>
          <a:lstStyle/>
          <a:p>
            <a:pPr algn="just"/>
            <a:r>
              <a:rPr lang="en-US" sz="2800" dirty="0"/>
              <a:t>The Human Protein Atlas aims to map </a:t>
            </a:r>
          </a:p>
          <a:p>
            <a:pPr algn="just"/>
            <a:r>
              <a:rPr lang="en-US" sz="2800" dirty="0"/>
              <a:t>all the proteins in the human body. This ambitious goal requires expressing thousands of different recombinant proteins to generate antibodies. </a:t>
            </a:r>
          </a:p>
        </p:txBody>
      </p:sp>
      <p:sp>
        <p:nvSpPr>
          <p:cNvPr id="123" name="Text Placeholder 17">
            <a:extLst>
              <a:ext uri="{FF2B5EF4-FFF2-40B4-BE49-F238E27FC236}">
                <a16:creationId xmlns:a16="http://schemas.microsoft.com/office/drawing/2014/main" xmlns="" id="{4438A751-58AF-449E-ABA6-C8F72BF492D9}"/>
              </a:ext>
            </a:extLst>
          </p:cNvPr>
          <p:cNvSpPr txBox="1">
            <a:spLocks/>
          </p:cNvSpPr>
          <p:nvPr/>
        </p:nvSpPr>
        <p:spPr>
          <a:xfrm>
            <a:off x="15544800" y="1416692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Results</a:t>
            </a:r>
          </a:p>
        </p:txBody>
      </p:sp>
      <p:sp>
        <p:nvSpPr>
          <p:cNvPr id="124" name="TextBox 123">
            <a:extLst>
              <a:ext uri="{FF2B5EF4-FFF2-40B4-BE49-F238E27FC236}">
                <a16:creationId xmlns:a16="http://schemas.microsoft.com/office/drawing/2014/main" xmlns="" id="{D9A6AAEE-5E70-4AB2-A617-1C8A402C3997}"/>
              </a:ext>
            </a:extLst>
          </p:cNvPr>
          <p:cNvSpPr txBox="1"/>
          <p:nvPr/>
        </p:nvSpPr>
        <p:spPr>
          <a:xfrm>
            <a:off x="29900879" y="6749100"/>
            <a:ext cx="12801600" cy="646331"/>
          </a:xfrm>
          <a:prstGeom prst="rect">
            <a:avLst/>
          </a:prstGeom>
          <a:noFill/>
        </p:spPr>
        <p:txBody>
          <a:bodyPr wrap="square" rtlCol="0">
            <a:spAutoFit/>
          </a:bodyPr>
          <a:lstStyle/>
          <a:p>
            <a:pPr algn="ctr"/>
            <a:r>
              <a:rPr lang="en-US" sz="3600" u="sng" dirty="0"/>
              <a:t>What did the the embedding layer learn?</a:t>
            </a:r>
          </a:p>
        </p:txBody>
      </p:sp>
      <p:graphicFrame>
        <p:nvGraphicFramePr>
          <p:cNvPr id="129" name="Table 128">
            <a:extLst>
              <a:ext uri="{FF2B5EF4-FFF2-40B4-BE49-F238E27FC236}">
                <a16:creationId xmlns:a16="http://schemas.microsoft.com/office/drawing/2014/main" xmlns="" id="{78DCC267-FA1F-4034-AEC8-2571A0AB40B4}"/>
              </a:ext>
            </a:extLst>
          </p:cNvPr>
          <p:cNvGraphicFramePr>
            <a:graphicFrameLocks noGrp="1"/>
          </p:cNvGraphicFramePr>
          <p:nvPr>
            <p:extLst>
              <p:ext uri="{D42A27DB-BD31-4B8C-83A1-F6EECF244321}">
                <p14:modId xmlns:p14="http://schemas.microsoft.com/office/powerpoint/2010/main" val="1532212138"/>
              </p:ext>
            </p:extLst>
          </p:nvPr>
        </p:nvGraphicFramePr>
        <p:xfrm>
          <a:off x="15619152" y="16275197"/>
          <a:ext cx="12727248" cy="3243360"/>
        </p:xfrm>
        <a:graphic>
          <a:graphicData uri="http://schemas.openxmlformats.org/drawingml/2006/table">
            <a:tbl>
              <a:tblPr firstRow="1" bandRow="1">
                <a:tableStyleId>{7E9639D4-E3E2-4D34-9284-5A2195B3D0D7}</a:tableStyleId>
              </a:tblPr>
              <a:tblGrid>
                <a:gridCol w="2237048">
                  <a:extLst>
                    <a:ext uri="{9D8B030D-6E8A-4147-A177-3AD203B41FA5}">
                      <a16:colId xmlns:a16="http://schemas.microsoft.com/office/drawing/2014/main" xmlns="" val="3739837609"/>
                    </a:ext>
                  </a:extLst>
                </a:gridCol>
                <a:gridCol w="2590800">
                  <a:extLst>
                    <a:ext uri="{9D8B030D-6E8A-4147-A177-3AD203B41FA5}">
                      <a16:colId xmlns:a16="http://schemas.microsoft.com/office/drawing/2014/main" xmlns="" val="2642331103"/>
                    </a:ext>
                  </a:extLst>
                </a:gridCol>
                <a:gridCol w="2667000">
                  <a:extLst>
                    <a:ext uri="{9D8B030D-6E8A-4147-A177-3AD203B41FA5}">
                      <a16:colId xmlns:a16="http://schemas.microsoft.com/office/drawing/2014/main" xmlns="" val="20002"/>
                    </a:ext>
                  </a:extLst>
                </a:gridCol>
                <a:gridCol w="2590800">
                  <a:extLst>
                    <a:ext uri="{9D8B030D-6E8A-4147-A177-3AD203B41FA5}">
                      <a16:colId xmlns:a16="http://schemas.microsoft.com/office/drawing/2014/main" xmlns="" val="572115807"/>
                    </a:ext>
                  </a:extLst>
                </a:gridCol>
                <a:gridCol w="2641600">
                  <a:extLst>
                    <a:ext uri="{9D8B030D-6E8A-4147-A177-3AD203B41FA5}">
                      <a16:colId xmlns:a16="http://schemas.microsoft.com/office/drawing/2014/main" xmlns="" val="1144260684"/>
                    </a:ext>
                  </a:extLst>
                </a:gridCol>
              </a:tblGrid>
              <a:tr h="897544">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Sastry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3200" dirty="0"/>
                        <a:t>CNN – Nucleotide Sequence</a:t>
                      </a:r>
                    </a:p>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Nucleotide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Amino Acid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2399813256"/>
                  </a:ext>
                </a:extLst>
              </a:tr>
              <a:tr h="600600">
                <a:tc>
                  <a:txBody>
                    <a:bodyPr/>
                    <a:lstStyle/>
                    <a:p>
                      <a:r>
                        <a:rPr lang="en-US" sz="3000" dirty="0">
                          <a:latin typeface="+mn-lt"/>
                        </a:rPr>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70.0%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000" dirty="0">
                          <a:latin typeface="+mn-lt"/>
                        </a:rPr>
                        <a:t>63.8%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72.7% </a:t>
                      </a:r>
                      <a:r>
                        <a:rPr lang="en-US" sz="3000" dirty="0">
                          <a:latin typeface="+mn-lt"/>
                          <a:cs typeface="Calibri" panose="020F0502020204030204" pitchFamily="34" charset="0"/>
                        </a:rPr>
                        <a:t>± 2.0%</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b="1" dirty="0">
                          <a:latin typeface="+mn-lt"/>
                          <a:cs typeface="Calibri" panose="020F0502020204030204" pitchFamily="34" charset="0"/>
                        </a:rPr>
                        <a:t>73.5% ± 1.0%</a:t>
                      </a:r>
                      <a:endParaRPr lang="en-US" sz="30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75149461"/>
                  </a:ext>
                </a:extLst>
              </a:tr>
              <a:tr h="600600">
                <a:tc>
                  <a:txBody>
                    <a:bodyPr/>
                    <a:lstStyle/>
                    <a:p>
                      <a:r>
                        <a:rPr lang="en-US" sz="3000" dirty="0">
                          <a:latin typeface="+mn-lt"/>
                        </a:rPr>
                        <a:t>Solubility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b="1" dirty="0">
                          <a:latin typeface="+mn-lt"/>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cs typeface="Calibri" panose="020F0502020204030204" pitchFamily="34" charset="0"/>
                        </a:rPr>
                        <a:t>80.1% ± 1.4%</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45368195"/>
                  </a:ext>
                </a:extLst>
              </a:tr>
            </a:tbl>
          </a:graphicData>
        </a:graphic>
      </p:graphicFrame>
      <p:sp>
        <p:nvSpPr>
          <p:cNvPr id="131" name="TextBox 130">
            <a:extLst>
              <a:ext uri="{FF2B5EF4-FFF2-40B4-BE49-F238E27FC236}">
                <a16:creationId xmlns:a16="http://schemas.microsoft.com/office/drawing/2014/main" xmlns="" id="{A5EC576F-442F-4C9C-BD00-B23E43E6EA57}"/>
              </a:ext>
            </a:extLst>
          </p:cNvPr>
          <p:cNvSpPr txBox="1"/>
          <p:nvPr/>
        </p:nvSpPr>
        <p:spPr>
          <a:xfrm>
            <a:off x="15544800" y="15484091"/>
            <a:ext cx="12801600" cy="646331"/>
          </a:xfrm>
          <a:prstGeom prst="rect">
            <a:avLst/>
          </a:prstGeom>
          <a:noFill/>
        </p:spPr>
        <p:txBody>
          <a:bodyPr wrap="square" rtlCol="0">
            <a:spAutoFit/>
          </a:bodyPr>
          <a:lstStyle/>
          <a:p>
            <a:pPr algn="ctr"/>
            <a:r>
              <a:rPr lang="en-US" sz="3600" u="sng" dirty="0"/>
              <a:t>Accuracy of various approaches</a:t>
            </a:r>
          </a:p>
        </p:txBody>
      </p:sp>
      <p:sp>
        <p:nvSpPr>
          <p:cNvPr id="133" name="TextBox 132">
            <a:extLst>
              <a:ext uri="{FF2B5EF4-FFF2-40B4-BE49-F238E27FC236}">
                <a16:creationId xmlns:a16="http://schemas.microsoft.com/office/drawing/2014/main" xmlns="" id="{8505CE53-AB5C-4748-A608-3ADB0A62BECA}"/>
              </a:ext>
            </a:extLst>
          </p:cNvPr>
          <p:cNvSpPr txBox="1"/>
          <p:nvPr/>
        </p:nvSpPr>
        <p:spPr>
          <a:xfrm>
            <a:off x="15544800" y="19883440"/>
            <a:ext cx="12801600" cy="646331"/>
          </a:xfrm>
          <a:prstGeom prst="rect">
            <a:avLst/>
          </a:prstGeom>
          <a:noFill/>
        </p:spPr>
        <p:txBody>
          <a:bodyPr wrap="square" rtlCol="0">
            <a:spAutoFit/>
          </a:bodyPr>
          <a:lstStyle/>
          <a:p>
            <a:pPr algn="ctr"/>
            <a:r>
              <a:rPr lang="en-US" sz="3600" u="sng" dirty="0"/>
              <a:t>Sensitivity to </a:t>
            </a:r>
            <a:r>
              <a:rPr lang="en-US" sz="3600" u="sng" dirty="0" smtClean="0"/>
              <a:t>binary classification and quantile cutoff </a:t>
            </a:r>
            <a:endParaRPr lang="en-US" sz="3600" u="sng" dirty="0"/>
          </a:p>
        </p:txBody>
      </p:sp>
      <p:sp>
        <p:nvSpPr>
          <p:cNvPr id="91" name="TextBox 90">
            <a:extLst>
              <a:ext uri="{FF2B5EF4-FFF2-40B4-BE49-F238E27FC236}">
                <a16:creationId xmlns:a16="http://schemas.microsoft.com/office/drawing/2014/main" xmlns="" id="{BAD07FC7-3085-47F7-8A51-83E184F5226C}"/>
              </a:ext>
            </a:extLst>
          </p:cNvPr>
          <p:cNvSpPr txBox="1"/>
          <p:nvPr/>
        </p:nvSpPr>
        <p:spPr>
          <a:xfrm>
            <a:off x="29900879" y="14619838"/>
            <a:ext cx="12801600" cy="646331"/>
          </a:xfrm>
          <a:prstGeom prst="rect">
            <a:avLst/>
          </a:prstGeom>
          <a:noFill/>
        </p:spPr>
        <p:txBody>
          <a:bodyPr wrap="square" rtlCol="0">
            <a:spAutoFit/>
          </a:bodyPr>
          <a:lstStyle/>
          <a:p>
            <a:pPr algn="ctr"/>
            <a:r>
              <a:rPr lang="en-US" sz="3600" u="sng" dirty="0"/>
              <a:t>Model Aided Experimentation</a:t>
            </a:r>
          </a:p>
        </p:txBody>
      </p:sp>
      <p:sp>
        <p:nvSpPr>
          <p:cNvPr id="132" name="TextBox 131">
            <a:extLst>
              <a:ext uri="{FF2B5EF4-FFF2-40B4-BE49-F238E27FC236}">
                <a16:creationId xmlns:a16="http://schemas.microsoft.com/office/drawing/2014/main" xmlns="" id="{B4E1E494-D186-4BC9-AD23-C2514D064FC6}"/>
              </a:ext>
            </a:extLst>
          </p:cNvPr>
          <p:cNvSpPr txBox="1"/>
          <p:nvPr/>
        </p:nvSpPr>
        <p:spPr>
          <a:xfrm>
            <a:off x="29900880" y="20446418"/>
            <a:ext cx="12625349" cy="1815882"/>
          </a:xfrm>
          <a:prstGeom prst="rect">
            <a:avLst/>
          </a:prstGeom>
          <a:noFill/>
        </p:spPr>
        <p:txBody>
          <a:bodyPr wrap="square" rtlCol="0">
            <a:spAutoFit/>
          </a:bodyPr>
          <a:lstStyle/>
          <a:p>
            <a:r>
              <a:rPr lang="en-US" sz="2800" dirty="0"/>
              <a:t>Following the same prediction pipeline used in Sastry et. al., our optimized network showed only 2780 experiments are necessary for high expression </a:t>
            </a:r>
            <a:r>
              <a:rPr lang="en-US" sz="2800" dirty="0" err="1"/>
              <a:t>PrESTs</a:t>
            </a:r>
            <a:r>
              <a:rPr lang="en-US" sz="2800" dirty="0"/>
              <a:t> (38.98% reduction), compared to 38.70% reduction for their best ensemble model.</a:t>
            </a:r>
          </a:p>
        </p:txBody>
      </p:sp>
      <p:cxnSp>
        <p:nvCxnSpPr>
          <p:cNvPr id="134" name="Straight Arrow Connector 133">
            <a:extLst>
              <a:ext uri="{FF2B5EF4-FFF2-40B4-BE49-F238E27FC236}">
                <a16:creationId xmlns:a16="http://schemas.microsoft.com/office/drawing/2014/main" xmlns="" id="{1CE39C02-EFA9-4EE7-A24F-1F306500A36A}"/>
              </a:ext>
            </a:extLst>
          </p:cNvPr>
          <p:cNvCxnSpPr>
            <a:cxnSpLocks/>
            <a:endCxn id="99" idx="0"/>
          </p:cNvCxnSpPr>
          <p:nvPr/>
        </p:nvCxnSpPr>
        <p:spPr>
          <a:xfrm flipH="1">
            <a:off x="3702668" y="25441606"/>
            <a:ext cx="355584" cy="1379755"/>
          </a:xfrm>
          <a:prstGeom prst="straightConnector1">
            <a:avLst/>
          </a:prstGeom>
          <a:noFill/>
          <a:ln w="38100" cap="flat" cmpd="sng" algn="ctr">
            <a:solidFill>
              <a:sysClr val="windowText" lastClr="000000"/>
            </a:solidFill>
            <a:prstDash val="solid"/>
            <a:miter lim="800000"/>
            <a:tailEnd type="triangle"/>
          </a:ln>
          <a:effectLst/>
        </p:spPr>
      </p:cxnSp>
      <p:cxnSp>
        <p:nvCxnSpPr>
          <p:cNvPr id="135" name="Straight Arrow Connector 134">
            <a:extLst>
              <a:ext uri="{FF2B5EF4-FFF2-40B4-BE49-F238E27FC236}">
                <a16:creationId xmlns:a16="http://schemas.microsoft.com/office/drawing/2014/main" xmlns="" id="{F71D40E3-49A6-49DE-A2B3-2CB5CD810ABB}"/>
              </a:ext>
            </a:extLst>
          </p:cNvPr>
          <p:cNvCxnSpPr>
            <a:cxnSpLocks/>
            <a:endCxn id="101" idx="0"/>
          </p:cNvCxnSpPr>
          <p:nvPr/>
        </p:nvCxnSpPr>
        <p:spPr>
          <a:xfrm>
            <a:off x="5730112" y="25462334"/>
            <a:ext cx="248402" cy="1359027"/>
          </a:xfrm>
          <a:prstGeom prst="straightConnector1">
            <a:avLst/>
          </a:prstGeom>
          <a:noFill/>
          <a:ln w="38100" cap="flat" cmpd="sng" algn="ctr">
            <a:solidFill>
              <a:sysClr val="windowText" lastClr="000000"/>
            </a:solidFill>
            <a:prstDash val="solid"/>
            <a:miter lim="800000"/>
            <a:tailEnd type="triangle"/>
          </a:ln>
          <a:effectLst/>
        </p:spPr>
      </p:cxnSp>
      <p:cxnSp>
        <p:nvCxnSpPr>
          <p:cNvPr id="136" name="Straight Arrow Connector 135">
            <a:extLst>
              <a:ext uri="{FF2B5EF4-FFF2-40B4-BE49-F238E27FC236}">
                <a16:creationId xmlns:a16="http://schemas.microsoft.com/office/drawing/2014/main" xmlns="" id="{3074D19F-FE32-4550-93A4-C8D59974D4B5}"/>
              </a:ext>
            </a:extLst>
          </p:cNvPr>
          <p:cNvCxnSpPr>
            <a:cxnSpLocks/>
            <a:endCxn id="102" idx="0"/>
          </p:cNvCxnSpPr>
          <p:nvPr/>
        </p:nvCxnSpPr>
        <p:spPr>
          <a:xfrm>
            <a:off x="6629383" y="25442267"/>
            <a:ext cx="473720" cy="1379094"/>
          </a:xfrm>
          <a:prstGeom prst="straightConnector1">
            <a:avLst/>
          </a:prstGeom>
          <a:noFill/>
          <a:ln w="38100" cap="flat" cmpd="sng" algn="ctr">
            <a:solidFill>
              <a:sysClr val="windowText" lastClr="000000"/>
            </a:solidFill>
            <a:prstDash val="solid"/>
            <a:miter lim="800000"/>
            <a:tailEnd type="triangle"/>
          </a:ln>
          <a:effectLst/>
        </p:spPr>
      </p:cxnSp>
      <p:sp>
        <p:nvSpPr>
          <p:cNvPr id="140" name="TextBox 139">
            <a:extLst>
              <a:ext uri="{FF2B5EF4-FFF2-40B4-BE49-F238E27FC236}">
                <a16:creationId xmlns:a16="http://schemas.microsoft.com/office/drawing/2014/main" xmlns="" id="{A388065E-6140-4EDF-B243-EE75E6E33633}"/>
              </a:ext>
            </a:extLst>
          </p:cNvPr>
          <p:cNvSpPr txBox="1"/>
          <p:nvPr/>
        </p:nvSpPr>
        <p:spPr>
          <a:xfrm>
            <a:off x="22950597" y="20868435"/>
            <a:ext cx="6099254" cy="4401205"/>
          </a:xfrm>
          <a:prstGeom prst="rect">
            <a:avLst/>
          </a:prstGeom>
          <a:noFill/>
        </p:spPr>
        <p:txBody>
          <a:bodyPr wrap="square" rtlCol="0">
            <a:spAutoFit/>
          </a:bodyPr>
          <a:lstStyle/>
          <a:p>
            <a:r>
              <a:rPr lang="en-US" sz="2800" dirty="0" smtClean="0"/>
              <a:t>We explored two strategies to make use of more of the available training data. Adding an intermediate class for expression hurts classification accuracy, especially for high expression proteins. Binary classification is relatively insensitive to the quantiles used to separate high and low expression peptides.</a:t>
            </a:r>
          </a:p>
          <a:p>
            <a:pPr marL="457200" indent="-457200">
              <a:buFontTx/>
              <a:buChar char="-"/>
            </a:pPr>
            <a:endParaRPr lang="en-US" sz="2800" dirty="0"/>
          </a:p>
        </p:txBody>
      </p:sp>
      <p:sp>
        <p:nvSpPr>
          <p:cNvPr id="141" name="Content Placeholder 10">
            <a:extLst>
              <a:ext uri="{FF2B5EF4-FFF2-40B4-BE49-F238E27FC236}">
                <a16:creationId xmlns:a16="http://schemas.microsoft.com/office/drawing/2014/main" xmlns="" id="{D11CB54C-D508-4605-91BB-7EE2911A4F9C}"/>
              </a:ext>
            </a:extLst>
          </p:cNvPr>
          <p:cNvSpPr txBox="1">
            <a:spLocks/>
          </p:cNvSpPr>
          <p:nvPr/>
        </p:nvSpPr>
        <p:spPr>
          <a:xfrm>
            <a:off x="15562003" y="6947538"/>
            <a:ext cx="7555172" cy="7270906"/>
          </a:xfrm>
          <a:prstGeom prst="rect">
            <a:avLst/>
          </a:prstGeom>
          <a:ln w="38100">
            <a:noFill/>
          </a:ln>
        </p:spPr>
        <p:txBody>
          <a:bodyPr vert="horz" lIns="91440" tIns="91440" rIns="91440" bIns="91440" rtlCol="0" anchor="t">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800" dirty="0"/>
              <a:t>Protein </a:t>
            </a:r>
            <a:r>
              <a:rPr lang="en-US" sz="2800" dirty="0" smtClean="0"/>
              <a:t>Epitope </a:t>
            </a:r>
            <a:r>
              <a:rPr lang="en-US" sz="2800" dirty="0"/>
              <a:t>Signature Tags (</a:t>
            </a:r>
            <a:r>
              <a:rPr lang="en-US" sz="2800" dirty="0" err="1"/>
              <a:t>PrESTs</a:t>
            </a:r>
            <a:r>
              <a:rPr lang="en-US" sz="2800" dirty="0"/>
              <a:t>), consisting of 20-150 amino acids</a:t>
            </a:r>
          </a:p>
          <a:p>
            <a:pPr lvl="1">
              <a:buClrTx/>
              <a:buSzPct val="150000"/>
            </a:pPr>
            <a:r>
              <a:rPr lang="en-US" sz="2200" dirty="0"/>
              <a:t>Expressed for Proteomics – Human Protein Atlas </a:t>
            </a:r>
          </a:p>
          <a:p>
            <a:pPr lvl="1">
              <a:buClrTx/>
              <a:buSzPct val="150000"/>
            </a:pPr>
            <a:r>
              <a:rPr lang="en-US" sz="2200" dirty="0"/>
              <a:t>Classified according to Sastry et. al</a:t>
            </a:r>
            <a:r>
              <a:rPr lang="en-US" sz="2200" dirty="0" smtClean="0"/>
              <a:t>.</a:t>
            </a:r>
          </a:p>
          <a:p>
            <a:pPr lvl="1">
              <a:buClrTx/>
              <a:buSzPct val="150000"/>
            </a:pPr>
            <a:endParaRPr lang="en-US" sz="1200" dirty="0"/>
          </a:p>
          <a:p>
            <a:pPr>
              <a:buClrTx/>
              <a:buSzPct val="150000"/>
            </a:pPr>
            <a:r>
              <a:rPr lang="en-US" sz="2800" dirty="0"/>
              <a:t>Protein expression data for 45,206 </a:t>
            </a:r>
            <a:r>
              <a:rPr lang="en-US" sz="2800" dirty="0" err="1"/>
              <a:t>PrESTs</a:t>
            </a:r>
            <a:endParaRPr lang="en-US" sz="2800" dirty="0"/>
          </a:p>
          <a:p>
            <a:pPr lvl="1">
              <a:buClrTx/>
              <a:buSzPct val="150000"/>
            </a:pPr>
            <a:r>
              <a:rPr lang="en-US" sz="2200" dirty="0"/>
              <a:t>1</a:t>
            </a:r>
            <a:r>
              <a:rPr lang="en-US" sz="2200" baseline="30000" dirty="0"/>
              <a:t>st</a:t>
            </a:r>
            <a:r>
              <a:rPr lang="en-US" sz="2200" dirty="0"/>
              <a:t> quantile = low expression (11302 samples)</a:t>
            </a:r>
          </a:p>
          <a:p>
            <a:pPr lvl="1">
              <a:buClrTx/>
              <a:buSzPct val="150000"/>
            </a:pPr>
            <a:r>
              <a:rPr lang="en-US" sz="2200" dirty="0"/>
              <a:t>4</a:t>
            </a:r>
            <a:r>
              <a:rPr lang="en-US" sz="2200" baseline="30000" dirty="0"/>
              <a:t>th</a:t>
            </a:r>
            <a:r>
              <a:rPr lang="en-US" sz="2200" dirty="0"/>
              <a:t> quantile = high expression (11301 samples)</a:t>
            </a:r>
          </a:p>
          <a:p>
            <a:pPr lvl="1">
              <a:buClrTx/>
              <a:buSzPct val="150000"/>
            </a:pPr>
            <a:r>
              <a:rPr lang="en-US" sz="2200" dirty="0"/>
              <a:t>2</a:t>
            </a:r>
            <a:r>
              <a:rPr lang="en-US" sz="2200" baseline="30000" dirty="0"/>
              <a:t>nd</a:t>
            </a:r>
            <a:r>
              <a:rPr lang="en-US" sz="2200" dirty="0"/>
              <a:t> and 3</a:t>
            </a:r>
            <a:r>
              <a:rPr lang="en-US" sz="2200" baseline="30000" dirty="0"/>
              <a:t>rd</a:t>
            </a:r>
            <a:r>
              <a:rPr lang="en-US" sz="2200" dirty="0"/>
              <a:t> quantiles removed (22603 samples</a:t>
            </a:r>
            <a:r>
              <a:rPr lang="en-US" sz="2200" dirty="0" smtClean="0"/>
              <a:t>)</a:t>
            </a:r>
          </a:p>
          <a:p>
            <a:pPr lvl="1">
              <a:buClrTx/>
              <a:buSzPct val="150000"/>
            </a:pPr>
            <a:endParaRPr lang="en-US" sz="1200" dirty="0"/>
          </a:p>
          <a:p>
            <a:pPr>
              <a:buClrTx/>
              <a:buSzPct val="150000"/>
            </a:pPr>
            <a:r>
              <a:rPr lang="en-US" sz="2800" dirty="0" smtClean="0"/>
              <a:t>Protein solubility data for 16,082 </a:t>
            </a:r>
            <a:r>
              <a:rPr lang="en-US" sz="2800" dirty="0" err="1" smtClean="0"/>
              <a:t>PrESTs</a:t>
            </a:r>
            <a:endParaRPr lang="en-US" sz="2800" dirty="0"/>
          </a:p>
          <a:p>
            <a:pPr lvl="1">
              <a:buClrTx/>
              <a:buSzPct val="150000"/>
            </a:pPr>
            <a:r>
              <a:rPr lang="en-US" sz="2200" dirty="0"/>
              <a:t>Low solubility classes 1 - 3.5 (3324 samples)</a:t>
            </a:r>
          </a:p>
          <a:p>
            <a:pPr lvl="1">
              <a:buClrTx/>
              <a:buSzPct val="150000"/>
            </a:pPr>
            <a:r>
              <a:rPr lang="en-US" sz="2200" dirty="0"/>
              <a:t>High solubility classes 4.5 – 5 (5091 samples)</a:t>
            </a:r>
          </a:p>
          <a:p>
            <a:pPr lvl="1">
              <a:buClrTx/>
              <a:buSzPct val="150000"/>
            </a:pPr>
            <a:r>
              <a:rPr lang="en-US" sz="2200" dirty="0"/>
              <a:t>Solubility class 4 removed (7667 samples) </a:t>
            </a:r>
          </a:p>
          <a:p>
            <a:pPr>
              <a:buClrTx/>
              <a:buSzPct val="150000"/>
            </a:pPr>
            <a:endParaRPr lang="en-US" sz="2000"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948517" y="6883037"/>
            <a:ext cx="5760720" cy="7092696"/>
          </a:xfrm>
          <a:prstGeom prst="rect">
            <a:avLst/>
          </a:prstGeom>
        </p:spPr>
      </p:pic>
      <p:pic>
        <p:nvPicPr>
          <p:cNvPr id="143" name="Picture 1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12140" y="7593096"/>
            <a:ext cx="8093459" cy="6823961"/>
          </a:xfrm>
          <a:prstGeom prst="rect">
            <a:avLst/>
          </a:prstGeom>
        </p:spPr>
      </p:pic>
      <p:sp>
        <p:nvSpPr>
          <p:cNvPr id="144" name="TextBox 143">
            <a:extLst>
              <a:ext uri="{FF2B5EF4-FFF2-40B4-BE49-F238E27FC236}">
                <a16:creationId xmlns:a16="http://schemas.microsoft.com/office/drawing/2014/main" xmlns="" id="{A388065E-6140-4EDF-B243-EE75E6E33633}"/>
              </a:ext>
            </a:extLst>
          </p:cNvPr>
          <p:cNvSpPr txBox="1"/>
          <p:nvPr/>
        </p:nvSpPr>
        <p:spPr>
          <a:xfrm>
            <a:off x="37863709" y="7612989"/>
            <a:ext cx="5153305" cy="6986528"/>
          </a:xfrm>
          <a:prstGeom prst="rect">
            <a:avLst/>
          </a:prstGeom>
          <a:noFill/>
        </p:spPr>
        <p:txBody>
          <a:bodyPr wrap="square" rtlCol="0">
            <a:spAutoFit/>
          </a:bodyPr>
          <a:lstStyle/>
          <a:p>
            <a:r>
              <a:rPr lang="en-US" sz="2800" dirty="0" smtClean="0"/>
              <a:t>We used the t-distributed stochastic neighbor embedding (t-SNE) algorithm </a:t>
            </a:r>
            <a:r>
              <a:rPr lang="en-US" sz="2800" dirty="0"/>
              <a:t>to </a:t>
            </a:r>
            <a:r>
              <a:rPr lang="en-US" sz="2800" dirty="0" smtClean="0"/>
              <a:t>explore </a:t>
            </a:r>
            <a:r>
              <a:rPr lang="en-US" sz="2800" dirty="0"/>
              <a:t>the </a:t>
            </a:r>
            <a:r>
              <a:rPr lang="en-US" sz="2800" dirty="0" smtClean="0"/>
              <a:t>learned semantic </a:t>
            </a:r>
            <a:r>
              <a:rPr lang="en-US" sz="2800" dirty="0"/>
              <a:t>relationship </a:t>
            </a:r>
            <a:r>
              <a:rPr lang="en-US" sz="2800" dirty="0" smtClean="0"/>
              <a:t>between codons. </a:t>
            </a:r>
            <a:r>
              <a:rPr lang="en-US" sz="2800" dirty="0"/>
              <a:t>We found </a:t>
            </a:r>
            <a:r>
              <a:rPr lang="en-US" sz="2800" dirty="0" smtClean="0"/>
              <a:t>codons </a:t>
            </a:r>
            <a:r>
              <a:rPr lang="en-US" sz="2800" dirty="0"/>
              <a:t>coding for the same amino acid were tightly grouped </a:t>
            </a:r>
            <a:r>
              <a:rPr lang="en-US" sz="2800" dirty="0" smtClean="0"/>
              <a:t>in the reduced embedding space. The network also learned similar vector representations for codons which code for amino acids with similar physical properties. These findings support the use of amino acid sequence for predicting expression.</a:t>
            </a:r>
            <a:endParaRPr lang="en-US" sz="2800" dirty="0"/>
          </a:p>
        </p:txBody>
      </p:sp>
      <p:graphicFrame>
        <p:nvGraphicFramePr>
          <p:cNvPr id="145" name="Table 144">
            <a:extLst>
              <a:ext uri="{FF2B5EF4-FFF2-40B4-BE49-F238E27FC236}">
                <a16:creationId xmlns:a16="http://schemas.microsoft.com/office/drawing/2014/main" xmlns="" id="{E1225497-D27D-43E1-AB00-A66B97C348A4}"/>
              </a:ext>
            </a:extLst>
          </p:cNvPr>
          <p:cNvGraphicFramePr>
            <a:graphicFrameLocks noGrp="1"/>
          </p:cNvGraphicFramePr>
          <p:nvPr>
            <p:extLst>
              <p:ext uri="{D42A27DB-BD31-4B8C-83A1-F6EECF244321}">
                <p14:modId xmlns:p14="http://schemas.microsoft.com/office/powerpoint/2010/main" val="467874557"/>
              </p:ext>
            </p:extLst>
          </p:nvPr>
        </p:nvGraphicFramePr>
        <p:xfrm>
          <a:off x="30059305" y="15429483"/>
          <a:ext cx="11785651" cy="4861039"/>
        </p:xfrm>
        <a:graphic>
          <a:graphicData uri="http://schemas.openxmlformats.org/drawingml/2006/table">
            <a:tbl>
              <a:tblPr firstRow="1" bandRow="1">
                <a:tableStyleId>{7E9639D4-E3E2-4D34-9284-5A2195B3D0D7}</a:tableStyleId>
              </a:tblPr>
              <a:tblGrid>
                <a:gridCol w="3792855">
                  <a:extLst>
                    <a:ext uri="{9D8B030D-6E8A-4147-A177-3AD203B41FA5}">
                      <a16:colId xmlns:a16="http://schemas.microsoft.com/office/drawing/2014/main" xmlns="" val="4183596025"/>
                    </a:ext>
                  </a:extLst>
                </a:gridCol>
                <a:gridCol w="3831213">
                  <a:extLst>
                    <a:ext uri="{9D8B030D-6E8A-4147-A177-3AD203B41FA5}">
                      <a16:colId xmlns:a16="http://schemas.microsoft.com/office/drawing/2014/main" xmlns="" val="3739837609"/>
                    </a:ext>
                  </a:extLst>
                </a:gridCol>
                <a:gridCol w="4161583">
                  <a:extLst>
                    <a:ext uri="{9D8B030D-6E8A-4147-A177-3AD203B41FA5}">
                      <a16:colId xmlns:a16="http://schemas.microsoft.com/office/drawing/2014/main" xmlns="" val="2642331103"/>
                    </a:ext>
                  </a:extLst>
                </a:gridCol>
              </a:tblGrid>
              <a:tr h="1141855">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Number of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Expressed Proteins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2399813256"/>
                  </a:ext>
                </a:extLst>
              </a:tr>
              <a:tr h="619864">
                <a:tc>
                  <a:txBody>
                    <a:bodyPr/>
                    <a:lstStyle/>
                    <a:p>
                      <a:r>
                        <a:rPr lang="en-US" sz="3200" dirty="0"/>
                        <a:t>Iteration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75149461"/>
                  </a:ext>
                </a:extLst>
              </a:tr>
              <a:tr h="619864">
                <a:tc>
                  <a:txBody>
                    <a:bodyPr/>
                    <a:lstStyle/>
                    <a:p>
                      <a:r>
                        <a:rPr lang="en-US" sz="3200" dirty="0"/>
                        <a:t>Iteration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690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45368195"/>
                  </a:ext>
                </a:extLst>
              </a:tr>
              <a:tr h="619864">
                <a:tc>
                  <a:txBody>
                    <a:bodyPr/>
                    <a:lstStyle/>
                    <a:p>
                      <a:r>
                        <a:rPr lang="en-US" sz="3200" dirty="0"/>
                        <a:t>Iteration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24674796"/>
                  </a:ext>
                </a:extLst>
              </a:tr>
              <a:tr h="619864">
                <a:tc>
                  <a:txBody>
                    <a:bodyPr/>
                    <a:lstStyle/>
                    <a:p>
                      <a:r>
                        <a:rPr lang="en-US" sz="3200" dirty="0"/>
                        <a:t>Iteration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1255875"/>
                  </a:ext>
                </a:extLst>
              </a:tr>
              <a:tr h="619864">
                <a:tc>
                  <a:txBody>
                    <a:bodyPr/>
                    <a:lstStyle/>
                    <a:p>
                      <a:r>
                        <a:rPr lang="en-US" sz="3200" dirty="0"/>
                        <a:t>Total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2780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10382673"/>
                  </a:ext>
                </a:extLst>
              </a:tr>
              <a:tr h="619864">
                <a:tc>
                  <a:txBody>
                    <a:bodyPr/>
                    <a:lstStyle/>
                    <a:p>
                      <a:r>
                        <a:rPr lang="en-US" sz="3200" i="1" dirty="0"/>
                        <a:t>Actual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4556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17193689"/>
                  </a:ext>
                </a:extLst>
              </a:tr>
            </a:tbl>
          </a:graphicData>
        </a:graphic>
      </p:graphicFrame>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791</Words>
  <Application>Microsoft Macintosh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Unicode MS</vt:lpstr>
      <vt:lpstr>Calibri</vt:lpstr>
      <vt:lpstr>MS Mincho</vt:lpstr>
      <vt:lpstr>Arial</vt:lpstr>
      <vt:lpstr>Science Poster</vt:lpstr>
      <vt:lpstr>NDAC:</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2018-06-27T18:55:52Z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