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33" d="100"/>
          <a:sy n="33" d="100"/>
        </p:scale>
        <p:origin x="75" y="-2520"/>
      </p:cViewPr>
      <p:guideLst/>
    </p:cSldViewPr>
  </p:slideViewPr>
  <p:notesTextViewPr>
    <p:cViewPr>
      <p:scale>
        <a:sx n="3" d="2"/>
        <a:sy n="3" d="2"/>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6/14/2018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6/14/2018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6/14/2018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6/14/2018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2A45A7F2-0DC1-40A6-B5BD-992CDD52F8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flipH="1">
            <a:off x="29826751" y="-6894071"/>
            <a:ext cx="12192025" cy="18288037"/>
          </a:xfrm>
          <a:prstGeom prst="rect">
            <a:avLst/>
          </a:prstGeom>
        </p:spPr>
      </p:pic>
      <p:sp>
        <p:nvSpPr>
          <p:cNvPr id="4" name="Title 3"/>
          <p:cNvSpPr>
            <a:spLocks noGrp="1"/>
          </p:cNvSpPr>
          <p:nvPr>
            <p:ph type="title"/>
          </p:nvPr>
        </p:nvSpPr>
        <p:spPr>
          <a:xfrm>
            <a:off x="1253219" y="308308"/>
            <a:ext cx="18674781" cy="3883152"/>
          </a:xfrm>
        </p:spPr>
        <p:txBody>
          <a:bodyPr>
            <a:normAutofit/>
          </a:bodyPr>
          <a:lstStyle/>
          <a:p>
            <a:r>
              <a:rPr lang="en-US" sz="21600" dirty="0"/>
              <a:t>NDAC</a:t>
            </a:r>
            <a:r>
              <a:rPr lang="en-US" sz="25900" dirty="0"/>
              <a:t>:</a:t>
            </a:r>
          </a:p>
        </p:txBody>
      </p:sp>
      <p:sp>
        <p:nvSpPr>
          <p:cNvPr id="23" name="Text Placeholder 22"/>
          <p:cNvSpPr>
            <a:spLocks noGrp="1"/>
          </p:cNvSpPr>
          <p:nvPr>
            <p:ph type="body" sz="quarter" idx="36"/>
          </p:nvPr>
        </p:nvSpPr>
        <p:spPr/>
        <p:txBody>
          <a:bodyPr/>
          <a:lstStyle/>
          <a:p>
            <a:r>
              <a:rPr lang="en-US" dirty="0"/>
              <a:t>Joshua Smith, Jay Rutherford, &amp; Chris Nyambura  |   Chemical Engineering   |   University of Washington</a:t>
            </a:r>
          </a:p>
        </p:txBody>
      </p:sp>
      <p:sp>
        <p:nvSpPr>
          <p:cNvPr id="67" name="Text Placeholder 66"/>
          <p:cNvSpPr>
            <a:spLocks noGrp="1"/>
          </p:cNvSpPr>
          <p:nvPr>
            <p:ph type="body" sz="quarter" idx="13"/>
          </p:nvPr>
        </p:nvSpPr>
        <p:spPr>
          <a:xfrm>
            <a:off x="1143000" y="5440680"/>
            <a:ext cx="12801600" cy="1280160"/>
          </a:xfrm>
        </p:spPr>
        <p:txBody>
          <a:bodyPr/>
          <a:lstStyle/>
          <a:p>
            <a:r>
              <a:rPr lang="en-US" dirty="0"/>
              <a:t>Problem</a:t>
            </a:r>
          </a:p>
        </p:txBody>
      </p:sp>
      <p:sp>
        <p:nvSpPr>
          <p:cNvPr id="69" name="Text Placeholder 68"/>
          <p:cNvSpPr>
            <a:spLocks noGrp="1"/>
          </p:cNvSpPr>
          <p:nvPr>
            <p:ph type="body" sz="quarter" idx="39"/>
          </p:nvPr>
        </p:nvSpPr>
        <p:spPr>
          <a:xfrm>
            <a:off x="1143000" y="6976871"/>
            <a:ext cx="7996007" cy="3078589"/>
          </a:xfrm>
          <a:noFill/>
        </p:spPr>
        <p:txBody>
          <a:bodyPr lIns="0" rIns="0"/>
          <a:lstStyle/>
          <a:p>
            <a:pPr algn="just"/>
            <a:r>
              <a:rPr lang="en-US" sz="2800" dirty="0"/>
              <a:t>Running lots of protein expression experiments is costly, but possible.  Data is becoming available for protein expression levels so now it is possible to use the data from these experiments to help screen potential sequences </a:t>
            </a:r>
          </a:p>
        </p:txBody>
      </p:sp>
      <p:sp>
        <p:nvSpPr>
          <p:cNvPr id="68" name="Text Placeholder 67"/>
          <p:cNvSpPr>
            <a:spLocks noGrp="1"/>
          </p:cNvSpPr>
          <p:nvPr>
            <p:ph type="body" sz="quarter" idx="37"/>
          </p:nvPr>
        </p:nvSpPr>
        <p:spPr>
          <a:xfrm>
            <a:off x="1143000" y="10317480"/>
            <a:ext cx="12801600" cy="1280160"/>
          </a:xfrm>
        </p:spPr>
        <p:txBody>
          <a:bodyPr/>
          <a:lstStyle/>
          <a:p>
            <a:r>
              <a:rPr lang="en-US" dirty="0"/>
              <a:t>Objectives</a:t>
            </a:r>
          </a:p>
        </p:txBody>
      </p:sp>
      <p:sp>
        <p:nvSpPr>
          <p:cNvPr id="11" name="Content Placeholder 10"/>
          <p:cNvSpPr>
            <a:spLocks noGrp="1"/>
          </p:cNvSpPr>
          <p:nvPr>
            <p:ph sz="quarter" idx="38"/>
          </p:nvPr>
        </p:nvSpPr>
        <p:spPr>
          <a:xfrm>
            <a:off x="1142999" y="11670792"/>
            <a:ext cx="12801600" cy="1978242"/>
          </a:xfrm>
        </p:spPr>
        <p:txBody>
          <a:bodyPr lIns="0" tIns="0" rIns="0" bIns="0">
            <a:normAutofit/>
          </a:bodyPr>
          <a:lstStyle/>
          <a:p>
            <a:pPr algn="just">
              <a:buClrTx/>
              <a:buSzPct val="150000"/>
            </a:pPr>
            <a:r>
              <a:rPr lang="en-US" sz="2800" dirty="0"/>
              <a:t>Classify protein expression level based on sequence data </a:t>
            </a:r>
            <a:endParaRPr lang="en-US" dirty="0"/>
          </a:p>
        </p:txBody>
      </p:sp>
      <p:sp>
        <p:nvSpPr>
          <p:cNvPr id="7" name="Text Placeholder 6"/>
          <p:cNvSpPr>
            <a:spLocks noGrp="1"/>
          </p:cNvSpPr>
          <p:nvPr>
            <p:ph type="body" sz="quarter" idx="17"/>
          </p:nvPr>
        </p:nvSpPr>
        <p:spPr>
          <a:xfrm>
            <a:off x="1143000" y="13860780"/>
            <a:ext cx="12801600" cy="1219200"/>
          </a:xfrm>
        </p:spPr>
        <p:txBody>
          <a:bodyPr/>
          <a:lstStyle/>
          <a:p>
            <a:r>
              <a:rPr lang="en-US" dirty="0"/>
              <a:t>Methods</a:t>
            </a:r>
          </a:p>
        </p:txBody>
      </p:sp>
      <p:sp>
        <p:nvSpPr>
          <p:cNvPr id="9" name="Text Placeholder 8"/>
          <p:cNvSpPr>
            <a:spLocks noGrp="1"/>
          </p:cNvSpPr>
          <p:nvPr>
            <p:ph type="body" sz="quarter" idx="21"/>
          </p:nvPr>
        </p:nvSpPr>
        <p:spPr>
          <a:xfrm>
            <a:off x="15544800" y="5440680"/>
            <a:ext cx="12801600" cy="1219200"/>
          </a:xfrm>
        </p:spPr>
        <p:txBody>
          <a:bodyPr/>
          <a:lstStyle/>
          <a:p>
            <a:r>
              <a:rPr lang="en-US" dirty="0"/>
              <a:t>The Dataset</a:t>
            </a:r>
          </a:p>
        </p:txBody>
      </p:sp>
      <p:sp>
        <p:nvSpPr>
          <p:cNvPr id="16" name="Text Placeholder 15"/>
          <p:cNvSpPr>
            <a:spLocks noGrp="1"/>
          </p:cNvSpPr>
          <p:nvPr>
            <p:ph type="body" sz="quarter" idx="29"/>
          </p:nvPr>
        </p:nvSpPr>
        <p:spPr>
          <a:xfrm>
            <a:off x="15544800" y="11214466"/>
            <a:ext cx="12801600" cy="1219200"/>
          </a:xfrm>
        </p:spPr>
        <p:txBody>
          <a:bodyPr/>
          <a:lstStyle/>
          <a:p>
            <a:r>
              <a:rPr lang="en-US" dirty="0"/>
              <a:t>Sequence Encoding and Embedding</a:t>
            </a:r>
          </a:p>
        </p:txBody>
      </p:sp>
      <p:sp>
        <p:nvSpPr>
          <p:cNvPr id="18" name="Text Placeholder 17"/>
          <p:cNvSpPr>
            <a:spLocks noGrp="1"/>
          </p:cNvSpPr>
          <p:nvPr>
            <p:ph type="body" sz="quarter" idx="31"/>
          </p:nvPr>
        </p:nvSpPr>
        <p:spPr>
          <a:xfrm>
            <a:off x="29900880" y="5440680"/>
            <a:ext cx="12801600" cy="1219200"/>
          </a:xfrm>
        </p:spPr>
        <p:txBody>
          <a:bodyPr/>
          <a:lstStyle/>
          <a:p>
            <a:r>
              <a:rPr lang="en-US" dirty="0"/>
              <a:t>Results</a:t>
            </a:r>
          </a:p>
        </p:txBody>
      </p:sp>
      <p:sp>
        <p:nvSpPr>
          <p:cNvPr id="6" name="Content Placeholder 5"/>
          <p:cNvSpPr>
            <a:spLocks noGrp="1"/>
          </p:cNvSpPr>
          <p:nvPr>
            <p:ph sz="quarter" idx="33"/>
          </p:nvPr>
        </p:nvSpPr>
        <p:spPr>
          <a:xfrm>
            <a:off x="35555002" y="13281828"/>
            <a:ext cx="6196212" cy="6009194"/>
          </a:xfrm>
        </p:spPr>
        <p:txBody>
          <a:bodyPr wrap="square">
            <a:noAutofit/>
          </a:bodyPr>
          <a:lstStyle/>
          <a:p>
            <a:pPr marL="0" indent="0" algn="ctr">
              <a:buNone/>
            </a:pPr>
            <a:r>
              <a:rPr lang="en-US" sz="3000" b="1" dirty="0"/>
              <a:t>Classification results here.</a:t>
            </a:r>
          </a:p>
          <a:p>
            <a:pPr>
              <a:buClrTx/>
            </a:pPr>
            <a:r>
              <a:rPr lang="en-US" sz="2400" dirty="0"/>
              <a:t>Sensitivity analysis for different quantiles</a:t>
            </a:r>
          </a:p>
          <a:p>
            <a:pPr>
              <a:buClrTx/>
            </a:pPr>
            <a:r>
              <a:rPr lang="en-US" sz="2400" dirty="0"/>
              <a:t>Other descriptions of the results…</a:t>
            </a:r>
          </a:p>
        </p:txBody>
      </p:sp>
      <p:sp>
        <p:nvSpPr>
          <p:cNvPr id="71" name="Text Placeholder 70"/>
          <p:cNvSpPr>
            <a:spLocks noGrp="1"/>
          </p:cNvSpPr>
          <p:nvPr>
            <p:ph type="body" sz="quarter" idx="41"/>
          </p:nvPr>
        </p:nvSpPr>
        <p:spPr>
          <a:xfrm>
            <a:off x="29900880" y="20046996"/>
            <a:ext cx="12801600" cy="1219200"/>
          </a:xfrm>
        </p:spPr>
        <p:txBody>
          <a:bodyPr/>
          <a:lstStyle/>
          <a:p>
            <a:r>
              <a:rPr lang="en-US"/>
              <a:t>Conclusion</a:t>
            </a:r>
            <a:endParaRPr lang="en-US" dirty="0"/>
          </a:p>
        </p:txBody>
      </p:sp>
      <p:sp>
        <p:nvSpPr>
          <p:cNvPr id="15" name="Content Placeholder 14"/>
          <p:cNvSpPr>
            <a:spLocks noGrp="1"/>
          </p:cNvSpPr>
          <p:nvPr>
            <p:ph sz="quarter" idx="42"/>
          </p:nvPr>
        </p:nvSpPr>
        <p:spPr>
          <a:xfrm>
            <a:off x="29900880" y="21491748"/>
            <a:ext cx="12801600" cy="4344786"/>
          </a:xfrm>
        </p:spPr>
        <p:txBody>
          <a:bodyPr>
            <a:normAutofit/>
          </a:bodyPr>
          <a:lstStyle/>
          <a:p>
            <a:pPr>
              <a:buClrTx/>
            </a:pPr>
            <a:r>
              <a:rPr lang="en-US" dirty="0"/>
              <a:t>We achieved an accuracy of ___ compared to an accuracy of __ as reported by Sastry</a:t>
            </a:r>
          </a:p>
        </p:txBody>
      </p:sp>
      <p:sp>
        <p:nvSpPr>
          <p:cNvPr id="21" name="Text Placeholder 20"/>
          <p:cNvSpPr>
            <a:spLocks noGrp="1"/>
          </p:cNvSpPr>
          <p:nvPr>
            <p:ph type="body" sz="quarter" idx="34"/>
          </p:nvPr>
        </p:nvSpPr>
        <p:spPr>
          <a:xfrm>
            <a:off x="29900880" y="25664019"/>
            <a:ext cx="12801600" cy="1219200"/>
          </a:xfrm>
        </p:spPr>
        <p:txBody>
          <a:bodyPr/>
          <a:lstStyle/>
          <a:p>
            <a:r>
              <a:rPr lang="en-US" dirty="0"/>
              <a:t>Works Cited</a:t>
            </a:r>
          </a:p>
        </p:txBody>
      </p:sp>
      <p:sp>
        <p:nvSpPr>
          <p:cNvPr id="22" name="Content Placeholder 21"/>
          <p:cNvSpPr>
            <a:spLocks noGrp="1"/>
          </p:cNvSpPr>
          <p:nvPr>
            <p:ph sz="quarter" idx="35"/>
          </p:nvPr>
        </p:nvSpPr>
        <p:spPr>
          <a:xfrm>
            <a:off x="29900880" y="26963626"/>
            <a:ext cx="12801600" cy="2851053"/>
          </a:xfrm>
        </p:spPr>
        <p:txBody>
          <a:bodyPr>
            <a:noAutofit/>
          </a:bodyPr>
          <a:lstStyle/>
          <a:p>
            <a:pPr marL="0" indent="0">
              <a:buNone/>
            </a:pPr>
            <a:r>
              <a:rPr lang="en-US" dirty="0"/>
              <a:t>1.  Sastry …</a:t>
            </a:r>
          </a:p>
          <a:p>
            <a:pPr marL="0" indent="0">
              <a:buNone/>
            </a:pPr>
            <a:r>
              <a:rPr lang="en-US" dirty="0"/>
              <a:t>2.  C-LSTM paper</a:t>
            </a:r>
          </a:p>
          <a:p>
            <a:pPr marL="0" indent="0">
              <a:buNone/>
            </a:pPr>
            <a:endParaRPr lang="en-US" sz="1600" dirty="0"/>
          </a:p>
          <a:p>
            <a:pPr marL="0" indent="0">
              <a:buNone/>
            </a:pPr>
            <a:r>
              <a:rPr lang="en-US" dirty="0"/>
              <a:t>This work makes use of: </a:t>
            </a:r>
            <a:r>
              <a:rPr lang="en-US" dirty="0" err="1"/>
              <a:t>Keras</a:t>
            </a:r>
            <a:r>
              <a:rPr lang="en-US" dirty="0"/>
              <a:t>, TensorFlow, matplotlib, </a:t>
            </a:r>
            <a:r>
              <a:rPr lang="en-US" dirty="0" err="1"/>
              <a:t>sklearn</a:t>
            </a:r>
            <a:r>
              <a:rPr lang="en-US" dirty="0"/>
              <a:t>, 	 h5py, </a:t>
            </a:r>
            <a:r>
              <a:rPr lang="en-US" dirty="0" err="1"/>
              <a:t>numpy</a:t>
            </a:r>
            <a:r>
              <a:rPr lang="en-US" dirty="0"/>
              <a:t>, and pandas</a:t>
            </a:r>
          </a:p>
        </p:txBody>
      </p:sp>
      <p:pic>
        <p:nvPicPr>
          <p:cNvPr id="5" name="Picture 4"/>
          <p:cNvPicPr>
            <a:picLocks noChangeAspect="1"/>
          </p:cNvPicPr>
          <p:nvPr/>
        </p:nvPicPr>
        <p:blipFill>
          <a:blip r:embed="rId3"/>
          <a:stretch>
            <a:fillRect/>
          </a:stretch>
        </p:blipFill>
        <p:spPr>
          <a:xfrm>
            <a:off x="257090" y="30654553"/>
            <a:ext cx="11925300" cy="2019300"/>
          </a:xfrm>
          <a:prstGeom prst="rect">
            <a:avLst/>
          </a:prstGeom>
        </p:spPr>
      </p:pic>
      <p:sp>
        <p:nvSpPr>
          <p:cNvPr id="30" name="Title 3"/>
          <p:cNvSpPr txBox="1">
            <a:spLocks/>
          </p:cNvSpPr>
          <p:nvPr/>
        </p:nvSpPr>
        <p:spPr bwMode="auto">
          <a:xfrm>
            <a:off x="10900612" y="683067"/>
            <a:ext cx="18674781" cy="2862061"/>
          </a:xfrm>
          <a:prstGeom prst="rect">
            <a:avLst/>
          </a:prstGeom>
        </p:spPr>
        <p:txBody>
          <a:bodyPr vert="horz" lIns="91440" tIns="45720" rIns="91440" bIns="45720" rtlCol="0" anchor="b">
            <a:noAutofit/>
          </a:bodyPr>
          <a:lst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a:lstStyle>
          <a:p>
            <a:r>
              <a:rPr lang="en-US" sz="8000" dirty="0"/>
              <a:t>Classification of Protein Expression from Amino Acid or Nucleotide Sequence</a:t>
            </a:r>
          </a:p>
        </p:txBody>
      </p:sp>
      <p:sp>
        <p:nvSpPr>
          <p:cNvPr id="159" name="Content Placeholder 10">
            <a:extLst>
              <a:ext uri="{FF2B5EF4-FFF2-40B4-BE49-F238E27FC236}">
                <a16:creationId xmlns:a16="http://schemas.microsoft.com/office/drawing/2014/main" id="{D11CB54C-D508-4605-91BB-7EE2911A4F9C}"/>
              </a:ext>
            </a:extLst>
          </p:cNvPr>
          <p:cNvSpPr txBox="1">
            <a:spLocks/>
          </p:cNvSpPr>
          <p:nvPr/>
        </p:nvSpPr>
        <p:spPr>
          <a:xfrm>
            <a:off x="22929601" y="6850280"/>
            <a:ext cx="5412047" cy="2262529"/>
          </a:xfrm>
          <a:prstGeom prst="rect">
            <a:avLst/>
          </a:prstGeom>
          <a:ln w="38100">
            <a:noFill/>
          </a:ln>
        </p:spPr>
        <p:txBody>
          <a:bodyPr vert="horz" lIns="91440" tIns="91440" rIns="91440" bIns="91440" rtlCol="0" anchor="ctr">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buClrTx/>
              <a:buSzPct val="150000"/>
            </a:pPr>
            <a:r>
              <a:rPr lang="en-US" sz="2600" dirty="0"/>
              <a:t>Description of the dataset here</a:t>
            </a:r>
            <a:endParaRPr lang="en-US" sz="2000" dirty="0"/>
          </a:p>
        </p:txBody>
      </p:sp>
      <p:sp>
        <p:nvSpPr>
          <p:cNvPr id="87" name="Text Placeholder 17">
            <a:extLst>
              <a:ext uri="{FF2B5EF4-FFF2-40B4-BE49-F238E27FC236}">
                <a16:creationId xmlns:a16="http://schemas.microsoft.com/office/drawing/2014/main" id="{A22261F9-E02C-44BE-8CD1-89EFBA26F91F}"/>
              </a:ext>
            </a:extLst>
          </p:cNvPr>
          <p:cNvSpPr txBox="1">
            <a:spLocks/>
          </p:cNvSpPr>
          <p:nvPr/>
        </p:nvSpPr>
        <p:spPr>
          <a:xfrm>
            <a:off x="15544800" y="19401315"/>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The Network</a:t>
            </a:r>
          </a:p>
        </p:txBody>
      </p:sp>
      <p:sp>
        <p:nvSpPr>
          <p:cNvPr id="85" name="Content Placeholder 10">
            <a:extLst>
              <a:ext uri="{FF2B5EF4-FFF2-40B4-BE49-F238E27FC236}">
                <a16:creationId xmlns:a16="http://schemas.microsoft.com/office/drawing/2014/main" id="{BCFD37B6-77F3-485E-9136-BAA0EFEAC39B}"/>
              </a:ext>
            </a:extLst>
          </p:cNvPr>
          <p:cNvSpPr txBox="1">
            <a:spLocks/>
          </p:cNvSpPr>
          <p:nvPr/>
        </p:nvSpPr>
        <p:spPr>
          <a:xfrm>
            <a:off x="998397" y="15215641"/>
            <a:ext cx="12801600" cy="801200"/>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ctr">
              <a:buClrTx/>
              <a:buSzPct val="150000"/>
              <a:buNone/>
            </a:pPr>
            <a:r>
              <a:rPr lang="en-US" sz="3600" u="sng" dirty="0"/>
              <a:t>Property Calculation Method Used by Sastry et al</a:t>
            </a:r>
          </a:p>
          <a:p>
            <a:pPr algn="just">
              <a:buClrTx/>
              <a:buSzPct val="150000"/>
            </a:pPr>
            <a:endParaRPr lang="en-US" dirty="0"/>
          </a:p>
        </p:txBody>
      </p:sp>
      <p:sp>
        <p:nvSpPr>
          <p:cNvPr id="86" name="Content Placeholder 10">
            <a:extLst>
              <a:ext uri="{FF2B5EF4-FFF2-40B4-BE49-F238E27FC236}">
                <a16:creationId xmlns:a16="http://schemas.microsoft.com/office/drawing/2014/main" id="{C95ECE3B-C67E-4787-9800-8B08E493284E}"/>
              </a:ext>
            </a:extLst>
          </p:cNvPr>
          <p:cNvSpPr txBox="1">
            <a:spLocks/>
          </p:cNvSpPr>
          <p:nvPr/>
        </p:nvSpPr>
        <p:spPr>
          <a:xfrm>
            <a:off x="631997" y="20240161"/>
            <a:ext cx="12801600" cy="723655"/>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ctr">
              <a:buClrTx/>
              <a:buSzPct val="150000"/>
              <a:buNone/>
            </a:pPr>
            <a:r>
              <a:rPr lang="en-US" sz="3600" u="sng" dirty="0"/>
              <a:t>Sequence to Prediction Method</a:t>
            </a:r>
          </a:p>
          <a:p>
            <a:pPr algn="just">
              <a:buClrTx/>
              <a:buSzPct val="150000"/>
            </a:pPr>
            <a:endParaRPr lang="en-US" dirty="0"/>
          </a:p>
        </p:txBody>
      </p:sp>
      <p:sp>
        <p:nvSpPr>
          <p:cNvPr id="90" name="Content Placeholder 10">
            <a:extLst>
              <a:ext uri="{FF2B5EF4-FFF2-40B4-BE49-F238E27FC236}">
                <a16:creationId xmlns:a16="http://schemas.microsoft.com/office/drawing/2014/main" id="{084406F7-ACF1-4F6D-96E1-9746B498C29E}"/>
              </a:ext>
            </a:extLst>
          </p:cNvPr>
          <p:cNvSpPr txBox="1">
            <a:spLocks/>
          </p:cNvSpPr>
          <p:nvPr/>
        </p:nvSpPr>
        <p:spPr>
          <a:xfrm>
            <a:off x="1253218" y="24862641"/>
            <a:ext cx="12801600" cy="1483343"/>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just">
              <a:buClrTx/>
              <a:buSzPct val="150000"/>
              <a:buNone/>
            </a:pPr>
            <a:r>
              <a:rPr lang="en-US" sz="2800" dirty="0"/>
              <a:t>Graphic showing sequence to classification approach</a:t>
            </a:r>
          </a:p>
        </p:txBody>
      </p:sp>
      <p:sp>
        <p:nvSpPr>
          <p:cNvPr id="91" name="Content Placeholder 10">
            <a:extLst>
              <a:ext uri="{FF2B5EF4-FFF2-40B4-BE49-F238E27FC236}">
                <a16:creationId xmlns:a16="http://schemas.microsoft.com/office/drawing/2014/main" id="{2CF6707C-9C76-4AE4-9D0D-4CD8FB4FC320}"/>
              </a:ext>
            </a:extLst>
          </p:cNvPr>
          <p:cNvSpPr txBox="1">
            <a:spLocks/>
          </p:cNvSpPr>
          <p:nvPr/>
        </p:nvSpPr>
        <p:spPr>
          <a:xfrm>
            <a:off x="1178365" y="18967410"/>
            <a:ext cx="12801600" cy="1483343"/>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just">
              <a:buClrTx/>
              <a:buSzPct val="150000"/>
              <a:buNone/>
            </a:pPr>
            <a:r>
              <a:rPr lang="en-US" sz="2800" dirty="0"/>
              <a:t>Graphic explaining how Sastry et al accomplished classification</a:t>
            </a:r>
          </a:p>
        </p:txBody>
      </p:sp>
      <p:sp>
        <p:nvSpPr>
          <p:cNvPr id="128" name="Text Placeholder 15">
            <a:extLst>
              <a:ext uri="{FF2B5EF4-FFF2-40B4-BE49-F238E27FC236}">
                <a16:creationId xmlns:a16="http://schemas.microsoft.com/office/drawing/2014/main" id="{E21C95D8-2A50-4154-A1C0-765F5E11F29F}"/>
              </a:ext>
            </a:extLst>
          </p:cNvPr>
          <p:cNvSpPr txBox="1">
            <a:spLocks/>
          </p:cNvSpPr>
          <p:nvPr/>
        </p:nvSpPr>
        <p:spPr>
          <a:xfrm>
            <a:off x="0" y="30111996"/>
            <a:ext cx="43891200" cy="344892"/>
          </a:xfrm>
          <a:prstGeom prst="rect">
            <a:avLst/>
          </a:prstGeom>
          <a:gradFill>
            <a:gsLst>
              <a:gs pos="0">
                <a:schemeClr val="tx1">
                  <a:lumMod val="65000"/>
                  <a:lumOff val="35000"/>
                </a:schemeClr>
              </a:gs>
              <a:gs pos="61000">
                <a:schemeClr val="accent1"/>
              </a:gs>
              <a:gs pos="6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endParaRPr lang="en-US" dirty="0"/>
          </a:p>
        </p:txBody>
      </p:sp>
      <p:sp>
        <p:nvSpPr>
          <p:cNvPr id="58" name="TextBox 57">
            <a:extLst>
              <a:ext uri="{FF2B5EF4-FFF2-40B4-BE49-F238E27FC236}">
                <a16:creationId xmlns:a16="http://schemas.microsoft.com/office/drawing/2014/main" id="{62587145-3D62-4214-8A65-1D30FA6D0C6F}"/>
              </a:ext>
            </a:extLst>
          </p:cNvPr>
          <p:cNvSpPr txBox="1"/>
          <p:nvPr/>
        </p:nvSpPr>
        <p:spPr>
          <a:xfrm>
            <a:off x="13401271" y="30682308"/>
            <a:ext cx="21287871" cy="2092881"/>
          </a:xfrm>
          <a:prstGeom prst="rect">
            <a:avLst/>
          </a:prstGeom>
          <a:noFill/>
        </p:spPr>
        <p:txBody>
          <a:bodyPr wrap="square" rtlCol="0">
            <a:spAutoFit/>
          </a:bodyPr>
          <a:lstStyle/>
          <a:p>
            <a:r>
              <a:rPr lang="en-US" altLang="en-US" sz="2600" b="1" dirty="0">
                <a:latin typeface="Arial" panose="020B0604020202020204" pitchFamily="34" charset="0"/>
                <a:ea typeface="MS Mincho" pitchFamily="49" charset="-128"/>
                <a:cs typeface="Arial" panose="020B0604020202020204" pitchFamily="34" charset="0"/>
              </a:rPr>
              <a:t>Acknowledgements:</a:t>
            </a:r>
          </a:p>
          <a:p>
            <a:r>
              <a:rPr lang="en-US" altLang="en-US" sz="2600" dirty="0">
                <a:latin typeface="Arial" panose="020B0604020202020204" pitchFamily="34" charset="0"/>
                <a:ea typeface="MS Mincho" pitchFamily="49" charset="-128"/>
                <a:cs typeface="Arial" panose="020B0604020202020204" pitchFamily="34" charset="0"/>
              </a:rPr>
              <a:t>Prof. Jonathan Posner and Prof. Igor </a:t>
            </a:r>
            <a:r>
              <a:rPr lang="en-US" altLang="en-US" sz="2600" dirty="0" err="1">
                <a:latin typeface="Arial" panose="020B0604020202020204" pitchFamily="34" charset="0"/>
                <a:ea typeface="MS Mincho" pitchFamily="49" charset="-128"/>
                <a:cs typeface="Arial" panose="020B0604020202020204" pitchFamily="34" charset="0"/>
              </a:rPr>
              <a:t>Novosselov</a:t>
            </a:r>
            <a:r>
              <a:rPr lang="en-US" altLang="en-US" sz="2600" dirty="0">
                <a:latin typeface="Arial" panose="020B0604020202020204" pitchFamily="34" charset="0"/>
                <a:ea typeface="MS Mincho" pitchFamily="49" charset="-128"/>
                <a:cs typeface="Arial" panose="020B0604020202020204" pitchFamily="34" charset="0"/>
              </a:rPr>
              <a:t> for funding and guidance. </a:t>
            </a:r>
          </a:p>
          <a:p>
            <a:r>
              <a:rPr lang="en-US" altLang="en-US" sz="2600" dirty="0">
                <a:latin typeface="Arial" panose="020B0604020202020204" pitchFamily="34" charset="0"/>
                <a:ea typeface="MS Mincho" pitchFamily="49" charset="-128"/>
                <a:cs typeface="Arial" panose="020B0604020202020204" pitchFamily="34" charset="0"/>
              </a:rPr>
              <a:t>Prof. David Beck for his dedication to teaching both DIRECT courses this quarter.</a:t>
            </a:r>
          </a:p>
          <a:p>
            <a:r>
              <a:rPr lang="pl-PL" altLang="en-US" sz="2600" dirty="0">
                <a:latin typeface="Arial" panose="020B0604020202020204" pitchFamily="34" charset="0"/>
                <a:ea typeface="MS Mincho" pitchFamily="49" charset="-128"/>
                <a:cs typeface="Arial" panose="020B0604020202020204" pitchFamily="34" charset="0"/>
              </a:rPr>
              <a:t>Arushi Prakash</a:t>
            </a:r>
            <a:r>
              <a:rPr lang="en-US" altLang="en-US" sz="2600" dirty="0">
                <a:latin typeface="Arial" panose="020B0604020202020204" pitchFamily="34" charset="0"/>
                <a:ea typeface="MS Mincho" pitchFamily="49" charset="-128"/>
                <a:cs typeface="Arial" panose="020B0604020202020204" pitchFamily="34" charset="0"/>
              </a:rPr>
              <a:t>, </a:t>
            </a:r>
            <a:r>
              <a:rPr lang="pl-PL" altLang="en-US" sz="2600" dirty="0">
                <a:latin typeface="Arial" panose="020B0604020202020204" pitchFamily="34" charset="0"/>
                <a:ea typeface="MS Mincho" pitchFamily="49" charset="-128"/>
                <a:cs typeface="Arial" panose="020B0604020202020204" pitchFamily="34" charset="0"/>
              </a:rPr>
              <a:t>Nick Montoni</a:t>
            </a:r>
            <a:r>
              <a:rPr lang="en-US" altLang="en-US" sz="2600" dirty="0">
                <a:latin typeface="Arial" panose="020B0604020202020204" pitchFamily="34" charset="0"/>
                <a:ea typeface="MS Mincho" pitchFamily="49" charset="-128"/>
                <a:cs typeface="Arial" panose="020B0604020202020204" pitchFamily="34" charset="0"/>
              </a:rPr>
              <a:t>, and </a:t>
            </a:r>
            <a:r>
              <a:rPr lang="pl-PL" altLang="en-US" sz="2600" dirty="0">
                <a:latin typeface="Arial" panose="020B0604020202020204" pitchFamily="34" charset="0"/>
                <a:ea typeface="MS Mincho" pitchFamily="49" charset="-128"/>
                <a:cs typeface="Arial" panose="020B0604020202020204" pitchFamily="34" charset="0"/>
              </a:rPr>
              <a:t>Coco Mao </a:t>
            </a:r>
            <a:r>
              <a:rPr lang="en-US" altLang="en-US" sz="2600" dirty="0">
                <a:latin typeface="Arial" panose="020B0604020202020204" pitchFamily="34" charset="0"/>
                <a:ea typeface="MS Mincho" pitchFamily="49" charset="-128"/>
                <a:cs typeface="Arial" panose="020B0604020202020204" pitchFamily="34" charset="0"/>
              </a:rPr>
              <a:t>for their work as TA for the DIRECT courses.</a:t>
            </a:r>
          </a:p>
          <a:p>
            <a:r>
              <a:rPr lang="en-US" altLang="en-US" sz="2600" dirty="0">
                <a:latin typeface="Arial" panose="020B0604020202020204" pitchFamily="34" charset="0"/>
                <a:ea typeface="MS Mincho" pitchFamily="49" charset="-128"/>
                <a:cs typeface="Arial" panose="020B0604020202020204" pitchFamily="34" charset="0"/>
              </a:rPr>
              <a:t>Funded in part by a grant from the NIH National Institute of Biomedical Imaging and Bioengineering (U01 EB021923).</a:t>
            </a:r>
            <a:endParaRPr lang="en-US" sz="2600" dirty="0"/>
          </a:p>
        </p:txBody>
      </p:sp>
      <p:pic>
        <p:nvPicPr>
          <p:cNvPr id="60" name="Picture 59">
            <a:extLst>
              <a:ext uri="{FF2B5EF4-FFF2-40B4-BE49-F238E27FC236}">
                <a16:creationId xmlns:a16="http://schemas.microsoft.com/office/drawing/2014/main" id="{0F30854E-9B0E-4856-9B02-A649D20F92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7685" y="30236085"/>
            <a:ext cx="7789630" cy="2782010"/>
          </a:xfrm>
          <a:prstGeom prst="rect">
            <a:avLst/>
          </a:prstGeom>
        </p:spPr>
      </p:pic>
      <p:sp>
        <p:nvSpPr>
          <p:cNvPr id="48" name="Rectangle 47">
            <a:extLst>
              <a:ext uri="{FF2B5EF4-FFF2-40B4-BE49-F238E27FC236}">
                <a16:creationId xmlns:a16="http://schemas.microsoft.com/office/drawing/2014/main" id="{D325A3C3-2641-49C4-9667-FA5F77C991C7}"/>
              </a:ext>
            </a:extLst>
          </p:cNvPr>
          <p:cNvSpPr/>
          <p:nvPr/>
        </p:nvSpPr>
        <p:spPr>
          <a:xfrm>
            <a:off x="1253219" y="16016841"/>
            <a:ext cx="12367531" cy="27251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6000" dirty="0" err="1"/>
          </a:p>
        </p:txBody>
      </p:sp>
      <p:pic>
        <p:nvPicPr>
          <p:cNvPr id="129" name="Picture 128">
            <a:extLst>
              <a:ext uri="{FF2B5EF4-FFF2-40B4-BE49-F238E27FC236}">
                <a16:creationId xmlns:a16="http://schemas.microsoft.com/office/drawing/2014/main" id="{F24EE070-CC8C-482D-882D-D14B8CFD77D4}"/>
              </a:ext>
            </a:extLst>
          </p:cNvPr>
          <p:cNvPicPr>
            <a:picLocks noChangeAspect="1"/>
          </p:cNvPicPr>
          <p:nvPr/>
        </p:nvPicPr>
        <p:blipFill>
          <a:blip r:embed="rId5"/>
          <a:stretch>
            <a:fillRect/>
          </a:stretch>
        </p:blipFill>
        <p:spPr>
          <a:xfrm>
            <a:off x="20517711" y="21162452"/>
            <a:ext cx="7823937" cy="6451157"/>
          </a:xfrm>
          <a:prstGeom prst="rect">
            <a:avLst/>
          </a:prstGeom>
        </p:spPr>
      </p:pic>
      <p:sp>
        <p:nvSpPr>
          <p:cNvPr id="130" name="Content Placeholder 5">
            <a:extLst>
              <a:ext uri="{FF2B5EF4-FFF2-40B4-BE49-F238E27FC236}">
                <a16:creationId xmlns:a16="http://schemas.microsoft.com/office/drawing/2014/main" id="{1DCC0D6B-9505-4E72-B19F-AFC9EA48B797}"/>
              </a:ext>
            </a:extLst>
          </p:cNvPr>
          <p:cNvSpPr txBox="1">
            <a:spLocks/>
          </p:cNvSpPr>
          <p:nvPr/>
        </p:nvSpPr>
        <p:spPr>
          <a:xfrm>
            <a:off x="15590012" y="22240841"/>
            <a:ext cx="5295375" cy="3683487"/>
          </a:xfrm>
          <a:prstGeom prst="rect">
            <a:avLst/>
          </a:prstGeom>
        </p:spPr>
        <p:txBody>
          <a:bodyPr vert="horz" lIns="91440" tIns="182880" rIns="91440" bIns="4572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buClrTx/>
            </a:pPr>
            <a:r>
              <a:rPr lang="en-US" dirty="0"/>
              <a:t>Description of the network</a:t>
            </a:r>
          </a:p>
          <a:p>
            <a:pPr>
              <a:buClrTx/>
            </a:pPr>
            <a:r>
              <a:rPr lang="en-US" dirty="0"/>
              <a:t>(Need to draw something up </a:t>
            </a:r>
            <a:r>
              <a:rPr lang="en-US"/>
              <a:t>to describe)</a:t>
            </a:r>
            <a:endParaRPr lang="en-US" dirty="0"/>
          </a:p>
          <a:p>
            <a:pPr marL="0" indent="0">
              <a:buClrTx/>
              <a:buNone/>
            </a:pPr>
            <a:endParaRPr lang="en-US" dirty="0"/>
          </a:p>
        </p:txBody>
      </p:sp>
      <p:sp>
        <p:nvSpPr>
          <p:cNvPr id="131" name="Content Placeholder 10">
            <a:extLst>
              <a:ext uri="{FF2B5EF4-FFF2-40B4-BE49-F238E27FC236}">
                <a16:creationId xmlns:a16="http://schemas.microsoft.com/office/drawing/2014/main" id="{4B83C9D4-AFEA-446B-B225-0EE74305C0F1}"/>
              </a:ext>
            </a:extLst>
          </p:cNvPr>
          <p:cNvSpPr txBox="1">
            <a:spLocks/>
          </p:cNvSpPr>
          <p:nvPr/>
        </p:nvSpPr>
        <p:spPr>
          <a:xfrm>
            <a:off x="15818281" y="17541378"/>
            <a:ext cx="12801600" cy="1483343"/>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just">
              <a:buClrTx/>
              <a:buSzPct val="150000"/>
              <a:buNone/>
            </a:pPr>
            <a:r>
              <a:rPr lang="en-US" sz="2800" dirty="0"/>
              <a:t>Images of one hot encoded and embedded sequence representations </a:t>
            </a:r>
          </a:p>
        </p:txBody>
      </p:sp>
      <p:sp>
        <p:nvSpPr>
          <p:cNvPr id="132" name="Rectangle 131">
            <a:extLst>
              <a:ext uri="{FF2B5EF4-FFF2-40B4-BE49-F238E27FC236}">
                <a16:creationId xmlns:a16="http://schemas.microsoft.com/office/drawing/2014/main" id="{D09EA884-F533-415B-A764-85B980574547}"/>
              </a:ext>
            </a:extLst>
          </p:cNvPr>
          <p:cNvSpPr/>
          <p:nvPr/>
        </p:nvSpPr>
        <p:spPr>
          <a:xfrm>
            <a:off x="1253218" y="21206866"/>
            <a:ext cx="12367531" cy="27251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6000" dirty="0" err="1"/>
          </a:p>
        </p:txBody>
      </p:sp>
    </p:spTree>
    <p:extLst>
      <p:ext uri="{BB962C8B-B14F-4D97-AF65-F5344CB8AC3E}">
        <p14:creationId xmlns:p14="http://schemas.microsoft.com/office/powerpoint/2010/main" val="2289771610"/>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oster_Template" id="{41E0396B-94A9-4781-A9D0-CCAC86DD6216}" vid="{5D0FCA74-8D1A-465B-A0FB-06F5C72BCC6A}"/>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Poster_Template</Template>
  <TotalTime>0</TotalTime>
  <Words>264</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Mincho</vt:lpstr>
      <vt:lpstr>Arial</vt:lpstr>
      <vt:lpstr>Calibri</vt:lpstr>
      <vt:lpstr>Calibri Light</vt:lpstr>
      <vt:lpstr>Science Poster</vt:lpstr>
      <vt:lpstr>NDAC: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2018-03-07T19:55:46Z</dcterms:created>
  <dcterms:modified xsi:type="dcterms:W3CDTF">2018-06-15T00:06:37Z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