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414"/>
    <a:srgbClr val="F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71" y="-25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solidFill>
              <a:srgbClr val="F0A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A76585-47AF-4965-A06F-DDA8F05F9F69}"/>
              </a:ext>
            </a:extLst>
          </p:cNvPr>
          <p:cNvGrpSpPr/>
          <p:nvPr/>
        </p:nvGrpSpPr>
        <p:grpSpPr>
          <a:xfrm>
            <a:off x="7702281" y="6813990"/>
            <a:ext cx="6222560" cy="2032611"/>
            <a:chOff x="7702281" y="6813990"/>
            <a:chExt cx="6222560" cy="203261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56E1430-1AE6-42E7-A83A-4CB7D6D4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281" y="6813990"/>
              <a:ext cx="6222560" cy="203261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ABD3466-0653-4589-B0CE-81F85C39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0518" y="6910213"/>
              <a:ext cx="2309690" cy="22311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A45A7F2-0DC1-40A6-B5BD-992CDD52F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26751" y="-6894071"/>
            <a:ext cx="12192025" cy="182880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3219" y="308308"/>
            <a:ext cx="18674781" cy="3883152"/>
          </a:xfrm>
        </p:spPr>
        <p:txBody>
          <a:bodyPr>
            <a:normAutofit/>
          </a:bodyPr>
          <a:lstStyle/>
          <a:p>
            <a:r>
              <a:rPr lang="en-US" sz="21600" dirty="0"/>
              <a:t>NDAC</a:t>
            </a:r>
            <a:r>
              <a:rPr lang="en-US" sz="25900" dirty="0"/>
              <a:t>: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58240" y="4093905"/>
            <a:ext cx="30174412" cy="646331"/>
          </a:xfrm>
        </p:spPr>
        <p:txBody>
          <a:bodyPr/>
          <a:lstStyle/>
          <a:p>
            <a:r>
              <a:rPr lang="en-US" dirty="0"/>
              <a:t>Joshua Smith, Jay Rutherford, &amp; Chris Nyambura  |   Chemical Engineering   |   University of Washington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406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155803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58240" y="12794116"/>
            <a:ext cx="12801600" cy="1978242"/>
          </a:xfrm>
        </p:spPr>
        <p:txBody>
          <a:bodyPr lIns="0" tIns="0" rIns="0" bIns="0">
            <a:normAutofit/>
          </a:bodyPr>
          <a:lstStyle/>
          <a:p>
            <a:pPr algn="just">
              <a:buClrTx/>
              <a:buSzPct val="150000"/>
            </a:pPr>
            <a:r>
              <a:rPr lang="en-US" sz="2800" dirty="0"/>
              <a:t>Classify protein expression level based on sequence data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38607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5555002" y="13281828"/>
            <a:ext cx="6196212" cy="6009194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Classification results here.</a:t>
            </a:r>
          </a:p>
          <a:p>
            <a:pPr>
              <a:buClrTx/>
            </a:pPr>
            <a:r>
              <a:rPr lang="en-US" sz="2400" dirty="0"/>
              <a:t>Sensitivity analysis for different quantiles</a:t>
            </a:r>
          </a:p>
          <a:p>
            <a:pPr>
              <a:buClrTx/>
            </a:pPr>
            <a:r>
              <a:rPr lang="en-US" sz="2400" dirty="0"/>
              <a:t>Other descriptions of the results…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00880" y="20046996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21491748"/>
            <a:ext cx="12801600" cy="434478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We achieved an accuracy of ___ compared to an accuracy of __ as reported by Sastry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5664019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6963626"/>
            <a:ext cx="12801600" cy="2851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 Sastry …</a:t>
            </a:r>
          </a:p>
          <a:p>
            <a:pPr marL="0" indent="0">
              <a:buNone/>
            </a:pPr>
            <a:r>
              <a:rPr lang="en-US" dirty="0"/>
              <a:t>2.  C-LSTM paper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This work makes use of: </a:t>
            </a:r>
            <a:r>
              <a:rPr lang="en-US" dirty="0" err="1"/>
              <a:t>Keras</a:t>
            </a:r>
            <a:r>
              <a:rPr lang="en-US" dirty="0"/>
              <a:t>, TensorFlow, matplotlib, </a:t>
            </a:r>
            <a:r>
              <a:rPr lang="en-US" dirty="0" err="1"/>
              <a:t>sklearn</a:t>
            </a:r>
            <a:r>
              <a:rPr lang="en-US" dirty="0"/>
              <a:t>, 	 h5py, </a:t>
            </a:r>
            <a:r>
              <a:rPr lang="en-US" dirty="0" err="1"/>
              <a:t>numpy</a:t>
            </a:r>
            <a:r>
              <a:rPr lang="en-US" dirty="0"/>
              <a:t>, and pandas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90" y="30654553"/>
            <a:ext cx="11925300" cy="2019300"/>
          </a:xfrm>
          <a:prstGeom prst="rect">
            <a:avLst/>
          </a:prstGeom>
        </p:spPr>
      </p:pic>
      <p:sp>
        <p:nvSpPr>
          <p:cNvPr id="30" name="Title 3"/>
          <p:cNvSpPr txBox="1">
            <a:spLocks/>
          </p:cNvSpPr>
          <p:nvPr/>
        </p:nvSpPr>
        <p:spPr bwMode="auto">
          <a:xfrm>
            <a:off x="10900612" y="683067"/>
            <a:ext cx="18674781" cy="286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Classification of Protein Expression from Amino Acid or Nucleotide Sequence</a:t>
            </a:r>
          </a:p>
        </p:txBody>
      </p:sp>
      <p:sp>
        <p:nvSpPr>
          <p:cNvPr id="159" name="Content Placeholder 10">
            <a:extLst>
              <a:ext uri="{FF2B5EF4-FFF2-40B4-BE49-F238E27FC236}">
                <a16:creationId xmlns:a16="http://schemas.microsoft.com/office/drawing/2014/main" id="{D11CB54C-D508-4605-91BB-7EE2911A4F9C}"/>
              </a:ext>
            </a:extLst>
          </p:cNvPr>
          <p:cNvSpPr txBox="1">
            <a:spLocks/>
          </p:cNvSpPr>
          <p:nvPr/>
        </p:nvSpPr>
        <p:spPr>
          <a:xfrm>
            <a:off x="15619154" y="7034624"/>
            <a:ext cx="7240846" cy="6437873"/>
          </a:xfrm>
          <a:prstGeom prst="rect">
            <a:avLst/>
          </a:prstGeom>
          <a:ln w="38100">
            <a:noFill/>
          </a:ln>
        </p:spPr>
        <p:txBody>
          <a:bodyPr vert="horz" lIns="91440" tIns="91440" rIns="91440" bIns="91440" rtlCol="0" anchor="t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50000"/>
            </a:pPr>
            <a:r>
              <a:rPr lang="en-US" sz="2600" dirty="0"/>
              <a:t>Protein </a:t>
            </a:r>
            <a:r>
              <a:rPr lang="en-US" sz="2600" dirty="0" err="1"/>
              <a:t>Epitote</a:t>
            </a:r>
            <a:r>
              <a:rPr lang="en-US" sz="2600" dirty="0"/>
              <a:t> Signature Tags (</a:t>
            </a:r>
            <a:r>
              <a:rPr lang="en-US" sz="2600" dirty="0" err="1"/>
              <a:t>PrESTs</a:t>
            </a:r>
            <a:r>
              <a:rPr lang="en-US" sz="2600" dirty="0"/>
              <a:t>), consisting of 20-150 amino acids</a:t>
            </a:r>
          </a:p>
          <a:p>
            <a:pPr lvl="1">
              <a:buClrTx/>
              <a:buSzPct val="150000"/>
            </a:pPr>
            <a:r>
              <a:rPr lang="en-US" sz="2200" dirty="0"/>
              <a:t>Expressed for Proteomics – Human Protein Atlas </a:t>
            </a:r>
            <a:r>
              <a:rPr lang="en-US" sz="2200" dirty="0">
                <a:solidFill>
                  <a:srgbClr val="FF0000"/>
                </a:solidFill>
              </a:rPr>
              <a:t>(**Ref) </a:t>
            </a:r>
          </a:p>
          <a:p>
            <a:pPr lvl="1">
              <a:buClrTx/>
              <a:buSzPct val="150000"/>
            </a:pPr>
            <a:r>
              <a:rPr lang="en-US" sz="2200" dirty="0"/>
              <a:t>Classified according to Sastry et. al.</a:t>
            </a:r>
          </a:p>
          <a:p>
            <a:pPr>
              <a:buClrTx/>
              <a:buSzPct val="150000"/>
            </a:pPr>
            <a:r>
              <a:rPr lang="en-US" sz="2600" dirty="0"/>
              <a:t>Protein expression data for 45,206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quantile = low expression (11302 samples)</a:t>
            </a:r>
          </a:p>
          <a:p>
            <a:pPr lvl="1">
              <a:buClrTx/>
              <a:buSzPct val="150000"/>
            </a:pPr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 quantile = high expression (11301 samples)</a:t>
            </a:r>
          </a:p>
          <a:p>
            <a:pPr lvl="1">
              <a:buClrTx/>
              <a:buSzPct val="150000"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and 3</a:t>
            </a:r>
            <a:r>
              <a:rPr lang="en-US" sz="2200" baseline="30000" dirty="0"/>
              <a:t>rd</a:t>
            </a:r>
            <a:r>
              <a:rPr lang="en-US" sz="2200" dirty="0"/>
              <a:t> quantiles removed (22603 samples)</a:t>
            </a:r>
          </a:p>
          <a:p>
            <a:pPr>
              <a:buClrTx/>
              <a:buSzPct val="150000"/>
            </a:pPr>
            <a:r>
              <a:rPr lang="en-US" sz="2600" dirty="0"/>
              <a:t>Protein solubility data for 16,082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Low solubility classes 1 - 3.5 (3324 samples)</a:t>
            </a:r>
          </a:p>
          <a:p>
            <a:pPr lvl="1">
              <a:buClrTx/>
              <a:buSzPct val="150000"/>
            </a:pPr>
            <a:r>
              <a:rPr lang="en-US" sz="2200" dirty="0"/>
              <a:t>High solubility classes 4.5 – 5 (5091 samples)</a:t>
            </a:r>
          </a:p>
          <a:p>
            <a:pPr lvl="1">
              <a:buClrTx/>
              <a:buSzPct val="150000"/>
            </a:pPr>
            <a:r>
              <a:rPr lang="en-US" sz="2200" dirty="0"/>
              <a:t>Solubility class 4 removed (7667 samples) </a:t>
            </a:r>
          </a:p>
          <a:p>
            <a:pPr>
              <a:buClrTx/>
              <a:buSzPct val="150000"/>
            </a:pPr>
            <a:endParaRPr lang="en-US" sz="2000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A22261F9-E02C-44BE-8CD1-89EFBA26F91F}"/>
              </a:ext>
            </a:extLst>
          </p:cNvPr>
          <p:cNvSpPr txBox="1">
            <a:spLocks/>
          </p:cNvSpPr>
          <p:nvPr/>
        </p:nvSpPr>
        <p:spPr>
          <a:xfrm>
            <a:off x="15520262" y="1427026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Network</a:t>
            </a:r>
          </a:p>
        </p:txBody>
      </p:sp>
      <p:sp>
        <p:nvSpPr>
          <p:cNvPr id="85" name="Content Placeholder 10">
            <a:extLst>
              <a:ext uri="{FF2B5EF4-FFF2-40B4-BE49-F238E27FC236}">
                <a16:creationId xmlns:a16="http://schemas.microsoft.com/office/drawing/2014/main" id="{BCFD37B6-77F3-485E-9136-BAA0EFEAC39B}"/>
              </a:ext>
            </a:extLst>
          </p:cNvPr>
          <p:cNvSpPr txBox="1">
            <a:spLocks/>
          </p:cNvSpPr>
          <p:nvPr/>
        </p:nvSpPr>
        <p:spPr>
          <a:xfrm>
            <a:off x="998397" y="15215641"/>
            <a:ext cx="12801600" cy="80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SzPct val="150000"/>
              <a:buNone/>
            </a:pPr>
            <a:r>
              <a:rPr lang="en-US" sz="3600" u="sng" dirty="0"/>
              <a:t>Property Calculation Method Used by Sastry et al</a:t>
            </a:r>
          </a:p>
          <a:p>
            <a:pPr algn="just">
              <a:buClrTx/>
              <a:buSzPct val="150000"/>
            </a:pPr>
            <a:endParaRPr lang="en-US" dirty="0"/>
          </a:p>
        </p:txBody>
      </p:sp>
      <p:sp>
        <p:nvSpPr>
          <p:cNvPr id="86" name="Content Placeholder 10">
            <a:extLst>
              <a:ext uri="{FF2B5EF4-FFF2-40B4-BE49-F238E27FC236}">
                <a16:creationId xmlns:a16="http://schemas.microsoft.com/office/drawing/2014/main" id="{C95ECE3B-C67E-4787-9800-8B08E493284E}"/>
              </a:ext>
            </a:extLst>
          </p:cNvPr>
          <p:cNvSpPr txBox="1">
            <a:spLocks/>
          </p:cNvSpPr>
          <p:nvPr/>
        </p:nvSpPr>
        <p:spPr>
          <a:xfrm>
            <a:off x="631997" y="20240161"/>
            <a:ext cx="12801600" cy="723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SzPct val="150000"/>
              <a:buNone/>
            </a:pPr>
            <a:r>
              <a:rPr lang="en-US" sz="3600" u="sng" dirty="0"/>
              <a:t>Sequence to Prediction Method</a:t>
            </a:r>
          </a:p>
          <a:p>
            <a:pPr algn="just">
              <a:buClrTx/>
              <a:buSzPct val="150000"/>
            </a:pPr>
            <a:endParaRPr lang="en-US" dirty="0"/>
          </a:p>
        </p:txBody>
      </p:sp>
      <p:sp>
        <p:nvSpPr>
          <p:cNvPr id="90" name="Content Placeholder 10">
            <a:extLst>
              <a:ext uri="{FF2B5EF4-FFF2-40B4-BE49-F238E27FC236}">
                <a16:creationId xmlns:a16="http://schemas.microsoft.com/office/drawing/2014/main" id="{084406F7-ACF1-4F6D-96E1-9746B498C29E}"/>
              </a:ext>
            </a:extLst>
          </p:cNvPr>
          <p:cNvSpPr txBox="1">
            <a:spLocks/>
          </p:cNvSpPr>
          <p:nvPr/>
        </p:nvSpPr>
        <p:spPr>
          <a:xfrm>
            <a:off x="1253218" y="24862641"/>
            <a:ext cx="12801600" cy="14833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SzPct val="150000"/>
              <a:buNone/>
            </a:pPr>
            <a:r>
              <a:rPr lang="en-US" sz="2800" dirty="0"/>
              <a:t>Graphic showing sequence to classification approach</a:t>
            </a:r>
          </a:p>
        </p:txBody>
      </p:sp>
      <p:sp>
        <p:nvSpPr>
          <p:cNvPr id="91" name="Content Placeholder 10">
            <a:extLst>
              <a:ext uri="{FF2B5EF4-FFF2-40B4-BE49-F238E27FC236}">
                <a16:creationId xmlns:a16="http://schemas.microsoft.com/office/drawing/2014/main" id="{2CF6707C-9C76-4AE4-9D0D-4CD8FB4FC320}"/>
              </a:ext>
            </a:extLst>
          </p:cNvPr>
          <p:cNvSpPr txBox="1">
            <a:spLocks/>
          </p:cNvSpPr>
          <p:nvPr/>
        </p:nvSpPr>
        <p:spPr>
          <a:xfrm>
            <a:off x="1178365" y="18967410"/>
            <a:ext cx="12801600" cy="14833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SzPct val="150000"/>
              <a:buNone/>
            </a:pPr>
            <a:r>
              <a:rPr lang="en-US" sz="2800" dirty="0"/>
              <a:t>Graphic explaining how Sastry et al accomplished classification</a:t>
            </a:r>
          </a:p>
        </p:txBody>
      </p:sp>
      <p:sp>
        <p:nvSpPr>
          <p:cNvPr id="128" name="Text Placeholder 15">
            <a:extLst>
              <a:ext uri="{FF2B5EF4-FFF2-40B4-BE49-F238E27FC236}">
                <a16:creationId xmlns:a16="http://schemas.microsoft.com/office/drawing/2014/main" id="{E21C95D8-2A50-4154-A1C0-765F5E11F29F}"/>
              </a:ext>
            </a:extLst>
          </p:cNvPr>
          <p:cNvSpPr txBox="1">
            <a:spLocks/>
          </p:cNvSpPr>
          <p:nvPr/>
        </p:nvSpPr>
        <p:spPr>
          <a:xfrm>
            <a:off x="0" y="30111996"/>
            <a:ext cx="43891200" cy="34489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60000">
                <a:srgbClr val="F0A000"/>
              </a:gs>
              <a:gs pos="59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87145-3D62-4214-8A65-1D30FA6D0C6F}"/>
              </a:ext>
            </a:extLst>
          </p:cNvPr>
          <p:cNvSpPr txBox="1"/>
          <p:nvPr/>
        </p:nvSpPr>
        <p:spPr>
          <a:xfrm>
            <a:off x="13401271" y="30682308"/>
            <a:ext cx="11154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Acknowledgements: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Jon Rue at Novo-Nordisk for his support, guidance and ideas.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David Beck for his guidance  and instruction of the DIRECT courses.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Jim </a:t>
            </a:r>
            <a:r>
              <a:rPr lang="en-US" altLang="en-US" sz="2600" dirty="0" err="1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Pfaendtner</a:t>
            </a:r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for coordinating and the Chemical Engineering department for providing funding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F30854E-9B0E-4856-9B02-A649D20F92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85" y="30236085"/>
            <a:ext cx="7789630" cy="27820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325A3C3-2641-49C4-9667-FA5F77C991C7}"/>
              </a:ext>
            </a:extLst>
          </p:cNvPr>
          <p:cNvSpPr/>
          <p:nvPr/>
        </p:nvSpPr>
        <p:spPr>
          <a:xfrm>
            <a:off x="1253219" y="16016841"/>
            <a:ext cx="12367531" cy="2725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130" name="Content Placeholder 5">
            <a:extLst>
              <a:ext uri="{FF2B5EF4-FFF2-40B4-BE49-F238E27FC236}">
                <a16:creationId xmlns:a16="http://schemas.microsoft.com/office/drawing/2014/main" id="{1DCC0D6B-9505-4E72-B19F-AFC9EA48B797}"/>
              </a:ext>
            </a:extLst>
          </p:cNvPr>
          <p:cNvSpPr txBox="1">
            <a:spLocks/>
          </p:cNvSpPr>
          <p:nvPr/>
        </p:nvSpPr>
        <p:spPr>
          <a:xfrm>
            <a:off x="23409466" y="15896717"/>
            <a:ext cx="5295375" cy="1350060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800" dirty="0"/>
              <a:t>Amino Acid or DNA sequence input</a:t>
            </a:r>
          </a:p>
          <a:p>
            <a:pPr>
              <a:buClrTx/>
            </a:pPr>
            <a:endParaRPr lang="en-US" sz="2800" dirty="0"/>
          </a:p>
          <a:p>
            <a:pPr>
              <a:buClrTx/>
            </a:pPr>
            <a:r>
              <a:rPr lang="en-US" sz="2800" dirty="0"/>
              <a:t>One-Hot Encode – represent as a matrix and pad with zeros to make all sequences the same length. </a:t>
            </a:r>
          </a:p>
          <a:p>
            <a:pPr>
              <a:buClrTx/>
            </a:pPr>
            <a:r>
              <a:rPr lang="en-US" sz="2800" dirty="0"/>
              <a:t>Embedding– learn similarities between amino acids/codons</a:t>
            </a:r>
          </a:p>
          <a:p>
            <a:pPr lvl="1">
              <a:buClrTx/>
            </a:pPr>
            <a:r>
              <a:rPr lang="en-US" sz="2400" dirty="0"/>
              <a:t>AA embedding length = ** </a:t>
            </a:r>
          </a:p>
          <a:p>
            <a:pPr lvl="1">
              <a:buClrTx/>
            </a:pPr>
            <a:r>
              <a:rPr lang="en-US" sz="2400" dirty="0"/>
              <a:t>DNA embedding length = **</a:t>
            </a:r>
          </a:p>
          <a:p>
            <a:pPr>
              <a:buClrTx/>
            </a:pPr>
            <a:r>
              <a:rPr lang="en-US" sz="2800" dirty="0"/>
              <a:t>Convolution – learn short range patterns</a:t>
            </a:r>
          </a:p>
          <a:p>
            <a:pPr lvl="1">
              <a:buClrTx/>
            </a:pPr>
            <a:r>
              <a:rPr lang="en-US" sz="2400" dirty="0"/>
              <a:t>AA - ** filter length x ** filters</a:t>
            </a:r>
          </a:p>
          <a:p>
            <a:pPr lvl="1">
              <a:buClrTx/>
            </a:pPr>
            <a:r>
              <a:rPr lang="en-US" sz="2400" dirty="0"/>
              <a:t>DNA - ** filter length x ** filters</a:t>
            </a:r>
          </a:p>
          <a:p>
            <a:pPr>
              <a:buClrTx/>
            </a:pPr>
            <a:r>
              <a:rPr lang="en-US" sz="2800" dirty="0"/>
              <a:t>Pooling - *what does this do?*</a:t>
            </a:r>
          </a:p>
          <a:p>
            <a:pPr lvl="1">
              <a:buClrTx/>
            </a:pPr>
            <a:r>
              <a:rPr lang="en-US" sz="2400" dirty="0"/>
              <a:t> AA – pooling width = **</a:t>
            </a:r>
          </a:p>
          <a:p>
            <a:pPr lvl="1">
              <a:buClrTx/>
            </a:pPr>
            <a:r>
              <a:rPr lang="en-US" sz="2400" dirty="0"/>
              <a:t>DNA – pool width = **</a:t>
            </a:r>
          </a:p>
          <a:p>
            <a:pPr>
              <a:buClrTx/>
            </a:pPr>
            <a:r>
              <a:rPr lang="en-US" sz="2800" dirty="0"/>
              <a:t>LSTM – Learn long range patterns</a:t>
            </a:r>
          </a:p>
          <a:p>
            <a:pPr lvl="1">
              <a:buClrTx/>
            </a:pPr>
            <a:r>
              <a:rPr lang="en-US" sz="2400" dirty="0"/>
              <a:t>AA - ** nodes</a:t>
            </a:r>
          </a:p>
          <a:p>
            <a:pPr lvl="1">
              <a:buClrTx/>
            </a:pPr>
            <a:r>
              <a:rPr lang="en-US" sz="2400" dirty="0"/>
              <a:t>DNA - ** nodes</a:t>
            </a:r>
          </a:p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9EA884-F533-415B-A764-85B980574547}"/>
              </a:ext>
            </a:extLst>
          </p:cNvPr>
          <p:cNvSpPr/>
          <p:nvPr/>
        </p:nvSpPr>
        <p:spPr>
          <a:xfrm>
            <a:off x="1253218" y="21206866"/>
            <a:ext cx="12367531" cy="2725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598608-B9CE-437E-8B0F-674166F384F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7088315" y="79466980"/>
            <a:ext cx="531620" cy="13536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BCEA7C-3519-4647-88B2-2B94347AAC2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8226235" y="79638979"/>
            <a:ext cx="531623" cy="13889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7E14222-F401-4E5C-BF5E-C2D85DBEF2A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0250986" y="106670516"/>
            <a:ext cx="251095" cy="13077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55560B-2B8B-4DCB-BC39-18476E36B7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21153840" y="79456099"/>
            <a:ext cx="472830" cy="134413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181271-A61B-4887-9E89-308D51CE5B8C}"/>
              </a:ext>
            </a:extLst>
          </p:cNvPr>
          <p:cNvGrpSpPr/>
          <p:nvPr/>
        </p:nvGrpSpPr>
        <p:grpSpPr>
          <a:xfrm>
            <a:off x="15520262" y="15940437"/>
            <a:ext cx="8122737" cy="13284992"/>
            <a:chOff x="15520262" y="15940437"/>
            <a:chExt cx="8122737" cy="1328499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2CE29A-824B-43BF-88B2-05CFD59F2850}"/>
                </a:ext>
              </a:extLst>
            </p:cNvPr>
            <p:cNvSpPr/>
            <p:nvPr/>
          </p:nvSpPr>
          <p:spPr>
            <a:xfrm>
              <a:off x="17305107" y="25544998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0E907-9299-4CD9-BAFE-622C27188A85}"/>
                </a:ext>
              </a:extLst>
            </p:cNvPr>
            <p:cNvSpPr/>
            <p:nvPr/>
          </p:nvSpPr>
          <p:spPr>
            <a:xfrm>
              <a:off x="17257483" y="25494992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EF5A98-B74E-4DCF-BA24-91BB3AF86C67}"/>
                </a:ext>
              </a:extLst>
            </p:cNvPr>
            <p:cNvSpPr/>
            <p:nvPr/>
          </p:nvSpPr>
          <p:spPr>
            <a:xfrm>
              <a:off x="17209855" y="2544022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D72B90-FED8-4BB6-9EF7-D6D8C019D826}"/>
                </a:ext>
              </a:extLst>
            </p:cNvPr>
            <p:cNvSpPr/>
            <p:nvPr/>
          </p:nvSpPr>
          <p:spPr>
            <a:xfrm>
              <a:off x="15856485" y="2334667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01CBB1-3428-44FB-8325-3222717419AF}"/>
                </a:ext>
              </a:extLst>
            </p:cNvPr>
            <p:cNvSpPr/>
            <p:nvPr/>
          </p:nvSpPr>
          <p:spPr>
            <a:xfrm>
              <a:off x="15800604" y="2328970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5730D44-F15E-422B-A9CB-BD63160E6BF6}"/>
                </a:ext>
              </a:extLst>
            </p:cNvPr>
            <p:cNvSpPr/>
            <p:nvPr/>
          </p:nvSpPr>
          <p:spPr>
            <a:xfrm>
              <a:off x="15744360" y="2323273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BD4D2F-1B82-4DC0-A465-98093981A444}"/>
                </a:ext>
              </a:extLst>
            </p:cNvPr>
            <p:cNvSpPr/>
            <p:nvPr/>
          </p:nvSpPr>
          <p:spPr>
            <a:xfrm>
              <a:off x="15684489" y="23182298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EF8605E-61D2-45AD-B9D1-7164C99F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4493" y="18406064"/>
              <a:ext cx="7620483" cy="1052272"/>
            </a:xfrm>
            <a:prstGeom prst="rect">
              <a:avLst/>
            </a:prstGeom>
          </p:spPr>
        </p:pic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A88C27C5-9A89-4504-AF87-B4C854B0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0262" y="16577166"/>
              <a:ext cx="8122737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</a:rPr>
                <a:t>KSKFSGAVLNVPDTSDNSKKQMLRTRS…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6DE295B-144D-45D2-A208-130BBFE3569B}"/>
                </a:ext>
              </a:extLst>
            </p:cNvPr>
            <p:cNvSpPr/>
            <p:nvPr/>
          </p:nvSpPr>
          <p:spPr>
            <a:xfrm>
              <a:off x="15684493" y="15940437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Amino Acid Sequence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31C0E62-9AA9-4760-B18B-E2BE2AD1AB1D}"/>
                </a:ext>
              </a:extLst>
            </p:cNvPr>
            <p:cNvSpPr/>
            <p:nvPr/>
          </p:nvSpPr>
          <p:spPr>
            <a:xfrm>
              <a:off x="15684493" y="17660076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One-Hot Encoding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D0B200B-B00C-4453-877B-A92D388C04C3}"/>
                </a:ext>
              </a:extLst>
            </p:cNvPr>
            <p:cNvSpPr/>
            <p:nvPr/>
          </p:nvSpPr>
          <p:spPr>
            <a:xfrm>
              <a:off x="15684493" y="20194185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Embedded Sequence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48105C7-0ED8-475E-B51D-2E8443AF6409}"/>
                </a:ext>
              </a:extLst>
            </p:cNvPr>
            <p:cNvSpPr/>
            <p:nvPr/>
          </p:nvSpPr>
          <p:spPr>
            <a:xfrm>
              <a:off x="15684489" y="22337154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1D Convolution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4740E1-75F7-413D-8F94-5E1AE2CF7A54}"/>
                </a:ext>
              </a:extLst>
            </p:cNvPr>
            <p:cNvCxnSpPr/>
            <p:nvPr/>
          </p:nvCxnSpPr>
          <p:spPr>
            <a:xfrm>
              <a:off x="21381124" y="21244095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E32160-BE99-46AB-A5E5-0E0044F7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337" y="21266930"/>
              <a:ext cx="252212" cy="202943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9B64FC2-7503-48F6-932C-F11880473E95}"/>
                </a:ext>
              </a:extLst>
            </p:cNvPr>
            <p:cNvSpPr/>
            <p:nvPr/>
          </p:nvSpPr>
          <p:spPr>
            <a:xfrm>
              <a:off x="17152707" y="2538069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FDB5C83-4923-4110-B12C-5D444C6EB9ED}"/>
                </a:ext>
              </a:extLst>
            </p:cNvPr>
            <p:cNvSpPr/>
            <p:nvPr/>
          </p:nvSpPr>
          <p:spPr>
            <a:xfrm>
              <a:off x="15684489" y="24481240"/>
              <a:ext cx="3027878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 Pooling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7ED020-165B-46C2-91F1-3833249DF4E1}"/>
                </a:ext>
              </a:extLst>
            </p:cNvPr>
            <p:cNvSpPr/>
            <p:nvPr/>
          </p:nvSpPr>
          <p:spPr>
            <a:xfrm>
              <a:off x="19043762" y="23175809"/>
              <a:ext cx="504425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FD0851-60A7-425E-88D5-B9FF2910B567}"/>
                </a:ext>
              </a:extLst>
            </p:cNvPr>
            <p:cNvCxnSpPr/>
            <p:nvPr/>
          </p:nvCxnSpPr>
          <p:spPr>
            <a:xfrm>
              <a:off x="19043762" y="23419653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F9BBB5-32D3-40F9-B943-B0522785D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974" y="23407651"/>
              <a:ext cx="252965" cy="20642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C6B87FB-9DA7-432C-8EE2-62F81F90F715}"/>
                </a:ext>
              </a:extLst>
            </p:cNvPr>
            <p:cNvSpPr/>
            <p:nvPr/>
          </p:nvSpPr>
          <p:spPr>
            <a:xfrm>
              <a:off x="15669756" y="25934518"/>
              <a:ext cx="2346025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D7ABFCF-5210-4740-AE98-6AA3358F4D53}"/>
                </a:ext>
              </a:extLst>
            </p:cNvPr>
            <p:cNvSpPr/>
            <p:nvPr/>
          </p:nvSpPr>
          <p:spPr>
            <a:xfrm>
              <a:off x="1673272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0C94D5-70A0-4EB3-9C13-83B57A03F73B}"/>
                </a:ext>
              </a:extLst>
            </p:cNvPr>
            <p:cNvSpPr/>
            <p:nvPr/>
          </p:nvSpPr>
          <p:spPr>
            <a:xfrm>
              <a:off x="1787064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17EE10-60F4-4D50-A0F4-ED6FA56D7836}"/>
                </a:ext>
              </a:extLst>
            </p:cNvPr>
            <p:cNvSpPr/>
            <p:nvPr/>
          </p:nvSpPr>
          <p:spPr>
            <a:xfrm>
              <a:off x="19008567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E48D20-F87E-4AED-9491-879AF3600076}"/>
                </a:ext>
              </a:extLst>
            </p:cNvPr>
            <p:cNvSpPr/>
            <p:nvPr/>
          </p:nvSpPr>
          <p:spPr>
            <a:xfrm>
              <a:off x="20146490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382AB9-4BD0-4DE5-9873-9C6EDCD70846}"/>
                </a:ext>
              </a:extLst>
            </p:cNvPr>
            <p:cNvSpPr/>
            <p:nvPr/>
          </p:nvSpPr>
          <p:spPr>
            <a:xfrm>
              <a:off x="21271079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5AC804A-CBD2-4D88-88D1-3DFFAB054869}"/>
                </a:ext>
              </a:extLst>
            </p:cNvPr>
            <p:cNvCxnSpPr>
              <a:cxnSpLocks/>
              <a:stCxn id="92" idx="2"/>
              <a:endCxn id="100" idx="0"/>
            </p:cNvCxnSpPr>
            <p:nvPr/>
          </p:nvCxnSpPr>
          <p:spPr>
            <a:xfrm flipH="1">
              <a:off x="19364157" y="25608820"/>
              <a:ext cx="2671" cy="136598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B6F916F-9027-4FDC-B04A-D5A0443A88C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17443904" y="27330390"/>
              <a:ext cx="42674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E7F067-52CD-421E-998E-1C2C2D7EC42B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>
              <a:off x="18581824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6BFE0C-F0BF-498F-9515-35A1DEF8E752}"/>
                </a:ext>
              </a:extLst>
            </p:cNvPr>
            <p:cNvCxnSpPr>
              <a:cxnSpLocks/>
              <a:stCxn id="100" idx="6"/>
              <a:endCxn id="101" idx="2"/>
            </p:cNvCxnSpPr>
            <p:nvPr/>
          </p:nvCxnSpPr>
          <p:spPr>
            <a:xfrm>
              <a:off x="19719747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32880D-28B2-465F-932D-DC816ADF3B25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20857670" y="27330390"/>
              <a:ext cx="413409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EBDBC0A-45A5-4528-BC86-934407F43BAA}"/>
                </a:ext>
              </a:extLst>
            </p:cNvPr>
            <p:cNvCxnSpPr>
              <a:cxnSpLocks/>
              <a:stCxn id="102" idx="4"/>
              <a:endCxn id="114" idx="3"/>
            </p:cNvCxnSpPr>
            <p:nvPr/>
          </p:nvCxnSpPr>
          <p:spPr>
            <a:xfrm flipH="1">
              <a:off x="18429423" y="27685980"/>
              <a:ext cx="3197246" cy="125257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84FFDF6-315A-474C-96C2-7F906F43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84489" y="20984119"/>
              <a:ext cx="7621677" cy="271933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04FD7C-06EA-4FEF-8CFC-7ED66F17F558}"/>
                </a:ext>
              </a:extLst>
            </p:cNvPr>
            <p:cNvSpPr/>
            <p:nvPr/>
          </p:nvSpPr>
          <p:spPr>
            <a:xfrm>
              <a:off x="21381124" y="20973679"/>
              <a:ext cx="504425" cy="282373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D9E25C1-A722-4C54-AD59-467E0A9F8A88}"/>
                </a:ext>
              </a:extLst>
            </p:cNvPr>
            <p:cNvSpPr/>
            <p:nvPr/>
          </p:nvSpPr>
          <p:spPr>
            <a:xfrm>
              <a:off x="15658757" y="28651675"/>
              <a:ext cx="2770666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Prediction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85D54E-463A-4E8D-92E7-E619BCD97EF8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183" y="25380693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46F6BB-442C-4F2A-9A2F-CA6B14FBC502}"/>
                </a:ext>
              </a:extLst>
            </p:cNvPr>
            <p:cNvCxnSpPr>
              <a:cxnSpLocks/>
            </p:cNvCxnSpPr>
            <p:nvPr/>
          </p:nvCxnSpPr>
          <p:spPr>
            <a:xfrm>
              <a:off x="18962847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7D2054-9111-412D-9D7F-9E44971A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825164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421ADCE-F0B8-4E1E-B2D5-0B560AB1E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68127" y="25380691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4DBA3C3C-33F3-4C80-B9C2-58B3F9B6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34320" y="6797917"/>
            <a:ext cx="5212080" cy="34747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B200219-3871-4F29-9461-34FEB7BC1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34320" y="10298964"/>
            <a:ext cx="5212080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7E50B6-8EFE-4711-B07F-0540B8E70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5549" y="30554859"/>
            <a:ext cx="1771286" cy="193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31D0C-3D99-49C9-A572-1EF6AF8AB4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29979" y="31100637"/>
            <a:ext cx="4405345" cy="8477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EA94AE-4F7B-4627-B42A-B493CB3F677B}"/>
              </a:ext>
            </a:extLst>
          </p:cNvPr>
          <p:cNvSpPr txBox="1"/>
          <p:nvPr/>
        </p:nvSpPr>
        <p:spPr>
          <a:xfrm>
            <a:off x="12333060" y="8759737"/>
            <a:ext cx="159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proteinatlas.org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D37A79-6F0D-4C9D-83CE-19AA24A1E29F}"/>
              </a:ext>
            </a:extLst>
          </p:cNvPr>
          <p:cNvSpPr txBox="1"/>
          <p:nvPr/>
        </p:nvSpPr>
        <p:spPr>
          <a:xfrm>
            <a:off x="1253218" y="6859413"/>
            <a:ext cx="12576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Human Protein Atlas aims to map </a:t>
            </a:r>
          </a:p>
          <a:p>
            <a:pPr algn="just"/>
            <a:r>
              <a:rPr lang="en-US" sz="2800" dirty="0"/>
              <a:t>all the proteins in the human body.  This</a:t>
            </a:r>
          </a:p>
          <a:p>
            <a:pPr algn="just"/>
            <a:r>
              <a:rPr lang="en-US" sz="2800" dirty="0"/>
              <a:t>ambitious goal requires expressing </a:t>
            </a:r>
          </a:p>
          <a:p>
            <a:pPr algn="just"/>
            <a:r>
              <a:rPr lang="en-US" sz="2800" dirty="0"/>
              <a:t>thousands of different recombinant </a:t>
            </a:r>
          </a:p>
          <a:p>
            <a:pPr algn="just"/>
            <a:r>
              <a:rPr lang="en-US" sz="2800" dirty="0"/>
              <a:t>proteins. Currently the protein atlas </a:t>
            </a:r>
          </a:p>
          <a:p>
            <a:pPr algn="just"/>
            <a:r>
              <a:rPr lang="en-US" sz="2800" dirty="0"/>
              <a:t>Targets 17,000 unique proteins using 26,009 antibodies.  Finding recombinant proteins that express well requires extensive experimentation that could be reduced with the use </a:t>
            </a:r>
            <a:r>
              <a:rPr lang="en-US" sz="2800"/>
              <a:t>of computational methods.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7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_Template" id="{41E0396B-94A9-4781-A9D0-CCAC86DD6216}" vid="{5D0FCA74-8D1A-465B-A0FB-06F5C72BCC6A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</Template>
  <TotalTime>0</TotalTime>
  <Words>442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Mincho</vt:lpstr>
      <vt:lpstr>Arial</vt:lpstr>
      <vt:lpstr>Arial Unicode MS</vt:lpstr>
      <vt:lpstr>Calibri</vt:lpstr>
      <vt:lpstr>Science Poster</vt:lpstr>
      <vt:lpstr>NDAC: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2018-03-07T19:55:46Z</dcterms:created>
  <dcterms:modified xsi:type="dcterms:W3CDTF">2018-06-27T01:20:01Z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