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000"/>
    <a:srgbClr val="DC6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25" d="100"/>
          <a:sy n="25" d="100"/>
        </p:scale>
        <p:origin x="-480" y="-720"/>
      </p:cViewPr>
      <p:guideLst/>
    </p:cSldViewPr>
  </p:slideViewPr>
  <p:notesTextViewPr>
    <p:cViewPr>
      <p:scale>
        <a:sx n="3" d="2"/>
        <a:sy n="3" d="2"/>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6/22/2018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solidFill>
              <a:srgbClr val="F0A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2A45A7F2-0DC1-40A6-B5BD-992CDD52F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flipH="1">
            <a:off x="29826751" y="-6894071"/>
            <a:ext cx="12192025" cy="18288037"/>
          </a:xfrm>
          <a:prstGeom prst="rect">
            <a:avLst/>
          </a:prstGeom>
        </p:spPr>
      </p:pic>
      <p:sp>
        <p:nvSpPr>
          <p:cNvPr id="4" name="Title 3"/>
          <p:cNvSpPr>
            <a:spLocks noGrp="1"/>
          </p:cNvSpPr>
          <p:nvPr>
            <p:ph type="title"/>
          </p:nvPr>
        </p:nvSpPr>
        <p:spPr>
          <a:xfrm>
            <a:off x="1253219" y="308308"/>
            <a:ext cx="18674781" cy="3883152"/>
          </a:xfrm>
        </p:spPr>
        <p:txBody>
          <a:bodyPr>
            <a:normAutofit/>
          </a:bodyPr>
          <a:lstStyle/>
          <a:p>
            <a:r>
              <a:rPr lang="en-US" sz="21600" dirty="0"/>
              <a:t>NDAC</a:t>
            </a:r>
            <a:r>
              <a:rPr lang="en-US" sz="25900" dirty="0"/>
              <a:t>:</a:t>
            </a:r>
          </a:p>
        </p:txBody>
      </p:sp>
      <p:sp>
        <p:nvSpPr>
          <p:cNvPr id="23" name="Text Placeholder 22"/>
          <p:cNvSpPr>
            <a:spLocks noGrp="1"/>
          </p:cNvSpPr>
          <p:nvPr>
            <p:ph type="body" sz="quarter" idx="36"/>
          </p:nvPr>
        </p:nvSpPr>
        <p:spPr>
          <a:xfrm>
            <a:off x="1158240" y="4093905"/>
            <a:ext cx="30174412" cy="646331"/>
          </a:xfrm>
        </p:spPr>
        <p:txBody>
          <a:bodyPr/>
          <a:lstStyle/>
          <a:p>
            <a:r>
              <a:rPr lang="en-US" dirty="0"/>
              <a:t>Joshua Smith, Jay Rutherford, &amp; Chris Nyambura  |   Chemical Engineering   |   University of Washington</a:t>
            </a:r>
          </a:p>
        </p:txBody>
      </p:sp>
      <p:sp>
        <p:nvSpPr>
          <p:cNvPr id="67" name="Text Placeholder 66"/>
          <p:cNvSpPr>
            <a:spLocks noGrp="1"/>
          </p:cNvSpPr>
          <p:nvPr>
            <p:ph type="body" sz="quarter" idx="13"/>
          </p:nvPr>
        </p:nvSpPr>
        <p:spPr>
          <a:xfrm>
            <a:off x="1143000" y="54406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a:lstStyle/>
          <a:p>
            <a:r>
              <a:rPr lang="en-US" dirty="0"/>
              <a:t>Problem</a:t>
            </a:r>
          </a:p>
        </p:txBody>
      </p:sp>
      <p:sp>
        <p:nvSpPr>
          <p:cNvPr id="69" name="Text Placeholder 68"/>
          <p:cNvSpPr>
            <a:spLocks noGrp="1"/>
          </p:cNvSpPr>
          <p:nvPr>
            <p:ph type="body" sz="quarter" idx="39"/>
          </p:nvPr>
        </p:nvSpPr>
        <p:spPr>
          <a:xfrm>
            <a:off x="1143000" y="6976871"/>
            <a:ext cx="7996007" cy="3078589"/>
          </a:xfrm>
          <a:noFill/>
        </p:spPr>
        <p:txBody>
          <a:bodyPr lIns="0" rIns="0"/>
          <a:lstStyle/>
          <a:p>
            <a:pPr algn="just"/>
            <a:r>
              <a:rPr lang="en-US" sz="2800" dirty="0"/>
              <a:t>Running lots of protein expression experiments is costly, but possible.  Data is becoming available for protein expression levels so now it is possible to use the data from these experiments to help screen potential sequences </a:t>
            </a:r>
          </a:p>
        </p:txBody>
      </p:sp>
      <p:sp>
        <p:nvSpPr>
          <p:cNvPr id="68" name="Text Placeholder 67"/>
          <p:cNvSpPr>
            <a:spLocks noGrp="1"/>
          </p:cNvSpPr>
          <p:nvPr>
            <p:ph type="body" sz="quarter" idx="37"/>
          </p:nvPr>
        </p:nvSpPr>
        <p:spPr>
          <a:xfrm>
            <a:off x="1143000" y="103174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Objectives</a:t>
            </a:r>
          </a:p>
        </p:txBody>
      </p:sp>
      <p:sp>
        <p:nvSpPr>
          <p:cNvPr id="11" name="Content Placeholder 10"/>
          <p:cNvSpPr>
            <a:spLocks noGrp="1"/>
          </p:cNvSpPr>
          <p:nvPr>
            <p:ph sz="quarter" idx="38"/>
          </p:nvPr>
        </p:nvSpPr>
        <p:spPr>
          <a:xfrm>
            <a:off x="1142999" y="11670792"/>
            <a:ext cx="12801600" cy="1978242"/>
          </a:xfrm>
        </p:spPr>
        <p:txBody>
          <a:bodyPr lIns="0" tIns="0" rIns="0" bIns="0">
            <a:normAutofit/>
          </a:bodyPr>
          <a:lstStyle/>
          <a:p>
            <a:pPr algn="just">
              <a:buClrTx/>
              <a:buSzPct val="150000"/>
            </a:pPr>
            <a:r>
              <a:rPr lang="en-US" sz="2800" dirty="0"/>
              <a:t>Classify protein expression level based on sequence data </a:t>
            </a:r>
            <a:endParaRPr lang="en-US" dirty="0"/>
          </a:p>
        </p:txBody>
      </p:sp>
      <p:sp>
        <p:nvSpPr>
          <p:cNvPr id="7" name="Text Placeholder 6"/>
          <p:cNvSpPr>
            <a:spLocks noGrp="1"/>
          </p:cNvSpPr>
          <p:nvPr>
            <p:ph type="body" sz="quarter" idx="17"/>
          </p:nvPr>
        </p:nvSpPr>
        <p:spPr>
          <a:xfrm>
            <a:off x="1143000" y="138607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Methods</a:t>
            </a:r>
          </a:p>
        </p:txBody>
      </p:sp>
      <p:sp>
        <p:nvSpPr>
          <p:cNvPr id="9" name="Text Placeholder 8"/>
          <p:cNvSpPr>
            <a:spLocks noGrp="1"/>
          </p:cNvSpPr>
          <p:nvPr>
            <p:ph type="body" sz="quarter" idx="21"/>
          </p:nvPr>
        </p:nvSpPr>
        <p:spPr>
          <a:xfrm>
            <a:off x="1554480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The Dataset</a:t>
            </a:r>
          </a:p>
        </p:txBody>
      </p:sp>
      <p:sp>
        <p:nvSpPr>
          <p:cNvPr id="16" name="Text Placeholder 15"/>
          <p:cNvSpPr>
            <a:spLocks noGrp="1"/>
          </p:cNvSpPr>
          <p:nvPr>
            <p:ph type="body" sz="quarter" idx="29"/>
          </p:nvPr>
        </p:nvSpPr>
        <p:spPr>
          <a:xfrm>
            <a:off x="15544800" y="11214466"/>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Sequence Encoding and Embedding</a:t>
            </a:r>
          </a:p>
        </p:txBody>
      </p:sp>
      <p:sp>
        <p:nvSpPr>
          <p:cNvPr id="18" name="Text Placeholder 17"/>
          <p:cNvSpPr>
            <a:spLocks noGrp="1"/>
          </p:cNvSpPr>
          <p:nvPr>
            <p:ph type="body" sz="quarter" idx="31"/>
          </p:nvPr>
        </p:nvSpPr>
        <p:spPr>
          <a:xfrm>
            <a:off x="2990088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Results</a:t>
            </a:r>
          </a:p>
        </p:txBody>
      </p:sp>
      <p:sp>
        <p:nvSpPr>
          <p:cNvPr id="6" name="Content Placeholder 5"/>
          <p:cNvSpPr>
            <a:spLocks noGrp="1"/>
          </p:cNvSpPr>
          <p:nvPr>
            <p:ph sz="quarter" idx="33"/>
          </p:nvPr>
        </p:nvSpPr>
        <p:spPr>
          <a:xfrm>
            <a:off x="35555002" y="13281828"/>
            <a:ext cx="6196212" cy="6009194"/>
          </a:xfrm>
        </p:spPr>
        <p:txBody>
          <a:bodyPr wrap="square">
            <a:noAutofit/>
          </a:bodyPr>
          <a:lstStyle/>
          <a:p>
            <a:pPr marL="0" indent="0" algn="ctr">
              <a:buNone/>
            </a:pPr>
            <a:r>
              <a:rPr lang="en-US" sz="3000" b="1" dirty="0"/>
              <a:t>Classification results here.</a:t>
            </a:r>
          </a:p>
          <a:p>
            <a:pPr>
              <a:buClrTx/>
            </a:pPr>
            <a:r>
              <a:rPr lang="en-US" sz="2400" dirty="0"/>
              <a:t>Sensitivity analysis for different quantiles</a:t>
            </a:r>
          </a:p>
          <a:p>
            <a:pPr>
              <a:buClrTx/>
            </a:pPr>
            <a:r>
              <a:rPr lang="en-US" sz="2400" dirty="0"/>
              <a:t>Other descriptions of the results…</a:t>
            </a:r>
          </a:p>
        </p:txBody>
      </p:sp>
      <p:sp>
        <p:nvSpPr>
          <p:cNvPr id="71" name="Text Placeholder 70"/>
          <p:cNvSpPr>
            <a:spLocks noGrp="1"/>
          </p:cNvSpPr>
          <p:nvPr>
            <p:ph type="body" sz="quarter" idx="41"/>
          </p:nvPr>
        </p:nvSpPr>
        <p:spPr>
          <a:xfrm>
            <a:off x="29900880" y="20046996"/>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a:t>Conclusion</a:t>
            </a:r>
            <a:endParaRPr lang="en-US" dirty="0"/>
          </a:p>
        </p:txBody>
      </p:sp>
      <p:sp>
        <p:nvSpPr>
          <p:cNvPr id="15" name="Content Placeholder 14"/>
          <p:cNvSpPr>
            <a:spLocks noGrp="1"/>
          </p:cNvSpPr>
          <p:nvPr>
            <p:ph sz="quarter" idx="42"/>
          </p:nvPr>
        </p:nvSpPr>
        <p:spPr>
          <a:xfrm>
            <a:off x="29900880" y="21491748"/>
            <a:ext cx="12801600" cy="4344786"/>
          </a:xfrm>
        </p:spPr>
        <p:txBody>
          <a:bodyPr>
            <a:normAutofit/>
          </a:bodyPr>
          <a:lstStyle/>
          <a:p>
            <a:pPr>
              <a:buClrTx/>
            </a:pPr>
            <a:r>
              <a:rPr lang="en-US" dirty="0"/>
              <a:t>We achieved an accuracy of ___ compared to an accuracy of __ as reported by Sastry</a:t>
            </a:r>
          </a:p>
        </p:txBody>
      </p:sp>
      <p:sp>
        <p:nvSpPr>
          <p:cNvPr id="21" name="Text Placeholder 20"/>
          <p:cNvSpPr>
            <a:spLocks noGrp="1"/>
          </p:cNvSpPr>
          <p:nvPr>
            <p:ph type="body" sz="quarter" idx="34"/>
          </p:nvPr>
        </p:nvSpPr>
        <p:spPr>
          <a:xfrm>
            <a:off x="29900880" y="25664019"/>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Works Cited</a:t>
            </a:r>
          </a:p>
        </p:txBody>
      </p:sp>
      <p:sp>
        <p:nvSpPr>
          <p:cNvPr id="22" name="Content Placeholder 21"/>
          <p:cNvSpPr>
            <a:spLocks noGrp="1"/>
          </p:cNvSpPr>
          <p:nvPr>
            <p:ph sz="quarter" idx="35"/>
          </p:nvPr>
        </p:nvSpPr>
        <p:spPr>
          <a:xfrm>
            <a:off x="29900880" y="26963626"/>
            <a:ext cx="12801600" cy="2851053"/>
          </a:xfrm>
        </p:spPr>
        <p:txBody>
          <a:bodyPr>
            <a:noAutofit/>
          </a:bodyPr>
          <a:lstStyle/>
          <a:p>
            <a:pPr marL="0" indent="0">
              <a:buNone/>
            </a:pPr>
            <a:r>
              <a:rPr lang="en-US" dirty="0"/>
              <a:t>1.  Sastry …</a:t>
            </a:r>
          </a:p>
          <a:p>
            <a:pPr marL="0" indent="0">
              <a:buNone/>
            </a:pPr>
            <a:r>
              <a:rPr lang="en-US" dirty="0"/>
              <a:t>2.  C-LSTM paper</a:t>
            </a:r>
          </a:p>
          <a:p>
            <a:pPr marL="0" indent="0">
              <a:buNone/>
            </a:pPr>
            <a:endParaRPr lang="en-US" sz="1600" dirty="0"/>
          </a:p>
          <a:p>
            <a:pPr marL="0" indent="0">
              <a:buNone/>
            </a:pPr>
            <a:r>
              <a:rPr lang="en-US" dirty="0"/>
              <a:t>This work makes use of: </a:t>
            </a:r>
            <a:r>
              <a:rPr lang="en-US" dirty="0" err="1"/>
              <a:t>Keras</a:t>
            </a:r>
            <a:r>
              <a:rPr lang="en-US" dirty="0"/>
              <a:t>, TensorFlow, matplotlib, </a:t>
            </a:r>
            <a:r>
              <a:rPr lang="en-US" dirty="0" err="1"/>
              <a:t>sklearn</a:t>
            </a:r>
            <a:r>
              <a:rPr lang="en-US" dirty="0"/>
              <a:t>, 	 h5py, </a:t>
            </a:r>
            <a:r>
              <a:rPr lang="en-US" dirty="0" err="1"/>
              <a:t>numpy</a:t>
            </a:r>
            <a:r>
              <a:rPr lang="en-US" dirty="0"/>
              <a:t>, and pandas</a:t>
            </a:r>
          </a:p>
        </p:txBody>
      </p:sp>
      <p:pic>
        <p:nvPicPr>
          <p:cNvPr id="5" name="Picture 4"/>
          <p:cNvPicPr>
            <a:picLocks noChangeAspect="1"/>
          </p:cNvPicPr>
          <p:nvPr/>
        </p:nvPicPr>
        <p:blipFill>
          <a:blip r:embed="rId3"/>
          <a:stretch>
            <a:fillRect/>
          </a:stretch>
        </p:blipFill>
        <p:spPr>
          <a:xfrm>
            <a:off x="257090" y="30654553"/>
            <a:ext cx="11925300" cy="2019300"/>
          </a:xfrm>
          <a:prstGeom prst="rect">
            <a:avLst/>
          </a:prstGeom>
        </p:spPr>
      </p:pic>
      <p:sp>
        <p:nvSpPr>
          <p:cNvPr id="30" name="Title 3"/>
          <p:cNvSpPr txBox="1">
            <a:spLocks/>
          </p:cNvSpPr>
          <p:nvPr/>
        </p:nvSpPr>
        <p:spPr bwMode="auto">
          <a:xfrm>
            <a:off x="10900612" y="683067"/>
            <a:ext cx="18674781" cy="2862061"/>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a:lstStyle>
          <a:p>
            <a:r>
              <a:rPr lang="en-US" sz="8000" dirty="0"/>
              <a:t>Classification of Protein Expression from Amino Acid or Nucleotide Sequence</a:t>
            </a:r>
          </a:p>
        </p:txBody>
      </p:sp>
      <p:sp>
        <p:nvSpPr>
          <p:cNvPr id="159" name="Content Placeholder 10">
            <a:extLst>
              <a:ext uri="{FF2B5EF4-FFF2-40B4-BE49-F238E27FC236}">
                <a16:creationId xmlns:a16="http://schemas.microsoft.com/office/drawing/2014/main" id="{D11CB54C-D508-4605-91BB-7EE2911A4F9C}"/>
              </a:ext>
            </a:extLst>
          </p:cNvPr>
          <p:cNvSpPr txBox="1">
            <a:spLocks/>
          </p:cNvSpPr>
          <p:nvPr/>
        </p:nvSpPr>
        <p:spPr>
          <a:xfrm>
            <a:off x="22929601" y="6850280"/>
            <a:ext cx="5412047" cy="2262529"/>
          </a:xfrm>
          <a:prstGeom prst="rect">
            <a:avLst/>
          </a:prstGeom>
          <a:ln w="38100">
            <a:noFill/>
          </a:ln>
        </p:spPr>
        <p:txBody>
          <a:bodyPr vert="horz" lIns="91440" tIns="91440" rIns="91440" bIns="91440" rtlCol="0" anchor="ctr">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buSzPct val="150000"/>
            </a:pPr>
            <a:r>
              <a:rPr lang="en-US" sz="2600" dirty="0"/>
              <a:t>Description of the dataset here</a:t>
            </a:r>
            <a:endParaRPr lang="en-US" sz="2000" dirty="0"/>
          </a:p>
        </p:txBody>
      </p:sp>
      <p:sp>
        <p:nvSpPr>
          <p:cNvPr id="87" name="Text Placeholder 17">
            <a:extLst>
              <a:ext uri="{FF2B5EF4-FFF2-40B4-BE49-F238E27FC236}">
                <a16:creationId xmlns:a16="http://schemas.microsoft.com/office/drawing/2014/main" id="{A22261F9-E02C-44BE-8CD1-89EFBA26F91F}"/>
              </a:ext>
            </a:extLst>
          </p:cNvPr>
          <p:cNvSpPr txBox="1">
            <a:spLocks/>
          </p:cNvSpPr>
          <p:nvPr/>
        </p:nvSpPr>
        <p:spPr>
          <a:xfrm>
            <a:off x="15520262" y="13152670"/>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The Network</a:t>
            </a:r>
          </a:p>
        </p:txBody>
      </p:sp>
      <p:sp>
        <p:nvSpPr>
          <p:cNvPr id="85" name="Content Placeholder 10">
            <a:extLst>
              <a:ext uri="{FF2B5EF4-FFF2-40B4-BE49-F238E27FC236}">
                <a16:creationId xmlns:a16="http://schemas.microsoft.com/office/drawing/2014/main" id="{BCFD37B6-77F3-485E-9136-BAA0EFEAC39B}"/>
              </a:ext>
            </a:extLst>
          </p:cNvPr>
          <p:cNvSpPr txBox="1">
            <a:spLocks/>
          </p:cNvSpPr>
          <p:nvPr/>
        </p:nvSpPr>
        <p:spPr>
          <a:xfrm>
            <a:off x="998397" y="15215641"/>
            <a:ext cx="12801600" cy="801200"/>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ctr">
              <a:buClrTx/>
              <a:buSzPct val="150000"/>
              <a:buNone/>
            </a:pPr>
            <a:r>
              <a:rPr lang="en-US" sz="3600" u="sng" dirty="0"/>
              <a:t>Property Calculation Method Used by Sastry et al</a:t>
            </a:r>
          </a:p>
          <a:p>
            <a:pPr algn="just">
              <a:buClrTx/>
              <a:buSzPct val="150000"/>
            </a:pPr>
            <a:endParaRPr lang="en-US" dirty="0"/>
          </a:p>
        </p:txBody>
      </p:sp>
      <p:sp>
        <p:nvSpPr>
          <p:cNvPr id="86" name="Content Placeholder 10">
            <a:extLst>
              <a:ext uri="{FF2B5EF4-FFF2-40B4-BE49-F238E27FC236}">
                <a16:creationId xmlns:a16="http://schemas.microsoft.com/office/drawing/2014/main" id="{C95ECE3B-C67E-4787-9800-8B08E493284E}"/>
              </a:ext>
            </a:extLst>
          </p:cNvPr>
          <p:cNvSpPr txBox="1">
            <a:spLocks/>
          </p:cNvSpPr>
          <p:nvPr/>
        </p:nvSpPr>
        <p:spPr>
          <a:xfrm>
            <a:off x="631997" y="20240161"/>
            <a:ext cx="12801600" cy="723655"/>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ctr">
              <a:buClrTx/>
              <a:buSzPct val="150000"/>
              <a:buNone/>
            </a:pPr>
            <a:r>
              <a:rPr lang="en-US" sz="3600" u="sng" dirty="0"/>
              <a:t>Sequence to Prediction Method</a:t>
            </a:r>
          </a:p>
          <a:p>
            <a:pPr algn="just">
              <a:buClrTx/>
              <a:buSzPct val="150000"/>
            </a:pPr>
            <a:endParaRPr lang="en-US" dirty="0"/>
          </a:p>
        </p:txBody>
      </p:sp>
      <p:sp>
        <p:nvSpPr>
          <p:cNvPr id="90" name="Content Placeholder 10">
            <a:extLst>
              <a:ext uri="{FF2B5EF4-FFF2-40B4-BE49-F238E27FC236}">
                <a16:creationId xmlns:a16="http://schemas.microsoft.com/office/drawing/2014/main" id="{084406F7-ACF1-4F6D-96E1-9746B498C29E}"/>
              </a:ext>
            </a:extLst>
          </p:cNvPr>
          <p:cNvSpPr txBox="1">
            <a:spLocks/>
          </p:cNvSpPr>
          <p:nvPr/>
        </p:nvSpPr>
        <p:spPr>
          <a:xfrm>
            <a:off x="1253218" y="24862641"/>
            <a:ext cx="12801600" cy="1483343"/>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just">
              <a:buClrTx/>
              <a:buSzPct val="150000"/>
              <a:buNone/>
            </a:pPr>
            <a:r>
              <a:rPr lang="en-US" sz="2800" dirty="0"/>
              <a:t>Graphic showing sequence to classification approach</a:t>
            </a:r>
          </a:p>
        </p:txBody>
      </p:sp>
      <p:sp>
        <p:nvSpPr>
          <p:cNvPr id="91" name="Content Placeholder 10">
            <a:extLst>
              <a:ext uri="{FF2B5EF4-FFF2-40B4-BE49-F238E27FC236}">
                <a16:creationId xmlns:a16="http://schemas.microsoft.com/office/drawing/2014/main" id="{2CF6707C-9C76-4AE4-9D0D-4CD8FB4FC320}"/>
              </a:ext>
            </a:extLst>
          </p:cNvPr>
          <p:cNvSpPr txBox="1">
            <a:spLocks/>
          </p:cNvSpPr>
          <p:nvPr/>
        </p:nvSpPr>
        <p:spPr>
          <a:xfrm>
            <a:off x="1178365" y="18967410"/>
            <a:ext cx="12801600" cy="1483343"/>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just">
              <a:buClrTx/>
              <a:buSzPct val="150000"/>
              <a:buNone/>
            </a:pPr>
            <a:r>
              <a:rPr lang="en-US" sz="2800" dirty="0"/>
              <a:t>Graphic explaining how Sastry et al accomplished classification</a:t>
            </a:r>
          </a:p>
        </p:txBody>
      </p:sp>
      <p:sp>
        <p:nvSpPr>
          <p:cNvPr id="128" name="Text Placeholder 15">
            <a:extLst>
              <a:ext uri="{FF2B5EF4-FFF2-40B4-BE49-F238E27FC236}">
                <a16:creationId xmlns:a16="http://schemas.microsoft.com/office/drawing/2014/main" id="{E21C95D8-2A50-4154-A1C0-765F5E11F29F}"/>
              </a:ext>
            </a:extLst>
          </p:cNvPr>
          <p:cNvSpPr txBox="1">
            <a:spLocks/>
          </p:cNvSpPr>
          <p:nvPr/>
        </p:nvSpPr>
        <p:spPr>
          <a:xfrm>
            <a:off x="0" y="30111996"/>
            <a:ext cx="43891200" cy="344892"/>
          </a:xfrm>
          <a:prstGeom prst="rect">
            <a:avLst/>
          </a:prstGeom>
          <a:gradFill>
            <a:gsLst>
              <a:gs pos="0">
                <a:schemeClr val="tx1">
                  <a:lumMod val="65000"/>
                  <a:lumOff val="35000"/>
                </a:schemeClr>
              </a:gs>
              <a:gs pos="60000">
                <a:srgbClr val="F0A000"/>
              </a:gs>
              <a:gs pos="59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endParaRPr lang="en-US" dirty="0"/>
          </a:p>
        </p:txBody>
      </p:sp>
      <p:sp>
        <p:nvSpPr>
          <p:cNvPr id="58" name="TextBox 57">
            <a:extLst>
              <a:ext uri="{FF2B5EF4-FFF2-40B4-BE49-F238E27FC236}">
                <a16:creationId xmlns:a16="http://schemas.microsoft.com/office/drawing/2014/main" id="{62587145-3D62-4214-8A65-1D30FA6D0C6F}"/>
              </a:ext>
            </a:extLst>
          </p:cNvPr>
          <p:cNvSpPr txBox="1"/>
          <p:nvPr/>
        </p:nvSpPr>
        <p:spPr>
          <a:xfrm>
            <a:off x="13401271" y="30682308"/>
            <a:ext cx="21287871" cy="2092881"/>
          </a:xfrm>
          <a:prstGeom prst="rect">
            <a:avLst/>
          </a:prstGeom>
          <a:noFill/>
        </p:spPr>
        <p:txBody>
          <a:bodyPr wrap="square" rtlCol="0">
            <a:spAutoFit/>
          </a:bodyPr>
          <a:lstStyle/>
          <a:p>
            <a:r>
              <a:rPr lang="en-US" altLang="en-US" sz="2600" b="1" dirty="0">
                <a:latin typeface="Arial" panose="020B0604020202020204" pitchFamily="34" charset="0"/>
                <a:ea typeface="MS Mincho" pitchFamily="49" charset="-128"/>
                <a:cs typeface="Arial" panose="020B0604020202020204" pitchFamily="34" charset="0"/>
              </a:rPr>
              <a:t>Acknowledgements:</a:t>
            </a:r>
          </a:p>
          <a:p>
            <a:r>
              <a:rPr lang="en-US" altLang="en-US" sz="2600" dirty="0">
                <a:latin typeface="Arial" panose="020B0604020202020204" pitchFamily="34" charset="0"/>
                <a:ea typeface="MS Mincho" pitchFamily="49" charset="-128"/>
                <a:cs typeface="Arial" panose="020B0604020202020204" pitchFamily="34" charset="0"/>
              </a:rPr>
              <a:t>Prof. Jonathan Posner and Prof. Igor </a:t>
            </a:r>
            <a:r>
              <a:rPr lang="en-US" altLang="en-US" sz="2600" dirty="0" err="1">
                <a:latin typeface="Arial" panose="020B0604020202020204" pitchFamily="34" charset="0"/>
                <a:ea typeface="MS Mincho" pitchFamily="49" charset="-128"/>
                <a:cs typeface="Arial" panose="020B0604020202020204" pitchFamily="34" charset="0"/>
              </a:rPr>
              <a:t>Novosselov</a:t>
            </a:r>
            <a:r>
              <a:rPr lang="en-US" altLang="en-US" sz="2600" dirty="0">
                <a:latin typeface="Arial" panose="020B0604020202020204" pitchFamily="34" charset="0"/>
                <a:ea typeface="MS Mincho" pitchFamily="49" charset="-128"/>
                <a:cs typeface="Arial" panose="020B0604020202020204" pitchFamily="34" charset="0"/>
              </a:rPr>
              <a:t> for funding and guidance. </a:t>
            </a:r>
          </a:p>
          <a:p>
            <a:r>
              <a:rPr lang="en-US" altLang="en-US" sz="2600" dirty="0">
                <a:latin typeface="Arial" panose="020B0604020202020204" pitchFamily="34" charset="0"/>
                <a:ea typeface="MS Mincho" pitchFamily="49" charset="-128"/>
                <a:cs typeface="Arial" panose="020B0604020202020204" pitchFamily="34" charset="0"/>
              </a:rPr>
              <a:t>Prof. David Beck for his dedication to teaching both DIRECT courses this quarter.</a:t>
            </a:r>
          </a:p>
          <a:p>
            <a:r>
              <a:rPr lang="pl-PL" altLang="en-US" sz="2600" dirty="0">
                <a:latin typeface="Arial" panose="020B0604020202020204" pitchFamily="34" charset="0"/>
                <a:ea typeface="MS Mincho" pitchFamily="49" charset="-128"/>
                <a:cs typeface="Arial" panose="020B0604020202020204" pitchFamily="34" charset="0"/>
              </a:rPr>
              <a:t>Arushi Prakash</a:t>
            </a:r>
            <a:r>
              <a:rPr lang="en-US" altLang="en-US" sz="2600" dirty="0">
                <a:latin typeface="Arial" panose="020B0604020202020204" pitchFamily="34" charset="0"/>
                <a:ea typeface="MS Mincho" pitchFamily="49" charset="-128"/>
                <a:cs typeface="Arial" panose="020B0604020202020204" pitchFamily="34" charset="0"/>
              </a:rPr>
              <a:t>, </a:t>
            </a:r>
            <a:r>
              <a:rPr lang="pl-PL" altLang="en-US" sz="2600" dirty="0">
                <a:latin typeface="Arial" panose="020B0604020202020204" pitchFamily="34" charset="0"/>
                <a:ea typeface="MS Mincho" pitchFamily="49" charset="-128"/>
                <a:cs typeface="Arial" panose="020B0604020202020204" pitchFamily="34" charset="0"/>
              </a:rPr>
              <a:t>Nick Montoni</a:t>
            </a:r>
            <a:r>
              <a:rPr lang="en-US" altLang="en-US" sz="2600" dirty="0">
                <a:latin typeface="Arial" panose="020B0604020202020204" pitchFamily="34" charset="0"/>
                <a:ea typeface="MS Mincho" pitchFamily="49" charset="-128"/>
                <a:cs typeface="Arial" panose="020B0604020202020204" pitchFamily="34" charset="0"/>
              </a:rPr>
              <a:t>, and </a:t>
            </a:r>
            <a:r>
              <a:rPr lang="pl-PL" altLang="en-US" sz="2600" dirty="0">
                <a:latin typeface="Arial" panose="020B0604020202020204" pitchFamily="34" charset="0"/>
                <a:ea typeface="MS Mincho" pitchFamily="49" charset="-128"/>
                <a:cs typeface="Arial" panose="020B0604020202020204" pitchFamily="34" charset="0"/>
              </a:rPr>
              <a:t>Coco Mao </a:t>
            </a:r>
            <a:r>
              <a:rPr lang="en-US" altLang="en-US" sz="2600" dirty="0">
                <a:latin typeface="Arial" panose="020B0604020202020204" pitchFamily="34" charset="0"/>
                <a:ea typeface="MS Mincho" pitchFamily="49" charset="-128"/>
                <a:cs typeface="Arial" panose="020B0604020202020204" pitchFamily="34" charset="0"/>
              </a:rPr>
              <a:t>for their work as TA for the DIRECT courses.</a:t>
            </a:r>
          </a:p>
          <a:p>
            <a:r>
              <a:rPr lang="en-US" altLang="en-US" sz="2600" dirty="0">
                <a:latin typeface="Arial" panose="020B0604020202020204" pitchFamily="34" charset="0"/>
                <a:ea typeface="MS Mincho" pitchFamily="49" charset="-128"/>
                <a:cs typeface="Arial" panose="020B0604020202020204" pitchFamily="34" charset="0"/>
              </a:rPr>
              <a:t>Funded in part by a grant from the NIH National Institute of Biomedical Imaging and Bioengineering (U01 EB021923).</a:t>
            </a:r>
            <a:endParaRPr lang="en-US" sz="2600" dirty="0"/>
          </a:p>
        </p:txBody>
      </p:sp>
      <p:pic>
        <p:nvPicPr>
          <p:cNvPr id="60" name="Picture 59">
            <a:extLst>
              <a:ext uri="{FF2B5EF4-FFF2-40B4-BE49-F238E27FC236}">
                <a16:creationId xmlns:a16="http://schemas.microsoft.com/office/drawing/2014/main" id="{0F30854E-9B0E-4856-9B02-A649D20F92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7685" y="30236085"/>
            <a:ext cx="7789630" cy="2782010"/>
          </a:xfrm>
          <a:prstGeom prst="rect">
            <a:avLst/>
          </a:prstGeom>
        </p:spPr>
      </p:pic>
      <p:sp>
        <p:nvSpPr>
          <p:cNvPr id="48" name="Rectangle 47">
            <a:extLst>
              <a:ext uri="{FF2B5EF4-FFF2-40B4-BE49-F238E27FC236}">
                <a16:creationId xmlns:a16="http://schemas.microsoft.com/office/drawing/2014/main" id="{D325A3C3-2641-49C4-9667-FA5F77C991C7}"/>
              </a:ext>
            </a:extLst>
          </p:cNvPr>
          <p:cNvSpPr/>
          <p:nvPr/>
        </p:nvSpPr>
        <p:spPr>
          <a:xfrm>
            <a:off x="1253219" y="16016841"/>
            <a:ext cx="12367531" cy="27251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6000" dirty="0" err="1"/>
          </a:p>
        </p:txBody>
      </p:sp>
      <p:sp>
        <p:nvSpPr>
          <p:cNvPr id="130" name="Content Placeholder 5">
            <a:extLst>
              <a:ext uri="{FF2B5EF4-FFF2-40B4-BE49-F238E27FC236}">
                <a16:creationId xmlns:a16="http://schemas.microsoft.com/office/drawing/2014/main" id="{1DCC0D6B-9505-4E72-B19F-AFC9EA48B797}"/>
              </a:ext>
            </a:extLst>
          </p:cNvPr>
          <p:cNvSpPr txBox="1">
            <a:spLocks/>
          </p:cNvSpPr>
          <p:nvPr/>
        </p:nvSpPr>
        <p:spPr>
          <a:xfrm>
            <a:off x="23581802" y="14388608"/>
            <a:ext cx="5295375" cy="2648406"/>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pPr>
            <a:r>
              <a:rPr lang="en-US" dirty="0"/>
              <a:t>Description of the network</a:t>
            </a:r>
          </a:p>
          <a:p>
            <a:pPr>
              <a:buClrTx/>
            </a:pPr>
            <a:r>
              <a:rPr lang="en-US" dirty="0"/>
              <a:t>(Need to draw something up to describe)</a:t>
            </a:r>
          </a:p>
          <a:p>
            <a:pPr marL="0" indent="0">
              <a:buClrTx/>
              <a:buNone/>
            </a:pPr>
            <a:endParaRPr lang="en-US" dirty="0"/>
          </a:p>
        </p:txBody>
      </p:sp>
      <p:sp>
        <p:nvSpPr>
          <p:cNvPr id="132" name="Rectangle 131">
            <a:extLst>
              <a:ext uri="{FF2B5EF4-FFF2-40B4-BE49-F238E27FC236}">
                <a16:creationId xmlns:a16="http://schemas.microsoft.com/office/drawing/2014/main" id="{D09EA884-F533-415B-A764-85B980574547}"/>
              </a:ext>
            </a:extLst>
          </p:cNvPr>
          <p:cNvSpPr/>
          <p:nvPr/>
        </p:nvSpPr>
        <p:spPr>
          <a:xfrm>
            <a:off x="1253218" y="21206866"/>
            <a:ext cx="12367531" cy="27251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6000" dirty="0" err="1"/>
          </a:p>
        </p:txBody>
      </p:sp>
      <p:grpSp>
        <p:nvGrpSpPr>
          <p:cNvPr id="229" name="Group 228">
            <a:extLst>
              <a:ext uri="{FF2B5EF4-FFF2-40B4-BE49-F238E27FC236}">
                <a16:creationId xmlns:a16="http://schemas.microsoft.com/office/drawing/2014/main" id="{F6119C1B-3484-4BF8-9AE2-F8D125FBBEA6}"/>
              </a:ext>
            </a:extLst>
          </p:cNvPr>
          <p:cNvGrpSpPr/>
          <p:nvPr/>
        </p:nvGrpSpPr>
        <p:grpSpPr>
          <a:xfrm>
            <a:off x="15345173" y="14691433"/>
            <a:ext cx="8122737" cy="12544765"/>
            <a:chOff x="560766" y="433903"/>
            <a:chExt cx="3517534" cy="5432484"/>
          </a:xfrm>
        </p:grpSpPr>
        <p:cxnSp>
          <p:nvCxnSpPr>
            <p:cNvPr id="230" name="Straight Arrow Connector 229">
              <a:extLst>
                <a:ext uri="{FF2B5EF4-FFF2-40B4-BE49-F238E27FC236}">
                  <a16:creationId xmlns:a16="http://schemas.microsoft.com/office/drawing/2014/main" id="{AD4B3F89-92CD-48F3-AB08-61063ED265D7}"/>
                </a:ext>
              </a:extLst>
            </p:cNvPr>
            <p:cNvCxnSpPr>
              <a:endCxn id="246" idx="0"/>
            </p:cNvCxnSpPr>
            <p:nvPr/>
          </p:nvCxnSpPr>
          <p:spPr>
            <a:xfrm flipH="1">
              <a:off x="1239808" y="4300222"/>
              <a:ext cx="230217" cy="586176"/>
            </a:xfrm>
            <a:prstGeom prst="straightConnector1">
              <a:avLst/>
            </a:prstGeom>
            <a:noFill/>
            <a:ln w="6350" cap="flat" cmpd="sng" algn="ctr">
              <a:solidFill>
                <a:sysClr val="windowText" lastClr="000000"/>
              </a:solidFill>
              <a:prstDash val="solid"/>
              <a:miter lim="800000"/>
              <a:tailEnd type="triangle"/>
            </a:ln>
            <a:effectLst/>
          </p:spPr>
        </p:cxnSp>
        <p:sp>
          <p:nvSpPr>
            <p:cNvPr id="231" name="Rectangle 230">
              <a:extLst>
                <a:ext uri="{FF2B5EF4-FFF2-40B4-BE49-F238E27FC236}">
                  <a16:creationId xmlns:a16="http://schemas.microsoft.com/office/drawing/2014/main" id="{7C9EEC8F-5FDA-4325-A979-10470FC1F29F}"/>
                </a:ext>
              </a:extLst>
            </p:cNvPr>
            <p:cNvSpPr/>
            <p:nvPr/>
          </p:nvSpPr>
          <p:spPr>
            <a:xfrm>
              <a:off x="631884" y="3249422"/>
              <a:ext cx="3300033" cy="9879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32" name="Picture 231">
              <a:extLst>
                <a:ext uri="{FF2B5EF4-FFF2-40B4-BE49-F238E27FC236}">
                  <a16:creationId xmlns:a16="http://schemas.microsoft.com/office/drawing/2014/main" id="{3712B373-854E-4A50-8A98-B412EA21C7C9}"/>
                </a:ext>
              </a:extLst>
            </p:cNvPr>
            <p:cNvPicPr>
              <a:picLocks noChangeAspect="1"/>
            </p:cNvPicPr>
            <p:nvPr/>
          </p:nvPicPr>
          <p:blipFill>
            <a:blip r:embed="rId5"/>
            <a:stretch>
              <a:fillRect/>
            </a:stretch>
          </p:blipFill>
          <p:spPr>
            <a:xfrm>
              <a:off x="631886" y="1382217"/>
              <a:ext cx="3300034" cy="455684"/>
            </a:xfrm>
            <a:prstGeom prst="rect">
              <a:avLst/>
            </a:prstGeom>
          </p:spPr>
        </p:pic>
        <p:sp>
          <p:nvSpPr>
            <p:cNvPr id="233" name="Rectangle 1">
              <a:extLst>
                <a:ext uri="{FF2B5EF4-FFF2-40B4-BE49-F238E27FC236}">
                  <a16:creationId xmlns:a16="http://schemas.microsoft.com/office/drawing/2014/main" id="{AF8E450A-830C-4665-A378-9EEC7BAFEA77}"/>
                </a:ext>
              </a:extLst>
            </p:cNvPr>
            <p:cNvSpPr>
              <a:spLocks noChangeArrowheads="1"/>
            </p:cNvSpPr>
            <p:nvPr/>
          </p:nvSpPr>
          <p:spPr bwMode="auto">
            <a:xfrm>
              <a:off x="560766" y="709637"/>
              <a:ext cx="3517534" cy="25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prstClr val="black"/>
                  </a:solidFill>
                  <a:effectLst/>
                  <a:uLnTx/>
                  <a:uFillTx/>
                  <a:latin typeface="Arial Unicode MS"/>
                </a:rPr>
                <a:t>KSKFSGAVLNVPDTSDNSKKQMLRTRS…</a:t>
              </a:r>
              <a:endParaRPr kumimoji="0" lang="en-US" altLang="en-US" sz="3200" b="0" i="0" u="none" strike="noStrike" kern="0" cap="none" spc="0" normalizeH="0" baseline="0" noProof="0" dirty="0">
                <a:ln>
                  <a:noFill/>
                </a:ln>
                <a:solidFill>
                  <a:prstClr val="black"/>
                </a:solidFill>
                <a:effectLst/>
                <a:uLnTx/>
                <a:uFillTx/>
              </a:endParaRPr>
            </a:p>
          </p:txBody>
        </p:sp>
        <p:sp>
          <p:nvSpPr>
            <p:cNvPr id="234" name="Rectangle: Rounded Corners 233">
              <a:extLst>
                <a:ext uri="{FF2B5EF4-FFF2-40B4-BE49-F238E27FC236}">
                  <a16:creationId xmlns:a16="http://schemas.microsoft.com/office/drawing/2014/main" id="{BDD4FF5B-74BF-4F57-AF29-417EB5737148}"/>
                </a:ext>
              </a:extLst>
            </p:cNvPr>
            <p:cNvSpPr/>
            <p:nvPr/>
          </p:nvSpPr>
          <p:spPr>
            <a:xfrm>
              <a:off x="631886" y="433903"/>
              <a:ext cx="2268794" cy="248463"/>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Amino Acid Sequence</a:t>
              </a:r>
            </a:p>
          </p:txBody>
        </p:sp>
        <p:sp>
          <p:nvSpPr>
            <p:cNvPr id="235" name="Rectangle: Rounded Corners 234">
              <a:extLst>
                <a:ext uri="{FF2B5EF4-FFF2-40B4-BE49-F238E27FC236}">
                  <a16:creationId xmlns:a16="http://schemas.microsoft.com/office/drawing/2014/main" id="{9C79F7D2-A4EE-4A57-AFB2-8651D175FA29}"/>
                </a:ext>
              </a:extLst>
            </p:cNvPr>
            <p:cNvSpPr/>
            <p:nvPr/>
          </p:nvSpPr>
          <p:spPr>
            <a:xfrm>
              <a:off x="631886" y="1090594"/>
              <a:ext cx="2268794" cy="248463"/>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One-Hot Encoded</a:t>
              </a:r>
            </a:p>
          </p:txBody>
        </p:sp>
        <p:sp>
          <p:nvSpPr>
            <p:cNvPr id="236" name="Rectangle: Rounded Corners 235">
              <a:extLst>
                <a:ext uri="{FF2B5EF4-FFF2-40B4-BE49-F238E27FC236}">
                  <a16:creationId xmlns:a16="http://schemas.microsoft.com/office/drawing/2014/main" id="{ACC522B5-5492-4CA4-A5B0-54810A64ED2F}"/>
                </a:ext>
              </a:extLst>
            </p:cNvPr>
            <p:cNvSpPr/>
            <p:nvPr/>
          </p:nvSpPr>
          <p:spPr>
            <a:xfrm>
              <a:off x="631886" y="1955426"/>
              <a:ext cx="2268794" cy="248463"/>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Embedded Sequence</a:t>
              </a:r>
            </a:p>
          </p:txBody>
        </p:sp>
        <p:sp>
          <p:nvSpPr>
            <p:cNvPr id="237" name="Rectangle: Rounded Corners 236">
              <a:extLst>
                <a:ext uri="{FF2B5EF4-FFF2-40B4-BE49-F238E27FC236}">
                  <a16:creationId xmlns:a16="http://schemas.microsoft.com/office/drawing/2014/main" id="{CF9F0CDA-FF2B-4FFB-9829-850D8C1B27EB}"/>
                </a:ext>
              </a:extLst>
            </p:cNvPr>
            <p:cNvSpPr/>
            <p:nvPr/>
          </p:nvSpPr>
          <p:spPr>
            <a:xfrm>
              <a:off x="631884" y="2883434"/>
              <a:ext cx="2268794" cy="248463"/>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1D Convolution</a:t>
              </a:r>
            </a:p>
          </p:txBody>
        </p:sp>
        <p:cxnSp>
          <p:nvCxnSpPr>
            <p:cNvPr id="238" name="Straight Connector 237">
              <a:extLst>
                <a:ext uri="{FF2B5EF4-FFF2-40B4-BE49-F238E27FC236}">
                  <a16:creationId xmlns:a16="http://schemas.microsoft.com/office/drawing/2014/main" id="{139DC0F1-15CA-44BD-BB99-DFB711D6CE3C}"/>
                </a:ext>
              </a:extLst>
            </p:cNvPr>
            <p:cNvCxnSpPr/>
            <p:nvPr/>
          </p:nvCxnSpPr>
          <p:spPr>
            <a:xfrm>
              <a:off x="3098800" y="2410087"/>
              <a:ext cx="109220" cy="888730"/>
            </a:xfrm>
            <a:prstGeom prst="line">
              <a:avLst/>
            </a:prstGeom>
            <a:noFill/>
            <a:ln w="31750" cap="flat" cmpd="sng" algn="ctr">
              <a:solidFill>
                <a:sysClr val="windowText" lastClr="000000"/>
              </a:solidFill>
              <a:prstDash val="solid"/>
              <a:miter lim="800000"/>
            </a:ln>
            <a:effectLst/>
          </p:spPr>
        </p:cxnSp>
        <p:cxnSp>
          <p:nvCxnSpPr>
            <p:cNvPr id="239" name="Straight Connector 238">
              <a:extLst>
                <a:ext uri="{FF2B5EF4-FFF2-40B4-BE49-F238E27FC236}">
                  <a16:creationId xmlns:a16="http://schemas.microsoft.com/office/drawing/2014/main" id="{AF945B7D-98A6-47A5-9DE4-CD9672B9C6E6}"/>
                </a:ext>
              </a:extLst>
            </p:cNvPr>
            <p:cNvCxnSpPr>
              <a:cxnSpLocks/>
            </p:cNvCxnSpPr>
            <p:nvPr/>
          </p:nvCxnSpPr>
          <p:spPr>
            <a:xfrm flipH="1">
              <a:off x="3208020" y="2419976"/>
              <a:ext cx="109220" cy="878841"/>
            </a:xfrm>
            <a:prstGeom prst="line">
              <a:avLst/>
            </a:prstGeom>
            <a:noFill/>
            <a:ln w="31750" cap="flat" cmpd="sng" algn="ctr">
              <a:solidFill>
                <a:sysClr val="windowText" lastClr="000000"/>
              </a:solidFill>
              <a:prstDash val="solid"/>
              <a:miter lim="800000"/>
            </a:ln>
            <a:effectLst/>
          </p:spPr>
        </p:cxnSp>
        <p:sp>
          <p:nvSpPr>
            <p:cNvPr id="240" name="Rectangle 239">
              <a:extLst>
                <a:ext uri="{FF2B5EF4-FFF2-40B4-BE49-F238E27FC236}">
                  <a16:creationId xmlns:a16="http://schemas.microsoft.com/office/drawing/2014/main" id="{33AC8E0A-82C3-4458-B8FF-AC6DC70DC64C}"/>
                </a:ext>
              </a:extLst>
            </p:cNvPr>
            <p:cNvSpPr/>
            <p:nvPr/>
          </p:nvSpPr>
          <p:spPr>
            <a:xfrm>
              <a:off x="1287492" y="4201432"/>
              <a:ext cx="1917641" cy="9879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1" name="Rectangle: Rounded Corners 240">
              <a:extLst>
                <a:ext uri="{FF2B5EF4-FFF2-40B4-BE49-F238E27FC236}">
                  <a16:creationId xmlns:a16="http://schemas.microsoft.com/office/drawing/2014/main" id="{86716503-0E52-412C-B875-BE6853B8D5C9}"/>
                </a:ext>
              </a:extLst>
            </p:cNvPr>
            <p:cNvSpPr/>
            <p:nvPr/>
          </p:nvSpPr>
          <p:spPr>
            <a:xfrm>
              <a:off x="631884" y="3811926"/>
              <a:ext cx="1311216" cy="248463"/>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Pooling</a:t>
              </a:r>
            </a:p>
          </p:txBody>
        </p:sp>
        <p:sp>
          <p:nvSpPr>
            <p:cNvPr id="242" name="Rectangle 241">
              <a:extLst>
                <a:ext uri="{FF2B5EF4-FFF2-40B4-BE49-F238E27FC236}">
                  <a16:creationId xmlns:a16="http://schemas.microsoft.com/office/drawing/2014/main" id="{46903652-8E1F-4A88-960B-3C7AF7AD370E}"/>
                </a:ext>
              </a:extLst>
            </p:cNvPr>
            <p:cNvSpPr/>
            <p:nvPr/>
          </p:nvSpPr>
          <p:spPr>
            <a:xfrm>
              <a:off x="2086610" y="3246612"/>
              <a:ext cx="218440" cy="98790"/>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243" name="Straight Connector 242">
              <a:extLst>
                <a:ext uri="{FF2B5EF4-FFF2-40B4-BE49-F238E27FC236}">
                  <a16:creationId xmlns:a16="http://schemas.microsoft.com/office/drawing/2014/main" id="{7D6A2FA1-2718-4637-AD3B-9923785B1C5C}"/>
                </a:ext>
              </a:extLst>
            </p:cNvPr>
            <p:cNvCxnSpPr/>
            <p:nvPr/>
          </p:nvCxnSpPr>
          <p:spPr>
            <a:xfrm>
              <a:off x="2086610" y="3352208"/>
              <a:ext cx="109220" cy="888730"/>
            </a:xfrm>
            <a:prstGeom prst="line">
              <a:avLst/>
            </a:prstGeom>
            <a:noFill/>
            <a:ln w="31750" cap="flat" cmpd="sng" algn="ctr">
              <a:solidFill>
                <a:sysClr val="windowText" lastClr="000000"/>
              </a:solidFill>
              <a:prstDash val="solid"/>
              <a:miter lim="800000"/>
            </a:ln>
            <a:effectLst/>
          </p:spPr>
        </p:cxnSp>
        <p:cxnSp>
          <p:nvCxnSpPr>
            <p:cNvPr id="244" name="Straight Connector 243">
              <a:extLst>
                <a:ext uri="{FF2B5EF4-FFF2-40B4-BE49-F238E27FC236}">
                  <a16:creationId xmlns:a16="http://schemas.microsoft.com/office/drawing/2014/main" id="{C063EE31-4E7F-460A-8C4E-A91F607D1664}"/>
                </a:ext>
              </a:extLst>
            </p:cNvPr>
            <p:cNvCxnSpPr>
              <a:cxnSpLocks/>
            </p:cNvCxnSpPr>
            <p:nvPr/>
          </p:nvCxnSpPr>
          <p:spPr>
            <a:xfrm flipH="1">
              <a:off x="2195830" y="3362097"/>
              <a:ext cx="109220" cy="878841"/>
            </a:xfrm>
            <a:prstGeom prst="line">
              <a:avLst/>
            </a:prstGeom>
            <a:noFill/>
            <a:ln w="31750" cap="flat" cmpd="sng" algn="ctr">
              <a:solidFill>
                <a:sysClr val="windowText" lastClr="000000"/>
              </a:solidFill>
              <a:prstDash val="solid"/>
              <a:miter lim="800000"/>
            </a:ln>
            <a:effectLst/>
          </p:spPr>
        </p:cxnSp>
        <p:sp>
          <p:nvSpPr>
            <p:cNvPr id="245" name="Rectangle: Rounded Corners 244">
              <a:extLst>
                <a:ext uri="{FF2B5EF4-FFF2-40B4-BE49-F238E27FC236}">
                  <a16:creationId xmlns:a16="http://schemas.microsoft.com/office/drawing/2014/main" id="{B8687CF9-1D83-48B3-BD17-EBE2BA957C6C}"/>
                </a:ext>
              </a:extLst>
            </p:cNvPr>
            <p:cNvSpPr/>
            <p:nvPr/>
          </p:nvSpPr>
          <p:spPr>
            <a:xfrm>
              <a:off x="625504" y="4441265"/>
              <a:ext cx="1015941" cy="248463"/>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LSTM</a:t>
              </a:r>
            </a:p>
          </p:txBody>
        </p:sp>
        <p:sp>
          <p:nvSpPr>
            <p:cNvPr id="246" name="Oval 245">
              <a:extLst>
                <a:ext uri="{FF2B5EF4-FFF2-40B4-BE49-F238E27FC236}">
                  <a16:creationId xmlns:a16="http://schemas.microsoft.com/office/drawing/2014/main" id="{EBC02BFD-9E78-4370-8B12-74E8783A7465}"/>
                </a:ext>
              </a:extLst>
            </p:cNvPr>
            <p:cNvSpPr/>
            <p:nvPr/>
          </p:nvSpPr>
          <p:spPr>
            <a:xfrm>
              <a:off x="1085820" y="4886398"/>
              <a:ext cx="307975" cy="30797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7" name="Oval 246">
              <a:extLst>
                <a:ext uri="{FF2B5EF4-FFF2-40B4-BE49-F238E27FC236}">
                  <a16:creationId xmlns:a16="http://schemas.microsoft.com/office/drawing/2014/main" id="{15A31490-A702-4E05-9A39-F3DD969EEE31}"/>
                </a:ext>
              </a:extLst>
            </p:cNvPr>
            <p:cNvSpPr/>
            <p:nvPr/>
          </p:nvSpPr>
          <p:spPr>
            <a:xfrm>
              <a:off x="1578594" y="4896994"/>
              <a:ext cx="307975" cy="30797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8" name="Oval 247">
              <a:extLst>
                <a:ext uri="{FF2B5EF4-FFF2-40B4-BE49-F238E27FC236}">
                  <a16:creationId xmlns:a16="http://schemas.microsoft.com/office/drawing/2014/main" id="{C69E8D56-9A30-49D6-ADAA-1E100D198634}"/>
                </a:ext>
              </a:extLst>
            </p:cNvPr>
            <p:cNvSpPr/>
            <p:nvPr/>
          </p:nvSpPr>
          <p:spPr>
            <a:xfrm>
              <a:off x="2071369" y="4896994"/>
              <a:ext cx="307975" cy="30797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9" name="Oval 248">
              <a:extLst>
                <a:ext uri="{FF2B5EF4-FFF2-40B4-BE49-F238E27FC236}">
                  <a16:creationId xmlns:a16="http://schemas.microsoft.com/office/drawing/2014/main" id="{02AFF0C2-DBC4-4B78-9F00-6F085F2706DB}"/>
                </a:ext>
              </a:extLst>
            </p:cNvPr>
            <p:cNvSpPr/>
            <p:nvPr/>
          </p:nvSpPr>
          <p:spPr>
            <a:xfrm>
              <a:off x="2564144" y="4886398"/>
              <a:ext cx="307975" cy="30797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50" name="Oval 249">
              <a:extLst>
                <a:ext uri="{FF2B5EF4-FFF2-40B4-BE49-F238E27FC236}">
                  <a16:creationId xmlns:a16="http://schemas.microsoft.com/office/drawing/2014/main" id="{C8DBDA27-1BC9-42A4-B6D8-27B8C88459E8}"/>
                </a:ext>
              </a:extLst>
            </p:cNvPr>
            <p:cNvSpPr/>
            <p:nvPr/>
          </p:nvSpPr>
          <p:spPr>
            <a:xfrm>
              <a:off x="3051145" y="4877586"/>
              <a:ext cx="307975" cy="30797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251" name="Straight Arrow Connector 250">
              <a:extLst>
                <a:ext uri="{FF2B5EF4-FFF2-40B4-BE49-F238E27FC236}">
                  <a16:creationId xmlns:a16="http://schemas.microsoft.com/office/drawing/2014/main" id="{F7E85C3B-A220-4277-B6FB-81EED59D5688}"/>
                </a:ext>
              </a:extLst>
            </p:cNvPr>
            <p:cNvCxnSpPr>
              <a:cxnSpLocks/>
              <a:endCxn id="247" idx="0"/>
            </p:cNvCxnSpPr>
            <p:nvPr/>
          </p:nvCxnSpPr>
          <p:spPr>
            <a:xfrm flipH="1">
              <a:off x="1732582" y="4295510"/>
              <a:ext cx="230218" cy="601484"/>
            </a:xfrm>
            <a:prstGeom prst="straightConnector1">
              <a:avLst/>
            </a:prstGeom>
            <a:noFill/>
            <a:ln w="6350" cap="flat" cmpd="sng" algn="ctr">
              <a:solidFill>
                <a:sysClr val="windowText" lastClr="000000"/>
              </a:solidFill>
              <a:prstDash val="solid"/>
              <a:miter lim="800000"/>
              <a:tailEnd type="triangle"/>
            </a:ln>
            <a:effectLst/>
          </p:spPr>
        </p:cxnSp>
        <p:cxnSp>
          <p:nvCxnSpPr>
            <p:cNvPr id="252" name="Straight Arrow Connector 251">
              <a:extLst>
                <a:ext uri="{FF2B5EF4-FFF2-40B4-BE49-F238E27FC236}">
                  <a16:creationId xmlns:a16="http://schemas.microsoft.com/office/drawing/2014/main" id="{F392475C-8B28-4BE8-B1FA-09F730CC3B0C}"/>
                </a:ext>
              </a:extLst>
            </p:cNvPr>
            <p:cNvCxnSpPr>
              <a:cxnSpLocks/>
              <a:stCxn id="240" idx="2"/>
              <a:endCxn id="248" idx="0"/>
            </p:cNvCxnSpPr>
            <p:nvPr/>
          </p:nvCxnSpPr>
          <p:spPr>
            <a:xfrm flipH="1">
              <a:off x="2225357" y="4300222"/>
              <a:ext cx="20956" cy="596772"/>
            </a:xfrm>
            <a:prstGeom prst="straightConnector1">
              <a:avLst/>
            </a:prstGeom>
            <a:noFill/>
            <a:ln w="6350" cap="flat" cmpd="sng" algn="ctr">
              <a:solidFill>
                <a:sysClr val="windowText" lastClr="000000"/>
              </a:solidFill>
              <a:prstDash val="solid"/>
              <a:miter lim="800000"/>
              <a:tailEnd type="triangle"/>
            </a:ln>
            <a:effectLst/>
          </p:spPr>
        </p:cxnSp>
        <p:cxnSp>
          <p:nvCxnSpPr>
            <p:cNvPr id="253" name="Straight Arrow Connector 252">
              <a:extLst>
                <a:ext uri="{FF2B5EF4-FFF2-40B4-BE49-F238E27FC236}">
                  <a16:creationId xmlns:a16="http://schemas.microsoft.com/office/drawing/2014/main" id="{3DC21295-4B77-452B-A039-10132A2E6E71}"/>
                </a:ext>
              </a:extLst>
            </p:cNvPr>
            <p:cNvCxnSpPr>
              <a:cxnSpLocks/>
              <a:endCxn id="249" idx="0"/>
            </p:cNvCxnSpPr>
            <p:nvPr/>
          </p:nvCxnSpPr>
          <p:spPr>
            <a:xfrm>
              <a:off x="2609396" y="4320080"/>
              <a:ext cx="108736" cy="566318"/>
            </a:xfrm>
            <a:prstGeom prst="straightConnector1">
              <a:avLst/>
            </a:prstGeom>
            <a:noFill/>
            <a:ln w="6350" cap="flat" cmpd="sng" algn="ctr">
              <a:solidFill>
                <a:sysClr val="windowText" lastClr="000000"/>
              </a:solidFill>
              <a:prstDash val="solid"/>
              <a:miter lim="800000"/>
              <a:tailEnd type="triangle"/>
            </a:ln>
            <a:effectLst/>
          </p:spPr>
        </p:cxnSp>
        <p:cxnSp>
          <p:nvCxnSpPr>
            <p:cNvPr id="254" name="Straight Arrow Connector 253">
              <a:extLst>
                <a:ext uri="{FF2B5EF4-FFF2-40B4-BE49-F238E27FC236}">
                  <a16:creationId xmlns:a16="http://schemas.microsoft.com/office/drawing/2014/main" id="{D234B2BB-6F37-4249-9595-76940DA74CB5}"/>
                </a:ext>
              </a:extLst>
            </p:cNvPr>
            <p:cNvCxnSpPr>
              <a:cxnSpLocks/>
              <a:endCxn id="250" idx="0"/>
            </p:cNvCxnSpPr>
            <p:nvPr/>
          </p:nvCxnSpPr>
          <p:spPr>
            <a:xfrm>
              <a:off x="3000375" y="4295510"/>
              <a:ext cx="204758" cy="582076"/>
            </a:xfrm>
            <a:prstGeom prst="straightConnector1">
              <a:avLst/>
            </a:prstGeom>
            <a:noFill/>
            <a:ln w="6350" cap="flat" cmpd="sng" algn="ctr">
              <a:solidFill>
                <a:sysClr val="windowText" lastClr="000000"/>
              </a:solidFill>
              <a:prstDash val="solid"/>
              <a:miter lim="800000"/>
              <a:tailEnd type="triangle"/>
            </a:ln>
            <a:effectLst/>
          </p:spPr>
        </p:cxnSp>
        <p:cxnSp>
          <p:nvCxnSpPr>
            <p:cNvPr id="255" name="Straight Arrow Connector 254">
              <a:extLst>
                <a:ext uri="{FF2B5EF4-FFF2-40B4-BE49-F238E27FC236}">
                  <a16:creationId xmlns:a16="http://schemas.microsoft.com/office/drawing/2014/main" id="{47F82E85-CC9E-4FE1-A927-085AC1A75C6F}"/>
                </a:ext>
              </a:extLst>
            </p:cNvPr>
            <p:cNvCxnSpPr>
              <a:cxnSpLocks/>
              <a:stCxn id="246" idx="6"/>
              <a:endCxn id="247" idx="2"/>
            </p:cNvCxnSpPr>
            <p:nvPr/>
          </p:nvCxnSpPr>
          <p:spPr>
            <a:xfrm>
              <a:off x="1393795" y="5040386"/>
              <a:ext cx="184799" cy="10596"/>
            </a:xfrm>
            <a:prstGeom prst="straightConnector1">
              <a:avLst/>
            </a:prstGeom>
            <a:noFill/>
            <a:ln w="6350" cap="flat" cmpd="sng" algn="ctr">
              <a:solidFill>
                <a:sysClr val="windowText" lastClr="000000"/>
              </a:solidFill>
              <a:prstDash val="solid"/>
              <a:miter lim="800000"/>
              <a:tailEnd type="triangle"/>
            </a:ln>
            <a:effectLst/>
          </p:spPr>
        </p:cxnSp>
        <p:cxnSp>
          <p:nvCxnSpPr>
            <p:cNvPr id="256" name="Straight Arrow Connector 255">
              <a:extLst>
                <a:ext uri="{FF2B5EF4-FFF2-40B4-BE49-F238E27FC236}">
                  <a16:creationId xmlns:a16="http://schemas.microsoft.com/office/drawing/2014/main" id="{7D251306-EA28-4977-812E-347412F6DA90}"/>
                </a:ext>
              </a:extLst>
            </p:cNvPr>
            <p:cNvCxnSpPr>
              <a:cxnSpLocks/>
            </p:cNvCxnSpPr>
            <p:nvPr/>
          </p:nvCxnSpPr>
          <p:spPr>
            <a:xfrm>
              <a:off x="1892343" y="5050981"/>
              <a:ext cx="184799" cy="10596"/>
            </a:xfrm>
            <a:prstGeom prst="straightConnector1">
              <a:avLst/>
            </a:prstGeom>
            <a:noFill/>
            <a:ln w="6350" cap="flat" cmpd="sng" algn="ctr">
              <a:solidFill>
                <a:sysClr val="windowText" lastClr="000000"/>
              </a:solidFill>
              <a:prstDash val="solid"/>
              <a:miter lim="800000"/>
              <a:tailEnd type="triangle"/>
            </a:ln>
            <a:effectLst/>
          </p:spPr>
        </p:cxnSp>
        <p:cxnSp>
          <p:nvCxnSpPr>
            <p:cNvPr id="257" name="Straight Arrow Connector 256">
              <a:extLst>
                <a:ext uri="{FF2B5EF4-FFF2-40B4-BE49-F238E27FC236}">
                  <a16:creationId xmlns:a16="http://schemas.microsoft.com/office/drawing/2014/main" id="{0360B753-4CE0-4002-A0C3-725747FF07A0}"/>
                </a:ext>
              </a:extLst>
            </p:cNvPr>
            <p:cNvCxnSpPr>
              <a:cxnSpLocks/>
            </p:cNvCxnSpPr>
            <p:nvPr/>
          </p:nvCxnSpPr>
          <p:spPr>
            <a:xfrm>
              <a:off x="2373571" y="5045683"/>
              <a:ext cx="184799" cy="10596"/>
            </a:xfrm>
            <a:prstGeom prst="straightConnector1">
              <a:avLst/>
            </a:prstGeom>
            <a:noFill/>
            <a:ln w="6350" cap="flat" cmpd="sng" algn="ctr">
              <a:solidFill>
                <a:sysClr val="windowText" lastClr="000000"/>
              </a:solidFill>
              <a:prstDash val="solid"/>
              <a:miter lim="800000"/>
              <a:tailEnd type="triangle"/>
            </a:ln>
            <a:effectLst/>
          </p:spPr>
        </p:cxnSp>
        <p:cxnSp>
          <p:nvCxnSpPr>
            <p:cNvPr id="258" name="Straight Arrow Connector 257">
              <a:extLst>
                <a:ext uri="{FF2B5EF4-FFF2-40B4-BE49-F238E27FC236}">
                  <a16:creationId xmlns:a16="http://schemas.microsoft.com/office/drawing/2014/main" id="{5BA783DA-4177-4BE9-8557-55BACEFA6429}"/>
                </a:ext>
              </a:extLst>
            </p:cNvPr>
            <p:cNvCxnSpPr>
              <a:cxnSpLocks/>
            </p:cNvCxnSpPr>
            <p:nvPr/>
          </p:nvCxnSpPr>
          <p:spPr>
            <a:xfrm>
              <a:off x="2866346" y="5050981"/>
              <a:ext cx="184799" cy="10596"/>
            </a:xfrm>
            <a:prstGeom prst="straightConnector1">
              <a:avLst/>
            </a:prstGeom>
            <a:noFill/>
            <a:ln w="6350" cap="flat" cmpd="sng" algn="ctr">
              <a:solidFill>
                <a:sysClr val="windowText" lastClr="000000"/>
              </a:solidFill>
              <a:prstDash val="solid"/>
              <a:miter lim="800000"/>
              <a:tailEnd type="triangle"/>
            </a:ln>
            <a:effectLst/>
          </p:spPr>
        </p:cxnSp>
        <p:cxnSp>
          <p:nvCxnSpPr>
            <p:cNvPr id="259" name="Straight Arrow Connector 258">
              <a:extLst>
                <a:ext uri="{FF2B5EF4-FFF2-40B4-BE49-F238E27FC236}">
                  <a16:creationId xmlns:a16="http://schemas.microsoft.com/office/drawing/2014/main" id="{E4ACEEC6-56EA-4448-BC3B-83B3A466A9BA}"/>
                </a:ext>
              </a:extLst>
            </p:cNvPr>
            <p:cNvCxnSpPr>
              <a:cxnSpLocks/>
              <a:stCxn id="250" idx="4"/>
              <a:endCxn id="262" idx="3"/>
            </p:cNvCxnSpPr>
            <p:nvPr/>
          </p:nvCxnSpPr>
          <p:spPr>
            <a:xfrm flipH="1">
              <a:off x="1820572" y="5185561"/>
              <a:ext cx="1384561" cy="556595"/>
            </a:xfrm>
            <a:prstGeom prst="straightConnector1">
              <a:avLst/>
            </a:prstGeom>
            <a:noFill/>
            <a:ln w="6350" cap="flat" cmpd="sng" algn="ctr">
              <a:solidFill>
                <a:sysClr val="windowText" lastClr="000000"/>
              </a:solidFill>
              <a:prstDash val="solid"/>
              <a:miter lim="800000"/>
              <a:tailEnd type="triangle"/>
            </a:ln>
            <a:effectLst/>
          </p:spPr>
        </p:cxnSp>
        <p:pic>
          <p:nvPicPr>
            <p:cNvPr id="260" name="Picture 259">
              <a:extLst>
                <a:ext uri="{FF2B5EF4-FFF2-40B4-BE49-F238E27FC236}">
                  <a16:creationId xmlns:a16="http://schemas.microsoft.com/office/drawing/2014/main" id="{A4736AB3-0D42-4C1B-9B4E-97EDA63B18A2}"/>
                </a:ext>
              </a:extLst>
            </p:cNvPr>
            <p:cNvPicPr>
              <a:picLocks noChangeAspect="1"/>
            </p:cNvPicPr>
            <p:nvPr/>
          </p:nvPicPr>
          <p:blipFill>
            <a:blip r:embed="rId6"/>
            <a:stretch>
              <a:fillRect/>
            </a:stretch>
          </p:blipFill>
          <p:spPr>
            <a:xfrm>
              <a:off x="631884" y="2297505"/>
              <a:ext cx="3300551" cy="117760"/>
            </a:xfrm>
            <a:prstGeom prst="rect">
              <a:avLst/>
            </a:prstGeom>
          </p:spPr>
        </p:pic>
        <p:sp>
          <p:nvSpPr>
            <p:cNvPr id="261" name="Rectangle 260">
              <a:extLst>
                <a:ext uri="{FF2B5EF4-FFF2-40B4-BE49-F238E27FC236}">
                  <a16:creationId xmlns:a16="http://schemas.microsoft.com/office/drawing/2014/main" id="{52C640A3-CFE3-4EAC-9B36-5EA73A8C4BA0}"/>
                </a:ext>
              </a:extLst>
            </p:cNvPr>
            <p:cNvSpPr/>
            <p:nvPr/>
          </p:nvSpPr>
          <p:spPr>
            <a:xfrm>
              <a:off x="3098800" y="2292984"/>
              <a:ext cx="218440" cy="12228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62" name="Rectangle: Rounded Corners 261">
              <a:extLst>
                <a:ext uri="{FF2B5EF4-FFF2-40B4-BE49-F238E27FC236}">
                  <a16:creationId xmlns:a16="http://schemas.microsoft.com/office/drawing/2014/main" id="{E253E332-3398-4344-8A39-79E4AD139BBD}"/>
                </a:ext>
              </a:extLst>
            </p:cNvPr>
            <p:cNvSpPr/>
            <p:nvPr/>
          </p:nvSpPr>
          <p:spPr>
            <a:xfrm>
              <a:off x="620741" y="5617924"/>
              <a:ext cx="1199831" cy="248463"/>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Prediction</a:t>
              </a:r>
            </a:p>
          </p:txBody>
        </p:sp>
      </p:grpSp>
    </p:spTree>
    <p:extLst>
      <p:ext uri="{BB962C8B-B14F-4D97-AF65-F5344CB8AC3E}">
        <p14:creationId xmlns:p14="http://schemas.microsoft.com/office/powerpoint/2010/main" val="2289771610"/>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_Template" id="{41E0396B-94A9-4781-A9D0-CCAC86DD6216}" vid="{5D0FCA74-8D1A-465B-A0FB-06F5C72BCC6A}"/>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Poster_Template</Template>
  <TotalTime>0</TotalTime>
  <Words>269</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Mincho</vt:lpstr>
      <vt:lpstr>Arial</vt:lpstr>
      <vt:lpstr>Arial Unicode MS</vt:lpstr>
      <vt:lpstr>Calibri</vt:lpstr>
      <vt:lpstr>Science Poster</vt:lpstr>
      <vt:lpstr>NDAC: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2018-03-07T19:55:46Z</dcterms:created>
  <dcterms:modified xsi:type="dcterms:W3CDTF">2018-06-22T21:06:50Z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