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7" r:id="rId3"/>
    <p:sldId id="258" r:id="rId4"/>
    <p:sldId id="280" r:id="rId5"/>
    <p:sldId id="259" r:id="rId6"/>
    <p:sldId id="27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4" autoAdjust="0"/>
    <p:restoredTop sz="76649" autoAdjust="0"/>
  </p:normalViewPr>
  <p:slideViewPr>
    <p:cSldViewPr snapToGrid="0">
      <p:cViewPr>
        <p:scale>
          <a:sx n="75" d="100"/>
          <a:sy n="75" d="100"/>
        </p:scale>
        <p:origin x="103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E0931-3443-4AA1-BC4B-47E5822E8C6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F3AEB-C637-4D51-807C-96D27C03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3AEB-C637-4D51-807C-96D27C031A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4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3AEB-C637-4D51-807C-96D27C031A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8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3AEB-C637-4D51-807C-96D27C031A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3AEB-C637-4D51-807C-96D27C031A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3AEB-C637-4D51-807C-96D27C031A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3AEB-C637-4D51-807C-96D27C031A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0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18D6-B8FF-43D0-9712-F435F001D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6742C-9520-4622-91D7-873387D88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8594-6148-45A4-83F2-FAB6E44C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79F3-6890-4E85-9580-B4D00568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C407-B0AB-4044-9827-3D03BA7D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5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B242-9AF3-473D-A08F-CF8799BE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49DAA-28DF-4006-9FD7-6F118EE5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B47F-56F4-49D0-95F5-7B9B534B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1262-D027-4626-AF1C-210A045B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2E09F-549B-499E-8F90-B25454C8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4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C0676-2A5B-4D15-ADAB-A6721FED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016EB-7179-4AB3-9FD0-A1F5A36DF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A1E7-7482-4BAA-B364-57BE975D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0DDA-211E-43AB-AAD6-52240CE5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8570-D7FE-426C-95A7-43ACF466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3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F65-0644-439A-9354-61DB23CD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9952-EFF2-4C12-A61E-C68E74B9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C48A-15C8-40FB-92A2-2F057010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4991-5869-47A3-B63F-52BDB303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6187-AB3E-4F08-BE43-9A70FB04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9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CCAE-B4D9-4AC8-A904-525CDB17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E744-43C5-44C8-859D-8600ECAB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CA48-82CE-4808-9FE9-F9A352AB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49EA-5DBD-48A9-8D37-23DB519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6747-C84C-4372-AC73-D7DDA5F5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9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762E-AB96-47B2-BA36-E7991504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C90C-764A-410E-82AF-DD756707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AAA74-51CD-4713-8FB3-68ABB44D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36918-58F8-433D-A799-1A56EE36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96C23-4F18-4D26-9371-8A071D00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50BE5-CF5C-42FF-913E-CD8B8AED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7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C78E-49E0-4526-8861-73A7CC83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E7E1-EE53-4C66-9A2F-8C9E1369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BFACE-EC06-446A-BF00-D3C94EC9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42EFD-9535-401C-9776-D76A7EB9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D6D11-941F-48A6-BAC5-0EFAE3A54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D1FFC-9650-4099-9FFB-984AFAD4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C2F1D-CF11-4CF5-A6CE-CDFBC800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6BCF5-0F5E-44B6-A05D-97776B69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822B-4162-485D-9221-EDFA71E6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0F262-9C59-42D8-BEEF-413B9BC5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58EFC-3163-4AE7-A459-7644725D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6BD2A-DF62-4B91-AFED-48C58F6A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5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02733-30DF-44F2-B0A7-5704B240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77014-80C3-496C-B9EA-2C592569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9A46-5A5C-4169-BF5A-0785F7AD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D2C8-7E3C-4ADE-8ABD-A6D5B966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5C33-ADFD-487A-B7C8-CDCFB18D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0F70-9C3A-44B7-80B1-812762AD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B2F2A-8C16-4541-83B6-7FC9A7F6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B3BD4-754B-45C4-8A50-2AA0FB9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AEA49-AC11-479A-B64F-E24A226A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2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14D6-FC47-4385-A4F7-0D54DD7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79CD3-B7C6-481B-A2CE-3F8FED4F9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7EEAD-8E7B-4E2B-9665-3A31AF6DA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1758C-2246-4A9D-8DD2-0416DCBD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D642D-C2B9-4D9C-A75C-442063CD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4A64E-4162-4830-B602-25728ABA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5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3CAF0-106D-4CFF-8493-74ADB008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ED473-A6F8-447B-A013-7CF71109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0B54-C81B-4659-8A5F-3FC1225EB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4AEC-9A19-4AF9-B0EE-44E855963B5E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7B9C-B105-4A55-84D5-0DA89A8CC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B13F8-432A-4A4F-AFE3-AAE5C1EE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A82B7-B29C-4A07-8451-B5131C347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EAFB2B-94FA-477D-A08D-827B763CD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742"/>
            <a:ext cx="9144000" cy="16115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May 31</a:t>
            </a:r>
            <a:r>
              <a:rPr lang="en-US" baseline="30000" dirty="0">
                <a:latin typeface="Bahnschrift SemiBold" panose="020B0502040204020203" pitchFamily="34" charset="0"/>
              </a:rPr>
              <a:t>st</a:t>
            </a:r>
            <a:r>
              <a:rPr lang="en-US" dirty="0">
                <a:latin typeface="Bahnschrift SemiBold" panose="020B0502040204020203" pitchFamily="34" charset="0"/>
              </a:rPr>
              <a:t> Novo </a:t>
            </a:r>
            <a:r>
              <a:rPr lang="en-US" dirty="0" err="1">
                <a:latin typeface="Bahnschrift SemiBold" panose="020B0502040204020203" pitchFamily="34" charset="0"/>
              </a:rPr>
              <a:t>Nordisc</a:t>
            </a:r>
            <a:r>
              <a:rPr lang="en-US" dirty="0">
                <a:latin typeface="Bahnschrift SemiBold" panose="020B0502040204020203" pitchFamily="34" charset="0"/>
              </a:rPr>
              <a:t> Capstone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AAFCF2-BCDE-4255-8B54-1D2C720ED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8406"/>
            <a:ext cx="9144000" cy="2387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 SemiLight" panose="020B0502040204020203" pitchFamily="34" charset="0"/>
              </a:rPr>
              <a:t>Josh Smith, Jay Rutherford, Chris </a:t>
            </a:r>
            <a:r>
              <a:rPr lang="en-US" sz="2800" dirty="0" err="1">
                <a:latin typeface="Bahnschrift SemiLight" panose="020B0502040204020203" pitchFamily="34" charset="0"/>
              </a:rPr>
              <a:t>Nyambura</a:t>
            </a:r>
            <a:endParaRPr lang="en-US" sz="2800" dirty="0">
              <a:latin typeface="Bahnschrift SemiLight" panose="020B0502040204020203" pitchFamily="34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</a:rPr>
              <a:t>Mentor: Jon Rue</a:t>
            </a:r>
          </a:p>
        </p:txBody>
      </p:sp>
    </p:spTree>
    <p:extLst>
      <p:ext uri="{BB962C8B-B14F-4D97-AF65-F5344CB8AC3E}">
        <p14:creationId xmlns:p14="http://schemas.microsoft.com/office/powerpoint/2010/main" val="2142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317D-A1F4-4CE5-893D-266185C4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5" y="7288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FILTER VIZUALIZATION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sz="2400" dirty="0">
                <a:latin typeface="Bahnschrift SemiBold" panose="020B0502040204020203" pitchFamily="34" charset="0"/>
              </a:rPr>
              <a:t>Amino Acids ordered by Hydrophobicity</a:t>
            </a: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dirty="0">
                <a:latin typeface="Bahnschrift SemiBold" panose="020B0502040204020203" pitchFamily="34" charset="0"/>
              </a:rPr>
              <a:t>Filter width = 3,  Accuracy = 62%</a:t>
            </a:r>
            <a:endParaRPr lang="en-US" baseline="-250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FEC10-D4CE-4C95-A1AC-D792ACF3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0044"/>
            <a:ext cx="12192000" cy="40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5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317D-A1F4-4CE5-893D-266185C4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5" y="7288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FILTER VIZUALIZATION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sz="2400" dirty="0">
                <a:latin typeface="Bahnschrift SemiBold" panose="020B0502040204020203" pitchFamily="34" charset="0"/>
              </a:rPr>
              <a:t>Amino Acids ordered by Hydrophobicity</a:t>
            </a: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dirty="0">
                <a:latin typeface="Bahnschrift SemiBold" panose="020B0502040204020203" pitchFamily="34" charset="0"/>
              </a:rPr>
              <a:t>Filter width = 12,  Accuracy = 65%</a:t>
            </a:r>
            <a:endParaRPr lang="en-US" baseline="-25000" dirty="0">
              <a:latin typeface="Bahnschrift SemiBol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9184B-032B-4F23-B27A-5F5AFCAB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1498"/>
            <a:ext cx="12192000" cy="41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317D-A1F4-4CE5-893D-266185C4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5" y="728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ENSEMBLE MODEL</a:t>
            </a:r>
            <a:br>
              <a:rPr lang="en-US" dirty="0">
                <a:latin typeface="Bahnschrift SemiBold" panose="020B0502040204020203" pitchFamily="34" charset="0"/>
              </a:rPr>
            </a:br>
            <a:endParaRPr lang="en-US" baseline="-25000" dirty="0">
              <a:latin typeface="Bahnschrift SemiBold" panose="020B0502040204020203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D33EDEB-90E2-49C4-80FE-43C6DA29A353}"/>
              </a:ext>
            </a:extLst>
          </p:cNvPr>
          <p:cNvSpPr txBox="1">
            <a:spLocks/>
          </p:cNvSpPr>
          <p:nvPr/>
        </p:nvSpPr>
        <p:spPr>
          <a:xfrm>
            <a:off x="3089954" y="2448150"/>
            <a:ext cx="6690885" cy="4012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hnschrift SemiLight" panose="020B0502040204020203" pitchFamily="34" charset="0"/>
              </a:rPr>
              <a:t>Combined 1D Conv Net with FCN using calculated features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Did not improve accuracy</a:t>
            </a: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5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8D6BBAD-5313-46BA-BBB5-21DB8F3C9F12}"/>
              </a:ext>
            </a:extLst>
          </p:cNvPr>
          <p:cNvSpPr txBox="1">
            <a:spLocks/>
          </p:cNvSpPr>
          <p:nvPr/>
        </p:nvSpPr>
        <p:spPr>
          <a:xfrm>
            <a:off x="778565" y="728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 SemiBold" panose="020B0502040204020203" pitchFamily="34" charset="0"/>
              </a:rPr>
              <a:t>EMBEDDING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EFB7C-7B2F-4C57-99AA-0F891D18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49" y="1796446"/>
            <a:ext cx="6274659" cy="4197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8C02A-E23E-41F0-AB90-2284BCCAE265}"/>
              </a:ext>
            </a:extLst>
          </p:cNvPr>
          <p:cNvSpPr txBox="1"/>
          <p:nvPr/>
        </p:nvSpPr>
        <p:spPr>
          <a:xfrm>
            <a:off x="6216649" y="6388100"/>
            <a:ext cx="59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Zhou et. al. A C-LSTM Neural Network for Text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67055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8D6BBAD-5313-46BA-BBB5-21DB8F3C9F12}"/>
              </a:ext>
            </a:extLst>
          </p:cNvPr>
          <p:cNvSpPr txBox="1">
            <a:spLocks/>
          </p:cNvSpPr>
          <p:nvPr/>
        </p:nvSpPr>
        <p:spPr>
          <a:xfrm>
            <a:off x="778565" y="728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 SemiBold" panose="020B0502040204020203" pitchFamily="34" charset="0"/>
              </a:rPr>
              <a:t>EMBEDDING</a:t>
            </a: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Achieved 72% Accuracy </a:t>
            </a: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(some optimization and 5 fold cross validation)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4DFE4-9F54-4F78-B0C2-D9CF3085E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35" y="2355850"/>
            <a:ext cx="5041192" cy="39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8D6BBAD-5313-46BA-BBB5-21DB8F3C9F12}"/>
              </a:ext>
            </a:extLst>
          </p:cNvPr>
          <p:cNvSpPr txBox="1">
            <a:spLocks/>
          </p:cNvSpPr>
          <p:nvPr/>
        </p:nvSpPr>
        <p:spPr>
          <a:xfrm>
            <a:off x="778565" y="728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 SemiBold" panose="020B0502040204020203" pitchFamily="34" charset="0"/>
              </a:rPr>
              <a:t>FUTURE WORK</a:t>
            </a: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(What to focus on)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AC34E0E-90F1-49DA-ADFC-782FB0DDA778}"/>
              </a:ext>
            </a:extLst>
          </p:cNvPr>
          <p:cNvSpPr txBox="1">
            <a:spLocks/>
          </p:cNvSpPr>
          <p:nvPr/>
        </p:nvSpPr>
        <p:spPr>
          <a:xfrm>
            <a:off x="3089954" y="2448150"/>
            <a:ext cx="6690885" cy="4012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hnschrift SemiLight" panose="020B0502040204020203" pitchFamily="34" charset="0"/>
              </a:rPr>
              <a:t>Continue Optimization</a:t>
            </a:r>
          </a:p>
          <a:p>
            <a:pPr lvl="1"/>
            <a:r>
              <a:rPr lang="en-US" dirty="0">
                <a:latin typeface="Bahnschrift SemiLight" panose="020B0502040204020203" pitchFamily="34" charset="0"/>
              </a:rPr>
              <a:t>More extensive grid search (Google Cloud)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Filter Interpretation and other ways to interpret models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Build Package to encode and generate models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Revisit Regression</a:t>
            </a:r>
          </a:p>
          <a:p>
            <a:endParaRPr lang="en-US" dirty="0">
              <a:latin typeface="Bahnschrift SemiLight" panose="020B0502040204020203" pitchFamily="34" charset="0"/>
            </a:endParaRP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5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105</Words>
  <Application>Microsoft Office PowerPoint</Application>
  <PresentationFormat>Widescreen</PresentationFormat>
  <Paragraphs>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SemiBold</vt:lpstr>
      <vt:lpstr>Bahnschrift SemiLight</vt:lpstr>
      <vt:lpstr>Calibri</vt:lpstr>
      <vt:lpstr>Calibri Light</vt:lpstr>
      <vt:lpstr>Office Theme</vt:lpstr>
      <vt:lpstr>May 31st Novo Nordisc Capstone Update</vt:lpstr>
      <vt:lpstr>FILTER VIZUALIZATION Amino Acids ordered by Hydrophobicity Filter width = 3,  Accuracy = 62%</vt:lpstr>
      <vt:lpstr>FILTER VIZUALIZATION Amino Acids ordered by Hydrophobicity Filter width = 12,  Accuracy = 65%</vt:lpstr>
      <vt:lpstr>ENSEMBLE MODEL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– Interactive</dc:title>
  <dc:creator>Jay Rutherford</dc:creator>
  <cp:lastModifiedBy>Jay Rutherford</cp:lastModifiedBy>
  <cp:revision>27</cp:revision>
  <dcterms:created xsi:type="dcterms:W3CDTF">2018-02-21T05:49:32Z</dcterms:created>
  <dcterms:modified xsi:type="dcterms:W3CDTF">2018-06-01T04:31:18Z</dcterms:modified>
</cp:coreProperties>
</file>