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414"/>
    <a:srgbClr val="F0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65" d="100"/>
          <a:sy n="65" d="100"/>
        </p:scale>
        <p:origin x="-6432" y="-78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solidFill>
              <a:srgbClr val="F0A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1.sv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4BA76585-47AF-4965-A06F-DDA8F05F9F69}"/>
              </a:ext>
            </a:extLst>
          </p:cNvPr>
          <p:cNvGrpSpPr/>
          <p:nvPr/>
        </p:nvGrpSpPr>
        <p:grpSpPr>
          <a:xfrm>
            <a:off x="7702281" y="6813990"/>
            <a:ext cx="6222560" cy="2032611"/>
            <a:chOff x="7702281" y="6813990"/>
            <a:chExt cx="6222560" cy="2032611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56E1430-1AE6-42E7-A83A-4CB7D6D42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2281" y="6813990"/>
              <a:ext cx="6222560" cy="203261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DABD3466-0653-4589-B0CE-81F85C39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0518" y="6910213"/>
              <a:ext cx="2309690" cy="22311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2A45A7F2-0DC1-40A6-B5BD-992CDD52F8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9826751" y="-6894071"/>
            <a:ext cx="12192025" cy="182880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3219" y="308308"/>
            <a:ext cx="18674781" cy="3883152"/>
          </a:xfrm>
        </p:spPr>
        <p:txBody>
          <a:bodyPr>
            <a:normAutofit/>
          </a:bodyPr>
          <a:lstStyle/>
          <a:p>
            <a:r>
              <a:rPr lang="en-US" sz="21600" dirty="0"/>
              <a:t>NDAC</a:t>
            </a:r>
            <a:r>
              <a:rPr lang="en-US" sz="25900" dirty="0"/>
              <a:t>: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158240" y="4093905"/>
            <a:ext cx="30174412" cy="646331"/>
          </a:xfrm>
        </p:spPr>
        <p:txBody>
          <a:bodyPr/>
          <a:lstStyle/>
          <a:p>
            <a:r>
              <a:rPr lang="en-US" dirty="0"/>
              <a:t>Joshua Smith, Jay Rutherford, &amp; Chris Nyambura  |   Chemical Engineering   |   University of Washington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4406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10967480"/>
            <a:ext cx="12801600" cy="128016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58240" y="12355601"/>
            <a:ext cx="12801600" cy="1581131"/>
          </a:xfrm>
        </p:spPr>
        <p:txBody>
          <a:bodyPr lIns="0" tIns="0" rIns="0" bIns="0">
            <a:normAutofit fontScale="92500"/>
          </a:bodyPr>
          <a:lstStyle/>
          <a:p>
            <a:pPr algn="just">
              <a:buClrTx/>
              <a:buSzPct val="150000"/>
            </a:pPr>
            <a:r>
              <a:rPr lang="en-US" sz="2800" dirty="0"/>
              <a:t>Use data generated by the Human Protein Atlas to predict protein expression and solubility directly from DNA or amino acid sequences using a neural network.</a:t>
            </a:r>
          </a:p>
          <a:p>
            <a:pPr algn="just">
              <a:buClrTx/>
              <a:buSzPct val="150000"/>
            </a:pPr>
            <a:r>
              <a:rPr lang="en-US" sz="2800" dirty="0"/>
              <a:t>Compare this approach with the computational biology approach of Sastry et. al.</a:t>
            </a:r>
            <a:r>
              <a:rPr lang="en-US" sz="2800" baseline="30000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54480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40680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9900880" y="21247146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9900880" y="22691898"/>
            <a:ext cx="12801600" cy="318321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We achieved an accuracy of ___ compared to an accuracy of __ as reported by Sastry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9900880" y="25968819"/>
            <a:ext cx="12801600" cy="1219200"/>
          </a:xfr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</a:gradFill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9900880" y="27268427"/>
            <a:ext cx="12801600" cy="2830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800" dirty="0"/>
              <a:t>. Sastry, Anand, et al. </a:t>
            </a:r>
            <a:r>
              <a:rPr lang="en-US" sz="2800" i="1" dirty="0"/>
              <a:t>Machine Learning in Computational Biology to Accelerate High-Throughput Protein Expression.</a:t>
            </a:r>
            <a:r>
              <a:rPr lang="en-US" sz="2800" dirty="0"/>
              <a:t> 2017</a:t>
            </a:r>
          </a:p>
          <a:p>
            <a:pPr marL="0" indent="0">
              <a:buNone/>
            </a:pPr>
            <a:r>
              <a:rPr lang="en-US" sz="2800" dirty="0"/>
              <a:t>2. Zhou, </a:t>
            </a:r>
            <a:r>
              <a:rPr lang="en-US" sz="2800" dirty="0" err="1"/>
              <a:t>Chunting</a:t>
            </a:r>
            <a:r>
              <a:rPr lang="en-US" sz="2800" dirty="0"/>
              <a:t>, et al. </a:t>
            </a:r>
            <a:r>
              <a:rPr lang="en-US" sz="2800" i="1" dirty="0"/>
              <a:t>A C-LSTM Neural Network for Text Classification.</a:t>
            </a:r>
            <a:r>
              <a:rPr lang="en-US" sz="2800" dirty="0"/>
              <a:t> 2015</a:t>
            </a:r>
          </a:p>
          <a:p>
            <a:pPr marL="0" indent="0">
              <a:buNone/>
            </a:pPr>
            <a:r>
              <a:rPr lang="en-US" sz="2800" dirty="0"/>
              <a:t>This work makes use of: </a:t>
            </a:r>
            <a:r>
              <a:rPr lang="en-US" sz="2800" dirty="0" err="1"/>
              <a:t>Keras</a:t>
            </a:r>
            <a:r>
              <a:rPr lang="en-US" sz="2800" dirty="0"/>
              <a:t>, TensorFlow, matplotlib, </a:t>
            </a:r>
            <a:r>
              <a:rPr lang="en-US" sz="2800" dirty="0" err="1"/>
              <a:t>sklearn</a:t>
            </a:r>
            <a:r>
              <a:rPr lang="en-US" sz="2800" dirty="0"/>
              <a:t>, 	 h5py, </a:t>
            </a:r>
            <a:r>
              <a:rPr lang="en-US" sz="2800" dirty="0" err="1"/>
              <a:t>numpy</a:t>
            </a:r>
            <a:r>
              <a:rPr lang="en-US" sz="2800" dirty="0"/>
              <a:t>, and pandas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90" y="30654553"/>
            <a:ext cx="11925300" cy="2019300"/>
          </a:xfrm>
          <a:prstGeom prst="rect">
            <a:avLst/>
          </a:prstGeom>
        </p:spPr>
      </p:pic>
      <p:sp>
        <p:nvSpPr>
          <p:cNvPr id="30" name="Title 3"/>
          <p:cNvSpPr txBox="1">
            <a:spLocks/>
          </p:cNvSpPr>
          <p:nvPr/>
        </p:nvSpPr>
        <p:spPr bwMode="auto">
          <a:xfrm>
            <a:off x="10900612" y="683067"/>
            <a:ext cx="18674781" cy="2862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5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Classification of Protein Expression from Amino Acid or Nucleotide Sequence</a:t>
            </a:r>
          </a:p>
        </p:txBody>
      </p:sp>
      <p:sp>
        <p:nvSpPr>
          <p:cNvPr id="159" name="Content Placeholder 10">
            <a:extLst>
              <a:ext uri="{FF2B5EF4-FFF2-40B4-BE49-F238E27FC236}">
                <a16:creationId xmlns:a16="http://schemas.microsoft.com/office/drawing/2014/main" xmlns="" id="{D11CB54C-D508-4605-91BB-7EE2911A4F9C}"/>
              </a:ext>
            </a:extLst>
          </p:cNvPr>
          <p:cNvSpPr txBox="1">
            <a:spLocks/>
          </p:cNvSpPr>
          <p:nvPr/>
        </p:nvSpPr>
        <p:spPr>
          <a:xfrm>
            <a:off x="15619154" y="7034624"/>
            <a:ext cx="7240846" cy="6437873"/>
          </a:xfrm>
          <a:prstGeom prst="rect">
            <a:avLst/>
          </a:prstGeom>
          <a:ln w="38100">
            <a:noFill/>
          </a:ln>
        </p:spPr>
        <p:txBody>
          <a:bodyPr vert="horz" lIns="91440" tIns="91440" rIns="91440" bIns="91440" rtlCol="0" anchor="t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50000"/>
            </a:pPr>
            <a:r>
              <a:rPr lang="en-US" sz="2600" dirty="0"/>
              <a:t>Protein </a:t>
            </a:r>
            <a:r>
              <a:rPr lang="en-US" sz="2600" dirty="0" err="1"/>
              <a:t>Epitote</a:t>
            </a:r>
            <a:r>
              <a:rPr lang="en-US" sz="2600" dirty="0"/>
              <a:t> Signature Tags (</a:t>
            </a:r>
            <a:r>
              <a:rPr lang="en-US" sz="2600" dirty="0" err="1"/>
              <a:t>PrESTs</a:t>
            </a:r>
            <a:r>
              <a:rPr lang="en-US" sz="2600" dirty="0"/>
              <a:t>), consisting of 20-150 amino acids</a:t>
            </a:r>
          </a:p>
          <a:p>
            <a:pPr lvl="1">
              <a:buClrTx/>
              <a:buSzPct val="150000"/>
            </a:pPr>
            <a:r>
              <a:rPr lang="en-US" sz="2200" dirty="0"/>
              <a:t>Expressed for Proteomics – Human Protein Atlas </a:t>
            </a:r>
          </a:p>
          <a:p>
            <a:pPr lvl="1">
              <a:buClrTx/>
              <a:buSzPct val="150000"/>
            </a:pPr>
            <a:r>
              <a:rPr lang="en-US" sz="2200" dirty="0"/>
              <a:t>Classified according to Sastry et. al.</a:t>
            </a:r>
          </a:p>
          <a:p>
            <a:pPr>
              <a:buClrTx/>
              <a:buSzPct val="150000"/>
            </a:pPr>
            <a:r>
              <a:rPr lang="en-US" sz="2600" dirty="0"/>
              <a:t>Protein expression data for 45,206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1</a:t>
            </a:r>
            <a:r>
              <a:rPr lang="en-US" sz="2200" baseline="30000" dirty="0"/>
              <a:t>st</a:t>
            </a:r>
            <a:r>
              <a:rPr lang="en-US" sz="2200" dirty="0"/>
              <a:t> quantile = low expression (11302 samples)</a:t>
            </a:r>
          </a:p>
          <a:p>
            <a:pPr lvl="1">
              <a:buClrTx/>
              <a:buSzPct val="150000"/>
            </a:pPr>
            <a:r>
              <a:rPr lang="en-US" sz="2200" dirty="0"/>
              <a:t>4</a:t>
            </a:r>
            <a:r>
              <a:rPr lang="en-US" sz="2200" baseline="30000" dirty="0"/>
              <a:t>th</a:t>
            </a:r>
            <a:r>
              <a:rPr lang="en-US" sz="2200" dirty="0"/>
              <a:t> quantile = high expression (11301 samples)</a:t>
            </a:r>
          </a:p>
          <a:p>
            <a:pPr lvl="1">
              <a:buClrTx/>
              <a:buSzPct val="150000"/>
            </a:pPr>
            <a:r>
              <a:rPr lang="en-US" sz="2200" dirty="0"/>
              <a:t>2</a:t>
            </a:r>
            <a:r>
              <a:rPr lang="en-US" sz="2200" baseline="30000" dirty="0"/>
              <a:t>nd</a:t>
            </a:r>
            <a:r>
              <a:rPr lang="en-US" sz="2200" dirty="0"/>
              <a:t> and 3</a:t>
            </a:r>
            <a:r>
              <a:rPr lang="en-US" sz="2200" baseline="30000" dirty="0"/>
              <a:t>rd</a:t>
            </a:r>
            <a:r>
              <a:rPr lang="en-US" sz="2200" dirty="0"/>
              <a:t> quantiles removed (22603 samples)</a:t>
            </a:r>
          </a:p>
          <a:p>
            <a:pPr>
              <a:buClrTx/>
              <a:buSzPct val="150000"/>
            </a:pPr>
            <a:r>
              <a:rPr lang="en-US" sz="2600" dirty="0"/>
              <a:t>Protein solubility data for 16,082 </a:t>
            </a:r>
            <a:r>
              <a:rPr lang="en-US" sz="2600" dirty="0" err="1"/>
              <a:t>PrESTs</a:t>
            </a:r>
            <a:endParaRPr lang="en-US" sz="2600" dirty="0"/>
          </a:p>
          <a:p>
            <a:pPr lvl="1">
              <a:buClrTx/>
              <a:buSzPct val="150000"/>
            </a:pPr>
            <a:r>
              <a:rPr lang="en-US" sz="2200" dirty="0"/>
              <a:t>Low solubility classes 1 - 3.5 (3324 samples)</a:t>
            </a:r>
          </a:p>
          <a:p>
            <a:pPr lvl="1">
              <a:buClrTx/>
              <a:buSzPct val="150000"/>
            </a:pPr>
            <a:r>
              <a:rPr lang="en-US" sz="2200" dirty="0"/>
              <a:t>High solubility classes 4.5 – 5 (5091 samples)</a:t>
            </a:r>
          </a:p>
          <a:p>
            <a:pPr lvl="1">
              <a:buClrTx/>
              <a:buSzPct val="150000"/>
            </a:pPr>
            <a:r>
              <a:rPr lang="en-US" sz="2200" dirty="0"/>
              <a:t>Solubility class 4 removed (7667 samples) </a:t>
            </a:r>
          </a:p>
          <a:p>
            <a:pPr>
              <a:buClrTx/>
              <a:buSzPct val="150000"/>
            </a:pPr>
            <a:endParaRPr lang="en-US" sz="2000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xmlns="" id="{A22261F9-E02C-44BE-8CD1-89EFBA26F91F}"/>
              </a:ext>
            </a:extLst>
          </p:cNvPr>
          <p:cNvSpPr txBox="1">
            <a:spLocks/>
          </p:cNvSpPr>
          <p:nvPr/>
        </p:nvSpPr>
        <p:spPr>
          <a:xfrm>
            <a:off x="1143000" y="14116829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The Network</a:t>
            </a:r>
          </a:p>
        </p:txBody>
      </p:sp>
      <p:sp>
        <p:nvSpPr>
          <p:cNvPr id="128" name="Text Placeholder 15">
            <a:extLst>
              <a:ext uri="{FF2B5EF4-FFF2-40B4-BE49-F238E27FC236}">
                <a16:creationId xmlns:a16="http://schemas.microsoft.com/office/drawing/2014/main" xmlns="" id="{E21C95D8-2A50-4154-A1C0-765F5E11F29F}"/>
              </a:ext>
            </a:extLst>
          </p:cNvPr>
          <p:cNvSpPr txBox="1">
            <a:spLocks/>
          </p:cNvSpPr>
          <p:nvPr/>
        </p:nvSpPr>
        <p:spPr>
          <a:xfrm>
            <a:off x="0" y="30111996"/>
            <a:ext cx="43891200" cy="344892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60000">
                <a:srgbClr val="F0A000"/>
              </a:gs>
              <a:gs pos="59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2587145-3D62-4214-8A65-1D30FA6D0C6F}"/>
              </a:ext>
            </a:extLst>
          </p:cNvPr>
          <p:cNvSpPr txBox="1"/>
          <p:nvPr/>
        </p:nvSpPr>
        <p:spPr>
          <a:xfrm>
            <a:off x="13401271" y="30682308"/>
            <a:ext cx="11154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 b="1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Acknowledgements: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Jon Rue at Novo-Nordisk for his support, guidance and ideas.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David Beck for his guidance  and instruction of the DIRECT courses.</a:t>
            </a:r>
          </a:p>
          <a:p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Prof. Jim </a:t>
            </a:r>
            <a:r>
              <a:rPr lang="en-US" altLang="en-US" sz="2600" dirty="0" err="1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Pfaendtner</a:t>
            </a:r>
            <a:r>
              <a:rPr lang="en-US" altLang="en-US" sz="2600" dirty="0">
                <a:latin typeface="Arial" panose="020B0604020202020204" pitchFamily="34" charset="0"/>
                <a:ea typeface="MS Mincho" pitchFamily="49" charset="-128"/>
                <a:cs typeface="Arial" panose="020B0604020202020204" pitchFamily="34" charset="0"/>
              </a:rPr>
              <a:t> for coordinating funding while on sabbatical and the Chemical Engineering department for providing funding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0F30854E-9B0E-4856-9B02-A649D20F92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685" y="30236085"/>
            <a:ext cx="7789630" cy="2782010"/>
          </a:xfrm>
          <a:prstGeom prst="rect">
            <a:avLst/>
          </a:prstGeom>
        </p:spPr>
      </p:pic>
      <p:sp>
        <p:nvSpPr>
          <p:cNvPr id="130" name="Content Placeholder 5">
            <a:extLst>
              <a:ext uri="{FF2B5EF4-FFF2-40B4-BE49-F238E27FC236}">
                <a16:creationId xmlns:a16="http://schemas.microsoft.com/office/drawing/2014/main" xmlns="" id="{1DCC0D6B-9505-4E72-B19F-AFC9EA48B797}"/>
              </a:ext>
            </a:extLst>
          </p:cNvPr>
          <p:cNvSpPr txBox="1">
            <a:spLocks/>
          </p:cNvSpPr>
          <p:nvPr/>
        </p:nvSpPr>
        <p:spPr>
          <a:xfrm>
            <a:off x="9032204" y="15743278"/>
            <a:ext cx="5295375" cy="13500605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800" dirty="0"/>
              <a:t>Amino acid or DNA sequence input</a:t>
            </a:r>
          </a:p>
          <a:p>
            <a:pPr>
              <a:buClrTx/>
            </a:pPr>
            <a:endParaRPr lang="en-US" sz="2800" dirty="0"/>
          </a:p>
          <a:p>
            <a:pPr>
              <a:buClrTx/>
            </a:pPr>
            <a:r>
              <a:rPr lang="en-US" sz="2800" dirty="0"/>
              <a:t>One-Hot Encode – represent as a matrix and pad with zeros to make all sequences the same length. </a:t>
            </a:r>
          </a:p>
          <a:p>
            <a:pPr>
              <a:buClrTx/>
            </a:pPr>
            <a:r>
              <a:rPr lang="en-US" sz="2800" dirty="0"/>
              <a:t>Embedding– learn similarities between amino acids/codons</a:t>
            </a:r>
          </a:p>
          <a:p>
            <a:pPr marL="640080" lvl="1" indent="0">
              <a:buClrTx/>
              <a:buNone/>
            </a:pPr>
            <a:r>
              <a:rPr lang="en-US" sz="2400" dirty="0"/>
              <a:t>AA embedding length = 16 </a:t>
            </a:r>
          </a:p>
          <a:p>
            <a:pPr marL="640080" lvl="1" indent="0">
              <a:buClrTx/>
              <a:buNone/>
            </a:pPr>
            <a:r>
              <a:rPr lang="en-US" sz="2400" dirty="0"/>
              <a:t>DNA embedding length = **</a:t>
            </a:r>
          </a:p>
          <a:p>
            <a:pPr>
              <a:buClrTx/>
            </a:pPr>
            <a:r>
              <a:rPr lang="en-US" sz="2800" dirty="0"/>
              <a:t>Convolution – learn short range patterns</a:t>
            </a:r>
          </a:p>
          <a:p>
            <a:pPr marL="640080" lvl="1" indent="0">
              <a:buClrTx/>
              <a:buNone/>
            </a:pPr>
            <a:r>
              <a:rPr lang="en-US" sz="2400" dirty="0"/>
              <a:t>AA -  filter length 8,  100 filters</a:t>
            </a:r>
          </a:p>
          <a:p>
            <a:pPr marL="640080" lvl="1" indent="0">
              <a:buClrTx/>
              <a:buNone/>
            </a:pPr>
            <a:r>
              <a:rPr lang="en-US" sz="2400" dirty="0"/>
              <a:t>DNA - ** filter length x ** filters</a:t>
            </a:r>
          </a:p>
          <a:p>
            <a:pPr>
              <a:buClrTx/>
            </a:pPr>
            <a:r>
              <a:rPr lang="en-US" sz="2800" dirty="0"/>
              <a:t>Pooling - **what does this do?</a:t>
            </a:r>
          </a:p>
          <a:p>
            <a:pPr lvl="1">
              <a:buClrTx/>
            </a:pPr>
            <a:r>
              <a:rPr lang="en-US" sz="2400" dirty="0"/>
              <a:t> AA – pool size = 3</a:t>
            </a:r>
          </a:p>
          <a:p>
            <a:pPr lvl="1">
              <a:buClrTx/>
            </a:pPr>
            <a:r>
              <a:rPr lang="en-US" sz="2400" dirty="0"/>
              <a:t>DNA – pool size = **</a:t>
            </a:r>
          </a:p>
          <a:p>
            <a:pPr>
              <a:buClrTx/>
            </a:pPr>
            <a:r>
              <a:rPr lang="en-US" sz="2800" dirty="0"/>
              <a:t>LSTM – Learn long range patterns</a:t>
            </a:r>
          </a:p>
          <a:p>
            <a:pPr lvl="1">
              <a:buClrTx/>
            </a:pPr>
            <a:r>
              <a:rPr lang="en-US" sz="2400" dirty="0"/>
              <a:t>AA - 200 nodes</a:t>
            </a:r>
          </a:p>
          <a:p>
            <a:pPr lvl="1">
              <a:buClrTx/>
            </a:pPr>
            <a:r>
              <a:rPr lang="en-US" sz="2400" dirty="0"/>
              <a:t>DNA - ** nodes</a:t>
            </a:r>
          </a:p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8B598608-B9CE-437E-8B0F-674166F384FC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2711053" y="79313541"/>
            <a:ext cx="531620" cy="13536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ADBCEA7C-3519-4647-88B2-2B94347AAC21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3848973" y="79485540"/>
            <a:ext cx="531623" cy="138895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47E14222-F401-4E5C-BF5E-C2D85DBEF2A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873724" y="106517077"/>
            <a:ext cx="251095" cy="130774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6B55560B-2B8B-4DCB-BC39-18476E36B7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776578" y="79302660"/>
            <a:ext cx="472830" cy="1344138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8181271-A61B-4887-9E89-308D51CE5B8C}"/>
              </a:ext>
            </a:extLst>
          </p:cNvPr>
          <p:cNvGrpSpPr/>
          <p:nvPr/>
        </p:nvGrpSpPr>
        <p:grpSpPr>
          <a:xfrm>
            <a:off x="1143000" y="15786998"/>
            <a:ext cx="8122737" cy="13284992"/>
            <a:chOff x="15520262" y="15940437"/>
            <a:chExt cx="8122737" cy="1328499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6F2CE29A-824B-43BF-88B2-05CFD59F2850}"/>
                </a:ext>
              </a:extLst>
            </p:cNvPr>
            <p:cNvSpPr/>
            <p:nvPr/>
          </p:nvSpPr>
          <p:spPr>
            <a:xfrm>
              <a:off x="17305107" y="25544998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140E907-9299-4CD9-BAFE-622C27188A85}"/>
                </a:ext>
              </a:extLst>
            </p:cNvPr>
            <p:cNvSpPr/>
            <p:nvPr/>
          </p:nvSpPr>
          <p:spPr>
            <a:xfrm>
              <a:off x="17257483" y="25494992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1BEF5A98-B74E-4DCF-BA24-91BB3AF86C67}"/>
                </a:ext>
              </a:extLst>
            </p:cNvPr>
            <p:cNvSpPr/>
            <p:nvPr/>
          </p:nvSpPr>
          <p:spPr>
            <a:xfrm>
              <a:off x="17209855" y="2544022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7ED72B90-FED8-4BB6-9EF7-D6D8C019D826}"/>
                </a:ext>
              </a:extLst>
            </p:cNvPr>
            <p:cNvSpPr/>
            <p:nvPr/>
          </p:nvSpPr>
          <p:spPr>
            <a:xfrm>
              <a:off x="15856485" y="2334667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A701CBB1-3428-44FB-8325-3222717419AF}"/>
                </a:ext>
              </a:extLst>
            </p:cNvPr>
            <p:cNvSpPr/>
            <p:nvPr/>
          </p:nvSpPr>
          <p:spPr>
            <a:xfrm>
              <a:off x="15800604" y="2328970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F5730D44-F15E-422B-A9CB-BD63160E6BF6}"/>
                </a:ext>
              </a:extLst>
            </p:cNvPr>
            <p:cNvSpPr/>
            <p:nvPr/>
          </p:nvSpPr>
          <p:spPr>
            <a:xfrm>
              <a:off x="15744360" y="23232734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69BD4D2F-1B82-4DC0-A465-98093981A444}"/>
                </a:ext>
              </a:extLst>
            </p:cNvPr>
            <p:cNvSpPr/>
            <p:nvPr/>
          </p:nvSpPr>
          <p:spPr>
            <a:xfrm>
              <a:off x="15684489" y="23182298"/>
              <a:ext cx="7620481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xmlns="" id="{CEF8605E-61D2-45AD-B9D1-7164C99F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84493" y="18406064"/>
              <a:ext cx="7620483" cy="1052272"/>
            </a:xfrm>
            <a:prstGeom prst="rect">
              <a:avLst/>
            </a:prstGeom>
          </p:spPr>
        </p:pic>
        <p:sp>
          <p:nvSpPr>
            <p:cNvPr id="80" name="Rectangle 1">
              <a:extLst>
                <a:ext uri="{FF2B5EF4-FFF2-40B4-BE49-F238E27FC236}">
                  <a16:creationId xmlns:a16="http://schemas.microsoft.com/office/drawing/2014/main" xmlns="" id="{A88C27C5-9A89-4504-AF87-B4C854B05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0262" y="16577166"/>
              <a:ext cx="8122737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</a:rPr>
                <a:t>KSKFSGAVLNVPDTSDNSKKQMLRTRS…</a:t>
              </a:r>
              <a:endPara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46DE295B-144D-45D2-A208-130BBFE3569B}"/>
                </a:ext>
              </a:extLst>
            </p:cNvPr>
            <p:cNvSpPr/>
            <p:nvPr/>
          </p:nvSpPr>
          <p:spPr>
            <a:xfrm>
              <a:off x="15684493" y="15940437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Amino Acid Sequence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131C0E62-9AA9-4760-B18B-E2BE2AD1AB1D}"/>
                </a:ext>
              </a:extLst>
            </p:cNvPr>
            <p:cNvSpPr/>
            <p:nvPr/>
          </p:nvSpPr>
          <p:spPr>
            <a:xfrm>
              <a:off x="15684493" y="17660076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One-Hot Encoding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xmlns="" id="{5D0B200B-B00C-4453-877B-A92D388C04C3}"/>
                </a:ext>
              </a:extLst>
            </p:cNvPr>
            <p:cNvSpPr/>
            <p:nvPr/>
          </p:nvSpPr>
          <p:spPr>
            <a:xfrm>
              <a:off x="15684493" y="20194185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Embedded Sequence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B48105C7-0ED8-475E-B51D-2E8443AF6409}"/>
                </a:ext>
              </a:extLst>
            </p:cNvPr>
            <p:cNvSpPr/>
            <p:nvPr/>
          </p:nvSpPr>
          <p:spPr>
            <a:xfrm>
              <a:off x="15684489" y="22337154"/>
              <a:ext cx="5239130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1D Convolution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24740E1-75F7-413D-8F94-5E1AE2CF7A54}"/>
                </a:ext>
              </a:extLst>
            </p:cNvPr>
            <p:cNvCxnSpPr/>
            <p:nvPr/>
          </p:nvCxnSpPr>
          <p:spPr>
            <a:xfrm>
              <a:off x="21381124" y="21244095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33E32160-BE99-46AB-A5E5-0E0044F7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3337" y="21266930"/>
              <a:ext cx="252212" cy="202943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99B64FC2-7503-48F6-932C-F11880473E95}"/>
                </a:ext>
              </a:extLst>
            </p:cNvPr>
            <p:cNvSpPr/>
            <p:nvPr/>
          </p:nvSpPr>
          <p:spPr>
            <a:xfrm>
              <a:off x="17152707" y="25380693"/>
              <a:ext cx="4428242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xmlns="" id="{4FDB5C83-4923-4110-B12C-5D444C6EB9ED}"/>
                </a:ext>
              </a:extLst>
            </p:cNvPr>
            <p:cNvSpPr/>
            <p:nvPr/>
          </p:nvSpPr>
          <p:spPr>
            <a:xfrm>
              <a:off x="15684489" y="24481240"/>
              <a:ext cx="3027878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 Pooling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027ED020-165B-46C2-91F1-3833249DF4E1}"/>
                </a:ext>
              </a:extLst>
            </p:cNvPr>
            <p:cNvSpPr/>
            <p:nvPr/>
          </p:nvSpPr>
          <p:spPr>
            <a:xfrm>
              <a:off x="19043762" y="23175809"/>
              <a:ext cx="504425" cy="22812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7FD0851-60A7-425E-88D5-B9FF2910B567}"/>
                </a:ext>
              </a:extLst>
            </p:cNvPr>
            <p:cNvCxnSpPr/>
            <p:nvPr/>
          </p:nvCxnSpPr>
          <p:spPr>
            <a:xfrm>
              <a:off x="19043762" y="23419653"/>
              <a:ext cx="252212" cy="205226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0AF9BBB5-32D3-40F9-B943-B0522785D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5974" y="23407651"/>
              <a:ext cx="252965" cy="206426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xmlns="" id="{FC6B87FB-9DA7-432C-8EE2-62F81F90F715}"/>
                </a:ext>
              </a:extLst>
            </p:cNvPr>
            <p:cNvSpPr/>
            <p:nvPr/>
          </p:nvSpPr>
          <p:spPr>
            <a:xfrm>
              <a:off x="15669756" y="25934518"/>
              <a:ext cx="2346025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7D7ABFCF-5210-4740-AE98-6AA3358F4D53}"/>
                </a:ext>
              </a:extLst>
            </p:cNvPr>
            <p:cNvSpPr/>
            <p:nvPr/>
          </p:nvSpPr>
          <p:spPr>
            <a:xfrm>
              <a:off x="1673272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4B0C94D5-70A0-4EB3-9C13-83B57A03F73B}"/>
                </a:ext>
              </a:extLst>
            </p:cNvPr>
            <p:cNvSpPr/>
            <p:nvPr/>
          </p:nvSpPr>
          <p:spPr>
            <a:xfrm>
              <a:off x="17870644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xmlns="" id="{2517EE10-60F4-4D50-A0F4-ED6FA56D7836}"/>
                </a:ext>
              </a:extLst>
            </p:cNvPr>
            <p:cNvSpPr/>
            <p:nvPr/>
          </p:nvSpPr>
          <p:spPr>
            <a:xfrm>
              <a:off x="19008567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02E48D20-F87E-4AED-9491-879AF3600076}"/>
                </a:ext>
              </a:extLst>
            </p:cNvPr>
            <p:cNvSpPr/>
            <p:nvPr/>
          </p:nvSpPr>
          <p:spPr>
            <a:xfrm>
              <a:off x="20146490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9D382AB9-4BD0-4DE5-9873-9C6EDCD70846}"/>
                </a:ext>
              </a:extLst>
            </p:cNvPr>
            <p:cNvSpPr/>
            <p:nvPr/>
          </p:nvSpPr>
          <p:spPr>
            <a:xfrm>
              <a:off x="21271079" y="26974800"/>
              <a:ext cx="711180" cy="71118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xmlns="" id="{65AC804A-CBD2-4D88-88D1-3DFFAB054869}"/>
                </a:ext>
              </a:extLst>
            </p:cNvPr>
            <p:cNvCxnSpPr>
              <a:cxnSpLocks/>
              <a:stCxn id="92" idx="2"/>
              <a:endCxn id="100" idx="0"/>
            </p:cNvCxnSpPr>
            <p:nvPr/>
          </p:nvCxnSpPr>
          <p:spPr>
            <a:xfrm flipH="1">
              <a:off x="19364157" y="25608820"/>
              <a:ext cx="2671" cy="136598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3B6F916F-9027-4FDC-B04A-D5A0443A88C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17443904" y="27330390"/>
              <a:ext cx="426740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96E7F067-52CD-421E-998E-1C2C2D7EC42B}"/>
                </a:ext>
              </a:extLst>
            </p:cNvPr>
            <p:cNvCxnSpPr>
              <a:cxnSpLocks/>
              <a:stCxn id="99" idx="6"/>
              <a:endCxn id="100" idx="2"/>
            </p:cNvCxnSpPr>
            <p:nvPr/>
          </p:nvCxnSpPr>
          <p:spPr>
            <a:xfrm>
              <a:off x="18581824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xmlns="" id="{AA6BFE0C-F0BF-498F-9515-35A1DEF8E752}"/>
                </a:ext>
              </a:extLst>
            </p:cNvPr>
            <p:cNvCxnSpPr>
              <a:cxnSpLocks/>
              <a:stCxn id="100" idx="6"/>
              <a:endCxn id="101" idx="2"/>
            </p:cNvCxnSpPr>
            <p:nvPr/>
          </p:nvCxnSpPr>
          <p:spPr>
            <a:xfrm>
              <a:off x="19719747" y="27330390"/>
              <a:ext cx="42674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xmlns="" id="{DE32880D-28B2-465F-932D-DC816ADF3B25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20857670" y="27330390"/>
              <a:ext cx="413409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9EBDBC0A-45A5-4528-BC86-934407F43BAA}"/>
                </a:ext>
              </a:extLst>
            </p:cNvPr>
            <p:cNvCxnSpPr>
              <a:cxnSpLocks/>
              <a:stCxn id="102" idx="4"/>
              <a:endCxn id="114" idx="3"/>
            </p:cNvCxnSpPr>
            <p:nvPr/>
          </p:nvCxnSpPr>
          <p:spPr>
            <a:xfrm flipH="1">
              <a:off x="18429423" y="27685980"/>
              <a:ext cx="3197246" cy="125257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xmlns="" id="{484FFDF6-315A-474C-96C2-7F906F43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684489" y="20984119"/>
              <a:ext cx="7621677" cy="271933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0704FD7C-06EA-4FEF-8CFC-7ED66F17F558}"/>
                </a:ext>
              </a:extLst>
            </p:cNvPr>
            <p:cNvSpPr/>
            <p:nvPr/>
          </p:nvSpPr>
          <p:spPr>
            <a:xfrm>
              <a:off x="21381124" y="20973679"/>
              <a:ext cx="504425" cy="282373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xmlns="" id="{CD9E25C1-A722-4C54-AD59-467E0A9F8A88}"/>
                </a:ext>
              </a:extLst>
            </p:cNvPr>
            <p:cNvSpPr/>
            <p:nvPr/>
          </p:nvSpPr>
          <p:spPr>
            <a:xfrm>
              <a:off x="15658757" y="28651675"/>
              <a:ext cx="2770666" cy="573754"/>
            </a:xfrm>
            <a:prstGeom prst="roundRect">
              <a:avLst/>
            </a:prstGeom>
            <a:solidFill>
              <a:srgbClr val="F0A000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Prediction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BD85D54E-463A-4E8D-92E7-E619BCD97EF8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183" y="25380693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9846F6BB-442C-4F2A-9A2F-CA6B14FBC502}"/>
                </a:ext>
              </a:extLst>
            </p:cNvPr>
            <p:cNvCxnSpPr>
              <a:cxnSpLocks/>
            </p:cNvCxnSpPr>
            <p:nvPr/>
          </p:nvCxnSpPr>
          <p:spPr>
            <a:xfrm>
              <a:off x="18962847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B37D2054-9111-412D-9D7F-9E44971ACD58}"/>
                </a:ext>
              </a:extLst>
            </p:cNvPr>
            <p:cNvCxnSpPr>
              <a:cxnSpLocks/>
            </p:cNvCxnSpPr>
            <p:nvPr/>
          </p:nvCxnSpPr>
          <p:spPr>
            <a:xfrm>
              <a:off x="19825164" y="25380692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7421ADCE-F0B8-4E1E-B2D5-0B560AB1E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668127" y="25380691"/>
              <a:ext cx="0" cy="2281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4DBA3C3C-33F3-4C80-B9C2-58B3F9B6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3134320" y="6797917"/>
            <a:ext cx="5212080" cy="34747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7B200219-3871-4F29-9461-34FEB7BC1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3134320" y="10298964"/>
            <a:ext cx="5212080" cy="34747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B7E50B6-8EFE-4711-B07F-0540B8E70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85549" y="30554859"/>
            <a:ext cx="1771286" cy="193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031D0C-3D99-49C9-A572-1EF6AF8AB4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29979" y="31100637"/>
            <a:ext cx="4405345" cy="8477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EA94AE-4F7B-4627-B42A-B493CB3F677B}"/>
              </a:ext>
            </a:extLst>
          </p:cNvPr>
          <p:cNvSpPr txBox="1"/>
          <p:nvPr/>
        </p:nvSpPr>
        <p:spPr>
          <a:xfrm>
            <a:off x="12333060" y="8759737"/>
            <a:ext cx="159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proteinatlas.org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1D37A79-6F0D-4C9D-83CE-19AA24A1E29F}"/>
              </a:ext>
            </a:extLst>
          </p:cNvPr>
          <p:cNvSpPr txBox="1"/>
          <p:nvPr/>
        </p:nvSpPr>
        <p:spPr>
          <a:xfrm>
            <a:off x="1253218" y="9097788"/>
            <a:ext cx="12576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Currently the protein atlas targets 17,000 unique proteins using 26,009 antibodies.  Finding recombinant DNA sequences that express well requires extensive experimentation that could be reduced using high performance computing.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B0995F5-E783-4AE2-9012-C1A17BAA625C}"/>
              </a:ext>
            </a:extLst>
          </p:cNvPr>
          <p:cNvSpPr txBox="1"/>
          <p:nvPr/>
        </p:nvSpPr>
        <p:spPr>
          <a:xfrm>
            <a:off x="1215117" y="6945138"/>
            <a:ext cx="6449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Human Protein Atlas aims to map </a:t>
            </a:r>
          </a:p>
          <a:p>
            <a:pPr algn="just"/>
            <a:r>
              <a:rPr lang="en-US" sz="2800" dirty="0"/>
              <a:t>all the proteins in the human body. This ambitious goal requires expressing thousands of different recombinant proteins to generate antibodies. </a:t>
            </a:r>
          </a:p>
        </p:txBody>
      </p:sp>
      <p:sp>
        <p:nvSpPr>
          <p:cNvPr id="123" name="Text Placeholder 17">
            <a:extLst>
              <a:ext uri="{FF2B5EF4-FFF2-40B4-BE49-F238E27FC236}">
                <a16:creationId xmlns:a16="http://schemas.microsoft.com/office/drawing/2014/main" xmlns="" id="{4438A751-58AF-449E-ABA6-C8F72BF492D9}"/>
              </a:ext>
            </a:extLst>
          </p:cNvPr>
          <p:cNvSpPr txBox="1">
            <a:spLocks/>
          </p:cNvSpPr>
          <p:nvPr/>
        </p:nvSpPr>
        <p:spPr>
          <a:xfrm>
            <a:off x="15544800" y="1416692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rgbClr val="F0A000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rgbClr val="F0A000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EB5BE10-E70A-46EE-9828-0A98F0E779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41" y="7321236"/>
            <a:ext cx="9433178" cy="729768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D9A6AAEE-5E70-4AB2-A617-1C8A402C3997}"/>
              </a:ext>
            </a:extLst>
          </p:cNvPr>
          <p:cNvSpPr txBox="1"/>
          <p:nvPr/>
        </p:nvSpPr>
        <p:spPr>
          <a:xfrm>
            <a:off x="29900879" y="6749100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What did the the embedding layer learn?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E1225497-D27D-43E1-AB00-A66B97C34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7028"/>
              </p:ext>
            </p:extLst>
          </p:nvPr>
        </p:nvGraphicFramePr>
        <p:xfrm>
          <a:off x="35292794" y="15548254"/>
          <a:ext cx="6877050" cy="4069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8525">
                  <a:extLst>
                    <a:ext uri="{9D8B030D-6E8A-4147-A177-3AD203B41FA5}">
                      <a16:colId xmlns:a16="http://schemas.microsoft.com/office/drawing/2014/main" xmlns="" val="3739837609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xmlns="" val="2642331103"/>
                    </a:ext>
                  </a:extLst>
                </a:gridCol>
              </a:tblGrid>
              <a:tr h="897544">
                <a:tc>
                  <a:txBody>
                    <a:bodyPr/>
                    <a:lstStyle/>
                    <a:p>
                      <a:r>
                        <a:rPr lang="en-US" sz="3200" dirty="0"/>
                        <a:t>Number of Experiments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Expressed Proteins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9813256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149461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5368195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4674796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382673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7193689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A388065E-6140-4EDF-B243-EE75E6E33633}"/>
              </a:ext>
            </a:extLst>
          </p:cNvPr>
          <p:cNvSpPr txBox="1"/>
          <p:nvPr/>
        </p:nvSpPr>
        <p:spPr>
          <a:xfrm>
            <a:off x="38393849" y="7849206"/>
            <a:ext cx="433911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evaluated the embedding weights using t-SNE and found that codons that code for the same amino acids grouped together as well as codons of similar hydropathy… (sorry if this is non-sense, just trying to gauge space**)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DDF0EB4-5F05-45A5-AC44-7AEE153D222A}"/>
              </a:ext>
            </a:extLst>
          </p:cNvPr>
          <p:cNvSpPr txBox="1"/>
          <p:nvPr/>
        </p:nvSpPr>
        <p:spPr>
          <a:xfrm>
            <a:off x="29900879" y="14254078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Model Aided Experimentation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EC699AA8-D62F-4DFD-8506-442502F23855}"/>
              </a:ext>
            </a:extLst>
          </p:cNvPr>
          <p:cNvSpPr txBox="1"/>
          <p:nvPr/>
        </p:nvSpPr>
        <p:spPr>
          <a:xfrm>
            <a:off x="29900879" y="15547542"/>
            <a:ext cx="4339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Description of this…..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xmlns="" id="{78DCC267-FA1F-4034-AEC8-2571A0AB4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15750"/>
              </p:ext>
            </p:extLst>
          </p:nvPr>
        </p:nvGraphicFramePr>
        <p:xfrm>
          <a:off x="15619152" y="16275197"/>
          <a:ext cx="12727248" cy="324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048">
                  <a:extLst>
                    <a:ext uri="{9D8B030D-6E8A-4147-A177-3AD203B41FA5}">
                      <a16:colId xmlns:a16="http://schemas.microsoft.com/office/drawing/2014/main" xmlns="" val="373983760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642331103"/>
                    </a:ext>
                  </a:extLst>
                </a:gridCol>
                <a:gridCol w="2667000"/>
                <a:gridCol w="2590800">
                  <a:extLst>
                    <a:ext uri="{9D8B030D-6E8A-4147-A177-3AD203B41FA5}">
                      <a16:colId xmlns:a16="http://schemas.microsoft.com/office/drawing/2014/main" xmlns="" val="57211580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xmlns="" val="1144260684"/>
                    </a:ext>
                  </a:extLst>
                </a:gridCol>
              </a:tblGrid>
              <a:tr h="897544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Sastry et.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CNN – Nucleotide Sequence</a:t>
                      </a:r>
                    </a:p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Optimized Network – Nucleotide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Optimized Network – Amino Acid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9813256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r>
                        <a:rPr lang="en-US" sz="3200" dirty="0"/>
                        <a:t>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70.0% </a:t>
                      </a:r>
                      <a:r>
                        <a:rPr lang="en-US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0.8%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63.8% </a:t>
                      </a:r>
                      <a:r>
                        <a:rPr lang="en-US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0.8%</a:t>
                      </a:r>
                      <a:endParaRPr 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72.7% </a:t>
                      </a:r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 </a:t>
                      </a:r>
                      <a:r>
                        <a:rPr lang="en-US" sz="3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73.5% ± 1.0%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149461"/>
                  </a:ext>
                </a:extLst>
              </a:tr>
              <a:tr h="600600">
                <a:tc>
                  <a:txBody>
                    <a:bodyPr/>
                    <a:lstStyle/>
                    <a:p>
                      <a:r>
                        <a:rPr lang="en-US" sz="3200" dirty="0"/>
                        <a:t>Solubility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82%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--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80.1% ± 1.4%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536819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A5EC576F-442F-4C9C-BD00-B23E43E6EA57}"/>
              </a:ext>
            </a:extLst>
          </p:cNvPr>
          <p:cNvSpPr txBox="1"/>
          <p:nvPr/>
        </p:nvSpPr>
        <p:spPr>
          <a:xfrm>
            <a:off x="15515299" y="15484091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Accuracy of various approaches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8505CE53-AB5C-4748-A608-3ADB0A62BECA}"/>
              </a:ext>
            </a:extLst>
          </p:cNvPr>
          <p:cNvSpPr txBox="1"/>
          <p:nvPr/>
        </p:nvSpPr>
        <p:spPr>
          <a:xfrm>
            <a:off x="15169592" y="19883440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Sensitivity to quantiles </a:t>
            </a: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282" y="20643063"/>
            <a:ext cx="7946249" cy="9287442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A388065E-6140-4EDF-B243-EE75E6E33633}"/>
              </a:ext>
            </a:extLst>
          </p:cNvPr>
          <p:cNvSpPr txBox="1"/>
          <p:nvPr/>
        </p:nvSpPr>
        <p:spPr>
          <a:xfrm>
            <a:off x="22484614" y="21100395"/>
            <a:ext cx="586178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Discuss potential for multiclass prediction or changing quantiles to make use of more or less data. </a:t>
            </a:r>
            <a:r>
              <a:rPr lang="en-US" sz="3200" dirty="0" smtClean="0"/>
              <a:t>Multiclass apparently hurts classification performance, especially for highly expressed peptides. Potentially interesting, given that the high/medium expression proteins appear to belong to a single </a:t>
            </a:r>
            <a:r>
              <a:rPr lang="en-US" sz="3200" dirty="0"/>
              <a:t>G</a:t>
            </a:r>
            <a:r>
              <a:rPr lang="en-US" sz="3200" dirty="0" smtClean="0"/>
              <a:t>aussian. Will add effect of changing the bounds in the morning if we think it’ll be a </a:t>
            </a:r>
            <a:r>
              <a:rPr lang="en-US" sz="3200" smtClean="0"/>
              <a:t>nice addition.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977161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ster_Template" id="{41E0396B-94A9-4781-A9D0-CCAC86DD6216}" vid="{5D0FCA74-8D1A-465B-A0FB-06F5C72BCC6A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</Template>
  <TotalTime>0</TotalTime>
  <Words>645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Calibri</vt:lpstr>
      <vt:lpstr>MS Mincho</vt:lpstr>
      <vt:lpstr>Arial</vt:lpstr>
      <vt:lpstr>Science Poster</vt:lpstr>
      <vt:lpstr>NDAC: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2018-03-07T19:55:46Z</dcterms:created>
  <dcterms:modified xsi:type="dcterms:W3CDTF">2018-06-27T06:18:47Z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