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66" r:id="rId6"/>
    <p:sldId id="259" r:id="rId7"/>
    <p:sldId id="264" r:id="rId8"/>
    <p:sldId id="265" r:id="rId9"/>
    <p:sldId id="274" r:id="rId10"/>
    <p:sldId id="268" r:id="rId11"/>
    <p:sldId id="260" r:id="rId12"/>
    <p:sldId id="269" r:id="rId13"/>
    <p:sldId id="270" r:id="rId14"/>
    <p:sldId id="271" r:id="rId15"/>
    <p:sldId id="272" r:id="rId16"/>
    <p:sldId id="261" r:id="rId17"/>
    <p:sldId id="262" r:id="rId18"/>
    <p:sldId id="273" r:id="rId19"/>
    <p:sldId id="263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89584-B98A-4081-A386-CAA28A4774DA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648C1-A949-4237-B6FC-D681CC11C8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62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48C1-A949-4237-B6FC-D681CC11C8C9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1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422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6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454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54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323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237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174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261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36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646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677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62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051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27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139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13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38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51CA-C60C-4460-BC57-17283B9F6741}" type="datetimeFigureOut">
              <a:rPr lang="da-DK" smtClean="0"/>
              <a:t>03-05-2016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6D7F-A208-465B-BB72-BD836FE2FDB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294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dk/scholar?start=10&amp;q=%22non+intrusive+load+monitoring%22&amp;hl=en&amp;as_sdt=0,5&amp;as_ylo=1980&amp;as_yhi=2016&amp;as_vis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740" y="1846982"/>
            <a:ext cx="8791575" cy="1172263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Non-intrusive load monitoring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9080" y="3096883"/>
            <a:ext cx="8036942" cy="1902125"/>
          </a:xfrm>
        </p:spPr>
        <p:txBody>
          <a:bodyPr/>
          <a:lstStyle/>
          <a:p>
            <a:r>
              <a:rPr lang="da-DK" dirty="0" smtClean="0"/>
              <a:t>By Rune Arbjerg Heick 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3. Maj 2016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76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702100" y="2552126"/>
            <a:ext cx="5121877" cy="4254609"/>
            <a:chOff x="2702100" y="2552126"/>
            <a:chExt cx="5121877" cy="425460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125337" y="2552126"/>
              <a:ext cx="723332" cy="764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100" y="3205508"/>
              <a:ext cx="5121877" cy="360122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51" name="Group 50"/>
          <p:cNvGrpSpPr/>
          <p:nvPr/>
        </p:nvGrpSpPr>
        <p:grpSpPr>
          <a:xfrm>
            <a:off x="2702100" y="2889906"/>
            <a:ext cx="5121877" cy="3916829"/>
            <a:chOff x="2702100" y="2889906"/>
            <a:chExt cx="5121877" cy="3916829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6016525" y="2889906"/>
              <a:ext cx="672663" cy="426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2702100" y="3205507"/>
              <a:ext cx="5121877" cy="360122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a-DK" dirty="0" smtClean="0"/>
                <a:t>Methods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Optimzation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Clustering </a:t>
              </a:r>
              <a:endParaRPr lang="da-DK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HMM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SVM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ANN</a:t>
              </a:r>
              <a:endParaRPr lang="da-DK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dirty="0" smtClean="0"/>
                <a:t>DANN</a:t>
              </a:r>
              <a:endParaRPr lang="da-DK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4843"/>
          </a:xfrm>
        </p:spPr>
        <p:txBody>
          <a:bodyPr/>
          <a:lstStyle/>
          <a:p>
            <a:r>
              <a:rPr lang="da-DK" dirty="0" smtClean="0"/>
              <a:t>The process </a:t>
            </a:r>
            <a:endParaRPr lang="da-DK" dirty="0"/>
          </a:p>
        </p:txBody>
      </p:sp>
      <p:sp>
        <p:nvSpPr>
          <p:cNvPr id="7" name="Rounded Rectangle 6"/>
          <p:cNvSpPr/>
          <p:nvPr/>
        </p:nvSpPr>
        <p:spPr>
          <a:xfrm>
            <a:off x="2199115" y="1972101"/>
            <a:ext cx="2006222" cy="67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/>
              <a:t>Feature exstraction </a:t>
            </a:r>
            <a:endParaRPr lang="da-DK" dirty="0"/>
          </a:p>
        </p:txBody>
      </p:sp>
      <p:sp>
        <p:nvSpPr>
          <p:cNvPr id="9" name="Rounded Rectangle 8"/>
          <p:cNvSpPr/>
          <p:nvPr/>
        </p:nvSpPr>
        <p:spPr>
          <a:xfrm>
            <a:off x="5749239" y="1560963"/>
            <a:ext cx="2006222" cy="67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/>
              <a:t>Model Creation</a:t>
            </a:r>
            <a:endParaRPr lang="da-DK" dirty="0"/>
          </a:p>
        </p:txBody>
      </p:sp>
      <p:sp>
        <p:nvSpPr>
          <p:cNvPr id="10" name="Rounded Rectangle 9"/>
          <p:cNvSpPr/>
          <p:nvPr/>
        </p:nvSpPr>
        <p:spPr>
          <a:xfrm>
            <a:off x="5749239" y="2456590"/>
            <a:ext cx="2006222" cy="67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/>
              <a:t>Model Validation</a:t>
            </a:r>
            <a:endParaRPr lang="da-DK" dirty="0"/>
          </a:p>
        </p:txBody>
      </p:sp>
      <p:sp>
        <p:nvSpPr>
          <p:cNvPr id="11" name="Rounded Rectangle 10"/>
          <p:cNvSpPr/>
          <p:nvPr/>
        </p:nvSpPr>
        <p:spPr>
          <a:xfrm>
            <a:off x="1141413" y="2040341"/>
            <a:ext cx="798394" cy="5868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Filter</a:t>
            </a:r>
            <a:endParaRPr lang="da-DK" dirty="0"/>
          </a:p>
        </p:txBody>
      </p:sp>
      <p:sp>
        <p:nvSpPr>
          <p:cNvPr id="12" name="Rounded Rectangle 11"/>
          <p:cNvSpPr/>
          <p:nvPr/>
        </p:nvSpPr>
        <p:spPr>
          <a:xfrm>
            <a:off x="4464645" y="2016454"/>
            <a:ext cx="798394" cy="5868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Filter</a:t>
            </a:r>
            <a:endParaRPr lang="da-DK" dirty="0"/>
          </a:p>
        </p:txBody>
      </p:sp>
      <p:sp>
        <p:nvSpPr>
          <p:cNvPr id="13" name="Rounded Rectangle 12"/>
          <p:cNvSpPr/>
          <p:nvPr/>
        </p:nvSpPr>
        <p:spPr>
          <a:xfrm>
            <a:off x="8241661" y="2060812"/>
            <a:ext cx="798394" cy="5868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Filter</a:t>
            </a:r>
            <a:endParaRPr lang="da-DK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7263" y="2309882"/>
            <a:ext cx="614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1939807" y="2309882"/>
            <a:ext cx="2593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05337" y="2309881"/>
            <a:ext cx="2593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0" idx="1"/>
          </p:cNvCxnSpPr>
          <p:nvPr/>
        </p:nvCxnSpPr>
        <p:spPr>
          <a:xfrm>
            <a:off x="5263039" y="2309881"/>
            <a:ext cx="486200" cy="4844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9" idx="1"/>
          </p:cNvCxnSpPr>
          <p:nvPr/>
        </p:nvCxnSpPr>
        <p:spPr>
          <a:xfrm flipV="1">
            <a:off x="5263039" y="1898745"/>
            <a:ext cx="486200" cy="4111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3"/>
            <a:endCxn id="13" idx="1"/>
          </p:cNvCxnSpPr>
          <p:nvPr/>
        </p:nvCxnSpPr>
        <p:spPr>
          <a:xfrm>
            <a:off x="7755461" y="1898745"/>
            <a:ext cx="486200" cy="45549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  <a:endCxn id="13" idx="1"/>
          </p:cNvCxnSpPr>
          <p:nvPr/>
        </p:nvCxnSpPr>
        <p:spPr>
          <a:xfrm flipV="1">
            <a:off x="7755461" y="2354239"/>
            <a:ext cx="486200" cy="44013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526255" y="2060812"/>
            <a:ext cx="2006222" cy="58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Application</a:t>
            </a:r>
            <a:endParaRPr lang="da-DK" dirty="0"/>
          </a:p>
        </p:txBody>
      </p:sp>
      <p:cxnSp>
        <p:nvCxnSpPr>
          <p:cNvPr id="38" name="Straight Arrow Connector 37"/>
          <p:cNvCxnSpPr>
            <a:stCxn id="13" idx="3"/>
            <a:endCxn id="34" idx="1"/>
          </p:cNvCxnSpPr>
          <p:nvPr/>
        </p:nvCxnSpPr>
        <p:spPr>
          <a:xfrm>
            <a:off x="9040055" y="2354239"/>
            <a:ext cx="486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7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Appliance types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6400"/>
            <a:ext cx="1001713" cy="581025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Type I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81437" y="1676400"/>
            <a:ext cx="1001713" cy="58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Type II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1462" y="1676400"/>
            <a:ext cx="1001713" cy="581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Type III</a:t>
            </a:r>
            <a:endParaRPr lang="da-DK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1487" y="1676399"/>
            <a:ext cx="1001713" cy="581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Type IV</a:t>
            </a:r>
            <a:endParaRPr lang="da-DK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00100" y="225742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2281" y="1676399"/>
            <a:ext cx="0" cy="36385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52306" y="1535502"/>
            <a:ext cx="0" cy="36385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92331" y="1535501"/>
            <a:ext cx="0" cy="36385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6" y="2398323"/>
            <a:ext cx="968374" cy="968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27" y="3817937"/>
            <a:ext cx="1062972" cy="1062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64" y="3817937"/>
            <a:ext cx="1315644" cy="13156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05" y="2542804"/>
            <a:ext cx="1042921" cy="1042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15" y="3051174"/>
            <a:ext cx="1250808" cy="12508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20" y="2395187"/>
            <a:ext cx="759690" cy="7596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6940" y="3366697"/>
            <a:ext cx="924504" cy="11485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88102" y="6355366"/>
            <a:ext cx="8773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da-DK" sz="1000" dirty="0"/>
              <a:t>A. </a:t>
            </a:r>
            <a:r>
              <a:rPr lang="da-DK" sz="1000" dirty="0" err="1"/>
              <a:t>Zoha</a:t>
            </a:r>
            <a:r>
              <a:rPr lang="da-DK" sz="1000" dirty="0"/>
              <a:t>, A. </a:t>
            </a:r>
            <a:r>
              <a:rPr lang="da-DK" sz="1000" dirty="0" err="1"/>
              <a:t>Gluhak</a:t>
            </a:r>
            <a:r>
              <a:rPr lang="da-DK" sz="1000" dirty="0"/>
              <a:t>, M. A. Imran, and S. </a:t>
            </a:r>
            <a:r>
              <a:rPr lang="da-DK" sz="1000" dirty="0" err="1"/>
              <a:t>Rajasegarar</a:t>
            </a:r>
            <a:r>
              <a:rPr lang="da-DK" sz="1000" dirty="0"/>
              <a:t>, Non-</a:t>
            </a:r>
            <a:r>
              <a:rPr lang="da-DK" sz="1000" dirty="0" err="1"/>
              <a:t>intrusive</a:t>
            </a:r>
            <a:r>
              <a:rPr lang="da-DK" sz="1000" dirty="0"/>
              <a:t> load </a:t>
            </a:r>
            <a:r>
              <a:rPr lang="da-DK" sz="1000" dirty="0" err="1"/>
              <a:t>monitoring</a:t>
            </a:r>
            <a:endParaRPr lang="da-DK" sz="1000" dirty="0"/>
          </a:p>
          <a:p>
            <a:r>
              <a:rPr lang="en-US" sz="1000" dirty="0"/>
              <a:t>approaches for disaggregated energy sensing: A survey, Sensors, vol. 12, no. 12, pp.</a:t>
            </a:r>
          </a:p>
          <a:p>
            <a:r>
              <a:rPr lang="da-DK" sz="1000" dirty="0"/>
              <a:t>16 83816 866, 2012.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53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Detection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933" y="1771136"/>
            <a:ext cx="1496279" cy="3085735"/>
          </a:xfrm>
        </p:spPr>
        <p:txBody>
          <a:bodyPr/>
          <a:lstStyle/>
          <a:p>
            <a:r>
              <a:rPr lang="da-DK" dirty="0" smtClean="0"/>
              <a:t>FHMM</a:t>
            </a:r>
          </a:p>
          <a:p>
            <a:endParaRPr lang="da-DK" dirty="0"/>
          </a:p>
          <a:p>
            <a:r>
              <a:rPr lang="da-DK" dirty="0" smtClean="0"/>
              <a:t>Parson</a:t>
            </a:r>
          </a:p>
          <a:p>
            <a:endParaRPr lang="da-DK" dirty="0"/>
          </a:p>
          <a:p>
            <a:r>
              <a:rPr lang="da-DK" dirty="0" smtClean="0"/>
              <a:t>Weiss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47132" y="1771136"/>
            <a:ext cx="5844579" cy="286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i="1" dirty="0" smtClean="0"/>
              <a:t>Simple FHMM</a:t>
            </a:r>
            <a:endParaRPr lang="da-DK" i="1" dirty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i="1" dirty="0"/>
              <a:t>Difference HMM Combined with FHMM 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K-Means clustering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69212" y="1535501"/>
            <a:ext cx="0" cy="3557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43" y="1861260"/>
            <a:ext cx="8335077" cy="4476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08" y="3023112"/>
            <a:ext cx="831435" cy="831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80" y="1861260"/>
            <a:ext cx="1042921" cy="1042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80" y="4099674"/>
            <a:ext cx="952473" cy="95247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FHMM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5955" y="646379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latin typeface="F17"/>
              </a:rPr>
              <a:t>Source: Z</a:t>
            </a:r>
            <a:r>
              <a:rPr lang="en-US" sz="1000" dirty="0">
                <a:latin typeface="F17"/>
              </a:rPr>
              <a:t>. </a:t>
            </a:r>
            <a:r>
              <a:rPr lang="en-US" sz="1000" dirty="0" err="1">
                <a:latin typeface="F17"/>
              </a:rPr>
              <a:t>Ghahramani</a:t>
            </a:r>
            <a:r>
              <a:rPr lang="en-US" sz="1000" dirty="0">
                <a:latin typeface="F17"/>
              </a:rPr>
              <a:t> and M. I. Jordan, Factorial hidden </a:t>
            </a:r>
            <a:r>
              <a:rPr lang="en-US" sz="1000" dirty="0" err="1">
                <a:latin typeface="F17"/>
              </a:rPr>
              <a:t>markov</a:t>
            </a:r>
            <a:r>
              <a:rPr lang="en-US" sz="1000" dirty="0">
                <a:latin typeface="F17"/>
              </a:rPr>
              <a:t> models, </a:t>
            </a:r>
            <a:r>
              <a:rPr lang="en-US" sz="1000" dirty="0">
                <a:latin typeface="F52"/>
              </a:rPr>
              <a:t>Machine Learning</a:t>
            </a:r>
            <a:r>
              <a:rPr lang="en-US" sz="1000" dirty="0">
                <a:latin typeface="F17"/>
              </a:rPr>
              <a:t>,</a:t>
            </a:r>
          </a:p>
          <a:p>
            <a:r>
              <a:rPr lang="da-DK" sz="1000" dirty="0">
                <a:latin typeface="F17"/>
              </a:rPr>
              <a:t>vol. 29, no. 2, </a:t>
            </a:r>
            <a:r>
              <a:rPr lang="da-DK" sz="1000" dirty="0" err="1">
                <a:latin typeface="F17"/>
              </a:rPr>
              <a:t>pp</a:t>
            </a:r>
            <a:r>
              <a:rPr lang="da-DK" sz="1000" dirty="0">
                <a:latin typeface="F17"/>
              </a:rPr>
              <a:t>. 245273, 1997.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731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77" y="2643728"/>
            <a:ext cx="5571934" cy="2927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22" y="1328084"/>
            <a:ext cx="1315644" cy="13156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Parson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5955" y="645789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latin typeface="F17"/>
              </a:rPr>
              <a:t>Source: </a:t>
            </a:r>
            <a:r>
              <a:rPr lang="en-US" sz="1000" dirty="0" smtClean="0"/>
              <a:t>O</a:t>
            </a:r>
            <a:r>
              <a:rPr lang="en-US" sz="1000" dirty="0"/>
              <a:t>. Parson, S. Ghosh, M. Weal, and A. Rogers, Non-intrusive load monitoring using prior</a:t>
            </a:r>
          </a:p>
          <a:p>
            <a:r>
              <a:rPr lang="en-US" sz="1000" dirty="0"/>
              <a:t>models of general appliance types, pp. 356362, July 2012</a:t>
            </a:r>
            <a:r>
              <a:rPr lang="en-US" sz="1000" dirty="0" smtClean="0"/>
              <a:t>.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27372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3845"/>
          </a:xfrm>
        </p:spPr>
        <p:txBody>
          <a:bodyPr/>
          <a:lstStyle/>
          <a:p>
            <a:r>
              <a:rPr lang="da-DK" dirty="0" smtClean="0"/>
              <a:t>Weiss</a:t>
            </a:r>
            <a:endParaRPr lang="da-DK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8462" y="5001065"/>
            <a:ext cx="72940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58462" y="2018714"/>
            <a:ext cx="0" cy="29823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75179" y="4438357"/>
            <a:ext cx="1160585" cy="1160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/>
          <p:cNvSpPr/>
          <p:nvPr/>
        </p:nvSpPr>
        <p:spPr>
          <a:xfrm>
            <a:off x="7054948" y="1744394"/>
            <a:ext cx="118168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Oval 10"/>
          <p:cNvSpPr/>
          <p:nvPr/>
        </p:nvSpPr>
        <p:spPr>
          <a:xfrm>
            <a:off x="5153465" y="2919046"/>
            <a:ext cx="118168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79" y="4694483"/>
            <a:ext cx="648332" cy="64833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758461" y="3875649"/>
            <a:ext cx="1153551" cy="112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9302" y="4023360"/>
            <a:ext cx="560519" cy="6963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61" y="2003925"/>
            <a:ext cx="711860" cy="7118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71" y="3217668"/>
            <a:ext cx="584441" cy="58444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054948" y="4371535"/>
            <a:ext cx="118168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71" y="4614653"/>
            <a:ext cx="695450" cy="6954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44988" y="2058238"/>
            <a:ext cx="481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000" dirty="0" smtClean="0"/>
              <a:t>Q</a:t>
            </a:r>
            <a:endParaRPr lang="da-DK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8609425" y="5009776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000" dirty="0"/>
              <a:t>P</a:t>
            </a:r>
          </a:p>
        </p:txBody>
      </p:sp>
      <p:sp>
        <p:nvSpPr>
          <p:cNvPr id="20" name="Oval 19"/>
          <p:cNvSpPr/>
          <p:nvPr/>
        </p:nvSpPr>
        <p:spPr>
          <a:xfrm>
            <a:off x="1261735" y="4572000"/>
            <a:ext cx="1153551" cy="112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42" y="4876296"/>
            <a:ext cx="530893" cy="530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5442" y="6397693"/>
            <a:ext cx="4887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Source: M</a:t>
            </a:r>
            <a:r>
              <a:rPr lang="nb-NO" sz="1000" dirty="0"/>
              <a:t>. Weiss, A. Helfenstein, F. Mattern, and T. Staake, Leveraging smart meter data to</a:t>
            </a:r>
          </a:p>
          <a:p>
            <a:r>
              <a:rPr lang="en-US" sz="1000" dirty="0"/>
              <a:t>recognize home appliances, pp. 190197, 2012.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23503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Detection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6" y="1464536"/>
            <a:ext cx="5238807" cy="5147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20" y="1350836"/>
            <a:ext cx="5360629" cy="5282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268862" y="144316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F1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4115" y="135083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Accuracy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7968" y="6611779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/>
              <a:t>From Master’s Thesis</a:t>
            </a:r>
          </a:p>
        </p:txBody>
      </p:sp>
    </p:spTree>
    <p:extLst>
      <p:ext uri="{BB962C8B-B14F-4D97-AF65-F5344CB8AC3E}">
        <p14:creationId xmlns:p14="http://schemas.microsoft.com/office/powerpoint/2010/main" val="19296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Challenges and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8123"/>
            <a:ext cx="9905999" cy="4103078"/>
          </a:xfrm>
        </p:spPr>
        <p:txBody>
          <a:bodyPr/>
          <a:lstStyle/>
          <a:p>
            <a:r>
              <a:rPr lang="en-US" dirty="0" smtClean="0"/>
              <a:t>Type III &amp; Type IV is hard </a:t>
            </a:r>
          </a:p>
          <a:p>
            <a:r>
              <a:rPr lang="en-US" dirty="0" smtClean="0"/>
              <a:t>Uniqueness is the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Limited Sample rates </a:t>
            </a:r>
          </a:p>
          <a:p>
            <a:r>
              <a:rPr lang="en-US" dirty="0" smtClean="0"/>
              <a:t>Processing power</a:t>
            </a:r>
          </a:p>
          <a:p>
            <a:r>
              <a:rPr lang="en-US" dirty="0"/>
              <a:t>Training </a:t>
            </a:r>
            <a:r>
              <a:rPr lang="en-US" dirty="0" smtClean="0"/>
              <a:t>Data / </a:t>
            </a:r>
            <a:r>
              <a:rPr lang="en-US" dirty="0" smtClean="0"/>
              <a:t>Environment </a:t>
            </a:r>
            <a:r>
              <a:rPr lang="en-US" dirty="0" smtClean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32656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Environment Complexity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82" y="1959923"/>
            <a:ext cx="7868493" cy="4235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367968" y="6611779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/>
              <a:t>From Master’s Thesis</a:t>
            </a:r>
          </a:p>
        </p:txBody>
      </p:sp>
    </p:spTree>
    <p:extLst>
      <p:ext uri="{BB962C8B-B14F-4D97-AF65-F5344CB8AC3E}">
        <p14:creationId xmlns:p14="http://schemas.microsoft.com/office/powerpoint/2010/main" val="19161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da-DK" dirty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35502"/>
            <a:ext cx="9905999" cy="4255699"/>
          </a:xfrm>
        </p:spPr>
        <p:txBody>
          <a:bodyPr/>
          <a:lstStyle/>
          <a:p>
            <a:r>
              <a:rPr lang="da-DK" dirty="0" smtClean="0"/>
              <a:t>Data Monitoring </a:t>
            </a:r>
          </a:p>
          <a:p>
            <a:r>
              <a:rPr lang="da-DK" dirty="0" smtClean="0"/>
              <a:t>Micro Enviroments</a:t>
            </a:r>
          </a:p>
          <a:p>
            <a:r>
              <a:rPr lang="da-DK" dirty="0" smtClean="0"/>
              <a:t>Additional Environment Knowledge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smtClean="0"/>
              <a:t>ON/OFF time registration </a:t>
            </a:r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15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Non-intrusive load monitoring Basis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72" y="1344428"/>
            <a:ext cx="6287377" cy="5010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7968" y="6611779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/>
              <a:t>From Master’s Thesis</a:t>
            </a:r>
          </a:p>
        </p:txBody>
      </p:sp>
    </p:spTree>
    <p:extLst>
      <p:ext uri="{BB962C8B-B14F-4D97-AF65-F5344CB8AC3E}">
        <p14:creationId xmlns:p14="http://schemas.microsoft.com/office/powerpoint/2010/main" val="34171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580039" y="2934643"/>
            <a:ext cx="10809018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1792"/>
          </a:xfrm>
        </p:spPr>
        <p:txBody>
          <a:bodyPr/>
          <a:lstStyle/>
          <a:p>
            <a:r>
              <a:rPr lang="da-DK" dirty="0" smtClean="0"/>
              <a:t>Overview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792599" y="276535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252525"/>
                </a:solidFill>
                <a:latin typeface="Arial" panose="020B0604020202020204" pitchFamily="34" charset="0"/>
              </a:rPr>
              <a:t>1980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505378" y="2195979"/>
            <a:ext cx="2810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George </a:t>
            </a:r>
            <a:r>
              <a:rPr lang="da-DK" dirty="0"/>
              <a:t>W. Hart, </a:t>
            </a:r>
            <a:br>
              <a:rPr lang="da-DK" dirty="0"/>
            </a:br>
            <a:r>
              <a:rPr lang="da-DK" dirty="0"/>
              <a:t>Ed Kern and Fred Schweppe</a:t>
            </a:r>
          </a:p>
          <a:p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10308837" y="276535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333333"/>
                </a:solidFill>
                <a:latin typeface="Helvetica Neue"/>
              </a:rPr>
              <a:t>2014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4284823" y="276535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333333"/>
                </a:solidFill>
                <a:latin typeface="Helvetica Neue"/>
              </a:rPr>
              <a:t>1995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6759284" y="274997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333333"/>
                </a:solidFill>
                <a:latin typeface="Helvetica Neue"/>
              </a:rPr>
              <a:t>2000</a:t>
            </a:r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8476567" y="276535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333333"/>
                </a:solidFill>
                <a:latin typeface="Helvetica Neue"/>
              </a:rPr>
              <a:t>2010</a:t>
            </a:r>
            <a:endParaRPr lang="da-DK" dirty="0"/>
          </a:p>
        </p:txBody>
      </p:sp>
      <p:sp>
        <p:nvSpPr>
          <p:cNvPr id="14" name="Rectangle 13"/>
          <p:cNvSpPr/>
          <p:nvPr/>
        </p:nvSpPr>
        <p:spPr>
          <a:xfrm>
            <a:off x="3643036" y="3134686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dirty="0"/>
              <a:t>Commercial</a:t>
            </a:r>
            <a:br>
              <a:rPr lang="da-DK" dirty="0"/>
            </a:br>
            <a:r>
              <a:rPr lang="da-DK" dirty="0"/>
              <a:t>NILM Applications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42691" y="2394036"/>
            <a:ext cx="1936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Pattern Recognition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5384" y="3381655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”Smart- revolution”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45332" y="248767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NILM-TK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345" y="6611779"/>
            <a:ext cx="9592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smtClean="0"/>
              <a:t>Source: </a:t>
            </a:r>
            <a:r>
              <a:rPr lang="da-DK" sz="1000" dirty="0" err="1" smtClean="0"/>
              <a:t>Samplig</a:t>
            </a:r>
            <a:r>
              <a:rPr lang="da-DK" sz="1000" dirty="0" smtClean="0"/>
              <a:t> </a:t>
            </a:r>
            <a:r>
              <a:rPr lang="da-DK" sz="1000" dirty="0" err="1" smtClean="0"/>
              <a:t>headlines</a:t>
            </a:r>
            <a:r>
              <a:rPr lang="da-DK" sz="1000" dirty="0"/>
              <a:t> from  </a:t>
            </a:r>
            <a:r>
              <a:rPr lang="da-DK" sz="1000" dirty="0">
                <a:hlinkClick r:id="rId2"/>
              </a:rPr>
              <a:t>https://scholar.google.dk/scholar?start=10&amp;q=%</a:t>
            </a:r>
            <a:r>
              <a:rPr lang="da-DK" sz="1000" dirty="0" smtClean="0">
                <a:hlinkClick r:id="rId2"/>
              </a:rPr>
              <a:t>22non+intrusive+load+monitoring%22&amp;hl=en&amp;as_sdt=0,5&amp;as_ylo=1980&amp;as_yhi=2016&amp;as_vis=1</a:t>
            </a:r>
            <a:r>
              <a:rPr lang="da-DK" sz="1000" dirty="0" smtClean="0"/>
              <a:t> 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42927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The Current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728" y="1900989"/>
            <a:ext cx="4212641" cy="141972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 smtClean="0"/>
              <a:t>Data collection &amp; processing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56358" y="1900990"/>
            <a:ext cx="2129589" cy="141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da-DK" sz="28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da-DK" sz="2800" dirty="0"/>
              <a:t>Usage</a:t>
            </a:r>
            <a:endParaRPr lang="da-DK" sz="2800" dirty="0" smtClean="0"/>
          </a:p>
          <a:p>
            <a:pPr marL="0" indent="0">
              <a:lnSpc>
                <a:spcPct val="100000"/>
              </a:lnSpc>
              <a:buNone/>
            </a:pPr>
            <a:endParaRPr lang="da-DK" sz="2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26769" y="1900990"/>
            <a:ext cx="2129589" cy="141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da-DK" sz="28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da-DK" sz="2800" dirty="0" smtClean="0"/>
              <a:t>Algoritmes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8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56358" y="2334126"/>
            <a:ext cx="0" cy="986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46817" y="2306053"/>
            <a:ext cx="0" cy="986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33" y="3286085"/>
            <a:ext cx="821892" cy="8218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183" y="3262705"/>
            <a:ext cx="870000" cy="87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081" y="3216728"/>
            <a:ext cx="960606" cy="9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3107"/>
          </a:xfrm>
        </p:spPr>
        <p:txBody>
          <a:bodyPr/>
          <a:lstStyle/>
          <a:p>
            <a:r>
              <a:rPr lang="da-DK" dirty="0" smtClean="0"/>
              <a:t>The SmartHG Dataset</a:t>
            </a:r>
            <a:endParaRPr lang="da-DK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948" y="2313477"/>
            <a:ext cx="8525904" cy="30856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7968" y="6611779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/>
              <a:t>From Master’s Thesis</a:t>
            </a:r>
          </a:p>
        </p:txBody>
      </p:sp>
    </p:spTree>
    <p:extLst>
      <p:ext uri="{BB962C8B-B14F-4D97-AF65-F5344CB8AC3E}">
        <p14:creationId xmlns:p14="http://schemas.microsoft.com/office/powerpoint/2010/main" val="9500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984"/>
          </a:xfrm>
        </p:spPr>
        <p:txBody>
          <a:bodyPr/>
          <a:lstStyle/>
          <a:p>
            <a:r>
              <a:rPr lang="en-US" dirty="0" smtClean="0"/>
              <a:t>Quality In NILM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6657"/>
            <a:ext cx="9905999" cy="3850258"/>
          </a:xfrm>
        </p:spPr>
        <p:txBody>
          <a:bodyPr>
            <a:normAutofit/>
          </a:bodyPr>
          <a:lstStyle/>
          <a:p>
            <a:r>
              <a:rPr lang="en-US" dirty="0" smtClean="0"/>
              <a:t>Purpose </a:t>
            </a:r>
          </a:p>
          <a:p>
            <a:pPr lvl="1"/>
            <a:r>
              <a:rPr lang="en-US" dirty="0" smtClean="0"/>
              <a:t>Purpose of NILM </a:t>
            </a:r>
          </a:p>
          <a:p>
            <a:pPr lvl="1"/>
            <a:r>
              <a:rPr lang="en-US" dirty="0" smtClean="0"/>
              <a:t>Purpose of Analysis </a:t>
            </a:r>
          </a:p>
          <a:p>
            <a:r>
              <a:rPr lang="en-US" dirty="0"/>
              <a:t>Factors </a:t>
            </a:r>
          </a:p>
          <a:p>
            <a:pPr lvl="1"/>
            <a:r>
              <a:rPr lang="en-US" dirty="0"/>
              <a:t>Availability </a:t>
            </a:r>
            <a:endParaRPr lang="en-US" b="1" dirty="0" smtClean="0"/>
          </a:p>
          <a:p>
            <a:pPr lvl="1"/>
            <a:r>
              <a:rPr lang="en-US" dirty="0" smtClean="0"/>
              <a:t>Activity </a:t>
            </a:r>
            <a:endParaRPr lang="en-US" dirty="0"/>
          </a:p>
          <a:p>
            <a:pPr lvl="1"/>
            <a:r>
              <a:rPr lang="en-US" dirty="0" smtClean="0"/>
              <a:t>Consumption </a:t>
            </a:r>
            <a:r>
              <a:rPr lang="en-US" dirty="0"/>
              <a:t>part</a:t>
            </a:r>
          </a:p>
          <a:p>
            <a:pPr lvl="1"/>
            <a:r>
              <a:rPr lang="en-US" dirty="0"/>
              <a:t>Additional information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44397"/>
            <a:ext cx="9905998" cy="916984"/>
          </a:xfrm>
        </p:spPr>
        <p:txBody>
          <a:bodyPr/>
          <a:lstStyle/>
          <a:p>
            <a:r>
              <a:rPr lang="en-US" dirty="0" smtClean="0"/>
              <a:t>Quality In NILM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44" y="1491244"/>
            <a:ext cx="9655036" cy="4217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1367968" y="6611779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/>
              <a:t>From Master’s Thesis</a:t>
            </a:r>
          </a:p>
        </p:txBody>
      </p:sp>
    </p:spTree>
    <p:extLst>
      <p:ext uri="{BB962C8B-B14F-4D97-AF65-F5344CB8AC3E}">
        <p14:creationId xmlns:p14="http://schemas.microsoft.com/office/powerpoint/2010/main" val="6680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810" y="238956"/>
            <a:ext cx="9905998" cy="916984"/>
          </a:xfrm>
        </p:spPr>
        <p:txBody>
          <a:bodyPr/>
          <a:lstStyle/>
          <a:p>
            <a:r>
              <a:rPr lang="en-US" dirty="0" smtClean="0"/>
              <a:t>Quality In NILM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10" y="1155940"/>
            <a:ext cx="9167201" cy="5001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1367968" y="6611779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/>
              <a:t>From Master’s Thesis</a:t>
            </a:r>
          </a:p>
        </p:txBody>
      </p:sp>
    </p:spTree>
    <p:extLst>
      <p:ext uri="{BB962C8B-B14F-4D97-AF65-F5344CB8AC3E}">
        <p14:creationId xmlns:p14="http://schemas.microsoft.com/office/powerpoint/2010/main" val="26418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760" y="438045"/>
            <a:ext cx="9905998" cy="704955"/>
          </a:xfrm>
        </p:spPr>
        <p:txBody>
          <a:bodyPr/>
          <a:lstStyle/>
          <a:p>
            <a:r>
              <a:rPr lang="en-US" dirty="0" smtClean="0"/>
              <a:t>Power Usage for 3. Month in </a:t>
            </a:r>
            <a:r>
              <a:rPr lang="en-US" dirty="0" err="1" smtClean="0"/>
              <a:t>SMARThg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31" y="1395662"/>
            <a:ext cx="9429055" cy="4539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1367968" y="6611779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/>
              <a:t>From Master’s Thesis</a:t>
            </a:r>
          </a:p>
        </p:txBody>
      </p:sp>
    </p:spTree>
    <p:extLst>
      <p:ext uri="{BB962C8B-B14F-4D97-AF65-F5344CB8AC3E}">
        <p14:creationId xmlns:p14="http://schemas.microsoft.com/office/powerpoint/2010/main" val="15875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490</TotalTime>
  <Words>367</Words>
  <Application>Microsoft Office PowerPoint</Application>
  <PresentationFormat>Widescreen</PresentationFormat>
  <Paragraphs>105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F17</vt:lpstr>
      <vt:lpstr>F52</vt:lpstr>
      <vt:lpstr>Helvetica Neue</vt:lpstr>
      <vt:lpstr>Trebuchet MS</vt:lpstr>
      <vt:lpstr>Tw Cen MT</vt:lpstr>
      <vt:lpstr>Circuit</vt:lpstr>
      <vt:lpstr>Non-intrusive load monitoring</vt:lpstr>
      <vt:lpstr>Non-intrusive load monitoring Basis</vt:lpstr>
      <vt:lpstr>Overview</vt:lpstr>
      <vt:lpstr>The Current research </vt:lpstr>
      <vt:lpstr>The SmartHG Dataset</vt:lpstr>
      <vt:lpstr>Quality In NILM </vt:lpstr>
      <vt:lpstr>Quality In NILM </vt:lpstr>
      <vt:lpstr>Quality In NILM </vt:lpstr>
      <vt:lpstr>Power Usage for 3. Month in SMARThg</vt:lpstr>
      <vt:lpstr>The process </vt:lpstr>
      <vt:lpstr>Appliance types and challenges</vt:lpstr>
      <vt:lpstr>Detection Methods</vt:lpstr>
      <vt:lpstr>FHMM</vt:lpstr>
      <vt:lpstr>Parson</vt:lpstr>
      <vt:lpstr>Weiss</vt:lpstr>
      <vt:lpstr>Detection Methods</vt:lpstr>
      <vt:lpstr>Challenges and pitfalls</vt:lpstr>
      <vt:lpstr>Environment Complexity</vt:lpstr>
      <vt:lpstr>Data acquisition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Non-intrusive load monitoring</dc:title>
  <dc:creator>Rune Heick</dc:creator>
  <cp:lastModifiedBy>Rune Heick</cp:lastModifiedBy>
  <cp:revision>33</cp:revision>
  <dcterms:created xsi:type="dcterms:W3CDTF">2016-04-27T12:08:02Z</dcterms:created>
  <dcterms:modified xsi:type="dcterms:W3CDTF">2016-05-03T07:55:21Z</dcterms:modified>
</cp:coreProperties>
</file>