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67" r:id="rId4"/>
    <p:sldId id="258" r:id="rId5"/>
    <p:sldId id="268" r:id="rId6"/>
    <p:sldId id="259" r:id="rId7"/>
    <p:sldId id="266" r:id="rId8"/>
    <p:sldId id="264" r:id="rId9"/>
    <p:sldId id="265" r:id="rId10"/>
    <p:sldId id="260" r:id="rId11"/>
    <p:sldId id="269" r:id="rId12"/>
    <p:sldId id="270" r:id="rId13"/>
    <p:sldId id="271" r:id="rId14"/>
    <p:sldId id="272" r:id="rId15"/>
    <p:sldId id="261" r:id="rId16"/>
    <p:sldId id="262" r:id="rId17"/>
    <p:sldId id="273" r:id="rId18"/>
    <p:sldId id="263" r:id="rId1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2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89584-B98A-4081-A386-CAA28A4774DA}" type="datetimeFigureOut">
              <a:rPr lang="da-DK" smtClean="0"/>
              <a:t>02-05-2016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648C1-A949-4237-B6FC-D681CC11C8C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26230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648C1-A949-4237-B6FC-D681CC11C8C9}" type="slidenum">
              <a:rPr lang="da-DK" smtClean="0"/>
              <a:t>15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414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22851CA-C60C-4460-BC57-17283B9F6741}" type="datetimeFigureOut">
              <a:rPr lang="da-DK" smtClean="0"/>
              <a:t>02-05-2016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DF86D7F-A208-465B-BB72-BD836FE2FDB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9422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51CA-C60C-4460-BC57-17283B9F6741}" type="datetimeFigureOut">
              <a:rPr lang="da-DK" smtClean="0"/>
              <a:t>02-05-2016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6D7F-A208-465B-BB72-BD836FE2FDB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639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51CA-C60C-4460-BC57-17283B9F6741}" type="datetimeFigureOut">
              <a:rPr lang="da-DK" smtClean="0"/>
              <a:t>02-05-2016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6D7F-A208-465B-BB72-BD836FE2FDB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04546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51CA-C60C-4460-BC57-17283B9F6741}" type="datetimeFigureOut">
              <a:rPr lang="da-DK" smtClean="0"/>
              <a:t>02-05-2016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6D7F-A208-465B-BB72-BD836FE2FDBD}" type="slidenum">
              <a:rPr lang="da-DK" smtClean="0"/>
              <a:t>‹#›</a:t>
            </a:fld>
            <a:endParaRPr lang="da-DK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0547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51CA-C60C-4460-BC57-17283B9F6741}" type="datetimeFigureOut">
              <a:rPr lang="da-DK" smtClean="0"/>
              <a:t>02-05-2016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6D7F-A208-465B-BB72-BD836FE2FDB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93235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51CA-C60C-4460-BC57-17283B9F6741}" type="datetimeFigureOut">
              <a:rPr lang="da-DK" smtClean="0"/>
              <a:t>02-05-2016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6D7F-A208-465B-BB72-BD836FE2FDB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82237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51CA-C60C-4460-BC57-17283B9F6741}" type="datetimeFigureOut">
              <a:rPr lang="da-DK" smtClean="0"/>
              <a:t>02-05-2016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6D7F-A208-465B-BB72-BD836FE2FDB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48174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51CA-C60C-4460-BC57-17283B9F6741}" type="datetimeFigureOut">
              <a:rPr lang="da-DK" smtClean="0"/>
              <a:t>02-05-2016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6D7F-A208-465B-BB72-BD836FE2FDB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49261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51CA-C60C-4460-BC57-17283B9F6741}" type="datetimeFigureOut">
              <a:rPr lang="da-DK" smtClean="0"/>
              <a:t>02-05-2016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6D7F-A208-465B-BB72-BD836FE2FDB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6336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51CA-C60C-4460-BC57-17283B9F6741}" type="datetimeFigureOut">
              <a:rPr lang="da-DK" smtClean="0"/>
              <a:t>02-05-2016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6D7F-A208-465B-BB72-BD836FE2FDB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76465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51CA-C60C-4460-BC57-17283B9F6741}" type="datetimeFigureOut">
              <a:rPr lang="da-DK" smtClean="0"/>
              <a:t>02-05-2016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6D7F-A208-465B-BB72-BD836FE2FDB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86771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51CA-C60C-4460-BC57-17283B9F6741}" type="datetimeFigureOut">
              <a:rPr lang="da-DK" smtClean="0"/>
              <a:t>02-05-2016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6D7F-A208-465B-BB72-BD836FE2FDB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16294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51CA-C60C-4460-BC57-17283B9F6741}" type="datetimeFigureOut">
              <a:rPr lang="da-DK" smtClean="0"/>
              <a:t>02-05-2016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6D7F-A208-465B-BB72-BD836FE2FDB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80515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51CA-C60C-4460-BC57-17283B9F6741}" type="datetimeFigureOut">
              <a:rPr lang="da-DK" smtClean="0"/>
              <a:t>02-05-2016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6D7F-A208-465B-BB72-BD836FE2FDB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8927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51CA-C60C-4460-BC57-17283B9F6741}" type="datetimeFigureOut">
              <a:rPr lang="da-DK" smtClean="0"/>
              <a:t>02-05-2016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6D7F-A208-465B-BB72-BD836FE2FDB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01397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51CA-C60C-4460-BC57-17283B9F6741}" type="datetimeFigureOut">
              <a:rPr lang="da-DK" smtClean="0"/>
              <a:t>02-05-2016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6D7F-A208-465B-BB72-BD836FE2FDB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1314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51CA-C60C-4460-BC57-17283B9F6741}" type="datetimeFigureOut">
              <a:rPr lang="da-DK" smtClean="0"/>
              <a:t>02-05-2016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6D7F-A208-465B-BB72-BD836FE2FDB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381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851CA-C60C-4460-BC57-17283B9F6741}" type="datetimeFigureOut">
              <a:rPr lang="da-DK" smtClean="0"/>
              <a:t>02-05-2016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86D7F-A208-465B-BB72-BD836FE2FDB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12949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3740" y="1846982"/>
            <a:ext cx="8791575" cy="1172263"/>
          </a:xfrm>
        </p:spPr>
        <p:txBody>
          <a:bodyPr>
            <a:normAutofit fontScale="90000"/>
          </a:bodyPr>
          <a:lstStyle/>
          <a:p>
            <a:r>
              <a:rPr lang="da-DK" dirty="0" smtClean="0"/>
              <a:t>Non-intrusive load monitoring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9080" y="3096883"/>
            <a:ext cx="8036942" cy="1902125"/>
          </a:xfrm>
        </p:spPr>
        <p:txBody>
          <a:bodyPr/>
          <a:lstStyle/>
          <a:p>
            <a:r>
              <a:rPr lang="da-DK" dirty="0" smtClean="0"/>
              <a:t>By Rune Arbjerg Heick </a:t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>3. Maj 2016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4762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16984"/>
          </a:xfrm>
        </p:spPr>
        <p:txBody>
          <a:bodyPr/>
          <a:lstStyle/>
          <a:p>
            <a:r>
              <a:rPr lang="en-US" dirty="0" smtClean="0"/>
              <a:t>Appliance types and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76400"/>
            <a:ext cx="1001713" cy="581025"/>
          </a:xfrm>
        </p:spPr>
        <p:txBody>
          <a:bodyPr/>
          <a:lstStyle/>
          <a:p>
            <a:pPr marL="0" indent="0">
              <a:buNone/>
            </a:pPr>
            <a:r>
              <a:rPr lang="da-DK" dirty="0" smtClean="0"/>
              <a:t>Type I</a:t>
            </a:r>
            <a:endParaRPr lang="da-DK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81437" y="1676400"/>
            <a:ext cx="1001713" cy="581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dirty="0" smtClean="0"/>
              <a:t>Type II</a:t>
            </a:r>
            <a:endParaRPr lang="da-DK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21462" y="1676400"/>
            <a:ext cx="1001713" cy="581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dirty="0" smtClean="0"/>
              <a:t>Type III</a:t>
            </a:r>
            <a:endParaRPr lang="da-DK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361487" y="1676399"/>
            <a:ext cx="1001713" cy="581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dirty="0" smtClean="0"/>
              <a:t>Type IV</a:t>
            </a:r>
            <a:endParaRPr lang="da-DK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800100" y="2257424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12281" y="1676399"/>
            <a:ext cx="0" cy="363855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752306" y="1535502"/>
            <a:ext cx="0" cy="363855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492331" y="1535501"/>
            <a:ext cx="0" cy="363855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926" y="2398323"/>
            <a:ext cx="968374" cy="9683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627" y="3817937"/>
            <a:ext cx="1062972" cy="106297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964" y="3817937"/>
            <a:ext cx="1315644" cy="131564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505" y="2542804"/>
            <a:ext cx="1042921" cy="104292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915" y="3051174"/>
            <a:ext cx="1250808" cy="125080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620" y="2395187"/>
            <a:ext cx="759690" cy="75969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36940" y="3366697"/>
            <a:ext cx="924504" cy="114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33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16984"/>
          </a:xfrm>
        </p:spPr>
        <p:txBody>
          <a:bodyPr/>
          <a:lstStyle/>
          <a:p>
            <a:r>
              <a:rPr lang="en-US" dirty="0" smtClean="0"/>
              <a:t>Detection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933" y="1771136"/>
            <a:ext cx="1496279" cy="3085735"/>
          </a:xfrm>
        </p:spPr>
        <p:txBody>
          <a:bodyPr/>
          <a:lstStyle/>
          <a:p>
            <a:r>
              <a:rPr lang="da-DK" dirty="0" smtClean="0"/>
              <a:t>FHMM</a:t>
            </a:r>
          </a:p>
          <a:p>
            <a:endParaRPr lang="da-DK" dirty="0"/>
          </a:p>
          <a:p>
            <a:r>
              <a:rPr lang="da-DK" dirty="0" smtClean="0"/>
              <a:t>Parson</a:t>
            </a:r>
          </a:p>
          <a:p>
            <a:endParaRPr lang="da-DK" dirty="0"/>
          </a:p>
          <a:p>
            <a:r>
              <a:rPr lang="da-DK" dirty="0" smtClean="0"/>
              <a:t>Weiss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447132" y="1771136"/>
            <a:ext cx="5844579" cy="286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i="1" dirty="0" smtClean="0"/>
              <a:t>Simple FHMM</a:t>
            </a:r>
            <a:endParaRPr lang="da-DK" i="1" dirty="0"/>
          </a:p>
          <a:p>
            <a:pPr marL="0" indent="0">
              <a:buNone/>
            </a:pPr>
            <a:endParaRPr lang="da-DK" dirty="0" smtClean="0"/>
          </a:p>
          <a:p>
            <a:pPr marL="0" indent="0">
              <a:buNone/>
            </a:pPr>
            <a:r>
              <a:rPr lang="da-DK" i="1" dirty="0"/>
              <a:t>Difference HMM Combined with FHMM </a:t>
            </a:r>
          </a:p>
          <a:p>
            <a:pPr marL="0" indent="0">
              <a:buNone/>
            </a:pPr>
            <a:endParaRPr lang="da-DK" dirty="0" smtClean="0"/>
          </a:p>
          <a:p>
            <a:pPr marL="0" indent="0">
              <a:buNone/>
            </a:pPr>
            <a:r>
              <a:rPr lang="da-DK" i="1" dirty="0" smtClean="0"/>
              <a:t>K-Means clustering 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369212" y="1535501"/>
            <a:ext cx="0" cy="35570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91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43" y="1861260"/>
            <a:ext cx="8335077" cy="44768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408" y="3023112"/>
            <a:ext cx="831435" cy="8314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080" y="1861260"/>
            <a:ext cx="1042921" cy="1042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080" y="4099674"/>
            <a:ext cx="952473" cy="952473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16984"/>
          </a:xfrm>
        </p:spPr>
        <p:txBody>
          <a:bodyPr/>
          <a:lstStyle/>
          <a:p>
            <a:r>
              <a:rPr lang="en-US" dirty="0" smtClean="0"/>
              <a:t>FHMM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4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577" y="2643728"/>
            <a:ext cx="5571934" cy="29270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722" y="1328084"/>
            <a:ext cx="1315644" cy="1315644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16984"/>
          </a:xfrm>
        </p:spPr>
        <p:txBody>
          <a:bodyPr/>
          <a:lstStyle/>
          <a:p>
            <a:r>
              <a:rPr lang="en-US" dirty="0" smtClean="0"/>
              <a:t>Parson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26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3845"/>
          </a:xfrm>
        </p:spPr>
        <p:txBody>
          <a:bodyPr/>
          <a:lstStyle/>
          <a:p>
            <a:r>
              <a:rPr lang="da-DK" dirty="0" smtClean="0"/>
              <a:t>Weiss</a:t>
            </a:r>
            <a:endParaRPr lang="da-DK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758462" y="5001065"/>
            <a:ext cx="729409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758462" y="2018714"/>
            <a:ext cx="0" cy="298235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175179" y="4438357"/>
            <a:ext cx="1160585" cy="1160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Oval 8"/>
          <p:cNvSpPr/>
          <p:nvPr/>
        </p:nvSpPr>
        <p:spPr>
          <a:xfrm>
            <a:off x="7054948" y="1744394"/>
            <a:ext cx="1181686" cy="1181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Oval 10"/>
          <p:cNvSpPr/>
          <p:nvPr/>
        </p:nvSpPr>
        <p:spPr>
          <a:xfrm>
            <a:off x="5153465" y="2919046"/>
            <a:ext cx="1181686" cy="1181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779" y="4694483"/>
            <a:ext cx="648332" cy="648332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1758461" y="3875649"/>
            <a:ext cx="1153551" cy="11254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79302" y="4023360"/>
            <a:ext cx="560519" cy="69635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861" y="2003925"/>
            <a:ext cx="711860" cy="7118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971" y="3217668"/>
            <a:ext cx="584441" cy="584441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7054948" y="4371535"/>
            <a:ext cx="1181686" cy="1181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271" y="4614653"/>
            <a:ext cx="695450" cy="69545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244988" y="2058238"/>
            <a:ext cx="4812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000" dirty="0" smtClean="0"/>
              <a:t>Q</a:t>
            </a:r>
            <a:endParaRPr lang="da-DK" sz="3000" dirty="0"/>
          </a:p>
        </p:txBody>
      </p:sp>
      <p:sp>
        <p:nvSpPr>
          <p:cNvPr id="19" name="TextBox 18"/>
          <p:cNvSpPr txBox="1"/>
          <p:nvPr/>
        </p:nvSpPr>
        <p:spPr>
          <a:xfrm>
            <a:off x="8609425" y="5009776"/>
            <a:ext cx="3770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000" dirty="0"/>
              <a:t>P</a:t>
            </a:r>
            <a:endParaRPr lang="da-DK" sz="3000" dirty="0"/>
          </a:p>
        </p:txBody>
      </p:sp>
      <p:sp>
        <p:nvSpPr>
          <p:cNvPr id="20" name="Oval 19"/>
          <p:cNvSpPr/>
          <p:nvPr/>
        </p:nvSpPr>
        <p:spPr>
          <a:xfrm>
            <a:off x="1261735" y="4572000"/>
            <a:ext cx="1153551" cy="11254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442" y="4876296"/>
            <a:ext cx="530893" cy="53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31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16984"/>
          </a:xfrm>
        </p:spPr>
        <p:txBody>
          <a:bodyPr/>
          <a:lstStyle/>
          <a:p>
            <a:r>
              <a:rPr lang="en-US" dirty="0" smtClean="0"/>
              <a:t>Detection Methods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05" y="1535502"/>
            <a:ext cx="5238807" cy="51472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220" y="1399807"/>
            <a:ext cx="5360629" cy="52829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/>
          <p:cNvSpPr txBox="1"/>
          <p:nvPr/>
        </p:nvSpPr>
        <p:spPr>
          <a:xfrm>
            <a:off x="3268862" y="1443169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F1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44115" y="1350836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Accuracy</a:t>
            </a:r>
            <a:endParaRPr lang="da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63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16984"/>
          </a:xfrm>
        </p:spPr>
        <p:txBody>
          <a:bodyPr/>
          <a:lstStyle/>
          <a:p>
            <a:r>
              <a:rPr lang="en-US" dirty="0" smtClean="0"/>
              <a:t>Challenges and pitfalls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88123"/>
            <a:ext cx="9905999" cy="4103078"/>
          </a:xfrm>
        </p:spPr>
        <p:txBody>
          <a:bodyPr/>
          <a:lstStyle/>
          <a:p>
            <a:pPr marL="0" indent="0">
              <a:buNone/>
            </a:pPr>
            <a:endParaRPr lang="da-DK" dirty="0" smtClean="0"/>
          </a:p>
          <a:p>
            <a:r>
              <a:rPr lang="da-DK" dirty="0" smtClean="0"/>
              <a:t>Limited Sample rates </a:t>
            </a:r>
          </a:p>
          <a:p>
            <a:r>
              <a:rPr lang="da-DK" dirty="0" smtClean="0"/>
              <a:t>Processing power</a:t>
            </a:r>
          </a:p>
          <a:p>
            <a:r>
              <a:rPr lang="da-DK" dirty="0" smtClean="0"/>
              <a:t>Environment Knowledge</a:t>
            </a:r>
          </a:p>
        </p:txBody>
      </p:sp>
    </p:spTree>
    <p:extLst>
      <p:ext uri="{BB962C8B-B14F-4D97-AF65-F5344CB8AC3E}">
        <p14:creationId xmlns:p14="http://schemas.microsoft.com/office/powerpoint/2010/main" val="326561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Environment Complexity</a:t>
            </a:r>
            <a:endParaRPr 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382" y="1959923"/>
            <a:ext cx="7868493" cy="42351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1610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16984"/>
          </a:xfrm>
        </p:spPr>
        <p:txBody>
          <a:bodyPr/>
          <a:lstStyle/>
          <a:p>
            <a:r>
              <a:rPr lang="en-US" dirty="0" smtClean="0"/>
              <a:t>Data </a:t>
            </a:r>
            <a:r>
              <a:rPr lang="da-DK" dirty="0"/>
              <a:t>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35502"/>
            <a:ext cx="9905999" cy="4255699"/>
          </a:xfrm>
        </p:spPr>
        <p:txBody>
          <a:bodyPr/>
          <a:lstStyle/>
          <a:p>
            <a:r>
              <a:rPr lang="da-DK" dirty="0" smtClean="0"/>
              <a:t>Data Monitoring </a:t>
            </a:r>
          </a:p>
          <a:p>
            <a:r>
              <a:rPr lang="da-DK" dirty="0" smtClean="0"/>
              <a:t>Micro Enviroments</a:t>
            </a:r>
          </a:p>
          <a:p>
            <a:r>
              <a:rPr lang="da-DK" dirty="0" smtClean="0"/>
              <a:t>Additional Environment Knowledge</a:t>
            </a:r>
          </a:p>
          <a:p>
            <a:r>
              <a:rPr lang="da-DK" dirty="0"/>
              <a:t>Type </a:t>
            </a:r>
            <a:r>
              <a:rPr lang="da-DK" dirty="0" smtClean="0"/>
              <a:t>III &amp; </a:t>
            </a:r>
            <a:r>
              <a:rPr lang="da-DK" dirty="0"/>
              <a:t>Type </a:t>
            </a:r>
            <a:r>
              <a:rPr lang="da-DK" dirty="0" smtClean="0"/>
              <a:t>IV</a:t>
            </a:r>
          </a:p>
          <a:p>
            <a:endParaRPr lang="da-DK" dirty="0"/>
          </a:p>
          <a:p>
            <a:r>
              <a:rPr lang="da-DK" dirty="0" smtClean="0"/>
              <a:t>ON/OFF time registration </a:t>
            </a:r>
          </a:p>
          <a:p>
            <a:pPr marL="0" indent="0">
              <a:buNone/>
            </a:pPr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0150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16984"/>
          </a:xfrm>
        </p:spPr>
        <p:txBody>
          <a:bodyPr/>
          <a:lstStyle/>
          <a:p>
            <a:r>
              <a:rPr lang="en-US" dirty="0" smtClean="0"/>
              <a:t>Non-intrusive load monitoring Basis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172" y="1344428"/>
            <a:ext cx="6287377" cy="50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13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>
            <a:off x="580039" y="2934643"/>
            <a:ext cx="10809018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41792"/>
          </a:xfrm>
        </p:spPr>
        <p:txBody>
          <a:bodyPr/>
          <a:lstStyle/>
          <a:p>
            <a:r>
              <a:rPr lang="da-DK" dirty="0" smtClean="0"/>
              <a:t>Overview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792599" y="276535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>
                <a:solidFill>
                  <a:srgbClr val="252525"/>
                </a:solidFill>
                <a:latin typeface="Arial" panose="020B0604020202020204" pitchFamily="34" charset="0"/>
              </a:rPr>
              <a:t>1980</a:t>
            </a:r>
            <a:endParaRPr lang="da-DK" dirty="0"/>
          </a:p>
        </p:txBody>
      </p:sp>
      <p:sp>
        <p:nvSpPr>
          <p:cNvPr id="5" name="Rectangle 4"/>
          <p:cNvSpPr/>
          <p:nvPr/>
        </p:nvSpPr>
        <p:spPr>
          <a:xfrm>
            <a:off x="505378" y="2195979"/>
            <a:ext cx="281032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 smtClean="0"/>
              <a:t>George </a:t>
            </a:r>
            <a:r>
              <a:rPr lang="da-DK" dirty="0"/>
              <a:t>W. Hart, </a:t>
            </a:r>
            <a:br>
              <a:rPr lang="da-DK" dirty="0"/>
            </a:br>
            <a:r>
              <a:rPr lang="da-DK" dirty="0"/>
              <a:t>Ed Kern and Fred Schweppe</a:t>
            </a:r>
          </a:p>
          <a:p>
            <a:endParaRPr lang="da-DK" dirty="0"/>
          </a:p>
        </p:txBody>
      </p:sp>
      <p:sp>
        <p:nvSpPr>
          <p:cNvPr id="6" name="Rectangle 5"/>
          <p:cNvSpPr/>
          <p:nvPr/>
        </p:nvSpPr>
        <p:spPr>
          <a:xfrm>
            <a:off x="10308837" y="276535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>
                <a:solidFill>
                  <a:srgbClr val="333333"/>
                </a:solidFill>
                <a:latin typeface="Helvetica Neue"/>
              </a:rPr>
              <a:t>2014</a:t>
            </a:r>
            <a:endParaRPr lang="da-DK" dirty="0"/>
          </a:p>
        </p:txBody>
      </p:sp>
      <p:sp>
        <p:nvSpPr>
          <p:cNvPr id="8" name="Rectangle 7"/>
          <p:cNvSpPr/>
          <p:nvPr/>
        </p:nvSpPr>
        <p:spPr>
          <a:xfrm>
            <a:off x="4284823" y="276535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 smtClean="0">
                <a:solidFill>
                  <a:srgbClr val="333333"/>
                </a:solidFill>
                <a:latin typeface="Helvetica Neue"/>
              </a:rPr>
              <a:t>1995</a:t>
            </a:r>
            <a:endParaRPr lang="da-DK" dirty="0"/>
          </a:p>
        </p:txBody>
      </p:sp>
      <p:sp>
        <p:nvSpPr>
          <p:cNvPr id="10" name="Rectangle 9"/>
          <p:cNvSpPr/>
          <p:nvPr/>
        </p:nvSpPr>
        <p:spPr>
          <a:xfrm>
            <a:off x="6759284" y="2749977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 smtClean="0">
                <a:solidFill>
                  <a:srgbClr val="333333"/>
                </a:solidFill>
                <a:latin typeface="Helvetica Neue"/>
              </a:rPr>
              <a:t>2000</a:t>
            </a:r>
            <a:endParaRPr lang="da-DK" dirty="0"/>
          </a:p>
        </p:txBody>
      </p:sp>
      <p:sp>
        <p:nvSpPr>
          <p:cNvPr id="12" name="Rectangle 11"/>
          <p:cNvSpPr/>
          <p:nvPr/>
        </p:nvSpPr>
        <p:spPr>
          <a:xfrm>
            <a:off x="8476567" y="276535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 smtClean="0">
                <a:solidFill>
                  <a:srgbClr val="333333"/>
                </a:solidFill>
                <a:latin typeface="Helvetica Neue"/>
              </a:rPr>
              <a:t>2010</a:t>
            </a:r>
            <a:endParaRPr lang="da-DK" dirty="0"/>
          </a:p>
        </p:txBody>
      </p:sp>
      <p:sp>
        <p:nvSpPr>
          <p:cNvPr id="14" name="Rectangle 13"/>
          <p:cNvSpPr/>
          <p:nvPr/>
        </p:nvSpPr>
        <p:spPr>
          <a:xfrm>
            <a:off x="3643036" y="3134686"/>
            <a:ext cx="1981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a-DK" dirty="0"/>
              <a:t>Commercial</a:t>
            </a:r>
            <a:br>
              <a:rPr lang="da-DK" dirty="0"/>
            </a:br>
            <a:r>
              <a:rPr lang="da-DK" dirty="0"/>
              <a:t>NILM Applications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242691" y="2394036"/>
            <a:ext cx="1936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/>
              <a:t>Pattern Recognition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85384" y="3381655"/>
            <a:ext cx="1928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/>
              <a:t>”Smart- revolution”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145332" y="2487678"/>
            <a:ext cx="1024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/>
              <a:t>NILM-TK </a:t>
            </a:r>
          </a:p>
        </p:txBody>
      </p:sp>
    </p:spTree>
    <p:extLst>
      <p:ext uri="{BB962C8B-B14F-4D97-AF65-F5344CB8AC3E}">
        <p14:creationId xmlns:p14="http://schemas.microsoft.com/office/powerpoint/2010/main" val="429272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16984"/>
          </a:xfrm>
        </p:spPr>
        <p:txBody>
          <a:bodyPr/>
          <a:lstStyle/>
          <a:p>
            <a:r>
              <a:rPr lang="en-US" dirty="0" smtClean="0"/>
              <a:t>The Current research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63306"/>
            <a:ext cx="9905999" cy="392789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a-DK" sz="2800" dirty="0" smtClean="0"/>
              <a:t>Data collection &amp; processing </a:t>
            </a:r>
          </a:p>
          <a:p>
            <a:pPr>
              <a:lnSpc>
                <a:spcPct val="100000"/>
              </a:lnSpc>
            </a:pPr>
            <a:r>
              <a:rPr lang="da-DK" sz="2800" dirty="0" smtClean="0"/>
              <a:t>Algorithems</a:t>
            </a:r>
          </a:p>
          <a:p>
            <a:pPr>
              <a:lnSpc>
                <a:spcPct val="100000"/>
              </a:lnSpc>
            </a:pPr>
            <a:r>
              <a:rPr lang="da-DK" sz="2800" dirty="0" smtClean="0"/>
              <a:t>Usage</a:t>
            </a:r>
          </a:p>
        </p:txBody>
      </p:sp>
    </p:spTree>
    <p:extLst>
      <p:ext uri="{BB962C8B-B14F-4D97-AF65-F5344CB8AC3E}">
        <p14:creationId xmlns:p14="http://schemas.microsoft.com/office/powerpoint/2010/main" val="31603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2702100" y="2552126"/>
            <a:ext cx="5121877" cy="4254609"/>
            <a:chOff x="2702100" y="2552126"/>
            <a:chExt cx="5121877" cy="4254609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3125337" y="2552126"/>
              <a:ext cx="723332" cy="7642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2100" y="3205508"/>
              <a:ext cx="5121877" cy="3601227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grpSp>
        <p:nvGrpSpPr>
          <p:cNvPr id="51" name="Group 50"/>
          <p:cNvGrpSpPr/>
          <p:nvPr/>
        </p:nvGrpSpPr>
        <p:grpSpPr>
          <a:xfrm>
            <a:off x="2702100" y="2889906"/>
            <a:ext cx="5121877" cy="3916829"/>
            <a:chOff x="2702100" y="2889906"/>
            <a:chExt cx="5121877" cy="3916829"/>
          </a:xfrm>
        </p:grpSpPr>
        <p:cxnSp>
          <p:nvCxnSpPr>
            <p:cNvPr id="48" name="Straight Connector 47"/>
            <p:cNvCxnSpPr/>
            <p:nvPr/>
          </p:nvCxnSpPr>
          <p:spPr>
            <a:xfrm flipV="1">
              <a:off x="6016525" y="2889906"/>
              <a:ext cx="672663" cy="4264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ounded Rectangle 45"/>
            <p:cNvSpPr/>
            <p:nvPr/>
          </p:nvSpPr>
          <p:spPr>
            <a:xfrm>
              <a:off x="2702100" y="3205507"/>
              <a:ext cx="5121877" cy="3601228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a-DK" dirty="0" smtClean="0"/>
                <a:t>Methods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a-DK" dirty="0" smtClean="0"/>
                <a:t>Optimzation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a-DK" dirty="0" smtClean="0"/>
                <a:t>Clustering </a:t>
              </a:r>
              <a:endParaRPr lang="da-DK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a-DK" dirty="0" smtClean="0"/>
                <a:t>HMM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a-DK" dirty="0" smtClean="0"/>
                <a:t>SVM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a-DK" dirty="0" smtClean="0"/>
                <a:t>ANN</a:t>
              </a:r>
              <a:endParaRPr lang="da-DK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a-DK" dirty="0" smtClean="0"/>
                <a:t>DANN</a:t>
              </a:r>
              <a:endParaRPr lang="da-DK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84843"/>
          </a:xfrm>
        </p:spPr>
        <p:txBody>
          <a:bodyPr/>
          <a:lstStyle/>
          <a:p>
            <a:r>
              <a:rPr lang="da-DK" dirty="0" smtClean="0"/>
              <a:t>The process </a:t>
            </a:r>
            <a:endParaRPr lang="da-DK" dirty="0"/>
          </a:p>
        </p:txBody>
      </p:sp>
      <p:sp>
        <p:nvSpPr>
          <p:cNvPr id="7" name="Rounded Rectangle 6"/>
          <p:cNvSpPr/>
          <p:nvPr/>
        </p:nvSpPr>
        <p:spPr>
          <a:xfrm>
            <a:off x="2199115" y="1972101"/>
            <a:ext cx="2006222" cy="675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dirty="0" smtClean="0"/>
              <a:t>Feature exstraction </a:t>
            </a:r>
            <a:endParaRPr lang="da-DK" dirty="0"/>
          </a:p>
        </p:txBody>
      </p:sp>
      <p:sp>
        <p:nvSpPr>
          <p:cNvPr id="9" name="Rounded Rectangle 8"/>
          <p:cNvSpPr/>
          <p:nvPr/>
        </p:nvSpPr>
        <p:spPr>
          <a:xfrm>
            <a:off x="5749239" y="1560963"/>
            <a:ext cx="2006222" cy="675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dirty="0" smtClean="0"/>
              <a:t>Model Creation</a:t>
            </a:r>
            <a:endParaRPr lang="da-DK" dirty="0"/>
          </a:p>
        </p:txBody>
      </p:sp>
      <p:sp>
        <p:nvSpPr>
          <p:cNvPr id="10" name="Rounded Rectangle 9"/>
          <p:cNvSpPr/>
          <p:nvPr/>
        </p:nvSpPr>
        <p:spPr>
          <a:xfrm>
            <a:off x="5749239" y="2456590"/>
            <a:ext cx="2006222" cy="675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dirty="0" smtClean="0"/>
              <a:t>Model Validation</a:t>
            </a:r>
            <a:endParaRPr lang="da-DK" dirty="0"/>
          </a:p>
        </p:txBody>
      </p:sp>
      <p:sp>
        <p:nvSpPr>
          <p:cNvPr id="11" name="Rounded Rectangle 10"/>
          <p:cNvSpPr/>
          <p:nvPr/>
        </p:nvSpPr>
        <p:spPr>
          <a:xfrm>
            <a:off x="1141413" y="2040341"/>
            <a:ext cx="798394" cy="58685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Filter</a:t>
            </a:r>
            <a:endParaRPr lang="da-DK" dirty="0"/>
          </a:p>
        </p:txBody>
      </p:sp>
      <p:sp>
        <p:nvSpPr>
          <p:cNvPr id="12" name="Rounded Rectangle 11"/>
          <p:cNvSpPr/>
          <p:nvPr/>
        </p:nvSpPr>
        <p:spPr>
          <a:xfrm>
            <a:off x="4464645" y="2016454"/>
            <a:ext cx="798394" cy="58685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Filter</a:t>
            </a:r>
            <a:endParaRPr lang="da-DK" dirty="0"/>
          </a:p>
        </p:txBody>
      </p:sp>
      <p:sp>
        <p:nvSpPr>
          <p:cNvPr id="13" name="Rounded Rectangle 12"/>
          <p:cNvSpPr/>
          <p:nvPr/>
        </p:nvSpPr>
        <p:spPr>
          <a:xfrm>
            <a:off x="8241661" y="2060812"/>
            <a:ext cx="798394" cy="58685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Filter</a:t>
            </a:r>
            <a:endParaRPr lang="da-DK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27263" y="2309882"/>
            <a:ext cx="6141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7" idx="1"/>
          </p:cNvCxnSpPr>
          <p:nvPr/>
        </p:nvCxnSpPr>
        <p:spPr>
          <a:xfrm>
            <a:off x="1939807" y="2309882"/>
            <a:ext cx="25930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205337" y="2309881"/>
            <a:ext cx="25930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2" idx="3"/>
            <a:endCxn id="10" idx="1"/>
          </p:cNvCxnSpPr>
          <p:nvPr/>
        </p:nvCxnSpPr>
        <p:spPr>
          <a:xfrm>
            <a:off x="5263039" y="2309881"/>
            <a:ext cx="486200" cy="48449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2" idx="3"/>
            <a:endCxn id="9" idx="1"/>
          </p:cNvCxnSpPr>
          <p:nvPr/>
        </p:nvCxnSpPr>
        <p:spPr>
          <a:xfrm flipV="1">
            <a:off x="5263039" y="1898745"/>
            <a:ext cx="486200" cy="411136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9" idx="3"/>
            <a:endCxn id="13" idx="1"/>
          </p:cNvCxnSpPr>
          <p:nvPr/>
        </p:nvCxnSpPr>
        <p:spPr>
          <a:xfrm>
            <a:off x="7755461" y="1898745"/>
            <a:ext cx="486200" cy="45549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0" idx="3"/>
            <a:endCxn id="13" idx="1"/>
          </p:cNvCxnSpPr>
          <p:nvPr/>
        </p:nvCxnSpPr>
        <p:spPr>
          <a:xfrm flipV="1">
            <a:off x="7755461" y="2354239"/>
            <a:ext cx="486200" cy="44013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9526255" y="2060812"/>
            <a:ext cx="2006222" cy="5868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Application</a:t>
            </a:r>
            <a:endParaRPr lang="da-DK" dirty="0"/>
          </a:p>
        </p:txBody>
      </p:sp>
      <p:cxnSp>
        <p:nvCxnSpPr>
          <p:cNvPr id="38" name="Straight Arrow Connector 37"/>
          <p:cNvCxnSpPr>
            <a:stCxn id="13" idx="3"/>
            <a:endCxn id="34" idx="1"/>
          </p:cNvCxnSpPr>
          <p:nvPr/>
        </p:nvCxnSpPr>
        <p:spPr>
          <a:xfrm>
            <a:off x="9040055" y="2354239"/>
            <a:ext cx="486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37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16984"/>
          </a:xfrm>
        </p:spPr>
        <p:txBody>
          <a:bodyPr/>
          <a:lstStyle/>
          <a:p>
            <a:r>
              <a:rPr lang="en-US" dirty="0" smtClean="0"/>
              <a:t>Quality In NILM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16657"/>
            <a:ext cx="9905999" cy="3850258"/>
          </a:xfrm>
        </p:spPr>
        <p:txBody>
          <a:bodyPr/>
          <a:lstStyle/>
          <a:p>
            <a:r>
              <a:rPr lang="en-US" dirty="0" smtClean="0"/>
              <a:t>Purpose </a:t>
            </a:r>
          </a:p>
          <a:p>
            <a:pPr lvl="1"/>
            <a:r>
              <a:rPr lang="en-US" dirty="0" smtClean="0"/>
              <a:t>Purpose of NILM </a:t>
            </a:r>
          </a:p>
          <a:p>
            <a:pPr lvl="1"/>
            <a:r>
              <a:rPr lang="en-US" dirty="0" smtClean="0"/>
              <a:t>Purpose of Analysis </a:t>
            </a:r>
          </a:p>
          <a:p>
            <a:r>
              <a:rPr lang="en-US" dirty="0"/>
              <a:t>Factors </a:t>
            </a:r>
          </a:p>
          <a:p>
            <a:pPr lvl="1"/>
            <a:r>
              <a:rPr lang="en-US" dirty="0"/>
              <a:t>Activity </a:t>
            </a:r>
          </a:p>
          <a:p>
            <a:pPr lvl="1"/>
            <a:r>
              <a:rPr lang="en-US" dirty="0"/>
              <a:t>Availability </a:t>
            </a:r>
          </a:p>
          <a:p>
            <a:pPr lvl="1"/>
            <a:r>
              <a:rPr lang="en-US" dirty="0"/>
              <a:t>Consumption part</a:t>
            </a:r>
          </a:p>
          <a:p>
            <a:pPr lvl="1"/>
            <a:r>
              <a:rPr lang="en-US" dirty="0"/>
              <a:t>Additional information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2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53107"/>
          </a:xfrm>
        </p:spPr>
        <p:txBody>
          <a:bodyPr/>
          <a:lstStyle/>
          <a:p>
            <a:r>
              <a:rPr lang="da-DK" dirty="0" smtClean="0"/>
              <a:t>The SmartHG Dataset</a:t>
            </a:r>
            <a:endParaRPr lang="da-DK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0957" y="1752600"/>
            <a:ext cx="10474558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09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44397"/>
            <a:ext cx="9905998" cy="916984"/>
          </a:xfrm>
        </p:spPr>
        <p:txBody>
          <a:bodyPr/>
          <a:lstStyle/>
          <a:p>
            <a:r>
              <a:rPr lang="en-US" dirty="0" smtClean="0"/>
              <a:t>Quality In NILM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744" y="1491244"/>
            <a:ext cx="9655036" cy="42174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6803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0810" y="238956"/>
            <a:ext cx="9905998" cy="916984"/>
          </a:xfrm>
        </p:spPr>
        <p:txBody>
          <a:bodyPr/>
          <a:lstStyle/>
          <a:p>
            <a:r>
              <a:rPr lang="en-US" dirty="0" smtClean="0"/>
              <a:t>Quality In NILM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810" y="1155940"/>
            <a:ext cx="9167201" cy="50016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4186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382</TotalTime>
  <Words>149</Words>
  <Application>Microsoft Office PowerPoint</Application>
  <PresentationFormat>Widescreen</PresentationFormat>
  <Paragraphs>83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Helvetica Neue</vt:lpstr>
      <vt:lpstr>Trebuchet MS</vt:lpstr>
      <vt:lpstr>Tw Cen MT</vt:lpstr>
      <vt:lpstr>Circuit</vt:lpstr>
      <vt:lpstr>Non-intrusive load monitoring</vt:lpstr>
      <vt:lpstr>Non-intrusive load monitoring Basis</vt:lpstr>
      <vt:lpstr>Overview</vt:lpstr>
      <vt:lpstr>The Current research </vt:lpstr>
      <vt:lpstr>The process </vt:lpstr>
      <vt:lpstr>Quality In NILM </vt:lpstr>
      <vt:lpstr>The SmartHG Dataset</vt:lpstr>
      <vt:lpstr>Quality In NILM </vt:lpstr>
      <vt:lpstr>Quality In NILM </vt:lpstr>
      <vt:lpstr>Appliance types and challenges</vt:lpstr>
      <vt:lpstr>Detection Methods</vt:lpstr>
      <vt:lpstr>FHMM</vt:lpstr>
      <vt:lpstr>Parson</vt:lpstr>
      <vt:lpstr>Weiss</vt:lpstr>
      <vt:lpstr>Detection Methods</vt:lpstr>
      <vt:lpstr>Challenges and pitfalls</vt:lpstr>
      <vt:lpstr>Environment Complexity</vt:lpstr>
      <vt:lpstr>Data acquisition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Non-intrusive load monitoring</dc:title>
  <dc:creator>Rune Heick</dc:creator>
  <cp:lastModifiedBy>Rune Heick</cp:lastModifiedBy>
  <cp:revision>25</cp:revision>
  <dcterms:created xsi:type="dcterms:W3CDTF">2016-04-27T12:08:02Z</dcterms:created>
  <dcterms:modified xsi:type="dcterms:W3CDTF">2016-05-02T16:47:57Z</dcterms:modified>
</cp:coreProperties>
</file>