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519" r:id="rId2"/>
    <p:sldId id="484" r:id="rId3"/>
    <p:sldId id="525" r:id="rId4"/>
    <p:sldId id="490" r:id="rId5"/>
    <p:sldId id="524" r:id="rId6"/>
    <p:sldId id="526" r:id="rId7"/>
    <p:sldId id="527" r:id="rId8"/>
    <p:sldId id="529" r:id="rId9"/>
    <p:sldId id="530" r:id="rId10"/>
    <p:sldId id="528" r:id="rId11"/>
    <p:sldId id="531" r:id="rId12"/>
    <p:sldId id="532" r:id="rId13"/>
    <p:sldId id="307" r:id="rId14"/>
    <p:sldId id="499" r:id="rId15"/>
    <p:sldId id="523"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禹烨" initials="李" lastIdx="2" clrIdx="0"/>
  <p:cmAuthor id="2" name="Rune" initials="R" lastIdx="1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C1C"/>
    <a:srgbClr val="014924"/>
    <a:srgbClr val="8F2121"/>
    <a:srgbClr val="8E3F2A"/>
    <a:srgbClr val="872B29"/>
    <a:srgbClr val="A43532"/>
    <a:srgbClr val="C74845"/>
    <a:srgbClr val="D95C59"/>
    <a:srgbClr val="D72F13"/>
    <a:srgbClr val="9E1D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84" autoAdjust="0"/>
    <p:restoredTop sz="96526" autoAdjust="0"/>
  </p:normalViewPr>
  <p:slideViewPr>
    <p:cSldViewPr snapToGrid="0">
      <p:cViewPr varScale="1">
        <p:scale>
          <a:sx n="115" d="100"/>
          <a:sy n="115" d="100"/>
        </p:scale>
        <p:origin x="192" y="56"/>
      </p:cViewPr>
      <p:guideLst/>
    </p:cSldViewPr>
  </p:slideViewPr>
  <p:notesTextViewPr>
    <p:cViewPr>
      <p:scale>
        <a:sx n="1" d="1"/>
        <a:sy n="1" d="1"/>
      </p:scale>
      <p:origin x="0" y="0"/>
    </p:cViewPr>
  </p:notesTextViewPr>
  <p:notesViewPr>
    <p:cSldViewPr snapToGrid="0">
      <p:cViewPr varScale="1">
        <p:scale>
          <a:sx n="90" d="100"/>
          <a:sy n="90" d="100"/>
        </p:scale>
        <p:origin x="2276"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华文中宋" panose="02010600040101010101" charset="-122"/>
              <a:ea typeface="华文中宋" panose="02010600040101010101" charset="-122"/>
              <a:cs typeface="华文中宋" panose="0201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华文中宋" panose="02010600040101010101" charset="-122"/>
              </a:rPr>
              <a:t>2024/05/18</a:t>
            </a:fld>
            <a:endParaRPr lang="zh-CN" altLang="en-US">
              <a:cs typeface="华文中宋" panose="0201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华文中宋" panose="02010600040101010101" charset="-122"/>
              <a:ea typeface="华文中宋" panose="02010600040101010101" charset="-122"/>
              <a:cs typeface="华文中宋" panose="0201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华文中宋" panose="02010600040101010101" charset="-122"/>
              </a:rPr>
              <a:t>‹#›</a:t>
            </a:fld>
            <a:endParaRPr lang="zh-CN" altLang="en-US">
              <a:cs typeface="华文中宋" panose="02010600040101010101"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华文中宋" panose="02010600040101010101" charset="-122"/>
                <a:ea typeface="华文中宋" panose="02010600040101010101" charset="-122"/>
                <a:cs typeface="华文中宋" panose="0201060004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华文中宋" panose="02010600040101010101" charset="-122"/>
                <a:ea typeface="华文中宋" panose="02010600040101010101" charset="-122"/>
                <a:cs typeface="华文中宋" panose="02010600040101010101" charset="-122"/>
              </a:defRPr>
            </a:lvl1pPr>
          </a:lstStyle>
          <a:p>
            <a:fld id="{D6F4C59C-F65C-4D2C-B5D6-D2B8687C3B86}" type="datetimeFigureOut">
              <a:rPr lang="zh-CN" altLang="en-US" smtClean="0"/>
              <a:t>2024/05/18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华文中宋" panose="02010600040101010101" charset="-122"/>
                <a:ea typeface="华文中宋" panose="02010600040101010101" charset="-122"/>
                <a:cs typeface="华文中宋" panose="0201060004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华文中宋" panose="02010600040101010101" charset="-122"/>
                <a:ea typeface="华文中宋" panose="02010600040101010101" charset="-122"/>
                <a:cs typeface="华文中宋" panose="02010600040101010101" charset="-122"/>
              </a:defRPr>
            </a:lvl1pPr>
          </a:lstStyle>
          <a:p>
            <a:fld id="{DE8F9D32-2EAF-4BCE-A2B6-D60C7B5B0A0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华文中宋" panose="02010600040101010101" charset="-122"/>
        <a:ea typeface="华文中宋" panose="02010600040101010101" charset="-122"/>
        <a:cs typeface="华文中宋" panose="02010600040101010101" charset="-122"/>
      </a:defRPr>
    </a:lvl1pPr>
    <a:lvl2pPr marL="457200" algn="l" defTabSz="914400" rtl="0" eaLnBrk="1" latinLnBrk="0" hangingPunct="1">
      <a:defRPr sz="1200" kern="1200">
        <a:solidFill>
          <a:schemeClr val="tx1"/>
        </a:solidFill>
        <a:latin typeface="华文中宋" panose="02010600040101010101" charset="-122"/>
        <a:ea typeface="华文中宋" panose="02010600040101010101" charset="-122"/>
        <a:cs typeface="华文中宋" panose="02010600040101010101" charset="-122"/>
      </a:defRPr>
    </a:lvl2pPr>
    <a:lvl3pPr marL="914400" algn="l" defTabSz="914400" rtl="0" eaLnBrk="1" latinLnBrk="0" hangingPunct="1">
      <a:defRPr sz="1200" kern="1200">
        <a:solidFill>
          <a:schemeClr val="tx1"/>
        </a:solidFill>
        <a:latin typeface="华文中宋" panose="02010600040101010101" charset="-122"/>
        <a:ea typeface="华文中宋" panose="02010600040101010101" charset="-122"/>
        <a:cs typeface="华文中宋" panose="02010600040101010101" charset="-122"/>
      </a:defRPr>
    </a:lvl3pPr>
    <a:lvl4pPr marL="1371600" algn="l" defTabSz="914400" rtl="0" eaLnBrk="1" latinLnBrk="0" hangingPunct="1">
      <a:defRPr sz="1200" kern="1200">
        <a:solidFill>
          <a:schemeClr val="tx1"/>
        </a:solidFill>
        <a:latin typeface="华文中宋" panose="02010600040101010101" charset="-122"/>
        <a:ea typeface="华文中宋" panose="02010600040101010101" charset="-122"/>
        <a:cs typeface="华文中宋" panose="02010600040101010101" charset="-122"/>
      </a:defRPr>
    </a:lvl4pPr>
    <a:lvl5pPr marL="1828800" algn="l" defTabSz="914400" rtl="0" eaLnBrk="1" latinLnBrk="0" hangingPunct="1">
      <a:defRPr sz="1200" kern="1200">
        <a:solidFill>
          <a:schemeClr val="tx1"/>
        </a:solidFill>
        <a:latin typeface="华文中宋" panose="02010600040101010101" charset="-122"/>
        <a:ea typeface="华文中宋" panose="02010600040101010101" charset="-122"/>
        <a:cs typeface="华文中宋" panose="0201060004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cs typeface="华文中宋" panose="02010600040101010101"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cs typeface="华文中宋" panose="02010600040101010101"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矩形 6">
            <a:extLst>
              <a:ext uri="{FF2B5EF4-FFF2-40B4-BE49-F238E27FC236}">
                <a16:creationId xmlns:a16="http://schemas.microsoft.com/office/drawing/2014/main" id="{FD1C2C40-1959-9BE7-A926-AE3F3BF3E4EA}"/>
              </a:ext>
            </a:extLst>
          </p:cNvPr>
          <p:cNvSpPr/>
          <p:nvPr userDrawn="1"/>
        </p:nvSpPr>
        <p:spPr>
          <a:xfrm>
            <a:off x="3" y="6464972"/>
            <a:ext cx="1644166" cy="393028"/>
          </a:xfrm>
          <a:prstGeom prst="rect">
            <a:avLst/>
          </a:prstGeom>
          <a:solidFill>
            <a:srgbClr val="01492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华文中宋" panose="02010600040101010101" charset="-122"/>
            </a:endParaRPr>
          </a:p>
        </p:txBody>
      </p:sp>
      <p:sp>
        <p:nvSpPr>
          <p:cNvPr id="17" name="矩形 16">
            <a:extLst>
              <a:ext uri="{FF2B5EF4-FFF2-40B4-BE49-F238E27FC236}">
                <a16:creationId xmlns:a16="http://schemas.microsoft.com/office/drawing/2014/main" id="{2AC19A4A-23DB-838D-2105-277939A17F96}"/>
              </a:ext>
            </a:extLst>
          </p:cNvPr>
          <p:cNvSpPr/>
          <p:nvPr userDrawn="1"/>
        </p:nvSpPr>
        <p:spPr>
          <a:xfrm>
            <a:off x="3272216" y="6464972"/>
            <a:ext cx="1644166" cy="393028"/>
          </a:xfrm>
          <a:prstGeom prst="rect">
            <a:avLst/>
          </a:prstGeom>
          <a:solidFill>
            <a:srgbClr val="01492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华文中宋" panose="02010600040101010101" charset="-122"/>
            </a:endParaRPr>
          </a:p>
        </p:txBody>
      </p:sp>
      <p:sp>
        <p:nvSpPr>
          <p:cNvPr id="18" name="矩形 17">
            <a:extLst>
              <a:ext uri="{FF2B5EF4-FFF2-40B4-BE49-F238E27FC236}">
                <a16:creationId xmlns:a16="http://schemas.microsoft.com/office/drawing/2014/main" id="{3155E5EF-2F80-A564-DE2E-E5C16D8807F7}"/>
              </a:ext>
            </a:extLst>
          </p:cNvPr>
          <p:cNvSpPr/>
          <p:nvPr userDrawn="1"/>
        </p:nvSpPr>
        <p:spPr>
          <a:xfrm>
            <a:off x="4900263" y="6464972"/>
            <a:ext cx="1644166" cy="393028"/>
          </a:xfrm>
          <a:prstGeom prst="rect">
            <a:avLst/>
          </a:prstGeom>
          <a:solidFill>
            <a:srgbClr val="01492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华文中宋" panose="02010600040101010101" charset="-122"/>
            </a:endParaRPr>
          </a:p>
        </p:txBody>
      </p:sp>
      <p:sp>
        <p:nvSpPr>
          <p:cNvPr id="19" name="矩形 18">
            <a:extLst>
              <a:ext uri="{FF2B5EF4-FFF2-40B4-BE49-F238E27FC236}">
                <a16:creationId xmlns:a16="http://schemas.microsoft.com/office/drawing/2014/main" id="{D2FAEC3F-A092-B788-00E0-3B1F4D6AC612}"/>
              </a:ext>
            </a:extLst>
          </p:cNvPr>
          <p:cNvSpPr/>
          <p:nvPr userDrawn="1"/>
        </p:nvSpPr>
        <p:spPr>
          <a:xfrm>
            <a:off x="6544429" y="6464971"/>
            <a:ext cx="1644166" cy="393028"/>
          </a:xfrm>
          <a:prstGeom prst="rect">
            <a:avLst/>
          </a:prstGeom>
          <a:solidFill>
            <a:srgbClr val="01492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华文中宋" panose="02010600040101010101" charset="-122"/>
            </a:endParaRPr>
          </a:p>
        </p:txBody>
      </p:sp>
      <p:sp>
        <p:nvSpPr>
          <p:cNvPr id="20" name="矩形 19">
            <a:extLst>
              <a:ext uri="{FF2B5EF4-FFF2-40B4-BE49-F238E27FC236}">
                <a16:creationId xmlns:a16="http://schemas.microsoft.com/office/drawing/2014/main" id="{71B9B8D2-1651-0CCC-4DAA-EC1CFD8AC4E5}"/>
              </a:ext>
            </a:extLst>
          </p:cNvPr>
          <p:cNvSpPr/>
          <p:nvPr userDrawn="1"/>
        </p:nvSpPr>
        <p:spPr>
          <a:xfrm>
            <a:off x="8188595" y="6464972"/>
            <a:ext cx="1644166" cy="393028"/>
          </a:xfrm>
          <a:prstGeom prst="rect">
            <a:avLst/>
          </a:prstGeom>
          <a:solidFill>
            <a:srgbClr val="01492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华文中宋" panose="02010600040101010101" charset="-122"/>
            </a:endParaRPr>
          </a:p>
        </p:txBody>
      </p:sp>
      <p:sp>
        <p:nvSpPr>
          <p:cNvPr id="21" name="矩形 20">
            <a:extLst>
              <a:ext uri="{FF2B5EF4-FFF2-40B4-BE49-F238E27FC236}">
                <a16:creationId xmlns:a16="http://schemas.microsoft.com/office/drawing/2014/main" id="{12D309B1-C717-2799-88D6-F72489B5CC56}"/>
              </a:ext>
            </a:extLst>
          </p:cNvPr>
          <p:cNvSpPr/>
          <p:nvPr userDrawn="1"/>
        </p:nvSpPr>
        <p:spPr>
          <a:xfrm>
            <a:off x="9810525" y="6464972"/>
            <a:ext cx="1644166" cy="393028"/>
          </a:xfrm>
          <a:prstGeom prst="rect">
            <a:avLst/>
          </a:prstGeom>
          <a:solidFill>
            <a:srgbClr val="01492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华文中宋" panose="02010600040101010101" charset="-122"/>
            </a:endParaRPr>
          </a:p>
        </p:txBody>
      </p:sp>
      <p:pic>
        <p:nvPicPr>
          <p:cNvPr id="23" name="图片 22">
            <a:extLst>
              <a:ext uri="{FF2B5EF4-FFF2-40B4-BE49-F238E27FC236}">
                <a16:creationId xmlns:a16="http://schemas.microsoft.com/office/drawing/2014/main" id="{26DB3CCF-4BC5-DC23-BBDA-9AF68D1AE162}"/>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11454691" y="38236"/>
            <a:ext cx="695019" cy="693016"/>
          </a:xfrm>
          <a:prstGeom prst="rect">
            <a:avLst/>
          </a:prstGeom>
        </p:spPr>
      </p:pic>
      <p:sp>
        <p:nvSpPr>
          <p:cNvPr id="24" name="矩形 23">
            <a:extLst>
              <a:ext uri="{FF2B5EF4-FFF2-40B4-BE49-F238E27FC236}">
                <a16:creationId xmlns:a16="http://schemas.microsoft.com/office/drawing/2014/main" id="{61E22443-AE08-EDD4-FDB7-3771B3B41080}"/>
              </a:ext>
            </a:extLst>
          </p:cNvPr>
          <p:cNvSpPr/>
          <p:nvPr userDrawn="1"/>
        </p:nvSpPr>
        <p:spPr>
          <a:xfrm>
            <a:off x="11412402" y="6464972"/>
            <a:ext cx="779598" cy="393028"/>
          </a:xfrm>
          <a:prstGeom prst="rect">
            <a:avLst/>
          </a:prstGeom>
          <a:solidFill>
            <a:srgbClr val="01492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华文中宋" panose="02010600040101010101" charset="-122"/>
            </a:endParaRPr>
          </a:p>
        </p:txBody>
      </p:sp>
      <p:sp>
        <p:nvSpPr>
          <p:cNvPr id="33" name="日期占位符 32">
            <a:extLst>
              <a:ext uri="{FF2B5EF4-FFF2-40B4-BE49-F238E27FC236}">
                <a16:creationId xmlns:a16="http://schemas.microsoft.com/office/drawing/2014/main" id="{3F964BE7-28E4-06EA-AF64-F9BA09103657}"/>
              </a:ext>
            </a:extLst>
          </p:cNvPr>
          <p:cNvSpPr>
            <a:spLocks noGrp="1"/>
          </p:cNvSpPr>
          <p:nvPr>
            <p:ph type="dt" sz="half" idx="10"/>
          </p:nvPr>
        </p:nvSpPr>
        <p:spPr>
          <a:xfrm>
            <a:off x="838205" y="6356350"/>
            <a:ext cx="2371247" cy="365125"/>
          </a:xfrm>
        </p:spPr>
        <p:txBody>
          <a:bodyPr/>
          <a:lstStyle/>
          <a:p>
            <a:fld id="{DC33ED1F-74A1-423E-A7C6-80EB971605DC}" type="datetime1">
              <a:rPr lang="zh-CN" altLang="en-US" smtClean="0"/>
              <a:t>2024/05/18</a:t>
            </a:fld>
            <a:endParaRPr lang="zh-CN" altLang="en-US"/>
          </a:p>
        </p:txBody>
      </p:sp>
      <p:sp>
        <p:nvSpPr>
          <p:cNvPr id="34" name="页脚占位符 33">
            <a:extLst>
              <a:ext uri="{FF2B5EF4-FFF2-40B4-BE49-F238E27FC236}">
                <a16:creationId xmlns:a16="http://schemas.microsoft.com/office/drawing/2014/main" id="{2BC4C79D-03E5-CE83-D547-A8B75079A177}"/>
              </a:ext>
            </a:extLst>
          </p:cNvPr>
          <p:cNvSpPr>
            <a:spLocks noGrp="1"/>
          </p:cNvSpPr>
          <p:nvPr>
            <p:ph type="ftr" sz="quarter" idx="11"/>
          </p:nvPr>
        </p:nvSpPr>
        <p:spPr>
          <a:xfrm>
            <a:off x="4038609" y="6356350"/>
            <a:ext cx="3556865" cy="365125"/>
          </a:xfrm>
        </p:spPr>
        <p:txBody>
          <a:bodyPr/>
          <a:lstStyle/>
          <a:p>
            <a:endParaRPr lang="zh-CN" altLang="en-US" dirty="0"/>
          </a:p>
        </p:txBody>
      </p:sp>
      <p:sp>
        <p:nvSpPr>
          <p:cNvPr id="35" name="灯片编号占位符 34">
            <a:extLst>
              <a:ext uri="{FF2B5EF4-FFF2-40B4-BE49-F238E27FC236}">
                <a16:creationId xmlns:a16="http://schemas.microsoft.com/office/drawing/2014/main" id="{3C64D6C6-E659-C9B4-460F-0A92BB2BF9D3}"/>
              </a:ext>
            </a:extLst>
          </p:cNvPr>
          <p:cNvSpPr>
            <a:spLocks noGrp="1"/>
          </p:cNvSpPr>
          <p:nvPr>
            <p:ph type="sldNum" sz="quarter" idx="12"/>
          </p:nvPr>
        </p:nvSpPr>
        <p:spPr>
          <a:xfrm>
            <a:off x="11454691" y="6478923"/>
            <a:ext cx="714134" cy="365125"/>
          </a:xfrm>
          <a:noFill/>
        </p:spPr>
        <p:txBody>
          <a:bodyPr/>
          <a:lstStyle>
            <a:lvl1pPr algn="ctr">
              <a:defRPr sz="2000">
                <a:solidFill>
                  <a:schemeClr val="bg1"/>
                </a:solidFill>
              </a:defRPr>
            </a:lvl1pPr>
          </a:lstStyle>
          <a:p>
            <a:fld id="{BFD5625F-B72A-45EC-8DC9-EB451D8EA7F9}" type="slidenum">
              <a:rPr lang="zh-CN" altLang="en-US" smtClean="0"/>
              <a:pPr/>
              <a:t>‹#›</a:t>
            </a:fld>
            <a:endParaRPr lang="zh-CN" altLang="en-US" dirty="0"/>
          </a:p>
        </p:txBody>
      </p:sp>
      <p:sp>
        <p:nvSpPr>
          <p:cNvPr id="22" name="矩形 21">
            <a:extLst>
              <a:ext uri="{FF2B5EF4-FFF2-40B4-BE49-F238E27FC236}">
                <a16:creationId xmlns:a16="http://schemas.microsoft.com/office/drawing/2014/main" id="{D3649E43-7D78-B95E-6E85-7F6C40927D72}"/>
              </a:ext>
            </a:extLst>
          </p:cNvPr>
          <p:cNvSpPr/>
          <p:nvPr userDrawn="1"/>
        </p:nvSpPr>
        <p:spPr>
          <a:xfrm>
            <a:off x="1644169" y="6464971"/>
            <a:ext cx="1644166" cy="393028"/>
          </a:xfrm>
          <a:prstGeom prst="rect">
            <a:avLst/>
          </a:prstGeom>
          <a:solidFill>
            <a:srgbClr val="01492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cs typeface="华文中宋"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cs typeface="华文中宋" panose="02010600040101010101" charset="-122"/>
              </a:defRPr>
            </a:lvl1p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lvl1pPr>
              <a:defRPr>
                <a:cs typeface="华文中宋" panose="02010600040101010101" charset="-122"/>
              </a:defRPr>
            </a:lvl1pPr>
            <a:lvl2pPr>
              <a:defRPr>
                <a:cs typeface="华文中宋" panose="02010600040101010101" charset="-122"/>
              </a:defRPr>
            </a:lvl2pPr>
            <a:lvl3pPr>
              <a:defRPr>
                <a:cs typeface="华文中宋" panose="02010600040101010101" charset="-122"/>
              </a:defRPr>
            </a:lvl3pPr>
            <a:lvl4pPr>
              <a:defRPr>
                <a:cs typeface="华文中宋" panose="02010600040101010101" charset="-122"/>
              </a:defRPr>
            </a:lvl4pPr>
            <a:lvl5pPr>
              <a:defRPr>
                <a:cs typeface="华文中宋" panose="02010600040101010101"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A77243E-C983-4BB0-BBF0-F05CDA6018BE}" type="datetime1">
              <a:rPr lang="zh-CN" altLang="en-US" smtClean="0"/>
              <a:t>2024/05/18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D5625F-B72A-45EC-8DC9-EB451D8EA7F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lvl1pPr>
              <a:defRPr>
                <a:cs typeface="华文中宋" panose="02010600040101010101" charset="-122"/>
              </a:defRPr>
            </a:lvl1p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lvl1pPr>
              <a:defRPr>
                <a:cs typeface="华文中宋" panose="02010600040101010101" charset="-122"/>
              </a:defRPr>
            </a:lvl1pPr>
            <a:lvl2pPr>
              <a:defRPr>
                <a:cs typeface="华文中宋" panose="02010600040101010101" charset="-122"/>
              </a:defRPr>
            </a:lvl2pPr>
            <a:lvl3pPr>
              <a:defRPr>
                <a:cs typeface="华文中宋" panose="02010600040101010101" charset="-122"/>
              </a:defRPr>
            </a:lvl3pPr>
            <a:lvl4pPr>
              <a:defRPr>
                <a:cs typeface="华文中宋" panose="02010600040101010101" charset="-122"/>
              </a:defRPr>
            </a:lvl4pPr>
            <a:lvl5pPr>
              <a:defRPr>
                <a:cs typeface="华文中宋" panose="02010600040101010101"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D30222-77B0-4ED2-BDE1-792353D1E5C1}" type="datetime1">
              <a:rPr lang="zh-CN" altLang="en-US" smtClean="0"/>
              <a:t>2024/05/18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D5625F-B72A-45EC-8DC9-EB451D8EA7F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cs typeface="华文中宋" panose="02010600040101010101" charset="-122"/>
              </a:defRPr>
            </a:lvl1p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lvl1pPr>
              <a:defRPr>
                <a:cs typeface="华文中宋" panose="02010600040101010101" charset="-122"/>
              </a:defRPr>
            </a:lvl1pPr>
            <a:lvl2pPr>
              <a:defRPr>
                <a:cs typeface="华文中宋" panose="02010600040101010101" charset="-122"/>
              </a:defRPr>
            </a:lvl2pPr>
            <a:lvl3pPr>
              <a:defRPr>
                <a:cs typeface="华文中宋" panose="02010600040101010101" charset="-122"/>
              </a:defRPr>
            </a:lvl3pPr>
            <a:lvl4pPr>
              <a:defRPr>
                <a:cs typeface="华文中宋" panose="02010600040101010101" charset="-122"/>
              </a:defRPr>
            </a:lvl4pPr>
            <a:lvl5pPr>
              <a:defRPr>
                <a:cs typeface="华文中宋" panose="02010600040101010101"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4DDD4B-6E6E-436F-8394-DF07DED85777}" type="datetime1">
              <a:rPr lang="zh-CN" altLang="en-US" smtClean="0"/>
              <a:t>2024/05/18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D5625F-B72A-45EC-8DC9-EB451D8EA7F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cs typeface="华文中宋" panose="02010600040101010101" charset="-122"/>
              </a:defRPr>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cs typeface="华文中宋" panose="02010600040101010101"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6A5E15D-E122-44A1-A12A-50A77861BD2F}" type="datetime1">
              <a:rPr lang="zh-CN" altLang="en-US" smtClean="0"/>
              <a:t>2024/05/18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D5625F-B72A-45EC-8DC9-EB451D8EA7F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cs typeface="华文中宋" panose="02010600040101010101" charset="-122"/>
              </a:defRPr>
            </a:lvl1p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lvl1pPr>
              <a:defRPr>
                <a:cs typeface="华文中宋" panose="02010600040101010101" charset="-122"/>
              </a:defRPr>
            </a:lvl1pPr>
            <a:lvl2pPr>
              <a:defRPr>
                <a:cs typeface="华文中宋" panose="02010600040101010101" charset="-122"/>
              </a:defRPr>
            </a:lvl2pPr>
            <a:lvl3pPr>
              <a:defRPr>
                <a:cs typeface="华文中宋" panose="02010600040101010101" charset="-122"/>
              </a:defRPr>
            </a:lvl3pPr>
            <a:lvl4pPr>
              <a:defRPr>
                <a:cs typeface="华文中宋" panose="02010600040101010101" charset="-122"/>
              </a:defRPr>
            </a:lvl4pPr>
            <a:lvl5pPr>
              <a:defRPr>
                <a:cs typeface="华文中宋" panose="02010600040101010101"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lvl1pPr>
              <a:defRPr>
                <a:cs typeface="华文中宋" panose="02010600040101010101" charset="-122"/>
              </a:defRPr>
            </a:lvl1pPr>
            <a:lvl2pPr>
              <a:defRPr>
                <a:cs typeface="华文中宋" panose="02010600040101010101" charset="-122"/>
              </a:defRPr>
            </a:lvl2pPr>
            <a:lvl3pPr>
              <a:defRPr>
                <a:cs typeface="华文中宋" panose="02010600040101010101" charset="-122"/>
              </a:defRPr>
            </a:lvl3pPr>
            <a:lvl4pPr>
              <a:defRPr>
                <a:cs typeface="华文中宋" panose="02010600040101010101" charset="-122"/>
              </a:defRPr>
            </a:lvl4pPr>
            <a:lvl5pPr>
              <a:defRPr>
                <a:cs typeface="华文中宋" panose="02010600040101010101"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54CFDE3-DAEF-42CB-AD64-A14BFA6D890E}" type="datetime1">
              <a:rPr lang="zh-CN" altLang="en-US" smtClean="0"/>
              <a:t>2024/05/18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D5625F-B72A-45EC-8DC9-EB451D8EA7F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lvl1pPr>
              <a:defRPr>
                <a:cs typeface="华文中宋" panose="02010600040101010101" charset="-122"/>
              </a:defRPr>
            </a:lvl1p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cs typeface="华文中宋" panose="0201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lvl1pPr>
              <a:defRPr>
                <a:cs typeface="华文中宋" panose="02010600040101010101" charset="-122"/>
              </a:defRPr>
            </a:lvl1pPr>
            <a:lvl2pPr>
              <a:defRPr>
                <a:cs typeface="华文中宋" panose="02010600040101010101" charset="-122"/>
              </a:defRPr>
            </a:lvl2pPr>
            <a:lvl3pPr>
              <a:defRPr>
                <a:cs typeface="华文中宋" panose="02010600040101010101" charset="-122"/>
              </a:defRPr>
            </a:lvl3pPr>
            <a:lvl4pPr>
              <a:defRPr>
                <a:cs typeface="华文中宋" panose="02010600040101010101" charset="-122"/>
              </a:defRPr>
            </a:lvl4pPr>
            <a:lvl5pPr>
              <a:defRPr>
                <a:cs typeface="华文中宋" panose="02010600040101010101"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cs typeface="华文中宋" panose="0201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lvl1pPr>
              <a:defRPr>
                <a:cs typeface="华文中宋" panose="02010600040101010101" charset="-122"/>
              </a:defRPr>
            </a:lvl1pPr>
            <a:lvl2pPr>
              <a:defRPr>
                <a:cs typeface="华文中宋" panose="02010600040101010101" charset="-122"/>
              </a:defRPr>
            </a:lvl2pPr>
            <a:lvl3pPr>
              <a:defRPr>
                <a:cs typeface="华文中宋" panose="02010600040101010101" charset="-122"/>
              </a:defRPr>
            </a:lvl3pPr>
            <a:lvl4pPr>
              <a:defRPr>
                <a:cs typeface="华文中宋" panose="02010600040101010101" charset="-122"/>
              </a:defRPr>
            </a:lvl4pPr>
            <a:lvl5pPr>
              <a:defRPr>
                <a:cs typeface="华文中宋" panose="02010600040101010101"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C69C63-CA02-497B-9C5F-FA043BD262A0}" type="datetime1">
              <a:rPr lang="zh-CN" altLang="en-US" smtClean="0"/>
              <a:t>2024/05/18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D5625F-B72A-45EC-8DC9-EB451D8EA7F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cs typeface="华文中宋" panose="02010600040101010101"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BAA70D63-C76F-47E6-83C9-CCBB339D9220}" type="datetime1">
              <a:rPr lang="zh-CN" altLang="en-US" smtClean="0"/>
              <a:t>2024/05/18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D5625F-B72A-45EC-8DC9-EB451D8EA7F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4E1CED-331B-4E16-8B4C-099F3E727414}" type="datetime1">
              <a:rPr lang="zh-CN" altLang="en-US" smtClean="0"/>
              <a:t>2024/05/18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BFD5625F-B72A-45EC-8DC9-EB451D8EA7F9}" type="slidenum">
              <a:rPr lang="zh-CN" altLang="en-US" smtClean="0"/>
              <a:t>‹#›</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cs typeface="华文中宋" panose="02010600040101010101" charset="-122"/>
              </a:defRPr>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cs typeface="华文中宋" panose="02010600040101010101" charset="-122"/>
              </a:defRPr>
            </a:lvl1pPr>
            <a:lvl2pPr>
              <a:defRPr sz="2800">
                <a:cs typeface="华文中宋" panose="02010600040101010101" charset="-122"/>
              </a:defRPr>
            </a:lvl2pPr>
            <a:lvl3pPr>
              <a:defRPr sz="2400">
                <a:cs typeface="华文中宋" panose="02010600040101010101" charset="-122"/>
              </a:defRPr>
            </a:lvl3pPr>
            <a:lvl4pPr>
              <a:defRPr sz="2000">
                <a:cs typeface="华文中宋" panose="02010600040101010101" charset="-122"/>
              </a:defRPr>
            </a:lvl4pPr>
            <a:lvl5pPr>
              <a:defRPr sz="2000">
                <a:cs typeface="华文中宋" panose="02010600040101010101" charset="-122"/>
              </a:defRPr>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cs typeface="华文中宋" panose="02010600040101010101"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72745F-560E-4026-8B17-3AC67C586491}" type="datetime1">
              <a:rPr lang="zh-CN" altLang="en-US" smtClean="0"/>
              <a:t>2024/05/18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D5625F-B72A-45EC-8DC9-EB451D8EA7F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cs typeface="华文中宋" panose="02010600040101010101"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cs typeface="华文中宋" panose="02010600040101010101"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027B47C-0765-4457-8818-6F2A2580EF4C}" type="datetime1">
              <a:rPr lang="zh-CN" altLang="en-US" smtClean="0"/>
              <a:t>2024/05/18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D5625F-B72A-45EC-8DC9-EB451D8EA7F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华文中宋" panose="02010600040101010101" charset="-122"/>
                <a:ea typeface="华文中宋" panose="02010600040101010101" charset="-122"/>
                <a:cs typeface="华文中宋" panose="02010600040101010101" charset="-122"/>
              </a:defRPr>
            </a:lvl1pPr>
          </a:lstStyle>
          <a:p>
            <a:fld id="{C0DBEFFF-F902-4509-AF0D-C461048AEDBC}" type="datetime1">
              <a:rPr lang="zh-CN" altLang="en-US" smtClean="0"/>
              <a:t>2024/05/18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华文中宋" panose="02010600040101010101" charset="-122"/>
                <a:ea typeface="华文中宋" panose="02010600040101010101" charset="-122"/>
                <a:cs typeface="华文中宋" panose="02010600040101010101" charset="-122"/>
              </a:defRPr>
            </a:lvl1pPr>
          </a:lstStyle>
          <a:p>
            <a:endParaRPr lang="zh-CN" altLang="en-US"/>
          </a:p>
        </p:txBody>
      </p:sp>
      <p:sp>
        <p:nvSpPr>
          <p:cNvPr id="6" name="灯片编号占位符 5"/>
          <p:cNvSpPr>
            <a:spLocks noGrp="1"/>
          </p:cNvSpPr>
          <p:nvPr>
            <p:ph type="sldNum" sz="quarter" idx="4"/>
          </p:nvPr>
        </p:nvSpPr>
        <p:spPr>
          <a:xfrm>
            <a:off x="9448800" y="6556330"/>
            <a:ext cx="2743200" cy="365125"/>
          </a:xfrm>
          <a:prstGeom prst="rect">
            <a:avLst/>
          </a:prstGeom>
        </p:spPr>
        <p:txBody>
          <a:bodyPr vert="horz" lIns="91440" tIns="45720" rIns="91440" bIns="45720" rtlCol="0" anchor="ctr"/>
          <a:lstStyle>
            <a:lvl1pPr algn="r">
              <a:defRPr sz="1800">
                <a:solidFill>
                  <a:schemeClr val="bg1"/>
                </a:solidFill>
                <a:latin typeface="华文中宋" panose="02010600040101010101" charset="-122"/>
                <a:ea typeface="华文中宋" panose="02010600040101010101" charset="-122"/>
                <a:cs typeface="华文中宋" panose="02010600040101010101" charset="-122"/>
              </a:defRPr>
            </a:lvl1pPr>
          </a:lstStyle>
          <a:p>
            <a:fld id="{BFD5625F-B72A-45EC-8DC9-EB451D8EA7F9}"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 y="2208262"/>
            <a:ext cx="12187815" cy="2877923"/>
          </a:xfrm>
          <a:prstGeom prst="rect">
            <a:avLst/>
          </a:prstGeom>
        </p:spPr>
      </p:pic>
      <p:sp>
        <p:nvSpPr>
          <p:cNvPr id="8" name="矩形 7"/>
          <p:cNvSpPr/>
          <p:nvPr/>
        </p:nvSpPr>
        <p:spPr>
          <a:xfrm>
            <a:off x="0" y="2208261"/>
            <a:ext cx="12196185"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华文中宋" panose="02010600040101010101" charset="-122"/>
            </a:endParaRPr>
          </a:p>
        </p:txBody>
      </p:sp>
      <p:sp>
        <p:nvSpPr>
          <p:cNvPr id="15" name="文本框 14"/>
          <p:cNvSpPr txBox="1"/>
          <p:nvPr/>
        </p:nvSpPr>
        <p:spPr>
          <a:xfrm>
            <a:off x="450052" y="1022054"/>
            <a:ext cx="10789665" cy="3724096"/>
          </a:xfrm>
          <a:prstGeom prst="rect">
            <a:avLst/>
          </a:prstGeom>
          <a:noFill/>
        </p:spPr>
        <p:txBody>
          <a:bodyPr wrap="square" rtlCol="0">
            <a:spAutoFit/>
          </a:bodyPr>
          <a:lstStyle/>
          <a:p>
            <a:pPr algn="ctr"/>
            <a:endParaRPr lang="en-US" altLang="zh-CN" sz="9600" dirty="0">
              <a:solidFill>
                <a:schemeClr val="bg1">
                  <a:lumMod val="95000"/>
                </a:schemeClr>
              </a:solidFill>
              <a:latin typeface="+mj-lt"/>
              <a:ea typeface="华文中宋" panose="02010600040101010101" charset="-122"/>
              <a:cs typeface="华文中宋" panose="02010600040101010101" charset="-122"/>
            </a:endParaRPr>
          </a:p>
          <a:p>
            <a:pPr algn="ctr"/>
            <a:r>
              <a:rPr lang="zh-CN" altLang="en-US" sz="9600" dirty="0">
                <a:solidFill>
                  <a:schemeClr val="bg1">
                    <a:lumMod val="95000"/>
                  </a:schemeClr>
                </a:solidFill>
                <a:latin typeface="华文中宋" panose="02010600040101010101" charset="-122"/>
                <a:ea typeface="华文中宋" panose="02010600040101010101" charset="-122"/>
                <a:cs typeface="华文中宋" panose="02010600040101010101" charset="-122"/>
              </a:rPr>
              <a:t>量子场论导论</a:t>
            </a:r>
          </a:p>
          <a:p>
            <a:pPr algn="ctr"/>
            <a:r>
              <a:rPr lang="en-US" altLang="zh-CN" sz="4400" dirty="0">
                <a:solidFill>
                  <a:schemeClr val="bg1">
                    <a:lumMod val="95000"/>
                  </a:schemeClr>
                </a:solidFill>
                <a:sym typeface="+mn-ea"/>
              </a:rPr>
              <a:t>Introduction of Quantum Field Theory</a:t>
            </a:r>
          </a:p>
        </p:txBody>
      </p:sp>
      <p:sp>
        <p:nvSpPr>
          <p:cNvPr id="14" name="TextBox 7"/>
          <p:cNvSpPr txBox="1"/>
          <p:nvPr/>
        </p:nvSpPr>
        <p:spPr>
          <a:xfrm>
            <a:off x="2591455" y="5449495"/>
            <a:ext cx="7013274" cy="499471"/>
          </a:xfrm>
          <a:prstGeom prst="rect">
            <a:avLst/>
          </a:prstGeom>
          <a:noFill/>
        </p:spPr>
        <p:txBody>
          <a:bodyPr wrap="square" lIns="91416" tIns="45708" rIns="91416" bIns="45708" rtlCol="0">
            <a:spAutoFit/>
          </a:bodyPr>
          <a:lstStyle/>
          <a:p>
            <a:pPr algn="ctr">
              <a:lnSpc>
                <a:spcPct val="150000"/>
              </a:lnSpc>
            </a:pPr>
            <a:r>
              <a:rPr lang="zh-CN" altLang="en-US" sz="2000" b="1" dirty="0">
                <a:solidFill>
                  <a:srgbClr val="014723"/>
                </a:solidFill>
                <a:latin typeface="+mj-lt"/>
                <a:ea typeface="华文中宋" panose="02010600040101010101" charset="-122"/>
                <a:cs typeface="华文中宋" panose="02010600040101010101" charset="-122"/>
              </a:rPr>
              <a:t>谭子立</a:t>
            </a:r>
          </a:p>
        </p:txBody>
      </p:sp>
      <p:pic>
        <p:nvPicPr>
          <p:cNvPr id="19" name="图片 18"/>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a:fillRect/>
          </a:stretch>
        </p:blipFill>
        <p:spPr>
          <a:xfrm>
            <a:off x="4128385" y="772289"/>
            <a:ext cx="3433000" cy="107266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10</a:t>
            </a:fld>
            <a:endParaRPr lang="zh-CN" altLang="en-US" dirty="0"/>
          </a:p>
        </p:txBody>
      </p:sp>
      <p:sp>
        <p:nvSpPr>
          <p:cNvPr id="9" name="内容占位符 3">
            <a:extLst>
              <a:ext uri="{FF2B5EF4-FFF2-40B4-BE49-F238E27FC236}">
                <a16:creationId xmlns:a16="http://schemas.microsoft.com/office/drawing/2014/main" id="{C897CB96-199C-C127-576C-C65091E92223}"/>
              </a:ext>
            </a:extLst>
          </p:cNvPr>
          <p:cNvSpPr txBox="1"/>
          <p:nvPr/>
        </p:nvSpPr>
        <p:spPr>
          <a:xfrm>
            <a:off x="4586935" y="205873"/>
            <a:ext cx="3018129"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mj-lt"/>
                <a:ea typeface="华文中宋" panose="02010600040101010101" charset="-122"/>
                <a:cs typeface="华文中宋" panose="02010600040101010101" charset="-122"/>
              </a:rPr>
              <a:t>对称性破缺</a:t>
            </a:r>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CE1397A-A6AA-4214-BD19-DA9C82183615}"/>
                  </a:ext>
                </a:extLst>
              </p:cNvPr>
              <p:cNvSpPr txBox="1"/>
              <p:nvPr/>
            </p:nvSpPr>
            <p:spPr>
              <a:xfrm>
                <a:off x="527246" y="945310"/>
                <a:ext cx="11093017" cy="5075044"/>
              </a:xfrm>
              <a:prstGeom prst="rect">
                <a:avLst/>
              </a:prstGeom>
              <a:noFill/>
            </p:spPr>
            <p:txBody>
              <a:bodyPr wrap="square" rtlCol="0">
                <a:spAutoFit/>
              </a:bodyPr>
              <a:lstStyle/>
              <a:p>
                <a:pPr>
                  <a:lnSpc>
                    <a:spcPct val="150000"/>
                  </a:lnSpc>
                </a:pPr>
                <a:r>
                  <a:rPr lang="zh-CN" altLang="en-US" dirty="0"/>
                  <a:t>      本节探讨对称性自发破缺行为，既量子对称性不变换量子作用量，却变换了真空态。考虑</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𝜙</m:t>
                        </m:r>
                      </m:e>
                      <m:sup>
                        <m:r>
                          <a:rPr lang="en-US" altLang="zh-CN" b="0" i="1" smtClean="0">
                            <a:latin typeface="Cambria Math" panose="02040503050406030204" pitchFamily="18" charset="0"/>
                          </a:rPr>
                          <m:t>4</m:t>
                        </m:r>
                      </m:sup>
                    </m:sSup>
                  </m:oMath>
                </a14:m>
                <a:r>
                  <a:rPr lang="zh-CN" altLang="en-US" dirty="0"/>
                  <a:t>拉式量：</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ℒ</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d>
                        <m:dPr>
                          <m:begChr m:val="["/>
                          <m:endChr m:val="]"/>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𝜕𝜙</m:t>
                                  </m:r>
                                </m:e>
                              </m:d>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𝜇</m:t>
                              </m:r>
                            </m:e>
                            <m:sup>
                              <m:r>
                                <a:rPr lang="en-US" altLang="zh-CN" b="0" i="1" smtClean="0">
                                  <a:latin typeface="Cambria Math" panose="02040503050406030204" pitchFamily="18" charset="0"/>
                                  <a:ea typeface="Cambria Math" panose="02040503050406030204" pitchFamily="18" charset="0"/>
                                </a:rPr>
                                <m:t>2</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𝜙</m:t>
                              </m:r>
                            </m:e>
                            <m:sup>
                              <m:r>
                                <a:rPr lang="en-US" altLang="zh-CN" b="0" i="1" smtClean="0">
                                  <a:latin typeface="Cambria Math" panose="02040503050406030204" pitchFamily="18" charset="0"/>
                                  <a:ea typeface="Cambria Math" panose="02040503050406030204" pitchFamily="18" charset="0"/>
                                </a:rPr>
                                <m:t>2</m:t>
                              </m:r>
                            </m:sup>
                          </m:sSup>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𝜆</m:t>
                          </m:r>
                        </m:num>
                        <m:den>
                          <m:r>
                            <a:rPr lang="en-US" altLang="zh-CN" b="0" i="1" smtClean="0">
                              <a:latin typeface="Cambria Math" panose="02040503050406030204" pitchFamily="18" charset="0"/>
                              <a:ea typeface="Cambria Math" panose="02040503050406030204" pitchFamily="18" charset="0"/>
                            </a:rPr>
                            <m:t>4</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𝜙</m:t>
                          </m:r>
                        </m:e>
                        <m:sup>
                          <m:r>
                            <a:rPr lang="en-US" altLang="zh-CN" b="0" i="1" smtClean="0">
                              <a:latin typeface="Cambria Math" panose="02040503050406030204" pitchFamily="18" charset="0"/>
                              <a:ea typeface="Cambria Math" panose="02040503050406030204" pitchFamily="18" charset="0"/>
                            </a:rPr>
                            <m:t>4</m:t>
                          </m:r>
                        </m:sup>
                      </m:sSup>
                    </m:oMath>
                  </m:oMathPara>
                </a14:m>
                <a:endParaRPr lang="en-US" altLang="zh-CN" dirty="0"/>
              </a:p>
              <a:p>
                <a:pPr>
                  <a:lnSpc>
                    <a:spcPct val="150000"/>
                  </a:lnSpc>
                </a:pPr>
                <a:r>
                  <a:rPr lang="en-US" altLang="zh-CN" dirty="0"/>
                  <a:t>      </a:t>
                </a:r>
                <a:r>
                  <a:rPr lang="zh-CN" altLang="en-US" dirty="0"/>
                  <a:t>当</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𝜇</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&gt;0</m:t>
                    </m:r>
                  </m:oMath>
                </a14:m>
                <a:r>
                  <a:rPr lang="zh-CN" altLang="en-US" dirty="0"/>
                  <a:t>时一切正常，理论具有</a:t>
                </a:r>
                <a14:m>
                  <m:oMath xmlns:m="http://schemas.openxmlformats.org/officeDocument/2006/math">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𝜙</m:t>
                    </m:r>
                  </m:oMath>
                </a14:m>
                <a:r>
                  <a:rPr lang="zh-CN" altLang="en-US" dirty="0"/>
                  <a:t>的对称性，其势能在</a:t>
                </a:r>
                <a14:m>
                  <m:oMath xmlns:m="http://schemas.openxmlformats.org/officeDocument/2006/math">
                    <m:r>
                      <a:rPr lang="en-US" altLang="zh-CN" b="0" i="1" smtClean="0">
                        <a:latin typeface="Cambria Math" panose="02040503050406030204" pitchFamily="18" charset="0"/>
                      </a:rPr>
                      <m:t>𝜙</m:t>
                    </m:r>
                    <m:r>
                      <a:rPr lang="en-US" altLang="zh-CN" b="0" i="1" smtClean="0">
                        <a:latin typeface="Cambria Math" panose="02040503050406030204" pitchFamily="18" charset="0"/>
                      </a:rPr>
                      <m:t>=0</m:t>
                    </m:r>
                  </m:oMath>
                </a14:m>
                <a:r>
                  <a:rPr lang="zh-CN" altLang="en-US" dirty="0"/>
                  <a:t>处有极小值。但如果</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𝜇</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&lt;0</m:t>
                    </m:r>
                    <m:r>
                      <a:rPr lang="zh-CN" altLang="en-US" i="1">
                        <a:latin typeface="Cambria Math" panose="02040503050406030204" pitchFamily="18" charset="0"/>
                      </a:rPr>
                      <m:t>，</m:t>
                    </m:r>
                  </m:oMath>
                </a14:m>
                <a:r>
                  <a:rPr lang="zh-CN" altLang="en-US" dirty="0"/>
                  <a:t>我们发现势能会从中间有一个突起，于是势能极小值的位置就有两个，位于</a:t>
                </a:r>
                <a14:m>
                  <m:oMath xmlns:m="http://schemas.openxmlformats.org/officeDocument/2006/math">
                    <m:r>
                      <a:rPr lang="en-US" altLang="zh-CN" b="0" i="1" smtClean="0">
                        <a:latin typeface="Cambria Math" panose="02040503050406030204" pitchFamily="18" charset="0"/>
                      </a:rPr>
                      <m:t>𝜙</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6</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𝜇</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e>
                    </m:rad>
                  </m:oMath>
                </a14:m>
                <a:r>
                  <a:rPr lang="zh-CN" altLang="en-US" dirty="0"/>
                  <a:t>。这时对真空做变换</a:t>
                </a:r>
                <a14:m>
                  <m:oMath xmlns:m="http://schemas.openxmlformats.org/officeDocument/2006/math">
                    <m:r>
                      <a:rPr lang="en-US" altLang="zh-CN" i="1">
                        <a:latin typeface="Cambria Math" panose="02040503050406030204" pitchFamily="18" charset="0"/>
                      </a:rPr>
                      <m:t>𝜙</m:t>
                    </m:r>
                    <m:r>
                      <a:rPr lang="en-US" altLang="zh-CN" i="1">
                        <a:latin typeface="Cambria Math" panose="02040503050406030204" pitchFamily="18" charset="0"/>
                      </a:rPr>
                      <m:t>→−</m:t>
                    </m:r>
                    <m:r>
                      <a:rPr lang="en-US" altLang="zh-CN" i="1">
                        <a:latin typeface="Cambria Math" panose="02040503050406030204" pitchFamily="18" charset="0"/>
                      </a:rPr>
                      <m:t>𝜙</m:t>
                    </m:r>
                  </m:oMath>
                </a14:m>
                <a:r>
                  <a:rPr lang="zh-CN" altLang="en-US" dirty="0"/>
                  <a:t>会将一个真空态变成另一个真空态，不再满足对称性。这个</a:t>
                </a:r>
                <a:r>
                  <a:rPr lang="en-US" altLang="zh-CN" dirty="0"/>
                  <a:t>SSB</a:t>
                </a:r>
                <a:r>
                  <a:rPr lang="zh-CN" altLang="en-US" dirty="0"/>
                  <a:t>对应着</a:t>
                </a:r>
                <a:r>
                  <a:rPr lang="en-US" altLang="zh-CN" dirty="0"/>
                  <a:t>Coleman-Weinberg</a:t>
                </a:r>
                <a:r>
                  <a:rPr lang="zh-CN" altLang="en-US" dirty="0"/>
                  <a:t>势能：</a:t>
                </a:r>
                <a:endParaRPr lang="en-US" altLang="zh-CN" dirty="0"/>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m:rPr>
                              <m:sty m:val="p"/>
                            </m:rPr>
                            <a:rPr lang="en-US" altLang="zh-CN" b="0" i="1" smtClean="0">
                              <a:latin typeface="Cambria Math" panose="02040503050406030204" pitchFamily="18" charset="0"/>
                            </a:rPr>
                            <m:t>eff</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m:rPr>
                                  <m:sty m:val="p"/>
                                </m:rPr>
                                <a:rPr lang="en-US" altLang="zh-CN" b="0" i="1" smtClean="0">
                                  <a:latin typeface="Cambria Math" panose="02040503050406030204" pitchFamily="18" charset="0"/>
                                </a:rPr>
                                <m:t>Loop</m:t>
                              </m:r>
                            </m:e>
                          </m:d>
                        </m:sup>
                      </m:sSubSup>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24</m:t>
                          </m:r>
                        </m:den>
                      </m:f>
                      <m:r>
                        <a:rPr lang="en-US" altLang="zh-CN" b="0" i="1" smtClean="0">
                          <a:latin typeface="Cambria Math" panose="02040503050406030204" pitchFamily="18" charset="0"/>
                        </a:rPr>
                        <m:t>𝜆</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4</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𝜇</m:t>
                              </m:r>
                            </m:e>
                            <m:sup>
                              <m:r>
                                <a:rPr lang="en-US" altLang="zh-CN" b="0" i="1" smtClean="0">
                                  <a:latin typeface="Cambria Math" panose="02040503050406030204" pitchFamily="18" charset="0"/>
                                </a:rPr>
                                <m:t>4</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0</m:t>
                                  </m:r>
                                </m:sub>
                              </m:sSub>
                            </m:e>
                          </m:d>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𝜇</m:t>
                              </m:r>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64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𝜋</m:t>
                              </m:r>
                            </m:e>
                            <m:sup>
                              <m:r>
                                <a:rPr lang="en-US" altLang="zh-CN" b="0" i="1" smtClean="0">
                                  <a:latin typeface="Cambria Math" panose="02040503050406030204" pitchFamily="18" charset="0"/>
                                </a:rPr>
                                <m:t>2</m:t>
                              </m:r>
                            </m:sup>
                          </m:sSup>
                        </m:den>
                      </m:f>
                    </m:oMath>
                  </m:oMathPara>
                </a14:m>
                <a:endParaRPr lang="en-US" altLang="zh-CN" dirty="0"/>
              </a:p>
              <a:p>
                <a:pPr>
                  <a:lnSpc>
                    <a:spcPct val="150000"/>
                  </a:lnSpc>
                </a:pPr>
                <a:r>
                  <a:rPr lang="en-US" altLang="zh-CN" dirty="0"/>
                  <a:t>      </a:t>
                </a:r>
                <a:r>
                  <a:rPr lang="zh-CN" altLang="en-US" dirty="0"/>
                  <a:t>上面的例子中破缺的是分立对称性，两个真空态中隔着无穷高的势垒，而对于自发破缺的连续对称性，其势能呈现墨西哥帽的形式，我们有通过</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(2)</m:t>
                    </m:r>
                  </m:oMath>
                </a14:m>
                <a:r>
                  <a:rPr lang="zh-CN" altLang="en-US" dirty="0"/>
                  <a:t>变换的无穷个等价的物理真空。</a:t>
                </a:r>
                <a:endParaRPr lang="en-US" altLang="zh-CN" dirty="0"/>
              </a:p>
              <a:p>
                <a:pPr>
                  <a:lnSpc>
                    <a:spcPct val="150000"/>
                  </a:lnSpc>
                </a:pPr>
                <a:r>
                  <a:rPr lang="en-US" altLang="zh-CN" dirty="0"/>
                  <a:t>      Goldstone</a:t>
                </a:r>
                <a:r>
                  <a:rPr lang="zh-CN" altLang="en-US" dirty="0"/>
                  <a:t>定理告诉我们：</a:t>
                </a:r>
                <a:r>
                  <a:rPr lang="zh-CN" altLang="en-US" dirty="0">
                    <a:solidFill>
                      <a:srgbClr val="C00000"/>
                    </a:solidFill>
                  </a:rPr>
                  <a:t>在一个对称性自发破缺的理论中，对于破缺的连续对称性的每一个生成元，都会涌现出一个无质量无自旋的</a:t>
                </a:r>
                <a:r>
                  <a:rPr lang="en-US" altLang="zh-CN" dirty="0" err="1">
                    <a:solidFill>
                      <a:srgbClr val="C00000"/>
                    </a:solidFill>
                  </a:rPr>
                  <a:t>Nambu</a:t>
                </a:r>
                <a:r>
                  <a:rPr lang="en-US" altLang="zh-CN" dirty="0">
                    <a:solidFill>
                      <a:srgbClr val="C00000"/>
                    </a:solidFill>
                  </a:rPr>
                  <a:t>-Goldstone</a:t>
                </a:r>
                <a:r>
                  <a:rPr lang="zh-CN" altLang="en-US" dirty="0">
                    <a:solidFill>
                      <a:srgbClr val="C00000"/>
                    </a:solidFill>
                  </a:rPr>
                  <a:t>玻色子。</a:t>
                </a:r>
                <a:endParaRPr lang="en-US" altLang="zh-CN" dirty="0">
                  <a:solidFill>
                    <a:srgbClr val="C00000"/>
                  </a:solidFill>
                </a:endParaRPr>
              </a:p>
            </p:txBody>
          </p:sp>
        </mc:Choice>
        <mc:Fallback xmlns="">
          <p:sp>
            <p:nvSpPr>
              <p:cNvPr id="4" name="文本框 3">
                <a:extLst>
                  <a:ext uri="{FF2B5EF4-FFF2-40B4-BE49-F238E27FC236}">
                    <a16:creationId xmlns:a16="http://schemas.microsoft.com/office/drawing/2014/main" id="{9CE1397A-A6AA-4214-BD19-DA9C82183615}"/>
                  </a:ext>
                </a:extLst>
              </p:cNvPr>
              <p:cNvSpPr txBox="1">
                <a:spLocks noRot="1" noChangeAspect="1" noMove="1" noResize="1" noEditPoints="1" noAdjustHandles="1" noChangeArrowheads="1" noChangeShapeType="1" noTextEdit="1"/>
              </p:cNvSpPr>
              <p:nvPr/>
            </p:nvSpPr>
            <p:spPr>
              <a:xfrm>
                <a:off x="527246" y="945310"/>
                <a:ext cx="11093017" cy="5075044"/>
              </a:xfrm>
              <a:prstGeom prst="rect">
                <a:avLst/>
              </a:prstGeom>
              <a:blipFill>
                <a:blip r:embed="rId2"/>
                <a:stretch>
                  <a:fillRect l="-440" b="-9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557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11</a:t>
            </a:fld>
            <a:endParaRPr lang="zh-CN" altLang="en-US" dirty="0"/>
          </a:p>
        </p:txBody>
      </p:sp>
      <p:sp>
        <p:nvSpPr>
          <p:cNvPr id="9" name="内容占位符 3">
            <a:extLst>
              <a:ext uri="{FF2B5EF4-FFF2-40B4-BE49-F238E27FC236}">
                <a16:creationId xmlns:a16="http://schemas.microsoft.com/office/drawing/2014/main" id="{C897CB96-199C-C127-576C-C65091E92223}"/>
              </a:ext>
            </a:extLst>
          </p:cNvPr>
          <p:cNvSpPr txBox="1"/>
          <p:nvPr/>
        </p:nvSpPr>
        <p:spPr>
          <a:xfrm>
            <a:off x="4586935" y="205873"/>
            <a:ext cx="3018129"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4400" b="1" dirty="0">
                <a:solidFill>
                  <a:srgbClr val="014924"/>
                </a:solidFill>
                <a:latin typeface="+mj-lt"/>
                <a:ea typeface="华文中宋" panose="02010600040101010101" charset="-122"/>
                <a:cs typeface="华文中宋" panose="02010600040101010101" charset="-122"/>
              </a:rPr>
              <a:t>Higgs</a:t>
            </a:r>
            <a:r>
              <a:rPr lang="zh-CN" altLang="en-US" sz="4400" b="1" dirty="0">
                <a:solidFill>
                  <a:srgbClr val="014924"/>
                </a:solidFill>
                <a:latin typeface="+mj-lt"/>
                <a:ea typeface="华文中宋" panose="02010600040101010101" charset="-122"/>
                <a:cs typeface="华文中宋" panose="02010600040101010101" charset="-122"/>
              </a:rPr>
              <a:t>机制</a:t>
            </a:r>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CE1397A-A6AA-4214-BD19-DA9C82183615}"/>
                  </a:ext>
                </a:extLst>
              </p:cNvPr>
              <p:cNvSpPr txBox="1"/>
              <p:nvPr/>
            </p:nvSpPr>
            <p:spPr>
              <a:xfrm>
                <a:off x="527246" y="945310"/>
                <a:ext cx="11093017" cy="5183920"/>
              </a:xfrm>
              <a:prstGeom prst="rect">
                <a:avLst/>
              </a:prstGeom>
              <a:noFill/>
            </p:spPr>
            <p:txBody>
              <a:bodyPr wrap="square" rtlCol="0">
                <a:spAutoFit/>
              </a:bodyPr>
              <a:lstStyle/>
              <a:p>
                <a:pPr>
                  <a:lnSpc>
                    <a:spcPct val="150000"/>
                  </a:lnSpc>
                </a:pPr>
                <a:r>
                  <a:rPr lang="zh-CN" altLang="en-US" dirty="0"/>
                  <a:t>      本节讨论</a:t>
                </a:r>
                <a:r>
                  <a:rPr lang="en-US" altLang="zh-CN" dirty="0"/>
                  <a:t>Higgs</a:t>
                </a:r>
                <a:r>
                  <a:rPr lang="zh-CN" altLang="en-US" dirty="0"/>
                  <a:t>机制，通过引入</a:t>
                </a:r>
                <a:r>
                  <a:rPr lang="en-US" altLang="zh-CN" dirty="0"/>
                  <a:t>Higgs</a:t>
                </a:r>
                <a:r>
                  <a:rPr lang="zh-CN" altLang="en-US" dirty="0"/>
                  <a:t>标量场来产生</a:t>
                </a:r>
                <a:r>
                  <a:rPr lang="en-US" altLang="zh-CN" dirty="0"/>
                  <a:t>SSB</a:t>
                </a:r>
                <a:r>
                  <a:rPr lang="zh-CN" altLang="en-US" dirty="0"/>
                  <a:t>，从而使</a:t>
                </a:r>
                <a:r>
                  <a:rPr lang="zh-CN" altLang="en-US" dirty="0">
                    <a:solidFill>
                      <a:srgbClr val="C00000"/>
                    </a:solidFill>
                  </a:rPr>
                  <a:t>规范理论中的规范场吃掉</a:t>
                </a:r>
                <a:r>
                  <a:rPr lang="en-US" altLang="zh-CN" dirty="0" err="1">
                    <a:solidFill>
                      <a:srgbClr val="C00000"/>
                    </a:solidFill>
                  </a:rPr>
                  <a:t>Nambu</a:t>
                </a:r>
                <a:r>
                  <a:rPr lang="en-US" altLang="zh-CN" dirty="0">
                    <a:solidFill>
                      <a:srgbClr val="C00000"/>
                    </a:solidFill>
                  </a:rPr>
                  <a:t>-Goldstone</a:t>
                </a:r>
                <a:r>
                  <a:rPr lang="zh-CN" altLang="en-US" dirty="0">
                    <a:solidFill>
                      <a:srgbClr val="C00000"/>
                    </a:solidFill>
                  </a:rPr>
                  <a:t>玻色子从而获得质量</a:t>
                </a:r>
                <a:r>
                  <a:rPr lang="zh-CN" altLang="en-US" dirty="0"/>
                  <a:t>。考虑一个有</a:t>
                </a:r>
                <a14:m>
                  <m:oMath xmlns:m="http://schemas.openxmlformats.org/officeDocument/2006/math">
                    <m:r>
                      <a:rPr lang="en-US" altLang="zh-CN" b="0" i="1" smtClean="0">
                        <a:latin typeface="Cambria Math" panose="02040503050406030204" pitchFamily="18" charset="0"/>
                      </a:rPr>
                      <m:t>𝑈</m:t>
                    </m:r>
                    <m:r>
                      <a:rPr lang="en-US" altLang="zh-CN" b="0" i="1" smtClean="0">
                        <a:latin typeface="Cambria Math" panose="02040503050406030204" pitchFamily="18" charset="0"/>
                      </a:rPr>
                      <m:t>(1)</m:t>
                    </m:r>
                  </m:oMath>
                </a14:m>
                <a:r>
                  <a:rPr lang="zh-CN" altLang="en-US" dirty="0"/>
                  <a:t>规范对称性的复标量场：</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ℒ</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4</m:t>
                          </m:r>
                        </m:den>
                      </m:f>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𝐹</m:t>
                          </m:r>
                        </m:e>
                        <m:sub>
                          <m:r>
                            <a:rPr lang="en-US" altLang="zh-CN" b="0" i="1" smtClean="0">
                              <a:latin typeface="Cambria Math" panose="02040503050406030204" pitchFamily="18" charset="0"/>
                              <a:ea typeface="Cambria Math" panose="02040503050406030204" pitchFamily="18" charset="0"/>
                            </a:rPr>
                            <m:t>𝜇𝜈</m:t>
                          </m:r>
                        </m:sub>
                      </m:s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𝐹</m:t>
                          </m:r>
                        </m:e>
                        <m:sup>
                          <m:r>
                            <a:rPr lang="en-US" altLang="zh-CN" b="0" i="1" smtClean="0">
                              <a:latin typeface="Cambria Math" panose="02040503050406030204" pitchFamily="18" charset="0"/>
                              <a:ea typeface="Cambria Math" panose="02040503050406030204" pitchFamily="18" charset="0"/>
                            </a:rPr>
                            <m:t>𝜇𝜈</m:t>
                          </m:r>
                        </m:sup>
                      </m:sSup>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𝐷</m:t>
                          </m:r>
                        </m:e>
                        <m:sub>
                          <m:r>
                            <a:rPr lang="en-US" altLang="zh-CN" i="1">
                              <a:latin typeface="Cambria Math" panose="02040503050406030204" pitchFamily="18" charset="0"/>
                              <a:ea typeface="Cambria Math" panose="02040503050406030204" pitchFamily="18" charset="0"/>
                            </a:rPr>
                            <m:t>𝜇</m:t>
                          </m:r>
                        </m:sub>
                      </m:sSub>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𝜙</m:t>
                          </m:r>
                        </m:e>
                        <m:sup>
                          <m:r>
                            <a:rPr lang="en-US" altLang="zh-CN" i="1">
                              <a:latin typeface="Cambria Math" panose="02040503050406030204" pitchFamily="18" charset="0"/>
                              <a:ea typeface="Cambria Math" panose="02040503050406030204" pitchFamily="18" charset="0"/>
                            </a:rPr>
                            <m:t>∗</m:t>
                          </m:r>
                        </m:sup>
                      </m:sSup>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𝐷</m:t>
                          </m:r>
                        </m:e>
                        <m:sup>
                          <m:r>
                            <a:rPr lang="en-US" altLang="zh-CN" i="1">
                              <a:latin typeface="Cambria Math" panose="02040503050406030204" pitchFamily="18" charset="0"/>
                              <a:ea typeface="Cambria Math" panose="02040503050406030204" pitchFamily="18" charset="0"/>
                            </a:rPr>
                            <m:t>𝜇</m:t>
                          </m:r>
                        </m:sup>
                      </m:sSup>
                      <m:r>
                        <a:rPr lang="en-US" altLang="zh-CN" i="1">
                          <a:latin typeface="Cambria Math" panose="02040503050406030204" pitchFamily="18" charset="0"/>
                          <a:ea typeface="Cambria Math" panose="02040503050406030204" pitchFamily="18" charset="0"/>
                        </a:rPr>
                        <m:t>𝜙</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𝜇</m:t>
                          </m:r>
                        </m:e>
                        <m:sup>
                          <m:r>
                            <a:rPr lang="en-US" altLang="zh-CN" b="0" i="1" smtClean="0">
                              <a:latin typeface="Cambria Math" panose="02040503050406030204" pitchFamily="18" charset="0"/>
                              <a:ea typeface="Cambria Math" panose="02040503050406030204" pitchFamily="18" charset="0"/>
                            </a:rPr>
                            <m:t>2</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𝜙</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𝜙</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𝜆</m:t>
                      </m:r>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𝜙</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𝜙</m:t>
                              </m:r>
                            </m:e>
                          </m:d>
                        </m:e>
                        <m:sup>
                          <m:r>
                            <a:rPr lang="en-US" altLang="zh-CN" b="0" i="1" smtClean="0">
                              <a:latin typeface="Cambria Math" panose="02040503050406030204" pitchFamily="18" charset="0"/>
                              <a:ea typeface="Cambria Math" panose="02040503050406030204" pitchFamily="18" charset="0"/>
                            </a:rPr>
                            <m:t>2</m:t>
                          </m:r>
                        </m:sup>
                      </m:sSup>
                    </m:oMath>
                  </m:oMathPara>
                </a14:m>
                <a:endParaRPr lang="en-US" altLang="zh-CN" dirty="0"/>
              </a:p>
              <a:p>
                <a:pPr>
                  <a:lnSpc>
                    <a:spcPct val="150000"/>
                  </a:lnSpc>
                </a:pPr>
                <a:r>
                  <a:rPr lang="en-US" altLang="zh-CN" dirty="0"/>
                  <a:t>      </a:t>
                </a:r>
                <a:r>
                  <a:rPr lang="zh-CN" altLang="en-US" dirty="0"/>
                  <a:t>采用针对场的极坐标</a:t>
                </a:r>
                <a14:m>
                  <m:oMath xmlns:m="http://schemas.openxmlformats.org/officeDocument/2006/math">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𝜌</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𝑖</m:t>
                        </m:r>
                        <m:r>
                          <a:rPr lang="en-US" altLang="zh-CN" b="0" i="1" smtClean="0">
                            <a:latin typeface="Cambria Math" panose="02040503050406030204" pitchFamily="18" charset="0"/>
                          </a:rPr>
                          <m:t>𝜃</m:t>
                        </m:r>
                      </m:sup>
                    </m:sSup>
                  </m:oMath>
                </a14:m>
                <a:r>
                  <a:rPr lang="zh-CN" altLang="en-US" dirty="0"/>
                  <a:t>，我们可以将上式变成：</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ℒ</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4</m:t>
                          </m:r>
                        </m:den>
                      </m:f>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𝐹</m:t>
                          </m:r>
                        </m:e>
                        <m:sub>
                          <m:r>
                            <a:rPr lang="en-US" altLang="zh-CN" b="0" i="1" smtClean="0">
                              <a:latin typeface="Cambria Math" panose="02040503050406030204" pitchFamily="18" charset="0"/>
                              <a:ea typeface="Cambria Math" panose="02040503050406030204" pitchFamily="18" charset="0"/>
                            </a:rPr>
                            <m:t>𝜇𝜈</m:t>
                          </m:r>
                        </m:sub>
                      </m:s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𝐹</m:t>
                          </m:r>
                        </m:e>
                        <m:sup>
                          <m:r>
                            <a:rPr lang="en-US" altLang="zh-CN" b="0" i="1" smtClean="0">
                              <a:latin typeface="Cambria Math" panose="02040503050406030204" pitchFamily="18" charset="0"/>
                              <a:ea typeface="Cambria Math" panose="02040503050406030204" pitchFamily="18" charset="0"/>
                            </a:rPr>
                            <m:t>𝜇𝜈</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𝜌</m:t>
                          </m:r>
                        </m:e>
                        <m:sup>
                          <m:r>
                            <a:rPr lang="en-US" altLang="zh-CN" b="0" i="1" smtClean="0">
                              <a:latin typeface="Cambria Math" panose="02040503050406030204" pitchFamily="18" charset="0"/>
                              <a:ea typeface="Cambria Math" panose="02040503050406030204" pitchFamily="18" charset="0"/>
                            </a:rPr>
                            <m:t>2</m:t>
                          </m:r>
                        </m:sup>
                      </m:sSup>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𝜇</m:t>
                                  </m:r>
                                </m:sub>
                              </m:sSub>
                              <m:r>
                                <a:rPr lang="en-US" altLang="zh-CN"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𝑒</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𝐴</m:t>
                                  </m:r>
                                </m:e>
                                <m:sub>
                                  <m:r>
                                    <a:rPr lang="en-US" altLang="zh-CN" b="0" i="1" smtClean="0">
                                      <a:latin typeface="Cambria Math" panose="02040503050406030204" pitchFamily="18" charset="0"/>
                                      <a:ea typeface="Cambria Math" panose="02040503050406030204" pitchFamily="18" charset="0"/>
                                    </a:rPr>
                                    <m:t>𝜇</m:t>
                                  </m:r>
                                </m:sub>
                              </m:sSub>
                            </m:e>
                          </m:d>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𝜕𝜌</m:t>
                              </m:r>
                            </m:e>
                          </m:d>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𝜇</m:t>
                          </m:r>
                        </m:e>
                        <m:sup>
                          <m:r>
                            <a:rPr lang="en-US" altLang="zh-CN" b="0" i="1" smtClean="0">
                              <a:latin typeface="Cambria Math" panose="02040503050406030204" pitchFamily="18" charset="0"/>
                              <a:ea typeface="Cambria Math" panose="02040503050406030204" pitchFamily="18" charset="0"/>
                            </a:rPr>
                            <m:t>2</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𝜌</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𝜆</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𝜌</m:t>
                          </m:r>
                        </m:e>
                        <m:sup>
                          <m:r>
                            <a:rPr lang="en-US" altLang="zh-CN" b="0" i="1" smtClean="0">
                              <a:latin typeface="Cambria Math" panose="02040503050406030204" pitchFamily="18" charset="0"/>
                              <a:ea typeface="Cambria Math" panose="02040503050406030204" pitchFamily="18" charset="0"/>
                            </a:rPr>
                            <m:t>4</m:t>
                          </m:r>
                        </m:sup>
                      </m:sSup>
                    </m:oMath>
                  </m:oMathPara>
                </a14:m>
                <a:endParaRPr lang="en-US" altLang="zh-CN" dirty="0"/>
              </a:p>
              <a:p>
                <a:pPr>
                  <a:lnSpc>
                    <a:spcPct val="150000"/>
                  </a:lnSpc>
                </a:pPr>
                <a:r>
                  <a:rPr lang="en-US" altLang="zh-CN" dirty="0"/>
                  <a:t>      </a:t>
                </a:r>
                <a:r>
                  <a:rPr lang="zh-CN" altLang="en-US" dirty="0"/>
                  <a:t>不妨定义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𝜇</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𝑒</m:t>
                            </m:r>
                          </m:den>
                        </m:f>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𝜇</m:t>
                        </m:r>
                      </m:sub>
                    </m:sSub>
                    <m:r>
                      <a:rPr lang="en-US" altLang="zh-CN" b="0" i="1" smtClean="0">
                        <a:latin typeface="Cambria Math" panose="02040503050406030204" pitchFamily="18" charset="0"/>
                      </a:rPr>
                      <m:t>𝜃</m:t>
                    </m:r>
                  </m:oMath>
                </a14:m>
                <a:r>
                  <a:rPr lang="zh-CN" altLang="en-US" dirty="0"/>
                  <a:t>，容易发现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𝜇</m:t>
                        </m:r>
                      </m:sub>
                    </m:sSub>
                  </m:oMath>
                </a14:m>
                <a:r>
                  <a:rPr lang="zh-CN" altLang="en-US" dirty="0"/>
                  <a:t>也是规范不变的。再定义</a:t>
                </a:r>
                <a14:m>
                  <m:oMath xmlns:m="http://schemas.openxmlformats.org/officeDocument/2006/math">
                    <m:r>
                      <a:rPr lang="en-US" altLang="zh-CN" b="0" i="1" smtClean="0">
                        <a:latin typeface="Cambria Math" panose="02040503050406030204" pitchFamily="18" charset="0"/>
                      </a:rPr>
                      <m:t>𝜌</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den>
                    </m:f>
                    <m:r>
                      <a:rPr lang="en-US" altLang="zh-CN" b="0" i="1" smtClean="0">
                        <a:latin typeface="Cambria Math" panose="02040503050406030204" pitchFamily="18" charset="0"/>
                      </a:rPr>
                      <m:t>(</m:t>
                    </m:r>
                    <m:r>
                      <a:rPr lang="en-US" altLang="zh-CN" b="0" i="1" smtClean="0">
                        <a:latin typeface="Cambria Math" panose="02040503050406030204" pitchFamily="18" charset="0"/>
                      </a:rPr>
                      <m:t>𝜈</m:t>
                    </m:r>
                    <m:r>
                      <a:rPr lang="en-US" altLang="zh-CN" b="0" i="1" smtClean="0">
                        <a:latin typeface="Cambria Math" panose="02040503050406030204" pitchFamily="18" charset="0"/>
                      </a:rPr>
                      <m:t>+</m:t>
                    </m:r>
                    <m:r>
                      <a:rPr lang="en-US" altLang="zh-CN" b="0" i="1" smtClean="0">
                        <a:latin typeface="Cambria Math" panose="02040503050406030204" pitchFamily="18" charset="0"/>
                      </a:rPr>
                      <m:t>𝜒</m:t>
                    </m:r>
                    <m:r>
                      <a:rPr lang="en-US" altLang="zh-CN" b="0" i="1" smtClean="0">
                        <a:latin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𝜈</m:t>
                    </m:r>
                    <m:r>
                      <a:rPr lang="en-US" altLang="zh-CN" b="0" i="1" dirty="0" smtClean="0">
                        <a:latin typeface="Cambria Math" panose="02040503050406030204" pitchFamily="18" charset="0"/>
                      </a:rPr>
                      <m:t>=</m:t>
                    </m:r>
                    <m:rad>
                      <m:radPr>
                        <m:degHide m:val="on"/>
                        <m:ctrlPr>
                          <a:rPr lang="en-US" altLang="zh-CN" b="0" i="1" dirty="0" smtClean="0">
                            <a:latin typeface="Cambria Math" panose="02040503050406030204" pitchFamily="18" charset="0"/>
                          </a:rPr>
                        </m:ctrlPr>
                      </m:radPr>
                      <m:deg/>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𝜇</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𝜆</m:t>
                        </m:r>
                      </m:e>
                    </m:rad>
                    <m:r>
                      <a:rPr lang="zh-CN" altLang="en-US" i="1" dirty="0">
                        <a:latin typeface="Cambria Math" panose="02040503050406030204" pitchFamily="18" charset="0"/>
                      </a:rPr>
                      <m:t>，</m:t>
                    </m:r>
                  </m:oMath>
                </a14:m>
                <a:r>
                  <a:rPr lang="zh-CN" altLang="en-US" dirty="0"/>
                  <a:t>我们得到：</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ℒ</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4</m:t>
                          </m:r>
                        </m:den>
                      </m:f>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𝐹</m:t>
                          </m:r>
                        </m:e>
                        <m:sub>
                          <m:r>
                            <a:rPr lang="en-US" altLang="zh-CN" b="0" i="1" smtClean="0">
                              <a:latin typeface="Cambria Math" panose="02040503050406030204" pitchFamily="18" charset="0"/>
                              <a:ea typeface="Cambria Math" panose="02040503050406030204" pitchFamily="18" charset="0"/>
                            </a:rPr>
                            <m:t>𝜇𝜈</m:t>
                          </m:r>
                        </m:sub>
                      </m:s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𝐹</m:t>
                          </m:r>
                        </m:e>
                        <m:sup>
                          <m:r>
                            <a:rPr lang="en-US" altLang="zh-CN" b="0" i="1" smtClean="0">
                              <a:latin typeface="Cambria Math" panose="02040503050406030204" pitchFamily="18" charset="0"/>
                              <a:ea typeface="Cambria Math" panose="02040503050406030204" pitchFamily="18" charset="0"/>
                            </a:rPr>
                            <m:t>𝜇𝜈</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𝑀</m:t>
                          </m:r>
                        </m:e>
                        <m:sup>
                          <m:r>
                            <a:rPr lang="en-US" altLang="zh-CN" b="0" i="1" smtClean="0">
                              <a:latin typeface="Cambria Math" panose="02040503050406030204" pitchFamily="18" charset="0"/>
                              <a:ea typeface="Cambria Math" panose="02040503050406030204" pitchFamily="18" charset="0"/>
                            </a:rPr>
                            <m:t>2</m:t>
                          </m:r>
                        </m:sup>
                      </m:sSup>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𝐵</m:t>
                          </m:r>
                        </m:e>
                        <m:sub>
                          <m:r>
                            <a:rPr lang="en-US" altLang="zh-CN" b="0" i="1" smtClean="0">
                              <a:latin typeface="Cambria Math" panose="02040503050406030204" pitchFamily="18" charset="0"/>
                              <a:ea typeface="Cambria Math" panose="02040503050406030204" pitchFamily="18" charset="0"/>
                            </a:rPr>
                            <m:t>𝜇</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𝜈𝜒</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𝐵</m:t>
                          </m:r>
                        </m:e>
                        <m:sub>
                          <m:r>
                            <a:rPr lang="en-US" altLang="zh-CN" b="0" i="1" smtClean="0">
                              <a:latin typeface="Cambria Math" panose="02040503050406030204" pitchFamily="18" charset="0"/>
                              <a:ea typeface="Cambria Math" panose="02040503050406030204" pitchFamily="18" charset="0"/>
                            </a:rPr>
                            <m:t>𝜇</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2</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𝜒</m:t>
                          </m:r>
                        </m:e>
                        <m:sup>
                          <m:r>
                            <a:rPr lang="en-US" altLang="zh-CN" b="0" i="1" smtClean="0">
                              <a:latin typeface="Cambria Math" panose="02040503050406030204" pitchFamily="18" charset="0"/>
                              <a:ea typeface="Cambria Math" panose="02040503050406030204" pitchFamily="18" charset="0"/>
                            </a:rPr>
                            <m:t>2</m:t>
                          </m:r>
                        </m:sup>
                      </m:sSup>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𝐵</m:t>
                          </m:r>
                        </m:e>
                        <m:sub>
                          <m:r>
                            <a:rPr lang="en-US" altLang="zh-CN" b="0" i="1" smtClean="0">
                              <a:latin typeface="Cambria Math" panose="02040503050406030204" pitchFamily="18" charset="0"/>
                              <a:ea typeface="Cambria Math" panose="02040503050406030204" pitchFamily="18" charset="0"/>
                            </a:rPr>
                            <m:t>𝜇</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𝜕𝜒</m:t>
                              </m:r>
                            </m:e>
                          </m:d>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𝜇</m:t>
                          </m:r>
                        </m:e>
                        <m:sup>
                          <m:r>
                            <a:rPr lang="en-US" altLang="zh-CN" b="0" i="1" smtClean="0">
                              <a:latin typeface="Cambria Math" panose="02040503050406030204" pitchFamily="18" charset="0"/>
                              <a:ea typeface="Cambria Math" panose="02040503050406030204" pitchFamily="18" charset="0"/>
                            </a:rPr>
                            <m:t>2</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𝜒</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𝜆</m:t>
                          </m:r>
                        </m:e>
                      </m:rad>
                      <m:r>
                        <a:rPr lang="en-US" altLang="zh-CN" b="0" i="1" smtClean="0">
                          <a:latin typeface="Cambria Math" panose="02040503050406030204" pitchFamily="18" charset="0"/>
                          <a:ea typeface="Cambria Math" panose="02040503050406030204" pitchFamily="18" charset="0"/>
                        </a:rPr>
                        <m:t>𝜇</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𝜒</m:t>
                          </m:r>
                        </m:e>
                        <m:sup>
                          <m:r>
                            <a:rPr lang="en-US" altLang="zh-CN" b="0" i="1" smtClean="0">
                              <a:latin typeface="Cambria Math" panose="02040503050406030204" pitchFamily="18" charset="0"/>
                              <a:ea typeface="Cambria Math" panose="02040503050406030204" pitchFamily="18" charset="0"/>
                            </a:rPr>
                            <m:t>3</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𝜆</m:t>
                          </m:r>
                        </m:num>
                        <m:den>
                          <m:r>
                            <a:rPr lang="en-US" altLang="zh-CN" b="0" i="1" smtClean="0">
                              <a:latin typeface="Cambria Math" panose="02040503050406030204" pitchFamily="18" charset="0"/>
                              <a:ea typeface="Cambria Math" panose="02040503050406030204" pitchFamily="18" charset="0"/>
                            </a:rPr>
                            <m:t>4</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𝜒</m:t>
                          </m:r>
                        </m:e>
                        <m:sup>
                          <m:r>
                            <a:rPr lang="en-US" altLang="zh-CN" b="0" i="1" smtClean="0">
                              <a:latin typeface="Cambria Math" panose="02040503050406030204" pitchFamily="18" charset="0"/>
                              <a:ea typeface="Cambria Math" panose="02040503050406030204" pitchFamily="18" charset="0"/>
                            </a:rPr>
                            <m:t>4</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𝜇</m:t>
                              </m:r>
                            </m:e>
                            <m:sup>
                              <m:r>
                                <a:rPr lang="en-US" altLang="zh-CN" b="0" i="1" smtClean="0">
                                  <a:latin typeface="Cambria Math" panose="02040503050406030204" pitchFamily="18" charset="0"/>
                                  <a:ea typeface="Cambria Math" panose="02040503050406030204" pitchFamily="18" charset="0"/>
                                </a:rPr>
                                <m:t>2</m:t>
                              </m:r>
                            </m:sup>
                          </m:sSup>
                        </m:num>
                        <m:den>
                          <m:r>
                            <a:rPr lang="en-US" altLang="zh-CN" b="0" i="1" smtClean="0">
                              <a:latin typeface="Cambria Math" panose="02040503050406030204" pitchFamily="18" charset="0"/>
                              <a:ea typeface="Cambria Math" panose="02040503050406030204" pitchFamily="18" charset="0"/>
                            </a:rPr>
                            <m:t>4</m:t>
                          </m:r>
                          <m:r>
                            <a:rPr lang="en-US" altLang="zh-CN" b="0" i="1" smtClean="0">
                              <a:latin typeface="Cambria Math" panose="02040503050406030204" pitchFamily="18" charset="0"/>
                              <a:ea typeface="Cambria Math" panose="02040503050406030204" pitchFamily="18" charset="0"/>
                            </a:rPr>
                            <m:t>𝜆</m:t>
                          </m:r>
                        </m:den>
                      </m:f>
                    </m:oMath>
                  </m:oMathPara>
                </a14:m>
                <a:endParaRPr lang="en-US" altLang="zh-CN" dirty="0"/>
              </a:p>
              <a:p>
                <a:pPr>
                  <a:lnSpc>
                    <a:spcPct val="150000"/>
                  </a:lnSpc>
                </a:pPr>
                <a:r>
                  <a:rPr lang="en-US" altLang="zh-CN" dirty="0"/>
                  <a:t>      </a:t>
                </a:r>
                <a:r>
                  <a:rPr lang="zh-CN" altLang="en-US" dirty="0"/>
                  <a:t>我们看到，原本无质量的规范场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𝜇</m:t>
                        </m:r>
                      </m:sub>
                    </m:sSub>
                  </m:oMath>
                </a14:m>
                <a:r>
                  <a:rPr lang="zh-CN" altLang="en-US" dirty="0"/>
                  <a:t>变成了有质量的场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𝜇</m:t>
                        </m:r>
                      </m:sub>
                    </m:sSub>
                  </m:oMath>
                </a14:m>
                <a:r>
                  <a:rPr lang="zh-CN" altLang="en-US" dirty="0"/>
                  <a:t>，而</a:t>
                </a:r>
                <a:r>
                  <a:rPr lang="en-US" altLang="zh-CN" dirty="0"/>
                  <a:t>SSB</a:t>
                </a:r>
                <a:r>
                  <a:rPr lang="zh-CN" altLang="en-US" dirty="0"/>
                  <a:t>中涌现的玻色子则消失了，我们将这一机制称为</a:t>
                </a:r>
                <a:r>
                  <a:rPr lang="en-US" altLang="zh-CN" dirty="0"/>
                  <a:t>Higgs</a:t>
                </a:r>
                <a:r>
                  <a:rPr lang="zh-CN" altLang="en-US" dirty="0"/>
                  <a:t>机制。</a:t>
                </a:r>
                <a:endParaRPr lang="en-US" altLang="zh-CN" dirty="0"/>
              </a:p>
            </p:txBody>
          </p:sp>
        </mc:Choice>
        <mc:Fallback xmlns="">
          <p:sp>
            <p:nvSpPr>
              <p:cNvPr id="4" name="文本框 3">
                <a:extLst>
                  <a:ext uri="{FF2B5EF4-FFF2-40B4-BE49-F238E27FC236}">
                    <a16:creationId xmlns:a16="http://schemas.microsoft.com/office/drawing/2014/main" id="{9CE1397A-A6AA-4214-BD19-DA9C82183615}"/>
                  </a:ext>
                </a:extLst>
              </p:cNvPr>
              <p:cNvSpPr txBox="1">
                <a:spLocks noRot="1" noChangeAspect="1" noMove="1" noResize="1" noEditPoints="1" noAdjustHandles="1" noChangeArrowheads="1" noChangeShapeType="1" noTextEdit="1"/>
              </p:cNvSpPr>
              <p:nvPr/>
            </p:nvSpPr>
            <p:spPr>
              <a:xfrm>
                <a:off x="527246" y="945310"/>
                <a:ext cx="11093017" cy="5183920"/>
              </a:xfrm>
              <a:prstGeom prst="rect">
                <a:avLst/>
              </a:prstGeom>
              <a:blipFill>
                <a:blip r:embed="rId2"/>
                <a:stretch>
                  <a:fillRect l="-440" r="-2527" b="-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4339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12</a:t>
            </a:fld>
            <a:endParaRPr lang="zh-CN" altLang="en-US" dirty="0"/>
          </a:p>
        </p:txBody>
      </p:sp>
      <p:sp>
        <p:nvSpPr>
          <p:cNvPr id="9" name="内容占位符 3">
            <a:extLst>
              <a:ext uri="{FF2B5EF4-FFF2-40B4-BE49-F238E27FC236}">
                <a16:creationId xmlns:a16="http://schemas.microsoft.com/office/drawing/2014/main" id="{C897CB96-199C-C127-576C-C65091E92223}"/>
              </a:ext>
            </a:extLst>
          </p:cNvPr>
          <p:cNvSpPr txBox="1"/>
          <p:nvPr/>
        </p:nvSpPr>
        <p:spPr>
          <a:xfrm>
            <a:off x="4586935" y="205873"/>
            <a:ext cx="3018129"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mj-lt"/>
                <a:ea typeface="华文中宋" panose="02010600040101010101" charset="-122"/>
                <a:cs typeface="华文中宋" panose="02010600040101010101" charset="-122"/>
              </a:rPr>
              <a:t>标准模型</a:t>
            </a:r>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CE1397A-A6AA-4214-BD19-DA9C82183615}"/>
                  </a:ext>
                </a:extLst>
              </p:cNvPr>
              <p:cNvSpPr txBox="1"/>
              <p:nvPr/>
            </p:nvSpPr>
            <p:spPr>
              <a:xfrm>
                <a:off x="527246" y="945310"/>
                <a:ext cx="11093017" cy="4198265"/>
              </a:xfrm>
              <a:prstGeom prst="rect">
                <a:avLst/>
              </a:prstGeom>
              <a:noFill/>
            </p:spPr>
            <p:txBody>
              <a:bodyPr wrap="square" rtlCol="0">
                <a:spAutoFit/>
              </a:bodyPr>
              <a:lstStyle/>
              <a:p>
                <a:pPr>
                  <a:lnSpc>
                    <a:spcPct val="150000"/>
                  </a:lnSpc>
                </a:pPr>
                <a:r>
                  <a:rPr lang="zh-CN" altLang="en-US" dirty="0"/>
                  <a:t>标准模型的图景可以被简述如下：</a:t>
                </a:r>
                <a:endParaRPr lang="en-US" altLang="zh-CN" dirty="0"/>
              </a:p>
              <a:p>
                <a:pPr marL="285750" indent="-285750">
                  <a:lnSpc>
                    <a:spcPct val="150000"/>
                  </a:lnSpc>
                  <a:buFont typeface="Arial" panose="020B0604020202020204" pitchFamily="34" charset="0"/>
                  <a:buChar char="•"/>
                </a:pPr>
                <a:r>
                  <a:rPr lang="zh-CN" altLang="en-US" dirty="0"/>
                  <a:t>      标准模型由夸克、轻子、规范玻色子和</a:t>
                </a:r>
                <a:r>
                  <a:rPr lang="en-US" altLang="zh-CN" dirty="0"/>
                  <a:t>Higgs</a:t>
                </a:r>
                <a:r>
                  <a:rPr lang="zh-CN" altLang="en-US" dirty="0"/>
                  <a:t>粒子组成。</a:t>
                </a:r>
                <a:endParaRPr lang="en-US" altLang="zh-CN" dirty="0"/>
              </a:p>
              <a:p>
                <a:pPr marL="285750" indent="-285750">
                  <a:lnSpc>
                    <a:spcPct val="150000"/>
                  </a:lnSpc>
                  <a:buFont typeface="Arial" panose="020B0604020202020204" pitchFamily="34" charset="0"/>
                  <a:buChar char="•"/>
                </a:pPr>
                <a:r>
                  <a:rPr lang="en-US" altLang="zh-CN" dirty="0"/>
                  <a:t>      </a:t>
                </a:r>
                <a:r>
                  <a:rPr lang="zh-CN" altLang="en-US" dirty="0"/>
                  <a:t>夸克和轻子有三代，是费米子。激发这些粒子的量子场也被称为物质场。</a:t>
                </a:r>
                <a:endParaRPr lang="en-US" altLang="zh-CN" dirty="0"/>
              </a:p>
              <a:p>
                <a:pPr marL="285750" indent="-285750">
                  <a:lnSpc>
                    <a:spcPct val="150000"/>
                  </a:lnSpc>
                  <a:buFont typeface="Arial" panose="020B0604020202020204" pitchFamily="34" charset="0"/>
                  <a:buChar char="•"/>
                </a:pPr>
                <a:r>
                  <a:rPr lang="en-US" altLang="zh-CN" dirty="0"/>
                  <a:t>      </a:t>
                </a:r>
                <a:r>
                  <a:rPr lang="zh-CN" altLang="en-US" dirty="0"/>
                  <a:t>规范玻色子负责传递物质间的相互作用，其中强相互作用由</a:t>
                </a:r>
                <a:r>
                  <a:rPr lang="en-US" altLang="zh-CN" dirty="0"/>
                  <a:t>QCD</a:t>
                </a:r>
                <a:r>
                  <a:rPr lang="zh-CN" altLang="en-US" dirty="0"/>
                  <a:t>描述，对应</a:t>
                </a:r>
                <a14:m>
                  <m:oMath xmlns:m="http://schemas.openxmlformats.org/officeDocument/2006/math">
                    <m:r>
                      <a:rPr lang="en-US" altLang="zh-CN" b="0" i="1" smtClean="0">
                        <a:latin typeface="Cambria Math" panose="02040503050406030204" pitchFamily="18" charset="0"/>
                      </a:rPr>
                      <m:t>𝑆𝑈</m:t>
                    </m:r>
                    <m:r>
                      <a:rPr lang="en-US" altLang="zh-CN" b="0" i="1" smtClean="0">
                        <a:latin typeface="Cambria Math" panose="02040503050406030204" pitchFamily="18" charset="0"/>
                      </a:rPr>
                      <m:t>(3)</m:t>
                    </m:r>
                  </m:oMath>
                </a14:m>
                <a:r>
                  <a:rPr lang="zh-CN" altLang="en-US" dirty="0"/>
                  <a:t>规范场。</a:t>
                </a:r>
                <a:endParaRPr lang="en-US" altLang="zh-CN" dirty="0"/>
              </a:p>
              <a:p>
                <a:pPr marL="285750" indent="-285750">
                  <a:lnSpc>
                    <a:spcPct val="150000"/>
                  </a:lnSpc>
                  <a:buFont typeface="Arial" panose="020B0604020202020204" pitchFamily="34" charset="0"/>
                  <a:buChar char="•"/>
                </a:pPr>
                <a:r>
                  <a:rPr lang="en-US" altLang="zh-CN" dirty="0"/>
                  <a:t>      </a:t>
                </a:r>
                <a:r>
                  <a:rPr lang="zh-CN" altLang="en-US" dirty="0"/>
                  <a:t>而电磁相互作用和弱相互作用则由</a:t>
                </a:r>
                <a:r>
                  <a:rPr lang="en-US" altLang="zh-CN" dirty="0"/>
                  <a:t>QED</a:t>
                </a:r>
                <a:r>
                  <a:rPr lang="zh-CN" altLang="en-US" dirty="0"/>
                  <a:t>描述，对应</a:t>
                </a:r>
                <a14:m>
                  <m:oMath xmlns:m="http://schemas.openxmlformats.org/officeDocument/2006/math">
                    <m:r>
                      <a:rPr lang="en-US" altLang="zh-CN" b="0" i="1" smtClean="0">
                        <a:latin typeface="Cambria Math" panose="02040503050406030204" pitchFamily="18" charset="0"/>
                      </a:rPr>
                      <m:t>𝑆𝑈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(1)</m:t>
                    </m:r>
                  </m:oMath>
                </a14:m>
                <a:r>
                  <a:rPr lang="zh-CN" altLang="en-US" dirty="0"/>
                  <a:t>规范场。</a:t>
                </a:r>
                <a:endParaRPr lang="en-US" altLang="zh-CN" dirty="0"/>
              </a:p>
              <a:p>
                <a:pPr marL="285750" indent="-285750">
                  <a:lnSpc>
                    <a:spcPct val="150000"/>
                  </a:lnSpc>
                  <a:buFont typeface="Arial" panose="020B0604020202020204" pitchFamily="34" charset="0"/>
                  <a:buChar char="•"/>
                </a:pPr>
                <a:r>
                  <a:rPr lang="en-US" altLang="zh-CN" dirty="0"/>
                  <a:t>      </a:t>
                </a:r>
                <a:r>
                  <a:rPr lang="zh-CN" altLang="en-US" dirty="0"/>
                  <a:t>其中，</a:t>
                </a:r>
                <a:r>
                  <a:rPr lang="en-US" altLang="zh-CN" dirty="0"/>
                  <a:t>Higgs</a:t>
                </a:r>
                <a:r>
                  <a:rPr lang="zh-CN" altLang="en-US" dirty="0"/>
                  <a:t>场被引入来赋予弱相互作用玻色子质量。</a:t>
                </a:r>
                <a:endParaRPr lang="en-US" altLang="zh-CN" dirty="0"/>
              </a:p>
              <a:p>
                <a:pPr>
                  <a:lnSpc>
                    <a:spcPct val="150000"/>
                  </a:lnSpc>
                </a:pPr>
                <a:endParaRPr lang="en-US" altLang="zh-CN" dirty="0"/>
              </a:p>
              <a:p>
                <a:pPr>
                  <a:lnSpc>
                    <a:spcPct val="150000"/>
                  </a:lnSpc>
                </a:pPr>
                <a:r>
                  <a:rPr lang="en-US" altLang="zh-CN" dirty="0"/>
                  <a:t>      </a:t>
                </a:r>
                <a:r>
                  <a:rPr lang="zh-CN" altLang="en-US" dirty="0">
                    <a:solidFill>
                      <a:schemeClr val="bg1">
                        <a:lumMod val="95000"/>
                      </a:schemeClr>
                    </a:solidFill>
                  </a:rPr>
                  <a:t>到这里我回顾了我自身学习</a:t>
                </a:r>
                <a:r>
                  <a:rPr lang="en-US" altLang="zh-CN" dirty="0">
                    <a:solidFill>
                      <a:schemeClr val="bg1">
                        <a:lumMod val="95000"/>
                      </a:schemeClr>
                    </a:solidFill>
                  </a:rPr>
                  <a:t>QFT</a:t>
                </a:r>
                <a:r>
                  <a:rPr lang="zh-CN" altLang="en-US" dirty="0">
                    <a:solidFill>
                      <a:schemeClr val="bg1">
                        <a:lumMod val="95000"/>
                      </a:schemeClr>
                    </a:solidFill>
                  </a:rPr>
                  <a:t>的历程，其中忽略了大量的计算细节，包括各种复杂的我没有完全看懂的圈图树图计算和简化修正定理、各种眩目的重整化技巧、和规范群表示中浩如烟海的指标。时间有限，我只能尽量回顾主要的物理图景，力图把我理解的内容表达出来，以上。</a:t>
                </a:r>
                <a:endParaRPr lang="en-US" altLang="zh-CN" dirty="0">
                  <a:solidFill>
                    <a:schemeClr val="bg1">
                      <a:lumMod val="95000"/>
                    </a:schemeClr>
                  </a:solidFill>
                </a:endParaRPr>
              </a:p>
            </p:txBody>
          </p:sp>
        </mc:Choice>
        <mc:Fallback>
          <p:sp>
            <p:nvSpPr>
              <p:cNvPr id="4" name="文本框 3">
                <a:extLst>
                  <a:ext uri="{FF2B5EF4-FFF2-40B4-BE49-F238E27FC236}">
                    <a16:creationId xmlns:a16="http://schemas.microsoft.com/office/drawing/2014/main" id="{9CE1397A-A6AA-4214-BD19-DA9C82183615}"/>
                  </a:ext>
                </a:extLst>
              </p:cNvPr>
              <p:cNvSpPr txBox="1">
                <a:spLocks noRot="1" noChangeAspect="1" noMove="1" noResize="1" noEditPoints="1" noAdjustHandles="1" noChangeArrowheads="1" noChangeShapeType="1" noTextEdit="1"/>
              </p:cNvSpPr>
              <p:nvPr/>
            </p:nvSpPr>
            <p:spPr>
              <a:xfrm>
                <a:off x="527246" y="945310"/>
                <a:ext cx="11093017" cy="4198265"/>
              </a:xfrm>
              <a:prstGeom prst="rect">
                <a:avLst/>
              </a:prstGeom>
              <a:blipFill>
                <a:blip r:embed="rId2"/>
                <a:stretch>
                  <a:fillRect l="-440" b="-13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7826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7"/>
            <a:ext cx="12192000" cy="242661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华文中宋" panose="02010600040101010101" charset="-122"/>
            </a:endParaRPr>
          </a:p>
        </p:txBody>
      </p:sp>
      <p:sp>
        <p:nvSpPr>
          <p:cNvPr id="6" name="矩形 5"/>
          <p:cNvSpPr/>
          <p:nvPr/>
        </p:nvSpPr>
        <p:spPr>
          <a:xfrm rot="10800000">
            <a:off x="0" y="2493941"/>
            <a:ext cx="12192000" cy="7069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华文中宋" panose="02010600040101010101" charset="-122"/>
            </a:endParaRPr>
          </a:p>
        </p:txBody>
      </p:sp>
      <p:sp>
        <p:nvSpPr>
          <p:cNvPr id="12" name="文本框 11"/>
          <p:cNvSpPr txBox="1"/>
          <p:nvPr/>
        </p:nvSpPr>
        <p:spPr>
          <a:xfrm>
            <a:off x="3536238" y="4204701"/>
            <a:ext cx="5119523" cy="1015663"/>
          </a:xfrm>
          <a:prstGeom prst="rect">
            <a:avLst/>
          </a:prstGeom>
          <a:noFill/>
        </p:spPr>
        <p:txBody>
          <a:bodyPr wrap="square" rtlCol="0">
            <a:spAutoFit/>
          </a:bodyPr>
          <a:lstStyle/>
          <a:p>
            <a:pPr algn="ctr"/>
            <a:r>
              <a:rPr lang="zh-CN" altLang="en-US" sz="6000" b="1" dirty="0">
                <a:solidFill>
                  <a:srgbClr val="014924"/>
                </a:solidFill>
                <a:latin typeface="微软雅黑" panose="020B0503020204020204" pitchFamily="34" charset="-122"/>
                <a:ea typeface="微软雅黑" panose="020B0503020204020204" pitchFamily="34" charset="-122"/>
                <a:cs typeface="华文中宋" panose="02010600040101010101" charset="-122"/>
              </a:rPr>
              <a:t>谢谢大家</a:t>
            </a:r>
          </a:p>
        </p:txBody>
      </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charset="-122"/>
                <a:ea typeface="微软雅黑" panose="020B0503020204020204" charset="-122"/>
              </a:defRPr>
            </a:lvl1pPr>
          </a:lstStyle>
          <a:p>
            <a:pPr algn="dist"/>
            <a:r>
              <a:rPr lang="en-US" altLang="zh-CN" sz="19900" b="1" dirty="0">
                <a:solidFill>
                  <a:schemeClr val="bg1">
                    <a:alpha val="10000"/>
                  </a:schemeClr>
                </a:solidFill>
                <a:latin typeface="华文中宋" panose="02010600040101010101" charset="-122"/>
                <a:ea typeface="华文中宋" panose="02010600040101010101" charset="-122"/>
                <a:cs typeface="华文中宋" panose="02010600040101010101" charset="-122"/>
              </a:rPr>
              <a:t>THANKS</a:t>
            </a:r>
            <a:endParaRPr lang="zh-CN" altLang="en-US" sz="19900" b="1" dirty="0">
              <a:solidFill>
                <a:schemeClr val="bg1">
                  <a:alpha val="10000"/>
                </a:schemeClr>
              </a:solidFill>
              <a:latin typeface="华文中宋" panose="02010600040101010101" charset="-122"/>
              <a:ea typeface="华文中宋" panose="02010600040101010101" charset="-122"/>
              <a:cs typeface="华文中宋" panose="02010600040101010101" charset="-122"/>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华文中宋" panose="02010600040101010101" charset="-122"/>
              </a:endParaRPr>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华文中宋" panose="02010600040101010101" charset="-122"/>
              </a:endParaRPr>
            </a:p>
          </p:txBody>
        </p:sp>
      </p:gr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27804" y="1438170"/>
            <a:ext cx="1936392" cy="1930811"/>
          </a:xfrm>
          <a:prstGeom prst="rect">
            <a:avLst/>
          </a:prstGeom>
        </p:spPr>
      </p:pic>
      <p:sp>
        <p:nvSpPr>
          <p:cNvPr id="2" name="灯片编号占位符 1">
            <a:extLst>
              <a:ext uri="{FF2B5EF4-FFF2-40B4-BE49-F238E27FC236}">
                <a16:creationId xmlns:a16="http://schemas.microsoft.com/office/drawing/2014/main" id="{36F51FD8-44D6-6AB5-DF37-AE91F9AC3375}"/>
              </a:ext>
            </a:extLst>
          </p:cNvPr>
          <p:cNvSpPr>
            <a:spLocks noGrp="1"/>
          </p:cNvSpPr>
          <p:nvPr>
            <p:ph type="sldNum" sz="quarter" idx="12"/>
          </p:nvPr>
        </p:nvSpPr>
        <p:spPr/>
        <p:txBody>
          <a:bodyPr/>
          <a:lstStyle/>
          <a:p>
            <a:fld id="{BFD5625F-B72A-45EC-8DC9-EB451D8EA7F9}" type="slidenum">
              <a:rPr lang="zh-CN" altLang="en-US" smtClean="0"/>
              <a:t>13</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3"/>
          <p:cNvSpPr txBox="1"/>
          <p:nvPr/>
        </p:nvSpPr>
        <p:spPr>
          <a:xfrm>
            <a:off x="4849056" y="205873"/>
            <a:ext cx="2493887"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14</a:t>
            </a:fld>
            <a:endParaRPr lang="zh-CN" altLang="en-US" dirty="0"/>
          </a:p>
        </p:txBody>
      </p:sp>
      <p:sp>
        <p:nvSpPr>
          <p:cNvPr id="8" name="内容占位符 3">
            <a:extLst>
              <a:ext uri="{FF2B5EF4-FFF2-40B4-BE49-F238E27FC236}">
                <a16:creationId xmlns:a16="http://schemas.microsoft.com/office/drawing/2014/main" id="{FDD1B40A-7CDF-551B-63E8-7D109FF12405}"/>
              </a:ext>
            </a:extLst>
          </p:cNvPr>
          <p:cNvSpPr txBox="1"/>
          <p:nvPr/>
        </p:nvSpPr>
        <p:spPr>
          <a:xfrm>
            <a:off x="4849056" y="205873"/>
            <a:ext cx="2493887"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mj-lt"/>
                <a:ea typeface="华文中宋" panose="02010600040101010101" charset="-122"/>
                <a:cs typeface="华文中宋" panose="02010600040101010101" charset="-122"/>
              </a:rPr>
              <a:t>附录</a:t>
            </a:r>
            <a:endParaRPr lang="en-US" altLang="zh-CN" sz="4400" b="1" dirty="0">
              <a:solidFill>
                <a:srgbClr val="014924"/>
              </a:solidFill>
              <a:latin typeface="+mj-lt"/>
              <a:ea typeface="华文中宋" panose="02010600040101010101" charset="-122"/>
              <a:cs typeface="华文中宋" panose="02010600040101010101" charset="-122"/>
            </a:endParaRPr>
          </a:p>
        </p:txBody>
      </p:sp>
      <p:sp>
        <p:nvSpPr>
          <p:cNvPr id="39" name="矩形 38">
            <a:extLst>
              <a:ext uri="{FF2B5EF4-FFF2-40B4-BE49-F238E27FC236}">
                <a16:creationId xmlns:a16="http://schemas.microsoft.com/office/drawing/2014/main" id="{FD244085-D0FD-6A37-BE3A-D3325481BD63}"/>
              </a:ext>
            </a:extLst>
          </p:cNvPr>
          <p:cNvSpPr/>
          <p:nvPr/>
        </p:nvSpPr>
        <p:spPr>
          <a:xfrm>
            <a:off x="0" y="6464972"/>
            <a:ext cx="11454691" cy="393028"/>
          </a:xfrm>
          <a:prstGeom prst="rect">
            <a:avLst/>
          </a:prstGeom>
          <a:solidFill>
            <a:srgbClr val="01492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cs typeface="华文中宋" panose="02010600040101010101" charset="-122"/>
              </a:rPr>
              <a:t>附录</a:t>
            </a:r>
            <a:r>
              <a:rPr lang="en-US" altLang="zh-CN" sz="2000" b="1" dirty="0">
                <a:solidFill>
                  <a:schemeClr val="bg1"/>
                </a:solidFill>
                <a:cs typeface="华文中宋" panose="02010600040101010101" charset="-122"/>
              </a:rPr>
              <a:t>1</a:t>
            </a:r>
            <a:endParaRPr lang="zh-CN" altLang="en-US" sz="2000" b="1" dirty="0">
              <a:solidFill>
                <a:schemeClr val="bg1"/>
              </a:solidFill>
              <a:cs typeface="华文中宋" panose="02010600040101010101" charset="-122"/>
            </a:endParaRPr>
          </a:p>
        </p:txBody>
      </p:sp>
    </p:spTree>
    <p:extLst>
      <p:ext uri="{BB962C8B-B14F-4D97-AF65-F5344CB8AC3E}">
        <p14:creationId xmlns:p14="http://schemas.microsoft.com/office/powerpoint/2010/main" val="737775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3"/>
          <p:cNvSpPr txBox="1"/>
          <p:nvPr/>
        </p:nvSpPr>
        <p:spPr>
          <a:xfrm>
            <a:off x="4849056" y="205873"/>
            <a:ext cx="2493887"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15</a:t>
            </a:fld>
            <a:endParaRPr lang="zh-CN" altLang="en-US" dirty="0"/>
          </a:p>
        </p:txBody>
      </p:sp>
      <p:sp>
        <p:nvSpPr>
          <p:cNvPr id="8" name="内容占位符 3">
            <a:extLst>
              <a:ext uri="{FF2B5EF4-FFF2-40B4-BE49-F238E27FC236}">
                <a16:creationId xmlns:a16="http://schemas.microsoft.com/office/drawing/2014/main" id="{FDD1B40A-7CDF-551B-63E8-7D109FF12405}"/>
              </a:ext>
            </a:extLst>
          </p:cNvPr>
          <p:cNvSpPr txBox="1"/>
          <p:nvPr/>
        </p:nvSpPr>
        <p:spPr>
          <a:xfrm>
            <a:off x="4849056" y="205873"/>
            <a:ext cx="2493887"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mj-lt"/>
                <a:ea typeface="华文中宋" panose="02010600040101010101" charset="-122"/>
                <a:cs typeface="华文中宋" panose="02010600040101010101" charset="-122"/>
              </a:rPr>
              <a:t>附录</a:t>
            </a:r>
            <a:endParaRPr lang="en-US" altLang="zh-CN" sz="4400" b="1" dirty="0">
              <a:solidFill>
                <a:srgbClr val="014924"/>
              </a:solidFill>
              <a:latin typeface="+mj-lt"/>
              <a:ea typeface="华文中宋" panose="02010600040101010101" charset="-122"/>
              <a:cs typeface="华文中宋" panose="02010600040101010101" charset="-122"/>
            </a:endParaRPr>
          </a:p>
        </p:txBody>
      </p:sp>
      <p:sp>
        <p:nvSpPr>
          <p:cNvPr id="39" name="矩形 38">
            <a:extLst>
              <a:ext uri="{FF2B5EF4-FFF2-40B4-BE49-F238E27FC236}">
                <a16:creationId xmlns:a16="http://schemas.microsoft.com/office/drawing/2014/main" id="{FD244085-D0FD-6A37-BE3A-D3325481BD63}"/>
              </a:ext>
            </a:extLst>
          </p:cNvPr>
          <p:cNvSpPr/>
          <p:nvPr/>
        </p:nvSpPr>
        <p:spPr>
          <a:xfrm>
            <a:off x="0" y="6464972"/>
            <a:ext cx="11454691" cy="393028"/>
          </a:xfrm>
          <a:prstGeom prst="rect">
            <a:avLst/>
          </a:prstGeom>
          <a:solidFill>
            <a:srgbClr val="01492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cs typeface="华文中宋" panose="02010600040101010101" charset="-122"/>
              </a:rPr>
              <a:t>附录</a:t>
            </a:r>
            <a:r>
              <a:rPr lang="en-US" altLang="zh-CN" sz="2000" b="1" dirty="0">
                <a:solidFill>
                  <a:schemeClr val="bg1"/>
                </a:solidFill>
                <a:cs typeface="华文中宋" panose="02010600040101010101" charset="-122"/>
              </a:rPr>
              <a:t>2</a:t>
            </a:r>
            <a:endParaRPr lang="zh-CN" altLang="en-US" sz="2000" b="1" dirty="0">
              <a:solidFill>
                <a:schemeClr val="bg1"/>
              </a:solidFill>
              <a:cs typeface="华文中宋" panose="02010600040101010101" charset="-122"/>
            </a:endParaRPr>
          </a:p>
        </p:txBody>
      </p:sp>
    </p:spTree>
    <p:extLst>
      <p:ext uri="{BB962C8B-B14F-4D97-AF65-F5344CB8AC3E}">
        <p14:creationId xmlns:p14="http://schemas.microsoft.com/office/powerpoint/2010/main" val="2400871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3"/>
          <p:cNvSpPr txBox="1"/>
          <p:nvPr/>
        </p:nvSpPr>
        <p:spPr>
          <a:xfrm>
            <a:off x="4559057" y="205873"/>
            <a:ext cx="3073885"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mj-lt"/>
                <a:ea typeface="华文中宋" panose="02010600040101010101" charset="-122"/>
                <a:cs typeface="华文中宋" panose="02010600040101010101" charset="-122"/>
              </a:rPr>
              <a:t>场与量子化</a:t>
            </a:r>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2</a:t>
            </a:fld>
            <a:endParaRPr lang="zh-CN" altLang="en-US"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C37ADD8-9810-4B12-B458-6A83D32E6C07}"/>
                  </a:ext>
                </a:extLst>
              </p:cNvPr>
              <p:cNvSpPr txBox="1"/>
              <p:nvPr/>
            </p:nvSpPr>
            <p:spPr>
              <a:xfrm>
                <a:off x="527246" y="1052227"/>
                <a:ext cx="11137506" cy="4753545"/>
              </a:xfrm>
              <a:prstGeom prst="rect">
                <a:avLst/>
              </a:prstGeom>
              <a:noFill/>
            </p:spPr>
            <p:txBody>
              <a:bodyPr wrap="square" rtlCol="0">
                <a:spAutoFit/>
              </a:bodyPr>
              <a:lstStyle/>
              <a:p>
                <a:pPr>
                  <a:lnSpc>
                    <a:spcPct val="150000"/>
                  </a:lnSpc>
                </a:pPr>
                <a:r>
                  <a:rPr lang="en-US" altLang="zh-CN" dirty="0"/>
                  <a:t>      </a:t>
                </a:r>
                <a:r>
                  <a:rPr lang="zh-CN" altLang="en-US" dirty="0"/>
                  <a:t>场论中我们将时间和空间统一，将</a:t>
                </a:r>
                <a14:m>
                  <m:oMath xmlns:m="http://schemas.openxmlformats.org/officeDocument/2006/math">
                    <m:acc>
                      <m:accPr>
                        <m:chr m:val="̂"/>
                        <m:ctrlPr>
                          <a:rPr lang="en-US" altLang="zh-CN" b="0" i="1" smtClean="0">
                            <a:latin typeface="Cambria Math" panose="02040503050406030204" pitchFamily="18" charset="0"/>
                          </a:rPr>
                        </m:ctrlPr>
                      </m:accPr>
                      <m:e>
                        <m:r>
                          <m:rPr>
                            <m:sty m:val="p"/>
                          </m:rPr>
                          <a:rPr lang="en-US" altLang="zh-CN" b="0" i="1" smtClean="0">
                            <a:latin typeface="Cambria Math" panose="02040503050406030204" pitchFamily="18" charset="0"/>
                          </a:rPr>
                          <m:t>x</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a:t>降级为</a:t>
                </a:r>
                <a14:m>
                  <m:oMath xmlns:m="http://schemas.openxmlformats.org/officeDocument/2006/math">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的宗量，并以</a:t>
                </a:r>
                <a:r>
                  <a:rPr lang="zh-CN" altLang="en-US" dirty="0">
                    <a:solidFill>
                      <a:srgbClr val="C00000"/>
                    </a:solidFill>
                  </a:rPr>
                  <a:t>场</a:t>
                </a:r>
                <a14:m>
                  <m:oMath xmlns:m="http://schemas.openxmlformats.org/officeDocument/2006/math">
                    <m:r>
                      <a:rPr lang="en-US" altLang="zh-CN" b="0" i="1" smtClean="0">
                        <a:solidFill>
                          <a:srgbClr val="C00000"/>
                        </a:solidFill>
                        <a:latin typeface="Cambria Math" panose="02040503050406030204" pitchFamily="18" charset="0"/>
                      </a:rPr>
                      <m:t>𝜙</m:t>
                    </m:r>
                  </m:oMath>
                </a14:m>
                <a:r>
                  <a:rPr lang="zh-CN" altLang="en-US" dirty="0">
                    <a:solidFill>
                      <a:srgbClr val="C00000"/>
                    </a:solidFill>
                  </a:rPr>
                  <a:t>作为理论的广义坐标</a:t>
                </a:r>
                <a:r>
                  <a:rPr lang="zh-CN" altLang="en-US" dirty="0"/>
                  <a:t>。</a:t>
                </a:r>
                <a:endParaRPr lang="en-US" altLang="zh-CN" dirty="0"/>
              </a:p>
              <a:p>
                <a:pPr>
                  <a:lnSpc>
                    <a:spcPct val="150000"/>
                  </a:lnSpc>
                </a:pPr>
                <a:r>
                  <a:rPr lang="zh-CN" altLang="en-US" dirty="0"/>
                  <a:t>      路径积分原理告诉我们：</a:t>
                </a:r>
                <a:endParaRPr lang="en-US" altLang="zh-CN" dirty="0"/>
              </a:p>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𝜙</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m:t>
                              </m:r>
                            </m:sup>
                          </m:sSup>
                        </m:e>
                        <m:e>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𝜎</m:t>
                          </m:r>
                        </m:e>
                      </m:d>
                      <m: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r>
                            <a:rPr lang="en-US" altLang="zh-CN" i="1">
                              <a:latin typeface="Cambria Math" panose="02040503050406030204" pitchFamily="18" charset="0"/>
                            </a:rPr>
                            <m:t>𝒟</m:t>
                          </m:r>
                          <m:r>
                            <a:rPr lang="en-US" altLang="zh-CN" i="1">
                              <a:latin typeface="Cambria Math" panose="02040503050406030204" pitchFamily="18" charset="0"/>
                            </a:rPr>
                            <m:t>𝜙</m:t>
                          </m:r>
                          <m:r>
                            <a:rPr lang="en-US" altLang="zh-CN" i="1">
                              <a:latin typeface="Cambria Math" panose="02040503050406030204" pitchFamily="18" charset="0"/>
                            </a:rPr>
                            <m:t> </m:t>
                          </m:r>
                          <m:r>
                            <m:rPr>
                              <m:sty m:val="p"/>
                            </m:rPr>
                            <a:rPr lang="en-US" altLang="zh-CN" i="1">
                              <a:latin typeface="Cambria Math" panose="02040503050406030204" pitchFamily="18" charset="0"/>
                            </a:rPr>
                            <m:t>exp</m:t>
                          </m:r>
                          <m:r>
                            <a:rPr lang="en-US" altLang="zh-CN" i="1">
                              <a:latin typeface="Cambria Math" panose="02040503050406030204" pitchFamily="18" charset="0"/>
                            </a:rPr>
                            <m:t> </m:t>
                          </m:r>
                          <m:r>
                            <a:rPr lang="en-US" altLang="zh-CN" i="1">
                              <a:latin typeface="Cambria Math" panose="02040503050406030204" pitchFamily="18" charset="0"/>
                            </a:rPr>
                            <m:t>𝑖𝑆</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𝜙</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nary>
                    </m:oMath>
                  </m:oMathPara>
                </a14:m>
                <a:endParaRPr lang="en-US" altLang="zh-CN" b="0" dirty="0"/>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nary>
                        <m:naryPr>
                          <m:supHide m:val="on"/>
                          <m:ctrlPr>
                            <a:rPr lang="en-US" altLang="zh-CN" b="0" i="1" smtClean="0">
                              <a:latin typeface="Cambria Math" panose="02040503050406030204" pitchFamily="18" charset="0"/>
                            </a:rPr>
                          </m:ctrlPr>
                        </m:naryPr>
                        <m:sub>
                          <m:r>
                            <m:rPr>
                              <m:sty m:val="p"/>
                            </m:rPr>
                            <a:rPr lang="en-US" altLang="zh-CN" b="0" i="0" smtClean="0">
                              <a:latin typeface="Cambria Math" panose="02040503050406030204" pitchFamily="18" charset="0"/>
                            </a:rPr>
                            <m:t>Ω</m:t>
                          </m: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ℒ</m:t>
                          </m:r>
                          <m:r>
                            <a:rPr lang="en-US" altLang="zh-CN" b="0" i="1" smtClean="0">
                              <a:latin typeface="Cambria Math" panose="02040503050406030204" pitchFamily="18" charset="0"/>
                            </a:rPr>
                            <m:t>(</m:t>
                          </m:r>
                          <m:r>
                            <a:rPr lang="en-US" altLang="zh-CN" b="0" i="1" smtClean="0">
                              <a:latin typeface="Cambria Math" panose="02040503050406030204" pitchFamily="18" charset="0"/>
                            </a:rPr>
                            <m:t>𝜙</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𝜇</m:t>
                              </m:r>
                            </m:sub>
                          </m:sSub>
                          <m:r>
                            <a:rPr lang="en-US" altLang="zh-CN" b="0" i="1" smtClean="0">
                              <a:latin typeface="Cambria Math" panose="02040503050406030204" pitchFamily="18" charset="0"/>
                            </a:rPr>
                            <m:t>𝜙</m:t>
                          </m:r>
                          <m:r>
                            <a:rPr lang="en-US" altLang="zh-CN" b="0" i="1" smtClean="0">
                              <a:latin typeface="Cambria Math" panose="02040503050406030204" pitchFamily="18" charset="0"/>
                            </a:rPr>
                            <m:t>)</m:t>
                          </m:r>
                        </m:e>
                      </m:nary>
                    </m:oMath>
                  </m:oMathPara>
                </a14:m>
                <a:endParaRPr lang="en-US" altLang="zh-CN" b="0" dirty="0"/>
              </a:p>
              <a:p>
                <a:pPr>
                  <a:lnSpc>
                    <a:spcPct val="150000"/>
                  </a:lnSpc>
                </a:pPr>
                <a:r>
                  <a:rPr lang="zh-CN" altLang="en-US" dirty="0"/>
                  <a:t>      </a:t>
                </a:r>
                <a:r>
                  <a:rPr lang="zh-CN" altLang="en-US" dirty="0">
                    <a:solidFill>
                      <a:schemeClr val="bg1">
                        <a:lumMod val="50000"/>
                      </a:schemeClr>
                    </a:solidFill>
                  </a:rPr>
                  <a:t>其中</a:t>
                </a:r>
                <a14:m>
                  <m:oMath xmlns:m="http://schemas.openxmlformats.org/officeDocument/2006/math">
                    <m:r>
                      <a:rPr lang="en-US" altLang="zh-CN" b="0" i="1" smtClean="0">
                        <a:solidFill>
                          <a:schemeClr val="bg1">
                            <a:lumMod val="50000"/>
                          </a:schemeClr>
                        </a:solidFill>
                        <a:latin typeface="Cambria Math" panose="02040503050406030204" pitchFamily="18" charset="0"/>
                      </a:rPr>
                      <m:t>𝜎</m:t>
                    </m:r>
                  </m:oMath>
                </a14:m>
                <a:r>
                  <a:rPr lang="zh-CN" altLang="en-US" b="0" dirty="0">
                    <a:solidFill>
                      <a:schemeClr val="bg1">
                        <a:lumMod val="50000"/>
                      </a:schemeClr>
                    </a:solidFill>
                  </a:rPr>
                  <a:t>是</a:t>
                </a:r>
                <a:r>
                  <a:rPr lang="en-US" altLang="zh-CN" b="0" dirty="0" err="1">
                    <a:solidFill>
                      <a:schemeClr val="bg1">
                        <a:lumMod val="50000"/>
                      </a:schemeClr>
                    </a:solidFill>
                  </a:rPr>
                  <a:t>Minkowski</a:t>
                </a:r>
                <a:r>
                  <a:rPr lang="zh-CN" altLang="en-US" b="0" dirty="0">
                    <a:solidFill>
                      <a:schemeClr val="bg1">
                        <a:lumMod val="50000"/>
                      </a:schemeClr>
                    </a:solidFill>
                  </a:rPr>
                  <a:t>空间的类空超曲面。</a:t>
                </a:r>
                <a:r>
                  <a:rPr lang="zh-CN" altLang="en-US" dirty="0"/>
                  <a:t>在此基础上，我们定义算符的矩阵元为：</a:t>
                </a:r>
                <a:endParaRPr lang="en-US" altLang="zh-CN" dirty="0"/>
              </a:p>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𝑎</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𝒪</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𝑏</m:t>
                              </m:r>
                            </m:sub>
                          </m:sSub>
                        </m:e>
                      </m:d>
                      <m: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r>
                            <a:rPr lang="en-US" altLang="zh-CN" i="1">
                              <a:latin typeface="Cambria Math" panose="02040503050406030204" pitchFamily="18" charset="0"/>
                            </a:rPr>
                            <m:t>𝒟</m:t>
                          </m:r>
                          <m:r>
                            <a:rPr lang="en-US" altLang="zh-CN" i="1">
                              <a:latin typeface="Cambria Math" panose="02040503050406030204" pitchFamily="18" charset="0"/>
                            </a:rPr>
                            <m:t>𝜙</m:t>
                          </m:r>
                          <m:r>
                            <a:rPr lang="en-US" altLang="zh-CN" i="1">
                              <a:latin typeface="Cambria Math" panose="02040503050406030204" pitchFamily="18" charset="0"/>
                            </a:rPr>
                            <m:t> </m:t>
                          </m:r>
                          <m:r>
                            <a:rPr lang="en-US" altLang="zh-CN" i="1">
                              <a:latin typeface="Cambria Math" panose="02040503050406030204" pitchFamily="18" charset="0"/>
                            </a:rPr>
                            <m:t>𝒪</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m:rPr>
                              <m:sty m:val="p"/>
                            </m:rPr>
                            <a:rPr lang="en-US" altLang="zh-CN" i="1">
                              <a:latin typeface="Cambria Math" panose="02040503050406030204" pitchFamily="18" charset="0"/>
                            </a:rPr>
                            <m:t>exp</m:t>
                          </m:r>
                          <m:r>
                            <a:rPr lang="en-US" altLang="zh-CN" i="1">
                              <a:latin typeface="Cambria Math" panose="02040503050406030204" pitchFamily="18" charset="0"/>
                            </a:rPr>
                            <m:t> </m:t>
                          </m:r>
                          <m:d>
                            <m:dPr>
                              <m:ctrlPr>
                                <a:rPr lang="en-US" altLang="zh-CN" i="1">
                                  <a:latin typeface="Cambria Math" panose="02040503050406030204" pitchFamily="18" charset="0"/>
                                </a:rPr>
                              </m:ctrlPr>
                            </m:dPr>
                            <m:e>
                              <m:nary>
                                <m:naryPr>
                                  <m:supHide m:val="on"/>
                                  <m:ctrlPr>
                                    <a:rPr lang="en-US" altLang="zh-CN" i="1">
                                      <a:latin typeface="Cambria Math" panose="02040503050406030204" pitchFamily="18" charset="0"/>
                                    </a:rPr>
                                  </m:ctrlPr>
                                </m:naryPr>
                                <m:sub>
                                  <m:r>
                                    <m:rPr>
                                      <m:sty m:val="p"/>
                                    </m:rPr>
                                    <a:rPr lang="en-US" altLang="zh-CN">
                                      <a:latin typeface="Cambria Math" panose="02040503050406030204" pitchFamily="18" charset="0"/>
                                    </a:rPr>
                                    <m:t>Ω</m:t>
                                  </m:r>
                                </m:sub>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𝑑</m:t>
                                      </m:r>
                                    </m:e>
                                    <m:sup>
                                      <m:r>
                                        <a:rPr lang="en-US" altLang="zh-CN" i="1">
                                          <a:latin typeface="Cambria Math" panose="02040503050406030204" pitchFamily="18" charset="0"/>
                                        </a:rPr>
                                        <m:t>4</m:t>
                                      </m:r>
                                    </m:sup>
                                  </m:sSup>
                                  <m:r>
                                    <a:rPr lang="en-US" altLang="zh-CN" i="1">
                                      <a:latin typeface="Cambria Math" panose="02040503050406030204" pitchFamily="18" charset="0"/>
                                    </a:rPr>
                                    <m:t>𝑥</m:t>
                                  </m:r>
                                  <m:r>
                                    <a:rPr lang="en-US" altLang="zh-CN" i="1">
                                      <a:latin typeface="Cambria Math" panose="02040503050406030204" pitchFamily="18" charset="0"/>
                                    </a:rPr>
                                    <m:t> </m:t>
                                  </m:r>
                                  <m:r>
                                    <a:rPr lang="en-US" altLang="zh-CN" i="1">
                                      <a:latin typeface="Cambria Math" panose="02040503050406030204" pitchFamily="18" charset="0"/>
                                    </a:rPr>
                                    <m:t>ℒ</m:t>
                                  </m:r>
                                  <m:d>
                                    <m:dPr>
                                      <m:ctrlPr>
                                        <a:rPr lang="en-US" altLang="zh-CN" i="1">
                                          <a:latin typeface="Cambria Math" panose="02040503050406030204" pitchFamily="18" charset="0"/>
                                        </a:rPr>
                                      </m:ctrlPr>
                                    </m:dPr>
                                    <m:e>
                                      <m:r>
                                        <a:rPr lang="en-US" altLang="zh-CN" i="1">
                                          <a:latin typeface="Cambria Math" panose="02040503050406030204" pitchFamily="18" charset="0"/>
                                        </a:rPr>
                                        <m:t>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m:t>
                                          </m:r>
                                        </m:e>
                                        <m:sub>
                                          <m:r>
                                            <a:rPr lang="en-US" altLang="zh-CN" i="1">
                                              <a:latin typeface="Cambria Math" panose="02040503050406030204" pitchFamily="18" charset="0"/>
                                            </a:rPr>
                                            <m:t>𝜇</m:t>
                                          </m:r>
                                        </m:sub>
                                      </m:sSub>
                                      <m:r>
                                        <a:rPr lang="en-US" altLang="zh-CN" i="1">
                                          <a:latin typeface="Cambria Math" panose="02040503050406030204" pitchFamily="18" charset="0"/>
                                        </a:rPr>
                                        <m:t>𝜙</m:t>
                                      </m:r>
                                    </m:e>
                                  </m:d>
                                </m:e>
                              </m:nary>
                            </m:e>
                          </m:d>
                        </m:e>
                      </m:nary>
                    </m:oMath>
                  </m:oMathPara>
                </a14:m>
                <a:endParaRPr lang="en-US" altLang="zh-CN" b="0" dirty="0"/>
              </a:p>
              <a:p>
                <a:pPr>
                  <a:lnSpc>
                    <a:spcPct val="150000"/>
                  </a:lnSpc>
                </a:pPr>
                <a:r>
                  <a:rPr lang="zh-CN" altLang="en-US" b="0" dirty="0"/>
                  <a:t>      在这个基础上，我们可以依次用路径积分的语言证明</a:t>
                </a:r>
                <a:r>
                  <a:rPr lang="zh-CN" altLang="en-US" b="0" dirty="0">
                    <a:solidFill>
                      <a:srgbClr val="C00000"/>
                    </a:solidFill>
                  </a:rPr>
                  <a:t>海森堡运动方程</a:t>
                </a:r>
                <a:r>
                  <a:rPr lang="zh-CN" altLang="en-US" b="0" dirty="0"/>
                  <a:t>、</a:t>
                </a:r>
                <a:r>
                  <a:rPr lang="zh-CN" altLang="en-US" b="0" dirty="0">
                    <a:solidFill>
                      <a:srgbClr val="C00000"/>
                    </a:solidFill>
                  </a:rPr>
                  <a:t>等时对易关系</a:t>
                </a:r>
                <a:r>
                  <a:rPr lang="zh-CN" altLang="en-US" b="0" dirty="0"/>
                  <a:t>和</a:t>
                </a:r>
                <a:r>
                  <a:rPr lang="zh-CN" altLang="en-US" b="0" dirty="0">
                    <a:solidFill>
                      <a:srgbClr val="C00000"/>
                    </a:solidFill>
                  </a:rPr>
                  <a:t>对称群</a:t>
                </a:r>
                <a:r>
                  <a:rPr lang="en-US" altLang="zh-CN" b="0" dirty="0" err="1">
                    <a:solidFill>
                      <a:srgbClr val="C00000"/>
                    </a:solidFill>
                  </a:rPr>
                  <a:t>Noether</a:t>
                </a:r>
                <a:r>
                  <a:rPr lang="zh-CN" altLang="en-US" b="0" dirty="0">
                    <a:solidFill>
                      <a:srgbClr val="C00000"/>
                    </a:solidFill>
                  </a:rPr>
                  <a:t>荷是其表示的生成元</a:t>
                </a:r>
                <a:r>
                  <a:rPr lang="zh-CN" altLang="en-US" b="0" dirty="0"/>
                  <a:t>这三个正则理论中的基本假设。于是，我们就构建了理论的整个动力学基础。</a:t>
                </a:r>
                <a:endParaRPr lang="en-US" altLang="zh-CN" b="0" dirty="0"/>
              </a:p>
            </p:txBody>
          </p:sp>
        </mc:Choice>
        <mc:Fallback xmlns="">
          <p:sp>
            <p:nvSpPr>
              <p:cNvPr id="2" name="文本框 1">
                <a:extLst>
                  <a:ext uri="{FF2B5EF4-FFF2-40B4-BE49-F238E27FC236}">
                    <a16:creationId xmlns:a16="http://schemas.microsoft.com/office/drawing/2014/main" id="{EC37ADD8-9810-4B12-B458-6A83D32E6C07}"/>
                  </a:ext>
                </a:extLst>
              </p:cNvPr>
              <p:cNvSpPr txBox="1">
                <a:spLocks noRot="1" noChangeAspect="1" noMove="1" noResize="1" noEditPoints="1" noAdjustHandles="1" noChangeArrowheads="1" noChangeShapeType="1" noTextEdit="1"/>
              </p:cNvSpPr>
              <p:nvPr/>
            </p:nvSpPr>
            <p:spPr>
              <a:xfrm>
                <a:off x="527246" y="1052227"/>
                <a:ext cx="11137506" cy="4753545"/>
              </a:xfrm>
              <a:prstGeom prst="rect">
                <a:avLst/>
              </a:prstGeom>
              <a:blipFill>
                <a:blip r:embed="rId2"/>
                <a:stretch>
                  <a:fillRect l="-438" r="-219" b="-11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0959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3</a:t>
            </a:fld>
            <a:endParaRPr lang="zh-CN" altLang="en-US" dirty="0"/>
          </a:p>
        </p:txBody>
      </p:sp>
      <p:sp>
        <p:nvSpPr>
          <p:cNvPr id="9" name="内容占位符 3">
            <a:extLst>
              <a:ext uri="{FF2B5EF4-FFF2-40B4-BE49-F238E27FC236}">
                <a16:creationId xmlns:a16="http://schemas.microsoft.com/office/drawing/2014/main" id="{C897CB96-199C-C127-576C-C65091E92223}"/>
              </a:ext>
            </a:extLst>
          </p:cNvPr>
          <p:cNvSpPr txBox="1"/>
          <p:nvPr/>
        </p:nvSpPr>
        <p:spPr>
          <a:xfrm>
            <a:off x="4223984" y="205873"/>
            <a:ext cx="3744032"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mj-lt"/>
                <a:ea typeface="华文中宋" panose="02010600040101010101" charset="-122"/>
                <a:cs typeface="华文中宋" panose="02010600040101010101" charset="-122"/>
              </a:rPr>
              <a:t>作用量的构建</a:t>
            </a:r>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C8B7D8E-04D5-469A-AA03-20C9E8EC9C49}"/>
                  </a:ext>
                </a:extLst>
              </p:cNvPr>
              <p:cNvSpPr txBox="1"/>
              <p:nvPr/>
            </p:nvSpPr>
            <p:spPr>
              <a:xfrm>
                <a:off x="527246" y="945310"/>
                <a:ext cx="11093017" cy="5514651"/>
              </a:xfrm>
              <a:prstGeom prst="rect">
                <a:avLst/>
              </a:prstGeom>
              <a:noFill/>
            </p:spPr>
            <p:txBody>
              <a:bodyPr wrap="square" rtlCol="0">
                <a:spAutoFit/>
              </a:bodyPr>
              <a:lstStyle/>
              <a:p>
                <a:pPr>
                  <a:lnSpc>
                    <a:spcPct val="150000"/>
                  </a:lnSpc>
                </a:pPr>
                <a:r>
                  <a:rPr lang="zh-CN" altLang="en-US" dirty="0"/>
                  <a:t>      在构建完动力学以后，我们只要给出作用量，就可以计算体系的演化。那么，如何构造作用量呢？</a:t>
                </a:r>
                <a:endParaRPr lang="en-US" altLang="zh-CN" dirty="0"/>
              </a:p>
              <a:p>
                <a:pPr>
                  <a:lnSpc>
                    <a:spcPct val="150000"/>
                  </a:lnSpc>
                </a:pPr>
                <a:r>
                  <a:rPr lang="zh-CN" altLang="en-US" dirty="0"/>
                  <a:t>      实际上，我们通过检查</a:t>
                </a:r>
                <a:r>
                  <a:rPr lang="zh-CN" altLang="en-US" dirty="0">
                    <a:solidFill>
                      <a:srgbClr val="C00000"/>
                    </a:solidFill>
                  </a:rPr>
                  <a:t>作用量在变换下的性质</a:t>
                </a:r>
                <a:r>
                  <a:rPr lang="zh-CN" altLang="en-US" dirty="0"/>
                  <a:t>来约束其本身。量子场论是建立在庞加莱群上的，而庞加莱群对应的庞加莱代数包含洛伦兹群的代数和平移群的代数，其中我们已经知道平移群的代数的生成元是</a:t>
                </a:r>
                <a:r>
                  <a:rPr lang="en-US" altLang="zh-CN" dirty="0"/>
                  <a:t>4</a:t>
                </a:r>
                <a:r>
                  <a:rPr lang="zh-CN" altLang="en-US" dirty="0"/>
                  <a:t>动量。而对于洛伦兹群</a:t>
                </a:r>
                <a14:m>
                  <m:oMath xmlns:m="http://schemas.openxmlformats.org/officeDocument/2006/math">
                    <m:r>
                      <m:rPr>
                        <m:sty m:val="p"/>
                      </m:rPr>
                      <a:rPr lang="en-US" altLang="zh-CN" i="0" dirty="0" smtClean="0">
                        <a:latin typeface="Cambria Math" panose="02040503050406030204" pitchFamily="18" charset="0"/>
                      </a:rPr>
                      <m:t>SO</m:t>
                    </m:r>
                    <m:r>
                      <a:rPr lang="en-US" altLang="zh-CN" i="1" dirty="0" smtClean="0">
                        <a:latin typeface="Cambria Math" panose="02040503050406030204" pitchFamily="18" charset="0"/>
                      </a:rPr>
                      <m:t>(3,1)</m:t>
                    </m:r>
                  </m:oMath>
                </a14:m>
                <a:r>
                  <a:rPr lang="zh-CN" altLang="en-US" dirty="0"/>
                  <a:t>的代数</a:t>
                </a:r>
                <a14:m>
                  <m:oMath xmlns:m="http://schemas.openxmlformats.org/officeDocument/2006/math">
                    <m:r>
                      <m:rPr>
                        <m:sty m:val="p"/>
                      </m:rPr>
                      <a:rPr lang="en-US" altLang="zh-CN" b="0" i="0" smtClean="0">
                        <a:latin typeface="Cambria Math" panose="02040503050406030204" pitchFamily="18" charset="0"/>
                      </a:rPr>
                      <m:t>so</m:t>
                    </m:r>
                    <m:r>
                      <a:rPr lang="en-US" altLang="zh-CN" b="0" i="0" smtClean="0">
                        <a:latin typeface="Cambria Math" panose="02040503050406030204" pitchFamily="18" charset="0"/>
                      </a:rPr>
                      <m:t>(3,1)</m:t>
                    </m:r>
                  </m:oMath>
                </a14:m>
                <a:r>
                  <a:rPr lang="zh-CN" altLang="en-US" dirty="0"/>
                  <a:t>，我们有李代数关系：</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m:rPr>
                          <m:sty m:val="p"/>
                        </m:rPr>
                        <a:rPr lang="en-US" altLang="zh-CN" b="0" i="1" dirty="0">
                          <a:latin typeface="Cambria Math" panose="02040503050406030204" pitchFamily="18" charset="0"/>
                        </a:rPr>
                        <m:t>so</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3,1</m:t>
                              </m:r>
                            </m:e>
                          </m:d>
                        </m:e>
                        <m:sub>
                          <m:r>
                            <a:rPr lang="en-US" altLang="zh-CN" b="0" i="1" smtClean="0">
                              <a:latin typeface="Cambria Math" panose="02040503050406030204" pitchFamily="18" charset="0"/>
                              <a:ea typeface="Cambria Math" panose="02040503050406030204" pitchFamily="18" charset="0"/>
                            </a:rPr>
                            <m:t>ℂ</m:t>
                          </m:r>
                        </m:sub>
                      </m:sSub>
                      <m:r>
                        <a:rPr lang="en-US" altLang="zh-CN" b="0" i="0" smtClean="0">
                          <a:latin typeface="Cambria Math" panose="02040503050406030204" pitchFamily="18" charset="0"/>
                        </a:rPr>
                        <m:t>=</m:t>
                      </m:r>
                      <m:r>
                        <m:rPr>
                          <m:sty m:val="p"/>
                        </m:rPr>
                        <a:rPr lang="en-US" altLang="zh-CN" i="1">
                          <a:latin typeface="Cambria Math" panose="02040503050406030204" pitchFamily="18" charset="0"/>
                        </a:rPr>
                        <m:t>su</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2</m:t>
                          </m:r>
                        </m:e>
                      </m:d>
                      <m:r>
                        <a:rPr lang="en-US" altLang="zh-CN" b="0" i="0" smtClean="0">
                          <a:latin typeface="Cambria Math" panose="02040503050406030204" pitchFamily="18" charset="0"/>
                        </a:rPr>
                        <m:t>⊕</m:t>
                      </m:r>
                      <m:r>
                        <m:rPr>
                          <m:sty m:val="p"/>
                        </m:rPr>
                        <a:rPr lang="en-US" altLang="zh-CN" i="1">
                          <a:latin typeface="Cambria Math" panose="02040503050406030204" pitchFamily="18" charset="0"/>
                        </a:rPr>
                        <m:t>su</m:t>
                      </m:r>
                      <m:r>
                        <a:rPr lang="en-US" altLang="zh-CN" b="0" i="0" smtClean="0">
                          <a:latin typeface="Cambria Math" panose="02040503050406030204" pitchFamily="18" charset="0"/>
                        </a:rPr>
                        <m:t>(2)</m:t>
                      </m:r>
                    </m:oMath>
                  </m:oMathPara>
                </a14:m>
                <a:endParaRPr lang="en-US" altLang="zh-CN" dirty="0"/>
              </a:p>
              <a:p>
                <a:pPr>
                  <a:lnSpc>
                    <a:spcPct val="150000"/>
                  </a:lnSpc>
                </a:pPr>
                <a:r>
                  <a:rPr lang="zh-CN" altLang="en-US" dirty="0"/>
                  <a:t>      这告诉我们，任何</a:t>
                </a:r>
                <a14:m>
                  <m:oMath xmlns:m="http://schemas.openxmlformats.org/officeDocument/2006/math">
                    <m:r>
                      <m:rPr>
                        <m:sty m:val="p"/>
                      </m:rPr>
                      <a:rPr lang="en-US" altLang="zh-CN" i="1" dirty="0">
                        <a:latin typeface="Cambria Math" panose="02040503050406030204" pitchFamily="18" charset="0"/>
                      </a:rPr>
                      <m:t>so</m:t>
                    </m:r>
                    <m:r>
                      <a:rPr lang="en-US" altLang="zh-CN" b="0" i="1" dirty="0" smtClean="0">
                        <a:latin typeface="Cambria Math" panose="02040503050406030204" pitchFamily="18" charset="0"/>
                      </a:rPr>
                      <m:t>(3,1)</m:t>
                    </m:r>
                  </m:oMath>
                </a14:m>
                <a:r>
                  <a:rPr lang="zh-CN" altLang="en-US" dirty="0"/>
                  <a:t>的不可约表示可以写为两个</a:t>
                </a:r>
                <a14:m>
                  <m:oMath xmlns:m="http://schemas.openxmlformats.org/officeDocument/2006/math">
                    <m:r>
                      <m:rPr>
                        <m:sty m:val="p"/>
                      </m:rPr>
                      <a:rPr lang="en-US" altLang="zh-CN" i="1">
                        <a:latin typeface="Cambria Math" panose="02040503050406030204" pitchFamily="18" charset="0"/>
                      </a:rPr>
                      <m:t>su</m:t>
                    </m:r>
                    <m:r>
                      <a:rPr lang="en-US" altLang="zh-CN">
                        <a:latin typeface="Cambria Math" panose="02040503050406030204" pitchFamily="18" charset="0"/>
                      </a:rPr>
                      <m:t>(2)</m:t>
                    </m:r>
                  </m:oMath>
                </a14:m>
                <a:r>
                  <a:rPr lang="zh-CN" altLang="en-US" dirty="0"/>
                  <a:t>不可约表示的直积。我们不妨记两个</a:t>
                </a:r>
                <a14:m>
                  <m:oMath xmlns:m="http://schemas.openxmlformats.org/officeDocument/2006/math">
                    <m:r>
                      <m:rPr>
                        <m:sty m:val="p"/>
                      </m:rPr>
                      <a:rPr lang="en-US" altLang="zh-CN" i="1">
                        <a:latin typeface="Cambria Math" panose="02040503050406030204" pitchFamily="18" charset="0"/>
                      </a:rPr>
                      <m:t>su</m:t>
                    </m:r>
                    <m:r>
                      <a:rPr lang="en-US" altLang="zh-CN">
                        <a:latin typeface="Cambria Math" panose="02040503050406030204" pitchFamily="18" charset="0"/>
                      </a:rPr>
                      <m:t>(2)</m:t>
                    </m:r>
                  </m:oMath>
                </a14:m>
                <a:r>
                  <a:rPr lang="zh-CN" altLang="en-US" dirty="0"/>
                  <a:t>表示为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1</m:t>
                        </m:r>
                      </m:sub>
                    </m:sSub>
                  </m:oMath>
                </a14:m>
                <a:r>
                  <a:rPr lang="zh-CN" altLang="en-US" dirty="0"/>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2</m:t>
                        </m:r>
                      </m:sub>
                    </m:sSub>
                  </m:oMath>
                </a14:m>
                <a:r>
                  <a:rPr lang="zh-CN" altLang="en-US" dirty="0"/>
                  <a:t>，对应的场为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𝑖</m:t>
                        </m:r>
                      </m:sub>
                    </m:sSub>
                  </m:oMath>
                </a14:m>
                <a:r>
                  <a:rPr lang="zh-CN" altLang="en-US" dirty="0"/>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𝜓</m:t>
                        </m:r>
                      </m:e>
                      <m:sub>
                        <m:r>
                          <a:rPr lang="en-US" altLang="zh-CN" b="0" i="1" dirty="0" smtClean="0">
                            <a:latin typeface="Cambria Math" panose="02040503050406030204" pitchFamily="18" charset="0"/>
                          </a:rPr>
                          <m:t>𝑎</m:t>
                        </m:r>
                      </m:sub>
                    </m:sSub>
                    <m:r>
                      <a:rPr lang="zh-CN" altLang="en-US" i="1" dirty="0">
                        <a:latin typeface="Cambria Math" panose="02040503050406030204" pitchFamily="18" charset="0"/>
                      </a:rPr>
                      <m:t>，</m:t>
                    </m:r>
                  </m:oMath>
                </a14:m>
                <a:r>
                  <a:rPr lang="zh-CN" altLang="en-US" dirty="0"/>
                  <a:t>那么它们的积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𝜓</m:t>
                        </m:r>
                      </m:e>
                      <m:sub>
                        <m:r>
                          <a:rPr lang="en-US" altLang="zh-CN" b="0" i="1" smtClean="0">
                            <a:latin typeface="Cambria Math" panose="02040503050406030204" pitchFamily="18" charset="0"/>
                          </a:rPr>
                          <m:t>𝑎</m:t>
                        </m:r>
                      </m:sub>
                    </m:sSub>
                  </m:oMath>
                </a14:m>
                <a:r>
                  <a:rPr lang="zh-CN" altLang="en-US" dirty="0"/>
                  <a:t>就按照表示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2</m:t>
                        </m:r>
                      </m:sub>
                    </m:sSub>
                  </m:oMath>
                </a14:m>
                <a:r>
                  <a:rPr lang="zh-CN" altLang="en-US" dirty="0"/>
                  <a:t>变换。</a:t>
                </a:r>
                <a:r>
                  <a:rPr lang="zh-CN" altLang="en-US" dirty="0">
                    <a:solidFill>
                      <a:srgbClr val="C00000"/>
                    </a:solidFill>
                  </a:rPr>
                  <a:t>注意到我们希望对称群操作不改变拉式量，于是可以引入投影张量</a:t>
                </a:r>
                <a14:m>
                  <m:oMath xmlns:m="http://schemas.openxmlformats.org/officeDocument/2006/math">
                    <m:sSup>
                      <m:sSupPr>
                        <m:ctrlPr>
                          <a:rPr lang="en-US" altLang="zh-CN" b="0" i="1" smtClean="0">
                            <a:solidFill>
                              <a:srgbClr val="C00000"/>
                            </a:solidFill>
                            <a:latin typeface="Cambria Math" panose="02040503050406030204" pitchFamily="18" charset="0"/>
                          </a:rPr>
                        </m:ctrlPr>
                      </m:sSupPr>
                      <m:e>
                        <m:r>
                          <a:rPr lang="en-US" altLang="zh-CN" b="0" i="1" smtClean="0">
                            <a:solidFill>
                              <a:srgbClr val="C00000"/>
                            </a:solidFill>
                            <a:latin typeface="Cambria Math" panose="02040503050406030204" pitchFamily="18" charset="0"/>
                          </a:rPr>
                          <m:t>𝐶</m:t>
                        </m:r>
                      </m:e>
                      <m:sup>
                        <m:r>
                          <a:rPr lang="en-US" altLang="zh-CN" b="0" i="1" smtClean="0">
                            <a:solidFill>
                              <a:srgbClr val="C00000"/>
                            </a:solidFill>
                            <a:latin typeface="Cambria Math" panose="02040503050406030204" pitchFamily="18" charset="0"/>
                          </a:rPr>
                          <m:t>𝑖𝑎</m:t>
                        </m:r>
                      </m:sup>
                    </m:sSup>
                  </m:oMath>
                </a14:m>
                <a:r>
                  <a:rPr lang="zh-CN" altLang="en-US" dirty="0">
                    <a:solidFill>
                      <a:srgbClr val="C00000"/>
                    </a:solidFill>
                  </a:rPr>
                  <a:t>，使</a:t>
                </a:r>
                <a14:m>
                  <m:oMath xmlns:m="http://schemas.openxmlformats.org/officeDocument/2006/math">
                    <m:sSup>
                      <m:sSupPr>
                        <m:ctrlPr>
                          <a:rPr lang="en-US" altLang="zh-CN" i="1">
                            <a:solidFill>
                              <a:srgbClr val="C00000"/>
                            </a:solidFill>
                            <a:latin typeface="Cambria Math" panose="02040503050406030204" pitchFamily="18" charset="0"/>
                          </a:rPr>
                        </m:ctrlPr>
                      </m:sSupPr>
                      <m:e>
                        <m:r>
                          <a:rPr lang="en-US" altLang="zh-CN" i="1">
                            <a:solidFill>
                              <a:srgbClr val="C00000"/>
                            </a:solidFill>
                            <a:latin typeface="Cambria Math" panose="02040503050406030204" pitchFamily="18" charset="0"/>
                          </a:rPr>
                          <m:t>𝐶</m:t>
                        </m:r>
                      </m:e>
                      <m:sup>
                        <m:r>
                          <a:rPr lang="en-US" altLang="zh-CN" i="1">
                            <a:solidFill>
                              <a:srgbClr val="C00000"/>
                            </a:solidFill>
                            <a:latin typeface="Cambria Math" panose="02040503050406030204" pitchFamily="18" charset="0"/>
                          </a:rPr>
                          <m:t>𝑖𝑎</m:t>
                        </m:r>
                      </m:sup>
                    </m:sSup>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𝜙</m:t>
                        </m:r>
                      </m:e>
                      <m:sub>
                        <m:r>
                          <a:rPr lang="en-US" altLang="zh-CN" i="1">
                            <a:solidFill>
                              <a:srgbClr val="C00000"/>
                            </a:solidFill>
                            <a:latin typeface="Cambria Math" panose="02040503050406030204" pitchFamily="18" charset="0"/>
                          </a:rPr>
                          <m:t>𝑖</m:t>
                        </m:r>
                      </m:sub>
                    </m:sSub>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𝜓</m:t>
                        </m:r>
                      </m:e>
                      <m:sub>
                        <m:r>
                          <a:rPr lang="en-US" altLang="zh-CN" i="1">
                            <a:solidFill>
                              <a:srgbClr val="C00000"/>
                            </a:solidFill>
                            <a:latin typeface="Cambria Math" panose="02040503050406030204" pitchFamily="18" charset="0"/>
                          </a:rPr>
                          <m:t>𝑎</m:t>
                        </m:r>
                      </m:sub>
                    </m:sSub>
                  </m:oMath>
                </a14:m>
                <a:r>
                  <a:rPr lang="zh-CN" altLang="en-US" dirty="0">
                    <a:solidFill>
                      <a:srgbClr val="C00000"/>
                    </a:solidFill>
                  </a:rPr>
                  <a:t>按照平凡表示变换。</a:t>
                </a:r>
                <a:endParaRPr lang="en-US" altLang="zh-CN" dirty="0"/>
              </a:p>
              <a:p>
                <a:pPr>
                  <a:lnSpc>
                    <a:spcPct val="150000"/>
                  </a:lnSpc>
                </a:pPr>
                <a:r>
                  <a:rPr lang="en-US" altLang="zh-CN" dirty="0"/>
                  <a:t>      </a:t>
                </a:r>
                <a:r>
                  <a:rPr lang="zh-CN" altLang="en-US" dirty="0"/>
                  <a:t>处于表示</a:t>
                </a:r>
                <a14:m>
                  <m:oMath xmlns:m="http://schemas.openxmlformats.org/officeDocument/2006/math">
                    <m:r>
                      <a:rPr lang="en-US" altLang="zh-CN" b="0" i="1" smtClean="0">
                        <a:latin typeface="Cambria Math" panose="02040503050406030204" pitchFamily="18" charset="0"/>
                      </a:rPr>
                      <m:t>(2,1)</m:t>
                    </m:r>
                  </m:oMath>
                </a14:m>
                <a:r>
                  <a:rPr lang="zh-CN" altLang="en-US" dirty="0"/>
                  <a:t>和</a:t>
                </a:r>
                <a14:m>
                  <m:oMath xmlns:m="http://schemas.openxmlformats.org/officeDocument/2006/math">
                    <m:r>
                      <a:rPr lang="en-US" altLang="zh-CN" b="0" i="1" dirty="0" smtClean="0">
                        <a:latin typeface="Cambria Math" panose="02040503050406030204" pitchFamily="18" charset="0"/>
                      </a:rPr>
                      <m:t>(1,2)</m:t>
                    </m:r>
                  </m:oMath>
                </a14:m>
                <a:r>
                  <a:rPr lang="zh-CN" altLang="en-US" dirty="0"/>
                  <a:t>中的量称为右手</a:t>
                </a:r>
                <a:r>
                  <a:rPr lang="en-US" altLang="zh-CN" dirty="0"/>
                  <a:t>/</a:t>
                </a:r>
                <a:r>
                  <a:rPr lang="zh-CN" altLang="en-US" dirty="0"/>
                  <a:t>左手</a:t>
                </a:r>
                <a:r>
                  <a:rPr lang="en-US" altLang="zh-CN" dirty="0"/>
                  <a:t>Weyl</a:t>
                </a:r>
                <a:r>
                  <a:rPr lang="zh-CN" altLang="en-US" dirty="0"/>
                  <a:t>旋量，它们的直积表示为</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2,1</m:t>
                        </m:r>
                      </m:e>
                    </m:d>
                    <m:r>
                      <a:rPr lang="en-US" altLang="zh-CN" b="0" i="1" smtClean="0">
                        <a:latin typeface="Cambria Math" panose="02040503050406030204" pitchFamily="18" charset="0"/>
                      </a:rPr>
                      <m:t>⊗(2,1)</m:t>
                    </m:r>
                  </m:oMath>
                </a14:m>
                <a:r>
                  <a:rPr lang="zh-CN" altLang="en-US" dirty="0"/>
                  <a:t>和</a:t>
                </a:r>
                <a14:m>
                  <m:oMath xmlns:m="http://schemas.openxmlformats.org/officeDocument/2006/math">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1,2</m:t>
                        </m:r>
                      </m:e>
                    </m:d>
                    <m:r>
                      <a:rPr lang="en-US" altLang="zh-CN" b="0" i="1" dirty="0" smtClean="0">
                        <a:latin typeface="Cambria Math" panose="02040503050406030204" pitchFamily="18" charset="0"/>
                      </a:rPr>
                      <m:t>⊗(1,2)</m:t>
                    </m:r>
                  </m:oMath>
                </a14:m>
                <a:r>
                  <a:rPr lang="zh-CN" altLang="en-US" dirty="0"/>
                  <a:t>，投影张量是</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𝜀</m:t>
                        </m:r>
                      </m:e>
                      <m:sup>
                        <m:r>
                          <a:rPr lang="en-US" altLang="zh-CN" i="1">
                            <a:latin typeface="Cambria Math" panose="02040503050406030204" pitchFamily="18" charset="0"/>
                          </a:rPr>
                          <m:t>𝑎𝑏</m:t>
                        </m:r>
                      </m:sup>
                    </m:sSup>
                  </m:oMath>
                </a14:m>
                <a:r>
                  <a:rPr lang="zh-CN" altLang="en-US" dirty="0"/>
                  <a:t>和</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𝜀</m:t>
                        </m:r>
                      </m:e>
                      <m:sub>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𝑎</m:t>
                            </m:r>
                          </m:e>
                        </m:acc>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𝑏</m:t>
                            </m:r>
                          </m:e>
                        </m:acc>
                      </m:sub>
                    </m:sSub>
                    <m:r>
                      <a:rPr lang="zh-CN" altLang="en-US" i="1" dirty="0" smtClean="0">
                        <a:latin typeface="Cambria Math" panose="02040503050406030204" pitchFamily="18" charset="0"/>
                      </a:rPr>
                      <m:t>，</m:t>
                    </m:r>
                  </m:oMath>
                </a14:m>
                <a:r>
                  <a:rPr lang="zh-CN" altLang="en-US" dirty="0"/>
                  <a:t>我们可以用它来构建无质量中微子场论。</a:t>
                </a:r>
                <a:endParaRPr lang="en-US" altLang="zh-CN" dirty="0"/>
              </a:p>
              <a:p>
                <a:pPr>
                  <a:lnSpc>
                    <a:spcPct val="150000"/>
                  </a:lnSpc>
                </a:pPr>
                <a:r>
                  <a:rPr lang="zh-CN" altLang="en-US" dirty="0"/>
                  <a:t>      表示</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2,2</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1,2</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2,1</m:t>
                        </m:r>
                      </m:e>
                    </m:d>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1,3</m:t>
                        </m:r>
                      </m:e>
                    </m:d>
                    <m:r>
                      <a:rPr lang="en-US" altLang="zh-CN" b="0" i="1" smtClean="0">
                        <a:latin typeface="Cambria Math" panose="02040503050406030204" pitchFamily="18" charset="0"/>
                      </a:rPr>
                      <m:t>⊕(1,1)</m:t>
                    </m:r>
                  </m:oMath>
                </a14:m>
                <a:r>
                  <a:rPr lang="zh-CN" altLang="en-US" dirty="0"/>
                  <a:t>，我们知道这意味着矢量场，具有</a:t>
                </a:r>
                <a:r>
                  <a:rPr lang="en-US" altLang="zh-CN" dirty="0"/>
                  <a:t>0</a:t>
                </a:r>
                <a:r>
                  <a:rPr lang="zh-CN" altLang="en-US" dirty="0"/>
                  <a:t>或者</a:t>
                </a:r>
                <a:r>
                  <a:rPr lang="en-US" altLang="zh-CN" dirty="0"/>
                  <a:t>1</a:t>
                </a:r>
                <a:r>
                  <a:rPr lang="zh-CN" altLang="en-US" dirty="0"/>
                  <a:t>的自旋。</a:t>
                </a:r>
                <a:endParaRPr lang="en-US" altLang="zh-CN" dirty="0"/>
              </a:p>
              <a:p>
                <a:pPr>
                  <a:lnSpc>
                    <a:spcPct val="150000"/>
                  </a:lnSpc>
                </a:pPr>
                <a:r>
                  <a:rPr lang="en-US" altLang="zh-CN" dirty="0"/>
                  <a:t>      </a:t>
                </a:r>
                <a:r>
                  <a:rPr lang="zh-CN" altLang="en-US" dirty="0"/>
                  <a:t>利用</a:t>
                </a:r>
                <a:r>
                  <a:rPr lang="en-US" altLang="zh-CN" dirty="0" err="1"/>
                  <a:t>Clebsch</a:t>
                </a:r>
                <a:r>
                  <a:rPr lang="en-US" altLang="zh-CN" dirty="0"/>
                  <a:t>-Gordon</a:t>
                </a:r>
                <a:r>
                  <a:rPr lang="zh-CN" altLang="en-US" dirty="0"/>
                  <a:t>分解，我们有</a:t>
                </a:r>
                <a:r>
                  <a:rPr lang="zh-CN" altLang="en-US" dirty="0">
                    <a:sym typeface="Wingdings" panose="05000000000000000000" pitchFamily="2" charset="2"/>
                  </a:rPr>
                  <a:t>：</a:t>
                </a:r>
                <a:endParaRPr lang="en-US" altLang="zh-CN" dirty="0">
                  <a:sym typeface="Wingdings" panose="05000000000000000000" pitchFamily="2" charset="2"/>
                </a:endParaRPr>
              </a:p>
              <a:p>
                <a:pPr>
                  <a:lnSpc>
                    <a:spcPct val="150000"/>
                  </a:lnSpc>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sym typeface="Wingdings" panose="05000000000000000000" pitchFamily="2" charset="2"/>
                            </a:rPr>
                          </m:ctrlPr>
                        </m:dPr>
                        <m:e>
                          <m:r>
                            <a:rPr lang="en-US" altLang="zh-CN" i="1">
                              <a:latin typeface="Cambria Math" panose="02040503050406030204" pitchFamily="18" charset="0"/>
                              <a:sym typeface="Wingdings" panose="05000000000000000000" pitchFamily="2" charset="2"/>
                            </a:rPr>
                            <m:t>2,2</m:t>
                          </m:r>
                        </m:e>
                      </m:d>
                      <m:r>
                        <a:rPr lang="en-US" altLang="zh-CN" i="1">
                          <a:latin typeface="Cambria Math" panose="02040503050406030204" pitchFamily="18" charset="0"/>
                          <a:sym typeface="Wingdings" panose="05000000000000000000" pitchFamily="2" charset="2"/>
                        </a:rPr>
                        <m:t>⊗</m:t>
                      </m:r>
                      <m:d>
                        <m:dPr>
                          <m:ctrlPr>
                            <a:rPr lang="en-US" altLang="zh-CN" i="1">
                              <a:latin typeface="Cambria Math" panose="02040503050406030204" pitchFamily="18" charset="0"/>
                              <a:sym typeface="Wingdings" panose="05000000000000000000" pitchFamily="2" charset="2"/>
                            </a:rPr>
                          </m:ctrlPr>
                        </m:dPr>
                        <m:e>
                          <m:r>
                            <a:rPr lang="en-US" altLang="zh-CN" i="1">
                              <a:latin typeface="Cambria Math" panose="02040503050406030204" pitchFamily="18" charset="0"/>
                              <a:sym typeface="Wingdings" panose="05000000000000000000" pitchFamily="2" charset="2"/>
                            </a:rPr>
                            <m:t>2,2</m:t>
                          </m:r>
                        </m:e>
                      </m:d>
                      <m:r>
                        <a:rPr lang="en-US" altLang="zh-CN" i="1">
                          <a:latin typeface="Cambria Math" panose="02040503050406030204" pitchFamily="18" charset="0"/>
                          <a:sym typeface="Wingdings" panose="05000000000000000000" pitchFamily="2" charset="2"/>
                        </a:rPr>
                        <m:t>=</m:t>
                      </m:r>
                      <m:d>
                        <m:dPr>
                          <m:ctrlPr>
                            <a:rPr lang="en-US" altLang="zh-CN" i="1">
                              <a:latin typeface="Cambria Math" panose="02040503050406030204" pitchFamily="18" charset="0"/>
                              <a:sym typeface="Wingdings" panose="05000000000000000000" pitchFamily="2" charset="2"/>
                            </a:rPr>
                          </m:ctrlPr>
                        </m:dPr>
                        <m:e>
                          <m:r>
                            <a:rPr lang="en-US" altLang="zh-CN" i="1">
                              <a:latin typeface="Cambria Math" panose="02040503050406030204" pitchFamily="18" charset="0"/>
                              <a:sym typeface="Wingdings" panose="05000000000000000000" pitchFamily="2" charset="2"/>
                            </a:rPr>
                            <m:t>1,1</m:t>
                          </m:r>
                        </m:e>
                      </m:d>
                      <m:r>
                        <a:rPr lang="en-US" altLang="zh-CN" i="1">
                          <a:latin typeface="Cambria Math" panose="02040503050406030204" pitchFamily="18" charset="0"/>
                          <a:sym typeface="Wingdings" panose="05000000000000000000" pitchFamily="2" charset="2"/>
                        </a:rPr>
                        <m:t>⊕</m:t>
                      </m:r>
                      <m:d>
                        <m:dPr>
                          <m:ctrlPr>
                            <a:rPr lang="en-US" altLang="zh-CN" i="1">
                              <a:latin typeface="Cambria Math" panose="02040503050406030204" pitchFamily="18" charset="0"/>
                              <a:sym typeface="Wingdings" panose="05000000000000000000" pitchFamily="2" charset="2"/>
                            </a:rPr>
                          </m:ctrlPr>
                        </m:dPr>
                        <m:e>
                          <m:r>
                            <a:rPr lang="en-US" altLang="zh-CN" i="1">
                              <a:latin typeface="Cambria Math" panose="02040503050406030204" pitchFamily="18" charset="0"/>
                              <a:sym typeface="Wingdings" panose="05000000000000000000" pitchFamily="2" charset="2"/>
                            </a:rPr>
                            <m:t>1,3</m:t>
                          </m:r>
                        </m:e>
                      </m:d>
                      <m:r>
                        <a:rPr lang="en-US" altLang="zh-CN" i="1">
                          <a:latin typeface="Cambria Math" panose="02040503050406030204" pitchFamily="18" charset="0"/>
                          <a:sym typeface="Wingdings" panose="05000000000000000000" pitchFamily="2" charset="2"/>
                        </a:rPr>
                        <m:t>⊕</m:t>
                      </m:r>
                      <m:d>
                        <m:dPr>
                          <m:ctrlPr>
                            <a:rPr lang="en-US" altLang="zh-CN" i="1">
                              <a:latin typeface="Cambria Math" panose="02040503050406030204" pitchFamily="18" charset="0"/>
                              <a:sym typeface="Wingdings" panose="05000000000000000000" pitchFamily="2" charset="2"/>
                            </a:rPr>
                          </m:ctrlPr>
                        </m:dPr>
                        <m:e>
                          <m:r>
                            <a:rPr lang="en-US" altLang="zh-CN" i="1">
                              <a:latin typeface="Cambria Math" panose="02040503050406030204" pitchFamily="18" charset="0"/>
                              <a:sym typeface="Wingdings" panose="05000000000000000000" pitchFamily="2" charset="2"/>
                            </a:rPr>
                            <m:t>3,1</m:t>
                          </m:r>
                        </m:e>
                      </m:d>
                      <m:r>
                        <a:rPr lang="en-US" altLang="zh-CN" i="1">
                          <a:latin typeface="Cambria Math" panose="02040503050406030204" pitchFamily="18" charset="0"/>
                          <a:sym typeface="Wingdings" panose="05000000000000000000" pitchFamily="2" charset="2"/>
                        </a:rPr>
                        <m:t>⊕(3,3)</m:t>
                      </m:r>
                    </m:oMath>
                  </m:oMathPara>
                </a14:m>
                <a:endParaRPr lang="en-US" altLang="zh-CN" dirty="0"/>
              </a:p>
            </p:txBody>
          </p:sp>
        </mc:Choice>
        <mc:Fallback xmlns="">
          <p:sp>
            <p:nvSpPr>
              <p:cNvPr id="2" name="文本框 1">
                <a:extLst>
                  <a:ext uri="{FF2B5EF4-FFF2-40B4-BE49-F238E27FC236}">
                    <a16:creationId xmlns:a16="http://schemas.microsoft.com/office/drawing/2014/main" id="{9C8B7D8E-04D5-469A-AA03-20C9E8EC9C49}"/>
                  </a:ext>
                </a:extLst>
              </p:cNvPr>
              <p:cNvSpPr txBox="1">
                <a:spLocks noRot="1" noChangeAspect="1" noMove="1" noResize="1" noEditPoints="1" noAdjustHandles="1" noChangeArrowheads="1" noChangeShapeType="1" noTextEdit="1"/>
              </p:cNvSpPr>
              <p:nvPr/>
            </p:nvSpPr>
            <p:spPr>
              <a:xfrm>
                <a:off x="527246" y="945310"/>
                <a:ext cx="11093017" cy="5514651"/>
              </a:xfrm>
              <a:prstGeom prst="rect">
                <a:avLst/>
              </a:prstGeom>
              <a:blipFill>
                <a:blip r:embed="rId2"/>
                <a:stretch>
                  <a:fillRect l="-440" r="-4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2072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4</a:t>
            </a:fld>
            <a:endParaRPr lang="zh-CN" altLang="en-US" dirty="0"/>
          </a:p>
        </p:txBody>
      </p:sp>
      <p:sp>
        <p:nvSpPr>
          <p:cNvPr id="9" name="内容占位符 3">
            <a:extLst>
              <a:ext uri="{FF2B5EF4-FFF2-40B4-BE49-F238E27FC236}">
                <a16:creationId xmlns:a16="http://schemas.microsoft.com/office/drawing/2014/main" id="{C897CB96-199C-C127-576C-C65091E92223}"/>
              </a:ext>
            </a:extLst>
          </p:cNvPr>
          <p:cNvSpPr txBox="1"/>
          <p:nvPr/>
        </p:nvSpPr>
        <p:spPr>
          <a:xfrm>
            <a:off x="4223984" y="205873"/>
            <a:ext cx="3744032"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mj-lt"/>
                <a:ea typeface="华文中宋" panose="02010600040101010101" charset="-122"/>
                <a:cs typeface="华文中宋" panose="02010600040101010101" charset="-122"/>
              </a:rPr>
              <a:t>作用量的构建</a:t>
            </a:r>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C8B7D8E-04D5-469A-AA03-20C9E8EC9C49}"/>
                  </a:ext>
                </a:extLst>
              </p:cNvPr>
              <p:cNvSpPr txBox="1"/>
              <p:nvPr/>
            </p:nvSpPr>
            <p:spPr>
              <a:xfrm>
                <a:off x="527246" y="945310"/>
                <a:ext cx="11093017" cy="4005327"/>
              </a:xfrm>
              <a:prstGeom prst="rect">
                <a:avLst/>
              </a:prstGeom>
              <a:noFill/>
            </p:spPr>
            <p:txBody>
              <a:bodyPr wrap="square" rtlCol="0">
                <a:spAutoFit/>
              </a:bodyPr>
              <a:lstStyle/>
              <a:p>
                <a:pPr>
                  <a:lnSpc>
                    <a:spcPct val="150000"/>
                  </a:lnSpc>
                </a:pPr>
                <a:r>
                  <a:rPr lang="zh-CN" altLang="en-US" dirty="0"/>
                  <a:t>      不妨考虑表示</a:t>
                </a:r>
                <a14:m>
                  <m:oMath xmlns:m="http://schemas.openxmlformats.org/officeDocument/2006/math">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1,2</m:t>
                            </m:r>
                          </m:e>
                        </m:d>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1,2</m:t>
                            </m:r>
                          </m:e>
                        </m:d>
                      </m:e>
                    </m:d>
                  </m:oMath>
                </a14:m>
                <a:r>
                  <a:rPr lang="zh-CN" altLang="en-US" dirty="0"/>
                  <a:t>，将表示基取为两个旋量之并：</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𝜒</m:t>
                                  </m:r>
                                </m:e>
                                <m:sub>
                                  <m:r>
                                    <a:rPr lang="en-US" altLang="zh-CN" b="0" i="1" smtClean="0">
                                      <a:latin typeface="Cambria Math" panose="02040503050406030204" pitchFamily="18" charset="0"/>
                                    </a:rPr>
                                    <m:t>𝐿𝑎</m:t>
                                  </m:r>
                                </m:sub>
                              </m:sSub>
                            </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𝜉</m:t>
                                  </m:r>
                                </m:e>
                                <m:sub>
                                  <m:r>
                                    <a:rPr lang="en-US" altLang="zh-CN" b="0" i="1" smtClean="0">
                                      <a:latin typeface="Cambria Math" panose="02040503050406030204" pitchFamily="18" charset="0"/>
                                    </a:rPr>
                                    <m:t>𝑅</m:t>
                                  </m:r>
                                </m:sub>
                                <m:sup>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sup>
                              </m:sSubSup>
                            </m:e>
                          </m:eqArr>
                        </m:e>
                      </m:d>
                    </m:oMath>
                  </m:oMathPara>
                </a14:m>
                <a:endParaRPr lang="en-US" altLang="zh-CN" dirty="0"/>
              </a:p>
              <a:p>
                <a:pPr>
                  <a:lnSpc>
                    <a:spcPct val="150000"/>
                  </a:lnSpc>
                </a:pPr>
                <a:r>
                  <a:rPr lang="en-US" altLang="zh-CN" dirty="0">
                    <a:solidFill>
                      <a:schemeClr val="bg1">
                        <a:lumMod val="50000"/>
                      </a:schemeClr>
                    </a:solidFill>
                  </a:rPr>
                  <a:t>      </a:t>
                </a:r>
                <a:r>
                  <a:rPr lang="zh-CN" altLang="en-US" dirty="0">
                    <a:solidFill>
                      <a:schemeClr val="bg1">
                        <a:lumMod val="50000"/>
                      </a:schemeClr>
                    </a:solidFill>
                  </a:rPr>
                  <a:t>可以有不同的基选取方式，比如</a:t>
                </a:r>
                <a:r>
                  <a:rPr lang="en-US" altLang="zh-CN" dirty="0">
                    <a:solidFill>
                      <a:schemeClr val="bg1">
                        <a:lumMod val="50000"/>
                      </a:schemeClr>
                    </a:solidFill>
                  </a:rPr>
                  <a:t>Weyl</a:t>
                </a:r>
                <a:r>
                  <a:rPr lang="zh-CN" altLang="en-US" dirty="0">
                    <a:solidFill>
                      <a:schemeClr val="bg1">
                        <a:lumMod val="50000"/>
                      </a:schemeClr>
                    </a:solidFill>
                  </a:rPr>
                  <a:t>基和</a:t>
                </a:r>
                <a:r>
                  <a:rPr lang="en-US" altLang="zh-CN" dirty="0">
                    <a:solidFill>
                      <a:schemeClr val="bg1">
                        <a:lumMod val="50000"/>
                      </a:schemeClr>
                    </a:solidFill>
                  </a:rPr>
                  <a:t>Dirac</a:t>
                </a:r>
                <a:r>
                  <a:rPr lang="zh-CN" altLang="en-US" dirty="0">
                    <a:solidFill>
                      <a:schemeClr val="bg1">
                        <a:lumMod val="50000"/>
                      </a:schemeClr>
                    </a:solidFill>
                  </a:rPr>
                  <a:t>基，不过这并不影响我们的代数结构。</a:t>
                </a:r>
                <a:r>
                  <a:rPr lang="zh-CN" altLang="en-US" dirty="0"/>
                  <a:t>我们可以类似做</a:t>
                </a:r>
                <a:r>
                  <a:rPr lang="en-US" altLang="zh-CN" dirty="0"/>
                  <a:t>CG</a:t>
                </a:r>
                <a:r>
                  <a:rPr lang="zh-CN" altLang="en-US" dirty="0"/>
                  <a:t>分解，从而得到狄拉克矩阵。考虑这个表示的投影张量，我们知道</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2,1</m:t>
                        </m:r>
                      </m:e>
                    </m:d>
                    <m:r>
                      <a:rPr lang="en-US" altLang="zh-CN" i="1">
                        <a:latin typeface="Cambria Math" panose="02040503050406030204" pitchFamily="18" charset="0"/>
                      </a:rPr>
                      <m:t>⊗(2,1)</m:t>
                    </m:r>
                  </m:oMath>
                </a14:m>
                <a:r>
                  <a:rPr lang="zh-CN" altLang="en-US" dirty="0"/>
                  <a:t>和</a:t>
                </a:r>
                <a14:m>
                  <m:oMath xmlns:m="http://schemas.openxmlformats.org/officeDocument/2006/math">
                    <m:d>
                      <m:dPr>
                        <m:ctrlPr>
                          <a:rPr lang="en-US" altLang="zh-CN" i="1" dirty="0">
                            <a:latin typeface="Cambria Math" panose="02040503050406030204" pitchFamily="18" charset="0"/>
                          </a:rPr>
                        </m:ctrlPr>
                      </m:dPr>
                      <m:e>
                        <m:r>
                          <a:rPr lang="en-US" altLang="zh-CN" i="1" dirty="0">
                            <a:latin typeface="Cambria Math" panose="02040503050406030204" pitchFamily="18" charset="0"/>
                          </a:rPr>
                          <m:t>1,2</m:t>
                        </m:r>
                      </m:e>
                    </m:d>
                    <m:r>
                      <a:rPr lang="en-US" altLang="zh-CN" i="1" dirty="0">
                        <a:latin typeface="Cambria Math" panose="02040503050406030204" pitchFamily="18" charset="0"/>
                      </a:rPr>
                      <m:t>⊗(1,2)</m:t>
                    </m:r>
                  </m:oMath>
                </a14:m>
                <a:r>
                  <a:rPr lang="zh-CN" altLang="en-US" dirty="0"/>
                  <a:t>的投影张量，通过线性组合可以得到：</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𝒞</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sSup>
                                  <m:sSupPr>
                                    <m:ctrlPr>
                                      <a:rPr lang="en-US" altLang="zh-CN" i="1">
                                        <a:latin typeface="Cambria Math" panose="02040503050406030204" pitchFamily="18" charset="0"/>
                                      </a:rPr>
                                    </m:ctrlPr>
                                  </m:sSupPr>
                                  <m:e>
                                    <m:r>
                                      <a:rPr lang="en-US" altLang="zh-CN" i="1">
                                        <a:latin typeface="Cambria Math" panose="02040503050406030204" pitchFamily="18" charset="0"/>
                                      </a:rPr>
                                      <m:t>𝜀</m:t>
                                    </m:r>
                                  </m:e>
                                  <m:sup>
                                    <m:r>
                                      <a:rPr lang="en-US" altLang="zh-CN" i="1">
                                        <a:latin typeface="Cambria Math" panose="02040503050406030204" pitchFamily="18" charset="0"/>
                                      </a:rPr>
                                      <m:t>𝑎𝑏</m:t>
                                    </m:r>
                                  </m:sup>
                                </m:sSup>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𝜀</m:t>
                                    </m:r>
                                  </m:e>
                                  <m:sub>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𝑎</m:t>
                                        </m:r>
                                      </m:e>
                                    </m:acc>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𝑏</m:t>
                                        </m:r>
                                      </m:e>
                                    </m:acc>
                                  </m:sub>
                                </m:sSub>
                              </m:e>
                            </m:mr>
                          </m:m>
                        </m:e>
                      </m:d>
                      <m:r>
                        <a:rPr lang="en-US" altLang="zh-CN" b="0" i="0" smtClean="0">
                          <a:latin typeface="Cambria Math" panose="02040503050406030204" pitchFamily="18" charset="0"/>
                        </a:rPr>
                        <m:t>                      </m:t>
                      </m:r>
                      <m:r>
                        <a:rPr lang="en-US" altLang="zh-CN" b="0" i="1" smtClean="0">
                          <a:latin typeface="Cambria Math" panose="02040503050406030204" pitchFamily="18" charset="0"/>
                        </a:rPr>
                        <m:t>𝒞</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𝜀</m:t>
                                    </m:r>
                                  </m:e>
                                  <m:sup>
                                    <m:r>
                                      <a:rPr lang="en-US" altLang="zh-CN" i="1">
                                        <a:latin typeface="Cambria Math" panose="02040503050406030204" pitchFamily="18" charset="0"/>
                                      </a:rPr>
                                      <m:t>𝑎</m:t>
                                    </m:r>
                                    <m:r>
                                      <a:rPr lang="en-US" altLang="zh-CN" b="0" i="1" smtClean="0">
                                        <a:latin typeface="Cambria Math" panose="02040503050406030204" pitchFamily="18" charset="0"/>
                                      </a:rPr>
                                      <m:t>𝑐</m:t>
                                    </m:r>
                                  </m:sup>
                                </m:sSup>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𝜀</m:t>
                                    </m:r>
                                  </m:e>
                                  <m:sub>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𝑎</m:t>
                                        </m:r>
                                      </m:e>
                                    </m:acc>
                                    <m:acc>
                                      <m:accPr>
                                        <m:chr m:val="̇"/>
                                        <m:ctrlPr>
                                          <a:rPr lang="en-US" altLang="zh-CN" i="1" dirty="0">
                                            <a:latin typeface="Cambria Math" panose="02040503050406030204" pitchFamily="18" charset="0"/>
                                          </a:rPr>
                                        </m:ctrlPr>
                                      </m:accPr>
                                      <m:e>
                                        <m:r>
                                          <a:rPr lang="en-US" altLang="zh-CN" b="0" i="1" dirty="0" smtClean="0">
                                            <a:latin typeface="Cambria Math" panose="02040503050406030204" pitchFamily="18" charset="0"/>
                                          </a:rPr>
                                          <m:t>𝑐</m:t>
                                        </m:r>
                                      </m:e>
                                    </m:acc>
                                  </m:sub>
                                </m:sSub>
                              </m:e>
                            </m:mr>
                          </m:m>
                        </m:e>
                      </m:d>
                    </m:oMath>
                  </m:oMathPara>
                </a14:m>
                <a:endParaRPr lang="en-US" altLang="zh-CN" dirty="0"/>
              </a:p>
              <a:p>
                <a:pPr>
                  <a:lnSpc>
                    <a:spcPct val="150000"/>
                  </a:lnSpc>
                </a:pPr>
                <a:r>
                  <a:rPr lang="en-US" altLang="zh-CN" dirty="0"/>
                  <a:t>      </a:t>
                </a:r>
                <a:r>
                  <a:rPr lang="zh-CN" altLang="en-US" dirty="0"/>
                  <a:t>这里我们定义了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5</m:t>
                        </m:r>
                      </m:sub>
                    </m:sSub>
                  </m:oMath>
                </a14:m>
                <a:r>
                  <a:rPr lang="zh-CN" altLang="en-US" dirty="0"/>
                  <a:t>矩阵，并得到洛伦兹标量</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𝜓</m:t>
                        </m:r>
                      </m:e>
                    </m:acc>
                    <m:r>
                      <a:rPr lang="en-US" altLang="zh-CN" b="0" i="1" smtClean="0">
                        <a:latin typeface="Cambria Math" panose="02040503050406030204" pitchFamily="18" charset="0"/>
                      </a:rPr>
                      <m:t>𝜓</m:t>
                    </m:r>
                  </m:oMath>
                </a14:m>
                <a:r>
                  <a:rPr lang="zh-CN" altLang="en-US" dirty="0"/>
                  <a:t>和</a:t>
                </a:r>
                <a14:m>
                  <m:oMath xmlns:m="http://schemas.openxmlformats.org/officeDocument/2006/math">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𝜓</m:t>
                        </m:r>
                      </m:e>
                    </m:acc>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0" smtClean="0">
                            <a:latin typeface="Cambria Math" panose="02040503050406030204" pitchFamily="18" charset="0"/>
                          </a:rPr>
                          <m:t>5</m:t>
                        </m:r>
                      </m:sub>
                    </m:sSub>
                    <m:r>
                      <a:rPr lang="en-US" altLang="zh-CN" b="0" i="1" smtClean="0">
                        <a:latin typeface="Cambria Math" panose="02040503050406030204" pitchFamily="18" charset="0"/>
                      </a:rPr>
                      <m:t>𝜓</m:t>
                    </m:r>
                  </m:oMath>
                </a14:m>
                <a:r>
                  <a:rPr lang="zh-CN" altLang="en-US" dirty="0"/>
                  <a:t>，通过类似方法我们可以找到所有洛伦兹不变的双线型如下左表，同时我们可以检验它们的分立对称性如下右表。</a:t>
                </a:r>
              </a:p>
            </p:txBody>
          </p:sp>
        </mc:Choice>
        <mc:Fallback xmlns="">
          <p:sp>
            <p:nvSpPr>
              <p:cNvPr id="2" name="文本框 1">
                <a:extLst>
                  <a:ext uri="{FF2B5EF4-FFF2-40B4-BE49-F238E27FC236}">
                    <a16:creationId xmlns:a16="http://schemas.microsoft.com/office/drawing/2014/main" id="{9C8B7D8E-04D5-469A-AA03-20C9E8EC9C49}"/>
                  </a:ext>
                </a:extLst>
              </p:cNvPr>
              <p:cNvSpPr txBox="1">
                <a:spLocks noRot="1" noChangeAspect="1" noMove="1" noResize="1" noEditPoints="1" noAdjustHandles="1" noChangeArrowheads="1" noChangeShapeType="1" noTextEdit="1"/>
              </p:cNvSpPr>
              <p:nvPr/>
            </p:nvSpPr>
            <p:spPr>
              <a:xfrm>
                <a:off x="527246" y="945310"/>
                <a:ext cx="11093017" cy="4005327"/>
              </a:xfrm>
              <a:prstGeom prst="rect">
                <a:avLst/>
              </a:prstGeom>
              <a:blipFill>
                <a:blip r:embed="rId2"/>
                <a:stretch>
                  <a:fillRect l="-440" r="-495" b="-152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D8FA0CD-8C95-4961-BED6-E53392F57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28" y="5013112"/>
            <a:ext cx="6837556" cy="1661462"/>
          </a:xfrm>
          <a:prstGeom prst="rect">
            <a:avLst/>
          </a:prstGeom>
          <a:ln w="28575">
            <a:solidFill>
              <a:srgbClr val="C00000"/>
            </a:solidFill>
          </a:ln>
        </p:spPr>
      </p:pic>
      <p:pic>
        <p:nvPicPr>
          <p:cNvPr id="5" name="图片 4">
            <a:extLst>
              <a:ext uri="{FF2B5EF4-FFF2-40B4-BE49-F238E27FC236}">
                <a16:creationId xmlns:a16="http://schemas.microsoft.com/office/drawing/2014/main" id="{F6254C03-CF2D-4C32-8DA7-7AFF33392A57}"/>
              </a:ext>
            </a:extLst>
          </p:cNvPr>
          <p:cNvPicPr>
            <a:picLocks noChangeAspect="1"/>
          </p:cNvPicPr>
          <p:nvPr/>
        </p:nvPicPr>
        <p:blipFill>
          <a:blip r:embed="rId4"/>
          <a:stretch>
            <a:fillRect/>
          </a:stretch>
        </p:blipFill>
        <p:spPr>
          <a:xfrm>
            <a:off x="7264312" y="5171712"/>
            <a:ext cx="4694180" cy="1206875"/>
          </a:xfrm>
          <a:prstGeom prst="rect">
            <a:avLst/>
          </a:prstGeom>
          <a:ln w="28575">
            <a:solidFill>
              <a:srgbClr val="C00000"/>
            </a:solidFill>
          </a:ln>
        </p:spPr>
      </p:pic>
    </p:spTree>
    <p:extLst>
      <p:ext uri="{BB962C8B-B14F-4D97-AF65-F5344CB8AC3E}">
        <p14:creationId xmlns:p14="http://schemas.microsoft.com/office/powerpoint/2010/main" val="805871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5</a:t>
            </a:fld>
            <a:endParaRPr lang="zh-CN" altLang="en-US" dirty="0"/>
          </a:p>
        </p:txBody>
      </p:sp>
      <p:sp>
        <p:nvSpPr>
          <p:cNvPr id="9" name="内容占位符 3">
            <a:extLst>
              <a:ext uri="{FF2B5EF4-FFF2-40B4-BE49-F238E27FC236}">
                <a16:creationId xmlns:a16="http://schemas.microsoft.com/office/drawing/2014/main" id="{C897CB96-199C-C127-576C-C65091E92223}"/>
              </a:ext>
            </a:extLst>
          </p:cNvPr>
          <p:cNvSpPr txBox="1"/>
          <p:nvPr/>
        </p:nvSpPr>
        <p:spPr>
          <a:xfrm>
            <a:off x="4849056" y="205873"/>
            <a:ext cx="2493887"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mj-lt"/>
                <a:ea typeface="华文中宋" panose="02010600040101010101" charset="-122"/>
                <a:cs typeface="华文中宋" panose="02010600040101010101" charset="-122"/>
              </a:rPr>
              <a:t>散射振幅</a:t>
            </a:r>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CE1397A-A6AA-4214-BD19-DA9C82183615}"/>
                  </a:ext>
                </a:extLst>
              </p:cNvPr>
              <p:cNvSpPr txBox="1"/>
              <p:nvPr/>
            </p:nvSpPr>
            <p:spPr>
              <a:xfrm>
                <a:off x="527246" y="945310"/>
                <a:ext cx="11093017" cy="5406737"/>
              </a:xfrm>
              <a:prstGeom prst="rect">
                <a:avLst/>
              </a:prstGeom>
              <a:noFill/>
            </p:spPr>
            <p:txBody>
              <a:bodyPr wrap="square" rtlCol="0">
                <a:spAutoFit/>
              </a:bodyPr>
              <a:lstStyle/>
              <a:p>
                <a:pPr>
                  <a:lnSpc>
                    <a:spcPct val="150000"/>
                  </a:lnSpc>
                </a:pPr>
                <a:r>
                  <a:rPr lang="zh-CN" altLang="en-US" dirty="0"/>
                  <a:t>      现在我们进入散射振幅的主题。在正则体系下，我们用</a:t>
                </a:r>
                <a14:m>
                  <m:oMath xmlns:m="http://schemas.openxmlformats.org/officeDocument/2006/math">
                    <m:r>
                      <a:rPr lang="en-US" altLang="zh-CN" b="0" i="1" smtClean="0">
                        <a:latin typeface="Cambria Math" panose="02040503050406030204" pitchFamily="18" charset="0"/>
                      </a:rPr>
                      <m:t>𝑆</m:t>
                    </m:r>
                  </m:oMath>
                </a14:m>
                <a:r>
                  <a:rPr lang="zh-CN" altLang="en-US" dirty="0"/>
                  <a:t>矩阵来描述散射过程，</a:t>
                </a:r>
                <a:r>
                  <a:rPr lang="en-US" altLang="zh-CN" dirty="0"/>
                  <a:t>LSZ</a:t>
                </a:r>
                <a:r>
                  <a:rPr lang="zh-CN" altLang="en-US" dirty="0"/>
                  <a:t>公式告诉我们：</a:t>
                </a:r>
                <a:endParaRPr lang="en-US" altLang="zh-CN" dirty="0"/>
              </a:p>
              <a:p>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m:t>
                              </m:r>
                            </m:sup>
                          </m:sSub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m:t>
                              </m:r>
                            </m:sup>
                          </m:sSup>
                        </m:sup>
                      </m:sSup>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subHide m:val="on"/>
                                  <m:supHide m:val="on"/>
                                  <m:ctrlPr>
                                    <a:rPr lang="en-US" altLang="zh-CN" b="0" i="1" smtClean="0">
                                      <a:latin typeface="Cambria Math" panose="02040503050406030204" pitchFamily="18" charset="0"/>
                                    </a:rPr>
                                  </m:ctrlPr>
                                </m:naryP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4</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e>
                                  </m:d>
                                </m:e>
                              </m:nary>
                            </m:e>
                          </m:nary>
                        </m:e>
                      </m:d>
                    </m:oMath>
                  </m:oMathPara>
                </a14:m>
                <a:endParaRPr lang="en-US" altLang="zh-C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𝑛</m:t>
                                  </m:r>
                                </m:e>
                                <m:sup>
                                  <m:r>
                                    <a:rPr lang="en-US" altLang="zh-CN" b="0" i="1" smtClean="0">
                                      <a:latin typeface="Cambria Math" panose="02040503050406030204" pitchFamily="18" charset="0"/>
                                    </a:rPr>
                                    <m:t>′</m:t>
                                  </m:r>
                                </m:sup>
                              </m:sSup>
                            </m:sup>
                            <m:e>
                              <m:nary>
                                <m:naryPr>
                                  <m:subHide m:val="on"/>
                                  <m:supHide m:val="on"/>
                                  <m:ctrlPr>
                                    <a:rPr lang="en-US" altLang="zh-CN" i="1">
                                      <a:latin typeface="Cambria Math" panose="02040503050406030204" pitchFamily="18" charset="0"/>
                                    </a:rPr>
                                  </m:ctrlPr>
                                </m:naryPr>
                                <m:sub/>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𝑑</m:t>
                                      </m:r>
                                    </m:e>
                                    <m:sup>
                                      <m:r>
                                        <a:rPr lang="en-US" altLang="zh-CN" i="1">
                                          <a:latin typeface="Cambria Math" panose="02040503050406030204" pitchFamily="18" charset="0"/>
                                        </a:rPr>
                                        <m:t>4</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m:t>
                                      </m:r>
                                    </m:sup>
                                  </m:sSub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𝑖</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𝑘</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m:t>
                                          </m:r>
                                        </m:sup>
                                      </m:sSubSup>
                                    </m:sup>
                                  </m:sSup>
                                  <m:d>
                                    <m:dPr>
                                      <m:ctrlPr>
                                        <a:rPr lang="en-US" altLang="zh-CN" i="1">
                                          <a:latin typeface="Cambria Math" panose="02040503050406030204" pitchFamily="18" charset="0"/>
                                        </a:rPr>
                                      </m:ctrlPr>
                                    </m:dPr>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m:t>
                                              </m:r>
                                            </m:sup>
                                          </m:sSubSup>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e>
                                  </m:d>
                                </m:e>
                              </m:nary>
                            </m:e>
                          </m:nary>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Ω</m:t>
                      </m:r>
                      <m:d>
                        <m:dPr>
                          <m:begChr m:val="|"/>
                          <m:endChr m:val="|"/>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T</m:t>
                          </m:r>
                          <m:r>
                            <m:rPr>
                              <m:lit/>
                            </m:rP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m:t>
                          </m:r>
                        </m:e>
                      </m:d>
                      <m:r>
                        <m:rPr>
                          <m:sty m:val="p"/>
                        </m:rPr>
                        <a:rPr lang="en-US" altLang="zh-CN" b="0" i="0" smtClean="0">
                          <a:latin typeface="Cambria Math" panose="02040503050406030204" pitchFamily="18" charset="0"/>
                        </a:rPr>
                        <m:t>Ω</m:t>
                      </m:r>
                      <m:r>
                        <a:rPr lang="en-US" altLang="zh-CN" b="0" i="1" smtClean="0">
                          <a:latin typeface="Cambria Math" panose="02040503050406030204" pitchFamily="18" charset="0"/>
                        </a:rPr>
                        <m:t>⟩</m:t>
                      </m:r>
                    </m:oMath>
                  </m:oMathPara>
                </a14:m>
                <a:endParaRPr lang="en-US" altLang="zh-CN" dirty="0"/>
              </a:p>
              <a:p>
                <a:pPr>
                  <a:lnSpc>
                    <a:spcPct val="150000"/>
                  </a:lnSpc>
                </a:pPr>
                <a:r>
                  <a:rPr lang="zh-CN" altLang="en-US" dirty="0"/>
                  <a:t>      </a:t>
                </a:r>
                <a:r>
                  <a:rPr lang="zh-CN" altLang="en-US" dirty="0">
                    <a:solidFill>
                      <a:srgbClr val="C00000"/>
                    </a:solidFill>
                  </a:rPr>
                  <a:t>这个公式把</a:t>
                </a:r>
                <a14:m>
                  <m:oMath xmlns:m="http://schemas.openxmlformats.org/officeDocument/2006/math">
                    <m:r>
                      <a:rPr lang="en-US" altLang="zh-CN" b="0" i="1" smtClean="0">
                        <a:solidFill>
                          <a:srgbClr val="C00000"/>
                        </a:solidFill>
                        <a:latin typeface="Cambria Math" panose="02040503050406030204" pitchFamily="18" charset="0"/>
                      </a:rPr>
                      <m:t>𝑆</m:t>
                    </m:r>
                  </m:oMath>
                </a14:m>
                <a:r>
                  <a:rPr lang="zh-CN" altLang="en-US" dirty="0">
                    <a:solidFill>
                      <a:srgbClr val="C00000"/>
                    </a:solidFill>
                  </a:rPr>
                  <a:t>矩阵和编时关联函数联系在了一起。</a:t>
                </a:r>
                <a:r>
                  <a:rPr lang="zh-CN" altLang="en-US" dirty="0"/>
                  <a:t>而我们可以通过路径积分的语言轻松得到后者。让我们考虑一种特定的路径积分，作为自由场论的生成泛函：</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𝑍</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𝜌</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Ω</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m:rPr>
                          <m:sty m:val="p"/>
                        </m:rPr>
                        <a:rPr lang="en-US" altLang="zh-CN" b="0" i="0" smtClean="0">
                          <a:latin typeface="Cambria Math" panose="02040503050406030204" pitchFamily="18" charset="0"/>
                        </a:rPr>
                        <m:t>Ω</m:t>
                      </m:r>
                      <m:r>
                        <a:rPr lang="en-US" altLang="zh-CN" b="0" i="1" smtClean="0">
                          <a:latin typeface="Cambria Math" panose="02040503050406030204" pitchFamily="18" charset="0"/>
                        </a:rPr>
                        <m:t>⟩=</m:t>
                      </m:r>
                      <m:nary>
                        <m:naryPr>
                          <m:subHide m:val="on"/>
                          <m:supHide m:val="on"/>
                          <m:ctrlPr>
                            <a:rPr lang="en-US" altLang="zh-CN" i="1">
                              <a:latin typeface="Cambria Math" panose="02040503050406030204" pitchFamily="18" charset="0"/>
                            </a:rPr>
                          </m:ctrlPr>
                        </m:naryPr>
                        <m:sub/>
                        <m:sup/>
                        <m:e>
                          <m:r>
                            <m:rPr>
                              <m:sty m:val="p"/>
                            </m:rPr>
                            <a:rPr lang="en-US" altLang="zh-CN" i="1">
                              <a:latin typeface="Cambria Math" panose="02040503050406030204" pitchFamily="18" charset="0"/>
                            </a:rPr>
                            <m:t>D</m:t>
                          </m:r>
                          <m:r>
                            <a:rPr lang="en-US" altLang="zh-CN" b="0" i="1" smtClean="0">
                              <a:latin typeface="Cambria Math" panose="02040503050406030204" pitchFamily="18" charset="0"/>
                            </a:rPr>
                            <m:t>𝜙</m:t>
                          </m:r>
                        </m:e>
                      </m:nary>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𝑖</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𝑥</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𝜕𝜙</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𝜙</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𝜙</m:t>
                              </m:r>
                            </m:e>
                          </m:d>
                        </m:sup>
                      </m:sSup>
                      <m:r>
                        <a:rPr lang="en-US" altLang="zh-CN" b="0" i="0" smtClean="0">
                          <a:latin typeface="Cambria Math" panose="02040503050406030204" pitchFamily="18" charset="0"/>
                        </a:rPr>
                        <m:t>=</m:t>
                      </m:r>
                      <m:nary>
                        <m:naryPr>
                          <m:subHide m:val="on"/>
                          <m:supHide m:val="on"/>
                          <m:ctrlPr>
                            <a:rPr lang="en-US" altLang="zh-CN" i="1">
                              <a:latin typeface="Cambria Math" panose="02040503050406030204" pitchFamily="18" charset="0"/>
                            </a:rPr>
                          </m:ctrlPr>
                        </m:naryPr>
                        <m:sub/>
                        <m:sup/>
                        <m:e>
                          <m:r>
                            <m:rPr>
                              <m:sty m:val="p"/>
                            </m:rPr>
                            <a:rPr lang="en-US" altLang="zh-CN" i="1">
                              <a:latin typeface="Cambria Math" panose="02040503050406030204" pitchFamily="18" charset="0"/>
                            </a:rPr>
                            <m:t>D</m:t>
                          </m:r>
                          <m:r>
                            <a:rPr lang="en-US" altLang="zh-CN" i="1">
                              <a:latin typeface="Cambria Math" panose="02040503050406030204" pitchFamily="18" charset="0"/>
                            </a:rPr>
                            <m:t>𝜙</m:t>
                          </m:r>
                        </m:e>
                      </m:nary>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𝑖</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𝑑</m:t>
                              </m:r>
                            </m:e>
                            <m:sup>
                              <m:r>
                                <a:rPr lang="en-US" altLang="zh-CN" i="1">
                                  <a:latin typeface="Cambria Math" panose="02040503050406030204" pitchFamily="18" charset="0"/>
                                </a:rPr>
                                <m:t>4</m:t>
                              </m:r>
                            </m:sup>
                          </m:sSup>
                          <m:r>
                            <a:rPr lang="en-US" altLang="zh-CN" i="1">
                              <a:latin typeface="Cambria Math" panose="02040503050406030204" pitchFamily="18" charset="0"/>
                            </a:rPr>
                            <m:t>𝑥</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b="0" i="1" smtClean="0">
                                  <a:latin typeface="Cambria Math" panose="02040503050406030204" pitchFamily="18" charset="0"/>
                                </a:rPr>
                                <m:t>𝜙</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e>
                              </m:d>
                              <m:r>
                                <a:rPr lang="en-US" altLang="zh-CN" b="0" i="1" smtClean="0">
                                  <a:latin typeface="Cambria Math" panose="02040503050406030204" pitchFamily="18" charset="0"/>
                                </a:rPr>
                                <m:t>𝜙</m:t>
                              </m:r>
                              <m:r>
                                <a:rPr lang="en-US" altLang="zh-CN" i="1">
                                  <a:latin typeface="Cambria Math" panose="02040503050406030204" pitchFamily="18" charset="0"/>
                                </a:rPr>
                                <m:t>+</m:t>
                              </m:r>
                              <m:r>
                                <a:rPr lang="en-US" altLang="zh-CN" i="1">
                                  <a:latin typeface="Cambria Math" panose="02040503050406030204" pitchFamily="18" charset="0"/>
                                </a:rPr>
                                <m:t>𝜌</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𝜙</m:t>
                              </m:r>
                            </m:e>
                          </m:d>
                        </m:sup>
                      </m:sSup>
                    </m:oMath>
                  </m:oMathPara>
                </a14:m>
                <a:endParaRPr lang="en-US" altLang="zh-CN" dirty="0"/>
              </a:p>
              <a:p>
                <a:pPr>
                  <a:lnSpc>
                    <a:spcPct val="150000"/>
                  </a:lnSpc>
                </a:pPr>
                <a:r>
                  <a:rPr lang="en-US" altLang="zh-CN" dirty="0"/>
                  <a:t>      </a:t>
                </a:r>
                <a:r>
                  <a:rPr lang="zh-CN" altLang="en-US" dirty="0"/>
                  <a:t>由</a:t>
                </a:r>
                <a:r>
                  <a:rPr lang="en-US" altLang="zh-CN" dirty="0"/>
                  <a:t>Dyson</a:t>
                </a:r>
                <a:r>
                  <a:rPr lang="zh-CN" altLang="en-US" dirty="0"/>
                  <a:t>公式我们知道</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𝐼</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m:rPr>
                        <m:sty m:val="p"/>
                      </m:rPr>
                      <a:rPr lang="en-US" altLang="zh-CN" b="0" i="1" smtClean="0">
                        <a:latin typeface="Cambria Math" panose="02040503050406030204" pitchFamily="18" charset="0"/>
                      </a:rPr>
                      <m:t>exp</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r>
                              <a:rPr lang="en-US" altLang="zh-CN" b="0" i="1" smtClean="0">
                                <a:latin typeface="Cambria Math" panose="02040503050406030204" pitchFamily="18" charset="0"/>
                              </a:rPr>
                              <m:t>𝑑𝑡</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𝐼</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nary>
                      </m:e>
                    </m:d>
                    <m:r>
                      <a:rPr lang="zh-CN" alt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𝐼</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容易将泛函展开为：</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𝑍</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𝜌</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sup>
                                  <m:r>
                                    <a:rPr lang="en-US" altLang="zh-CN" b="0" i="1" smtClean="0">
                                      <a:latin typeface="Cambria Math" panose="02040503050406030204" pitchFamily="18" charset="0"/>
                                    </a:rPr>
                                    <m:t>𝑛</m:t>
                                  </m:r>
                                </m:sup>
                              </m:sSup>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nary>
                            <m:naryPr>
                              <m:subHide m:val="on"/>
                              <m:supHide m:val="on"/>
                              <m:ctrlPr>
                                <a:rPr lang="en-US" altLang="zh-CN" b="0" i="1" smtClean="0">
                                  <a:latin typeface="Cambria Math" panose="02040503050406030204" pitchFamily="18" charset="0"/>
                                </a:rPr>
                              </m:ctrlPr>
                            </m:naryP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4</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4</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Ω</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d>
                                    </m:e>
                                  </m:d>
                                </m:e>
                              </m:d>
                              <m:r>
                                <m:rPr>
                                  <m:sty m:val="p"/>
                                </m:rPr>
                                <a:rPr lang="en-US" altLang="zh-CN" b="0" i="0" smtClean="0">
                                  <a:latin typeface="Cambria Math" panose="02040503050406030204" pitchFamily="18" charset="0"/>
                                </a:rPr>
                                <m:t>Ω</m:t>
                              </m:r>
                              <m:r>
                                <a:rPr lang="en-US" altLang="zh-CN" b="0" i="1" smtClean="0">
                                  <a:latin typeface="Cambria Math" panose="02040503050406030204" pitchFamily="18" charset="0"/>
                                </a:rPr>
                                <m:t>⟩</m:t>
                              </m:r>
                            </m:e>
                          </m:nary>
                        </m:e>
                      </m:nary>
                    </m:oMath>
                  </m:oMathPara>
                </a14:m>
                <a:endParaRPr lang="en-US" altLang="zh-CN" b="0" dirty="0"/>
              </a:p>
              <a:p>
                <a:r>
                  <a:rPr lang="en-US" altLang="zh-CN" dirty="0"/>
                  <a:t>      </a:t>
                </a:r>
                <a:r>
                  <a:rPr lang="zh-CN" altLang="en-US" dirty="0"/>
                  <a:t>实际上，</a:t>
                </a:r>
                <a:r>
                  <a:rPr lang="zh-CN" altLang="en-US" dirty="0">
                    <a:solidFill>
                      <a:srgbClr val="C00000"/>
                    </a:solidFill>
                  </a:rPr>
                  <a:t>编时关联函数就是格林函数。</a:t>
                </a:r>
                <a:r>
                  <a:rPr lang="zh-CN" altLang="en-US" dirty="0"/>
                  <a:t>我们最常用的是两点编时函数，其乘上</a:t>
                </a:r>
                <a14:m>
                  <m:oMath xmlns:m="http://schemas.openxmlformats.org/officeDocument/2006/math">
                    <m:r>
                      <m:rPr>
                        <m:sty m:val="p"/>
                      </m:rPr>
                      <a:rPr lang="en-US" altLang="zh-CN" b="0" i="1" smtClean="0">
                        <a:latin typeface="Cambria Math" panose="02040503050406030204" pitchFamily="18" charset="0"/>
                      </a:rPr>
                      <m:t>i</m:t>
                    </m:r>
                  </m:oMath>
                </a14:m>
                <a:r>
                  <a:rPr lang="zh-CN" altLang="en-US" dirty="0"/>
                  <a:t>就是自由传播子</a:t>
                </a:r>
                <a14:m>
                  <m:oMath xmlns:m="http://schemas.openxmlformats.org/officeDocument/2006/math">
                    <m:r>
                      <a:rPr lang="en-US" altLang="zh-CN" b="0" i="1" dirty="0"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a:t>
                </a:r>
                <a:endParaRPr lang="en-US" altLang="zh-CN" dirty="0"/>
              </a:p>
            </p:txBody>
          </p:sp>
        </mc:Choice>
        <mc:Fallback xmlns="">
          <p:sp>
            <p:nvSpPr>
              <p:cNvPr id="4" name="文本框 3">
                <a:extLst>
                  <a:ext uri="{FF2B5EF4-FFF2-40B4-BE49-F238E27FC236}">
                    <a16:creationId xmlns:a16="http://schemas.microsoft.com/office/drawing/2014/main" id="{9CE1397A-A6AA-4214-BD19-DA9C82183615}"/>
                  </a:ext>
                </a:extLst>
              </p:cNvPr>
              <p:cNvSpPr txBox="1">
                <a:spLocks noRot="1" noChangeAspect="1" noMove="1" noResize="1" noEditPoints="1" noAdjustHandles="1" noChangeArrowheads="1" noChangeShapeType="1" noTextEdit="1"/>
              </p:cNvSpPr>
              <p:nvPr/>
            </p:nvSpPr>
            <p:spPr>
              <a:xfrm>
                <a:off x="527246" y="945310"/>
                <a:ext cx="11093017" cy="5406737"/>
              </a:xfrm>
              <a:prstGeom prst="rect">
                <a:avLst/>
              </a:prstGeom>
              <a:blipFill>
                <a:blip r:embed="rId2"/>
                <a:stretch>
                  <a:fillRect l="-440" r="-2527" b="-7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178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6</a:t>
            </a:fld>
            <a:endParaRPr lang="zh-CN" altLang="en-US" dirty="0"/>
          </a:p>
        </p:txBody>
      </p:sp>
      <p:sp>
        <p:nvSpPr>
          <p:cNvPr id="9" name="内容占位符 3">
            <a:extLst>
              <a:ext uri="{FF2B5EF4-FFF2-40B4-BE49-F238E27FC236}">
                <a16:creationId xmlns:a16="http://schemas.microsoft.com/office/drawing/2014/main" id="{C897CB96-199C-C127-576C-C65091E92223}"/>
              </a:ext>
            </a:extLst>
          </p:cNvPr>
          <p:cNvSpPr txBox="1"/>
          <p:nvPr/>
        </p:nvSpPr>
        <p:spPr>
          <a:xfrm>
            <a:off x="4849056" y="205873"/>
            <a:ext cx="2493887"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mj-lt"/>
                <a:ea typeface="华文中宋" panose="02010600040101010101" charset="-122"/>
                <a:cs typeface="华文中宋" panose="02010600040101010101" charset="-122"/>
              </a:rPr>
              <a:t>散射振幅</a:t>
            </a:r>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CE1397A-A6AA-4214-BD19-DA9C82183615}"/>
                  </a:ext>
                </a:extLst>
              </p:cNvPr>
              <p:cNvSpPr txBox="1"/>
              <p:nvPr/>
            </p:nvSpPr>
            <p:spPr>
              <a:xfrm>
                <a:off x="527246" y="945310"/>
                <a:ext cx="11093017" cy="5507470"/>
              </a:xfrm>
              <a:prstGeom prst="rect">
                <a:avLst/>
              </a:prstGeom>
              <a:noFill/>
            </p:spPr>
            <p:txBody>
              <a:bodyPr wrap="square" rtlCol="0">
                <a:spAutoFit/>
              </a:bodyPr>
              <a:lstStyle/>
              <a:p>
                <a:pPr>
                  <a:lnSpc>
                    <a:spcPct val="150000"/>
                  </a:lnSpc>
                </a:pPr>
                <a:r>
                  <a:rPr lang="zh-CN" altLang="en-US" dirty="0"/>
                  <a:t>      由泛函的表达式我们可以得到表达式：</a:t>
                </a:r>
                <a:endParaRPr lang="en-US" altLang="zh-CN" dirty="0"/>
              </a:p>
              <a:p>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Ω</m:t>
                          </m:r>
                          <m:d>
                            <m:dPr>
                              <m:begChr m:val="|"/>
                              <m:endChr m:val="|"/>
                              <m:ctrlPr>
                                <a:rPr lang="en-US" altLang="zh-CN" i="1">
                                  <a:latin typeface="Cambria Math" panose="02040503050406030204" pitchFamily="18" charset="0"/>
                                </a:rPr>
                              </m:ctrlPr>
                            </m:dPr>
                            <m:e>
                              <m:r>
                                <m:rPr>
                                  <m:sty m:val="p"/>
                                </m:rPr>
                                <a:rPr lang="en-US" altLang="zh-CN" i="1">
                                  <a:latin typeface="Cambria Math" panose="02040503050406030204" pitchFamily="18" charset="0"/>
                                </a:rPr>
                                <m:t>T</m:t>
                              </m:r>
                              <m:r>
                                <m:rPr>
                                  <m:lit/>
                                </m:rPr>
                                <a:rPr lang="en-US" altLang="zh-CN" i="1">
                                  <a:latin typeface="Cambria Math" panose="02040503050406030204" pitchFamily="18" charset="0"/>
                                </a:rPr>
                                <m:t>{</m:t>
                              </m:r>
                              <m:r>
                                <a:rPr lang="en-US" altLang="zh-CN" i="1">
                                  <a:latin typeface="Cambria Math" panose="02040503050406030204" pitchFamily="18" charset="0"/>
                                </a:rPr>
                                <m:t>𝜙</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𝜙</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e>
                              </m:d>
                              <m:r>
                                <a:rPr lang="en-US" altLang="zh-CN" i="1">
                                  <a:latin typeface="Cambria Math" panose="02040503050406030204" pitchFamily="18" charset="0"/>
                                </a:rPr>
                                <m:t>…</m:t>
                              </m:r>
                              <m:r>
                                <m:rPr>
                                  <m:lit/>
                                </m:rPr>
                                <a:rPr lang="en-US" altLang="zh-CN" i="1">
                                  <a:latin typeface="Cambria Math" panose="02040503050406030204" pitchFamily="18" charset="0"/>
                                </a:rPr>
                                <m:t>}</m:t>
                              </m:r>
                            </m:e>
                          </m:d>
                          <m:r>
                            <m:rPr>
                              <m:sty m:val="p"/>
                            </m:rPr>
                            <a:rPr lang="en-US" altLang="zh-CN">
                              <a:latin typeface="Cambria Math" panose="02040503050406030204" pitchFamily="18" charset="0"/>
                            </a:rPr>
                            <m:t>Ω</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𝑍</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den>
                      </m:f>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i</m:t>
                                          </m:r>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𝛿</m:t>
                                          </m:r>
                                        </m:num>
                                        <m:den>
                                          <m:r>
                                            <a:rPr lang="en-US" altLang="zh-CN" b="0" i="1" smtClean="0">
                                              <a:latin typeface="Cambria Math" panose="02040503050406030204" pitchFamily="18" charset="0"/>
                                            </a:rPr>
                                            <m:t>𝛿𝜌</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den>
                                      </m:f>
                                    </m:e>
                                  </m:d>
                                </m:e>
                              </m:nary>
                              <m:r>
                                <a:rPr lang="en-US" altLang="zh-CN" b="0" i="1" smtClean="0">
                                  <a:latin typeface="Cambria Math" panose="02040503050406030204" pitchFamily="18" charset="0"/>
                                </a:rPr>
                                <m:t>𝑍</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𝜌</m:t>
                                  </m:r>
                                </m:e>
                              </m:d>
                            </m:e>
                          </m:d>
                        </m:e>
                        <m:sub>
                          <m:r>
                            <a:rPr lang="en-US" altLang="zh-CN" b="0" i="1" smtClean="0">
                              <a:latin typeface="Cambria Math" panose="02040503050406030204" pitchFamily="18" charset="0"/>
                            </a:rPr>
                            <m:t>𝜌</m:t>
                          </m:r>
                          <m:r>
                            <a:rPr lang="en-US" altLang="zh-CN" b="0" i="1" smtClean="0">
                              <a:latin typeface="Cambria Math" panose="02040503050406030204" pitchFamily="18" charset="0"/>
                            </a:rPr>
                            <m:t>=0</m:t>
                          </m:r>
                        </m:sub>
                      </m:sSub>
                    </m:oMath>
                  </m:oMathPara>
                </a14:m>
                <a:endParaRPr lang="en-US" altLang="zh-CN" dirty="0"/>
              </a:p>
              <a:p>
                <a:pPr>
                  <a:lnSpc>
                    <a:spcPct val="150000"/>
                  </a:lnSpc>
                </a:pPr>
                <a:r>
                  <a:rPr lang="en-US" altLang="zh-CN" dirty="0"/>
                  <a:t>      </a:t>
                </a:r>
                <a:r>
                  <a:rPr lang="zh-CN" altLang="en-US" dirty="0"/>
                  <a:t>传播子</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zh-CN" altLang="en-US" i="1">
                        <a:latin typeface="Cambria Math" panose="02040503050406030204" pitchFamily="18" charset="0"/>
                      </a:rPr>
                      <m:t>满足</m:t>
                    </m:r>
                    <m:r>
                      <a:rPr lang="zh-CN" altLang="en-US" i="1" smtClean="0">
                        <a:latin typeface="Cambria Math" panose="02040503050406030204" pitchFamily="18" charset="0"/>
                      </a:rPr>
                      <m:t>方程</m:t>
                    </m:r>
                  </m:oMath>
                </a14:m>
                <a:r>
                  <a:rPr lang="zh-CN" altLang="en-US" dirty="0"/>
                  <a:t>：</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𝛿</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4</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m:oMathPara>
                </a14:m>
                <a:endParaRPr lang="en-US" altLang="zh-CN" dirty="0"/>
              </a:p>
              <a:p>
                <a:pPr>
                  <a:lnSpc>
                    <a:spcPct val="150000"/>
                  </a:lnSpc>
                </a:pPr>
                <a:r>
                  <a:rPr lang="en-US" altLang="zh-CN" dirty="0"/>
                  <a:t>      </a:t>
                </a:r>
                <a:r>
                  <a:rPr lang="zh-CN" altLang="en-US" dirty="0"/>
                  <a:t>实际上，我们可以将上面的泛函积分写成下面的形式：</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𝑍</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𝜌</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𝑍</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𝜌</m:t>
                          </m:r>
                          <m:r>
                            <a:rPr lang="en-US" altLang="zh-CN" b="0" i="1" smtClean="0">
                              <a:latin typeface="Cambria Math" panose="02040503050406030204" pitchFamily="18" charset="0"/>
                            </a:rPr>
                            <m:t>=0</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𝑖𝑊</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𝜌</m:t>
                              </m:r>
                            </m:e>
                          </m:d>
                        </m:sup>
                      </m:sSup>
                    </m:oMath>
                  </m:oMathPara>
                </a14:m>
                <a:endParaRPr lang="en-US" altLang="zh-CN" dirty="0"/>
              </a:p>
              <a:p>
                <a:pPr>
                  <a:lnSpc>
                    <a:spcPct val="150000"/>
                  </a:lnSpc>
                </a:pPr>
                <a:r>
                  <a:rPr lang="zh-CN" altLang="en-US" dirty="0"/>
                  <a:t>其中</a:t>
                </a:r>
                <a14:m>
                  <m:oMath xmlns:m="http://schemas.openxmlformats.org/officeDocument/2006/math">
                    <m:r>
                      <a:rPr lang="en-US" altLang="zh-CN" b="0" i="1" smtClean="0">
                        <a:latin typeface="Cambria Math" panose="02040503050406030204" pitchFamily="18" charset="0"/>
                      </a:rPr>
                      <m:t>𝑊</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𝜌</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nary>
                      <m:naryPr>
                        <m:chr m:val="∬"/>
                        <m:subHide m:val="on"/>
                        <m:supHide m:val="on"/>
                        <m:ctrlPr>
                          <a:rPr lang="en-US" altLang="zh-CN" b="0" i="1" smtClean="0">
                            <a:latin typeface="Cambria Math" panose="02040503050406030204" pitchFamily="18" charset="0"/>
                          </a:rPr>
                        </m:ctrlPr>
                      </m:naryP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𝑥</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𝑦</m:t>
                        </m:r>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𝜌</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nary>
                  </m:oMath>
                </a14:m>
                <a:r>
                  <a:rPr lang="zh-CN" altLang="en-US" dirty="0"/>
                  <a:t>。这样通过展开，</a:t>
                </a:r>
                <a:r>
                  <a:rPr lang="zh-CN" altLang="en-US" dirty="0">
                    <a:solidFill>
                      <a:srgbClr val="C00000"/>
                    </a:solidFill>
                  </a:rPr>
                  <a:t>我们只需要知道传播子并制定相应的费曼规则就可以得到各种费曼图。</a:t>
                </a:r>
                <a:r>
                  <a:rPr lang="zh-CN" altLang="en-US" dirty="0"/>
                  <a:t>注意到，对标量场和矢量场，其传播子表达式为：</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𝑘</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d>
                                </m:e>
                                <m:sup>
                                  <m:r>
                                    <a:rPr lang="en-US" altLang="zh-CN" b="0" i="1" smtClean="0">
                                      <a:latin typeface="Cambria Math" panose="02040503050406030204" pitchFamily="18" charset="0"/>
                                    </a:rPr>
                                    <m:t>4</m:t>
                                  </m:r>
                                </m:sup>
                              </m:sSup>
                            </m:den>
                          </m:f>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𝑖𝑘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sup>
                              </m:sSup>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𝜖</m:t>
                              </m:r>
                            </m:den>
                          </m:f>
                        </m:e>
                      </m:nary>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𝜈𝜆</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nary>
                        <m:naryPr>
                          <m:subHide m:val="on"/>
                          <m:supHide m:val="on"/>
                          <m:ctrlPr>
                            <a:rPr lang="en-US" altLang="zh-CN" i="1">
                              <a:latin typeface="Cambria Math" panose="02040503050406030204" pitchFamily="18" charset="0"/>
                            </a:rPr>
                          </m:ctrlPr>
                        </m:naryPr>
                        <m:sub/>
                        <m:sup/>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𝑑</m:t>
                                  </m:r>
                                </m:e>
                                <m:sup>
                                  <m:r>
                                    <a:rPr lang="en-US" altLang="zh-CN" i="1">
                                      <a:latin typeface="Cambria Math" panose="02040503050406030204" pitchFamily="18" charset="0"/>
                                    </a:rPr>
                                    <m:t>4</m:t>
                                  </m:r>
                                </m:sup>
                              </m:sSup>
                              <m:r>
                                <a:rPr lang="en-US" altLang="zh-CN" i="1">
                                  <a:latin typeface="Cambria Math" panose="02040503050406030204" pitchFamily="18" charset="0"/>
                                </a:rPr>
                                <m:t>𝑘</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𝜋</m:t>
                                      </m:r>
                                    </m:e>
                                  </m:d>
                                </m:e>
                                <m:sup>
                                  <m:r>
                                    <a:rPr lang="en-US" altLang="zh-CN" i="1">
                                      <a:latin typeface="Cambria Math" panose="02040503050406030204" pitchFamily="18" charset="0"/>
                                    </a:rPr>
                                    <m:t>4</m:t>
                                  </m:r>
                                </m:sup>
                              </m:sSup>
                            </m:den>
                          </m:f>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𝜈𝜆</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𝜈</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𝜆</m:t>
                                      </m:r>
                                    </m:sub>
                                  </m:sSub>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den>
                              </m:f>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𝑖𝑘𝑥</m:t>
                              </m:r>
                            </m:sup>
                          </m:sSup>
                        </m:e>
                      </m:nary>
                    </m:oMath>
                  </m:oMathPara>
                </a14:m>
                <a:endParaRPr lang="en-US" altLang="zh-CN" dirty="0"/>
              </a:p>
              <a:p>
                <a:pPr>
                  <a:lnSpc>
                    <a:spcPct val="150000"/>
                  </a:lnSpc>
                </a:pPr>
                <a:r>
                  <a:rPr lang="zh-CN" altLang="en-US" dirty="0"/>
                  <a:t>前者对应着</a:t>
                </a:r>
                <a:r>
                  <a:rPr lang="en-US" altLang="zh-CN" dirty="0"/>
                  <a:t>Yukawa</a:t>
                </a:r>
                <a:r>
                  <a:rPr lang="zh-CN" altLang="en-US" dirty="0"/>
                  <a:t>势</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𝜋</m:t>
                        </m:r>
                        <m:r>
                          <a:rPr lang="en-US" altLang="zh-CN" b="0" i="1" smtClean="0">
                            <a:latin typeface="Cambria Math" panose="02040503050406030204" pitchFamily="18" charset="0"/>
                          </a:rPr>
                          <m:t>𝑟</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𝑚𝑟</m:t>
                        </m:r>
                      </m:sup>
                    </m:sSup>
                  </m:oMath>
                </a14:m>
                <a:r>
                  <a:rPr lang="zh-CN" altLang="en-US" dirty="0"/>
                  <a:t>。</a:t>
                </a:r>
                <a:endParaRPr lang="en-US" altLang="zh-CN" dirty="0"/>
              </a:p>
            </p:txBody>
          </p:sp>
        </mc:Choice>
        <mc:Fallback xmlns="">
          <p:sp>
            <p:nvSpPr>
              <p:cNvPr id="4" name="文本框 3">
                <a:extLst>
                  <a:ext uri="{FF2B5EF4-FFF2-40B4-BE49-F238E27FC236}">
                    <a16:creationId xmlns:a16="http://schemas.microsoft.com/office/drawing/2014/main" id="{9CE1397A-A6AA-4214-BD19-DA9C82183615}"/>
                  </a:ext>
                </a:extLst>
              </p:cNvPr>
              <p:cNvSpPr txBox="1">
                <a:spLocks noRot="1" noChangeAspect="1" noMove="1" noResize="1" noEditPoints="1" noAdjustHandles="1" noChangeArrowheads="1" noChangeShapeType="1" noTextEdit="1"/>
              </p:cNvSpPr>
              <p:nvPr/>
            </p:nvSpPr>
            <p:spPr>
              <a:xfrm>
                <a:off x="527246" y="945310"/>
                <a:ext cx="11093017" cy="5507470"/>
              </a:xfrm>
              <a:prstGeom prst="rect">
                <a:avLst/>
              </a:prstGeom>
              <a:blipFill>
                <a:blip r:embed="rId2"/>
                <a:stretch>
                  <a:fillRect l="-4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5971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7</a:t>
            </a:fld>
            <a:endParaRPr lang="zh-CN" altLang="en-US" dirty="0"/>
          </a:p>
        </p:txBody>
      </p:sp>
      <p:sp>
        <p:nvSpPr>
          <p:cNvPr id="9" name="内容占位符 3">
            <a:extLst>
              <a:ext uri="{FF2B5EF4-FFF2-40B4-BE49-F238E27FC236}">
                <a16:creationId xmlns:a16="http://schemas.microsoft.com/office/drawing/2014/main" id="{C897CB96-199C-C127-576C-C65091E92223}"/>
              </a:ext>
            </a:extLst>
          </p:cNvPr>
          <p:cNvSpPr txBox="1"/>
          <p:nvPr/>
        </p:nvSpPr>
        <p:spPr>
          <a:xfrm>
            <a:off x="4586935" y="205873"/>
            <a:ext cx="3018129"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a:solidFill>
                  <a:srgbClr val="014924"/>
                </a:solidFill>
                <a:latin typeface="+mj-lt"/>
                <a:ea typeface="华文中宋" panose="02010600040101010101" charset="-122"/>
                <a:cs typeface="华文中宋" panose="02010600040101010101" charset="-122"/>
              </a:rPr>
              <a:t>重整化</a:t>
            </a:r>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CE1397A-A6AA-4214-BD19-DA9C82183615}"/>
                  </a:ext>
                </a:extLst>
              </p:cNvPr>
              <p:cNvSpPr txBox="1"/>
              <p:nvPr/>
            </p:nvSpPr>
            <p:spPr>
              <a:xfrm>
                <a:off x="527246" y="945310"/>
                <a:ext cx="11093017" cy="5409686"/>
              </a:xfrm>
              <a:prstGeom prst="rect">
                <a:avLst/>
              </a:prstGeom>
              <a:noFill/>
            </p:spPr>
            <p:txBody>
              <a:bodyPr wrap="square" rtlCol="0">
                <a:spAutoFit/>
              </a:bodyPr>
              <a:lstStyle/>
              <a:p>
                <a:pPr>
                  <a:lnSpc>
                    <a:spcPct val="150000"/>
                  </a:lnSpc>
                </a:pPr>
                <a:r>
                  <a:rPr lang="zh-CN" altLang="en-US" dirty="0"/>
                  <a:t>      在通过费曼图计算散射振幅的过程中，我们会引入参数</a:t>
                </a:r>
                <a14:m>
                  <m:oMath xmlns:m="http://schemas.openxmlformats.org/officeDocument/2006/math">
                    <m:r>
                      <m:rPr>
                        <m:sty m:val="p"/>
                      </m:rPr>
                      <a:rPr lang="en-US" altLang="zh-CN">
                        <a:latin typeface="Cambria Math" panose="02040503050406030204" pitchFamily="18" charset="0"/>
                      </a:rPr>
                      <m:t>Λ</m:t>
                    </m:r>
                  </m:oMath>
                </a14:m>
                <a:r>
                  <a:rPr lang="zh-CN" altLang="en-US" dirty="0"/>
                  <a:t>将积分截断以消除紫外发散，这个过程叫做正规化。而重整化就是一系列将引入的待定系数和物理测量值联系起来的方法，在这里我们只介绍一种。</a:t>
                </a:r>
                <a:endParaRPr lang="en-US" altLang="zh-CN" dirty="0"/>
              </a:p>
              <a:p>
                <a:pPr>
                  <a:lnSpc>
                    <a:spcPct val="150000"/>
                  </a:lnSpc>
                </a:pPr>
                <a:r>
                  <a:rPr lang="en-US" altLang="zh-CN" dirty="0"/>
                  <a:t>      Coleman</a:t>
                </a:r>
                <a:r>
                  <a:rPr lang="zh-CN" altLang="en-US" dirty="0"/>
                  <a:t>在讲义中对重整化给出了一个很物理的解释：考虑一个在水中的乒乓球，其密度是水的</a:t>
                </a:r>
                <a:r>
                  <a:rPr lang="en-US" altLang="zh-CN" dirty="0"/>
                  <a:t>1/10</a:t>
                </a:r>
                <a:r>
                  <a:rPr lang="zh-CN" altLang="en-US" dirty="0"/>
                  <a:t>。那么按照受力分析，其应该按照</a:t>
                </a:r>
                <a14:m>
                  <m:oMath xmlns:m="http://schemas.openxmlformats.org/officeDocument/2006/math">
                    <m:r>
                      <a:rPr lang="en-US" altLang="zh-CN" b="0" i="1" smtClean="0">
                        <a:latin typeface="Cambria Math" panose="02040503050406030204" pitchFamily="18" charset="0"/>
                      </a:rPr>
                      <m:t>9</m:t>
                    </m:r>
                    <m:r>
                      <a:rPr lang="en-US" altLang="zh-CN" b="0" i="1" smtClean="0">
                        <a:latin typeface="Cambria Math" panose="02040503050406030204" pitchFamily="18" charset="0"/>
                      </a:rPr>
                      <m:t>𝑔</m:t>
                    </m:r>
                  </m:oMath>
                </a14:m>
                <a:r>
                  <a:rPr lang="zh-CN" altLang="en-US" dirty="0"/>
                  <a:t>的加速度上浮，但是实验上并不是这样。最终</a:t>
                </a:r>
                <a:r>
                  <a:rPr lang="en-US" altLang="zh-CN" dirty="0"/>
                  <a:t>Stokes</a:t>
                </a:r>
                <a:r>
                  <a:rPr lang="zh-CN" altLang="en-US" dirty="0"/>
                  <a:t>指出当球在水中流动会带动流体流动，球和流体的相互作用带来一个与原质量不同的有效质量。引入有效质量，小球的行为就和受力分析的结果相符了，类似地，我们也希望</a:t>
                </a:r>
                <a:r>
                  <a:rPr lang="zh-CN" altLang="en-US" dirty="0">
                    <a:solidFill>
                      <a:srgbClr val="C00000"/>
                    </a:solidFill>
                  </a:rPr>
                  <a:t>重整化场表现得就像自由场一样</a:t>
                </a:r>
                <a:r>
                  <a:rPr lang="zh-CN" altLang="en-US" dirty="0"/>
                  <a:t>：</a:t>
                </a:r>
                <a:endParaRPr lang="en-US" altLang="zh-CN" dirty="0"/>
              </a:p>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Ω</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𝜙</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m:rPr>
                              <m:sty m:val="p"/>
                            </m:rPr>
                            <a:rPr lang="en-US" altLang="zh-CN">
                              <a:latin typeface="Cambria Math" panose="02040503050406030204" pitchFamily="18" charset="0"/>
                            </a:rPr>
                            <m:t>Ω</m:t>
                          </m:r>
                        </m:e>
                      </m:d>
                      <m:r>
                        <a:rPr lang="en-US" altLang="zh-CN" i="1">
                          <a:latin typeface="Cambria Math" panose="02040503050406030204" pitchFamily="18" charset="0"/>
                        </a:rPr>
                        <m:t>=0,       </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𝜙</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m:rPr>
                              <m:sty m:val="p"/>
                            </m:rPr>
                            <a:rPr lang="en-US" altLang="zh-CN">
                              <a:latin typeface="Cambria Math" panose="02040503050406030204" pitchFamily="18" charset="0"/>
                            </a:rPr>
                            <m:t>Ω</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𝑖𝑘𝑥</m:t>
                          </m:r>
                        </m:sup>
                      </m:sSup>
                    </m:oMath>
                  </m:oMathPara>
                </a14:m>
                <a:endParaRPr lang="en-US" altLang="zh-CN" dirty="0"/>
              </a:p>
              <a:p>
                <a:pPr>
                  <a:lnSpc>
                    <a:spcPct val="150000"/>
                  </a:lnSpc>
                </a:pPr>
                <a:r>
                  <a:rPr lang="zh-CN" altLang="en-US" dirty="0"/>
                  <a:t>      为此，我们就必须引入反项把发散都盖在地毯下，拿</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𝜙</m:t>
                        </m:r>
                      </m:e>
                      <m:sup>
                        <m:r>
                          <a:rPr lang="en-US" altLang="zh-CN" i="1">
                            <a:latin typeface="Cambria Math" panose="02040503050406030204" pitchFamily="18" charset="0"/>
                          </a:rPr>
                          <m:t>4</m:t>
                        </m:r>
                      </m:sup>
                    </m:sSup>
                  </m:oMath>
                </a14:m>
                <a:r>
                  <a:rPr lang="zh-CN" altLang="en-US" dirty="0"/>
                  <a:t>理论举例，我们有：</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ℒ</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d>
                        <m:dPr>
                          <m:begChr m:val="["/>
                          <m:endChr m:val="]"/>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𝜕𝜙</m:t>
                                  </m:r>
                                </m:e>
                              </m:d>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𝑝</m:t>
                              </m:r>
                            </m:sub>
                            <m:sup>
                              <m:r>
                                <a:rPr lang="en-US" altLang="zh-CN" b="0" i="1" smtClean="0">
                                  <a:latin typeface="Cambria Math" panose="02040503050406030204" pitchFamily="18" charset="0"/>
                                  <a:ea typeface="Cambria Math" panose="02040503050406030204" pitchFamily="18" charset="0"/>
                                </a:rPr>
                                <m:t>2</m:t>
                              </m:r>
                            </m:sup>
                          </m:sSub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𝜙</m:t>
                              </m:r>
                            </m:e>
                            <m:sup>
                              <m:r>
                                <a:rPr lang="en-US" altLang="zh-CN" b="0" i="1" smtClean="0">
                                  <a:latin typeface="Cambria Math" panose="02040503050406030204" pitchFamily="18" charset="0"/>
                                  <a:ea typeface="Cambria Math" panose="02040503050406030204" pitchFamily="18" charset="0"/>
                                </a:rPr>
                                <m:t>2</m:t>
                              </m:r>
                            </m:sup>
                          </m:sSup>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𝑝</m:t>
                              </m:r>
                            </m:sub>
                          </m:sSub>
                        </m:num>
                        <m:den>
                          <m:r>
                            <a:rPr lang="en-US" altLang="zh-CN" b="0" i="1" smtClean="0">
                              <a:latin typeface="Cambria Math" panose="02040503050406030204" pitchFamily="18" charset="0"/>
                              <a:ea typeface="Cambria Math" panose="02040503050406030204" pitchFamily="18" charset="0"/>
                            </a:rPr>
                            <m:t>4</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𝜙</m:t>
                          </m:r>
                        </m:e>
                        <m:sup>
                          <m:r>
                            <a:rPr lang="en-US" altLang="zh-CN" b="0" i="1" smtClean="0">
                              <a:latin typeface="Cambria Math" panose="02040503050406030204" pitchFamily="18" charset="0"/>
                              <a:ea typeface="Cambria Math" panose="02040503050406030204" pitchFamily="18" charset="0"/>
                            </a:rPr>
                            <m:t>4</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𝜕𝜙</m:t>
                              </m:r>
                            </m:e>
                          </m:d>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𝜙</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𝜙</m:t>
                          </m:r>
                        </m:e>
                        <m:sup>
                          <m:r>
                            <a:rPr lang="en-US" altLang="zh-CN" b="0" i="1" smtClean="0">
                              <a:latin typeface="Cambria Math" panose="02040503050406030204" pitchFamily="18" charset="0"/>
                              <a:ea typeface="Cambria Math" panose="02040503050406030204" pitchFamily="18" charset="0"/>
                            </a:rPr>
                            <m:t>4</m:t>
                          </m:r>
                        </m:sup>
                      </m:sSup>
                    </m:oMath>
                  </m:oMathPara>
                </a14:m>
                <a:endParaRPr lang="en-US" altLang="zh-CN" dirty="0"/>
              </a:p>
              <a:p>
                <a:pPr>
                  <a:lnSpc>
                    <a:spcPct val="150000"/>
                  </a:lnSpc>
                </a:pPr>
                <a:r>
                  <a:rPr lang="zh-CN" altLang="en-US" dirty="0"/>
                  <a:t>      但如果在相互作用项中我们有像是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𝜙</m:t>
                        </m:r>
                      </m:e>
                      <m:sup>
                        <m:r>
                          <a:rPr lang="en-US" altLang="zh-CN" b="0" i="1" smtClean="0">
                            <a:latin typeface="Cambria Math" panose="02040503050406030204" pitchFamily="18" charset="0"/>
                          </a:rPr>
                          <m:t>5</m:t>
                        </m:r>
                      </m:sup>
                    </m:sSup>
                  </m:oMath>
                </a14:m>
                <a:r>
                  <a:rPr lang="zh-CN" altLang="en-US" dirty="0"/>
                  <a:t>的项，那么为了消除发散我们得再引入一个</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𝜙</m:t>
                        </m:r>
                      </m:e>
                      <m:sup>
                        <m:r>
                          <a:rPr lang="en-US" altLang="zh-CN" b="0" i="1" smtClean="0">
                            <a:latin typeface="Cambria Math" panose="02040503050406030204" pitchFamily="18" charset="0"/>
                          </a:rPr>
                          <m:t>6</m:t>
                        </m:r>
                      </m:sup>
                    </m:sSup>
                  </m:oMath>
                </a14:m>
                <a:r>
                  <a:rPr lang="zh-CN" altLang="en-US" dirty="0"/>
                  <a:t>项，接着我们又得引入</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𝜙</m:t>
                        </m:r>
                      </m:e>
                      <m:sup>
                        <m:r>
                          <a:rPr lang="en-US" altLang="zh-CN" b="0" i="1" smtClean="0">
                            <a:latin typeface="Cambria Math" panose="02040503050406030204" pitchFamily="18" charset="0"/>
                          </a:rPr>
                          <m:t>7</m:t>
                        </m:r>
                      </m:sup>
                    </m:sSup>
                  </m:oMath>
                </a14:m>
                <a:r>
                  <a:rPr lang="zh-CN" altLang="en-US" dirty="0"/>
                  <a:t>和</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𝜙</m:t>
                        </m:r>
                      </m:e>
                      <m:sup>
                        <m:r>
                          <a:rPr lang="en-US" altLang="zh-CN" b="0" i="1" dirty="0" smtClean="0">
                            <a:latin typeface="Cambria Math" panose="02040503050406030204" pitchFamily="18" charset="0"/>
                          </a:rPr>
                          <m:t>8</m:t>
                        </m:r>
                      </m:sup>
                    </m:sSup>
                    <m:r>
                      <a:rPr lang="zh-CN" altLang="en-US" i="1" dirty="0">
                        <a:latin typeface="Cambria Math" panose="02040503050406030204" pitchFamily="18" charset="0"/>
                      </a:rPr>
                      <m:t>项</m:t>
                    </m:r>
                  </m:oMath>
                </a14:m>
                <a:r>
                  <a:rPr lang="zh-CN" altLang="en-US" dirty="0"/>
                  <a:t>来消除发散，我们会发现我们要引入无穷项来消除发散，这种理论被称为不可重整的。</a:t>
                </a:r>
                <a:endParaRPr lang="en-US" altLang="zh-CN" dirty="0"/>
              </a:p>
              <a:p>
                <a:pPr>
                  <a:lnSpc>
                    <a:spcPct val="150000"/>
                  </a:lnSpc>
                </a:pPr>
                <a:r>
                  <a:rPr lang="en-US" altLang="zh-CN" dirty="0"/>
                  <a:t>      </a:t>
                </a:r>
                <a:r>
                  <a:rPr lang="zh-CN" altLang="en-US" dirty="0"/>
                  <a:t>对不可重整理论的研究最终指向有效场论。</a:t>
                </a:r>
                <a:endParaRPr lang="en-US" altLang="zh-CN" dirty="0"/>
              </a:p>
            </p:txBody>
          </p:sp>
        </mc:Choice>
        <mc:Fallback xmlns="">
          <p:sp>
            <p:nvSpPr>
              <p:cNvPr id="4" name="文本框 3">
                <a:extLst>
                  <a:ext uri="{FF2B5EF4-FFF2-40B4-BE49-F238E27FC236}">
                    <a16:creationId xmlns:a16="http://schemas.microsoft.com/office/drawing/2014/main" id="{9CE1397A-A6AA-4214-BD19-DA9C82183615}"/>
                  </a:ext>
                </a:extLst>
              </p:cNvPr>
              <p:cNvSpPr txBox="1">
                <a:spLocks noRot="1" noChangeAspect="1" noMove="1" noResize="1" noEditPoints="1" noAdjustHandles="1" noChangeArrowheads="1" noChangeShapeType="1" noTextEdit="1"/>
              </p:cNvSpPr>
              <p:nvPr/>
            </p:nvSpPr>
            <p:spPr>
              <a:xfrm>
                <a:off x="527246" y="945310"/>
                <a:ext cx="11093017" cy="5409686"/>
              </a:xfrm>
              <a:prstGeom prst="rect">
                <a:avLst/>
              </a:prstGeom>
              <a:blipFill>
                <a:blip r:embed="rId2"/>
                <a:stretch>
                  <a:fillRect l="-440" r="-495" b="-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042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8</a:t>
            </a:fld>
            <a:endParaRPr lang="zh-CN" altLang="en-US" dirty="0"/>
          </a:p>
        </p:txBody>
      </p:sp>
      <p:sp>
        <p:nvSpPr>
          <p:cNvPr id="9" name="内容占位符 3">
            <a:extLst>
              <a:ext uri="{FF2B5EF4-FFF2-40B4-BE49-F238E27FC236}">
                <a16:creationId xmlns:a16="http://schemas.microsoft.com/office/drawing/2014/main" id="{C897CB96-199C-C127-576C-C65091E92223}"/>
              </a:ext>
            </a:extLst>
          </p:cNvPr>
          <p:cNvSpPr txBox="1"/>
          <p:nvPr/>
        </p:nvSpPr>
        <p:spPr>
          <a:xfrm>
            <a:off x="4586935" y="205873"/>
            <a:ext cx="3018129"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mj-lt"/>
                <a:ea typeface="华文中宋" panose="02010600040101010101" charset="-122"/>
                <a:cs typeface="华文中宋" panose="02010600040101010101" charset="-122"/>
              </a:rPr>
              <a:t>规范不变性</a:t>
            </a:r>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CE1397A-A6AA-4214-BD19-DA9C82183615}"/>
                  </a:ext>
                </a:extLst>
              </p:cNvPr>
              <p:cNvSpPr txBox="1"/>
              <p:nvPr/>
            </p:nvSpPr>
            <p:spPr>
              <a:xfrm>
                <a:off x="527246" y="945310"/>
                <a:ext cx="11093017" cy="5104474"/>
              </a:xfrm>
              <a:prstGeom prst="rect">
                <a:avLst/>
              </a:prstGeom>
              <a:noFill/>
            </p:spPr>
            <p:txBody>
              <a:bodyPr wrap="square" rtlCol="0">
                <a:spAutoFit/>
              </a:bodyPr>
              <a:lstStyle/>
              <a:p>
                <a:pPr>
                  <a:lnSpc>
                    <a:spcPct val="150000"/>
                  </a:lnSpc>
                </a:pPr>
                <a:r>
                  <a:rPr lang="zh-CN" altLang="en-US" dirty="0"/>
                  <a:t>      让我们考虑复数场的局域变换：</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𝑖𝑞</m:t>
                          </m:r>
                          <m:r>
                            <a:rPr lang="en-US" altLang="zh-CN" b="0" i="1" smtClean="0">
                              <a:latin typeface="Cambria Math" panose="02040503050406030204" pitchFamily="18" charset="0"/>
                            </a:rPr>
                            <m:t>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up>
                      </m:sSup>
                      <m:r>
                        <a:rPr lang="en-US" altLang="zh-CN" b="0" i="1" smtClean="0">
                          <a:latin typeface="Cambria Math" panose="02040503050406030204" pitchFamily="18" charset="0"/>
                        </a:rPr>
                        <m:t>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𝜓</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𝑖𝑞</m:t>
                          </m:r>
                          <m:r>
                            <a:rPr lang="en-US" altLang="zh-CN" i="1">
                              <a:latin typeface="Cambria Math" panose="02040503050406030204" pitchFamily="18" charset="0"/>
                            </a:rPr>
                            <m:t>𝜃</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sup>
                      </m:sSup>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m:oMathPara>
                </a14:m>
                <a:endParaRPr lang="en-US" altLang="zh-CN" dirty="0"/>
              </a:p>
              <a:p>
                <a:pPr>
                  <a:lnSpc>
                    <a:spcPct val="150000"/>
                  </a:lnSpc>
                </a:pPr>
                <a:r>
                  <a:rPr lang="en-US" altLang="zh-CN" dirty="0"/>
                  <a:t>      </a:t>
                </a:r>
                <a:r>
                  <a:rPr lang="zh-CN" altLang="en-US" dirty="0"/>
                  <a:t>这个变换可以保证</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𝜓</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𝜓</m:t>
                    </m:r>
                  </m:oMath>
                </a14:m>
                <a:r>
                  <a:rPr lang="zh-CN" altLang="en-US" dirty="0"/>
                  <a:t>不变，但是对于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𝜇</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𝜓</m:t>
                        </m:r>
                      </m:e>
                      <m:sup>
                        <m:r>
                          <a:rPr lang="en-US" altLang="zh-CN" b="0" i="1" smtClean="0">
                            <a:latin typeface="Cambria Math" panose="02040503050406030204" pitchFamily="18" charset="0"/>
                          </a:rPr>
                          <m:t>∗</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𝜇</m:t>
                        </m:r>
                      </m:sup>
                    </m:sSup>
                    <m:r>
                      <a:rPr lang="en-US" altLang="zh-CN" b="0" i="1" smtClean="0">
                        <a:latin typeface="Cambria Math" panose="02040503050406030204" pitchFamily="18" charset="0"/>
                      </a:rPr>
                      <m:t>𝜓</m:t>
                    </m:r>
                  </m:oMath>
                </a14:m>
                <a:r>
                  <a:rPr lang="zh-CN" altLang="en-US" dirty="0"/>
                  <a:t>就会产生多余项，如果我们想要我们的自由复标量场拉式量在</a:t>
                </a:r>
                <a14:m>
                  <m:oMath xmlns:m="http://schemas.openxmlformats.org/officeDocument/2006/math">
                    <m:r>
                      <a:rPr lang="en-US" altLang="zh-CN" b="0" i="1" smtClean="0">
                        <a:latin typeface="Cambria Math" panose="02040503050406030204" pitchFamily="18" charset="0"/>
                      </a:rPr>
                      <m:t>𝑈</m:t>
                    </m:r>
                    <m:r>
                      <a:rPr lang="en-US" altLang="zh-CN" b="0" i="1" smtClean="0">
                        <a:latin typeface="Cambria Math" panose="02040503050406030204" pitchFamily="18" charset="0"/>
                      </a:rPr>
                      <m:t>(1)</m:t>
                    </m:r>
                  </m:oMath>
                </a14:m>
                <a:r>
                  <a:rPr lang="zh-CN" altLang="en-US" dirty="0"/>
                  <a:t>规范变换下不变，就必须引入向量场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𝜇</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𝜇</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𝜇</m:t>
                        </m:r>
                      </m:sup>
                    </m:sSup>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，并定义协变导数：</a:t>
                </a:r>
                <a:endParaRPr lang="en-US" altLang="zh-CN"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𝜇</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𝑖𝑞</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𝜇</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p>
              <a:p>
                <a:pPr>
                  <a:lnSpc>
                    <a:spcPct val="150000"/>
                  </a:lnSpc>
                </a:pPr>
                <a:r>
                  <a:rPr lang="zh-CN" altLang="en-US" dirty="0"/>
                  <a:t>      我们可以利用</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𝜇</m:t>
                        </m:r>
                      </m:sup>
                    </m:sSup>
                  </m:oMath>
                </a14:m>
                <a:r>
                  <a:rPr lang="zh-CN" altLang="en-US" dirty="0"/>
                  <a:t>构造规范不变量</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𝜇𝜈</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𝜇</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𝜈</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𝜈</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𝜇</m:t>
                        </m:r>
                      </m:sub>
                    </m:sSub>
                  </m:oMath>
                </a14:m>
                <a:r>
                  <a:rPr lang="zh-CN" altLang="en-US" dirty="0"/>
                  <a:t>，于是我们就写出了描述电磁场中电子的拉式量：</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ℒ</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m:t>
                          </m:r>
                        </m:e>
                        <m:sub>
                          <m:r>
                            <a:rPr lang="en-US" altLang="zh-CN" i="1">
                              <a:latin typeface="Cambria Math" panose="02040503050406030204" pitchFamily="18" charset="0"/>
                            </a:rPr>
                            <m:t>𝜇</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𝜓</m:t>
                          </m:r>
                        </m:e>
                        <m:sup>
                          <m:r>
                            <a:rPr lang="en-US" altLang="zh-CN" i="1">
                              <a:latin typeface="Cambria Math" panose="02040503050406030204" pitchFamily="18" charset="0"/>
                            </a:rPr>
                            <m:t>∗</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𝜇</m:t>
                          </m:r>
                        </m:sup>
                      </m:sSup>
                      <m:r>
                        <a:rPr lang="en-US" altLang="zh-CN" i="1">
                          <a:latin typeface="Cambria Math" panose="02040503050406030204" pitchFamily="18" charset="0"/>
                        </a:rPr>
                        <m:t>𝜓</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𝑚</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𝜓</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𝜓</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r>
                            <a:rPr lang="en-US" altLang="zh-CN" b="0" i="0" smtClean="0">
                              <a:latin typeface="Cambria Math" panose="02040503050406030204" pitchFamily="18" charset="0"/>
                            </a:rPr>
                            <m:t>4</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𝜇𝜈</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𝜇𝜈</m:t>
                          </m:r>
                        </m:sub>
                      </m:sSub>
                    </m:oMath>
                  </m:oMathPara>
                </a14:m>
                <a:endParaRPr lang="en-US" altLang="zh-CN" dirty="0"/>
              </a:p>
              <a:p>
                <a:pPr>
                  <a:lnSpc>
                    <a:spcPct val="150000"/>
                  </a:lnSpc>
                </a:pPr>
                <a:r>
                  <a:rPr lang="en-US" altLang="zh-CN" dirty="0"/>
                  <a:t>      </a:t>
                </a:r>
                <a:r>
                  <a:rPr lang="zh-CN" altLang="en-US" dirty="0"/>
                  <a:t>我们没有考虑自旋和相互作用，后者导出电流密度的定义。</a:t>
                </a:r>
                <a:endParaRPr lang="en-US" altLang="zh-CN" dirty="0"/>
              </a:p>
              <a:p>
                <a:pPr>
                  <a:lnSpc>
                    <a:spcPct val="150000"/>
                  </a:lnSpc>
                </a:pPr>
                <a:r>
                  <a:rPr lang="en-US" altLang="zh-CN" dirty="0">
                    <a:solidFill>
                      <a:srgbClr val="C00000"/>
                    </a:solidFill>
                  </a:rPr>
                  <a:t>      </a:t>
                </a:r>
                <a:r>
                  <a:rPr lang="zh-CN" altLang="en-US" dirty="0">
                    <a:solidFill>
                      <a:srgbClr val="C00000"/>
                    </a:solidFill>
                  </a:rPr>
                  <a:t>规范对称性实际上是一种冗余度，它告诉我们对同一个物理现象我们可以有不同的理论来表述。</a:t>
                </a:r>
                <a:r>
                  <a:rPr lang="zh-CN" altLang="en-US" dirty="0"/>
                  <a:t>如果我们把规范群换成</a:t>
                </a:r>
                <a14:m>
                  <m:oMath xmlns:m="http://schemas.openxmlformats.org/officeDocument/2006/math">
                    <m:r>
                      <a:rPr lang="en-US" altLang="zh-CN" b="0" i="1" smtClean="0">
                        <a:latin typeface="Cambria Math" panose="02040503050406030204" pitchFamily="18" charset="0"/>
                      </a:rPr>
                      <m:t>𝑆𝑈</m:t>
                    </m:r>
                    <m:r>
                      <a:rPr lang="en-US" altLang="zh-CN" b="0" i="1" smtClean="0">
                        <a:latin typeface="Cambria Math" panose="02040503050406030204" pitchFamily="18" charset="0"/>
                      </a:rPr>
                      <m:t>(2)</m:t>
                    </m:r>
                  </m:oMath>
                </a14:m>
                <a:r>
                  <a:rPr lang="zh-CN" altLang="en-US" dirty="0"/>
                  <a:t>群，那么我们就需要类似地引入规范场并定义协变导数，由于指标增加了，规范场变成矩阵，所以我们就称其为非阿贝尔规范场，于是我们就得到了</a:t>
                </a:r>
                <a:r>
                  <a:rPr lang="en-US" altLang="zh-CN" dirty="0"/>
                  <a:t>Yang-Mills</a:t>
                </a:r>
                <a:r>
                  <a:rPr lang="zh-CN" altLang="en-US" dirty="0"/>
                  <a:t>理论。</a:t>
                </a:r>
                <a:endParaRPr lang="en-US" altLang="zh-CN" dirty="0"/>
              </a:p>
            </p:txBody>
          </p:sp>
        </mc:Choice>
        <mc:Fallback xmlns="">
          <p:sp>
            <p:nvSpPr>
              <p:cNvPr id="4" name="文本框 3">
                <a:extLst>
                  <a:ext uri="{FF2B5EF4-FFF2-40B4-BE49-F238E27FC236}">
                    <a16:creationId xmlns:a16="http://schemas.microsoft.com/office/drawing/2014/main" id="{9CE1397A-A6AA-4214-BD19-DA9C82183615}"/>
                  </a:ext>
                </a:extLst>
              </p:cNvPr>
              <p:cNvSpPr txBox="1">
                <a:spLocks noRot="1" noChangeAspect="1" noMove="1" noResize="1" noEditPoints="1" noAdjustHandles="1" noChangeArrowheads="1" noChangeShapeType="1" noTextEdit="1"/>
              </p:cNvSpPr>
              <p:nvPr/>
            </p:nvSpPr>
            <p:spPr>
              <a:xfrm>
                <a:off x="527246" y="945310"/>
                <a:ext cx="11093017" cy="5104474"/>
              </a:xfrm>
              <a:prstGeom prst="rect">
                <a:avLst/>
              </a:prstGeom>
              <a:blipFill>
                <a:blip r:embed="rId2"/>
                <a:stretch>
                  <a:fillRect l="-440" r="-440" b="-9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6167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329CE9B-37A6-23CD-3359-19472117884F}"/>
              </a:ext>
            </a:extLst>
          </p:cNvPr>
          <p:cNvSpPr>
            <a:spLocks noGrp="1"/>
          </p:cNvSpPr>
          <p:nvPr>
            <p:ph type="sldNum" sz="quarter" idx="12"/>
          </p:nvPr>
        </p:nvSpPr>
        <p:spPr/>
        <p:txBody>
          <a:bodyPr/>
          <a:lstStyle/>
          <a:p>
            <a:fld id="{BFD5625F-B72A-45EC-8DC9-EB451D8EA7F9}" type="slidenum">
              <a:rPr lang="zh-CN" altLang="en-US" smtClean="0"/>
              <a:pPr/>
              <a:t>9</a:t>
            </a:fld>
            <a:endParaRPr lang="zh-CN" altLang="en-US" dirty="0"/>
          </a:p>
        </p:txBody>
      </p:sp>
      <p:sp>
        <p:nvSpPr>
          <p:cNvPr id="9" name="内容占位符 3">
            <a:extLst>
              <a:ext uri="{FF2B5EF4-FFF2-40B4-BE49-F238E27FC236}">
                <a16:creationId xmlns:a16="http://schemas.microsoft.com/office/drawing/2014/main" id="{C897CB96-199C-C127-576C-C65091E92223}"/>
              </a:ext>
            </a:extLst>
          </p:cNvPr>
          <p:cNvSpPr txBox="1"/>
          <p:nvPr/>
        </p:nvSpPr>
        <p:spPr>
          <a:xfrm>
            <a:off x="4586935" y="205873"/>
            <a:ext cx="3018129" cy="676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mj-lt"/>
                <a:ea typeface="华文中宋" panose="02010600040101010101" charset="-122"/>
                <a:cs typeface="华文中宋" panose="02010600040101010101" charset="-122"/>
              </a:rPr>
              <a:t>规范不变性</a:t>
            </a:r>
            <a:endParaRPr lang="en-US" altLang="zh-CN" sz="4400" b="1" dirty="0">
              <a:solidFill>
                <a:srgbClr val="014924"/>
              </a:solidFill>
              <a:latin typeface="华文中宋" panose="02010600040101010101" charset="-122"/>
              <a:ea typeface="华文中宋" panose="02010600040101010101" charset="-122"/>
              <a:cs typeface="华文中宋" panose="02010600040101010101"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CE1397A-A6AA-4214-BD19-DA9C82183615}"/>
                  </a:ext>
                </a:extLst>
              </p:cNvPr>
              <p:cNvSpPr txBox="1"/>
              <p:nvPr/>
            </p:nvSpPr>
            <p:spPr>
              <a:xfrm>
                <a:off x="527246" y="945310"/>
                <a:ext cx="11093017" cy="5457904"/>
              </a:xfrm>
              <a:prstGeom prst="rect">
                <a:avLst/>
              </a:prstGeom>
              <a:noFill/>
            </p:spPr>
            <p:txBody>
              <a:bodyPr wrap="square" rtlCol="0">
                <a:spAutoFit/>
              </a:bodyPr>
              <a:lstStyle/>
              <a:p>
                <a:pPr>
                  <a:lnSpc>
                    <a:spcPct val="150000"/>
                  </a:lnSpc>
                </a:pPr>
                <a:r>
                  <a:rPr lang="zh-CN" altLang="en-US" dirty="0"/>
                  <a:t>      在一般性的讨论后，我们打算介绍一种处理冗余的方法，称为</a:t>
                </a:r>
                <a:r>
                  <a:rPr lang="en-US" altLang="zh-CN" dirty="0" err="1"/>
                  <a:t>Faddeev</a:t>
                </a:r>
                <a:r>
                  <a:rPr lang="en-US" altLang="zh-CN" dirty="0"/>
                  <a:t>-Popov</a:t>
                </a:r>
                <a:r>
                  <a:rPr lang="zh-CN" altLang="en-US" dirty="0"/>
                  <a:t>方法。</a:t>
                </a:r>
                <a:endParaRPr lang="en-US" altLang="zh-CN" dirty="0"/>
              </a:p>
              <a:p>
                <a:pPr>
                  <a:lnSpc>
                    <a:spcPct val="150000"/>
                  </a:lnSpc>
                </a:pPr>
                <a:r>
                  <a:rPr lang="en-US" altLang="zh-CN" dirty="0"/>
                  <a:t>      </a:t>
                </a:r>
                <a:r>
                  <a:rPr lang="zh-CN" altLang="en-US" dirty="0"/>
                  <a:t>对于积分</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𝐷𝐴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𝑖𝑆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sup>
                    </m:sSup>
                  </m:oMath>
                </a14:m>
                <a:r>
                  <a:rPr lang="zh-CN" altLang="en-US" dirty="0"/>
                  <a:t>，如果变换</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𝑔</m:t>
                        </m:r>
                      </m:sub>
                    </m:sSub>
                  </m:oMath>
                </a14:m>
                <a:r>
                  <a:rPr lang="zh-CN" altLang="en-US" dirty="0"/>
                  <a:t>不改变积分测度也不改变被积函数，那么总有办法将冗余变换的部分提出来，就好像对于一个各向同性的系统的积分我们把平面坐标系转换成球坐标系并提出一个</a:t>
                </a:r>
                <a14:m>
                  <m:oMath xmlns:m="http://schemas.openxmlformats.org/officeDocument/2006/math">
                    <m:r>
                      <a:rPr lang="en-US" altLang="zh-CN" b="0" i="1" smtClean="0">
                        <a:latin typeface="Cambria Math" panose="02040503050406030204" pitchFamily="18" charset="0"/>
                      </a:rPr>
                      <m:t>4</m:t>
                    </m:r>
                    <m:r>
                      <a:rPr lang="en-US" altLang="zh-CN" b="0" i="1" smtClean="0">
                        <a:latin typeface="Cambria Math" panose="02040503050406030204" pitchFamily="18" charset="0"/>
                      </a:rPr>
                      <m:t>𝜋</m:t>
                    </m:r>
                  </m:oMath>
                </a14:m>
                <a:r>
                  <a:rPr lang="zh-CN" altLang="en-US" dirty="0"/>
                  <a:t>因子一样。首先，我们定义</a:t>
                </a:r>
                <a14:m>
                  <m:oMath xmlns:m="http://schemas.openxmlformats.org/officeDocument/2006/math">
                    <m:r>
                      <a:rPr lang="en-US" altLang="zh-CN" b="0" i="1" smtClean="0">
                        <a:latin typeface="Cambria Math" panose="02040503050406030204" pitchFamily="18" charset="0"/>
                      </a:rPr>
                      <m:t>1=</m:t>
                    </m:r>
                    <m:r>
                      <m:rPr>
                        <m:sty m:val="p"/>
                      </m:rPr>
                      <a:rPr lang="en-US" altLang="zh-CN" b="0" i="0" smtClean="0">
                        <a:latin typeface="Cambria Math" panose="02040503050406030204" pitchFamily="18" charset="0"/>
                      </a:rPr>
                      <m:t>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𝐷𝑔</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oMath>
                </a14:m>
                <a:r>
                  <a:rPr lang="zh-CN" altLang="en-US" dirty="0"/>
                  <a:t>，其中</a:t>
                </a:r>
                <a14:m>
                  <m:oMath xmlns:m="http://schemas.openxmlformats.org/officeDocument/2006/math">
                    <m:r>
                      <a:rPr lang="en-US" altLang="zh-CN" b="0" i="1" smtClean="0">
                        <a:latin typeface="Cambria Math" panose="02040503050406030204" pitchFamily="18" charset="0"/>
                      </a:rPr>
                      <m:t>𝑓</m:t>
                    </m:r>
                  </m:oMath>
                </a14:m>
                <a:r>
                  <a:rPr lang="zh-CN" altLang="en-US" dirty="0"/>
                  <a:t>是某个函数而</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zh-CN" altLang="en-US" dirty="0"/>
                  <a:t>是对应的</a:t>
                </a:r>
                <a:r>
                  <a:rPr lang="en-US" altLang="zh-CN" dirty="0"/>
                  <a:t>F-P</a:t>
                </a:r>
                <a:r>
                  <a:rPr lang="zh-CN" altLang="en-US" dirty="0"/>
                  <a:t>行列式。由于</a:t>
                </a:r>
                <a14:m>
                  <m:oMath xmlns:m="http://schemas.openxmlformats.org/officeDocument/2006/math">
                    <m:r>
                      <a:rPr lang="en-US" altLang="zh-CN" b="0" i="1" smtClean="0">
                        <a:latin typeface="Cambria Math" panose="02040503050406030204" pitchFamily="18" charset="0"/>
                      </a:rPr>
                      <m:t>𝐷𝑔</m:t>
                    </m:r>
                    <m:r>
                      <a:rPr lang="en-US" altLang="zh-CN" b="0" i="1" smtClean="0">
                        <a:latin typeface="Cambria Math" panose="02040503050406030204" pitchFamily="18" charset="0"/>
                      </a:rPr>
                      <m:t>=</m:t>
                    </m:r>
                    <m:r>
                      <a:rPr lang="en-US" altLang="zh-CN" b="0" i="1" smtClean="0">
                        <a:latin typeface="Cambria Math" panose="02040503050406030204" pitchFamily="18" charset="0"/>
                      </a:rPr>
                      <m:t>𝐷𝑔</m:t>
                    </m:r>
                    <m:r>
                      <a:rPr lang="en-US" altLang="zh-CN" b="0" i="1" smtClean="0">
                        <a:latin typeface="Cambria Math" panose="02040503050406030204" pitchFamily="18" charset="0"/>
                      </a:rPr>
                      <m:t>′</m:t>
                    </m:r>
                  </m:oMath>
                </a14:m>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sub>
                                  </m:sSub>
                                </m:e>
                              </m:d>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r>
                            <a:rPr lang="en-US" altLang="zh-CN" i="1">
                              <a:latin typeface="Cambria Math" panose="02040503050406030204" pitchFamily="18" charset="0"/>
                            </a:rPr>
                            <m:t>𝐷</m:t>
                          </m:r>
                          <m:sSup>
                            <m:sSupPr>
                              <m:ctrlPr>
                                <a:rPr lang="en-US"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m:t>
                              </m:r>
                            </m:sup>
                          </m:sSup>
                          <m:r>
                            <a:rPr lang="en-US" altLang="zh-CN" i="1">
                              <a:latin typeface="Cambria Math" panose="02040503050406030204" pitchFamily="18" charset="0"/>
                            </a:rPr>
                            <m:t>𝛿</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𝑔</m:t>
                                      </m:r>
                                      <m:sSup>
                                        <m:sSupPr>
                                          <m:ctrlPr>
                                            <a:rPr lang="en-US"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m:t>
                                          </m:r>
                                        </m:sup>
                                      </m:sSup>
                                    </m:sub>
                                  </m:sSub>
                                </m:e>
                              </m:d>
                            </m:e>
                          </m:d>
                        </m:e>
                      </m:nary>
                      <m:r>
                        <a:rPr lang="en-US" altLang="zh-CN" i="1">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r>
                            <a:rPr lang="en-US" altLang="zh-CN" i="1">
                              <a:latin typeface="Cambria Math" panose="02040503050406030204" pitchFamily="18" charset="0"/>
                            </a:rPr>
                            <m:t>𝐷</m:t>
                          </m:r>
                          <m:sSup>
                            <m:sSupPr>
                              <m:ctrlPr>
                                <a:rPr lang="en-US"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m:t>
                              </m:r>
                            </m:sup>
                          </m:sSup>
                          <m:r>
                            <a:rPr lang="en-US" altLang="zh-CN" i="1">
                              <a:latin typeface="Cambria Math" panose="02040503050406030204" pitchFamily="18" charset="0"/>
                            </a:rPr>
                            <m:t>𝛿</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m:t>
                                          </m:r>
                                        </m:sup>
                                      </m:sSup>
                                    </m:sub>
                                  </m:sSub>
                                </m:e>
                              </m:d>
                            </m:e>
                          </m:d>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m:t>
                                          </m:r>
                                        </m:sup>
                                      </m:sSup>
                                    </m:sub>
                                  </m:sSub>
                                </m:e>
                              </m:d>
                            </m:e>
                          </m:d>
                        </m:e>
                        <m:sup>
                          <m:r>
                            <a:rPr lang="en-US" altLang="zh-CN" b="0" i="1" smtClean="0">
                              <a:latin typeface="Cambria Math" panose="02040503050406030204" pitchFamily="18" charset="0"/>
                            </a:rPr>
                            <m:t>−1</m:t>
                          </m:r>
                        </m:sup>
                      </m:sSup>
                    </m:oMath>
                  </m:oMathPara>
                </a14:m>
                <a:endParaRPr lang="en-US" altLang="zh-CN" dirty="0"/>
              </a:p>
              <a:p>
                <a:pPr>
                  <a:lnSpc>
                    <a:spcPct val="150000"/>
                  </a:lnSpc>
                </a:pPr>
                <a:r>
                  <a:rPr lang="zh-CN" altLang="en-US" dirty="0"/>
                  <a:t>      由于</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r>
                  <a:rPr lang="zh-CN" altLang="en-US" dirty="0"/>
                  <a:t>在冗余变换下不变，所以</a:t>
                </a:r>
                <a14:m>
                  <m:oMath xmlns:m="http://schemas.openxmlformats.org/officeDocument/2006/math">
                    <m:r>
                      <a:rPr lang="en-US" altLang="zh-CN" b="0" i="1" smtClean="0">
                        <a:latin typeface="Cambria Math" panose="02040503050406030204" pitchFamily="18" charset="0"/>
                      </a:rPr>
                      <m:t>𝛿</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𝑔</m:t>
                                </m:r>
                              </m:sub>
                            </m:sSub>
                          </m:e>
                        </m:d>
                      </m:e>
                    </m:d>
                  </m:oMath>
                </a14:m>
                <a:r>
                  <a:rPr lang="zh-CN" altLang="en-US" dirty="0"/>
                  <a:t>在规范变换下也不变，于是我们就有：</a:t>
                </a:r>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r>
                            <a:rPr lang="en-US" altLang="zh-CN" i="1">
                              <a:latin typeface="Cambria Math" panose="02040503050406030204" pitchFamily="18" charset="0"/>
                            </a:rPr>
                            <m:t>𝐷𝐴</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𝑖𝑆</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sup>
                          </m:sSup>
                        </m:e>
                      </m:nary>
                      <m: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r>
                            <a:rPr lang="en-US" altLang="zh-CN" i="1">
                              <a:latin typeface="Cambria Math" panose="02040503050406030204" pitchFamily="18" charset="0"/>
                            </a:rPr>
                            <m:t>𝐷𝐴</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𝑖𝑆</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sup>
                          </m:sSup>
                          <m:r>
                            <m:rPr>
                              <m:sty m:val="p"/>
                            </m:rPr>
                            <a:rPr lang="en-US" altLang="zh-CN">
                              <a:latin typeface="Cambria Math" panose="02040503050406030204" pitchFamily="18" charset="0"/>
                            </a:rPr>
                            <m:t>Δ</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m:t>
                          </m:r>
                          <m:r>
                            <a:rPr lang="en-US" altLang="zh-CN" i="1">
                              <a:latin typeface="Cambria Math" panose="02040503050406030204" pitchFamily="18" charset="0"/>
                            </a:rPr>
                            <m:t>𝐷𝑔</m:t>
                          </m:r>
                          <m:r>
                            <a:rPr lang="en-US" altLang="zh-CN" i="1">
                              <a:latin typeface="Cambria Math" panose="02040503050406030204" pitchFamily="18" charset="0"/>
                            </a:rPr>
                            <m:t>𝛿</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𝑔</m:t>
                                      </m:r>
                                    </m:sub>
                                  </m:sSub>
                                </m:e>
                              </m:d>
                            </m:e>
                          </m:d>
                        </m:e>
                      </m:nary>
                      <m: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r>
                            <a:rPr lang="en-US" altLang="zh-CN" i="1">
                              <a:latin typeface="Cambria Math" panose="02040503050406030204" pitchFamily="18" charset="0"/>
                            </a:rPr>
                            <m:t>𝐷𝑔</m:t>
                          </m:r>
                        </m:e>
                      </m:nary>
                      <m:nary>
                        <m:naryPr>
                          <m:subHide m:val="on"/>
                          <m:supHide m:val="on"/>
                          <m:ctrlPr>
                            <a:rPr lang="en-US" altLang="zh-CN" b="0" i="1" smtClean="0">
                              <a:latin typeface="Cambria Math" panose="02040503050406030204" pitchFamily="18" charset="0"/>
                            </a:rPr>
                          </m:ctrlPr>
                        </m:naryPr>
                        <m:sub/>
                        <m:sup/>
                        <m:e>
                          <m:r>
                            <a:rPr lang="en-US" altLang="zh-CN" i="1">
                              <a:latin typeface="Cambria Math" panose="02040503050406030204" pitchFamily="18" charset="0"/>
                            </a:rPr>
                            <m:t>𝐷𝐴</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𝑖𝑆</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sup>
                          </m:sSup>
                          <m:r>
                            <m:rPr>
                              <m:sty m:val="p"/>
                            </m:rPr>
                            <a:rPr lang="en-US" altLang="zh-CN">
                              <a:latin typeface="Cambria Math" panose="02040503050406030204" pitchFamily="18" charset="0"/>
                            </a:rPr>
                            <m:t>Δ</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𝛿</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𝑔</m:t>
                                      </m:r>
                                    </m:sub>
                                  </m:sSub>
                                </m:e>
                              </m:d>
                            </m:e>
                          </m:d>
                        </m:e>
                      </m:nary>
                    </m:oMath>
                  </m:oMathPara>
                </a14:m>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nary>
                            <m:naryPr>
                              <m:subHide m:val="on"/>
                              <m:supHide m:val="on"/>
                              <m:ctrlPr>
                                <a:rPr lang="en-US" altLang="zh-CN" b="0" i="1" smtClean="0">
                                  <a:latin typeface="Cambria Math" panose="02040503050406030204" pitchFamily="18" charset="0"/>
                                </a:rPr>
                              </m:ctrlPr>
                            </m:naryPr>
                            <m:sub/>
                            <m:sup/>
                            <m:e>
                              <m:r>
                                <a:rPr lang="en-US" altLang="zh-CN" i="1">
                                  <a:latin typeface="Cambria Math" panose="02040503050406030204" pitchFamily="18" charset="0"/>
                                </a:rPr>
                                <m:t>𝐷𝑔</m:t>
                              </m:r>
                            </m:e>
                          </m:nary>
                        </m:e>
                      </m:d>
                      <m:nary>
                        <m:naryPr>
                          <m:subHide m:val="on"/>
                          <m:supHide m:val="on"/>
                          <m:ctrlPr>
                            <a:rPr lang="en-US" altLang="zh-CN" b="0" i="1" smtClean="0">
                              <a:latin typeface="Cambria Math" panose="02040503050406030204" pitchFamily="18" charset="0"/>
                            </a:rPr>
                          </m:ctrlPr>
                        </m:naryPr>
                        <m:sub/>
                        <m:sup/>
                        <m:e>
                          <m:r>
                            <a:rPr lang="en-US" altLang="zh-CN" i="1">
                              <a:latin typeface="Cambria Math" panose="02040503050406030204" pitchFamily="18" charset="0"/>
                            </a:rPr>
                            <m:t>𝐷𝐴</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𝑖𝑆</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sup>
                          </m:sSup>
                          <m:r>
                            <m:rPr>
                              <m:sty m:val="p"/>
                            </m:rPr>
                            <a:rPr lang="en-US" altLang="zh-CN">
                              <a:latin typeface="Cambria Math" panose="02040503050406030204" pitchFamily="18" charset="0"/>
                            </a:rPr>
                            <m:t>Δ</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𝛿</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e>
                          </m:d>
                        </m:e>
                      </m:nary>
                      <m:r>
                        <a:rPr lang="en-US" altLang="zh-CN" b="0" i="1" smtClean="0">
                          <a:latin typeface="Cambria Math" panose="02040503050406030204" pitchFamily="18" charset="0"/>
                        </a:rPr>
                        <m:t>                              </m:t>
                      </m:r>
                    </m:oMath>
                  </m:oMathPara>
                </a14:m>
                <a:endParaRPr lang="en-US" altLang="zh-CN" dirty="0"/>
              </a:p>
              <a:p>
                <a:pPr>
                  <a:lnSpc>
                    <a:spcPct val="150000"/>
                  </a:lnSpc>
                </a:pPr>
                <a:r>
                  <a:rPr lang="en-US" altLang="zh-CN" dirty="0"/>
                  <a:t>      </a:t>
                </a:r>
                <a:r>
                  <a:rPr lang="zh-CN" altLang="en-US" dirty="0"/>
                  <a:t>通过选取合适的函数，计算</a:t>
                </a:r>
                <a:r>
                  <a:rPr lang="en-US" altLang="zh-CN" dirty="0"/>
                  <a:t>F-P</a:t>
                </a:r>
                <a:r>
                  <a:rPr lang="zh-CN" altLang="en-US" dirty="0"/>
                  <a:t>行列式，我们就可以写出带有规范的作用量。</a:t>
                </a:r>
                <a:endParaRPr lang="en-US" altLang="zh-CN" dirty="0"/>
              </a:p>
              <a:p>
                <a:pPr>
                  <a:lnSpc>
                    <a:spcPct val="150000"/>
                  </a:lnSpc>
                </a:pPr>
                <a:r>
                  <a:rPr lang="en-US" altLang="zh-CN" dirty="0"/>
                  <a:t>      </a:t>
                </a:r>
                <a:r>
                  <a:rPr lang="zh-CN" altLang="en-US" dirty="0"/>
                  <a:t>这个方法在处理</a:t>
                </a:r>
                <a:r>
                  <a:rPr lang="en-US" altLang="zh-CN" dirty="0"/>
                  <a:t>Y-M</a:t>
                </a:r>
                <a:r>
                  <a:rPr lang="zh-CN" altLang="en-US" dirty="0"/>
                  <a:t>理论和引力理论时是不可或缺的。</a:t>
                </a:r>
                <a:endParaRPr lang="en-US" altLang="zh-CN" dirty="0"/>
              </a:p>
            </p:txBody>
          </p:sp>
        </mc:Choice>
        <mc:Fallback xmlns="">
          <p:sp>
            <p:nvSpPr>
              <p:cNvPr id="4" name="文本框 3">
                <a:extLst>
                  <a:ext uri="{FF2B5EF4-FFF2-40B4-BE49-F238E27FC236}">
                    <a16:creationId xmlns:a16="http://schemas.microsoft.com/office/drawing/2014/main" id="{9CE1397A-A6AA-4214-BD19-DA9C82183615}"/>
                  </a:ext>
                </a:extLst>
              </p:cNvPr>
              <p:cNvSpPr txBox="1">
                <a:spLocks noRot="1" noChangeAspect="1" noMove="1" noResize="1" noEditPoints="1" noAdjustHandles="1" noChangeArrowheads="1" noChangeShapeType="1" noTextEdit="1"/>
              </p:cNvSpPr>
              <p:nvPr/>
            </p:nvSpPr>
            <p:spPr>
              <a:xfrm>
                <a:off x="527246" y="945310"/>
                <a:ext cx="11093017" cy="5457904"/>
              </a:xfrm>
              <a:prstGeom prst="rect">
                <a:avLst/>
              </a:prstGeom>
              <a:blipFill>
                <a:blip r:embed="rId2"/>
                <a:stretch>
                  <a:fillRect l="-440" r="-2527" b="-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447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zVhNThiMGNjMGM3NzI0YWUyZjE1ODMyM2RmN2YwO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华文中宋"/>
        <a:ea typeface=""/>
        <a:cs typeface=""/>
        <a:font script="Jpan" typeface="游ゴシック Light"/>
        <a:font script="Hang" typeface="맑은 고딕"/>
        <a:font script="Hans" typeface="华文中宋"/>
        <a:font script="Hant" typeface="新細明體"/>
        <a:font script="Arab" typeface="华文中宋"/>
        <a:font script="Hebr" typeface="华文中宋"/>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华文中宋"/>
        <a:font script="Uigh" typeface="Microsoft Uighur"/>
        <a:font script="Geor" typeface="Sylfaen"/>
      </a:majorFont>
      <a:minorFont>
        <a:latin typeface="华文中宋"/>
        <a:ea typeface=""/>
        <a:cs typeface=""/>
        <a:font script="Jpan" typeface="游ゴシック"/>
        <a:font script="Hang" typeface="맑은 고딕"/>
        <a:font script="Hans" typeface="华文中宋"/>
        <a:font script="Hant" typeface="新細明體"/>
        <a:font script="Arab" typeface="华文中宋"/>
        <a:font script="Hebr" typeface="华文中宋"/>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华文中宋"/>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华文中宋"/>
        <a:ea typeface=""/>
        <a:cs typeface=""/>
        <a:font script="Jpan" typeface="游ゴシック Light"/>
        <a:font script="Hang" typeface="맑은 고딕"/>
        <a:font script="Hans" typeface="华文中宋"/>
        <a:font script="Hant" typeface="新細明體"/>
        <a:font script="Arab" typeface="华文中宋"/>
        <a:font script="Hebr" typeface="华文中宋"/>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华文中宋"/>
        <a:font script="Uigh" typeface="Microsoft Uighur"/>
        <a:font script="Geor" typeface="Sylfaen"/>
      </a:majorFont>
      <a:minorFont>
        <a:latin typeface="华文中宋"/>
        <a:ea typeface=""/>
        <a:cs typeface=""/>
        <a:font script="Jpan" typeface="游ゴシック"/>
        <a:font script="Hang" typeface="맑은 고딕"/>
        <a:font script="Hans" typeface="华文中宋"/>
        <a:font script="Hant" typeface="新細明體"/>
        <a:font script="Arab" typeface="华文中宋"/>
        <a:font script="Hebr" typeface="华文中宋"/>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华文中宋"/>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华文中宋"/>
        <a:font script="Hant" typeface="新細明體"/>
        <a:font script="Arab" typeface="华文中宋"/>
        <a:font script="Hebr" typeface="华文中宋"/>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华文中宋"/>
        <a:font script="Uigh" typeface="Microsoft Uighur"/>
        <a:font script="Geor" typeface="Sylfaen"/>
      </a:majorFont>
      <a:minorFont>
        <a:latin typeface="华文中宋"/>
        <a:ea typeface=""/>
        <a:cs typeface=""/>
        <a:font script="Jpan" typeface="ＭＳ Ｐゴシック"/>
        <a:font script="Hang" typeface="맑은 고딕"/>
        <a:font script="Hans" typeface="华文中宋"/>
        <a:font script="Hant" typeface="新細明體"/>
        <a:font script="Arab" typeface="华文中宋"/>
        <a:font script="Hebr" typeface="华文中宋"/>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华文中宋"/>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5317</TotalTime>
  <Words>2292</Words>
  <Application>Microsoft Office PowerPoint</Application>
  <PresentationFormat>宽屏</PresentationFormat>
  <Paragraphs>118</Paragraphs>
  <Slides>15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华文中宋</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蒋辉</dc:creator>
  <cp:lastModifiedBy>Rune</cp:lastModifiedBy>
  <cp:revision>407</cp:revision>
  <dcterms:created xsi:type="dcterms:W3CDTF">2020-08-15T12:33:00Z</dcterms:created>
  <dcterms:modified xsi:type="dcterms:W3CDTF">2024-05-18T07:26:08Z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0C2BFCB6FB84452194DC9BD3BCAA56FC</vt:lpwstr>
  </property>
  <property fmtid="{D5CDD505-2E9C-101B-9397-08002B2CF9AE}" pid="3" name="KSOProductBuildVer">
    <vt:lpwstr>2052-11.1.0.11744</vt:lpwstr>
  </property>
</Properties>
</file>