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1"/>
  </p:sldMasterIdLst>
  <p:notesMasterIdLst>
    <p:notesMasterId r:id="rId41"/>
  </p:notesMasterIdLst>
  <p:sldIdLst>
    <p:sldId id="257" r:id="rId22"/>
    <p:sldId id="311" r:id="rId23"/>
    <p:sldId id="314" r:id="rId24"/>
    <p:sldId id="323" r:id="rId25"/>
    <p:sldId id="312" r:id="rId26"/>
    <p:sldId id="264" r:id="rId27"/>
    <p:sldId id="322" r:id="rId28"/>
    <p:sldId id="298" r:id="rId29"/>
    <p:sldId id="308" r:id="rId30"/>
    <p:sldId id="321" r:id="rId31"/>
    <p:sldId id="309" r:id="rId32"/>
    <p:sldId id="310" r:id="rId33"/>
    <p:sldId id="316" r:id="rId34"/>
    <p:sldId id="318" r:id="rId35"/>
    <p:sldId id="315" r:id="rId36"/>
    <p:sldId id="320" r:id="rId37"/>
    <p:sldId id="319" r:id="rId38"/>
    <p:sldId id="313" r:id="rId39"/>
    <p:sldId id="31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nds-on" id="{E881C957-713E-439F-A185-AB1815E8D0B7}">
          <p14:sldIdLst>
            <p14:sldId id="257"/>
            <p14:sldId id="311"/>
            <p14:sldId id="314"/>
            <p14:sldId id="323"/>
            <p14:sldId id="312"/>
            <p14:sldId id="264"/>
            <p14:sldId id="322"/>
            <p14:sldId id="298"/>
            <p14:sldId id="308"/>
          </p14:sldIdLst>
        </p14:section>
        <p14:section name="Theoretical" id="{AA713C39-13F3-4D7D-9A09-89BEE720E63B}">
          <p14:sldIdLst>
            <p14:sldId id="321"/>
            <p14:sldId id="309"/>
            <p14:sldId id="310"/>
            <p14:sldId id="316"/>
            <p14:sldId id="318"/>
            <p14:sldId id="315"/>
            <p14:sldId id="320"/>
            <p14:sldId id="319"/>
            <p14:sldId id="313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65508" autoAdjust="0"/>
  </p:normalViewPr>
  <p:slideViewPr>
    <p:cSldViewPr snapToGrid="0">
      <p:cViewPr varScale="1">
        <p:scale>
          <a:sx n="75" d="100"/>
          <a:sy n="75" d="100"/>
        </p:scale>
        <p:origin x="19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21" Type="http://schemas.openxmlformats.org/officeDocument/2006/relationships/slideMaster" Target="slideMasters/slideMaster1.xml"/><Relationship Id="rId34" Type="http://schemas.openxmlformats.org/officeDocument/2006/relationships/slide" Target="slides/slide13.xml"/><Relationship Id="rId42" Type="http://schemas.openxmlformats.org/officeDocument/2006/relationships/commentAuthors" Target="commentAuthor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0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26/09/2022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4943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56568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65835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07032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4736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https://rxjs.dev/guide/glossary-and-semantics: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Producer: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Consumer: 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39485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82898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vs reduce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reduce only when completes, scan every </a:t>
            </a: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value emitte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3102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114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3995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874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https://ui.dev/imperative-vs-declarative-programming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The examples there are pretty cool!!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53334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5999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Interactive Site: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https://rxmarbles.com/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Unfortunately quite outdated 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RXJS Changes API every full moon (Deprecations everywhere)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Many examples online are outdated 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sym typeface="Wingdings" panose="05000000000000000000" pitchFamily="2" charset="2"/>
              </a:rPr>
              <a:t>New Alternative: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ym typeface="Wingdings" panose="05000000000000000000" pitchFamily="2" charset="2"/>
              </a:rPr>
              <a:t>https://thinkrx.io/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sym typeface="Wingdings" panose="05000000000000000000" pitchFamily="2" charset="2"/>
              </a:rPr>
              <a:t>RXJS Testing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https://rxjs.dev/guide/testing/marble-testing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60437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Other parts of your code can mess up your state. Using RXJS &amp; Pure Functions this cannot happen.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6425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https://thinkrx.io/rxjs/mergeMap-vs-exhaustMap-vs-switchMap-vs-concatMap/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mergeMap</a:t>
            </a:r>
            <a:r>
              <a:rPr lang="en-US" dirty="0"/>
              <a:t>: merges as they come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concatMap</a:t>
            </a:r>
            <a:r>
              <a:rPr lang="en-US" dirty="0"/>
              <a:t>: waits for the inner subscription to complete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switchMap</a:t>
            </a:r>
            <a:r>
              <a:rPr lang="en-US" dirty="0"/>
              <a:t>: unsubscribes from the inner subscription when the outer emits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exhaustMap</a:t>
            </a:r>
            <a:r>
              <a:rPr lang="en-US" dirty="0"/>
              <a:t>: ignores outer emits if the inner subscription has not yet completed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https://blog.angular-university.io/rxjs-higher-order-mapping/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https://stackoverflow.com/questions/49698640/flatmap-mergemap-switchmap-and-concatmap-in-rxjs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8587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Good resource: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https://www.digitalocean.com/community/tutorials/rxjs-operators-forkjoin-zip-combinelatest-withlatestfrom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combineLatest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Emits first value as soon as all sources have emitted at least once.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Then emit anytime any source emits.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forkJoin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All sources must complete, then the value is emitted.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withLatestFrom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Waits for all sources to have emitted a value.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Then starts emitting whenever the main source emits a value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main$</a:t>
            </a:r>
            <a:r>
              <a:rPr lang="en-US" b="0" dirty="0" err="1">
                <a:solidFill>
                  <a:srgbClr val="EFF2FB"/>
                </a:solidFill>
                <a:effectLst/>
              </a:rPr>
              <a:t>.</a:t>
            </a:r>
            <a:r>
              <a:rPr lang="en-US" b="0" dirty="0" err="1">
                <a:solidFill>
                  <a:srgbClr val="FF4084"/>
                </a:solidFill>
                <a:effectLst/>
              </a:rPr>
              <a:t>pipe</a:t>
            </a:r>
            <a:r>
              <a:rPr lang="en-US" b="0" dirty="0">
                <a:solidFill>
                  <a:srgbClr val="EFF2FB"/>
                </a:solidFill>
                <a:effectLst/>
              </a:rPr>
              <a:t>(</a:t>
            </a:r>
            <a:r>
              <a:rPr lang="en-US" b="0" dirty="0" err="1">
                <a:solidFill>
                  <a:srgbClr val="FF4084"/>
                </a:solidFill>
                <a:effectLst/>
              </a:rPr>
              <a:t>withLatestFrom</a:t>
            </a:r>
            <a:r>
              <a:rPr lang="en-US" b="0" dirty="0">
                <a:solidFill>
                  <a:srgbClr val="EFF2FB"/>
                </a:solidFill>
                <a:effectLst/>
              </a:rPr>
              <a:t>(</a:t>
            </a:r>
            <a:r>
              <a:rPr lang="en-US" dirty="0"/>
              <a:t>inner$</a:t>
            </a:r>
            <a:r>
              <a:rPr lang="en-US" b="0" dirty="0">
                <a:solidFill>
                  <a:srgbClr val="EFF2FB"/>
                </a:solidFill>
                <a:effectLst/>
              </a:rPr>
              <a:t>))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zip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Emits once all sources have emitted once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Then emits every next source values once they all emitted a new value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767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2816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9662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.xml"/><Relationship Id="rId7" Type="http://schemas.openxmlformats.org/officeDocument/2006/relationships/hyperlink" Target="https://github.com/dotnet/reactive" TargetMode="Externa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4.xml"/><Relationship Id="rId6" Type="http://schemas.openxmlformats.org/officeDocument/2006/relationships/hyperlink" Target="https://github.com/ReactiveX/RxJava" TargetMode="External"/><Relationship Id="rId5" Type="http://schemas.openxmlformats.org/officeDocument/2006/relationships/hyperlink" Target="https://github.com/ReactiveX/rxjs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0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ularWave/rxjs-challenge" TargetMode="External"/><Relationship Id="rId3" Type="http://schemas.openxmlformats.org/officeDocument/2006/relationships/notesSlide" Target="../notesSlides/notesSlide8.xml"/><Relationship Id="rId7" Type="http://schemas.openxmlformats.org/officeDocument/2006/relationships/hyperlink" Target="https://www.rxjs-fruits.com/subscribe" TargetMode="Externa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hyperlink" Target="https://www.zachgollwitzer.com/posts/rxjs-marble-diagrams/" TargetMode="External"/><Relationship Id="rId5" Type="http://schemas.openxmlformats.org/officeDocument/2006/relationships/hyperlink" Target="https://rxmarbles.com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rxjs.de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2206082"/>
            <a:ext cx="11891918" cy="860893"/>
          </a:xfrm>
        </p:spPr>
        <p:txBody>
          <a:bodyPr>
            <a:noAutofit/>
          </a:bodyPr>
          <a:lstStyle/>
          <a:p>
            <a:r>
              <a:rPr lang="fr-BE" sz="7200" dirty="0"/>
              <a:t>RXJS</a:t>
            </a:r>
            <a:endParaRPr lang="en-BE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497E7-645E-824E-B3DC-338AB7B811B8}"/>
              </a:ext>
            </a:extLst>
          </p:cNvPr>
          <p:cNvSpPr txBox="1"/>
          <p:nvPr/>
        </p:nvSpPr>
        <p:spPr>
          <a:xfrm>
            <a:off x="172343" y="3195094"/>
            <a:ext cx="11891919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Reactive Extensions (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JS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Java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.NET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…)</a:t>
            </a:r>
          </a:p>
          <a:p>
            <a:pPr lvl="0" algn="ctr">
              <a:lnSpc>
                <a:spcPct val="107000"/>
              </a:lnSpc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LoDash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Events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1D6CB0-041E-A3D8-6847-B4375141A0C8}"/>
              </a:ext>
            </a:extLst>
          </p:cNvPr>
          <p:cNvSpPr/>
          <p:nvPr/>
        </p:nvSpPr>
        <p:spPr>
          <a:xfrm>
            <a:off x="172343" y="6210300"/>
            <a:ext cx="1846957" cy="4417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Hands-On</a:t>
            </a:r>
            <a:endParaRPr lang="en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69F846-2017-1064-5473-2F39B9C2AE35}"/>
              </a:ext>
            </a:extLst>
          </p:cNvPr>
          <p:cNvSpPr/>
          <p:nvPr/>
        </p:nvSpPr>
        <p:spPr>
          <a:xfrm>
            <a:off x="2159000" y="6210300"/>
            <a:ext cx="1846957" cy="4417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Introduction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C125E-74D7-BA5C-B373-27EEB2B6CF0C}"/>
              </a:ext>
            </a:extLst>
          </p:cNvPr>
          <p:cNvSpPr txBox="1"/>
          <p:nvPr/>
        </p:nvSpPr>
        <p:spPr>
          <a:xfrm>
            <a:off x="11163868" y="323919"/>
            <a:ext cx="90039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2h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lock PNG, Clock Transparent Background - FreeIconsPNG">
            <a:extLst>
              <a:ext uri="{FF2B5EF4-FFF2-40B4-BE49-F238E27FC236}">
                <a16:creationId xmlns:a16="http://schemas.microsoft.com/office/drawing/2014/main" id="{2553F7E8-8D4C-3A8F-CB58-76391E68D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060" y="253395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MENU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0CFD4-0585-39F6-296A-1CA72008ADAD}"/>
              </a:ext>
            </a:extLst>
          </p:cNvPr>
          <p:cNvSpPr txBox="1"/>
          <p:nvPr/>
        </p:nvSpPr>
        <p:spPr>
          <a:xfrm>
            <a:off x="420888" y="1926733"/>
            <a:ext cx="11891919" cy="2428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</a:p>
          <a:p>
            <a:pPr marL="914400" lvl="1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Patterns</a:t>
            </a: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2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WHAT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9FA73-C865-3D1B-A079-111054B9881A}"/>
              </a:ext>
            </a:extLst>
          </p:cNvPr>
          <p:cNvSpPr txBox="1"/>
          <p:nvPr/>
        </p:nvSpPr>
        <p:spPr>
          <a:xfrm>
            <a:off x="420888" y="1926733"/>
            <a:ext cx="11891919" cy="84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library 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5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WHAT - Patterns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9FA73-C865-3D1B-A079-111054B9881A}"/>
              </a:ext>
            </a:extLst>
          </p:cNvPr>
          <p:cNvSpPr txBox="1"/>
          <p:nvPr/>
        </p:nvSpPr>
        <p:spPr>
          <a:xfrm>
            <a:off x="420888" y="1956230"/>
            <a:ext cx="11891919" cy="2428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Observer</a:t>
            </a:r>
          </a:p>
          <a:p>
            <a:pPr lvl="0">
              <a:lnSpc>
                <a:spcPct val="107000"/>
              </a:lnSpc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Iterator /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IEnumerable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Scheduler??? 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8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WHAT - ???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8" y="1956230"/>
            <a:ext cx="11891919" cy="2428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</a:p>
          <a:p>
            <a:pPr lvl="0">
              <a:lnSpc>
                <a:spcPct val="107000"/>
              </a:lnSpc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</a:p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92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WHAT - ???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8" y="1956230"/>
            <a:ext cx="11891919" cy="321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Multicast: one producer, multiple consumers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Unicast: one producer, one consumer</a:t>
            </a:r>
          </a:p>
          <a:p>
            <a:pPr lvl="0">
              <a:lnSpc>
                <a:spcPct val="107000"/>
              </a:lnSpc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Cold: </a:t>
            </a:r>
          </a:p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Hot: 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8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WHY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8" y="1956230"/>
            <a:ext cx="11891919" cy="400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WHERE?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interfaces &amp; near-real-time applications</a:t>
            </a:r>
          </a:p>
          <a:p>
            <a:pPr lvl="0">
              <a:lnSpc>
                <a:spcPct val="107000"/>
              </a:lnSpc>
            </a:pP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Replace Pull with Push</a:t>
            </a:r>
          </a:p>
          <a:p>
            <a:pPr lvl="0">
              <a:lnSpc>
                <a:spcPct val="107000"/>
              </a:lnSpc>
            </a:pP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0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Operators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8" y="1911985"/>
            <a:ext cx="11891919" cy="5131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Creational: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/ from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efer / </a:t>
            </a:r>
            <a:r>
              <a:rPr lang="en-US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iif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fromEvent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mpty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EMPTY constant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nterval / timer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BE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83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Subjects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8" y="1956230"/>
            <a:ext cx="11891919" cy="1637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something on Schedulers?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8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Example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8" y="1956230"/>
            <a:ext cx="11891919" cy="321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Streams: Set up a backend with…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CO2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???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95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TITLE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8" y="1956230"/>
            <a:ext cx="11891919" cy="84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8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WHAT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9" y="1956230"/>
            <a:ext cx="11542512" cy="84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Imperative vs Declarative Programming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3B589-36B7-4DF3-B5A8-3C7A018A5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42" y="3178453"/>
            <a:ext cx="10474315" cy="239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4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89" y="652074"/>
            <a:ext cx="5167112" cy="2488695"/>
          </a:xfrm>
        </p:spPr>
        <p:txBody>
          <a:bodyPr>
            <a:normAutofit/>
          </a:bodyPr>
          <a:lstStyle/>
          <a:p>
            <a:r>
              <a:rPr lang="fr-BE" dirty="0"/>
              <a:t>That</a:t>
            </a:r>
            <a:br>
              <a:rPr lang="fr-BE" dirty="0"/>
            </a:br>
            <a:r>
              <a:rPr lang="fr-BE" dirty="0"/>
              <a:t>Learning</a:t>
            </a:r>
            <a:br>
              <a:rPr lang="fr-BE" dirty="0"/>
            </a:br>
            <a:r>
              <a:rPr lang="fr-BE" dirty="0" err="1"/>
              <a:t>Curve</a:t>
            </a:r>
            <a:endParaRPr lang="en-BE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313732F-DAB5-87E0-7072-96EE825FAD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5D0190-9539-EF83-0FF7-9F2FFB371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603" y="652074"/>
            <a:ext cx="6335009" cy="5553850"/>
          </a:xfrm>
          <a:prstGeom prst="rect">
            <a:avLst/>
          </a:prstGeom>
        </p:spPr>
      </p:pic>
      <p:pic>
        <p:nvPicPr>
          <p:cNvPr id="1026" name="Picture 2" descr="How (not) to use Reactive Streams in Java 9+ | by Jacek Kunicki |  SoftwareMill Tech Blog">
            <a:extLst>
              <a:ext uri="{FF2B5EF4-FFF2-40B4-BE49-F238E27FC236}">
                <a16:creationId xmlns:a16="http://schemas.microsoft.com/office/drawing/2014/main" id="{375EB6FF-9E86-48CD-BCEF-DA768B67E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5" y="3276600"/>
            <a:ext cx="47625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01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MARBLES</a:t>
            </a:r>
            <a:endParaRPr lang="en-BE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313732F-DAB5-87E0-7072-96EE825FAD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22FCA2-EBDB-DDDD-7976-06F90A256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729" y="1699598"/>
            <a:ext cx="7826541" cy="47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9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WHY - Example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8" y="1956230"/>
            <a:ext cx="11891919" cy="479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datagrid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component needs to reloa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data: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load / navigation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changing filters, sorting,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pagesize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…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 user changes her language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 user changes the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tennant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 role of a user changes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Combining</a:t>
            </a:r>
            <a:r>
              <a:rPr lang="fr-BE" dirty="0"/>
              <a:t> Observables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0CFD4-0585-39F6-296A-1CA72008ADAD}"/>
              </a:ext>
            </a:extLst>
          </p:cNvPr>
          <p:cNvSpPr txBox="1"/>
          <p:nvPr/>
        </p:nvSpPr>
        <p:spPr>
          <a:xfrm>
            <a:off x="420888" y="1926733"/>
            <a:ext cx="11891919" cy="321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mergeMap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(deprecated alias: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flatMap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switchMap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typically want this one for API calls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concatMap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exhaustMap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69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Combining</a:t>
            </a:r>
            <a:r>
              <a:rPr lang="fr-BE" dirty="0"/>
              <a:t> Observables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0CFD4-0585-39F6-296A-1CA72008ADAD}"/>
              </a:ext>
            </a:extLst>
          </p:cNvPr>
          <p:cNvSpPr txBox="1"/>
          <p:nvPr/>
        </p:nvSpPr>
        <p:spPr>
          <a:xfrm>
            <a:off x="420888" y="1926733"/>
            <a:ext cx="11891919" cy="321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forkJoin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 for all to complete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combineLatest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all emits once all emitted once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combine emits per source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withLatestFrom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emit with main source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38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061957"/>
            <a:ext cx="11542512" cy="860893"/>
          </a:xfrm>
        </p:spPr>
        <p:txBody>
          <a:bodyPr/>
          <a:lstStyle/>
          <a:p>
            <a:r>
              <a:rPr lang="fr-BE" dirty="0" err="1"/>
              <a:t>resources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DED81-80EA-0A95-FFF0-4A00B4747555}"/>
              </a:ext>
            </a:extLst>
          </p:cNvPr>
          <p:cNvSpPr txBox="1"/>
          <p:nvPr/>
        </p:nvSpPr>
        <p:spPr>
          <a:xfrm>
            <a:off x="711611" y="2045726"/>
            <a:ext cx="97007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5"/>
              </a:rPr>
              <a:t>RXJS Marbles</a:t>
            </a:r>
            <a:r>
              <a:rPr lang="en-US" sz="3600" dirty="0"/>
              <a:t> (outdated!!)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hlinkClick r:id="rId6"/>
              </a:rPr>
              <a:t>How to read</a:t>
            </a:r>
            <a:endParaRPr lang="en-US" sz="3600" dirty="0">
              <a:hlinkClick r:id="rId7"/>
            </a:endParaRPr>
          </a:p>
          <a:p>
            <a:r>
              <a:rPr lang="en-US" sz="3600" dirty="0">
                <a:hlinkClick r:id="rId7"/>
              </a:rPr>
              <a:t>RXJS Fruits</a:t>
            </a:r>
            <a:endParaRPr lang="en-US" sz="3600" dirty="0"/>
          </a:p>
          <a:p>
            <a:r>
              <a:rPr lang="en-US" sz="3600" dirty="0">
                <a:hlinkClick r:id="rId8"/>
              </a:rPr>
              <a:t>Angular Exercises</a:t>
            </a:r>
            <a:endParaRPr lang="en-US" sz="3600" dirty="0"/>
          </a:p>
          <a:p>
            <a:r>
              <a:rPr lang="en-US" sz="3600" dirty="0">
                <a:hlinkClick r:id="rId9"/>
              </a:rPr>
              <a:t>Official Docs</a:t>
            </a:r>
            <a:endParaRPr lang="en-BE" sz="3600" dirty="0"/>
          </a:p>
        </p:txBody>
      </p:sp>
    </p:spTree>
    <p:extLst>
      <p:ext uri="{BB962C8B-B14F-4D97-AF65-F5344CB8AC3E}">
        <p14:creationId xmlns:p14="http://schemas.microsoft.com/office/powerpoint/2010/main" val="156942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2846152"/>
            <a:ext cx="11542512" cy="860893"/>
          </a:xfrm>
        </p:spPr>
        <p:txBody>
          <a:bodyPr/>
          <a:lstStyle/>
          <a:p>
            <a:r>
              <a:rPr lang="fr-BE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93701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6D07BE54-C08A-4A00-A052-09AA9FE9183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87285B2-73EA-450E-8BD1-A7D5248937C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F9B60B3-11BC-49EB-BDCD-3E94EA329EE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095B0EF-7DCE-4164-9281-DA2A4A12A48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E126C8E-1A84-4991-8034-DC3C45BC93E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5240AC5-8D22-46FB-9121-13AB79280E1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0F1AE6D-CE96-405A-BBB8-FBC1367D7C3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C30C602-AF24-4885-96DD-5EF74611078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04A01BC-E0F5-433E-A364-F798D9DB7FA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9276301-5966-4CCA-A4FD-0B69FF0C0DF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6DD953B-864F-4F35-A0DB-DA40EA5E79C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B416E17-7E84-4050-95C0-085022FEF7D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D6725B2-55CD-404C-BA6C-E09CBA9FA97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83D762E-72C2-4F49-B62A-0FA39434A4B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6A809D3-EA10-4882-AE59-98C0D338217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2877BA5-A5F9-4013-BFF3-917B40D78A5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02A176D-DD9A-4555-ABCE-0CAAEBDBAF6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4810685-38F8-4208-92FA-8B9E76143B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8223</TotalTime>
  <Words>542</Words>
  <Application>Microsoft Office PowerPoint</Application>
  <PresentationFormat>Widescreen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Mesh</vt:lpstr>
      <vt:lpstr>RXJS</vt:lpstr>
      <vt:lpstr>WHAT</vt:lpstr>
      <vt:lpstr>That Learning Curve</vt:lpstr>
      <vt:lpstr>MARBLES</vt:lpstr>
      <vt:lpstr>WHY - Example</vt:lpstr>
      <vt:lpstr>Combining Observables</vt:lpstr>
      <vt:lpstr>Combining Observables</vt:lpstr>
      <vt:lpstr>resources</vt:lpstr>
      <vt:lpstr>Questions?</vt:lpstr>
      <vt:lpstr>MENU</vt:lpstr>
      <vt:lpstr>WHAT</vt:lpstr>
      <vt:lpstr>WHAT - Patterns</vt:lpstr>
      <vt:lpstr>WHAT - ???</vt:lpstr>
      <vt:lpstr>WHAT - ???</vt:lpstr>
      <vt:lpstr>WHY</vt:lpstr>
      <vt:lpstr>Operators</vt:lpstr>
      <vt:lpstr>Subjects</vt:lpstr>
      <vt:lpstr>Example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758</cp:revision>
  <dcterms:created xsi:type="dcterms:W3CDTF">2018-11-27T12:20:05Z</dcterms:created>
  <dcterms:modified xsi:type="dcterms:W3CDTF">2022-09-26T01:41:18Z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