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21"/>
  </p:sldMasterIdLst>
  <p:notesMasterIdLst>
    <p:notesMasterId r:id="rId41"/>
  </p:notesMasterIdLst>
  <p:sldIdLst>
    <p:sldId id="257" r:id="rId22"/>
    <p:sldId id="311" r:id="rId23"/>
    <p:sldId id="314" r:id="rId24"/>
    <p:sldId id="323" r:id="rId25"/>
    <p:sldId id="312" r:id="rId26"/>
    <p:sldId id="264" r:id="rId27"/>
    <p:sldId id="322" r:id="rId28"/>
    <p:sldId id="298" r:id="rId29"/>
    <p:sldId id="308" r:id="rId30"/>
    <p:sldId id="321" r:id="rId31"/>
    <p:sldId id="309" r:id="rId32"/>
    <p:sldId id="310" r:id="rId33"/>
    <p:sldId id="316" r:id="rId34"/>
    <p:sldId id="318" r:id="rId35"/>
    <p:sldId id="315" r:id="rId36"/>
    <p:sldId id="320" r:id="rId37"/>
    <p:sldId id="319" r:id="rId38"/>
    <p:sldId id="313" r:id="rId39"/>
    <p:sldId id="317" r:id="rId4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Hands-on" id="{E881C957-713E-439F-A185-AB1815E8D0B7}">
          <p14:sldIdLst>
            <p14:sldId id="257"/>
            <p14:sldId id="311"/>
            <p14:sldId id="314"/>
            <p14:sldId id="323"/>
            <p14:sldId id="312"/>
            <p14:sldId id="264"/>
            <p14:sldId id="322"/>
            <p14:sldId id="298"/>
            <p14:sldId id="308"/>
          </p14:sldIdLst>
        </p14:section>
        <p14:section name="Theoretical" id="{AA713C39-13F3-4D7D-9A09-89BEE720E63B}">
          <p14:sldIdLst>
            <p14:sldId id="321"/>
            <p14:sldId id="309"/>
            <p14:sldId id="310"/>
            <p14:sldId id="316"/>
            <p14:sldId id="318"/>
            <p14:sldId id="315"/>
            <p14:sldId id="320"/>
            <p14:sldId id="319"/>
            <p14:sldId id="313"/>
            <p14:sldId id="31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outer Van Schandevijl" initials="WVS" lastIdx="1" clrIdx="0">
    <p:extLst>
      <p:ext uri="{19B8F6BF-5375-455C-9EA6-DF929625EA0E}">
        <p15:presenceInfo xmlns:p15="http://schemas.microsoft.com/office/powerpoint/2012/main" userId="43e127e91578f28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82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7" autoAdjust="0"/>
    <p:restoredTop sz="65508" autoAdjust="0"/>
  </p:normalViewPr>
  <p:slideViewPr>
    <p:cSldViewPr snapToGrid="0">
      <p:cViewPr varScale="1">
        <p:scale>
          <a:sx n="75" d="100"/>
          <a:sy n="75" d="100"/>
        </p:scale>
        <p:origin x="195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26" Type="http://schemas.openxmlformats.org/officeDocument/2006/relationships/slide" Target="slides/slide5.xml"/><Relationship Id="rId39" Type="http://schemas.openxmlformats.org/officeDocument/2006/relationships/slide" Target="slides/slide18.xml"/><Relationship Id="rId21" Type="http://schemas.openxmlformats.org/officeDocument/2006/relationships/slideMaster" Target="slideMasters/slideMaster1.xml"/><Relationship Id="rId34" Type="http://schemas.openxmlformats.org/officeDocument/2006/relationships/slide" Target="slides/slide13.xml"/><Relationship Id="rId42" Type="http://schemas.openxmlformats.org/officeDocument/2006/relationships/commentAuthors" Target="commentAuthors.xml"/><Relationship Id="rId7" Type="http://schemas.openxmlformats.org/officeDocument/2006/relationships/customXml" Target="../customXml/item7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9" Type="http://schemas.openxmlformats.org/officeDocument/2006/relationships/slide" Target="slides/slide8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24" Type="http://schemas.openxmlformats.org/officeDocument/2006/relationships/slide" Target="slides/slide3.xml"/><Relationship Id="rId32" Type="http://schemas.openxmlformats.org/officeDocument/2006/relationships/slide" Target="slides/slide11.xml"/><Relationship Id="rId37" Type="http://schemas.openxmlformats.org/officeDocument/2006/relationships/slide" Target="slides/slide16.xml"/><Relationship Id="rId40" Type="http://schemas.openxmlformats.org/officeDocument/2006/relationships/slide" Target="slides/slide19.xml"/><Relationship Id="rId45" Type="http://schemas.openxmlformats.org/officeDocument/2006/relationships/theme" Target="theme/theme1.xml"/><Relationship Id="rId5" Type="http://schemas.openxmlformats.org/officeDocument/2006/relationships/customXml" Target="../customXml/item5.xml"/><Relationship Id="rId15" Type="http://schemas.openxmlformats.org/officeDocument/2006/relationships/customXml" Target="../customXml/item15.xml"/><Relationship Id="rId23" Type="http://schemas.openxmlformats.org/officeDocument/2006/relationships/slide" Target="slides/slide2.xml"/><Relationship Id="rId28" Type="http://schemas.openxmlformats.org/officeDocument/2006/relationships/slide" Target="slides/slide7.xml"/><Relationship Id="rId36" Type="http://schemas.openxmlformats.org/officeDocument/2006/relationships/slide" Target="slides/slide15.xml"/><Relationship Id="rId10" Type="http://schemas.openxmlformats.org/officeDocument/2006/relationships/customXml" Target="../customXml/item10.xml"/><Relationship Id="rId19" Type="http://schemas.openxmlformats.org/officeDocument/2006/relationships/customXml" Target="../customXml/item19.xml"/><Relationship Id="rId31" Type="http://schemas.openxmlformats.org/officeDocument/2006/relationships/slide" Target="slides/slide10.xml"/><Relationship Id="rId44" Type="http://schemas.openxmlformats.org/officeDocument/2006/relationships/viewProps" Target="viewProps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customXml" Target="../customXml/item14.xml"/><Relationship Id="rId22" Type="http://schemas.openxmlformats.org/officeDocument/2006/relationships/slide" Target="slides/slide1.xml"/><Relationship Id="rId27" Type="http://schemas.openxmlformats.org/officeDocument/2006/relationships/slide" Target="slides/slide6.xml"/><Relationship Id="rId30" Type="http://schemas.openxmlformats.org/officeDocument/2006/relationships/slide" Target="slides/slide9.xml"/><Relationship Id="rId35" Type="http://schemas.openxmlformats.org/officeDocument/2006/relationships/slide" Target="slides/slide14.xml"/><Relationship Id="rId43" Type="http://schemas.openxmlformats.org/officeDocument/2006/relationships/presProps" Target="presProps.xml"/><Relationship Id="rId8" Type="http://schemas.openxmlformats.org/officeDocument/2006/relationships/customXml" Target="../customXml/item8.xml"/><Relationship Id="rId3" Type="http://schemas.openxmlformats.org/officeDocument/2006/relationships/customXml" Target="../customXml/item3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slide" Target="slides/slide4.xml"/><Relationship Id="rId33" Type="http://schemas.openxmlformats.org/officeDocument/2006/relationships/slide" Target="slides/slide12.xml"/><Relationship Id="rId38" Type="http://schemas.openxmlformats.org/officeDocument/2006/relationships/slide" Target="slides/slide17.xml"/><Relationship Id="rId46" Type="http://schemas.openxmlformats.org/officeDocument/2006/relationships/tableStyles" Target="tableStyles.xml"/><Relationship Id="rId20" Type="http://schemas.openxmlformats.org/officeDocument/2006/relationships/customXml" Target="../customXml/item20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C003B6-BCEA-46F3-841E-7B3EC6052E68}" type="datetimeFigureOut">
              <a:rPr lang="en-BE" smtClean="0"/>
              <a:t>26/09/2022</a:t>
            </a:fld>
            <a:endParaRPr lang="en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15C132-08CE-4B37-9E6D-AB9DDA075120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3112473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15C132-08CE-4B37-9E6D-AB9DDA075120}" type="slidenum">
              <a:rPr lang="en-BE" smtClean="0"/>
              <a:t>1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9949435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15C132-08CE-4B37-9E6D-AB9DDA075120}" type="slidenum">
              <a:rPr lang="en-BE" smtClean="0"/>
              <a:t>10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6565686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15C132-08CE-4B37-9E6D-AB9DDA075120}" type="slidenum">
              <a:rPr lang="en-BE" smtClean="0"/>
              <a:t>11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0658350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15C132-08CE-4B37-9E6D-AB9DDA075120}" type="slidenum">
              <a:rPr lang="en-BE" smtClean="0"/>
              <a:t>12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0070325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15C132-08CE-4B37-9E6D-AB9DDA075120}" type="slidenum">
              <a:rPr lang="en-BE" smtClean="0"/>
              <a:t>13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447367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https://rxjs.dev/guide/glossary-and-semantics: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Producer: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Consumer: </a:t>
            </a: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15C132-08CE-4B37-9E6D-AB9DDA075120}" type="slidenum">
              <a:rPr lang="en-BE" smtClean="0"/>
              <a:t>14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5394856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15C132-08CE-4B37-9E6D-AB9DDA075120}" type="slidenum">
              <a:rPr lang="en-BE" smtClean="0"/>
              <a:t>15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2828982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can vs reduce 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 reduce only when completes, scan every </a:t>
            </a:r>
            <a:r>
              <a:rPr lang="en-US" sz="12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value emitte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d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15C132-08CE-4B37-9E6D-AB9DDA075120}" type="slidenum">
              <a:rPr lang="en-BE" smtClean="0"/>
              <a:t>16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8031028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15C132-08CE-4B37-9E6D-AB9DDA075120}" type="slidenum">
              <a:rPr lang="en-BE" smtClean="0"/>
              <a:t>17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0871147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15C132-08CE-4B37-9E6D-AB9DDA075120}" type="slidenum">
              <a:rPr lang="en-BE" smtClean="0"/>
              <a:t>18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9399511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15C132-08CE-4B37-9E6D-AB9DDA075120}" type="slidenum">
              <a:rPr lang="en-BE" smtClean="0"/>
              <a:t>19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8387403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https://ui.dev/imperative-vs-declarative-programming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ym typeface="Wingdings" panose="05000000000000000000" pitchFamily="2" charset="2"/>
              </a:rPr>
              <a:t> The examples there are pretty cool!!</a:t>
            </a: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15C132-08CE-4B37-9E6D-AB9DDA075120}" type="slidenum">
              <a:rPr lang="en-BE" smtClean="0"/>
              <a:t>2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4533349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15C132-08CE-4B37-9E6D-AB9DDA075120}" type="slidenum">
              <a:rPr lang="en-BE" smtClean="0"/>
              <a:t>3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4259999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Interactive Site: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https://rxmarbles.com/</a:t>
            </a: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Unfortunately quite outdated </a:t>
            </a: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RXJS Changes API every full moon (Deprecations everywhere)</a:t>
            </a: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Many examples online are outdated 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171450" indent="-171450">
              <a:buFont typeface="Wingdings" panose="05000000000000000000" pitchFamily="2" charset="2"/>
              <a:buChar char="à"/>
            </a:pPr>
            <a:endParaRPr lang="en-US" dirty="0">
              <a:sym typeface="Wingdings" panose="05000000000000000000" pitchFamily="2" charset="2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b="1" dirty="0">
                <a:sym typeface="Wingdings" panose="05000000000000000000" pitchFamily="2" charset="2"/>
              </a:rPr>
              <a:t>New Alternative: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dirty="0">
                <a:sym typeface="Wingdings" panose="05000000000000000000" pitchFamily="2" charset="2"/>
              </a:rPr>
              <a:t>https://thinkrx.io/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b="1" dirty="0">
                <a:sym typeface="Wingdings" panose="05000000000000000000" pitchFamily="2" charset="2"/>
              </a:rPr>
              <a:t>RXJS Testing</a:t>
            </a:r>
            <a:r>
              <a:rPr lang="en-US" dirty="0">
                <a:sym typeface="Wingdings" panose="05000000000000000000" pitchFamily="2" charset="2"/>
              </a:rPr>
              <a:t>: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dirty="0"/>
              <a:t>https://rxjs.dev/guide/testing/marble-testing</a:t>
            </a:r>
            <a:endParaRPr lang="en-US" dirty="0">
              <a:sym typeface="Wingdings" panose="05000000000000000000" pitchFamily="2" charset="2"/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15C132-08CE-4B37-9E6D-AB9DDA075120}" type="slidenum">
              <a:rPr lang="en-BE" smtClean="0"/>
              <a:t>4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0604370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Other parts of your code can mess up your state. Using RXJS &amp; Pure Functions this cannot happen.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15C132-08CE-4B37-9E6D-AB9DDA075120}" type="slidenum">
              <a:rPr lang="en-BE" smtClean="0"/>
              <a:t>5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1642547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https://thinkrx.io/rxjs/mergeMap-vs-exhaustMap-vs-switchMap-vs-concatMap/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 err="1"/>
              <a:t>mergeMap</a:t>
            </a:r>
            <a:r>
              <a:rPr lang="en-US" dirty="0"/>
              <a:t>: merges as they come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 err="1"/>
              <a:t>concatMap</a:t>
            </a:r>
            <a:r>
              <a:rPr lang="en-US" dirty="0"/>
              <a:t>: waits for the inner subscription to complete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 err="1"/>
              <a:t>switchMap</a:t>
            </a:r>
            <a:r>
              <a:rPr lang="en-US" dirty="0"/>
              <a:t>: unsubscribes from the inner subscription when the outer emits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 err="1"/>
              <a:t>exhaustMap</a:t>
            </a:r>
            <a:r>
              <a:rPr lang="en-US" dirty="0"/>
              <a:t>: ignores outer emits if the inner subscription has not yet completed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https://blog.angular-university.io/rxjs-higher-order-mapping/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https://stackoverflow.com/questions/49698640/flatmap-mergemap-switchmap-and-concatmap-in-rxjs</a:t>
            </a: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15C132-08CE-4B37-9E6D-AB9DDA075120}" type="slidenum">
              <a:rPr lang="en-BE" smtClean="0"/>
              <a:t>6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8785870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Good resource: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https://www.digitalocean.com/community/tutorials/rxjs-operators-forkjoin-zip-combinelatest-withlatestfrom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 err="1"/>
              <a:t>combineLatest</a:t>
            </a:r>
            <a:r>
              <a:rPr lang="en-US" dirty="0"/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Emits first value as soon as all sources have emitted at least once.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Then emit anytime any source emits.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 err="1"/>
              <a:t>forkJoin</a:t>
            </a:r>
            <a:r>
              <a:rPr lang="en-US" dirty="0"/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All sources must complete, then the value is emitted.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 err="1"/>
              <a:t>withLatestFrom</a:t>
            </a:r>
            <a:r>
              <a:rPr lang="en-US" dirty="0"/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Waits for all sources to have emitted a value.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Then starts emitting whenever the main source emits a value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main$</a:t>
            </a:r>
            <a:r>
              <a:rPr lang="en-US" b="0" dirty="0" err="1">
                <a:solidFill>
                  <a:srgbClr val="EFF2FB"/>
                </a:solidFill>
                <a:effectLst/>
              </a:rPr>
              <a:t>.</a:t>
            </a:r>
            <a:r>
              <a:rPr lang="en-US" b="0" dirty="0" err="1">
                <a:solidFill>
                  <a:srgbClr val="FF4084"/>
                </a:solidFill>
                <a:effectLst/>
              </a:rPr>
              <a:t>pipe</a:t>
            </a:r>
            <a:r>
              <a:rPr lang="en-US" b="0" dirty="0">
                <a:solidFill>
                  <a:srgbClr val="EFF2FB"/>
                </a:solidFill>
                <a:effectLst/>
              </a:rPr>
              <a:t>(</a:t>
            </a:r>
            <a:r>
              <a:rPr lang="en-US" b="0" dirty="0" err="1">
                <a:solidFill>
                  <a:srgbClr val="FF4084"/>
                </a:solidFill>
                <a:effectLst/>
              </a:rPr>
              <a:t>withLatestFrom</a:t>
            </a:r>
            <a:r>
              <a:rPr lang="en-US" b="0" dirty="0">
                <a:solidFill>
                  <a:srgbClr val="EFF2FB"/>
                </a:solidFill>
                <a:effectLst/>
              </a:rPr>
              <a:t>(</a:t>
            </a:r>
            <a:r>
              <a:rPr lang="en-US" dirty="0"/>
              <a:t>inner$</a:t>
            </a:r>
            <a:r>
              <a:rPr lang="en-US" b="0" dirty="0">
                <a:solidFill>
                  <a:srgbClr val="EFF2FB"/>
                </a:solidFill>
                <a:effectLst/>
              </a:rPr>
              <a:t>))</a:t>
            </a: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zip</a:t>
            </a:r>
            <a:r>
              <a:rPr lang="en-US" dirty="0"/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Emits once all sources have emitted once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Then emits every next source values once they all emitted a new value</a:t>
            </a: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15C132-08CE-4B37-9E6D-AB9DDA075120}" type="slidenum">
              <a:rPr lang="en-BE" smtClean="0"/>
              <a:t>7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7176733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15C132-08CE-4B37-9E6D-AB9DDA075120}" type="slidenum">
              <a:rPr lang="en-BE" smtClean="0"/>
              <a:t>8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9728166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15C132-08CE-4B37-9E6D-AB9DDA075120}" type="slidenum">
              <a:rPr lang="en-BE" smtClean="0"/>
              <a:t>9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9966284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accent1"/>
          </a:soli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20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8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6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notesSlide" Target="../notesSlides/notesSlide1.xml"/><Relationship Id="rId7" Type="http://schemas.openxmlformats.org/officeDocument/2006/relationships/hyperlink" Target="https://github.com/dotnet/reactive" TargetMode="External"/><Relationship Id="rId2" Type="http://schemas.openxmlformats.org/officeDocument/2006/relationships/slideLayout" Target="../slideLayouts/slideLayout1.xml"/><Relationship Id="rId1" Type="http://schemas.openxmlformats.org/officeDocument/2006/relationships/customXml" Target="../../customXml/item14.xml"/><Relationship Id="rId6" Type="http://schemas.openxmlformats.org/officeDocument/2006/relationships/hyperlink" Target="https://github.com/ReactiveX/RxJava" TargetMode="External"/><Relationship Id="rId5" Type="http://schemas.openxmlformats.org/officeDocument/2006/relationships/hyperlink" Target="https://github.com/ReactiveX/rxjs" TargetMode="Externa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customXml" Target="../../customXml/item18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customXml" Target="../../customXml/item9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.xml"/><Relationship Id="rId1" Type="http://schemas.openxmlformats.org/officeDocument/2006/relationships/customXml" Target="../../customXml/item15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customXml" Target="../../customXml/item7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.xml"/><Relationship Id="rId1" Type="http://schemas.openxmlformats.org/officeDocument/2006/relationships/customXml" Target="../../customXml/item11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.xml"/><Relationship Id="rId1" Type="http://schemas.openxmlformats.org/officeDocument/2006/relationships/customXml" Target="../../customXml/item2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.xml"/><Relationship Id="rId1" Type="http://schemas.openxmlformats.org/officeDocument/2006/relationships/customXml" Target="../../customXml/item17.xml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.xml"/><Relationship Id="rId1" Type="http://schemas.openxmlformats.org/officeDocument/2006/relationships/customXml" Target="../../customXml/item13.xml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.xml"/><Relationship Id="rId1" Type="http://schemas.openxmlformats.org/officeDocument/2006/relationships/customXml" Target="../../customXml/item6.xml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.xml"/><Relationship Id="rId1" Type="http://schemas.openxmlformats.org/officeDocument/2006/relationships/customXml" Target="../../customXml/item16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customXml" Target="../../customXml/item4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customXml" Target="../../customXml/item12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customXml" Target="../../customXml/item20.xml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customXml" Target="../../customXml/item5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customXml" Target="../../customXml/item8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customXml" Target="../../customXml/item19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AngularWave/rxjs-challenge" TargetMode="External"/><Relationship Id="rId3" Type="http://schemas.openxmlformats.org/officeDocument/2006/relationships/notesSlide" Target="../notesSlides/notesSlide8.xml"/><Relationship Id="rId7" Type="http://schemas.openxmlformats.org/officeDocument/2006/relationships/hyperlink" Target="https://www.rxjs-fruits.com/subscribe" TargetMode="External"/><Relationship Id="rId2" Type="http://schemas.openxmlformats.org/officeDocument/2006/relationships/slideLayout" Target="../slideLayouts/slideLayout1.xml"/><Relationship Id="rId1" Type="http://schemas.openxmlformats.org/officeDocument/2006/relationships/customXml" Target="../../customXml/item1.xml"/><Relationship Id="rId6" Type="http://schemas.openxmlformats.org/officeDocument/2006/relationships/hyperlink" Target="https://www.zachgollwitzer.com/posts/rxjs-marble-diagrams/" TargetMode="External"/><Relationship Id="rId5" Type="http://schemas.openxmlformats.org/officeDocument/2006/relationships/hyperlink" Target="https://rxmarbles.com/" TargetMode="External"/><Relationship Id="rId4" Type="http://schemas.openxmlformats.org/officeDocument/2006/relationships/image" Target="../media/image2.png"/><Relationship Id="rId9" Type="http://schemas.openxmlformats.org/officeDocument/2006/relationships/hyperlink" Target="https://rxjs.dev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customXml" Target="../../customXml/item10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D1150AD-E424-490F-A3E6-147D047AF505}"/>
              </a:ext>
            </a:extLst>
          </p:cNvPr>
          <p:cNvPicPr>
            <a:picLocks noChangeAspect="1"/>
          </p:cNvPicPr>
          <p:nvPr>
            <p:custDataLst>
              <p:custData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-88884" y="-22188"/>
            <a:ext cx="3183776" cy="860893"/>
          </a:xfrm>
          <a:prstGeom prst="rect">
            <a:avLst/>
          </a:prstGeom>
        </p:spPr>
      </p:pic>
      <p:sp>
        <p:nvSpPr>
          <p:cNvPr id="5" name="AutoShape 4" descr="Serverless Vs Containers Deploy Speeds">
            <a:extLst>
              <a:ext uri="{FF2B5EF4-FFF2-40B4-BE49-F238E27FC236}">
                <a16:creationId xmlns:a16="http://schemas.microsoft.com/office/drawing/2014/main" id="{74838526-8A97-43C5-AA2E-50438D453F1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3276599"/>
            <a:ext cx="2719137" cy="2719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BE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9D87857-8B86-4E40-B4FD-6ECD4DA8BE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2343" y="2206082"/>
            <a:ext cx="11891918" cy="860893"/>
          </a:xfrm>
        </p:spPr>
        <p:txBody>
          <a:bodyPr>
            <a:noAutofit/>
          </a:bodyPr>
          <a:lstStyle/>
          <a:p>
            <a:r>
              <a:rPr lang="fr-BE" sz="7200" dirty="0"/>
              <a:t>RXJS</a:t>
            </a:r>
            <a:endParaRPr lang="en-BE" sz="7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4497E7-645E-824E-B3DC-338AB7B811B8}"/>
              </a:ext>
            </a:extLst>
          </p:cNvPr>
          <p:cNvSpPr txBox="1"/>
          <p:nvPr/>
        </p:nvSpPr>
        <p:spPr>
          <a:xfrm>
            <a:off x="172343" y="3195094"/>
            <a:ext cx="11891919" cy="16498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07000"/>
              </a:lnSpc>
            </a:pPr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Reactive Extensions (</a:t>
            </a:r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JS</a:t>
            </a:r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6"/>
              </a:rPr>
              <a:t>Java</a:t>
            </a:r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7"/>
              </a:rPr>
              <a:t>.NET</a:t>
            </a:r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…)</a:t>
            </a:r>
          </a:p>
          <a:p>
            <a:pPr lvl="0" algn="ctr">
              <a:lnSpc>
                <a:spcPct val="107000"/>
              </a:lnSpc>
            </a:pPr>
            <a:endParaRPr lang="en-US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ctr">
              <a:lnSpc>
                <a:spcPct val="107000"/>
              </a:lnSpc>
            </a:pPr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</a:t>
            </a:r>
            <a:r>
              <a:rPr lang="en-US" sz="3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LoDash</a:t>
            </a:r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for Events</a:t>
            </a:r>
            <a:endParaRPr lang="en-BE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61D6CB0-041E-A3D8-6847-B4375141A0C8}"/>
              </a:ext>
            </a:extLst>
          </p:cNvPr>
          <p:cNvSpPr/>
          <p:nvPr/>
        </p:nvSpPr>
        <p:spPr>
          <a:xfrm>
            <a:off x="172343" y="6210300"/>
            <a:ext cx="1846957" cy="44179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Hands-On</a:t>
            </a:r>
            <a:endParaRPr lang="en-BE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269F846-2017-1064-5473-2F39B9C2AE35}"/>
              </a:ext>
            </a:extLst>
          </p:cNvPr>
          <p:cNvSpPr/>
          <p:nvPr/>
        </p:nvSpPr>
        <p:spPr>
          <a:xfrm>
            <a:off x="2159000" y="6210300"/>
            <a:ext cx="1846957" cy="44179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Introduction</a:t>
            </a:r>
            <a:endParaRPr lang="en-B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DC125E-74D7-BA5C-B373-27EEB2B6CF0C}"/>
              </a:ext>
            </a:extLst>
          </p:cNvPr>
          <p:cNvSpPr txBox="1"/>
          <p:nvPr/>
        </p:nvSpPr>
        <p:spPr>
          <a:xfrm>
            <a:off x="11163868" y="323919"/>
            <a:ext cx="900393" cy="595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07000"/>
              </a:lnSpc>
            </a:pPr>
            <a:r>
              <a:rPr lang="en-US" sz="3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xh</a:t>
            </a:r>
            <a:endParaRPr lang="en-BE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9" name="Picture 2" descr="Clock PNG, Clock Transparent Background - FreeIconsPNG">
            <a:extLst>
              <a:ext uri="{FF2B5EF4-FFF2-40B4-BE49-F238E27FC236}">
                <a16:creationId xmlns:a16="http://schemas.microsoft.com/office/drawing/2014/main" id="{2553F7E8-8D4C-3A8F-CB58-76391E68DF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4060" y="253395"/>
            <a:ext cx="736980" cy="736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8931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D1150AD-E424-490F-A3E6-147D047AF505}"/>
              </a:ext>
            </a:extLst>
          </p:cNvPr>
          <p:cNvPicPr>
            <a:picLocks noChangeAspect="1"/>
          </p:cNvPicPr>
          <p:nvPr>
            <p:custDataLst>
              <p:custData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-88884" y="-22188"/>
            <a:ext cx="3183776" cy="860893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9D87857-8B86-4E40-B4FD-6ECD4DA8BE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0888" y="838705"/>
            <a:ext cx="11542512" cy="860893"/>
          </a:xfrm>
        </p:spPr>
        <p:txBody>
          <a:bodyPr/>
          <a:lstStyle/>
          <a:p>
            <a:r>
              <a:rPr lang="fr-BE" dirty="0"/>
              <a:t>MENU</a:t>
            </a:r>
            <a:endParaRPr lang="en-BE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40CFD4-0585-39F6-296A-1CA72008ADAD}"/>
              </a:ext>
            </a:extLst>
          </p:cNvPr>
          <p:cNvSpPr txBox="1"/>
          <p:nvPr/>
        </p:nvSpPr>
        <p:spPr>
          <a:xfrm>
            <a:off x="420888" y="1926733"/>
            <a:ext cx="11891919" cy="24282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</a:t>
            </a:r>
          </a:p>
          <a:p>
            <a:pPr marL="914400" lvl="1" indent="-4572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Patterns</a:t>
            </a:r>
          </a:p>
          <a:p>
            <a:pPr marL="457200" indent="-4572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4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Why</a:t>
            </a:r>
            <a:endParaRPr lang="en-BE" sz="4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95276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D1150AD-E424-490F-A3E6-147D047AF505}"/>
              </a:ext>
            </a:extLst>
          </p:cNvPr>
          <p:cNvPicPr>
            <a:picLocks noChangeAspect="1"/>
          </p:cNvPicPr>
          <p:nvPr>
            <p:custDataLst>
              <p:custData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-88884" y="-22188"/>
            <a:ext cx="3183776" cy="860893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9D87857-8B86-4E40-B4FD-6ECD4DA8BE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0888" y="838705"/>
            <a:ext cx="11542512" cy="860893"/>
          </a:xfrm>
        </p:spPr>
        <p:txBody>
          <a:bodyPr/>
          <a:lstStyle/>
          <a:p>
            <a:r>
              <a:rPr lang="fr-BE" dirty="0"/>
              <a:t>WHAT</a:t>
            </a:r>
            <a:endParaRPr lang="en-BE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B29FA73-C865-3D1B-A079-111054B9881A}"/>
              </a:ext>
            </a:extLst>
          </p:cNvPr>
          <p:cNvSpPr txBox="1"/>
          <p:nvPr/>
        </p:nvSpPr>
        <p:spPr>
          <a:xfrm>
            <a:off x="420888" y="1926733"/>
            <a:ext cx="11891919" cy="847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07000"/>
              </a:lnSpc>
            </a:pPr>
            <a:r>
              <a:rPr lang="en-US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library </a:t>
            </a:r>
            <a:endParaRPr lang="en-BE" sz="4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03526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D1150AD-E424-490F-A3E6-147D047AF505}"/>
              </a:ext>
            </a:extLst>
          </p:cNvPr>
          <p:cNvPicPr>
            <a:picLocks noChangeAspect="1"/>
          </p:cNvPicPr>
          <p:nvPr>
            <p:custDataLst>
              <p:custData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-88884" y="-22188"/>
            <a:ext cx="3183776" cy="860893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9D87857-8B86-4E40-B4FD-6ECD4DA8BE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0888" y="838705"/>
            <a:ext cx="11542512" cy="860893"/>
          </a:xfrm>
        </p:spPr>
        <p:txBody>
          <a:bodyPr/>
          <a:lstStyle/>
          <a:p>
            <a:r>
              <a:rPr lang="fr-BE" dirty="0"/>
              <a:t>WHAT - Patterns</a:t>
            </a:r>
            <a:endParaRPr lang="en-BE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B29FA73-C865-3D1B-A079-111054B9881A}"/>
              </a:ext>
            </a:extLst>
          </p:cNvPr>
          <p:cNvSpPr txBox="1"/>
          <p:nvPr/>
        </p:nvSpPr>
        <p:spPr>
          <a:xfrm>
            <a:off x="420888" y="1956230"/>
            <a:ext cx="11891919" cy="24282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07000"/>
              </a:lnSpc>
            </a:pPr>
            <a:r>
              <a:rPr lang="en-US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Observer</a:t>
            </a:r>
          </a:p>
          <a:p>
            <a:pPr lvl="0">
              <a:lnSpc>
                <a:spcPct val="107000"/>
              </a:lnSpc>
            </a:pPr>
            <a:r>
              <a:rPr lang="en-US" sz="4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Iterator / </a:t>
            </a:r>
            <a:r>
              <a:rPr lang="en-US" sz="4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IEnumerable</a:t>
            </a:r>
            <a:endParaRPr lang="en-US" sz="4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</a:pPr>
            <a:r>
              <a:rPr lang="en-US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Scheduler??? </a:t>
            </a:r>
            <a:endParaRPr lang="en-BE" sz="4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63804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D1150AD-E424-490F-A3E6-147D047AF505}"/>
              </a:ext>
            </a:extLst>
          </p:cNvPr>
          <p:cNvPicPr>
            <a:picLocks noChangeAspect="1"/>
          </p:cNvPicPr>
          <p:nvPr>
            <p:custDataLst>
              <p:custData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-88884" y="-22188"/>
            <a:ext cx="3183776" cy="860893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9D87857-8B86-4E40-B4FD-6ECD4DA8BE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0888" y="838705"/>
            <a:ext cx="11542512" cy="860893"/>
          </a:xfrm>
        </p:spPr>
        <p:txBody>
          <a:bodyPr/>
          <a:lstStyle/>
          <a:p>
            <a:r>
              <a:rPr lang="fr-BE" dirty="0"/>
              <a:t>WHAT - ???</a:t>
            </a:r>
            <a:endParaRPr lang="en-B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7F2BCF-C00A-DB3B-11EB-B1FFF692D8EE}"/>
              </a:ext>
            </a:extLst>
          </p:cNvPr>
          <p:cNvSpPr txBox="1"/>
          <p:nvPr/>
        </p:nvSpPr>
        <p:spPr>
          <a:xfrm>
            <a:off x="420888" y="1956230"/>
            <a:ext cx="11891919" cy="24282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07000"/>
              </a:lnSpc>
            </a:pPr>
            <a:r>
              <a:rPr lang="en-US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Next</a:t>
            </a:r>
          </a:p>
          <a:p>
            <a:pPr lvl="0">
              <a:lnSpc>
                <a:spcPct val="107000"/>
              </a:lnSpc>
            </a:pPr>
            <a:r>
              <a:rPr lang="en-US" sz="4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Error</a:t>
            </a:r>
          </a:p>
          <a:p>
            <a:pPr lvl="0">
              <a:lnSpc>
                <a:spcPct val="107000"/>
              </a:lnSpc>
            </a:pPr>
            <a:r>
              <a:rPr lang="en-US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Complete </a:t>
            </a:r>
            <a:endParaRPr lang="en-BE" sz="4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99925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D1150AD-E424-490F-A3E6-147D047AF505}"/>
              </a:ext>
            </a:extLst>
          </p:cNvPr>
          <p:cNvPicPr>
            <a:picLocks noChangeAspect="1"/>
          </p:cNvPicPr>
          <p:nvPr>
            <p:custDataLst>
              <p:custData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-88884" y="-22188"/>
            <a:ext cx="3183776" cy="860893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9D87857-8B86-4E40-B4FD-6ECD4DA8BE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0888" y="838705"/>
            <a:ext cx="11542512" cy="860893"/>
          </a:xfrm>
        </p:spPr>
        <p:txBody>
          <a:bodyPr/>
          <a:lstStyle/>
          <a:p>
            <a:r>
              <a:rPr lang="fr-BE" dirty="0"/>
              <a:t>WHAT - ???</a:t>
            </a:r>
            <a:endParaRPr lang="en-B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7F2BCF-C00A-DB3B-11EB-B1FFF692D8EE}"/>
              </a:ext>
            </a:extLst>
          </p:cNvPr>
          <p:cNvSpPr txBox="1"/>
          <p:nvPr/>
        </p:nvSpPr>
        <p:spPr>
          <a:xfrm>
            <a:off x="420888" y="1956230"/>
            <a:ext cx="11891919" cy="32186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07000"/>
              </a:lnSpc>
            </a:pPr>
            <a:r>
              <a:rPr lang="en-US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Multicast: one producer, multiple consumers</a:t>
            </a:r>
            <a:br>
              <a:rPr lang="en-US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Unicast: one producer, one consumer</a:t>
            </a:r>
          </a:p>
          <a:p>
            <a:pPr lvl="0">
              <a:lnSpc>
                <a:spcPct val="107000"/>
              </a:lnSpc>
            </a:pPr>
            <a:r>
              <a:rPr lang="en-US" sz="4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Cold: </a:t>
            </a:r>
          </a:p>
          <a:p>
            <a:pPr lvl="0">
              <a:lnSpc>
                <a:spcPct val="107000"/>
              </a:lnSpc>
            </a:pPr>
            <a:r>
              <a:rPr lang="en-US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Hot: </a:t>
            </a:r>
            <a:endParaRPr lang="en-BE" sz="4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77856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D1150AD-E424-490F-A3E6-147D047AF505}"/>
              </a:ext>
            </a:extLst>
          </p:cNvPr>
          <p:cNvPicPr>
            <a:picLocks noChangeAspect="1"/>
          </p:cNvPicPr>
          <p:nvPr>
            <p:custDataLst>
              <p:custData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-88884" y="-22188"/>
            <a:ext cx="3183776" cy="860893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9D87857-8B86-4E40-B4FD-6ECD4DA8BE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0888" y="838705"/>
            <a:ext cx="11542512" cy="860893"/>
          </a:xfrm>
        </p:spPr>
        <p:txBody>
          <a:bodyPr/>
          <a:lstStyle/>
          <a:p>
            <a:r>
              <a:rPr lang="fr-BE" dirty="0"/>
              <a:t>WHY</a:t>
            </a:r>
            <a:endParaRPr lang="en-B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7F2BCF-C00A-DB3B-11EB-B1FFF692D8EE}"/>
              </a:ext>
            </a:extLst>
          </p:cNvPr>
          <p:cNvSpPr txBox="1"/>
          <p:nvPr/>
        </p:nvSpPr>
        <p:spPr>
          <a:xfrm>
            <a:off x="420888" y="1956230"/>
            <a:ext cx="11891919" cy="4008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07000"/>
              </a:lnSpc>
            </a:pPr>
            <a:r>
              <a:rPr lang="en-US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WHERE?</a:t>
            </a:r>
            <a:br>
              <a:rPr lang="en-US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User interfaces &amp; near-real-time applications</a:t>
            </a:r>
          </a:p>
          <a:p>
            <a:pPr lvl="0">
              <a:lnSpc>
                <a:spcPct val="107000"/>
              </a:lnSpc>
            </a:pPr>
            <a:endParaRPr lang="en-US" sz="4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</a:pPr>
            <a:r>
              <a:rPr lang="en-US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Replace Pull with Push</a:t>
            </a:r>
          </a:p>
          <a:p>
            <a:pPr lvl="0">
              <a:lnSpc>
                <a:spcPct val="107000"/>
              </a:lnSpc>
            </a:pPr>
            <a:endParaRPr lang="en-BE" sz="4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88071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D1150AD-E424-490F-A3E6-147D047AF505}"/>
              </a:ext>
            </a:extLst>
          </p:cNvPr>
          <p:cNvPicPr>
            <a:picLocks noChangeAspect="1"/>
          </p:cNvPicPr>
          <p:nvPr>
            <p:custDataLst>
              <p:custData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-88884" y="-22188"/>
            <a:ext cx="3183776" cy="860893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9D87857-8B86-4E40-B4FD-6ECD4DA8BE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0888" y="838705"/>
            <a:ext cx="11542512" cy="860893"/>
          </a:xfrm>
        </p:spPr>
        <p:txBody>
          <a:bodyPr/>
          <a:lstStyle/>
          <a:p>
            <a:r>
              <a:rPr lang="fr-BE" dirty="0" err="1"/>
              <a:t>Operators</a:t>
            </a:r>
            <a:endParaRPr lang="en-B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7F2BCF-C00A-DB3B-11EB-B1FFF692D8EE}"/>
              </a:ext>
            </a:extLst>
          </p:cNvPr>
          <p:cNvSpPr txBox="1"/>
          <p:nvPr/>
        </p:nvSpPr>
        <p:spPr>
          <a:xfrm>
            <a:off x="420888" y="1911985"/>
            <a:ext cx="11891919" cy="51316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07000"/>
              </a:lnSpc>
            </a:pPr>
            <a:r>
              <a:rPr lang="en-US" sz="4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Creational:</a:t>
            </a:r>
          </a:p>
          <a:p>
            <a:pPr marL="685800" lvl="0" indent="-6858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4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 / from</a:t>
            </a:r>
          </a:p>
          <a:p>
            <a:pPr marL="685800" lvl="0" indent="-6858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4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en-US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efer / </a:t>
            </a:r>
            <a:r>
              <a:rPr lang="en-US" sz="4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iif</a:t>
            </a:r>
            <a:endParaRPr lang="en-US" sz="4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85800" lvl="0" indent="-6858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4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fromEvent</a:t>
            </a:r>
            <a:endParaRPr lang="en-US" sz="4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85800" lvl="0" indent="-6858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4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lang="en-US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mpty </a:t>
            </a:r>
            <a:r>
              <a:rPr lang="en-US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 EMPTY constant</a:t>
            </a:r>
            <a:endParaRPr lang="en-US" sz="4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85800" lvl="0" indent="-6858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4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nterval / timer</a:t>
            </a:r>
          </a:p>
          <a:p>
            <a:pPr marL="685800" lvl="0" indent="-685800">
              <a:lnSpc>
                <a:spcPct val="107000"/>
              </a:lnSpc>
              <a:buFont typeface="Arial" panose="020B0604020202020204" pitchFamily="34" charset="0"/>
              <a:buChar char="•"/>
            </a:pPr>
            <a:endParaRPr lang="en-BE" sz="4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58368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D1150AD-E424-490F-A3E6-147D047AF505}"/>
              </a:ext>
            </a:extLst>
          </p:cNvPr>
          <p:cNvPicPr>
            <a:picLocks noChangeAspect="1"/>
          </p:cNvPicPr>
          <p:nvPr>
            <p:custDataLst>
              <p:custData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-88884" y="-22188"/>
            <a:ext cx="3183776" cy="860893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9D87857-8B86-4E40-B4FD-6ECD4DA8BE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0888" y="838705"/>
            <a:ext cx="11542512" cy="860893"/>
          </a:xfrm>
        </p:spPr>
        <p:txBody>
          <a:bodyPr/>
          <a:lstStyle/>
          <a:p>
            <a:r>
              <a:rPr lang="fr-BE" dirty="0" err="1"/>
              <a:t>Subjects</a:t>
            </a:r>
            <a:endParaRPr lang="en-B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7F2BCF-C00A-DB3B-11EB-B1FFF692D8EE}"/>
              </a:ext>
            </a:extLst>
          </p:cNvPr>
          <p:cNvSpPr txBox="1"/>
          <p:nvPr/>
        </p:nvSpPr>
        <p:spPr>
          <a:xfrm>
            <a:off x="420888" y="1956230"/>
            <a:ext cx="11891919" cy="16379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07000"/>
              </a:lnSpc>
            </a:pPr>
            <a:r>
              <a:rPr lang="en-US" sz="4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Also something on Schedulers?</a:t>
            </a:r>
            <a:endParaRPr lang="en-US" sz="4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</a:pPr>
            <a:endParaRPr lang="en-BE" sz="4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16891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D1150AD-E424-490F-A3E6-147D047AF505}"/>
              </a:ext>
            </a:extLst>
          </p:cNvPr>
          <p:cNvPicPr>
            <a:picLocks noChangeAspect="1"/>
          </p:cNvPicPr>
          <p:nvPr>
            <p:custDataLst>
              <p:custData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-88884" y="-22188"/>
            <a:ext cx="3183776" cy="860893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9D87857-8B86-4E40-B4FD-6ECD4DA8BE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0888" y="838705"/>
            <a:ext cx="11542512" cy="860893"/>
          </a:xfrm>
        </p:spPr>
        <p:txBody>
          <a:bodyPr/>
          <a:lstStyle/>
          <a:p>
            <a:r>
              <a:rPr lang="fr-BE" dirty="0"/>
              <a:t>Example</a:t>
            </a:r>
            <a:endParaRPr lang="en-B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7F2BCF-C00A-DB3B-11EB-B1FFF692D8EE}"/>
              </a:ext>
            </a:extLst>
          </p:cNvPr>
          <p:cNvSpPr txBox="1"/>
          <p:nvPr/>
        </p:nvSpPr>
        <p:spPr>
          <a:xfrm>
            <a:off x="420888" y="1956230"/>
            <a:ext cx="11891919" cy="32186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07000"/>
              </a:lnSpc>
            </a:pPr>
            <a:r>
              <a:rPr lang="en-US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Streams: Set up a backend with…</a:t>
            </a:r>
          </a:p>
          <a:p>
            <a:pPr marL="685800" lvl="0" indent="-6858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CO2</a:t>
            </a:r>
          </a:p>
          <a:p>
            <a:pPr marL="685800" lvl="0" indent="-6858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4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Temperature</a:t>
            </a:r>
          </a:p>
          <a:p>
            <a:pPr marL="685800" lvl="0" indent="-6858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???</a:t>
            </a:r>
            <a:endParaRPr lang="en-BE" sz="4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89566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D1150AD-E424-490F-A3E6-147D047AF505}"/>
              </a:ext>
            </a:extLst>
          </p:cNvPr>
          <p:cNvPicPr>
            <a:picLocks noChangeAspect="1"/>
          </p:cNvPicPr>
          <p:nvPr>
            <p:custDataLst>
              <p:custData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-88884" y="-22188"/>
            <a:ext cx="3183776" cy="860893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9D87857-8B86-4E40-B4FD-6ECD4DA8BE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0888" y="838705"/>
            <a:ext cx="11542512" cy="860893"/>
          </a:xfrm>
        </p:spPr>
        <p:txBody>
          <a:bodyPr/>
          <a:lstStyle/>
          <a:p>
            <a:r>
              <a:rPr lang="fr-BE" dirty="0"/>
              <a:t>TITLE</a:t>
            </a:r>
            <a:endParaRPr lang="en-B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7F2BCF-C00A-DB3B-11EB-B1FFF692D8EE}"/>
              </a:ext>
            </a:extLst>
          </p:cNvPr>
          <p:cNvSpPr txBox="1"/>
          <p:nvPr/>
        </p:nvSpPr>
        <p:spPr>
          <a:xfrm>
            <a:off x="420888" y="1956230"/>
            <a:ext cx="11891919" cy="847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07000"/>
              </a:lnSpc>
            </a:pPr>
            <a:r>
              <a:rPr lang="en-US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Content</a:t>
            </a:r>
            <a:endParaRPr lang="en-BE" sz="4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085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D1150AD-E424-490F-A3E6-147D047AF505}"/>
              </a:ext>
            </a:extLst>
          </p:cNvPr>
          <p:cNvPicPr>
            <a:picLocks noChangeAspect="1"/>
          </p:cNvPicPr>
          <p:nvPr>
            <p:custDataLst>
              <p:custData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-88884" y="-22188"/>
            <a:ext cx="3183776" cy="860893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9D87857-8B86-4E40-B4FD-6ECD4DA8BE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0888" y="838705"/>
            <a:ext cx="11542512" cy="860893"/>
          </a:xfrm>
        </p:spPr>
        <p:txBody>
          <a:bodyPr/>
          <a:lstStyle/>
          <a:p>
            <a:r>
              <a:rPr lang="fr-BE" dirty="0"/>
              <a:t>WHAT</a:t>
            </a:r>
            <a:endParaRPr lang="en-B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7F2BCF-C00A-DB3B-11EB-B1FFF692D8EE}"/>
              </a:ext>
            </a:extLst>
          </p:cNvPr>
          <p:cNvSpPr txBox="1"/>
          <p:nvPr/>
        </p:nvSpPr>
        <p:spPr>
          <a:xfrm>
            <a:off x="420889" y="1956230"/>
            <a:ext cx="11542512" cy="847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07000"/>
              </a:lnSpc>
            </a:pPr>
            <a:r>
              <a:rPr lang="en-US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Imperative vs Declarative Programming</a:t>
            </a:r>
            <a:endParaRPr lang="en-BE" sz="4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953B589-36B7-4DF3-B5A8-3C7A018A58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8842" y="3178453"/>
            <a:ext cx="10474315" cy="2396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242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D1150AD-E424-490F-A3E6-147D047AF505}"/>
              </a:ext>
            </a:extLst>
          </p:cNvPr>
          <p:cNvPicPr>
            <a:picLocks noChangeAspect="1"/>
          </p:cNvPicPr>
          <p:nvPr>
            <p:custDataLst>
              <p:custData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-88884" y="-22188"/>
            <a:ext cx="3183776" cy="860893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9D87857-8B86-4E40-B4FD-6ECD4DA8BE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0389" y="652074"/>
            <a:ext cx="5167112" cy="2488695"/>
          </a:xfrm>
        </p:spPr>
        <p:txBody>
          <a:bodyPr>
            <a:normAutofit/>
          </a:bodyPr>
          <a:lstStyle/>
          <a:p>
            <a:r>
              <a:rPr lang="fr-BE" dirty="0"/>
              <a:t>That</a:t>
            </a:r>
            <a:br>
              <a:rPr lang="fr-BE" dirty="0"/>
            </a:br>
            <a:r>
              <a:rPr lang="fr-BE" dirty="0"/>
              <a:t>Learning</a:t>
            </a:r>
            <a:br>
              <a:rPr lang="fr-BE" dirty="0"/>
            </a:br>
            <a:r>
              <a:rPr lang="fr-BE" dirty="0" err="1"/>
              <a:t>Curve</a:t>
            </a:r>
            <a:endParaRPr lang="en-BE" dirty="0"/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1313732F-DAB5-87E0-7072-96EE825FAD0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BE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5D0190-9539-EF83-0FF7-9F2FFB3719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53603" y="652074"/>
            <a:ext cx="6335009" cy="5553850"/>
          </a:xfrm>
          <a:prstGeom prst="rect">
            <a:avLst/>
          </a:prstGeom>
        </p:spPr>
      </p:pic>
      <p:pic>
        <p:nvPicPr>
          <p:cNvPr id="1026" name="Picture 2" descr="How (not) to use Reactive Streams in Java 9+ | by Jacek Kunicki |  SoftwareMill Tech Blog">
            <a:extLst>
              <a:ext uri="{FF2B5EF4-FFF2-40B4-BE49-F238E27FC236}">
                <a16:creationId xmlns:a16="http://schemas.microsoft.com/office/drawing/2014/main" id="{375EB6FF-9E86-48CD-BCEF-DA768B67E3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695" y="3276600"/>
            <a:ext cx="4762500" cy="3057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7019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D1150AD-E424-490F-A3E6-147D047AF505}"/>
              </a:ext>
            </a:extLst>
          </p:cNvPr>
          <p:cNvPicPr>
            <a:picLocks noChangeAspect="1"/>
          </p:cNvPicPr>
          <p:nvPr>
            <p:custDataLst>
              <p:custData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-88884" y="-22188"/>
            <a:ext cx="3183776" cy="860893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9D87857-8B86-4E40-B4FD-6ECD4DA8BE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0888" y="838705"/>
            <a:ext cx="11542512" cy="860893"/>
          </a:xfrm>
        </p:spPr>
        <p:txBody>
          <a:bodyPr/>
          <a:lstStyle/>
          <a:p>
            <a:r>
              <a:rPr lang="fr-BE" dirty="0"/>
              <a:t>MARBLES</a:t>
            </a:r>
            <a:endParaRPr lang="en-BE" dirty="0"/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1313732F-DAB5-87E0-7072-96EE825FAD0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B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822FCA2-EBDB-DDDD-7976-06F90A256F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82729" y="1699598"/>
            <a:ext cx="7826541" cy="4738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3927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D1150AD-E424-490F-A3E6-147D047AF505}"/>
              </a:ext>
            </a:extLst>
          </p:cNvPr>
          <p:cNvPicPr>
            <a:picLocks noChangeAspect="1"/>
          </p:cNvPicPr>
          <p:nvPr>
            <p:custDataLst>
              <p:custData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-88884" y="-22188"/>
            <a:ext cx="3183776" cy="860893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9D87857-8B86-4E40-B4FD-6ECD4DA8BE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0888" y="838705"/>
            <a:ext cx="11542512" cy="860893"/>
          </a:xfrm>
        </p:spPr>
        <p:txBody>
          <a:bodyPr/>
          <a:lstStyle/>
          <a:p>
            <a:r>
              <a:rPr lang="fr-BE" dirty="0"/>
              <a:t>WHY - Example</a:t>
            </a:r>
            <a:endParaRPr lang="en-B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7F2BCF-C00A-DB3B-11EB-B1FFF692D8EE}"/>
              </a:ext>
            </a:extLst>
          </p:cNvPr>
          <p:cNvSpPr txBox="1"/>
          <p:nvPr/>
        </p:nvSpPr>
        <p:spPr>
          <a:xfrm>
            <a:off x="420888" y="1956230"/>
            <a:ext cx="11891919" cy="4799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07000"/>
              </a:lnSpc>
            </a:pPr>
            <a:r>
              <a:rPr lang="en-US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</a:t>
            </a:r>
            <a:r>
              <a:rPr lang="en-US" sz="4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datagrid</a:t>
            </a:r>
            <a:r>
              <a:rPr lang="en-US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component needs to reloa</a:t>
            </a:r>
            <a:r>
              <a:rPr lang="en-US" sz="4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 data:</a:t>
            </a:r>
            <a:endParaRPr lang="en-US" sz="4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85800" lvl="0" indent="-6858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 load / navigation</a:t>
            </a:r>
          </a:p>
          <a:p>
            <a:pPr marL="685800" lvl="0" indent="-6858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4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When changing filters, sorting, </a:t>
            </a:r>
            <a:r>
              <a:rPr lang="en-US" sz="4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pagesize</a:t>
            </a:r>
            <a:r>
              <a:rPr lang="en-US" sz="4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…</a:t>
            </a:r>
          </a:p>
          <a:p>
            <a:pPr marL="685800" lvl="0" indent="-6858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When the user changes her language</a:t>
            </a:r>
          </a:p>
          <a:p>
            <a:pPr marL="685800" lvl="0" indent="-6858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4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When the user changes the </a:t>
            </a:r>
            <a:r>
              <a:rPr lang="en-US" sz="4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tennant</a:t>
            </a:r>
            <a:endParaRPr lang="en-US" sz="4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85800" lvl="0" indent="-6858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When the role of a user changes</a:t>
            </a:r>
            <a:endParaRPr lang="en-BE" sz="4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0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D1150AD-E424-490F-A3E6-147D047AF505}"/>
              </a:ext>
            </a:extLst>
          </p:cNvPr>
          <p:cNvPicPr>
            <a:picLocks noChangeAspect="1"/>
          </p:cNvPicPr>
          <p:nvPr>
            <p:custDataLst>
              <p:custData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-88884" y="-22188"/>
            <a:ext cx="3183776" cy="860893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9D87857-8B86-4E40-B4FD-6ECD4DA8BE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0888" y="838705"/>
            <a:ext cx="11542512" cy="860893"/>
          </a:xfrm>
        </p:spPr>
        <p:txBody>
          <a:bodyPr/>
          <a:lstStyle/>
          <a:p>
            <a:r>
              <a:rPr lang="fr-BE" dirty="0" err="1"/>
              <a:t>Combining</a:t>
            </a:r>
            <a:r>
              <a:rPr lang="fr-BE" dirty="0"/>
              <a:t> Observables</a:t>
            </a:r>
            <a:endParaRPr lang="en-BE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40CFD4-0585-39F6-296A-1CA72008ADAD}"/>
              </a:ext>
            </a:extLst>
          </p:cNvPr>
          <p:cNvSpPr txBox="1"/>
          <p:nvPr/>
        </p:nvSpPr>
        <p:spPr>
          <a:xfrm>
            <a:off x="420888" y="1926733"/>
            <a:ext cx="11891919" cy="32186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4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mergeMap</a:t>
            </a:r>
            <a:r>
              <a:rPr lang="en-US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(deprecated alias: </a:t>
            </a:r>
            <a:r>
              <a:rPr lang="en-US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flatMap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4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0" indent="-4572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4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switchMap</a:t>
            </a:r>
            <a:r>
              <a:rPr lang="en-US" sz="4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you typically want this one for API calls</a:t>
            </a:r>
            <a:endParaRPr lang="en-US" sz="4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0" indent="-4572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4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concatMap</a:t>
            </a:r>
            <a:endParaRPr lang="en-US" sz="4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0" indent="-4572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4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exhaustMap</a:t>
            </a:r>
            <a:endParaRPr lang="en-BE" sz="4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36989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D1150AD-E424-490F-A3E6-147D047AF505}"/>
              </a:ext>
            </a:extLst>
          </p:cNvPr>
          <p:cNvPicPr>
            <a:picLocks noChangeAspect="1"/>
          </p:cNvPicPr>
          <p:nvPr>
            <p:custDataLst>
              <p:custData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-88884" y="-22188"/>
            <a:ext cx="3183776" cy="860893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9D87857-8B86-4E40-B4FD-6ECD4DA8BE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0888" y="838705"/>
            <a:ext cx="11542512" cy="860893"/>
          </a:xfrm>
        </p:spPr>
        <p:txBody>
          <a:bodyPr/>
          <a:lstStyle/>
          <a:p>
            <a:r>
              <a:rPr lang="fr-BE" dirty="0" err="1"/>
              <a:t>Combining</a:t>
            </a:r>
            <a:r>
              <a:rPr lang="fr-BE" dirty="0"/>
              <a:t> Observables</a:t>
            </a:r>
            <a:endParaRPr lang="en-BE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40CFD4-0585-39F6-296A-1CA72008ADAD}"/>
              </a:ext>
            </a:extLst>
          </p:cNvPr>
          <p:cNvSpPr txBox="1"/>
          <p:nvPr/>
        </p:nvSpPr>
        <p:spPr>
          <a:xfrm>
            <a:off x="420888" y="1926733"/>
            <a:ext cx="11891919" cy="32186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4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forkJoin</a:t>
            </a:r>
            <a:r>
              <a:rPr lang="en-US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wait for all to complete</a:t>
            </a:r>
            <a:endParaRPr lang="en-US" sz="4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0" indent="-4572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4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combineLatest</a:t>
            </a:r>
            <a:r>
              <a:rPr lang="en-US" sz="4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all emits once all emitted once</a:t>
            </a:r>
          </a:p>
          <a:p>
            <a:pPr marL="457200" lvl="0" indent="-4572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4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z</a:t>
            </a:r>
            <a:r>
              <a:rPr lang="en-US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ip</a:t>
            </a: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combine emits per source</a:t>
            </a:r>
          </a:p>
          <a:p>
            <a:pPr marL="457200" lvl="0" indent="-4572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4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withLatestFrom</a:t>
            </a:r>
            <a:r>
              <a:rPr lang="en-US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emit with main source</a:t>
            </a:r>
            <a:endParaRPr lang="en-BE" sz="4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53850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D1150AD-E424-490F-A3E6-147D047AF505}"/>
              </a:ext>
            </a:extLst>
          </p:cNvPr>
          <p:cNvPicPr>
            <a:picLocks noChangeAspect="1"/>
          </p:cNvPicPr>
          <p:nvPr>
            <p:custDataLst>
              <p:custData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-88884" y="-22188"/>
            <a:ext cx="3183776" cy="860893"/>
          </a:xfrm>
          <a:prstGeom prst="rect">
            <a:avLst/>
          </a:prstGeom>
        </p:spPr>
      </p:pic>
      <p:sp>
        <p:nvSpPr>
          <p:cNvPr id="5" name="AutoShape 4" descr="Serverless Vs Containers Deploy Speeds">
            <a:extLst>
              <a:ext uri="{FF2B5EF4-FFF2-40B4-BE49-F238E27FC236}">
                <a16:creationId xmlns:a16="http://schemas.microsoft.com/office/drawing/2014/main" id="{74838526-8A97-43C5-AA2E-50438D453F1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3276599"/>
            <a:ext cx="2719137" cy="2719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BE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9D87857-8B86-4E40-B4FD-6ECD4DA8BE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2343" y="1061957"/>
            <a:ext cx="11542512" cy="860893"/>
          </a:xfrm>
        </p:spPr>
        <p:txBody>
          <a:bodyPr/>
          <a:lstStyle/>
          <a:p>
            <a:r>
              <a:rPr lang="fr-BE" dirty="0" err="1"/>
              <a:t>resources</a:t>
            </a:r>
            <a:endParaRPr lang="en-B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FDED81-80EA-0A95-FFF0-4A00B4747555}"/>
              </a:ext>
            </a:extLst>
          </p:cNvPr>
          <p:cNvSpPr txBox="1"/>
          <p:nvPr/>
        </p:nvSpPr>
        <p:spPr>
          <a:xfrm>
            <a:off x="711611" y="2045726"/>
            <a:ext cx="970075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hlinkClick r:id="rId5"/>
              </a:rPr>
              <a:t>RXJS Marbles</a:t>
            </a:r>
            <a:r>
              <a:rPr lang="en-US" sz="3600" dirty="0"/>
              <a:t> (outdated!!)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600" dirty="0">
                <a:hlinkClick r:id="rId6"/>
              </a:rPr>
              <a:t>How to read</a:t>
            </a:r>
            <a:endParaRPr lang="en-US" sz="3600" dirty="0">
              <a:hlinkClick r:id="rId7"/>
            </a:endParaRPr>
          </a:p>
          <a:p>
            <a:r>
              <a:rPr lang="en-US" sz="3600" dirty="0">
                <a:hlinkClick r:id="rId7"/>
              </a:rPr>
              <a:t>RXJS Fruits</a:t>
            </a:r>
            <a:endParaRPr lang="en-US" sz="3600" dirty="0"/>
          </a:p>
          <a:p>
            <a:r>
              <a:rPr lang="en-US" sz="3600" dirty="0">
                <a:hlinkClick r:id="rId8"/>
              </a:rPr>
              <a:t>Angular Exercises</a:t>
            </a:r>
            <a:endParaRPr lang="en-US" sz="3600" dirty="0"/>
          </a:p>
          <a:p>
            <a:r>
              <a:rPr lang="en-US" sz="3600" dirty="0">
                <a:hlinkClick r:id="rId9"/>
              </a:rPr>
              <a:t>Official Docs</a:t>
            </a:r>
            <a:endParaRPr lang="en-BE" sz="3600" dirty="0"/>
          </a:p>
        </p:txBody>
      </p:sp>
    </p:spTree>
    <p:extLst>
      <p:ext uri="{BB962C8B-B14F-4D97-AF65-F5344CB8AC3E}">
        <p14:creationId xmlns:p14="http://schemas.microsoft.com/office/powerpoint/2010/main" val="15694221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D1150AD-E424-490F-A3E6-147D047AF505}"/>
              </a:ext>
            </a:extLst>
          </p:cNvPr>
          <p:cNvPicPr>
            <a:picLocks noChangeAspect="1"/>
          </p:cNvPicPr>
          <p:nvPr>
            <p:custDataLst>
              <p:custData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-88884" y="-22188"/>
            <a:ext cx="3183776" cy="860893"/>
          </a:xfrm>
          <a:prstGeom prst="rect">
            <a:avLst/>
          </a:prstGeom>
        </p:spPr>
      </p:pic>
      <p:sp>
        <p:nvSpPr>
          <p:cNvPr id="5" name="AutoShape 4" descr="Serverless Vs Containers Deploy Speeds">
            <a:extLst>
              <a:ext uri="{FF2B5EF4-FFF2-40B4-BE49-F238E27FC236}">
                <a16:creationId xmlns:a16="http://schemas.microsoft.com/office/drawing/2014/main" id="{74838526-8A97-43C5-AA2E-50438D453F1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3276599"/>
            <a:ext cx="2719137" cy="2719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BE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9D87857-8B86-4E40-B4FD-6ECD4DA8BE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4744" y="2846152"/>
            <a:ext cx="11542512" cy="860893"/>
          </a:xfrm>
        </p:spPr>
        <p:txBody>
          <a:bodyPr/>
          <a:lstStyle/>
          <a:p>
            <a:r>
              <a:rPr lang="fr-BE" dirty="0"/>
              <a:t>Questions?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28937018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F4B54B"/>
      </a:accent1>
      <a:accent2>
        <a:srgbClr val="A2C84E"/>
      </a:accent2>
      <a:accent3>
        <a:srgbClr val="4BC298"/>
      </a:accent3>
      <a:accent4>
        <a:srgbClr val="4CB5D3"/>
      </a:accent4>
      <a:accent5>
        <a:srgbClr val="9167E3"/>
      </a:accent5>
      <a:accent6>
        <a:srgbClr val="E05073"/>
      </a:accent6>
      <a:hlink>
        <a:srgbClr val="E19520"/>
      </a:hlink>
      <a:folHlink>
        <a:srgbClr val="E8B15D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DD1DAD52-B525-46B5-8E87-60EE23581B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">
  <Id Name="fdd9b7ab-5c3f-4967-99ac-20e89b475fed" Revision="1" Stencil="System.MyShapes" StencilVersion="1.0"/>
</Control>
</file>

<file path=customXml/item10.xml><?xml version="1.0" encoding="utf-8"?>
<Control xmlns="http://schemas.microsoft.com/VisualStudio/2011/storyboarding/control">
  <Id Name="fdd9b7ab-5c3f-4967-99ac-20e89b475fed" Revision="1" Stencil="System.MyShapes" StencilVersion="1.0"/>
</Control>
</file>

<file path=customXml/item11.xml><?xml version="1.0" encoding="utf-8"?>
<Control xmlns="http://schemas.microsoft.com/VisualStudio/2011/storyboarding/control">
  <Id Name="fdd9b7ab-5c3f-4967-99ac-20e89b475fed" Revision="1" Stencil="System.MyShapes" StencilVersion="1.0"/>
</Control>
</file>

<file path=customXml/item12.xml><?xml version="1.0" encoding="utf-8"?>
<Control xmlns="http://schemas.microsoft.com/VisualStudio/2011/storyboarding/control">
  <Id Name="fdd9b7ab-5c3f-4967-99ac-20e89b475fed" Revision="1" Stencil="System.MyShapes" StencilVersion="1.0"/>
</Control>
</file>

<file path=customXml/item13.xml><?xml version="1.0" encoding="utf-8"?>
<Control xmlns="http://schemas.microsoft.com/VisualStudio/2011/storyboarding/control">
  <Id Name="fdd9b7ab-5c3f-4967-99ac-20e89b475fed" Revision="1" Stencil="System.MyShapes" StencilVersion="1.0"/>
</Control>
</file>

<file path=customXml/item14.xml><?xml version="1.0" encoding="utf-8"?>
<Control xmlns="http://schemas.microsoft.com/VisualStudio/2011/storyboarding/control">
  <Id Name="fdd9b7ab-5c3f-4967-99ac-20e89b475fed" Revision="1" Stencil="System.MyShapes" StencilVersion="1.0"/>
</Control>
</file>

<file path=customXml/item15.xml><?xml version="1.0" encoding="utf-8"?>
<Control xmlns="http://schemas.microsoft.com/VisualStudio/2011/storyboarding/control">
  <Id Name="fdd9b7ab-5c3f-4967-99ac-20e89b475fed" Revision="1" Stencil="System.MyShapes" StencilVersion="1.0"/>
</Control>
</file>

<file path=customXml/item16.xml><?xml version="1.0" encoding="utf-8"?>
<Control xmlns="http://schemas.microsoft.com/VisualStudio/2011/storyboarding/control">
  <Id Name="fdd9b7ab-5c3f-4967-99ac-20e89b475fed" Revision="1" Stencil="System.MyShapes" StencilVersion="1.0"/>
</Control>
</file>

<file path=customXml/item17.xml><?xml version="1.0" encoding="utf-8"?>
<Control xmlns="http://schemas.microsoft.com/VisualStudio/2011/storyboarding/control">
  <Id Name="fdd9b7ab-5c3f-4967-99ac-20e89b475fed" Revision="1" Stencil="System.MyShapes" StencilVersion="1.0"/>
</Control>
</file>

<file path=customXml/item18.xml><?xml version="1.0" encoding="utf-8"?>
<Control xmlns="http://schemas.microsoft.com/VisualStudio/2011/storyboarding/control">
  <Id Name="fdd9b7ab-5c3f-4967-99ac-20e89b475fed" Revision="1" Stencil="System.MyShapes" StencilVersion="1.0"/>
</Control>
</file>

<file path=customXml/item19.xml><?xml version="1.0" encoding="utf-8"?>
<Control xmlns="http://schemas.microsoft.com/VisualStudio/2011/storyboarding/control">
  <Id Name="fdd9b7ab-5c3f-4967-99ac-20e89b475fed" Revision="1" Stencil="System.MyShapes" StencilVersion="1.0"/>
</Control>
</file>

<file path=customXml/item2.xml><?xml version="1.0" encoding="utf-8"?>
<Control xmlns="http://schemas.microsoft.com/VisualStudio/2011/storyboarding/control">
  <Id Name="fdd9b7ab-5c3f-4967-99ac-20e89b475fed" Revision="1" Stencil="System.MyShapes" StencilVersion="1.0"/>
</Control>
</file>

<file path=customXml/item20.xml><?xml version="1.0" encoding="utf-8"?>
<Control xmlns="http://schemas.microsoft.com/VisualStudio/2011/storyboarding/control">
  <Id Name="fdd9b7ab-5c3f-4967-99ac-20e89b475fed" Revision="1" Stencil="System.MyShapes" StencilVersion="1.0"/>
</Control>
</file>

<file path=customXml/item3.xml><?xml version="1.0" encoding="utf-8"?>
<Control xmlns="http://schemas.microsoft.com/VisualStudio/2011/storyboarding/control">
  <Id Name="fdd9b7ab-5c3f-4967-99ac-20e89b475fed" Revision="1" Stencil="System.MyShapes" StencilVersion="1.0"/>
</Control>
</file>

<file path=customXml/item4.xml><?xml version="1.0" encoding="utf-8"?>
<Control xmlns="http://schemas.microsoft.com/VisualStudio/2011/storyboarding/control">
  <Id Name="fdd9b7ab-5c3f-4967-99ac-20e89b475fed" Revision="1" Stencil="System.MyShapes" StencilVersion="1.0"/>
</Control>
</file>

<file path=customXml/item5.xml><?xml version="1.0" encoding="utf-8"?>
<Control xmlns="http://schemas.microsoft.com/VisualStudio/2011/storyboarding/control">
  <Id Name="fdd9b7ab-5c3f-4967-99ac-20e89b475fed" Revision="1" Stencil="System.MyShapes" StencilVersion="1.0"/>
</Control>
</file>

<file path=customXml/item6.xml><?xml version="1.0" encoding="utf-8"?>
<Control xmlns="http://schemas.microsoft.com/VisualStudio/2011/storyboarding/control">
  <Id Name="fdd9b7ab-5c3f-4967-99ac-20e89b475fed" Revision="1" Stencil="System.MyShapes" StencilVersion="1.0"/>
</Control>
</file>

<file path=customXml/item7.xml><?xml version="1.0" encoding="utf-8"?>
<Control xmlns="http://schemas.microsoft.com/VisualStudio/2011/storyboarding/control">
  <Id Name="fdd9b7ab-5c3f-4967-99ac-20e89b475fed" Revision="1" Stencil="System.MyShapes" StencilVersion="1.0"/>
</Control>
</file>

<file path=customXml/item8.xml><?xml version="1.0" encoding="utf-8"?>
<Control xmlns="http://schemas.microsoft.com/VisualStudio/2011/storyboarding/control">
  <Id Name="fdd9b7ab-5c3f-4967-99ac-20e89b475fed" Revision="1" Stencil="System.MyShapes" StencilVersion="1.0"/>
</Control>
</file>

<file path=customXml/item9.xml><?xml version="1.0" encoding="utf-8"?>
<Control xmlns="http://schemas.microsoft.com/VisualStudio/2011/storyboarding/control">
  <Id Name="fdd9b7ab-5c3f-4967-99ac-20e89b475fed" Revision="1" Stencil="System.MyShapes" StencilVersion="1.0"/>
</Control>
</file>

<file path=customXml/itemProps1.xml><?xml version="1.0" encoding="utf-8"?>
<ds:datastoreItem xmlns:ds="http://schemas.openxmlformats.org/officeDocument/2006/customXml" ds:itemID="{6D07BE54-C08A-4A00-A052-09AA9FE91835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787285B2-73EA-450E-8BD1-A7D5248937C3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9F9B60B3-11BC-49EB-BDCD-3E94EA329EE9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5095B0EF-7DCE-4164-9281-DA2A4A12A483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1E126C8E-1A84-4991-8034-DC3C45BC93EA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83121EFB-4893-415B-B7BD-F940E893B2BD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A5240AC5-8D22-46FB-9121-13AB79280E14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F0F1AE6D-CE96-405A-BBB8-FBC1367D7C33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6C30C602-AF24-4885-96DD-5EF746110785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404A01BC-E0F5-433E-A364-F798D9DB7FA8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F9276301-5966-4CCA-A4FD-0B69FF0C0DF3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06DD953B-864F-4F35-A0DB-DA40EA5E79C7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FB416E17-7E84-4050-95C0-085022FEF7DF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C9A349EB-25C0-432F-BCC6-B672C9EAA1C2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3D6725B2-55CD-404C-BA6C-E09CBA9FA975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B83D762E-72C2-4F49-B62A-0FA39434A4B7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36A809D3-EA10-4882-AE59-98C0D3382170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12877BA5-A5F9-4013-BFF3-917B40D78A55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602A176D-DD9A-4555-ABCE-0CAAEBDBAF6D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D4810685-38F8-4208-92FA-8B9E76143B8E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8206</TotalTime>
  <Words>542</Words>
  <Application>Microsoft Office PowerPoint</Application>
  <PresentationFormat>Widescreen</PresentationFormat>
  <Paragraphs>140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Century Gothic</vt:lpstr>
      <vt:lpstr>Wingdings</vt:lpstr>
      <vt:lpstr>Mesh</vt:lpstr>
      <vt:lpstr>RXJS</vt:lpstr>
      <vt:lpstr>WHAT</vt:lpstr>
      <vt:lpstr>That Learning Curve</vt:lpstr>
      <vt:lpstr>MARBLES</vt:lpstr>
      <vt:lpstr>WHY - Example</vt:lpstr>
      <vt:lpstr>Combining Observables</vt:lpstr>
      <vt:lpstr>Combining Observables</vt:lpstr>
      <vt:lpstr>resources</vt:lpstr>
      <vt:lpstr>Questions?</vt:lpstr>
      <vt:lpstr>MENU</vt:lpstr>
      <vt:lpstr>WHAT</vt:lpstr>
      <vt:lpstr>WHAT - Patterns</vt:lpstr>
      <vt:lpstr>WHAT - ???</vt:lpstr>
      <vt:lpstr>WHAT - ???</vt:lpstr>
      <vt:lpstr>WHY</vt:lpstr>
      <vt:lpstr>Operators</vt:lpstr>
      <vt:lpstr>Subjects</vt:lpstr>
      <vt:lpstr>Example</vt:lpstr>
      <vt:lpstr>TITLE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</dc:title>
  <dc:creator>steven robijns</dc:creator>
  <cp:lastModifiedBy>Wouter Van Schandevijl</cp:lastModifiedBy>
  <cp:revision>757</cp:revision>
  <dcterms:created xsi:type="dcterms:W3CDTF">2018-11-27T12:20:05Z</dcterms:created>
  <dcterms:modified xsi:type="dcterms:W3CDTF">2022-09-26T01:23:38Z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