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29" r:id="rId3"/>
    <p:sldId id="735" r:id="rId4"/>
    <p:sldId id="737" r:id="rId5"/>
    <p:sldId id="730" r:id="rId6"/>
    <p:sldId id="733" r:id="rId7"/>
    <p:sldId id="748" r:id="rId8"/>
    <p:sldId id="749" r:id="rId9"/>
    <p:sldId id="753" r:id="rId10"/>
    <p:sldId id="754" r:id="rId11"/>
    <p:sldId id="755" r:id="rId12"/>
    <p:sldId id="756" r:id="rId13"/>
    <p:sldId id="750" r:id="rId14"/>
    <p:sldId id="743" r:id="rId15"/>
    <p:sldId id="744" r:id="rId16"/>
    <p:sldId id="751" r:id="rId17"/>
    <p:sldId id="745" r:id="rId18"/>
    <p:sldId id="747" r:id="rId19"/>
    <p:sldId id="752" r:id="rId20"/>
    <p:sldId id="739" r:id="rId21"/>
    <p:sldId id="741" r:id="rId22"/>
    <p:sldId id="742" r:id="rId23"/>
    <p:sldId id="740" r:id="rId24"/>
    <p:sldId id="7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039D5-750B-48B8-9458-A7D65F71619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50131-4981-4DC1-845E-04F92FCAA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461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64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7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82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2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74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71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97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63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09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240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97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92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48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5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5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8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68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44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64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61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66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A5CC-B7E7-4CFF-9F46-F383EA81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B5538-AD16-46F7-897A-CC55E386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E0AD-F255-4777-BEED-C9B06435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C92-349E-414D-A2E3-D920098DF4B7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08C4-ADA2-426A-9A8D-E9D31467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E757A-5DB2-48AC-B9D4-6A29D15D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36E5-1DA3-4AF4-BF2F-BE486C8F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939B8-6F78-4C8A-B6D3-372BAD41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1FEBA-1035-47ED-9E43-50A24E92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F280-1C1E-40D2-9155-78527FF22B6C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52D0D-0DFD-41A8-A6A9-206847EB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AFDC0-9044-4484-9246-A7130A51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17323-27EA-4EA2-B213-991CA042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9C87D-7F0E-4900-81DA-7CCD68CFB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CC1E4-648D-49BE-917B-26ACFBDB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89A0-3195-4F58-B1E3-2B7AF6BABDD1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F1F7-9B49-4946-A204-AF502384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4021-B536-432F-97C8-9A1BF682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E6C20-FB3A-437C-9B38-ABA77306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924F4-1CF9-468A-9E2C-74A11985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8A798-968F-4C51-A7AD-FCB5A43B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2C9F-0907-48EE-AD49-C73A9978EE7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8AE3D-B42D-4C69-B5BA-E842B97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CEFE5-C2CB-4EB0-8085-0A3BDF9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3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606FF-8A0B-4A7B-AFD7-D6690EEB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33A9D-970C-4CCE-AA00-10C94629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92107-E614-4ED9-A0F8-6490218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7E0-3969-44C2-9B5B-95A64E6EC4E5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CF605-D480-4B08-96CD-02B0B069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269D6-F954-4C05-B065-984646EA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5EEE-5E18-4024-818E-2D28910A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5CA0C-EB69-4E9A-84C3-B83FDD7F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DAE93-7575-4FFF-AF02-5D46BA87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1A971-E3BE-41D5-BD33-CD9E1A9C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392-699B-45A7-A130-B4D408EC724F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468E9-92E9-496A-9BD3-48CF921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BFE33-8800-4D19-A73C-86E5A048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1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C02F-C89D-4FAC-A51E-AD270BDD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C4D56-1409-4E5E-A88A-C1EBD18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DE54A-C427-4ABA-B96E-823CDA5DB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F7BED7-0E2B-4999-B0D5-8B893D6D8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A8CB8-3F96-415A-A97C-B242962FC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B41FE-6EE0-4878-A4CE-8DA651A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C0D-B9A6-4E43-A3E5-C9920AEDDF14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AA78C-A87B-4A3F-9A3D-598A782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4526-897E-4ACF-ACAB-6AE81B38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1AE2-2B23-429A-A76C-3A9F5A95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36D12-931B-44B3-88E5-A959291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0673-3D29-496E-9C0F-5F9693789AE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D8663-CB74-4677-ADBB-2F84475F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EA0D6-19F6-405D-BC38-78C0E78B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9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E06D3-1759-47B8-B18E-6740AB4B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043E-7015-48EA-BDA7-F08672A61A22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1867A-73A9-41B2-A136-078D9788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F4379-8185-40EB-9B76-6E443FC8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F7343-0FEC-42EE-B390-45ECB82A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2F4E6-A1C4-4608-9F8B-BD07E21D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780FE-7466-423C-96BC-B32712D5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EE603-257D-4534-84C6-036542D8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8EF1-86D9-4C4A-82DC-592D73ADAC4B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9FC03-5422-4B35-A1C9-7C29F1BD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DC34C-B211-4BC2-A95E-8F38864D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1331-CE34-4BA6-AEEE-39469624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33004-8A1B-44D4-8F23-63A3FA25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89912-39E1-4080-88CE-4E38CE65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6888-585F-4E41-9399-6E51F0A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C5C3-FE74-4EB5-8B6C-67BF188A207B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20D5F-4869-4355-B77E-50B8F15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6E088-D9A1-4CC0-A7B6-10ED0DF5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1C202-2FF3-4667-863E-CE1E4087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76BFC-75FB-4715-AA1F-C5CF5F1F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ED7B-E9F8-4DD7-9806-C39BC4D89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05F5-4E43-44F2-89A9-5F64E28ABDA7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6E169-B0AA-4BD9-8F6D-712DE04C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D47EE-9ADE-4E7B-B0B9-DBDD61097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103B-10F6-45C2-BAFD-9A19B71F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D22F916-164D-4245-B0CE-F11240310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61" y="2883687"/>
            <a:ext cx="3887680" cy="388768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539F3-A059-4CCE-9D64-71A2E56C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99DD66-487C-409F-9552-768E8CB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8EF4D4D3-AE09-479B-BB01-12693AE1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219" y="3597864"/>
            <a:ext cx="5544616" cy="2459327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 dirty="0">
                <a:latin typeface="华文楷体" charset="0"/>
                <a:ea typeface="华文楷体" charset="0"/>
              </a:rPr>
              <a:t>姓  名：张润发</a:t>
            </a:r>
            <a:endParaRPr lang="en-US" altLang="zh-CN" sz="3600" b="1" dirty="0">
              <a:latin typeface="华文楷体" charset="0"/>
              <a:ea typeface="华文楷体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en-US" sz="3600" b="1" dirty="0">
                <a:latin typeface="华文楷体" charset="0"/>
                <a:ea typeface="华文楷体" charset="0"/>
              </a:rPr>
              <a:t>单  位：大连理工大学</a:t>
            </a:r>
            <a:endParaRPr lang="en-US" altLang="zh-CN" sz="3600" b="1" dirty="0">
              <a:latin typeface="华文楷体" charset="0"/>
              <a:ea typeface="华文楷体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en-US" sz="3600" b="1" dirty="0">
                <a:latin typeface="华文楷体" charset="0"/>
                <a:ea typeface="华文楷体" charset="0"/>
              </a:rPr>
              <a:t>日  期：</a:t>
            </a:r>
            <a:r>
              <a:rPr lang="en-US" altLang="zh-CN" sz="3600" b="1" dirty="0">
                <a:latin typeface="华文楷体" charset="0"/>
                <a:ea typeface="华文楷体" charset="0"/>
              </a:rPr>
              <a:t>2021</a:t>
            </a:r>
            <a:r>
              <a:rPr lang="zh-CN" altLang="en-US" sz="3600" b="1" dirty="0">
                <a:latin typeface="华文楷体" charset="0"/>
                <a:ea typeface="华文楷体" charset="0"/>
              </a:rPr>
              <a:t>年</a:t>
            </a:r>
            <a:r>
              <a:rPr lang="en-US" altLang="zh-CN" sz="3600" b="1" dirty="0">
                <a:latin typeface="华文楷体" charset="0"/>
                <a:ea typeface="华文楷体" charset="0"/>
              </a:rPr>
              <a:t>12</a:t>
            </a:r>
            <a:r>
              <a:rPr lang="zh-CN" altLang="en-US" sz="3600" b="1" dirty="0">
                <a:latin typeface="华文楷体" charset="0"/>
                <a:ea typeface="华文楷体" charset="0"/>
              </a:rPr>
              <a:t>月</a:t>
            </a:r>
            <a:r>
              <a:rPr lang="en-US" altLang="zh-CN" sz="3600" b="1" dirty="0">
                <a:latin typeface="华文楷体" charset="0"/>
                <a:ea typeface="华文楷体" charset="0"/>
              </a:rPr>
              <a:t>12</a:t>
            </a:r>
            <a:r>
              <a:rPr lang="zh-CN" altLang="en-US" sz="3600" b="1" dirty="0">
                <a:latin typeface="华文楷体" charset="0"/>
                <a:ea typeface="华文楷体" charset="0"/>
              </a:rPr>
              <a:t>日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2143FB-EEAD-469D-AC38-7E54100E8C81}"/>
              </a:ext>
            </a:extLst>
          </p:cNvPr>
          <p:cNvSpPr/>
          <p:nvPr/>
        </p:nvSpPr>
        <p:spPr>
          <a:xfrm>
            <a:off x="86457" y="1040954"/>
            <a:ext cx="12019085" cy="1904467"/>
          </a:xfrm>
          <a:prstGeom prst="roundRect">
            <a:avLst/>
          </a:prstGeom>
          <a:solidFill>
            <a:srgbClr val="0E54A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华文行楷" panose="02010800040101010101" pitchFamily="2" charset="-122"/>
              </a:rPr>
              <a:t>Julia</a:t>
            </a:r>
            <a:r>
              <a:rPr lang="zh-CN" alt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与积分微分方程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2A9BF-1675-42F7-B6B9-2845E3BE9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A144B18-FD78-4324-A801-FE9D2F15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3" y="1433464"/>
            <a:ext cx="5115484" cy="48081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7D541-A504-4364-AC3E-097DAD561D69}"/>
              </a:ext>
            </a:extLst>
          </p:cNvPr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155BF4-B7EC-43D1-9007-BAAE4886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00" y="1433464"/>
            <a:ext cx="6032795" cy="2587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50BD36-D6BA-45C8-8FEF-62B303245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CCA016-E1E3-4E18-93BC-C69C34F7D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800" y="4133284"/>
            <a:ext cx="5572539" cy="21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2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77D541-A504-4364-AC3E-097DAD561D69}"/>
              </a:ext>
            </a:extLst>
          </p:cNvPr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59547F-7837-4FE7-A4CF-705226D5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3" y="1318724"/>
            <a:ext cx="5428166" cy="43133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F239EF-26C5-46DD-9ABC-DC057A13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10" y="1318723"/>
            <a:ext cx="6297571" cy="4694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02F0D3-1544-4453-823B-3FF7DB5AE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4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77D541-A504-4364-AC3E-097DAD561D69}"/>
              </a:ext>
            </a:extLst>
          </p:cNvPr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CD68EA-8774-483B-84C6-1B20BBD4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3" y="1724981"/>
            <a:ext cx="5201806" cy="3962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44FAF1-A255-4E7E-BC57-BA545D688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04" y="1513939"/>
            <a:ext cx="5945737" cy="4369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185992-F57E-45B2-A33D-C4FB85728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3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6BA8FA3-A82E-4D5B-A9F2-11CE20BBF7A3}"/>
              </a:ext>
            </a:extLst>
          </p:cNvPr>
          <p:cNvSpPr/>
          <p:nvPr/>
        </p:nvSpPr>
        <p:spPr>
          <a:xfrm>
            <a:off x="7936637" y="2752078"/>
            <a:ext cx="541538" cy="1899821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59E33-519C-4D2E-856C-0DF2BC5CEDFC}"/>
              </a:ext>
            </a:extLst>
          </p:cNvPr>
          <p:cNvSpPr txBox="1"/>
          <p:nvPr/>
        </p:nvSpPr>
        <p:spPr>
          <a:xfrm>
            <a:off x="8478175" y="2597521"/>
            <a:ext cx="37286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偏微分方程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(PDE)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常微分方程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(ODE)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带有积分项的微分方程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(IDE)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4GPU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运算</a:t>
            </a:r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B5EE90-35EE-4FBC-9703-BFEC00C1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376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6531A6-84C3-4482-91D8-05C737EE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6" y="2018060"/>
            <a:ext cx="2115234" cy="19229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BA5329-5A04-461C-9B5E-336BF4758DB6}"/>
              </a:ext>
            </a:extLst>
          </p:cNvPr>
          <p:cNvSpPr txBox="1"/>
          <p:nvPr/>
        </p:nvSpPr>
        <p:spPr>
          <a:xfrm>
            <a:off x="524468" y="1705266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一个常微分方程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D3EC9B-0FB6-48CB-8E99-A4FF20F77DBB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47891EB6-0505-49D1-BFF6-129153937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5" y="4410529"/>
            <a:ext cx="6410325" cy="1752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CFAA808-31D6-4B60-A1BB-2E600039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978" y="1542622"/>
            <a:ext cx="3335240" cy="23609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32FA9D3-C2EE-4085-8BAB-1A14CAA6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26" y="1542622"/>
            <a:ext cx="4525482" cy="39789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D21E1-6602-455B-BE55-62EBFEAD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D3EC9B-0FB6-48CB-8E99-A4FF20F77DBB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FF8BED3-E24E-481A-849F-49B64BBF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7" y="1690687"/>
            <a:ext cx="5445756" cy="39780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B71974-B84C-48FD-9D2B-0169EB5D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63" y="1690687"/>
            <a:ext cx="5892635" cy="3880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F7FF82-A520-4117-BE63-CEB19ADC6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773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6BA8FA3-A82E-4D5B-A9F2-11CE20BBF7A3}"/>
              </a:ext>
            </a:extLst>
          </p:cNvPr>
          <p:cNvSpPr/>
          <p:nvPr/>
        </p:nvSpPr>
        <p:spPr>
          <a:xfrm>
            <a:off x="7936637" y="2752078"/>
            <a:ext cx="541538" cy="1899821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59E33-519C-4D2E-856C-0DF2BC5CEDFC}"/>
              </a:ext>
            </a:extLst>
          </p:cNvPr>
          <p:cNvSpPr txBox="1"/>
          <p:nvPr/>
        </p:nvSpPr>
        <p:spPr>
          <a:xfrm>
            <a:off x="8478175" y="2597521"/>
            <a:ext cx="37286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偏微分方程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(PDE)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常微分方程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(ODE)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带有积分项的微分方程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(IDE)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4GPU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运算</a:t>
            </a:r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7C00F5-8935-46FF-855A-671E62D8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67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C56E388-4D23-4562-B7CC-47221410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7" y="1217956"/>
            <a:ext cx="1343025" cy="98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D3EC9B-0FB6-48CB-8E99-A4FF20F77DBB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9205807-0B6B-4C45-BEF5-8F7216E26C37}"/>
              </a:ext>
            </a:extLst>
          </p:cNvPr>
          <p:cNvSpPr txBox="1"/>
          <p:nvPr/>
        </p:nvSpPr>
        <p:spPr>
          <a:xfrm>
            <a:off x="455337" y="37076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dirty="0" err="1">
                <a:solidFill>
                  <a:srgbClr val="222222"/>
                </a:solidFill>
                <a:effectLst/>
                <a:latin typeface="Lato Medium" panose="020B0604020202020204" pitchFamily="34" charset="0"/>
              </a:rPr>
              <a:t>Integro</a:t>
            </a:r>
            <a:r>
              <a:rPr lang="en-US" altLang="zh-CN" b="1" i="0" u="none" strike="noStrike" dirty="0">
                <a:solidFill>
                  <a:srgbClr val="222222"/>
                </a:solidFill>
                <a:effectLst/>
                <a:latin typeface="Lato Medium" panose="020B0604020202020204" pitchFamily="34" charset="0"/>
              </a:rPr>
              <a:t> Differential Equations</a:t>
            </a:r>
            <a:r>
              <a:rPr lang="zh-CN" altLang="en-US" b="1" i="0" u="none" strike="noStrike" dirty="0">
                <a:solidFill>
                  <a:srgbClr val="222222"/>
                </a:solidFill>
                <a:effectLst/>
                <a:latin typeface="Lato Medium" panose="020B0604020202020204" pitchFamily="34" charset="0"/>
              </a:rPr>
              <a:t>：</a:t>
            </a:r>
            <a:endParaRPr lang="en-US" altLang="zh-CN" b="1" i="0" dirty="0">
              <a:solidFill>
                <a:srgbClr val="222222"/>
              </a:solidFill>
              <a:effectLst/>
              <a:latin typeface="Lato Medium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B7CEDE-D9B1-4C82-8A64-38F09EDA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37" y="4766637"/>
            <a:ext cx="1247775" cy="600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122713-8A43-465D-8A4B-71989316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644" y="1539519"/>
            <a:ext cx="5834063" cy="460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9D8E7D-44F4-41DD-8A16-41004563F84E}"/>
                  </a:ext>
                </a:extLst>
              </p:cNvPr>
              <p:cNvSpPr txBox="1"/>
              <p:nvPr/>
            </p:nvSpPr>
            <p:spPr>
              <a:xfrm>
                <a:off x="-780876" y="4116357"/>
                <a:ext cx="6094520" cy="711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+5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9D8E7D-44F4-41DD-8A16-41004563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0876" y="4116357"/>
                <a:ext cx="6094520" cy="7117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927AF-E6EC-439C-9343-D8D0FAE241AF}"/>
                  </a:ext>
                </a:extLst>
              </p:cNvPr>
              <p:cNvSpPr txBox="1"/>
              <p:nvPr/>
            </p:nvSpPr>
            <p:spPr>
              <a:xfrm>
                <a:off x="284904" y="5431534"/>
                <a:ext cx="1418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927AF-E6EC-439C-9343-D8D0FAE24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4" y="5431534"/>
                <a:ext cx="14182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1C420804-234E-4415-A747-A1B19044C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337" y="2179384"/>
            <a:ext cx="4704807" cy="822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3A2697-5118-43FD-BED1-182AFEA71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D3EC9B-0FB6-48CB-8E99-A4FF20F77DBB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F317755-A392-42A9-B351-EEE42AD4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6" y="1486177"/>
            <a:ext cx="4210050" cy="2571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E1C5C5-DD96-48B7-96B1-E720D019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99" y="1429099"/>
            <a:ext cx="7085283" cy="4774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DA26A9-2870-41F9-9A7D-9551EDA7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939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6BA8FA3-A82E-4D5B-A9F2-11CE20BBF7A3}"/>
              </a:ext>
            </a:extLst>
          </p:cNvPr>
          <p:cNvSpPr/>
          <p:nvPr/>
        </p:nvSpPr>
        <p:spPr>
          <a:xfrm>
            <a:off x="7936637" y="2752078"/>
            <a:ext cx="541538" cy="1899821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59E33-519C-4D2E-856C-0DF2BC5CEDFC}"/>
              </a:ext>
            </a:extLst>
          </p:cNvPr>
          <p:cNvSpPr txBox="1"/>
          <p:nvPr/>
        </p:nvSpPr>
        <p:spPr>
          <a:xfrm>
            <a:off x="8478175" y="2597521"/>
            <a:ext cx="37286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偏微分方程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(PDE)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常微分方程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(ODE)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带有积分项的微分方程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(IDE)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4GPU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运算</a:t>
            </a:r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318122-8562-485B-9F2C-6371A2601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2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rgbClr val="0070C0"/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BEBD99F-88E2-41CC-BB47-E3321751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2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9F1C5BA-0BF4-4941-A873-C332DA0A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" y="1377935"/>
            <a:ext cx="4520537" cy="47910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C3AC096-AC22-4FEC-9C90-6864C730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47" y="1333378"/>
            <a:ext cx="4646305" cy="4894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440B72-5EF5-405A-AEC9-2E530822F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9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823D3D-3B2E-4111-A857-89CDEBB8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07" y="1461502"/>
            <a:ext cx="5194149" cy="44442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4AF0A7-D0CF-441F-85A4-8E3029A5E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3" y="1509712"/>
            <a:ext cx="5916655" cy="3941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2F1F4-0354-4457-856C-8927D080C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E78E7-B04A-4F5F-9468-8C07746D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6" y="1558632"/>
            <a:ext cx="5363755" cy="4173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1942A2-54A5-40CD-AD09-52E1AED1A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6A80DD-2D4C-4FC9-B767-677BFF557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795" y="1558632"/>
            <a:ext cx="5046724" cy="41737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417781F-F02D-45D7-939D-5D1EEFC4C7C5}"/>
              </a:ext>
            </a:extLst>
          </p:cNvPr>
          <p:cNvSpPr txBox="1"/>
          <p:nvPr/>
        </p:nvSpPr>
        <p:spPr>
          <a:xfrm>
            <a:off x="5888114" y="56848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https://galacticoptim.sciml.ai/dev/tutorials/rosenbrock/#Rosenbrock-function-examples</a:t>
            </a:r>
          </a:p>
        </p:txBody>
      </p:sp>
    </p:spTree>
    <p:extLst>
      <p:ext uri="{BB962C8B-B14F-4D97-AF65-F5344CB8AC3E}">
        <p14:creationId xmlns:p14="http://schemas.microsoft.com/office/powerpoint/2010/main" val="150841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76C45A-524A-46FE-AF16-A7A4E4EFE1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740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38DA15-71E0-41E0-97DA-306C4325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2" y="1712423"/>
            <a:ext cx="5627673" cy="3954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DDF48B-519B-473C-A315-145A01B41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45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49DAF1-A726-416A-B178-E0496597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0" y="2805224"/>
            <a:ext cx="3887680" cy="3887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thanks</a:t>
            </a:r>
            <a:endParaRPr lang="zh-CN" altLang="en-US" sz="4000" b="1" dirty="0">
              <a:solidFill>
                <a:srgbClr val="0070C0"/>
              </a:solidFill>
              <a:latin typeface="华文楷体" charset="0"/>
              <a:ea typeface="华文楷体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6F365-7788-49EE-98FD-3C3385F94351}"/>
              </a:ext>
            </a:extLst>
          </p:cNvPr>
          <p:cNvSpPr txBox="1"/>
          <p:nvPr/>
        </p:nvSpPr>
        <p:spPr>
          <a:xfrm>
            <a:off x="1288728" y="1995464"/>
            <a:ext cx="8121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敬请各位</a:t>
            </a:r>
            <a:endParaRPr lang="en-US" altLang="zh-CN" sz="5400" b="1" dirty="0">
              <a:solidFill>
                <a:srgbClr val="0070C0"/>
              </a:solidFill>
              <a:latin typeface="华文楷体" charset="0"/>
              <a:ea typeface="华文楷体" charset="0"/>
            </a:endParaRPr>
          </a:p>
          <a:p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专家</a:t>
            </a:r>
            <a:r>
              <a:rPr lang="en-US" altLang="zh-CN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,</a:t>
            </a:r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学者</a:t>
            </a:r>
            <a:r>
              <a:rPr lang="en-US" altLang="zh-CN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,</a:t>
            </a:r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老师</a:t>
            </a:r>
            <a:r>
              <a:rPr lang="en-US" altLang="zh-CN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,</a:t>
            </a:r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同学</a:t>
            </a:r>
            <a:endParaRPr lang="en-US" altLang="zh-CN" sz="5400" b="1" dirty="0">
              <a:solidFill>
                <a:srgbClr val="0070C0"/>
              </a:solidFill>
              <a:latin typeface="华文楷体" charset="0"/>
              <a:ea typeface="华文楷体" charset="0"/>
            </a:endParaRPr>
          </a:p>
          <a:p>
            <a:r>
              <a:rPr lang="en-US" altLang="zh-CN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                     </a:t>
            </a:r>
            <a:r>
              <a:rPr lang="zh-CN" altLang="en-US" sz="54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批评指正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EB8A02-28BC-4071-8810-DAB0B13AA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68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rgbClr val="0070C0"/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FE40DB2-1825-488C-94D1-37A7210B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98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8B108D-267B-4624-8C96-A5690E78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474"/>
            <a:ext cx="6068438" cy="60684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55F104C-731F-4975-881A-2DC29227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95" y="1866977"/>
            <a:ext cx="5521826" cy="3367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ECA2BC-B4FD-459B-992A-C25E81048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925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7B34889-797F-4C37-8FD4-00E8AC322348}"/>
              </a:ext>
            </a:extLst>
          </p:cNvPr>
          <p:cNvSpPr txBox="1"/>
          <p:nvPr/>
        </p:nvSpPr>
        <p:spPr>
          <a:xfrm>
            <a:off x="399853" y="1398399"/>
            <a:ext cx="7206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Physics Informed Neural Networks (PINNs)</a:t>
            </a:r>
            <a:endParaRPr lang="zh-CN" altLang="en-US" sz="2800" dirty="0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037BD08F-DDE4-4D8F-8505-FC29608A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" y="2152585"/>
            <a:ext cx="12072664" cy="4331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59EDB5-382C-42B0-8116-750172C9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60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902B761-B191-4483-B727-C445F2AC4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8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6BA8FA3-A82E-4D5B-A9F2-11CE20BBF7A3}"/>
              </a:ext>
            </a:extLst>
          </p:cNvPr>
          <p:cNvSpPr/>
          <p:nvPr/>
        </p:nvSpPr>
        <p:spPr>
          <a:xfrm>
            <a:off x="7936637" y="2752078"/>
            <a:ext cx="541538" cy="1899821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59E33-519C-4D2E-856C-0DF2BC5CEDFC}"/>
              </a:ext>
            </a:extLst>
          </p:cNvPr>
          <p:cNvSpPr txBox="1"/>
          <p:nvPr/>
        </p:nvSpPr>
        <p:spPr>
          <a:xfrm>
            <a:off x="8478175" y="2597521"/>
            <a:ext cx="37286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偏微分方程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(PDE)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常微分方程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(ODE)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带有积分项的微分方程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(IDE)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4GPU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运算</a:t>
            </a:r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733B57-FBC5-46D3-9BDF-60A42F6A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20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53" y="394175"/>
            <a:ext cx="1818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华文楷体" charset="0"/>
                <a:ea typeface="华文楷体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3672" y="2276872"/>
            <a:ext cx="6264696" cy="1749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</a:t>
            </a:r>
            <a:endParaRPr lang="en-US" altLang="zh-CN" sz="3600" b="1" dirty="0">
              <a:solidFill>
                <a:schemeClr val="tx2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华文楷体" charset="0"/>
              <a:sym typeface="+mn-ea"/>
            </a:endParaRPr>
          </a:p>
          <a:p>
            <a:pPr marL="228600" indent="-228600" eaLnBrk="1" latinLnBrk="0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3600" b="1" dirty="0" err="1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NeuralPDE.jl</a:t>
            </a:r>
            <a:r>
              <a:rPr lang="zh-CN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16BA8FA3-A82E-4D5B-A9F2-11CE20BBF7A3}"/>
              </a:ext>
            </a:extLst>
          </p:cNvPr>
          <p:cNvSpPr/>
          <p:nvPr/>
        </p:nvSpPr>
        <p:spPr>
          <a:xfrm>
            <a:off x="7936637" y="2752078"/>
            <a:ext cx="541538" cy="1899821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59E33-519C-4D2E-856C-0DF2BC5CEDFC}"/>
              </a:ext>
            </a:extLst>
          </p:cNvPr>
          <p:cNvSpPr txBox="1"/>
          <p:nvPr/>
        </p:nvSpPr>
        <p:spPr>
          <a:xfrm>
            <a:off x="8478175" y="2597521"/>
            <a:ext cx="37286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偏微分方程 </a:t>
            </a:r>
            <a:r>
              <a:rPr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(PDE)</a:t>
            </a:r>
          </a:p>
          <a:p>
            <a:endParaRPr lang="en-US" altLang="zh-CN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常微分方程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(ODE)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带有积分项的微分方程 </a:t>
            </a:r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(IDE)</a:t>
            </a:r>
          </a:p>
          <a:p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4GPU</a:t>
            </a:r>
            <a:r>
              <a:rPr lang="zh-CN" altLang="en-US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运算</a:t>
            </a:r>
            <a:endParaRPr lang="en-US" altLang="zh-CN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0CF35C-E80D-48D8-AE02-5188F6CB7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03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77BE-33DD-4CA1-ADD9-A35EEF4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大连理工</a:t>
            </a:r>
            <a:r>
              <a:rPr lang="en-US" altLang="zh-CN" dirty="0"/>
              <a:t>_</a:t>
            </a:r>
            <a:r>
              <a:rPr lang="zh-CN" altLang="en-US" dirty="0"/>
              <a:t>张润发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2503-3575-487B-BA41-74B439B3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103B-10F6-45C2-BAFD-9A19B71F0ACF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1FAAE-9269-4B32-B5E0-42A6FD8E74CD}"/>
              </a:ext>
            </a:extLst>
          </p:cNvPr>
          <p:cNvCxnSpPr>
            <a:cxnSpLocks/>
          </p:cNvCxnSpPr>
          <p:nvPr/>
        </p:nvCxnSpPr>
        <p:spPr>
          <a:xfrm>
            <a:off x="399853" y="1190594"/>
            <a:ext cx="1119474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A144B18-FD78-4324-A801-FE9D2F15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3" y="1433464"/>
            <a:ext cx="5115484" cy="48081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7D541-A504-4364-AC3E-097DAD561D69}"/>
              </a:ext>
            </a:extLst>
          </p:cNvPr>
          <p:cNvSpPr txBox="1"/>
          <p:nvPr/>
        </p:nvSpPr>
        <p:spPr>
          <a:xfrm>
            <a:off x="399853" y="394175"/>
            <a:ext cx="9242911" cy="92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1</a:t>
            </a: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算法简介 </a:t>
            </a:r>
            <a:r>
              <a:rPr lang="en-US" altLang="zh-CN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2NeuralPDE.jl</a:t>
            </a:r>
            <a:r>
              <a:rPr lang="zh-CN" altLang="en-US" sz="4000" b="1" dirty="0">
                <a:solidFill>
                  <a:srgbClr val="0070C0"/>
                </a:solidFill>
                <a:latin typeface="Comic Sans MS" panose="030F0702030302020204" pitchFamily="66" charset="0"/>
                <a:ea typeface="华文楷体" charset="0"/>
                <a:sym typeface="+mn-ea"/>
              </a:rPr>
              <a:t>的使用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3EBDB4-86FF-4336-AC0A-DD645089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62" y="1465132"/>
            <a:ext cx="5781675" cy="714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2B1956-21B9-4B36-B09F-2EFC0DA9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50" y="2715353"/>
            <a:ext cx="4838700" cy="3105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40CA4B-D795-449D-A716-1DC86B973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27" y="136525"/>
            <a:ext cx="1657521" cy="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7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533</Words>
  <Application>Microsoft Office PowerPoint</Application>
  <PresentationFormat>宽屏</PresentationFormat>
  <Paragraphs>135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华文楷体</vt:lpstr>
      <vt:lpstr>华文中宋</vt:lpstr>
      <vt:lpstr>Arial</vt:lpstr>
      <vt:lpstr>Cambria Math</vt:lpstr>
      <vt:lpstr>Comic Sans MS</vt:lpstr>
      <vt:lpstr>Lato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Runfa</dc:creator>
  <cp:lastModifiedBy>Zhang Runfa</cp:lastModifiedBy>
  <cp:revision>13</cp:revision>
  <dcterms:created xsi:type="dcterms:W3CDTF">2021-12-10T10:23:50Z</dcterms:created>
  <dcterms:modified xsi:type="dcterms:W3CDTF">2021-12-12T09:33:29Z</dcterms:modified>
</cp:coreProperties>
</file>