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91753" y="2682814"/>
            <a:ext cx="8791575" cy="1491383"/>
          </a:xfrm>
        </p:spPr>
        <p:txBody>
          <a:bodyPr/>
          <a:lstStyle/>
          <a:p>
            <a:pPr algn="ctr"/>
            <a:r>
              <a:rPr lang="ru-RU" dirty="0" smtClean="0"/>
              <a:t>Классификатор аудио на базе наличия дефектов речи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58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93903" y="0"/>
            <a:ext cx="1774315" cy="794499"/>
          </a:xfrm>
        </p:spPr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3" name="Прямоугольник с одним усеченным и одним скругленным углом 2"/>
          <p:cNvSpPr/>
          <p:nvPr/>
        </p:nvSpPr>
        <p:spPr>
          <a:xfrm>
            <a:off x="854016" y="1181819"/>
            <a:ext cx="2329132" cy="741872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АУДИОИНТЕРВЬЮ</a:t>
            </a:r>
            <a:endParaRPr lang="ru-RU" dirty="0"/>
          </a:p>
        </p:txBody>
      </p:sp>
      <p:sp>
        <p:nvSpPr>
          <p:cNvPr id="4" name="Прямоугольник с двумя скругленными противолежащими углами 3"/>
          <p:cNvSpPr/>
          <p:nvPr/>
        </p:nvSpPr>
        <p:spPr>
          <a:xfrm>
            <a:off x="854016" y="2907102"/>
            <a:ext cx="2329132" cy="785004"/>
          </a:xfrm>
          <a:prstGeom prst="round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ВИДЕОИНТЕРВЬЮ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261448" y="1923691"/>
            <a:ext cx="2406770" cy="9834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Выявление дефектов речи (вручную)</a:t>
            </a:r>
            <a:endParaRPr lang="ru-RU" dirty="0"/>
          </a:p>
        </p:txBody>
      </p:sp>
      <p:cxnSp>
        <p:nvCxnSpPr>
          <p:cNvPr id="7" name="Прямая со стрелкой 6"/>
          <p:cNvCxnSpPr>
            <a:stCxn id="3" idx="0"/>
            <a:endCxn id="5" idx="1"/>
          </p:cNvCxnSpPr>
          <p:nvPr/>
        </p:nvCxnSpPr>
        <p:spPr>
          <a:xfrm>
            <a:off x="3183148" y="1552755"/>
            <a:ext cx="1078300" cy="862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stCxn id="4" idx="0"/>
            <a:endCxn id="5" idx="1"/>
          </p:cNvCxnSpPr>
          <p:nvPr/>
        </p:nvCxnSpPr>
        <p:spPr>
          <a:xfrm flipV="1">
            <a:off x="3183148" y="2415397"/>
            <a:ext cx="1078300" cy="884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5" idx="2"/>
          </p:cNvCxnSpPr>
          <p:nvPr/>
        </p:nvCxnSpPr>
        <p:spPr>
          <a:xfrm>
            <a:off x="5464833" y="2907102"/>
            <a:ext cx="4314" cy="78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4261448" y="3692106"/>
            <a:ext cx="2406770" cy="20013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Классификатор аудио на базе наличия дефектов </a:t>
            </a:r>
            <a:r>
              <a:rPr lang="ru-RU" dirty="0" smtClean="0"/>
              <a:t>речи - </a:t>
            </a:r>
          </a:p>
          <a:p>
            <a:pPr algn="ctr"/>
            <a:r>
              <a:rPr lang="ru-RU" dirty="0" smtClean="0"/>
              <a:t>Частичная автоматизация процесса выявления дефектов речи</a:t>
            </a:r>
            <a:endParaRPr lang="ru-RU" dirty="0"/>
          </a:p>
        </p:txBody>
      </p:sp>
      <p:cxnSp>
        <p:nvCxnSpPr>
          <p:cNvPr id="14" name="Прямая со стрелкой 13"/>
          <p:cNvCxnSpPr>
            <a:stCxn id="5" idx="3"/>
          </p:cNvCxnSpPr>
          <p:nvPr/>
        </p:nvCxnSpPr>
        <p:spPr>
          <a:xfrm>
            <a:off x="6668218" y="2415397"/>
            <a:ext cx="1621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289985" y="2092230"/>
            <a:ext cx="2991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Очень тяжелая кропотливая</a:t>
            </a:r>
          </a:p>
          <a:p>
            <a:r>
              <a:rPr lang="ru-RU" dirty="0" smtClean="0"/>
              <a:t> и продолжительная работы</a:t>
            </a:r>
          </a:p>
        </p:txBody>
      </p:sp>
      <p:cxnSp>
        <p:nvCxnSpPr>
          <p:cNvPr id="19" name="Прямая со стрелкой 18"/>
          <p:cNvCxnSpPr>
            <a:stCxn id="12" idx="3"/>
          </p:cNvCxnSpPr>
          <p:nvPr/>
        </p:nvCxnSpPr>
        <p:spPr>
          <a:xfrm>
            <a:off x="6668218" y="4692770"/>
            <a:ext cx="1682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289985" y="3795623"/>
            <a:ext cx="37353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Возможность автоматизированного</a:t>
            </a:r>
          </a:p>
          <a:p>
            <a:r>
              <a:rPr lang="ru-RU" dirty="0" smtClean="0"/>
              <a:t> отсеивания некачественного</a:t>
            </a:r>
          </a:p>
          <a:p>
            <a:r>
              <a:rPr lang="ru-RU" dirty="0" smtClean="0"/>
              <a:t> материала, на данный момент</a:t>
            </a:r>
          </a:p>
          <a:p>
            <a:r>
              <a:rPr lang="ru-RU" dirty="0" smtClean="0"/>
              <a:t> частичная, с последующей</a:t>
            </a:r>
          </a:p>
          <a:p>
            <a:r>
              <a:rPr lang="ru-RU" dirty="0" smtClean="0"/>
              <a:t> выборочной верификацией. </a:t>
            </a:r>
          </a:p>
          <a:p>
            <a:r>
              <a:rPr lang="ru-RU" dirty="0" smtClean="0"/>
              <a:t>В дальнейшем полностью </a:t>
            </a:r>
          </a:p>
          <a:p>
            <a:r>
              <a:rPr lang="ru-RU" dirty="0" smtClean="0"/>
              <a:t>Автономная от оператора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11947585" y="64886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9838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15840" y="-79195"/>
            <a:ext cx="5353383" cy="923896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Препроцессинг</a:t>
            </a:r>
            <a:r>
              <a:rPr lang="ru-RU" dirty="0" smtClean="0"/>
              <a:t> данных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936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r>
              <a:rPr lang="en-US" dirty="0" smtClean="0"/>
              <a:t>https</a:t>
            </a:r>
            <a:r>
              <a:rPr lang="en-US" dirty="0"/>
              <a:t>://levelup.gitconnected.com/audio-data-analysis-using-deep-learning-part-1-7f6e08803f60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1947585" y="64886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62309" y="2769079"/>
            <a:ext cx="3234906" cy="1475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Аудиодорожка, представленная в дискретном виде (частота дискретизации 22 кГц, ограничитель длительности дорожки – 10 с)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554747" y="1726518"/>
            <a:ext cx="2311879" cy="4485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Spectral Centroid</a:t>
            </a:r>
            <a:r>
              <a:rPr lang="ru-RU" b="1" dirty="0" smtClean="0"/>
              <a:t>*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537494" y="2251860"/>
            <a:ext cx="2311879" cy="4485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Spectral </a:t>
            </a:r>
            <a:r>
              <a:rPr lang="en-US" b="1" dirty="0" err="1"/>
              <a:t>Rolloff</a:t>
            </a:r>
            <a:r>
              <a:rPr lang="ru-RU" b="1" dirty="0" smtClean="0"/>
              <a:t>*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537493" y="2777202"/>
            <a:ext cx="2311879" cy="44857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Spectral Bandwidth</a:t>
            </a:r>
            <a:r>
              <a:rPr lang="ru-RU" b="1" dirty="0" smtClean="0"/>
              <a:t>*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537492" y="3308561"/>
            <a:ext cx="2311879" cy="4485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Zero-Crossing Rate</a:t>
            </a:r>
            <a:r>
              <a:rPr lang="ru-RU" b="1" dirty="0" smtClean="0"/>
              <a:t>*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4554746" y="3863226"/>
            <a:ext cx="2311879" cy="13138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Mel-Frequency </a:t>
            </a:r>
            <a:r>
              <a:rPr lang="en-US" b="1" dirty="0" err="1"/>
              <a:t>Cepstral</a:t>
            </a:r>
            <a:r>
              <a:rPr lang="en-US" b="1" dirty="0"/>
              <a:t> Coefficients(MFCCs)</a:t>
            </a:r>
            <a:r>
              <a:rPr lang="ru-RU" b="1" dirty="0" smtClean="0"/>
              <a:t>*</a:t>
            </a:r>
          </a:p>
          <a:p>
            <a:pPr algn="ctr"/>
            <a:r>
              <a:rPr lang="ru-RU" b="1" dirty="0" smtClean="0"/>
              <a:t>(10-20 </a:t>
            </a:r>
            <a:r>
              <a:rPr lang="en-US" b="1" dirty="0" smtClean="0"/>
              <a:t>channels</a:t>
            </a:r>
            <a:r>
              <a:rPr lang="ru-RU" b="1" dirty="0" smtClean="0"/>
              <a:t>)</a:t>
            </a:r>
            <a:endParaRPr lang="ru-RU" dirty="0"/>
          </a:p>
        </p:txBody>
      </p:sp>
      <p:sp>
        <p:nvSpPr>
          <p:cNvPr id="16" name="Стрелка вправо 15"/>
          <p:cNvSpPr/>
          <p:nvPr/>
        </p:nvSpPr>
        <p:spPr>
          <a:xfrm>
            <a:off x="3647303" y="3297762"/>
            <a:ext cx="776377" cy="332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право 16"/>
          <p:cNvSpPr/>
          <p:nvPr/>
        </p:nvSpPr>
        <p:spPr>
          <a:xfrm>
            <a:off x="6963183" y="3225776"/>
            <a:ext cx="2073611" cy="44857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Усреднение по временной шкале</a:t>
            </a:r>
            <a:endParaRPr lang="ru-RU" dirty="0"/>
          </a:p>
        </p:txBody>
      </p:sp>
      <p:sp>
        <p:nvSpPr>
          <p:cNvPr id="18" name="Блок-схема: магнитный диск 17"/>
          <p:cNvSpPr/>
          <p:nvPr/>
        </p:nvSpPr>
        <p:spPr>
          <a:xfrm>
            <a:off x="744028" y="1171954"/>
            <a:ext cx="2471468" cy="1528480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БД аудиодорожек (ист. </a:t>
            </a:r>
            <a:r>
              <a:rPr lang="ru-RU" dirty="0" err="1" smtClean="0"/>
              <a:t>видеоинтервью</a:t>
            </a:r>
            <a:r>
              <a:rPr lang="ru-RU" dirty="0" smtClean="0"/>
              <a:t>)</a:t>
            </a:r>
          </a:p>
          <a:p>
            <a:pPr algn="ctr"/>
            <a:r>
              <a:rPr lang="en-US" dirty="0" smtClean="0"/>
              <a:t>~</a:t>
            </a:r>
            <a:r>
              <a:rPr lang="ru-RU" dirty="0" smtClean="0"/>
              <a:t>20.000 на обучение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9199094" y="1726517"/>
            <a:ext cx="414068" cy="3450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>
            <a:off x="9199094" y="2175092"/>
            <a:ext cx="41406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9199094" y="2681541"/>
            <a:ext cx="41406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9199094" y="3135865"/>
            <a:ext cx="41406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9199094" y="3630210"/>
            <a:ext cx="41406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6200000">
            <a:off x="7312643" y="3265397"/>
            <a:ext cx="348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Вектор </a:t>
            </a:r>
            <a:r>
              <a:rPr lang="ru-RU" dirty="0" err="1" smtClean="0"/>
              <a:t>фичей</a:t>
            </a:r>
            <a:r>
              <a:rPr lang="ru-RU" dirty="0" smtClean="0"/>
              <a:t> для аудиодорожки</a:t>
            </a:r>
            <a:endParaRPr lang="ru-RU" dirty="0"/>
          </a:p>
        </p:txBody>
      </p:sp>
      <p:sp>
        <p:nvSpPr>
          <p:cNvPr id="27" name="Блок-схема: внутренняя память 26"/>
          <p:cNvSpPr/>
          <p:nvPr/>
        </p:nvSpPr>
        <p:spPr>
          <a:xfrm>
            <a:off x="9968466" y="2306544"/>
            <a:ext cx="1979120" cy="2314884"/>
          </a:xfrm>
          <a:prstGeom prst="flowChartInternalStora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Стрелка вправо 28"/>
          <p:cNvSpPr/>
          <p:nvPr/>
        </p:nvSpPr>
        <p:spPr>
          <a:xfrm>
            <a:off x="9695688" y="3296527"/>
            <a:ext cx="272777" cy="307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9943033" y="2572900"/>
            <a:ext cx="209865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Audio1 – features…</a:t>
            </a:r>
          </a:p>
          <a:p>
            <a:r>
              <a:rPr lang="en-US" dirty="0" smtClean="0"/>
              <a:t>Audio2 – features…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  <a:endParaRPr lang="en-US" dirty="0" smtClean="0"/>
          </a:p>
          <a:p>
            <a:r>
              <a:rPr lang="en-US" dirty="0" err="1" smtClean="0"/>
              <a:t>AudioN</a:t>
            </a:r>
            <a:r>
              <a:rPr lang="en-US" dirty="0"/>
              <a:t> </a:t>
            </a:r>
            <a:r>
              <a:rPr lang="en-US" dirty="0" smtClean="0"/>
              <a:t>– features…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874368" y="1990426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Набор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075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26485" y="0"/>
            <a:ext cx="2645583" cy="856599"/>
          </a:xfrm>
        </p:spPr>
        <p:txBody>
          <a:bodyPr/>
          <a:lstStyle/>
          <a:p>
            <a:r>
              <a:rPr lang="ru-RU" dirty="0" smtClean="0"/>
              <a:t>Алгоритм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880696" y="64886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5" name="Прямоугольник с одним вырезанным углом 4"/>
          <p:cNvSpPr/>
          <p:nvPr/>
        </p:nvSpPr>
        <p:spPr>
          <a:xfrm>
            <a:off x="2088429" y="1511097"/>
            <a:ext cx="2355011" cy="690113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Sklearn</a:t>
            </a:r>
            <a:r>
              <a:rPr lang="en-US" b="1" dirty="0" smtClean="0"/>
              <a:t> </a:t>
            </a:r>
            <a:r>
              <a:rPr lang="en-US" b="1" dirty="0" err="1" smtClean="0"/>
              <a:t>DesisionTreeClassifier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088430" y="2313353"/>
            <a:ext cx="2355010" cy="1595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Параметры:</a:t>
            </a:r>
          </a:p>
          <a:p>
            <a:pPr algn="ctr"/>
            <a:r>
              <a:rPr lang="en-US" dirty="0" smtClean="0"/>
              <a:t>Criterion</a:t>
            </a:r>
          </a:p>
          <a:p>
            <a:pPr algn="ctr"/>
            <a:r>
              <a:rPr lang="en-US" dirty="0" err="1" smtClean="0"/>
              <a:t>max_depth</a:t>
            </a:r>
            <a:endParaRPr lang="en-US" dirty="0"/>
          </a:p>
          <a:p>
            <a:pPr algn="ctr"/>
            <a:r>
              <a:rPr lang="en-US" dirty="0" err="1" smtClean="0"/>
              <a:t>min_samples_split</a:t>
            </a:r>
            <a:endParaRPr lang="en-US" dirty="0" smtClean="0"/>
          </a:p>
          <a:p>
            <a:pPr algn="ctr"/>
            <a:r>
              <a:rPr lang="en-US" dirty="0" err="1" smtClean="0"/>
              <a:t>min_samples_leaf</a:t>
            </a:r>
            <a:r>
              <a:rPr lang="en-US" dirty="0" smtClean="0"/>
              <a:t> </a:t>
            </a:r>
            <a:r>
              <a:rPr lang="en-US" dirty="0" err="1" smtClean="0"/>
              <a:t>class_weight</a:t>
            </a:r>
            <a:endParaRPr lang="en-US" dirty="0" smtClean="0"/>
          </a:p>
        </p:txBody>
      </p:sp>
      <p:sp>
        <p:nvSpPr>
          <p:cNvPr id="8" name="Прямоугольник с одним вырезанным углом 7"/>
          <p:cNvSpPr/>
          <p:nvPr/>
        </p:nvSpPr>
        <p:spPr>
          <a:xfrm>
            <a:off x="2002166" y="1442085"/>
            <a:ext cx="2682815" cy="2544792"/>
          </a:xfrm>
          <a:prstGeom prst="snip1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694340" y="4789133"/>
            <a:ext cx="3571337" cy="11041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HYPER_OPT</a:t>
            </a:r>
          </a:p>
          <a:p>
            <a:pPr algn="ctr"/>
            <a:r>
              <a:rPr lang="ru-RU" dirty="0" smtClean="0"/>
              <a:t>Минимизация функционалов</a:t>
            </a:r>
            <a:r>
              <a:rPr lang="en-US" dirty="0" smtClean="0"/>
              <a:t>:</a:t>
            </a:r>
          </a:p>
          <a:p>
            <a:pPr algn="ctr"/>
            <a:r>
              <a:rPr lang="en-US" dirty="0"/>
              <a:t>(</a:t>
            </a:r>
            <a:r>
              <a:rPr lang="en-US" dirty="0" smtClean="0"/>
              <a:t>FN*</a:t>
            </a:r>
            <a:r>
              <a:rPr lang="en-US" dirty="0" err="1" smtClean="0"/>
              <a:t>hyper+FP+eps</a:t>
            </a:r>
            <a:r>
              <a:rPr lang="en-US" dirty="0" smtClean="0"/>
              <a:t>)/(</a:t>
            </a:r>
            <a:r>
              <a:rPr lang="en-US" dirty="0" err="1" smtClean="0"/>
              <a:t>TN+eps</a:t>
            </a:r>
            <a:r>
              <a:rPr lang="en-US" dirty="0" smtClean="0"/>
              <a:t>)*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ru-RU" dirty="0" smtClean="0"/>
          </a:p>
          <a:p>
            <a:pPr algn="ctr"/>
            <a:r>
              <a:rPr lang="ru-RU" dirty="0" smtClean="0"/>
              <a:t>1-</a:t>
            </a:r>
            <a:r>
              <a:rPr lang="en-US" dirty="0" err="1" smtClean="0"/>
              <a:t>cross_val_score</a:t>
            </a:r>
            <a:r>
              <a:rPr lang="en-US" dirty="0" smtClean="0"/>
              <a:t>(accuracy)</a:t>
            </a:r>
            <a:endParaRPr lang="ru-RU" dirty="0"/>
          </a:p>
        </p:txBody>
      </p:sp>
      <p:sp>
        <p:nvSpPr>
          <p:cNvPr id="11" name="Стрелка вверх 10"/>
          <p:cNvSpPr/>
          <p:nvPr/>
        </p:nvSpPr>
        <p:spPr>
          <a:xfrm>
            <a:off x="3265934" y="3909239"/>
            <a:ext cx="293298" cy="879894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605350" y="1338568"/>
            <a:ext cx="3726612" cy="464963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с одним вырезанным углом 12"/>
          <p:cNvSpPr/>
          <p:nvPr/>
        </p:nvSpPr>
        <p:spPr>
          <a:xfrm>
            <a:off x="7012524" y="1511097"/>
            <a:ext cx="2355011" cy="1156774"/>
          </a:xfrm>
          <a:prstGeom prst="snip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Sklearn</a:t>
            </a:r>
            <a:r>
              <a:rPr lang="en-US" b="1" dirty="0"/>
              <a:t> </a:t>
            </a:r>
            <a:r>
              <a:rPr lang="en-US" b="1" dirty="0" err="1" smtClean="0"/>
              <a:t>BaggingClassifier</a:t>
            </a:r>
            <a:r>
              <a:rPr lang="ru-RU" b="1" dirty="0" smtClean="0"/>
              <a:t> на </a:t>
            </a:r>
            <a:r>
              <a:rPr lang="ru-RU" b="1" dirty="0" err="1" smtClean="0"/>
              <a:t>бызе</a:t>
            </a:r>
            <a:r>
              <a:rPr lang="ru-RU" b="1" dirty="0" smtClean="0"/>
              <a:t> </a:t>
            </a:r>
            <a:r>
              <a:rPr lang="ru-RU" b="1" dirty="0" err="1" smtClean="0"/>
              <a:t>алгортима</a:t>
            </a:r>
            <a:r>
              <a:rPr lang="ru-RU" b="1" dirty="0" smtClean="0"/>
              <a:t> 3</a:t>
            </a:r>
            <a:endParaRPr lang="ru-RU" b="1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7012525" y="2775667"/>
            <a:ext cx="2355010" cy="11335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Параметры:</a:t>
            </a:r>
          </a:p>
          <a:p>
            <a:pPr algn="ctr"/>
            <a:r>
              <a:rPr lang="en-US" dirty="0" err="1"/>
              <a:t>n_estimators</a:t>
            </a:r>
            <a:endParaRPr lang="en-US" dirty="0" smtClean="0"/>
          </a:p>
          <a:p>
            <a:pPr algn="ctr"/>
            <a:r>
              <a:rPr lang="en-US" dirty="0" err="1"/>
              <a:t>max_features</a:t>
            </a:r>
            <a:endParaRPr lang="en-US" dirty="0"/>
          </a:p>
          <a:p>
            <a:pPr algn="ctr"/>
            <a:r>
              <a:rPr lang="en-US" dirty="0" err="1" smtClean="0"/>
              <a:t>max_samples</a:t>
            </a:r>
            <a:endParaRPr lang="en-US" dirty="0" smtClean="0"/>
          </a:p>
        </p:txBody>
      </p:sp>
      <p:sp>
        <p:nvSpPr>
          <p:cNvPr id="15" name="Прямоугольник с одним вырезанным углом 14"/>
          <p:cNvSpPr/>
          <p:nvPr/>
        </p:nvSpPr>
        <p:spPr>
          <a:xfrm>
            <a:off x="6926261" y="1442085"/>
            <a:ext cx="2682815" cy="2544792"/>
          </a:xfrm>
          <a:prstGeom prst="snip1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6618435" y="4789133"/>
            <a:ext cx="3571337" cy="11041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HYPER_OPT</a:t>
            </a:r>
          </a:p>
          <a:p>
            <a:pPr algn="ctr"/>
            <a:r>
              <a:rPr lang="ru-RU" dirty="0" smtClean="0"/>
              <a:t>Минимизация функционалов</a:t>
            </a:r>
            <a:r>
              <a:rPr lang="en-US" dirty="0" smtClean="0"/>
              <a:t>:</a:t>
            </a:r>
          </a:p>
          <a:p>
            <a:pPr algn="ctr"/>
            <a:r>
              <a:rPr lang="en-US" dirty="0"/>
              <a:t>(</a:t>
            </a:r>
            <a:r>
              <a:rPr lang="en-US" dirty="0" smtClean="0"/>
              <a:t>FN*</a:t>
            </a:r>
            <a:r>
              <a:rPr lang="en-US" dirty="0" err="1" smtClean="0"/>
              <a:t>hyper+FP+eps</a:t>
            </a:r>
            <a:r>
              <a:rPr lang="en-US" dirty="0" smtClean="0"/>
              <a:t>)/(</a:t>
            </a:r>
            <a:r>
              <a:rPr lang="en-US" dirty="0" err="1" smtClean="0"/>
              <a:t>TN+eps</a:t>
            </a:r>
            <a:r>
              <a:rPr lang="en-US" dirty="0" smtClean="0"/>
              <a:t>)*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ru-RU" dirty="0" smtClean="0"/>
          </a:p>
          <a:p>
            <a:pPr algn="ctr"/>
            <a:r>
              <a:rPr lang="ru-RU" dirty="0" smtClean="0"/>
              <a:t>1-</a:t>
            </a:r>
            <a:r>
              <a:rPr lang="en-US" dirty="0" err="1" smtClean="0"/>
              <a:t>cross_val_score</a:t>
            </a:r>
            <a:r>
              <a:rPr lang="en-US" dirty="0" smtClean="0"/>
              <a:t>(accuracy)</a:t>
            </a:r>
            <a:endParaRPr lang="ru-RU" dirty="0"/>
          </a:p>
        </p:txBody>
      </p:sp>
      <p:sp>
        <p:nvSpPr>
          <p:cNvPr id="17" name="Стрелка вверх 16"/>
          <p:cNvSpPr/>
          <p:nvPr/>
        </p:nvSpPr>
        <p:spPr>
          <a:xfrm>
            <a:off x="8190029" y="3909239"/>
            <a:ext cx="293298" cy="879894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6529445" y="1338568"/>
            <a:ext cx="3726612" cy="464963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2002166" y="148682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1631982" y="47338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1535584" y="128588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28" name="Стрелка вправо 27"/>
          <p:cNvSpPr/>
          <p:nvPr/>
        </p:nvSpPr>
        <p:spPr>
          <a:xfrm>
            <a:off x="5331962" y="1671487"/>
            <a:ext cx="1680562" cy="301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7425973" y="3025160"/>
            <a:ext cx="58646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*</a:t>
            </a:r>
            <a:r>
              <a:rPr lang="en-US" sz="1200" dirty="0" smtClean="0"/>
              <a:t>https</a:t>
            </a:r>
            <a:r>
              <a:rPr lang="en-US" sz="1200" dirty="0"/>
              <a:t>://scikit-learn.org/stable/modules/generated/sklearn.ensemble.BaggingClassifier.html</a:t>
            </a:r>
            <a:endParaRPr lang="ru-RU" sz="1200" dirty="0"/>
          </a:p>
        </p:txBody>
      </p:sp>
      <p:sp>
        <p:nvSpPr>
          <p:cNvPr id="30" name="Прямоугольник 29"/>
          <p:cNvSpPr/>
          <p:nvPr/>
        </p:nvSpPr>
        <p:spPr>
          <a:xfrm rot="16200000">
            <a:off x="-1571295" y="29095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200" dirty="0" smtClean="0"/>
              <a:t>*https</a:t>
            </a:r>
            <a:r>
              <a:rPr lang="ru-RU" sz="1200" dirty="0"/>
              <a:t>://scikit-learn.org/stable/modules/generated/sklearn.tree.DecisionTreeClassifier.html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960764" y="143846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6567201" y="47338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6474506" y="128588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4" name="Стрелка вправо 33"/>
          <p:cNvSpPr/>
          <p:nvPr/>
        </p:nvSpPr>
        <p:spPr>
          <a:xfrm>
            <a:off x="10526856" y="3275860"/>
            <a:ext cx="1053035" cy="38752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ответ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454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5375" y="221703"/>
            <a:ext cx="7001923" cy="67544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Протестированные алгоритмы</a:t>
            </a:r>
            <a:br>
              <a:rPr lang="ru-RU" dirty="0" smtClean="0"/>
            </a:br>
            <a:r>
              <a:rPr lang="ru-RU" sz="1200" dirty="0" smtClean="0"/>
              <a:t>*данные алгоритмы дали худшее качество</a:t>
            </a:r>
            <a:endParaRPr lang="ru-RU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11880696" y="64886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7AEF8F7-7A80-4C87-8377-FF935FE23989}"/>
              </a:ext>
            </a:extLst>
          </p:cNvPr>
          <p:cNvSpPr/>
          <p:nvPr/>
        </p:nvSpPr>
        <p:spPr>
          <a:xfrm>
            <a:off x="2063796" y="1048600"/>
            <a:ext cx="2311879" cy="10581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Neural Network approaches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CC995F9-61D4-4980-AA74-5A399DAA49EA}"/>
              </a:ext>
            </a:extLst>
          </p:cNvPr>
          <p:cNvSpPr/>
          <p:nvPr/>
        </p:nvSpPr>
        <p:spPr>
          <a:xfrm>
            <a:off x="7250651" y="1048599"/>
            <a:ext cx="2311879" cy="10581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Classical Machine learning approaches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8896ABB-AC4A-45C1-971E-C53EE64C09FA}"/>
              </a:ext>
            </a:extLst>
          </p:cNvPr>
          <p:cNvSpPr/>
          <p:nvPr/>
        </p:nvSpPr>
        <p:spPr>
          <a:xfrm>
            <a:off x="2062308" y="2535640"/>
            <a:ext cx="2311879" cy="11002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Attention NN classifier over </a:t>
            </a:r>
            <a:r>
              <a:rPr lang="en-US" b="1" dirty="0" err="1"/>
              <a:t>MelSpectrograms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BD842C6-B4D6-4B6B-BC94-90AA1EB4B6A8}"/>
              </a:ext>
            </a:extLst>
          </p:cNvPr>
          <p:cNvSpPr/>
          <p:nvPr/>
        </p:nvSpPr>
        <p:spPr>
          <a:xfrm>
            <a:off x="7249163" y="2535639"/>
            <a:ext cx="2311879" cy="11002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Decision Tree classifier over averaged features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0AA2491-AEF1-40A9-82F8-16B381C07C83}"/>
              </a:ext>
            </a:extLst>
          </p:cNvPr>
          <p:cNvSpPr/>
          <p:nvPr/>
        </p:nvSpPr>
        <p:spPr>
          <a:xfrm>
            <a:off x="2062306" y="3959615"/>
            <a:ext cx="2311879" cy="10949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RNN classifier over raw audio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9B871FE-6A28-49DB-9DB8-2A7956C2A919}"/>
              </a:ext>
            </a:extLst>
          </p:cNvPr>
          <p:cNvSpPr/>
          <p:nvPr/>
        </p:nvSpPr>
        <p:spPr>
          <a:xfrm>
            <a:off x="2062306" y="5421141"/>
            <a:ext cx="2311879" cy="11002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Siamse</a:t>
            </a:r>
            <a:r>
              <a:rPr lang="en-US" b="1" dirty="0"/>
              <a:t> NN classifier over </a:t>
            </a:r>
            <a:r>
              <a:rPr lang="en-US" b="1" dirty="0" err="1"/>
              <a:t>MelSpectrograms</a:t>
            </a:r>
            <a:endParaRPr lang="ru-RU" dirty="0" err="1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C1425AF-C45A-45FA-B28D-E2291DB2768C}"/>
              </a:ext>
            </a:extLst>
          </p:cNvPr>
          <p:cNvSpPr/>
          <p:nvPr/>
        </p:nvSpPr>
        <p:spPr>
          <a:xfrm>
            <a:off x="7249161" y="3959614"/>
            <a:ext cx="2311879" cy="10949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Gradient Boosting classifier(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XGBoost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over averaged features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79BF047-7A23-493D-9715-07EB2784FAD2}"/>
              </a:ext>
            </a:extLst>
          </p:cNvPr>
          <p:cNvSpPr/>
          <p:nvPr/>
        </p:nvSpPr>
        <p:spPr>
          <a:xfrm>
            <a:off x="7249161" y="5421140"/>
            <a:ext cx="2311879" cy="11002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Bagging classifier over averaged features </a:t>
            </a:r>
          </a:p>
        </p:txBody>
      </p:sp>
    </p:spTree>
    <p:extLst>
      <p:ext uri="{BB962C8B-B14F-4D97-AF65-F5344CB8AC3E}">
        <p14:creationId xmlns:p14="http://schemas.microsoft.com/office/powerpoint/2010/main" val="3870702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7938" y="-49466"/>
            <a:ext cx="2153878" cy="8893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Результат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880696" y="64886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471760"/>
              </p:ext>
            </p:extLst>
          </p:nvPr>
        </p:nvGraphicFramePr>
        <p:xfrm>
          <a:off x="3117816" y="612736"/>
          <a:ext cx="8128000" cy="17669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429">
                  <a:extLst>
                    <a:ext uri="{9D8B030D-6E8A-4147-A177-3AD203B41FA5}">
                      <a16:colId xmlns:a16="http://schemas.microsoft.com/office/drawing/2014/main" val="2365685540"/>
                    </a:ext>
                  </a:extLst>
                </a:gridCol>
                <a:gridCol w="1142771">
                  <a:extLst>
                    <a:ext uri="{9D8B030D-6E8A-4147-A177-3AD203B41FA5}">
                      <a16:colId xmlns:a16="http://schemas.microsoft.com/office/drawing/2014/main" val="330438649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7700310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8183429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05171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04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27224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943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1943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935797"/>
                  </a:ext>
                </a:extLst>
              </a:tr>
              <a:tr h="3852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VALIDATION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6841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08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TEST(out of sample)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TEST(out of time)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6807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2521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226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325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502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305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64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300583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79496" y="513736"/>
            <a:ext cx="207392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 class (1) – </a:t>
            </a:r>
            <a:r>
              <a:rPr lang="ru-RU" dirty="0" smtClean="0"/>
              <a:t>аудио без дефектов речи(подходящее качество)</a:t>
            </a:r>
          </a:p>
          <a:p>
            <a:r>
              <a:rPr lang="en-US" dirty="0" smtClean="0"/>
              <a:t>Negative class (0) – </a:t>
            </a:r>
            <a:r>
              <a:rPr lang="ru-RU" dirty="0" smtClean="0"/>
              <a:t>аудио с дефектами речи(неуд. качество)</a:t>
            </a:r>
          </a:p>
          <a:p>
            <a:r>
              <a:rPr lang="ru-RU" sz="1200" dirty="0" smtClean="0"/>
              <a:t>*алгоритм обучался на данных размеченных разными рекрутерами</a:t>
            </a:r>
          </a:p>
          <a:p>
            <a:r>
              <a:rPr lang="ru-RU" sz="1200" dirty="0" smtClean="0"/>
              <a:t>У каждого из них мог быть свой решающий критерий</a:t>
            </a:r>
            <a:endParaRPr lang="ru-RU" sz="12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888647"/>
              </p:ext>
            </p:extLst>
          </p:nvPr>
        </p:nvGraphicFramePr>
        <p:xfrm>
          <a:off x="3117816" y="2379705"/>
          <a:ext cx="8128000" cy="17669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429">
                  <a:extLst>
                    <a:ext uri="{9D8B030D-6E8A-4147-A177-3AD203B41FA5}">
                      <a16:colId xmlns:a16="http://schemas.microsoft.com/office/drawing/2014/main" val="2365685540"/>
                    </a:ext>
                  </a:extLst>
                </a:gridCol>
                <a:gridCol w="1142771">
                  <a:extLst>
                    <a:ext uri="{9D8B030D-6E8A-4147-A177-3AD203B41FA5}">
                      <a16:colId xmlns:a16="http://schemas.microsoft.com/office/drawing/2014/main" val="330438649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7700310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8183429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05171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precision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recall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roc-</a:t>
                      </a:r>
                      <a:r>
                        <a:rPr lang="en-US" dirty="0" err="1" smtClean="0"/>
                        <a:t>auc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F1-mere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04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96.6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99.7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97.4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935797"/>
                  </a:ext>
                </a:extLst>
              </a:tr>
              <a:tr h="3852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VALIDATION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96.7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99.8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97.8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08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TEST(out of sample)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TEST(out of time)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96.5</a:t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>88.5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99.7</a:t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>93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94.4</a:t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>85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98</a:t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>90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300583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46383"/>
              </p:ext>
            </p:extLst>
          </p:nvPr>
        </p:nvGraphicFramePr>
        <p:xfrm>
          <a:off x="3117816" y="4406819"/>
          <a:ext cx="8128000" cy="17669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429">
                  <a:extLst>
                    <a:ext uri="{9D8B030D-6E8A-4147-A177-3AD203B41FA5}">
                      <a16:colId xmlns:a16="http://schemas.microsoft.com/office/drawing/2014/main" val="2365685540"/>
                    </a:ext>
                  </a:extLst>
                </a:gridCol>
                <a:gridCol w="1142771">
                  <a:extLst>
                    <a:ext uri="{9D8B030D-6E8A-4147-A177-3AD203B41FA5}">
                      <a16:colId xmlns:a16="http://schemas.microsoft.com/office/drawing/2014/main" val="330438649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7700310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8183429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05171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precision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recall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roc-</a:t>
                      </a:r>
                      <a:r>
                        <a:rPr lang="en-US" dirty="0" err="1" smtClean="0"/>
                        <a:t>auc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F1-mere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04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96.3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67.3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71.2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79.2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935797"/>
                  </a:ext>
                </a:extLst>
              </a:tr>
              <a:tr h="3852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VALIDATION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96.8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66.2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70.4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78.6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08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TEST(out of sample)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TEST(out of time)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97</a:t>
                      </a: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>82.6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68.9</a:t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>48.8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71.5</a:t>
                      </a: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dirty="0" smtClean="0"/>
                        <a:t>62.4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80.6</a:t>
                      </a:r>
                      <a:r>
                        <a:rPr lang="ru-RU" smtClean="0"/>
                        <a:t/>
                      </a:r>
                      <a:br>
                        <a:rPr lang="ru-RU" smtClean="0"/>
                      </a:br>
                      <a:r>
                        <a:rPr lang="ru-RU" smtClean="0"/>
                        <a:t>61.35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30058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 flipH="1">
            <a:off x="3022888" y="4145209"/>
            <a:ext cx="5022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*on negative class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104148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300</TotalTime>
  <Words>370</Words>
  <Application>Microsoft Office PowerPoint</Application>
  <PresentationFormat>Широкоэкранный</PresentationFormat>
  <Paragraphs>144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Контур</vt:lpstr>
      <vt:lpstr>Классификатор аудио на базе наличия дефектов речи</vt:lpstr>
      <vt:lpstr>Задача</vt:lpstr>
      <vt:lpstr>Препроцессинг данных</vt:lpstr>
      <vt:lpstr>Алгоритм</vt:lpstr>
      <vt:lpstr>Протестированные алгоритмы *данные алгоритмы дали худшее качество</vt:lpstr>
      <vt:lpstr>Результат</vt:lpstr>
    </vt:vector>
  </TitlesOfParts>
  <Company>Russia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Classifier of presence of a speech defect</dc:title>
  <dc:creator>Roman</dc:creator>
  <cp:lastModifiedBy>Roman</cp:lastModifiedBy>
  <cp:revision>19</cp:revision>
  <dcterms:created xsi:type="dcterms:W3CDTF">2020-04-06T10:00:59Z</dcterms:created>
  <dcterms:modified xsi:type="dcterms:W3CDTF">2020-04-28T15:07:06Z</dcterms:modified>
</cp:coreProperties>
</file>