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5"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8AAAD-EA48-0B0D-BA62-DB2E26FA91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63C3A9-17DB-356C-E2F7-CA7A270812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50B2DF-E479-502E-17B4-5610C6506B2D}"/>
              </a:ext>
            </a:extLst>
          </p:cNvPr>
          <p:cNvSpPr>
            <a:spLocks noGrp="1"/>
          </p:cNvSpPr>
          <p:nvPr>
            <p:ph type="dt" sz="half" idx="10"/>
          </p:nvPr>
        </p:nvSpPr>
        <p:spPr/>
        <p:txBody>
          <a:bodyPr/>
          <a:lstStyle/>
          <a:p>
            <a:fld id="{F27983A6-BAAD-499E-92E0-2169193E0ACC}" type="datetimeFigureOut">
              <a:rPr lang="en-US" smtClean="0"/>
              <a:t>12/21/2023</a:t>
            </a:fld>
            <a:endParaRPr lang="en-US"/>
          </a:p>
        </p:txBody>
      </p:sp>
      <p:sp>
        <p:nvSpPr>
          <p:cNvPr id="5" name="Footer Placeholder 4">
            <a:extLst>
              <a:ext uri="{FF2B5EF4-FFF2-40B4-BE49-F238E27FC236}">
                <a16:creationId xmlns:a16="http://schemas.microsoft.com/office/drawing/2014/main" id="{1D73B0F5-EF65-963D-4BCB-2DEDC013AF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70DED6-E53D-00D2-9CB0-7B1BC554FD06}"/>
              </a:ext>
            </a:extLst>
          </p:cNvPr>
          <p:cNvSpPr>
            <a:spLocks noGrp="1"/>
          </p:cNvSpPr>
          <p:nvPr>
            <p:ph type="sldNum" sz="quarter" idx="12"/>
          </p:nvPr>
        </p:nvSpPr>
        <p:spPr/>
        <p:txBody>
          <a:bodyPr/>
          <a:lstStyle/>
          <a:p>
            <a:fld id="{07F3AAED-9D44-4AA6-AB89-EA5E7F8C1092}" type="slidenum">
              <a:rPr lang="en-US" smtClean="0"/>
              <a:t>‹#›</a:t>
            </a:fld>
            <a:endParaRPr lang="en-US"/>
          </a:p>
        </p:txBody>
      </p:sp>
    </p:spTree>
    <p:extLst>
      <p:ext uri="{BB962C8B-B14F-4D97-AF65-F5344CB8AC3E}">
        <p14:creationId xmlns:p14="http://schemas.microsoft.com/office/powerpoint/2010/main" val="1582035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5FCC-7A5B-1E77-59EE-3663C283A6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45789C-F8A2-8010-6F32-D6111505E5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71AAC4-BE82-333C-01D0-B233B84484AB}"/>
              </a:ext>
            </a:extLst>
          </p:cNvPr>
          <p:cNvSpPr>
            <a:spLocks noGrp="1"/>
          </p:cNvSpPr>
          <p:nvPr>
            <p:ph type="dt" sz="half" idx="10"/>
          </p:nvPr>
        </p:nvSpPr>
        <p:spPr/>
        <p:txBody>
          <a:bodyPr/>
          <a:lstStyle/>
          <a:p>
            <a:fld id="{F27983A6-BAAD-499E-92E0-2169193E0ACC}" type="datetimeFigureOut">
              <a:rPr lang="en-US" smtClean="0"/>
              <a:t>12/21/2023</a:t>
            </a:fld>
            <a:endParaRPr lang="en-US"/>
          </a:p>
        </p:txBody>
      </p:sp>
      <p:sp>
        <p:nvSpPr>
          <p:cNvPr id="5" name="Footer Placeholder 4">
            <a:extLst>
              <a:ext uri="{FF2B5EF4-FFF2-40B4-BE49-F238E27FC236}">
                <a16:creationId xmlns:a16="http://schemas.microsoft.com/office/drawing/2014/main" id="{322799C1-5E50-6FC7-E4FC-DDA76A1B97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3D5AEC-A4F6-302C-930B-1C579A56D37E}"/>
              </a:ext>
            </a:extLst>
          </p:cNvPr>
          <p:cNvSpPr>
            <a:spLocks noGrp="1"/>
          </p:cNvSpPr>
          <p:nvPr>
            <p:ph type="sldNum" sz="quarter" idx="12"/>
          </p:nvPr>
        </p:nvSpPr>
        <p:spPr/>
        <p:txBody>
          <a:bodyPr/>
          <a:lstStyle/>
          <a:p>
            <a:fld id="{07F3AAED-9D44-4AA6-AB89-EA5E7F8C1092}" type="slidenum">
              <a:rPr lang="en-US" smtClean="0"/>
              <a:t>‹#›</a:t>
            </a:fld>
            <a:endParaRPr lang="en-US"/>
          </a:p>
        </p:txBody>
      </p:sp>
    </p:spTree>
    <p:extLst>
      <p:ext uri="{BB962C8B-B14F-4D97-AF65-F5344CB8AC3E}">
        <p14:creationId xmlns:p14="http://schemas.microsoft.com/office/powerpoint/2010/main" val="1047195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5B429F-B764-CD06-C7E1-36CE15D750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C5FF8C-CDD0-3B65-BDBA-C770D5C664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E00DE4-7A82-2921-018D-224AA3EF3353}"/>
              </a:ext>
            </a:extLst>
          </p:cNvPr>
          <p:cNvSpPr>
            <a:spLocks noGrp="1"/>
          </p:cNvSpPr>
          <p:nvPr>
            <p:ph type="dt" sz="half" idx="10"/>
          </p:nvPr>
        </p:nvSpPr>
        <p:spPr/>
        <p:txBody>
          <a:bodyPr/>
          <a:lstStyle/>
          <a:p>
            <a:fld id="{F27983A6-BAAD-499E-92E0-2169193E0ACC}" type="datetimeFigureOut">
              <a:rPr lang="en-US" smtClean="0"/>
              <a:t>12/21/2023</a:t>
            </a:fld>
            <a:endParaRPr lang="en-US"/>
          </a:p>
        </p:txBody>
      </p:sp>
      <p:sp>
        <p:nvSpPr>
          <p:cNvPr id="5" name="Footer Placeholder 4">
            <a:extLst>
              <a:ext uri="{FF2B5EF4-FFF2-40B4-BE49-F238E27FC236}">
                <a16:creationId xmlns:a16="http://schemas.microsoft.com/office/drawing/2014/main" id="{488E941D-35EF-1874-6468-1DC36B55A6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5462C8-8E03-75B6-BCDF-B0655D0D02E1}"/>
              </a:ext>
            </a:extLst>
          </p:cNvPr>
          <p:cNvSpPr>
            <a:spLocks noGrp="1"/>
          </p:cNvSpPr>
          <p:nvPr>
            <p:ph type="sldNum" sz="quarter" idx="12"/>
          </p:nvPr>
        </p:nvSpPr>
        <p:spPr/>
        <p:txBody>
          <a:bodyPr/>
          <a:lstStyle/>
          <a:p>
            <a:fld id="{07F3AAED-9D44-4AA6-AB89-EA5E7F8C1092}" type="slidenum">
              <a:rPr lang="en-US" smtClean="0"/>
              <a:t>‹#›</a:t>
            </a:fld>
            <a:endParaRPr lang="en-US"/>
          </a:p>
        </p:txBody>
      </p:sp>
    </p:spTree>
    <p:extLst>
      <p:ext uri="{BB962C8B-B14F-4D97-AF65-F5344CB8AC3E}">
        <p14:creationId xmlns:p14="http://schemas.microsoft.com/office/powerpoint/2010/main" val="1195745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5BE59-D628-945D-6100-C3923C3352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95BBD9-13C2-11DF-6788-47A7305F49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B40501-1B3B-694F-CA4B-E31B9D171B4C}"/>
              </a:ext>
            </a:extLst>
          </p:cNvPr>
          <p:cNvSpPr>
            <a:spLocks noGrp="1"/>
          </p:cNvSpPr>
          <p:nvPr>
            <p:ph type="dt" sz="half" idx="10"/>
          </p:nvPr>
        </p:nvSpPr>
        <p:spPr/>
        <p:txBody>
          <a:bodyPr/>
          <a:lstStyle/>
          <a:p>
            <a:fld id="{F27983A6-BAAD-499E-92E0-2169193E0ACC}" type="datetimeFigureOut">
              <a:rPr lang="en-US" smtClean="0"/>
              <a:t>12/21/2023</a:t>
            </a:fld>
            <a:endParaRPr lang="en-US"/>
          </a:p>
        </p:txBody>
      </p:sp>
      <p:sp>
        <p:nvSpPr>
          <p:cNvPr id="5" name="Footer Placeholder 4">
            <a:extLst>
              <a:ext uri="{FF2B5EF4-FFF2-40B4-BE49-F238E27FC236}">
                <a16:creationId xmlns:a16="http://schemas.microsoft.com/office/drawing/2014/main" id="{F3D4BBF7-A164-D7E9-EC21-8B22D82415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3FF9A4-51A0-CFF5-65F2-6D081BBCE39C}"/>
              </a:ext>
            </a:extLst>
          </p:cNvPr>
          <p:cNvSpPr>
            <a:spLocks noGrp="1"/>
          </p:cNvSpPr>
          <p:nvPr>
            <p:ph type="sldNum" sz="quarter" idx="12"/>
          </p:nvPr>
        </p:nvSpPr>
        <p:spPr/>
        <p:txBody>
          <a:bodyPr/>
          <a:lstStyle/>
          <a:p>
            <a:fld id="{07F3AAED-9D44-4AA6-AB89-EA5E7F8C1092}" type="slidenum">
              <a:rPr lang="en-US" smtClean="0"/>
              <a:t>‹#›</a:t>
            </a:fld>
            <a:endParaRPr lang="en-US"/>
          </a:p>
        </p:txBody>
      </p:sp>
    </p:spTree>
    <p:extLst>
      <p:ext uri="{BB962C8B-B14F-4D97-AF65-F5344CB8AC3E}">
        <p14:creationId xmlns:p14="http://schemas.microsoft.com/office/powerpoint/2010/main" val="276544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A379-41D4-C3B2-676D-6D22FDFCF5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64F874-8F0F-8765-4F58-A8BB29BCC8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16D64D-0DD8-9C46-E8AD-78C847CF0628}"/>
              </a:ext>
            </a:extLst>
          </p:cNvPr>
          <p:cNvSpPr>
            <a:spLocks noGrp="1"/>
          </p:cNvSpPr>
          <p:nvPr>
            <p:ph type="dt" sz="half" idx="10"/>
          </p:nvPr>
        </p:nvSpPr>
        <p:spPr/>
        <p:txBody>
          <a:bodyPr/>
          <a:lstStyle/>
          <a:p>
            <a:fld id="{F27983A6-BAAD-499E-92E0-2169193E0ACC}" type="datetimeFigureOut">
              <a:rPr lang="en-US" smtClean="0"/>
              <a:t>12/21/2023</a:t>
            </a:fld>
            <a:endParaRPr lang="en-US"/>
          </a:p>
        </p:txBody>
      </p:sp>
      <p:sp>
        <p:nvSpPr>
          <p:cNvPr id="5" name="Footer Placeholder 4">
            <a:extLst>
              <a:ext uri="{FF2B5EF4-FFF2-40B4-BE49-F238E27FC236}">
                <a16:creationId xmlns:a16="http://schemas.microsoft.com/office/drawing/2014/main" id="{0A28C6EC-8BD5-E2BE-6BDD-5F52D92414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78DEF0-F97E-2EE5-8D1A-8BC6F1A671B9}"/>
              </a:ext>
            </a:extLst>
          </p:cNvPr>
          <p:cNvSpPr>
            <a:spLocks noGrp="1"/>
          </p:cNvSpPr>
          <p:nvPr>
            <p:ph type="sldNum" sz="quarter" idx="12"/>
          </p:nvPr>
        </p:nvSpPr>
        <p:spPr/>
        <p:txBody>
          <a:bodyPr/>
          <a:lstStyle/>
          <a:p>
            <a:fld id="{07F3AAED-9D44-4AA6-AB89-EA5E7F8C1092}" type="slidenum">
              <a:rPr lang="en-US" smtClean="0"/>
              <a:t>‹#›</a:t>
            </a:fld>
            <a:endParaRPr lang="en-US"/>
          </a:p>
        </p:txBody>
      </p:sp>
    </p:spTree>
    <p:extLst>
      <p:ext uri="{BB962C8B-B14F-4D97-AF65-F5344CB8AC3E}">
        <p14:creationId xmlns:p14="http://schemas.microsoft.com/office/powerpoint/2010/main" val="3498217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7862B-B38D-70C9-81CA-BBC5551172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39B6EB-79D6-02E1-FDFF-DF0677F3E3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A0E3DB-CBC7-9631-50F2-7BC9741A7E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E37BD7-C98C-6EE8-805E-71B5EE3F0A20}"/>
              </a:ext>
            </a:extLst>
          </p:cNvPr>
          <p:cNvSpPr>
            <a:spLocks noGrp="1"/>
          </p:cNvSpPr>
          <p:nvPr>
            <p:ph type="dt" sz="half" idx="10"/>
          </p:nvPr>
        </p:nvSpPr>
        <p:spPr/>
        <p:txBody>
          <a:bodyPr/>
          <a:lstStyle/>
          <a:p>
            <a:fld id="{F27983A6-BAAD-499E-92E0-2169193E0ACC}" type="datetimeFigureOut">
              <a:rPr lang="en-US" smtClean="0"/>
              <a:t>12/21/2023</a:t>
            </a:fld>
            <a:endParaRPr lang="en-US"/>
          </a:p>
        </p:txBody>
      </p:sp>
      <p:sp>
        <p:nvSpPr>
          <p:cNvPr id="6" name="Footer Placeholder 5">
            <a:extLst>
              <a:ext uri="{FF2B5EF4-FFF2-40B4-BE49-F238E27FC236}">
                <a16:creationId xmlns:a16="http://schemas.microsoft.com/office/drawing/2014/main" id="{DB67C96C-EAAA-D6D6-6990-BE426CCF71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C64AE2-5F5C-5BE8-100E-38BCC87814CB}"/>
              </a:ext>
            </a:extLst>
          </p:cNvPr>
          <p:cNvSpPr>
            <a:spLocks noGrp="1"/>
          </p:cNvSpPr>
          <p:nvPr>
            <p:ph type="sldNum" sz="quarter" idx="12"/>
          </p:nvPr>
        </p:nvSpPr>
        <p:spPr/>
        <p:txBody>
          <a:bodyPr/>
          <a:lstStyle/>
          <a:p>
            <a:fld id="{07F3AAED-9D44-4AA6-AB89-EA5E7F8C1092}" type="slidenum">
              <a:rPr lang="en-US" smtClean="0"/>
              <a:t>‹#›</a:t>
            </a:fld>
            <a:endParaRPr lang="en-US"/>
          </a:p>
        </p:txBody>
      </p:sp>
    </p:spTree>
    <p:extLst>
      <p:ext uri="{BB962C8B-B14F-4D97-AF65-F5344CB8AC3E}">
        <p14:creationId xmlns:p14="http://schemas.microsoft.com/office/powerpoint/2010/main" val="3056627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E1C99-153E-9705-C2B5-15CC232889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FEACE8-B86F-DB81-2872-40B905A82B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341A28-6CF6-A5DE-21B0-30B8BE2D59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14364B-A391-8206-AFE7-33A1C0B4AE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C90076-D37D-C818-C4ED-3087962E3E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B4BEAE-3C47-910A-9CA7-796010CEA012}"/>
              </a:ext>
            </a:extLst>
          </p:cNvPr>
          <p:cNvSpPr>
            <a:spLocks noGrp="1"/>
          </p:cNvSpPr>
          <p:nvPr>
            <p:ph type="dt" sz="half" idx="10"/>
          </p:nvPr>
        </p:nvSpPr>
        <p:spPr/>
        <p:txBody>
          <a:bodyPr/>
          <a:lstStyle/>
          <a:p>
            <a:fld id="{F27983A6-BAAD-499E-92E0-2169193E0ACC}" type="datetimeFigureOut">
              <a:rPr lang="en-US" smtClean="0"/>
              <a:t>12/21/2023</a:t>
            </a:fld>
            <a:endParaRPr lang="en-US"/>
          </a:p>
        </p:txBody>
      </p:sp>
      <p:sp>
        <p:nvSpPr>
          <p:cNvPr id="8" name="Footer Placeholder 7">
            <a:extLst>
              <a:ext uri="{FF2B5EF4-FFF2-40B4-BE49-F238E27FC236}">
                <a16:creationId xmlns:a16="http://schemas.microsoft.com/office/drawing/2014/main" id="{6669494D-41CB-BBC7-36DD-A1B79D0A30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001203-8A73-7C80-169A-87C30ED288DE}"/>
              </a:ext>
            </a:extLst>
          </p:cNvPr>
          <p:cNvSpPr>
            <a:spLocks noGrp="1"/>
          </p:cNvSpPr>
          <p:nvPr>
            <p:ph type="sldNum" sz="quarter" idx="12"/>
          </p:nvPr>
        </p:nvSpPr>
        <p:spPr/>
        <p:txBody>
          <a:bodyPr/>
          <a:lstStyle/>
          <a:p>
            <a:fld id="{07F3AAED-9D44-4AA6-AB89-EA5E7F8C1092}" type="slidenum">
              <a:rPr lang="en-US" smtClean="0"/>
              <a:t>‹#›</a:t>
            </a:fld>
            <a:endParaRPr lang="en-US"/>
          </a:p>
        </p:txBody>
      </p:sp>
    </p:spTree>
    <p:extLst>
      <p:ext uri="{BB962C8B-B14F-4D97-AF65-F5344CB8AC3E}">
        <p14:creationId xmlns:p14="http://schemas.microsoft.com/office/powerpoint/2010/main" val="1613213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067-B072-7720-2582-36A4DDF09F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22455F-87A3-C836-00F0-4BFA44138E93}"/>
              </a:ext>
            </a:extLst>
          </p:cNvPr>
          <p:cNvSpPr>
            <a:spLocks noGrp="1"/>
          </p:cNvSpPr>
          <p:nvPr>
            <p:ph type="dt" sz="half" idx="10"/>
          </p:nvPr>
        </p:nvSpPr>
        <p:spPr/>
        <p:txBody>
          <a:bodyPr/>
          <a:lstStyle/>
          <a:p>
            <a:fld id="{F27983A6-BAAD-499E-92E0-2169193E0ACC}" type="datetimeFigureOut">
              <a:rPr lang="en-US" smtClean="0"/>
              <a:t>12/21/2023</a:t>
            </a:fld>
            <a:endParaRPr lang="en-US"/>
          </a:p>
        </p:txBody>
      </p:sp>
      <p:sp>
        <p:nvSpPr>
          <p:cNvPr id="4" name="Footer Placeholder 3">
            <a:extLst>
              <a:ext uri="{FF2B5EF4-FFF2-40B4-BE49-F238E27FC236}">
                <a16:creationId xmlns:a16="http://schemas.microsoft.com/office/drawing/2014/main" id="{D26C2CF8-CCF0-5012-22A8-7EED27C130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067FB2-0C33-749F-0D01-5A5D0277FD73}"/>
              </a:ext>
            </a:extLst>
          </p:cNvPr>
          <p:cNvSpPr>
            <a:spLocks noGrp="1"/>
          </p:cNvSpPr>
          <p:nvPr>
            <p:ph type="sldNum" sz="quarter" idx="12"/>
          </p:nvPr>
        </p:nvSpPr>
        <p:spPr/>
        <p:txBody>
          <a:bodyPr/>
          <a:lstStyle/>
          <a:p>
            <a:fld id="{07F3AAED-9D44-4AA6-AB89-EA5E7F8C1092}" type="slidenum">
              <a:rPr lang="en-US" smtClean="0"/>
              <a:t>‹#›</a:t>
            </a:fld>
            <a:endParaRPr lang="en-US"/>
          </a:p>
        </p:txBody>
      </p:sp>
    </p:spTree>
    <p:extLst>
      <p:ext uri="{BB962C8B-B14F-4D97-AF65-F5344CB8AC3E}">
        <p14:creationId xmlns:p14="http://schemas.microsoft.com/office/powerpoint/2010/main" val="1066908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45B7A2-E6F4-F15E-7903-DE5F26DA2356}"/>
              </a:ext>
            </a:extLst>
          </p:cNvPr>
          <p:cNvSpPr>
            <a:spLocks noGrp="1"/>
          </p:cNvSpPr>
          <p:nvPr>
            <p:ph type="dt" sz="half" idx="10"/>
          </p:nvPr>
        </p:nvSpPr>
        <p:spPr/>
        <p:txBody>
          <a:bodyPr/>
          <a:lstStyle/>
          <a:p>
            <a:fld id="{F27983A6-BAAD-499E-92E0-2169193E0ACC}" type="datetimeFigureOut">
              <a:rPr lang="en-US" smtClean="0"/>
              <a:t>12/21/2023</a:t>
            </a:fld>
            <a:endParaRPr lang="en-US"/>
          </a:p>
        </p:txBody>
      </p:sp>
      <p:sp>
        <p:nvSpPr>
          <p:cNvPr id="3" name="Footer Placeholder 2">
            <a:extLst>
              <a:ext uri="{FF2B5EF4-FFF2-40B4-BE49-F238E27FC236}">
                <a16:creationId xmlns:a16="http://schemas.microsoft.com/office/drawing/2014/main" id="{33715BEE-219C-023A-7494-9655E3CC41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B8C8D8-A0CA-3477-56D7-844757E7931D}"/>
              </a:ext>
            </a:extLst>
          </p:cNvPr>
          <p:cNvSpPr>
            <a:spLocks noGrp="1"/>
          </p:cNvSpPr>
          <p:nvPr>
            <p:ph type="sldNum" sz="quarter" idx="12"/>
          </p:nvPr>
        </p:nvSpPr>
        <p:spPr/>
        <p:txBody>
          <a:bodyPr/>
          <a:lstStyle/>
          <a:p>
            <a:fld id="{07F3AAED-9D44-4AA6-AB89-EA5E7F8C1092}" type="slidenum">
              <a:rPr lang="en-US" smtClean="0"/>
              <a:t>‹#›</a:t>
            </a:fld>
            <a:endParaRPr lang="en-US"/>
          </a:p>
        </p:txBody>
      </p:sp>
    </p:spTree>
    <p:extLst>
      <p:ext uri="{BB962C8B-B14F-4D97-AF65-F5344CB8AC3E}">
        <p14:creationId xmlns:p14="http://schemas.microsoft.com/office/powerpoint/2010/main" val="558945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8C00E-033A-03B2-8677-7C3DDB1A2D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231BC5-7367-6071-81CD-494A7BC8E7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6D4AC9-E8C4-0C45-3B19-4B64A799FD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BE3EBE-D9A8-BC8F-50C3-ABC4440D2169}"/>
              </a:ext>
            </a:extLst>
          </p:cNvPr>
          <p:cNvSpPr>
            <a:spLocks noGrp="1"/>
          </p:cNvSpPr>
          <p:nvPr>
            <p:ph type="dt" sz="half" idx="10"/>
          </p:nvPr>
        </p:nvSpPr>
        <p:spPr/>
        <p:txBody>
          <a:bodyPr/>
          <a:lstStyle/>
          <a:p>
            <a:fld id="{F27983A6-BAAD-499E-92E0-2169193E0ACC}" type="datetimeFigureOut">
              <a:rPr lang="en-US" smtClean="0"/>
              <a:t>12/21/2023</a:t>
            </a:fld>
            <a:endParaRPr lang="en-US"/>
          </a:p>
        </p:txBody>
      </p:sp>
      <p:sp>
        <p:nvSpPr>
          <p:cNvPr id="6" name="Footer Placeholder 5">
            <a:extLst>
              <a:ext uri="{FF2B5EF4-FFF2-40B4-BE49-F238E27FC236}">
                <a16:creationId xmlns:a16="http://schemas.microsoft.com/office/drawing/2014/main" id="{D3E57734-7820-59A0-2A10-0579E6C798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C73F35-141C-A5A8-1542-429A63E94459}"/>
              </a:ext>
            </a:extLst>
          </p:cNvPr>
          <p:cNvSpPr>
            <a:spLocks noGrp="1"/>
          </p:cNvSpPr>
          <p:nvPr>
            <p:ph type="sldNum" sz="quarter" idx="12"/>
          </p:nvPr>
        </p:nvSpPr>
        <p:spPr/>
        <p:txBody>
          <a:bodyPr/>
          <a:lstStyle/>
          <a:p>
            <a:fld id="{07F3AAED-9D44-4AA6-AB89-EA5E7F8C1092}" type="slidenum">
              <a:rPr lang="en-US" smtClean="0"/>
              <a:t>‹#›</a:t>
            </a:fld>
            <a:endParaRPr lang="en-US"/>
          </a:p>
        </p:txBody>
      </p:sp>
    </p:spTree>
    <p:extLst>
      <p:ext uri="{BB962C8B-B14F-4D97-AF65-F5344CB8AC3E}">
        <p14:creationId xmlns:p14="http://schemas.microsoft.com/office/powerpoint/2010/main" val="2799784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2CD28-CBB9-182D-FC69-D5C9F65136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3C8969-036E-98B0-1207-BDDECE91A0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2E297D-589A-34BB-9681-6B513B5CED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AEB638-A7CD-2023-47AC-8EE38545D312}"/>
              </a:ext>
            </a:extLst>
          </p:cNvPr>
          <p:cNvSpPr>
            <a:spLocks noGrp="1"/>
          </p:cNvSpPr>
          <p:nvPr>
            <p:ph type="dt" sz="half" idx="10"/>
          </p:nvPr>
        </p:nvSpPr>
        <p:spPr/>
        <p:txBody>
          <a:bodyPr/>
          <a:lstStyle/>
          <a:p>
            <a:fld id="{F27983A6-BAAD-499E-92E0-2169193E0ACC}" type="datetimeFigureOut">
              <a:rPr lang="en-US" smtClean="0"/>
              <a:t>12/21/2023</a:t>
            </a:fld>
            <a:endParaRPr lang="en-US"/>
          </a:p>
        </p:txBody>
      </p:sp>
      <p:sp>
        <p:nvSpPr>
          <p:cNvPr id="6" name="Footer Placeholder 5">
            <a:extLst>
              <a:ext uri="{FF2B5EF4-FFF2-40B4-BE49-F238E27FC236}">
                <a16:creationId xmlns:a16="http://schemas.microsoft.com/office/drawing/2014/main" id="{67FEDE22-03AD-BB5E-4F44-CC1178F163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A3C7EE-5EC0-FF00-F42E-0158B53970D4}"/>
              </a:ext>
            </a:extLst>
          </p:cNvPr>
          <p:cNvSpPr>
            <a:spLocks noGrp="1"/>
          </p:cNvSpPr>
          <p:nvPr>
            <p:ph type="sldNum" sz="quarter" idx="12"/>
          </p:nvPr>
        </p:nvSpPr>
        <p:spPr/>
        <p:txBody>
          <a:bodyPr/>
          <a:lstStyle/>
          <a:p>
            <a:fld id="{07F3AAED-9D44-4AA6-AB89-EA5E7F8C1092}" type="slidenum">
              <a:rPr lang="en-US" smtClean="0"/>
              <a:t>‹#›</a:t>
            </a:fld>
            <a:endParaRPr lang="en-US"/>
          </a:p>
        </p:txBody>
      </p:sp>
    </p:spTree>
    <p:extLst>
      <p:ext uri="{BB962C8B-B14F-4D97-AF65-F5344CB8AC3E}">
        <p14:creationId xmlns:p14="http://schemas.microsoft.com/office/powerpoint/2010/main" val="3894736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74D2EE-3FF4-73AC-A0F2-0D23E5F0AF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48AAF2-CA08-E65E-43BC-09E304F4E9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691AFD-425F-BC17-A9CF-FB9CEEB5FF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7983A6-BAAD-499E-92E0-2169193E0ACC}" type="datetimeFigureOut">
              <a:rPr lang="en-US" smtClean="0"/>
              <a:t>12/21/2023</a:t>
            </a:fld>
            <a:endParaRPr lang="en-US"/>
          </a:p>
        </p:txBody>
      </p:sp>
      <p:sp>
        <p:nvSpPr>
          <p:cNvPr id="5" name="Footer Placeholder 4">
            <a:extLst>
              <a:ext uri="{FF2B5EF4-FFF2-40B4-BE49-F238E27FC236}">
                <a16:creationId xmlns:a16="http://schemas.microsoft.com/office/drawing/2014/main" id="{7F44B36F-94E4-EA81-7419-28F44ECB11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B81D59-039C-A3DE-4292-2DFAE66A95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F3AAED-9D44-4AA6-AB89-EA5E7F8C1092}" type="slidenum">
              <a:rPr lang="en-US" smtClean="0"/>
              <a:t>‹#›</a:t>
            </a:fld>
            <a:endParaRPr lang="en-US"/>
          </a:p>
        </p:txBody>
      </p:sp>
    </p:spTree>
    <p:extLst>
      <p:ext uri="{BB962C8B-B14F-4D97-AF65-F5344CB8AC3E}">
        <p14:creationId xmlns:p14="http://schemas.microsoft.com/office/powerpoint/2010/main" val="1603204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8CC48-DC89-97FA-A01F-F4DB7C084C8D}"/>
              </a:ext>
            </a:extLst>
          </p:cNvPr>
          <p:cNvSpPr>
            <a:spLocks noGrp="1"/>
          </p:cNvSpPr>
          <p:nvPr>
            <p:ph type="ctrTitle"/>
          </p:nvPr>
        </p:nvSpPr>
        <p:spPr/>
        <p:txBody>
          <a:bodyPr>
            <a:normAutofit/>
          </a:bodyPr>
          <a:lstStyle/>
          <a:p>
            <a:r>
              <a:rPr lang="en-US" sz="2800" dirty="0">
                <a:latin typeface="Times New Roman" panose="02020603050405020304" pitchFamily="18" charset="0"/>
                <a:cs typeface="Times New Roman" panose="02020603050405020304" pitchFamily="18" charset="0"/>
              </a:rPr>
              <a:t>BINARY ANALYSIS OF FACTORS INFLUENCING STUDENT DROPOUT RATES IN HIGHER LEARNING </a:t>
            </a:r>
            <a:r>
              <a:rPr lang="en-US" sz="2800" dirty="0" smtClean="0">
                <a:latin typeface="Times New Roman" panose="02020603050405020304" pitchFamily="18" charset="0"/>
                <a:cs typeface="Times New Roman" panose="02020603050405020304" pitchFamily="18" charset="0"/>
              </a:rPr>
              <a:t>INSTITUTIONS: </a:t>
            </a:r>
            <a:r>
              <a:rPr lang="en-US" sz="2800" dirty="0">
                <a:latin typeface="Times New Roman" panose="02020603050405020304" pitchFamily="18" charset="0"/>
                <a:cs typeface="Times New Roman" panose="02020603050405020304" pitchFamily="18" charset="0"/>
              </a:rPr>
              <a:t>LOGISTIC REGRESSION</a:t>
            </a:r>
          </a:p>
        </p:txBody>
      </p:sp>
      <p:sp>
        <p:nvSpPr>
          <p:cNvPr id="3" name="Subtitle 2">
            <a:extLst>
              <a:ext uri="{FF2B5EF4-FFF2-40B4-BE49-F238E27FC236}">
                <a16:creationId xmlns:a16="http://schemas.microsoft.com/office/drawing/2014/main" id="{6137D760-6982-84C7-B92A-8B18F887C3B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91935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C51E3-DB6B-C1A5-8F82-1CB8B98F61FD}"/>
              </a:ext>
            </a:extLst>
          </p:cNvPr>
          <p:cNvSpPr>
            <a:spLocks noGrp="1"/>
          </p:cNvSpPr>
          <p:nvPr>
            <p:ph type="title"/>
          </p:nvPr>
        </p:nvSpPr>
        <p:spPr>
          <a:xfrm>
            <a:off x="838200" y="365125"/>
            <a:ext cx="10515600" cy="986597"/>
          </a:xfrm>
        </p:spPr>
        <p:txBody>
          <a:bodyPr>
            <a:normAutofit/>
          </a:bodyPr>
          <a:lstStyle/>
          <a:p>
            <a:pPr algn="ctr"/>
            <a:r>
              <a:rPr lang="en-US" sz="28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C059D4E9-76F3-0D94-6FF2-BA7712FFDD83}"/>
              </a:ext>
            </a:extLst>
          </p:cNvPr>
          <p:cNvSpPr>
            <a:spLocks noGrp="1"/>
          </p:cNvSpPr>
          <p:nvPr>
            <p:ph idx="1"/>
          </p:nvPr>
        </p:nvSpPr>
        <p:spPr>
          <a:xfrm>
            <a:off x="838200" y="1351722"/>
            <a:ext cx="10515600" cy="4825241"/>
          </a:xfrm>
        </p:spPr>
        <p:txBody>
          <a:bodyPr>
            <a:noAutofit/>
          </a:bodyPr>
          <a:lstStyle/>
          <a:p>
            <a:pPr marL="0" marR="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Seidman, A. (2005). College student retention: Formula for student success.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American Council on Education.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Rumberger</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R. W. (2011). Dropping out: Why students drop out of high school and what can be done about it.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Harvard University Press.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Tinto, V. (1993). Leaving college: Rethinking the causes and cures of student attrition (2nd ed.).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University of Chicago Press.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Adelman, C. (2006). The toolbox revisited: Paths to degree completion from high school through college.</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 US Department of Education.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err="1">
                <a:effectLst/>
                <a:latin typeface="Times New Roman" panose="02020603050405020304" pitchFamily="18" charset="0"/>
                <a:ea typeface="Calibri" panose="020F0502020204030204" pitchFamily="34" charset="0"/>
                <a:cs typeface="Times New Roman" panose="02020603050405020304" pitchFamily="18" charset="0"/>
              </a:rPr>
              <a:t>Terenzini</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P. T., &amp; Reason, R. D. (2005). Toward a model of college withdrawal student decision making.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Research in Higher Education, 46(4), 429–455.</a:t>
            </a:r>
          </a:p>
        </p:txBody>
      </p:sp>
    </p:spTree>
    <p:extLst>
      <p:ext uri="{BB962C8B-B14F-4D97-AF65-F5344CB8AC3E}">
        <p14:creationId xmlns:p14="http://schemas.microsoft.com/office/powerpoint/2010/main" val="1549510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8C14E-897E-5A77-6115-BCAFB39F370E}"/>
              </a:ext>
            </a:extLst>
          </p:cNvPr>
          <p:cNvSpPr>
            <a:spLocks noGrp="1"/>
          </p:cNvSpPr>
          <p:nvPr>
            <p:ph type="title"/>
          </p:nvPr>
        </p:nvSpPr>
        <p:spPr/>
        <p:txBody>
          <a:bodyPr>
            <a:normAutofit/>
          </a:bodyPr>
          <a:lstStyle/>
          <a:p>
            <a:pPr algn="ctr"/>
            <a:r>
              <a:rPr lang="en-US" sz="2800" dirty="0">
                <a:latin typeface="Times New Roman" panose="02020603050405020304" pitchFamily="18" charset="0"/>
                <a:cs typeface="Times New Roman" panose="02020603050405020304" pitchFamily="18" charset="0"/>
              </a:rPr>
              <a:t>Recommendation</a:t>
            </a:r>
          </a:p>
        </p:txBody>
      </p:sp>
      <p:sp>
        <p:nvSpPr>
          <p:cNvPr id="3" name="Content Placeholder 2">
            <a:extLst>
              <a:ext uri="{FF2B5EF4-FFF2-40B4-BE49-F238E27FC236}">
                <a16:creationId xmlns:a16="http://schemas.microsoft.com/office/drawing/2014/main" id="{B0770CEA-9865-4E73-F142-C8C792343549}"/>
              </a:ext>
            </a:extLst>
          </p:cNvPr>
          <p:cNvSpPr>
            <a:spLocks noGrp="1"/>
          </p:cNvSpPr>
          <p:nvPr>
            <p:ph idx="1"/>
          </p:nvPr>
        </p:nvSpPr>
        <p:spPr>
          <a:xfrm>
            <a:off x="838200" y="1192696"/>
            <a:ext cx="10515600" cy="4984267"/>
          </a:xfrm>
        </p:spPr>
        <p:txBody>
          <a:bodyPr>
            <a:noAutofit/>
          </a:bodyPr>
          <a:lstStyle/>
          <a:p>
            <a:r>
              <a:rPr lang="en-US" dirty="0">
                <a:effectLst/>
                <a:latin typeface="Times New Roman" panose="02020603050405020304" pitchFamily="18" charset="0"/>
                <a:ea typeface="Calibri" panose="020F0502020204030204" pitchFamily="34" charset="0"/>
                <a:cs typeface="Times New Roman" panose="02020603050405020304" pitchFamily="18" charset="0"/>
              </a:rPr>
              <a:t>Develop flexible payment plans or financial aid schemes to support students facing financial constraints.</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Augment scholarship programs and financial aid support. Streamline application processes and raise awareness about available scholarship opportunities.</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Foster a positive peer environment through mentorship programs, group activities, or peer counseling initiatives</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Offer counseling services for students undergoing family crises</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r>
              <a:rPr lang="en-US" dirty="0">
                <a:effectLst/>
                <a:latin typeface="Times New Roman" panose="02020603050405020304" pitchFamily="18" charset="0"/>
                <a:ea typeface="Calibri" panose="020F0502020204030204" pitchFamily="34" charset="0"/>
                <a:cs typeface="Times New Roman" panose="02020603050405020304" pitchFamily="18" charset="0"/>
              </a:rPr>
              <a:t>Encourage gender-inclusive programs and support systems</a:t>
            </a:r>
          </a:p>
          <a:p>
            <a:r>
              <a:rPr lang="en-US" dirty="0">
                <a:effectLst/>
                <a:latin typeface="Times New Roman" panose="02020603050405020304" pitchFamily="18" charset="0"/>
                <a:ea typeface="Calibri" panose="020F0502020204030204" pitchFamily="34" charset="0"/>
                <a:cs typeface="Times New Roman" panose="02020603050405020304" pitchFamily="18" charset="0"/>
              </a:rPr>
              <a:t>Tailor educational support and resources specific to different age groups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3292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AE563-04F1-D4F7-71EE-0CA9D5981286}"/>
              </a:ext>
            </a:extLst>
          </p:cNvPr>
          <p:cNvSpPr>
            <a:spLocks noGrp="1"/>
          </p:cNvSpPr>
          <p:nvPr>
            <p:ph type="title"/>
          </p:nvPr>
        </p:nvSpPr>
        <p:spPr/>
        <p:txBody>
          <a:bodyPr>
            <a:normAutofit/>
          </a:bodyPr>
          <a:lstStyle/>
          <a:p>
            <a:pPr algn="ctr"/>
            <a:r>
              <a:rPr lang="en-US" sz="2800"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CCA1FE8A-E8AF-AAB7-0F8B-858254DF5A3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Determine which factors or variables are statically significant in influencing student dropout .</a:t>
            </a:r>
          </a:p>
          <a:p>
            <a:r>
              <a:rPr lang="en-US" dirty="0">
                <a:latin typeface="Times New Roman" panose="02020603050405020304" pitchFamily="18" charset="0"/>
                <a:cs typeface="Times New Roman" panose="02020603050405020304" pitchFamily="18" charset="0"/>
              </a:rPr>
              <a:t>Measure the strength of the relationships between the identified variables.</a:t>
            </a:r>
          </a:p>
          <a:p>
            <a:r>
              <a:rPr lang="en-US" dirty="0">
                <a:latin typeface="Times New Roman" panose="02020603050405020304" pitchFamily="18" charset="0"/>
                <a:cs typeface="Times New Roman" panose="02020603050405020304" pitchFamily="18" charset="0"/>
              </a:rPr>
              <a:t>Develop a model to predict student dropout in higher learning institutions.</a:t>
            </a:r>
          </a:p>
        </p:txBody>
      </p:sp>
    </p:spTree>
    <p:extLst>
      <p:ext uri="{BB962C8B-B14F-4D97-AF65-F5344CB8AC3E}">
        <p14:creationId xmlns:p14="http://schemas.microsoft.com/office/powerpoint/2010/main" val="25191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7C7CC-529D-7A51-3AAF-F6A8673FE148}"/>
              </a:ext>
            </a:extLst>
          </p:cNvPr>
          <p:cNvSpPr>
            <a:spLocks noGrp="1"/>
          </p:cNvSpPr>
          <p:nvPr>
            <p:ph type="title"/>
          </p:nvPr>
        </p:nvSpPr>
        <p:spPr/>
        <p:txBody>
          <a:bodyPr>
            <a:normAutofit/>
          </a:bodyPr>
          <a:lstStyle/>
          <a:p>
            <a:pPr algn="ctr"/>
            <a:r>
              <a:rPr lang="en-US" sz="2800"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185FE542-55BD-6069-9DC0-5F589E377EE7}"/>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research explored dropout dynamics in higher learning institutions analyzing academic, socio-economic, and institutional factors. Through mixed-methods analysis and data from a sample of 462 , we uncovered key influencers of dropout rates. Our findings provided actionable insights for stakeholders, facilitating evidence-based strategies to enhance student success and retention.</a:t>
            </a:r>
          </a:p>
        </p:txBody>
      </p:sp>
    </p:spTree>
    <p:extLst>
      <p:ext uri="{BB962C8B-B14F-4D97-AF65-F5344CB8AC3E}">
        <p14:creationId xmlns:p14="http://schemas.microsoft.com/office/powerpoint/2010/main" val="1681021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CB109-E9AB-E29C-7F20-391E30E3F3EE}"/>
              </a:ext>
            </a:extLst>
          </p:cNvPr>
          <p:cNvSpPr>
            <a:spLocks noGrp="1"/>
          </p:cNvSpPr>
          <p:nvPr>
            <p:ph type="title"/>
          </p:nvPr>
        </p:nvSpPr>
        <p:spPr/>
        <p:txBody>
          <a:bodyPr>
            <a:normAutofit/>
          </a:bodyPr>
          <a:lstStyle/>
          <a:p>
            <a:pPr algn="ctr"/>
            <a:r>
              <a:rPr lang="en-US" sz="2800" dirty="0">
                <a:latin typeface="Times New Roman" panose="02020603050405020304" pitchFamily="18" charset="0"/>
                <a:cs typeface="Times New Roman" panose="02020603050405020304" pitchFamily="18" charset="0"/>
              </a:rPr>
              <a:t>Methodology for objective 1</a:t>
            </a:r>
          </a:p>
        </p:txBody>
      </p:sp>
      <p:sp>
        <p:nvSpPr>
          <p:cNvPr id="3" name="Content Placeholder 2">
            <a:extLst>
              <a:ext uri="{FF2B5EF4-FFF2-40B4-BE49-F238E27FC236}">
                <a16:creationId xmlns:a16="http://schemas.microsoft.com/office/drawing/2014/main" id="{E46029D0-F814-30B8-BB1B-8AD5C4CDA95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determining the statistically significant variables influencing student dropouts, questionnaires were administered to a sample population of 462 students.</a:t>
            </a:r>
          </a:p>
          <a:p>
            <a:r>
              <a:rPr lang="en-US" dirty="0">
                <a:latin typeface="Times New Roman" panose="02020603050405020304" pitchFamily="18" charset="0"/>
                <a:cs typeface="Times New Roman" panose="02020603050405020304" pitchFamily="18" charset="0"/>
              </a:rPr>
              <a:t>A contingency table was used to organize the frequencies and proportions of the combinations of the selected variables.</a:t>
            </a:r>
          </a:p>
          <a:p>
            <a:r>
              <a:rPr lang="en-US" dirty="0">
                <a:latin typeface="Times New Roman" panose="02020603050405020304" pitchFamily="18" charset="0"/>
                <a:cs typeface="Times New Roman" panose="02020603050405020304" pitchFamily="18" charset="0"/>
              </a:rPr>
              <a:t>Chi-Square test was used to determine the association between the identified variables and student dropout using python software.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1359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A7A47-292F-46C1-DBE9-73FF0012BFE2}"/>
              </a:ext>
            </a:extLst>
          </p:cNvPr>
          <p:cNvSpPr>
            <a:spLocks noGrp="1"/>
          </p:cNvSpPr>
          <p:nvPr>
            <p:ph type="title"/>
          </p:nvPr>
        </p:nvSpPr>
        <p:spPr/>
        <p:txBody>
          <a:bodyPr>
            <a:normAutofit/>
          </a:bodyPr>
          <a:lstStyle/>
          <a:p>
            <a:pPr algn="ctr"/>
            <a:r>
              <a:rPr lang="en-US" sz="2800" dirty="0">
                <a:latin typeface="Times New Roman" panose="02020603050405020304" pitchFamily="18" charset="0"/>
                <a:cs typeface="Times New Roman" panose="02020603050405020304" pitchFamily="18" charset="0"/>
              </a:rPr>
              <a:t>Methodology for objective 2</a:t>
            </a:r>
          </a:p>
        </p:txBody>
      </p:sp>
      <p:sp>
        <p:nvSpPr>
          <p:cNvPr id="3" name="Content Placeholder 2">
            <a:extLst>
              <a:ext uri="{FF2B5EF4-FFF2-40B4-BE49-F238E27FC236}">
                <a16:creationId xmlns:a16="http://schemas.microsoft.com/office/drawing/2014/main" id="{B37F128A-2B78-027D-06C2-FF987FDB725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measuring the strength of the relationship between the identified variables and student dropout Crammer’s V test was used.</a:t>
            </a:r>
          </a:p>
          <a:p>
            <a:r>
              <a:rPr lang="en-US" dirty="0">
                <a:latin typeface="Times New Roman" panose="02020603050405020304" pitchFamily="18" charset="0"/>
                <a:cs typeface="Times New Roman" panose="02020603050405020304" pitchFamily="18" charset="0"/>
              </a:rPr>
              <a:t>Cramer’s V test was conducted using Scikit –Learn Library in Python Software.</a:t>
            </a:r>
          </a:p>
        </p:txBody>
      </p:sp>
    </p:spTree>
    <p:extLst>
      <p:ext uri="{BB962C8B-B14F-4D97-AF65-F5344CB8AC3E}">
        <p14:creationId xmlns:p14="http://schemas.microsoft.com/office/powerpoint/2010/main" val="192887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632B3-5F62-4CA2-B289-94FB01F57C8B}"/>
              </a:ext>
            </a:extLst>
          </p:cNvPr>
          <p:cNvSpPr>
            <a:spLocks noGrp="1"/>
          </p:cNvSpPr>
          <p:nvPr>
            <p:ph type="title"/>
          </p:nvPr>
        </p:nvSpPr>
        <p:spPr/>
        <p:txBody>
          <a:bodyPr>
            <a:normAutofit/>
          </a:bodyPr>
          <a:lstStyle/>
          <a:p>
            <a:pPr algn="ctr"/>
            <a:r>
              <a:rPr lang="en-US" sz="2800" dirty="0">
                <a:latin typeface="Times New Roman" panose="02020603050405020304" pitchFamily="18" charset="0"/>
                <a:cs typeface="Times New Roman" panose="02020603050405020304" pitchFamily="18" charset="0"/>
              </a:rPr>
              <a:t>Methodology for Objective 3</a:t>
            </a:r>
          </a:p>
        </p:txBody>
      </p:sp>
      <p:sp>
        <p:nvSpPr>
          <p:cNvPr id="3" name="Content Placeholder 2">
            <a:extLst>
              <a:ext uri="{FF2B5EF4-FFF2-40B4-BE49-F238E27FC236}">
                <a16:creationId xmlns:a16="http://schemas.microsoft.com/office/drawing/2014/main" id="{FB85997F-A204-7C6A-D611-AE9F19C7101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To fit the predictive model, A recursive Feature Elimination (RFE) was used to determine the optimal number of variables.</a:t>
            </a:r>
          </a:p>
          <a:p>
            <a:r>
              <a:rPr lang="en-US" dirty="0">
                <a:latin typeface="Times New Roman" panose="02020603050405020304" pitchFamily="18" charset="0"/>
                <a:cs typeface="Times New Roman" panose="02020603050405020304" pitchFamily="18" charset="0"/>
              </a:rPr>
              <a:t>Data was split for training and testing(80% for training and 20% for testing).</a:t>
            </a:r>
          </a:p>
          <a:p>
            <a:r>
              <a:rPr lang="en-US" dirty="0">
                <a:latin typeface="Times New Roman" panose="02020603050405020304" pitchFamily="18" charset="0"/>
                <a:cs typeface="Times New Roman" panose="02020603050405020304" pitchFamily="18" charset="0"/>
              </a:rPr>
              <a:t>In model evaluation, performance was assessed using metrics such as performance and ROC curve.</a:t>
            </a:r>
          </a:p>
          <a:p>
            <a:r>
              <a:rPr lang="en-US" dirty="0">
                <a:latin typeface="Times New Roman" panose="02020603050405020304" pitchFamily="18" charset="0"/>
                <a:cs typeface="Times New Roman" panose="02020603050405020304" pitchFamily="18" charset="0"/>
              </a:rPr>
              <a:t>The trained model was applied to new data to predict the likelihood of dropping out.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0902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EE71D-43D4-C482-70FF-5E5C22CFDCF3}"/>
              </a:ext>
            </a:extLst>
          </p:cNvPr>
          <p:cNvSpPr>
            <a:spLocks noGrp="1"/>
          </p:cNvSpPr>
          <p:nvPr>
            <p:ph type="title"/>
          </p:nvPr>
        </p:nvSpPr>
        <p:spPr/>
        <p:txBody>
          <a:bodyPr>
            <a:normAutofit/>
          </a:bodyPr>
          <a:lstStyle/>
          <a:p>
            <a:pPr algn="ctr"/>
            <a:r>
              <a:rPr lang="en-US" sz="2800" dirty="0">
                <a:latin typeface="Times New Roman" panose="02020603050405020304" pitchFamily="18" charset="0"/>
                <a:cs typeface="Times New Roman" panose="02020603050405020304" pitchFamily="18" charset="0"/>
              </a:rPr>
              <a:t>Results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Determining statistically significant variables influencing dropout</a:t>
            </a:r>
          </a:p>
        </p:txBody>
      </p:sp>
      <p:graphicFrame>
        <p:nvGraphicFramePr>
          <p:cNvPr id="4" name="Content Placeholder 3">
            <a:extLst>
              <a:ext uri="{FF2B5EF4-FFF2-40B4-BE49-F238E27FC236}">
                <a16:creationId xmlns:a16="http://schemas.microsoft.com/office/drawing/2014/main" id="{BB35533B-915C-C141-10B3-4A4D0F8ADFB5}"/>
              </a:ext>
            </a:extLst>
          </p:cNvPr>
          <p:cNvGraphicFramePr>
            <a:graphicFrameLocks noGrp="1"/>
          </p:cNvGraphicFramePr>
          <p:nvPr>
            <p:ph idx="1"/>
            <p:extLst>
              <p:ext uri="{D42A27DB-BD31-4B8C-83A1-F6EECF244321}">
                <p14:modId xmlns:p14="http://schemas.microsoft.com/office/powerpoint/2010/main" val="1691904992"/>
              </p:ext>
            </p:extLst>
          </p:nvPr>
        </p:nvGraphicFramePr>
        <p:xfrm>
          <a:off x="1010479" y="1417320"/>
          <a:ext cx="10515597" cy="36576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979971418"/>
                    </a:ext>
                  </a:extLst>
                </a:gridCol>
                <a:gridCol w="3505199">
                  <a:extLst>
                    <a:ext uri="{9D8B030D-6E8A-4147-A177-3AD203B41FA5}">
                      <a16:colId xmlns:a16="http://schemas.microsoft.com/office/drawing/2014/main" val="3311110864"/>
                    </a:ext>
                  </a:extLst>
                </a:gridCol>
                <a:gridCol w="3505199">
                  <a:extLst>
                    <a:ext uri="{9D8B030D-6E8A-4147-A177-3AD203B41FA5}">
                      <a16:colId xmlns:a16="http://schemas.microsoft.com/office/drawing/2014/main" val="841806954"/>
                    </a:ext>
                  </a:extLst>
                </a:gridCol>
              </a:tblGrid>
              <a:tr h="357809">
                <a:tc>
                  <a:txBody>
                    <a:bodyPr/>
                    <a:lstStyle/>
                    <a:p>
                      <a:r>
                        <a:rPr lang="en-US" sz="1800" dirty="0">
                          <a:latin typeface="Times New Roman" panose="02020603050405020304" pitchFamily="18" charset="0"/>
                          <a:cs typeface="Times New Roman" panose="02020603050405020304" pitchFamily="18" charset="0"/>
                        </a:rPr>
                        <a:t>Variable Name</a:t>
                      </a:r>
                    </a:p>
                  </a:txBody>
                  <a:tcPr/>
                </a:tc>
                <a:tc>
                  <a:txBody>
                    <a:bodyPr/>
                    <a:lstStyle/>
                    <a:p>
                      <a:r>
                        <a:rPr lang="en-US" sz="1800" dirty="0">
                          <a:latin typeface="Times New Roman" panose="02020603050405020304" pitchFamily="18" charset="0"/>
                          <a:cs typeface="Times New Roman" panose="02020603050405020304" pitchFamily="18" charset="0"/>
                        </a:rPr>
                        <a:t>Chi-square test statistics</a:t>
                      </a:r>
                    </a:p>
                  </a:txBody>
                  <a:tcPr/>
                </a:tc>
                <a:tc>
                  <a:txBody>
                    <a:bodyPr/>
                    <a:lstStyle/>
                    <a:p>
                      <a:r>
                        <a:rPr lang="en-US" sz="1800" dirty="0">
                          <a:latin typeface="Times New Roman" panose="02020603050405020304" pitchFamily="18" charset="0"/>
                          <a:cs typeface="Times New Roman" panose="02020603050405020304" pitchFamily="18" charset="0"/>
                        </a:rPr>
                        <a:t>P-value</a:t>
                      </a:r>
                    </a:p>
                  </a:txBody>
                  <a:tcPr/>
                </a:tc>
                <a:extLst>
                  <a:ext uri="{0D108BD9-81ED-4DB2-BD59-A6C34878D82A}">
                    <a16:rowId xmlns:a16="http://schemas.microsoft.com/office/drawing/2014/main" val="1529577022"/>
                  </a:ext>
                </a:extLst>
              </a:tr>
              <a:tr h="357809">
                <a:tc>
                  <a:txBody>
                    <a:bodyPr/>
                    <a:lstStyle/>
                    <a:p>
                      <a:r>
                        <a:rPr lang="en-US" sz="1800" dirty="0"/>
                        <a:t>Gender</a:t>
                      </a:r>
                    </a:p>
                  </a:txBody>
                  <a:tcPr/>
                </a:tc>
                <a:tc>
                  <a:txBody>
                    <a:bodyPr/>
                    <a:lstStyle/>
                    <a:p>
                      <a:r>
                        <a:rPr lang="en-US" sz="1800" dirty="0"/>
                        <a:t>0.07559</a:t>
                      </a:r>
                    </a:p>
                  </a:txBody>
                  <a:tcPr/>
                </a:tc>
                <a:tc>
                  <a:txBody>
                    <a:bodyPr/>
                    <a:lstStyle/>
                    <a:p>
                      <a:r>
                        <a:rPr lang="en-US" sz="1800" dirty="0"/>
                        <a:t>0.78336</a:t>
                      </a:r>
                    </a:p>
                  </a:txBody>
                  <a:tcPr/>
                </a:tc>
                <a:extLst>
                  <a:ext uri="{0D108BD9-81ED-4DB2-BD59-A6C34878D82A}">
                    <a16:rowId xmlns:a16="http://schemas.microsoft.com/office/drawing/2014/main" val="2084179400"/>
                  </a:ext>
                </a:extLst>
              </a:tr>
              <a:tr h="357809">
                <a:tc>
                  <a:txBody>
                    <a:bodyPr/>
                    <a:lstStyle/>
                    <a:p>
                      <a:r>
                        <a:rPr lang="en-US" sz="1800" dirty="0"/>
                        <a:t>Academic performance</a:t>
                      </a:r>
                    </a:p>
                  </a:txBody>
                  <a:tcPr/>
                </a:tc>
                <a:tc>
                  <a:txBody>
                    <a:bodyPr/>
                    <a:lstStyle/>
                    <a:p>
                      <a:r>
                        <a:rPr lang="en-US" sz="1800" dirty="0"/>
                        <a:t>31.36534</a:t>
                      </a:r>
                    </a:p>
                  </a:txBody>
                  <a:tcPr/>
                </a:tc>
                <a:tc>
                  <a:txBody>
                    <a:bodyPr/>
                    <a:lstStyle/>
                    <a:p>
                      <a:r>
                        <a:rPr lang="en-US" sz="1800" dirty="0"/>
                        <a:t>0.00639</a:t>
                      </a:r>
                    </a:p>
                  </a:txBody>
                  <a:tcPr/>
                </a:tc>
                <a:extLst>
                  <a:ext uri="{0D108BD9-81ED-4DB2-BD59-A6C34878D82A}">
                    <a16:rowId xmlns:a16="http://schemas.microsoft.com/office/drawing/2014/main" val="228282522"/>
                  </a:ext>
                </a:extLst>
              </a:tr>
              <a:tr h="357809">
                <a:tc>
                  <a:txBody>
                    <a:bodyPr/>
                    <a:lstStyle/>
                    <a:p>
                      <a:r>
                        <a:rPr lang="en-US" sz="1800" dirty="0"/>
                        <a:t>Health status</a:t>
                      </a:r>
                    </a:p>
                  </a:txBody>
                  <a:tcPr/>
                </a:tc>
                <a:tc>
                  <a:txBody>
                    <a:bodyPr/>
                    <a:lstStyle/>
                    <a:p>
                      <a:r>
                        <a:rPr lang="en-US" sz="1800" dirty="0"/>
                        <a:t>16.9275</a:t>
                      </a:r>
                    </a:p>
                  </a:txBody>
                  <a:tcPr/>
                </a:tc>
                <a:tc>
                  <a:txBody>
                    <a:bodyPr/>
                    <a:lstStyle/>
                    <a:p>
                      <a:r>
                        <a:rPr lang="en-US" sz="1800" dirty="0"/>
                        <a:t>0.02617</a:t>
                      </a:r>
                    </a:p>
                  </a:txBody>
                  <a:tcPr/>
                </a:tc>
                <a:extLst>
                  <a:ext uri="{0D108BD9-81ED-4DB2-BD59-A6C34878D82A}">
                    <a16:rowId xmlns:a16="http://schemas.microsoft.com/office/drawing/2014/main" val="1901667258"/>
                  </a:ext>
                </a:extLst>
              </a:tr>
              <a:tr h="357809">
                <a:tc>
                  <a:txBody>
                    <a:bodyPr/>
                    <a:lstStyle/>
                    <a:p>
                      <a:r>
                        <a:rPr lang="en-US" sz="1800" dirty="0"/>
                        <a:t>Academic stress and anxiety</a:t>
                      </a:r>
                    </a:p>
                  </a:txBody>
                  <a:tcPr/>
                </a:tc>
                <a:tc>
                  <a:txBody>
                    <a:bodyPr/>
                    <a:lstStyle/>
                    <a:p>
                      <a:r>
                        <a:rPr lang="en-US" sz="1800" dirty="0"/>
                        <a:t>18.6728</a:t>
                      </a:r>
                    </a:p>
                  </a:txBody>
                  <a:tcPr/>
                </a:tc>
                <a:tc>
                  <a:txBody>
                    <a:bodyPr/>
                    <a:lstStyle/>
                    <a:p>
                      <a:r>
                        <a:rPr lang="en-US" sz="1800" dirty="0"/>
                        <a:t>0.01046</a:t>
                      </a:r>
                    </a:p>
                  </a:txBody>
                  <a:tcPr/>
                </a:tc>
                <a:extLst>
                  <a:ext uri="{0D108BD9-81ED-4DB2-BD59-A6C34878D82A}">
                    <a16:rowId xmlns:a16="http://schemas.microsoft.com/office/drawing/2014/main" val="961088998"/>
                  </a:ext>
                </a:extLst>
              </a:tr>
              <a:tr h="357809">
                <a:tc>
                  <a:txBody>
                    <a:bodyPr/>
                    <a:lstStyle/>
                    <a:p>
                      <a:r>
                        <a:rPr lang="en-US" sz="1800" dirty="0"/>
                        <a:t>Quality of teaching</a:t>
                      </a:r>
                    </a:p>
                  </a:txBody>
                  <a:tcPr/>
                </a:tc>
                <a:tc>
                  <a:txBody>
                    <a:bodyPr/>
                    <a:lstStyle/>
                    <a:p>
                      <a:r>
                        <a:rPr lang="en-US" sz="1800" dirty="0"/>
                        <a:t>12.0188</a:t>
                      </a:r>
                    </a:p>
                  </a:txBody>
                  <a:tcPr/>
                </a:tc>
                <a:tc>
                  <a:txBody>
                    <a:bodyPr/>
                    <a:lstStyle/>
                    <a:p>
                      <a:r>
                        <a:rPr lang="en-US" sz="1800" dirty="0"/>
                        <a:t>0.0172</a:t>
                      </a:r>
                    </a:p>
                  </a:txBody>
                  <a:tcPr/>
                </a:tc>
                <a:extLst>
                  <a:ext uri="{0D108BD9-81ED-4DB2-BD59-A6C34878D82A}">
                    <a16:rowId xmlns:a16="http://schemas.microsoft.com/office/drawing/2014/main" val="4084558487"/>
                  </a:ext>
                </a:extLst>
              </a:tr>
              <a:tr h="357809">
                <a:tc>
                  <a:txBody>
                    <a:bodyPr/>
                    <a:lstStyle/>
                    <a:p>
                      <a:r>
                        <a:rPr lang="en-US" sz="1800" dirty="0"/>
                        <a:t>School fees</a:t>
                      </a:r>
                    </a:p>
                  </a:txBody>
                  <a:tcPr/>
                </a:tc>
                <a:tc>
                  <a:txBody>
                    <a:bodyPr/>
                    <a:lstStyle/>
                    <a:p>
                      <a:r>
                        <a:rPr lang="en-US" sz="1800" dirty="0"/>
                        <a:t>16.9275</a:t>
                      </a:r>
                    </a:p>
                  </a:txBody>
                  <a:tcPr/>
                </a:tc>
                <a:tc>
                  <a:txBody>
                    <a:bodyPr/>
                    <a:lstStyle/>
                    <a:p>
                      <a:r>
                        <a:rPr lang="en-US" sz="1800" dirty="0"/>
                        <a:t>0.02316</a:t>
                      </a:r>
                    </a:p>
                  </a:txBody>
                  <a:tcPr/>
                </a:tc>
                <a:extLst>
                  <a:ext uri="{0D108BD9-81ED-4DB2-BD59-A6C34878D82A}">
                    <a16:rowId xmlns:a16="http://schemas.microsoft.com/office/drawing/2014/main" val="530761655"/>
                  </a:ext>
                </a:extLst>
              </a:tr>
              <a:tr h="357809">
                <a:tc>
                  <a:txBody>
                    <a:bodyPr/>
                    <a:lstStyle/>
                    <a:p>
                      <a:r>
                        <a:rPr lang="en-US" sz="1800" dirty="0"/>
                        <a:t>Scholarship holder</a:t>
                      </a:r>
                    </a:p>
                  </a:txBody>
                  <a:tcPr/>
                </a:tc>
                <a:tc>
                  <a:txBody>
                    <a:bodyPr/>
                    <a:lstStyle/>
                    <a:p>
                      <a:r>
                        <a:rPr lang="en-US" sz="1800" dirty="0"/>
                        <a:t>0.0453</a:t>
                      </a:r>
                    </a:p>
                  </a:txBody>
                  <a:tcPr/>
                </a:tc>
                <a:tc>
                  <a:txBody>
                    <a:bodyPr/>
                    <a:lstStyle/>
                    <a:p>
                      <a:r>
                        <a:rPr lang="en-US" sz="1800" dirty="0"/>
                        <a:t>0.8314</a:t>
                      </a:r>
                    </a:p>
                  </a:txBody>
                  <a:tcPr/>
                </a:tc>
                <a:extLst>
                  <a:ext uri="{0D108BD9-81ED-4DB2-BD59-A6C34878D82A}">
                    <a16:rowId xmlns:a16="http://schemas.microsoft.com/office/drawing/2014/main" val="1538613866"/>
                  </a:ext>
                </a:extLst>
              </a:tr>
              <a:tr h="357809">
                <a:tc>
                  <a:txBody>
                    <a:bodyPr/>
                    <a:lstStyle/>
                    <a:p>
                      <a:r>
                        <a:rPr lang="en-US" sz="1800" dirty="0"/>
                        <a:t>Peer influence</a:t>
                      </a:r>
                    </a:p>
                  </a:txBody>
                  <a:tcPr/>
                </a:tc>
                <a:tc>
                  <a:txBody>
                    <a:bodyPr/>
                    <a:lstStyle/>
                    <a:p>
                      <a:r>
                        <a:rPr lang="en-US" sz="1800" dirty="0"/>
                        <a:t>0.55205</a:t>
                      </a:r>
                    </a:p>
                  </a:txBody>
                  <a:tcPr/>
                </a:tc>
                <a:tc>
                  <a:txBody>
                    <a:bodyPr/>
                    <a:lstStyle/>
                    <a:p>
                      <a:r>
                        <a:rPr lang="en-US" sz="1800" dirty="0"/>
                        <a:t>0.45748</a:t>
                      </a:r>
                    </a:p>
                  </a:txBody>
                  <a:tcPr/>
                </a:tc>
                <a:extLst>
                  <a:ext uri="{0D108BD9-81ED-4DB2-BD59-A6C34878D82A}">
                    <a16:rowId xmlns:a16="http://schemas.microsoft.com/office/drawing/2014/main" val="1454671190"/>
                  </a:ext>
                </a:extLst>
              </a:tr>
              <a:tr h="357809">
                <a:tc>
                  <a:txBody>
                    <a:bodyPr/>
                    <a:lstStyle/>
                    <a:p>
                      <a:r>
                        <a:rPr lang="en-US" sz="1800" dirty="0"/>
                        <a:t>Family crisis</a:t>
                      </a:r>
                    </a:p>
                  </a:txBody>
                  <a:tcPr/>
                </a:tc>
                <a:tc>
                  <a:txBody>
                    <a:bodyPr/>
                    <a:lstStyle/>
                    <a:p>
                      <a:r>
                        <a:rPr lang="en-US" sz="1800" dirty="0"/>
                        <a:t>8.05189</a:t>
                      </a:r>
                    </a:p>
                  </a:txBody>
                  <a:tcPr/>
                </a:tc>
                <a:tc>
                  <a:txBody>
                    <a:bodyPr/>
                    <a:lstStyle/>
                    <a:p>
                      <a:r>
                        <a:rPr lang="en-US" sz="1800" dirty="0"/>
                        <a:t>0.0045</a:t>
                      </a:r>
                    </a:p>
                  </a:txBody>
                  <a:tcPr/>
                </a:tc>
                <a:extLst>
                  <a:ext uri="{0D108BD9-81ED-4DB2-BD59-A6C34878D82A}">
                    <a16:rowId xmlns:a16="http://schemas.microsoft.com/office/drawing/2014/main" val="1742655385"/>
                  </a:ext>
                </a:extLst>
              </a:tr>
            </a:tbl>
          </a:graphicData>
        </a:graphic>
      </p:graphicFrame>
    </p:spTree>
    <p:extLst>
      <p:ext uri="{BB962C8B-B14F-4D97-AF65-F5344CB8AC3E}">
        <p14:creationId xmlns:p14="http://schemas.microsoft.com/office/powerpoint/2010/main" val="1595299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35AD6-0D1D-6DEB-0F52-086736B0D1F1}"/>
              </a:ext>
            </a:extLst>
          </p:cNvPr>
          <p:cNvSpPr>
            <a:spLocks noGrp="1"/>
          </p:cNvSpPr>
          <p:nvPr>
            <p:ph type="title"/>
          </p:nvPr>
        </p:nvSpPr>
        <p:spPr/>
        <p:txBody>
          <a:bodyPr>
            <a:normAutofit/>
          </a:bodyPr>
          <a:lstStyle/>
          <a:p>
            <a:pPr algn="ctr"/>
            <a:r>
              <a:rPr lang="en-US" sz="2800" dirty="0">
                <a:latin typeface="Times New Roman" panose="02020603050405020304" pitchFamily="18" charset="0"/>
                <a:cs typeface="Times New Roman" panose="02020603050405020304" pitchFamily="18" charset="0"/>
              </a:rPr>
              <a:t>Predictive Model</a:t>
            </a:r>
          </a:p>
        </p:txBody>
      </p:sp>
      <p:sp>
        <p:nvSpPr>
          <p:cNvPr id="3" name="Content Placeholder 2">
            <a:extLst>
              <a:ext uri="{FF2B5EF4-FFF2-40B4-BE49-F238E27FC236}">
                <a16:creationId xmlns:a16="http://schemas.microsoft.com/office/drawing/2014/main" id="{D0A9592F-B7CB-C166-62B9-692773353CB6}"/>
              </a:ext>
            </a:extLst>
          </p:cNvPr>
          <p:cNvSpPr>
            <a:spLocks noGrp="1"/>
          </p:cNvSpPr>
          <p:nvPr>
            <p:ph idx="1"/>
          </p:nvPr>
        </p:nvSpPr>
        <p:spPr/>
        <p:txBody>
          <a:bodyPr>
            <a:normAutofit fontScale="92500" lnSpcReduction="10000"/>
          </a:bodyPr>
          <a:lstStyle/>
          <a:p>
            <a:r>
              <a:rPr lang="en-US" b="1" dirty="0">
                <a:latin typeface="Times New Roman" panose="02020603050405020304" pitchFamily="18" charset="0"/>
                <a:cs typeface="Times New Roman" panose="02020603050405020304" pitchFamily="18" charset="0"/>
              </a:rPr>
              <a:t>Dropout</a:t>
            </a:r>
            <a:r>
              <a:rPr lang="en-US" dirty="0">
                <a:latin typeface="Times New Roman" panose="02020603050405020304" pitchFamily="18" charset="0"/>
                <a:cs typeface="Times New Roman" panose="02020603050405020304" pitchFamily="18" charset="0"/>
              </a:rPr>
              <a:t> = 0.4078 - 0.5123 *Academic performance - 0.5198*Seek counselling and mental health support + 1.0244*Academic stress and anxiety - 1.0969*Health status + 0.0554*Age Variables in the logistic regression equation have a statistically significant impact on the log-odds of dropout. Scholarship holder , family crisis, gender and quality of teaching have a p-value of more than 0.05 suggesting that they might not be statistically significant in predicting the likelihood of dropping out .Logistic Regression model achieved an accuracy of 75.3% indicating that approximately 75.3% of the instances in the test set were classified correctly. Log Loss (0.531) , which is relatively low and suggests good calibration of predicted probabilities. AUC of 0.724 indicates a moderate level of discrimination between positive and negative instances</a:t>
            </a:r>
          </a:p>
        </p:txBody>
      </p:sp>
    </p:spTree>
    <p:extLst>
      <p:ext uri="{BB962C8B-B14F-4D97-AF65-F5344CB8AC3E}">
        <p14:creationId xmlns:p14="http://schemas.microsoft.com/office/powerpoint/2010/main" val="632924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D8341-5673-A593-E3EF-15B576065EA0}"/>
              </a:ext>
            </a:extLst>
          </p:cNvPr>
          <p:cNvSpPr>
            <a:spLocks noGrp="1"/>
          </p:cNvSpPr>
          <p:nvPr>
            <p:ph type="title"/>
          </p:nvPr>
        </p:nvSpPr>
        <p:spPr/>
        <p:txBody>
          <a:bodyPr>
            <a:normAutofit/>
          </a:bodyPr>
          <a:lstStyle/>
          <a:p>
            <a:pPr algn="ctr"/>
            <a:r>
              <a:rPr lang="en-US" sz="28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D6BD6DF-7006-19C1-1EAF-C894680049BA}"/>
              </a:ext>
            </a:extLst>
          </p:cNvPr>
          <p:cNvSpPr>
            <a:spLocks noGrp="1"/>
          </p:cNvSpPr>
          <p:nvPr>
            <p:ph idx="1"/>
          </p:nvPr>
        </p:nvSpPr>
        <p:spPr/>
        <p:txBody>
          <a:bodyPr/>
          <a:lstStyle/>
          <a:p>
            <a:pPr marL="0" indent="0">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In conclusion, this research underscores the imperative for proactive intervention strategies aimed at student success. By implementing targeted programs, fostering a supportive environment, and continually investigating diverse factors, higher learning institutions can significantly reduce dropout rates. This multifaceted approach aligns with the goal of not only retaining students but also cultivating an inclusive educational landscape that nurtures the holistic well-being and success of every individual within the academic community.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8574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764</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BINARY ANALYSIS OF FACTORS INFLUENCING STUDENT DROPOUT RATES IN HIGHER LEARNING INSTITUTIONS: LOGISTIC REGRESSION</vt:lpstr>
      <vt:lpstr>OBJECTIVES</vt:lpstr>
      <vt:lpstr>ABSTRACT</vt:lpstr>
      <vt:lpstr>Methodology for objective 1</vt:lpstr>
      <vt:lpstr>Methodology for objective 2</vt:lpstr>
      <vt:lpstr>Methodology for Objective 3</vt:lpstr>
      <vt:lpstr>Results Determining statistically significant variables influencing dropout</vt:lpstr>
      <vt:lpstr>Predictive Model</vt:lpstr>
      <vt:lpstr>Conclusion</vt:lpstr>
      <vt:lpstr>References</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ANALYSIS OF FACTORS INFLUENCING STUDENT DROPOUT RATES IN HIGHER LEARNING INSTITUTIONS USING LOGISTIC REGRESSION</dc:title>
  <dc:creator>BRIAN RACHILO</dc:creator>
  <cp:lastModifiedBy>evans rungare</cp:lastModifiedBy>
  <cp:revision>3</cp:revision>
  <dcterms:created xsi:type="dcterms:W3CDTF">2023-12-21T16:46:58Z</dcterms:created>
  <dcterms:modified xsi:type="dcterms:W3CDTF">2023-12-21T20:44:59Z</dcterms:modified>
</cp:coreProperties>
</file>