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a056749b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a056749b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b3b1494f3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b3b1494f3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Reasons to use multiple data sets:</a:t>
            </a:r>
            <a:endParaRPr/>
          </a:p>
          <a:p>
            <a:pPr indent="-298450" lvl="0" marL="457200" rtl="0" algn="l">
              <a:spcBef>
                <a:spcPts val="0"/>
              </a:spcBef>
              <a:spcAft>
                <a:spcPts val="0"/>
              </a:spcAft>
              <a:buSzPts val="1100"/>
              <a:buChar char="-"/>
            </a:pPr>
            <a:r>
              <a:rPr lang="en-CA"/>
              <a:t>Want to make the model generic and easy to apply to other data set</a:t>
            </a:r>
            <a:endParaRPr/>
          </a:p>
          <a:p>
            <a:pPr indent="-298450" lvl="0" marL="457200" rtl="0" algn="l">
              <a:spcBef>
                <a:spcPts val="0"/>
              </a:spcBef>
              <a:spcAft>
                <a:spcPts val="0"/>
              </a:spcAft>
              <a:buSzPts val="1100"/>
              <a:buChar char="-"/>
            </a:pPr>
            <a:r>
              <a:rPr lang="en-CA"/>
              <a:t>Can map taxi data set anomaly to events - Christmas, snow storm, new year</a:t>
            </a:r>
            <a:endParaRPr/>
          </a:p>
          <a:p>
            <a:pPr indent="-298450" lvl="0" marL="457200" rtl="0" algn="l">
              <a:spcBef>
                <a:spcPts val="0"/>
              </a:spcBef>
              <a:spcAft>
                <a:spcPts val="0"/>
              </a:spcAft>
              <a:buSzPts val="1100"/>
              <a:buChar char="-"/>
            </a:pPr>
            <a:r>
              <a:rPr lang="en-CA"/>
              <a:t>Taxi data set can be manually labelled and measured</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CA" sz="1300">
                <a:solidFill>
                  <a:srgbClr val="424242"/>
                </a:solidFill>
                <a:latin typeface="Nunito"/>
                <a:ea typeface="Nunito"/>
                <a:cs typeface="Nunito"/>
                <a:sym typeface="Nunito"/>
              </a:rPr>
              <a:t>With the E-Commerce serve access logs, we are unable to identify anomalies directly from the data. Therefore, to validate our approach, we first decided to build an ML anomaly detection strategy on a dataset where we already know the anomalies. This led us to the NYC Taxi Traffic dataset. It’s quite similar to the E-Commerce server access logs, in that it’s periodic and unsupervised, but the NYC Taxi Traffic dataset is smaller and easier to read. Additionally, we know that the anomalies are tied to specific calendar events, like Christmas, snow storm, Labour Day, etc. If we show that we are successful in building an anomaly detection algorithm for the NYC Taxi Traffic dataset, it will validate our approach for the  E-Commerce server access logs.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CA" sz="1300">
                <a:solidFill>
                  <a:srgbClr val="424242"/>
                </a:solidFill>
                <a:latin typeface="Nunito"/>
                <a:ea typeface="Nunito"/>
                <a:cs typeface="Nunito"/>
                <a:sym typeface="Nunito"/>
              </a:rPr>
              <a:t>Additionally, this will make our model generic and easy to translate to other datasets.</a:t>
            </a:r>
            <a:endParaRPr sz="1300">
              <a:solidFill>
                <a:srgbClr val="424242"/>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b3b1494f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b3b1494f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056749ba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056749ba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056749ba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a056749ba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9b3b1494f3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9b3b1494f3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b3b1494f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9b3b1494f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b3b1494f3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9b3b1494f3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9b4b4f4c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9b4b4f4c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9b4b4f4c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9b4b4f4c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b3b1494f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b3b1494f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9b3b1494f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9b3b1494f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b3b1494f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b3b1494f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b3b1494f3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b3b1494f3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b3b1494f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b3b1494f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9b3b1494f3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9b3b1494f3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b3b1494f3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9b3b1494f3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b3b1494f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b3b1494f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b3b1494f3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b3b1494f3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comparitech.com/blog/information-security/canada-cyber-crime-statistics/" TargetMode="External"/><Relationship Id="rId4" Type="http://schemas.openxmlformats.org/officeDocument/2006/relationships/hyperlink" Target="https://www.comparitech.com/blog/information-security/ddos-statistics-facts/" TargetMode="External"/><Relationship Id="rId9" Type="http://schemas.openxmlformats.org/officeDocument/2006/relationships/hyperlink" Target="https://www.kaggle.com/datasets/julienjta/nyc-taxi-traffic" TargetMode="External"/><Relationship Id="rId5" Type="http://schemas.openxmlformats.org/officeDocument/2006/relationships/hyperlink" Target="https://www.baeldung.com/cs/one-class-svm" TargetMode="External"/><Relationship Id="rId6" Type="http://schemas.openxmlformats.org/officeDocument/2006/relationships/hyperlink" Target="https://www.analyticsvidhya.com/blog/2021/07/anomaly-detection-using-isolation-forest-a-complete-guide/" TargetMode="External"/><Relationship Id="rId7" Type="http://schemas.openxmlformats.org/officeDocument/2006/relationships/hyperlink" Target="https://www.researchgate.net/figure/Isolation-Forest-learned-iForest-construction-for-toy-dataset_fig1_352017898" TargetMode="External"/><Relationship Id="rId8" Type="http://schemas.openxmlformats.org/officeDocument/2006/relationships/hyperlink" Target="https://dataverse.harvard.edu/dataset.xhtml?persistentId=doi:10.7910/DVN/Z834I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CA"/>
              <a:t>Identify Anomalous Behaviour</a:t>
            </a:r>
            <a:r>
              <a:rPr lang="en-CA"/>
              <a:t> by Analyzing Web Access Logs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Anomaly Detection in Time Series</a:t>
            </a:r>
            <a:endParaRPr/>
          </a:p>
        </p:txBody>
      </p:sp>
      <p:sp>
        <p:nvSpPr>
          <p:cNvPr id="279" name="Google Shape;279;p13"/>
          <p:cNvSpPr txBox="1"/>
          <p:nvPr/>
        </p:nvSpPr>
        <p:spPr>
          <a:xfrm>
            <a:off x="6364950" y="4112400"/>
            <a:ext cx="2667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600">
                <a:solidFill>
                  <a:schemeClr val="lt1"/>
                </a:solidFill>
                <a:latin typeface="Nunito"/>
                <a:ea typeface="Nunito"/>
                <a:cs typeface="Nunito"/>
                <a:sym typeface="Nunito"/>
              </a:rPr>
              <a:t>Thenuka Thanabalasingam</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en-CA" sz="1600">
                <a:solidFill>
                  <a:schemeClr val="lt1"/>
                </a:solidFill>
                <a:latin typeface="Nunito"/>
                <a:ea typeface="Nunito"/>
                <a:cs typeface="Nunito"/>
                <a:sym typeface="Nunito"/>
              </a:rPr>
              <a:t>Owen Wang</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en-CA" sz="1600">
                <a:solidFill>
                  <a:schemeClr val="lt1"/>
                </a:solidFill>
                <a:latin typeface="Nunito"/>
                <a:ea typeface="Nunito"/>
                <a:cs typeface="Nunito"/>
                <a:sym typeface="Nunito"/>
              </a:rPr>
              <a:t>Runhe Zhong</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Challenges during execution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How to confirm if our algorithms work</a:t>
            </a:r>
            <a:endParaRPr/>
          </a:p>
          <a:p>
            <a:pPr indent="0" lvl="0" marL="0" rtl="0" algn="l">
              <a:spcBef>
                <a:spcPts val="0"/>
              </a:spcBef>
              <a:spcAft>
                <a:spcPts val="0"/>
              </a:spcAft>
              <a:buNone/>
            </a:pPr>
            <a:r>
              <a:rPr lang="en-CA"/>
              <a:t>-- NYC Taxi Traffic</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Challenge: </a:t>
            </a:r>
            <a:r>
              <a:rPr b="1" lang="en-CA"/>
              <a:t>unable to identify anomalies </a:t>
            </a:r>
            <a:r>
              <a:rPr lang="en-CA"/>
              <a:t>directly from the data for evaluation</a:t>
            </a:r>
            <a:endParaRPr/>
          </a:p>
          <a:p>
            <a:pPr indent="0" lvl="0" marL="0" rtl="0" algn="l">
              <a:spcBef>
                <a:spcPts val="1200"/>
              </a:spcBef>
              <a:spcAft>
                <a:spcPts val="0"/>
              </a:spcAft>
              <a:buNone/>
            </a:pPr>
            <a:r>
              <a:rPr lang="en-CA"/>
              <a:t>Solution: first build an ML anomaly detection </a:t>
            </a:r>
            <a:r>
              <a:rPr lang="en-CA"/>
              <a:t>strategy</a:t>
            </a:r>
            <a:r>
              <a:rPr lang="en-CA"/>
              <a:t> </a:t>
            </a:r>
            <a:r>
              <a:rPr lang="en-CA"/>
              <a:t>on a dataset </a:t>
            </a:r>
            <a:r>
              <a:rPr b="1" lang="en-CA"/>
              <a:t>where we already know the anomalies</a:t>
            </a:r>
            <a:r>
              <a:rPr lang="en-CA"/>
              <a:t> - NYC Taxi Traffic dataset &amp; then apply it to ECLog Data</a:t>
            </a:r>
            <a:endParaRPr/>
          </a:p>
          <a:p>
            <a:pPr indent="-311150" lvl="0" marL="457200" rtl="0" algn="l">
              <a:spcBef>
                <a:spcPts val="1200"/>
              </a:spcBef>
              <a:spcAft>
                <a:spcPts val="0"/>
              </a:spcAft>
              <a:buSzPts val="1300"/>
              <a:buChar char="●"/>
            </a:pPr>
            <a:r>
              <a:rPr lang="en-CA"/>
              <a:t>Smaller dataset</a:t>
            </a:r>
            <a:endParaRPr/>
          </a:p>
          <a:p>
            <a:pPr indent="-311150" lvl="0" marL="457200" rtl="0" algn="l">
              <a:spcBef>
                <a:spcPts val="0"/>
              </a:spcBef>
              <a:spcAft>
                <a:spcPts val="0"/>
              </a:spcAft>
              <a:buSzPts val="1300"/>
              <a:buChar char="●"/>
            </a:pPr>
            <a:r>
              <a:rPr lang="en-CA"/>
              <a:t>Validated anomalies part of dataset description (on Christmas, historic snow storm &amp; Labour Day) that can be annotated</a:t>
            </a:r>
            <a:endParaRPr/>
          </a:p>
          <a:p>
            <a:pPr indent="0" lvl="0" marL="0" rtl="0" algn="l">
              <a:spcBef>
                <a:spcPts val="1200"/>
              </a:spcBef>
              <a:spcAft>
                <a:spcPts val="1200"/>
              </a:spcAft>
              <a:buNone/>
            </a:pPr>
            <a:r>
              <a:rPr lang="en-CA"/>
              <a:t>Additionally, this will make our model </a:t>
            </a:r>
            <a:r>
              <a:rPr b="1" lang="en-CA"/>
              <a:t>generic</a:t>
            </a:r>
            <a:r>
              <a:rPr lang="en-CA"/>
              <a:t> and </a:t>
            </a:r>
            <a:r>
              <a:rPr b="1" lang="en-CA"/>
              <a:t>easy to translate to other datasets</a:t>
            </a:r>
            <a:r>
              <a:rPr lang="en-CA"/>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Results &amp; Discussion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NYC Taxi Dataset</a:t>
            </a:r>
            <a:endParaRPr/>
          </a:p>
          <a:p>
            <a:pPr indent="0" lvl="0" marL="0" rtl="0" algn="l">
              <a:spcBef>
                <a:spcPts val="0"/>
              </a:spcBef>
              <a:spcAft>
                <a:spcPts val="0"/>
              </a:spcAft>
              <a:buNone/>
            </a:pPr>
            <a:r>
              <a:rPr lang="en-CA"/>
              <a:t>-- One-Class SVM</a:t>
            </a:r>
            <a:endParaRPr/>
          </a:p>
        </p:txBody>
      </p:sp>
      <p:sp>
        <p:nvSpPr>
          <p:cNvPr id="350" name="Google Shape;35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Please refer to our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NYC Taxi Dataset</a:t>
            </a:r>
            <a:endParaRPr/>
          </a:p>
          <a:p>
            <a:pPr indent="0" lvl="0" marL="0" rtl="0" algn="l">
              <a:spcBef>
                <a:spcPts val="0"/>
              </a:spcBef>
              <a:spcAft>
                <a:spcPts val="0"/>
              </a:spcAft>
              <a:buNone/>
            </a:pPr>
            <a:r>
              <a:rPr lang="en-CA"/>
              <a:t>-- Isolation Forest</a:t>
            </a:r>
            <a:endParaRPr/>
          </a:p>
        </p:txBody>
      </p:sp>
      <p:sp>
        <p:nvSpPr>
          <p:cNvPr id="356" name="Google Shape;35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Please refer to our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E-Commerce server access logs</a:t>
            </a:r>
            <a:endParaRPr/>
          </a:p>
          <a:p>
            <a:pPr indent="0" lvl="0" marL="0" rtl="0" algn="l">
              <a:spcBef>
                <a:spcPts val="0"/>
              </a:spcBef>
              <a:spcAft>
                <a:spcPts val="0"/>
              </a:spcAft>
              <a:buNone/>
            </a:pPr>
            <a:r>
              <a:rPr lang="en-CA"/>
              <a:t>-- One-Class SVM</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Please refer to our code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E-Commerce server access logs</a:t>
            </a:r>
            <a:endParaRPr/>
          </a:p>
          <a:p>
            <a:pPr indent="0" lvl="0" marL="0" rtl="0" algn="l">
              <a:spcBef>
                <a:spcPts val="0"/>
              </a:spcBef>
              <a:spcAft>
                <a:spcPts val="0"/>
              </a:spcAft>
              <a:buNone/>
            </a:pPr>
            <a:r>
              <a:rPr lang="en-CA"/>
              <a:t>-- Isolation Forest</a:t>
            </a:r>
            <a:endParaRPr/>
          </a:p>
        </p:txBody>
      </p:sp>
      <p:sp>
        <p:nvSpPr>
          <p:cNvPr id="368" name="Google Shape;36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Please refer to our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Lesson learnt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One-Class SVM vs Isolation Forest</a:t>
            </a:r>
            <a:endParaRPr/>
          </a:p>
        </p:txBody>
      </p:sp>
      <p:sp>
        <p:nvSpPr>
          <p:cNvPr id="379" name="Google Shape;379;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We noticed while working on this project that the performance of One-Class SVM was not as good as Isolation Forest after we run the algorithms. After reading a few articles, we realized that in order for One-Class SVM to perform well, we needed a clean training dataset to train the model and set the boundary to detect </a:t>
            </a:r>
            <a:r>
              <a:rPr lang="en-CA"/>
              <a:t>outliers in the testing dataset</a:t>
            </a:r>
            <a:r>
              <a:rPr lang="en-CA"/>
              <a:t>. </a:t>
            </a:r>
            <a:endParaRPr/>
          </a:p>
          <a:p>
            <a:pPr indent="0" lvl="0" marL="0" rtl="0" algn="l">
              <a:spcBef>
                <a:spcPts val="1200"/>
              </a:spcBef>
              <a:spcAft>
                <a:spcPts val="1200"/>
              </a:spcAft>
              <a:buNone/>
            </a:pPr>
            <a:r>
              <a:rPr lang="en-CA"/>
              <a:t>Therefore, for our second iteration, we focused on training our model with data without any anomalies.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Contents</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CA" sz="1800"/>
              <a:t>B</a:t>
            </a:r>
            <a:r>
              <a:rPr lang="en-CA" sz="1800"/>
              <a:t>ackground</a:t>
            </a:r>
            <a:endParaRPr sz="1800"/>
          </a:p>
          <a:p>
            <a:pPr indent="-342900" lvl="0" marL="457200" rtl="0" algn="l">
              <a:spcBef>
                <a:spcPts val="0"/>
              </a:spcBef>
              <a:spcAft>
                <a:spcPts val="0"/>
              </a:spcAft>
              <a:buSzPts val="1800"/>
              <a:buAutoNum type="arabicPeriod"/>
            </a:pPr>
            <a:r>
              <a:rPr lang="en-CA" sz="1800"/>
              <a:t>Project objectives</a:t>
            </a:r>
            <a:endParaRPr sz="1800"/>
          </a:p>
          <a:p>
            <a:pPr indent="-342900" lvl="0" marL="457200" rtl="0" algn="l">
              <a:spcBef>
                <a:spcPts val="0"/>
              </a:spcBef>
              <a:spcAft>
                <a:spcPts val="0"/>
              </a:spcAft>
              <a:buSzPts val="1800"/>
              <a:buAutoNum type="arabicPeriod"/>
            </a:pPr>
            <a:r>
              <a:rPr lang="en-CA" sz="1800"/>
              <a:t>One-Class SVM &amp; Isolation Forest</a:t>
            </a:r>
            <a:endParaRPr sz="1800"/>
          </a:p>
          <a:p>
            <a:pPr indent="-342900" lvl="0" marL="457200" rtl="0" algn="l">
              <a:spcBef>
                <a:spcPts val="0"/>
              </a:spcBef>
              <a:spcAft>
                <a:spcPts val="0"/>
              </a:spcAft>
              <a:buSzPts val="1800"/>
              <a:buAutoNum type="arabicPeriod"/>
            </a:pPr>
            <a:r>
              <a:rPr lang="en-CA" sz="1800"/>
              <a:t>Challenges during execution</a:t>
            </a:r>
            <a:endParaRPr sz="1800"/>
          </a:p>
          <a:p>
            <a:pPr indent="-342900" lvl="0" marL="457200" rtl="0" algn="l">
              <a:spcBef>
                <a:spcPts val="0"/>
              </a:spcBef>
              <a:spcAft>
                <a:spcPts val="0"/>
              </a:spcAft>
              <a:buSzPts val="1800"/>
              <a:buAutoNum type="arabicPeriod"/>
            </a:pPr>
            <a:r>
              <a:rPr lang="en-CA" sz="1800"/>
              <a:t>Results &amp; Discussion</a:t>
            </a:r>
            <a:endParaRPr sz="1800"/>
          </a:p>
          <a:p>
            <a:pPr indent="-342900" lvl="0" marL="457200" rtl="0" algn="l">
              <a:spcBef>
                <a:spcPts val="0"/>
              </a:spcBef>
              <a:spcAft>
                <a:spcPts val="0"/>
              </a:spcAft>
              <a:buSzPts val="1800"/>
              <a:buAutoNum type="arabicPeriod"/>
            </a:pPr>
            <a:r>
              <a:rPr lang="en-CA" sz="1800"/>
              <a:t>Lesson learnt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References</a:t>
            </a:r>
            <a:endParaRPr/>
          </a:p>
        </p:txBody>
      </p:sp>
      <p:sp>
        <p:nvSpPr>
          <p:cNvPr id="390" name="Google Shape;390;p32"/>
          <p:cNvSpPr txBox="1"/>
          <p:nvPr>
            <p:ph idx="1" type="body"/>
          </p:nvPr>
        </p:nvSpPr>
        <p:spPr>
          <a:xfrm>
            <a:off x="1303800" y="1990050"/>
            <a:ext cx="71118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CA" u="sng">
                <a:solidFill>
                  <a:schemeClr val="hlink"/>
                </a:solidFill>
                <a:hlinkClick r:id="rId3"/>
              </a:rPr>
              <a:t>https://www.comparitech.com/blog/information-security/canada-cyber-crime-statistics/</a:t>
            </a:r>
            <a:r>
              <a:rPr lang="en-CA"/>
              <a:t> </a:t>
            </a:r>
            <a:endParaRPr/>
          </a:p>
          <a:p>
            <a:pPr indent="-311150" lvl="0" marL="457200" rtl="0" algn="l">
              <a:spcBef>
                <a:spcPts val="0"/>
              </a:spcBef>
              <a:spcAft>
                <a:spcPts val="0"/>
              </a:spcAft>
              <a:buSzPts val="1300"/>
              <a:buAutoNum type="arabicPeriod"/>
            </a:pPr>
            <a:r>
              <a:rPr lang="en-CA" u="sng">
                <a:solidFill>
                  <a:schemeClr val="hlink"/>
                </a:solidFill>
                <a:hlinkClick r:id="rId4"/>
              </a:rPr>
              <a:t>https://www.comparitech.com/blog/information-security/ddos-statistics-facts/</a:t>
            </a:r>
            <a:endParaRPr/>
          </a:p>
          <a:p>
            <a:pPr indent="-311150" lvl="0" marL="457200" rtl="0" algn="l">
              <a:spcBef>
                <a:spcPts val="0"/>
              </a:spcBef>
              <a:spcAft>
                <a:spcPts val="0"/>
              </a:spcAft>
              <a:buSzPts val="1300"/>
              <a:buAutoNum type="arabicPeriod"/>
            </a:pPr>
            <a:r>
              <a:rPr lang="en-CA" u="sng">
                <a:solidFill>
                  <a:schemeClr val="hlink"/>
                </a:solidFill>
                <a:hlinkClick r:id="rId5"/>
              </a:rPr>
              <a:t>https://www.baeldung.com/cs/one-class-svm</a:t>
            </a:r>
            <a:endParaRPr/>
          </a:p>
          <a:p>
            <a:pPr indent="-311150" lvl="0" marL="457200" rtl="0" algn="l">
              <a:spcBef>
                <a:spcPts val="0"/>
              </a:spcBef>
              <a:spcAft>
                <a:spcPts val="0"/>
              </a:spcAft>
              <a:buSzPts val="1300"/>
              <a:buAutoNum type="arabicPeriod"/>
            </a:pPr>
            <a:r>
              <a:rPr lang="en-CA" u="sng">
                <a:solidFill>
                  <a:schemeClr val="hlink"/>
                </a:solidFill>
                <a:hlinkClick r:id="rId6"/>
              </a:rPr>
              <a:t>https://www.analyticsvidhya.com/blog/2021/07/anomaly-detection-using-isolation-forest-a-complete-guide/</a:t>
            </a:r>
            <a:endParaRPr/>
          </a:p>
          <a:p>
            <a:pPr indent="-311150" lvl="0" marL="457200" rtl="0" algn="l">
              <a:spcBef>
                <a:spcPts val="0"/>
              </a:spcBef>
              <a:spcAft>
                <a:spcPts val="0"/>
              </a:spcAft>
              <a:buSzPts val="1300"/>
              <a:buAutoNum type="arabicPeriod"/>
            </a:pPr>
            <a:r>
              <a:rPr lang="en-CA" u="sng">
                <a:solidFill>
                  <a:schemeClr val="hlink"/>
                </a:solidFill>
                <a:hlinkClick r:id="rId7"/>
              </a:rPr>
              <a:t>https://www.researchgate.net/figure/Isolation-Forest-learned-iForest-construction-for-toy-dataset_fig1_352017898</a:t>
            </a:r>
            <a:endParaRPr/>
          </a:p>
          <a:p>
            <a:pPr indent="-311150" lvl="0" marL="457200" rtl="0" algn="l">
              <a:spcBef>
                <a:spcPts val="0"/>
              </a:spcBef>
              <a:spcAft>
                <a:spcPts val="0"/>
              </a:spcAft>
              <a:buSzPts val="1300"/>
              <a:buAutoNum type="arabicPeriod"/>
            </a:pPr>
            <a:r>
              <a:rPr lang="en-CA" u="sng">
                <a:solidFill>
                  <a:schemeClr val="hlink"/>
                </a:solidFill>
                <a:hlinkClick r:id="rId8"/>
              </a:rPr>
              <a:t>https://dataverse.harvard.edu/dataset.xhtml?persistentId=doi:10.7910/DVN/Z834IK</a:t>
            </a:r>
            <a:endParaRPr/>
          </a:p>
          <a:p>
            <a:pPr indent="-311150" lvl="0" marL="457200" rtl="0" algn="l">
              <a:spcBef>
                <a:spcPts val="0"/>
              </a:spcBef>
              <a:spcAft>
                <a:spcPts val="0"/>
              </a:spcAft>
              <a:buSzPts val="1300"/>
              <a:buAutoNum type="arabicPeriod"/>
            </a:pPr>
            <a:r>
              <a:rPr lang="en-CA" u="sng">
                <a:solidFill>
                  <a:schemeClr val="accent5"/>
                </a:solidFill>
                <a:hlinkClick r:id="rId9">
                  <a:extLst>
                    <a:ext uri="{A12FA001-AC4F-418D-AE19-62706E023703}">
                      <ahyp:hlinkClr val="tx"/>
                    </a:ext>
                  </a:extLst>
                </a:hlinkClick>
              </a:rPr>
              <a:t>https://www.kaggle.com/datasets/julienjta/nyc-taxi-traffic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Background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Monitoring server logs could identify server outage or possible cyber attacks at an early stage.</a:t>
            </a:r>
            <a:endParaRPr/>
          </a:p>
          <a:p>
            <a:pPr indent="0" lvl="0" marL="0" rtl="0" algn="l">
              <a:spcBef>
                <a:spcPts val="1200"/>
              </a:spcBef>
              <a:spcAft>
                <a:spcPts val="0"/>
              </a:spcAft>
              <a:buNone/>
            </a:pPr>
            <a:r>
              <a:rPr lang="en-CA"/>
              <a:t>According to </a:t>
            </a:r>
            <a:r>
              <a:rPr lang="en-CA"/>
              <a:t>Comparitech, 78% of Canadian companies were under cyber attack at least once in 2020. In 2021, the number of Canadian companies experienced cyber attack has increased to 85.7% (A. O'Driscoll, August 1st, 2022). </a:t>
            </a:r>
            <a:endParaRPr/>
          </a:p>
          <a:p>
            <a:pPr indent="0" lvl="0" marL="0" rtl="0" algn="l">
              <a:spcBef>
                <a:spcPts val="1200"/>
              </a:spcBef>
              <a:spcAft>
                <a:spcPts val="1200"/>
              </a:spcAft>
              <a:buNone/>
            </a:pPr>
            <a:r>
              <a:rPr lang="en-CA"/>
              <a:t>In the third quarter of 2022, ransom DDoS attacks has increased by 67% compare with the same time last year and with an increase of 24% if compare with the previous quarter. More than 20% of the DDoS attacks fall into the multi-vector DDoS attack category (S. Cook, November 6th, 2022).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Project 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Project objectives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To build a machine learning model to identify abnormal activities in web access logs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One-Class SVM</a:t>
            </a:r>
            <a:endParaRPr/>
          </a:p>
          <a:p>
            <a:pPr indent="0" lvl="0" marL="0" rtl="0" algn="l">
              <a:spcBef>
                <a:spcPts val="0"/>
              </a:spcBef>
              <a:spcAft>
                <a:spcPts val="0"/>
              </a:spcAft>
              <a:buNone/>
            </a:pPr>
            <a:r>
              <a:rPr lang="en-CA"/>
              <a:t>&amp;</a:t>
            </a:r>
            <a:endParaRPr/>
          </a:p>
          <a:p>
            <a:pPr indent="0" lvl="0" marL="0" rtl="0" algn="l">
              <a:spcBef>
                <a:spcPts val="0"/>
              </a:spcBef>
              <a:spcAft>
                <a:spcPts val="0"/>
              </a:spcAft>
              <a:buNone/>
            </a:pPr>
            <a:r>
              <a:rPr lang="en-CA"/>
              <a:t>Isolation Forest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One-Class SVM</a:t>
            </a:r>
            <a:endParaRPr/>
          </a:p>
        </p:txBody>
      </p:sp>
      <p:sp>
        <p:nvSpPr>
          <p:cNvPr id="318" name="Google Shape;318;p20"/>
          <p:cNvSpPr txBox="1"/>
          <p:nvPr>
            <p:ph idx="1" type="body"/>
          </p:nvPr>
        </p:nvSpPr>
        <p:spPr>
          <a:xfrm>
            <a:off x="1303800" y="1990050"/>
            <a:ext cx="3608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One-Class SVM is similar to basic SVMs, but it only has one class. A boundary is set based on current data. It detects an outlier, if there is any, when new data comes in.</a:t>
            </a:r>
            <a:endParaRPr/>
          </a:p>
        </p:txBody>
      </p:sp>
      <p:pic>
        <p:nvPicPr>
          <p:cNvPr id="319" name="Google Shape;319;p20"/>
          <p:cNvPicPr preferRelativeResize="0"/>
          <p:nvPr/>
        </p:nvPicPr>
        <p:blipFill>
          <a:blip r:embed="rId3">
            <a:alphaModFix/>
          </a:blip>
          <a:stretch>
            <a:fillRect/>
          </a:stretch>
        </p:blipFill>
        <p:spPr>
          <a:xfrm>
            <a:off x="5196776" y="252975"/>
            <a:ext cx="3698474" cy="3753449"/>
          </a:xfrm>
          <a:prstGeom prst="rect">
            <a:avLst/>
          </a:prstGeom>
          <a:noFill/>
          <a:ln>
            <a:noFill/>
          </a:ln>
        </p:spPr>
      </p:pic>
      <p:sp>
        <p:nvSpPr>
          <p:cNvPr id="320" name="Google Shape;320;p20"/>
          <p:cNvSpPr txBox="1"/>
          <p:nvPr/>
        </p:nvSpPr>
        <p:spPr>
          <a:xfrm>
            <a:off x="5415963" y="4166350"/>
            <a:ext cx="3260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100">
                <a:solidFill>
                  <a:schemeClr val="dk2"/>
                </a:solidFill>
                <a:latin typeface="Nunito"/>
                <a:ea typeface="Nunito"/>
                <a:cs typeface="Nunito"/>
                <a:sym typeface="Nunito"/>
              </a:rPr>
              <a:t>Figure 1</a:t>
            </a:r>
            <a:r>
              <a:rPr lang="en-CA" sz="1100">
                <a:solidFill>
                  <a:schemeClr val="dk2"/>
                </a:solidFill>
                <a:latin typeface="Nunito"/>
                <a:ea typeface="Nunito"/>
                <a:cs typeface="Nunito"/>
                <a:sym typeface="Nunito"/>
              </a:rPr>
              <a:t>. Simple Example Results. from </a:t>
            </a:r>
            <a:r>
              <a:rPr i="1" lang="en-CA" sz="1100">
                <a:solidFill>
                  <a:schemeClr val="dk2"/>
                </a:solidFill>
                <a:latin typeface="Nunito"/>
                <a:ea typeface="Nunito"/>
                <a:cs typeface="Nunito"/>
                <a:sym typeface="Nunito"/>
              </a:rPr>
              <a:t>What is One Class SVM and How Does It Work? </a:t>
            </a:r>
            <a:r>
              <a:rPr lang="en-CA" sz="1100">
                <a:solidFill>
                  <a:schemeClr val="dk2"/>
                </a:solidFill>
                <a:latin typeface="Nunito"/>
                <a:ea typeface="Nunito"/>
                <a:cs typeface="Nunito"/>
                <a:sym typeface="Nunito"/>
              </a:rPr>
              <a:t>(https://www.baeldung.com/cs/one-class-svm)</a:t>
            </a:r>
            <a:endParaRPr sz="12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Isolation Forest</a:t>
            </a:r>
            <a:endParaRPr/>
          </a:p>
        </p:txBody>
      </p:sp>
      <p:sp>
        <p:nvSpPr>
          <p:cNvPr id="326" name="Google Shape;326;p21"/>
          <p:cNvSpPr txBox="1"/>
          <p:nvPr>
            <p:ph idx="1" type="body"/>
          </p:nvPr>
        </p:nvSpPr>
        <p:spPr>
          <a:xfrm>
            <a:off x="1303800" y="1990050"/>
            <a:ext cx="4141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Isolation Forest is similar to Random Forest. They are all based on decision trees. It randomly selects data and process them with random features. In each tree, the branches that are shorter are (potential) anomalies, because it is easier to isolate them.</a:t>
            </a:r>
            <a:endParaRPr/>
          </a:p>
        </p:txBody>
      </p:sp>
      <p:sp>
        <p:nvSpPr>
          <p:cNvPr id="327" name="Google Shape;327;p21"/>
          <p:cNvSpPr txBox="1"/>
          <p:nvPr/>
        </p:nvSpPr>
        <p:spPr>
          <a:xfrm>
            <a:off x="5669237" y="3748825"/>
            <a:ext cx="3144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100">
                <a:solidFill>
                  <a:schemeClr val="dk2"/>
                </a:solidFill>
                <a:latin typeface="Nunito"/>
                <a:ea typeface="Nunito"/>
                <a:cs typeface="Nunito"/>
                <a:sym typeface="Nunito"/>
              </a:rPr>
              <a:t>Figure 2</a:t>
            </a:r>
            <a:r>
              <a:rPr lang="en-CA" sz="1100">
                <a:solidFill>
                  <a:schemeClr val="dk2"/>
                </a:solidFill>
                <a:latin typeface="Nunito"/>
                <a:ea typeface="Nunito"/>
                <a:cs typeface="Nunito"/>
                <a:sym typeface="Nunito"/>
              </a:rPr>
              <a:t>. Regaya, Yousra &amp; Fadli, Fodil &amp; Amira, Abbes. (2021). Point-Denoise: Unsupervised outlier detection for 3D point clouds enhancement. Multimedia Tools and Applications. 80. 1-17. 10.1007/s11042-021-10924-x. </a:t>
            </a:r>
            <a:endParaRPr sz="1200">
              <a:latin typeface="Nunito"/>
              <a:ea typeface="Nunito"/>
              <a:cs typeface="Nunito"/>
              <a:sym typeface="Nunito"/>
            </a:endParaRPr>
          </a:p>
        </p:txBody>
      </p:sp>
      <p:pic>
        <p:nvPicPr>
          <p:cNvPr id="328" name="Google Shape;328;p21"/>
          <p:cNvPicPr preferRelativeResize="0"/>
          <p:nvPr/>
        </p:nvPicPr>
        <p:blipFill>
          <a:blip r:embed="rId3">
            <a:alphaModFix/>
          </a:blip>
          <a:stretch>
            <a:fillRect/>
          </a:stretch>
        </p:blipFill>
        <p:spPr>
          <a:xfrm>
            <a:off x="5606875" y="983725"/>
            <a:ext cx="3269625" cy="254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