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0"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B35CB-1F9B-66C9-B362-367A9ACBFD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D762A9D-E0C6-6290-1BB9-A4C5B455A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B46D6B-BDC6-5462-2111-BF46518EF279}"/>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6AE1E403-4EA8-0142-85AA-794979664D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2A8476-E836-1D91-B47C-D986956CF5B8}"/>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156682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037D8-B8EB-4BDF-7A8E-1D58E353F9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F4594E-A644-371B-CFF8-C22CBDEC3C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B4724-14E6-FDF2-EE5A-222025664584}"/>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7A6BE6AF-EAEA-AD36-CAEF-555D1C19A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95E61C-04B3-94D4-6EE0-554AF65B5736}"/>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197725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024B07-4B75-4AFC-238F-807C85BA85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9B4C89-4903-2786-C91D-0CA8E9D105C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39D208-CC23-B621-955F-CC48E5AACAD9}"/>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4DD86BCC-23BC-9604-A593-938524F0D2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B77A03-F909-B8E8-E504-BED7709B9E3D}"/>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266036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EC308-2EFA-AB85-6681-8C4447D4C6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EA7C89-5992-2546-F82C-825968BDD7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B2906D-14A4-F636-3CF7-5DCAE6D9D025}"/>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A9369331-1CE1-13F7-E372-F2A3E99083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FE45F0-CF6B-3988-4267-E51159396626}"/>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8726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70D73-F432-3A47-5D30-E5CF0E5437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37DC72-56F9-5A89-9E93-30EE3E5FF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EF358E-C87E-F458-6CA6-CEA34E54438A}"/>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08DE00E2-0BE1-D538-7F1F-6282E46B06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5F1528-C403-DDF7-3840-98CAA939ED4D}"/>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400734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DC006-E21B-3A64-0C71-596CE4BFEB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457060-A8D2-D681-42D4-73DBCE33E1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B5EF3C-9AAB-8B41-EBB3-E870165A11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DF75D3-05EE-E7A8-1076-B61A16C5EE62}"/>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CEC1C92D-4EA5-D425-AE88-BEFF73691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0FD9D5-6AC8-EDB6-265B-CCE15774D8E3}"/>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100941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89164-6CBD-9986-B423-44E3756DAD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A310A3-CCF4-EA68-72D8-DF851EFD7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C31B59-0637-B9D1-75BC-22F74CECBF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C0270B-B1DB-EC54-AD88-8F98852C1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82CAE0-DE5C-9484-457A-FC58D0841C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FC1F6E-880B-CB4A-90A1-96BB7FC88AD7}"/>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8" name="页脚占位符 7">
            <a:extLst>
              <a:ext uri="{FF2B5EF4-FFF2-40B4-BE49-F238E27FC236}">
                <a16:creationId xmlns:a16="http://schemas.microsoft.com/office/drawing/2014/main" id="{D9374055-3A06-5F15-4A92-9D256459C1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CBA6E1-EAA5-14DD-B00B-53108F471FAF}"/>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311739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E88A3-4769-3AFD-8970-0931CBAF4B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B2E350-3393-C1DD-B387-6872CBDD74F7}"/>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4" name="页脚占位符 3">
            <a:extLst>
              <a:ext uri="{FF2B5EF4-FFF2-40B4-BE49-F238E27FC236}">
                <a16:creationId xmlns:a16="http://schemas.microsoft.com/office/drawing/2014/main" id="{27ADAD97-986C-88C1-73F1-A02138276A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DD8AC8-A9B2-3442-61F9-637EDDDA143B}"/>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179869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C5C6BD-FFC9-5925-597B-1CFD3965A7BC}"/>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3" name="页脚占位符 2">
            <a:extLst>
              <a:ext uri="{FF2B5EF4-FFF2-40B4-BE49-F238E27FC236}">
                <a16:creationId xmlns:a16="http://schemas.microsoft.com/office/drawing/2014/main" id="{C2B2A732-0D97-7DF7-5BF2-98180D1518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58637B-5AC9-CAD7-D29F-0E0314C9FEE3}"/>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404142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592F2-8F76-714F-6FA5-8AF7A0C9F2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9D6E53-3C96-62B2-BD66-643C2EB36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C91B33-8E6E-9DE4-DAEA-161E43712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66358D-CB8A-EF2A-7537-B2EA8FB0E7CF}"/>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81377C4B-C088-02DD-429B-D422B11653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BA4810-7AF4-B1EB-78C9-21C45AD7CDD5}"/>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366405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6C543-B9F2-8117-ED8A-9203CCAA28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D49A80-A969-7FCA-D580-168BE1582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37A7E7-E7A8-43DF-36F1-120285018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5C5EF2-4763-D2C6-23AD-5121882F3586}"/>
              </a:ext>
            </a:extLst>
          </p:cNvPr>
          <p:cNvSpPr>
            <a:spLocks noGrp="1"/>
          </p:cNvSpPr>
          <p:nvPr>
            <p:ph type="dt" sz="half" idx="10"/>
          </p:nvPr>
        </p:nvSpPr>
        <p:spPr/>
        <p:txBody>
          <a:bodyPr/>
          <a:lstStyle/>
          <a:p>
            <a:fld id="{B93613B5-8254-4A5F-BFF6-A40BC1C74422}"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E1843482-03B6-4055-9CF8-C897726634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3A1673-EECC-CEC4-3535-E47009C76F13}"/>
              </a:ext>
            </a:extLst>
          </p:cNvPr>
          <p:cNvSpPr>
            <a:spLocks noGrp="1"/>
          </p:cNvSpPr>
          <p:nvPr>
            <p:ph type="sldNum" sz="quarter" idx="12"/>
          </p:nvPr>
        </p:nvSpPr>
        <p:spPr/>
        <p:txBody>
          <a:body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111678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570E39-154A-36B2-8650-1D616DBEC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F54279-FC11-6F7A-8ED9-DFE1B2B3E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A8351E-3F74-E31F-8F12-9B8F85D63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613B5-8254-4A5F-BFF6-A40BC1C74422}"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7D9D34A1-6D07-45BC-9FFE-A990072A4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E4E855-3B9E-9D4E-06E4-C937E3A04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93B0C-8E2F-416A-B56C-3898E3943E05}" type="slidenum">
              <a:rPr lang="zh-CN" altLang="en-US" smtClean="0"/>
              <a:t>‹#›</a:t>
            </a:fld>
            <a:endParaRPr lang="zh-CN" altLang="en-US"/>
          </a:p>
        </p:txBody>
      </p:sp>
    </p:spTree>
    <p:extLst>
      <p:ext uri="{BB962C8B-B14F-4D97-AF65-F5344CB8AC3E}">
        <p14:creationId xmlns:p14="http://schemas.microsoft.com/office/powerpoint/2010/main" val="244438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5AA7F22-AD4E-0E41-C00B-AB6B81840C96}"/>
              </a:ext>
            </a:extLst>
          </p:cNvPr>
          <p:cNvSpPr>
            <a:spLocks noChangeArrowheads="1"/>
          </p:cNvSpPr>
          <p:nvPr/>
        </p:nvSpPr>
        <p:spPr bwMode="auto">
          <a:xfrm>
            <a:off x="1343648" y="476672"/>
            <a:ext cx="7242945" cy="523220"/>
          </a:xfrm>
          <a:prstGeom prst="rect">
            <a:avLst/>
          </a:prstGeom>
          <a:noFill/>
          <a:ln w="9525">
            <a:noFill/>
            <a:miter lim="800000"/>
            <a:headEnd/>
            <a:tailEnd/>
          </a:ln>
          <a:effectLst/>
        </p:spPr>
        <p:txBody>
          <a:bodyPr wrap="none">
            <a:spAutoFit/>
          </a:bodyPr>
          <a:lstStyle/>
          <a:p>
            <a:r>
              <a:rPr lang="en-US" altLang="zh-CN" sz="2800" dirty="0"/>
              <a:t>Excise 1: Draw the 1</a:t>
            </a:r>
            <a:r>
              <a:rPr lang="en-US" altLang="zh-CN" sz="2800" baseline="30000" dirty="0"/>
              <a:t>st</a:t>
            </a:r>
            <a:r>
              <a:rPr lang="en-US" altLang="zh-CN" sz="2800" dirty="0"/>
              <a:t> Brillouin zone in 2D lattice</a:t>
            </a:r>
          </a:p>
        </p:txBody>
      </p:sp>
      <p:pic>
        <p:nvPicPr>
          <p:cNvPr id="5" name="Picture 4">
            <a:extLst>
              <a:ext uri="{FF2B5EF4-FFF2-40B4-BE49-F238E27FC236}">
                <a16:creationId xmlns:a16="http://schemas.microsoft.com/office/drawing/2014/main" id="{A983D4FF-2E80-9F87-A4EB-E630198520A6}"/>
              </a:ext>
            </a:extLst>
          </p:cNvPr>
          <p:cNvPicPr>
            <a:picLocks noChangeAspect="1" noChangeArrowheads="1"/>
          </p:cNvPicPr>
          <p:nvPr/>
        </p:nvPicPr>
        <p:blipFill>
          <a:blip r:embed="rId2" cstate="print"/>
          <a:srcRect l="2682" t="25407" r="62119" b="40356"/>
          <a:stretch>
            <a:fillRect/>
          </a:stretch>
        </p:blipFill>
        <p:spPr bwMode="auto">
          <a:xfrm>
            <a:off x="2005910" y="1579730"/>
            <a:ext cx="5014362" cy="3361438"/>
          </a:xfrm>
          <a:prstGeom prst="rect">
            <a:avLst/>
          </a:prstGeom>
          <a:noFill/>
          <a:ln w="9525">
            <a:noFill/>
            <a:miter lim="800000"/>
            <a:headEnd/>
            <a:tailEnd/>
          </a:ln>
        </p:spPr>
      </p:pic>
    </p:spTree>
    <p:extLst>
      <p:ext uri="{BB962C8B-B14F-4D97-AF65-F5344CB8AC3E}">
        <p14:creationId xmlns:p14="http://schemas.microsoft.com/office/powerpoint/2010/main" val="229824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E3579BE-2379-277C-BD24-786793A88AEE}"/>
              </a:ext>
            </a:extLst>
          </p:cNvPr>
          <p:cNvSpPr>
            <a:spLocks noChangeArrowheads="1"/>
          </p:cNvSpPr>
          <p:nvPr/>
        </p:nvSpPr>
        <p:spPr bwMode="auto">
          <a:xfrm>
            <a:off x="730062" y="375342"/>
            <a:ext cx="8793645" cy="1695208"/>
          </a:xfrm>
          <a:prstGeom prst="rect">
            <a:avLst/>
          </a:prstGeom>
          <a:noFill/>
          <a:ln w="9525">
            <a:noFill/>
            <a:miter lim="800000"/>
            <a:headEnd/>
            <a:tailEnd/>
          </a:ln>
          <a:effectLst/>
        </p:spPr>
        <p:txBody>
          <a:bodyPr wrap="square">
            <a:spAutoFit/>
          </a:bodyPr>
          <a:lstStyle/>
          <a:p>
            <a:pPr>
              <a:lnSpc>
                <a:spcPct val="200000"/>
              </a:lnSpc>
            </a:pPr>
            <a:r>
              <a:rPr lang="en-US" altLang="zh-CN" sz="2800" dirty="0"/>
              <a:t>Excise 2: Draw the 1</a:t>
            </a:r>
            <a:r>
              <a:rPr lang="en-US" altLang="zh-CN" sz="2800" baseline="30000" dirty="0"/>
              <a:t>st</a:t>
            </a:r>
            <a:r>
              <a:rPr lang="en-US" altLang="zh-CN" sz="2800" dirty="0"/>
              <a:t> Brillouin zone in 2D lattice, the lattices in crystal is a and b, and b=3a.</a:t>
            </a:r>
          </a:p>
        </p:txBody>
      </p:sp>
    </p:spTree>
    <p:extLst>
      <p:ext uri="{BB962C8B-B14F-4D97-AF65-F5344CB8AC3E}">
        <p14:creationId xmlns:p14="http://schemas.microsoft.com/office/powerpoint/2010/main" val="288315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99357" y="270249"/>
            <a:ext cx="1112805"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cs typeface="Arial" panose="020B0604020202020204" pitchFamily="34" charset="0"/>
              </a:rPr>
              <a:t>练习题</a:t>
            </a:r>
          </a:p>
        </p:txBody>
      </p:sp>
      <p:sp>
        <p:nvSpPr>
          <p:cNvPr id="4" name="矩形 3"/>
          <p:cNvSpPr/>
          <p:nvPr/>
        </p:nvSpPr>
        <p:spPr>
          <a:xfrm>
            <a:off x="2025588" y="1147412"/>
            <a:ext cx="7736889"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1. </a:t>
            </a:r>
            <a:r>
              <a:rPr lang="zh-CN" altLang="zh-CN" sz="2000" dirty="0">
                <a:latin typeface="Times New Roman" panose="02020603050405020304" pitchFamily="18" charset="0"/>
                <a:cs typeface="Times New Roman" panose="02020603050405020304" pitchFamily="18" charset="0"/>
              </a:rPr>
              <a:t>当</a:t>
            </a:r>
            <a:r>
              <a:rPr lang="en-US" altLang="zh-CN" sz="2000" dirty="0">
                <a:latin typeface="Times New Roman" panose="02020603050405020304" pitchFamily="18" charset="0"/>
              </a:rPr>
              <a:t>E-E</a:t>
            </a:r>
            <a:r>
              <a:rPr lang="en-US" altLang="zh-CN" sz="2000" baseline="-25000" dirty="0">
                <a:latin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rPr>
              <a:t>1.5 </a:t>
            </a:r>
            <a:r>
              <a:rPr lang="en-US" altLang="zh-CN" sz="2000" dirty="0" err="1">
                <a:latin typeface="Times New Roman" panose="02020603050405020304" pitchFamily="18" charset="0"/>
              </a:rPr>
              <a:t>kT</a:t>
            </a:r>
            <a:r>
              <a:rPr lang="en-US" altLang="zh-CN" sz="2000" dirty="0">
                <a:latin typeface="Times New Roman" panose="02020603050405020304" pitchFamily="18" charset="0"/>
              </a:rPr>
              <a:t>, 4kT, 10 </a:t>
            </a:r>
            <a:r>
              <a:rPr lang="en-US" altLang="zh-CN" sz="2000" dirty="0" err="1">
                <a:latin typeface="Times New Roman" panose="02020603050405020304" pitchFamily="18" charset="0"/>
              </a:rPr>
              <a:t>kT</a:t>
            </a:r>
            <a:r>
              <a:rPr lang="en-US" altLang="zh-CN" sz="2000" dirty="0">
                <a:latin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时，分别用费米分布函数和玻尔兹曼分布函数计算电子占据该能级的概率？</a:t>
            </a:r>
            <a:endParaRPr lang="zh-CN" altLang="en-US" sz="2000" dirty="0"/>
          </a:p>
        </p:txBody>
      </p:sp>
      <p:sp>
        <p:nvSpPr>
          <p:cNvPr id="5" name="文本框 4"/>
          <p:cNvSpPr txBox="1"/>
          <p:nvPr/>
        </p:nvSpPr>
        <p:spPr>
          <a:xfrm>
            <a:off x="2025588" y="3803544"/>
            <a:ext cx="6393097" cy="400110"/>
          </a:xfrm>
          <a:prstGeom prst="rect">
            <a:avLst/>
          </a:prstGeom>
          <a:noFill/>
        </p:spPr>
        <p:txBody>
          <a:bodyPr wrap="none" rtlCol="0">
            <a:spAutoFit/>
          </a:bodyPr>
          <a:lstStyle/>
          <a:p>
            <a:r>
              <a:rPr lang="en-US" altLang="zh-CN" sz="2000" dirty="0"/>
              <a:t>2. </a:t>
            </a:r>
            <a:r>
              <a:rPr lang="zh-CN" altLang="en-US" sz="2000" dirty="0"/>
              <a:t>计算</a:t>
            </a:r>
            <a:r>
              <a:rPr lang="en-US" altLang="zh-CN" sz="2000" dirty="0"/>
              <a:t>T=250K </a:t>
            </a:r>
            <a:r>
              <a:rPr lang="zh-CN" altLang="en-US" sz="2000" dirty="0"/>
              <a:t>和 </a:t>
            </a:r>
            <a:r>
              <a:rPr lang="en-US" altLang="zh-CN" sz="2000" dirty="0"/>
              <a:t>T=400K</a:t>
            </a:r>
            <a:r>
              <a:rPr lang="zh-CN" altLang="en-US" sz="2000" dirty="0"/>
              <a:t>时砷化镓中的本征载流子浓度</a:t>
            </a:r>
          </a:p>
        </p:txBody>
      </p:sp>
      <p:sp>
        <p:nvSpPr>
          <p:cNvPr id="6" name="文本框 5"/>
          <p:cNvSpPr txBox="1"/>
          <p:nvPr/>
        </p:nvSpPr>
        <p:spPr>
          <a:xfrm>
            <a:off x="2025588" y="4172876"/>
            <a:ext cx="8149701" cy="707886"/>
          </a:xfrm>
          <a:prstGeom prst="rect">
            <a:avLst/>
          </a:prstGeom>
          <a:noFill/>
        </p:spPr>
        <p:txBody>
          <a:bodyPr wrap="square" rtlCol="0">
            <a:spAutoFit/>
          </a:bodyPr>
          <a:lstStyle/>
          <a:p>
            <a:r>
              <a:rPr lang="zh-CN" altLang="en-US" sz="2000" dirty="0"/>
              <a:t>已知</a:t>
            </a:r>
            <a:r>
              <a:rPr lang="en-US" altLang="zh-CN" sz="2000" dirty="0"/>
              <a:t>T=300K</a:t>
            </a:r>
            <a:r>
              <a:rPr lang="zh-CN" altLang="en-US" sz="2000" dirty="0"/>
              <a:t>时 </a:t>
            </a:r>
            <a:r>
              <a:rPr lang="en-US" altLang="zh-CN" sz="2000" dirty="0" err="1"/>
              <a:t>AsGa</a:t>
            </a:r>
            <a:r>
              <a:rPr lang="zh-CN" altLang="en-US" sz="2000" dirty="0"/>
              <a:t>中的</a:t>
            </a:r>
            <a:r>
              <a:rPr lang="en-US" altLang="zh-CN" sz="2000" dirty="0" err="1"/>
              <a:t>N</a:t>
            </a:r>
            <a:r>
              <a:rPr lang="en-US" altLang="zh-CN" sz="2000" baseline="-25000" dirty="0" err="1"/>
              <a:t>c</a:t>
            </a:r>
            <a:r>
              <a:rPr lang="en-US" altLang="zh-CN" sz="2000" dirty="0"/>
              <a:t>=2.8</a:t>
            </a:r>
            <a:r>
              <a:rPr lang="zh-CN" altLang="en-US" sz="2000" dirty="0"/>
              <a:t>*</a:t>
            </a:r>
            <a:r>
              <a:rPr lang="en-US" altLang="zh-CN" sz="2000" dirty="0"/>
              <a:t>10</a:t>
            </a:r>
            <a:r>
              <a:rPr lang="en-US" altLang="zh-CN" sz="2000" baseline="30000" dirty="0"/>
              <a:t>19</a:t>
            </a:r>
            <a:r>
              <a:rPr lang="en-US" altLang="zh-CN" sz="2000" dirty="0"/>
              <a:t> cm</a:t>
            </a:r>
            <a:r>
              <a:rPr lang="en-US" altLang="zh-CN" sz="2000" baseline="30000" dirty="0"/>
              <a:t>-3</a:t>
            </a:r>
            <a:r>
              <a:rPr lang="en-US" altLang="zh-CN" sz="2000" dirty="0"/>
              <a:t>, </a:t>
            </a:r>
            <a:r>
              <a:rPr lang="en-US" altLang="zh-CN" sz="2000" dirty="0" err="1"/>
              <a:t>N</a:t>
            </a:r>
            <a:r>
              <a:rPr lang="en-US" altLang="zh-CN" sz="2000" baseline="-25000" dirty="0" err="1"/>
              <a:t>v</a:t>
            </a:r>
            <a:r>
              <a:rPr lang="en-US" altLang="zh-CN" sz="2000" dirty="0"/>
              <a:t>=1.04 *10</a:t>
            </a:r>
            <a:r>
              <a:rPr lang="en-US" altLang="zh-CN" sz="2000" baseline="30000" dirty="0"/>
              <a:t>19</a:t>
            </a:r>
            <a:r>
              <a:rPr lang="en-US" altLang="zh-CN" sz="2000" dirty="0"/>
              <a:t> cm</a:t>
            </a:r>
            <a:r>
              <a:rPr lang="en-US" altLang="zh-CN" sz="2000" baseline="30000" dirty="0"/>
              <a:t>-3</a:t>
            </a:r>
            <a:r>
              <a:rPr lang="en-US" altLang="zh-CN" sz="2000" dirty="0"/>
              <a:t>, </a:t>
            </a:r>
            <a:r>
              <a:rPr lang="zh-CN" altLang="en-US" sz="2000" dirty="0"/>
              <a:t>他们均与</a:t>
            </a:r>
            <a:r>
              <a:rPr lang="en-US" altLang="zh-CN" sz="2000" dirty="0"/>
              <a:t>T</a:t>
            </a:r>
            <a:r>
              <a:rPr lang="en-US" altLang="zh-CN" sz="2000" baseline="30000" dirty="0"/>
              <a:t>3/2</a:t>
            </a:r>
            <a:r>
              <a:rPr lang="zh-CN" altLang="en-US" sz="2000" dirty="0"/>
              <a:t>成正比，</a:t>
            </a:r>
            <a:r>
              <a:rPr lang="en-US" altLang="zh-CN" sz="2000" dirty="0"/>
              <a:t> </a:t>
            </a:r>
            <a:r>
              <a:rPr lang="en-US" altLang="zh-CN" sz="2000" dirty="0" err="1"/>
              <a:t>AsGa</a:t>
            </a:r>
            <a:r>
              <a:rPr lang="zh-CN" altLang="en-US" sz="2000" dirty="0"/>
              <a:t>的禁带宽度为</a:t>
            </a:r>
            <a:r>
              <a:rPr lang="en-US" altLang="zh-CN" sz="2000" dirty="0"/>
              <a:t>1.12eV</a:t>
            </a:r>
            <a:r>
              <a:rPr lang="zh-CN" altLang="en-US" sz="2000" dirty="0"/>
              <a:t>，在此范围内不随温度变化</a:t>
            </a:r>
            <a:endParaRPr lang="en-US" altLang="zh-CN" sz="2000" dirty="0"/>
          </a:p>
        </p:txBody>
      </p:sp>
      <p:graphicFrame>
        <p:nvGraphicFramePr>
          <p:cNvPr id="79874" name="Object 2"/>
          <p:cNvGraphicFramePr>
            <a:graphicFrameLocks noChangeAspect="1"/>
          </p:cNvGraphicFramePr>
          <p:nvPr/>
        </p:nvGraphicFramePr>
        <p:xfrm>
          <a:off x="2452663" y="1785926"/>
          <a:ext cx="2366613" cy="714380"/>
        </p:xfrm>
        <a:graphic>
          <a:graphicData uri="http://schemas.openxmlformats.org/presentationml/2006/ole">
            <mc:AlternateContent xmlns:mc="http://schemas.openxmlformats.org/markup-compatibility/2006">
              <mc:Choice xmlns:v="urn:schemas-microsoft-com:vml" Requires="v">
                <p:oleObj name="公式" r:id="rId2" imgW="1345565" imgH="406400" progId="Equation.3">
                  <p:embed/>
                </p:oleObj>
              </mc:Choice>
              <mc:Fallback>
                <p:oleObj name="公式" r:id="rId2" imgW="1345565" imgH="406400" progId="Equation.3">
                  <p:embed/>
                  <p:pic>
                    <p:nvPicPr>
                      <p:cNvPr id="798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663" y="1785926"/>
                        <a:ext cx="2366613"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4"/>
          <a:srcRect r="63650"/>
          <a:stretch>
            <a:fillRect/>
          </a:stretch>
        </p:blipFill>
        <p:spPr>
          <a:xfrm>
            <a:off x="2334261" y="2828291"/>
            <a:ext cx="2381885" cy="7905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126</Words>
  <Application>Microsoft Office PowerPoint</Application>
  <PresentationFormat>宽屏</PresentationFormat>
  <Paragraphs>6</Paragraphs>
  <Slides>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0" baseType="lpstr">
      <vt:lpstr>等线</vt:lpstr>
      <vt:lpstr>等线 Light</vt:lpstr>
      <vt:lpstr>黑体</vt:lpstr>
      <vt:lpstr>Arial</vt:lpstr>
      <vt:lpstr>Times New Roman</vt:lpstr>
      <vt:lpstr>Office 主题​​</vt:lpstr>
      <vt:lpstr>公式</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Lizhen Huang</dc:creator>
  <cp:lastModifiedBy>Jin Runjun</cp:lastModifiedBy>
  <cp:revision>2</cp:revision>
  <dcterms:created xsi:type="dcterms:W3CDTF">2022-09-19T04:56:10Z</dcterms:created>
  <dcterms:modified xsi:type="dcterms:W3CDTF">2022-10-12T05:06:58Z</dcterms:modified>
</cp:coreProperties>
</file>