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304" r:id="rId18"/>
    <p:sldId id="296" r:id="rId19"/>
    <p:sldId id="297" r:id="rId20"/>
    <p:sldId id="299" r:id="rId21"/>
    <p:sldId id="298" r:id="rId22"/>
    <p:sldId id="300" r:id="rId23"/>
    <p:sldId id="301" r:id="rId24"/>
    <p:sldId id="302" r:id="rId25"/>
    <p:sldId id="30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5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CA39F-A326-4B6B-80AE-AB2219830965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D1301-D258-4A60-A5F6-9F864D27A7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2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90B40-E152-4AD4-BBB4-F35B1BE47C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107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90B40-E152-4AD4-BBB4-F35B1BE47C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44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90B40-E152-4AD4-BBB4-F35B1BE47C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5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90B40-E152-4AD4-BBB4-F35B1BE47C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3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90B40-E152-4AD4-BBB4-F35B1BE47C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482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90B40-E152-4AD4-BBB4-F35B1BE47C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160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90B40-E152-4AD4-BBB4-F35B1BE47C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752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90B40-E152-4AD4-BBB4-F35B1BE47C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454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90B40-E152-4AD4-BBB4-F35B1BE47C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876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今天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90B40-E152-4AD4-BBB4-F35B1BE47C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21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7E43-AA1C-417F-A944-38DA412E133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2B36-6334-42CF-8633-2410E596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2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7E43-AA1C-417F-A944-38DA412E133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2B36-6334-42CF-8633-2410E596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20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7E43-AA1C-417F-A944-38DA412E133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2B36-6334-42CF-8633-2410E596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5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 userDrawn="1"/>
        </p:nvSpPr>
        <p:spPr>
          <a:xfrm>
            <a:off x="-15874" y="827088"/>
            <a:ext cx="9159875" cy="4445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  <a:gs pos="62000">
                <a:srgbClr val="FCFDF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3" name="矩形 5"/>
          <p:cNvSpPr/>
          <p:nvPr userDrawn="1"/>
        </p:nvSpPr>
        <p:spPr>
          <a:xfrm>
            <a:off x="0" y="-17463"/>
            <a:ext cx="9144000" cy="788988"/>
          </a:xfrm>
          <a:prstGeom prst="rect">
            <a:avLst/>
          </a:prstGeom>
          <a:gradFill>
            <a:gsLst>
              <a:gs pos="0">
                <a:schemeClr val="bg1"/>
              </a:gs>
              <a:gs pos="57000">
                <a:schemeClr val="accent1">
                  <a:lumMod val="45000"/>
                  <a:lumOff val="55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  <a:gs pos="100000">
                <a:srgbClr val="FCFDF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prstClr val="black"/>
              </a:solidFill>
              <a:latin typeface="黑体" pitchFamily="49" charset="-122"/>
              <a:ea typeface="Adobe 黑体 Std R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4501AC-5CCD-4053-AFF1-7387E70A47F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5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7E43-AA1C-417F-A944-38DA412E133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2B36-6334-42CF-8633-2410E596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8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7E43-AA1C-417F-A944-38DA412E133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2B36-6334-42CF-8633-2410E596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8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7E43-AA1C-417F-A944-38DA412E133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2B36-6334-42CF-8633-2410E596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6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7E43-AA1C-417F-A944-38DA412E133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2B36-6334-42CF-8633-2410E596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32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7E43-AA1C-417F-A944-38DA412E133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2B36-6334-42CF-8633-2410E596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6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7E43-AA1C-417F-A944-38DA412E133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2B36-6334-42CF-8633-2410E596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2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7E43-AA1C-417F-A944-38DA412E133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2B36-6334-42CF-8633-2410E596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3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7E43-AA1C-417F-A944-38DA412E133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2B36-6334-42CF-8633-2410E596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7E43-AA1C-417F-A944-38DA412E133A}" type="datetimeFigureOut">
              <a:rPr lang="zh-CN" altLang="en-US" smtClean="0"/>
              <a:t>2022/10/7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62B36-6334-42CF-8633-2410E5964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27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4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7.png"/><Relationship Id="rId9" Type="http://schemas.openxmlformats.org/officeDocument/2006/relationships/image" Target="../media/image2.wmf"/><Relationship Id="rId14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51.wmf"/><Relationship Id="rId3" Type="http://schemas.openxmlformats.org/officeDocument/2006/relationships/image" Target="../media/image52.png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50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9.wmf"/><Relationship Id="rId14" Type="http://schemas.openxmlformats.org/officeDocument/2006/relationships/image" Target="../media/image5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3.wmf"/><Relationship Id="rId18" Type="http://schemas.openxmlformats.org/officeDocument/2006/relationships/image" Target="../media/image1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oleObject" Target="../embeddings/oleObject1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emf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png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10" Type="http://schemas.openxmlformats.org/officeDocument/2006/relationships/image" Target="../media/image21.wmf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208451" y="165305"/>
            <a:ext cx="126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第三讲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3101" y="231769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量子力学与能带理论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8DB923-BF92-4A4F-8530-E84E2C7C30EF}"/>
              </a:ext>
            </a:extLst>
          </p:cNvPr>
          <p:cNvSpPr txBox="1"/>
          <p:nvPr/>
        </p:nvSpPr>
        <p:spPr>
          <a:xfrm>
            <a:off x="2225280" y="4001729"/>
            <a:ext cx="4575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研究对象： 半导体中的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20031-D6A4-4A66-BE8D-B7C1E9783F30}"/>
              </a:ext>
            </a:extLst>
          </p:cNvPr>
          <p:cNvSpPr txBox="1"/>
          <p:nvPr/>
        </p:nvSpPr>
        <p:spPr>
          <a:xfrm>
            <a:off x="1720645" y="5201265"/>
            <a:ext cx="5955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必须用量子力学的规律分析电子行为</a:t>
            </a:r>
          </a:p>
        </p:txBody>
      </p:sp>
    </p:spTree>
    <p:extLst>
      <p:ext uri="{BB962C8B-B14F-4D97-AF65-F5344CB8AC3E}">
        <p14:creationId xmlns:p14="http://schemas.microsoft.com/office/powerpoint/2010/main" val="489812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208451" y="165305"/>
            <a:ext cx="126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第三讲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74DCEB-706B-4C95-BC27-3F2A3F032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8" y="915438"/>
            <a:ext cx="7684983" cy="446267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C181FEA-2E6B-4DBA-AB6E-DBB1AABDD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553" y="5378116"/>
            <a:ext cx="4555374" cy="13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0E1AFEB-947F-40A7-8FC6-AED1E9B4AC7F}"/>
              </a:ext>
            </a:extLst>
          </p:cNvPr>
          <p:cNvCxnSpPr>
            <a:cxnSpLocks/>
          </p:cNvCxnSpPr>
          <p:nvPr/>
        </p:nvCxnSpPr>
        <p:spPr>
          <a:xfrm flipH="1" flipV="1">
            <a:off x="4681058" y="1862358"/>
            <a:ext cx="3095536" cy="142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B504673-02B2-478A-A3D9-4890C4A58A25}"/>
              </a:ext>
            </a:extLst>
          </p:cNvPr>
          <p:cNvSpPr txBox="1"/>
          <p:nvPr/>
        </p:nvSpPr>
        <p:spPr>
          <a:xfrm>
            <a:off x="7684877" y="18288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布拉格衍射</a:t>
            </a:r>
          </a:p>
        </p:txBody>
      </p:sp>
    </p:spTree>
    <p:extLst>
      <p:ext uri="{BB962C8B-B14F-4D97-AF65-F5344CB8AC3E}">
        <p14:creationId xmlns:p14="http://schemas.microsoft.com/office/powerpoint/2010/main" val="263416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查看源图像">
            <a:extLst>
              <a:ext uri="{FF2B5EF4-FFF2-40B4-BE49-F238E27FC236}">
                <a16:creationId xmlns:a16="http://schemas.microsoft.com/office/drawing/2014/main" id="{263D51D5-A152-45F0-B9D3-BC71A979E98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5" y="1281896"/>
            <a:ext cx="8232309" cy="487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BA0970F-6D6C-4637-B5A9-B610132D6961}"/>
              </a:ext>
            </a:extLst>
          </p:cNvPr>
          <p:cNvSpPr txBox="1"/>
          <p:nvPr/>
        </p:nvSpPr>
        <p:spPr>
          <a:xfrm>
            <a:off x="3581984" y="88178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行波和驻波差别</a:t>
            </a: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F37E15A9-17E9-4DD4-82B0-B6C7FB7342F4}"/>
              </a:ext>
            </a:extLst>
          </p:cNvPr>
          <p:cNvSpPr txBox="1"/>
          <p:nvPr/>
        </p:nvSpPr>
        <p:spPr>
          <a:xfrm>
            <a:off x="208451" y="165305"/>
            <a:ext cx="126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第三讲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22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B03D9D-AB71-4DE6-BB24-1E3E53D0B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5" y="1266697"/>
            <a:ext cx="8587048" cy="4590060"/>
          </a:xfrm>
          <a:prstGeom prst="rect">
            <a:avLst/>
          </a:prstGeom>
        </p:spPr>
      </p:pic>
      <p:sp>
        <p:nvSpPr>
          <p:cNvPr id="3" name="文本框 3">
            <a:extLst>
              <a:ext uri="{FF2B5EF4-FFF2-40B4-BE49-F238E27FC236}">
                <a16:creationId xmlns:a16="http://schemas.microsoft.com/office/drawing/2014/main" id="{2A460DF7-6FE5-475C-A006-9E6F78CA1608}"/>
              </a:ext>
            </a:extLst>
          </p:cNvPr>
          <p:cNvSpPr txBox="1"/>
          <p:nvPr/>
        </p:nvSpPr>
        <p:spPr>
          <a:xfrm>
            <a:off x="208451" y="165305"/>
            <a:ext cx="126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第三讲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04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4138ED-D913-45B6-AFD2-0C33A98E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9" y="1091919"/>
            <a:ext cx="8658181" cy="5134280"/>
          </a:xfrm>
          <a:prstGeom prst="rect">
            <a:avLst/>
          </a:prstGeom>
        </p:spPr>
      </p:pic>
      <p:sp>
        <p:nvSpPr>
          <p:cNvPr id="3" name="文本框 3">
            <a:extLst>
              <a:ext uri="{FF2B5EF4-FFF2-40B4-BE49-F238E27FC236}">
                <a16:creationId xmlns:a16="http://schemas.microsoft.com/office/drawing/2014/main" id="{A0E4BF83-A1AD-4E0B-89C0-AA6CC1F48591}"/>
              </a:ext>
            </a:extLst>
          </p:cNvPr>
          <p:cNvSpPr txBox="1"/>
          <p:nvPr/>
        </p:nvSpPr>
        <p:spPr>
          <a:xfrm>
            <a:off x="208451" y="165305"/>
            <a:ext cx="126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第三讲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99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gap1">
            <a:extLst>
              <a:ext uri="{FF2B5EF4-FFF2-40B4-BE49-F238E27FC236}">
                <a16:creationId xmlns:a16="http://schemas.microsoft.com/office/drawing/2014/main" id="{021A39A7-5560-415F-9DA0-B8CE22AC5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629" t="2603" r="1759" b="5762"/>
          <a:stretch>
            <a:fillRect/>
          </a:stretch>
        </p:blipFill>
        <p:spPr bwMode="auto">
          <a:xfrm>
            <a:off x="971550" y="1529918"/>
            <a:ext cx="7200900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A12D3549-8A1A-44D7-BB8A-AF35D46BB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62" y="4806518"/>
            <a:ext cx="185737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>
                <a:solidFill>
                  <a:schemeClr val="accent2"/>
                </a:solidFill>
              </a:rPr>
              <a:t>Free electron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6BDF4BA-861A-4868-85ED-FEBC8AFEF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0" y="4665230"/>
            <a:ext cx="3408362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>
                <a:solidFill>
                  <a:schemeClr val="accent2"/>
                </a:solidFill>
              </a:rPr>
              <a:t>Electron in a monatomic lattice of lattice constant </a:t>
            </a:r>
            <a:r>
              <a:rPr kumimoji="1" lang="en-US" altLang="zh-CN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447FC9-E950-4551-A329-1DB60C54002C}"/>
              </a:ext>
            </a:extLst>
          </p:cNvPr>
          <p:cNvSpPr/>
          <p:nvPr/>
        </p:nvSpPr>
        <p:spPr>
          <a:xfrm>
            <a:off x="971550" y="5500255"/>
            <a:ext cx="720713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05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R="7200" algn="ctr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能隙的起因：晶体中电子波的布喇格反射－周期性势场的作用</a:t>
            </a:r>
            <a:endParaRPr lang="zh-CN" altLang="en-US" dirty="0"/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69C73601-7DDD-4A73-B312-E6EE4DBDF058}"/>
              </a:ext>
            </a:extLst>
          </p:cNvPr>
          <p:cNvSpPr txBox="1"/>
          <p:nvPr/>
        </p:nvSpPr>
        <p:spPr>
          <a:xfrm>
            <a:off x="208451" y="165305"/>
            <a:ext cx="126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第三讲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341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>
            <a:extLst>
              <a:ext uri="{FF2B5EF4-FFF2-40B4-BE49-F238E27FC236}">
                <a16:creationId xmlns:a16="http://schemas.microsoft.com/office/drawing/2014/main" id="{E3BFE331-2988-4D2A-8318-94659E821D24}"/>
              </a:ext>
            </a:extLst>
          </p:cNvPr>
          <p:cNvSpPr txBox="1"/>
          <p:nvPr/>
        </p:nvSpPr>
        <p:spPr>
          <a:xfrm>
            <a:off x="208451" y="165305"/>
            <a:ext cx="126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第三讲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82B1E8-AF71-4443-8D74-8C05108B9E4B}"/>
              </a:ext>
            </a:extLst>
          </p:cNvPr>
          <p:cNvSpPr txBox="1">
            <a:spLocks noChangeArrowheads="1"/>
          </p:cNvSpPr>
          <p:nvPr/>
        </p:nvSpPr>
        <p:spPr>
          <a:xfrm>
            <a:off x="268373" y="1571939"/>
            <a:ext cx="8607254" cy="43204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定性理论（物理概念）：晶体中原子之间的相互作用，使能级分裂形成能带。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定量理论（量子力学计算）：电子在周期场中运动，其能量不连续形成能带。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能带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energy band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）包括允带和禁带。</a:t>
            </a:r>
            <a:endParaRPr kumimoji="0" lang="zh-CN" altLang="en-US" sz="2000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000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允带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allowed band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）：允许电子能量存在的能量范围。</a:t>
            </a:r>
            <a:endParaRPr kumimoji="0" lang="zh-CN" altLang="en-US" sz="2000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000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禁带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forbidden band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）：不允许电子能量存在的能量范围。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允带又分为空带、满带、导带、价带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endParaRPr kumimoji="0" lang="zh-CN" altLang="en-US" sz="2000" i="0" u="sng" strike="noStrike" kern="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000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空带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empty band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）：未被电子占据的允带。</a:t>
            </a:r>
            <a:endParaRPr kumimoji="0" lang="zh-CN" altLang="en-US" sz="2000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000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满带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filled band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）：允带中的能量状态（能级）均被电子占据。</a:t>
            </a:r>
            <a:endParaRPr kumimoji="0" lang="zh-CN" altLang="en-US" sz="2000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000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导带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conduction band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）：电子未占满的允带（有部分电子。）</a:t>
            </a:r>
            <a:endParaRPr kumimoji="0" lang="zh-CN" altLang="en-US" sz="2000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000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价带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valence band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被价电子占据的允带（低温下通常被价电子占满）。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8DC7C31-DBF6-4A6F-8160-3297D9735DF8}"/>
              </a:ext>
            </a:extLst>
          </p:cNvPr>
          <p:cNvSpPr/>
          <p:nvPr/>
        </p:nvSpPr>
        <p:spPr>
          <a:xfrm>
            <a:off x="208451" y="868622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半导体中的电子状态</a:t>
            </a:r>
          </a:p>
        </p:txBody>
      </p:sp>
    </p:spTree>
    <p:extLst>
      <p:ext uri="{BB962C8B-B14F-4D97-AF65-F5344CB8AC3E}">
        <p14:creationId xmlns:p14="http://schemas.microsoft.com/office/powerpoint/2010/main" val="56633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>
            <a:extLst>
              <a:ext uri="{FF2B5EF4-FFF2-40B4-BE49-F238E27FC236}">
                <a16:creationId xmlns:a16="http://schemas.microsoft.com/office/drawing/2014/main" id="{198904F0-DE70-4149-B398-613F81F85234}"/>
              </a:ext>
            </a:extLst>
          </p:cNvPr>
          <p:cNvSpPr txBox="1"/>
          <p:nvPr/>
        </p:nvSpPr>
        <p:spPr>
          <a:xfrm>
            <a:off x="208451" y="165305"/>
            <a:ext cx="126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第三讲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D5088-14E3-472C-8124-09DA07B72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143" y="1165123"/>
            <a:ext cx="6667500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623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3767380-EE08-47E3-B264-50253BC1EDFB}"/>
              </a:ext>
            </a:extLst>
          </p:cNvPr>
          <p:cNvCxnSpPr/>
          <p:nvPr/>
        </p:nvCxnSpPr>
        <p:spPr>
          <a:xfrm flipV="1">
            <a:off x="6496395" y="3749040"/>
            <a:ext cx="208649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8005684-EB4A-40A5-807B-ED3239F8CE19}"/>
              </a:ext>
            </a:extLst>
          </p:cNvPr>
          <p:cNvCxnSpPr/>
          <p:nvPr/>
        </p:nvCxnSpPr>
        <p:spPr>
          <a:xfrm>
            <a:off x="7489762" y="1296786"/>
            <a:ext cx="0" cy="251875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任意多边形 6">
            <a:extLst>
              <a:ext uri="{FF2B5EF4-FFF2-40B4-BE49-F238E27FC236}">
                <a16:creationId xmlns:a16="http://schemas.microsoft.com/office/drawing/2014/main" id="{031BCC69-ADE2-490F-B90B-184184810B82}"/>
              </a:ext>
            </a:extLst>
          </p:cNvPr>
          <p:cNvSpPr/>
          <p:nvPr/>
        </p:nvSpPr>
        <p:spPr>
          <a:xfrm>
            <a:off x="6586587" y="1388225"/>
            <a:ext cx="1764793" cy="860369"/>
          </a:xfrm>
          <a:custGeom>
            <a:avLst/>
            <a:gdLst>
              <a:gd name="connsiteX0" fmla="*/ 0 w 1679171"/>
              <a:gd name="connsiteY0" fmla="*/ 0 h 972591"/>
              <a:gd name="connsiteX1" fmla="*/ 856211 w 1679171"/>
              <a:gd name="connsiteY1" fmla="*/ 972589 h 972591"/>
              <a:gd name="connsiteX2" fmla="*/ 1679171 w 1679171"/>
              <a:gd name="connsiteY2" fmla="*/ 8312 h 972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9171" h="972591">
                <a:moveTo>
                  <a:pt x="0" y="0"/>
                </a:moveTo>
                <a:cubicBezTo>
                  <a:pt x="288174" y="485602"/>
                  <a:pt x="576349" y="971204"/>
                  <a:pt x="856211" y="972589"/>
                </a:cubicBezTo>
                <a:cubicBezTo>
                  <a:pt x="1136073" y="973974"/>
                  <a:pt x="1407622" y="491143"/>
                  <a:pt x="1679171" y="83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8">
            <a:extLst>
              <a:ext uri="{FF2B5EF4-FFF2-40B4-BE49-F238E27FC236}">
                <a16:creationId xmlns:a16="http://schemas.microsoft.com/office/drawing/2014/main" id="{72A06BB2-0902-4DDC-A158-3B3BCF8B55F7}"/>
              </a:ext>
            </a:extLst>
          </p:cNvPr>
          <p:cNvSpPr/>
          <p:nvPr/>
        </p:nvSpPr>
        <p:spPr>
          <a:xfrm>
            <a:off x="6758247" y="2767944"/>
            <a:ext cx="1571106" cy="814842"/>
          </a:xfrm>
          <a:custGeom>
            <a:avLst/>
            <a:gdLst>
              <a:gd name="connsiteX0" fmla="*/ 0 w 1637608"/>
              <a:gd name="connsiteY0" fmla="*/ 981097 h 981097"/>
              <a:gd name="connsiteX1" fmla="*/ 764771 w 1637608"/>
              <a:gd name="connsiteY1" fmla="*/ 195 h 981097"/>
              <a:gd name="connsiteX2" fmla="*/ 1637608 w 1637608"/>
              <a:gd name="connsiteY2" fmla="*/ 914595 h 98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7608" h="981097">
                <a:moveTo>
                  <a:pt x="0" y="981097"/>
                </a:moveTo>
                <a:cubicBezTo>
                  <a:pt x="245918" y="496188"/>
                  <a:pt x="491836" y="11279"/>
                  <a:pt x="764771" y="195"/>
                </a:cubicBezTo>
                <a:cubicBezTo>
                  <a:pt x="1037706" y="-10889"/>
                  <a:pt x="1337657" y="451853"/>
                  <a:pt x="1637608" y="9145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A9FBCB-8D01-456A-ADD0-5389FAA0A6CD}"/>
              </a:ext>
            </a:extLst>
          </p:cNvPr>
          <p:cNvSpPr txBox="1"/>
          <p:nvPr/>
        </p:nvSpPr>
        <p:spPr>
          <a:xfrm>
            <a:off x="7539642" y="108065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587298-1C1F-4B28-A1A9-5F4F439D5CAA}"/>
              </a:ext>
            </a:extLst>
          </p:cNvPr>
          <p:cNvSpPr txBox="1"/>
          <p:nvPr/>
        </p:nvSpPr>
        <p:spPr>
          <a:xfrm>
            <a:off x="8514090" y="35643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66B8F2-88FE-427F-80AD-55C8B1F12A29}"/>
              </a:ext>
            </a:extLst>
          </p:cNvPr>
          <p:cNvSpPr txBox="1"/>
          <p:nvPr/>
        </p:nvSpPr>
        <p:spPr>
          <a:xfrm>
            <a:off x="407324" y="989215"/>
            <a:ext cx="59554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半导体中的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E-k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在半导体中起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主要作用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的是处于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价带顶或者导带底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的电子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只要这部分能带极值附近的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关系即可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以一维情况为例，在能带极值附近进行泰勒展开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89ADEB-A807-4F12-BF8A-0FD72920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60" y="3168837"/>
            <a:ext cx="5723747" cy="10454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855302-D290-47E0-BAEC-AF56D2F37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25" y="4639566"/>
            <a:ext cx="4297680" cy="117490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2285A58-3F93-428D-ABAA-B0666D6F5FEF}"/>
              </a:ext>
            </a:extLst>
          </p:cNvPr>
          <p:cNvCxnSpPr/>
          <p:nvPr/>
        </p:nvCxnSpPr>
        <p:spPr>
          <a:xfrm>
            <a:off x="1853738" y="5378335"/>
            <a:ext cx="8313" cy="43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53F6717-3A3B-4748-B39C-58EDB72C9272}"/>
              </a:ext>
            </a:extLst>
          </p:cNvPr>
          <p:cNvSpPr txBox="1"/>
          <p:nvPr/>
        </p:nvSpPr>
        <p:spPr>
          <a:xfrm>
            <a:off x="1313411" y="58704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导带底能量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C4AC06-567B-4053-A58C-8262FAD4C635}"/>
              </a:ext>
            </a:extLst>
          </p:cNvPr>
          <p:cNvSpPr/>
          <p:nvPr/>
        </p:nvSpPr>
        <p:spPr>
          <a:xfrm>
            <a:off x="2951018" y="4639566"/>
            <a:ext cx="1138844" cy="1230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F498554-5C6C-449A-9B40-7CAF316F8488}"/>
              </a:ext>
            </a:extLst>
          </p:cNvPr>
          <p:cNvCxnSpPr/>
          <p:nvPr/>
        </p:nvCxnSpPr>
        <p:spPr>
          <a:xfrm>
            <a:off x="4089862" y="5870435"/>
            <a:ext cx="524017" cy="206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614EC90-1C8B-4100-AFDF-A12D8A045A8D}"/>
              </a:ext>
            </a:extLst>
          </p:cNvPr>
          <p:cNvSpPr txBox="1"/>
          <p:nvPr/>
        </p:nvSpPr>
        <p:spPr>
          <a:xfrm>
            <a:off x="3657600" y="615172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对于给定半导体，是一个确定值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5361D6-E8A4-4075-8743-B887702953F4}"/>
              </a:ext>
            </a:extLst>
          </p:cNvPr>
          <p:cNvSpPr txBox="1"/>
          <p:nvPr/>
        </p:nvSpPr>
        <p:spPr>
          <a:xfrm>
            <a:off x="6128689" y="43855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定义有效质量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EA95EDD-7A41-455C-8B81-21E0FFBA15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7"/>
          <a:stretch/>
        </p:blipFill>
        <p:spPr>
          <a:xfrm>
            <a:off x="5642053" y="4767669"/>
            <a:ext cx="2863734" cy="114981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C48B2C1E-DFA7-429C-9EE2-06AB85525DE3}"/>
              </a:ext>
            </a:extLst>
          </p:cNvPr>
          <p:cNvSpPr txBox="1"/>
          <p:nvPr/>
        </p:nvSpPr>
        <p:spPr>
          <a:xfrm>
            <a:off x="321060" y="14342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有效质量</a:t>
            </a:r>
          </a:p>
        </p:txBody>
      </p:sp>
    </p:spTree>
    <p:extLst>
      <p:ext uri="{BB962C8B-B14F-4D97-AF65-F5344CB8AC3E}">
        <p14:creationId xmlns:p14="http://schemas.microsoft.com/office/powerpoint/2010/main" val="2049534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BAA233E-7F13-455E-8949-4945CC16BD0F}"/>
              </a:ext>
            </a:extLst>
          </p:cNvPr>
          <p:cNvSpPr/>
          <p:nvPr/>
        </p:nvSpPr>
        <p:spPr>
          <a:xfrm>
            <a:off x="773842" y="2198924"/>
            <a:ext cx="4572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105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05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D43A49E7-C22C-49AA-A9FB-69178B1FB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331"/>
          <a:stretch>
            <a:fillRect/>
          </a:stretch>
        </p:blipFill>
        <p:spPr bwMode="auto">
          <a:xfrm>
            <a:off x="314894" y="3214587"/>
            <a:ext cx="4787951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01F5A007-9696-4ABA-A5CB-A78DC97FE4E9}"/>
              </a:ext>
            </a:extLst>
          </p:cNvPr>
          <p:cNvSpPr txBox="1"/>
          <p:nvPr/>
        </p:nvSpPr>
        <p:spPr>
          <a:xfrm>
            <a:off x="5278936" y="3100765"/>
            <a:ext cx="30963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如果以相邻原子为中心的波函数交叠很小，则交叠积分值小，能带的宽度窄，有效质量就大。对于内层电子，以相邻原子为中心的波函数的交叠小。例如稀土金属的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4f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电子。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3136FC-7BB8-4EBD-A3BF-C1172674D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03" y="1246379"/>
            <a:ext cx="3352800" cy="13049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DB4BA78-64F8-48B2-BD9F-F2EC3395EECC}"/>
              </a:ext>
            </a:extLst>
          </p:cNvPr>
          <p:cNvSpPr txBox="1"/>
          <p:nvPr/>
        </p:nvSpPr>
        <p:spPr>
          <a:xfrm>
            <a:off x="5102845" y="127718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导带底：电子有效质量为正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价带顶：电子有效质量为负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能带越窄，有效质量就越大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F3728A-F683-4434-8353-2ABB40802D89}"/>
              </a:ext>
            </a:extLst>
          </p:cNvPr>
          <p:cNvSpPr txBox="1"/>
          <p:nvPr/>
        </p:nvSpPr>
        <p:spPr>
          <a:xfrm>
            <a:off x="321060" y="14342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有效质量</a:t>
            </a:r>
          </a:p>
        </p:txBody>
      </p:sp>
    </p:spTree>
    <p:extLst>
      <p:ext uri="{BB962C8B-B14F-4D97-AF65-F5344CB8AC3E}">
        <p14:creationId xmlns:p14="http://schemas.microsoft.com/office/powerpoint/2010/main" val="82166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0E4F73D-E241-47C0-BDDB-AC620D9E7B41}"/>
              </a:ext>
            </a:extLst>
          </p:cNvPr>
          <p:cNvSpPr txBox="1"/>
          <p:nvPr/>
        </p:nvSpPr>
        <p:spPr>
          <a:xfrm>
            <a:off x="596887" y="93877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电子的平均速度：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50C7C96-E650-4E48-B66B-791B207815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154821"/>
              </p:ext>
            </p:extLst>
          </p:nvPr>
        </p:nvGraphicFramePr>
        <p:xfrm>
          <a:off x="1112040" y="1522528"/>
          <a:ext cx="2569488" cy="747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公式" r:id="rId3" imgW="2743200" imgH="799920" progId="Equation.3">
                  <p:embed/>
                </p:oleObj>
              </mc:Choice>
              <mc:Fallback>
                <p:oleObj name="公式" r:id="rId3" imgW="2743200" imgH="79992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040" y="1522528"/>
                        <a:ext cx="2569488" cy="747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69EE1A-E17C-4397-AFBC-1D0B3B3BB7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604995"/>
              </p:ext>
            </p:extLst>
          </p:nvPr>
        </p:nvGraphicFramePr>
        <p:xfrm>
          <a:off x="6525723" y="2811985"/>
          <a:ext cx="1785950" cy="1684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公式" r:id="rId5" imgW="888840" imgH="838080" progId="Equation.3">
                  <p:embed/>
                </p:oleObj>
              </mc:Choice>
              <mc:Fallback>
                <p:oleObj name="公式" r:id="rId5" imgW="888840" imgH="83808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5723" y="2811985"/>
                        <a:ext cx="1785950" cy="16847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019456E-B8DE-49A7-88C9-BF3A77DC5CC3}"/>
              </a:ext>
            </a:extLst>
          </p:cNvPr>
          <p:cNvSpPr/>
          <p:nvPr/>
        </p:nvSpPr>
        <p:spPr>
          <a:xfrm>
            <a:off x="560280" y="5031670"/>
            <a:ext cx="71091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有效质量涵盖了周期势场对电子运动的影响。这样，在解决晶体中电子在外力作用下的运动规律时，可以不涉及内部势场的作用。为分析电子在外力作用下的运动规律带来方便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6C3145-E336-491C-BDD9-506C32715294}"/>
              </a:ext>
            </a:extLst>
          </p:cNvPr>
          <p:cNvCxnSpPr/>
          <p:nvPr/>
        </p:nvCxnSpPr>
        <p:spPr bwMode="auto">
          <a:xfrm rot="5400000">
            <a:off x="5421038" y="4447799"/>
            <a:ext cx="357190" cy="2857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9">
            <a:extLst>
              <a:ext uri="{FF2B5EF4-FFF2-40B4-BE49-F238E27FC236}">
                <a16:creationId xmlns:a16="http://schemas.microsoft.com/office/drawing/2014/main" id="{1647DCEB-C4B5-4C5B-B658-2F55A929FDEB}"/>
              </a:ext>
            </a:extLst>
          </p:cNvPr>
          <p:cNvSpPr txBox="1"/>
          <p:nvPr/>
        </p:nvSpPr>
        <p:spPr>
          <a:xfrm>
            <a:off x="6409601" y="47129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电子的有效质量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655140-A183-48F2-93F5-A871AF3E3F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218"/>
          <a:stretch/>
        </p:blipFill>
        <p:spPr>
          <a:xfrm>
            <a:off x="596887" y="3404429"/>
            <a:ext cx="5562167" cy="1400560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1B3C158C-AEFC-46DF-B95D-85CD0FF7A748}"/>
              </a:ext>
            </a:extLst>
          </p:cNvPr>
          <p:cNvSpPr txBox="1"/>
          <p:nvPr/>
        </p:nvSpPr>
        <p:spPr>
          <a:xfrm>
            <a:off x="596887" y="266651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电子的加速度：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47BE4C-D35E-4A10-9722-50BD1B6CF825}"/>
              </a:ext>
            </a:extLst>
          </p:cNvPr>
          <p:cNvSpPr/>
          <p:nvPr/>
        </p:nvSpPr>
        <p:spPr>
          <a:xfrm>
            <a:off x="560280" y="5999126"/>
            <a:ext cx="754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4100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引进有效质量的概念后，电子在外电场作用下的表现和自由电子相似，都符合牛顿第二定律描述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9C1AE9-C84C-4E39-9418-F6018E900D92}"/>
              </a:ext>
            </a:extLst>
          </p:cNvPr>
          <p:cNvSpPr/>
          <p:nvPr/>
        </p:nvSpPr>
        <p:spPr>
          <a:xfrm>
            <a:off x="4331246" y="965566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105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05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R="4500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布洛赫定理说明电子的运动可以看作是很多行波的叠加，它们可以叠加为波包；而波包的群速就是电子的平均速度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48205F-39C0-45E9-852A-270C51CDC26B}"/>
              </a:ext>
            </a:extLst>
          </p:cNvPr>
          <p:cNvSpPr txBox="1"/>
          <p:nvPr/>
        </p:nvSpPr>
        <p:spPr>
          <a:xfrm>
            <a:off x="321060" y="14342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有效质量</a:t>
            </a:r>
          </a:p>
        </p:txBody>
      </p:sp>
    </p:spTree>
    <p:extLst>
      <p:ext uri="{BB962C8B-B14F-4D97-AF65-F5344CB8AC3E}">
        <p14:creationId xmlns:p14="http://schemas.microsoft.com/office/powerpoint/2010/main" val="288343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208451" y="165305"/>
            <a:ext cx="126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第三讲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8DEC0D-636A-40E6-B102-2DF99EFAE30E}"/>
              </a:ext>
            </a:extLst>
          </p:cNvPr>
          <p:cNvSpPr txBox="1"/>
          <p:nvPr/>
        </p:nvSpPr>
        <p:spPr>
          <a:xfrm>
            <a:off x="305592" y="117987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量子力学的方程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342FD92-20FD-4685-9BF3-8D8C9F8492C0}"/>
                  </a:ext>
                </a:extLst>
              </p:cNvPr>
              <p:cNvSpPr txBox="1"/>
              <p:nvPr/>
            </p:nvSpPr>
            <p:spPr>
              <a:xfrm>
                <a:off x="2693855" y="1844622"/>
                <a:ext cx="233910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sty m:val="p"/>
                        </m:rPr>
                        <a:rPr lang="el-GR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altLang="zh-CN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l-GR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342FD92-20FD-4685-9BF3-8D8C9F849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55" y="1844622"/>
                <a:ext cx="233910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7AE453C-613E-4A5E-8387-F27D3EAA3A0D}"/>
              </a:ext>
            </a:extLst>
          </p:cNvPr>
          <p:cNvSpPr txBox="1"/>
          <p:nvPr/>
        </p:nvSpPr>
        <p:spPr>
          <a:xfrm>
            <a:off x="841797" y="193282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薛定谔方程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7E201A-E67C-46B7-9DD6-392D199B1297}"/>
              </a:ext>
            </a:extLst>
          </p:cNvPr>
          <p:cNvSpPr txBox="1"/>
          <p:nvPr/>
        </p:nvSpPr>
        <p:spPr>
          <a:xfrm>
            <a:off x="6302678" y="18712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电子波粒二象性</a:t>
            </a:r>
          </a:p>
        </p:txBody>
      </p:sp>
      <p:graphicFrame>
        <p:nvGraphicFramePr>
          <p:cNvPr id="10" name="Object 19">
            <a:extLst>
              <a:ext uri="{FF2B5EF4-FFF2-40B4-BE49-F238E27FC236}">
                <a16:creationId xmlns:a16="http://schemas.microsoft.com/office/drawing/2014/main" id="{14BB8748-FA2E-4A74-885E-01F95859B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828276"/>
              </p:ext>
            </p:extLst>
          </p:nvPr>
        </p:nvGraphicFramePr>
        <p:xfrm>
          <a:off x="2410672" y="4056893"/>
          <a:ext cx="270285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5" imgW="1701720" imgH="431640" progId="Equation.3">
                  <p:embed/>
                </p:oleObj>
              </mc:Choice>
              <mc:Fallback>
                <p:oleObj name="Equation" r:id="rId5" imgW="1701720" imgH="431640" progId="Equation.3">
                  <p:embed/>
                  <p:pic>
                    <p:nvPicPr>
                      <p:cNvPr id="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672" y="4056893"/>
                        <a:ext cx="2702859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43F58F0-4993-4728-8C86-4826A2A7D45F}"/>
              </a:ext>
            </a:extLst>
          </p:cNvPr>
          <p:cNvSpPr txBox="1"/>
          <p:nvPr/>
        </p:nvSpPr>
        <p:spPr>
          <a:xfrm>
            <a:off x="1075995" y="3649776"/>
            <a:ext cx="3137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波函数</a:t>
            </a:r>
            <a:r>
              <a:rPr lang="el-GR" altLang="zh-CN" sz="2000" b="1" dirty="0"/>
              <a:t>ψ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E </a:t>
            </a:r>
            <a:r>
              <a:rPr lang="zh-CN" altLang="en-US" sz="2000" b="1" dirty="0"/>
              <a:t>描述电子状态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814BE8-7761-40FB-A616-DDE2008059CC}"/>
              </a:ext>
            </a:extLst>
          </p:cNvPr>
          <p:cNvSpPr txBox="1"/>
          <p:nvPr/>
        </p:nvSpPr>
        <p:spPr>
          <a:xfrm>
            <a:off x="502220" y="42295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电子是一个波</a:t>
            </a:r>
          </a:p>
        </p:txBody>
      </p:sp>
      <p:pic>
        <p:nvPicPr>
          <p:cNvPr id="13" name="Picture 6" descr="http://upload.wikimedia.org/wikipedia/commons/thumb/d/d3/Wave_Sinusoidal_Cosine_wave_sine_Blue.svg/300px-Wave_Sinusoidal_Cosine_wave_sine_Blue.svg.png">
            <a:extLst>
              <a:ext uri="{FF2B5EF4-FFF2-40B4-BE49-F238E27FC236}">
                <a16:creationId xmlns:a16="http://schemas.microsoft.com/office/drawing/2014/main" id="{1DF22C17-03CF-428F-9526-E5AAD14BB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6463" y="4749700"/>
            <a:ext cx="4476169" cy="1656184"/>
          </a:xfrm>
          <a:prstGeom prst="rect">
            <a:avLst/>
          </a:prstGeom>
          <a:noFill/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F8E56BA7-D6E9-4A46-813D-8010E4D73099}"/>
              </a:ext>
            </a:extLst>
          </p:cNvPr>
          <p:cNvGrpSpPr/>
          <p:nvPr/>
        </p:nvGrpSpPr>
        <p:grpSpPr>
          <a:xfrm>
            <a:off x="5381899" y="5132009"/>
            <a:ext cx="1614800" cy="1273875"/>
            <a:chOff x="5283576" y="1994670"/>
            <a:chExt cx="1614800" cy="1273875"/>
          </a:xfrm>
        </p:grpSpPr>
        <p:graphicFrame>
          <p:nvGraphicFramePr>
            <p:cNvPr id="15" name="Object 20">
              <a:extLst>
                <a:ext uri="{FF2B5EF4-FFF2-40B4-BE49-F238E27FC236}">
                  <a16:creationId xmlns:a16="http://schemas.microsoft.com/office/drawing/2014/main" id="{33CFAA3A-3EF8-4213-BB9C-B731DF6BC5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2185714"/>
                </p:ext>
              </p:extLst>
            </p:nvPr>
          </p:nvGraphicFramePr>
          <p:xfrm>
            <a:off x="5283576" y="2125544"/>
            <a:ext cx="671287" cy="11430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" name="Equation" r:id="rId8" imgW="469800" imgH="799920" progId="Equation.3">
                    <p:embed/>
                  </p:oleObj>
                </mc:Choice>
                <mc:Fallback>
                  <p:oleObj name="Equation" r:id="rId8" imgW="469800" imgH="799920" progId="Equation.3">
                    <p:embed/>
                    <p:pic>
                      <p:nvPicPr>
                        <p:cNvPr id="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3576" y="2125544"/>
                          <a:ext cx="671287" cy="11430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21">
              <a:extLst>
                <a:ext uri="{FF2B5EF4-FFF2-40B4-BE49-F238E27FC236}">
                  <a16:creationId xmlns:a16="http://schemas.microsoft.com/office/drawing/2014/main" id="{FC21EC09-3D67-453A-8892-0D5803C85D45}"/>
                </a:ext>
              </a:extLst>
            </p:cNvPr>
            <p:cNvSpPr txBox="1"/>
            <p:nvPr/>
          </p:nvSpPr>
          <p:spPr>
            <a:xfrm>
              <a:off x="6014801" y="1994670"/>
              <a:ext cx="883575" cy="1273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- 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波长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- 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频率</a:t>
              </a:r>
              <a:endParaRPr 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- 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波速</a:t>
              </a:r>
              <a:endParaRPr 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C424F0F-FB4A-41EA-BAC7-DC8697702CF4}"/>
              </a:ext>
            </a:extLst>
          </p:cNvPr>
          <p:cNvGrpSpPr/>
          <p:nvPr/>
        </p:nvGrpSpPr>
        <p:grpSpPr>
          <a:xfrm>
            <a:off x="7009373" y="5114895"/>
            <a:ext cx="1875020" cy="1225865"/>
            <a:chOff x="751155" y="5497031"/>
            <a:chExt cx="1875020" cy="1225865"/>
          </a:xfrm>
        </p:grpSpPr>
        <p:graphicFrame>
          <p:nvGraphicFramePr>
            <p:cNvPr id="18" name="Object 23">
              <a:extLst>
                <a:ext uri="{FF2B5EF4-FFF2-40B4-BE49-F238E27FC236}">
                  <a16:creationId xmlns:a16="http://schemas.microsoft.com/office/drawing/2014/main" id="{918D3C38-0FF4-41F4-AF91-24831684A4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3964847"/>
                </p:ext>
              </p:extLst>
            </p:nvPr>
          </p:nvGraphicFramePr>
          <p:xfrm>
            <a:off x="1517647" y="5497031"/>
            <a:ext cx="609600" cy="6540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" name="Equation" r:id="rId10" imgW="482400" imgH="393480" progId="Equation.3">
                    <p:embed/>
                  </p:oleObj>
                </mc:Choice>
                <mc:Fallback>
                  <p:oleObj name="Equation" r:id="rId10" imgW="482400" imgH="393480" progId="Equation.3">
                    <p:embed/>
                    <p:pic>
                      <p:nvPicPr>
                        <p:cNvPr id="1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647" y="5497031"/>
                          <a:ext cx="609600" cy="6540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6">
              <a:extLst>
                <a:ext uri="{FF2B5EF4-FFF2-40B4-BE49-F238E27FC236}">
                  <a16:creationId xmlns:a16="http://schemas.microsoft.com/office/drawing/2014/main" id="{F336BFE3-F861-48C1-8698-155A5E406D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2336543"/>
                </p:ext>
              </p:extLst>
            </p:nvPr>
          </p:nvGraphicFramePr>
          <p:xfrm>
            <a:off x="1628318" y="6353564"/>
            <a:ext cx="997857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9" name="Equation" r:id="rId12" imgW="558720" imgH="177480" progId="Equation.3">
                    <p:embed/>
                  </p:oleObj>
                </mc:Choice>
                <mc:Fallback>
                  <p:oleObj name="Equation" r:id="rId12" imgW="558720" imgH="177480" progId="Equation.3">
                    <p:embed/>
                    <p:pic>
                      <p:nvPicPr>
                        <p:cNvPr id="11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318" y="6353564"/>
                          <a:ext cx="997857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3D69CCE-33DB-436D-AACA-81091ADEC09E}"/>
                </a:ext>
              </a:extLst>
            </p:cNvPr>
            <p:cNvSpPr txBox="1"/>
            <p:nvPr/>
          </p:nvSpPr>
          <p:spPr>
            <a:xfrm>
              <a:off x="817411" y="563061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波数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75B3CA3-5D09-4722-93DA-2E33E03F65F4}"/>
                </a:ext>
              </a:extLst>
            </p:cNvPr>
            <p:cNvSpPr txBox="1"/>
            <p:nvPr/>
          </p:nvSpPr>
          <p:spPr>
            <a:xfrm>
              <a:off x="751155" y="635356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角频率</a:t>
              </a:r>
            </a:p>
          </p:txBody>
        </p:sp>
      </p:grpSp>
      <p:graphicFrame>
        <p:nvGraphicFramePr>
          <p:cNvPr id="22" name="Object 10">
            <a:extLst>
              <a:ext uri="{FF2B5EF4-FFF2-40B4-BE49-F238E27FC236}">
                <a16:creationId xmlns:a16="http://schemas.microsoft.com/office/drawing/2014/main" id="{A0AE0B71-FFFD-4099-BD17-C060A58D8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852315"/>
              </p:ext>
            </p:extLst>
          </p:nvPr>
        </p:nvGraphicFramePr>
        <p:xfrm>
          <a:off x="6332404" y="4228343"/>
          <a:ext cx="2279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14" imgW="1434960" imgH="215640" progId="Equation.3">
                  <p:embed/>
                </p:oleObj>
              </mc:Choice>
              <mc:Fallback>
                <p:oleObj name="Equation" r:id="rId14" imgW="1434960" imgH="215640" progId="Equation.3">
                  <p:embed/>
                  <p:pic>
                    <p:nvPicPr>
                      <p:cNvPr id="1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404" y="4228343"/>
                        <a:ext cx="22796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1E9AF24-B6B5-4F26-ADD2-6ACC54008725}"/>
              </a:ext>
            </a:extLst>
          </p:cNvPr>
          <p:cNvCxnSpPr/>
          <p:nvPr/>
        </p:nvCxnSpPr>
        <p:spPr>
          <a:xfrm>
            <a:off x="5321961" y="4399793"/>
            <a:ext cx="7312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9">
            <a:extLst>
              <a:ext uri="{FF2B5EF4-FFF2-40B4-BE49-F238E27FC236}">
                <a16:creationId xmlns:a16="http://schemas.microsoft.com/office/drawing/2014/main" id="{831F6E84-DCA7-4FB3-8024-710C3F200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403554"/>
              </p:ext>
            </p:extLst>
          </p:nvPr>
        </p:nvGraphicFramePr>
        <p:xfrm>
          <a:off x="1238272" y="2495590"/>
          <a:ext cx="4044360" cy="942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公式" r:id="rId16" imgW="2070000" imgH="482400" progId="Equation.3">
                  <p:embed/>
                </p:oleObj>
              </mc:Choice>
              <mc:Fallback>
                <p:oleObj name="公式" r:id="rId16" imgW="2070000" imgH="482400" progId="Equation.3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72" y="2495590"/>
                        <a:ext cx="4044360" cy="9428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9835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60CF86-7100-44CC-A15A-FFBA8FA9049C}"/>
              </a:ext>
            </a:extLst>
          </p:cNvPr>
          <p:cNvSpPr txBox="1"/>
          <p:nvPr/>
        </p:nvSpPr>
        <p:spPr>
          <a:xfrm>
            <a:off x="235974" y="18681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满带不导电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F24C7FB-365A-4717-917E-744928B26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892" y="1430900"/>
            <a:ext cx="3057525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83FCA874-88F8-402F-A49B-AC3C4B3520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819527"/>
              </p:ext>
            </p:extLst>
          </p:nvPr>
        </p:nvGraphicFramePr>
        <p:xfrm>
          <a:off x="3896139" y="1754310"/>
          <a:ext cx="2569488" cy="747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公式" r:id="rId4" imgW="2743200" imgH="799920" progId="Equation.3">
                  <p:embed/>
                </p:oleObj>
              </mc:Choice>
              <mc:Fallback>
                <p:oleObj name="公式" r:id="rId4" imgW="2743200" imgH="799920" progId="Equation.3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50C7C96-E650-4E48-B66B-791B207815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139" y="1754310"/>
                        <a:ext cx="2569488" cy="747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0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564BCF5-298B-4B42-88FD-20E9226A6ADF}"/>
              </a:ext>
            </a:extLst>
          </p:cNvPr>
          <p:cNvSpPr txBox="1"/>
          <p:nvPr/>
        </p:nvSpPr>
        <p:spPr>
          <a:xfrm>
            <a:off x="3707756" y="993058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电子的群速度（平均速度）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6AAC3AED-132A-47C1-A6E1-4F98BCB3F5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539730"/>
              </p:ext>
            </p:extLst>
          </p:nvPr>
        </p:nvGraphicFramePr>
        <p:xfrm>
          <a:off x="3933159" y="3044274"/>
          <a:ext cx="22415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6" imgW="888840" imgH="203040" progId="Equation.DSMT4">
                  <p:embed/>
                </p:oleObj>
              </mc:Choice>
              <mc:Fallback>
                <p:oleObj name="Equation" r:id="rId6" imgW="888840" imgH="203040" progId="Equation.DSMT4">
                  <p:embed/>
                  <p:pic>
                    <p:nvPicPr>
                      <p:cNvPr id="276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159" y="3044274"/>
                        <a:ext cx="22415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769C4B2-070A-440F-8EFF-0BE200BD3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448050"/>
              </p:ext>
            </p:extLst>
          </p:nvPr>
        </p:nvGraphicFramePr>
        <p:xfrm>
          <a:off x="2577365" y="3894277"/>
          <a:ext cx="502761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8" imgW="2057400" imgH="393480" progId="Equation.DSMT4">
                  <p:embed/>
                </p:oleObj>
              </mc:Choice>
              <mc:Fallback>
                <p:oleObj name="Equation" r:id="rId8" imgW="2057400" imgH="393480" progId="Equation.DSMT4">
                  <p:embed/>
                  <p:pic>
                    <p:nvPicPr>
                      <p:cNvPr id="286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365" y="3894277"/>
                        <a:ext cx="502761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2D12FDBE-658A-49BF-B959-84979A8DC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413579"/>
              </p:ext>
            </p:extLst>
          </p:nvPr>
        </p:nvGraphicFramePr>
        <p:xfrm>
          <a:off x="2577365" y="4856302"/>
          <a:ext cx="31654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10" imgW="1295280" imgH="393480" progId="Equation.DSMT4">
                  <p:embed/>
                </p:oleObj>
              </mc:Choice>
              <mc:Fallback>
                <p:oleObj name="Equation" r:id="rId10" imgW="1295280" imgH="393480" progId="Equation.DSMT4">
                  <p:embed/>
                  <p:pic>
                    <p:nvPicPr>
                      <p:cNvPr id="2867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7365" y="4856302"/>
                        <a:ext cx="31654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591B5A8E-A6F3-4C63-9FA5-EEABBA1D5B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61217"/>
              </p:ext>
            </p:extLst>
          </p:nvPr>
        </p:nvGraphicFramePr>
        <p:xfrm>
          <a:off x="2636359" y="6016444"/>
          <a:ext cx="22336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12" imgW="914400" imgH="203040" progId="Equation.DSMT4">
                  <p:embed/>
                </p:oleObj>
              </mc:Choice>
              <mc:Fallback>
                <p:oleObj name="Equation" r:id="rId12" imgW="914400" imgH="203040" progId="Equation.DSMT4">
                  <p:embed/>
                  <p:pic>
                    <p:nvPicPr>
                      <p:cNvPr id="286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359" y="6016444"/>
                        <a:ext cx="22336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4">
            <a:extLst>
              <a:ext uri="{FF2B5EF4-FFF2-40B4-BE49-F238E27FC236}">
                <a16:creationId xmlns:a16="http://schemas.microsoft.com/office/drawing/2014/main" id="{F4AEA320-A3A7-4C7C-8444-7C63DB24E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903" y="6069141"/>
            <a:ext cx="652462" cy="320675"/>
          </a:xfrm>
          <a:prstGeom prst="rightArrow">
            <a:avLst>
              <a:gd name="adj1" fmla="val 50000"/>
              <a:gd name="adj2" fmla="val 50866"/>
            </a:avLst>
          </a:prstGeom>
          <a:solidFill>
            <a:srgbClr val="96969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AE51A75-8622-4F57-AAF2-C091C3D1E3E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8193" t="652"/>
          <a:stretch/>
        </p:blipFill>
        <p:spPr>
          <a:xfrm>
            <a:off x="6538451" y="1754309"/>
            <a:ext cx="1730477" cy="74794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E994124-BD4D-44F1-B7F9-2D767AC1DFC9}"/>
              </a:ext>
            </a:extLst>
          </p:cNvPr>
          <p:cNvSpPr txBox="1"/>
          <p:nvPr/>
        </p:nvSpPr>
        <p:spPr>
          <a:xfrm>
            <a:off x="6862916" y="3115195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E-k</a:t>
            </a:r>
            <a:r>
              <a:rPr lang="zh-CN" altLang="en-US" b="1" dirty="0"/>
              <a:t>关系是对称的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1B0E8A-E388-4DDB-AA79-3331C5A50D7F}"/>
              </a:ext>
            </a:extLst>
          </p:cNvPr>
          <p:cNvSpPr/>
          <p:nvPr/>
        </p:nvSpPr>
        <p:spPr>
          <a:xfrm>
            <a:off x="6281963" y="602048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电流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J=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2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5933A3-F3A5-496C-9A3C-E30041AEDA5A}"/>
              </a:ext>
            </a:extLst>
          </p:cNvPr>
          <p:cNvSpPr txBox="1"/>
          <p:nvPr/>
        </p:nvSpPr>
        <p:spPr>
          <a:xfrm>
            <a:off x="235974" y="18681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满带不导电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C95361-D245-40EA-AD58-9D60D8481311}"/>
              </a:ext>
            </a:extLst>
          </p:cNvPr>
          <p:cNvSpPr/>
          <p:nvPr/>
        </p:nvSpPr>
        <p:spPr>
          <a:xfrm>
            <a:off x="1855724" y="1346708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F=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</a:t>
            </a:r>
            <a:r>
              <a:rPr lang="en-US" altLang="zh-CN" b="1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eE</a:t>
            </a:r>
            <a:r>
              <a:rPr lang="en-US" altLang="zh-CN" b="1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ext</a:t>
            </a:r>
            <a:endParaRPr lang="zh-CN" altLang="en-US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4CE347-2C49-44EF-A893-2B5DF1E2676A}"/>
              </a:ext>
            </a:extLst>
          </p:cNvPr>
          <p:cNvSpPr txBox="1"/>
          <p:nvPr/>
        </p:nvSpPr>
        <p:spPr>
          <a:xfrm>
            <a:off x="422787" y="10127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外加电场下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1ACBD28C-9FA9-4CFF-AED8-1E69F6BFD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9299" y="909791"/>
            <a:ext cx="3057525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14">
            <a:extLst>
              <a:ext uri="{FF2B5EF4-FFF2-40B4-BE49-F238E27FC236}">
                <a16:creationId xmlns:a16="http://schemas.microsoft.com/office/drawing/2014/main" id="{02B4497B-33DA-4682-9F02-FF9F37C53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785380"/>
              </p:ext>
            </p:extLst>
          </p:nvPr>
        </p:nvGraphicFramePr>
        <p:xfrm>
          <a:off x="1761615" y="1863315"/>
          <a:ext cx="18589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4" imgW="888840" imgH="393480" progId="Equation.DSMT4">
                  <p:embed/>
                </p:oleObj>
              </mc:Choice>
              <mc:Fallback>
                <p:oleObj name="Equation" r:id="rId4" imgW="888840" imgH="393480" progId="Equation.DSMT4">
                  <p:embed/>
                  <p:pic>
                    <p:nvPicPr>
                      <p:cNvPr id="2969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615" y="1863315"/>
                        <a:ext cx="185896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F335D17-511E-48A1-8B13-BE5C1D1DC583}"/>
              </a:ext>
            </a:extLst>
          </p:cNvPr>
          <p:cNvSpPr txBox="1"/>
          <p:nvPr/>
        </p:nvSpPr>
        <p:spPr>
          <a:xfrm>
            <a:off x="147176" y="20893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电子状态变化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58EF5C-BDB5-4619-ABA8-7B5F641AB7A0}"/>
              </a:ext>
            </a:extLst>
          </p:cNvPr>
          <p:cNvSpPr txBox="1"/>
          <p:nvPr/>
        </p:nvSpPr>
        <p:spPr>
          <a:xfrm>
            <a:off x="235974" y="3725086"/>
            <a:ext cx="749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能带是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的周期函数，从第一布里渊区流出的电子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，从另一侧会有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A’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流入，电子分布状态整体没有变化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满带电子对电流无贡献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AE65C3-EB1F-4453-A046-8D8FDE841DB2}"/>
              </a:ext>
            </a:extLst>
          </p:cNvPr>
          <p:cNvSpPr/>
          <p:nvPr/>
        </p:nvSpPr>
        <p:spPr>
          <a:xfrm>
            <a:off x="1716836" y="3141910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电流  </a:t>
            </a:r>
            <a:r>
              <a:rPr lang="en-US" altLang="zh-CN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J=</a:t>
            </a:r>
            <a:r>
              <a:rPr lang="en-US" altLang="zh-CN" b="1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</a:t>
            </a:r>
            <a:endParaRPr lang="zh-CN" altLang="en-US" b="1" i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69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9F9C40-B54C-4081-8794-E784AABB5EB4}"/>
              </a:ext>
            </a:extLst>
          </p:cNvPr>
          <p:cNvSpPr txBox="1"/>
          <p:nvPr/>
        </p:nvSpPr>
        <p:spPr>
          <a:xfrm>
            <a:off x="235974" y="18681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不满带导电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18F2A8B8-2DD2-4B83-A35B-25FD30AF8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r="32646"/>
          <a:stretch>
            <a:fillRect/>
          </a:stretch>
        </p:blipFill>
        <p:spPr bwMode="auto">
          <a:xfrm>
            <a:off x="688034" y="1131017"/>
            <a:ext cx="3055938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D251489-DE4D-4419-8ECD-D4FA28D99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r="35106"/>
          <a:stretch>
            <a:fillRect/>
          </a:stretch>
        </p:blipFill>
        <p:spPr bwMode="auto">
          <a:xfrm>
            <a:off x="5168235" y="1061166"/>
            <a:ext cx="3033712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2664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C319056-FFA9-49ED-83C3-0F2FD7E1A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4" y="181692"/>
            <a:ext cx="7350125" cy="63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120000"/>
              </a:lnSpc>
            </a:pPr>
            <a:r>
              <a:rPr lang="en-US" altLang="zh-CN" sz="3200" b="1" dirty="0"/>
              <a:t>Concept of hole </a:t>
            </a:r>
            <a:r>
              <a:rPr lang="zh-CN" altLang="en-US" sz="3200" b="1" dirty="0"/>
              <a:t>（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空穴的概念</a:t>
            </a:r>
            <a:r>
              <a:rPr lang="zh-CN" altLang="en-US" sz="3200" b="1" dirty="0"/>
              <a:t>）</a:t>
            </a:r>
            <a:endParaRPr lang="en-US" altLang="zh-CN" sz="3200" b="1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74265692-C35E-4BDD-B40E-3FD2AA705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r="2135"/>
          <a:stretch>
            <a:fillRect/>
          </a:stretch>
        </p:blipFill>
        <p:spPr bwMode="auto">
          <a:xfrm>
            <a:off x="657584" y="978720"/>
            <a:ext cx="2565400" cy="547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33C7F8-A8EA-4084-8347-D1EE61CD4A95}"/>
              </a:ext>
            </a:extLst>
          </p:cNvPr>
          <p:cNvSpPr txBox="1"/>
          <p:nvPr/>
        </p:nvSpPr>
        <p:spPr>
          <a:xfrm>
            <a:off x="3980770" y="978720"/>
            <a:ext cx="4976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对于半导体，正常情况下，价带少量电子激发，出现少量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空的量子态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，在外加电场下，电流的贡献来自于所有电子，需要统计所有电子的运动情况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59530A-FAF7-4505-8882-70F197A0E959}"/>
                  </a:ext>
                </a:extLst>
              </p:cNvPr>
              <p:cNvSpPr txBox="1"/>
              <p:nvPr/>
            </p:nvSpPr>
            <p:spPr>
              <a:xfrm>
                <a:off x="5058244" y="2340134"/>
                <a:ext cx="11410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𝑜𝑐𝑐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59530A-FAF7-4505-8882-70F197A0E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244" y="2340134"/>
                <a:ext cx="1141018" cy="276999"/>
              </a:xfrm>
              <a:prstGeom prst="rect">
                <a:avLst/>
              </a:prstGeom>
              <a:blipFill>
                <a:blip r:embed="rId3"/>
                <a:stretch>
                  <a:fillRect l="-5882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8EF4F0E-A064-4778-955B-86790B174451}"/>
                  </a:ext>
                </a:extLst>
              </p:cNvPr>
              <p:cNvSpPr txBox="1"/>
              <p:nvPr/>
            </p:nvSpPr>
            <p:spPr>
              <a:xfrm>
                <a:off x="4982294" y="3130585"/>
                <a:ext cx="206569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𝑒𝑝𝑡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8EF4F0E-A064-4778-955B-86790B174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294" y="3130585"/>
                <a:ext cx="2065694" cy="298415"/>
              </a:xfrm>
              <a:prstGeom prst="rect">
                <a:avLst/>
              </a:prstGeom>
              <a:blipFill>
                <a:blip r:embed="rId4"/>
                <a:stretch>
                  <a:fillRect l="-3245" t="-2041" r="-1475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04EB4F44-07A5-42D0-810E-2A5B33C207FF}"/>
              </a:ext>
            </a:extLst>
          </p:cNvPr>
          <p:cNvSpPr txBox="1"/>
          <p:nvPr/>
        </p:nvSpPr>
        <p:spPr>
          <a:xfrm>
            <a:off x="6316713" y="234013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所有占据态电子贡献电流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BBED027-6CE5-43CD-9959-489C9153C19C}"/>
                  </a:ext>
                </a:extLst>
              </p:cNvPr>
              <p:cNvSpPr txBox="1"/>
              <p:nvPr/>
            </p:nvSpPr>
            <p:spPr>
              <a:xfrm>
                <a:off x="4982294" y="4069526"/>
                <a:ext cx="155702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𝑒𝑝𝑡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BBED027-6CE5-43CD-9959-489C9153C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294" y="4069526"/>
                <a:ext cx="1557028" cy="298415"/>
              </a:xfrm>
              <a:prstGeom prst="rect">
                <a:avLst/>
              </a:prstGeom>
              <a:blipFill>
                <a:blip r:embed="rId5"/>
                <a:stretch>
                  <a:fillRect l="-3906" t="-2041" r="-1172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下 8">
            <a:extLst>
              <a:ext uri="{FF2B5EF4-FFF2-40B4-BE49-F238E27FC236}">
                <a16:creationId xmlns:a16="http://schemas.microsoft.com/office/drawing/2014/main" id="{D769758F-7E32-4211-B3A3-5A9ED632D9B3}"/>
              </a:ext>
            </a:extLst>
          </p:cNvPr>
          <p:cNvSpPr/>
          <p:nvPr/>
        </p:nvSpPr>
        <p:spPr>
          <a:xfrm>
            <a:off x="5329084" y="2709466"/>
            <a:ext cx="108155" cy="32878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D256E9A2-B183-4D9D-BE06-E848B7A2E6FE}"/>
              </a:ext>
            </a:extLst>
          </p:cNvPr>
          <p:cNvSpPr/>
          <p:nvPr/>
        </p:nvSpPr>
        <p:spPr>
          <a:xfrm>
            <a:off x="5437239" y="3661002"/>
            <a:ext cx="108155" cy="32878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4737D2-02BD-4947-A8D7-F34CA3444D76}"/>
              </a:ext>
            </a:extLst>
          </p:cNvPr>
          <p:cNvSpPr txBox="1"/>
          <p:nvPr/>
        </p:nvSpPr>
        <p:spPr>
          <a:xfrm>
            <a:off x="3980770" y="4630314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相当于空着状态 上有一个带正电粒子贡献的电流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8151B9-73B3-42CB-8C03-4D46C24E3CAF}"/>
              </a:ext>
            </a:extLst>
          </p:cNvPr>
          <p:cNvSpPr txBox="1"/>
          <p:nvPr/>
        </p:nvSpPr>
        <p:spPr>
          <a:xfrm>
            <a:off x="4058954" y="5341909"/>
            <a:ext cx="464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这个假想粒子  称为  空穴 ， 带正电，具有正的有效质量</a:t>
            </a:r>
          </a:p>
        </p:txBody>
      </p:sp>
    </p:spTree>
    <p:extLst>
      <p:ext uri="{BB962C8B-B14F-4D97-AF65-F5344CB8AC3E}">
        <p14:creationId xmlns:p14="http://schemas.microsoft.com/office/powerpoint/2010/main" val="3175330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3E82A0C-AB2B-4416-AB05-7855FE889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76" y="1606312"/>
            <a:ext cx="7696200" cy="33655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 type="none" w="sm" len="lg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327D5EE5-B8BA-44B5-90A4-A0EB1D981EB7}"/>
              </a:ext>
            </a:extLst>
          </p:cNvPr>
          <p:cNvGrpSpPr>
            <a:grpSpLocks/>
          </p:cNvGrpSpPr>
          <p:nvPr/>
        </p:nvGrpSpPr>
        <p:grpSpPr bwMode="auto">
          <a:xfrm>
            <a:off x="1573776" y="2741375"/>
            <a:ext cx="6080125" cy="153987"/>
            <a:chOff x="1016" y="2115"/>
            <a:chExt cx="3830" cy="97"/>
          </a:xfrm>
        </p:grpSpPr>
        <p:sp>
          <p:nvSpPr>
            <p:cNvPr id="4" name="Oval 6">
              <a:extLst>
                <a:ext uri="{FF2B5EF4-FFF2-40B4-BE49-F238E27FC236}">
                  <a16:creationId xmlns:a16="http://schemas.microsoft.com/office/drawing/2014/main" id="{31D000A1-EC27-43AB-AA84-181D7A6D7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2117"/>
              <a:ext cx="94" cy="95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8F651C66-624A-4BC4-8AFD-991E07B01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9" y="2158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B96365D9-3B24-44DA-AC4D-A819F20AC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" y="2115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BE98C49D-4A64-4D64-B57B-021C4868C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2165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36E4D6A9-9BF1-4512-B133-8E880A792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" y="2117"/>
              <a:ext cx="94" cy="95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A6DFB922-8548-47F3-A895-E2D3EABF7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" y="2158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D562DFB6-27F4-4C67-8DAA-944AFB386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2115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5327A53D-2E65-4DB1-8F9E-0A65218A0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2165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14">
              <a:extLst>
                <a:ext uri="{FF2B5EF4-FFF2-40B4-BE49-F238E27FC236}">
                  <a16:creationId xmlns:a16="http://schemas.microsoft.com/office/drawing/2014/main" id="{101919E9-C754-44A1-82F4-566F74A36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2117"/>
              <a:ext cx="94" cy="95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EB5C94CB-FB92-4988-93FC-424BC088F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7" y="2158"/>
              <a:ext cx="18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16">
              <a:extLst>
                <a:ext uri="{FF2B5EF4-FFF2-40B4-BE49-F238E27FC236}">
                  <a16:creationId xmlns:a16="http://schemas.microsoft.com/office/drawing/2014/main" id="{323C27D4-15D6-451E-B73E-400AA64DF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2115"/>
              <a:ext cx="95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5189A2BE-4CB4-4036-B21A-EE583CE34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1" y="2165"/>
              <a:ext cx="18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18">
              <a:extLst>
                <a:ext uri="{FF2B5EF4-FFF2-40B4-BE49-F238E27FC236}">
                  <a16:creationId xmlns:a16="http://schemas.microsoft.com/office/drawing/2014/main" id="{61353DA5-1B2F-4491-82C6-0EA509CF0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2117"/>
              <a:ext cx="94" cy="95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1993740E-8F9B-4D52-BA01-D9899F1F2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" y="2158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20">
              <a:extLst>
                <a:ext uri="{FF2B5EF4-FFF2-40B4-BE49-F238E27FC236}">
                  <a16:creationId xmlns:a16="http://schemas.microsoft.com/office/drawing/2014/main" id="{38EDC231-8A45-4DC2-8382-A6AB44805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117"/>
              <a:ext cx="94" cy="95"/>
            </a:xfrm>
            <a:prstGeom prst="ellips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4A4CF003-98A6-4650-9E89-BBFAAF056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2117"/>
              <a:ext cx="94" cy="95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1CEDE718-BEEE-4E47-AAB6-EDD5F3A50A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2158"/>
              <a:ext cx="18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23">
              <a:extLst>
                <a:ext uri="{FF2B5EF4-FFF2-40B4-BE49-F238E27FC236}">
                  <a16:creationId xmlns:a16="http://schemas.microsoft.com/office/drawing/2014/main" id="{DF888E66-0910-4629-9801-DF91F6010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15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D1E52E55-10F9-40B1-96AD-F9CF932C3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2165"/>
              <a:ext cx="18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25">
              <a:extLst>
                <a:ext uri="{FF2B5EF4-FFF2-40B4-BE49-F238E27FC236}">
                  <a16:creationId xmlns:a16="http://schemas.microsoft.com/office/drawing/2014/main" id="{BBA9B903-FD56-4CF6-8609-5A5EEB8D7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" y="2117"/>
              <a:ext cx="94" cy="95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6">
              <a:extLst>
                <a:ext uri="{FF2B5EF4-FFF2-40B4-BE49-F238E27FC236}">
                  <a16:creationId xmlns:a16="http://schemas.microsoft.com/office/drawing/2014/main" id="{06CE5A33-5A55-438A-848E-34DFB37D1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4" y="2158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27">
              <a:extLst>
                <a:ext uri="{FF2B5EF4-FFF2-40B4-BE49-F238E27FC236}">
                  <a16:creationId xmlns:a16="http://schemas.microsoft.com/office/drawing/2014/main" id="{17B096C6-31AD-4774-BA69-8E9D7C26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115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8">
              <a:extLst>
                <a:ext uri="{FF2B5EF4-FFF2-40B4-BE49-F238E27FC236}">
                  <a16:creationId xmlns:a16="http://schemas.microsoft.com/office/drawing/2014/main" id="{04C0D2CD-1A45-4E30-9405-570C2FA13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" y="2165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29">
            <a:extLst>
              <a:ext uri="{FF2B5EF4-FFF2-40B4-BE49-F238E27FC236}">
                <a16:creationId xmlns:a16="http://schemas.microsoft.com/office/drawing/2014/main" id="{4DFD562D-0530-4FFE-B98A-368371EE1E05}"/>
              </a:ext>
            </a:extLst>
          </p:cNvPr>
          <p:cNvGrpSpPr>
            <a:grpSpLocks/>
          </p:cNvGrpSpPr>
          <p:nvPr/>
        </p:nvGrpSpPr>
        <p:grpSpPr bwMode="auto">
          <a:xfrm>
            <a:off x="1573776" y="3498612"/>
            <a:ext cx="6080125" cy="152400"/>
            <a:chOff x="1016" y="2592"/>
            <a:chExt cx="3830" cy="96"/>
          </a:xfrm>
        </p:grpSpPr>
        <p:sp>
          <p:nvSpPr>
            <p:cNvPr id="28" name="Oval 30">
              <a:extLst>
                <a:ext uri="{FF2B5EF4-FFF2-40B4-BE49-F238E27FC236}">
                  <a16:creationId xmlns:a16="http://schemas.microsoft.com/office/drawing/2014/main" id="{CD7B3544-D61C-4913-B646-E1FF3B5CC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2594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1">
              <a:extLst>
                <a:ext uri="{FF2B5EF4-FFF2-40B4-BE49-F238E27FC236}">
                  <a16:creationId xmlns:a16="http://schemas.microsoft.com/office/drawing/2014/main" id="{C6D38050-7BB1-47B5-B851-A4E89C131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9" y="2635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32">
              <a:extLst>
                <a:ext uri="{FF2B5EF4-FFF2-40B4-BE49-F238E27FC236}">
                  <a16:creationId xmlns:a16="http://schemas.microsoft.com/office/drawing/2014/main" id="{A60BC848-0016-4189-B36C-F82760E2A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" y="2592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3">
              <a:extLst>
                <a:ext uri="{FF2B5EF4-FFF2-40B4-BE49-F238E27FC236}">
                  <a16:creationId xmlns:a16="http://schemas.microsoft.com/office/drawing/2014/main" id="{281B4051-B23B-4919-BAAE-25F3B75BF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2641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34">
              <a:extLst>
                <a:ext uri="{FF2B5EF4-FFF2-40B4-BE49-F238E27FC236}">
                  <a16:creationId xmlns:a16="http://schemas.microsoft.com/office/drawing/2014/main" id="{7FEC4FE6-814E-4B9C-BF3F-F169876E4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" y="2594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5">
              <a:extLst>
                <a:ext uri="{FF2B5EF4-FFF2-40B4-BE49-F238E27FC236}">
                  <a16:creationId xmlns:a16="http://schemas.microsoft.com/office/drawing/2014/main" id="{2F261880-BE4E-4CA7-B1F3-19E52DD43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" y="2635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36">
              <a:extLst>
                <a:ext uri="{FF2B5EF4-FFF2-40B4-BE49-F238E27FC236}">
                  <a16:creationId xmlns:a16="http://schemas.microsoft.com/office/drawing/2014/main" id="{E557B175-BD58-4D62-BEC9-21F251EFB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2592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BD8CD0E2-6CB3-47EB-8A1F-DDF6406AB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2641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38">
              <a:extLst>
                <a:ext uri="{FF2B5EF4-FFF2-40B4-BE49-F238E27FC236}">
                  <a16:creationId xmlns:a16="http://schemas.microsoft.com/office/drawing/2014/main" id="{D73D7E22-27C3-477B-B458-0E550F437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2594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9">
              <a:extLst>
                <a:ext uri="{FF2B5EF4-FFF2-40B4-BE49-F238E27FC236}">
                  <a16:creationId xmlns:a16="http://schemas.microsoft.com/office/drawing/2014/main" id="{0A47433D-310D-4444-942D-D1BD0A744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7" y="2635"/>
              <a:ext cx="18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40">
              <a:extLst>
                <a:ext uri="{FF2B5EF4-FFF2-40B4-BE49-F238E27FC236}">
                  <a16:creationId xmlns:a16="http://schemas.microsoft.com/office/drawing/2014/main" id="{E3E39B25-A645-4190-85DB-15400530A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2592"/>
              <a:ext cx="95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1">
              <a:extLst>
                <a:ext uri="{FF2B5EF4-FFF2-40B4-BE49-F238E27FC236}">
                  <a16:creationId xmlns:a16="http://schemas.microsoft.com/office/drawing/2014/main" id="{E1423B3F-7EB4-4F85-87E7-86C94EAB0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5" y="2641"/>
              <a:ext cx="18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Oval 42">
              <a:extLst>
                <a:ext uri="{FF2B5EF4-FFF2-40B4-BE49-F238E27FC236}">
                  <a16:creationId xmlns:a16="http://schemas.microsoft.com/office/drawing/2014/main" id="{268A459D-EB0A-46A8-BFBB-65F70F56F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2594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3">
              <a:extLst>
                <a:ext uri="{FF2B5EF4-FFF2-40B4-BE49-F238E27FC236}">
                  <a16:creationId xmlns:a16="http://schemas.microsoft.com/office/drawing/2014/main" id="{BD0F7472-7D48-4048-9984-BF3652A69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" y="2635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Oval 44">
              <a:extLst>
                <a:ext uri="{FF2B5EF4-FFF2-40B4-BE49-F238E27FC236}">
                  <a16:creationId xmlns:a16="http://schemas.microsoft.com/office/drawing/2014/main" id="{24E3FA0B-8D17-4543-9F9B-EBE39966B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594"/>
              <a:ext cx="94" cy="94"/>
            </a:xfrm>
            <a:prstGeom prst="ellips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Oval 45">
              <a:extLst>
                <a:ext uri="{FF2B5EF4-FFF2-40B4-BE49-F238E27FC236}">
                  <a16:creationId xmlns:a16="http://schemas.microsoft.com/office/drawing/2014/main" id="{AC7A4CF3-B2C8-44FB-95A0-0A05E8263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2594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6">
              <a:extLst>
                <a:ext uri="{FF2B5EF4-FFF2-40B4-BE49-F238E27FC236}">
                  <a16:creationId xmlns:a16="http://schemas.microsoft.com/office/drawing/2014/main" id="{63881EE5-F3AD-42CB-81AB-E82895561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2635"/>
              <a:ext cx="18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47">
              <a:extLst>
                <a:ext uri="{FF2B5EF4-FFF2-40B4-BE49-F238E27FC236}">
                  <a16:creationId xmlns:a16="http://schemas.microsoft.com/office/drawing/2014/main" id="{2C8B35B3-E5DD-4191-9E3F-9155ABC53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592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8">
              <a:extLst>
                <a:ext uri="{FF2B5EF4-FFF2-40B4-BE49-F238E27FC236}">
                  <a16:creationId xmlns:a16="http://schemas.microsoft.com/office/drawing/2014/main" id="{CCADA0E7-82A0-4774-BCFF-41D596A63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2641"/>
              <a:ext cx="18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Oval 49">
              <a:extLst>
                <a:ext uri="{FF2B5EF4-FFF2-40B4-BE49-F238E27FC236}">
                  <a16:creationId xmlns:a16="http://schemas.microsoft.com/office/drawing/2014/main" id="{922BCA06-FDB8-4503-999F-AA6C26124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" y="2594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50">
              <a:extLst>
                <a:ext uri="{FF2B5EF4-FFF2-40B4-BE49-F238E27FC236}">
                  <a16:creationId xmlns:a16="http://schemas.microsoft.com/office/drawing/2014/main" id="{68EF4FC3-960F-4747-B700-438BEB488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4" y="2635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Oval 51">
              <a:extLst>
                <a:ext uri="{FF2B5EF4-FFF2-40B4-BE49-F238E27FC236}">
                  <a16:creationId xmlns:a16="http://schemas.microsoft.com/office/drawing/2014/main" id="{1E297CC7-65D0-42FA-81E9-40D30C33F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592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2">
              <a:extLst>
                <a:ext uri="{FF2B5EF4-FFF2-40B4-BE49-F238E27FC236}">
                  <a16:creationId xmlns:a16="http://schemas.microsoft.com/office/drawing/2014/main" id="{07D429CA-71E0-4599-8E25-74B0D0E7D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" y="2641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53">
            <a:extLst>
              <a:ext uri="{FF2B5EF4-FFF2-40B4-BE49-F238E27FC236}">
                <a16:creationId xmlns:a16="http://schemas.microsoft.com/office/drawing/2014/main" id="{231FA12E-D3B1-43CF-A7F8-82B869A2A578}"/>
              </a:ext>
            </a:extLst>
          </p:cNvPr>
          <p:cNvGrpSpPr>
            <a:grpSpLocks/>
          </p:cNvGrpSpPr>
          <p:nvPr/>
        </p:nvGrpSpPr>
        <p:grpSpPr bwMode="auto">
          <a:xfrm>
            <a:off x="1573776" y="4278075"/>
            <a:ext cx="6080125" cy="169862"/>
            <a:chOff x="1016" y="3083"/>
            <a:chExt cx="3830" cy="107"/>
          </a:xfrm>
        </p:grpSpPr>
        <p:sp>
          <p:nvSpPr>
            <p:cNvPr id="52" name="Oval 54">
              <a:extLst>
                <a:ext uri="{FF2B5EF4-FFF2-40B4-BE49-F238E27FC236}">
                  <a16:creationId xmlns:a16="http://schemas.microsoft.com/office/drawing/2014/main" id="{FF195C8F-E222-458F-87DB-020864EA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3084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5">
              <a:extLst>
                <a:ext uri="{FF2B5EF4-FFF2-40B4-BE49-F238E27FC236}">
                  <a16:creationId xmlns:a16="http://schemas.microsoft.com/office/drawing/2014/main" id="{072FCAD9-E8E4-4E70-9914-7FE36F9FA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9" y="3125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Oval 56">
              <a:extLst>
                <a:ext uri="{FF2B5EF4-FFF2-40B4-BE49-F238E27FC236}">
                  <a16:creationId xmlns:a16="http://schemas.microsoft.com/office/drawing/2014/main" id="{B2E3FC24-029E-436A-A0AE-401B3CE4F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" y="3083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57">
              <a:extLst>
                <a:ext uri="{FF2B5EF4-FFF2-40B4-BE49-F238E27FC236}">
                  <a16:creationId xmlns:a16="http://schemas.microsoft.com/office/drawing/2014/main" id="{D4F67D7B-B458-4084-AEA5-016DCBDFB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3131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Oval 58">
              <a:extLst>
                <a:ext uri="{FF2B5EF4-FFF2-40B4-BE49-F238E27FC236}">
                  <a16:creationId xmlns:a16="http://schemas.microsoft.com/office/drawing/2014/main" id="{65A45AEE-794B-434A-A977-3406F77BF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" y="3084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9">
              <a:extLst>
                <a:ext uri="{FF2B5EF4-FFF2-40B4-BE49-F238E27FC236}">
                  <a16:creationId xmlns:a16="http://schemas.microsoft.com/office/drawing/2014/main" id="{28DDFF9E-467A-47F5-9F1C-128992CCC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8" y="3125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Oval 60">
              <a:extLst>
                <a:ext uri="{FF2B5EF4-FFF2-40B4-BE49-F238E27FC236}">
                  <a16:creationId xmlns:a16="http://schemas.microsoft.com/office/drawing/2014/main" id="{3662AB29-657D-4CC0-802C-998EC9813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3083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61">
              <a:extLst>
                <a:ext uri="{FF2B5EF4-FFF2-40B4-BE49-F238E27FC236}">
                  <a16:creationId xmlns:a16="http://schemas.microsoft.com/office/drawing/2014/main" id="{17E2F678-537F-4177-AEF0-7DC9D6418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3131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Oval 62">
              <a:extLst>
                <a:ext uri="{FF2B5EF4-FFF2-40B4-BE49-F238E27FC236}">
                  <a16:creationId xmlns:a16="http://schemas.microsoft.com/office/drawing/2014/main" id="{0B6F92A6-0E6A-4FCE-803E-69ED30FAE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3084"/>
              <a:ext cx="95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3">
              <a:extLst>
                <a:ext uri="{FF2B5EF4-FFF2-40B4-BE49-F238E27FC236}">
                  <a16:creationId xmlns:a16="http://schemas.microsoft.com/office/drawing/2014/main" id="{F441C301-39B7-4912-8A43-AC350EB09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1" y="3125"/>
              <a:ext cx="18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Oval 64">
              <a:extLst>
                <a:ext uri="{FF2B5EF4-FFF2-40B4-BE49-F238E27FC236}">
                  <a16:creationId xmlns:a16="http://schemas.microsoft.com/office/drawing/2014/main" id="{A52ED04A-A9F6-40E5-9908-B20BC5E1A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" y="3083"/>
              <a:ext cx="95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5">
              <a:extLst>
                <a:ext uri="{FF2B5EF4-FFF2-40B4-BE49-F238E27FC236}">
                  <a16:creationId xmlns:a16="http://schemas.microsoft.com/office/drawing/2014/main" id="{28A051B1-9EB6-4367-A51E-5EBCE3BF3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5" y="3131"/>
              <a:ext cx="18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Oval 66">
              <a:extLst>
                <a:ext uri="{FF2B5EF4-FFF2-40B4-BE49-F238E27FC236}">
                  <a16:creationId xmlns:a16="http://schemas.microsoft.com/office/drawing/2014/main" id="{B2BB767B-7571-4DA2-97EB-4BC1AF372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3084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67">
              <a:extLst>
                <a:ext uri="{FF2B5EF4-FFF2-40B4-BE49-F238E27FC236}">
                  <a16:creationId xmlns:a16="http://schemas.microsoft.com/office/drawing/2014/main" id="{34B7FE25-85D8-4FFA-90B8-364AAA55D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" y="3125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Oval 68">
              <a:extLst>
                <a:ext uri="{FF2B5EF4-FFF2-40B4-BE49-F238E27FC236}">
                  <a16:creationId xmlns:a16="http://schemas.microsoft.com/office/drawing/2014/main" id="{E1D0CEBC-EC5B-44E5-9C50-DF5C96844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3096"/>
              <a:ext cx="94" cy="94"/>
            </a:xfrm>
            <a:prstGeom prst="ellips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Oval 69">
              <a:extLst>
                <a:ext uri="{FF2B5EF4-FFF2-40B4-BE49-F238E27FC236}">
                  <a16:creationId xmlns:a16="http://schemas.microsoft.com/office/drawing/2014/main" id="{A5119633-3C0E-4983-97DA-996B18AA2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3084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70">
              <a:extLst>
                <a:ext uri="{FF2B5EF4-FFF2-40B4-BE49-F238E27FC236}">
                  <a16:creationId xmlns:a16="http://schemas.microsoft.com/office/drawing/2014/main" id="{30AB3B1D-8148-4692-B162-1F0D459A9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3125"/>
              <a:ext cx="18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Oval 71">
              <a:extLst>
                <a:ext uri="{FF2B5EF4-FFF2-40B4-BE49-F238E27FC236}">
                  <a16:creationId xmlns:a16="http://schemas.microsoft.com/office/drawing/2014/main" id="{EDD58568-3CEE-4F83-91AD-A97D40CB1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083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72">
              <a:extLst>
                <a:ext uri="{FF2B5EF4-FFF2-40B4-BE49-F238E27FC236}">
                  <a16:creationId xmlns:a16="http://schemas.microsoft.com/office/drawing/2014/main" id="{A9114B12-6C18-4819-808B-9926036F4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3131"/>
              <a:ext cx="18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Oval 73">
              <a:extLst>
                <a:ext uri="{FF2B5EF4-FFF2-40B4-BE49-F238E27FC236}">
                  <a16:creationId xmlns:a16="http://schemas.microsoft.com/office/drawing/2014/main" id="{6E66DD8F-8DDB-444A-A04C-99346230C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" y="3084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74">
              <a:extLst>
                <a:ext uri="{FF2B5EF4-FFF2-40B4-BE49-F238E27FC236}">
                  <a16:creationId xmlns:a16="http://schemas.microsoft.com/office/drawing/2014/main" id="{87B7AA0A-4062-4165-9C36-110E02E56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4" y="3125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Oval 75">
              <a:extLst>
                <a:ext uri="{FF2B5EF4-FFF2-40B4-BE49-F238E27FC236}">
                  <a16:creationId xmlns:a16="http://schemas.microsoft.com/office/drawing/2014/main" id="{C9A41EF6-58A6-4E9A-89D9-C618942EA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3083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76">
              <a:extLst>
                <a:ext uri="{FF2B5EF4-FFF2-40B4-BE49-F238E27FC236}">
                  <a16:creationId xmlns:a16="http://schemas.microsoft.com/office/drawing/2014/main" id="{1B25C591-2F5C-4D02-A4BA-E45E59589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" y="3131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Group 77">
            <a:extLst>
              <a:ext uri="{FF2B5EF4-FFF2-40B4-BE49-F238E27FC236}">
                <a16:creationId xmlns:a16="http://schemas.microsoft.com/office/drawing/2014/main" id="{FB34CCC2-BA34-41E0-AA91-5AF873FADC72}"/>
              </a:ext>
            </a:extLst>
          </p:cNvPr>
          <p:cNvGrpSpPr>
            <a:grpSpLocks/>
          </p:cNvGrpSpPr>
          <p:nvPr/>
        </p:nvGrpSpPr>
        <p:grpSpPr bwMode="auto">
          <a:xfrm>
            <a:off x="3648639" y="885587"/>
            <a:ext cx="1943100" cy="563563"/>
            <a:chOff x="2272" y="968"/>
            <a:chExt cx="1224" cy="355"/>
          </a:xfrm>
        </p:grpSpPr>
        <p:sp>
          <p:nvSpPr>
            <p:cNvPr id="76" name="AutoShape 78">
              <a:extLst>
                <a:ext uri="{FF2B5EF4-FFF2-40B4-BE49-F238E27FC236}">
                  <a16:creationId xmlns:a16="http://schemas.microsoft.com/office/drawing/2014/main" id="{BE09382B-65F4-45D7-BA19-276C55231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1198"/>
              <a:ext cx="1224" cy="125"/>
            </a:xfrm>
            <a:prstGeom prst="leftArrow">
              <a:avLst>
                <a:gd name="adj1" fmla="val 50000"/>
                <a:gd name="adj2" fmla="val 24480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79">
              <a:extLst>
                <a:ext uri="{FF2B5EF4-FFF2-40B4-BE49-F238E27FC236}">
                  <a16:creationId xmlns:a16="http://schemas.microsoft.com/office/drawing/2014/main" id="{79E0C33C-C6EB-4415-A874-65E7010E0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968"/>
              <a:ext cx="280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sm" len="lg"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6600"/>
                  </a:solidFill>
                  <a:ea typeface="黑体" pitchFamily="49" charset="-122"/>
                </a:rPr>
                <a:t>E</a:t>
              </a:r>
            </a:p>
          </p:txBody>
        </p:sp>
      </p:grpSp>
      <p:grpSp>
        <p:nvGrpSpPr>
          <p:cNvPr id="78" name="Group 80">
            <a:extLst>
              <a:ext uri="{FF2B5EF4-FFF2-40B4-BE49-F238E27FC236}">
                <a16:creationId xmlns:a16="http://schemas.microsoft.com/office/drawing/2014/main" id="{776BB7C6-235F-4857-8D0D-F223B3DB5AB6}"/>
              </a:ext>
            </a:extLst>
          </p:cNvPr>
          <p:cNvGrpSpPr>
            <a:grpSpLocks/>
          </p:cNvGrpSpPr>
          <p:nvPr/>
        </p:nvGrpSpPr>
        <p:grpSpPr bwMode="auto">
          <a:xfrm>
            <a:off x="1573776" y="1966675"/>
            <a:ext cx="6080125" cy="150812"/>
            <a:chOff x="1016" y="1627"/>
            <a:chExt cx="3830" cy="95"/>
          </a:xfrm>
        </p:grpSpPr>
        <p:grpSp>
          <p:nvGrpSpPr>
            <p:cNvPr id="79" name="Group 81">
              <a:extLst>
                <a:ext uri="{FF2B5EF4-FFF2-40B4-BE49-F238E27FC236}">
                  <a16:creationId xmlns:a16="http://schemas.microsoft.com/office/drawing/2014/main" id="{22740996-54EE-4935-8D70-D44AF617C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6" y="1627"/>
              <a:ext cx="2229" cy="95"/>
              <a:chOff x="1016" y="1627"/>
              <a:chExt cx="2229" cy="95"/>
            </a:xfrm>
          </p:grpSpPr>
          <p:sp>
            <p:nvSpPr>
              <p:cNvPr id="91" name="Oval 82">
                <a:extLst>
                  <a:ext uri="{FF2B5EF4-FFF2-40B4-BE49-F238E27FC236}">
                    <a16:creationId xmlns:a16="http://schemas.microsoft.com/office/drawing/2014/main" id="{C0639F40-12F2-4188-A981-1620F73AC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" y="1628"/>
                <a:ext cx="94" cy="94"/>
              </a:xfrm>
              <a:prstGeom prst="ellipse">
                <a:avLst/>
              </a:prstGeom>
              <a:solidFill>
                <a:srgbClr val="99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83">
                <a:extLst>
                  <a:ext uri="{FF2B5EF4-FFF2-40B4-BE49-F238E27FC236}">
                    <a16:creationId xmlns:a16="http://schemas.microsoft.com/office/drawing/2014/main" id="{E15735C1-A594-4E26-96A4-8B21C8470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9" y="1670"/>
                <a:ext cx="18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Oval 84">
                <a:extLst>
                  <a:ext uri="{FF2B5EF4-FFF2-40B4-BE49-F238E27FC236}">
                    <a16:creationId xmlns:a16="http://schemas.microsoft.com/office/drawing/2014/main" id="{8904010C-0875-4F0B-A697-D57B74114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0" y="1627"/>
                <a:ext cx="94" cy="94"/>
              </a:xfrm>
              <a:prstGeom prst="ellipse">
                <a:avLst/>
              </a:prstGeom>
              <a:solidFill>
                <a:srgbClr val="99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85">
                <a:extLst>
                  <a:ext uri="{FF2B5EF4-FFF2-40B4-BE49-F238E27FC236}">
                    <a16:creationId xmlns:a16="http://schemas.microsoft.com/office/drawing/2014/main" id="{67D72FD7-F24B-4FAD-865C-AC15AADE6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3" y="1675"/>
                <a:ext cx="18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Oval 86">
                <a:extLst>
                  <a:ext uri="{FF2B5EF4-FFF2-40B4-BE49-F238E27FC236}">
                    <a16:creationId xmlns:a16="http://schemas.microsoft.com/office/drawing/2014/main" id="{019A8D93-9C63-4600-88AA-4F10B0FFD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5" y="1628"/>
                <a:ext cx="94" cy="94"/>
              </a:xfrm>
              <a:prstGeom prst="ellipse">
                <a:avLst/>
              </a:prstGeom>
              <a:solidFill>
                <a:srgbClr val="99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87">
                <a:extLst>
                  <a:ext uri="{FF2B5EF4-FFF2-40B4-BE49-F238E27FC236}">
                    <a16:creationId xmlns:a16="http://schemas.microsoft.com/office/drawing/2014/main" id="{8BFE09E6-020C-4383-ABFE-7C96F8852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8" y="1670"/>
                <a:ext cx="18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Oval 88">
                <a:extLst>
                  <a:ext uri="{FF2B5EF4-FFF2-40B4-BE49-F238E27FC236}">
                    <a16:creationId xmlns:a16="http://schemas.microsoft.com/office/drawing/2014/main" id="{82C5CAA4-4713-4FBB-89D0-A492299AD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1627"/>
                <a:ext cx="94" cy="94"/>
              </a:xfrm>
              <a:prstGeom prst="ellipse">
                <a:avLst/>
              </a:prstGeom>
              <a:solidFill>
                <a:srgbClr val="99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89">
                <a:extLst>
                  <a:ext uri="{FF2B5EF4-FFF2-40B4-BE49-F238E27FC236}">
                    <a16:creationId xmlns:a16="http://schemas.microsoft.com/office/drawing/2014/main" id="{FF3E2F84-431E-4D62-B70C-94AA1C63C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2" y="1675"/>
                <a:ext cx="18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Oval 90">
                <a:extLst>
                  <a:ext uri="{FF2B5EF4-FFF2-40B4-BE49-F238E27FC236}">
                    <a16:creationId xmlns:a16="http://schemas.microsoft.com/office/drawing/2014/main" id="{765B9ADC-4F34-4567-9C06-47885FCEF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5" y="1628"/>
                <a:ext cx="94" cy="94"/>
              </a:xfrm>
              <a:prstGeom prst="ellipse">
                <a:avLst/>
              </a:prstGeom>
              <a:solidFill>
                <a:srgbClr val="99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91">
                <a:extLst>
                  <a:ext uri="{FF2B5EF4-FFF2-40B4-BE49-F238E27FC236}">
                    <a16:creationId xmlns:a16="http://schemas.microsoft.com/office/drawing/2014/main" id="{D3D40B94-0EEB-44F6-874B-96AF888A5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7" y="1670"/>
                <a:ext cx="189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Oval 92">
                <a:extLst>
                  <a:ext uri="{FF2B5EF4-FFF2-40B4-BE49-F238E27FC236}">
                    <a16:creationId xmlns:a16="http://schemas.microsoft.com/office/drawing/2014/main" id="{C32A3A66-56F1-48D3-A944-7072236BD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1627"/>
                <a:ext cx="95" cy="94"/>
              </a:xfrm>
              <a:prstGeom prst="ellipse">
                <a:avLst/>
              </a:prstGeom>
              <a:solidFill>
                <a:srgbClr val="99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93">
                <a:extLst>
                  <a:ext uri="{FF2B5EF4-FFF2-40B4-BE49-F238E27FC236}">
                    <a16:creationId xmlns:a16="http://schemas.microsoft.com/office/drawing/2014/main" id="{B8AC38F6-A5CE-409C-96EF-16D2600107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1" y="1675"/>
                <a:ext cx="189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Oval 94">
                <a:extLst>
                  <a:ext uri="{FF2B5EF4-FFF2-40B4-BE49-F238E27FC236}">
                    <a16:creationId xmlns:a16="http://schemas.microsoft.com/office/drawing/2014/main" id="{BC04096B-23CB-45A3-9E3E-BF622EA45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4" y="1628"/>
                <a:ext cx="94" cy="94"/>
              </a:xfrm>
              <a:prstGeom prst="ellipse">
                <a:avLst/>
              </a:prstGeom>
              <a:solidFill>
                <a:srgbClr val="99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95">
                <a:extLst>
                  <a:ext uri="{FF2B5EF4-FFF2-40B4-BE49-F238E27FC236}">
                    <a16:creationId xmlns:a16="http://schemas.microsoft.com/office/drawing/2014/main" id="{3DBA0A7F-6F07-48EC-BDD3-7591107E1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7" y="1670"/>
                <a:ext cx="18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" name="Group 96">
              <a:extLst>
                <a:ext uri="{FF2B5EF4-FFF2-40B4-BE49-F238E27FC236}">
                  <a16:creationId xmlns:a16="http://schemas.microsoft.com/office/drawing/2014/main" id="{DFA5A962-5AFA-4251-B66D-0CB08ECBF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2" y="1627"/>
              <a:ext cx="1224" cy="95"/>
              <a:chOff x="3622" y="1627"/>
              <a:chExt cx="1224" cy="95"/>
            </a:xfrm>
          </p:grpSpPr>
          <p:sp>
            <p:nvSpPr>
              <p:cNvPr id="83" name="Oval 97">
                <a:extLst>
                  <a:ext uri="{FF2B5EF4-FFF2-40B4-BE49-F238E27FC236}">
                    <a16:creationId xmlns:a16="http://schemas.microsoft.com/office/drawing/2014/main" id="{353A2A2F-DEEB-4155-B3D0-23297A5BE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1628"/>
                <a:ext cx="94" cy="94"/>
              </a:xfrm>
              <a:prstGeom prst="ellipse">
                <a:avLst/>
              </a:prstGeom>
              <a:solidFill>
                <a:srgbClr val="99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98">
                <a:extLst>
                  <a:ext uri="{FF2B5EF4-FFF2-40B4-BE49-F238E27FC236}">
                    <a16:creationId xmlns:a16="http://schemas.microsoft.com/office/drawing/2014/main" id="{91303015-338C-47A5-B22D-A5451FCE7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4" y="1670"/>
                <a:ext cx="189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Oval 99">
                <a:extLst>
                  <a:ext uri="{FF2B5EF4-FFF2-40B4-BE49-F238E27FC236}">
                    <a16:creationId xmlns:a16="http://schemas.microsoft.com/office/drawing/2014/main" id="{6B228579-E964-4322-BE88-4C0853E17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627"/>
                <a:ext cx="94" cy="94"/>
              </a:xfrm>
              <a:prstGeom prst="ellipse">
                <a:avLst/>
              </a:prstGeom>
              <a:solidFill>
                <a:srgbClr val="99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00">
                <a:extLst>
                  <a:ext uri="{FF2B5EF4-FFF2-40B4-BE49-F238E27FC236}">
                    <a16:creationId xmlns:a16="http://schemas.microsoft.com/office/drawing/2014/main" id="{B6AB4E32-3ED6-4EC2-8387-6094FF8D8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8" y="1675"/>
                <a:ext cx="189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Oval 101">
                <a:extLst>
                  <a:ext uri="{FF2B5EF4-FFF2-40B4-BE49-F238E27FC236}">
                    <a16:creationId xmlns:a16="http://schemas.microsoft.com/office/drawing/2014/main" id="{36C3B0CE-9FB0-4223-8C84-322BC0793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1" y="1628"/>
                <a:ext cx="94" cy="94"/>
              </a:xfrm>
              <a:prstGeom prst="ellipse">
                <a:avLst/>
              </a:prstGeom>
              <a:solidFill>
                <a:srgbClr val="99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102">
                <a:extLst>
                  <a:ext uri="{FF2B5EF4-FFF2-40B4-BE49-F238E27FC236}">
                    <a16:creationId xmlns:a16="http://schemas.microsoft.com/office/drawing/2014/main" id="{30E178B4-E412-467E-8534-B1F8C3474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4" y="1670"/>
                <a:ext cx="18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Oval 103">
                <a:extLst>
                  <a:ext uri="{FF2B5EF4-FFF2-40B4-BE49-F238E27FC236}">
                    <a16:creationId xmlns:a16="http://schemas.microsoft.com/office/drawing/2014/main" id="{8410F7F5-91F8-4064-B554-F1986500E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5" y="1627"/>
                <a:ext cx="94" cy="94"/>
              </a:xfrm>
              <a:prstGeom prst="ellipse">
                <a:avLst/>
              </a:prstGeom>
              <a:solidFill>
                <a:srgbClr val="99C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104">
                <a:extLst>
                  <a:ext uri="{FF2B5EF4-FFF2-40B4-BE49-F238E27FC236}">
                    <a16:creationId xmlns:a16="http://schemas.microsoft.com/office/drawing/2014/main" id="{41C3330E-E833-4857-8073-794C8B582A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8" y="1675"/>
                <a:ext cx="18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1" name="Oval 105">
              <a:extLst>
                <a:ext uri="{FF2B5EF4-FFF2-40B4-BE49-F238E27FC236}">
                  <a16:creationId xmlns:a16="http://schemas.microsoft.com/office/drawing/2014/main" id="{F4020858-829B-4736-A83F-3E8578E1C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627"/>
              <a:ext cx="94" cy="94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106">
              <a:extLst>
                <a:ext uri="{FF2B5EF4-FFF2-40B4-BE49-F238E27FC236}">
                  <a16:creationId xmlns:a16="http://schemas.microsoft.com/office/drawing/2014/main" id="{E3E19F46-EE4D-4B94-B9EB-4D1A6B4F7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6" y="1675"/>
              <a:ext cx="1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5" name="Group 107">
            <a:extLst>
              <a:ext uri="{FF2B5EF4-FFF2-40B4-BE49-F238E27FC236}">
                <a16:creationId xmlns:a16="http://schemas.microsoft.com/office/drawing/2014/main" id="{F1BCFBB0-4DE2-4B61-89E6-7927E51582A9}"/>
              </a:ext>
            </a:extLst>
          </p:cNvPr>
          <p:cNvGrpSpPr>
            <a:grpSpLocks/>
          </p:cNvGrpSpPr>
          <p:nvPr/>
        </p:nvGrpSpPr>
        <p:grpSpPr bwMode="auto">
          <a:xfrm>
            <a:off x="5209151" y="1936512"/>
            <a:ext cx="454025" cy="177800"/>
            <a:chOff x="4626" y="1064"/>
            <a:chExt cx="286" cy="112"/>
          </a:xfrm>
        </p:grpSpPr>
        <p:sp>
          <p:nvSpPr>
            <p:cNvPr id="106" name="Rectangle 108">
              <a:extLst>
                <a:ext uri="{FF2B5EF4-FFF2-40B4-BE49-F238E27FC236}">
                  <a16:creationId xmlns:a16="http://schemas.microsoft.com/office/drawing/2014/main" id="{D0CFE749-72CB-43F4-9A2D-5616EC7CB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1064"/>
              <a:ext cx="216" cy="11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 type="none" w="sm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" name="Oval 109">
              <a:extLst>
                <a:ext uri="{FF2B5EF4-FFF2-40B4-BE49-F238E27FC236}">
                  <a16:creationId xmlns:a16="http://schemas.microsoft.com/office/drawing/2014/main" id="{0125F12B-1062-4F8B-8E21-E4220809C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" y="1076"/>
              <a:ext cx="95" cy="9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9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" name="Text Box 111">
            <a:extLst>
              <a:ext uri="{FF2B5EF4-FFF2-40B4-BE49-F238E27FC236}">
                <a16:creationId xmlns:a16="http://schemas.microsoft.com/office/drawing/2014/main" id="{6D2FF9E6-B58B-4580-A53D-B2DFFEEF2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62" y="5341700"/>
            <a:ext cx="855980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none" w="sm" len="lg"/>
          </a:ln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>
                <a:solidFill>
                  <a:srgbClr val="FF3300"/>
                </a:solidFill>
                <a:ea typeface="黑体" pitchFamily="49" charset="-122"/>
              </a:rPr>
              <a:t>Hole is a missing electron</a:t>
            </a:r>
            <a:r>
              <a:rPr kumimoji="1" lang="en-US" altLang="zh-CN" sz="2400">
                <a:solidFill>
                  <a:schemeClr val="bg1"/>
                </a:solidFill>
                <a:ea typeface="黑体" pitchFamily="49" charset="-122"/>
              </a:rPr>
              <a:t> </a:t>
            </a:r>
            <a:r>
              <a:rPr kumimoji="1" lang="en-US" altLang="zh-CN" sz="2400">
                <a:solidFill>
                  <a:srgbClr val="006600"/>
                </a:solidFill>
                <a:ea typeface="黑体" pitchFamily="49" charset="-122"/>
                <a:sym typeface="Symbol" pitchFamily="18" charset="2"/>
              </a:rPr>
              <a:t></a:t>
            </a:r>
            <a:r>
              <a:rPr kumimoji="1" lang="en-US" altLang="zh-CN" sz="2400">
                <a:solidFill>
                  <a:srgbClr val="006600"/>
                </a:solidFill>
                <a:ea typeface="黑体" pitchFamily="49" charset="-122"/>
              </a:rPr>
              <a:t> treat the system as if there is a hole</a:t>
            </a:r>
          </a:p>
        </p:txBody>
      </p:sp>
      <p:sp>
        <p:nvSpPr>
          <p:cNvPr id="109" name="Rectangle 3">
            <a:extLst>
              <a:ext uri="{FF2B5EF4-FFF2-40B4-BE49-F238E27FC236}">
                <a16:creationId xmlns:a16="http://schemas.microsoft.com/office/drawing/2014/main" id="{5C77B6FC-2A62-484D-A96B-FEE6538A2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4" y="181692"/>
            <a:ext cx="7350125" cy="63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120000"/>
              </a:lnSpc>
            </a:pPr>
            <a:r>
              <a:rPr lang="en-US" altLang="zh-CN" sz="3200" b="1" dirty="0"/>
              <a:t>Concept of hole </a:t>
            </a:r>
            <a:r>
              <a:rPr lang="zh-CN" altLang="en-US" sz="3200" b="1" dirty="0"/>
              <a:t>（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空穴的概念</a:t>
            </a:r>
            <a:r>
              <a:rPr lang="zh-CN" altLang="en-US" sz="3200" b="1" dirty="0"/>
              <a:t>）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8519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274F16F4-C1D8-4BAF-BD88-6FBF4F20B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867" y="1144127"/>
            <a:ext cx="7188200" cy="343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3E45909-F5D4-4485-B847-986A6ECF1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4" y="181692"/>
            <a:ext cx="7350125" cy="63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120000"/>
              </a:lnSpc>
            </a:pPr>
            <a:r>
              <a:rPr lang="en-US" altLang="zh-CN" sz="3200" b="1" dirty="0"/>
              <a:t>Concept of hole </a:t>
            </a:r>
            <a:r>
              <a:rPr lang="zh-CN" altLang="en-US" sz="3200" b="1" dirty="0"/>
              <a:t>（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空穴的概念</a:t>
            </a:r>
            <a:r>
              <a:rPr lang="zh-CN" altLang="en-US" sz="3200" b="1" dirty="0"/>
              <a:t>）</a:t>
            </a:r>
            <a:endParaRPr lang="en-US" altLang="zh-CN" sz="3200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5B6023C-30CF-45EB-807A-E735D804C438}"/>
              </a:ext>
            </a:extLst>
          </p:cNvPr>
          <p:cNvCxnSpPr>
            <a:cxnSpLocks/>
          </p:cNvCxnSpPr>
          <p:nvPr/>
        </p:nvCxnSpPr>
        <p:spPr>
          <a:xfrm flipH="1">
            <a:off x="6164827" y="2330246"/>
            <a:ext cx="1203786" cy="8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80F8A00-A6BA-4446-B273-6FFEE353620E}"/>
              </a:ext>
            </a:extLst>
          </p:cNvPr>
          <p:cNvSpPr txBox="1"/>
          <p:nvPr/>
        </p:nvSpPr>
        <p:spPr>
          <a:xfrm>
            <a:off x="7407941" y="2049404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导带 电子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A91D6F-F129-48DD-9060-010477C39223}"/>
              </a:ext>
            </a:extLst>
          </p:cNvPr>
          <p:cNvSpPr txBox="1"/>
          <p:nvPr/>
        </p:nvSpPr>
        <p:spPr>
          <a:xfrm>
            <a:off x="7407940" y="2727710"/>
            <a:ext cx="1285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价带 空穴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D5A9DEE-42B4-4F22-8F90-CF1A2707784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164828" y="2859422"/>
            <a:ext cx="1243112" cy="6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92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208451" y="165305"/>
            <a:ext cx="126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第三讲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194DE0-68BE-4D94-8F97-7BC98E78B589}"/>
              </a:ext>
            </a:extLst>
          </p:cNvPr>
          <p:cNvSpPr txBox="1"/>
          <p:nvPr/>
        </p:nvSpPr>
        <p:spPr>
          <a:xfrm>
            <a:off x="304800" y="98322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基于薛定谔方程，求解不同情况下的电子状态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6E5903-36F1-48CA-8EAC-A47F4BF86369}"/>
              </a:ext>
            </a:extLst>
          </p:cNvPr>
          <p:cNvSpPr txBox="1"/>
          <p:nvPr/>
        </p:nvSpPr>
        <p:spPr>
          <a:xfrm>
            <a:off x="412955" y="1563329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）自由电子，势能 </a:t>
            </a:r>
            <a:r>
              <a:rPr lang="en-US" altLang="zh-CN" dirty="0"/>
              <a:t>V=0</a:t>
            </a:r>
            <a:endParaRPr lang="zh-CN" altLang="en-US" dirty="0"/>
          </a:p>
        </p:txBody>
      </p:sp>
      <p:graphicFrame>
        <p:nvGraphicFramePr>
          <p:cNvPr id="7" name="Object 1">
            <a:extLst>
              <a:ext uri="{FF2B5EF4-FFF2-40B4-BE49-F238E27FC236}">
                <a16:creationId xmlns:a16="http://schemas.microsoft.com/office/drawing/2014/main" id="{9D0D9829-38D5-4555-932E-CCDCB26A3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726826"/>
              </p:ext>
            </p:extLst>
          </p:nvPr>
        </p:nvGraphicFramePr>
        <p:xfrm>
          <a:off x="375652" y="2125869"/>
          <a:ext cx="2887663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4" imgW="1523880" imgH="838080" progId="Equation.DSMT4">
                  <p:embed/>
                </p:oleObj>
              </mc:Choice>
              <mc:Fallback>
                <p:oleObj name="Equation" r:id="rId4" imgW="1523880" imgH="838080" progId="Equation.DSMT4">
                  <p:embed/>
                  <p:pic>
                    <p:nvPicPr>
                      <p:cNvPr id="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52" y="2125869"/>
                        <a:ext cx="2887663" cy="118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3DA12E2-ECEC-4E78-B287-695AF830242E}"/>
              </a:ext>
            </a:extLst>
          </p:cNvPr>
          <p:cNvSpPr/>
          <p:nvPr/>
        </p:nvSpPr>
        <p:spPr>
          <a:xfrm>
            <a:off x="3240717" y="2422244"/>
            <a:ext cx="355974" cy="589936"/>
          </a:xfrm>
          <a:custGeom>
            <a:avLst/>
            <a:gdLst>
              <a:gd name="connsiteX0" fmla="*/ 0 w 355974"/>
              <a:gd name="connsiteY0" fmla="*/ 0 h 589936"/>
              <a:gd name="connsiteX1" fmla="*/ 353962 w 355974"/>
              <a:gd name="connsiteY1" fmla="*/ 226142 h 589936"/>
              <a:gd name="connsiteX2" fmla="*/ 117988 w 355974"/>
              <a:gd name="connsiteY2" fmla="*/ 589936 h 58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974" h="589936">
                <a:moveTo>
                  <a:pt x="0" y="0"/>
                </a:moveTo>
                <a:cubicBezTo>
                  <a:pt x="167148" y="63909"/>
                  <a:pt x="334297" y="127819"/>
                  <a:pt x="353962" y="226142"/>
                </a:cubicBezTo>
                <a:cubicBezTo>
                  <a:pt x="373627" y="324465"/>
                  <a:pt x="245807" y="457200"/>
                  <a:pt x="117988" y="58993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DBFA194D-B159-4E3F-8F60-A2B75B8BE0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454956"/>
              </p:ext>
            </p:extLst>
          </p:nvPr>
        </p:nvGraphicFramePr>
        <p:xfrm>
          <a:off x="4113213" y="2035708"/>
          <a:ext cx="5030787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6" imgW="2654280" imgH="1104840" progId="Equation.DSMT4">
                  <p:embed/>
                </p:oleObj>
              </mc:Choice>
              <mc:Fallback>
                <p:oleObj name="Equation" r:id="rId6" imgW="2654280" imgH="110484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2035708"/>
                        <a:ext cx="5030787" cy="156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27ED79BF-7122-4135-BA8B-A24D946F0057}"/>
              </a:ext>
            </a:extLst>
          </p:cNvPr>
          <p:cNvSpPr/>
          <p:nvPr/>
        </p:nvSpPr>
        <p:spPr>
          <a:xfrm>
            <a:off x="3596691" y="2893834"/>
            <a:ext cx="501445" cy="29005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D8B1A7-0973-422F-9564-84C1B984C15E}"/>
              </a:ext>
            </a:extLst>
          </p:cNvPr>
          <p:cNvSpPr txBox="1"/>
          <p:nvPr/>
        </p:nvSpPr>
        <p:spPr>
          <a:xfrm>
            <a:off x="367147" y="37943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考虑时间</a:t>
            </a: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148E65B1-4FCF-43B0-B435-89E147A1F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987020"/>
              </p:ext>
            </p:extLst>
          </p:nvPr>
        </p:nvGraphicFramePr>
        <p:xfrm>
          <a:off x="1695518" y="3861555"/>
          <a:ext cx="53911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8" imgW="2844720" imgH="203040" progId="Equation.DSMT4">
                  <p:embed/>
                </p:oleObj>
              </mc:Choice>
              <mc:Fallback>
                <p:oleObj name="Equation" r:id="rId8" imgW="2844720" imgH="203040" progId="Equation.DSMT4">
                  <p:embed/>
                  <p:pic>
                    <p:nvPicPr>
                      <p:cNvPr id="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518" y="3861555"/>
                        <a:ext cx="53911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7E3DB18B-BF48-424B-A5E8-CCE6C965BA9C}"/>
              </a:ext>
            </a:extLst>
          </p:cNvPr>
          <p:cNvSpPr txBox="1"/>
          <p:nvPr/>
        </p:nvSpPr>
        <p:spPr>
          <a:xfrm>
            <a:off x="328077" y="4532054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如果是一个</a:t>
            </a:r>
            <a:r>
              <a:rPr lang="en-US" altLang="zh-CN" dirty="0"/>
              <a:t>+x</a:t>
            </a:r>
            <a:r>
              <a:rPr lang="zh-CN" altLang="en-US" dirty="0"/>
              <a:t>方向的行波</a:t>
            </a:r>
          </a:p>
        </p:txBody>
      </p:sp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A217D691-D32D-4D14-B25F-67533EDA4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681085"/>
              </p:ext>
            </p:extLst>
          </p:nvPr>
        </p:nvGraphicFramePr>
        <p:xfrm>
          <a:off x="2985522" y="4525886"/>
          <a:ext cx="3857467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10" imgW="1574640" imgH="203040" progId="Equation.DSMT4">
                  <p:embed/>
                </p:oleObj>
              </mc:Choice>
              <mc:Fallback>
                <p:oleObj name="Equation" r:id="rId10" imgW="1574640" imgH="20304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5522" y="4525886"/>
                        <a:ext cx="3857467" cy="3693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8">
            <a:extLst>
              <a:ext uri="{FF2B5EF4-FFF2-40B4-BE49-F238E27FC236}">
                <a16:creationId xmlns:a16="http://schemas.microsoft.com/office/drawing/2014/main" id="{DBDFAEEB-AAE6-431E-8707-BDC8B8DCD2AF}"/>
              </a:ext>
            </a:extLst>
          </p:cNvPr>
          <p:cNvSpPr txBox="1"/>
          <p:nvPr/>
        </p:nvSpPr>
        <p:spPr>
          <a:xfrm>
            <a:off x="1681973" y="5354647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p=m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</a:t>
            </a:r>
            <a:endParaRPr lang="zh-CN" altLang="en-US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A66BE5F-A97B-4CC2-B95E-4AFF7C83D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969020"/>
              </p:ext>
            </p:extLst>
          </p:nvPr>
        </p:nvGraphicFramePr>
        <p:xfrm>
          <a:off x="2557393" y="5269719"/>
          <a:ext cx="8413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公式" r:id="rId12" imgW="672840" imgH="457200" progId="Equation.3">
                  <p:embed/>
                </p:oleObj>
              </mc:Choice>
              <mc:Fallback>
                <p:oleObj name="公式" r:id="rId12" imgW="672840" imgH="45720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393" y="5269719"/>
                        <a:ext cx="8413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B7C7CA99-CB3C-47B1-AF67-BEC4479397BF}"/>
              </a:ext>
            </a:extLst>
          </p:cNvPr>
          <p:cNvSpPr txBox="1"/>
          <p:nvPr/>
        </p:nvSpPr>
        <p:spPr>
          <a:xfrm>
            <a:off x="375652" y="53708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自由电子</a:t>
            </a:r>
          </a:p>
        </p:txBody>
      </p:sp>
      <p:graphicFrame>
        <p:nvGraphicFramePr>
          <p:cNvPr id="18" name="Object 61">
            <a:extLst>
              <a:ext uri="{FF2B5EF4-FFF2-40B4-BE49-F238E27FC236}">
                <a16:creationId xmlns:a16="http://schemas.microsoft.com/office/drawing/2014/main" id="{72A27F5A-4ABD-48D7-AD48-0F5201C5E3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325858"/>
              </p:ext>
            </p:extLst>
          </p:nvPr>
        </p:nvGraphicFramePr>
        <p:xfrm>
          <a:off x="3898726" y="5261636"/>
          <a:ext cx="254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公式" r:id="rId14" imgW="1269720" imgH="253800" progId="Equation.3">
                  <p:embed/>
                </p:oleObj>
              </mc:Choice>
              <mc:Fallback>
                <p:oleObj name="公式" r:id="rId14" imgW="1269720" imgH="253800" progId="Equation.3">
                  <p:embed/>
                  <p:pic>
                    <p:nvPicPr>
                      <p:cNvPr id="23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726" y="5261636"/>
                        <a:ext cx="2540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3FDF17-4F92-4E25-818D-14F8B5709F84}"/>
                  </a:ext>
                </a:extLst>
              </p:cNvPr>
              <p:cNvSpPr txBox="1"/>
              <p:nvPr/>
            </p:nvSpPr>
            <p:spPr>
              <a:xfrm>
                <a:off x="1561233" y="5925148"/>
                <a:ext cx="1616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3FDF17-4F92-4E25-818D-14F8B5709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233" y="5925148"/>
                <a:ext cx="161614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A53C626-C762-448F-8EBD-A26B1B5BEC15}"/>
                  </a:ext>
                </a:extLst>
              </p:cNvPr>
              <p:cNvSpPr txBox="1"/>
              <p:nvPr/>
            </p:nvSpPr>
            <p:spPr>
              <a:xfrm>
                <a:off x="1517852" y="6290190"/>
                <a:ext cx="1673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A53C626-C762-448F-8EBD-A26B1B5BE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852" y="6290190"/>
                <a:ext cx="1673728" cy="369332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箭头: 右 20">
            <a:extLst>
              <a:ext uri="{FF2B5EF4-FFF2-40B4-BE49-F238E27FC236}">
                <a16:creationId xmlns:a16="http://schemas.microsoft.com/office/drawing/2014/main" id="{438B6A94-5AD3-4E5B-A3E8-92AC46E5BE9F}"/>
              </a:ext>
            </a:extLst>
          </p:cNvPr>
          <p:cNvSpPr/>
          <p:nvPr/>
        </p:nvSpPr>
        <p:spPr>
          <a:xfrm>
            <a:off x="3398768" y="6103569"/>
            <a:ext cx="841375" cy="2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4C7C9D6-E807-499D-94B0-6B8454205C7B}"/>
                  </a:ext>
                </a:extLst>
              </p:cNvPr>
              <p:cNvSpPr txBox="1"/>
              <p:nvPr/>
            </p:nvSpPr>
            <p:spPr>
              <a:xfrm>
                <a:off x="4447331" y="5925148"/>
                <a:ext cx="1185837" cy="6951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4C7C9D6-E807-499D-94B0-6B845420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331" y="5925148"/>
                <a:ext cx="1185837" cy="69519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25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208451" y="165305"/>
            <a:ext cx="126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第三讲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383C78-1C43-4AAB-8094-9CC259756BA9}"/>
              </a:ext>
            </a:extLst>
          </p:cNvPr>
          <p:cNvSpPr txBox="1"/>
          <p:nvPr/>
        </p:nvSpPr>
        <p:spPr>
          <a:xfrm>
            <a:off x="349470" y="1054231"/>
            <a:ext cx="2815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/>
              <a:t>）一维无线深势阱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842D102-950A-4B84-87BD-984EE7121C15}"/>
              </a:ext>
            </a:extLst>
          </p:cNvPr>
          <p:cNvGrpSpPr/>
          <p:nvPr/>
        </p:nvGrpSpPr>
        <p:grpSpPr>
          <a:xfrm>
            <a:off x="6019229" y="1101213"/>
            <a:ext cx="2883562" cy="2976709"/>
            <a:chOff x="6206042" y="1155281"/>
            <a:chExt cx="2883562" cy="297670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AA52D0E-F3E0-4BAE-8B6C-4DE1CD4ABFC9}"/>
                </a:ext>
              </a:extLst>
            </p:cNvPr>
            <p:cNvGrpSpPr/>
            <p:nvPr/>
          </p:nvGrpSpPr>
          <p:grpSpPr>
            <a:xfrm>
              <a:off x="6206042" y="1155281"/>
              <a:ext cx="2497818" cy="2976709"/>
              <a:chOff x="5744403" y="812291"/>
              <a:chExt cx="2497818" cy="2976709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CC11ACFB-7AA0-4925-A282-C2FD768B7090}"/>
                  </a:ext>
                </a:extLst>
              </p:cNvPr>
              <p:cNvCxnSpPr/>
              <p:nvPr/>
            </p:nvCxnSpPr>
            <p:spPr>
              <a:xfrm>
                <a:off x="6285390" y="1296140"/>
                <a:ext cx="0" cy="20241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B40E48F0-543B-4CB5-9D6B-D82EF93ADC35}"/>
                  </a:ext>
                </a:extLst>
              </p:cNvPr>
              <p:cNvCxnSpPr/>
              <p:nvPr/>
            </p:nvCxnSpPr>
            <p:spPr>
              <a:xfrm>
                <a:off x="6285390" y="3320249"/>
                <a:ext cx="180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7134CBCC-05C4-4323-84D1-6A92708A003A}"/>
                  </a:ext>
                </a:extLst>
              </p:cNvPr>
              <p:cNvCxnSpPr/>
              <p:nvPr/>
            </p:nvCxnSpPr>
            <p:spPr>
              <a:xfrm>
                <a:off x="8080159" y="1296140"/>
                <a:ext cx="0" cy="20241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35B4AEA-CFE1-45AB-A74C-421BC9F1F65C}"/>
                  </a:ext>
                </a:extLst>
              </p:cNvPr>
              <p:cNvCxnSpPr/>
              <p:nvPr/>
            </p:nvCxnSpPr>
            <p:spPr>
              <a:xfrm>
                <a:off x="6285390" y="2982897"/>
                <a:ext cx="1794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7867689E-AB2B-4B51-A200-3712DB75F541}"/>
                  </a:ext>
                </a:extLst>
              </p:cNvPr>
              <p:cNvCxnSpPr/>
              <p:nvPr/>
            </p:nvCxnSpPr>
            <p:spPr>
              <a:xfrm>
                <a:off x="6285389" y="2414441"/>
                <a:ext cx="1794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946051DD-92A2-46B9-B842-823CCCBD90DC}"/>
                  </a:ext>
                </a:extLst>
              </p:cNvPr>
              <p:cNvCxnSpPr/>
              <p:nvPr/>
            </p:nvCxnSpPr>
            <p:spPr>
              <a:xfrm>
                <a:off x="6285389" y="1697115"/>
                <a:ext cx="17947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任意多边形 13">
                <a:extLst>
                  <a:ext uri="{FF2B5EF4-FFF2-40B4-BE49-F238E27FC236}">
                    <a16:creationId xmlns:a16="http://schemas.microsoft.com/office/drawing/2014/main" id="{E45D8169-7FAB-432D-8539-FC9BC382D3C5}"/>
                  </a:ext>
                </a:extLst>
              </p:cNvPr>
              <p:cNvSpPr/>
              <p:nvPr/>
            </p:nvSpPr>
            <p:spPr>
              <a:xfrm>
                <a:off x="6276513" y="2814221"/>
                <a:ext cx="1793289" cy="159798"/>
              </a:xfrm>
              <a:custGeom>
                <a:avLst/>
                <a:gdLst>
                  <a:gd name="connsiteX0" fmla="*/ 0 w 1793289"/>
                  <a:gd name="connsiteY0" fmla="*/ 159798 h 159798"/>
                  <a:gd name="connsiteX1" fmla="*/ 914400 w 1793289"/>
                  <a:gd name="connsiteY1" fmla="*/ 0 h 159798"/>
                  <a:gd name="connsiteX2" fmla="*/ 1793289 w 1793289"/>
                  <a:gd name="connsiteY2" fmla="*/ 159798 h 15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3289" h="159798">
                    <a:moveTo>
                      <a:pt x="0" y="159798"/>
                    </a:moveTo>
                    <a:cubicBezTo>
                      <a:pt x="307759" y="79899"/>
                      <a:pt x="615519" y="0"/>
                      <a:pt x="914400" y="0"/>
                    </a:cubicBezTo>
                    <a:cubicBezTo>
                      <a:pt x="1213281" y="0"/>
                      <a:pt x="1503285" y="79899"/>
                      <a:pt x="1793289" y="15979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7">
                <a:extLst>
                  <a:ext uri="{FF2B5EF4-FFF2-40B4-BE49-F238E27FC236}">
                    <a16:creationId xmlns:a16="http://schemas.microsoft.com/office/drawing/2014/main" id="{3FBFCE59-F15C-483B-9D98-6C3B3CBC1F61}"/>
                  </a:ext>
                </a:extLst>
              </p:cNvPr>
              <p:cNvSpPr/>
              <p:nvPr/>
            </p:nvSpPr>
            <p:spPr>
              <a:xfrm>
                <a:off x="6294268" y="2186626"/>
                <a:ext cx="1748901" cy="481144"/>
              </a:xfrm>
              <a:custGeom>
                <a:avLst/>
                <a:gdLst>
                  <a:gd name="connsiteX0" fmla="*/ 0 w 1748901"/>
                  <a:gd name="connsiteY0" fmla="*/ 219223 h 481144"/>
                  <a:gd name="connsiteX1" fmla="*/ 443883 w 1748901"/>
                  <a:gd name="connsiteY1" fmla="*/ 6158 h 481144"/>
                  <a:gd name="connsiteX2" fmla="*/ 1145219 w 1748901"/>
                  <a:gd name="connsiteY2" fmla="*/ 432287 h 481144"/>
                  <a:gd name="connsiteX3" fmla="*/ 1455938 w 1748901"/>
                  <a:gd name="connsiteY3" fmla="*/ 450042 h 481144"/>
                  <a:gd name="connsiteX4" fmla="*/ 1748901 w 1748901"/>
                  <a:gd name="connsiteY4" fmla="*/ 236978 h 481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8901" h="481144">
                    <a:moveTo>
                      <a:pt x="0" y="219223"/>
                    </a:moveTo>
                    <a:cubicBezTo>
                      <a:pt x="126506" y="94935"/>
                      <a:pt x="253013" y="-29353"/>
                      <a:pt x="443883" y="6158"/>
                    </a:cubicBezTo>
                    <a:cubicBezTo>
                      <a:pt x="634753" y="41669"/>
                      <a:pt x="976543" y="358306"/>
                      <a:pt x="1145219" y="432287"/>
                    </a:cubicBezTo>
                    <a:cubicBezTo>
                      <a:pt x="1313895" y="506268"/>
                      <a:pt x="1355324" y="482594"/>
                      <a:pt x="1455938" y="450042"/>
                    </a:cubicBezTo>
                    <a:cubicBezTo>
                      <a:pt x="1556552" y="417491"/>
                      <a:pt x="1652726" y="327234"/>
                      <a:pt x="1748901" y="236978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 18">
                <a:extLst>
                  <a:ext uri="{FF2B5EF4-FFF2-40B4-BE49-F238E27FC236}">
                    <a16:creationId xmlns:a16="http://schemas.microsoft.com/office/drawing/2014/main" id="{C834A8CB-66EA-4D4D-AF0D-3BB5B2A72380}"/>
                  </a:ext>
                </a:extLst>
              </p:cNvPr>
              <p:cNvSpPr/>
              <p:nvPr/>
            </p:nvSpPr>
            <p:spPr>
              <a:xfrm>
                <a:off x="6294268" y="1415998"/>
                <a:ext cx="1748901" cy="555042"/>
              </a:xfrm>
              <a:custGeom>
                <a:avLst/>
                <a:gdLst>
                  <a:gd name="connsiteX0" fmla="*/ 0 w 1748901"/>
                  <a:gd name="connsiteY0" fmla="*/ 270759 h 555042"/>
                  <a:gd name="connsiteX1" fmla="*/ 417250 w 1748901"/>
                  <a:gd name="connsiteY1" fmla="*/ 13307 h 555042"/>
                  <a:gd name="connsiteX2" fmla="*/ 870012 w 1748901"/>
                  <a:gd name="connsiteY2" fmla="*/ 554845 h 555042"/>
                  <a:gd name="connsiteX3" fmla="*/ 1287262 w 1748901"/>
                  <a:gd name="connsiteY3" fmla="*/ 75451 h 555042"/>
                  <a:gd name="connsiteX4" fmla="*/ 1447060 w 1748901"/>
                  <a:gd name="connsiteY4" fmla="*/ 22185 h 555042"/>
                  <a:gd name="connsiteX5" fmla="*/ 1748901 w 1748901"/>
                  <a:gd name="connsiteY5" fmla="*/ 288515 h 5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8901" h="555042">
                    <a:moveTo>
                      <a:pt x="0" y="270759"/>
                    </a:moveTo>
                    <a:cubicBezTo>
                      <a:pt x="136124" y="118359"/>
                      <a:pt x="272248" y="-34041"/>
                      <a:pt x="417250" y="13307"/>
                    </a:cubicBezTo>
                    <a:cubicBezTo>
                      <a:pt x="562252" y="60655"/>
                      <a:pt x="725010" y="544488"/>
                      <a:pt x="870012" y="554845"/>
                    </a:cubicBezTo>
                    <a:cubicBezTo>
                      <a:pt x="1015014" y="565202"/>
                      <a:pt x="1191087" y="164228"/>
                      <a:pt x="1287262" y="75451"/>
                    </a:cubicBezTo>
                    <a:cubicBezTo>
                      <a:pt x="1383437" y="-13326"/>
                      <a:pt x="1370120" y="-13326"/>
                      <a:pt x="1447060" y="22185"/>
                    </a:cubicBezTo>
                    <a:cubicBezTo>
                      <a:pt x="1524000" y="57696"/>
                      <a:pt x="1636450" y="173105"/>
                      <a:pt x="1748901" y="288515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4F7C83DE-20A2-4D3C-83DD-96F7FE102804}"/>
                  </a:ext>
                </a:extLst>
              </p:cNvPr>
              <p:cNvCxnSpPr/>
              <p:nvPr/>
            </p:nvCxnSpPr>
            <p:spPr>
              <a:xfrm>
                <a:off x="6862439" y="3604334"/>
                <a:ext cx="90552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0158A00-6FF0-424F-958E-45B77A4112BF}"/>
                  </a:ext>
                </a:extLst>
              </p:cNvPr>
              <p:cNvSpPr txBox="1"/>
              <p:nvPr/>
            </p:nvSpPr>
            <p:spPr>
              <a:xfrm>
                <a:off x="6557547" y="341966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zh-CN" alt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D004B04-BB91-44BA-9D35-A71EAA13F39A}"/>
                  </a:ext>
                </a:extLst>
              </p:cNvPr>
              <p:cNvSpPr txBox="1"/>
              <p:nvPr/>
            </p:nvSpPr>
            <p:spPr>
              <a:xfrm>
                <a:off x="6143425" y="340950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5840168-897A-46B2-97C6-5D77D003CDE0}"/>
                  </a:ext>
                </a:extLst>
              </p:cNvPr>
              <p:cNvSpPr txBox="1"/>
              <p:nvPr/>
            </p:nvSpPr>
            <p:spPr>
              <a:xfrm>
                <a:off x="7929315" y="339431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zh-CN" altLang="en-US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17DF739C-617E-43D1-91E8-529DD5358B7D}"/>
                  </a:ext>
                </a:extLst>
              </p:cNvPr>
              <p:cNvCxnSpPr>
                <a:stCxn id="20" idx="1"/>
              </p:cNvCxnSpPr>
              <p:nvPr/>
            </p:nvCxnSpPr>
            <p:spPr>
              <a:xfrm flipV="1">
                <a:off x="6711518" y="976544"/>
                <a:ext cx="184583" cy="4527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B97C007-34DF-499A-9CDD-EA6E321CB223}"/>
                  </a:ext>
                </a:extLst>
              </p:cNvPr>
              <p:cNvSpPr txBox="1"/>
              <p:nvPr/>
            </p:nvSpPr>
            <p:spPr>
              <a:xfrm>
                <a:off x="6890798" y="81229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波函数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7A5E879-539D-4A6B-AD72-A5760931C0E3}"/>
                  </a:ext>
                </a:extLst>
              </p:cNvPr>
              <p:cNvSpPr txBox="1"/>
              <p:nvPr/>
            </p:nvSpPr>
            <p:spPr>
              <a:xfrm rot="16200000">
                <a:off x="5594041" y="2227143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/>
                  <a:t>能量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283A21A-E821-4E28-9C61-BCBE3B9E9800}"/>
                </a:ext>
              </a:extLst>
            </p:cNvPr>
            <p:cNvSpPr txBox="1"/>
            <p:nvPr/>
          </p:nvSpPr>
          <p:spPr>
            <a:xfrm>
              <a:off x="8547029" y="3146275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n=1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2028DA4-8FD0-4771-8A73-523A57F64AD2}"/>
                </a:ext>
              </a:extLst>
            </p:cNvPr>
            <p:cNvSpPr txBox="1"/>
            <p:nvPr/>
          </p:nvSpPr>
          <p:spPr>
            <a:xfrm>
              <a:off x="8531441" y="2576581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n=2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792E668-2B83-4ABE-9611-4AEF95ADD250}"/>
                </a:ext>
              </a:extLst>
            </p:cNvPr>
            <p:cNvSpPr txBox="1"/>
            <p:nvPr/>
          </p:nvSpPr>
          <p:spPr>
            <a:xfrm>
              <a:off x="8550674" y="182957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n=3</a:t>
              </a:r>
              <a:endParaRPr lang="zh-CN" altLang="en-US" dirty="0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2A257270-2394-4C87-9911-F24EE1D2198E}"/>
              </a:ext>
            </a:extLst>
          </p:cNvPr>
          <p:cNvSpPr/>
          <p:nvPr/>
        </p:nvSpPr>
        <p:spPr>
          <a:xfrm>
            <a:off x="235938" y="1556023"/>
            <a:ext cx="5853022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b="1" i="0" u="none" strike="noStrike" baseline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质量为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的电子被无限高势垒限制在长度为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L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的直线上</a:t>
            </a:r>
          </a:p>
        </p:txBody>
      </p:sp>
      <p:graphicFrame>
        <p:nvGraphicFramePr>
          <p:cNvPr id="29" name="Object 6">
            <a:extLst>
              <a:ext uri="{FF2B5EF4-FFF2-40B4-BE49-F238E27FC236}">
                <a16:creationId xmlns:a16="http://schemas.microsoft.com/office/drawing/2014/main" id="{C38A2E9E-B267-4337-A17D-91989CADE4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592981"/>
              </p:ext>
            </p:extLst>
          </p:nvPr>
        </p:nvGraphicFramePr>
        <p:xfrm>
          <a:off x="933599" y="2180397"/>
          <a:ext cx="22288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4" imgW="1218960" imgH="457200" progId="Equation.DSMT4">
                  <p:embed/>
                </p:oleObj>
              </mc:Choice>
              <mc:Fallback>
                <p:oleObj name="Equation" r:id="rId4" imgW="1218960" imgH="457200" progId="Equation.DSMT4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599" y="2180397"/>
                        <a:ext cx="2228850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DA8DB91F-2B97-4D88-8E06-8578F6313B94}"/>
              </a:ext>
            </a:extLst>
          </p:cNvPr>
          <p:cNvSpPr/>
          <p:nvPr/>
        </p:nvSpPr>
        <p:spPr>
          <a:xfrm>
            <a:off x="669648" y="310314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dirty="0">
                <a:ea typeface="黑体" pitchFamily="49" charset="-122"/>
                <a:cs typeface="Times New Roman" pitchFamily="18" charset="0"/>
                <a:sym typeface="Symbol" pitchFamily="18" charset="2"/>
              </a:rPr>
              <a:t>边界条件</a:t>
            </a:r>
            <a:r>
              <a:rPr kumimoji="1" lang="zh-CN" altLang="en-US" i="1" dirty="0">
                <a:ea typeface="黑体" pitchFamily="49" charset="-122"/>
                <a:cs typeface="Times New Roman" pitchFamily="18" charset="0"/>
                <a:sym typeface="Symbol" pitchFamily="18" charset="2"/>
              </a:rPr>
              <a:t>：</a:t>
            </a:r>
            <a:r>
              <a:rPr kumimoji="1" lang="el-GR" altLang="zh-CN" i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Symbol" pitchFamily="18" charset="2"/>
              </a:rPr>
              <a:t></a:t>
            </a:r>
            <a:r>
              <a:rPr kumimoji="1" lang="en-US" altLang="zh-CN" i="1" baseline="-25000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Symbol" pitchFamily="18" charset="2"/>
              </a:rPr>
              <a:t>=(0); </a:t>
            </a:r>
            <a:r>
              <a:rPr kumimoji="1"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</a:t>
            </a:r>
            <a:r>
              <a:rPr kumimoji="1"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Object 23">
            <a:extLst>
              <a:ext uri="{FF2B5EF4-FFF2-40B4-BE49-F238E27FC236}">
                <a16:creationId xmlns:a16="http://schemas.microsoft.com/office/drawing/2014/main" id="{8940D64B-6D1B-4654-80F7-E46E44D44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97593"/>
              </p:ext>
            </p:extLst>
          </p:nvPr>
        </p:nvGraphicFramePr>
        <p:xfrm>
          <a:off x="1235881" y="5599200"/>
          <a:ext cx="254952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6" imgW="1002960" imgH="419040" progId="Equation.DSMT4">
                  <p:embed/>
                </p:oleObj>
              </mc:Choice>
              <mc:Fallback>
                <p:oleObj name="Equation" r:id="rId6" imgW="1002960" imgH="419040" progId="Equation.DSMT4">
                  <p:embed/>
                  <p:pic>
                    <p:nvPicPr>
                      <p:cNvPr id="32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881" y="5599200"/>
                        <a:ext cx="2549525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4">
            <a:extLst>
              <a:ext uri="{FF2B5EF4-FFF2-40B4-BE49-F238E27FC236}">
                <a16:creationId xmlns:a16="http://schemas.microsoft.com/office/drawing/2014/main" id="{9E016F79-2A89-4BF3-AEB5-5371FB4B8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261786"/>
              </p:ext>
            </p:extLst>
          </p:nvPr>
        </p:nvGraphicFramePr>
        <p:xfrm>
          <a:off x="1262869" y="3619587"/>
          <a:ext cx="2925762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8" imgW="1180800" imgH="787320" progId="Equation.DSMT4">
                  <p:embed/>
                </p:oleObj>
              </mc:Choice>
              <mc:Fallback>
                <p:oleObj name="Equation" r:id="rId8" imgW="1180800" imgH="787320" progId="Equation.DSMT4">
                  <p:embed/>
                  <p:pic>
                    <p:nvPicPr>
                      <p:cNvPr id="3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869" y="3619587"/>
                        <a:ext cx="2925762" cy="194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5">
            <a:extLst>
              <a:ext uri="{FF2B5EF4-FFF2-40B4-BE49-F238E27FC236}">
                <a16:creationId xmlns:a16="http://schemas.microsoft.com/office/drawing/2014/main" id="{EDD109B7-7EA8-41E3-B55B-BC79D2FDD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406" y="3921212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波函数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34" name="Text Box 26">
            <a:extLst>
              <a:ext uri="{FF2B5EF4-FFF2-40B4-BE49-F238E27FC236}">
                <a16:creationId xmlns:a16="http://schemas.microsoft.com/office/drawing/2014/main" id="{BB104F13-2E8F-4A16-99C3-A4CD8A5F8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119" y="4884825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波长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053CF74A-6CD2-43CD-AF43-1E355001D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4694" y="5881775"/>
            <a:ext cx="141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能级能量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D098242A-C4A3-4422-A688-31B46FE1588D}"/>
              </a:ext>
            </a:extLst>
          </p:cNvPr>
          <p:cNvSpPr/>
          <p:nvPr/>
        </p:nvSpPr>
        <p:spPr>
          <a:xfrm>
            <a:off x="776748" y="4168877"/>
            <a:ext cx="459133" cy="2025446"/>
          </a:xfrm>
          <a:prstGeom prst="leftBrac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59D0DD7-1036-450D-A6C2-13B9AE35AA2C}"/>
                  </a:ext>
                </a:extLst>
              </p:cNvPr>
              <p:cNvSpPr txBox="1"/>
              <p:nvPr/>
            </p:nvSpPr>
            <p:spPr>
              <a:xfrm>
                <a:off x="6062603" y="5895523"/>
                <a:ext cx="995223" cy="472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59D0DD7-1036-450D-A6C2-13B9AE35A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603" y="5895523"/>
                <a:ext cx="995223" cy="4725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20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208451" y="165305"/>
            <a:ext cx="126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第三讲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2837B5-74A7-44A0-BF4A-6BD6DAF9479B}"/>
              </a:ext>
            </a:extLst>
          </p:cNvPr>
          <p:cNvSpPr txBox="1"/>
          <p:nvPr/>
        </p:nvSpPr>
        <p:spPr>
          <a:xfrm>
            <a:off x="349470" y="1054231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en-US" sz="2400" b="1" dirty="0"/>
              <a:t>）三维自由电子（周期晶格）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A3F87A-4934-4ED2-8C94-0866DF7E2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04" y="1612180"/>
            <a:ext cx="6077000" cy="126579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5582CD2-5699-47A4-8B16-3D03BB3312F4}"/>
              </a:ext>
            </a:extLst>
          </p:cNvPr>
          <p:cNvSpPr/>
          <p:nvPr/>
        </p:nvSpPr>
        <p:spPr>
          <a:xfrm>
            <a:off x="811197" y="2882185"/>
            <a:ext cx="583513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105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41500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要求波函数是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的周期函数，周期为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F9BA52-C63D-4FD9-8916-EF5E5205079E}"/>
              </a:ext>
            </a:extLst>
          </p:cNvPr>
          <p:cNvSpPr/>
          <p:nvPr/>
        </p:nvSpPr>
        <p:spPr>
          <a:xfrm>
            <a:off x="753409" y="2531725"/>
            <a:ext cx="4572000" cy="69249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105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05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R="63100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考虑在边长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L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立方体中的电子状态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5A491D2-DD4C-442D-838C-18FEEF9BF955}"/>
              </a:ext>
            </a:extLst>
          </p:cNvPr>
          <p:cNvCxnSpPr/>
          <p:nvPr/>
        </p:nvCxnSpPr>
        <p:spPr>
          <a:xfrm>
            <a:off x="2172929" y="3574682"/>
            <a:ext cx="1290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DBCDABF4-EB69-4AF5-9D44-84D74C863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09" y="3797519"/>
            <a:ext cx="7853950" cy="151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0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208451" y="165305"/>
            <a:ext cx="126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第三讲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6" name="Object 52">
            <a:extLst>
              <a:ext uri="{FF2B5EF4-FFF2-40B4-BE49-F238E27FC236}">
                <a16:creationId xmlns:a16="http://schemas.microsoft.com/office/drawing/2014/main" id="{CFA8E862-1421-47BF-B467-02456AE979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771478"/>
              </p:ext>
            </p:extLst>
          </p:nvPr>
        </p:nvGraphicFramePr>
        <p:xfrm>
          <a:off x="611361" y="1075115"/>
          <a:ext cx="169386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4" imgW="850680" imgH="393480" progId="Equation.DSMT4">
                  <p:embed/>
                </p:oleObj>
              </mc:Choice>
              <mc:Fallback>
                <p:oleObj name="Equation" r:id="rId4" imgW="850680" imgH="393480" progId="Equation.DSMT4">
                  <p:embed/>
                  <p:pic>
                    <p:nvPicPr>
                      <p:cNvPr id="3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61" y="1075115"/>
                        <a:ext cx="1693862" cy="7826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43CD56A-6215-473C-9D1C-683ACB9D90E4}"/>
                  </a:ext>
                </a:extLst>
              </p:cNvPr>
              <p:cNvSpPr txBox="1"/>
              <p:nvPr/>
            </p:nvSpPr>
            <p:spPr>
              <a:xfrm>
                <a:off x="2305223" y="1207324"/>
                <a:ext cx="2304413" cy="518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43CD56A-6215-473C-9D1C-683ACB9D9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223" y="1207324"/>
                <a:ext cx="2304413" cy="518219"/>
              </a:xfrm>
              <a:prstGeom prst="rect">
                <a:avLst/>
              </a:prstGeom>
              <a:blipFill>
                <a:blip r:embed="rId6"/>
                <a:stretch>
                  <a:fillRect r="-6085" b="-1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2C4777FE-873B-4BD8-BFFE-5568C07E1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8382" y="1229810"/>
            <a:ext cx="3130350" cy="49573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4B34CF6-CB67-4E2C-9F2C-77DD1D25F312}"/>
              </a:ext>
            </a:extLst>
          </p:cNvPr>
          <p:cNvSpPr/>
          <p:nvPr/>
        </p:nvSpPr>
        <p:spPr>
          <a:xfrm>
            <a:off x="2044931" y="1466433"/>
            <a:ext cx="83127" cy="1908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7" descr="Image118">
            <a:extLst>
              <a:ext uri="{FF2B5EF4-FFF2-40B4-BE49-F238E27FC236}">
                <a16:creationId xmlns:a16="http://schemas.microsoft.com/office/drawing/2014/main" id="{034C0E1F-03E6-4061-9D38-47FB49DC1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6935" y="1725699"/>
            <a:ext cx="4103687" cy="3817938"/>
          </a:xfrm>
          <a:prstGeom prst="rect">
            <a:avLst/>
          </a:prstGeom>
          <a:noFill/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14BB517-996B-447F-BAB2-2D84A75BBEC8}"/>
              </a:ext>
            </a:extLst>
          </p:cNvPr>
          <p:cNvSpPr/>
          <p:nvPr/>
        </p:nvSpPr>
        <p:spPr>
          <a:xfrm>
            <a:off x="233225" y="139348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三维情况下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个电子处在基态时，每个被占据轨道可以表示为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空间中一个球内的点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C61CC7-B411-47FE-A011-0F08E12641FE}"/>
              </a:ext>
            </a:extLst>
          </p:cNvPr>
          <p:cNvSpPr/>
          <p:nvPr/>
        </p:nvSpPr>
        <p:spPr>
          <a:xfrm>
            <a:off x="233224" y="211642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球面的能量为费米能，费米面上波矢的大小是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kF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C1C0CA9-B0BD-4A6B-8EFB-225E4F767D78}"/>
              </a:ext>
            </a:extLst>
          </p:cNvPr>
          <p:cNvSpPr/>
          <p:nvPr/>
        </p:nvSpPr>
        <p:spPr>
          <a:xfrm>
            <a:off x="226741" y="28715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波矢分量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量子化的结果是：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空间中的每个最小允许体积元是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(2π/L)</a:t>
            </a:r>
            <a:r>
              <a:rPr lang="en-US" altLang="zh-CN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，即这个体积中只存在一个允许波矢（电子态），由一组三重量子数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决定</a:t>
            </a:r>
          </a:p>
        </p:txBody>
      </p:sp>
      <p:graphicFrame>
        <p:nvGraphicFramePr>
          <p:cNvPr id="14" name="Object 53">
            <a:extLst>
              <a:ext uri="{FF2B5EF4-FFF2-40B4-BE49-F238E27FC236}">
                <a16:creationId xmlns:a16="http://schemas.microsoft.com/office/drawing/2014/main" id="{CF1FB8D4-0F15-4869-BF41-E6B3534B3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983255"/>
              </p:ext>
            </p:extLst>
          </p:nvPr>
        </p:nvGraphicFramePr>
        <p:xfrm>
          <a:off x="403419" y="4968249"/>
          <a:ext cx="313848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9" imgW="1701720" imgH="444240" progId="Equation.DSMT4">
                  <p:embed/>
                </p:oleObj>
              </mc:Choice>
              <mc:Fallback>
                <p:oleObj name="Equation" r:id="rId9" imgW="1701720" imgH="444240" progId="Equation.DSMT4">
                  <p:embed/>
                  <p:pic>
                    <p:nvPicPr>
                      <p:cNvPr id="11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419" y="4968249"/>
                        <a:ext cx="3138487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5">
            <a:extLst>
              <a:ext uri="{FF2B5EF4-FFF2-40B4-BE49-F238E27FC236}">
                <a16:creationId xmlns:a16="http://schemas.microsoft.com/office/drawing/2014/main" id="{201E0947-9080-47E4-9B93-8269B97C3A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920887"/>
              </p:ext>
            </p:extLst>
          </p:nvPr>
        </p:nvGraphicFramePr>
        <p:xfrm>
          <a:off x="2713990" y="5788165"/>
          <a:ext cx="33178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11" imgW="1688760" imgH="393480" progId="Equation.DSMT4">
                  <p:embed/>
                </p:oleObj>
              </mc:Choice>
              <mc:Fallback>
                <p:oleObj name="Equation" r:id="rId11" imgW="1688760" imgH="393480" progId="Equation.DSMT4">
                  <p:embed/>
                  <p:pic>
                    <p:nvPicPr>
                      <p:cNvPr id="12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990" y="5788165"/>
                        <a:ext cx="331787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6">
            <a:extLst>
              <a:ext uri="{FF2B5EF4-FFF2-40B4-BE49-F238E27FC236}">
                <a16:creationId xmlns:a16="http://schemas.microsoft.com/office/drawing/2014/main" id="{A3FE52BE-5C27-40A3-A1F3-03C1FC4DB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041753"/>
              </p:ext>
            </p:extLst>
          </p:nvPr>
        </p:nvGraphicFramePr>
        <p:xfrm>
          <a:off x="6451536" y="5675847"/>
          <a:ext cx="849312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13" imgW="431640" imgH="393480" progId="Equation.DSMT4">
                  <p:embed/>
                </p:oleObj>
              </mc:Choice>
              <mc:Fallback>
                <p:oleObj name="Equation" r:id="rId13" imgW="431640" imgH="393480" progId="Equation.DSMT4">
                  <p:embed/>
                  <p:pic>
                    <p:nvPicPr>
                      <p:cNvPr id="13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536" y="5675847"/>
                        <a:ext cx="849312" cy="769938"/>
                      </a:xfrm>
                      <a:prstGeom prst="rect">
                        <a:avLst/>
                      </a:prstGeom>
                      <a:solidFill>
                        <a:schemeClr val="bg2">
                          <a:alpha val="5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87D8A7CF-03F4-43F7-95CE-374EE4920920}"/>
              </a:ext>
            </a:extLst>
          </p:cNvPr>
          <p:cNvSpPr/>
          <p:nvPr/>
        </p:nvSpPr>
        <p:spPr>
          <a:xfrm>
            <a:off x="233224" y="44373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在费米球内，存在的电子（轨道）总数是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02077E-9A7E-4E71-ADDA-0531DE1B72C9}"/>
              </a:ext>
            </a:extLst>
          </p:cNvPr>
          <p:cNvSpPr txBox="1"/>
          <p:nvPr/>
        </p:nvSpPr>
        <p:spPr>
          <a:xfrm>
            <a:off x="7300848" y="5876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电子密度</a:t>
            </a:r>
          </a:p>
        </p:txBody>
      </p:sp>
    </p:spTree>
    <p:extLst>
      <p:ext uri="{BB962C8B-B14F-4D97-AF65-F5344CB8AC3E}">
        <p14:creationId xmlns:p14="http://schemas.microsoft.com/office/powerpoint/2010/main" val="242094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208451" y="165305"/>
            <a:ext cx="126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第三讲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7BA64D3-8793-4E1A-85A1-C4CDDFF82DAD}"/>
              </a:ext>
            </a:extLst>
          </p:cNvPr>
          <p:cNvSpPr txBox="1"/>
          <p:nvPr/>
        </p:nvSpPr>
        <p:spPr>
          <a:xfrm>
            <a:off x="703266" y="1698567"/>
            <a:ext cx="48638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周期势场（量子力学处理）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费米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狄拉克分布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1198CC-4B9C-451B-91B1-4832BD45BC6F}"/>
              </a:ext>
            </a:extLst>
          </p:cNvPr>
          <p:cNvSpPr txBox="1"/>
          <p:nvPr/>
        </p:nvSpPr>
        <p:spPr>
          <a:xfrm>
            <a:off x="530942" y="100888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半导体中的电子受周期势场作用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A74A7E48-CFA4-463D-9F43-91D73D04877B}"/>
              </a:ext>
            </a:extLst>
          </p:cNvPr>
          <p:cNvSpPr txBox="1"/>
          <p:nvPr/>
        </p:nvSpPr>
        <p:spPr>
          <a:xfrm>
            <a:off x="530942" y="2388254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Bloch</a:t>
            </a:r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定理：周期势场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=V(</a:t>
            </a:r>
            <a:r>
              <a:rPr lang="en-US" altLang="zh-CN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r+</a:t>
            </a:r>
            <a:r>
              <a:rPr lang="en-US" altLang="zh-CN" b="1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3CEE0E3-35FF-43E7-9565-33013F1B7B72}"/>
              </a:ext>
            </a:extLst>
          </p:cNvPr>
          <p:cNvSpPr txBox="1"/>
          <p:nvPr/>
        </p:nvSpPr>
        <p:spPr>
          <a:xfrm>
            <a:off x="1323030" y="28923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波函数：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A515931-E3AA-4EA0-9128-5F5A753D779A}"/>
              </a:ext>
            </a:extLst>
          </p:cNvPr>
          <p:cNvSpPr txBox="1"/>
          <p:nvPr/>
        </p:nvSpPr>
        <p:spPr>
          <a:xfrm>
            <a:off x="530942" y="346837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与自由电子相比增加一个晶格周期函数</a:t>
            </a:r>
            <a:endParaRPr lang="en-US" altLang="zh-CN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E873E22E-4D04-4611-9401-E08442A9B90A}"/>
              </a:ext>
            </a:extLst>
          </p:cNvPr>
          <p:cNvSpPr txBox="1"/>
          <p:nvPr/>
        </p:nvSpPr>
        <p:spPr>
          <a:xfrm>
            <a:off x="890982" y="3972430"/>
            <a:ext cx="356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根据</a:t>
            </a:r>
            <a:r>
              <a:rPr lang="en-US" altLang="zh-CN" dirty="0" err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bloch</a:t>
            </a:r>
            <a:r>
              <a:rPr lang="zh-CN" altLang="en-US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解单电子薛定谔方程：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6B76CE1-6372-480D-A3A2-8A468D148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03149" y="2892310"/>
            <a:ext cx="1797315" cy="360040"/>
          </a:xfrm>
          <a:prstGeom prst="rect">
            <a:avLst/>
          </a:prstGeom>
          <a:noFill/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1464E1FF-B829-4ED7-9FC6-21715EC0B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59134" y="4332470"/>
            <a:ext cx="3024336" cy="687974"/>
          </a:xfrm>
          <a:prstGeom prst="rect">
            <a:avLst/>
          </a:prstGeom>
          <a:noFill/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32543A8-DB6C-4B9A-B116-8B900A4FD991}"/>
              </a:ext>
            </a:extLst>
          </p:cNvPr>
          <p:cNvCxnSpPr/>
          <p:nvPr/>
        </p:nvCxnSpPr>
        <p:spPr bwMode="auto">
          <a:xfrm>
            <a:off x="2547166" y="4467155"/>
            <a:ext cx="1440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244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208451" y="165305"/>
            <a:ext cx="126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第三讲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Object 14">
            <a:extLst>
              <a:ext uri="{FF2B5EF4-FFF2-40B4-BE49-F238E27FC236}">
                <a16:creationId xmlns:a16="http://schemas.microsoft.com/office/drawing/2014/main" id="{5D97123A-5878-4D21-B59B-11F7CCD9B5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6163" y="1330225"/>
          <a:ext cx="32766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4" imgW="1765080" imgH="482400" progId="Equation.DSMT4">
                  <p:embed/>
                </p:oleObj>
              </mc:Choice>
              <mc:Fallback>
                <p:oleObj name="Equation" r:id="rId4" imgW="1765080" imgH="482400" progId="Equation.DSMT4">
                  <p:embed/>
                  <p:pic>
                    <p:nvPicPr>
                      <p:cNvPr id="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1330225"/>
                        <a:ext cx="32766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6">
            <a:extLst>
              <a:ext uri="{FF2B5EF4-FFF2-40B4-BE49-F238E27FC236}">
                <a16:creationId xmlns:a16="http://schemas.microsoft.com/office/drawing/2014/main" id="{9F15F0F5-A23C-4BF2-8ED0-B764C9561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00" y="1431313"/>
            <a:ext cx="3751263" cy="4572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sm" len="lg"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ea typeface="黑体" pitchFamily="49" charset="-122"/>
              </a:rPr>
              <a:t>We need to find </a:t>
            </a:r>
            <a:r>
              <a:rPr kumimoji="1" lang="en-US" altLang="zh-CN" sz="2400" b="1" i="1" dirty="0">
                <a:solidFill>
                  <a:srgbClr val="FF0000"/>
                </a:solidFill>
                <a:ea typeface="黑体" pitchFamily="49" charset="-122"/>
              </a:rPr>
              <a:t>u</a:t>
            </a:r>
            <a:r>
              <a:rPr kumimoji="1" lang="en-US" altLang="zh-CN" sz="2400" b="1" dirty="0">
                <a:solidFill>
                  <a:srgbClr val="FF0000"/>
                </a:solidFill>
                <a:ea typeface="黑体" pitchFamily="49" charset="-122"/>
              </a:rPr>
              <a:t>(r) and </a:t>
            </a:r>
            <a:r>
              <a:rPr kumimoji="1" lang="en-US" altLang="zh-CN" sz="2400" b="1" i="1" dirty="0">
                <a:solidFill>
                  <a:srgbClr val="FF0000"/>
                </a:solidFill>
                <a:ea typeface="黑体" pitchFamily="49" charset="-122"/>
                <a:sym typeface="Symbol" pitchFamily="18" charset="2"/>
              </a:rPr>
              <a:t></a:t>
            </a:r>
            <a:endParaRPr kumimoji="1" lang="en-US" altLang="zh-CN" sz="2400" b="1" i="1" dirty="0">
              <a:solidFill>
                <a:srgbClr val="FF0000"/>
              </a:solidFill>
              <a:ea typeface="黑体" pitchFamily="49" charset="-122"/>
            </a:endParaRPr>
          </a:p>
        </p:txBody>
      </p:sp>
      <p:grpSp>
        <p:nvGrpSpPr>
          <p:cNvPr id="5" name="Group 48">
            <a:extLst>
              <a:ext uri="{FF2B5EF4-FFF2-40B4-BE49-F238E27FC236}">
                <a16:creationId xmlns:a16="http://schemas.microsoft.com/office/drawing/2014/main" id="{01179A50-079F-48EB-9B2A-AF82450B441A}"/>
              </a:ext>
            </a:extLst>
          </p:cNvPr>
          <p:cNvGrpSpPr>
            <a:grpSpLocks/>
          </p:cNvGrpSpPr>
          <p:nvPr/>
        </p:nvGrpSpPr>
        <p:grpSpPr bwMode="auto">
          <a:xfrm>
            <a:off x="377825" y="2381150"/>
            <a:ext cx="8269288" cy="3640138"/>
            <a:chOff x="177" y="1696"/>
            <a:chExt cx="5209" cy="2293"/>
          </a:xfrm>
        </p:grpSpPr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60869C31-3D6B-4643-93A0-C5DD3D479B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" y="2532"/>
              <a:ext cx="5208" cy="670"/>
              <a:chOff x="360" y="872"/>
              <a:chExt cx="5208" cy="670"/>
            </a:xfrm>
          </p:grpSpPr>
          <p:sp>
            <p:nvSpPr>
              <p:cNvPr id="16" name="Text Box 18">
                <a:extLst>
                  <a:ext uri="{FF2B5EF4-FFF2-40B4-BE49-F238E27FC236}">
                    <a16:creationId xmlns:a16="http://schemas.microsoft.com/office/drawing/2014/main" id="{BF137720-AC19-4F69-953A-9715C4B89C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" y="872"/>
                <a:ext cx="2528" cy="2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sm" len="lg"/>
              </a:ln>
            </p:spPr>
            <p:txBody>
              <a:bodyPr lIns="90000" tIns="46800" rIns="90000" bIns="46800">
                <a:spAutoFit/>
              </a:bodyPr>
              <a:lstStyle/>
              <a:p>
                <a:pPr marL="342900" indent="-342900" eaLnBrk="0" hangingPunct="0">
                  <a:spcBef>
                    <a:spcPct val="50000"/>
                  </a:spcBef>
                  <a:buFontTx/>
                  <a:buChar char="•"/>
                </a:pPr>
                <a:r>
                  <a:rPr kumimoji="1" lang="en-US" altLang="zh-CN" sz="2400" dirty="0" err="1">
                    <a:solidFill>
                      <a:srgbClr val="3333FF"/>
                    </a:solidFill>
                    <a:ea typeface="黑体" pitchFamily="49" charset="-122"/>
                  </a:rPr>
                  <a:t>Kronig</a:t>
                </a:r>
                <a:r>
                  <a:rPr kumimoji="1" lang="en-US" altLang="zh-CN" sz="2400" dirty="0">
                    <a:solidFill>
                      <a:srgbClr val="3333FF"/>
                    </a:solidFill>
                    <a:ea typeface="黑体" pitchFamily="49" charset="-122"/>
                  </a:rPr>
                  <a:t>-Penney</a:t>
                </a:r>
                <a:r>
                  <a:rPr kumimoji="1" lang="zh-CN" altLang="en-US" sz="2400" dirty="0">
                    <a:solidFill>
                      <a:srgbClr val="3333FF"/>
                    </a:solidFill>
                    <a:ea typeface="黑体" pitchFamily="49" charset="-122"/>
                  </a:rPr>
                  <a:t>模型</a:t>
                </a:r>
                <a:endParaRPr kumimoji="1" lang="en-US" altLang="zh-CN" sz="2400" dirty="0">
                  <a:solidFill>
                    <a:srgbClr val="3333FF"/>
                  </a:solidFill>
                  <a:ea typeface="黑体" pitchFamily="49" charset="-122"/>
                </a:endParaRPr>
              </a:p>
            </p:txBody>
          </p:sp>
          <p:grpSp>
            <p:nvGrpSpPr>
              <p:cNvPr id="17" name="Group 19">
                <a:extLst>
                  <a:ext uri="{FF2B5EF4-FFF2-40B4-BE49-F238E27FC236}">
                    <a16:creationId xmlns:a16="http://schemas.microsoft.com/office/drawing/2014/main" id="{5F98DFBB-FE19-4FFE-A202-4CC6472BD6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6" y="1248"/>
                <a:ext cx="3432" cy="294"/>
                <a:chOff x="976" y="1616"/>
                <a:chExt cx="3432" cy="294"/>
              </a:xfrm>
            </p:grpSpPr>
            <p:sp>
              <p:nvSpPr>
                <p:cNvPr id="19" name="Text Box 20">
                  <a:extLst>
                    <a:ext uri="{FF2B5EF4-FFF2-40B4-BE49-F238E27FC236}">
                      <a16:creationId xmlns:a16="http://schemas.microsoft.com/office/drawing/2014/main" id="{E596282D-E646-4260-A530-C3C11CF557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6" y="1616"/>
                  <a:ext cx="784" cy="28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 type="none" w="sm" len="lg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kumimoji="1" lang="en-US" altLang="zh-CN" sz="2400" i="1">
                      <a:ea typeface="黑体" pitchFamily="49" charset="-122"/>
                    </a:rPr>
                    <a:t>u</a:t>
                  </a:r>
                  <a:r>
                    <a:rPr kumimoji="1" lang="en-US" altLang="zh-CN" sz="2400">
                      <a:ea typeface="黑体" pitchFamily="49" charset="-122"/>
                    </a:rPr>
                    <a:t>(</a:t>
                  </a:r>
                  <a:r>
                    <a:rPr kumimoji="1" lang="en-US" altLang="zh-CN" sz="2400" b="1">
                      <a:ea typeface="黑体" pitchFamily="49" charset="-122"/>
                    </a:rPr>
                    <a:t>r</a:t>
                  </a:r>
                  <a:r>
                    <a:rPr kumimoji="1" lang="en-US" altLang="zh-CN" sz="2400">
                      <a:ea typeface="黑体" pitchFamily="49" charset="-122"/>
                    </a:rPr>
                    <a:t>) </a:t>
                  </a:r>
                  <a:r>
                    <a:rPr kumimoji="1" lang="en-US" altLang="zh-CN" sz="2400">
                      <a:ea typeface="黑体" pitchFamily="49" charset="-122"/>
                      <a:sym typeface="Symbol" pitchFamily="18" charset="2"/>
                    </a:rPr>
                    <a:t></a:t>
                  </a:r>
                </a:p>
              </p:txBody>
            </p:sp>
            <p:grpSp>
              <p:nvGrpSpPr>
                <p:cNvPr id="20" name="Group 21">
                  <a:extLst>
                    <a:ext uri="{FF2B5EF4-FFF2-40B4-BE49-F238E27FC236}">
                      <a16:creationId xmlns:a16="http://schemas.microsoft.com/office/drawing/2014/main" id="{E62018B9-BC0C-4536-B877-8E18DEFAA7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36" y="1618"/>
                  <a:ext cx="2472" cy="292"/>
                  <a:chOff x="1784" y="1568"/>
                  <a:chExt cx="3168" cy="374"/>
                </a:xfrm>
              </p:grpSpPr>
              <p:sp>
                <p:nvSpPr>
                  <p:cNvPr id="21" name="Line 22">
                    <a:extLst>
                      <a:ext uri="{FF2B5EF4-FFF2-40B4-BE49-F238E27FC236}">
                        <a16:creationId xmlns:a16="http://schemas.microsoft.com/office/drawing/2014/main" id="{51ACFADA-FCAF-4D1B-8AE2-C4EDE0A6B2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84" y="1942"/>
                    <a:ext cx="288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33CC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Line 23">
                    <a:extLst>
                      <a:ext uri="{FF2B5EF4-FFF2-40B4-BE49-F238E27FC236}">
                        <a16:creationId xmlns:a16="http://schemas.microsoft.com/office/drawing/2014/main" id="{169ADDD3-F0DA-4253-906F-F6815342FC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72" y="1568"/>
                    <a:ext cx="0" cy="374"/>
                  </a:xfrm>
                  <a:prstGeom prst="line">
                    <a:avLst/>
                  </a:prstGeom>
                  <a:noFill/>
                  <a:ln w="22225">
                    <a:solidFill>
                      <a:srgbClr val="33CC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Line 24">
                    <a:extLst>
                      <a:ext uri="{FF2B5EF4-FFF2-40B4-BE49-F238E27FC236}">
                        <a16:creationId xmlns:a16="http://schemas.microsoft.com/office/drawing/2014/main" id="{A887D7F8-7801-49E2-950E-70EDAAC2AA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72" y="1568"/>
                    <a:ext cx="288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33CC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Line 25">
                    <a:extLst>
                      <a:ext uri="{FF2B5EF4-FFF2-40B4-BE49-F238E27FC236}">
                        <a16:creationId xmlns:a16="http://schemas.microsoft.com/office/drawing/2014/main" id="{CEC5C319-C3A4-4EB3-8AEF-8B95C028C0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60" y="1568"/>
                    <a:ext cx="0" cy="374"/>
                  </a:xfrm>
                  <a:prstGeom prst="line">
                    <a:avLst/>
                  </a:prstGeom>
                  <a:noFill/>
                  <a:ln w="22225">
                    <a:solidFill>
                      <a:srgbClr val="33CC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Line 26">
                    <a:extLst>
                      <a:ext uri="{FF2B5EF4-FFF2-40B4-BE49-F238E27FC236}">
                        <a16:creationId xmlns:a16="http://schemas.microsoft.com/office/drawing/2014/main" id="{D3F0C649-A965-4127-AE93-07A42520B5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60" y="1942"/>
                    <a:ext cx="288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33CC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Line 27">
                    <a:extLst>
                      <a:ext uri="{FF2B5EF4-FFF2-40B4-BE49-F238E27FC236}">
                        <a16:creationId xmlns:a16="http://schemas.microsoft.com/office/drawing/2014/main" id="{76904667-A6BC-46C3-822F-A03CBCD3146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8" y="1568"/>
                    <a:ext cx="0" cy="374"/>
                  </a:xfrm>
                  <a:prstGeom prst="line">
                    <a:avLst/>
                  </a:prstGeom>
                  <a:noFill/>
                  <a:ln w="22225">
                    <a:solidFill>
                      <a:srgbClr val="33CC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Line 28">
                    <a:extLst>
                      <a:ext uri="{FF2B5EF4-FFF2-40B4-BE49-F238E27FC236}">
                        <a16:creationId xmlns:a16="http://schemas.microsoft.com/office/drawing/2014/main" id="{8C02274C-91F7-41C2-87E9-6ECF15C257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48" y="1568"/>
                    <a:ext cx="288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33CC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Line 29">
                    <a:extLst>
                      <a:ext uri="{FF2B5EF4-FFF2-40B4-BE49-F238E27FC236}">
                        <a16:creationId xmlns:a16="http://schemas.microsoft.com/office/drawing/2014/main" id="{C5FDA518-0E61-42CF-A34A-5004E05F26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36" y="1568"/>
                    <a:ext cx="0" cy="374"/>
                  </a:xfrm>
                  <a:prstGeom prst="line">
                    <a:avLst/>
                  </a:prstGeom>
                  <a:noFill/>
                  <a:ln w="22225">
                    <a:solidFill>
                      <a:srgbClr val="33CC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Line 30">
                    <a:extLst>
                      <a:ext uri="{FF2B5EF4-FFF2-40B4-BE49-F238E27FC236}">
                        <a16:creationId xmlns:a16="http://schemas.microsoft.com/office/drawing/2014/main" id="{BA734940-FF25-4995-81B6-C932CD4B18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36" y="1942"/>
                    <a:ext cx="288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33CC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Line 31">
                    <a:extLst>
                      <a:ext uri="{FF2B5EF4-FFF2-40B4-BE49-F238E27FC236}">
                        <a16:creationId xmlns:a16="http://schemas.microsoft.com/office/drawing/2014/main" id="{7E1C019E-EBF9-41E2-9703-4EEB55D407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24" y="1568"/>
                    <a:ext cx="0" cy="374"/>
                  </a:xfrm>
                  <a:prstGeom prst="line">
                    <a:avLst/>
                  </a:prstGeom>
                  <a:noFill/>
                  <a:ln w="22225">
                    <a:solidFill>
                      <a:srgbClr val="33CC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Line 32">
                    <a:extLst>
                      <a:ext uri="{FF2B5EF4-FFF2-40B4-BE49-F238E27FC236}">
                        <a16:creationId xmlns:a16="http://schemas.microsoft.com/office/drawing/2014/main" id="{A6A50A45-20E1-4189-B9A7-BA32FAF185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24" y="1568"/>
                    <a:ext cx="288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33CC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Line 33">
                    <a:extLst>
                      <a:ext uri="{FF2B5EF4-FFF2-40B4-BE49-F238E27FC236}">
                        <a16:creationId xmlns:a16="http://schemas.microsoft.com/office/drawing/2014/main" id="{A54BB152-CF4A-4D6C-812B-8242C54974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2" y="1568"/>
                    <a:ext cx="0" cy="374"/>
                  </a:xfrm>
                  <a:prstGeom prst="line">
                    <a:avLst/>
                  </a:prstGeom>
                  <a:noFill/>
                  <a:ln w="22225">
                    <a:solidFill>
                      <a:srgbClr val="33CC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Line 34">
                    <a:extLst>
                      <a:ext uri="{FF2B5EF4-FFF2-40B4-BE49-F238E27FC236}">
                        <a16:creationId xmlns:a16="http://schemas.microsoft.com/office/drawing/2014/main" id="{D1C6F535-C78C-47F0-89EE-6BAE94EE20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2" y="1942"/>
                    <a:ext cx="288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33CC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Line 35">
                    <a:extLst>
                      <a:ext uri="{FF2B5EF4-FFF2-40B4-BE49-F238E27FC236}">
                        <a16:creationId xmlns:a16="http://schemas.microsoft.com/office/drawing/2014/main" id="{559C31F5-C5B1-45A2-8594-392FB5E944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00" y="1568"/>
                    <a:ext cx="0" cy="374"/>
                  </a:xfrm>
                  <a:prstGeom prst="line">
                    <a:avLst/>
                  </a:prstGeom>
                  <a:noFill/>
                  <a:ln w="22225">
                    <a:solidFill>
                      <a:srgbClr val="33CC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Line 36">
                    <a:extLst>
                      <a:ext uri="{FF2B5EF4-FFF2-40B4-BE49-F238E27FC236}">
                        <a16:creationId xmlns:a16="http://schemas.microsoft.com/office/drawing/2014/main" id="{E1AA9671-DB70-475C-8A4D-D16E6AFD5C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00" y="1568"/>
                    <a:ext cx="288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33CC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Line 37">
                    <a:extLst>
                      <a:ext uri="{FF2B5EF4-FFF2-40B4-BE49-F238E27FC236}">
                        <a16:creationId xmlns:a16="http://schemas.microsoft.com/office/drawing/2014/main" id="{CD0C1376-F07B-4407-82D8-2CF4604D52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8" y="1568"/>
                    <a:ext cx="0" cy="374"/>
                  </a:xfrm>
                  <a:prstGeom prst="line">
                    <a:avLst/>
                  </a:prstGeom>
                  <a:noFill/>
                  <a:ln w="22225">
                    <a:solidFill>
                      <a:srgbClr val="33CC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Line 38">
                    <a:extLst>
                      <a:ext uri="{FF2B5EF4-FFF2-40B4-BE49-F238E27FC236}">
                        <a16:creationId xmlns:a16="http://schemas.microsoft.com/office/drawing/2014/main" id="{A9A84CB1-0A7A-45D8-9EDC-E349D89085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88" y="1942"/>
                    <a:ext cx="288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33CC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Line 39">
                    <a:extLst>
                      <a:ext uri="{FF2B5EF4-FFF2-40B4-BE49-F238E27FC236}">
                        <a16:creationId xmlns:a16="http://schemas.microsoft.com/office/drawing/2014/main" id="{651E220E-726B-4C46-91DC-2335E0532D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76" y="1568"/>
                    <a:ext cx="0" cy="374"/>
                  </a:xfrm>
                  <a:prstGeom prst="line">
                    <a:avLst/>
                  </a:prstGeom>
                  <a:noFill/>
                  <a:ln w="22225">
                    <a:solidFill>
                      <a:srgbClr val="33CC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Line 40">
                    <a:extLst>
                      <a:ext uri="{FF2B5EF4-FFF2-40B4-BE49-F238E27FC236}">
                        <a16:creationId xmlns:a16="http://schemas.microsoft.com/office/drawing/2014/main" id="{2AA6306B-9869-44A6-BCD4-D5F42DF1C4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76" y="1568"/>
                    <a:ext cx="288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33CC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Line 41">
                    <a:extLst>
                      <a:ext uri="{FF2B5EF4-FFF2-40B4-BE49-F238E27FC236}">
                        <a16:creationId xmlns:a16="http://schemas.microsoft.com/office/drawing/2014/main" id="{9FBB4717-875A-4757-B956-7B99A7AF5C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64" y="1568"/>
                    <a:ext cx="0" cy="374"/>
                  </a:xfrm>
                  <a:prstGeom prst="line">
                    <a:avLst/>
                  </a:prstGeom>
                  <a:noFill/>
                  <a:ln w="22225">
                    <a:solidFill>
                      <a:srgbClr val="33CC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Line 42">
                    <a:extLst>
                      <a:ext uri="{FF2B5EF4-FFF2-40B4-BE49-F238E27FC236}">
                        <a16:creationId xmlns:a16="http://schemas.microsoft.com/office/drawing/2014/main" id="{654D3395-284A-441E-912A-5384360598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64" y="1942"/>
                    <a:ext cx="288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33CCCC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" name="Text Box 43">
                <a:extLst>
                  <a:ext uri="{FF2B5EF4-FFF2-40B4-BE49-F238E27FC236}">
                    <a16:creationId xmlns:a16="http://schemas.microsoft.com/office/drawing/2014/main" id="{FE1522F2-CD0D-4A51-83C0-9DEDE15AAD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" y="1224"/>
                <a:ext cx="1208" cy="28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sm" len="lg"/>
              </a:ln>
            </p:spPr>
            <p:txBody>
              <a:bodyPr lIns="90000" tIns="46800" rIns="90000" bIns="4680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2400">
                    <a:ea typeface="黑体" pitchFamily="49" charset="-122"/>
                  </a:rPr>
                  <a:t>Solve for </a:t>
                </a:r>
                <a:r>
                  <a:rPr kumimoji="1" lang="en-US" altLang="zh-CN" sz="2400" i="1">
                    <a:ea typeface="黑体" pitchFamily="49" charset="-122"/>
                    <a:sym typeface="Symbol" pitchFamily="18" charset="2"/>
                  </a:rPr>
                  <a:t></a:t>
                </a:r>
                <a:endParaRPr kumimoji="1" lang="en-US" altLang="zh-CN" sz="2400">
                  <a:ea typeface="黑体" pitchFamily="49" charset="-122"/>
                </a:endParaRPr>
              </a:p>
            </p:txBody>
          </p:sp>
        </p:grpSp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51D7D73A-463D-4808-9D88-EBABEA76B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696"/>
              <a:ext cx="3980" cy="2293"/>
              <a:chOff x="177" y="1696"/>
              <a:chExt cx="3980" cy="2293"/>
            </a:xfrm>
          </p:grpSpPr>
          <p:grpSp>
            <p:nvGrpSpPr>
              <p:cNvPr id="8" name="Group 4">
                <a:extLst>
                  <a:ext uri="{FF2B5EF4-FFF2-40B4-BE49-F238E27FC236}">
                    <a16:creationId xmlns:a16="http://schemas.microsoft.com/office/drawing/2014/main" id="{05B59C13-0FF6-46BE-BBE2-65BD912575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" y="1696"/>
                <a:ext cx="3573" cy="793"/>
                <a:chOff x="392" y="144"/>
                <a:chExt cx="3573" cy="793"/>
              </a:xfrm>
            </p:grpSpPr>
            <p:sp>
              <p:nvSpPr>
                <p:cNvPr id="12" name="Text Box 5">
                  <a:extLst>
                    <a:ext uri="{FF2B5EF4-FFF2-40B4-BE49-F238E27FC236}">
                      <a16:creationId xmlns:a16="http://schemas.microsoft.com/office/drawing/2014/main" id="{EE2D4D79-4B78-41FF-A309-ADD188F2D7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" y="144"/>
                  <a:ext cx="2528" cy="29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 type="none" w="sm" len="lg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marL="342900" indent="-342900" eaLnBrk="0" hangingPunct="0">
                    <a:spcBef>
                      <a:spcPct val="50000"/>
                    </a:spcBef>
                    <a:buFontTx/>
                    <a:buChar char="•"/>
                  </a:pPr>
                  <a:r>
                    <a:rPr kumimoji="1" lang="zh-CN" altLang="en-US" sz="2400" dirty="0">
                      <a:solidFill>
                        <a:srgbClr val="3333FF"/>
                      </a:solidFill>
                      <a:ea typeface="黑体" pitchFamily="49" charset="-122"/>
                    </a:rPr>
                    <a:t>近自由电子模型</a:t>
                  </a:r>
                  <a:endParaRPr kumimoji="1" lang="en-US" altLang="zh-CN" sz="2400" dirty="0">
                    <a:solidFill>
                      <a:srgbClr val="3333FF"/>
                    </a:solidFill>
                    <a:ea typeface="黑体" pitchFamily="49" charset="-122"/>
                  </a:endParaRPr>
                </a:p>
              </p:txBody>
            </p:sp>
            <p:grpSp>
              <p:nvGrpSpPr>
                <p:cNvPr id="13" name="Group 6">
                  <a:extLst>
                    <a:ext uri="{FF2B5EF4-FFF2-40B4-BE49-F238E27FC236}">
                      <a16:creationId xmlns:a16="http://schemas.microsoft.com/office/drawing/2014/main" id="{66DF5825-E063-4948-B0D0-9328C45B27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460"/>
                  <a:ext cx="2997" cy="477"/>
                  <a:chOff x="968" y="700"/>
                  <a:chExt cx="2997" cy="477"/>
                </a:xfrm>
              </p:grpSpPr>
              <p:sp>
                <p:nvSpPr>
                  <p:cNvPr id="14" name="Text Box 7">
                    <a:extLst>
                      <a:ext uri="{FF2B5EF4-FFF2-40B4-BE49-F238E27FC236}">
                        <a16:creationId xmlns:a16="http://schemas.microsoft.com/office/drawing/2014/main" id="{D77CB65A-9CE5-4D25-982B-3CBE74C3D95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8" y="720"/>
                    <a:ext cx="1376" cy="288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 type="none" w="sm" len="lg"/>
                  </a:ln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</a:pPr>
                    <a:r>
                      <a:rPr kumimoji="1" lang="en-US" altLang="zh-CN" sz="2400" i="1">
                        <a:ea typeface="黑体" pitchFamily="49" charset="-122"/>
                      </a:rPr>
                      <a:t>u</a:t>
                    </a:r>
                    <a:r>
                      <a:rPr kumimoji="1" lang="en-US" altLang="zh-CN" sz="2400">
                        <a:ea typeface="黑体" pitchFamily="49" charset="-122"/>
                      </a:rPr>
                      <a:t>(</a:t>
                    </a:r>
                    <a:r>
                      <a:rPr kumimoji="1" lang="en-US" altLang="zh-CN" sz="2400" b="1">
                        <a:ea typeface="黑体" pitchFamily="49" charset="-122"/>
                      </a:rPr>
                      <a:t>r</a:t>
                    </a:r>
                    <a:r>
                      <a:rPr kumimoji="1" lang="en-US" altLang="zh-CN" sz="2400">
                        <a:ea typeface="黑体" pitchFamily="49" charset="-122"/>
                      </a:rPr>
                      <a:t>) very small, </a:t>
                    </a:r>
                  </a:p>
                </p:txBody>
              </p:sp>
              <p:graphicFrame>
                <p:nvGraphicFramePr>
                  <p:cNvPr id="15" name="Object 8">
                    <a:extLst>
                      <a:ext uri="{FF2B5EF4-FFF2-40B4-BE49-F238E27FC236}">
                        <a16:creationId xmlns:a16="http://schemas.microsoft.com/office/drawing/2014/main" id="{067DB13E-32AC-413E-88E5-289E6F87368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408" y="700"/>
                  <a:ext cx="1557" cy="47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147" name="Equation" r:id="rId6" imgW="1117440" imgH="342720" progId="Equation.DSMT4">
                          <p:embed/>
                        </p:oleObj>
                      </mc:Choice>
                      <mc:Fallback>
                        <p:oleObj name="Equation" r:id="rId6" imgW="1117440" imgH="342720" progId="Equation.DSMT4">
                          <p:embed/>
                          <p:pic>
                            <p:nvPicPr>
                              <p:cNvPr id="15" name="Object 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408" y="700"/>
                                <a:ext cx="1557" cy="47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0C0C0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25400">
                                    <a:solidFill>
                                      <a:srgbClr val="FF0000"/>
                                    </a:solidFill>
                                    <a:miter lim="800000"/>
                                    <a:headEnd/>
                                    <a:tailEnd type="none" w="sm" len="lg"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9" name="Group 44">
                <a:extLst>
                  <a:ext uri="{FF2B5EF4-FFF2-40B4-BE49-F238E27FC236}">
                    <a16:creationId xmlns:a16="http://schemas.microsoft.com/office/drawing/2014/main" id="{2D11FF37-7211-4F21-9A19-84D9DA3108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" y="3397"/>
                <a:ext cx="3980" cy="592"/>
                <a:chOff x="1024" y="2800"/>
                <a:chExt cx="3980" cy="592"/>
              </a:xfrm>
            </p:grpSpPr>
            <p:sp>
              <p:nvSpPr>
                <p:cNvPr id="10" name="Text Box 45">
                  <a:extLst>
                    <a:ext uri="{FF2B5EF4-FFF2-40B4-BE49-F238E27FC236}">
                      <a16:creationId xmlns:a16="http://schemas.microsoft.com/office/drawing/2014/main" id="{811CC4C4-C4FD-4E06-915F-6FD1B9D7CE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4" y="2928"/>
                  <a:ext cx="1480" cy="29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 type="none" w="sm" len="lg"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 marL="342900" indent="-342900" eaLnBrk="0" hangingPunct="0">
                    <a:spcBef>
                      <a:spcPct val="50000"/>
                    </a:spcBef>
                    <a:buFontTx/>
                    <a:buChar char="•"/>
                  </a:pPr>
                  <a:r>
                    <a:rPr kumimoji="1" lang="zh-CN" altLang="en-US" sz="2400" dirty="0">
                      <a:solidFill>
                        <a:srgbClr val="3333FF"/>
                      </a:solidFill>
                      <a:ea typeface="黑体" pitchFamily="49" charset="-122"/>
                    </a:rPr>
                    <a:t>紧束缚模型</a:t>
                  </a:r>
                  <a:r>
                    <a:rPr kumimoji="1" lang="en-US" altLang="zh-CN" sz="2400" dirty="0">
                      <a:ea typeface="黑体" pitchFamily="49" charset="-122"/>
                    </a:rPr>
                    <a:t>:</a:t>
                  </a:r>
                </a:p>
              </p:txBody>
            </p:sp>
            <p:graphicFrame>
              <p:nvGraphicFramePr>
                <p:cNvPr id="11" name="Object 46">
                  <a:extLst>
                    <a:ext uri="{FF2B5EF4-FFF2-40B4-BE49-F238E27FC236}">
                      <a16:creationId xmlns:a16="http://schemas.microsoft.com/office/drawing/2014/main" id="{42837653-B85F-404D-BDCD-491BA5A0C81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04" y="2800"/>
                <a:ext cx="2500" cy="5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48" name="Equation" r:id="rId8" imgW="1930320" imgH="457200" progId="Equation.DSMT4">
                        <p:embed/>
                      </p:oleObj>
                    </mc:Choice>
                    <mc:Fallback>
                      <p:oleObj name="Equation" r:id="rId8" imgW="1930320" imgH="457200" progId="Equation.DSMT4">
                        <p:embed/>
                        <p:pic>
                          <p:nvPicPr>
                            <p:cNvPr id="11" name="Object 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04" y="2800"/>
                              <a:ext cx="2500" cy="5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0C0C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5400">
                                  <a:solidFill>
                                    <a:srgbClr val="FF0000"/>
                                  </a:solidFill>
                                  <a:miter lim="800000"/>
                                  <a:headEnd/>
                                  <a:tailEnd type="none" w="sm" len="lg"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  <p:extLst>
      <p:ext uri="{BB962C8B-B14F-4D97-AF65-F5344CB8AC3E}">
        <p14:creationId xmlns:p14="http://schemas.microsoft.com/office/powerpoint/2010/main" val="33806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208451" y="165305"/>
            <a:ext cx="1266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第三讲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BAB21B-0070-4B3C-AA0C-33A78D741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49" y="1059369"/>
            <a:ext cx="8285163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对于一些能带电子仅仅受到离子实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弱干扰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的晶体的能带结构可以使用近自由电子模型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Tx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主要考虑电子波受晶格周期势场的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布拉格反射效应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862056-7EDE-49A2-9631-EFAC742D29C9}"/>
              </a:ext>
            </a:extLst>
          </p:cNvPr>
          <p:cNvSpPr/>
          <p:nvPr/>
        </p:nvSpPr>
        <p:spPr>
          <a:xfrm>
            <a:off x="708639" y="2501469"/>
            <a:ext cx="4572000" cy="53091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105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波矢为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k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的电子波的布喇格衍射条件是</a:t>
            </a:r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FBA99A0C-7CAD-4F1F-8277-2C9EADF4BE4D}"/>
              </a:ext>
            </a:extLst>
          </p:cNvPr>
          <p:cNvGrpSpPr>
            <a:grpSpLocks/>
          </p:cNvGrpSpPr>
          <p:nvPr/>
        </p:nvGrpSpPr>
        <p:grpSpPr bwMode="auto">
          <a:xfrm>
            <a:off x="1059476" y="3360622"/>
            <a:ext cx="7423150" cy="563563"/>
            <a:chOff x="663" y="2554"/>
            <a:chExt cx="4676" cy="355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07DEBBA2-E959-4FC9-B565-48F77311D0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2999527"/>
                </p:ext>
              </p:extLst>
            </p:nvPr>
          </p:nvGraphicFramePr>
          <p:xfrm>
            <a:off x="663" y="2564"/>
            <a:ext cx="125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name="Equation" r:id="rId4" imgW="850680" imgH="228600" progId="Equation.DSMT4">
                    <p:embed/>
                  </p:oleObj>
                </mc:Choice>
                <mc:Fallback>
                  <p:oleObj name="Equation" r:id="rId4" imgW="850680" imgH="228600" progId="Equation.DSMT4">
                    <p:embed/>
                    <p:pic>
                      <p:nvPicPr>
                        <p:cNvPr id="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" y="2564"/>
                          <a:ext cx="1251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0B679C6C-A2B9-4B37-9CB4-6FAE9B4A9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2621"/>
              <a:ext cx="489" cy="199"/>
            </a:xfrm>
            <a:prstGeom prst="rightArrow">
              <a:avLst>
                <a:gd name="adj1" fmla="val 50000"/>
                <a:gd name="adj2" fmla="val 61432"/>
              </a:avLst>
            </a:prstGeom>
            <a:solidFill>
              <a:schemeClr val="bg2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036F719A-ECDE-47D5-8661-E5CEB71754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3" y="2554"/>
            <a:ext cx="1835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3" name="Equation" r:id="rId6" imgW="1180800" imgH="228600" progId="Equation.DSMT4">
                    <p:embed/>
                  </p:oleObj>
                </mc:Choice>
                <mc:Fallback>
                  <p:oleObj name="Equation" r:id="rId6" imgW="1180800" imgH="228600" progId="Equation.DSMT4">
                    <p:embed/>
                    <p:pic>
                      <p:nvPicPr>
                        <p:cNvPr id="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3" y="2554"/>
                          <a:ext cx="1835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6BE8DE21-202C-40CF-9B6A-997A155DE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" y="2559"/>
              <a:ext cx="4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</a:rPr>
                <a:t>(1D)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6D01AA6-5962-409E-B8CF-FD6874F794C8}"/>
              </a:ext>
            </a:extLst>
          </p:cNvPr>
          <p:cNvSpPr/>
          <p:nvPr/>
        </p:nvSpPr>
        <p:spPr>
          <a:xfrm>
            <a:off x="1397867" y="4147633"/>
            <a:ext cx="256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G</a:t>
            </a:r>
            <a:r>
              <a:rPr lang="en-US" altLang="zh-CN" dirty="0"/>
              <a:t>=2</a:t>
            </a:r>
            <a:r>
              <a:rPr lang="en-US" altLang="zh-CN" dirty="0">
                <a:latin typeface="Symbol" pitchFamily="18" charset="2"/>
              </a:rPr>
              <a:t>p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a</a:t>
            </a:r>
            <a:r>
              <a:rPr lang="en-US" altLang="zh-CN" dirty="0"/>
              <a:t>  </a:t>
            </a:r>
            <a:r>
              <a:rPr lang="zh-CN" altLang="en-US" dirty="0"/>
              <a:t>倒易晶格矢量</a:t>
            </a:r>
          </a:p>
        </p:txBody>
      </p:sp>
    </p:spTree>
    <p:extLst>
      <p:ext uri="{BB962C8B-B14F-4D97-AF65-F5344CB8AC3E}">
        <p14:creationId xmlns:p14="http://schemas.microsoft.com/office/powerpoint/2010/main" val="19457350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1178</Words>
  <Application>Microsoft Office PowerPoint</Application>
  <PresentationFormat>全屏显示(4:3)</PresentationFormat>
  <Paragraphs>185</Paragraphs>
  <Slides>25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Adobe 黑体 Std R</vt:lpstr>
      <vt:lpstr>等线</vt:lpstr>
      <vt:lpstr>黑体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1_Office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Lizhen Huang</dc:creator>
  <cp:lastModifiedBy>Lizhen Huang</cp:lastModifiedBy>
  <cp:revision>18</cp:revision>
  <dcterms:created xsi:type="dcterms:W3CDTF">2022-10-06T01:26:25Z</dcterms:created>
  <dcterms:modified xsi:type="dcterms:W3CDTF">2022-10-07T06:44:22Z</dcterms:modified>
</cp:coreProperties>
</file>