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339" r:id="rId4"/>
    <p:sldId id="265" r:id="rId5"/>
    <p:sldId id="262" r:id="rId6"/>
    <p:sldId id="341" r:id="rId7"/>
    <p:sldId id="266" r:id="rId8"/>
    <p:sldId id="267" r:id="rId9"/>
    <p:sldId id="268" r:id="rId10"/>
    <p:sldId id="272" r:id="rId11"/>
    <p:sldId id="271" r:id="rId12"/>
    <p:sldId id="269" r:id="rId13"/>
    <p:sldId id="270" r:id="rId14"/>
    <p:sldId id="334" r:id="rId15"/>
    <p:sldId id="273" r:id="rId16"/>
    <p:sldId id="274" r:id="rId17"/>
    <p:sldId id="257" r:id="rId18"/>
    <p:sldId id="258" r:id="rId19"/>
    <p:sldId id="259" r:id="rId20"/>
    <p:sldId id="260" r:id="rId21"/>
    <p:sldId id="261"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35" r:id="rId42"/>
    <p:sldId id="296" r:id="rId43"/>
    <p:sldId id="297" r:id="rId44"/>
    <p:sldId id="298" r:id="rId45"/>
    <p:sldId id="336"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37"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8" r:id="rId83"/>
    <p:sldId id="340" r:id="rId84"/>
    <p:sldId id="342" r:id="rId85"/>
    <p:sldId id="343" r:id="rId86"/>
    <p:sldId id="344" r:id="rId8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65" d="100"/>
          <a:sy n="65" d="100"/>
        </p:scale>
        <p:origin x="12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25.wmf"/><Relationship Id="rId1" Type="http://schemas.openxmlformats.org/officeDocument/2006/relationships/image" Target="../media/image36.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7.wmf"/><Relationship Id="rId6" Type="http://schemas.openxmlformats.org/officeDocument/2006/relationships/image" Target="../media/image25.wmf"/><Relationship Id="rId5" Type="http://schemas.openxmlformats.org/officeDocument/2006/relationships/image" Target="../media/image33.wmf"/><Relationship Id="rId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1.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2.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45.wmf"/><Relationship Id="rId5" Type="http://schemas.openxmlformats.org/officeDocument/2006/relationships/image" Target="../media/image61.wmf"/><Relationship Id="rId4"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52.wmf"/><Relationship Id="rId5" Type="http://schemas.openxmlformats.org/officeDocument/2006/relationships/image" Target="../media/image66.wmf"/><Relationship Id="rId4"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82.wmf"/><Relationship Id="rId4" Type="http://schemas.openxmlformats.org/officeDocument/2006/relationships/image" Target="../media/image8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112.wmf"/><Relationship Id="rId1" Type="http://schemas.openxmlformats.org/officeDocument/2006/relationships/image" Target="../media/image117.wmf"/><Relationship Id="rId4" Type="http://schemas.openxmlformats.org/officeDocument/2006/relationships/image" Target="../media/image11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46.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09.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7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25.wmf"/><Relationship Id="rId1" Type="http://schemas.openxmlformats.org/officeDocument/2006/relationships/image" Target="../media/image16.wmf"/><Relationship Id="rId5" Type="http://schemas.openxmlformats.org/officeDocument/2006/relationships/image" Target="../media/image136.wmf"/><Relationship Id="rId4" Type="http://schemas.openxmlformats.org/officeDocument/2006/relationships/image" Target="../media/image48.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48.wmf"/><Relationship Id="rId1" Type="http://schemas.openxmlformats.org/officeDocument/2006/relationships/image" Target="../media/image46.wmf"/><Relationship Id="rId6" Type="http://schemas.openxmlformats.org/officeDocument/2006/relationships/image" Target="../media/image78.wmf"/><Relationship Id="rId5" Type="http://schemas.openxmlformats.org/officeDocument/2006/relationships/image" Target="../media/image53.wmf"/><Relationship Id="rId4" Type="http://schemas.openxmlformats.org/officeDocument/2006/relationships/image" Target="../media/image50.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39.wmf"/><Relationship Id="rId5" Type="http://schemas.openxmlformats.org/officeDocument/2006/relationships/image" Target="../media/image25.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38.wmf"/><Relationship Id="rId4" Type="http://schemas.openxmlformats.org/officeDocument/2006/relationships/image" Target="../media/image5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52.wmf"/><Relationship Id="rId1" Type="http://schemas.openxmlformats.org/officeDocument/2006/relationships/image" Target="../media/image53.wmf"/><Relationship Id="rId6" Type="http://schemas.openxmlformats.org/officeDocument/2006/relationships/image" Target="../media/image106.wmf"/><Relationship Id="rId5" Type="http://schemas.openxmlformats.org/officeDocument/2006/relationships/image" Target="../media/image78.wmf"/><Relationship Id="rId4" Type="http://schemas.openxmlformats.org/officeDocument/2006/relationships/image" Target="../media/image1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2C27E43-AA1C-417F-A944-38DA412E133A}"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062B36-6334-42CF-8633-2410E59640B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C27E43-AA1C-417F-A944-38DA412E133A}"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062B36-6334-42CF-8633-2410E59640B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C27E43-AA1C-417F-A944-38DA412E133A}"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062B36-6334-42CF-8633-2410E59640B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矩形 4"/>
          <p:cNvSpPr/>
          <p:nvPr userDrawn="1"/>
        </p:nvSpPr>
        <p:spPr>
          <a:xfrm>
            <a:off x="-15873" y="827088"/>
            <a:ext cx="9159875" cy="44450"/>
          </a:xfrm>
          <a:prstGeom prst="rect">
            <a:avLst/>
          </a:prstGeom>
          <a:gradFill>
            <a:gsLst>
              <a:gs pos="0">
                <a:schemeClr val="bg1"/>
              </a:gs>
              <a:gs pos="100000">
                <a:schemeClr val="accent1">
                  <a:lumMod val="45000"/>
                  <a:lumOff val="55000"/>
                </a:schemeClr>
              </a:gs>
              <a:gs pos="0">
                <a:schemeClr val="accent5">
                  <a:lumMod val="60000"/>
                  <a:lumOff val="40000"/>
                </a:schemeClr>
              </a:gs>
              <a:gs pos="62000">
                <a:srgbClr val="FCFDF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3" name="矩形 5"/>
          <p:cNvSpPr/>
          <p:nvPr userDrawn="1"/>
        </p:nvSpPr>
        <p:spPr>
          <a:xfrm>
            <a:off x="0" y="-17463"/>
            <a:ext cx="9144000" cy="788988"/>
          </a:xfrm>
          <a:prstGeom prst="rect">
            <a:avLst/>
          </a:prstGeom>
          <a:gradFill>
            <a:gsLst>
              <a:gs pos="0">
                <a:schemeClr val="bg1"/>
              </a:gs>
              <a:gs pos="57000">
                <a:schemeClr val="accent1">
                  <a:lumMod val="45000"/>
                  <a:lumOff val="55000"/>
                </a:schemeClr>
              </a:gs>
              <a:gs pos="0">
                <a:schemeClr val="accent5">
                  <a:lumMod val="60000"/>
                  <a:lumOff val="40000"/>
                </a:schemeClr>
              </a:gs>
              <a:gs pos="100000">
                <a:srgbClr val="FCFDF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00" dirty="0">
              <a:solidFill>
                <a:prstClr val="black"/>
              </a:solidFill>
              <a:latin typeface="黑体" panose="02010609060101010101" pitchFamily="49" charset="-122"/>
              <a:ea typeface="Adobe 黑体 Std R"/>
            </a:endParaRPr>
          </a:p>
        </p:txBody>
      </p:sp>
      <p:sp>
        <p:nvSpPr>
          <p:cNvPr id="4" name="灯片编号占位符 1"/>
          <p:cNvSpPr>
            <a:spLocks noGrp="1"/>
          </p:cNvSpPr>
          <p:nvPr>
            <p:ph type="sldNum" sz="quarter" idx="10"/>
          </p:nvPr>
        </p:nvSpPr>
        <p:spPr/>
        <p:txBody>
          <a:bodyPr/>
          <a:lstStyle>
            <a:lvl1pPr>
              <a:defRPr smtClean="0"/>
            </a:lvl1pPr>
          </a:lstStyle>
          <a:p>
            <a:pPr>
              <a:defRPr/>
            </a:pPr>
            <a:fld id="{0C4501AC-5CCD-4053-AFF1-7387E70A47F0}"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3055A86-BFD4-424A-A1DE-A07ACE7C6677}"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32BA11-6F54-4713-88BB-9A1FF6BA3C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055A86-BFD4-424A-A1DE-A07ACE7C6677}"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32BA11-6F54-4713-88BB-9A1FF6BA3C7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3055A86-BFD4-424A-A1DE-A07ACE7C6677}"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32BA11-6F54-4713-88BB-9A1FF6BA3C7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3055A86-BFD4-424A-A1DE-A07ACE7C6677}" type="datetimeFigureOut">
              <a:rPr lang="zh-CN" altLang="en-US" smtClean="0"/>
              <a:t>2022/10/6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32BA11-6F54-4713-88BB-9A1FF6BA3C7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3055A86-BFD4-424A-A1DE-A07ACE7C6677}" type="datetimeFigureOut">
              <a:rPr lang="zh-CN" altLang="en-US" smtClean="0"/>
              <a:t>2022/10/6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32BA11-6F54-4713-88BB-9A1FF6BA3C7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3055A86-BFD4-424A-A1DE-A07ACE7C6677}" type="datetimeFigureOut">
              <a:rPr lang="zh-CN" altLang="en-US" smtClean="0"/>
              <a:t>2022/10/6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32BA11-6F54-4713-88BB-9A1FF6BA3C7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055A86-BFD4-424A-A1DE-A07ACE7C6677}" type="datetimeFigureOut">
              <a:rPr lang="zh-CN" altLang="en-US" smtClean="0"/>
              <a:t>2022/10/6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32BA11-6F54-4713-88BB-9A1FF6BA3C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C27E43-AA1C-417F-A944-38DA412E133A}"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062B36-6334-42CF-8633-2410E59640B8}"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3055A86-BFD4-424A-A1DE-A07ACE7C6677}" type="datetimeFigureOut">
              <a:rPr lang="zh-CN" altLang="en-US" smtClean="0"/>
              <a:t>2022/10/6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32BA11-6F54-4713-88BB-9A1FF6BA3C7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3055A86-BFD4-424A-A1DE-A07ACE7C6677}" type="datetimeFigureOut">
              <a:rPr lang="zh-CN" altLang="en-US" smtClean="0"/>
              <a:t>2022/10/6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32BA11-6F54-4713-88BB-9A1FF6BA3C7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055A86-BFD4-424A-A1DE-A07ACE7C6677}"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32BA11-6F54-4713-88BB-9A1FF6BA3C76}"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055A86-BFD4-424A-A1DE-A07ACE7C6677}"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32BA11-6F54-4713-88BB-9A1FF6BA3C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2C27E43-AA1C-417F-A944-38DA412E133A}"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062B36-6334-42CF-8633-2410E59640B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2C27E43-AA1C-417F-A944-38DA412E133A}" type="datetimeFigureOut">
              <a:rPr lang="zh-CN" altLang="en-US" smtClean="0"/>
              <a:t>2022/10/6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062B36-6334-42CF-8633-2410E59640B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2C27E43-AA1C-417F-A944-38DA412E133A}" type="datetimeFigureOut">
              <a:rPr lang="zh-CN" altLang="en-US" smtClean="0"/>
              <a:t>2022/10/6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062B36-6334-42CF-8633-2410E59640B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2C27E43-AA1C-417F-A944-38DA412E133A}" type="datetimeFigureOut">
              <a:rPr lang="zh-CN" altLang="en-US" smtClean="0"/>
              <a:t>2022/10/6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062B36-6334-42CF-8633-2410E59640B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C27E43-AA1C-417F-A944-38DA412E133A}" type="datetimeFigureOut">
              <a:rPr lang="zh-CN" altLang="en-US" smtClean="0"/>
              <a:t>2022/10/6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062B36-6334-42CF-8633-2410E59640B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2C27E43-AA1C-417F-A944-38DA412E133A}" type="datetimeFigureOut">
              <a:rPr lang="zh-CN" altLang="en-US" smtClean="0"/>
              <a:t>2022/10/6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062B36-6334-42CF-8633-2410E59640B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2C27E43-AA1C-417F-A944-38DA412E133A}" type="datetimeFigureOut">
              <a:rPr lang="zh-CN" altLang="en-US" smtClean="0"/>
              <a:t>2022/10/6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062B36-6334-42CF-8633-2410E59640B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2C27E43-AA1C-417F-A944-38DA412E133A}" type="datetimeFigureOut">
              <a:rPr lang="zh-CN" altLang="en-US" smtClean="0"/>
              <a:t>2022/10/6</a:t>
            </a:fld>
            <a:endParaRPr lang="zh-CN" altLang="en-US"/>
          </a:p>
        </p:txBody>
      </p:sp>
      <p:sp>
        <p:nvSpPr>
          <p:cNvPr id="5" name="页脚占位符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062B36-6334-42CF-8633-2410E59640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55A86-BFD4-424A-A1DE-A07ACE7C6677}" type="datetimeFigureOut">
              <a:rPr lang="zh-CN" altLang="en-US" smtClean="0"/>
              <a:t>2022/10/6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2BA11-6F54-4713-88BB-9A1FF6BA3C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6.bin"/><Relationship Id="rId10" Type="http://schemas.openxmlformats.org/officeDocument/2006/relationships/image" Target="../media/image18.png"/><Relationship Id="rId4" Type="http://schemas.openxmlformats.org/officeDocument/2006/relationships/image" Target="../media/image14.wmf"/><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oleObject" Target="../embeddings/oleObject1.bin"/><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wmf"/><Relationship Id="rId9"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2.jpeg"/><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2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32.w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9.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20.bin"/><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3.bin"/><Relationship Id="rId10" Type="http://schemas.openxmlformats.org/officeDocument/2006/relationships/image" Target="../media/image38.wmf"/><Relationship Id="rId4" Type="http://schemas.openxmlformats.org/officeDocument/2006/relationships/image" Target="../media/image36.wmf"/><Relationship Id="rId9" Type="http://schemas.openxmlformats.org/officeDocument/2006/relationships/oleObject" Target="../embeddings/oleObject25.bin"/></Relationships>
</file>

<file path=ppt/slides/_rels/slide34.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3.w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9.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41.wmf"/><Relationship Id="rId4" Type="http://schemas.openxmlformats.org/officeDocument/2006/relationships/image" Target="../media/image37.wmf"/><Relationship Id="rId9" Type="http://schemas.openxmlformats.org/officeDocument/2006/relationships/oleObject" Target="../embeddings/oleObject29.bin"/><Relationship Id="rId14" Type="http://schemas.openxmlformats.org/officeDocument/2006/relationships/image" Target="../media/image25.wmf"/></Relationships>
</file>

<file path=ppt/slides/_rels/slide35.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5.wmf"/><Relationship Id="rId17" Type="http://schemas.openxmlformats.org/officeDocument/2006/relationships/image" Target="../media/image48.png"/><Relationship Id="rId2" Type="http://schemas.openxmlformats.org/officeDocument/2006/relationships/slideLayout" Target="../slideLayouts/slideLayout12.xml"/><Relationship Id="rId16" Type="http://schemas.openxmlformats.org/officeDocument/2006/relationships/image" Target="../media/image41.wmf"/><Relationship Id="rId1" Type="http://schemas.openxmlformats.org/officeDocument/2006/relationships/vmlDrawing" Target="../drawings/vmlDrawing12.vml"/><Relationship Id="rId6" Type="http://schemas.openxmlformats.org/officeDocument/2006/relationships/image" Target="../media/image43.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8.wmf"/><Relationship Id="rId4" Type="http://schemas.openxmlformats.org/officeDocument/2006/relationships/image" Target="../media/image42.wmf"/><Relationship Id="rId9" Type="http://schemas.openxmlformats.org/officeDocument/2006/relationships/oleObject" Target="../embeddings/oleObject35.bin"/><Relationship Id="rId14" Type="http://schemas.openxmlformats.org/officeDocument/2006/relationships/image" Target="../media/image4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8.wmf"/><Relationship Id="rId5" Type="http://schemas.openxmlformats.org/officeDocument/2006/relationships/oleObject" Target="../embeddings/oleObject40.bin"/><Relationship Id="rId4" Type="http://schemas.openxmlformats.org/officeDocument/2006/relationships/image" Target="../media/image4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42.bin"/><Relationship Id="rId4" Type="http://schemas.openxmlformats.org/officeDocument/2006/relationships/image" Target="../media/image4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51.wmf"/><Relationship Id="rId5" Type="http://schemas.openxmlformats.org/officeDocument/2006/relationships/oleObject" Target="../embeddings/oleObject44.bin"/><Relationship Id="rId4" Type="http://schemas.openxmlformats.org/officeDocument/2006/relationships/image" Target="../media/image5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52.wmf"/></Relationships>
</file>

<file path=ppt/slides/_rels/slide41.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5.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53.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46.wmf"/><Relationship Id="rId4" Type="http://schemas.openxmlformats.org/officeDocument/2006/relationships/image" Target="../media/image52.wmf"/><Relationship Id="rId9" Type="http://schemas.openxmlformats.org/officeDocument/2006/relationships/oleObject" Target="../embeddings/oleObject49.bin"/><Relationship Id="rId14" Type="http://schemas.openxmlformats.org/officeDocument/2006/relationships/image" Target="../media/image56.wmf"/></Relationships>
</file>

<file path=ppt/slides/_rels/slide42.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1.wmf"/><Relationship Id="rId2" Type="http://schemas.openxmlformats.org/officeDocument/2006/relationships/slideLayout" Target="../slideLayouts/slideLayout12.xml"/><Relationship Id="rId16" Type="http://schemas.openxmlformats.org/officeDocument/2006/relationships/image" Target="../media/image62.wmf"/><Relationship Id="rId1" Type="http://schemas.openxmlformats.org/officeDocument/2006/relationships/vmlDrawing" Target="../drawings/vmlDrawing18.vml"/><Relationship Id="rId6" Type="http://schemas.openxmlformats.org/officeDocument/2006/relationships/image" Target="../media/image58.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5.bin"/><Relationship Id="rId14" Type="http://schemas.openxmlformats.org/officeDocument/2006/relationships/image" Target="../media/image45.wmf"/></Relationships>
</file>

<file path=ppt/slides/_rels/slide43.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6.w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63.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65.wmf"/><Relationship Id="rId4" Type="http://schemas.openxmlformats.org/officeDocument/2006/relationships/image" Target="../media/image52.wmf"/><Relationship Id="rId9" Type="http://schemas.openxmlformats.org/officeDocument/2006/relationships/oleObject" Target="../embeddings/oleObject62.bin"/></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69.wmf"/><Relationship Id="rId5" Type="http://schemas.openxmlformats.org/officeDocument/2006/relationships/oleObject" Target="../embeddings/oleObject65.bin"/><Relationship Id="rId4" Type="http://schemas.openxmlformats.org/officeDocument/2006/relationships/image" Target="../media/image68.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image" Target="../media/image70.wmf"/></Relationships>
</file>

<file path=ppt/slides/_rels/slide48.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72.wmf"/><Relationship Id="rId5" Type="http://schemas.openxmlformats.org/officeDocument/2006/relationships/oleObject" Target="../embeddings/oleObject68.bin"/><Relationship Id="rId4" Type="http://schemas.openxmlformats.org/officeDocument/2006/relationships/image" Target="../media/image71.wmf"/></Relationships>
</file>

<file path=ppt/slides/_rels/slide49.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75.wmf"/><Relationship Id="rId5" Type="http://schemas.openxmlformats.org/officeDocument/2006/relationships/oleObject" Target="../embeddings/oleObject71.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3.bin"/></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82.wmf"/><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79.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7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84.wmf"/><Relationship Id="rId5" Type="http://schemas.openxmlformats.org/officeDocument/2006/relationships/oleObject" Target="../embeddings/oleObject80.bin"/><Relationship Id="rId4" Type="http://schemas.openxmlformats.org/officeDocument/2006/relationships/image" Target="../media/image83.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86.wmf"/><Relationship Id="rId5" Type="http://schemas.openxmlformats.org/officeDocument/2006/relationships/oleObject" Target="../embeddings/oleObject82.bin"/><Relationship Id="rId4" Type="http://schemas.openxmlformats.org/officeDocument/2006/relationships/image" Target="../media/image85.wmf"/></Relationships>
</file>

<file path=ppt/slides/_rels/slide56.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91.wmf"/><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88.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86.bin"/></Relationships>
</file>

<file path=ppt/slides/_rels/slide57.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93.bin"/><Relationship Id="rId18" Type="http://schemas.openxmlformats.org/officeDocument/2006/relationships/image" Target="../media/image91.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96.wmf"/><Relationship Id="rId17" Type="http://schemas.openxmlformats.org/officeDocument/2006/relationships/oleObject" Target="../embeddings/oleObject95.bin"/><Relationship Id="rId2" Type="http://schemas.openxmlformats.org/officeDocument/2006/relationships/slideLayout" Target="../slideLayouts/slideLayout12.xml"/><Relationship Id="rId16" Type="http://schemas.openxmlformats.org/officeDocument/2006/relationships/image" Target="../media/image98.wmf"/><Relationship Id="rId1" Type="http://schemas.openxmlformats.org/officeDocument/2006/relationships/vmlDrawing" Target="../drawings/vmlDrawing28.vml"/><Relationship Id="rId6" Type="http://schemas.openxmlformats.org/officeDocument/2006/relationships/image" Target="../media/image93.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1.bin"/><Relationship Id="rId14" Type="http://schemas.openxmlformats.org/officeDocument/2006/relationships/image" Target="../media/image97.wmf"/></Relationships>
</file>

<file path=ppt/slides/_rels/slide58.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100.wmf"/><Relationship Id="rId5" Type="http://schemas.openxmlformats.org/officeDocument/2006/relationships/oleObject" Target="../embeddings/oleObject97.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99.bin"/></Relationships>
</file>

<file path=ppt/slides/_rels/slide59.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104.wmf"/><Relationship Id="rId5" Type="http://schemas.openxmlformats.org/officeDocument/2006/relationships/oleObject" Target="../embeddings/oleObject101.bin"/><Relationship Id="rId4" Type="http://schemas.openxmlformats.org/officeDocument/2006/relationships/image" Target="../media/image103.w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107.wmf"/><Relationship Id="rId5" Type="http://schemas.openxmlformats.org/officeDocument/2006/relationships/oleObject" Target="../embeddings/oleObject104.bin"/><Relationship Id="rId4" Type="http://schemas.openxmlformats.org/officeDocument/2006/relationships/image" Target="../media/image106.wmf"/></Relationships>
</file>

<file path=ppt/slides/_rels/slide61.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110.wmf"/><Relationship Id="rId5" Type="http://schemas.openxmlformats.org/officeDocument/2006/relationships/oleObject" Target="../embeddings/oleObject107.bin"/><Relationship Id="rId4" Type="http://schemas.openxmlformats.org/officeDocument/2006/relationships/image" Target="../media/image109.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12.xml"/><Relationship Id="rId1" Type="http://schemas.openxmlformats.org/officeDocument/2006/relationships/vmlDrawing" Target="../drawings/vmlDrawing33.vml"/><Relationship Id="rId4" Type="http://schemas.openxmlformats.org/officeDocument/2006/relationships/image" Target="../media/image112.wmf"/></Relationships>
</file>

<file path=ppt/slides/_rels/slide63.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114.wmf"/><Relationship Id="rId5" Type="http://schemas.openxmlformats.org/officeDocument/2006/relationships/oleObject" Target="../embeddings/oleObject111.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13.bin"/></Relationships>
</file>

<file path=ppt/slides/_rels/slide64.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image" Target="../media/image112.wmf"/><Relationship Id="rId5" Type="http://schemas.openxmlformats.org/officeDocument/2006/relationships/oleObject" Target="../embeddings/oleObject115.bin"/><Relationship Id="rId10" Type="http://schemas.openxmlformats.org/officeDocument/2006/relationships/image" Target="../media/image118.wmf"/><Relationship Id="rId4" Type="http://schemas.openxmlformats.org/officeDocument/2006/relationships/image" Target="../media/image117.wmf"/><Relationship Id="rId9" Type="http://schemas.openxmlformats.org/officeDocument/2006/relationships/oleObject" Target="../embeddings/oleObject117.bin"/></Relationships>
</file>

<file path=ppt/slides/_rels/slide65.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12.xml"/><Relationship Id="rId1" Type="http://schemas.openxmlformats.org/officeDocument/2006/relationships/vmlDrawing" Target="../drawings/vmlDrawing36.vml"/><Relationship Id="rId6" Type="http://schemas.openxmlformats.org/officeDocument/2006/relationships/image" Target="../media/image120.wmf"/><Relationship Id="rId5" Type="http://schemas.openxmlformats.org/officeDocument/2006/relationships/oleObject" Target="../embeddings/oleObject119.bin"/><Relationship Id="rId4" Type="http://schemas.openxmlformats.org/officeDocument/2006/relationships/image" Target="../media/image119.wmf"/></Relationships>
</file>

<file path=ppt/slides/_rels/slide66.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12.xml"/><Relationship Id="rId1" Type="http://schemas.openxmlformats.org/officeDocument/2006/relationships/vmlDrawing" Target="../drawings/vmlDrawing37.vml"/><Relationship Id="rId6" Type="http://schemas.openxmlformats.org/officeDocument/2006/relationships/image" Target="../media/image123.wmf"/><Relationship Id="rId5" Type="http://schemas.openxmlformats.org/officeDocument/2006/relationships/oleObject" Target="../embeddings/oleObject122.bin"/><Relationship Id="rId4" Type="http://schemas.openxmlformats.org/officeDocument/2006/relationships/image" Target="../media/image122.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12.xml"/><Relationship Id="rId1" Type="http://schemas.openxmlformats.org/officeDocument/2006/relationships/vmlDrawing" Target="../drawings/vmlDrawing38.vml"/><Relationship Id="rId4" Type="http://schemas.openxmlformats.org/officeDocument/2006/relationships/image" Target="../media/image126.w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image" Target="../media/image128.wmf"/><Relationship Id="rId5" Type="http://schemas.openxmlformats.org/officeDocument/2006/relationships/oleObject" Target="../embeddings/oleObject126.bin"/><Relationship Id="rId4" Type="http://schemas.openxmlformats.org/officeDocument/2006/relationships/image" Target="../media/image127.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oleObject" Target="../embeddings/oleObject127.bin"/><Relationship Id="rId7" Type="http://schemas.openxmlformats.org/officeDocument/2006/relationships/image" Target="../media/image130.wmf"/><Relationship Id="rId2" Type="http://schemas.openxmlformats.org/officeDocument/2006/relationships/slideLayout" Target="../slideLayouts/slideLayout12.xml"/><Relationship Id="rId1" Type="http://schemas.openxmlformats.org/officeDocument/2006/relationships/vmlDrawing" Target="../drawings/vmlDrawing40.vml"/><Relationship Id="rId6" Type="http://schemas.openxmlformats.org/officeDocument/2006/relationships/oleObject" Target="../embeddings/oleObject128.bin"/><Relationship Id="rId11" Type="http://schemas.openxmlformats.org/officeDocument/2006/relationships/image" Target="../media/image132.wmf"/><Relationship Id="rId5" Type="http://schemas.openxmlformats.org/officeDocument/2006/relationships/image" Target="../media/image133.wmf"/><Relationship Id="rId10" Type="http://schemas.openxmlformats.org/officeDocument/2006/relationships/oleObject" Target="../embeddings/oleObject130.bin"/><Relationship Id="rId4" Type="http://schemas.openxmlformats.org/officeDocument/2006/relationships/image" Target="../media/image129.wmf"/><Relationship Id="rId9" Type="http://schemas.openxmlformats.org/officeDocument/2006/relationships/image" Target="../media/image131.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67.png"/><Relationship Id="rId7" Type="http://schemas.openxmlformats.org/officeDocument/2006/relationships/image" Target="../media/image53.wmf"/><Relationship Id="rId2" Type="http://schemas.openxmlformats.org/officeDocument/2006/relationships/slideLayout" Target="../slideLayouts/slideLayout12.xml"/><Relationship Id="rId1" Type="http://schemas.openxmlformats.org/officeDocument/2006/relationships/vmlDrawing" Target="../drawings/vmlDrawing41.vml"/><Relationship Id="rId6" Type="http://schemas.openxmlformats.org/officeDocument/2006/relationships/oleObject" Target="../embeddings/oleObject47.bin"/><Relationship Id="rId11" Type="http://schemas.openxmlformats.org/officeDocument/2006/relationships/image" Target="../media/image46.wmf"/><Relationship Id="rId5" Type="http://schemas.openxmlformats.org/officeDocument/2006/relationships/image" Target="../media/image52.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4.wmf"/></Relationships>
</file>

<file path=ppt/slides/_rels/slide74.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image" Target="../media/image134.png"/><Relationship Id="rId7" Type="http://schemas.openxmlformats.org/officeDocument/2006/relationships/oleObject" Target="../embeddings/oleObject132.bin"/><Relationship Id="rId2" Type="http://schemas.openxmlformats.org/officeDocument/2006/relationships/slideLayout" Target="../slideLayouts/slideLayout12.xml"/><Relationship Id="rId1" Type="http://schemas.openxmlformats.org/officeDocument/2006/relationships/vmlDrawing" Target="../drawings/vmlDrawing42.vml"/><Relationship Id="rId6" Type="http://schemas.openxmlformats.org/officeDocument/2006/relationships/image" Target="../media/image109.wmf"/><Relationship Id="rId5" Type="http://schemas.openxmlformats.org/officeDocument/2006/relationships/oleObject" Target="../embeddings/oleObject131.bin"/><Relationship Id="rId4" Type="http://schemas.openxmlformats.org/officeDocument/2006/relationships/image" Target="../media/image135.png"/></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12.xml"/><Relationship Id="rId1" Type="http://schemas.openxmlformats.org/officeDocument/2006/relationships/vmlDrawing" Target="../drawings/vmlDrawing43.vml"/><Relationship Id="rId4" Type="http://schemas.openxmlformats.org/officeDocument/2006/relationships/image" Target="../media/image126.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12.xml"/><Relationship Id="rId1" Type="http://schemas.openxmlformats.org/officeDocument/2006/relationships/vmlDrawing" Target="../drawings/vmlDrawing44.vml"/><Relationship Id="rId4" Type="http://schemas.openxmlformats.org/officeDocument/2006/relationships/image" Target="../media/image136.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12.xml"/><Relationship Id="rId1" Type="http://schemas.openxmlformats.org/officeDocument/2006/relationships/vmlDrawing" Target="../drawings/vmlDrawing45.vml"/><Relationship Id="rId6" Type="http://schemas.openxmlformats.org/officeDocument/2006/relationships/image" Target="../media/image81.wmf"/><Relationship Id="rId5" Type="http://schemas.openxmlformats.org/officeDocument/2006/relationships/oleObject" Target="../embeddings/oleObject136.bin"/><Relationship Id="rId4" Type="http://schemas.openxmlformats.org/officeDocument/2006/relationships/image" Target="../media/image78.w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image" Target="../media/image136.wmf"/><Relationship Id="rId2" Type="http://schemas.openxmlformats.org/officeDocument/2006/relationships/slideLayout" Target="../slideLayouts/slideLayout12.xml"/><Relationship Id="rId1" Type="http://schemas.openxmlformats.org/officeDocument/2006/relationships/vmlDrawing" Target="../drawings/vmlDrawing46.vml"/><Relationship Id="rId6" Type="http://schemas.openxmlformats.org/officeDocument/2006/relationships/image" Target="../media/image25.wmf"/><Relationship Id="rId11" Type="http://schemas.openxmlformats.org/officeDocument/2006/relationships/oleObject" Target="../embeddings/oleObject142.bin"/><Relationship Id="rId5" Type="http://schemas.openxmlformats.org/officeDocument/2006/relationships/oleObject" Target="../embeddings/oleObject139.bin"/><Relationship Id="rId10" Type="http://schemas.openxmlformats.org/officeDocument/2006/relationships/image" Target="../media/image48.wmf"/><Relationship Id="rId4" Type="http://schemas.openxmlformats.org/officeDocument/2006/relationships/image" Target="../media/image16.wmf"/><Relationship Id="rId9" Type="http://schemas.openxmlformats.org/officeDocument/2006/relationships/oleObject" Target="../embeddings/oleObject141.bin"/></Relationships>
</file>

<file path=ppt/slides/_rels/slide81.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148.bin"/><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53.wmf"/><Relationship Id="rId17" Type="http://schemas.openxmlformats.org/officeDocument/2006/relationships/image" Target="../media/image135.png"/><Relationship Id="rId2" Type="http://schemas.openxmlformats.org/officeDocument/2006/relationships/slideLayout" Target="../slideLayouts/slideLayout12.xml"/><Relationship Id="rId16" Type="http://schemas.openxmlformats.org/officeDocument/2006/relationships/image" Target="../media/image134.png"/><Relationship Id="rId1" Type="http://schemas.openxmlformats.org/officeDocument/2006/relationships/vmlDrawing" Target="../drawings/vmlDrawing47.vml"/><Relationship Id="rId6" Type="http://schemas.openxmlformats.org/officeDocument/2006/relationships/image" Target="../media/image48.wmf"/><Relationship Id="rId11" Type="http://schemas.openxmlformats.org/officeDocument/2006/relationships/oleObject" Target="../embeddings/oleObject147.bin"/><Relationship Id="rId5" Type="http://schemas.openxmlformats.org/officeDocument/2006/relationships/oleObject" Target="../embeddings/oleObject144.bin"/><Relationship Id="rId15" Type="http://schemas.openxmlformats.org/officeDocument/2006/relationships/image" Target="../media/image67.png"/><Relationship Id="rId10" Type="http://schemas.openxmlformats.org/officeDocument/2006/relationships/image" Target="../media/image50.wmf"/><Relationship Id="rId4" Type="http://schemas.openxmlformats.org/officeDocument/2006/relationships/image" Target="../media/image46.wmf"/><Relationship Id="rId9" Type="http://schemas.openxmlformats.org/officeDocument/2006/relationships/oleObject" Target="../embeddings/oleObject146.bin"/><Relationship Id="rId14" Type="http://schemas.openxmlformats.org/officeDocument/2006/relationships/image" Target="../media/image78.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12.xml"/><Relationship Id="rId1" Type="http://schemas.openxmlformats.org/officeDocument/2006/relationships/vmlDrawing" Target="../drawings/vmlDrawing48.vml"/><Relationship Id="rId5" Type="http://schemas.openxmlformats.org/officeDocument/2006/relationships/image" Target="../media/image137.png"/><Relationship Id="rId4" Type="http://schemas.openxmlformats.org/officeDocument/2006/relationships/image" Target="../media/image25.wmf"/></Relationships>
</file>

<file path=ppt/slides/_rels/slide83.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54.bin"/><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25.wmf"/><Relationship Id="rId2" Type="http://schemas.openxmlformats.org/officeDocument/2006/relationships/slideLayout" Target="../slideLayouts/slideLayout12.xml"/><Relationship Id="rId1" Type="http://schemas.openxmlformats.org/officeDocument/2006/relationships/vmlDrawing" Target="../drawings/vmlDrawing49.vml"/><Relationship Id="rId6" Type="http://schemas.openxmlformats.org/officeDocument/2006/relationships/image" Target="../media/image8.wmf"/><Relationship Id="rId11" Type="http://schemas.openxmlformats.org/officeDocument/2006/relationships/oleObject" Target="../embeddings/oleObject153.bin"/><Relationship Id="rId5" Type="http://schemas.openxmlformats.org/officeDocument/2006/relationships/oleObject" Target="../embeddings/oleObject151.bin"/><Relationship Id="rId15" Type="http://schemas.openxmlformats.org/officeDocument/2006/relationships/image" Target="../media/image138.emf"/><Relationship Id="rId10" Type="http://schemas.openxmlformats.org/officeDocument/2006/relationships/image" Target="../media/image19.wmf"/><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39.wmf"/></Relationships>
</file>

<file path=ppt/slides/_rels/slide8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155.bin"/><Relationship Id="rId7" Type="http://schemas.openxmlformats.org/officeDocument/2006/relationships/oleObject" Target="../embeddings/oleObject42.bin"/><Relationship Id="rId2" Type="http://schemas.openxmlformats.org/officeDocument/2006/relationships/slideLayout" Target="../slideLayouts/slideLayout12.xml"/><Relationship Id="rId1" Type="http://schemas.openxmlformats.org/officeDocument/2006/relationships/vmlDrawing" Target="../drawings/vmlDrawing50.vml"/><Relationship Id="rId6" Type="http://schemas.openxmlformats.org/officeDocument/2006/relationships/image" Target="../media/image47.wmf"/><Relationship Id="rId11" Type="http://schemas.openxmlformats.org/officeDocument/2006/relationships/image" Target="../media/image50.wmf"/><Relationship Id="rId5" Type="http://schemas.openxmlformats.org/officeDocument/2006/relationships/oleObject" Target="../embeddings/oleObject156.bin"/><Relationship Id="rId10" Type="http://schemas.openxmlformats.org/officeDocument/2006/relationships/oleObject" Target="../embeddings/oleObject157.bin"/><Relationship Id="rId4" Type="http://schemas.openxmlformats.org/officeDocument/2006/relationships/image" Target="../media/image38.wmf"/><Relationship Id="rId9" Type="http://schemas.openxmlformats.org/officeDocument/2006/relationships/image" Target="../media/image139.emf"/></Relationships>
</file>

<file path=ppt/slides/_rels/slide85.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160.bin"/><Relationship Id="rId3" Type="http://schemas.openxmlformats.org/officeDocument/2006/relationships/oleObject" Target="../embeddings/oleObject147.bin"/><Relationship Id="rId7" Type="http://schemas.openxmlformats.org/officeDocument/2006/relationships/oleObject" Target="../embeddings/oleObject158.bin"/><Relationship Id="rId12" Type="http://schemas.openxmlformats.org/officeDocument/2006/relationships/image" Target="../media/image78.wmf"/><Relationship Id="rId2" Type="http://schemas.openxmlformats.org/officeDocument/2006/relationships/slideLayout" Target="../slideLayouts/slideLayout12.xml"/><Relationship Id="rId1" Type="http://schemas.openxmlformats.org/officeDocument/2006/relationships/vmlDrawing" Target="../drawings/vmlDrawing51.vml"/><Relationship Id="rId6" Type="http://schemas.openxmlformats.org/officeDocument/2006/relationships/image" Target="../media/image52.wmf"/><Relationship Id="rId11" Type="http://schemas.openxmlformats.org/officeDocument/2006/relationships/oleObject" Target="../embeddings/oleObject74.bin"/><Relationship Id="rId5" Type="http://schemas.openxmlformats.org/officeDocument/2006/relationships/oleObject" Target="../embeddings/oleObject145.bin"/><Relationship Id="rId15" Type="http://schemas.openxmlformats.org/officeDocument/2006/relationships/image" Target="../media/image133.wmf"/><Relationship Id="rId10" Type="http://schemas.openxmlformats.org/officeDocument/2006/relationships/image" Target="../media/image129.wmf"/><Relationship Id="rId4" Type="http://schemas.openxmlformats.org/officeDocument/2006/relationships/image" Target="../media/image53.wmf"/><Relationship Id="rId9" Type="http://schemas.openxmlformats.org/officeDocument/2006/relationships/oleObject" Target="../embeddings/oleObject159.bin"/><Relationship Id="rId14" Type="http://schemas.openxmlformats.org/officeDocument/2006/relationships/image" Target="../media/image106.wm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75255" y="259205"/>
            <a:ext cx="3070071" cy="523220"/>
          </a:xfrm>
          <a:prstGeom prst="rect">
            <a:avLst/>
          </a:prstGeom>
          <a:noFill/>
        </p:spPr>
        <p:txBody>
          <a:bodyPr wrap="none" rtlCol="0">
            <a:spAutoFit/>
          </a:bodyPr>
          <a:lstStyle/>
          <a:p>
            <a:pPr algn="ctr">
              <a:defRPr/>
            </a:pPr>
            <a:r>
              <a:rPr lang="zh-CN" altLang="en-US" sz="2800" b="1" dirty="0">
                <a:solidFill>
                  <a:prstClr val="black"/>
                </a:solidFill>
                <a:latin typeface="黑体" panose="02010609060101010101" pitchFamily="49" charset="-122"/>
                <a:ea typeface="黑体" panose="02010609060101010101" pitchFamily="49" charset="-122"/>
              </a:rPr>
              <a:t>半导体物理与器件</a:t>
            </a:r>
            <a:endParaRPr lang="en-US" altLang="zh-CN" sz="2800" b="1" dirty="0">
              <a:solidFill>
                <a:prstClr val="black"/>
              </a:solidFill>
              <a:latin typeface="黑体" panose="02010609060101010101" pitchFamily="49" charset="-122"/>
              <a:ea typeface="黑体" panose="02010609060101010101" pitchFamily="49" charset="-122"/>
            </a:endParaRPr>
          </a:p>
        </p:txBody>
      </p:sp>
      <p:sp>
        <p:nvSpPr>
          <p:cNvPr id="3" name="文本框 2"/>
          <p:cNvSpPr txBox="1"/>
          <p:nvPr/>
        </p:nvSpPr>
        <p:spPr>
          <a:xfrm>
            <a:off x="1912376" y="2910534"/>
            <a:ext cx="5519460" cy="584775"/>
          </a:xfrm>
          <a:prstGeom prst="rect">
            <a:avLst/>
          </a:prstGeom>
          <a:noFill/>
        </p:spPr>
        <p:txBody>
          <a:bodyPr wrap="none" rtlCol="0">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平衡半导体与载流子统计分布</a:t>
            </a:r>
          </a:p>
        </p:txBody>
      </p:sp>
      <p:sp>
        <p:nvSpPr>
          <p:cNvPr id="5" name="TextBox 2"/>
          <p:cNvSpPr txBox="1"/>
          <p:nvPr/>
        </p:nvSpPr>
        <p:spPr>
          <a:xfrm>
            <a:off x="2504686" y="4023066"/>
            <a:ext cx="4334841" cy="1200329"/>
          </a:xfrm>
          <a:prstGeom prst="rect">
            <a:avLst/>
          </a:prstGeom>
          <a:noFill/>
        </p:spPr>
        <p:txBody>
          <a:bodyPr wrap="none" rtlCol="0">
            <a:spAutoFit/>
          </a:bodyPr>
          <a:lstStyle/>
          <a:p>
            <a:pPr algn="ctr"/>
            <a:r>
              <a:rPr lang="zh-CN" altLang="en-US" sz="2400" dirty="0">
                <a:solidFill>
                  <a:prstClr val="black"/>
                </a:solidFill>
                <a:latin typeface="黑体" panose="02010609060101010101" pitchFamily="49" charset="-122"/>
                <a:ea typeface="黑体" panose="02010609060101010101" pitchFamily="49" charset="-122"/>
                <a:cs typeface="Arial" panose="020B0604020202020204" pitchFamily="34" charset="0"/>
              </a:rPr>
              <a:t>黄丽珍</a:t>
            </a:r>
            <a:endParaRPr lang="en-US" altLang="zh-CN" sz="2400" dirty="0">
              <a:solidFill>
                <a:prstClr val="black"/>
              </a:solidFill>
              <a:latin typeface="黑体" panose="02010609060101010101" pitchFamily="49" charset="-122"/>
              <a:ea typeface="黑体" panose="02010609060101010101" pitchFamily="49" charset="-122"/>
              <a:cs typeface="Arial" panose="020B0604020202020204" pitchFamily="34" charset="0"/>
            </a:endParaRPr>
          </a:p>
          <a:p>
            <a:pPr algn="ctr"/>
            <a:endParaRPr lang="en-US" altLang="zh-CN" sz="2400" dirty="0">
              <a:solidFill>
                <a:prstClr val="black"/>
              </a:solidFill>
              <a:latin typeface="Arial" panose="020B0604020202020204" pitchFamily="34" charset="0"/>
              <a:ea typeface="黑体" panose="02010609060101010101" pitchFamily="49" charset="-122"/>
              <a:cs typeface="Arial" panose="020B0604020202020204" pitchFamily="34" charset="0"/>
            </a:endParaRPr>
          </a:p>
          <a:p>
            <a:pPr algn="ctr"/>
            <a:r>
              <a:rPr lang="en-US" altLang="zh-CN" sz="2400" dirty="0">
                <a:solidFill>
                  <a:prstClr val="black"/>
                </a:solidFill>
                <a:latin typeface="Arial" panose="020B0604020202020204" pitchFamily="34" charset="0"/>
                <a:ea typeface="黑体" panose="02010609060101010101" pitchFamily="49" charset="-122"/>
                <a:cs typeface="Arial" panose="020B0604020202020204" pitchFamily="34" charset="0"/>
              </a:rPr>
              <a:t>Email</a:t>
            </a:r>
            <a:r>
              <a:rPr lang="zh-CN" altLang="en-US" sz="2400" dirty="0">
                <a:solidFill>
                  <a:prstClr val="black"/>
                </a:solidFill>
                <a:latin typeface="Arial" panose="020B0604020202020204" pitchFamily="34" charset="0"/>
                <a:ea typeface="黑体" panose="02010609060101010101" pitchFamily="49" charset="-122"/>
                <a:cs typeface="Arial" panose="020B0604020202020204" pitchFamily="34" charset="0"/>
              </a:rPr>
              <a:t>：</a:t>
            </a:r>
            <a:r>
              <a:rPr lang="en-US" altLang="zh-CN" sz="2400" dirty="0">
                <a:solidFill>
                  <a:prstClr val="black"/>
                </a:solidFill>
                <a:latin typeface="Arial" panose="020B0604020202020204" pitchFamily="34" charset="0"/>
                <a:ea typeface="黑体" panose="02010609060101010101" pitchFamily="49" charset="-122"/>
                <a:cs typeface="Arial" panose="020B0604020202020204" pitchFamily="34" charset="0"/>
              </a:rPr>
              <a:t>lzhuang@suda.edu.cn</a:t>
            </a:r>
            <a:endParaRPr lang="zh-CN" altLang="en-US" sz="2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91" y="171778"/>
            <a:ext cx="1980029"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本征半导体</a:t>
            </a:r>
          </a:p>
        </p:txBody>
      </p:sp>
      <p:sp>
        <p:nvSpPr>
          <p:cNvPr id="4" name="矩形 3"/>
          <p:cNvSpPr/>
          <p:nvPr/>
        </p:nvSpPr>
        <p:spPr>
          <a:xfrm>
            <a:off x="1127836" y="1828800"/>
            <a:ext cx="2059620" cy="10919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27836" y="3774490"/>
            <a:ext cx="2059620" cy="1091953"/>
          </a:xfrm>
          <a:prstGeom prst="rect">
            <a:avLst/>
          </a:prstGeom>
          <a:gradFill flip="none" rotWithShape="1">
            <a:gsLst>
              <a:gs pos="0">
                <a:schemeClr val="accent1">
                  <a:lumMod val="5000"/>
                  <a:lumOff val="95000"/>
                </a:schemeClr>
              </a:gs>
              <a:gs pos="74000">
                <a:schemeClr val="bg2">
                  <a:lumMod val="75000"/>
                </a:schemeClr>
              </a:gs>
              <a:gs pos="83000">
                <a:schemeClr val="bg2">
                  <a:lumMod val="75000"/>
                </a:schemeClr>
              </a:gs>
              <a:gs pos="100000">
                <a:schemeClr val="bg2">
                  <a:lumMod val="5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127836" y="1828800"/>
            <a:ext cx="205962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27836" y="2913355"/>
            <a:ext cx="205962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27836" y="3781888"/>
            <a:ext cx="205962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27836" y="4866443"/>
            <a:ext cx="205962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095888" y="1821402"/>
            <a:ext cx="2059620" cy="10919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095888" y="3767092"/>
            <a:ext cx="2059620" cy="1091953"/>
          </a:xfrm>
          <a:prstGeom prst="rect">
            <a:avLst/>
          </a:prstGeom>
          <a:gradFill flip="none" rotWithShape="1">
            <a:gsLst>
              <a:gs pos="0">
                <a:schemeClr val="accent1">
                  <a:lumMod val="5000"/>
                  <a:lumOff val="95000"/>
                </a:schemeClr>
              </a:gs>
              <a:gs pos="74000">
                <a:schemeClr val="bg2">
                  <a:lumMod val="75000"/>
                </a:schemeClr>
              </a:gs>
              <a:gs pos="83000">
                <a:schemeClr val="bg2">
                  <a:lumMod val="75000"/>
                </a:schemeClr>
              </a:gs>
              <a:gs pos="100000">
                <a:schemeClr val="bg2">
                  <a:lumMod val="5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4095888" y="1821402"/>
            <a:ext cx="205962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095888" y="2905957"/>
            <a:ext cx="205962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095888" y="3774490"/>
            <a:ext cx="205962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095888" y="4859045"/>
            <a:ext cx="205962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12427" y="3364637"/>
            <a:ext cx="529109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822032" y="2211716"/>
            <a:ext cx="646331"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导带</a:t>
            </a:r>
          </a:p>
        </p:txBody>
      </p:sp>
      <p:sp>
        <p:nvSpPr>
          <p:cNvPr id="20" name="文本框 19"/>
          <p:cNvSpPr txBox="1"/>
          <p:nvPr/>
        </p:nvSpPr>
        <p:spPr>
          <a:xfrm>
            <a:off x="1834480" y="4191741"/>
            <a:ext cx="646331"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价带</a:t>
            </a:r>
          </a:p>
        </p:txBody>
      </p:sp>
      <p:sp>
        <p:nvSpPr>
          <p:cNvPr id="21" name="文本框 20"/>
          <p:cNvSpPr txBox="1"/>
          <p:nvPr/>
        </p:nvSpPr>
        <p:spPr>
          <a:xfrm>
            <a:off x="5010595" y="2206521"/>
            <a:ext cx="646331"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导带</a:t>
            </a:r>
          </a:p>
        </p:txBody>
      </p:sp>
      <p:sp>
        <p:nvSpPr>
          <p:cNvPr id="22" name="文本框 21"/>
          <p:cNvSpPr txBox="1"/>
          <p:nvPr/>
        </p:nvSpPr>
        <p:spPr>
          <a:xfrm>
            <a:off x="5023043" y="4186546"/>
            <a:ext cx="646331"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价带</a:t>
            </a:r>
          </a:p>
        </p:txBody>
      </p:sp>
      <p:sp>
        <p:nvSpPr>
          <p:cNvPr id="23" name="矩形 22"/>
          <p:cNvSpPr/>
          <p:nvPr/>
        </p:nvSpPr>
        <p:spPr>
          <a:xfrm>
            <a:off x="4095888" y="3790766"/>
            <a:ext cx="2059620" cy="133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095888" y="2763916"/>
            <a:ext cx="2059620" cy="13316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92831" y="3200247"/>
            <a:ext cx="41069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F</a:t>
            </a:r>
            <a:endParaRPr lang="zh-CN" altLang="en-US" baseline="-25000" dirty="0">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a:off x="1687130" y="2920753"/>
            <a:ext cx="0" cy="870013"/>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687130" y="3002704"/>
            <a:ext cx="402674"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E</a:t>
            </a:r>
            <a:r>
              <a:rPr lang="en-US" altLang="zh-CN" baseline="-25000" dirty="0" err="1">
                <a:latin typeface="Times New Roman" panose="02020603050405020304" pitchFamily="18" charset="0"/>
                <a:cs typeface="Times New Roman" panose="02020603050405020304" pitchFamily="18" charset="0"/>
              </a:rPr>
              <a:t>g</a:t>
            </a:r>
            <a:endParaRPr lang="zh-CN" altLang="en-US" baseline="-25000" dirty="0">
              <a:latin typeface="Times New Roman" panose="02020603050405020304" pitchFamily="18" charset="0"/>
              <a:cs typeface="Times New Roman" panose="02020603050405020304" pitchFamily="18" charset="0"/>
            </a:endParaRPr>
          </a:p>
        </p:txBody>
      </p:sp>
      <p:cxnSp>
        <p:nvCxnSpPr>
          <p:cNvPr id="30" name="直接箭头连接符 29"/>
          <p:cNvCxnSpPr>
            <a:endCxn id="24" idx="3"/>
          </p:cNvCxnSpPr>
          <p:nvPr/>
        </p:nvCxnSpPr>
        <p:spPr>
          <a:xfrm flipH="1">
            <a:off x="6155508" y="2830498"/>
            <a:ext cx="396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6155508" y="3857348"/>
            <a:ext cx="396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822032" y="5157926"/>
            <a:ext cx="474810" cy="369332"/>
          </a:xfrm>
          <a:prstGeom prst="rect">
            <a:avLst/>
          </a:prstGeom>
          <a:noFill/>
        </p:spPr>
        <p:txBody>
          <a:bodyPr wrap="none" rtlCol="0">
            <a:spAutoFit/>
          </a:bodyPr>
          <a:lstStyle/>
          <a:p>
            <a:r>
              <a:rPr lang="en-US" altLang="zh-CN" dirty="0"/>
              <a:t>0 K</a:t>
            </a:r>
            <a:endParaRPr lang="zh-CN" altLang="en-US" dirty="0"/>
          </a:p>
        </p:txBody>
      </p:sp>
      <p:sp>
        <p:nvSpPr>
          <p:cNvPr id="34" name="文本框 33"/>
          <p:cNvSpPr txBox="1"/>
          <p:nvPr/>
        </p:nvSpPr>
        <p:spPr>
          <a:xfrm>
            <a:off x="5023043" y="5157926"/>
            <a:ext cx="708848" cy="369332"/>
          </a:xfrm>
          <a:prstGeom prst="rect">
            <a:avLst/>
          </a:prstGeom>
          <a:noFill/>
        </p:spPr>
        <p:txBody>
          <a:bodyPr wrap="none" rtlCol="0">
            <a:spAutoFit/>
          </a:bodyPr>
          <a:lstStyle/>
          <a:p>
            <a:r>
              <a:rPr lang="en-US" altLang="zh-CN" dirty="0"/>
              <a:t>300 K</a:t>
            </a:r>
            <a:endParaRPr lang="zh-CN" altLang="en-US" dirty="0"/>
          </a:p>
        </p:txBody>
      </p:sp>
      <p:sp>
        <p:nvSpPr>
          <p:cNvPr id="35" name="文本框 34"/>
          <p:cNvSpPr txBox="1"/>
          <p:nvPr/>
        </p:nvSpPr>
        <p:spPr>
          <a:xfrm>
            <a:off x="6602702" y="3672682"/>
            <a:ext cx="1723549" cy="369332"/>
          </a:xfrm>
          <a:prstGeom prst="rect">
            <a:avLst/>
          </a:prstGeom>
          <a:noFill/>
        </p:spPr>
        <p:txBody>
          <a:bodyPr wrap="none" rtlCol="0">
            <a:spAutoFit/>
          </a:bodyPr>
          <a:lstStyle/>
          <a:p>
            <a:r>
              <a:rPr lang="zh-CN" altLang="en-US" dirty="0">
                <a:latin typeface="Arial" panose="020B0604020202020204" pitchFamily="34" charset="0"/>
                <a:ea typeface="黑体" panose="02010609060101010101" pitchFamily="49" charset="-122"/>
                <a:cs typeface="Arial" panose="020B0604020202020204" pitchFamily="34" charset="0"/>
              </a:rPr>
              <a:t>空穴 （</a:t>
            </a:r>
            <a:r>
              <a:rPr lang="en-US" altLang="zh-CN" dirty="0">
                <a:latin typeface="Arial" panose="020B0604020202020204" pitchFamily="34" charset="0"/>
                <a:ea typeface="黑体" panose="02010609060101010101" pitchFamily="49" charset="-122"/>
                <a:cs typeface="Arial" panose="020B0604020202020204" pitchFamily="34" charset="0"/>
              </a:rPr>
              <a:t>holes</a:t>
            </a:r>
            <a:r>
              <a:rPr lang="zh-CN" altLang="en-US" dirty="0">
                <a:latin typeface="Arial" panose="020B0604020202020204" pitchFamily="34" charset="0"/>
                <a:ea typeface="黑体" panose="02010609060101010101" pitchFamily="49" charset="-122"/>
                <a:cs typeface="Arial" panose="020B0604020202020204" pitchFamily="34" charset="0"/>
              </a:rPr>
              <a:t>）</a:t>
            </a:r>
          </a:p>
        </p:txBody>
      </p:sp>
      <p:sp>
        <p:nvSpPr>
          <p:cNvPr id="36" name="文本框 35"/>
          <p:cNvSpPr txBox="1"/>
          <p:nvPr/>
        </p:nvSpPr>
        <p:spPr>
          <a:xfrm>
            <a:off x="6407020" y="2633372"/>
            <a:ext cx="2044149" cy="369332"/>
          </a:xfrm>
          <a:prstGeom prst="rect">
            <a:avLst/>
          </a:prstGeom>
          <a:noFill/>
        </p:spPr>
        <p:txBody>
          <a:bodyPr wrap="none" rtlCol="0">
            <a:spAutoFit/>
          </a:bodyPr>
          <a:lstStyle/>
          <a:p>
            <a:r>
              <a:rPr lang="zh-CN" altLang="en-US" dirty="0">
                <a:latin typeface="Arial" panose="020B0604020202020204" pitchFamily="34" charset="0"/>
                <a:ea typeface="黑体" panose="02010609060101010101" pitchFamily="49" charset="-122"/>
                <a:cs typeface="Arial" panose="020B0604020202020204" pitchFamily="34" charset="0"/>
              </a:rPr>
              <a:t>电子（</a:t>
            </a:r>
            <a:r>
              <a:rPr lang="en-US" altLang="zh-CN" dirty="0">
                <a:latin typeface="Arial" panose="020B0604020202020204" pitchFamily="34" charset="0"/>
                <a:ea typeface="黑体" panose="02010609060101010101" pitchFamily="49" charset="-122"/>
                <a:cs typeface="Arial" panose="020B0604020202020204" pitchFamily="34" charset="0"/>
              </a:rPr>
              <a:t>electrons</a:t>
            </a:r>
            <a:r>
              <a:rPr lang="zh-CN" altLang="en-US" dirty="0">
                <a:latin typeface="Arial" panose="020B0604020202020204" pitchFamily="34" charset="0"/>
                <a:ea typeface="黑体" panose="02010609060101010101" pitchFamily="49" charset="-122"/>
                <a:cs typeface="Arial" panose="020B0604020202020204" pitchFamily="34" charset="0"/>
              </a:rPr>
              <a:t>）</a:t>
            </a:r>
          </a:p>
        </p:txBody>
      </p:sp>
      <p:sp>
        <p:nvSpPr>
          <p:cNvPr id="37" name="文本框 36"/>
          <p:cNvSpPr txBox="1"/>
          <p:nvPr/>
        </p:nvSpPr>
        <p:spPr>
          <a:xfrm>
            <a:off x="1699056" y="5973191"/>
            <a:ext cx="3647152"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本征半导体：电子和空穴浓度相同</a:t>
            </a:r>
          </a:p>
        </p:txBody>
      </p:sp>
      <p:sp>
        <p:nvSpPr>
          <p:cNvPr id="3" name="文本框 2">
            <a:extLst>
              <a:ext uri="{FF2B5EF4-FFF2-40B4-BE49-F238E27FC236}">
                <a16:creationId xmlns:a16="http://schemas.microsoft.com/office/drawing/2014/main" id="{74B0E0D9-8DE0-4414-83FA-E85C1EA689FD}"/>
              </a:ext>
            </a:extLst>
          </p:cNvPr>
          <p:cNvSpPr txBox="1"/>
          <p:nvPr/>
        </p:nvSpPr>
        <p:spPr>
          <a:xfrm>
            <a:off x="479767" y="1056931"/>
            <a:ext cx="842814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本征半导体：不含杂质和缺陷的纯净半导体，导电载流子主要依靠本征激发产生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91" y="171778"/>
            <a:ext cx="3416320"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施主能级和受主能级</a:t>
            </a:r>
          </a:p>
        </p:txBody>
      </p:sp>
      <p:grpSp>
        <p:nvGrpSpPr>
          <p:cNvPr id="49" name="组合 48"/>
          <p:cNvGrpSpPr/>
          <p:nvPr/>
        </p:nvGrpSpPr>
        <p:grpSpPr>
          <a:xfrm>
            <a:off x="397968" y="1218760"/>
            <a:ext cx="2520280" cy="1953547"/>
            <a:chOff x="467544" y="1700808"/>
            <a:chExt cx="2520280" cy="1953547"/>
          </a:xfrm>
        </p:grpSpPr>
        <p:cxnSp>
          <p:nvCxnSpPr>
            <p:cNvPr id="6" name="直接连接符 5"/>
            <p:cNvCxnSpPr/>
            <p:nvPr/>
          </p:nvCxnSpPr>
          <p:spPr bwMode="auto">
            <a:xfrm>
              <a:off x="467544" y="2060848"/>
              <a:ext cx="252028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 name="直接连接符 6"/>
            <p:cNvCxnSpPr/>
            <p:nvPr/>
          </p:nvCxnSpPr>
          <p:spPr bwMode="auto">
            <a:xfrm>
              <a:off x="467544" y="2204864"/>
              <a:ext cx="252028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467544" y="2564904"/>
              <a:ext cx="252028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467544" y="2708920"/>
              <a:ext cx="252028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467544" y="3140968"/>
              <a:ext cx="252028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467544" y="3284984"/>
              <a:ext cx="252028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755576" y="1700808"/>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889314" y="1700808"/>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1359633" y="1710139"/>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1493371" y="1710139"/>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2007705" y="1710139"/>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2141443" y="1710139"/>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a:off x="2618453" y="1710139"/>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761522" y="1700808"/>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5" name="组合 34"/>
            <p:cNvGrpSpPr/>
            <p:nvPr/>
          </p:nvGrpSpPr>
          <p:grpSpPr>
            <a:xfrm>
              <a:off x="683568" y="1988840"/>
              <a:ext cx="2167830" cy="1363771"/>
              <a:chOff x="683568" y="1988840"/>
              <a:chExt cx="2167830" cy="1363771"/>
            </a:xfrm>
            <a:solidFill>
              <a:schemeClr val="bg1">
                <a:lumMod val="65000"/>
              </a:schemeClr>
            </a:solidFill>
          </p:grpSpPr>
          <p:sp>
            <p:nvSpPr>
              <p:cNvPr id="22" name="椭圆 21"/>
              <p:cNvSpPr>
                <a:spLocks noChangeAspect="1"/>
              </p:cNvSpPr>
              <p:nvPr/>
            </p:nvSpPr>
            <p:spPr bwMode="auto">
              <a:xfrm>
                <a:off x="683568" y="1988840"/>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defTabSz="914400" rtl="0" eaLnBrk="1" fontAlgn="base" latinLnBrk="0" hangingPunct="1">
                  <a:lnSpc>
                    <a:spcPct val="100000"/>
                  </a:lnSpc>
                  <a:spcBef>
                    <a:spcPct val="0"/>
                  </a:spcBef>
                  <a:spcAft>
                    <a:spcPct val="0"/>
                  </a:spcAft>
                  <a:buClrTx/>
                  <a:buSzTx/>
                  <a:buFontTx/>
                  <a:buNone/>
                </a:pPr>
                <a:endParaRPr kumimoji="0" lang="zh-CN" altLang="en-US" sz="800" b="1" i="0" u="none" strike="noStrike" cap="none" normalizeH="0" baseline="0" dirty="0">
                  <a:ln>
                    <a:noFill/>
                  </a:ln>
                  <a:solidFill>
                    <a:schemeClr val="tx1"/>
                  </a:solidFill>
                  <a:effectLst/>
                  <a:latin typeface="Arial" panose="020B0604020202020204" pitchFamily="34" charset="0"/>
                </a:endParaRPr>
              </a:p>
            </p:txBody>
          </p:sp>
          <p:sp>
            <p:nvSpPr>
              <p:cNvPr id="23" name="椭圆 22"/>
              <p:cNvSpPr>
                <a:spLocks noChangeAspect="1"/>
              </p:cNvSpPr>
              <p:nvPr/>
            </p:nvSpPr>
            <p:spPr bwMode="auto">
              <a:xfrm>
                <a:off x="1294316" y="1988840"/>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4" name="椭圆 23"/>
              <p:cNvSpPr>
                <a:spLocks noChangeAspect="1"/>
              </p:cNvSpPr>
              <p:nvPr/>
            </p:nvSpPr>
            <p:spPr bwMode="auto">
              <a:xfrm>
                <a:off x="1945028" y="1998171"/>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5" name="椭圆 24"/>
              <p:cNvSpPr>
                <a:spLocks noChangeAspect="1"/>
              </p:cNvSpPr>
              <p:nvPr/>
            </p:nvSpPr>
            <p:spPr bwMode="auto">
              <a:xfrm>
                <a:off x="2565107" y="1998171"/>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6" name="椭圆 25"/>
              <p:cNvSpPr>
                <a:spLocks noChangeAspect="1"/>
              </p:cNvSpPr>
              <p:nvPr/>
            </p:nvSpPr>
            <p:spPr bwMode="auto">
              <a:xfrm>
                <a:off x="695539" y="2502227"/>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7" name="椭圆 26"/>
              <p:cNvSpPr>
                <a:spLocks noChangeAspect="1"/>
              </p:cNvSpPr>
              <p:nvPr/>
            </p:nvSpPr>
            <p:spPr bwMode="auto">
              <a:xfrm>
                <a:off x="1306287" y="2502227"/>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8" name="椭圆 27"/>
              <p:cNvSpPr>
                <a:spLocks noChangeAspect="1"/>
              </p:cNvSpPr>
              <p:nvPr/>
            </p:nvSpPr>
            <p:spPr bwMode="auto">
              <a:xfrm>
                <a:off x="1956999" y="2511558"/>
                <a:ext cx="274320" cy="274320"/>
              </a:xfrm>
              <a:prstGeom prst="ellipse">
                <a:avLst/>
              </a:prstGeom>
              <a:solidFill>
                <a:srgbClr val="00B050"/>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9" name="椭圆 28"/>
              <p:cNvSpPr>
                <a:spLocks noChangeAspect="1"/>
              </p:cNvSpPr>
              <p:nvPr/>
            </p:nvSpPr>
            <p:spPr bwMode="auto">
              <a:xfrm>
                <a:off x="2577078" y="2511558"/>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0" name="椭圆 29"/>
              <p:cNvSpPr>
                <a:spLocks noChangeAspect="1"/>
              </p:cNvSpPr>
              <p:nvPr/>
            </p:nvSpPr>
            <p:spPr bwMode="auto">
              <a:xfrm>
                <a:off x="692899" y="3068960"/>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1" name="椭圆 30"/>
              <p:cNvSpPr>
                <a:spLocks noChangeAspect="1"/>
              </p:cNvSpPr>
              <p:nvPr/>
            </p:nvSpPr>
            <p:spPr bwMode="auto">
              <a:xfrm>
                <a:off x="1303647" y="3068960"/>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2" name="椭圆 31"/>
              <p:cNvSpPr>
                <a:spLocks noChangeAspect="1"/>
              </p:cNvSpPr>
              <p:nvPr/>
            </p:nvSpPr>
            <p:spPr bwMode="auto">
              <a:xfrm>
                <a:off x="1954359" y="3078291"/>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3" name="椭圆 32"/>
              <p:cNvSpPr>
                <a:spLocks noChangeAspect="1"/>
              </p:cNvSpPr>
              <p:nvPr/>
            </p:nvSpPr>
            <p:spPr bwMode="auto">
              <a:xfrm>
                <a:off x="2574438" y="3078291"/>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grpSp>
        <p:sp>
          <p:nvSpPr>
            <p:cNvPr id="34" name="TextBox 33"/>
            <p:cNvSpPr txBox="1"/>
            <p:nvPr/>
          </p:nvSpPr>
          <p:spPr>
            <a:xfrm>
              <a:off x="674237" y="1998171"/>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259632" y="1988840"/>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933057" y="2007502"/>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546445" y="2007502"/>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2555776" y="2492896"/>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83568" y="3059629"/>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1278294" y="3068960"/>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1942388" y="3068960"/>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2555776" y="3068960"/>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702230" y="2502227"/>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1296956" y="2511558"/>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970381" y="2511558"/>
              <a:ext cx="255198"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P</a:t>
              </a:r>
              <a:endParaRPr lang="zh-CN" altLang="en-US" sz="1000" dirty="0">
                <a:latin typeface="Times New Roman" panose="02020603050405020304" pitchFamily="18" charset="0"/>
                <a:cs typeface="Times New Roman" panose="02020603050405020304" pitchFamily="18" charset="0"/>
              </a:endParaRPr>
            </a:p>
          </p:txBody>
        </p:sp>
        <p:sp>
          <p:nvSpPr>
            <p:cNvPr id="47" name="椭圆 46"/>
            <p:cNvSpPr/>
            <p:nvPr/>
          </p:nvSpPr>
          <p:spPr bwMode="auto">
            <a:xfrm>
              <a:off x="1691680" y="2276872"/>
              <a:ext cx="216024" cy="216024"/>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sp>
          <p:nvSpPr>
            <p:cNvPr id="48" name="TextBox 47"/>
            <p:cNvSpPr txBox="1"/>
            <p:nvPr/>
          </p:nvSpPr>
          <p:spPr>
            <a:xfrm>
              <a:off x="1654356" y="2160849"/>
              <a:ext cx="308098" cy="400110"/>
            </a:xfrm>
            <a:prstGeom prst="rect">
              <a:avLst/>
            </a:prstGeom>
            <a:noFill/>
          </p:spPr>
          <p:txBody>
            <a:bodyPr wrap="none" rtlCol="0">
              <a:spAutoFit/>
            </a:bodyPr>
            <a:lstStyle/>
            <a:p>
              <a:r>
                <a:rPr lang="en-US" altLang="zh-CN" sz="2000" b="1" dirty="0"/>
                <a:t>-</a:t>
              </a:r>
              <a:endParaRPr lang="zh-CN" altLang="en-US" sz="2000" b="1" dirty="0"/>
            </a:p>
          </p:txBody>
        </p:sp>
      </p:grpSp>
      <p:grpSp>
        <p:nvGrpSpPr>
          <p:cNvPr id="50" name="组合 49"/>
          <p:cNvGrpSpPr/>
          <p:nvPr/>
        </p:nvGrpSpPr>
        <p:grpSpPr>
          <a:xfrm>
            <a:off x="539552" y="4365104"/>
            <a:ext cx="2520280" cy="1953547"/>
            <a:chOff x="467544" y="1700808"/>
            <a:chExt cx="2520280" cy="1953547"/>
          </a:xfrm>
        </p:grpSpPr>
        <p:cxnSp>
          <p:nvCxnSpPr>
            <p:cNvPr id="51" name="直接连接符 50"/>
            <p:cNvCxnSpPr/>
            <p:nvPr/>
          </p:nvCxnSpPr>
          <p:spPr bwMode="auto">
            <a:xfrm>
              <a:off x="467544" y="2060848"/>
              <a:ext cx="252028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a:off x="467544" y="2204864"/>
              <a:ext cx="252028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a:off x="467544" y="2564904"/>
              <a:ext cx="252028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467544" y="2708920"/>
              <a:ext cx="252028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p:nvPr/>
          </p:nvCxnSpPr>
          <p:spPr bwMode="auto">
            <a:xfrm>
              <a:off x="467544" y="3140968"/>
              <a:ext cx="252028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直接连接符 55"/>
            <p:cNvCxnSpPr/>
            <p:nvPr/>
          </p:nvCxnSpPr>
          <p:spPr bwMode="auto">
            <a:xfrm>
              <a:off x="467544" y="3284984"/>
              <a:ext cx="252028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直接连接符 56"/>
            <p:cNvCxnSpPr/>
            <p:nvPr/>
          </p:nvCxnSpPr>
          <p:spPr bwMode="auto">
            <a:xfrm>
              <a:off x="755576" y="1700808"/>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a:off x="889314" y="1700808"/>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直接连接符 58"/>
            <p:cNvCxnSpPr/>
            <p:nvPr/>
          </p:nvCxnSpPr>
          <p:spPr bwMode="auto">
            <a:xfrm>
              <a:off x="1359633" y="1710139"/>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直接连接符 59"/>
            <p:cNvCxnSpPr/>
            <p:nvPr/>
          </p:nvCxnSpPr>
          <p:spPr bwMode="auto">
            <a:xfrm>
              <a:off x="1493371" y="1710139"/>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直接连接符 60"/>
            <p:cNvCxnSpPr/>
            <p:nvPr/>
          </p:nvCxnSpPr>
          <p:spPr bwMode="auto">
            <a:xfrm>
              <a:off x="2007705" y="1710139"/>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p:cNvCxnSpPr/>
            <p:nvPr/>
          </p:nvCxnSpPr>
          <p:spPr bwMode="auto">
            <a:xfrm>
              <a:off x="2141443" y="1710139"/>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直接连接符 62"/>
            <p:cNvCxnSpPr/>
            <p:nvPr/>
          </p:nvCxnSpPr>
          <p:spPr bwMode="auto">
            <a:xfrm>
              <a:off x="2618453" y="1710139"/>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2761522" y="1700808"/>
              <a:ext cx="0"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65" name="组合 34"/>
            <p:cNvGrpSpPr/>
            <p:nvPr/>
          </p:nvGrpSpPr>
          <p:grpSpPr>
            <a:xfrm>
              <a:off x="683568" y="1988840"/>
              <a:ext cx="2167830" cy="1363771"/>
              <a:chOff x="683568" y="1988840"/>
              <a:chExt cx="2167830" cy="1363771"/>
            </a:xfrm>
            <a:solidFill>
              <a:schemeClr val="bg1">
                <a:lumMod val="65000"/>
              </a:schemeClr>
            </a:solidFill>
          </p:grpSpPr>
          <p:sp>
            <p:nvSpPr>
              <p:cNvPr id="80" name="椭圆 21"/>
              <p:cNvSpPr>
                <a:spLocks noChangeAspect="1"/>
              </p:cNvSpPr>
              <p:nvPr/>
            </p:nvSpPr>
            <p:spPr bwMode="auto">
              <a:xfrm>
                <a:off x="683568" y="1988840"/>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defTabSz="914400" rtl="0" eaLnBrk="1" fontAlgn="base" latinLnBrk="0" hangingPunct="1">
                  <a:lnSpc>
                    <a:spcPct val="100000"/>
                  </a:lnSpc>
                  <a:spcBef>
                    <a:spcPct val="0"/>
                  </a:spcBef>
                  <a:spcAft>
                    <a:spcPct val="0"/>
                  </a:spcAft>
                  <a:buClrTx/>
                  <a:buSzTx/>
                  <a:buFontTx/>
                  <a:buNone/>
                </a:pPr>
                <a:endParaRPr kumimoji="0" lang="zh-CN" altLang="en-US" sz="800" b="1" i="0" u="none" strike="noStrike" cap="none" normalizeH="0" baseline="0" dirty="0">
                  <a:ln>
                    <a:noFill/>
                  </a:ln>
                  <a:solidFill>
                    <a:schemeClr val="tx1"/>
                  </a:solidFill>
                  <a:effectLst/>
                  <a:latin typeface="Arial" panose="020B0604020202020204" pitchFamily="34" charset="0"/>
                </a:endParaRPr>
              </a:p>
            </p:txBody>
          </p:sp>
          <p:sp>
            <p:nvSpPr>
              <p:cNvPr id="81" name="椭圆 80"/>
              <p:cNvSpPr>
                <a:spLocks noChangeAspect="1"/>
              </p:cNvSpPr>
              <p:nvPr/>
            </p:nvSpPr>
            <p:spPr bwMode="auto">
              <a:xfrm>
                <a:off x="1294316" y="1988840"/>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2" name="椭圆 81"/>
              <p:cNvSpPr>
                <a:spLocks noChangeAspect="1"/>
              </p:cNvSpPr>
              <p:nvPr/>
            </p:nvSpPr>
            <p:spPr bwMode="auto">
              <a:xfrm>
                <a:off x="1945028" y="1998171"/>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3" name="椭圆 82"/>
              <p:cNvSpPr>
                <a:spLocks noChangeAspect="1"/>
              </p:cNvSpPr>
              <p:nvPr/>
            </p:nvSpPr>
            <p:spPr bwMode="auto">
              <a:xfrm>
                <a:off x="2565107" y="1998171"/>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4" name="椭圆 83"/>
              <p:cNvSpPr>
                <a:spLocks noChangeAspect="1"/>
              </p:cNvSpPr>
              <p:nvPr/>
            </p:nvSpPr>
            <p:spPr bwMode="auto">
              <a:xfrm>
                <a:off x="695539" y="2502227"/>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5" name="椭圆 84"/>
              <p:cNvSpPr>
                <a:spLocks noChangeAspect="1"/>
              </p:cNvSpPr>
              <p:nvPr/>
            </p:nvSpPr>
            <p:spPr bwMode="auto">
              <a:xfrm>
                <a:off x="1306287" y="2502227"/>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6" name="椭圆 85"/>
              <p:cNvSpPr>
                <a:spLocks noChangeAspect="1"/>
              </p:cNvSpPr>
              <p:nvPr/>
            </p:nvSpPr>
            <p:spPr bwMode="auto">
              <a:xfrm>
                <a:off x="1956999" y="2511558"/>
                <a:ext cx="274320" cy="274320"/>
              </a:xfrm>
              <a:prstGeom prst="ellipse">
                <a:avLst/>
              </a:prstGeom>
              <a:solidFill>
                <a:srgbClr val="FFC000"/>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7" name="椭圆 86"/>
              <p:cNvSpPr>
                <a:spLocks noChangeAspect="1"/>
              </p:cNvSpPr>
              <p:nvPr/>
            </p:nvSpPr>
            <p:spPr bwMode="auto">
              <a:xfrm>
                <a:off x="2577078" y="2511558"/>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8" name="椭圆 87"/>
              <p:cNvSpPr>
                <a:spLocks noChangeAspect="1"/>
              </p:cNvSpPr>
              <p:nvPr/>
            </p:nvSpPr>
            <p:spPr bwMode="auto">
              <a:xfrm>
                <a:off x="692899" y="3068960"/>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9" name="椭圆 88"/>
              <p:cNvSpPr>
                <a:spLocks noChangeAspect="1"/>
              </p:cNvSpPr>
              <p:nvPr/>
            </p:nvSpPr>
            <p:spPr bwMode="auto">
              <a:xfrm>
                <a:off x="1303647" y="3068960"/>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0" name="椭圆 89"/>
              <p:cNvSpPr>
                <a:spLocks noChangeAspect="1"/>
              </p:cNvSpPr>
              <p:nvPr/>
            </p:nvSpPr>
            <p:spPr bwMode="auto">
              <a:xfrm>
                <a:off x="1954359" y="3078291"/>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1" name="椭圆 90"/>
              <p:cNvSpPr>
                <a:spLocks noChangeAspect="1"/>
              </p:cNvSpPr>
              <p:nvPr/>
            </p:nvSpPr>
            <p:spPr bwMode="auto">
              <a:xfrm>
                <a:off x="2574438" y="3078291"/>
                <a:ext cx="274320" cy="274320"/>
              </a:xfrm>
              <a:prstGeom prst="ellipse">
                <a:avLst/>
              </a:prstGeom>
              <a:grp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grpSp>
        <p:sp>
          <p:nvSpPr>
            <p:cNvPr id="66" name="TextBox 65"/>
            <p:cNvSpPr txBox="1"/>
            <p:nvPr/>
          </p:nvSpPr>
          <p:spPr>
            <a:xfrm>
              <a:off x="674237" y="1998171"/>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67" name="TextBox 66"/>
            <p:cNvSpPr txBox="1"/>
            <p:nvPr/>
          </p:nvSpPr>
          <p:spPr>
            <a:xfrm>
              <a:off x="1259632" y="1988840"/>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1933057" y="2007502"/>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2546445" y="2007502"/>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70" name="TextBox 69"/>
            <p:cNvSpPr txBox="1"/>
            <p:nvPr/>
          </p:nvSpPr>
          <p:spPr>
            <a:xfrm>
              <a:off x="2555776" y="2492896"/>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683568" y="3059629"/>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72" name="TextBox 71"/>
            <p:cNvSpPr txBox="1"/>
            <p:nvPr/>
          </p:nvSpPr>
          <p:spPr>
            <a:xfrm>
              <a:off x="1278294" y="3068960"/>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1942388" y="3068960"/>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2555776" y="3068960"/>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75" name="TextBox 74"/>
            <p:cNvSpPr txBox="1"/>
            <p:nvPr/>
          </p:nvSpPr>
          <p:spPr>
            <a:xfrm>
              <a:off x="702230" y="2502227"/>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1296956" y="2511558"/>
              <a:ext cx="29046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Si</a:t>
              </a:r>
              <a:endParaRPr lang="zh-CN" altLang="en-US" sz="1000" dirty="0">
                <a:latin typeface="Times New Roman" panose="02020603050405020304" pitchFamily="18" charset="0"/>
                <a:cs typeface="Times New Roman" panose="02020603050405020304" pitchFamily="18" charset="0"/>
              </a:endParaRPr>
            </a:p>
          </p:txBody>
        </p:sp>
        <p:sp>
          <p:nvSpPr>
            <p:cNvPr id="77" name="TextBox 76"/>
            <p:cNvSpPr txBox="1"/>
            <p:nvPr/>
          </p:nvSpPr>
          <p:spPr>
            <a:xfrm>
              <a:off x="1961050" y="2520889"/>
              <a:ext cx="269626"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B</a:t>
              </a:r>
              <a:endParaRPr lang="zh-CN" altLang="en-US" sz="1000" dirty="0">
                <a:latin typeface="Times New Roman" panose="02020603050405020304" pitchFamily="18" charset="0"/>
                <a:cs typeface="Times New Roman" panose="02020603050405020304" pitchFamily="18" charset="0"/>
              </a:endParaRPr>
            </a:p>
          </p:txBody>
        </p:sp>
        <p:sp>
          <p:nvSpPr>
            <p:cNvPr id="78" name="椭圆 77"/>
            <p:cNvSpPr/>
            <p:nvPr/>
          </p:nvSpPr>
          <p:spPr bwMode="auto">
            <a:xfrm>
              <a:off x="1691680" y="2276872"/>
              <a:ext cx="216024" cy="216024"/>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sp>
          <p:nvSpPr>
            <p:cNvPr id="79" name="TextBox 78"/>
            <p:cNvSpPr txBox="1"/>
            <p:nvPr/>
          </p:nvSpPr>
          <p:spPr>
            <a:xfrm>
              <a:off x="1607701" y="2179511"/>
              <a:ext cx="407484" cy="400110"/>
            </a:xfrm>
            <a:prstGeom prst="rect">
              <a:avLst/>
            </a:prstGeom>
            <a:noFill/>
          </p:spPr>
          <p:txBody>
            <a:bodyPr wrap="none" rtlCol="0">
              <a:spAutoFit/>
            </a:bodyPr>
            <a:lstStyle/>
            <a:p>
              <a:r>
                <a:rPr lang="en-US" altLang="zh-CN" sz="2000" b="1" dirty="0"/>
                <a:t>+</a:t>
              </a:r>
              <a:endParaRPr lang="zh-CN" altLang="en-US" sz="2000" b="1" dirty="0"/>
            </a:p>
          </p:txBody>
        </p:sp>
      </p:grpSp>
      <p:grpSp>
        <p:nvGrpSpPr>
          <p:cNvPr id="114" name="组合 113"/>
          <p:cNvGrpSpPr/>
          <p:nvPr/>
        </p:nvGrpSpPr>
        <p:grpSpPr>
          <a:xfrm>
            <a:off x="4910727" y="966276"/>
            <a:ext cx="3682857" cy="2236770"/>
            <a:chOff x="4910727" y="966276"/>
            <a:chExt cx="3682857" cy="2236770"/>
          </a:xfrm>
        </p:grpSpPr>
        <p:cxnSp>
          <p:nvCxnSpPr>
            <p:cNvPr id="4" name="直接连接符 3"/>
            <p:cNvCxnSpPr/>
            <p:nvPr/>
          </p:nvCxnSpPr>
          <p:spPr>
            <a:xfrm>
              <a:off x="5468645" y="1239941"/>
              <a:ext cx="308055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486400" y="2991775"/>
              <a:ext cx="3107184" cy="88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5468645" y="1429305"/>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5896253" y="1430785"/>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6341616" y="1429305"/>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6766264" y="1430785"/>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7193872" y="1432265"/>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7639235" y="1430785"/>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100392" y="1450020"/>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椭圆 92"/>
            <p:cNvSpPr>
              <a:spLocks noChangeAspect="1"/>
            </p:cNvSpPr>
            <p:nvPr/>
          </p:nvSpPr>
          <p:spPr>
            <a:xfrm>
              <a:off x="5560033" y="1312386"/>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a:spLocks noChangeAspect="1"/>
            </p:cNvSpPr>
            <p:nvPr/>
          </p:nvSpPr>
          <p:spPr>
            <a:xfrm>
              <a:off x="5978356" y="131463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a:spLocks noChangeAspect="1"/>
            </p:cNvSpPr>
            <p:nvPr/>
          </p:nvSpPr>
          <p:spPr>
            <a:xfrm>
              <a:off x="6423719" y="131463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a:spLocks noChangeAspect="1"/>
            </p:cNvSpPr>
            <p:nvPr/>
          </p:nvSpPr>
          <p:spPr>
            <a:xfrm>
              <a:off x="6848367" y="1321264"/>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a:spLocks noChangeAspect="1"/>
            </p:cNvSpPr>
            <p:nvPr/>
          </p:nvSpPr>
          <p:spPr>
            <a:xfrm>
              <a:off x="7266690" y="131463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a:spLocks noChangeAspect="1"/>
            </p:cNvSpPr>
            <p:nvPr/>
          </p:nvSpPr>
          <p:spPr>
            <a:xfrm>
              <a:off x="7712053" y="131463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箭头连接符 100"/>
            <p:cNvCxnSpPr>
              <a:stCxn id="106" idx="0"/>
            </p:cNvCxnSpPr>
            <p:nvPr/>
          </p:nvCxnSpPr>
          <p:spPr>
            <a:xfrm flipV="1">
              <a:off x="7766053" y="1065323"/>
              <a:ext cx="10786" cy="249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椭圆 109"/>
            <p:cNvSpPr>
              <a:spLocks noChangeAspect="1"/>
            </p:cNvSpPr>
            <p:nvPr/>
          </p:nvSpPr>
          <p:spPr>
            <a:xfrm>
              <a:off x="8206672" y="11374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箭头连接符 108"/>
            <p:cNvCxnSpPr/>
            <p:nvPr/>
          </p:nvCxnSpPr>
          <p:spPr>
            <a:xfrm>
              <a:off x="5624005" y="1450020"/>
              <a:ext cx="163028" cy="27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文本框 111"/>
            <p:cNvSpPr txBox="1"/>
            <p:nvPr/>
          </p:nvSpPr>
          <p:spPr>
            <a:xfrm>
              <a:off x="5342255" y="1689755"/>
              <a:ext cx="1107996"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施主能级</a:t>
              </a:r>
            </a:p>
          </p:txBody>
        </p:sp>
        <p:sp>
          <p:nvSpPr>
            <p:cNvPr id="113" name="文本框 112"/>
            <p:cNvSpPr txBox="1"/>
            <p:nvPr/>
          </p:nvSpPr>
          <p:spPr>
            <a:xfrm>
              <a:off x="4998128" y="2802936"/>
              <a:ext cx="431528" cy="400110"/>
            </a:xfrm>
            <a:prstGeom prst="rect">
              <a:avLst/>
            </a:prstGeom>
            <a:noFill/>
          </p:spPr>
          <p:txBody>
            <a:bodyPr wrap="none" rtlCol="0">
              <a:spAutoFit/>
            </a:bodyPr>
            <a:lstStyle/>
            <a:p>
              <a:r>
                <a:rPr lang="en-US" altLang="zh-CN" sz="2000" b="1" i="1" dirty="0" err="1">
                  <a:latin typeface="Times New Roman" panose="02020603050405020304" pitchFamily="18" charset="0"/>
                  <a:cs typeface="Times New Roman" panose="02020603050405020304" pitchFamily="18" charset="0"/>
                </a:rPr>
                <a:t>E</a:t>
              </a:r>
              <a:r>
                <a:rPr lang="en-US" altLang="zh-CN" sz="2000" b="1" i="1" baseline="-25000" dirty="0" err="1">
                  <a:latin typeface="Times New Roman" panose="02020603050405020304" pitchFamily="18" charset="0"/>
                  <a:cs typeface="Times New Roman" panose="02020603050405020304" pitchFamily="18" charset="0"/>
                </a:rPr>
                <a:t>v</a:t>
              </a:r>
              <a:endParaRPr lang="zh-CN" altLang="en-US" sz="2000" b="1" i="1" baseline="-25000" dirty="0">
                <a:latin typeface="Times New Roman" panose="02020603050405020304" pitchFamily="18" charset="0"/>
                <a:cs typeface="Times New Roman" panose="02020603050405020304" pitchFamily="18" charset="0"/>
              </a:endParaRPr>
            </a:p>
          </p:txBody>
        </p:sp>
        <p:sp>
          <p:nvSpPr>
            <p:cNvPr id="116" name="文本框 115"/>
            <p:cNvSpPr txBox="1"/>
            <p:nvPr/>
          </p:nvSpPr>
          <p:spPr>
            <a:xfrm>
              <a:off x="4910727" y="966276"/>
              <a:ext cx="431528" cy="400110"/>
            </a:xfrm>
            <a:prstGeom prst="rect">
              <a:avLst/>
            </a:prstGeom>
            <a:noFill/>
          </p:spPr>
          <p:txBody>
            <a:bodyPr wrap="none" rtlCol="0">
              <a:spAutoFit/>
            </a:bodyPr>
            <a:lstStyle/>
            <a:p>
              <a:r>
                <a:rPr lang="en-US" altLang="zh-CN" sz="2000" b="1" i="1" dirty="0" err="1">
                  <a:latin typeface="Times New Roman" panose="02020603050405020304" pitchFamily="18" charset="0"/>
                  <a:cs typeface="Times New Roman" panose="02020603050405020304" pitchFamily="18" charset="0"/>
                </a:rPr>
                <a:t>E</a:t>
              </a:r>
              <a:r>
                <a:rPr lang="en-US" altLang="zh-CN" sz="2000" b="1" i="1" baseline="-25000" dirty="0" err="1">
                  <a:latin typeface="Times New Roman" panose="02020603050405020304" pitchFamily="18" charset="0"/>
                  <a:cs typeface="Times New Roman" panose="02020603050405020304" pitchFamily="18" charset="0"/>
                </a:rPr>
                <a:t>c</a:t>
              </a:r>
              <a:endParaRPr lang="zh-CN" altLang="en-US" sz="2000" b="1" i="1" baseline="-25000" dirty="0">
                <a:latin typeface="Times New Roman" panose="02020603050405020304" pitchFamily="18" charset="0"/>
                <a:cs typeface="Times New Roman" panose="02020603050405020304" pitchFamily="18" charset="0"/>
              </a:endParaRPr>
            </a:p>
          </p:txBody>
        </p:sp>
      </p:grpSp>
      <p:cxnSp>
        <p:nvCxnSpPr>
          <p:cNvPr id="119" name="直接连接符 118"/>
          <p:cNvCxnSpPr/>
          <p:nvPr/>
        </p:nvCxnSpPr>
        <p:spPr>
          <a:xfrm>
            <a:off x="5595513" y="4384480"/>
            <a:ext cx="308055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5613268" y="6136314"/>
            <a:ext cx="3107184" cy="88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5595513" y="5905491"/>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023121" y="5906971"/>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6468484" y="5905491"/>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6893132" y="5906971"/>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320740" y="5908451"/>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7766103" y="5906971"/>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227260" y="5926206"/>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1" name="椭圆 130"/>
          <p:cNvSpPr>
            <a:spLocks noChangeAspect="1"/>
          </p:cNvSpPr>
          <p:nvPr/>
        </p:nvSpPr>
        <p:spPr>
          <a:xfrm>
            <a:off x="6994491" y="6152266"/>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a:spLocks noChangeAspect="1"/>
          </p:cNvSpPr>
          <p:nvPr/>
        </p:nvSpPr>
        <p:spPr>
          <a:xfrm>
            <a:off x="7430273" y="615811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箭头连接符 133"/>
          <p:cNvCxnSpPr/>
          <p:nvPr/>
        </p:nvCxnSpPr>
        <p:spPr>
          <a:xfrm flipV="1">
            <a:off x="8384718" y="5890588"/>
            <a:ext cx="10786" cy="249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椭圆 134"/>
          <p:cNvSpPr>
            <a:spLocks noChangeAspect="1"/>
          </p:cNvSpPr>
          <p:nvPr/>
        </p:nvSpPr>
        <p:spPr>
          <a:xfrm>
            <a:off x="8382619" y="6154069"/>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箭头连接符 135"/>
          <p:cNvCxnSpPr/>
          <p:nvPr/>
        </p:nvCxnSpPr>
        <p:spPr>
          <a:xfrm>
            <a:off x="5402023" y="5619852"/>
            <a:ext cx="163028" cy="27279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文本框 136"/>
          <p:cNvSpPr txBox="1"/>
          <p:nvPr/>
        </p:nvSpPr>
        <p:spPr>
          <a:xfrm>
            <a:off x="4333667" y="5435932"/>
            <a:ext cx="1107996"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受主能级</a:t>
            </a:r>
          </a:p>
        </p:txBody>
      </p:sp>
      <p:sp>
        <p:nvSpPr>
          <p:cNvPr id="138" name="文本框 137"/>
          <p:cNvSpPr txBox="1"/>
          <p:nvPr/>
        </p:nvSpPr>
        <p:spPr>
          <a:xfrm>
            <a:off x="5124996" y="5947475"/>
            <a:ext cx="431528" cy="400110"/>
          </a:xfrm>
          <a:prstGeom prst="rect">
            <a:avLst/>
          </a:prstGeom>
          <a:noFill/>
        </p:spPr>
        <p:txBody>
          <a:bodyPr wrap="none" rtlCol="0">
            <a:spAutoFit/>
          </a:bodyPr>
          <a:lstStyle/>
          <a:p>
            <a:r>
              <a:rPr lang="en-US" altLang="zh-CN" sz="2000" b="1" i="1" dirty="0" err="1">
                <a:latin typeface="Times New Roman" panose="02020603050405020304" pitchFamily="18" charset="0"/>
                <a:cs typeface="Times New Roman" panose="02020603050405020304" pitchFamily="18" charset="0"/>
              </a:rPr>
              <a:t>E</a:t>
            </a:r>
            <a:r>
              <a:rPr lang="en-US" altLang="zh-CN" sz="2000" b="1" i="1" baseline="-25000" dirty="0" err="1">
                <a:latin typeface="Times New Roman" panose="02020603050405020304" pitchFamily="18" charset="0"/>
                <a:cs typeface="Times New Roman" panose="02020603050405020304" pitchFamily="18" charset="0"/>
              </a:rPr>
              <a:t>v</a:t>
            </a:r>
            <a:endParaRPr lang="zh-CN" altLang="en-US" sz="2000" b="1" i="1" baseline="-25000" dirty="0">
              <a:latin typeface="Times New Roman" panose="02020603050405020304" pitchFamily="18" charset="0"/>
              <a:cs typeface="Times New Roman" panose="02020603050405020304" pitchFamily="18" charset="0"/>
            </a:endParaRPr>
          </a:p>
        </p:txBody>
      </p:sp>
      <p:sp>
        <p:nvSpPr>
          <p:cNvPr id="139" name="文本框 138"/>
          <p:cNvSpPr txBox="1"/>
          <p:nvPr/>
        </p:nvSpPr>
        <p:spPr>
          <a:xfrm>
            <a:off x="5037595" y="4110815"/>
            <a:ext cx="431528" cy="400110"/>
          </a:xfrm>
          <a:prstGeom prst="rect">
            <a:avLst/>
          </a:prstGeom>
          <a:noFill/>
        </p:spPr>
        <p:txBody>
          <a:bodyPr wrap="none" rtlCol="0">
            <a:spAutoFit/>
          </a:bodyPr>
          <a:lstStyle/>
          <a:p>
            <a:r>
              <a:rPr lang="en-US" altLang="zh-CN" sz="2000" b="1" i="1" dirty="0" err="1">
                <a:latin typeface="Times New Roman" panose="02020603050405020304" pitchFamily="18" charset="0"/>
                <a:cs typeface="Times New Roman" panose="02020603050405020304" pitchFamily="18" charset="0"/>
              </a:rPr>
              <a:t>E</a:t>
            </a:r>
            <a:r>
              <a:rPr lang="en-US" altLang="zh-CN" sz="2000" b="1" i="1" baseline="-25000" dirty="0" err="1">
                <a:latin typeface="Times New Roman" panose="02020603050405020304" pitchFamily="18" charset="0"/>
                <a:cs typeface="Times New Roman" panose="02020603050405020304" pitchFamily="18" charset="0"/>
              </a:rPr>
              <a:t>c</a:t>
            </a:r>
            <a:endParaRPr lang="zh-CN" altLang="en-US" sz="2000" b="1" i="1" baseline="-25000" dirty="0">
              <a:latin typeface="Times New Roman" panose="02020603050405020304" pitchFamily="18" charset="0"/>
              <a:cs typeface="Times New Roman" panose="02020603050405020304" pitchFamily="18" charset="0"/>
            </a:endParaRPr>
          </a:p>
        </p:txBody>
      </p:sp>
      <p:sp>
        <p:nvSpPr>
          <p:cNvPr id="140" name="椭圆 139"/>
          <p:cNvSpPr>
            <a:spLocks noChangeAspect="1"/>
          </p:cNvSpPr>
          <p:nvPr/>
        </p:nvSpPr>
        <p:spPr>
          <a:xfrm>
            <a:off x="6992749" y="5760923"/>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a:spLocks noChangeAspect="1"/>
          </p:cNvSpPr>
          <p:nvPr/>
        </p:nvSpPr>
        <p:spPr>
          <a:xfrm>
            <a:off x="7388835" y="5778236"/>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a:spLocks noChangeAspect="1"/>
          </p:cNvSpPr>
          <p:nvPr/>
        </p:nvSpPr>
        <p:spPr>
          <a:xfrm>
            <a:off x="7852446" y="6185124"/>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8144768" y="1475173"/>
            <a:ext cx="237851" cy="2476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144" name="椭圆 143"/>
          <p:cNvSpPr/>
          <p:nvPr/>
        </p:nvSpPr>
        <p:spPr>
          <a:xfrm>
            <a:off x="7811751" y="5644995"/>
            <a:ext cx="237851" cy="2476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cxnSp>
        <p:nvCxnSpPr>
          <p:cNvPr id="145" name="直接箭头连接符 144"/>
          <p:cNvCxnSpPr/>
          <p:nvPr/>
        </p:nvCxnSpPr>
        <p:spPr>
          <a:xfrm flipV="1">
            <a:off x="7896919" y="5921388"/>
            <a:ext cx="10786" cy="249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椭圆 145"/>
          <p:cNvSpPr/>
          <p:nvPr/>
        </p:nvSpPr>
        <p:spPr>
          <a:xfrm>
            <a:off x="6512737" y="5632094"/>
            <a:ext cx="237851" cy="2476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147" name="椭圆 146"/>
          <p:cNvSpPr/>
          <p:nvPr/>
        </p:nvSpPr>
        <p:spPr>
          <a:xfrm>
            <a:off x="6059554" y="5619385"/>
            <a:ext cx="237851" cy="2476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148" name="椭圆 147"/>
          <p:cNvSpPr/>
          <p:nvPr/>
        </p:nvSpPr>
        <p:spPr>
          <a:xfrm>
            <a:off x="5644184" y="5620598"/>
            <a:ext cx="237851" cy="2476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t>
            </a:r>
            <a:endParaRPr lang="zh-CN" altLang="en-US" b="1" dirty="0">
              <a:solidFill>
                <a:schemeClr val="tx1"/>
              </a:solidFill>
            </a:endParaRPr>
          </a:p>
        </p:txBody>
      </p:sp>
      <p:cxnSp>
        <p:nvCxnSpPr>
          <p:cNvPr id="143" name="直接连接符 142"/>
          <p:cNvCxnSpPr/>
          <p:nvPr/>
        </p:nvCxnSpPr>
        <p:spPr>
          <a:xfrm>
            <a:off x="397968" y="3675355"/>
            <a:ext cx="8550723" cy="17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3476597" y="1367866"/>
            <a:ext cx="1271502" cy="369332"/>
          </a:xfrm>
          <a:prstGeom prst="rect">
            <a:avLst/>
          </a:prstGeom>
          <a:noFill/>
        </p:spPr>
        <p:txBody>
          <a:bodyPr wrap="none" rtlCol="0">
            <a:spAutoFit/>
          </a:bodyPr>
          <a:lstStyle/>
          <a:p>
            <a:r>
              <a:rPr lang="zh-CN" altLang="en-US" dirty="0"/>
              <a:t>电离能∆</a:t>
            </a:r>
            <a:r>
              <a:rPr lang="en-US" altLang="zh-CN" b="1" i="1" dirty="0">
                <a:latin typeface="Times New Roman" panose="02020603050405020304" pitchFamily="18" charset="0"/>
                <a:cs typeface="Times New Roman" panose="02020603050405020304" pitchFamily="18" charset="0"/>
              </a:rPr>
              <a:t>E</a:t>
            </a:r>
            <a:r>
              <a:rPr lang="en-US" altLang="zh-CN" b="1" i="1" baseline="-25000" dirty="0">
                <a:latin typeface="Times New Roman" panose="02020603050405020304" pitchFamily="18" charset="0"/>
                <a:cs typeface="Times New Roman" panose="02020603050405020304" pitchFamily="18" charset="0"/>
              </a:rPr>
              <a:t>D</a:t>
            </a:r>
            <a:endParaRPr lang="zh-CN" altLang="en-US" b="1" i="1" baseline="-25000" dirty="0">
              <a:latin typeface="Times New Roman" panose="02020603050405020304" pitchFamily="18" charset="0"/>
              <a:cs typeface="Times New Roman" panose="02020603050405020304" pitchFamily="18" charset="0"/>
            </a:endParaRPr>
          </a:p>
        </p:txBody>
      </p:sp>
      <p:sp>
        <p:nvSpPr>
          <p:cNvPr id="154" name="文本框 153"/>
          <p:cNvSpPr txBox="1"/>
          <p:nvPr/>
        </p:nvSpPr>
        <p:spPr>
          <a:xfrm>
            <a:off x="3735641" y="5835429"/>
            <a:ext cx="1271502" cy="369332"/>
          </a:xfrm>
          <a:prstGeom prst="rect">
            <a:avLst/>
          </a:prstGeom>
          <a:noFill/>
        </p:spPr>
        <p:txBody>
          <a:bodyPr wrap="none" rtlCol="0">
            <a:spAutoFit/>
          </a:bodyPr>
          <a:lstStyle/>
          <a:p>
            <a:r>
              <a:rPr lang="zh-CN" altLang="en-US" dirty="0"/>
              <a:t>电离能∆</a:t>
            </a:r>
            <a:r>
              <a:rPr lang="en-US" altLang="zh-CN" b="1" i="1" dirty="0">
                <a:latin typeface="Times New Roman" panose="02020603050405020304" pitchFamily="18" charset="0"/>
                <a:cs typeface="Times New Roman" panose="02020603050405020304" pitchFamily="18" charset="0"/>
              </a:rPr>
              <a:t>E</a:t>
            </a:r>
            <a:r>
              <a:rPr lang="en-US" altLang="zh-CN" b="1" i="1" baseline="-25000" dirty="0">
                <a:latin typeface="Times New Roman" panose="02020603050405020304" pitchFamily="18" charset="0"/>
                <a:cs typeface="Times New Roman" panose="02020603050405020304" pitchFamily="18" charset="0"/>
              </a:rPr>
              <a:t>A</a:t>
            </a:r>
            <a:endParaRPr lang="zh-CN" altLang="en-US" b="1" i="1" baseline="-25000" dirty="0">
              <a:latin typeface="Times New Roman" panose="02020603050405020304" pitchFamily="18" charset="0"/>
              <a:cs typeface="Times New Roman" panose="02020603050405020304" pitchFamily="18" charset="0"/>
            </a:endParaRPr>
          </a:p>
        </p:txBody>
      </p:sp>
      <p:sp>
        <p:nvSpPr>
          <p:cNvPr id="149" name="椭圆 148"/>
          <p:cNvSpPr>
            <a:spLocks noChangeAspect="1"/>
          </p:cNvSpPr>
          <p:nvPr/>
        </p:nvSpPr>
        <p:spPr>
          <a:xfrm>
            <a:off x="6602175" y="6151091"/>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a:spLocks noChangeAspect="1"/>
          </p:cNvSpPr>
          <p:nvPr/>
        </p:nvSpPr>
        <p:spPr>
          <a:xfrm>
            <a:off x="6180002" y="6161873"/>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52" name="椭圆 151"/>
          <p:cNvSpPr>
            <a:spLocks noChangeAspect="1"/>
          </p:cNvSpPr>
          <p:nvPr/>
        </p:nvSpPr>
        <p:spPr>
          <a:xfrm>
            <a:off x="5733033" y="6152317"/>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6B78864-2E1A-4C64-97C1-5533163D60FF}"/>
              </a:ext>
            </a:extLst>
          </p:cNvPr>
          <p:cNvSpPr txBox="1"/>
          <p:nvPr/>
        </p:nvSpPr>
        <p:spPr>
          <a:xfrm>
            <a:off x="3476597" y="3259867"/>
            <a:ext cx="410881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施主：未电离，中性；电离后，带正电</a:t>
            </a:r>
          </a:p>
        </p:txBody>
      </p:sp>
      <p:sp>
        <p:nvSpPr>
          <p:cNvPr id="153" name="文本框 152">
            <a:extLst>
              <a:ext uri="{FF2B5EF4-FFF2-40B4-BE49-F238E27FC236}">
                <a16:creationId xmlns:a16="http://schemas.microsoft.com/office/drawing/2014/main" id="{3632A850-B22F-448D-AE38-2FB7465232E3}"/>
              </a:ext>
            </a:extLst>
          </p:cNvPr>
          <p:cNvSpPr txBox="1"/>
          <p:nvPr/>
        </p:nvSpPr>
        <p:spPr>
          <a:xfrm>
            <a:off x="3244370" y="6458352"/>
            <a:ext cx="410080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受主：未电离，中性；电离后，带负电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346" y="214289"/>
            <a:ext cx="3775393" cy="523220"/>
          </a:xfrm>
          <a:prstGeom prst="rect">
            <a:avLst/>
          </a:prstGeom>
          <a:noFill/>
        </p:spPr>
        <p:txBody>
          <a:bodyPr wrap="none" rtlCol="0">
            <a:spAutoFit/>
          </a:bodyPr>
          <a:lstStyle/>
          <a:p>
            <a:r>
              <a:rPr lang="en-US" altLang="zh-CN" sz="2800" dirty="0">
                <a:latin typeface="黑体" panose="02010609060101010101" pitchFamily="49" charset="-122"/>
                <a:ea typeface="黑体" panose="02010609060101010101" pitchFamily="49" charset="-122"/>
              </a:rPr>
              <a:t>p</a:t>
            </a:r>
            <a:r>
              <a:rPr lang="zh-CN" altLang="en-US" sz="2800" dirty="0">
                <a:latin typeface="黑体" panose="02010609060101010101" pitchFamily="49" charset="-122"/>
                <a:ea typeface="黑体" panose="02010609060101010101" pitchFamily="49" charset="-122"/>
              </a:rPr>
              <a:t>型半导体和</a:t>
            </a:r>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型半导体</a:t>
            </a:r>
          </a:p>
        </p:txBody>
      </p:sp>
      <p:sp>
        <p:nvSpPr>
          <p:cNvPr id="3" name="TextBox 2"/>
          <p:cNvSpPr txBox="1"/>
          <p:nvPr/>
        </p:nvSpPr>
        <p:spPr>
          <a:xfrm>
            <a:off x="746389" y="1277499"/>
            <a:ext cx="7359707" cy="1015663"/>
          </a:xfrm>
          <a:prstGeom prst="rect">
            <a:avLst/>
          </a:prstGeom>
          <a:noFill/>
        </p:spPr>
        <p:txBody>
          <a:bodyPr wrap="none" rtlCol="0">
            <a:spAutoFit/>
          </a:bodyPr>
          <a:lstStyle/>
          <a:p>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型半导体： </a:t>
            </a:r>
            <a:r>
              <a:rPr lang="zh-CN" altLang="en-US" sz="2000" dirty="0">
                <a:solidFill>
                  <a:srgbClr val="FF0000"/>
                </a:solidFill>
                <a:latin typeface="黑体" panose="02010609060101010101" pitchFamily="49" charset="-122"/>
                <a:ea typeface="黑体" panose="02010609060101010101" pitchFamily="49" charset="-122"/>
              </a:rPr>
              <a:t>多</a:t>
            </a:r>
            <a:r>
              <a:rPr lang="zh-CN" altLang="en-US" sz="2000" dirty="0">
                <a:latin typeface="黑体" panose="02010609060101010101" pitchFamily="49" charset="-122"/>
                <a:ea typeface="黑体" panose="02010609060101010101" pitchFamily="49" charset="-122"/>
              </a:rPr>
              <a:t>数载流</a:t>
            </a:r>
            <a:r>
              <a:rPr lang="zh-CN" altLang="en-US" sz="2000" dirty="0">
                <a:solidFill>
                  <a:srgbClr val="FF0000"/>
                </a:solidFill>
                <a:latin typeface="黑体" panose="02010609060101010101" pitchFamily="49" charset="-122"/>
                <a:ea typeface="黑体" panose="02010609060101010101" pitchFamily="49" charset="-122"/>
              </a:rPr>
              <a:t>子</a:t>
            </a:r>
            <a:r>
              <a:rPr lang="zh-CN" altLang="en-US" sz="2000" dirty="0">
                <a:latin typeface="黑体" panose="02010609060101010101" pitchFamily="49" charset="-122"/>
                <a:ea typeface="黑体" panose="02010609060101010101" pitchFamily="49" charset="-122"/>
              </a:rPr>
              <a:t>是空穴，存在少量电子（</a:t>
            </a:r>
            <a:r>
              <a:rPr lang="zh-CN" altLang="en-US" sz="2000" dirty="0">
                <a:solidFill>
                  <a:srgbClr val="FF0000"/>
                </a:solidFill>
                <a:latin typeface="黑体" panose="02010609060101010101" pitchFamily="49" charset="-122"/>
                <a:ea typeface="黑体" panose="02010609060101010101" pitchFamily="49" charset="-122"/>
              </a:rPr>
              <a:t>少</a:t>
            </a:r>
            <a:r>
              <a:rPr lang="zh-CN" altLang="en-US" sz="2000" dirty="0">
                <a:latin typeface="黑体" panose="02010609060101010101" pitchFamily="49" charset="-122"/>
                <a:ea typeface="黑体" panose="02010609060101010101" pitchFamily="49" charset="-122"/>
              </a:rPr>
              <a:t>数载流</a:t>
            </a:r>
            <a:r>
              <a:rPr lang="zh-CN" altLang="en-US" sz="2000" dirty="0">
                <a:solidFill>
                  <a:srgbClr val="FF0000"/>
                </a:solidFill>
                <a:latin typeface="黑体" panose="02010609060101010101" pitchFamily="49" charset="-122"/>
                <a:ea typeface="黑体" panose="02010609060101010101" pitchFamily="49" charset="-122"/>
              </a:rPr>
              <a:t>子</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n</a:t>
            </a:r>
            <a:r>
              <a:rPr lang="zh-CN" altLang="en-US" sz="2000" dirty="0">
                <a:latin typeface="黑体" panose="02010609060101010101" pitchFamily="49" charset="-122"/>
                <a:ea typeface="黑体" panose="02010609060101010101" pitchFamily="49" charset="-122"/>
              </a:rPr>
              <a:t>型半导体：多数载流子是电子，存在少量空穴（少数载流子）</a:t>
            </a:r>
          </a:p>
        </p:txBody>
      </p:sp>
      <p:grpSp>
        <p:nvGrpSpPr>
          <p:cNvPr id="23" name="组合 22"/>
          <p:cNvGrpSpPr/>
          <p:nvPr/>
        </p:nvGrpSpPr>
        <p:grpSpPr>
          <a:xfrm>
            <a:off x="1278374" y="2737444"/>
            <a:ext cx="2016224" cy="1944216"/>
            <a:chOff x="899592" y="3356992"/>
            <a:chExt cx="2016224" cy="1944216"/>
          </a:xfrm>
        </p:grpSpPr>
        <p:sp>
          <p:nvSpPr>
            <p:cNvPr id="4" name="矩形 3"/>
            <p:cNvSpPr/>
            <p:nvPr/>
          </p:nvSpPr>
          <p:spPr bwMode="auto">
            <a:xfrm>
              <a:off x="899592" y="3356992"/>
              <a:ext cx="2016224" cy="5760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 name="矩形 4"/>
            <p:cNvSpPr/>
            <p:nvPr/>
          </p:nvSpPr>
          <p:spPr bwMode="auto">
            <a:xfrm>
              <a:off x="899592" y="4653136"/>
              <a:ext cx="2016224" cy="6480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7" name="直接连接符 6"/>
            <p:cNvCxnSpPr/>
            <p:nvPr/>
          </p:nvCxnSpPr>
          <p:spPr bwMode="auto">
            <a:xfrm>
              <a:off x="1015615" y="4095734"/>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 name="直接连接符 7"/>
            <p:cNvCxnSpPr/>
            <p:nvPr/>
          </p:nvCxnSpPr>
          <p:spPr bwMode="auto">
            <a:xfrm>
              <a:off x="1240970" y="4093094"/>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1484987" y="4095734"/>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1735695" y="4095734"/>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1970381" y="4093094"/>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2177074" y="4095734"/>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a:off x="2393098" y="4095734"/>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2609122" y="4093094"/>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1187624" y="4509120"/>
              <a:ext cx="144016" cy="0"/>
            </a:xfrm>
            <a:prstGeom prst="line">
              <a:avLst/>
            </a:prstGeom>
            <a:solidFill>
              <a:schemeClr val="accent1"/>
            </a:solidFill>
            <a:ln w="28575" cap="flat" cmpd="sng" algn="ctr">
              <a:solidFill>
                <a:srgbClr val="3333FF"/>
              </a:solidFill>
              <a:prstDash val="solid"/>
              <a:round/>
              <a:headEnd type="none" w="med" len="med"/>
              <a:tailEnd type="none" w="med" len="med"/>
            </a:ln>
            <a:effectLst/>
          </p:spPr>
        </p:cxnSp>
        <p:cxnSp>
          <p:nvCxnSpPr>
            <p:cNvPr id="17" name="直接连接符 16"/>
            <p:cNvCxnSpPr/>
            <p:nvPr/>
          </p:nvCxnSpPr>
          <p:spPr bwMode="auto">
            <a:xfrm>
              <a:off x="1547664" y="4509120"/>
              <a:ext cx="144016" cy="0"/>
            </a:xfrm>
            <a:prstGeom prst="line">
              <a:avLst/>
            </a:prstGeom>
            <a:solidFill>
              <a:schemeClr val="accent1"/>
            </a:solidFill>
            <a:ln w="28575" cap="flat" cmpd="sng" algn="ctr">
              <a:solidFill>
                <a:srgbClr val="3333FF"/>
              </a:solidFill>
              <a:prstDash val="solid"/>
              <a:round/>
              <a:headEnd type="none" w="med" len="med"/>
              <a:tailEnd type="none" w="med" len="med"/>
            </a:ln>
            <a:effectLst/>
          </p:spPr>
        </p:cxnSp>
        <p:cxnSp>
          <p:nvCxnSpPr>
            <p:cNvPr id="19" name="直接连接符 18"/>
            <p:cNvCxnSpPr/>
            <p:nvPr/>
          </p:nvCxnSpPr>
          <p:spPr bwMode="auto">
            <a:xfrm>
              <a:off x="1907704" y="4509120"/>
              <a:ext cx="144016" cy="0"/>
            </a:xfrm>
            <a:prstGeom prst="line">
              <a:avLst/>
            </a:prstGeom>
            <a:solidFill>
              <a:schemeClr val="accent1"/>
            </a:solidFill>
            <a:ln w="28575" cap="flat" cmpd="sng" algn="ctr">
              <a:solidFill>
                <a:srgbClr val="3333FF"/>
              </a:solidFill>
              <a:prstDash val="solid"/>
              <a:round/>
              <a:headEnd type="none" w="med" len="med"/>
              <a:tailEnd type="none" w="med" len="med"/>
            </a:ln>
            <a:effectLst/>
          </p:spPr>
        </p:cxnSp>
        <p:cxnSp>
          <p:nvCxnSpPr>
            <p:cNvPr id="21" name="直接连接符 20"/>
            <p:cNvCxnSpPr/>
            <p:nvPr/>
          </p:nvCxnSpPr>
          <p:spPr bwMode="auto">
            <a:xfrm>
              <a:off x="2267744" y="4509120"/>
              <a:ext cx="144016" cy="0"/>
            </a:xfrm>
            <a:prstGeom prst="line">
              <a:avLst/>
            </a:prstGeom>
            <a:solidFill>
              <a:schemeClr val="accent1"/>
            </a:solidFill>
            <a:ln w="28575" cap="flat" cmpd="sng" algn="ctr">
              <a:solidFill>
                <a:srgbClr val="3333FF"/>
              </a:solidFill>
              <a:prstDash val="solid"/>
              <a:round/>
              <a:headEnd type="none" w="med" len="med"/>
              <a:tailEnd type="none" w="med" len="med"/>
            </a:ln>
            <a:effectLst/>
          </p:spPr>
        </p:cxnSp>
      </p:grpSp>
      <p:grpSp>
        <p:nvGrpSpPr>
          <p:cNvPr id="24" name="组合 23"/>
          <p:cNvGrpSpPr/>
          <p:nvPr/>
        </p:nvGrpSpPr>
        <p:grpSpPr>
          <a:xfrm>
            <a:off x="5238814" y="2737444"/>
            <a:ext cx="2016224" cy="1944216"/>
            <a:chOff x="899592" y="3356992"/>
            <a:chExt cx="2016224" cy="1944216"/>
          </a:xfrm>
        </p:grpSpPr>
        <p:sp>
          <p:nvSpPr>
            <p:cNvPr id="25" name="矩形 24"/>
            <p:cNvSpPr/>
            <p:nvPr/>
          </p:nvSpPr>
          <p:spPr bwMode="auto">
            <a:xfrm>
              <a:off x="899592" y="3356992"/>
              <a:ext cx="2016224" cy="5760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6" name="矩形 25"/>
            <p:cNvSpPr/>
            <p:nvPr/>
          </p:nvSpPr>
          <p:spPr bwMode="auto">
            <a:xfrm>
              <a:off x="899592" y="4653136"/>
              <a:ext cx="2016224" cy="6480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27" name="直接连接符 26"/>
            <p:cNvCxnSpPr/>
            <p:nvPr/>
          </p:nvCxnSpPr>
          <p:spPr bwMode="auto">
            <a:xfrm>
              <a:off x="1015615" y="4439752"/>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1240970" y="4437112"/>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1484987" y="4439752"/>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a:off x="1735695" y="4439752"/>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1970381" y="4437112"/>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a:off x="2177074" y="4439752"/>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2393098" y="4439752"/>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a:off x="2609122" y="4437112"/>
              <a:ext cx="1440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a:off x="1240970" y="4077072"/>
              <a:ext cx="144016" cy="0"/>
            </a:xfrm>
            <a:prstGeom prst="line">
              <a:avLst/>
            </a:prstGeom>
            <a:solidFill>
              <a:schemeClr val="accent1"/>
            </a:solidFill>
            <a:ln w="28575" cap="flat" cmpd="sng" algn="ctr">
              <a:solidFill>
                <a:srgbClr val="3333FF"/>
              </a:solidFill>
              <a:prstDash val="solid"/>
              <a:round/>
              <a:headEnd type="none" w="med" len="med"/>
              <a:tailEnd type="none" w="med" len="med"/>
            </a:ln>
            <a:effectLst/>
          </p:spPr>
        </p:cxnSp>
        <p:cxnSp>
          <p:nvCxnSpPr>
            <p:cNvPr id="36" name="直接连接符 35"/>
            <p:cNvCxnSpPr/>
            <p:nvPr/>
          </p:nvCxnSpPr>
          <p:spPr bwMode="auto">
            <a:xfrm>
              <a:off x="1601010" y="4077072"/>
              <a:ext cx="144016" cy="0"/>
            </a:xfrm>
            <a:prstGeom prst="line">
              <a:avLst/>
            </a:prstGeom>
            <a:solidFill>
              <a:schemeClr val="accent1"/>
            </a:solidFill>
            <a:ln w="28575" cap="flat" cmpd="sng" algn="ctr">
              <a:solidFill>
                <a:srgbClr val="3333FF"/>
              </a:solidFill>
              <a:prstDash val="solid"/>
              <a:round/>
              <a:headEnd type="none" w="med" len="med"/>
              <a:tailEnd type="none" w="med" len="med"/>
            </a:ln>
            <a:effectLst/>
          </p:spPr>
        </p:cxnSp>
        <p:cxnSp>
          <p:nvCxnSpPr>
            <p:cNvPr id="37" name="直接连接符 36"/>
            <p:cNvCxnSpPr/>
            <p:nvPr/>
          </p:nvCxnSpPr>
          <p:spPr bwMode="auto">
            <a:xfrm>
              <a:off x="1961050" y="4077072"/>
              <a:ext cx="144016" cy="0"/>
            </a:xfrm>
            <a:prstGeom prst="line">
              <a:avLst/>
            </a:prstGeom>
            <a:solidFill>
              <a:schemeClr val="accent1"/>
            </a:solidFill>
            <a:ln w="28575" cap="flat" cmpd="sng" algn="ctr">
              <a:solidFill>
                <a:srgbClr val="3333FF"/>
              </a:solidFill>
              <a:prstDash val="solid"/>
              <a:round/>
              <a:headEnd type="none" w="med" len="med"/>
              <a:tailEnd type="none" w="med" len="med"/>
            </a:ln>
            <a:effectLst/>
          </p:spPr>
        </p:cxnSp>
        <p:cxnSp>
          <p:nvCxnSpPr>
            <p:cNvPr id="38" name="直接连接符 37"/>
            <p:cNvCxnSpPr/>
            <p:nvPr/>
          </p:nvCxnSpPr>
          <p:spPr bwMode="auto">
            <a:xfrm>
              <a:off x="2321090" y="4077072"/>
              <a:ext cx="144016" cy="0"/>
            </a:xfrm>
            <a:prstGeom prst="line">
              <a:avLst/>
            </a:prstGeom>
            <a:solidFill>
              <a:schemeClr val="accent1"/>
            </a:solidFill>
            <a:ln w="28575" cap="flat" cmpd="sng" algn="ctr">
              <a:solidFill>
                <a:srgbClr val="3333FF"/>
              </a:solidFill>
              <a:prstDash val="solid"/>
              <a:round/>
              <a:headEnd type="none" w="med" len="med"/>
              <a:tailEnd type="none" w="med" len="med"/>
            </a:ln>
            <a:effectLst/>
          </p:spPr>
        </p:cxnSp>
      </p:grpSp>
      <p:sp>
        <p:nvSpPr>
          <p:cNvPr id="39" name="TextBox 38"/>
          <p:cNvSpPr txBox="1"/>
          <p:nvPr/>
        </p:nvSpPr>
        <p:spPr>
          <a:xfrm>
            <a:off x="3654638" y="2881460"/>
            <a:ext cx="646331" cy="369332"/>
          </a:xfrm>
          <a:prstGeom prst="rect">
            <a:avLst/>
          </a:prstGeom>
          <a:noFill/>
        </p:spPr>
        <p:txBody>
          <a:bodyPr wrap="none" rtlCol="0">
            <a:spAutoFit/>
          </a:bodyPr>
          <a:lstStyle/>
          <a:p>
            <a:r>
              <a:rPr lang="zh-CN" altLang="en-US" dirty="0"/>
              <a:t>导带</a:t>
            </a:r>
          </a:p>
        </p:txBody>
      </p:sp>
      <p:sp>
        <p:nvSpPr>
          <p:cNvPr id="40" name="TextBox 39"/>
          <p:cNvSpPr txBox="1"/>
          <p:nvPr/>
        </p:nvSpPr>
        <p:spPr>
          <a:xfrm>
            <a:off x="3726646" y="4105596"/>
            <a:ext cx="646331" cy="369332"/>
          </a:xfrm>
          <a:prstGeom prst="rect">
            <a:avLst/>
          </a:prstGeom>
          <a:noFill/>
        </p:spPr>
        <p:txBody>
          <a:bodyPr wrap="none" rtlCol="0">
            <a:spAutoFit/>
          </a:bodyPr>
          <a:lstStyle/>
          <a:p>
            <a:r>
              <a:rPr lang="zh-CN" altLang="en-US" dirty="0"/>
              <a:t>价带</a:t>
            </a:r>
          </a:p>
        </p:txBody>
      </p:sp>
      <p:sp>
        <p:nvSpPr>
          <p:cNvPr id="41" name="TextBox 40"/>
          <p:cNvSpPr txBox="1"/>
          <p:nvPr/>
        </p:nvSpPr>
        <p:spPr>
          <a:xfrm>
            <a:off x="1350382" y="5041700"/>
            <a:ext cx="1965603"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施主浓度</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a:cs typeface="Times New Roman" panose="02020603050405020304"/>
              </a:rPr>
              <a:t>&gt; </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A</a:t>
            </a:r>
            <a:endParaRPr lang="zh-CN" altLang="en-US" baseline="-250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5310822" y="5041700"/>
            <a:ext cx="1906291"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受主浓度</a:t>
            </a:r>
            <a:r>
              <a:rPr lang="en-US" altLang="zh-CN" dirty="0"/>
              <a:t>N</a:t>
            </a:r>
            <a:r>
              <a:rPr lang="en-US" altLang="zh-CN" baseline="-25000" dirty="0"/>
              <a:t>A </a:t>
            </a:r>
            <a:r>
              <a:rPr lang="en-US" altLang="zh-CN" dirty="0">
                <a:latin typeface="Times New Roman" panose="02020603050405020304"/>
                <a:cs typeface="Times New Roman" panose="02020603050405020304"/>
              </a:rPr>
              <a:t>&gt; </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D</a:t>
            </a:r>
            <a:endParaRPr lang="zh-CN" altLang="en-US" baseline="-250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746389" y="5753482"/>
            <a:ext cx="7656263" cy="646331"/>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杂质的补偿作用：同时存在施主和受主杂质；如果</a:t>
            </a:r>
            <a:r>
              <a:rPr lang="en-US" altLang="zh-CN" dirty="0"/>
              <a:t>N</a:t>
            </a:r>
            <a:r>
              <a:rPr lang="en-US" altLang="zh-CN" baseline="-25000" dirty="0"/>
              <a:t>A </a:t>
            </a:r>
            <a:r>
              <a:rPr lang="en-US" altLang="zh-CN" dirty="0">
                <a:latin typeface="Times New Roman" panose="02020603050405020304"/>
                <a:cs typeface="Times New Roman" panose="02020603050405020304"/>
              </a:rPr>
              <a:t>= </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D </a:t>
            </a:r>
            <a:r>
              <a:rPr lang="zh-CN" altLang="en-US" dirty="0">
                <a:latin typeface="黑体" panose="02010609060101010101" pitchFamily="49" charset="-122"/>
                <a:ea typeface="黑体" panose="02010609060101010101" pitchFamily="49" charset="-122"/>
                <a:cs typeface="Times New Roman" panose="02020603050405020304" pitchFamily="18" charset="0"/>
              </a:rPr>
              <a:t>不是高纯半导体</a:t>
            </a:r>
          </a:p>
          <a:p>
            <a:endParaRPr lang="zh-CN" altLang="en-US" dirty="0">
              <a:latin typeface="黑体" panose="02010609060101010101" pitchFamily="49" charset="-122"/>
              <a:ea typeface="黑体" panose="02010609060101010101" pitchFamily="49" charset="-122"/>
            </a:endParaRPr>
          </a:p>
        </p:txBody>
      </p:sp>
      <p:sp>
        <p:nvSpPr>
          <p:cNvPr id="16" name="文本框 15"/>
          <p:cNvSpPr txBox="1"/>
          <p:nvPr/>
        </p:nvSpPr>
        <p:spPr>
          <a:xfrm>
            <a:off x="1538413" y="6294268"/>
            <a:ext cx="3168303" cy="646331"/>
          </a:xfrm>
          <a:prstGeom prst="rect">
            <a:avLst/>
          </a:prstGeom>
          <a:noFill/>
        </p:spPr>
        <p:txBody>
          <a:bodyPr wrap="non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有效掺杂浓度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D(eff)</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N</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D</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 N</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A</a:t>
            </a:r>
            <a:endParaRPr lang="zh-CN" altLang="en-US" baseline="-25000"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346" y="214289"/>
            <a:ext cx="4134465"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浅能级杂质与深能级杂质</a:t>
            </a:r>
          </a:p>
        </p:txBody>
      </p:sp>
      <p:sp>
        <p:nvSpPr>
          <p:cNvPr id="22" name="文本框 21"/>
          <p:cNvSpPr txBox="1"/>
          <p:nvPr/>
        </p:nvSpPr>
        <p:spPr>
          <a:xfrm>
            <a:off x="4287339" y="1397100"/>
            <a:ext cx="3762568" cy="923330"/>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浅能级： 靠近导带或者价带的能级</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一般掺杂的都是浅能级杂质</a:t>
            </a:r>
          </a:p>
        </p:txBody>
      </p:sp>
      <p:grpSp>
        <p:nvGrpSpPr>
          <p:cNvPr id="25" name="组合 24"/>
          <p:cNvGrpSpPr/>
          <p:nvPr/>
        </p:nvGrpSpPr>
        <p:grpSpPr>
          <a:xfrm>
            <a:off x="223318" y="1223729"/>
            <a:ext cx="3682857" cy="2236770"/>
            <a:chOff x="223318" y="1223729"/>
            <a:chExt cx="3682857" cy="2236770"/>
          </a:xfrm>
        </p:grpSpPr>
        <p:cxnSp>
          <p:nvCxnSpPr>
            <p:cNvPr id="4" name="直接连接符 3"/>
            <p:cNvCxnSpPr/>
            <p:nvPr/>
          </p:nvCxnSpPr>
          <p:spPr>
            <a:xfrm>
              <a:off x="781236" y="1497394"/>
              <a:ext cx="308055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98991" y="3249228"/>
              <a:ext cx="3107184" cy="88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81236" y="1686758"/>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208844" y="1688238"/>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654207" y="1686758"/>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78855" y="1688238"/>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506463" y="1689718"/>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51826" y="1688238"/>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412983" y="1707473"/>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椭圆 12"/>
            <p:cNvSpPr>
              <a:spLocks noChangeAspect="1"/>
            </p:cNvSpPr>
            <p:nvPr/>
          </p:nvSpPr>
          <p:spPr>
            <a:xfrm>
              <a:off x="872624" y="1569839"/>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noChangeAspect="1"/>
            </p:cNvSpPr>
            <p:nvPr/>
          </p:nvSpPr>
          <p:spPr>
            <a:xfrm>
              <a:off x="1290947" y="1572088"/>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a:spLocks noChangeAspect="1"/>
            </p:cNvSpPr>
            <p:nvPr/>
          </p:nvSpPr>
          <p:spPr>
            <a:xfrm>
              <a:off x="1736310" y="1572088"/>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a:off x="2160958" y="1578717"/>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a:spLocks noChangeAspect="1"/>
            </p:cNvSpPr>
            <p:nvPr/>
          </p:nvSpPr>
          <p:spPr>
            <a:xfrm>
              <a:off x="2579281" y="1572088"/>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a:spLocks noChangeAspect="1"/>
            </p:cNvSpPr>
            <p:nvPr/>
          </p:nvSpPr>
          <p:spPr>
            <a:xfrm>
              <a:off x="3024644" y="1572088"/>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18" idx="0"/>
            </p:cNvCxnSpPr>
            <p:nvPr/>
          </p:nvCxnSpPr>
          <p:spPr>
            <a:xfrm flipV="1">
              <a:off x="3078644" y="1322776"/>
              <a:ext cx="10786" cy="249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p:cNvSpPr>
              <a:spLocks noChangeAspect="1"/>
            </p:cNvSpPr>
            <p:nvPr/>
          </p:nvSpPr>
          <p:spPr>
            <a:xfrm>
              <a:off x="3519263" y="1394948"/>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10719" y="3060389"/>
              <a:ext cx="431528" cy="400110"/>
            </a:xfrm>
            <a:prstGeom prst="rect">
              <a:avLst/>
            </a:prstGeom>
            <a:noFill/>
          </p:spPr>
          <p:txBody>
            <a:bodyPr wrap="none" rtlCol="0">
              <a:spAutoFit/>
            </a:bodyPr>
            <a:lstStyle/>
            <a:p>
              <a:r>
                <a:rPr lang="en-US" altLang="zh-CN" sz="2000" b="1" i="1" dirty="0" err="1">
                  <a:latin typeface="Times New Roman" panose="02020603050405020304" pitchFamily="18" charset="0"/>
                  <a:cs typeface="Times New Roman" panose="02020603050405020304" pitchFamily="18" charset="0"/>
                </a:rPr>
                <a:t>E</a:t>
              </a:r>
              <a:r>
                <a:rPr lang="en-US" altLang="zh-CN" sz="2000" b="1" i="1" baseline="-25000" dirty="0" err="1">
                  <a:latin typeface="Times New Roman" panose="02020603050405020304" pitchFamily="18" charset="0"/>
                  <a:cs typeface="Times New Roman" panose="02020603050405020304" pitchFamily="18" charset="0"/>
                </a:rPr>
                <a:t>v</a:t>
              </a:r>
              <a:endParaRPr lang="zh-CN" altLang="en-US" sz="2000" b="1" i="1" baseline="-250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223318" y="1223729"/>
              <a:ext cx="431528" cy="400110"/>
            </a:xfrm>
            <a:prstGeom prst="rect">
              <a:avLst/>
            </a:prstGeom>
            <a:noFill/>
          </p:spPr>
          <p:txBody>
            <a:bodyPr wrap="none" rtlCol="0">
              <a:spAutoFit/>
            </a:bodyPr>
            <a:lstStyle/>
            <a:p>
              <a:r>
                <a:rPr lang="en-US" altLang="zh-CN" sz="2000" b="1" i="1" dirty="0" err="1">
                  <a:latin typeface="Times New Roman" panose="02020603050405020304" pitchFamily="18" charset="0"/>
                  <a:cs typeface="Times New Roman" panose="02020603050405020304" pitchFamily="18" charset="0"/>
                </a:rPr>
                <a:t>E</a:t>
              </a:r>
              <a:r>
                <a:rPr lang="en-US" altLang="zh-CN" sz="2000" b="1" i="1" baseline="-25000" dirty="0" err="1">
                  <a:latin typeface="Times New Roman" panose="02020603050405020304" pitchFamily="18" charset="0"/>
                  <a:cs typeface="Times New Roman" panose="02020603050405020304" pitchFamily="18" charset="0"/>
                </a:rPr>
                <a:t>c</a:t>
              </a:r>
              <a:endParaRPr lang="zh-CN" altLang="en-US" sz="2000" b="1" i="1" baseline="-25000" dirty="0">
                <a:latin typeface="Times New Roman" panose="02020603050405020304" pitchFamily="18" charset="0"/>
                <a:cs typeface="Times New Roman" panose="02020603050405020304" pitchFamily="18" charset="0"/>
              </a:endParaRPr>
            </a:p>
          </p:txBody>
        </p:sp>
      </p:grpSp>
      <p:cxnSp>
        <p:nvCxnSpPr>
          <p:cNvPr id="27" name="直接连接符 26"/>
          <p:cNvCxnSpPr/>
          <p:nvPr/>
        </p:nvCxnSpPr>
        <p:spPr>
          <a:xfrm>
            <a:off x="950703" y="4492858"/>
            <a:ext cx="308055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68458" y="6244692"/>
            <a:ext cx="3107184" cy="88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91954" y="5058153"/>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580951" y="5601490"/>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986822" y="5280414"/>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423922" y="5095463"/>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268563" y="5736135"/>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257624" y="5306727"/>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80186" y="6055853"/>
            <a:ext cx="431528" cy="400110"/>
          </a:xfrm>
          <a:prstGeom prst="rect">
            <a:avLst/>
          </a:prstGeom>
          <a:noFill/>
        </p:spPr>
        <p:txBody>
          <a:bodyPr wrap="none" rtlCol="0">
            <a:spAutoFit/>
          </a:bodyPr>
          <a:lstStyle/>
          <a:p>
            <a:r>
              <a:rPr lang="en-US" altLang="zh-CN" sz="2000" b="1" i="1" dirty="0" err="1">
                <a:latin typeface="Times New Roman" panose="02020603050405020304" pitchFamily="18" charset="0"/>
                <a:cs typeface="Times New Roman" panose="02020603050405020304" pitchFamily="18" charset="0"/>
              </a:rPr>
              <a:t>E</a:t>
            </a:r>
            <a:r>
              <a:rPr lang="en-US" altLang="zh-CN" sz="2000" b="1" i="1" baseline="-25000" dirty="0" err="1">
                <a:latin typeface="Times New Roman" panose="02020603050405020304" pitchFamily="18" charset="0"/>
                <a:cs typeface="Times New Roman" panose="02020603050405020304" pitchFamily="18" charset="0"/>
              </a:rPr>
              <a:t>v</a:t>
            </a:r>
            <a:endParaRPr lang="zh-CN" altLang="en-US" sz="2000" b="1" i="1" baseline="-25000" dirty="0">
              <a:latin typeface="Times New Roman" panose="02020603050405020304" pitchFamily="18" charset="0"/>
              <a:cs typeface="Times New Roman" panose="02020603050405020304" pitchFamily="18" charset="0"/>
            </a:endParaRPr>
          </a:p>
        </p:txBody>
      </p:sp>
      <p:sp>
        <p:nvSpPr>
          <p:cNvPr id="45" name="文本框 44"/>
          <p:cNvSpPr txBox="1"/>
          <p:nvPr/>
        </p:nvSpPr>
        <p:spPr>
          <a:xfrm>
            <a:off x="392785" y="4219193"/>
            <a:ext cx="431528" cy="400110"/>
          </a:xfrm>
          <a:prstGeom prst="rect">
            <a:avLst/>
          </a:prstGeom>
          <a:noFill/>
        </p:spPr>
        <p:txBody>
          <a:bodyPr wrap="none" rtlCol="0">
            <a:spAutoFit/>
          </a:bodyPr>
          <a:lstStyle/>
          <a:p>
            <a:r>
              <a:rPr lang="en-US" altLang="zh-CN" sz="2000" b="1" i="1" dirty="0" err="1">
                <a:latin typeface="Times New Roman" panose="02020603050405020304" pitchFamily="18" charset="0"/>
                <a:cs typeface="Times New Roman" panose="02020603050405020304" pitchFamily="18" charset="0"/>
              </a:rPr>
              <a:t>E</a:t>
            </a:r>
            <a:r>
              <a:rPr lang="en-US" altLang="zh-CN" sz="2000" b="1" i="1" baseline="-25000" dirty="0" err="1">
                <a:latin typeface="Times New Roman" panose="02020603050405020304" pitchFamily="18" charset="0"/>
                <a:cs typeface="Times New Roman" panose="02020603050405020304" pitchFamily="18" charset="0"/>
              </a:rPr>
              <a:t>c</a:t>
            </a:r>
            <a:endParaRPr lang="zh-CN" altLang="en-US" sz="2000" b="1" i="1" baseline="-25000" dirty="0">
              <a:latin typeface="Times New Roman" panose="02020603050405020304" pitchFamily="18" charset="0"/>
              <a:cs typeface="Times New Roman" panose="02020603050405020304" pitchFamily="18" charset="0"/>
            </a:endParaRPr>
          </a:p>
        </p:txBody>
      </p:sp>
      <p:cxnSp>
        <p:nvCxnSpPr>
          <p:cNvPr id="47" name="直接连接符 46"/>
          <p:cNvCxnSpPr/>
          <p:nvPr/>
        </p:nvCxnSpPr>
        <p:spPr>
          <a:xfrm>
            <a:off x="654846" y="5442012"/>
            <a:ext cx="3704090" cy="88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078644" y="5805677"/>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595457" y="5601490"/>
            <a:ext cx="3107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661681" y="4527559"/>
            <a:ext cx="4448654" cy="923330"/>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深能级： 靠近禁带中线的能级</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硅中常见的如：金</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银等非</a:t>
            </a:r>
            <a:r>
              <a:rPr lang="en-US" altLang="zh-CN" dirty="0">
                <a:latin typeface="Times New Roman" panose="02020603050405020304" pitchFamily="18" charset="0"/>
                <a:ea typeface="黑体" panose="02010609060101010101" pitchFamily="49" charset="-122"/>
                <a:cs typeface="Times New Roman" panose="02020603050405020304" pitchFamily="18" charset="0"/>
              </a:rPr>
              <a:t>III,V</a:t>
            </a:r>
            <a:r>
              <a:rPr lang="zh-CN" altLang="en-US" dirty="0">
                <a:latin typeface="黑体" panose="02010609060101010101" pitchFamily="49" charset="-122"/>
                <a:ea typeface="黑体" panose="02010609060101010101" pitchFamily="49" charset="-122"/>
              </a:rPr>
              <a:t>族元素杂质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628800"/>
            <a:ext cx="5742384" cy="369332"/>
          </a:xfrm>
          <a:prstGeom prst="rect">
            <a:avLst/>
          </a:prstGeom>
        </p:spPr>
        <p:txBody>
          <a:bodyPr wrap="square">
            <a:spAutoFit/>
          </a:bodyPr>
          <a:lstStyle/>
          <a:p>
            <a:r>
              <a:rPr lang="zh-TW" altLang="en-US" dirty="0">
                <a:latin typeface="Times New Roman" panose="02020603050405020304" pitchFamily="18" charset="0"/>
                <a:ea typeface="黑体" panose="02010609060101010101" pitchFamily="49" charset="-122"/>
                <a:cs typeface="Times New Roman" panose="02020603050405020304" pitchFamily="18" charset="0"/>
              </a:rPr>
              <a:t>所</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谓</a:t>
            </a:r>
            <a:r>
              <a:rPr lang="zh-TW" altLang="en-US" dirty="0">
                <a:latin typeface="Times New Roman" panose="02020603050405020304" pitchFamily="18" charset="0"/>
                <a:ea typeface="黑体" panose="02010609060101010101" pitchFamily="49" charset="-122"/>
                <a:cs typeface="Times New Roman" panose="02020603050405020304" pitchFamily="18" charset="0"/>
              </a:rPr>
              <a:t>等能面是指由</a:t>
            </a:r>
            <a:r>
              <a:rPr lang="en-US" altLang="zh-TW" dirty="0">
                <a:latin typeface="Times New Roman" panose="02020603050405020304" pitchFamily="18" charset="0"/>
                <a:ea typeface="黑体" panose="02010609060101010101" pitchFamily="49" charset="-122"/>
                <a:cs typeface="Times New Roman" panose="02020603050405020304" pitchFamily="18" charset="0"/>
              </a:rPr>
              <a:t>k</a:t>
            </a:r>
            <a:r>
              <a:rPr lang="zh-TW" altLang="en-US" dirty="0">
                <a:latin typeface="Times New Roman" panose="02020603050405020304" pitchFamily="18" charset="0"/>
                <a:ea typeface="黑体" panose="02010609060101010101" pitchFamily="49" charset="-122"/>
                <a:cs typeface="Times New Roman" panose="02020603050405020304" pitchFamily="18" charset="0"/>
              </a:rPr>
              <a:t>空</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间</a:t>
            </a:r>
            <a:r>
              <a:rPr lang="zh-TW" altLang="en-US" dirty="0">
                <a:latin typeface="Times New Roman" panose="02020603050405020304" pitchFamily="18" charset="0"/>
                <a:ea typeface="黑体" panose="02010609060101010101" pitchFamily="49" charset="-122"/>
                <a:cs typeface="Times New Roman" panose="02020603050405020304" pitchFamily="18" charset="0"/>
              </a:rPr>
              <a:t>的能量相同的各</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点构</a:t>
            </a:r>
            <a:r>
              <a:rPr lang="zh-TW" altLang="en-US" dirty="0">
                <a:latin typeface="Times New Roman" panose="02020603050405020304" pitchFamily="18" charset="0"/>
                <a:ea typeface="黑体" panose="02010609060101010101" pitchFamily="49" charset="-122"/>
                <a:cs typeface="Times New Roman" panose="02020603050405020304" pitchFamily="18" charset="0"/>
              </a:rPr>
              <a:t>成的曲面</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TextBox 2"/>
          <p:cNvSpPr txBox="1"/>
          <p:nvPr/>
        </p:nvSpPr>
        <p:spPr>
          <a:xfrm>
            <a:off x="268650" y="133221"/>
            <a:ext cx="1261884"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等能面</a:t>
            </a:r>
          </a:p>
        </p:txBody>
      </p:sp>
      <p:grpSp>
        <p:nvGrpSpPr>
          <p:cNvPr id="16" name="组合 15"/>
          <p:cNvGrpSpPr/>
          <p:nvPr/>
        </p:nvGrpSpPr>
        <p:grpSpPr>
          <a:xfrm>
            <a:off x="899592" y="2276872"/>
            <a:ext cx="2681746" cy="3609692"/>
            <a:chOff x="950298" y="2708920"/>
            <a:chExt cx="2681746" cy="3609692"/>
          </a:xfrm>
        </p:grpSpPr>
        <p:cxnSp>
          <p:nvCxnSpPr>
            <p:cNvPr id="5" name="直接箭头连接符 4"/>
            <p:cNvCxnSpPr/>
            <p:nvPr/>
          </p:nvCxnSpPr>
          <p:spPr bwMode="auto">
            <a:xfrm>
              <a:off x="1691680" y="4365104"/>
              <a:ext cx="158417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直接箭头连接符 6"/>
            <p:cNvCxnSpPr/>
            <p:nvPr/>
          </p:nvCxnSpPr>
          <p:spPr bwMode="auto">
            <a:xfrm flipV="1">
              <a:off x="1691680" y="2780928"/>
              <a:ext cx="0" cy="15841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直接箭头连接符 8"/>
            <p:cNvCxnSpPr/>
            <p:nvPr/>
          </p:nvCxnSpPr>
          <p:spPr bwMode="auto">
            <a:xfrm flipH="1">
              <a:off x="1043608" y="4365104"/>
              <a:ext cx="648072" cy="10801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Box 9"/>
            <p:cNvSpPr txBox="1"/>
            <p:nvPr/>
          </p:nvSpPr>
          <p:spPr>
            <a:xfrm>
              <a:off x="1763688" y="2708920"/>
              <a:ext cx="346570" cy="369332"/>
            </a:xfrm>
            <a:prstGeom prst="rect">
              <a:avLst/>
            </a:prstGeom>
            <a:noFill/>
          </p:spPr>
          <p:txBody>
            <a:bodyPr wrap="none" rtlCol="0">
              <a:spAutoFit/>
            </a:bodyPr>
            <a:lstStyle/>
            <a:p>
              <a:r>
                <a:rPr lang="en-US" altLang="zh-CN" i="1" dirty="0" err="1">
                  <a:latin typeface="Times New Roman" panose="02020603050405020304" pitchFamily="18" charset="0"/>
                  <a:cs typeface="Times New Roman" panose="02020603050405020304" pitchFamily="18" charset="0"/>
                </a:rPr>
                <a:t>k</a:t>
              </a:r>
              <a:r>
                <a:rPr lang="en-US" altLang="zh-CN" i="1" baseline="-25000" dirty="0" err="1">
                  <a:latin typeface="Times New Roman" panose="02020603050405020304" pitchFamily="18" charset="0"/>
                  <a:cs typeface="Times New Roman" panose="02020603050405020304" pitchFamily="18" charset="0"/>
                </a:rPr>
                <a:t>z</a:t>
              </a:r>
              <a:endParaRPr lang="zh-CN" altLang="en-US" i="1" baseline="-25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275856" y="4149080"/>
              <a:ext cx="356188" cy="369332"/>
            </a:xfrm>
            <a:prstGeom prst="rect">
              <a:avLst/>
            </a:prstGeom>
            <a:noFill/>
          </p:spPr>
          <p:txBody>
            <a:bodyPr wrap="none" rtlCol="0">
              <a:spAutoFit/>
            </a:bodyPr>
            <a:lstStyle/>
            <a:p>
              <a:r>
                <a:rPr lang="en-US" altLang="zh-CN" i="1" dirty="0" err="1">
                  <a:latin typeface="Times New Roman" panose="02020603050405020304" pitchFamily="18" charset="0"/>
                  <a:cs typeface="Times New Roman" panose="02020603050405020304" pitchFamily="18" charset="0"/>
                </a:rPr>
                <a:t>k</a:t>
              </a:r>
              <a:r>
                <a:rPr lang="en-US" altLang="zh-CN" i="1" baseline="-25000" dirty="0" err="1">
                  <a:latin typeface="Times New Roman" panose="02020603050405020304" pitchFamily="18" charset="0"/>
                  <a:cs typeface="Times New Roman" panose="02020603050405020304" pitchFamily="18" charset="0"/>
                </a:rPr>
                <a:t>x</a:t>
              </a:r>
              <a:endParaRPr lang="zh-CN" altLang="en-US" i="1" baseline="-25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87624" y="5229200"/>
              <a:ext cx="356188" cy="369332"/>
            </a:xfrm>
            <a:prstGeom prst="rect">
              <a:avLst/>
            </a:prstGeom>
            <a:noFill/>
          </p:spPr>
          <p:txBody>
            <a:bodyPr wrap="none" rtlCol="0">
              <a:spAutoFit/>
            </a:bodyPr>
            <a:lstStyle/>
            <a:p>
              <a:r>
                <a:rPr lang="en-US" altLang="zh-CN" i="1" dirty="0" err="1">
                  <a:latin typeface="Times New Roman" panose="02020603050405020304" pitchFamily="18" charset="0"/>
                  <a:cs typeface="Times New Roman" panose="02020603050405020304" pitchFamily="18" charset="0"/>
                </a:rPr>
                <a:t>k</a:t>
              </a:r>
              <a:r>
                <a:rPr lang="en-US" altLang="zh-CN" i="1" baseline="-25000" dirty="0" err="1">
                  <a:latin typeface="Times New Roman" panose="02020603050405020304" pitchFamily="18" charset="0"/>
                  <a:cs typeface="Times New Roman" panose="02020603050405020304" pitchFamily="18" charset="0"/>
                </a:rPr>
                <a:t>y</a:t>
              </a:r>
              <a:endParaRPr lang="zh-CN" altLang="en-US" i="1" baseline="-25000" dirty="0">
                <a:latin typeface="Times New Roman" panose="02020603050405020304" pitchFamily="18" charset="0"/>
                <a:cs typeface="Times New Roman" panose="02020603050405020304" pitchFamily="18" charset="0"/>
              </a:endParaRPr>
            </a:p>
          </p:txBody>
        </p:sp>
        <p:sp>
          <p:nvSpPr>
            <p:cNvPr id="13" name="椭圆 12"/>
            <p:cNvSpPr/>
            <p:nvPr/>
          </p:nvSpPr>
          <p:spPr bwMode="auto">
            <a:xfrm>
              <a:off x="950298" y="3545023"/>
              <a:ext cx="1512168" cy="1584176"/>
            </a:xfrm>
            <a:prstGeom prst="ellipse">
              <a:avLst/>
            </a:prstGeom>
            <a:solidFill>
              <a:srgbClr val="3FB564">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4" name="椭圆 13"/>
            <p:cNvSpPr/>
            <p:nvPr/>
          </p:nvSpPr>
          <p:spPr bwMode="auto">
            <a:xfrm>
              <a:off x="950298" y="4167742"/>
              <a:ext cx="1512168" cy="360040"/>
            </a:xfrm>
            <a:prstGeom prst="ellipse">
              <a:avLst/>
            </a:prstGeom>
            <a:solidFill>
              <a:srgbClr val="3FB564">
                <a:alpha val="54118"/>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 name="TextBox 14"/>
            <p:cNvSpPr txBox="1"/>
            <p:nvPr/>
          </p:nvSpPr>
          <p:spPr>
            <a:xfrm>
              <a:off x="1187624" y="5949280"/>
              <a:ext cx="1338828"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球面等能面</a:t>
              </a:r>
            </a:p>
          </p:txBody>
        </p:sp>
      </p:grpSp>
      <p:grpSp>
        <p:nvGrpSpPr>
          <p:cNvPr id="28" name="组合 27"/>
          <p:cNvGrpSpPr/>
          <p:nvPr/>
        </p:nvGrpSpPr>
        <p:grpSpPr>
          <a:xfrm>
            <a:off x="4860032" y="2276872"/>
            <a:ext cx="3153758" cy="3537684"/>
            <a:chOff x="4841370" y="2132857"/>
            <a:chExt cx="3153758" cy="3537684"/>
          </a:xfrm>
        </p:grpSpPr>
        <p:grpSp>
          <p:nvGrpSpPr>
            <p:cNvPr id="17" name="组合 16"/>
            <p:cNvGrpSpPr/>
            <p:nvPr/>
          </p:nvGrpSpPr>
          <p:grpSpPr>
            <a:xfrm>
              <a:off x="4841370" y="2132857"/>
              <a:ext cx="3153758" cy="3537684"/>
              <a:chOff x="478286" y="2708920"/>
              <a:chExt cx="3153758" cy="3537684"/>
            </a:xfrm>
          </p:grpSpPr>
          <p:cxnSp>
            <p:nvCxnSpPr>
              <p:cNvPr id="18" name="直接箭头连接符 17"/>
              <p:cNvCxnSpPr/>
              <p:nvPr/>
            </p:nvCxnSpPr>
            <p:spPr bwMode="auto">
              <a:xfrm>
                <a:off x="1691680" y="4365104"/>
                <a:ext cx="158417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p:nvPr/>
            </p:nvCxnSpPr>
            <p:spPr bwMode="auto">
              <a:xfrm flipV="1">
                <a:off x="1691680" y="2780928"/>
                <a:ext cx="0" cy="15841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p:nvPr/>
            </p:nvCxnSpPr>
            <p:spPr bwMode="auto">
              <a:xfrm flipH="1">
                <a:off x="1043608" y="4365104"/>
                <a:ext cx="648072" cy="10801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1763688" y="2708920"/>
                <a:ext cx="346570" cy="369332"/>
              </a:xfrm>
              <a:prstGeom prst="rect">
                <a:avLst/>
              </a:prstGeom>
              <a:noFill/>
            </p:spPr>
            <p:txBody>
              <a:bodyPr wrap="none" rtlCol="0">
                <a:spAutoFit/>
              </a:bodyPr>
              <a:lstStyle/>
              <a:p>
                <a:r>
                  <a:rPr lang="en-US" altLang="zh-CN" i="1" dirty="0" err="1">
                    <a:latin typeface="Times New Roman" panose="02020603050405020304" pitchFamily="18" charset="0"/>
                    <a:cs typeface="Times New Roman" panose="02020603050405020304" pitchFamily="18" charset="0"/>
                  </a:rPr>
                  <a:t>k</a:t>
                </a:r>
                <a:r>
                  <a:rPr lang="en-US" altLang="zh-CN" i="1" baseline="-25000" dirty="0" err="1">
                    <a:latin typeface="Times New Roman" panose="02020603050405020304" pitchFamily="18" charset="0"/>
                    <a:cs typeface="Times New Roman" panose="02020603050405020304" pitchFamily="18" charset="0"/>
                  </a:rPr>
                  <a:t>z</a:t>
                </a:r>
                <a:endParaRPr lang="zh-CN" altLang="en-US" i="1"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3275856" y="4149080"/>
                <a:ext cx="356188" cy="369332"/>
              </a:xfrm>
              <a:prstGeom prst="rect">
                <a:avLst/>
              </a:prstGeom>
              <a:noFill/>
            </p:spPr>
            <p:txBody>
              <a:bodyPr wrap="none" rtlCol="0">
                <a:spAutoFit/>
              </a:bodyPr>
              <a:lstStyle/>
              <a:p>
                <a:r>
                  <a:rPr lang="en-US" altLang="zh-CN" i="1" dirty="0" err="1">
                    <a:latin typeface="Times New Roman" panose="02020603050405020304" pitchFamily="18" charset="0"/>
                    <a:cs typeface="Times New Roman" panose="02020603050405020304" pitchFamily="18" charset="0"/>
                  </a:rPr>
                  <a:t>k</a:t>
                </a:r>
                <a:r>
                  <a:rPr lang="en-US" altLang="zh-CN" i="1" baseline="-25000" dirty="0" err="1">
                    <a:latin typeface="Times New Roman" panose="02020603050405020304" pitchFamily="18" charset="0"/>
                    <a:cs typeface="Times New Roman" panose="02020603050405020304" pitchFamily="18" charset="0"/>
                  </a:rPr>
                  <a:t>x</a:t>
                </a:r>
                <a:endParaRPr lang="zh-CN" altLang="en-US" i="1" baseline="-25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187624" y="5229200"/>
                <a:ext cx="356188" cy="369332"/>
              </a:xfrm>
              <a:prstGeom prst="rect">
                <a:avLst/>
              </a:prstGeom>
              <a:noFill/>
            </p:spPr>
            <p:txBody>
              <a:bodyPr wrap="none" rtlCol="0">
                <a:spAutoFit/>
              </a:bodyPr>
              <a:lstStyle/>
              <a:p>
                <a:r>
                  <a:rPr lang="en-US" altLang="zh-CN" i="1" dirty="0" err="1">
                    <a:latin typeface="Times New Roman" panose="02020603050405020304" pitchFamily="18" charset="0"/>
                    <a:cs typeface="Times New Roman" panose="02020603050405020304" pitchFamily="18" charset="0"/>
                  </a:rPr>
                  <a:t>k</a:t>
                </a:r>
                <a:r>
                  <a:rPr lang="en-US" altLang="zh-CN" i="1" baseline="-25000" dirty="0" err="1">
                    <a:latin typeface="Times New Roman" panose="02020603050405020304" pitchFamily="18" charset="0"/>
                    <a:cs typeface="Times New Roman" panose="02020603050405020304" pitchFamily="18" charset="0"/>
                  </a:rPr>
                  <a:t>y</a:t>
                </a:r>
                <a:endParaRPr lang="zh-CN" altLang="en-US" i="1" baseline="-25000" dirty="0">
                  <a:latin typeface="Times New Roman" panose="02020603050405020304" pitchFamily="18" charset="0"/>
                  <a:cs typeface="Times New Roman" panose="02020603050405020304" pitchFamily="18" charset="0"/>
                </a:endParaRPr>
              </a:p>
            </p:txBody>
          </p:sp>
          <p:sp>
            <p:nvSpPr>
              <p:cNvPr id="24" name="椭圆 23"/>
              <p:cNvSpPr/>
              <p:nvPr/>
            </p:nvSpPr>
            <p:spPr bwMode="auto">
              <a:xfrm>
                <a:off x="478286" y="3933056"/>
                <a:ext cx="2376264" cy="820081"/>
              </a:xfrm>
              <a:prstGeom prst="ellipse">
                <a:avLst/>
              </a:prstGeom>
              <a:solidFill>
                <a:srgbClr val="3FB564">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6" name="TextBox 25"/>
              <p:cNvSpPr txBox="1"/>
              <p:nvPr/>
            </p:nvSpPr>
            <p:spPr>
              <a:xfrm>
                <a:off x="1270374" y="5877272"/>
                <a:ext cx="1338828"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椭球等能面</a:t>
                </a:r>
              </a:p>
            </p:txBody>
          </p:sp>
        </p:grpSp>
        <p:sp>
          <p:nvSpPr>
            <p:cNvPr id="27" name="椭圆 26"/>
            <p:cNvSpPr>
              <a:spLocks noChangeAspect="1"/>
            </p:cNvSpPr>
            <p:nvPr/>
          </p:nvSpPr>
          <p:spPr bwMode="auto">
            <a:xfrm>
              <a:off x="5868144" y="3356992"/>
              <a:ext cx="370840" cy="815851"/>
            </a:xfrm>
            <a:prstGeom prst="ellipse">
              <a:avLst/>
            </a:prstGeom>
            <a:solidFill>
              <a:srgbClr val="3FB564">
                <a:alpha val="5098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958" y="214289"/>
            <a:ext cx="1261884"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简并度</a:t>
            </a:r>
          </a:p>
        </p:txBody>
      </p:sp>
      <p:sp>
        <p:nvSpPr>
          <p:cNvPr id="3" name="矩形 2"/>
          <p:cNvSpPr/>
          <p:nvPr/>
        </p:nvSpPr>
        <p:spPr>
          <a:xfrm>
            <a:off x="2699792" y="908720"/>
            <a:ext cx="1520737" cy="369332"/>
          </a:xfrm>
          <a:prstGeom prst="rect">
            <a:avLst/>
          </a:prstGeom>
        </p:spPr>
        <p:txBody>
          <a:bodyPr wrap="none">
            <a:spAutoFit/>
          </a:bodyPr>
          <a:lstStyle/>
          <a:p>
            <a:r>
              <a:rPr lang="en-US" altLang="zh-CN" dirty="0">
                <a:solidFill>
                  <a:schemeClr val="bg1"/>
                </a:solidFill>
              </a:rPr>
              <a:t>degeneracy</a:t>
            </a:r>
            <a:endParaRPr lang="zh-CN" altLang="en-US" dirty="0">
              <a:solidFill>
                <a:schemeClr val="bg1"/>
              </a:solidFill>
            </a:endParaRPr>
          </a:p>
        </p:txBody>
      </p:sp>
      <p:sp>
        <p:nvSpPr>
          <p:cNvPr id="4" name="TextBox 3"/>
          <p:cNvSpPr txBox="1"/>
          <p:nvPr/>
        </p:nvSpPr>
        <p:spPr>
          <a:xfrm>
            <a:off x="539552" y="2204864"/>
            <a:ext cx="7455887" cy="1754326"/>
          </a:xfrm>
          <a:prstGeom prst="rect">
            <a:avLst/>
          </a:prstGeom>
          <a:noFill/>
        </p:spPr>
        <p:txBody>
          <a:bodyPr wrap="none" rtlCol="0">
            <a:spAutoFit/>
          </a:bodyPr>
          <a:lstStyle/>
          <a:p>
            <a:r>
              <a:rPr lang="zh-CN" altLang="en-US" dirty="0">
                <a:solidFill>
                  <a:srgbClr val="FF0000"/>
                </a:solidFill>
                <a:latin typeface="黑体" panose="02010609060101010101" pitchFamily="49" charset="-122"/>
                <a:ea typeface="黑体" panose="02010609060101010101" pitchFamily="49" charset="-122"/>
              </a:rPr>
              <a:t>统计力学的简并度：</a:t>
            </a:r>
            <a:endParaRPr lang="en-US" altLang="zh-CN" dirty="0">
              <a:solidFill>
                <a:srgbClr val="FF0000"/>
              </a:solidFill>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一个能量确定的能级，有多个以上的状态与之对应，即存在简并量子态</a:t>
            </a:r>
            <a:endParaRPr lang="en-US" altLang="zh-CN" dirty="0">
              <a:latin typeface="黑体" panose="02010609060101010101" pitchFamily="49" charset="-122"/>
              <a:ea typeface="黑体" panose="02010609060101010101" pitchFamily="49" charset="-122"/>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能级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3</a:t>
            </a: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简并度   </a:t>
            </a:r>
            <a:r>
              <a:rPr lang="el-GR" altLang="zh-CN" dirty="0">
                <a:latin typeface="Times New Roman" panose="02020603050405020304" pitchFamily="18" charset="0"/>
                <a:ea typeface="黑体" panose="02010609060101010101" pitchFamily="49" charset="-122"/>
                <a:cs typeface="Times New Roman" panose="02020603050405020304" pitchFamily="18" charset="0"/>
              </a:rPr>
              <a:t>ω</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l-GR" altLang="zh-CN" dirty="0">
                <a:latin typeface="Times New Roman" panose="02020603050405020304" pitchFamily="18" charset="0"/>
                <a:ea typeface="黑体" panose="02010609060101010101" pitchFamily="49" charset="-122"/>
                <a:cs typeface="Times New Roman" panose="02020603050405020304" pitchFamily="18" charset="0"/>
              </a:rPr>
              <a:t>ω</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l-GR" altLang="zh-CN" dirty="0">
                <a:latin typeface="Times New Roman" panose="02020603050405020304" pitchFamily="18" charset="0"/>
                <a:ea typeface="黑体" panose="02010609060101010101" pitchFamily="49" charset="-122"/>
                <a:cs typeface="Times New Roman" panose="02020603050405020304" pitchFamily="18" charset="0"/>
              </a:rPr>
              <a:t>ω</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3</a:t>
            </a: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粒子数：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3</a:t>
            </a:r>
            <a:endParaRPr lang="zh-CN" altLang="en-US"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TextBox 4"/>
          <p:cNvSpPr txBox="1"/>
          <p:nvPr/>
        </p:nvSpPr>
        <p:spPr>
          <a:xfrm>
            <a:off x="423471" y="4293096"/>
            <a:ext cx="8180977" cy="1631216"/>
          </a:xfrm>
          <a:prstGeom prst="rect">
            <a:avLst/>
          </a:prstGeom>
          <a:noFill/>
        </p:spPr>
        <p:txBody>
          <a:bodyPr wrap="square" rtlCol="0">
            <a:spAutoFit/>
          </a:bodyPr>
          <a:lstStyle/>
          <a:p>
            <a:r>
              <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简并半导体</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：能量状态的简并，电子状态的简并：对应载流子浓度大的情况，必须考虑</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pauli</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不相容原理，服从费米狄拉克分布</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非简并半导体</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：对应载流子浓度小或者温度高的情况，</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pauli</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不相容原理可以不考虑的情况，服从玻尔兹曼分布</a:t>
            </a:r>
          </a:p>
        </p:txBody>
      </p:sp>
      <p:sp>
        <p:nvSpPr>
          <p:cNvPr id="6" name="TextBox 5"/>
          <p:cNvSpPr txBox="1"/>
          <p:nvPr/>
        </p:nvSpPr>
        <p:spPr>
          <a:xfrm>
            <a:off x="423471" y="1372126"/>
            <a:ext cx="3185487"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“能级的简并，状态的简并”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287752" y="1222924"/>
            <a:ext cx="3421129"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Maxwell-Boltzmann </a:t>
            </a:r>
            <a:r>
              <a:rPr lang="zh-CN" altLang="en-US" sz="2400" dirty="0">
                <a:latin typeface="Times New Roman" panose="02020603050405020304" pitchFamily="18" charset="0"/>
                <a:cs typeface="Times New Roman" panose="02020603050405020304" pitchFamily="18" charset="0"/>
              </a:rPr>
              <a:t>统计</a:t>
            </a:r>
          </a:p>
        </p:txBody>
      </p:sp>
      <p:sp>
        <p:nvSpPr>
          <p:cNvPr id="3" name="TextBox 4"/>
          <p:cNvSpPr txBox="1"/>
          <p:nvPr/>
        </p:nvSpPr>
        <p:spPr>
          <a:xfrm>
            <a:off x="714348" y="3071810"/>
            <a:ext cx="2319866"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Fermi-Dirac</a:t>
            </a:r>
            <a:r>
              <a:rPr lang="zh-CN" altLang="en-US" sz="2400" dirty="0">
                <a:latin typeface="Times New Roman" panose="02020603050405020304" pitchFamily="18" charset="0"/>
                <a:cs typeface="Times New Roman" panose="02020603050405020304" pitchFamily="18" charset="0"/>
              </a:rPr>
              <a:t>统计</a:t>
            </a:r>
          </a:p>
        </p:txBody>
      </p:sp>
      <p:sp>
        <p:nvSpPr>
          <p:cNvPr id="4" name="TextBox 5"/>
          <p:cNvSpPr txBox="1"/>
          <p:nvPr/>
        </p:nvSpPr>
        <p:spPr>
          <a:xfrm>
            <a:off x="1021377" y="4962202"/>
            <a:ext cx="1402948"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Bose</a:t>
            </a:r>
            <a:r>
              <a:rPr lang="zh-CN" altLang="en-US" sz="2400" dirty="0">
                <a:latin typeface="Times New Roman" panose="02020603050405020304" pitchFamily="18" charset="0"/>
                <a:cs typeface="Times New Roman" panose="02020603050405020304" pitchFamily="18" charset="0"/>
              </a:rPr>
              <a:t>统计</a:t>
            </a:r>
          </a:p>
        </p:txBody>
      </p:sp>
      <p:sp>
        <p:nvSpPr>
          <p:cNvPr id="5" name="矩形 4"/>
          <p:cNvSpPr/>
          <p:nvPr/>
        </p:nvSpPr>
        <p:spPr>
          <a:xfrm>
            <a:off x="287752" y="1661826"/>
            <a:ext cx="4572000" cy="830997"/>
          </a:xfrm>
          <a:prstGeom prst="rect">
            <a:avLst/>
          </a:prstGeom>
        </p:spPr>
        <p:txBody>
          <a:bodyPr>
            <a:spAutoFit/>
          </a:bodyPr>
          <a:lstStyle/>
          <a:p>
            <a:r>
              <a:rPr lang="en-US" altLang="zh-CN" sz="2400" dirty="0">
                <a:solidFill>
                  <a:srgbClr val="0000CC"/>
                </a:solidFill>
                <a:latin typeface="Times New Roman" panose="02020603050405020304" pitchFamily="18" charset="0"/>
                <a:cs typeface="Times New Roman" panose="02020603050405020304" pitchFamily="18" charset="0"/>
              </a:rPr>
              <a:t>f(</a:t>
            </a:r>
            <a:r>
              <a:rPr lang="en-US" altLang="zh-CN" sz="2400" dirty="0" err="1">
                <a:solidFill>
                  <a:srgbClr val="0000CC"/>
                </a:solidFill>
                <a:latin typeface="Times New Roman" panose="02020603050405020304" pitchFamily="18" charset="0"/>
                <a:cs typeface="Times New Roman" panose="02020603050405020304" pitchFamily="18" charset="0"/>
              </a:rPr>
              <a:t>E</a:t>
            </a:r>
            <a:r>
              <a:rPr lang="en-US" altLang="zh-CN" sz="2400" baseline="-25000" dirty="0" err="1">
                <a:solidFill>
                  <a:srgbClr val="0000CC"/>
                </a:solidFill>
                <a:latin typeface="Times New Roman" panose="02020603050405020304" pitchFamily="18" charset="0"/>
                <a:cs typeface="Times New Roman" panose="02020603050405020304" pitchFamily="18" charset="0"/>
              </a:rPr>
              <a:t>i</a:t>
            </a:r>
            <a:r>
              <a:rPr lang="en-US" altLang="zh-CN" sz="2400" dirty="0">
                <a:solidFill>
                  <a:srgbClr val="0000CC"/>
                </a:solidFill>
                <a:latin typeface="Times New Roman" panose="02020603050405020304" pitchFamily="18" charset="0"/>
                <a:cs typeface="Times New Roman" panose="02020603050405020304" pitchFamily="18" charset="0"/>
              </a:rPr>
              <a:t>)=exp(-(1+</a:t>
            </a:r>
            <a:r>
              <a:rPr lang="el-GR" altLang="zh-CN" sz="2400" dirty="0">
                <a:solidFill>
                  <a:srgbClr val="0000CC"/>
                </a:solidFill>
                <a:latin typeface="Times New Roman" panose="02020603050405020304" pitchFamily="18" charset="0"/>
                <a:cs typeface="Times New Roman" panose="02020603050405020304" pitchFamily="18" charset="0"/>
              </a:rPr>
              <a:t>α</a:t>
            </a:r>
            <a:r>
              <a:rPr lang="en-US" altLang="zh-CN" sz="2400" dirty="0">
                <a:solidFill>
                  <a:srgbClr val="0000CC"/>
                </a:solidFill>
                <a:latin typeface="Times New Roman" panose="02020603050405020304" pitchFamily="18" charset="0"/>
                <a:cs typeface="Times New Roman" panose="02020603050405020304" pitchFamily="18" charset="0"/>
              </a:rPr>
              <a:t>+</a:t>
            </a:r>
            <a:r>
              <a:rPr lang="el-GR" altLang="zh-CN" sz="2400" dirty="0">
                <a:solidFill>
                  <a:srgbClr val="0000CC"/>
                </a:solidFill>
                <a:latin typeface="Times New Roman" panose="02020603050405020304" pitchFamily="18" charset="0"/>
                <a:cs typeface="Times New Roman" panose="02020603050405020304" pitchFamily="18" charset="0"/>
              </a:rPr>
              <a:t>β</a:t>
            </a:r>
            <a:r>
              <a:rPr lang="en-US" altLang="zh-CN" sz="2400" dirty="0" err="1">
                <a:solidFill>
                  <a:srgbClr val="0000CC"/>
                </a:solidFill>
                <a:latin typeface="Times New Roman" panose="02020603050405020304" pitchFamily="18" charset="0"/>
                <a:cs typeface="Times New Roman" panose="02020603050405020304" pitchFamily="18" charset="0"/>
              </a:rPr>
              <a:t>Ei</a:t>
            </a:r>
            <a:r>
              <a:rPr lang="en-US" altLang="zh-CN" sz="2400" dirty="0">
                <a:solidFill>
                  <a:srgbClr val="0000CC"/>
                </a:solidFill>
                <a:latin typeface="Times New Roman" panose="02020603050405020304" pitchFamily="18" charset="0"/>
                <a:cs typeface="Times New Roman" panose="02020603050405020304" pitchFamily="18" charset="0"/>
              </a:rPr>
              <a:t>)  or f(E)=</a:t>
            </a:r>
            <a:r>
              <a:rPr lang="en-US" altLang="zh-CN" sz="2400" dirty="0" err="1">
                <a:solidFill>
                  <a:srgbClr val="0000CC"/>
                </a:solidFill>
                <a:latin typeface="Times New Roman" panose="02020603050405020304" pitchFamily="18" charset="0"/>
                <a:cs typeface="Times New Roman" panose="02020603050405020304" pitchFamily="18" charset="0"/>
              </a:rPr>
              <a:t>Aexp</a:t>
            </a:r>
            <a:r>
              <a:rPr lang="en-US" altLang="zh-CN" sz="2400" dirty="0">
                <a:solidFill>
                  <a:srgbClr val="0000CC"/>
                </a:solidFill>
                <a:latin typeface="Times New Roman" panose="02020603050405020304" pitchFamily="18" charset="0"/>
                <a:cs typeface="Times New Roman" panose="02020603050405020304" pitchFamily="18" charset="0"/>
              </a:rPr>
              <a:t>(-</a:t>
            </a:r>
            <a:r>
              <a:rPr lang="el-GR" altLang="zh-CN" sz="2400" dirty="0">
                <a:solidFill>
                  <a:srgbClr val="0000CC"/>
                </a:solidFill>
                <a:latin typeface="Times New Roman" panose="02020603050405020304" pitchFamily="18" charset="0"/>
                <a:cs typeface="Times New Roman" panose="02020603050405020304" pitchFamily="18" charset="0"/>
              </a:rPr>
              <a:t> </a:t>
            </a:r>
            <a:r>
              <a:rPr lang="en-US" altLang="zh-CN" sz="2400" dirty="0">
                <a:solidFill>
                  <a:srgbClr val="0000CC"/>
                </a:solidFill>
                <a:latin typeface="Times New Roman" panose="02020603050405020304" pitchFamily="18" charset="0"/>
                <a:cs typeface="Times New Roman" panose="02020603050405020304" pitchFamily="18" charset="0"/>
              </a:rPr>
              <a:t>E/</a:t>
            </a:r>
            <a:r>
              <a:rPr lang="en-US" altLang="zh-CN" sz="2400" dirty="0" err="1">
                <a:solidFill>
                  <a:srgbClr val="0000CC"/>
                </a:solidFill>
                <a:latin typeface="Times New Roman" panose="02020603050405020304" pitchFamily="18" charset="0"/>
                <a:cs typeface="Times New Roman" panose="02020603050405020304" pitchFamily="18" charset="0"/>
              </a:rPr>
              <a:t>kT</a:t>
            </a:r>
            <a:r>
              <a:rPr lang="en-US" altLang="zh-CN" sz="2400" dirty="0">
                <a:solidFill>
                  <a:srgbClr val="0000CC"/>
                </a:solidFill>
                <a:latin typeface="Times New Roman" panose="02020603050405020304" pitchFamily="18" charset="0"/>
                <a:cs typeface="Times New Roman" panose="02020603050405020304" pitchFamily="18" charset="0"/>
              </a:rPr>
              <a:t>)</a:t>
            </a:r>
            <a:endParaRPr lang="zh-CN" altLang="en-US" sz="2400" dirty="0">
              <a:solidFill>
                <a:srgbClr val="0000CC"/>
              </a:solidFill>
              <a:latin typeface="Times New Roman" panose="02020603050405020304" pitchFamily="18" charset="0"/>
              <a:cs typeface="Times New Roman" panose="02020603050405020304" pitchFamily="18" charset="0"/>
            </a:endParaRPr>
          </a:p>
        </p:txBody>
      </p:sp>
      <p:sp>
        <p:nvSpPr>
          <p:cNvPr id="6" name="矩形 5"/>
          <p:cNvSpPr/>
          <p:nvPr/>
        </p:nvSpPr>
        <p:spPr>
          <a:xfrm>
            <a:off x="287752" y="3564994"/>
            <a:ext cx="3390672" cy="461665"/>
          </a:xfrm>
          <a:prstGeom prst="rect">
            <a:avLst/>
          </a:prstGeom>
        </p:spPr>
        <p:txBody>
          <a:bodyPr wrap="none">
            <a:spAutoFit/>
          </a:bodyPr>
          <a:lstStyle/>
          <a:p>
            <a:r>
              <a:rPr lang="en-US" altLang="zh-CN" sz="2400" dirty="0">
                <a:solidFill>
                  <a:srgbClr val="0000CC"/>
                </a:solidFill>
                <a:latin typeface="Times New Roman" panose="02020603050405020304" pitchFamily="18" charset="0"/>
                <a:cs typeface="Times New Roman" panose="02020603050405020304" pitchFamily="18" charset="0"/>
              </a:rPr>
              <a:t>f(</a:t>
            </a:r>
            <a:r>
              <a:rPr lang="en-US" altLang="zh-CN" sz="2400" dirty="0" err="1">
                <a:solidFill>
                  <a:srgbClr val="0000CC"/>
                </a:solidFill>
                <a:latin typeface="Times New Roman" panose="02020603050405020304" pitchFamily="18" charset="0"/>
                <a:cs typeface="Times New Roman" panose="02020603050405020304" pitchFamily="18" charset="0"/>
              </a:rPr>
              <a:t>E</a:t>
            </a:r>
            <a:r>
              <a:rPr lang="en-US" altLang="zh-CN" sz="2400" baseline="-25000" dirty="0" err="1">
                <a:solidFill>
                  <a:srgbClr val="0000CC"/>
                </a:solidFill>
                <a:latin typeface="Times New Roman" panose="02020603050405020304" pitchFamily="18" charset="0"/>
                <a:cs typeface="Times New Roman" panose="02020603050405020304" pitchFamily="18" charset="0"/>
              </a:rPr>
              <a:t>i</a:t>
            </a:r>
            <a:r>
              <a:rPr lang="en-US" altLang="zh-CN" sz="2400" dirty="0">
                <a:solidFill>
                  <a:srgbClr val="0000CC"/>
                </a:solidFill>
                <a:latin typeface="Times New Roman" panose="02020603050405020304" pitchFamily="18" charset="0"/>
                <a:cs typeface="Times New Roman" panose="02020603050405020304" pitchFamily="18" charset="0"/>
              </a:rPr>
              <a:t>)=1/[1+exp(</a:t>
            </a:r>
            <a:r>
              <a:rPr lang="el-GR" altLang="zh-CN" sz="2400" dirty="0">
                <a:solidFill>
                  <a:srgbClr val="0000CC"/>
                </a:solidFill>
                <a:latin typeface="Times New Roman" panose="02020603050405020304" pitchFamily="18" charset="0"/>
                <a:cs typeface="Times New Roman" panose="02020603050405020304" pitchFamily="18" charset="0"/>
              </a:rPr>
              <a:t>η</a:t>
            </a:r>
            <a:r>
              <a:rPr lang="en-US" altLang="zh-CN" sz="2400" dirty="0">
                <a:solidFill>
                  <a:srgbClr val="0000CC"/>
                </a:solidFill>
                <a:latin typeface="Times New Roman" panose="02020603050405020304" pitchFamily="18" charset="0"/>
                <a:cs typeface="Times New Roman" panose="02020603050405020304" pitchFamily="18" charset="0"/>
              </a:rPr>
              <a:t>+</a:t>
            </a:r>
            <a:r>
              <a:rPr lang="en-US" altLang="zh-CN" sz="2400" dirty="0" err="1">
                <a:solidFill>
                  <a:srgbClr val="0000CC"/>
                </a:solidFill>
                <a:latin typeface="Times New Roman" panose="02020603050405020304" pitchFamily="18" charset="0"/>
                <a:cs typeface="Times New Roman" panose="02020603050405020304" pitchFamily="18" charset="0"/>
              </a:rPr>
              <a:t>E</a:t>
            </a:r>
            <a:r>
              <a:rPr lang="en-US" altLang="zh-CN" sz="2400" baseline="-25000" dirty="0" err="1">
                <a:solidFill>
                  <a:srgbClr val="0000CC"/>
                </a:solidFill>
                <a:latin typeface="Times New Roman" panose="02020603050405020304" pitchFamily="18" charset="0"/>
                <a:cs typeface="Times New Roman" panose="02020603050405020304" pitchFamily="18" charset="0"/>
              </a:rPr>
              <a:t>i</a:t>
            </a:r>
            <a:r>
              <a:rPr lang="en-US" altLang="zh-CN" sz="2400" dirty="0">
                <a:solidFill>
                  <a:srgbClr val="0000CC"/>
                </a:solidFill>
                <a:latin typeface="Times New Roman" panose="02020603050405020304" pitchFamily="18" charset="0"/>
                <a:cs typeface="Times New Roman" panose="02020603050405020304" pitchFamily="18" charset="0"/>
              </a:rPr>
              <a:t>/</a:t>
            </a:r>
            <a:r>
              <a:rPr lang="en-US" altLang="zh-CN" sz="2400" dirty="0" err="1">
                <a:solidFill>
                  <a:srgbClr val="0000CC"/>
                </a:solidFill>
                <a:latin typeface="Times New Roman" panose="02020603050405020304" pitchFamily="18" charset="0"/>
                <a:cs typeface="Times New Roman" panose="02020603050405020304" pitchFamily="18" charset="0"/>
              </a:rPr>
              <a:t>kT</a:t>
            </a:r>
            <a:r>
              <a:rPr lang="en-US" altLang="zh-CN" sz="2400" dirty="0">
                <a:solidFill>
                  <a:srgbClr val="0000CC"/>
                </a:solidFill>
                <a:latin typeface="Times New Roman" panose="02020603050405020304" pitchFamily="18" charset="0"/>
                <a:cs typeface="Times New Roman" panose="02020603050405020304" pitchFamily="18" charset="0"/>
              </a:rPr>
              <a:t>)]</a:t>
            </a:r>
            <a:endParaRPr lang="zh-CN" altLang="en-US" sz="2400" dirty="0">
              <a:solidFill>
                <a:srgbClr val="0000CC"/>
              </a:solidFill>
              <a:latin typeface="Times New Roman" panose="02020603050405020304" pitchFamily="18" charset="0"/>
              <a:cs typeface="Times New Roman" panose="02020603050405020304" pitchFamily="18" charset="0"/>
            </a:endParaRPr>
          </a:p>
        </p:txBody>
      </p:sp>
      <p:sp>
        <p:nvSpPr>
          <p:cNvPr id="7" name="矩形 6"/>
          <p:cNvSpPr/>
          <p:nvPr/>
        </p:nvSpPr>
        <p:spPr>
          <a:xfrm>
            <a:off x="287752" y="5423867"/>
            <a:ext cx="3475631" cy="461665"/>
          </a:xfrm>
          <a:prstGeom prst="rect">
            <a:avLst/>
          </a:prstGeom>
        </p:spPr>
        <p:txBody>
          <a:bodyPr wrap="none">
            <a:spAutoFit/>
          </a:bodyPr>
          <a:lstStyle/>
          <a:p>
            <a:r>
              <a:rPr lang="en-US" altLang="zh-CN" sz="2400" dirty="0">
                <a:solidFill>
                  <a:srgbClr val="0000CC"/>
                </a:solidFill>
                <a:latin typeface="Times New Roman" panose="02020603050405020304" pitchFamily="18" charset="0"/>
                <a:cs typeface="Times New Roman" panose="02020603050405020304" pitchFamily="18" charset="0"/>
              </a:rPr>
              <a:t> f(</a:t>
            </a:r>
            <a:r>
              <a:rPr lang="en-US" altLang="zh-CN" sz="2400" dirty="0" err="1">
                <a:solidFill>
                  <a:srgbClr val="0000CC"/>
                </a:solidFill>
                <a:latin typeface="Times New Roman" panose="02020603050405020304" pitchFamily="18" charset="0"/>
                <a:cs typeface="Times New Roman" panose="02020603050405020304" pitchFamily="18" charset="0"/>
              </a:rPr>
              <a:t>E</a:t>
            </a:r>
            <a:r>
              <a:rPr lang="en-US" altLang="zh-CN" sz="2400" baseline="-25000" dirty="0" err="1">
                <a:solidFill>
                  <a:srgbClr val="0000CC"/>
                </a:solidFill>
                <a:latin typeface="Times New Roman" panose="02020603050405020304" pitchFamily="18" charset="0"/>
                <a:cs typeface="Times New Roman" panose="02020603050405020304" pitchFamily="18" charset="0"/>
              </a:rPr>
              <a:t>i</a:t>
            </a:r>
            <a:r>
              <a:rPr lang="en-US" altLang="zh-CN" sz="2400" dirty="0">
                <a:solidFill>
                  <a:srgbClr val="0000CC"/>
                </a:solidFill>
                <a:latin typeface="Times New Roman" panose="02020603050405020304" pitchFamily="18" charset="0"/>
                <a:cs typeface="Times New Roman" panose="02020603050405020304" pitchFamily="18" charset="0"/>
              </a:rPr>
              <a:t>)=1/[exp(</a:t>
            </a:r>
            <a:r>
              <a:rPr lang="el-GR" altLang="zh-CN" sz="2400" dirty="0">
                <a:solidFill>
                  <a:srgbClr val="0000CC"/>
                </a:solidFill>
                <a:latin typeface="Times New Roman" panose="02020603050405020304" pitchFamily="18" charset="0"/>
                <a:cs typeface="Times New Roman" panose="02020603050405020304" pitchFamily="18" charset="0"/>
              </a:rPr>
              <a:t>α </a:t>
            </a:r>
            <a:r>
              <a:rPr lang="en-US" altLang="zh-CN" sz="2400" dirty="0">
                <a:solidFill>
                  <a:srgbClr val="0000CC"/>
                </a:solidFill>
                <a:latin typeface="Times New Roman" panose="02020603050405020304" pitchFamily="18" charset="0"/>
                <a:cs typeface="Times New Roman" panose="02020603050405020304" pitchFamily="18" charset="0"/>
              </a:rPr>
              <a:t>+</a:t>
            </a:r>
            <a:r>
              <a:rPr lang="en-US" altLang="zh-CN" sz="2400" dirty="0" err="1">
                <a:solidFill>
                  <a:srgbClr val="0000CC"/>
                </a:solidFill>
                <a:latin typeface="Times New Roman" panose="02020603050405020304" pitchFamily="18" charset="0"/>
                <a:cs typeface="Times New Roman" panose="02020603050405020304" pitchFamily="18" charset="0"/>
              </a:rPr>
              <a:t>E</a:t>
            </a:r>
            <a:r>
              <a:rPr lang="en-US" altLang="zh-CN" sz="2400" baseline="-25000" dirty="0" err="1">
                <a:solidFill>
                  <a:srgbClr val="0000CC"/>
                </a:solidFill>
                <a:latin typeface="Times New Roman" panose="02020603050405020304" pitchFamily="18" charset="0"/>
                <a:cs typeface="Times New Roman" panose="02020603050405020304" pitchFamily="18" charset="0"/>
              </a:rPr>
              <a:t>i</a:t>
            </a:r>
            <a:r>
              <a:rPr lang="en-US" altLang="zh-CN" sz="2400" dirty="0">
                <a:solidFill>
                  <a:srgbClr val="0000CC"/>
                </a:solidFill>
                <a:latin typeface="Times New Roman" panose="02020603050405020304" pitchFamily="18" charset="0"/>
                <a:cs typeface="Times New Roman" panose="02020603050405020304" pitchFamily="18" charset="0"/>
              </a:rPr>
              <a:t>/</a:t>
            </a:r>
            <a:r>
              <a:rPr lang="en-US" altLang="zh-CN" sz="2400" dirty="0" err="1">
                <a:solidFill>
                  <a:srgbClr val="0000CC"/>
                </a:solidFill>
                <a:latin typeface="Times New Roman" panose="02020603050405020304" pitchFamily="18" charset="0"/>
                <a:cs typeface="Times New Roman" panose="02020603050405020304" pitchFamily="18" charset="0"/>
              </a:rPr>
              <a:t>kT</a:t>
            </a:r>
            <a:r>
              <a:rPr lang="en-US" altLang="zh-CN" sz="2400" dirty="0">
                <a:solidFill>
                  <a:srgbClr val="0000CC"/>
                </a:solidFill>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p:txBody>
      </p:sp>
      <p:sp>
        <p:nvSpPr>
          <p:cNvPr id="8" name="矩形 7"/>
          <p:cNvSpPr/>
          <p:nvPr/>
        </p:nvSpPr>
        <p:spPr>
          <a:xfrm>
            <a:off x="230917" y="208726"/>
            <a:ext cx="1980029" cy="523220"/>
          </a:xfrm>
          <a:prstGeom prst="rect">
            <a:avLst/>
          </a:prstGeom>
        </p:spPr>
        <p:txBody>
          <a:bodyPr wrap="none">
            <a:spAutoFit/>
          </a:bodyPr>
          <a:lstStyle/>
          <a:p>
            <a:r>
              <a:rPr lang="zh-CN" altLang="en-US" sz="2800" b="0" dirty="0">
                <a:latin typeface="黑体" panose="02010609060101010101" pitchFamily="49" charset="-122"/>
                <a:ea typeface="黑体" panose="02010609060101010101" pitchFamily="49" charset="-122"/>
              </a:rPr>
              <a:t>基本统计法</a:t>
            </a:r>
            <a:endParaRPr lang="zh-CN" altLang="en-US" sz="2800" dirty="0"/>
          </a:p>
        </p:txBody>
      </p:sp>
      <p:sp>
        <p:nvSpPr>
          <p:cNvPr id="9" name="TextBox 4"/>
          <p:cNvSpPr txBox="1"/>
          <p:nvPr/>
        </p:nvSpPr>
        <p:spPr>
          <a:xfrm>
            <a:off x="4790742" y="1158216"/>
            <a:ext cx="3960440" cy="1338828"/>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粒子可分辨，不受</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pauli</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原理限制。容器中的气体处于相对低压时的状态可以看做是这种分布。</a:t>
            </a:r>
          </a:p>
        </p:txBody>
      </p:sp>
      <p:sp>
        <p:nvSpPr>
          <p:cNvPr id="10" name="TextBox 7"/>
          <p:cNvSpPr txBox="1"/>
          <p:nvPr/>
        </p:nvSpPr>
        <p:spPr>
          <a:xfrm>
            <a:off x="3959424" y="5001764"/>
            <a:ext cx="5112568" cy="923330"/>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粒子不可分辨，不受</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pauli</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原理限制。光子的状态或者黑体辐射就是这种分布。</a:t>
            </a:r>
          </a:p>
        </p:txBody>
      </p:sp>
      <p:sp>
        <p:nvSpPr>
          <p:cNvPr id="11" name="TextBox 8"/>
          <p:cNvSpPr txBox="1"/>
          <p:nvPr/>
        </p:nvSpPr>
        <p:spPr>
          <a:xfrm>
            <a:off x="3887416" y="3154477"/>
            <a:ext cx="5256584" cy="923330"/>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粒子不可分辨，受</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pauli</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原理限制，每个量子态只能允许一个粒子。晶体中的电子遵循这种分布</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8665" y="2955984"/>
            <a:ext cx="3408305" cy="369332"/>
          </a:xfrm>
          <a:prstGeom prst="rect">
            <a:avLst/>
          </a:prstGeom>
        </p:spPr>
        <p:txBody>
          <a:bodyPr wrap="none">
            <a:spAutoFit/>
          </a:bodyPr>
          <a:lstStyle/>
          <a:p>
            <a:r>
              <a:rPr lang="en-US" altLang="zh-CN" b="1" dirty="0">
                <a:solidFill>
                  <a:srgbClr val="3333FF"/>
                </a:solidFill>
              </a:rPr>
              <a:t>k</a:t>
            </a:r>
            <a:r>
              <a:rPr lang="zh-CN" altLang="en-US" b="1" dirty="0">
                <a:solidFill>
                  <a:srgbClr val="3333FF"/>
                </a:solidFill>
              </a:rPr>
              <a:t>空间中的一个点</a:t>
            </a:r>
            <a:r>
              <a:rPr lang="en-US" altLang="zh-CN" b="1" dirty="0">
                <a:solidFill>
                  <a:srgbClr val="3333FF"/>
                </a:solidFill>
              </a:rPr>
              <a:t>= </a:t>
            </a:r>
            <a:r>
              <a:rPr lang="zh-CN" altLang="en-US" b="1" dirty="0">
                <a:solidFill>
                  <a:srgbClr val="3333FF"/>
                </a:solidFill>
              </a:rPr>
              <a:t>一个量子态</a:t>
            </a:r>
          </a:p>
        </p:txBody>
      </p:sp>
      <p:sp>
        <p:nvSpPr>
          <p:cNvPr id="3" name="矩形 2"/>
          <p:cNvSpPr/>
          <p:nvPr/>
        </p:nvSpPr>
        <p:spPr>
          <a:xfrm>
            <a:off x="462194" y="1061182"/>
            <a:ext cx="7429552" cy="646331"/>
          </a:xfrm>
          <a:prstGeom prst="rect">
            <a:avLst/>
          </a:prstGeom>
        </p:spPr>
        <p:txBody>
          <a:bodyPr wrap="square">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单位体积晶体能带中能量</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E</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E+dE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无限小能量间隔内有</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dZ</a:t>
            </a:r>
            <a:endParaRPr lang="en-US" altLang="zh-CN" i="1"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个量子态，</a:t>
            </a:r>
            <a:r>
              <a:rPr lang="zh-CN" altLang="en-US"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状态密度</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定义为</a:t>
            </a:r>
          </a:p>
        </p:txBody>
      </p:sp>
      <p:sp>
        <p:nvSpPr>
          <p:cNvPr id="4" name="矩形 3"/>
          <p:cNvSpPr/>
          <p:nvPr/>
        </p:nvSpPr>
        <p:spPr>
          <a:xfrm>
            <a:off x="1503772" y="2008303"/>
            <a:ext cx="2114263" cy="461665"/>
          </a:xfrm>
          <a:prstGeom prst="rect">
            <a:avLst/>
          </a:prstGeom>
        </p:spPr>
        <p:txBody>
          <a:bodyPr wrap="square">
            <a:spAutoFit/>
          </a:bodyPr>
          <a:lstStyle/>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g(E)=</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dZ</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dE</a:t>
            </a:r>
            <a:endParaRPr lang="zh-CN" altLang="en-US" sz="2400" dirty="0"/>
          </a:p>
        </p:txBody>
      </p:sp>
      <p:pic>
        <p:nvPicPr>
          <p:cNvPr id="5" name="Picture 2"/>
          <p:cNvPicPr>
            <a:picLocks noChangeAspect="1" noChangeArrowheads="1"/>
          </p:cNvPicPr>
          <p:nvPr/>
        </p:nvPicPr>
        <p:blipFill>
          <a:blip r:embed="rId2" cstate="print"/>
          <a:srcRect/>
          <a:stretch>
            <a:fillRect/>
          </a:stretch>
        </p:blipFill>
        <p:spPr bwMode="auto">
          <a:xfrm>
            <a:off x="558936" y="3489507"/>
            <a:ext cx="4967030" cy="3071834"/>
          </a:xfrm>
          <a:prstGeom prst="rect">
            <a:avLst/>
          </a:prstGeom>
          <a:noFill/>
          <a:ln w="9525">
            <a:noFill/>
            <a:miter lim="800000"/>
            <a:headEnd/>
            <a:tailEnd/>
          </a:ln>
          <a:effectLst/>
        </p:spPr>
      </p:pic>
      <p:sp>
        <p:nvSpPr>
          <p:cNvPr id="6" name="标题 1"/>
          <p:cNvSpPr txBox="1"/>
          <p:nvPr/>
        </p:nvSpPr>
        <p:spPr>
          <a:xfrm>
            <a:off x="114670" y="226432"/>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i="0" u="none" strike="noStrike" kern="0" cap="none" spc="0" normalizeH="0" baseline="0" noProof="0" dirty="0">
                <a:ln>
                  <a:noFill/>
                </a:ln>
                <a:effectLst/>
                <a:uLnTx/>
                <a:uFillTx/>
                <a:latin typeface="黑体" panose="02010609060101010101" pitchFamily="49" charset="-122"/>
                <a:ea typeface="黑体" panose="02010609060101010101" pitchFamily="49" charset="-122"/>
                <a:cs typeface="+mj-cs"/>
              </a:rPr>
              <a:t>状（能）态密度</a:t>
            </a:r>
          </a:p>
        </p:txBody>
      </p:sp>
      <p:pic>
        <p:nvPicPr>
          <p:cNvPr id="7" name="Picture 2">
            <a:extLst>
              <a:ext uri="{FF2B5EF4-FFF2-40B4-BE49-F238E27FC236}">
                <a16:creationId xmlns:a16="http://schemas.microsoft.com/office/drawing/2014/main" id="{1D3E9B19-8F81-4EB1-B481-A726FB5B0C8E}"/>
              </a:ext>
            </a:extLst>
          </p:cNvPr>
          <p:cNvPicPr>
            <a:picLocks noChangeAspect="1" noChangeArrowheads="1"/>
          </p:cNvPicPr>
          <p:nvPr/>
        </p:nvPicPr>
        <p:blipFill>
          <a:blip r:embed="rId3" cstate="print"/>
          <a:srcRect/>
          <a:stretch>
            <a:fillRect/>
          </a:stretch>
        </p:blipFill>
        <p:spPr bwMode="auto">
          <a:xfrm>
            <a:off x="5525966" y="1707513"/>
            <a:ext cx="3503613" cy="417353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428761" y="909618"/>
            <a:ext cx="5991225" cy="1238250"/>
          </a:xfrm>
          <a:prstGeom prst="rect">
            <a:avLst/>
          </a:prstGeom>
          <a:noFill/>
          <a:ln w="9525">
            <a:noFill/>
            <a:miter lim="800000"/>
            <a:headEnd/>
            <a:tailEnd/>
          </a:ln>
          <a:effectLst/>
        </p:spPr>
      </p:pic>
      <p:pic>
        <p:nvPicPr>
          <p:cNvPr id="3" name="Picture 3"/>
          <p:cNvPicPr>
            <a:picLocks noChangeAspect="1" noChangeArrowheads="1"/>
          </p:cNvPicPr>
          <p:nvPr/>
        </p:nvPicPr>
        <p:blipFill>
          <a:blip r:embed="rId3" cstate="print"/>
          <a:srcRect/>
          <a:stretch>
            <a:fillRect/>
          </a:stretch>
        </p:blipFill>
        <p:spPr bwMode="auto">
          <a:xfrm>
            <a:off x="662303" y="2415449"/>
            <a:ext cx="4967285" cy="4087569"/>
          </a:xfrm>
          <a:prstGeom prst="rect">
            <a:avLst/>
          </a:prstGeom>
          <a:noFill/>
          <a:ln w="9525">
            <a:noFill/>
            <a:miter lim="800000"/>
            <a:headEnd/>
            <a:tailEnd/>
          </a:ln>
          <a:effectLst/>
        </p:spPr>
      </p:pic>
      <p:sp>
        <p:nvSpPr>
          <p:cNvPr id="4" name="TextBox 3"/>
          <p:cNvSpPr txBox="1"/>
          <p:nvPr/>
        </p:nvSpPr>
        <p:spPr>
          <a:xfrm>
            <a:off x="6812350" y="1528743"/>
            <a:ext cx="62228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L/2</a:t>
            </a:r>
            <a:r>
              <a:rPr lang="el-GR" altLang="zh-CN" dirty="0">
                <a:latin typeface="Times New Roman" panose="02020603050405020304" pitchFamily="18" charset="0"/>
                <a:cs typeface="Times New Roman" panose="02020603050405020304" pitchFamily="18" charset="0"/>
              </a:rPr>
              <a:t>π</a:t>
            </a:r>
            <a:endParaRPr lang="zh-CN" altLang="en-US" dirty="0">
              <a:latin typeface="Times New Roman" panose="02020603050405020304" pitchFamily="18" charset="0"/>
              <a:cs typeface="Times New Roman" panose="02020603050405020304" pitchFamily="18" charset="0"/>
            </a:endParaRPr>
          </a:p>
        </p:txBody>
      </p:sp>
      <p:sp>
        <p:nvSpPr>
          <p:cNvPr id="5" name="矩形 4"/>
          <p:cNvSpPr/>
          <p:nvPr/>
        </p:nvSpPr>
        <p:spPr>
          <a:xfrm>
            <a:off x="7884363" y="4204808"/>
            <a:ext cx="954107" cy="369332"/>
          </a:xfrm>
          <a:prstGeom prst="rect">
            <a:avLst/>
          </a:prstGeom>
        </p:spPr>
        <p:txBody>
          <a:bodyPr wrap="none">
            <a:spAutoFit/>
          </a:bodyPr>
          <a:lstStyle/>
          <a:p>
            <a:r>
              <a:rPr lang="en-US" altLang="zh-CN" dirty="0">
                <a:latin typeface="黑体" panose="02010609060101010101" pitchFamily="49" charset="-122"/>
                <a:ea typeface="黑体" panose="02010609060101010101" pitchFamily="49" charset="-122"/>
                <a:cs typeface="Times New Roman" panose="02020603050405020304" pitchFamily="18" charset="0"/>
              </a:rPr>
              <a:t>2V/8</a:t>
            </a:r>
            <a:r>
              <a:rPr lang="el-GR" altLang="zh-CN" dirty="0">
                <a:latin typeface="黑体" panose="02010609060101010101" pitchFamily="49" charset="-122"/>
                <a:ea typeface="黑体" panose="02010609060101010101" pitchFamily="49" charset="-122"/>
                <a:cs typeface="Times New Roman" panose="02020603050405020304" pitchFamily="18" charset="0"/>
              </a:rPr>
              <a:t>π</a:t>
            </a:r>
            <a:r>
              <a:rPr lang="en-US" altLang="zh-CN" baseline="30000" dirty="0">
                <a:latin typeface="黑体" panose="02010609060101010101" pitchFamily="49" charset="-122"/>
                <a:ea typeface="黑体" panose="02010609060101010101" pitchFamily="49" charset="-122"/>
                <a:cs typeface="Times New Roman" panose="02020603050405020304" pitchFamily="18" charset="0"/>
              </a:rPr>
              <a:t>3</a:t>
            </a:r>
            <a:endParaRPr lang="zh-CN" altLang="en-US" dirty="0">
              <a:latin typeface="黑体" panose="02010609060101010101" pitchFamily="49" charset="-122"/>
              <a:ea typeface="黑体" panose="02010609060101010101" pitchFamily="49" charset="-122"/>
            </a:endParaRPr>
          </a:p>
        </p:txBody>
      </p:sp>
      <p:sp>
        <p:nvSpPr>
          <p:cNvPr id="6" name="标题 1"/>
          <p:cNvSpPr txBox="1"/>
          <p:nvPr/>
        </p:nvSpPr>
        <p:spPr>
          <a:xfrm>
            <a:off x="114670" y="226432"/>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i="0" u="none" strike="noStrike" kern="0" cap="none" spc="0" normalizeH="0" baseline="0" noProof="0" dirty="0">
                <a:ln>
                  <a:noFill/>
                </a:ln>
                <a:effectLst/>
                <a:uLnTx/>
                <a:uFillTx/>
                <a:latin typeface="黑体" panose="02010609060101010101" pitchFamily="49" charset="-122"/>
                <a:ea typeface="黑体" panose="02010609060101010101" pitchFamily="49" charset="-122"/>
                <a:cs typeface="+mj-cs"/>
              </a:rPr>
              <a:t>状（能）态密度</a:t>
            </a:r>
          </a:p>
        </p:txBody>
      </p:sp>
      <p:sp>
        <p:nvSpPr>
          <p:cNvPr id="7" name="文本框 6"/>
          <p:cNvSpPr txBox="1"/>
          <p:nvPr/>
        </p:nvSpPr>
        <p:spPr>
          <a:xfrm>
            <a:off x="7349601" y="2996686"/>
            <a:ext cx="1069524" cy="369332"/>
          </a:xfrm>
          <a:prstGeom prst="rect">
            <a:avLst/>
          </a:prstGeom>
          <a:noFill/>
        </p:spPr>
        <p:txBody>
          <a:bodyPr wrap="none" rtlCol="0">
            <a:spAutoFit/>
          </a:bodyPr>
          <a:lstStyle/>
          <a:p>
            <a:r>
              <a:rPr lang="en-US" altLang="zh-CN" dirty="0">
                <a:latin typeface="黑体" panose="02010609060101010101" pitchFamily="49" charset="-122"/>
                <a:ea typeface="黑体" panose="02010609060101010101" pitchFamily="49" charset="-122"/>
                <a:cs typeface="Times New Roman" panose="02020603050405020304" pitchFamily="18" charset="0"/>
              </a:rPr>
              <a:t>(2</a:t>
            </a:r>
            <a:r>
              <a:rPr lang="el-GR" altLang="zh-CN" dirty="0">
                <a:latin typeface="黑体" panose="02010609060101010101" pitchFamily="49" charset="-122"/>
                <a:ea typeface="黑体" panose="02010609060101010101" pitchFamily="49" charset="-122"/>
                <a:cs typeface="Times New Roman" panose="02020603050405020304" pitchFamily="18" charset="0"/>
              </a:rPr>
              <a:t>π</a:t>
            </a:r>
            <a:r>
              <a:rPr lang="en-US" altLang="zh-CN" dirty="0">
                <a:latin typeface="黑体" panose="02010609060101010101" pitchFamily="49" charset="-122"/>
                <a:ea typeface="黑体" panose="02010609060101010101" pitchFamily="49" charset="-122"/>
                <a:cs typeface="Times New Roman" panose="02020603050405020304" pitchFamily="18" charset="0"/>
              </a:rPr>
              <a:t>/L)</a:t>
            </a:r>
            <a:r>
              <a:rPr lang="en-US" altLang="zh-CN" baseline="30000" dirty="0">
                <a:latin typeface="黑体" panose="02010609060101010101" pitchFamily="49" charset="-122"/>
                <a:ea typeface="黑体" panose="02010609060101010101" pitchFamily="49" charset="-122"/>
                <a:cs typeface="Times New Roman" panose="02020603050405020304" pitchFamily="18" charset="0"/>
              </a:rPr>
              <a:t>3</a:t>
            </a:r>
            <a:endParaRPr lang="zh-CN" altLang="en-US" baseline="30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 name="文本框 7"/>
          <p:cNvSpPr txBox="1"/>
          <p:nvPr/>
        </p:nvSpPr>
        <p:spPr>
          <a:xfrm>
            <a:off x="6223247" y="2666986"/>
            <a:ext cx="1800493"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一个态的体积：</a:t>
            </a:r>
          </a:p>
        </p:txBody>
      </p:sp>
      <p:sp>
        <p:nvSpPr>
          <p:cNvPr id="9" name="文本框 8"/>
          <p:cNvSpPr txBox="1"/>
          <p:nvPr/>
        </p:nvSpPr>
        <p:spPr>
          <a:xfrm>
            <a:off x="6223247" y="3620563"/>
            <a:ext cx="2597186"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考虑自旋的</a:t>
            </a:r>
            <a:r>
              <a:rPr lang="en-US" altLang="zh-CN" dirty="0">
                <a:latin typeface="黑体" panose="02010609060101010101" pitchFamily="49" charset="-122"/>
                <a:ea typeface="黑体" panose="02010609060101010101" pitchFamily="49" charset="-122"/>
              </a:rPr>
              <a:t>k</a:t>
            </a:r>
            <a:r>
              <a:rPr lang="zh-CN" altLang="en-US" dirty="0">
                <a:latin typeface="黑体" panose="02010609060101010101" pitchFamily="49" charset="-122"/>
                <a:ea typeface="黑体" panose="02010609060101010101" pitchFamily="49" charset="-122"/>
              </a:rPr>
              <a:t>空间态密度</a:t>
            </a:r>
          </a:p>
        </p:txBody>
      </p:sp>
      <p:sp>
        <p:nvSpPr>
          <p:cNvPr id="10" name="文本框 9">
            <a:extLst>
              <a:ext uri="{FF2B5EF4-FFF2-40B4-BE49-F238E27FC236}">
                <a16:creationId xmlns:a16="http://schemas.microsoft.com/office/drawing/2014/main" id="{FD1438F9-C697-4E20-89F7-2951C2C51E0E}"/>
              </a:ext>
            </a:extLst>
          </p:cNvPr>
          <p:cNvSpPr txBox="1"/>
          <p:nvPr/>
        </p:nvSpPr>
        <p:spPr>
          <a:xfrm>
            <a:off x="5902749" y="4250974"/>
            <a:ext cx="1515158" cy="646331"/>
          </a:xfrm>
          <a:prstGeom prst="rect">
            <a:avLst/>
          </a:prstGeom>
          <a:noFill/>
        </p:spPr>
        <p:txBody>
          <a:bodyPr wrap="none" rtlCol="0">
            <a:spAutoFit/>
          </a:bodyPr>
          <a:lstStyle/>
          <a:p>
            <a:r>
              <a:rPr lang="en-US" altLang="zh-CN" dirty="0"/>
              <a:t>2/</a:t>
            </a:r>
            <a:r>
              <a:rPr lang="zh-CN" altLang="en-US" dirty="0"/>
              <a:t> </a:t>
            </a:r>
            <a:r>
              <a:rPr lang="en-US" altLang="zh-CN" dirty="0"/>
              <a:t>(</a:t>
            </a:r>
            <a:r>
              <a:rPr lang="en-US" altLang="zh-CN" dirty="0">
                <a:latin typeface="黑体" panose="02010609060101010101" pitchFamily="49" charset="-122"/>
                <a:ea typeface="黑体" panose="02010609060101010101" pitchFamily="49" charset="-122"/>
                <a:cs typeface="Times New Roman" panose="02020603050405020304" pitchFamily="18" charset="0"/>
              </a:rPr>
              <a:t>(2</a:t>
            </a:r>
            <a:r>
              <a:rPr lang="el-GR" altLang="zh-CN" dirty="0">
                <a:latin typeface="黑体" panose="02010609060101010101" pitchFamily="49" charset="-122"/>
                <a:ea typeface="黑体" panose="02010609060101010101" pitchFamily="49" charset="-122"/>
                <a:cs typeface="Times New Roman" panose="02020603050405020304" pitchFamily="18" charset="0"/>
              </a:rPr>
              <a:t>π</a:t>
            </a:r>
            <a:r>
              <a:rPr lang="en-US" altLang="zh-CN" dirty="0">
                <a:latin typeface="黑体" panose="02010609060101010101" pitchFamily="49" charset="-122"/>
                <a:ea typeface="黑体" panose="02010609060101010101" pitchFamily="49" charset="-122"/>
                <a:cs typeface="Times New Roman" panose="02020603050405020304" pitchFamily="18" charset="0"/>
              </a:rPr>
              <a:t>/L)</a:t>
            </a:r>
            <a:r>
              <a:rPr lang="en-US" altLang="zh-CN" baseline="30000" dirty="0">
                <a:latin typeface="黑体" panose="02010609060101010101" pitchFamily="49" charset="-122"/>
                <a:ea typeface="黑体" panose="02010609060101010101" pitchFamily="49" charset="-122"/>
                <a:cs typeface="Times New Roman" panose="02020603050405020304" pitchFamily="18" charset="0"/>
              </a:rPr>
              <a:t>3</a:t>
            </a:r>
            <a:r>
              <a:rPr lang="en-US" altLang="zh-CN" dirty="0">
                <a:latin typeface="黑体" panose="02010609060101010101" pitchFamily="49" charset="-122"/>
                <a:ea typeface="黑体" panose="02010609060101010101" pitchFamily="49" charset="-122"/>
                <a:cs typeface="Times New Roman" panose="02020603050405020304" pitchFamily="18" charset="0"/>
              </a:rPr>
              <a:t>)</a:t>
            </a:r>
            <a:endParaRPr lang="zh-CN" altLang="en-US" dirty="0">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p>
        </p:txBody>
      </p:sp>
      <p:cxnSp>
        <p:nvCxnSpPr>
          <p:cNvPr id="12" name="直接箭头连接符 11">
            <a:extLst>
              <a:ext uri="{FF2B5EF4-FFF2-40B4-BE49-F238E27FC236}">
                <a16:creationId xmlns:a16="http://schemas.microsoft.com/office/drawing/2014/main" id="{0F2D73FA-E616-4B3B-96D1-74D5D72B4A5F}"/>
              </a:ext>
            </a:extLst>
          </p:cNvPr>
          <p:cNvCxnSpPr>
            <a:cxnSpLocks/>
          </p:cNvCxnSpPr>
          <p:nvPr/>
        </p:nvCxnSpPr>
        <p:spPr>
          <a:xfrm flipV="1">
            <a:off x="7344767" y="4391396"/>
            <a:ext cx="4615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00034" y="1208528"/>
            <a:ext cx="4618572" cy="707886"/>
          </a:xfrm>
          <a:prstGeom prst="rect">
            <a:avLst/>
          </a:prstGeom>
          <a:noFill/>
        </p:spPr>
        <p:txBody>
          <a:bodyPr wrap="none" rtlCol="0">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E+dE</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区间，存在</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dZ</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个量子态，则</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状态密度为</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g(E)=</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dZ</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dE</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TextBox 3"/>
          <p:cNvSpPr txBox="1"/>
          <p:nvPr/>
        </p:nvSpPr>
        <p:spPr>
          <a:xfrm>
            <a:off x="500034" y="2273399"/>
            <a:ext cx="5490606" cy="400110"/>
          </a:xfrm>
          <a:prstGeom prst="rect">
            <a:avLst/>
          </a:prstGeom>
          <a:noFill/>
        </p:spPr>
        <p:txBody>
          <a:bodyPr wrap="none" rtlCol="0">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单位</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空间的量子态数</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空间的态密度：</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2V/8</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000" b="1" baseline="30000" dirty="0">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000" b="1"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TextBox 5"/>
          <p:cNvSpPr txBox="1"/>
          <p:nvPr/>
        </p:nvSpPr>
        <p:spPr>
          <a:xfrm>
            <a:off x="510558" y="2909803"/>
            <a:ext cx="4650632" cy="3170099"/>
          </a:xfrm>
          <a:prstGeom prst="rect">
            <a:avLst/>
          </a:prstGeom>
          <a:noFill/>
        </p:spPr>
        <p:txBody>
          <a:bodyPr wrap="none" rtlCol="0">
            <a:spAutoFit/>
          </a:bodyPr>
          <a:lstStyle/>
          <a:p>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简单情况</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导带，</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k=0</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，等能面为球面</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态密度：</a:t>
            </a:r>
          </a:p>
        </p:txBody>
      </p:sp>
      <p:graphicFrame>
        <p:nvGraphicFramePr>
          <p:cNvPr id="5" name="Object 2"/>
          <p:cNvGraphicFramePr>
            <a:graphicFrameLocks noChangeAspect="1"/>
          </p:cNvGraphicFramePr>
          <p:nvPr/>
        </p:nvGraphicFramePr>
        <p:xfrm>
          <a:off x="953956" y="4232198"/>
          <a:ext cx="2000264" cy="837320"/>
        </p:xfrm>
        <a:graphic>
          <a:graphicData uri="http://schemas.openxmlformats.org/presentationml/2006/ole">
            <mc:AlternateContent xmlns:mc="http://schemas.openxmlformats.org/markup-compatibility/2006">
              <mc:Choice xmlns:v="urn:schemas-microsoft-com:vml" Requires="v">
                <p:oleObj spid="_x0000_s3086" name="公式" r:id="rId3" imgW="1092200" imgH="457200" progId="Equation.3">
                  <p:embed/>
                </p:oleObj>
              </mc:Choice>
              <mc:Fallback>
                <p:oleObj name="公式" r:id="rId3" imgW="10922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956" y="4232198"/>
                        <a:ext cx="2000264" cy="837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nvGraphicFramePr>
        <p:xfrm>
          <a:off x="3424236" y="4328971"/>
          <a:ext cx="1785950" cy="643773"/>
        </p:xfrm>
        <a:graphic>
          <a:graphicData uri="http://schemas.openxmlformats.org/presentationml/2006/ole">
            <mc:AlternateContent xmlns:mc="http://schemas.openxmlformats.org/markup-compatibility/2006">
              <mc:Choice xmlns:v="urn:schemas-microsoft-com:vml" Requires="v">
                <p:oleObj spid="_x0000_s3087" name="公式" r:id="rId5" imgW="1091565" imgH="393700" progId="Equation.3">
                  <p:embed/>
                </p:oleObj>
              </mc:Choice>
              <mc:Fallback>
                <p:oleObj name="公式" r:id="rId5" imgW="1091565" imgH="393700"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236" y="4328971"/>
                        <a:ext cx="1785950" cy="6437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1781162" y="5537897"/>
          <a:ext cx="3286148" cy="732722"/>
        </p:xfrm>
        <a:graphic>
          <a:graphicData uri="http://schemas.openxmlformats.org/presentationml/2006/ole">
            <mc:AlternateContent xmlns:mc="http://schemas.openxmlformats.org/markup-compatibility/2006">
              <mc:Choice xmlns:v="urn:schemas-microsoft-com:vml" Requires="v">
                <p:oleObj spid="_x0000_s3088" name="公式" r:id="rId7" imgW="1879600" imgH="419100" progId="Equation.3">
                  <p:embed/>
                </p:oleObj>
              </mc:Choice>
              <mc:Fallback>
                <p:oleObj name="公式" r:id="rId7" imgW="1879600" imgH="419100" progId="Equation.3">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1162" y="5537897"/>
                        <a:ext cx="3286148" cy="7327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5"/>
          <p:cNvPicPr>
            <a:picLocks noChangeAspect="1" noChangeArrowheads="1"/>
          </p:cNvPicPr>
          <p:nvPr/>
        </p:nvPicPr>
        <p:blipFill>
          <a:blip r:embed="rId9" cstate="print"/>
          <a:srcRect/>
          <a:stretch>
            <a:fillRect/>
          </a:stretch>
        </p:blipFill>
        <p:spPr bwMode="auto">
          <a:xfrm>
            <a:off x="5860713" y="3541615"/>
            <a:ext cx="3004249" cy="2862257"/>
          </a:xfrm>
          <a:prstGeom prst="rect">
            <a:avLst/>
          </a:prstGeom>
          <a:noFill/>
          <a:ln w="9525">
            <a:noFill/>
            <a:miter lim="800000"/>
            <a:headEnd/>
            <a:tailEnd/>
          </a:ln>
          <a:effectLst/>
        </p:spPr>
      </p:pic>
      <p:sp>
        <p:nvSpPr>
          <p:cNvPr id="9" name="标题 1"/>
          <p:cNvSpPr txBox="1"/>
          <p:nvPr/>
        </p:nvSpPr>
        <p:spPr>
          <a:xfrm>
            <a:off x="114670" y="226432"/>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状（能）态密度</a:t>
            </a:r>
          </a:p>
        </p:txBody>
      </p:sp>
      <p:sp>
        <p:nvSpPr>
          <p:cNvPr id="10" name="文本框 9"/>
          <p:cNvSpPr txBox="1"/>
          <p:nvPr/>
        </p:nvSpPr>
        <p:spPr>
          <a:xfrm>
            <a:off x="551330" y="3656826"/>
            <a:ext cx="4515980" cy="369332"/>
          </a:xfrm>
          <a:prstGeom prst="rect">
            <a:avLst/>
          </a:prstGeom>
          <a:noFill/>
        </p:spPr>
        <p:txBody>
          <a:bodyPr wrap="none" rtlCol="0">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dE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范围内的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空间量子态：</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2V/8</a:t>
            </a:r>
            <a:r>
              <a:rPr lang="el-GR" altLang="zh-CN" b="1" dirty="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b="1" baseline="30000"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a:t>
            </a:r>
            <a:r>
              <a:rPr lang="el-GR" altLang="zh-CN" b="1" dirty="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k</a:t>
            </a:r>
            <a:endParaRPr lang="zh-CN" altLang="en-US" b="1" i="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Picture 7" descr="Image118">
            <a:extLst>
              <a:ext uri="{FF2B5EF4-FFF2-40B4-BE49-F238E27FC236}">
                <a16:creationId xmlns:a16="http://schemas.microsoft.com/office/drawing/2014/main" id="{F37A3A7C-A29F-47DE-BBC7-DDF6B383EFF5}"/>
              </a:ext>
            </a:extLst>
          </p:cNvPr>
          <p:cNvPicPr>
            <a:picLocks noChangeAspect="1" noChangeArrowheads="1"/>
          </p:cNvPicPr>
          <p:nvPr/>
        </p:nvPicPr>
        <p:blipFill>
          <a:blip r:embed="rId10" cstate="print"/>
          <a:srcRect/>
          <a:stretch>
            <a:fillRect/>
          </a:stretch>
        </p:blipFill>
        <p:spPr bwMode="auto">
          <a:xfrm>
            <a:off x="5989565" y="1011895"/>
            <a:ext cx="2598010" cy="241710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04698" y="135011"/>
            <a:ext cx="1620957"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课程回顾</a:t>
            </a:r>
          </a:p>
        </p:txBody>
      </p:sp>
      <p:sp>
        <p:nvSpPr>
          <p:cNvPr id="4" name="文本框 3"/>
          <p:cNvSpPr txBox="1"/>
          <p:nvPr/>
        </p:nvSpPr>
        <p:spPr>
          <a:xfrm>
            <a:off x="1264730" y="961253"/>
            <a:ext cx="1338828"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cs typeface="Arial" panose="020B0604020202020204" pitchFamily="34" charset="0"/>
              </a:rPr>
              <a:t>薛定谔方程</a:t>
            </a:r>
          </a:p>
        </p:txBody>
      </p:sp>
      <p:sp>
        <p:nvSpPr>
          <p:cNvPr id="7" name="文本框 6"/>
          <p:cNvSpPr txBox="1"/>
          <p:nvPr/>
        </p:nvSpPr>
        <p:spPr>
          <a:xfrm>
            <a:off x="259049" y="2332971"/>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Arial" panose="020B0604020202020204" pitchFamily="34" charset="0"/>
              </a:rPr>
              <a:t>自由电子气</a:t>
            </a:r>
          </a:p>
        </p:txBody>
      </p:sp>
      <p:sp>
        <p:nvSpPr>
          <p:cNvPr id="8" name="文本框 7"/>
          <p:cNvSpPr txBox="1"/>
          <p:nvPr/>
        </p:nvSpPr>
        <p:spPr>
          <a:xfrm>
            <a:off x="315955" y="2699900"/>
            <a:ext cx="124264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Arial" panose="020B0604020202020204" pitchFamily="34" charset="0"/>
              </a:rPr>
              <a:t>势能项为</a:t>
            </a:r>
            <a:r>
              <a:rPr lang="en-US" altLang="zh-CN" dirty="0">
                <a:latin typeface="微软雅黑" panose="020B0503020204020204" pitchFamily="34" charset="-122"/>
                <a:ea typeface="微软雅黑" panose="020B0503020204020204" pitchFamily="34" charset="-122"/>
                <a:cs typeface="Arial" panose="020B0604020202020204" pitchFamily="34" charset="0"/>
              </a:rPr>
              <a:t>0</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0" name="直接箭头连接符 9"/>
          <p:cNvCxnSpPr/>
          <p:nvPr/>
        </p:nvCxnSpPr>
        <p:spPr>
          <a:xfrm>
            <a:off x="1934144" y="2176118"/>
            <a:ext cx="0" cy="92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Object 61"/>
          <p:cNvGraphicFramePr>
            <a:graphicFrameLocks noChangeAspect="1"/>
          </p:cNvGraphicFramePr>
          <p:nvPr/>
        </p:nvGraphicFramePr>
        <p:xfrm>
          <a:off x="832125" y="3151907"/>
          <a:ext cx="2204038" cy="440808"/>
        </p:xfrm>
        <a:graphic>
          <a:graphicData uri="http://schemas.openxmlformats.org/presentationml/2006/ole">
            <mc:AlternateContent xmlns:mc="http://schemas.openxmlformats.org/markup-compatibility/2006">
              <mc:Choice xmlns:v="urn:schemas-microsoft-com:vml" Requires="v">
                <p:oleObj spid="_x0000_s1034" name="公式" r:id="rId3" imgW="30480000" imgH="6096000" progId="Equation.3">
                  <p:embed/>
                </p:oleObj>
              </mc:Choice>
              <mc:Fallback>
                <p:oleObj name="公式" r:id="rId3" imgW="30480000" imgH="6096000" progId="Equation.3">
                  <p:embed/>
                  <p:pic>
                    <p:nvPicPr>
                      <p:cNvPr id="0" name="Object 61"/>
                      <p:cNvPicPr>
                        <a:picLocks noChangeAspect="1" noChangeArrowheads="1"/>
                      </p:cNvPicPr>
                      <p:nvPr/>
                    </p:nvPicPr>
                    <p:blipFill>
                      <a:blip r:embed="rId4"/>
                      <a:srcRect/>
                      <a:stretch>
                        <a:fillRect/>
                      </a:stretch>
                    </p:blipFill>
                    <p:spPr bwMode="auto">
                      <a:xfrm>
                        <a:off x="832125" y="3151907"/>
                        <a:ext cx="2204038" cy="440808"/>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2" name="文本框 11"/>
              <p:cNvSpPr txBox="1"/>
              <p:nvPr/>
            </p:nvSpPr>
            <p:spPr>
              <a:xfrm>
                <a:off x="1045490" y="3664976"/>
                <a:ext cx="1990673"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𝑘</m:t>
                      </m:r>
                      <m:r>
                        <a:rPr lang="en-US" altLang="zh-CN" i="1" smtClean="0">
                          <a:latin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2</m:t>
                          </m:r>
                          <m:r>
                            <a:rPr lang="zh-CN" altLang="en-US" b="0" i="1" smtClean="0">
                              <a:latin typeface="Cambria Math" panose="02040503050406030204" pitchFamily="18" charset="0"/>
                              <a:ea typeface="Cambria Math" panose="02040503050406030204" pitchFamily="18" charset="0"/>
                            </a:rPr>
                            <m:t>𝜋</m:t>
                          </m:r>
                        </m:num>
                        <m:den>
                          <m:r>
                            <a:rPr lang="zh-CN" altLang="en-US" i="1" smtClean="0">
                              <a:latin typeface="Cambria Math" panose="02040503050406030204" pitchFamily="18" charset="0"/>
                              <a:ea typeface="Cambria Math" panose="02040503050406030204" pitchFamily="18" charset="0"/>
                            </a:rPr>
                            <m:t>𝜆</m:t>
                          </m:r>
                        </m:den>
                      </m:f>
                      <m:r>
                        <a:rPr lang="en-US" altLang="zh-CN" b="0" i="1" smtClean="0">
                          <a:latin typeface="Cambria Math" panose="02040503050406030204" pitchFamily="18" charset="0"/>
                          <a:ea typeface="Cambria Math" panose="02040503050406030204" pitchFamily="18" charset="0"/>
                        </a:rPr>
                        <m:t>, </m:t>
                      </m:r>
                      <m:r>
                        <a:rPr lang="zh-CN" altLang="en-US" b="0" i="1" smtClean="0">
                          <a:latin typeface="Cambria Math" panose="02040503050406030204" pitchFamily="18" charset="0"/>
                          <a:ea typeface="Cambria Math" panose="02040503050406030204" pitchFamily="18" charset="0"/>
                        </a:rPr>
                        <m:t>𝜔</m:t>
                      </m:r>
                      <m:r>
                        <a:rPr lang="en-US" altLang="zh-CN" b="0" i="1" smtClean="0">
                          <a:latin typeface="Cambria Math" panose="02040503050406030204" pitchFamily="18" charset="0"/>
                          <a:ea typeface="Cambria Math" panose="02040503050406030204" pitchFamily="18" charset="0"/>
                        </a:rPr>
                        <m:t>=2</m:t>
                      </m:r>
                      <m:r>
                        <a:rPr lang="zh-CN" altLang="en-US" b="0" i="1" smtClean="0">
                          <a:latin typeface="Cambria Math" panose="02040503050406030204" pitchFamily="18" charset="0"/>
                          <a:ea typeface="Cambria Math" panose="02040503050406030204" pitchFamily="18" charset="0"/>
                        </a:rPr>
                        <m:t>𝜋𝜈</m:t>
                      </m:r>
                    </m:oMath>
                  </m:oMathPara>
                </a14:m>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1045490" y="3664976"/>
                <a:ext cx="1990673" cy="61279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1052725" y="4381822"/>
                <a:ext cx="1192249" cy="695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r>
                        <a:rPr lang="en-US" altLang="zh-CN"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ℏ</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den>
                      </m:f>
                    </m:oMath>
                  </m:oMathPara>
                </a14:m>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1052725" y="4381822"/>
                <a:ext cx="1192249" cy="69519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045490" y="5177792"/>
                <a:ext cx="16737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r>
                        <a:rPr lang="en-US" altLang="zh-CN"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𝜆</m:t>
                      </m:r>
                      <m:r>
                        <a:rPr lang="en-US" altLang="zh-CN" b="0" i="1" smtClean="0">
                          <a:latin typeface="Cambria Math" panose="02040503050406030204" pitchFamily="18" charset="0"/>
                          <a:ea typeface="Cambria Math" panose="02040503050406030204" pitchFamily="18" charset="0"/>
                        </a:rPr>
                        <m:t>=ℏ</m:t>
                      </m:r>
                      <m:r>
                        <a:rPr lang="en-US" altLang="zh-CN" b="0" i="1" smtClean="0">
                          <a:latin typeface="Cambria Math" panose="02040503050406030204" pitchFamily="18" charset="0"/>
                          <a:ea typeface="Cambria Math" panose="02040503050406030204" pitchFamily="18" charset="0"/>
                        </a:rPr>
                        <m:t>𝑘</m:t>
                      </m:r>
                    </m:oMath>
                  </m:oMathPara>
                </a14:m>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1045490" y="5177792"/>
                <a:ext cx="1673728" cy="369332"/>
              </a:xfrm>
              <a:prstGeom prst="rect">
                <a:avLst/>
              </a:prstGeom>
              <a:blipFill>
                <a:blip r:embed="rId7"/>
                <a:stretch>
                  <a:fillRect b="-14754"/>
                </a:stretch>
              </a:blipFill>
            </p:spPr>
            <p:txBody>
              <a:bodyPr/>
              <a:lstStyle/>
              <a:p>
                <a:r>
                  <a:rPr lang="zh-CN" altLang="en-US">
                    <a:noFill/>
                  </a:rPr>
                  <a:t> </a:t>
                </a:r>
              </a:p>
            </p:txBody>
          </p:sp>
        </mc:Fallback>
      </mc:AlternateContent>
      <p:grpSp>
        <p:nvGrpSpPr>
          <p:cNvPr id="15" name="组合 14"/>
          <p:cNvGrpSpPr/>
          <p:nvPr/>
        </p:nvGrpSpPr>
        <p:grpSpPr>
          <a:xfrm>
            <a:off x="2871088" y="4179734"/>
            <a:ext cx="1651544" cy="2020752"/>
            <a:chOff x="2714612" y="2071678"/>
            <a:chExt cx="4486275" cy="4665664"/>
          </a:xfrm>
        </p:grpSpPr>
        <p:sp>
          <p:nvSpPr>
            <p:cNvPr id="16" name="矩形 15"/>
            <p:cNvSpPr/>
            <p:nvPr/>
          </p:nvSpPr>
          <p:spPr bwMode="auto">
            <a:xfrm>
              <a:off x="2714612" y="2071678"/>
              <a:ext cx="4000528" cy="41434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7" name="Group 19"/>
            <p:cNvGrpSpPr/>
            <p:nvPr/>
          </p:nvGrpSpPr>
          <p:grpSpPr bwMode="auto">
            <a:xfrm>
              <a:off x="2857488" y="2214554"/>
              <a:ext cx="4343399" cy="4522788"/>
              <a:chOff x="1701" y="1207"/>
              <a:chExt cx="2736" cy="2849"/>
            </a:xfrm>
          </p:grpSpPr>
          <p:grpSp>
            <p:nvGrpSpPr>
              <p:cNvPr id="18" name="Group 17"/>
              <p:cNvGrpSpPr/>
              <p:nvPr/>
            </p:nvGrpSpPr>
            <p:grpSpPr bwMode="auto">
              <a:xfrm>
                <a:off x="1701" y="1207"/>
                <a:ext cx="2736" cy="2407"/>
                <a:chOff x="1701" y="1207"/>
                <a:chExt cx="2736" cy="2407"/>
              </a:xfrm>
            </p:grpSpPr>
            <p:grpSp>
              <p:nvGrpSpPr>
                <p:cNvPr id="20" name="Group 16"/>
                <p:cNvGrpSpPr/>
                <p:nvPr/>
              </p:nvGrpSpPr>
              <p:grpSpPr bwMode="auto">
                <a:xfrm>
                  <a:off x="1701" y="1207"/>
                  <a:ext cx="2736" cy="2247"/>
                  <a:chOff x="1701" y="1207"/>
                  <a:chExt cx="2736" cy="2247"/>
                </a:xfrm>
              </p:grpSpPr>
              <p:sp>
                <p:nvSpPr>
                  <p:cNvPr id="22" name="Line 4"/>
                  <p:cNvSpPr>
                    <a:spLocks noChangeShapeType="1"/>
                  </p:cNvSpPr>
                  <p:nvPr/>
                </p:nvSpPr>
                <p:spPr bwMode="auto">
                  <a:xfrm>
                    <a:off x="1701" y="2919"/>
                    <a:ext cx="2087" cy="0"/>
                  </a:xfrm>
                  <a:prstGeom prst="line">
                    <a:avLst/>
                  </a:prstGeom>
                  <a:noFill/>
                  <a:ln w="38100">
                    <a:solidFill>
                      <a:schemeClr val="tx1"/>
                    </a:solidFill>
                    <a:round/>
                    <a:tailEnd type="triangle" w="med" len="lg"/>
                  </a:ln>
                  <a:effectLst/>
                </p:spPr>
                <p:txBody>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Line 5"/>
                  <p:cNvSpPr>
                    <a:spLocks noChangeShapeType="1"/>
                  </p:cNvSpPr>
                  <p:nvPr/>
                </p:nvSpPr>
                <p:spPr bwMode="auto">
                  <a:xfrm flipV="1">
                    <a:off x="2699" y="1512"/>
                    <a:ext cx="0" cy="1646"/>
                  </a:xfrm>
                  <a:prstGeom prst="line">
                    <a:avLst/>
                  </a:prstGeom>
                  <a:noFill/>
                  <a:ln w="38100">
                    <a:solidFill>
                      <a:schemeClr val="tx1"/>
                    </a:solidFill>
                    <a:round/>
                    <a:tailEnd type="triangle" w="med" len="lg"/>
                  </a:ln>
                  <a:effectLst/>
                </p:spPr>
                <p:txBody>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Freeform 10"/>
                  <p:cNvSpPr/>
                  <p:nvPr/>
                </p:nvSpPr>
                <p:spPr bwMode="auto">
                  <a:xfrm>
                    <a:off x="2019" y="1966"/>
                    <a:ext cx="1452" cy="952"/>
                  </a:xfrm>
                  <a:custGeom>
                    <a:avLst/>
                    <a:gdLst/>
                    <a:ahLst/>
                    <a:cxnLst>
                      <a:cxn ang="0">
                        <a:pos x="0" y="0"/>
                      </a:cxn>
                      <a:cxn ang="0">
                        <a:pos x="681" y="952"/>
                      </a:cxn>
                      <a:cxn ang="0">
                        <a:pos x="1452" y="0"/>
                      </a:cxn>
                    </a:cxnLst>
                    <a:rect l="0" t="0" r="r" b="b"/>
                    <a:pathLst>
                      <a:path w="1452" h="952">
                        <a:moveTo>
                          <a:pt x="0" y="0"/>
                        </a:moveTo>
                        <a:cubicBezTo>
                          <a:pt x="219" y="476"/>
                          <a:pt x="439" y="952"/>
                          <a:pt x="681" y="952"/>
                        </a:cubicBezTo>
                        <a:cubicBezTo>
                          <a:pt x="923" y="952"/>
                          <a:pt x="1324" y="159"/>
                          <a:pt x="1452" y="0"/>
                        </a:cubicBezTo>
                      </a:path>
                    </a:pathLst>
                  </a:custGeom>
                  <a:noFill/>
                  <a:ln w="38100" cap="flat" cmpd="sng">
                    <a:solidFill>
                      <a:schemeClr val="tx1"/>
                    </a:solidFill>
                    <a:prstDash val="solid"/>
                    <a:round/>
                  </a:ln>
                  <a:effectLst/>
                </p:spPr>
                <p:txBody>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Text Box 11"/>
                  <p:cNvSpPr txBox="1">
                    <a:spLocks noChangeArrowheads="1"/>
                  </p:cNvSpPr>
                  <p:nvPr/>
                </p:nvSpPr>
                <p:spPr bwMode="auto">
                  <a:xfrm>
                    <a:off x="2596" y="1207"/>
                    <a:ext cx="607" cy="671"/>
                  </a:xfrm>
                  <a:prstGeom prst="rect">
                    <a:avLst/>
                  </a:prstGeom>
                  <a:noFill/>
                  <a:ln w="9525" algn="ctr">
                    <a:noFill/>
                    <a:miter lim="800000"/>
                  </a:ln>
                  <a:effectLst/>
                </p:spPr>
                <p:txBody>
                  <a:bodyPr wrap="none">
                    <a:spAutoFit/>
                  </a:bodyPr>
                  <a:lstStyle/>
                  <a:p>
                    <a:pPr marL="342900" indent="-342900">
                      <a:lnSpc>
                        <a:spcPct val="100000"/>
                      </a:lnSpc>
                      <a:spcBef>
                        <a:spcPct val="20000"/>
                      </a:spcBef>
                      <a:buClr>
                        <a:schemeClr val="hlink"/>
                      </a:buClr>
                      <a:buSzPct val="80000"/>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E</a:t>
                    </a:r>
                  </a:p>
                </p:txBody>
              </p:sp>
              <p:sp>
                <p:nvSpPr>
                  <p:cNvPr id="26" name="Text Box 12"/>
                  <p:cNvSpPr txBox="1">
                    <a:spLocks noChangeArrowheads="1"/>
                  </p:cNvSpPr>
                  <p:nvPr/>
                </p:nvSpPr>
                <p:spPr bwMode="auto">
                  <a:xfrm>
                    <a:off x="3833" y="2783"/>
                    <a:ext cx="604" cy="671"/>
                  </a:xfrm>
                  <a:prstGeom prst="rect">
                    <a:avLst/>
                  </a:prstGeom>
                  <a:noFill/>
                  <a:ln w="9525" algn="ctr">
                    <a:noFill/>
                    <a:miter lim="800000"/>
                  </a:ln>
                  <a:effectLst/>
                </p:spPr>
                <p:txBody>
                  <a:bodyPr wrap="none">
                    <a:spAutoFit/>
                  </a:bodyPr>
                  <a:lstStyle/>
                  <a:p>
                    <a:pPr marL="342900" indent="-342900">
                      <a:lnSpc>
                        <a:spcPct val="100000"/>
                      </a:lnSpc>
                      <a:spcBef>
                        <a:spcPct val="20000"/>
                      </a:spcBef>
                      <a:buClr>
                        <a:schemeClr val="hlink"/>
                      </a:buClr>
                      <a:buSzPct val="80000"/>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k</a:t>
                    </a:r>
                  </a:p>
                </p:txBody>
              </p:sp>
            </p:grpSp>
            <p:sp>
              <p:nvSpPr>
                <p:cNvPr id="21" name="Text Box 14"/>
                <p:cNvSpPr txBox="1">
                  <a:spLocks noChangeArrowheads="1"/>
                </p:cNvSpPr>
                <p:nvPr/>
              </p:nvSpPr>
              <p:spPr bwMode="auto">
                <a:xfrm>
                  <a:off x="2731" y="2943"/>
                  <a:ext cx="626" cy="671"/>
                </a:xfrm>
                <a:prstGeom prst="rect">
                  <a:avLst/>
                </a:prstGeom>
                <a:noFill/>
                <a:ln w="9525" algn="ctr">
                  <a:noFill/>
                  <a:miter lim="800000"/>
                </a:ln>
                <a:effectLst/>
              </p:spPr>
              <p:txBody>
                <a:bodyPr wrap="none">
                  <a:spAutoFit/>
                </a:bodyPr>
                <a:lstStyle/>
                <a:p>
                  <a:pPr marL="342900" indent="-342900">
                    <a:lnSpc>
                      <a:spcPct val="100000"/>
                    </a:lnSpc>
                    <a:spcBef>
                      <a:spcPct val="20000"/>
                    </a:spcBef>
                    <a:buClr>
                      <a:schemeClr val="hlink"/>
                    </a:buClr>
                    <a:buSzPct val="80000"/>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0</a:t>
                  </a:r>
                </a:p>
              </p:txBody>
            </p:sp>
          </p:grpSp>
          <p:sp>
            <p:nvSpPr>
              <p:cNvPr id="19" name="Text Box 18"/>
              <p:cNvSpPr txBox="1">
                <a:spLocks noChangeArrowheads="1"/>
              </p:cNvSpPr>
              <p:nvPr/>
            </p:nvSpPr>
            <p:spPr bwMode="auto">
              <a:xfrm>
                <a:off x="2426" y="3385"/>
                <a:ext cx="316" cy="671"/>
              </a:xfrm>
              <a:prstGeom prst="rect">
                <a:avLst/>
              </a:prstGeom>
              <a:noFill/>
              <a:ln w="9525" algn="ctr">
                <a:noFill/>
                <a:miter lim="800000"/>
              </a:ln>
              <a:effectLst/>
            </p:spPr>
            <p:txBody>
              <a:bodyPr wrap="none">
                <a:spAutoFit/>
              </a:bodyPr>
              <a:lstStyle/>
              <a:p>
                <a:pPr marL="342900" indent="-342900">
                  <a:lnSpc>
                    <a:spcPct val="100000"/>
                  </a:lnSpc>
                  <a:spcBef>
                    <a:spcPct val="20000"/>
                  </a:spcBef>
                  <a:buClr>
                    <a:schemeClr val="hlink"/>
                  </a:buClr>
                  <a:buSzPct val="80000"/>
                  <a:buFont typeface="Arial" panose="020B0604020202020204" pitchFamily="34" charset="0"/>
                  <a:buNone/>
                </a:pP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cxnSp>
        <p:nvCxnSpPr>
          <p:cNvPr id="31" name="直接连接符 30"/>
          <p:cNvCxnSpPr/>
          <p:nvPr/>
        </p:nvCxnSpPr>
        <p:spPr>
          <a:xfrm>
            <a:off x="4495684" y="891088"/>
            <a:ext cx="0" cy="5678388"/>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001610" y="954840"/>
            <a:ext cx="3531736" cy="92333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引入周期性势场 （布洛赫定理）</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572000" y="1414982"/>
            <a:ext cx="4108817"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布里渊区边界发生反复衍射，出现带隙</a:t>
            </a:r>
          </a:p>
        </p:txBody>
      </p:sp>
      <p:sp>
        <p:nvSpPr>
          <p:cNvPr id="9" name="文本框 8"/>
          <p:cNvSpPr txBox="1"/>
          <p:nvPr/>
        </p:nvSpPr>
        <p:spPr>
          <a:xfrm>
            <a:off x="5379913" y="2063539"/>
            <a:ext cx="2648417" cy="1477328"/>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cs typeface="Arial" panose="020B0604020202020204" pitchFamily="34" charset="0"/>
              </a:rPr>
              <a:t>1</a:t>
            </a:r>
            <a:r>
              <a:rPr lang="zh-CN" altLang="en-US" dirty="0">
                <a:latin typeface="微软雅黑" panose="020B0503020204020204" pitchFamily="34" charset="-122"/>
                <a:ea typeface="微软雅黑" panose="020B0503020204020204" pitchFamily="34" charset="-122"/>
                <a:cs typeface="Arial" panose="020B0604020202020204" pitchFamily="34" charset="0"/>
              </a:rPr>
              <a:t>）近自由电子模型</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dirty="0">
                <a:latin typeface="微软雅黑" panose="020B0503020204020204" pitchFamily="34" charset="-122"/>
                <a:ea typeface="微软雅黑" panose="020B0503020204020204" pitchFamily="34" charset="-122"/>
                <a:cs typeface="Arial" panose="020B0604020202020204" pitchFamily="34" charset="0"/>
              </a:rPr>
              <a:t>2</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err="1">
                <a:latin typeface="微软雅黑" panose="020B0503020204020204" pitchFamily="34" charset="-122"/>
                <a:ea typeface="微软雅黑" panose="020B0503020204020204" pitchFamily="34" charset="-122"/>
                <a:cs typeface="Arial" panose="020B0604020202020204" pitchFamily="34" charset="0"/>
              </a:rPr>
              <a:t>kroning</a:t>
            </a:r>
            <a:r>
              <a:rPr lang="en-US" altLang="zh-CN" dirty="0">
                <a:latin typeface="微软雅黑" panose="020B0503020204020204" pitchFamily="34" charset="-122"/>
                <a:ea typeface="微软雅黑" panose="020B0503020204020204" pitchFamily="34" charset="-122"/>
                <a:cs typeface="Arial" panose="020B0604020202020204" pitchFamily="34" charset="0"/>
              </a:rPr>
              <a:t>-penny</a:t>
            </a:r>
            <a:r>
              <a:rPr lang="zh-CN" altLang="en-US" dirty="0">
                <a:latin typeface="微软雅黑" panose="020B0503020204020204" pitchFamily="34" charset="-122"/>
                <a:ea typeface="微软雅黑" panose="020B0503020204020204" pitchFamily="34" charset="-122"/>
                <a:cs typeface="Arial" panose="020B0604020202020204" pitchFamily="34" charset="0"/>
              </a:rPr>
              <a:t>模型</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dirty="0">
                <a:latin typeface="微软雅黑" panose="020B0503020204020204" pitchFamily="34" charset="-122"/>
                <a:ea typeface="微软雅黑" panose="020B0503020204020204" pitchFamily="34" charset="-122"/>
                <a:cs typeface="Arial" panose="020B0604020202020204" pitchFamily="34" charset="0"/>
              </a:rPr>
              <a:t>3</a:t>
            </a:r>
            <a:r>
              <a:rPr lang="zh-CN" altLang="en-US" dirty="0">
                <a:latin typeface="微软雅黑" panose="020B0503020204020204" pitchFamily="34" charset="-122"/>
                <a:ea typeface="微软雅黑" panose="020B0503020204020204" pitchFamily="34" charset="-122"/>
                <a:cs typeface="Arial" panose="020B0604020202020204" pitchFamily="34" charset="0"/>
              </a:rPr>
              <a:t>）紧束缚模型</a:t>
            </a:r>
          </a:p>
        </p:txBody>
      </p:sp>
      <p:cxnSp>
        <p:nvCxnSpPr>
          <p:cNvPr id="28" name="直接箭头连接符 27"/>
          <p:cNvCxnSpPr/>
          <p:nvPr/>
        </p:nvCxnSpPr>
        <p:spPr>
          <a:xfrm>
            <a:off x="5169981" y="5973589"/>
            <a:ext cx="23535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6322812" y="3730282"/>
            <a:ext cx="0" cy="25639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5838978" y="5353235"/>
            <a:ext cx="932156" cy="621442"/>
          </a:xfrm>
          <a:custGeom>
            <a:avLst/>
            <a:gdLst>
              <a:gd name="connsiteX0" fmla="*/ 0 w 932156"/>
              <a:gd name="connsiteY0" fmla="*/ 0 h 621442"/>
              <a:gd name="connsiteX1" fmla="*/ 470517 w 932156"/>
              <a:gd name="connsiteY1" fmla="*/ 621437 h 621442"/>
              <a:gd name="connsiteX2" fmla="*/ 932156 w 932156"/>
              <a:gd name="connsiteY2" fmla="*/ 8878 h 621442"/>
            </a:gdLst>
            <a:ahLst/>
            <a:cxnLst>
              <a:cxn ang="0">
                <a:pos x="connsiteX0" y="connsiteY0"/>
              </a:cxn>
              <a:cxn ang="0">
                <a:pos x="connsiteX1" y="connsiteY1"/>
              </a:cxn>
              <a:cxn ang="0">
                <a:pos x="connsiteX2" y="connsiteY2"/>
              </a:cxn>
            </a:cxnLst>
            <a:rect l="l" t="t" r="r" b="b"/>
            <a:pathLst>
              <a:path w="932156" h="621442">
                <a:moveTo>
                  <a:pt x="0" y="0"/>
                </a:moveTo>
                <a:cubicBezTo>
                  <a:pt x="157579" y="309978"/>
                  <a:pt x="315158" y="619957"/>
                  <a:pt x="470517" y="621437"/>
                </a:cubicBezTo>
                <a:cubicBezTo>
                  <a:pt x="625876" y="622917"/>
                  <a:pt x="779016" y="315897"/>
                  <a:pt x="932156" y="887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任意多边形 38"/>
          <p:cNvSpPr/>
          <p:nvPr/>
        </p:nvSpPr>
        <p:spPr>
          <a:xfrm>
            <a:off x="5357989" y="4523779"/>
            <a:ext cx="355107" cy="479394"/>
          </a:xfrm>
          <a:custGeom>
            <a:avLst/>
            <a:gdLst>
              <a:gd name="connsiteX0" fmla="*/ 355107 w 355107"/>
              <a:gd name="connsiteY0" fmla="*/ 479394 h 479394"/>
              <a:gd name="connsiteX1" fmla="*/ 221942 w 355107"/>
              <a:gd name="connsiteY1" fmla="*/ 381740 h 479394"/>
              <a:gd name="connsiteX2" fmla="*/ 0 w 355107"/>
              <a:gd name="connsiteY2" fmla="*/ 0 h 479394"/>
            </a:gdLst>
            <a:ahLst/>
            <a:cxnLst>
              <a:cxn ang="0">
                <a:pos x="connsiteX0" y="connsiteY0"/>
              </a:cxn>
              <a:cxn ang="0">
                <a:pos x="connsiteX1" y="connsiteY1"/>
              </a:cxn>
              <a:cxn ang="0">
                <a:pos x="connsiteX2" y="connsiteY2"/>
              </a:cxn>
            </a:cxnLst>
            <a:rect l="l" t="t" r="r" b="b"/>
            <a:pathLst>
              <a:path w="355107" h="479394">
                <a:moveTo>
                  <a:pt x="355107" y="479394"/>
                </a:moveTo>
                <a:cubicBezTo>
                  <a:pt x="318116" y="470516"/>
                  <a:pt x="281126" y="461639"/>
                  <a:pt x="221942" y="381740"/>
                </a:cubicBezTo>
                <a:cubicBezTo>
                  <a:pt x="162758" y="301841"/>
                  <a:pt x="81379" y="150920"/>
                  <a:pt x="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4971490" y="5012275"/>
            <a:ext cx="306279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2" name="任意多边形 41"/>
          <p:cNvSpPr/>
          <p:nvPr/>
        </p:nvSpPr>
        <p:spPr>
          <a:xfrm>
            <a:off x="6880194" y="4523779"/>
            <a:ext cx="468941" cy="495325"/>
          </a:xfrm>
          <a:custGeom>
            <a:avLst/>
            <a:gdLst>
              <a:gd name="connsiteX0" fmla="*/ 0 w 363985"/>
              <a:gd name="connsiteY0" fmla="*/ 443883 h 447104"/>
              <a:gd name="connsiteX1" fmla="*/ 124288 w 363985"/>
              <a:gd name="connsiteY1" fmla="*/ 381740 h 447104"/>
              <a:gd name="connsiteX2" fmla="*/ 363985 w 363985"/>
              <a:gd name="connsiteY2" fmla="*/ 0 h 447104"/>
            </a:gdLst>
            <a:ahLst/>
            <a:cxnLst>
              <a:cxn ang="0">
                <a:pos x="connsiteX0" y="connsiteY0"/>
              </a:cxn>
              <a:cxn ang="0">
                <a:pos x="connsiteX1" y="connsiteY1"/>
              </a:cxn>
              <a:cxn ang="0">
                <a:pos x="connsiteX2" y="connsiteY2"/>
              </a:cxn>
            </a:cxnLst>
            <a:rect l="l" t="t" r="r" b="b"/>
            <a:pathLst>
              <a:path w="363985" h="447104">
                <a:moveTo>
                  <a:pt x="0" y="443883"/>
                </a:moveTo>
                <a:cubicBezTo>
                  <a:pt x="31812" y="449801"/>
                  <a:pt x="63624" y="455720"/>
                  <a:pt x="124288" y="381740"/>
                </a:cubicBezTo>
                <a:cubicBezTo>
                  <a:pt x="184952" y="307760"/>
                  <a:pt x="274468" y="153880"/>
                  <a:pt x="36398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4965044" y="5353235"/>
            <a:ext cx="306279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053952" y="4955884"/>
            <a:ext cx="958788" cy="369332"/>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cs typeface="Arial" panose="020B0604020202020204" pitchFamily="34" charset="0"/>
              </a:rPr>
              <a:t>E</a:t>
            </a:r>
            <a:r>
              <a:rPr lang="en-US" altLang="zh-CN" baseline="-25000" dirty="0" err="1">
                <a:latin typeface="微软雅黑" panose="020B0503020204020204" pitchFamily="34" charset="-122"/>
                <a:ea typeface="微软雅黑" panose="020B0503020204020204" pitchFamily="34" charset="-122"/>
                <a:cs typeface="Arial" panose="020B0604020202020204" pitchFamily="34" charset="0"/>
              </a:rPr>
              <a:t>g</a:t>
            </a:r>
            <a:endParaRPr lang="zh-CN" altLang="en-US" baseline="-25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文本框 44"/>
          <p:cNvSpPr txBox="1"/>
          <p:nvPr/>
        </p:nvSpPr>
        <p:spPr>
          <a:xfrm>
            <a:off x="6398535" y="3776670"/>
            <a:ext cx="31130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cs typeface="Arial" panose="020B0604020202020204" pitchFamily="34" charset="0"/>
              </a:rPr>
              <a:t>E</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6" name="文本框 45"/>
          <p:cNvSpPr txBox="1"/>
          <p:nvPr/>
        </p:nvSpPr>
        <p:spPr>
          <a:xfrm>
            <a:off x="7487388" y="5788923"/>
            <a:ext cx="309700"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cs typeface="Arial" panose="020B0604020202020204" pitchFamily="34" charset="0"/>
              </a:rPr>
              <a:t>k</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38" name="Object 14">
            <a:extLst>
              <a:ext uri="{FF2B5EF4-FFF2-40B4-BE49-F238E27FC236}">
                <a16:creationId xmlns:a16="http://schemas.microsoft.com/office/drawing/2014/main" id="{524BA9CE-8D1B-4844-9D3F-46550F8D1994}"/>
              </a:ext>
            </a:extLst>
          </p:cNvPr>
          <p:cNvGraphicFramePr>
            <a:graphicFrameLocks noChangeAspect="1"/>
          </p:cNvGraphicFramePr>
          <p:nvPr>
            <p:extLst>
              <p:ext uri="{D42A27DB-BD31-4B8C-83A1-F6EECF244321}">
                <p14:modId xmlns:p14="http://schemas.microsoft.com/office/powerpoint/2010/main" val="3831904278"/>
              </p:ext>
            </p:extLst>
          </p:nvPr>
        </p:nvGraphicFramePr>
        <p:xfrm>
          <a:off x="606674" y="1321172"/>
          <a:ext cx="3276600" cy="898525"/>
        </p:xfrm>
        <a:graphic>
          <a:graphicData uri="http://schemas.openxmlformats.org/presentationml/2006/ole">
            <mc:AlternateContent xmlns:mc="http://schemas.openxmlformats.org/markup-compatibility/2006">
              <mc:Choice xmlns:v="urn:schemas-microsoft-com:vml" Requires="v">
                <p:oleObj spid="_x0000_s1035" name="Equation" r:id="rId8" imgW="1765080" imgH="482400" progId="Equation.DSMT4">
                  <p:embed/>
                </p:oleObj>
              </mc:Choice>
              <mc:Fallback>
                <p:oleObj name="Equation" r:id="rId8" imgW="1765080" imgH="482400" progId="Equation.DSMT4">
                  <p:embed/>
                  <p:pic>
                    <p:nvPicPr>
                      <p:cNvPr id="3"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674" y="1321172"/>
                        <a:ext cx="3276600" cy="898525"/>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25400">
                            <a:solidFill>
                              <a:srgbClr val="FF0000"/>
                            </a:solidFill>
                            <a:miter lim="800000"/>
                            <a:headEnd/>
                            <a:tailEnd type="none" w="sm" len="lg"/>
                          </a14:hiddenLine>
                        </a:ext>
                      </a:extLst>
                    </p:spPr>
                  </p:pic>
                </p:oleObj>
              </mc:Fallback>
            </mc:AlternateContent>
          </a:graphicData>
        </a:graphic>
      </p:graphicFrame>
      <p:cxnSp>
        <p:nvCxnSpPr>
          <p:cNvPr id="27" name="直接箭头连接符 26">
            <a:extLst>
              <a:ext uri="{FF2B5EF4-FFF2-40B4-BE49-F238E27FC236}">
                <a16:creationId xmlns:a16="http://schemas.microsoft.com/office/drawing/2014/main" id="{86FDE5B7-1C2B-4FB1-8333-EA3E3F6D364D}"/>
              </a:ext>
            </a:extLst>
          </p:cNvPr>
          <p:cNvCxnSpPr>
            <a:cxnSpLocks/>
          </p:cNvCxnSpPr>
          <p:nvPr/>
        </p:nvCxnSpPr>
        <p:spPr>
          <a:xfrm flipH="1">
            <a:off x="7002285" y="4744163"/>
            <a:ext cx="635144" cy="2681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EC30F3F1-C2D2-437C-B339-6A880F49EEF4}"/>
              </a:ext>
            </a:extLst>
          </p:cNvPr>
          <p:cNvSpPr txBox="1"/>
          <p:nvPr/>
        </p:nvSpPr>
        <p:spPr>
          <a:xfrm>
            <a:off x="7540223" y="4526970"/>
            <a:ext cx="877163"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导带底</a:t>
            </a:r>
          </a:p>
        </p:txBody>
      </p:sp>
      <p:sp>
        <p:nvSpPr>
          <p:cNvPr id="47" name="文本框 46">
            <a:extLst>
              <a:ext uri="{FF2B5EF4-FFF2-40B4-BE49-F238E27FC236}">
                <a16:creationId xmlns:a16="http://schemas.microsoft.com/office/drawing/2014/main" id="{9AAC4E70-01D3-49D6-99BA-D733EADECD53}"/>
              </a:ext>
            </a:extLst>
          </p:cNvPr>
          <p:cNvSpPr txBox="1"/>
          <p:nvPr/>
        </p:nvSpPr>
        <p:spPr>
          <a:xfrm>
            <a:off x="7626561" y="5511850"/>
            <a:ext cx="877163"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价带顶</a:t>
            </a:r>
          </a:p>
        </p:txBody>
      </p:sp>
      <p:cxnSp>
        <p:nvCxnSpPr>
          <p:cNvPr id="40" name="直接箭头连接符 39">
            <a:extLst>
              <a:ext uri="{FF2B5EF4-FFF2-40B4-BE49-F238E27FC236}">
                <a16:creationId xmlns:a16="http://schemas.microsoft.com/office/drawing/2014/main" id="{49CA1BE8-DBC2-4566-9E61-DCF8693EEF50}"/>
              </a:ext>
            </a:extLst>
          </p:cNvPr>
          <p:cNvCxnSpPr>
            <a:stCxn id="47" idx="1"/>
          </p:cNvCxnSpPr>
          <p:nvPr/>
        </p:nvCxnSpPr>
        <p:spPr>
          <a:xfrm flipH="1" flipV="1">
            <a:off x="6767479" y="5353234"/>
            <a:ext cx="859082" cy="3432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p:nvPr/>
        </p:nvGrpSpPr>
        <p:grpSpPr bwMode="auto">
          <a:xfrm>
            <a:off x="782209" y="1461276"/>
            <a:ext cx="3643338" cy="3506819"/>
            <a:chOff x="1610" y="618"/>
            <a:chExt cx="2994" cy="2820"/>
          </a:xfrm>
        </p:grpSpPr>
        <p:sp>
          <p:nvSpPr>
            <p:cNvPr id="3" name="Line 15"/>
            <p:cNvSpPr>
              <a:spLocks noChangeShapeType="1"/>
            </p:cNvSpPr>
            <p:nvPr/>
          </p:nvSpPr>
          <p:spPr bwMode="auto">
            <a:xfrm>
              <a:off x="1973" y="709"/>
              <a:ext cx="0" cy="1905"/>
            </a:xfrm>
            <a:prstGeom prst="line">
              <a:avLst/>
            </a:prstGeom>
            <a:noFill/>
            <a:ln w="9525">
              <a:solidFill>
                <a:schemeClr val="tx1"/>
              </a:solidFill>
              <a:roun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 name="Group 47"/>
            <p:cNvGrpSpPr/>
            <p:nvPr/>
          </p:nvGrpSpPr>
          <p:grpSpPr bwMode="auto">
            <a:xfrm>
              <a:off x="1702" y="618"/>
              <a:ext cx="2453" cy="2202"/>
              <a:chOff x="1701" y="618"/>
              <a:chExt cx="2453" cy="2202"/>
            </a:xfrm>
          </p:grpSpPr>
          <p:grpSp>
            <p:nvGrpSpPr>
              <p:cNvPr id="6" name="Group 45"/>
              <p:cNvGrpSpPr/>
              <p:nvPr/>
            </p:nvGrpSpPr>
            <p:grpSpPr bwMode="auto">
              <a:xfrm>
                <a:off x="1701" y="618"/>
                <a:ext cx="2453" cy="1996"/>
                <a:chOff x="1701" y="618"/>
                <a:chExt cx="2453" cy="1996"/>
              </a:xfrm>
            </p:grpSpPr>
            <p:grpSp>
              <p:nvGrpSpPr>
                <p:cNvPr id="8" name="Group 31"/>
                <p:cNvGrpSpPr/>
                <p:nvPr/>
              </p:nvGrpSpPr>
              <p:grpSpPr bwMode="auto">
                <a:xfrm>
                  <a:off x="1701" y="618"/>
                  <a:ext cx="2453" cy="1996"/>
                  <a:chOff x="1701" y="618"/>
                  <a:chExt cx="2453" cy="1996"/>
                </a:xfrm>
              </p:grpSpPr>
              <p:grpSp>
                <p:nvGrpSpPr>
                  <p:cNvPr id="10" name="Group 29"/>
                  <p:cNvGrpSpPr/>
                  <p:nvPr/>
                </p:nvGrpSpPr>
                <p:grpSpPr bwMode="auto">
                  <a:xfrm>
                    <a:off x="1701" y="618"/>
                    <a:ext cx="1497" cy="1996"/>
                    <a:chOff x="1701" y="618"/>
                    <a:chExt cx="1497" cy="1996"/>
                  </a:xfrm>
                </p:grpSpPr>
                <p:grpSp>
                  <p:nvGrpSpPr>
                    <p:cNvPr id="12" name="Group 27"/>
                    <p:cNvGrpSpPr/>
                    <p:nvPr/>
                  </p:nvGrpSpPr>
                  <p:grpSpPr bwMode="auto">
                    <a:xfrm>
                      <a:off x="1701" y="618"/>
                      <a:ext cx="1497" cy="1996"/>
                      <a:chOff x="1701" y="618"/>
                      <a:chExt cx="1497" cy="1996"/>
                    </a:xfrm>
                  </p:grpSpPr>
                  <p:sp>
                    <p:nvSpPr>
                      <p:cNvPr id="14" name="Line 17"/>
                      <p:cNvSpPr>
                        <a:spLocks noChangeShapeType="1"/>
                      </p:cNvSpPr>
                      <p:nvPr/>
                    </p:nvSpPr>
                    <p:spPr bwMode="auto">
                      <a:xfrm flipV="1">
                        <a:off x="1973" y="663"/>
                        <a:ext cx="0" cy="136"/>
                      </a:xfrm>
                      <a:prstGeom prst="line">
                        <a:avLst/>
                      </a:prstGeom>
                      <a:noFill/>
                      <a:ln w="9525">
                        <a:solidFill>
                          <a:schemeClr val="tx1"/>
                        </a:solidFill>
                        <a:round/>
                        <a:tailEnd type="triangle" w="med" len="me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Line 18"/>
                      <p:cNvSpPr>
                        <a:spLocks noChangeShapeType="1"/>
                      </p:cNvSpPr>
                      <p:nvPr/>
                    </p:nvSpPr>
                    <p:spPr bwMode="auto">
                      <a:xfrm>
                        <a:off x="1973" y="1842"/>
                        <a:ext cx="1225" cy="0"/>
                      </a:xfrm>
                      <a:prstGeom prst="line">
                        <a:avLst/>
                      </a:prstGeom>
                      <a:noFill/>
                      <a:ln w="9525">
                        <a:solidFill>
                          <a:schemeClr val="tx1"/>
                        </a:solidFill>
                        <a:round/>
                        <a:tailEnd type="triangle" w="med" len="me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Line 20"/>
                      <p:cNvSpPr>
                        <a:spLocks noChangeShapeType="1"/>
                      </p:cNvSpPr>
                      <p:nvPr/>
                    </p:nvSpPr>
                    <p:spPr bwMode="auto">
                      <a:xfrm>
                        <a:off x="1973" y="1525"/>
                        <a:ext cx="1225" cy="0"/>
                      </a:xfrm>
                      <a:prstGeom prst="line">
                        <a:avLst/>
                      </a:prstGeom>
                      <a:noFill/>
                      <a:ln w="9525">
                        <a:solidFill>
                          <a:schemeClr val="tx1"/>
                        </a:solidFill>
                        <a:round/>
                        <a:tailEnd type="triangle" w="med" len="me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Freeform 22"/>
                      <p:cNvSpPr/>
                      <p:nvPr/>
                    </p:nvSpPr>
                    <p:spPr bwMode="auto">
                      <a:xfrm>
                        <a:off x="1973" y="754"/>
                        <a:ext cx="544" cy="771"/>
                      </a:xfrm>
                      <a:custGeom>
                        <a:avLst/>
                        <a:gdLst/>
                        <a:ahLst/>
                        <a:cxnLst>
                          <a:cxn ang="0">
                            <a:pos x="0" y="771"/>
                          </a:cxn>
                          <a:cxn ang="0">
                            <a:pos x="317" y="590"/>
                          </a:cxn>
                          <a:cxn ang="0">
                            <a:pos x="544" y="0"/>
                          </a:cxn>
                        </a:cxnLst>
                        <a:rect l="0" t="0" r="r" b="b"/>
                        <a:pathLst>
                          <a:path w="544" h="771">
                            <a:moveTo>
                              <a:pt x="0" y="771"/>
                            </a:moveTo>
                            <a:cubicBezTo>
                              <a:pt x="113" y="745"/>
                              <a:pt x="226" y="719"/>
                              <a:pt x="317" y="590"/>
                            </a:cubicBezTo>
                            <a:cubicBezTo>
                              <a:pt x="408" y="461"/>
                              <a:pt x="506" y="98"/>
                              <a:pt x="544" y="0"/>
                            </a:cubicBezTo>
                          </a:path>
                        </a:pathLst>
                      </a:custGeom>
                      <a:noFill/>
                      <a:ln w="9525">
                        <a:solidFill>
                          <a:schemeClr val="tx1"/>
                        </a:solidFill>
                        <a:roun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Freeform 24"/>
                      <p:cNvSpPr/>
                      <p:nvPr/>
                    </p:nvSpPr>
                    <p:spPr bwMode="auto">
                      <a:xfrm>
                        <a:off x="1973" y="1842"/>
                        <a:ext cx="589" cy="772"/>
                      </a:xfrm>
                      <a:custGeom>
                        <a:avLst/>
                        <a:gdLst/>
                        <a:ahLst/>
                        <a:cxnLst>
                          <a:cxn ang="0">
                            <a:pos x="0" y="0"/>
                          </a:cxn>
                          <a:cxn ang="0">
                            <a:pos x="363" y="227"/>
                          </a:cxn>
                          <a:cxn ang="0">
                            <a:pos x="589" y="772"/>
                          </a:cxn>
                        </a:cxnLst>
                        <a:rect l="0" t="0" r="r" b="b"/>
                        <a:pathLst>
                          <a:path w="589" h="772">
                            <a:moveTo>
                              <a:pt x="0" y="0"/>
                            </a:moveTo>
                            <a:cubicBezTo>
                              <a:pt x="132" y="49"/>
                              <a:pt x="265" y="98"/>
                              <a:pt x="363" y="227"/>
                            </a:cubicBezTo>
                            <a:cubicBezTo>
                              <a:pt x="461" y="356"/>
                              <a:pt x="551" y="681"/>
                              <a:pt x="589" y="772"/>
                            </a:cubicBezTo>
                          </a:path>
                        </a:pathLst>
                      </a:custGeom>
                      <a:noFill/>
                      <a:ln w="9525">
                        <a:solidFill>
                          <a:schemeClr val="tx1"/>
                        </a:solidFill>
                        <a:roun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Text Box 26"/>
                      <p:cNvSpPr txBox="1">
                        <a:spLocks noChangeArrowheads="1"/>
                      </p:cNvSpPr>
                      <p:nvPr/>
                    </p:nvSpPr>
                    <p:spPr bwMode="auto">
                      <a:xfrm>
                        <a:off x="1701" y="618"/>
                        <a:ext cx="136" cy="297"/>
                      </a:xfrm>
                      <a:prstGeom prst="rect">
                        <a:avLst/>
                      </a:prstGeom>
                      <a:noFill/>
                      <a:ln w="9525">
                        <a:noFill/>
                        <a:miter lim="800000"/>
                      </a:ln>
                      <a:effectLst/>
                    </p:spPr>
                    <p:txBody>
                      <a:bodyPr>
                        <a:spAutoFit/>
                      </a:bodyPr>
                      <a:lstStyle/>
                      <a:p>
                        <a:pPr>
                          <a:spcBef>
                            <a:spcPct val="50000"/>
                          </a:spcBef>
                        </a:pPr>
                        <a:r>
                          <a:rPr lang="en-US" altLang="zh-CN" sz="1800" b="0">
                            <a:latin typeface="Times New Roman" panose="02020603050405020304" pitchFamily="18" charset="0"/>
                            <a:ea typeface="黑体" panose="02010609060101010101" pitchFamily="49" charset="-122"/>
                            <a:cs typeface="Times New Roman" panose="02020603050405020304" pitchFamily="18" charset="0"/>
                          </a:rPr>
                          <a:t>E</a:t>
                        </a:r>
                      </a:p>
                    </p:txBody>
                  </p:sp>
                </p:grpSp>
                <p:sp>
                  <p:nvSpPr>
                    <p:cNvPr id="13" name="Text Box 28"/>
                    <p:cNvSpPr txBox="1">
                      <a:spLocks noChangeArrowheads="1"/>
                    </p:cNvSpPr>
                    <p:nvPr/>
                  </p:nvSpPr>
                  <p:spPr bwMode="auto">
                    <a:xfrm>
                      <a:off x="2562" y="709"/>
                      <a:ext cx="137" cy="297"/>
                    </a:xfrm>
                    <a:prstGeom prst="rect">
                      <a:avLst/>
                    </a:prstGeom>
                    <a:noFill/>
                    <a:ln w="9525">
                      <a:noFill/>
                      <a:miter lim="800000"/>
                    </a:ln>
                    <a:effectLst/>
                  </p:spPr>
                  <p:txBody>
                    <a:bodyPr>
                      <a:spAutoFit/>
                    </a:bodyPr>
                    <a:lstStyle/>
                    <a:p>
                      <a:pPr>
                        <a:spcBef>
                          <a:spcPct val="50000"/>
                        </a:spcBef>
                      </a:pPr>
                      <a:r>
                        <a:rPr lang="en-US" altLang="zh-CN" sz="1800" b="0">
                          <a:latin typeface="Times New Roman" panose="02020603050405020304" pitchFamily="18" charset="0"/>
                          <a:ea typeface="黑体" panose="02010609060101010101" pitchFamily="49" charset="-122"/>
                          <a:cs typeface="Times New Roman" panose="02020603050405020304" pitchFamily="18" charset="0"/>
                        </a:rPr>
                        <a:t>1</a:t>
                      </a:r>
                    </a:p>
                  </p:txBody>
                </p:sp>
              </p:grpSp>
              <p:sp>
                <p:nvSpPr>
                  <p:cNvPr id="11" name="Text Box 30"/>
                  <p:cNvSpPr txBox="1">
                    <a:spLocks noChangeArrowheads="1"/>
                  </p:cNvSpPr>
                  <p:nvPr/>
                </p:nvSpPr>
                <p:spPr bwMode="auto">
                  <a:xfrm>
                    <a:off x="3243" y="1389"/>
                    <a:ext cx="911" cy="297"/>
                  </a:xfrm>
                  <a:prstGeom prst="rect">
                    <a:avLst/>
                  </a:prstGeom>
                  <a:noFill/>
                  <a:ln w="9525">
                    <a:noFill/>
                    <a:miter lim="800000"/>
                  </a:ln>
                  <a:effectLst/>
                </p:spPr>
                <p:txBody>
                  <a:bodyPr wrap="square">
                    <a:spAutoFit/>
                  </a:bodyPr>
                  <a:lstStyle/>
                  <a:p>
                    <a:pPr>
                      <a:spcBef>
                        <a:spcPct val="50000"/>
                      </a:spcBef>
                    </a:pP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g</a:t>
                    </a:r>
                    <a:r>
                      <a:rPr lang="en-US" altLang="zh-CN" sz="1800" i="1" baseline="-25000" dirty="0" err="1">
                        <a:latin typeface="Times New Roman" panose="02020603050405020304" pitchFamily="18" charset="0"/>
                        <a:ea typeface="黑体" panose="02010609060101010101" pitchFamily="49" charset="-122"/>
                        <a:cs typeface="Times New Roman" panose="02020603050405020304" pitchFamily="18" charset="0"/>
                      </a:rPr>
                      <a:t>C</a:t>
                    </a:r>
                    <a:r>
                      <a:rPr lang="en-US" altLang="zh-CN" sz="1800" i="1" dirty="0">
                        <a:latin typeface="Times New Roman" panose="02020603050405020304" pitchFamily="18" charset="0"/>
                        <a:ea typeface="黑体" panose="02010609060101010101" pitchFamily="49" charset="-122"/>
                        <a:cs typeface="Times New Roman" panose="02020603050405020304" pitchFamily="18" charset="0"/>
                      </a:rPr>
                      <a:t>(E)</a:t>
                    </a:r>
                    <a:endParaRPr lang="en-US" altLang="zh-CN" sz="18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Text Box 43"/>
                <p:cNvSpPr txBox="1">
                  <a:spLocks noChangeArrowheads="1"/>
                </p:cNvSpPr>
                <p:nvPr/>
              </p:nvSpPr>
              <p:spPr bwMode="auto">
                <a:xfrm>
                  <a:off x="3288" y="1706"/>
                  <a:ext cx="635" cy="297"/>
                </a:xfrm>
                <a:prstGeom prst="rect">
                  <a:avLst/>
                </a:prstGeom>
                <a:noFill/>
                <a:ln w="9525">
                  <a:noFill/>
                  <a:miter lim="800000"/>
                </a:ln>
                <a:effectLst/>
              </p:spPr>
              <p:txBody>
                <a:bodyPr>
                  <a:spAutoFit/>
                </a:bodyPr>
                <a:lstStyle/>
                <a:p>
                  <a:pPr>
                    <a:spcBef>
                      <a:spcPct val="50000"/>
                    </a:spcBef>
                  </a:pPr>
                  <a:r>
                    <a:rPr lang="en-US" altLang="zh-CN" sz="1800" i="1" dirty="0" err="1">
                      <a:latin typeface="Times New Roman" panose="02020603050405020304" pitchFamily="18" charset="0"/>
                      <a:ea typeface="黑体" panose="02010609060101010101" pitchFamily="49" charset="-122"/>
                      <a:cs typeface="Times New Roman" panose="02020603050405020304" pitchFamily="18" charset="0"/>
                    </a:rPr>
                    <a:t>g</a:t>
                  </a:r>
                  <a:r>
                    <a:rPr lang="en-US" altLang="zh-CN" sz="1800" i="1" baseline="-25000" dirty="0" err="1">
                      <a:latin typeface="Times New Roman" panose="02020603050405020304" pitchFamily="18" charset="0"/>
                      <a:ea typeface="黑体" panose="02010609060101010101" pitchFamily="49" charset="-122"/>
                      <a:cs typeface="Times New Roman" panose="02020603050405020304" pitchFamily="18" charset="0"/>
                    </a:rPr>
                    <a:t>V</a:t>
                  </a:r>
                  <a:r>
                    <a:rPr lang="en-US" altLang="zh-CN" sz="1800" i="1" dirty="0">
                      <a:latin typeface="Times New Roman" panose="02020603050405020304" pitchFamily="18" charset="0"/>
                      <a:ea typeface="黑体" panose="02010609060101010101" pitchFamily="49" charset="-122"/>
                      <a:cs typeface="Times New Roman" panose="02020603050405020304" pitchFamily="18" charset="0"/>
                    </a:rPr>
                    <a:t>(E)</a:t>
                  </a:r>
                  <a:endParaRPr lang="en-US" altLang="zh-CN" sz="18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7" name="Text Box 46"/>
              <p:cNvSpPr txBox="1">
                <a:spLocks noChangeArrowheads="1"/>
              </p:cNvSpPr>
              <p:nvPr/>
            </p:nvSpPr>
            <p:spPr bwMode="auto">
              <a:xfrm>
                <a:off x="2608" y="2523"/>
                <a:ext cx="272" cy="297"/>
              </a:xfrm>
              <a:prstGeom prst="rect">
                <a:avLst/>
              </a:prstGeom>
              <a:noFill/>
              <a:ln w="9525">
                <a:noFill/>
                <a:miter lim="800000"/>
              </a:ln>
              <a:effectLst/>
            </p:spPr>
            <p:txBody>
              <a:bodyPr>
                <a:spAutoFit/>
              </a:bodyPr>
              <a:lstStyle/>
              <a:p>
                <a:pPr>
                  <a:spcBef>
                    <a:spcPct val="50000"/>
                  </a:spcBef>
                </a:pPr>
                <a:r>
                  <a:rPr lang="en-US" altLang="zh-CN" sz="1800" b="0">
                    <a:latin typeface="Times New Roman" panose="02020603050405020304" pitchFamily="18" charset="0"/>
                    <a:ea typeface="黑体" panose="02010609060101010101" pitchFamily="49" charset="-122"/>
                    <a:cs typeface="Times New Roman" panose="02020603050405020304" pitchFamily="18" charset="0"/>
                  </a:rPr>
                  <a:t>2</a:t>
                </a:r>
              </a:p>
            </p:txBody>
          </p:sp>
        </p:grpSp>
        <p:sp>
          <p:nvSpPr>
            <p:cNvPr id="5" name="Text Box 48"/>
            <p:cNvSpPr txBox="1">
              <a:spLocks noChangeArrowheads="1"/>
            </p:cNvSpPr>
            <p:nvPr/>
          </p:nvSpPr>
          <p:spPr bwMode="auto">
            <a:xfrm>
              <a:off x="1610" y="3067"/>
              <a:ext cx="2994" cy="371"/>
            </a:xfrm>
            <a:prstGeom prst="rect">
              <a:avLst/>
            </a:prstGeom>
            <a:noFill/>
            <a:ln w="9525">
              <a:noFill/>
              <a:miter lim="800000"/>
            </a:ln>
            <a:effectLst/>
          </p:spPr>
          <p:txBody>
            <a:bodyPr>
              <a:spAutoFit/>
            </a:bodyPr>
            <a:lstStyle/>
            <a:p>
              <a:pPr>
                <a:spcBef>
                  <a:spcPct val="5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状态密度与能量的关系</a:t>
              </a:r>
            </a:p>
          </p:txBody>
        </p:sp>
      </p:grpSp>
      <p:graphicFrame>
        <p:nvGraphicFramePr>
          <p:cNvPr id="20" name="Object 2"/>
          <p:cNvGraphicFramePr>
            <a:graphicFrameLocks noChangeAspect="1"/>
          </p:cNvGraphicFramePr>
          <p:nvPr/>
        </p:nvGraphicFramePr>
        <p:xfrm>
          <a:off x="4929190" y="2000240"/>
          <a:ext cx="3286125" cy="733425"/>
        </p:xfrm>
        <a:graphic>
          <a:graphicData uri="http://schemas.openxmlformats.org/presentationml/2006/ole">
            <mc:AlternateContent xmlns:mc="http://schemas.openxmlformats.org/markup-compatibility/2006">
              <mc:Choice xmlns:v="urn:schemas-microsoft-com:vml" Requires="v">
                <p:oleObj spid="_x0000_s4106" name="公式" r:id="rId3" imgW="1879600" imgH="419100" progId="Equation.3">
                  <p:embed/>
                </p:oleObj>
              </mc:Choice>
              <mc:Fallback>
                <p:oleObj name="公式" r:id="rId3" imgW="18796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90" y="2000240"/>
                        <a:ext cx="328612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3"/>
          <p:cNvSpPr txBox="1"/>
          <p:nvPr/>
        </p:nvSpPr>
        <p:spPr>
          <a:xfrm>
            <a:off x="4643438" y="1571612"/>
            <a:ext cx="1107996" cy="369332"/>
          </a:xfrm>
          <a:prstGeom prst="rect">
            <a:avLst/>
          </a:prstGeom>
          <a:noFill/>
        </p:spPr>
        <p:txBody>
          <a:bodyPr wrap="non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导带底：</a:t>
            </a:r>
          </a:p>
        </p:txBody>
      </p:sp>
      <p:sp>
        <p:nvSpPr>
          <p:cNvPr id="22" name="TextBox 24"/>
          <p:cNvSpPr txBox="1"/>
          <p:nvPr/>
        </p:nvSpPr>
        <p:spPr>
          <a:xfrm>
            <a:off x="4786314" y="3214686"/>
            <a:ext cx="1107996" cy="369332"/>
          </a:xfrm>
          <a:prstGeom prst="rect">
            <a:avLst/>
          </a:prstGeom>
          <a:noFill/>
        </p:spPr>
        <p:txBody>
          <a:bodyPr wrap="non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价带顶：</a:t>
            </a:r>
          </a:p>
        </p:txBody>
      </p:sp>
      <p:graphicFrame>
        <p:nvGraphicFramePr>
          <p:cNvPr id="23" name="Object 3"/>
          <p:cNvGraphicFramePr>
            <a:graphicFrameLocks noChangeAspect="1"/>
          </p:cNvGraphicFramePr>
          <p:nvPr/>
        </p:nvGraphicFramePr>
        <p:xfrm>
          <a:off x="4884740" y="4254947"/>
          <a:ext cx="3330575" cy="755650"/>
        </p:xfrm>
        <a:graphic>
          <a:graphicData uri="http://schemas.openxmlformats.org/presentationml/2006/ole">
            <mc:AlternateContent xmlns:mc="http://schemas.openxmlformats.org/markup-compatibility/2006">
              <mc:Choice xmlns:v="urn:schemas-microsoft-com:vml" Requires="v">
                <p:oleObj spid="_x0000_s4107" name="公式" r:id="rId5" imgW="1905000" imgH="431800" progId="Equation.3">
                  <p:embed/>
                </p:oleObj>
              </mc:Choice>
              <mc:Fallback>
                <p:oleObj name="公式" r:id="rId5" imgW="19050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4740" y="4254947"/>
                        <a:ext cx="3330575"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标题 1"/>
          <p:cNvSpPr txBox="1"/>
          <p:nvPr/>
        </p:nvSpPr>
        <p:spPr>
          <a:xfrm>
            <a:off x="114670" y="226432"/>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rPr>
              <a:t>状（能）态密度</a:t>
            </a:r>
          </a:p>
        </p:txBody>
      </p:sp>
      <p:sp>
        <p:nvSpPr>
          <p:cNvPr id="25" name="矩形 24"/>
          <p:cNvSpPr/>
          <p:nvPr/>
        </p:nvSpPr>
        <p:spPr>
          <a:xfrm>
            <a:off x="4643438" y="1940944"/>
            <a:ext cx="3872357" cy="93116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636073" y="4167191"/>
            <a:ext cx="3872357" cy="93116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357158" y="948658"/>
            <a:ext cx="7000924" cy="1938992"/>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实际半导体情况：</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以硅为例，导带附近的等能面为旋转椭球面，</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E(k)</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关系相应改变，极值不一定在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处，且导带底也不止一个状态，类似方法可以解出：</a:t>
            </a:r>
          </a:p>
        </p:txBody>
      </p:sp>
      <p:graphicFrame>
        <p:nvGraphicFramePr>
          <p:cNvPr id="3" name="Object 4"/>
          <p:cNvGraphicFramePr>
            <a:graphicFrameLocks noChangeAspect="1"/>
          </p:cNvGraphicFramePr>
          <p:nvPr/>
        </p:nvGraphicFramePr>
        <p:xfrm>
          <a:off x="1214414" y="2928934"/>
          <a:ext cx="3286125" cy="733425"/>
        </p:xfrm>
        <a:graphic>
          <a:graphicData uri="http://schemas.openxmlformats.org/presentationml/2006/ole">
            <mc:AlternateContent xmlns:mc="http://schemas.openxmlformats.org/markup-compatibility/2006">
              <mc:Choice xmlns:v="urn:schemas-microsoft-com:vml" Requires="v">
                <p:oleObj spid="_x0000_s5130" name="公式" r:id="rId3" imgW="1879600" imgH="419100" progId="Equation.3">
                  <p:embed/>
                </p:oleObj>
              </mc:Choice>
              <mc:Fallback>
                <p:oleObj name="公式" r:id="rId3" imgW="18796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2928934"/>
                        <a:ext cx="328612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nvGraphicFramePr>
        <p:xfrm>
          <a:off x="1071538" y="4500570"/>
          <a:ext cx="3929089" cy="627334"/>
        </p:xfrm>
        <a:graphic>
          <a:graphicData uri="http://schemas.openxmlformats.org/presentationml/2006/ole">
            <mc:AlternateContent xmlns:mc="http://schemas.openxmlformats.org/markup-compatibility/2006">
              <mc:Choice xmlns:v="urn:schemas-microsoft-com:vml" Requires="v">
                <p:oleObj spid="_x0000_s5131" name="公式" r:id="rId5" imgW="1511300" imgH="241300" progId="Equation.3">
                  <p:embed/>
                </p:oleObj>
              </mc:Choice>
              <mc:Fallback>
                <p:oleObj name="公式" r:id="rId5" imgW="1511300" imgH="241300"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38" y="4500570"/>
                        <a:ext cx="3929089" cy="627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8"/>
          <p:cNvSpPr txBox="1"/>
          <p:nvPr/>
        </p:nvSpPr>
        <p:spPr>
          <a:xfrm>
            <a:off x="1214414" y="4000504"/>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其中：</a:t>
            </a:r>
          </a:p>
        </p:txBody>
      </p:sp>
      <p:sp>
        <p:nvSpPr>
          <p:cNvPr id="6" name="TextBox 9"/>
          <p:cNvSpPr txBox="1"/>
          <p:nvPr/>
        </p:nvSpPr>
        <p:spPr>
          <a:xfrm>
            <a:off x="857224" y="5929330"/>
            <a:ext cx="3262432"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同理可算出价带底的态密度</a:t>
            </a:r>
          </a:p>
        </p:txBody>
      </p:sp>
      <p:sp>
        <p:nvSpPr>
          <p:cNvPr id="7" name="标题 1"/>
          <p:cNvSpPr txBox="1"/>
          <p:nvPr/>
        </p:nvSpPr>
        <p:spPr>
          <a:xfrm>
            <a:off x="114670" y="226432"/>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rPr>
              <a:t>状（能）态密度</a:t>
            </a:r>
          </a:p>
        </p:txBody>
      </p:sp>
      <p:pic>
        <p:nvPicPr>
          <p:cNvPr id="4255" name="Picture 159">
            <a:extLst>
              <a:ext uri="{FF2B5EF4-FFF2-40B4-BE49-F238E27FC236}">
                <a16:creationId xmlns:a16="http://schemas.microsoft.com/office/drawing/2014/main" id="{FCB4ECAA-F8F2-4A7F-86F3-7FAC213435C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531" t="4401" r="13282" b="4596"/>
          <a:stretch/>
        </p:blipFill>
        <p:spPr bwMode="auto">
          <a:xfrm>
            <a:off x="5213274" y="3171325"/>
            <a:ext cx="3073502" cy="312219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a:extLst>
              <a:ext uri="{FF2B5EF4-FFF2-40B4-BE49-F238E27FC236}">
                <a16:creationId xmlns:a16="http://schemas.microsoft.com/office/drawing/2014/main" id="{97F74988-4DD1-4CC5-8580-6ABDB098EE80}"/>
              </a:ext>
            </a:extLst>
          </p:cNvPr>
          <p:cNvCxnSpPr/>
          <p:nvPr/>
        </p:nvCxnSpPr>
        <p:spPr>
          <a:xfrm>
            <a:off x="1071538" y="5127904"/>
            <a:ext cx="12544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5FAAD23-1015-4E2B-9D35-75378367C65C}"/>
              </a:ext>
            </a:extLst>
          </p:cNvPr>
          <p:cNvSpPr txBox="1"/>
          <p:nvPr/>
        </p:nvSpPr>
        <p:spPr>
          <a:xfrm>
            <a:off x="771172" y="5275279"/>
            <a:ext cx="272382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Arial" panose="020B0604020202020204" pitchFamily="34" charset="0"/>
              </a:rPr>
              <a:t>导带底状态密度有效质量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410623" y="1075940"/>
            <a:ext cx="8462963" cy="5373687"/>
          </a:xfrm>
          <a:prstGeom prst="rect">
            <a:avLst/>
          </a:prstGeom>
          <a:noFill/>
        </p:spPr>
      </p:pic>
      <p:sp>
        <p:nvSpPr>
          <p:cNvPr id="5" name="标题 1"/>
          <p:cNvSpPr txBox="1"/>
          <p:nvPr/>
        </p:nvSpPr>
        <p:spPr>
          <a:xfrm>
            <a:off x="250825" y="208348"/>
            <a:ext cx="7315200" cy="533400"/>
          </a:xfrm>
          <a:prstGeom prst="rect">
            <a:avLst/>
          </a:prstGeom>
          <a:effectLst/>
        </p:spPr>
        <p:txBody>
          <a:bodyPr/>
          <a:lstStyle/>
          <a:p>
            <a:pPr lvl="0" fontAlgn="base">
              <a:spcBef>
                <a:spcPct val="0"/>
              </a:spcBef>
              <a:spcAft>
                <a:spcPct val="0"/>
              </a:spcAft>
              <a:defRPr/>
            </a:pPr>
            <a:r>
              <a:rPr lang="zh-CN" altLang="en-US" sz="2800" b="1" kern="0" dirty="0">
                <a:latin typeface="微软雅黑" panose="020B0503020204020204" pitchFamily="34" charset="-122"/>
                <a:ea typeface="微软雅黑" panose="020B0503020204020204" pitchFamily="34" charset="-122"/>
                <a:cs typeface="+mj-cs"/>
              </a:rPr>
              <a:t>状（能）态密度</a:t>
            </a:r>
            <a:endPar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419500" y="1433467"/>
            <a:ext cx="8424863" cy="4313238"/>
          </a:xfrm>
          <a:prstGeom prst="rect">
            <a:avLst/>
          </a:prstGeom>
          <a:noFill/>
          <a:ln w="9525">
            <a:noFill/>
            <a:miter lim="800000"/>
            <a:headEnd/>
            <a:tailEnd/>
          </a:ln>
          <a:effectLst/>
        </p:spPr>
      </p:pic>
      <p:sp>
        <p:nvSpPr>
          <p:cNvPr id="3" name="标题 1"/>
          <p:cNvSpPr txBox="1"/>
          <p:nvPr/>
        </p:nvSpPr>
        <p:spPr>
          <a:xfrm>
            <a:off x="159058" y="243858"/>
            <a:ext cx="7315200" cy="533400"/>
          </a:xfrm>
          <a:prstGeom prst="rect">
            <a:avLst/>
          </a:prstGeom>
        </p:spPr>
        <p:txBody>
          <a:bodyPr/>
          <a:lstStyle/>
          <a:p>
            <a:pPr lvl="0" fontAlgn="base">
              <a:spcBef>
                <a:spcPct val="0"/>
              </a:spcBef>
              <a:spcAft>
                <a:spcPct val="0"/>
              </a:spcAft>
              <a:defRPr/>
            </a:pPr>
            <a:r>
              <a:rPr lang="zh-CN" altLang="en-US" sz="2800" b="1" kern="0" dirty="0">
                <a:latin typeface="微软雅黑" panose="020B0503020204020204" pitchFamily="34" charset="-122"/>
                <a:ea typeface="微软雅黑" panose="020B0503020204020204" pitchFamily="34" charset="-122"/>
                <a:cs typeface="+mj-cs"/>
              </a:rPr>
              <a:t>状（能）态密度</a:t>
            </a:r>
            <a:endPar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40915" y="1341209"/>
            <a:ext cx="8785225" cy="4401205"/>
          </a:xfrm>
          <a:prstGeom prst="rect">
            <a:avLst/>
          </a:prstGeom>
          <a:noFill/>
          <a:ln w="9525">
            <a:noFill/>
            <a:miter lim="800000"/>
          </a:ln>
          <a:effectLst/>
        </p:spPr>
        <p:txBody>
          <a:bodyPr>
            <a:spAutoFit/>
          </a:bodyPr>
          <a:lstStyle/>
          <a:p>
            <a:pPr>
              <a:spcBef>
                <a:spcPct val="50000"/>
              </a:spcBef>
            </a:pPr>
            <a:r>
              <a:rPr lang="zh-CN" altLang="en-US" sz="2000" dirty="0">
                <a:latin typeface="黑体" panose="02010609060101010101" pitchFamily="49" charset="-122"/>
                <a:ea typeface="黑体" panose="02010609060101010101" pitchFamily="49" charset="-122"/>
              </a:rPr>
              <a:t>一、导出费米分布函数的条件（适用性）</a:t>
            </a:r>
          </a:p>
          <a:p>
            <a:pPr>
              <a:spcBef>
                <a:spcPct val="50000"/>
              </a:spcBef>
            </a:pPr>
            <a:r>
              <a:rPr lang="zh-CN" altLang="en-US" sz="2000" dirty="0">
                <a:latin typeface="黑体" panose="02010609060101010101" pitchFamily="49" charset="-122"/>
                <a:ea typeface="黑体" panose="02010609060101010101" pitchFamily="49" charset="-122"/>
              </a:rPr>
              <a:t>    ⑴把半导体中的电子看作是近独立体系</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即认为电子之间的相互作用很微弱</a:t>
            </a:r>
            <a:r>
              <a:rPr lang="en-US" altLang="zh-CN" sz="2000" dirty="0">
                <a:latin typeface="黑体" panose="02010609060101010101" pitchFamily="49" charset="-122"/>
                <a:ea typeface="黑体" panose="02010609060101010101" pitchFamily="49" charset="-122"/>
              </a:rPr>
              <a:t>.</a:t>
            </a:r>
          </a:p>
          <a:p>
            <a:pPr>
              <a:spcBef>
                <a:spcPct val="50000"/>
              </a:spcBef>
            </a:pPr>
            <a:r>
              <a:rPr lang="en-US" altLang="zh-CN" sz="2000" dirty="0">
                <a:latin typeface="黑体" panose="02010609060101010101" pitchFamily="49" charset="-122"/>
                <a:ea typeface="黑体" panose="02010609060101010101" pitchFamily="49" charset="-122"/>
              </a:rPr>
              <a:t>    ⑵</a:t>
            </a:r>
            <a:r>
              <a:rPr lang="zh-CN" altLang="en-US" sz="2000" dirty="0">
                <a:latin typeface="黑体" panose="02010609060101010101" pitchFamily="49" charset="-122"/>
                <a:ea typeface="黑体" panose="02010609060101010101" pitchFamily="49" charset="-122"/>
              </a:rPr>
              <a:t>电子的运动是服从量子力学规律的</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用量子态描述它们的运动状态</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电子的能量是量子化的</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即其中一个量子态被电子占据</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不影响其他的量子态被电子占据</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并且每一能级可以认为是双重简并的</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这对应于自旋的两个容许值</a:t>
            </a:r>
            <a:r>
              <a:rPr lang="en-US" altLang="zh-CN" sz="2000" dirty="0">
                <a:latin typeface="黑体" panose="02010609060101010101" pitchFamily="49" charset="-122"/>
                <a:ea typeface="黑体" panose="02010609060101010101" pitchFamily="49" charset="-122"/>
              </a:rPr>
              <a:t>.</a:t>
            </a:r>
          </a:p>
          <a:p>
            <a:pPr>
              <a:spcBef>
                <a:spcPct val="50000"/>
              </a:spcBef>
            </a:pPr>
            <a:r>
              <a:rPr lang="en-US" altLang="zh-CN" sz="2000" dirty="0">
                <a:latin typeface="黑体" panose="02010609060101010101" pitchFamily="49" charset="-122"/>
                <a:ea typeface="黑体" panose="02010609060101010101" pitchFamily="49" charset="-122"/>
              </a:rPr>
              <a:t>    ⑶</a:t>
            </a:r>
            <a:r>
              <a:rPr lang="zh-CN" altLang="en-US" sz="2000" dirty="0">
                <a:latin typeface="黑体" panose="02010609060101010101" pitchFamily="49" charset="-122"/>
                <a:ea typeface="黑体" panose="02010609060101010101" pitchFamily="49" charset="-122"/>
              </a:rPr>
              <a:t>在量子力学中</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认为同一体系中的电子是全同的</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不可分辨的。任意两个电子的交换，不引起新的微观状态。</a:t>
            </a:r>
          </a:p>
          <a:p>
            <a:pPr>
              <a:spcBef>
                <a:spcPct val="50000"/>
              </a:spcBef>
            </a:pPr>
            <a:r>
              <a:rPr lang="zh-CN" altLang="en-US" sz="2000" dirty="0">
                <a:latin typeface="黑体" panose="02010609060101010101" pitchFamily="49" charset="-122"/>
                <a:ea typeface="黑体" panose="02010609060101010101" pitchFamily="49" charset="-122"/>
              </a:rPr>
              <a:t>    ⑷电子在状态中的分布</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要受到泡利不相容原理的限制</a:t>
            </a:r>
            <a:r>
              <a:rPr lang="en-US" altLang="zh-CN" sz="2000" dirty="0">
                <a:latin typeface="黑体" panose="02010609060101010101" pitchFamily="49" charset="-122"/>
                <a:ea typeface="黑体" panose="02010609060101010101" pitchFamily="49" charset="-122"/>
              </a:rPr>
              <a:t>.</a:t>
            </a:r>
          </a:p>
          <a:p>
            <a:pPr>
              <a:spcBef>
                <a:spcPct val="50000"/>
              </a:spcBef>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适合上述条件的量子统计</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称为</a:t>
            </a:r>
            <a:r>
              <a:rPr lang="zh-CN" altLang="en-US" sz="2000" dirty="0">
                <a:solidFill>
                  <a:srgbClr val="3333FF"/>
                </a:solidFill>
                <a:latin typeface="黑体" panose="02010609060101010101" pitchFamily="49" charset="-122"/>
                <a:ea typeface="黑体" panose="02010609060101010101" pitchFamily="49" charset="-122"/>
              </a:rPr>
              <a:t>费米</a:t>
            </a:r>
            <a:r>
              <a:rPr lang="en-US" altLang="zh-CN" sz="2000" dirty="0">
                <a:solidFill>
                  <a:srgbClr val="3333FF"/>
                </a:solidFill>
                <a:latin typeface="黑体" panose="02010609060101010101" pitchFamily="49" charset="-122"/>
                <a:ea typeface="黑体" panose="02010609060101010101" pitchFamily="49" charset="-122"/>
              </a:rPr>
              <a:t>-</a:t>
            </a:r>
            <a:r>
              <a:rPr lang="zh-CN" altLang="en-US" sz="2000" dirty="0">
                <a:solidFill>
                  <a:srgbClr val="3333FF"/>
                </a:solidFill>
                <a:latin typeface="黑体" panose="02010609060101010101" pitchFamily="49" charset="-122"/>
                <a:ea typeface="黑体" panose="02010609060101010101" pitchFamily="49" charset="-122"/>
              </a:rPr>
              <a:t>狄拉克统计</a:t>
            </a:r>
            <a:r>
              <a:rPr lang="en-US" altLang="zh-CN" sz="2000" dirty="0">
                <a:latin typeface="黑体" panose="02010609060101010101" pitchFamily="49" charset="-122"/>
                <a:ea typeface="黑体" panose="02010609060101010101" pitchFamily="49" charset="-122"/>
              </a:rPr>
              <a:t>.</a:t>
            </a:r>
          </a:p>
          <a:p>
            <a:pPr>
              <a:spcBef>
                <a:spcPct val="50000"/>
              </a:spcBef>
            </a:pPr>
            <a:r>
              <a:rPr lang="en-US" altLang="zh-CN" sz="2000" dirty="0">
                <a:latin typeface="黑体" panose="02010609060101010101" pitchFamily="49" charset="-122"/>
                <a:ea typeface="黑体" panose="02010609060101010101" pitchFamily="49" charset="-122"/>
              </a:rPr>
              <a:t>    </a:t>
            </a:r>
            <a:r>
              <a:rPr lang="zh-CN" altLang="en-US" sz="2000" dirty="0">
                <a:solidFill>
                  <a:srgbClr val="3333FF"/>
                </a:solidFill>
                <a:latin typeface="黑体" panose="02010609060101010101" pitchFamily="49" charset="-122"/>
                <a:ea typeface="黑体" panose="02010609060101010101" pitchFamily="49" charset="-122"/>
              </a:rPr>
              <a:t>能带中的电子在能级上的分布，服从费米</a:t>
            </a:r>
            <a:r>
              <a:rPr lang="en-US" altLang="zh-CN" sz="2000" dirty="0">
                <a:solidFill>
                  <a:srgbClr val="3333FF"/>
                </a:solidFill>
                <a:latin typeface="黑体" panose="02010609060101010101" pitchFamily="49" charset="-122"/>
                <a:ea typeface="黑体" panose="02010609060101010101" pitchFamily="49" charset="-122"/>
              </a:rPr>
              <a:t>-</a:t>
            </a:r>
            <a:r>
              <a:rPr lang="zh-CN" altLang="en-US" sz="2000" dirty="0">
                <a:solidFill>
                  <a:srgbClr val="3333FF"/>
                </a:solidFill>
                <a:latin typeface="黑体" panose="02010609060101010101" pitchFamily="49" charset="-122"/>
                <a:ea typeface="黑体" panose="02010609060101010101" pitchFamily="49" charset="-122"/>
              </a:rPr>
              <a:t>狄拉克统计规律</a:t>
            </a:r>
            <a:r>
              <a:rPr lang="zh-CN" altLang="en-US" sz="2000" dirty="0">
                <a:solidFill>
                  <a:srgbClr val="663300"/>
                </a:solidFill>
                <a:latin typeface="黑体" panose="02010609060101010101" pitchFamily="49" charset="-122"/>
                <a:ea typeface="黑体" panose="02010609060101010101" pitchFamily="49" charset="-122"/>
              </a:rPr>
              <a:t>。</a:t>
            </a:r>
          </a:p>
        </p:txBody>
      </p:sp>
      <p:sp>
        <p:nvSpPr>
          <p:cNvPr id="3" name="标题 1"/>
          <p:cNvSpPr txBox="1"/>
          <p:nvPr/>
        </p:nvSpPr>
        <p:spPr>
          <a:xfrm>
            <a:off x="123547" y="234980"/>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rPr>
              <a:t>费米</a:t>
            </a:r>
            <a:r>
              <a:rPr lang="zh-CN" altLang="en-US" sz="2800" b="1" kern="0" dirty="0">
                <a:latin typeface="微软雅黑" panose="020B0503020204020204" pitchFamily="34" charset="-122"/>
                <a:ea typeface="微软雅黑" panose="020B0503020204020204" pitchFamily="34" charset="-122"/>
                <a:cs typeface="+mj-cs"/>
              </a:rPr>
              <a:t>分布函数</a:t>
            </a:r>
            <a:endPar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8777" y="207796"/>
            <a:ext cx="8229600" cy="515475"/>
          </a:xfrm>
          <a:effectLst/>
        </p:spPr>
        <p:txBody>
          <a:bodyPr>
            <a:normAutofit fontScale="90000"/>
          </a:bodyPr>
          <a:lstStyle/>
          <a:p>
            <a:pPr algn="l"/>
            <a:r>
              <a:rPr lang="zh-CN" altLang="en-US" sz="2800" b="1" dirty="0">
                <a:latin typeface="微软雅黑" panose="020B0503020204020204" pitchFamily="34" charset="-122"/>
                <a:ea typeface="微软雅黑" panose="020B0503020204020204" pitchFamily="34" charset="-122"/>
              </a:rPr>
              <a:t>费米分布函数</a:t>
            </a:r>
          </a:p>
        </p:txBody>
      </p:sp>
      <p:graphicFrame>
        <p:nvGraphicFramePr>
          <p:cNvPr id="34818" name="Object 2"/>
          <p:cNvGraphicFramePr>
            <a:graphicFrameLocks noChangeAspect="1"/>
          </p:cNvGraphicFramePr>
          <p:nvPr/>
        </p:nvGraphicFramePr>
        <p:xfrm>
          <a:off x="2071670" y="2428868"/>
          <a:ext cx="3076299" cy="928694"/>
        </p:xfrm>
        <a:graphic>
          <a:graphicData uri="http://schemas.openxmlformats.org/presentationml/2006/ole">
            <mc:AlternateContent xmlns:mc="http://schemas.openxmlformats.org/markup-compatibility/2006">
              <mc:Choice xmlns:v="urn:schemas-microsoft-com:vml" Requires="v">
                <p:oleObj spid="_x0000_s6150" name="公式" r:id="rId3" imgW="1345565" imgH="406400" progId="Equation.3">
                  <p:embed/>
                </p:oleObj>
              </mc:Choice>
              <mc:Fallback>
                <p:oleObj name="公式" r:id="rId3" imgW="1345565" imgH="406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70" y="2428868"/>
                        <a:ext cx="3076299"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214678" y="3643314"/>
            <a:ext cx="3076483"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空穴占据几率</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(E)</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785786" y="1571612"/>
            <a:ext cx="6572296" cy="707886"/>
          </a:xfrm>
          <a:prstGeom prst="rect">
            <a:avLst/>
          </a:prstGeom>
        </p:spPr>
        <p:txBody>
          <a:bodyPr wrap="square">
            <a:spAutoFit/>
          </a:bodyPr>
          <a:lstStyle/>
          <a:p>
            <a:r>
              <a:rPr lang="zh-CN" altLang="en-US" sz="2000" b="1" dirty="0">
                <a:solidFill>
                  <a:srgbClr val="0000FF"/>
                </a:solidFill>
                <a:latin typeface="微软雅黑" panose="020B0503020204020204" pitchFamily="34" charset="-122"/>
                <a:ea typeface="微软雅黑" panose="020B0503020204020204" pitchFamily="34" charset="-122"/>
              </a:rPr>
              <a:t> 绝对温度</a:t>
            </a:r>
            <a:r>
              <a:rPr lang="en-US" altLang="zh-CN" sz="2000" b="1" i="1" dirty="0">
                <a:solidFill>
                  <a:srgbClr val="0000FF"/>
                </a:solidFill>
                <a:latin typeface="微软雅黑" panose="020B0503020204020204" pitchFamily="34" charset="-122"/>
                <a:ea typeface="微软雅黑" panose="020B0503020204020204" pitchFamily="34" charset="-122"/>
              </a:rPr>
              <a:t>T </a:t>
            </a:r>
            <a:r>
              <a:rPr lang="zh-CN" altLang="en-US" sz="2000" b="1" dirty="0">
                <a:solidFill>
                  <a:srgbClr val="0000FF"/>
                </a:solidFill>
                <a:latin typeface="微软雅黑" panose="020B0503020204020204" pitchFamily="34" charset="-122"/>
                <a:ea typeface="微软雅黑" panose="020B0503020204020204" pitchFamily="34" charset="-122"/>
              </a:rPr>
              <a:t>下的物体内，电子达到热平衡状态时，一个能量为Ｅ的独立量子态被一个电子占据的几率</a:t>
            </a:r>
            <a:r>
              <a:rPr lang="en-US" altLang="zh-CN" sz="2000" b="1" i="1" dirty="0">
                <a:solidFill>
                  <a:srgbClr val="0000FF"/>
                </a:solidFill>
                <a:latin typeface="微软雅黑" panose="020B0503020204020204" pitchFamily="34" charset="-122"/>
                <a:ea typeface="微软雅黑" panose="020B0503020204020204" pitchFamily="34" charset="-122"/>
              </a:rPr>
              <a:t>f</a:t>
            </a:r>
            <a:r>
              <a:rPr lang="en-US" altLang="zh-CN" sz="2000" b="1" dirty="0">
                <a:solidFill>
                  <a:srgbClr val="0000FF"/>
                </a:solidFill>
                <a:latin typeface="微软雅黑" panose="020B0503020204020204" pitchFamily="34" charset="-122"/>
                <a:ea typeface="微软雅黑" panose="020B0503020204020204" pitchFamily="34" charset="-122"/>
              </a:rPr>
              <a:t>(</a:t>
            </a:r>
            <a:r>
              <a:rPr lang="en-US" altLang="zh-CN" sz="2000" b="1" i="1" dirty="0">
                <a:solidFill>
                  <a:srgbClr val="0000FF"/>
                </a:solidFill>
                <a:latin typeface="微软雅黑" panose="020B0503020204020204" pitchFamily="34" charset="-122"/>
                <a:ea typeface="微软雅黑" panose="020B0503020204020204" pitchFamily="34" charset="-122"/>
              </a:rPr>
              <a:t>E</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为</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a:xfrm>
            <a:off x="928662" y="4214818"/>
            <a:ext cx="7000924" cy="1477328"/>
          </a:xfrm>
          <a:prstGeom prst="rect">
            <a:avLst/>
          </a:prstGeom>
        </p:spPr>
        <p:txBody>
          <a:bodyPr wrap="square">
            <a:spAutoFit/>
          </a:bodyPr>
          <a:lstStyle/>
          <a:p>
            <a:pPr>
              <a:lnSpc>
                <a:spcPct val="150000"/>
              </a:lnSpc>
              <a:spcBef>
                <a:spcPct val="50000"/>
              </a:spcBef>
            </a:pPr>
            <a:r>
              <a:rPr lang="zh-CN" altLang="en-US" sz="2000" b="1" dirty="0">
                <a:latin typeface="微软雅黑" panose="020B0503020204020204" pitchFamily="34" charset="-122"/>
                <a:ea typeface="微软雅黑" panose="020B0503020204020204" pitchFamily="34" charset="-122"/>
              </a:rPr>
              <a:t>它</a:t>
            </a:r>
            <a:r>
              <a:rPr lang="zh-CN" altLang="en-US" sz="2000" b="1" dirty="0">
                <a:solidFill>
                  <a:srgbClr val="3333FF"/>
                </a:solidFill>
                <a:latin typeface="微软雅黑" panose="020B0503020204020204" pitchFamily="34" charset="-122"/>
                <a:ea typeface="微软雅黑" panose="020B0503020204020204" pitchFamily="34" charset="-122"/>
              </a:rPr>
              <a:t>描述每个量子态被电子占据的几率随</a:t>
            </a:r>
            <a:r>
              <a:rPr lang="en-US" altLang="zh-CN" sz="2000" b="1" i="1" dirty="0">
                <a:solidFill>
                  <a:srgbClr val="3333FF"/>
                </a:solidFill>
                <a:latin typeface="微软雅黑" panose="020B0503020204020204" pitchFamily="34" charset="-122"/>
                <a:ea typeface="微软雅黑" panose="020B0503020204020204" pitchFamily="34" charset="-122"/>
              </a:rPr>
              <a:t>E</a:t>
            </a:r>
            <a:r>
              <a:rPr lang="zh-CN" altLang="en-US" sz="2000" b="1" dirty="0">
                <a:solidFill>
                  <a:srgbClr val="3333FF"/>
                </a:solidFill>
                <a:latin typeface="微软雅黑" panose="020B0503020204020204" pitchFamily="34" charset="-122"/>
                <a:ea typeface="微软雅黑" panose="020B0503020204020204" pitchFamily="34" charset="-122"/>
              </a:rPr>
              <a:t>的变化</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K</a:t>
            </a:r>
            <a:r>
              <a:rPr lang="en-US" altLang="zh-CN" sz="2000" b="1" i="1" baseline="-25000"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是波尔兹曼常数</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T</a:t>
            </a:r>
            <a:r>
              <a:rPr lang="zh-CN" altLang="en-US" sz="2000" b="1" dirty="0">
                <a:latin typeface="微软雅黑" panose="020B0503020204020204" pitchFamily="34" charset="-122"/>
                <a:ea typeface="微软雅黑" panose="020B0503020204020204" pitchFamily="34" charset="-122"/>
              </a:rPr>
              <a:t>是绝对温度</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E</a:t>
            </a:r>
            <a:r>
              <a:rPr lang="en-US" altLang="zh-CN" sz="2000" b="1" i="1" baseline="-25000" dirty="0">
                <a:latin typeface="微软雅黑" panose="020B0503020204020204" pitchFamily="34" charset="-122"/>
                <a:ea typeface="微软雅黑" panose="020B0503020204020204" pitchFamily="34" charset="-122"/>
              </a:rPr>
              <a:t>F</a:t>
            </a:r>
            <a:r>
              <a:rPr lang="zh-CN" altLang="en-US" sz="2000" b="1" dirty="0">
                <a:latin typeface="微软雅黑" panose="020B0503020204020204" pitchFamily="34" charset="-122"/>
                <a:ea typeface="微软雅黑" panose="020B0503020204020204" pitchFamily="34" charset="-122"/>
              </a:rPr>
              <a:t>是一个待定参数</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具有能量的量纲</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称为</a:t>
            </a:r>
            <a:r>
              <a:rPr lang="zh-CN" altLang="en-US" sz="2000" b="1" dirty="0">
                <a:solidFill>
                  <a:srgbClr val="0000FF"/>
                </a:solidFill>
                <a:latin typeface="微软雅黑" panose="020B0503020204020204" pitchFamily="34" charset="-122"/>
                <a:ea typeface="微软雅黑" panose="020B0503020204020204" pitchFamily="34" charset="-122"/>
              </a:rPr>
              <a:t>费米能级</a:t>
            </a:r>
            <a:r>
              <a:rPr lang="en-US" altLang="zh-CN" sz="1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retype.wenku.bdimg.com/retype/zoom/51fa44d43186bceb19e8bb47?pn=41&amp;o=jpg_6&amp;md5sum=d5b183f0a56d5a9f214ed39f452748ba&amp;sign=2d4800ce5c&amp;png=2576509-2619297&amp;jpg=5862162-5982406"/>
          <p:cNvPicPr>
            <a:picLocks noChangeAspect="1" noChangeArrowheads="1"/>
          </p:cNvPicPr>
          <p:nvPr/>
        </p:nvPicPr>
        <p:blipFill>
          <a:blip r:embed="rId2" cstate="print"/>
          <a:srcRect l="17221" t="22677" r="13895" b="11813"/>
          <a:stretch>
            <a:fillRect/>
          </a:stretch>
        </p:blipFill>
        <p:spPr bwMode="auto">
          <a:xfrm>
            <a:off x="428596" y="1050271"/>
            <a:ext cx="6786610" cy="4563410"/>
          </a:xfrm>
          <a:prstGeom prst="rect">
            <a:avLst/>
          </a:prstGeom>
          <a:noFill/>
        </p:spPr>
      </p:pic>
      <p:sp>
        <p:nvSpPr>
          <p:cNvPr id="4" name="标题 1"/>
          <p:cNvSpPr txBox="1"/>
          <p:nvPr/>
        </p:nvSpPr>
        <p:spPr>
          <a:xfrm>
            <a:off x="164301" y="219225"/>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rPr>
              <a:t>费米</a:t>
            </a:r>
            <a:r>
              <a:rPr lang="zh-CN" altLang="en-US" sz="2800" b="1" kern="0" dirty="0">
                <a:latin typeface="微软雅黑" panose="020B0503020204020204" pitchFamily="34" charset="-122"/>
                <a:ea typeface="微软雅黑" panose="020B0503020204020204" pitchFamily="34" charset="-122"/>
                <a:cs typeface="+mj-cs"/>
              </a:rPr>
              <a:t>分布函数</a:t>
            </a:r>
            <a:endPar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endParaRPr>
          </a:p>
        </p:txBody>
      </p:sp>
      <p:pic>
        <p:nvPicPr>
          <p:cNvPr id="67586" name="Picture 2" descr="http://upload.wikimedia.org/wikipedia/commons/thumb/7/78/Fermi.gif/300px-Fermi.gif"/>
          <p:cNvPicPr>
            <a:picLocks noChangeAspect="1" noChangeArrowheads="1" noCrop="1"/>
          </p:cNvPicPr>
          <p:nvPr/>
        </p:nvPicPr>
        <p:blipFill>
          <a:blip r:embed="rId3"/>
          <a:srcRect/>
          <a:stretch>
            <a:fillRect/>
          </a:stretch>
        </p:blipFill>
        <p:spPr bwMode="auto">
          <a:xfrm>
            <a:off x="5429256" y="1727236"/>
            <a:ext cx="3571900" cy="4988755"/>
          </a:xfrm>
          <a:prstGeom prst="rect">
            <a:avLst/>
          </a:prstGeom>
          <a:noFill/>
        </p:spPr>
      </p:pic>
      <p:sp>
        <p:nvSpPr>
          <p:cNvPr id="5" name="TextBox 4"/>
          <p:cNvSpPr txBox="1"/>
          <p:nvPr/>
        </p:nvSpPr>
        <p:spPr>
          <a:xfrm>
            <a:off x="254068" y="2659026"/>
            <a:ext cx="1617751" cy="1200329"/>
          </a:xfrm>
          <a:prstGeom prst="rect">
            <a:avLst/>
          </a:prstGeom>
          <a:solidFill>
            <a:schemeClr val="bg1"/>
          </a:solidFill>
        </p:spPr>
        <p:txBody>
          <a:bodyPr wrap="none" rtlCol="0">
            <a:spAutoFit/>
          </a:bodyPr>
          <a:lstStyle/>
          <a:p>
            <a:r>
              <a:rPr lang="en-US" altLang="zh-CN" dirty="0">
                <a:latin typeface="Times New Roman" panose="02020603050405020304" pitchFamily="18" charset="0"/>
                <a:cs typeface="Times New Roman" panose="02020603050405020304" pitchFamily="18" charset="0"/>
              </a:rPr>
              <a:t>T=0K:</a:t>
            </a:r>
          </a:p>
          <a:p>
            <a:r>
              <a:rPr lang="en-US" altLang="zh-CN" dirty="0">
                <a:latin typeface="Times New Roman" panose="02020603050405020304" pitchFamily="18" charset="0"/>
                <a:cs typeface="Times New Roman" panose="02020603050405020304" pitchFamily="18" charset="0"/>
              </a:rPr>
              <a:t>If E&lt;</a:t>
            </a:r>
            <a:r>
              <a:rPr lang="en-US" altLang="zh-CN" dirty="0" err="1">
                <a:latin typeface="Times New Roman" panose="02020603050405020304" pitchFamily="18" charset="0"/>
                <a:cs typeface="Times New Roman" panose="02020603050405020304" pitchFamily="18" charset="0"/>
              </a:rPr>
              <a:t>E</a:t>
            </a:r>
            <a:r>
              <a:rPr lang="en-US" altLang="zh-CN" baseline="-25000" dirty="0" err="1">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f(E)=1</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 E&gt;</a:t>
            </a:r>
            <a:r>
              <a:rPr lang="en-US" altLang="zh-CN" dirty="0" err="1">
                <a:latin typeface="Times New Roman" panose="02020603050405020304" pitchFamily="18" charset="0"/>
                <a:cs typeface="Times New Roman" panose="02020603050405020304" pitchFamily="18" charset="0"/>
              </a:rPr>
              <a:t>E</a:t>
            </a:r>
            <a:r>
              <a:rPr lang="en-US" altLang="zh-CN" baseline="-25000" dirty="0" err="1">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f(E)=0</a:t>
            </a:r>
            <a:endParaRPr lang="zh-CN" alt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4068" y="4221614"/>
            <a:ext cx="1797287" cy="1754326"/>
          </a:xfrm>
          <a:prstGeom prst="rect">
            <a:avLst/>
          </a:prstGeom>
          <a:solidFill>
            <a:schemeClr val="bg1"/>
          </a:solidFill>
        </p:spPr>
        <p:txBody>
          <a:bodyPr wrap="none" rtlCol="0">
            <a:spAutoFit/>
          </a:bodyPr>
          <a:lstStyle/>
          <a:p>
            <a:r>
              <a:rPr lang="en-US" altLang="zh-CN" dirty="0">
                <a:latin typeface="Times New Roman" panose="02020603050405020304" pitchFamily="18" charset="0"/>
                <a:cs typeface="Times New Roman" panose="02020603050405020304" pitchFamily="18" charset="0"/>
              </a:rPr>
              <a:t>T&gt;0K:</a:t>
            </a:r>
          </a:p>
          <a:p>
            <a:r>
              <a:rPr lang="en-US" altLang="zh-CN" dirty="0">
                <a:latin typeface="Times New Roman" panose="02020603050405020304" pitchFamily="18" charset="0"/>
                <a:cs typeface="Times New Roman" panose="02020603050405020304" pitchFamily="18" charset="0"/>
              </a:rPr>
              <a:t>If E&lt;</a:t>
            </a:r>
            <a:r>
              <a:rPr lang="en-US" altLang="zh-CN" dirty="0" err="1">
                <a:latin typeface="Times New Roman" panose="02020603050405020304" pitchFamily="18" charset="0"/>
                <a:cs typeface="Times New Roman" panose="02020603050405020304" pitchFamily="18" charset="0"/>
              </a:rPr>
              <a:t>E</a:t>
            </a:r>
            <a:r>
              <a:rPr lang="en-US" altLang="zh-CN" baseline="-25000" dirty="0" err="1">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f(E)&gt;1/2</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 E=</a:t>
            </a:r>
            <a:r>
              <a:rPr lang="en-US" altLang="zh-CN" dirty="0" err="1">
                <a:latin typeface="Times New Roman" panose="02020603050405020304" pitchFamily="18" charset="0"/>
                <a:cs typeface="Times New Roman" panose="02020603050405020304" pitchFamily="18" charset="0"/>
              </a:rPr>
              <a:t>E</a:t>
            </a:r>
            <a:r>
              <a:rPr lang="en-US" altLang="zh-CN" baseline="-25000" dirty="0" err="1">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f(E)=1/2</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 E&gt;</a:t>
            </a:r>
            <a:r>
              <a:rPr lang="en-US" altLang="zh-CN" dirty="0" err="1">
                <a:latin typeface="Times New Roman" panose="02020603050405020304" pitchFamily="18" charset="0"/>
                <a:cs typeface="Times New Roman" panose="02020603050405020304" pitchFamily="18" charset="0"/>
              </a:rPr>
              <a:t>E</a:t>
            </a:r>
            <a:r>
              <a:rPr lang="en-US" altLang="zh-CN" baseline="-25000" dirty="0" err="1">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f(E)&lt;1/2</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ppt_x"/>
                                          </p:val>
                                        </p:tav>
                                        <p:tav tm="100000">
                                          <p:val>
                                            <p:strVal val="#ppt_x"/>
                                          </p:val>
                                        </p:tav>
                                      </p:tavLst>
                                    </p:anim>
                                    <p:anim calcmode="lin" valueType="num">
                                      <p:cBhvr additive="base">
                                        <p:cTn id="8" dur="500" fill="hold"/>
                                        <p:tgtEl>
                                          <p:spTgt spid="675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3500438"/>
            <a:ext cx="8174033" cy="1631216"/>
          </a:xfrm>
          <a:prstGeom prst="rect">
            <a:avLst/>
          </a:prstGeom>
          <a:noFill/>
        </p:spPr>
        <p:txBody>
          <a:bodyPr wrap="none" rtlCol="0">
            <a:spAutoFit/>
          </a:bodyPr>
          <a:lstStyle/>
          <a:p>
            <a:pP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费米能级 </a:t>
            </a:r>
            <a:r>
              <a:rPr lang="en-US" altLang="zh-CN" sz="2000" b="1" i="1" dirty="0" err="1">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b="1" i="1" baseline="-25000" dirty="0" err="1">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000" b="1" i="1" baseline="-250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电子遵循费米狄拉克分布</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buFont typeface="Arial" panose="020B0604020202020204" pitchFamily="34" charset="0"/>
              <a:buChar char="•"/>
            </a:pPr>
            <a:r>
              <a:rPr lang="en-US" altLang="zh-CN" sz="2000" b="1" i="1" dirty="0" err="1">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b="1" i="1" baseline="-25000" dirty="0" err="1">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与温度，半导体材料的导电类型，杂质含量以及能量零点的选取有关</a:t>
            </a:r>
          </a:p>
        </p:txBody>
      </p:sp>
      <p:sp>
        <p:nvSpPr>
          <p:cNvPr id="5" name="TextBox 4"/>
          <p:cNvSpPr txBox="1"/>
          <p:nvPr/>
        </p:nvSpPr>
        <p:spPr>
          <a:xfrm>
            <a:off x="571472" y="5286388"/>
            <a:ext cx="3865161" cy="400110"/>
          </a:xfrm>
          <a:prstGeom prst="rect">
            <a:avLst/>
          </a:prstGeom>
          <a:noFill/>
        </p:spPr>
        <p:txBody>
          <a:bodyPr wrap="none" rtlCol="0">
            <a:spAutoFit/>
          </a:bodyPr>
          <a:lstStyle/>
          <a:p>
            <a:pP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热平衡状态，具有统一费米能级</a:t>
            </a:r>
          </a:p>
        </p:txBody>
      </p:sp>
      <p:sp>
        <p:nvSpPr>
          <p:cNvPr id="6" name="标题 1"/>
          <p:cNvSpPr txBox="1"/>
          <p:nvPr/>
        </p:nvSpPr>
        <p:spPr>
          <a:xfrm>
            <a:off x="172432" y="180950"/>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rPr>
              <a:t>费米能级</a:t>
            </a:r>
          </a:p>
        </p:txBody>
      </p:sp>
      <p:graphicFrame>
        <p:nvGraphicFramePr>
          <p:cNvPr id="169986" name="Object 2"/>
          <p:cNvGraphicFramePr>
            <a:graphicFrameLocks noChangeAspect="1"/>
          </p:cNvGraphicFramePr>
          <p:nvPr/>
        </p:nvGraphicFramePr>
        <p:xfrm>
          <a:off x="642910" y="1643050"/>
          <a:ext cx="3076575" cy="928688"/>
        </p:xfrm>
        <a:graphic>
          <a:graphicData uri="http://schemas.openxmlformats.org/presentationml/2006/ole">
            <mc:AlternateContent xmlns:mc="http://schemas.openxmlformats.org/markup-compatibility/2006">
              <mc:Choice xmlns:v="urn:schemas-microsoft-com:vml" Requires="v">
                <p:oleObj spid="_x0000_s7174" name="公式" r:id="rId3" imgW="1345565" imgH="406400" progId="Equation.3">
                  <p:embed/>
                </p:oleObj>
              </mc:Choice>
              <mc:Fallback>
                <p:oleObj name="公式" r:id="rId3" imgW="1345565" imgH="406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1643050"/>
                        <a:ext cx="307657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143372" y="1785926"/>
            <a:ext cx="4786314"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当温度一定的情况下，</a:t>
            </a:r>
            <a:r>
              <a:rPr lang="en-US" altLang="zh-CN" b="1" i="1" dirty="0" err="1">
                <a:latin typeface="微软雅黑" panose="020B0503020204020204" pitchFamily="34" charset="-122"/>
                <a:ea typeface="微软雅黑" panose="020B0503020204020204" pitchFamily="34" charset="-122"/>
                <a:cs typeface="Times New Roman" panose="02020603050405020304" pitchFamily="18" charset="0"/>
              </a:rPr>
              <a:t>E</a:t>
            </a:r>
            <a:r>
              <a:rPr lang="en-US" altLang="zh-CN" b="1" i="1" baseline="-25000" dirty="0" err="1">
                <a:latin typeface="微软雅黑" panose="020B0503020204020204" pitchFamily="34" charset="-122"/>
                <a:ea typeface="微软雅黑" panose="020B0503020204020204" pitchFamily="34" charset="-122"/>
                <a:cs typeface="Times New Roman" panose="02020603050405020304" pitchFamily="18" charset="0"/>
              </a:rPr>
              <a:t>f</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一旦确定，体系内电子的分布就可以确定</a:t>
            </a:r>
          </a:p>
        </p:txBody>
      </p:sp>
      <p:sp>
        <p:nvSpPr>
          <p:cNvPr id="9" name="TextBox 8"/>
          <p:cNvSpPr txBox="1"/>
          <p:nvPr/>
        </p:nvSpPr>
        <p:spPr>
          <a:xfrm>
            <a:off x="5283182" y="3571876"/>
            <a:ext cx="2374368"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rPr>
              <a:t>E</a:t>
            </a:r>
            <a:r>
              <a:rPr lang="en-US" altLang="zh-CN" b="1" i="1" baseline="-25000" dirty="0" err="1">
                <a:latin typeface="微软雅黑" panose="020B0503020204020204" pitchFamily="34" charset="-122"/>
                <a:ea typeface="微软雅黑" panose="020B0503020204020204" pitchFamily="34" charset="-122"/>
                <a:cs typeface="Times New Roman" panose="02020603050405020304" pitchFamily="18" charset="0"/>
              </a:rPr>
              <a:t>f</a:t>
            </a:r>
            <a:r>
              <a:rPr lang="en-US" altLang="zh-CN" b="1" baseline="-25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占据几率为</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1/2</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66036" y="1278649"/>
            <a:ext cx="8064500" cy="830997"/>
          </a:xfrm>
          <a:prstGeom prst="rect">
            <a:avLst/>
          </a:prstGeom>
          <a:noFill/>
          <a:ln w="9525">
            <a:noFill/>
            <a:miter lim="800000"/>
          </a:ln>
          <a:effectLst/>
        </p:spPr>
        <p:txBody>
          <a:bodyPr>
            <a:spAutoFit/>
          </a:bodyPr>
          <a:lstStyle/>
          <a:p>
            <a:pPr>
              <a:lnSpc>
                <a:spcPct val="120000"/>
              </a:lnSpc>
              <a:spcBef>
                <a:spcPct val="50000"/>
              </a:spcBef>
            </a:pPr>
            <a:r>
              <a:rPr lang="en-US" altLang="zh-CN" sz="2000" b="1" i="1" dirty="0">
                <a:solidFill>
                  <a:srgbClr val="3333FF"/>
                </a:solidFill>
                <a:latin typeface="微软雅黑" panose="020B0503020204020204" pitchFamily="34" charset="-122"/>
                <a:ea typeface="微软雅黑" panose="020B0503020204020204" pitchFamily="34" charset="-122"/>
              </a:rPr>
              <a:t>    E</a:t>
            </a:r>
            <a:r>
              <a:rPr lang="en-US" altLang="zh-CN" sz="2000" b="1" i="1" baseline="-25000" dirty="0">
                <a:solidFill>
                  <a:srgbClr val="3333FF"/>
                </a:solidFill>
                <a:latin typeface="微软雅黑" panose="020B0503020204020204" pitchFamily="34" charset="-122"/>
                <a:ea typeface="微软雅黑" panose="020B0503020204020204" pitchFamily="34" charset="-122"/>
              </a:rPr>
              <a:t>F</a:t>
            </a:r>
            <a:r>
              <a:rPr lang="zh-CN" altLang="en-US" sz="2000" b="1" dirty="0">
                <a:solidFill>
                  <a:srgbClr val="3333FF"/>
                </a:solidFill>
                <a:latin typeface="微软雅黑" panose="020B0503020204020204" pitchFamily="34" charset="-122"/>
                <a:ea typeface="微软雅黑" panose="020B0503020204020204" pitchFamily="34" charset="-122"/>
              </a:rPr>
              <a:t>实际上是一个参考能级</a:t>
            </a:r>
            <a:r>
              <a:rPr lang="en-US" altLang="zh-CN" sz="2000" b="1" dirty="0">
                <a:solidFill>
                  <a:srgbClr val="3333FF"/>
                </a:solidFill>
                <a:latin typeface="微软雅黑" panose="020B0503020204020204" pitchFamily="34" charset="-122"/>
                <a:ea typeface="微软雅黑" panose="020B0503020204020204" pitchFamily="34" charset="-122"/>
              </a:rPr>
              <a:t>,</a:t>
            </a:r>
            <a:r>
              <a:rPr lang="zh-CN" altLang="en-US" sz="2000" b="1" dirty="0">
                <a:solidFill>
                  <a:srgbClr val="3333FF"/>
                </a:solidFill>
                <a:latin typeface="微软雅黑" panose="020B0503020204020204" pitchFamily="34" charset="-122"/>
                <a:ea typeface="微软雅黑" panose="020B0503020204020204" pitchFamily="34" charset="-122"/>
              </a:rPr>
              <a:t>低于</a:t>
            </a:r>
            <a:r>
              <a:rPr lang="en-US" altLang="zh-CN" sz="2000" b="1" i="1" dirty="0">
                <a:solidFill>
                  <a:srgbClr val="3333FF"/>
                </a:solidFill>
                <a:latin typeface="微软雅黑" panose="020B0503020204020204" pitchFamily="34" charset="-122"/>
                <a:ea typeface="微软雅黑" panose="020B0503020204020204" pitchFamily="34" charset="-122"/>
              </a:rPr>
              <a:t>E</a:t>
            </a:r>
            <a:r>
              <a:rPr lang="en-US" altLang="zh-CN" sz="2000" b="1" i="1" baseline="-25000" dirty="0">
                <a:solidFill>
                  <a:srgbClr val="3333FF"/>
                </a:solidFill>
                <a:latin typeface="微软雅黑" panose="020B0503020204020204" pitchFamily="34" charset="-122"/>
                <a:ea typeface="微软雅黑" panose="020B0503020204020204" pitchFamily="34" charset="-122"/>
              </a:rPr>
              <a:t>F</a:t>
            </a:r>
            <a:r>
              <a:rPr lang="zh-CN" altLang="en-US" sz="2000" b="1" dirty="0">
                <a:solidFill>
                  <a:srgbClr val="3333FF"/>
                </a:solidFill>
                <a:latin typeface="微软雅黑" panose="020B0503020204020204" pitchFamily="34" charset="-122"/>
                <a:ea typeface="微软雅黑" panose="020B0503020204020204" pitchFamily="34" charset="-122"/>
              </a:rPr>
              <a:t>的能级被电子占据的几率大于空着的几率</a:t>
            </a:r>
            <a:r>
              <a:rPr lang="en-US" altLang="zh-CN" sz="2000" b="1" dirty="0">
                <a:solidFill>
                  <a:srgbClr val="3333FF"/>
                </a:solidFill>
                <a:latin typeface="微软雅黑" panose="020B0503020204020204" pitchFamily="34" charset="-122"/>
                <a:ea typeface="微软雅黑" panose="020B0503020204020204" pitchFamily="34" charset="-122"/>
              </a:rPr>
              <a:t>;</a:t>
            </a:r>
            <a:r>
              <a:rPr lang="zh-CN" altLang="en-US" sz="2000" b="1" dirty="0">
                <a:solidFill>
                  <a:srgbClr val="3333FF"/>
                </a:solidFill>
                <a:latin typeface="微软雅黑" panose="020B0503020204020204" pitchFamily="34" charset="-122"/>
                <a:ea typeface="微软雅黑" panose="020B0503020204020204" pitchFamily="34" charset="-122"/>
              </a:rPr>
              <a:t>能量高于</a:t>
            </a:r>
            <a:r>
              <a:rPr lang="en-US" altLang="zh-CN" sz="2000" b="1" i="1" dirty="0">
                <a:solidFill>
                  <a:srgbClr val="3333FF"/>
                </a:solidFill>
                <a:latin typeface="微软雅黑" panose="020B0503020204020204" pitchFamily="34" charset="-122"/>
                <a:ea typeface="微软雅黑" panose="020B0503020204020204" pitchFamily="34" charset="-122"/>
              </a:rPr>
              <a:t>E</a:t>
            </a:r>
            <a:r>
              <a:rPr lang="en-US" altLang="zh-CN" sz="2000" b="1" i="1" baseline="-25000" dirty="0">
                <a:solidFill>
                  <a:srgbClr val="3333FF"/>
                </a:solidFill>
                <a:latin typeface="微软雅黑" panose="020B0503020204020204" pitchFamily="34" charset="-122"/>
                <a:ea typeface="微软雅黑" panose="020B0503020204020204" pitchFamily="34" charset="-122"/>
              </a:rPr>
              <a:t>F</a:t>
            </a:r>
            <a:r>
              <a:rPr lang="zh-CN" altLang="en-US" sz="2000" b="1" dirty="0">
                <a:solidFill>
                  <a:srgbClr val="3333FF"/>
                </a:solidFill>
                <a:latin typeface="微软雅黑" panose="020B0503020204020204" pitchFamily="34" charset="-122"/>
                <a:ea typeface="微软雅黑" panose="020B0503020204020204" pitchFamily="34" charset="-122"/>
              </a:rPr>
              <a:t>的量子态</a:t>
            </a:r>
            <a:r>
              <a:rPr lang="en-US" altLang="zh-CN" sz="2000" b="1" dirty="0">
                <a:solidFill>
                  <a:srgbClr val="3333FF"/>
                </a:solidFill>
                <a:latin typeface="微软雅黑" panose="020B0503020204020204" pitchFamily="34" charset="-122"/>
                <a:ea typeface="微软雅黑" panose="020B0503020204020204" pitchFamily="34" charset="-122"/>
              </a:rPr>
              <a:t>,</a:t>
            </a:r>
            <a:r>
              <a:rPr lang="zh-CN" altLang="en-US" sz="2000" b="1" dirty="0">
                <a:solidFill>
                  <a:srgbClr val="3333FF"/>
                </a:solidFill>
                <a:latin typeface="微软雅黑" panose="020B0503020204020204" pitchFamily="34" charset="-122"/>
                <a:ea typeface="微软雅黑" panose="020B0503020204020204" pitchFamily="34" charset="-122"/>
              </a:rPr>
              <a:t>被电子占据的几率则小于空着的几率</a:t>
            </a:r>
            <a:r>
              <a:rPr lang="en-US" altLang="zh-CN" sz="2000" b="1" dirty="0">
                <a:solidFill>
                  <a:srgbClr val="3333FF"/>
                </a:solidFill>
                <a:latin typeface="微软雅黑" panose="020B0503020204020204" pitchFamily="34" charset="-122"/>
                <a:ea typeface="微软雅黑" panose="020B0503020204020204" pitchFamily="34" charset="-122"/>
              </a:rPr>
              <a:t>.</a:t>
            </a:r>
          </a:p>
        </p:txBody>
      </p:sp>
      <p:grpSp>
        <p:nvGrpSpPr>
          <p:cNvPr id="3" name="Group 67"/>
          <p:cNvGrpSpPr/>
          <p:nvPr/>
        </p:nvGrpSpPr>
        <p:grpSpPr bwMode="auto">
          <a:xfrm>
            <a:off x="1937672" y="2207343"/>
            <a:ext cx="6107526" cy="3124013"/>
            <a:chOff x="1066" y="953"/>
            <a:chExt cx="4226" cy="2159"/>
          </a:xfrm>
        </p:grpSpPr>
        <p:sp>
          <p:nvSpPr>
            <p:cNvPr id="4" name="Line 5"/>
            <p:cNvSpPr>
              <a:spLocks noChangeShapeType="1"/>
            </p:cNvSpPr>
            <p:nvPr/>
          </p:nvSpPr>
          <p:spPr bwMode="auto">
            <a:xfrm>
              <a:off x="1066" y="1184"/>
              <a:ext cx="2857" cy="0"/>
            </a:xfrm>
            <a:prstGeom prst="line">
              <a:avLst/>
            </a:prstGeom>
            <a:noFill/>
            <a:ln w="9525">
              <a:solidFill>
                <a:schemeClr val="tx1"/>
              </a:solidFill>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5" name="Line 7"/>
            <p:cNvSpPr>
              <a:spLocks noChangeShapeType="1"/>
            </p:cNvSpPr>
            <p:nvPr/>
          </p:nvSpPr>
          <p:spPr bwMode="auto">
            <a:xfrm>
              <a:off x="1066" y="2454"/>
              <a:ext cx="2857" cy="0"/>
            </a:xfrm>
            <a:prstGeom prst="line">
              <a:avLst/>
            </a:prstGeom>
            <a:noFill/>
            <a:ln w="9525">
              <a:solidFill>
                <a:schemeClr val="tx1"/>
              </a:solidFill>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6" name="Line 8"/>
            <p:cNvSpPr>
              <a:spLocks noChangeShapeType="1"/>
            </p:cNvSpPr>
            <p:nvPr/>
          </p:nvSpPr>
          <p:spPr bwMode="auto">
            <a:xfrm>
              <a:off x="2426" y="1184"/>
              <a:ext cx="0" cy="1270"/>
            </a:xfrm>
            <a:prstGeom prst="line">
              <a:avLst/>
            </a:prstGeom>
            <a:noFill/>
            <a:ln w="25400">
              <a:solidFill>
                <a:srgbClr val="FF0000"/>
              </a:solidFill>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 name="Freeform 13"/>
            <p:cNvSpPr/>
            <p:nvPr/>
          </p:nvSpPr>
          <p:spPr bwMode="auto">
            <a:xfrm>
              <a:off x="1156" y="1184"/>
              <a:ext cx="1270" cy="635"/>
            </a:xfrm>
            <a:custGeom>
              <a:avLst/>
              <a:gdLst/>
              <a:ahLst/>
              <a:cxnLst>
                <a:cxn ang="0">
                  <a:pos x="0" y="0"/>
                </a:cxn>
                <a:cxn ang="0">
                  <a:pos x="635" y="45"/>
                </a:cxn>
                <a:cxn ang="0">
                  <a:pos x="998" y="227"/>
                </a:cxn>
                <a:cxn ang="0">
                  <a:pos x="1270" y="635"/>
                </a:cxn>
              </a:cxnLst>
              <a:rect l="0" t="0" r="r" b="b"/>
              <a:pathLst>
                <a:path w="1270" h="635">
                  <a:moveTo>
                    <a:pt x="0" y="0"/>
                  </a:moveTo>
                  <a:cubicBezTo>
                    <a:pt x="234" y="3"/>
                    <a:pt x="469" y="7"/>
                    <a:pt x="635" y="45"/>
                  </a:cubicBezTo>
                  <a:cubicBezTo>
                    <a:pt x="801" y="83"/>
                    <a:pt x="892" y="129"/>
                    <a:pt x="998" y="227"/>
                  </a:cubicBezTo>
                  <a:cubicBezTo>
                    <a:pt x="1104" y="325"/>
                    <a:pt x="1187" y="480"/>
                    <a:pt x="1270" y="635"/>
                  </a:cubicBezTo>
                </a:path>
              </a:pathLst>
            </a:custGeom>
            <a:noFill/>
            <a:ln w="9525">
              <a:solidFill>
                <a:schemeClr val="tx1"/>
              </a:solidFill>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 name="Freeform 14"/>
            <p:cNvSpPr/>
            <p:nvPr/>
          </p:nvSpPr>
          <p:spPr bwMode="auto">
            <a:xfrm rot="10800000">
              <a:off x="2426" y="1819"/>
              <a:ext cx="1270" cy="635"/>
            </a:xfrm>
            <a:custGeom>
              <a:avLst/>
              <a:gdLst/>
              <a:ahLst/>
              <a:cxnLst>
                <a:cxn ang="0">
                  <a:pos x="0" y="0"/>
                </a:cxn>
                <a:cxn ang="0">
                  <a:pos x="635" y="45"/>
                </a:cxn>
                <a:cxn ang="0">
                  <a:pos x="998" y="227"/>
                </a:cxn>
                <a:cxn ang="0">
                  <a:pos x="1270" y="635"/>
                </a:cxn>
              </a:cxnLst>
              <a:rect l="0" t="0" r="r" b="b"/>
              <a:pathLst>
                <a:path w="1270" h="635">
                  <a:moveTo>
                    <a:pt x="0" y="0"/>
                  </a:moveTo>
                  <a:cubicBezTo>
                    <a:pt x="234" y="3"/>
                    <a:pt x="469" y="7"/>
                    <a:pt x="635" y="45"/>
                  </a:cubicBezTo>
                  <a:cubicBezTo>
                    <a:pt x="801" y="83"/>
                    <a:pt x="892" y="129"/>
                    <a:pt x="998" y="227"/>
                  </a:cubicBezTo>
                  <a:cubicBezTo>
                    <a:pt x="1104" y="325"/>
                    <a:pt x="1187" y="480"/>
                    <a:pt x="1270" y="635"/>
                  </a:cubicBezTo>
                </a:path>
              </a:pathLst>
            </a:custGeom>
            <a:noFill/>
            <a:ln w="9525">
              <a:solidFill>
                <a:schemeClr val="tx1"/>
              </a:solidFill>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9" name="Freeform 18"/>
            <p:cNvSpPr/>
            <p:nvPr/>
          </p:nvSpPr>
          <p:spPr bwMode="auto">
            <a:xfrm>
              <a:off x="1066" y="1797"/>
              <a:ext cx="1360" cy="635"/>
            </a:xfrm>
            <a:custGeom>
              <a:avLst/>
              <a:gdLst/>
              <a:ahLst/>
              <a:cxnLst>
                <a:cxn ang="0">
                  <a:pos x="0" y="635"/>
                </a:cxn>
                <a:cxn ang="0">
                  <a:pos x="725" y="590"/>
                </a:cxn>
                <a:cxn ang="0">
                  <a:pos x="1088" y="408"/>
                </a:cxn>
                <a:cxn ang="0">
                  <a:pos x="1360" y="0"/>
                </a:cxn>
              </a:cxnLst>
              <a:rect l="0" t="0" r="r" b="b"/>
              <a:pathLst>
                <a:path w="1360" h="635">
                  <a:moveTo>
                    <a:pt x="0" y="635"/>
                  </a:moveTo>
                  <a:cubicBezTo>
                    <a:pt x="272" y="631"/>
                    <a:pt x="544" y="628"/>
                    <a:pt x="725" y="590"/>
                  </a:cubicBezTo>
                  <a:cubicBezTo>
                    <a:pt x="906" y="552"/>
                    <a:pt x="982" y="506"/>
                    <a:pt x="1088" y="408"/>
                  </a:cubicBezTo>
                  <a:cubicBezTo>
                    <a:pt x="1194" y="310"/>
                    <a:pt x="1315" y="68"/>
                    <a:pt x="1360" y="0"/>
                  </a:cubicBezTo>
                </a:path>
              </a:pathLst>
            </a:custGeom>
            <a:noFill/>
            <a:ln w="9525" cap="flat">
              <a:solidFill>
                <a:schemeClr val="tx1"/>
              </a:solidFill>
              <a:prstDash val="lgDashDot"/>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 name="Freeform 19"/>
            <p:cNvSpPr/>
            <p:nvPr/>
          </p:nvSpPr>
          <p:spPr bwMode="auto">
            <a:xfrm rot="10800000">
              <a:off x="2427" y="1184"/>
              <a:ext cx="1360" cy="635"/>
            </a:xfrm>
            <a:custGeom>
              <a:avLst/>
              <a:gdLst/>
              <a:ahLst/>
              <a:cxnLst>
                <a:cxn ang="0">
                  <a:pos x="0" y="635"/>
                </a:cxn>
                <a:cxn ang="0">
                  <a:pos x="725" y="590"/>
                </a:cxn>
                <a:cxn ang="0">
                  <a:pos x="1088" y="408"/>
                </a:cxn>
                <a:cxn ang="0">
                  <a:pos x="1360" y="0"/>
                </a:cxn>
              </a:cxnLst>
              <a:rect l="0" t="0" r="r" b="b"/>
              <a:pathLst>
                <a:path w="1360" h="635">
                  <a:moveTo>
                    <a:pt x="0" y="635"/>
                  </a:moveTo>
                  <a:cubicBezTo>
                    <a:pt x="272" y="631"/>
                    <a:pt x="544" y="628"/>
                    <a:pt x="725" y="590"/>
                  </a:cubicBezTo>
                  <a:cubicBezTo>
                    <a:pt x="906" y="552"/>
                    <a:pt x="982" y="506"/>
                    <a:pt x="1088" y="408"/>
                  </a:cubicBezTo>
                  <a:cubicBezTo>
                    <a:pt x="1194" y="310"/>
                    <a:pt x="1315" y="68"/>
                    <a:pt x="1360" y="0"/>
                  </a:cubicBezTo>
                </a:path>
              </a:pathLst>
            </a:custGeom>
            <a:noFill/>
            <a:ln w="9525" cap="flat">
              <a:solidFill>
                <a:schemeClr val="tx1"/>
              </a:solidFill>
              <a:prstDash val="lgDashDot"/>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 name="Text Box 20"/>
            <p:cNvSpPr txBox="1">
              <a:spLocks noChangeArrowheads="1"/>
            </p:cNvSpPr>
            <p:nvPr/>
          </p:nvSpPr>
          <p:spPr bwMode="auto">
            <a:xfrm>
              <a:off x="2426" y="953"/>
              <a:ext cx="409" cy="255"/>
            </a:xfrm>
            <a:prstGeom prst="rect">
              <a:avLst/>
            </a:prstGeom>
            <a:noFill/>
            <a:ln w="9525">
              <a:noFill/>
              <a:miter lim="800000"/>
            </a:ln>
            <a:effectLst/>
          </p:spPr>
          <p:txBody>
            <a:bodyPr>
              <a:spAutoFit/>
            </a:bodyPr>
            <a:lstStyle/>
            <a:p>
              <a:pPr>
                <a:spcBef>
                  <a:spcPct val="50000"/>
                </a:spcBef>
              </a:pPr>
              <a:r>
                <a:rPr lang="en-US" altLang="zh-CN" sz="1800" b="1">
                  <a:latin typeface="微软雅黑" panose="020B0503020204020204" pitchFamily="34" charset="-122"/>
                  <a:ea typeface="微软雅黑" panose="020B0503020204020204" pitchFamily="34" charset="-122"/>
                </a:rPr>
                <a:t>1.0</a:t>
              </a:r>
            </a:p>
          </p:txBody>
        </p:sp>
        <p:grpSp>
          <p:nvGrpSpPr>
            <p:cNvPr id="12" name="Group 28"/>
            <p:cNvGrpSpPr>
              <a:grpSpLocks noChangeAspect="1"/>
            </p:cNvGrpSpPr>
            <p:nvPr/>
          </p:nvGrpSpPr>
          <p:grpSpPr bwMode="auto">
            <a:xfrm>
              <a:off x="2919" y="1226"/>
              <a:ext cx="484" cy="228"/>
              <a:chOff x="2919" y="1204"/>
              <a:chExt cx="484" cy="228"/>
            </a:xfrm>
          </p:grpSpPr>
          <p:sp>
            <p:nvSpPr>
              <p:cNvPr id="22" name="AutoShape 27"/>
              <p:cNvSpPr>
                <a:spLocks noChangeAspect="1" noChangeArrowheads="1" noTextEdit="1"/>
              </p:cNvSpPr>
              <p:nvPr/>
            </p:nvSpPr>
            <p:spPr bwMode="auto">
              <a:xfrm>
                <a:off x="2925" y="1253"/>
                <a:ext cx="454" cy="162"/>
              </a:xfrm>
              <a:prstGeom prst="rect">
                <a:avLst/>
              </a:prstGeom>
              <a:noFill/>
              <a:ln w="9525">
                <a:noFill/>
                <a:miter lim="800000"/>
              </a:ln>
            </p:spPr>
            <p:txBody>
              <a:bodyPr/>
              <a:lstStyle/>
              <a:p>
                <a:endParaRPr lang="zh-CN" altLang="en-US"/>
              </a:p>
            </p:txBody>
          </p:sp>
          <p:sp>
            <p:nvSpPr>
              <p:cNvPr id="23" name="Rectangle 29"/>
              <p:cNvSpPr>
                <a:spLocks noChangeArrowheads="1"/>
              </p:cNvSpPr>
              <p:nvPr/>
            </p:nvSpPr>
            <p:spPr bwMode="auto">
              <a:xfrm>
                <a:off x="3188" y="1204"/>
                <a:ext cx="72" cy="223"/>
              </a:xfrm>
              <a:prstGeom prst="rect">
                <a:avLst/>
              </a:prstGeom>
              <a:noFill/>
              <a:ln w="9525">
                <a:noFill/>
                <a:miter lim="800000"/>
              </a:ln>
            </p:spPr>
            <p:txBody>
              <a:bodyPr wrap="none" lIns="0" tIns="0" rIns="0" bIns="0">
                <a:spAutoFit/>
              </a:bodyPr>
              <a:lstStyle/>
              <a:p>
                <a:r>
                  <a:rPr lang="en-US" altLang="zh-CN" sz="2100" b="1">
                    <a:solidFill>
                      <a:srgbClr val="000000"/>
                    </a:solidFill>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p:txBody>
          </p:sp>
          <p:sp>
            <p:nvSpPr>
              <p:cNvPr id="24" name="Rectangle 30"/>
              <p:cNvSpPr>
                <a:spLocks noChangeArrowheads="1"/>
              </p:cNvSpPr>
              <p:nvPr/>
            </p:nvSpPr>
            <p:spPr bwMode="auto">
              <a:xfrm>
                <a:off x="3331" y="1204"/>
                <a:ext cx="72" cy="223"/>
              </a:xfrm>
              <a:prstGeom prst="rect">
                <a:avLst/>
              </a:prstGeom>
              <a:noFill/>
              <a:ln w="9525">
                <a:noFill/>
                <a:miter lim="800000"/>
              </a:ln>
            </p:spPr>
            <p:txBody>
              <a:bodyPr wrap="none" lIns="0" tIns="0" rIns="0" bIns="0">
                <a:spAutoFit/>
              </a:bodyPr>
              <a:lstStyle/>
              <a:p>
                <a:r>
                  <a:rPr lang="en-US" altLang="zh-CN" sz="2100" b="1">
                    <a:solidFill>
                      <a:srgbClr val="000000"/>
                    </a:solidFill>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p:txBody>
          </p:sp>
          <p:sp>
            <p:nvSpPr>
              <p:cNvPr id="25" name="Rectangle 31"/>
              <p:cNvSpPr>
                <a:spLocks noChangeArrowheads="1"/>
              </p:cNvSpPr>
              <p:nvPr/>
            </p:nvSpPr>
            <p:spPr bwMode="auto">
              <a:xfrm>
                <a:off x="3237" y="1251"/>
                <a:ext cx="87" cy="181"/>
              </a:xfrm>
              <a:prstGeom prst="rect">
                <a:avLst/>
              </a:prstGeom>
              <a:noFill/>
              <a:ln w="9525">
                <a:noFill/>
                <a:miter lim="800000"/>
              </a:ln>
            </p:spPr>
            <p:txBody>
              <a:bodyPr wrap="none" lIns="0" tIns="0" rIns="0" bIns="0">
                <a:spAutoFit/>
              </a:bodyPr>
              <a:lstStyle/>
              <a:p>
                <a:r>
                  <a:rPr lang="en-US" altLang="zh-CN" sz="1700" b="1" i="1">
                    <a:solidFill>
                      <a:srgbClr val="000000"/>
                    </a:solidFill>
                    <a:latin typeface="微软雅黑" panose="020B0503020204020204" pitchFamily="34" charset="-122"/>
                    <a:ea typeface="微软雅黑" panose="020B0503020204020204" pitchFamily="34" charset="-122"/>
                  </a:rPr>
                  <a:t>E</a:t>
                </a:r>
                <a:endParaRPr lang="en-US" altLang="zh-CN" sz="1800" b="1">
                  <a:latin typeface="微软雅黑" panose="020B0503020204020204" pitchFamily="34" charset="-122"/>
                  <a:ea typeface="微软雅黑" panose="020B0503020204020204" pitchFamily="34" charset="-122"/>
                </a:endParaRPr>
              </a:p>
            </p:txBody>
          </p:sp>
          <p:sp>
            <p:nvSpPr>
              <p:cNvPr id="26" name="Rectangle 32"/>
              <p:cNvSpPr>
                <a:spLocks noChangeArrowheads="1"/>
              </p:cNvSpPr>
              <p:nvPr/>
            </p:nvSpPr>
            <p:spPr bwMode="auto">
              <a:xfrm>
                <a:off x="3119" y="1251"/>
                <a:ext cx="61" cy="181"/>
              </a:xfrm>
              <a:prstGeom prst="rect">
                <a:avLst/>
              </a:prstGeom>
              <a:noFill/>
              <a:ln w="9525">
                <a:noFill/>
                <a:miter lim="800000"/>
              </a:ln>
            </p:spPr>
            <p:txBody>
              <a:bodyPr wrap="none" lIns="0" tIns="0" rIns="0" bIns="0">
                <a:spAutoFit/>
              </a:bodyPr>
              <a:lstStyle/>
              <a:p>
                <a:r>
                  <a:rPr lang="en-US" altLang="zh-CN" sz="1700" b="1" i="1">
                    <a:solidFill>
                      <a:srgbClr val="000000"/>
                    </a:solidFill>
                    <a:latin typeface="微软雅黑" panose="020B0503020204020204" pitchFamily="34" charset="-122"/>
                    <a:ea typeface="微软雅黑" panose="020B0503020204020204" pitchFamily="34" charset="-122"/>
                  </a:rPr>
                  <a:t>f</a:t>
                </a:r>
                <a:endParaRPr lang="en-US" altLang="zh-CN" sz="1800" b="1">
                  <a:latin typeface="微软雅黑" panose="020B0503020204020204" pitchFamily="34" charset="-122"/>
                  <a:ea typeface="微软雅黑" panose="020B0503020204020204" pitchFamily="34" charset="-122"/>
                </a:endParaRPr>
              </a:p>
            </p:txBody>
          </p:sp>
          <p:sp>
            <p:nvSpPr>
              <p:cNvPr id="27" name="Rectangle 33"/>
              <p:cNvSpPr>
                <a:spLocks noChangeArrowheads="1"/>
              </p:cNvSpPr>
              <p:nvPr/>
            </p:nvSpPr>
            <p:spPr bwMode="auto">
              <a:xfrm>
                <a:off x="2997" y="1235"/>
                <a:ext cx="65" cy="181"/>
              </a:xfrm>
              <a:prstGeom prst="rect">
                <a:avLst/>
              </a:prstGeom>
              <a:noFill/>
              <a:ln w="9525">
                <a:noFill/>
                <a:miter lim="800000"/>
              </a:ln>
            </p:spPr>
            <p:txBody>
              <a:bodyPr wrap="none" lIns="0" tIns="0" rIns="0" bIns="0">
                <a:spAutoFit/>
              </a:bodyPr>
              <a:lstStyle/>
              <a:p>
                <a:r>
                  <a:rPr lang="en-US" altLang="zh-CN" sz="1700" b="1">
                    <a:solidFill>
                      <a:srgbClr val="000000"/>
                    </a:solidFill>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p:txBody>
          </p:sp>
          <p:sp>
            <p:nvSpPr>
              <p:cNvPr id="28" name="Rectangle 34"/>
              <p:cNvSpPr>
                <a:spLocks noChangeArrowheads="1"/>
              </p:cNvSpPr>
              <p:nvPr/>
            </p:nvSpPr>
            <p:spPr bwMode="auto">
              <a:xfrm>
                <a:off x="2919" y="1251"/>
                <a:ext cx="93" cy="181"/>
              </a:xfrm>
              <a:prstGeom prst="rect">
                <a:avLst/>
              </a:prstGeom>
              <a:noFill/>
              <a:ln w="9525">
                <a:noFill/>
                <a:miter lim="800000"/>
              </a:ln>
            </p:spPr>
            <p:txBody>
              <a:bodyPr wrap="none" lIns="0" tIns="0" rIns="0" bIns="0">
                <a:spAutoFit/>
              </a:bodyPr>
              <a:lstStyle/>
              <a:p>
                <a:r>
                  <a:rPr lang="en-US" altLang="zh-CN" sz="1700" b="1">
                    <a:solidFill>
                      <a:srgbClr val="000000"/>
                    </a:solidFill>
                    <a:latin typeface="微软雅黑" panose="020B0503020204020204" pitchFamily="34" charset="-122"/>
                    <a:ea typeface="微软雅黑" panose="020B0503020204020204" pitchFamily="34" charset="-122"/>
                  </a:rPr>
                  <a:t>1</a:t>
                </a:r>
                <a:endParaRPr lang="en-US" altLang="zh-CN" sz="1800" b="1">
                  <a:latin typeface="微软雅黑" panose="020B0503020204020204" pitchFamily="34" charset="-122"/>
                  <a:ea typeface="微软雅黑" panose="020B0503020204020204" pitchFamily="34" charset="-122"/>
                </a:endParaRPr>
              </a:p>
            </p:txBody>
          </p:sp>
        </p:grpSp>
        <p:sp>
          <p:nvSpPr>
            <p:cNvPr id="13" name="Text Box 38"/>
            <p:cNvSpPr txBox="1">
              <a:spLocks noChangeArrowheads="1"/>
            </p:cNvSpPr>
            <p:nvPr/>
          </p:nvSpPr>
          <p:spPr bwMode="auto">
            <a:xfrm>
              <a:off x="2426" y="1724"/>
              <a:ext cx="409" cy="255"/>
            </a:xfrm>
            <a:prstGeom prst="rect">
              <a:avLst/>
            </a:prstGeom>
            <a:noFill/>
            <a:ln w="9525">
              <a:noFill/>
              <a:miter lim="800000"/>
            </a:ln>
            <a:effectLst/>
          </p:spPr>
          <p:txBody>
            <a:bodyPr wrap="square">
              <a:spAutoFit/>
            </a:bodyPr>
            <a:lstStyle/>
            <a:p>
              <a:pPr>
                <a:spcBef>
                  <a:spcPct val="50000"/>
                </a:spcBef>
              </a:pPr>
              <a:r>
                <a:rPr lang="en-US" altLang="zh-CN" sz="1800" b="1" dirty="0">
                  <a:latin typeface="微软雅黑" panose="020B0503020204020204" pitchFamily="34" charset="-122"/>
                  <a:ea typeface="微软雅黑" panose="020B0503020204020204" pitchFamily="34" charset="-122"/>
                </a:rPr>
                <a:t>0.5</a:t>
              </a:r>
            </a:p>
          </p:txBody>
        </p:sp>
        <p:graphicFrame>
          <p:nvGraphicFramePr>
            <p:cNvPr id="14" name="Object 41"/>
            <p:cNvGraphicFramePr>
              <a:graphicFrameLocks noChangeAspect="1"/>
            </p:cNvGraphicFramePr>
            <p:nvPr/>
          </p:nvGraphicFramePr>
          <p:xfrm>
            <a:off x="2880" y="2137"/>
            <a:ext cx="299" cy="167"/>
          </p:xfrm>
          <a:graphic>
            <a:graphicData uri="http://schemas.openxmlformats.org/presentationml/2006/ole">
              <mc:AlternateContent xmlns:mc="http://schemas.openxmlformats.org/markup-compatibility/2006">
                <mc:Choice xmlns:v="urn:schemas-microsoft-com:vml" Requires="v">
                  <p:oleObj spid="_x0000_s8214" name="公式" r:id="rId3" imgW="660400" imgH="368300" progId="Equation.3">
                    <p:embed/>
                  </p:oleObj>
                </mc:Choice>
                <mc:Fallback>
                  <p:oleObj name="公式" r:id="rId3" imgW="660400" imgH="368300" progId="Equation.3">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2137"/>
                          <a:ext cx="299" cy="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43"/>
            <p:cNvSpPr txBox="1">
              <a:spLocks noChangeArrowheads="1"/>
            </p:cNvSpPr>
            <p:nvPr/>
          </p:nvSpPr>
          <p:spPr bwMode="auto">
            <a:xfrm>
              <a:off x="2426" y="2450"/>
              <a:ext cx="590" cy="255"/>
            </a:xfrm>
            <a:prstGeom prst="rect">
              <a:avLst/>
            </a:prstGeom>
            <a:noFill/>
            <a:ln w="9525">
              <a:noFill/>
              <a:miter lim="800000"/>
            </a:ln>
            <a:effectLst/>
          </p:spPr>
          <p:txBody>
            <a:bodyPr>
              <a:spAutoFit/>
            </a:bodyPr>
            <a:lstStyle/>
            <a:p>
              <a:pPr>
                <a:spcBef>
                  <a:spcPct val="50000"/>
                </a:spcBef>
              </a:pPr>
              <a:r>
                <a:rPr lang="en-US" altLang="zh-CN" sz="1800" b="1">
                  <a:latin typeface="微软雅黑" panose="020B0503020204020204" pitchFamily="34" charset="-122"/>
                  <a:ea typeface="微软雅黑" panose="020B0503020204020204" pitchFamily="34" charset="-122"/>
                </a:rPr>
                <a:t>0</a:t>
              </a:r>
            </a:p>
          </p:txBody>
        </p:sp>
        <p:graphicFrame>
          <p:nvGraphicFramePr>
            <p:cNvPr id="16" name="Object 47"/>
            <p:cNvGraphicFramePr>
              <a:graphicFrameLocks noChangeAspect="1"/>
            </p:cNvGraphicFramePr>
            <p:nvPr/>
          </p:nvGraphicFramePr>
          <p:xfrm>
            <a:off x="3610" y="2457"/>
            <a:ext cx="853" cy="182"/>
          </p:xfrm>
          <a:graphic>
            <a:graphicData uri="http://schemas.openxmlformats.org/presentationml/2006/ole">
              <mc:AlternateContent xmlns:mc="http://schemas.openxmlformats.org/markup-compatibility/2006">
                <mc:Choice xmlns:v="urn:schemas-microsoft-com:vml" Requires="v">
                  <p:oleObj spid="_x0000_s8215" name="公式" r:id="rId5" imgW="1727200" imgH="368300" progId="Equation.3">
                    <p:embed/>
                  </p:oleObj>
                </mc:Choice>
                <mc:Fallback>
                  <p:oleObj name="公式" r:id="rId5" imgW="1727200" imgH="368300" progId="Equation.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0" y="2457"/>
                          <a:ext cx="853"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 name="Group 53"/>
            <p:cNvGrpSpPr/>
            <p:nvPr/>
          </p:nvGrpSpPr>
          <p:grpSpPr bwMode="auto">
            <a:xfrm>
              <a:off x="1790" y="2826"/>
              <a:ext cx="3502" cy="286"/>
              <a:chOff x="1336" y="2785"/>
              <a:chExt cx="3502" cy="286"/>
            </a:xfrm>
          </p:grpSpPr>
          <p:grpSp>
            <p:nvGrpSpPr>
              <p:cNvPr id="18" name="Group 51"/>
              <p:cNvGrpSpPr/>
              <p:nvPr/>
            </p:nvGrpSpPr>
            <p:grpSpPr bwMode="auto">
              <a:xfrm>
                <a:off x="1336" y="2816"/>
                <a:ext cx="1665" cy="255"/>
                <a:chOff x="1336" y="2816"/>
                <a:chExt cx="1665" cy="255"/>
              </a:xfrm>
            </p:grpSpPr>
            <p:sp>
              <p:nvSpPr>
                <p:cNvPr id="20" name="Text Box 49"/>
                <p:cNvSpPr txBox="1">
                  <a:spLocks noChangeArrowheads="1"/>
                </p:cNvSpPr>
                <p:nvPr/>
              </p:nvSpPr>
              <p:spPr bwMode="auto">
                <a:xfrm>
                  <a:off x="1336" y="2816"/>
                  <a:ext cx="1360" cy="255"/>
                </a:xfrm>
                <a:prstGeom prst="rect">
                  <a:avLst/>
                </a:prstGeom>
                <a:noFill/>
                <a:ln w="9525">
                  <a:noFill/>
                  <a:miter lim="800000"/>
                </a:ln>
                <a:effectLst/>
              </p:spPr>
              <p:txBody>
                <a:bodyPr>
                  <a:spAutoFit/>
                </a:bodyPr>
                <a:lstStyle/>
                <a:p>
                  <a:pPr>
                    <a:spcBef>
                      <a:spcPct val="50000"/>
                    </a:spcBef>
                  </a:pPr>
                  <a:r>
                    <a:rPr lang="zh-CN" altLang="en-US" sz="1800" b="1" dirty="0">
                      <a:latin typeface="微软雅黑" panose="020B0503020204020204" pitchFamily="34" charset="-122"/>
                      <a:ea typeface="微软雅黑" panose="020B0503020204020204" pitchFamily="34" charset="-122"/>
                    </a:rPr>
                    <a:t>分布函数随</a:t>
                  </a:r>
                </a:p>
              </p:txBody>
            </p:sp>
            <p:graphicFrame>
              <p:nvGraphicFramePr>
                <p:cNvPr id="21" name="Object 50"/>
                <p:cNvGraphicFramePr>
                  <a:graphicFrameLocks noChangeAspect="1"/>
                </p:cNvGraphicFramePr>
                <p:nvPr/>
              </p:nvGraphicFramePr>
              <p:xfrm>
                <a:off x="2192" y="2848"/>
                <a:ext cx="809" cy="182"/>
              </p:xfrm>
              <a:graphic>
                <a:graphicData uri="http://schemas.openxmlformats.org/presentationml/2006/ole">
                  <mc:AlternateContent xmlns:mc="http://schemas.openxmlformats.org/markup-compatibility/2006">
                    <mc:Choice xmlns:v="urn:schemas-microsoft-com:vml" Requires="v">
                      <p:oleObj spid="_x0000_s8216" name="公式" r:id="rId7" imgW="1638300" imgH="368300" progId="Equation.3">
                        <p:embed/>
                      </p:oleObj>
                    </mc:Choice>
                    <mc:Fallback>
                      <p:oleObj name="公式" r:id="rId7" imgW="1638300" imgH="368300" progId="Equation.3">
                        <p:embed/>
                        <p:pic>
                          <p:nvPicPr>
                            <p:cNvPr id="0"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2" y="2848"/>
                              <a:ext cx="809"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 name="Text Box 52"/>
              <p:cNvSpPr txBox="1">
                <a:spLocks noChangeArrowheads="1"/>
              </p:cNvSpPr>
              <p:nvPr/>
            </p:nvSpPr>
            <p:spPr bwMode="auto">
              <a:xfrm>
                <a:off x="2933" y="2785"/>
                <a:ext cx="1905" cy="277"/>
              </a:xfrm>
              <a:prstGeom prst="rect">
                <a:avLst/>
              </a:prstGeom>
              <a:noFill/>
              <a:ln w="9525">
                <a:noFill/>
                <a:miter lim="800000"/>
              </a:ln>
              <a:effectLst/>
            </p:spPr>
            <p:txBody>
              <a:bodyPr>
                <a:spAutoFit/>
              </a:bodyPr>
              <a:lstStyle/>
              <a:p>
                <a:pPr>
                  <a:spcBef>
                    <a:spcPct val="50000"/>
                  </a:spcBef>
                </a:pPr>
                <a:r>
                  <a:rPr lang="zh-CN" altLang="en-US" sz="2000" b="1" dirty="0">
                    <a:latin typeface="微软雅黑" panose="020B0503020204020204" pitchFamily="34" charset="-122"/>
                    <a:ea typeface="微软雅黑" panose="020B0503020204020204" pitchFamily="34" charset="-122"/>
                  </a:rPr>
                  <a:t>的变化</a:t>
                </a:r>
              </a:p>
            </p:txBody>
          </p:sp>
        </p:grpSp>
      </p:grpSp>
      <p:grpSp>
        <p:nvGrpSpPr>
          <p:cNvPr id="30" name="Group 62"/>
          <p:cNvGrpSpPr/>
          <p:nvPr/>
        </p:nvGrpSpPr>
        <p:grpSpPr bwMode="auto">
          <a:xfrm>
            <a:off x="2366300" y="5350615"/>
            <a:ext cx="4314825" cy="414338"/>
            <a:chOff x="989" y="3321"/>
            <a:chExt cx="2718" cy="261"/>
          </a:xfrm>
        </p:grpSpPr>
        <p:grpSp>
          <p:nvGrpSpPr>
            <p:cNvPr id="33" name="Group 60"/>
            <p:cNvGrpSpPr/>
            <p:nvPr/>
          </p:nvGrpSpPr>
          <p:grpSpPr bwMode="auto">
            <a:xfrm>
              <a:off x="989" y="3321"/>
              <a:ext cx="2223" cy="261"/>
              <a:chOff x="989" y="3321"/>
              <a:chExt cx="2223" cy="261"/>
            </a:xfrm>
          </p:grpSpPr>
          <p:sp>
            <p:nvSpPr>
              <p:cNvPr id="35" name="Text Box 56"/>
              <p:cNvSpPr txBox="1">
                <a:spLocks noChangeArrowheads="1"/>
              </p:cNvSpPr>
              <p:nvPr/>
            </p:nvSpPr>
            <p:spPr bwMode="auto">
              <a:xfrm>
                <a:off x="989" y="3330"/>
                <a:ext cx="2223" cy="252"/>
              </a:xfrm>
              <a:prstGeom prst="rect">
                <a:avLst/>
              </a:prstGeom>
              <a:noFill/>
              <a:ln w="9525">
                <a:noFill/>
                <a:miter lim="800000"/>
              </a:ln>
              <a:effectLst/>
            </p:spPr>
            <p:txBody>
              <a:bodyPr>
                <a:spAutoFit/>
              </a:bodyPr>
              <a:lstStyle/>
              <a:p>
                <a:pPr>
                  <a:spcBef>
                    <a:spcPct val="50000"/>
                  </a:spcBef>
                </a:pPr>
                <a:r>
                  <a:rPr lang="zh-CN" altLang="en-US" sz="2000" b="1" dirty="0">
                    <a:latin typeface="微软雅黑" panose="020B0503020204020204" pitchFamily="34" charset="-122"/>
                    <a:ea typeface="微软雅黑" panose="020B0503020204020204" pitchFamily="34" charset="-122"/>
                  </a:rPr>
                  <a:t>从图可以看出</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函数</a:t>
                </a:r>
              </a:p>
            </p:txBody>
          </p:sp>
          <p:graphicFrame>
            <p:nvGraphicFramePr>
              <p:cNvPr id="36" name="Object 57"/>
              <p:cNvGraphicFramePr>
                <a:graphicFrameLocks noChangeAspect="1"/>
              </p:cNvGraphicFramePr>
              <p:nvPr/>
            </p:nvGraphicFramePr>
            <p:xfrm>
              <a:off x="2474" y="3345"/>
              <a:ext cx="416" cy="232"/>
            </p:xfrm>
            <a:graphic>
              <a:graphicData uri="http://schemas.openxmlformats.org/presentationml/2006/ole">
                <mc:AlternateContent xmlns:mc="http://schemas.openxmlformats.org/markup-compatibility/2006">
                  <mc:Choice xmlns:v="urn:schemas-microsoft-com:vml" Requires="v">
                    <p:oleObj spid="_x0000_s8217" name="公式" r:id="rId9" imgW="660400" imgH="368300" progId="Equation.3">
                      <p:embed/>
                    </p:oleObj>
                  </mc:Choice>
                  <mc:Fallback>
                    <p:oleObj name="公式" r:id="rId9" imgW="660400" imgH="368300" progId="Equation.3">
                      <p:embed/>
                      <p:pic>
                        <p:nvPicPr>
                          <p:cNvPr id="0"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4" y="3345"/>
                            <a:ext cx="416"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 Box 59"/>
              <p:cNvSpPr txBox="1">
                <a:spLocks noChangeArrowheads="1"/>
              </p:cNvSpPr>
              <p:nvPr/>
            </p:nvSpPr>
            <p:spPr bwMode="auto">
              <a:xfrm>
                <a:off x="2835" y="3321"/>
                <a:ext cx="272" cy="252"/>
              </a:xfrm>
              <a:prstGeom prst="rect">
                <a:avLst/>
              </a:prstGeom>
              <a:noFill/>
              <a:ln w="9525">
                <a:noFill/>
                <a:miter lim="800000"/>
              </a:ln>
              <a:effectLst/>
            </p:spPr>
            <p:txBody>
              <a:bodyPr>
                <a:spAutoFit/>
              </a:bodyPr>
              <a:lstStyle/>
              <a:p>
                <a:pPr>
                  <a:spcBef>
                    <a:spcPct val="50000"/>
                  </a:spcBef>
                </a:pPr>
                <a:r>
                  <a:rPr lang="zh-CN" altLang="en-US" sz="2000" b="1" dirty="0">
                    <a:latin typeface="微软雅黑" panose="020B0503020204020204" pitchFamily="34" charset="-122"/>
                    <a:ea typeface="微软雅黑" panose="020B0503020204020204" pitchFamily="34" charset="-122"/>
                  </a:rPr>
                  <a:t>和</a:t>
                </a:r>
              </a:p>
            </p:txBody>
          </p:sp>
        </p:grpSp>
        <p:graphicFrame>
          <p:nvGraphicFramePr>
            <p:cNvPr id="34" name="Object 61"/>
            <p:cNvGraphicFramePr>
              <a:graphicFrameLocks noChangeAspect="1"/>
            </p:cNvGraphicFramePr>
            <p:nvPr/>
          </p:nvGraphicFramePr>
          <p:xfrm>
            <a:off x="3059" y="3347"/>
            <a:ext cx="648" cy="232"/>
          </p:xfrm>
          <a:graphic>
            <a:graphicData uri="http://schemas.openxmlformats.org/presentationml/2006/ole">
              <mc:AlternateContent xmlns:mc="http://schemas.openxmlformats.org/markup-compatibility/2006">
                <mc:Choice xmlns:v="urn:schemas-microsoft-com:vml" Requires="v">
                  <p:oleObj spid="_x0000_s8218" name="公式" r:id="rId11" imgW="1028700" imgH="368300" progId="Equation.3">
                    <p:embed/>
                  </p:oleObj>
                </mc:Choice>
                <mc:Fallback>
                  <p:oleObj name="公式" r:id="rId11" imgW="1028700" imgH="368300" progId="Equation.3">
                    <p:embed/>
                    <p:pic>
                      <p:nvPicPr>
                        <p:cNvPr id="0" name="Object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 y="3347"/>
                          <a:ext cx="648"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 name="Text Box 63"/>
          <p:cNvSpPr txBox="1">
            <a:spLocks noChangeArrowheads="1"/>
          </p:cNvSpPr>
          <p:nvPr/>
        </p:nvSpPr>
        <p:spPr bwMode="auto">
          <a:xfrm>
            <a:off x="2437738" y="5782412"/>
            <a:ext cx="4500594" cy="400110"/>
          </a:xfrm>
          <a:prstGeom prst="rect">
            <a:avLst/>
          </a:prstGeom>
          <a:noFill/>
          <a:ln w="9525">
            <a:noFill/>
            <a:miter lim="800000"/>
          </a:ln>
          <a:effectLst/>
        </p:spPr>
        <p:txBody>
          <a:bodyPr wrap="square">
            <a:spAutoFit/>
          </a:bodyPr>
          <a:lstStyle/>
          <a:p>
            <a:pPr>
              <a:spcBef>
                <a:spcPct val="50000"/>
              </a:spcBef>
            </a:pPr>
            <a:r>
              <a:rPr lang="zh-CN" altLang="en-US" sz="2000" b="1" dirty="0">
                <a:latin typeface="微软雅黑" panose="020B0503020204020204" pitchFamily="34" charset="-122"/>
                <a:ea typeface="微软雅黑" panose="020B0503020204020204" pitchFamily="34" charset="-122"/>
              </a:rPr>
              <a:t>相对于费米能级</a:t>
            </a:r>
            <a:r>
              <a:rPr lang="en-US" altLang="zh-CN" sz="2000" b="1" i="1" dirty="0">
                <a:latin typeface="微软雅黑" panose="020B0503020204020204" pitchFamily="34" charset="-122"/>
                <a:ea typeface="微软雅黑" panose="020B0503020204020204" pitchFamily="34" charset="-122"/>
              </a:rPr>
              <a:t>E</a:t>
            </a:r>
            <a:r>
              <a:rPr lang="en-US" altLang="zh-CN" sz="2000" b="1" i="1" baseline="-25000" dirty="0">
                <a:latin typeface="微软雅黑" panose="020B0503020204020204" pitchFamily="34" charset="-122"/>
                <a:ea typeface="微软雅黑" panose="020B0503020204020204" pitchFamily="34" charset="-122"/>
              </a:rPr>
              <a:t>F</a:t>
            </a:r>
            <a:r>
              <a:rPr lang="zh-CN" altLang="en-US" sz="2000" b="1" dirty="0">
                <a:latin typeface="微软雅黑" panose="020B0503020204020204" pitchFamily="34" charset="-122"/>
                <a:ea typeface="微软雅黑" panose="020B0503020204020204" pitchFamily="34" charset="-122"/>
              </a:rPr>
              <a:t>是对称的</a:t>
            </a:r>
            <a:endParaRPr lang="en-US" altLang="zh-CN" sz="2000" b="1" dirty="0">
              <a:latin typeface="微软雅黑" panose="020B0503020204020204" pitchFamily="34" charset="-122"/>
              <a:ea typeface="微软雅黑" panose="020B0503020204020204" pitchFamily="34" charset="-122"/>
            </a:endParaRPr>
          </a:p>
        </p:txBody>
      </p:sp>
      <p:sp>
        <p:nvSpPr>
          <p:cNvPr id="38" name="标题 1"/>
          <p:cNvSpPr txBox="1"/>
          <p:nvPr/>
        </p:nvSpPr>
        <p:spPr>
          <a:xfrm>
            <a:off x="88037" y="167941"/>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rPr>
              <a:t>费米能级</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84213" y="1628775"/>
            <a:ext cx="3556000" cy="427038"/>
          </a:xfrm>
          <a:prstGeom prst="rect">
            <a:avLst/>
          </a:prstGeom>
          <a:noFill/>
          <a:ln w="9525">
            <a:noFill/>
            <a:miter lim="800000"/>
          </a:ln>
        </p:spPr>
        <p:txBody>
          <a:bodyPr wrap="none">
            <a:spAutoFit/>
          </a:bodyPr>
          <a:lstStyle/>
          <a:p>
            <a:r>
              <a:rPr lang="zh-CN" altLang="en-US" sz="2200" b="1">
                <a:latin typeface="微软雅黑" panose="020B0503020204020204" pitchFamily="34" charset="-122"/>
                <a:ea typeface="微软雅黑" panose="020B0503020204020204" pitchFamily="34" charset="-122"/>
              </a:rPr>
              <a:t>费米能级在能带中的位置：</a:t>
            </a:r>
          </a:p>
        </p:txBody>
      </p:sp>
      <p:sp>
        <p:nvSpPr>
          <p:cNvPr id="3" name="Text Box 3"/>
          <p:cNvSpPr txBox="1">
            <a:spLocks noChangeArrowheads="1"/>
          </p:cNvSpPr>
          <p:nvPr/>
        </p:nvSpPr>
        <p:spPr bwMode="auto">
          <a:xfrm>
            <a:off x="755650" y="2133600"/>
            <a:ext cx="7391400" cy="3111500"/>
          </a:xfrm>
          <a:prstGeom prst="rect">
            <a:avLst/>
          </a:prstGeom>
          <a:noFill/>
          <a:ln w="9525">
            <a:noFill/>
            <a:miter lim="800000"/>
          </a:ln>
        </p:spPr>
        <p:txBody>
          <a:bodyPr>
            <a:spAutoFit/>
          </a:bodyPr>
          <a:lstStyle/>
          <a:p>
            <a:pPr>
              <a:lnSpc>
                <a:spcPct val="150000"/>
              </a:lnSpc>
              <a:buFont typeface="Wingdings" panose="05000000000000000000" pitchFamily="2" charset="2"/>
              <a:buChar char="l"/>
            </a:pP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对于金属晶体，价电子只能部分填满最外的导带，费米能级位置在导带中。</a:t>
            </a:r>
            <a:endParaRPr lang="en-US" altLang="zh-CN" sz="2200" b="1" dirty="0">
              <a:latin typeface="微软雅黑" panose="020B0503020204020204" pitchFamily="34" charset="-122"/>
              <a:ea typeface="微软雅黑" panose="020B0503020204020204" pitchFamily="34" charset="-122"/>
            </a:endParaRPr>
          </a:p>
          <a:p>
            <a:pPr>
              <a:lnSpc>
                <a:spcPct val="150000"/>
              </a:lnSpc>
            </a:pPr>
            <a:endParaRPr lang="zh-CN" altLang="en-US" sz="2200" b="1"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200" b="1" dirty="0">
                <a:latin typeface="微软雅黑" panose="020B0503020204020204" pitchFamily="34" charset="-122"/>
                <a:ea typeface="微软雅黑" panose="020B0503020204020204" pitchFamily="34" charset="-122"/>
              </a:rPr>
              <a:t>  对于半导体晶体，价电子填满了价带，最外的导带是空的，费米能级位置在禁带内，且随其中的杂质种类、杂质浓度以及温度的不同而改变。</a:t>
            </a:r>
          </a:p>
        </p:txBody>
      </p:sp>
      <p:sp>
        <p:nvSpPr>
          <p:cNvPr id="4" name="标题 1"/>
          <p:cNvSpPr txBox="1"/>
          <p:nvPr/>
        </p:nvSpPr>
        <p:spPr>
          <a:xfrm>
            <a:off x="96915" y="217225"/>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rPr>
              <a:t>费米能级</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257413" y="197061"/>
            <a:ext cx="1627369" cy="523220"/>
          </a:xfrm>
          <a:prstGeom prst="rect">
            <a:avLst/>
          </a:prstGeom>
          <a:noFill/>
        </p:spPr>
        <p:txBody>
          <a:bodyPr wrap="none" rtlCol="0">
            <a:spAutoFit/>
          </a:bodyPr>
          <a:lstStyle/>
          <a:p>
            <a:pPr algn="ctr">
              <a:defRPr/>
            </a:pPr>
            <a:r>
              <a:rPr lang="zh-CN" altLang="en-US" sz="2800" b="1" dirty="0">
                <a:solidFill>
                  <a:prstClr val="black"/>
                </a:solidFill>
                <a:latin typeface="微软雅黑" panose="020B0503020204020204" pitchFamily="34" charset="-122"/>
                <a:ea typeface="微软雅黑" panose="020B0503020204020204" pitchFamily="34" charset="-122"/>
              </a:rPr>
              <a:t>主要内容</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201662" y="1917577"/>
            <a:ext cx="3608680" cy="2677656"/>
          </a:xfrm>
          <a:prstGeom prst="rect">
            <a:avLst/>
          </a:prstGeom>
          <a:noFill/>
        </p:spPr>
        <p:txBody>
          <a:bodyPr wrap="none" rtlCol="0">
            <a:spAutoFit/>
          </a:bodyPr>
          <a:lstStyle/>
          <a:p>
            <a:pPr marL="342900" indent="-342900">
              <a:buAutoNum type="arabicPeriod"/>
            </a:pPr>
            <a:r>
              <a:rPr lang="zh-CN" altLang="en-US" sz="2400" b="1" dirty="0">
                <a:solidFill>
                  <a:srgbClr val="FF0000"/>
                </a:solidFill>
                <a:latin typeface="微软雅黑" panose="020B0503020204020204" pitchFamily="34" charset="-122"/>
                <a:ea typeface="微软雅黑" panose="020B0503020204020204" pitchFamily="34" charset="-122"/>
              </a:rPr>
              <a:t>半导体的一些基本概念</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2400" b="1" dirty="0">
                <a:solidFill>
                  <a:srgbClr val="FF0000"/>
                </a:solidFill>
                <a:latin typeface="微软雅黑" panose="020B0503020204020204" pitchFamily="34" charset="-122"/>
                <a:ea typeface="微软雅黑" panose="020B0503020204020204" pitchFamily="34" charset="-122"/>
              </a:rPr>
              <a:t>态密度与费米能级</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2400" b="1" dirty="0">
                <a:solidFill>
                  <a:srgbClr val="FF0000"/>
                </a:solidFill>
                <a:latin typeface="微软雅黑" panose="020B0503020204020204" pitchFamily="34" charset="-122"/>
                <a:ea typeface="微软雅黑" panose="020B0503020204020204" pitchFamily="34" charset="-122"/>
              </a:rPr>
              <a:t>载流子统计分布</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8414D96-189D-4CC9-9882-7E895047FD98}"/>
              </a:ext>
            </a:extLst>
          </p:cNvPr>
          <p:cNvSpPr txBox="1"/>
          <p:nvPr/>
        </p:nvSpPr>
        <p:spPr>
          <a:xfrm>
            <a:off x="1884782" y="4740675"/>
            <a:ext cx="4294765"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参考教材 半导体物理（刘恩科）  第三章</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1522" y="161904"/>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费米</a:t>
            </a:r>
            <a:r>
              <a:rPr lang="zh-CN" altLang="en-US" sz="2800" b="1" kern="0" dirty="0">
                <a:latin typeface="Times New Roman" panose="02020603050405020304" pitchFamily="18" charset="0"/>
                <a:ea typeface="微软雅黑" panose="020B0503020204020204" pitchFamily="34" charset="-122"/>
                <a:cs typeface="Times New Roman" panose="02020603050405020304" pitchFamily="18" charset="0"/>
              </a:rPr>
              <a:t>分布与玻尔兹曼分布</a:t>
            </a:r>
            <a:endParaRPr kumimoji="0" lang="zh-CN" altLang="en-US" sz="2800" b="1"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TextBox 2"/>
          <p:cNvSpPr txBox="1"/>
          <p:nvPr/>
        </p:nvSpPr>
        <p:spPr>
          <a:xfrm>
            <a:off x="1000100" y="2786058"/>
            <a:ext cx="1938351" cy="400110"/>
          </a:xfrm>
          <a:prstGeom prst="rect">
            <a:avLst/>
          </a:prstGeom>
          <a:noFill/>
        </p:spPr>
        <p:txBody>
          <a:bodyPr wrap="none" rtlCol="0">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&gt; &gt; K</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9874" name="Object 2"/>
          <p:cNvGraphicFramePr>
            <a:graphicFrameLocks noChangeAspect="1"/>
          </p:cNvGraphicFramePr>
          <p:nvPr/>
        </p:nvGraphicFramePr>
        <p:xfrm>
          <a:off x="928662" y="1785926"/>
          <a:ext cx="2366613" cy="714380"/>
        </p:xfrm>
        <a:graphic>
          <a:graphicData uri="http://schemas.openxmlformats.org/presentationml/2006/ole">
            <mc:AlternateContent xmlns:mc="http://schemas.openxmlformats.org/markup-compatibility/2006">
              <mc:Choice xmlns:v="urn:schemas-microsoft-com:vml" Requires="v">
                <p:oleObj spid="_x0000_s9230" name="公式" r:id="rId3" imgW="1345565" imgH="406400" progId="Equation.3">
                  <p:embed/>
                </p:oleObj>
              </mc:Choice>
              <mc:Fallback>
                <p:oleObj name="公式" r:id="rId3" imgW="1345565" imgH="406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785926"/>
                        <a:ext cx="2366613"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3071802" y="2562219"/>
          <a:ext cx="4254920" cy="1014418"/>
        </p:xfrm>
        <a:graphic>
          <a:graphicData uri="http://schemas.openxmlformats.org/presentationml/2006/ole">
            <mc:AlternateContent xmlns:mc="http://schemas.openxmlformats.org/markup-compatibility/2006">
              <mc:Choice xmlns:v="urn:schemas-microsoft-com:vml" Requires="v">
                <p:oleObj spid="_x0000_s9231" name="公式" r:id="rId5" imgW="1917700" imgH="457200" progId="Equation.3">
                  <p:embed/>
                </p:oleObj>
              </mc:Choice>
              <mc:Fallback>
                <p:oleObj name="公式" r:id="rId5" imgW="1917700" imgH="457200"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802" y="2562219"/>
                        <a:ext cx="4254920" cy="1014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左弧形箭头 5"/>
          <p:cNvSpPr/>
          <p:nvPr/>
        </p:nvSpPr>
        <p:spPr bwMode="auto">
          <a:xfrm>
            <a:off x="285720" y="2500306"/>
            <a:ext cx="642942" cy="1857388"/>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nvGraphicFramePr>
        <p:xfrm>
          <a:off x="1000100" y="3857628"/>
          <a:ext cx="6548437" cy="785813"/>
        </p:xfrm>
        <a:graphic>
          <a:graphicData uri="http://schemas.openxmlformats.org/presentationml/2006/ole">
            <mc:AlternateContent xmlns:mc="http://schemas.openxmlformats.org/markup-compatibility/2006">
              <mc:Choice xmlns:v="urn:schemas-microsoft-com:vml" Requires="v">
                <p:oleObj spid="_x0000_s9232" name="公式" r:id="rId7" imgW="3810000" imgH="457200" progId="Equation.3">
                  <p:embed/>
                </p:oleObj>
              </mc:Choice>
              <mc:Fallback>
                <p:oleObj name="公式" r:id="rId7" imgW="3810000" imgH="457200" progId="Equation.3">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00" y="3857628"/>
                        <a:ext cx="6548437"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357554" y="5357826"/>
            <a:ext cx="2031325" cy="369332"/>
          </a:xfrm>
          <a:prstGeom prst="rect">
            <a:avLst/>
          </a:prstGeom>
          <a:noFill/>
        </p:spPr>
        <p:txBody>
          <a:bodyPr wrap="none" rtlCol="0">
            <a:spAutoFit/>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玻尔兹曼分布函数</a:t>
            </a:r>
          </a:p>
        </p:txBody>
      </p:sp>
      <p:cxnSp>
        <p:nvCxnSpPr>
          <p:cNvPr id="10" name="直接箭头连接符 9"/>
          <p:cNvCxnSpPr/>
          <p:nvPr/>
        </p:nvCxnSpPr>
        <p:spPr bwMode="auto">
          <a:xfrm rot="10800000" flipV="1">
            <a:off x="5500694" y="4429132"/>
            <a:ext cx="1214446" cy="107157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retype.wenku.bdimg.com/retype/zoom/51fa44d43186bceb19e8bb47?pn=46&amp;o=jpg_6&amp;md5sum=d5b183f0a56d5a9f214ed39f452748ba&amp;sign=2d4800ce5c&amp;png=2787391-2828008&amp;jpg=6593308-6723963"/>
          <p:cNvPicPr>
            <a:picLocks noChangeAspect="1" noChangeArrowheads="1"/>
          </p:cNvPicPr>
          <p:nvPr/>
        </p:nvPicPr>
        <p:blipFill>
          <a:blip r:embed="rId2" cstate="print"/>
          <a:srcRect l="17709" t="23572" r="15782" b="15957"/>
          <a:stretch>
            <a:fillRect/>
          </a:stretch>
        </p:blipFill>
        <p:spPr bwMode="auto">
          <a:xfrm>
            <a:off x="571472" y="1571612"/>
            <a:ext cx="7358114" cy="4730216"/>
          </a:xfrm>
          <a:prstGeom prst="rect">
            <a:avLst/>
          </a:prstGeom>
          <a:noFill/>
        </p:spPr>
      </p:pic>
      <p:sp>
        <p:nvSpPr>
          <p:cNvPr id="3" name="标题 1"/>
          <p:cNvSpPr txBox="1"/>
          <p:nvPr/>
        </p:nvSpPr>
        <p:spPr>
          <a:xfrm>
            <a:off x="141303" y="264536"/>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kern="0" dirty="0">
                <a:latin typeface="微软雅黑" panose="020B0503020204020204" pitchFamily="34" charset="-122"/>
                <a:ea typeface="微软雅黑" panose="020B0503020204020204" pitchFamily="34" charset="-122"/>
                <a:cs typeface="+mj-cs"/>
              </a:rPr>
              <a:t>简并与非简并</a:t>
            </a:r>
            <a:endPar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endParaRPr>
          </a:p>
        </p:txBody>
      </p:sp>
      <p:cxnSp>
        <p:nvCxnSpPr>
          <p:cNvPr id="5" name="直接箭头连接符 4"/>
          <p:cNvCxnSpPr/>
          <p:nvPr/>
        </p:nvCxnSpPr>
        <p:spPr bwMode="auto">
          <a:xfrm>
            <a:off x="5786446" y="4714884"/>
            <a:ext cx="10001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 name="TextBox 5"/>
          <p:cNvSpPr txBox="1"/>
          <p:nvPr/>
        </p:nvSpPr>
        <p:spPr>
          <a:xfrm>
            <a:off x="6929454" y="4572008"/>
            <a:ext cx="1189749" cy="369332"/>
          </a:xfrm>
          <a:prstGeom prst="rect">
            <a:avLst/>
          </a:prstGeom>
          <a:noFill/>
        </p:spPr>
        <p:txBody>
          <a:bodyPr wrap="non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玻尔兹曼</a:t>
            </a:r>
          </a:p>
        </p:txBody>
      </p:sp>
      <p:sp>
        <p:nvSpPr>
          <p:cNvPr id="7" name="TextBox 6"/>
          <p:cNvSpPr txBox="1"/>
          <p:nvPr/>
        </p:nvSpPr>
        <p:spPr>
          <a:xfrm>
            <a:off x="5728341" y="5601788"/>
            <a:ext cx="1420582" cy="369332"/>
          </a:xfrm>
          <a:prstGeom prst="rect">
            <a:avLst/>
          </a:prstGeom>
          <a:noFill/>
        </p:spPr>
        <p:txBody>
          <a:bodyPr wrap="non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费米狄拉克</a:t>
            </a:r>
          </a:p>
        </p:txBody>
      </p:sp>
      <p:cxnSp>
        <p:nvCxnSpPr>
          <p:cNvPr id="8" name="直接箭头连接符 7"/>
          <p:cNvCxnSpPr/>
          <p:nvPr/>
        </p:nvCxnSpPr>
        <p:spPr bwMode="auto">
          <a:xfrm>
            <a:off x="4714876" y="5786454"/>
            <a:ext cx="10001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5786446" y="2214554"/>
            <a:ext cx="2500330" cy="1428760"/>
          </a:xfrm>
          <a:prstGeom prst="rect">
            <a:avLst/>
          </a:prstGeom>
          <a:solidFill>
            <a:schemeClr val="tx1">
              <a:lumMod val="25000"/>
              <a:lumOff val="75000"/>
            </a:schemeClr>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 name="矩形 8"/>
          <p:cNvSpPr/>
          <p:nvPr/>
        </p:nvSpPr>
        <p:spPr bwMode="auto">
          <a:xfrm>
            <a:off x="714348" y="2357430"/>
            <a:ext cx="2357454" cy="1428760"/>
          </a:xfrm>
          <a:prstGeom prst="rect">
            <a:avLst/>
          </a:prstGeom>
          <a:solidFill>
            <a:schemeClr val="tx1">
              <a:lumMod val="25000"/>
              <a:lumOff val="7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 name="Rectangle 13"/>
          <p:cNvSpPr>
            <a:spLocks noChangeArrowheads="1"/>
          </p:cNvSpPr>
          <p:nvPr/>
        </p:nvSpPr>
        <p:spPr bwMode="auto">
          <a:xfrm>
            <a:off x="3857633" y="1035032"/>
            <a:ext cx="1285875" cy="1071563"/>
          </a:xfrm>
          <a:prstGeom prst="rect">
            <a:avLst/>
          </a:prstGeom>
          <a:noFill/>
          <a:ln w="6350">
            <a:solidFill>
              <a:srgbClr val="0000FF"/>
            </a:solidFill>
            <a:miter lim="800000"/>
          </a:ln>
          <a:effectLst/>
        </p:spPr>
        <p:txBody>
          <a:bodyPr lIns="0" tIns="0" rIns="0" bIns="0" anchor="ctr">
            <a:normAutofit/>
          </a:bodyPr>
          <a:lstStyle/>
          <a:p>
            <a:pPr algn="ctr" fontAlgn="auto">
              <a:spcBef>
                <a:spcPts val="0"/>
              </a:spcBef>
              <a:spcAft>
                <a:spcPts val="0"/>
              </a:spcAft>
              <a:defRPr/>
            </a:pPr>
            <a:r>
              <a:rPr lang="zh-CN" altLang="en-US" sz="1600" b="1" dirty="0">
                <a:solidFill>
                  <a:srgbClr val="FF0000"/>
                </a:solidFill>
                <a:latin typeface="黑体" panose="02010609060101010101" pitchFamily="49" charset="-122"/>
                <a:ea typeface="黑体" panose="02010609060101010101" pitchFamily="49" charset="-122"/>
              </a:rPr>
              <a:t>载流子</a:t>
            </a:r>
            <a:endParaRPr lang="en-US" altLang="zh-CN" sz="1600" b="1" dirty="0">
              <a:solidFill>
                <a:srgbClr val="FF0000"/>
              </a:solidFill>
              <a:latin typeface="黑体" panose="02010609060101010101" pitchFamily="49" charset="-122"/>
              <a:ea typeface="黑体" panose="02010609060101010101" pitchFamily="49" charset="-122"/>
            </a:endParaRPr>
          </a:p>
          <a:p>
            <a:pPr algn="ctr" fontAlgn="auto">
              <a:spcBef>
                <a:spcPts val="0"/>
              </a:spcBef>
              <a:spcAft>
                <a:spcPts val="0"/>
              </a:spcAft>
              <a:defRPr/>
            </a:pPr>
            <a:r>
              <a:rPr lang="zh-CN" altLang="en-US" sz="1600" b="1" dirty="0">
                <a:solidFill>
                  <a:srgbClr val="FF0000"/>
                </a:solidFill>
                <a:latin typeface="黑体" panose="02010609060101010101" pitchFamily="49" charset="-122"/>
                <a:ea typeface="黑体" panose="02010609060101010101" pitchFamily="49" charset="-122"/>
              </a:rPr>
              <a:t>浓度：</a:t>
            </a:r>
            <a:endParaRPr lang="en-US" altLang="zh-CN" sz="1600" b="1" dirty="0">
              <a:solidFill>
                <a:srgbClr val="FF0000"/>
              </a:solidFill>
              <a:latin typeface="黑体" panose="02010609060101010101" pitchFamily="49" charset="-122"/>
              <a:ea typeface="黑体" panose="02010609060101010101" pitchFamily="49" charset="-122"/>
            </a:endParaRPr>
          </a:p>
          <a:p>
            <a:pPr algn="ctr" fontAlgn="auto">
              <a:spcBef>
                <a:spcPts val="0"/>
              </a:spcBef>
              <a:spcAft>
                <a:spcPts val="0"/>
              </a:spcAft>
              <a:defRPr/>
            </a:pPr>
            <a:r>
              <a:rPr lang="zh-CN" altLang="en-US" sz="1600"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单位体积内的载流子数</a:t>
            </a:r>
          </a:p>
        </p:txBody>
      </p:sp>
      <p:sp>
        <p:nvSpPr>
          <p:cNvPr id="5" name="Line 16"/>
          <p:cNvSpPr>
            <a:spLocks noChangeShapeType="1"/>
          </p:cNvSpPr>
          <p:nvPr/>
        </p:nvSpPr>
        <p:spPr bwMode="auto">
          <a:xfrm flipV="1">
            <a:off x="3214695" y="2214554"/>
            <a:ext cx="642938" cy="785812"/>
          </a:xfrm>
          <a:prstGeom prst="line">
            <a:avLst/>
          </a:prstGeom>
          <a:noFill/>
          <a:ln w="25400">
            <a:solidFill>
              <a:srgbClr val="366B7E"/>
            </a:solidFill>
            <a:round/>
            <a:tailEnd type="triangle" w="med" len="med"/>
          </a:ln>
        </p:spPr>
        <p:txBody>
          <a:bodyPr wrap="none" lIns="0" tIns="0" rIns="0" bIns="0" anchor="ctr"/>
          <a:lstStyle/>
          <a:p>
            <a:endParaRPr lang="zh-CN" altLang="en-US"/>
          </a:p>
        </p:txBody>
      </p:sp>
      <p:sp>
        <p:nvSpPr>
          <p:cNvPr id="6" name="Line 17"/>
          <p:cNvSpPr>
            <a:spLocks noChangeShapeType="1"/>
          </p:cNvSpPr>
          <p:nvPr/>
        </p:nvSpPr>
        <p:spPr bwMode="auto">
          <a:xfrm flipH="1" flipV="1">
            <a:off x="5237824" y="2214554"/>
            <a:ext cx="477183" cy="785812"/>
          </a:xfrm>
          <a:prstGeom prst="line">
            <a:avLst/>
          </a:prstGeom>
          <a:noFill/>
          <a:ln w="25400">
            <a:solidFill>
              <a:srgbClr val="366B7E"/>
            </a:solidFill>
            <a:round/>
            <a:tailEnd type="triangle" w="med" len="med"/>
          </a:ln>
        </p:spPr>
        <p:txBody>
          <a:bodyPr wrap="none" lIns="0" tIns="0" rIns="0" bIns="0" anchor="ctr"/>
          <a:lstStyle/>
          <a:p>
            <a:endParaRPr lang="zh-CN" altLang="en-US"/>
          </a:p>
        </p:txBody>
      </p:sp>
      <p:sp>
        <p:nvSpPr>
          <p:cNvPr id="7" name="TextBox 13"/>
          <p:cNvSpPr txBox="1">
            <a:spLocks noChangeArrowheads="1"/>
          </p:cNvSpPr>
          <p:nvPr/>
        </p:nvSpPr>
        <p:spPr bwMode="auto">
          <a:xfrm>
            <a:off x="857258" y="2357428"/>
            <a:ext cx="2214562" cy="1284288"/>
          </a:xfrm>
          <a:prstGeom prst="rect">
            <a:avLst/>
          </a:prstGeom>
          <a:noFill/>
          <a:ln w="9525">
            <a:noFill/>
            <a:miter lim="800000"/>
          </a:ln>
        </p:spPr>
        <p:txBody>
          <a:bodyPr>
            <a:spAutoFit/>
          </a:bodyPr>
          <a:lstStyle/>
          <a:p>
            <a:pPr>
              <a:lnSpc>
                <a:spcPts val="3200"/>
              </a:lnSpc>
            </a:pPr>
            <a:r>
              <a:rPr lang="zh-CN" altLang="en-US" sz="2000" b="1">
                <a:latin typeface="Calibri" panose="020F0502020204030204" charset="0"/>
                <a:ea typeface="楷体_GB2312" pitchFamily="49" charset="-122"/>
              </a:rPr>
              <a:t>电子按量子态分布</a:t>
            </a:r>
            <a:r>
              <a:rPr lang="en-US" altLang="zh-CN" sz="2000" b="1">
                <a:latin typeface="Calibri" panose="020F0502020204030204" charset="0"/>
                <a:ea typeface="楷体_GB2312" pitchFamily="49" charset="-122"/>
              </a:rPr>
              <a:t>(</a:t>
            </a:r>
            <a:r>
              <a:rPr lang="zh-CN" altLang="en-US" sz="2000" b="1">
                <a:latin typeface="Calibri" panose="020F0502020204030204" charset="0"/>
                <a:ea typeface="楷体_GB2312" pitchFamily="49" charset="-122"/>
              </a:rPr>
              <a:t>费米或玻耳兹曼分布</a:t>
            </a:r>
            <a:r>
              <a:rPr lang="en-US" altLang="zh-CN" sz="2000" b="1">
                <a:latin typeface="Calibri" panose="020F0502020204030204" charset="0"/>
                <a:ea typeface="楷体_GB2312" pitchFamily="49" charset="-122"/>
              </a:rPr>
              <a:t>)</a:t>
            </a:r>
          </a:p>
        </p:txBody>
      </p:sp>
      <p:sp>
        <p:nvSpPr>
          <p:cNvPr id="8" name="TextBox 14"/>
          <p:cNvSpPr txBox="1">
            <a:spLocks noChangeArrowheads="1"/>
          </p:cNvSpPr>
          <p:nvPr/>
        </p:nvSpPr>
        <p:spPr bwMode="auto">
          <a:xfrm>
            <a:off x="5786445" y="2428866"/>
            <a:ext cx="2500313" cy="873125"/>
          </a:xfrm>
          <a:prstGeom prst="rect">
            <a:avLst/>
          </a:prstGeom>
          <a:noFill/>
          <a:ln w="9525">
            <a:noFill/>
            <a:miter lim="800000"/>
          </a:ln>
        </p:spPr>
        <p:txBody>
          <a:bodyPr>
            <a:spAutoFit/>
          </a:bodyPr>
          <a:lstStyle/>
          <a:p>
            <a:pPr>
              <a:lnSpc>
                <a:spcPts val="3200"/>
              </a:lnSpc>
            </a:pPr>
            <a:r>
              <a:rPr lang="zh-CN" altLang="en-US" sz="2000" b="1" dirty="0">
                <a:latin typeface="Calibri" panose="020F0502020204030204" charset="0"/>
                <a:ea typeface="楷体_GB2312" pitchFamily="49" charset="-122"/>
              </a:rPr>
              <a:t>量子态按能量的分布</a:t>
            </a:r>
            <a:r>
              <a:rPr lang="en-US" altLang="zh-CN" sz="2000" b="1" dirty="0">
                <a:latin typeface="Calibri" panose="020F0502020204030204" charset="0"/>
                <a:ea typeface="楷体_GB2312" pitchFamily="49" charset="-122"/>
              </a:rPr>
              <a:t>(</a:t>
            </a:r>
            <a:r>
              <a:rPr lang="zh-CN" altLang="en-US" sz="2000" b="1" dirty="0">
                <a:latin typeface="Calibri" panose="020F0502020204030204" charset="0"/>
                <a:ea typeface="楷体_GB2312" pitchFamily="49" charset="-122"/>
              </a:rPr>
              <a:t>状态密度</a:t>
            </a:r>
            <a:r>
              <a:rPr lang="en-US" altLang="zh-CN" sz="2000" b="1" dirty="0">
                <a:latin typeface="Calibri" panose="020F0502020204030204" charset="0"/>
                <a:ea typeface="楷体_GB2312" pitchFamily="49" charset="-122"/>
              </a:rPr>
              <a:t>)</a:t>
            </a:r>
          </a:p>
        </p:txBody>
      </p:sp>
      <p:sp>
        <p:nvSpPr>
          <p:cNvPr id="11" name="矩形 10"/>
          <p:cNvSpPr/>
          <p:nvPr/>
        </p:nvSpPr>
        <p:spPr>
          <a:xfrm>
            <a:off x="132171" y="234962"/>
            <a:ext cx="1988045" cy="523220"/>
          </a:xfrm>
          <a:prstGeom prst="rect">
            <a:avLst/>
          </a:prstGeom>
        </p:spPr>
        <p:txBody>
          <a:bodyPr wrap="none">
            <a:spAutoFit/>
          </a:bodyPr>
          <a:lstStyle/>
          <a:p>
            <a:pPr lvl="0" fontAlgn="base">
              <a:spcBef>
                <a:spcPct val="0"/>
              </a:spcBef>
              <a:spcAft>
                <a:spcPct val="0"/>
              </a:spcAft>
              <a:defRPr/>
            </a:pPr>
            <a:r>
              <a:rPr lang="zh-CN" altLang="en-US" sz="2800" b="1" kern="0" dirty="0">
                <a:latin typeface="微软雅黑" panose="020B0503020204020204" pitchFamily="34" charset="-122"/>
                <a:ea typeface="微软雅黑" panose="020B0503020204020204" pitchFamily="34" charset="-122"/>
              </a:rPr>
              <a:t>载流子浓度</a:t>
            </a:r>
          </a:p>
        </p:txBody>
      </p:sp>
      <p:sp>
        <p:nvSpPr>
          <p:cNvPr id="12" name="Text Box 6"/>
          <p:cNvSpPr txBox="1">
            <a:spLocks noChangeArrowheads="1"/>
          </p:cNvSpPr>
          <p:nvPr/>
        </p:nvSpPr>
        <p:spPr bwMode="auto">
          <a:xfrm>
            <a:off x="571472" y="4357695"/>
            <a:ext cx="8286808" cy="1292662"/>
          </a:xfrm>
          <a:prstGeom prst="rect">
            <a:avLst/>
          </a:prstGeom>
          <a:noFill/>
          <a:ln w="9525">
            <a:noFill/>
            <a:miter lim="800000"/>
          </a:ln>
          <a:effectLst/>
        </p:spPr>
        <p:txBody>
          <a:bodyPr wrap="square">
            <a:spAutoFit/>
          </a:bodyPr>
          <a:lstStyle/>
          <a:p>
            <a:pPr>
              <a:lnSpc>
                <a:spcPct val="130000"/>
              </a:lnSpc>
              <a:spcBef>
                <a:spcPct val="50000"/>
              </a:spcBef>
            </a:pP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通常所遇到的杂质浓度不太高的情况下</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费米能级是在禁带中</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b="1" baseline="-25000"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b="1" baseline="-25000" dirty="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 or E</a:t>
            </a:r>
            <a:r>
              <a:rPr lang="en-US" altLang="zh-CN" sz="2000" b="1" baseline="-25000" dirty="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b="1" baseline="-25000" dirty="0">
                <a:latin typeface="微软雅黑" panose="020B0503020204020204" pitchFamily="34" charset="-122"/>
                <a:ea typeface="微软雅黑" panose="020B0503020204020204" pitchFamily="34" charset="-122"/>
                <a:cs typeface="Times New Roman" panose="02020603050405020304" pitchFamily="18" charset="0"/>
              </a:rPr>
              <a:t>V</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&gt;&gt;KT,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载流子遵循波尔兹曼统计规律。通常把这种经典统计适用的情况</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称为</a:t>
            </a:r>
            <a:r>
              <a:rPr lang="zh-CN" altLang="en-US" sz="20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非简并化情况</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3" name="文本框 2"/>
          <p:cNvSpPr txBox="1"/>
          <p:nvPr/>
        </p:nvSpPr>
        <p:spPr>
          <a:xfrm>
            <a:off x="4198915" y="2744268"/>
            <a:ext cx="69762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N / V</a:t>
            </a: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2242845" y="3418872"/>
          <a:ext cx="3286125" cy="733425"/>
        </p:xfrm>
        <a:graphic>
          <a:graphicData uri="http://schemas.openxmlformats.org/presentationml/2006/ole">
            <mc:AlternateContent xmlns:mc="http://schemas.openxmlformats.org/markup-compatibility/2006">
              <mc:Choice xmlns:v="urn:schemas-microsoft-com:vml" Requires="v">
                <p:oleObj spid="_x0000_s10258" name="公式" r:id="rId3" imgW="1879600" imgH="419100" progId="Equation.3">
                  <p:embed/>
                </p:oleObj>
              </mc:Choice>
              <mc:Fallback>
                <p:oleObj name="公式" r:id="rId3" imgW="18796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2845" y="3418872"/>
                        <a:ext cx="328612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599771" y="3633186"/>
            <a:ext cx="954107" cy="400110"/>
          </a:xfrm>
          <a:prstGeom prst="rect">
            <a:avLst/>
          </a:prstGeom>
          <a:noFill/>
        </p:spPr>
        <p:txBody>
          <a:bodyPr wrap="none" rtlCol="0">
            <a:spAutoFi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态密度</a:t>
            </a:r>
          </a:p>
        </p:txBody>
      </p:sp>
      <p:sp>
        <p:nvSpPr>
          <p:cNvPr id="6" name="TextBox 5"/>
          <p:cNvSpPr txBox="1"/>
          <p:nvPr/>
        </p:nvSpPr>
        <p:spPr>
          <a:xfrm>
            <a:off x="242581" y="5562012"/>
            <a:ext cx="1980029" cy="400110"/>
          </a:xfrm>
          <a:prstGeom prst="rect">
            <a:avLst/>
          </a:prstGeom>
          <a:noFill/>
        </p:spPr>
        <p:txBody>
          <a:bodyPr wrap="none" rtlCol="0">
            <a:spAutoFi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导带中电子浓度</a:t>
            </a:r>
          </a:p>
        </p:txBody>
      </p:sp>
      <p:sp>
        <p:nvSpPr>
          <p:cNvPr id="7" name="标题 6"/>
          <p:cNvSpPr txBox="1"/>
          <p:nvPr/>
        </p:nvSpPr>
        <p:spPr>
          <a:xfrm>
            <a:off x="141303" y="233342"/>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kern="0" dirty="0">
                <a:latin typeface="微软雅黑" panose="020B0503020204020204" pitchFamily="34" charset="-122"/>
                <a:ea typeface="微软雅黑" panose="020B0503020204020204" pitchFamily="34" charset="-122"/>
                <a:cs typeface="+mj-cs"/>
              </a:rPr>
              <a:t>导带中的电子</a:t>
            </a: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rPr>
              <a:t>载流子浓度</a:t>
            </a:r>
          </a:p>
        </p:txBody>
      </p:sp>
      <p:sp>
        <p:nvSpPr>
          <p:cNvPr id="8" name="TextBox 7"/>
          <p:cNvSpPr txBox="1"/>
          <p:nvPr/>
        </p:nvSpPr>
        <p:spPr>
          <a:xfrm>
            <a:off x="428596" y="1500174"/>
            <a:ext cx="1723549" cy="400110"/>
          </a:xfrm>
          <a:prstGeom prst="rect">
            <a:avLst/>
          </a:prstGeom>
          <a:noFill/>
        </p:spPr>
        <p:txBody>
          <a:bodyPr wrap="none" rtlCol="0">
            <a:spAutoFi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以电子为例：</a:t>
            </a:r>
          </a:p>
        </p:txBody>
      </p:sp>
      <p:graphicFrame>
        <p:nvGraphicFramePr>
          <p:cNvPr id="9" name="Object 2"/>
          <p:cNvGraphicFramePr>
            <a:graphicFrameLocks noChangeAspect="1"/>
          </p:cNvGraphicFramePr>
          <p:nvPr/>
        </p:nvGraphicFramePr>
        <p:xfrm>
          <a:off x="3100101" y="2275864"/>
          <a:ext cx="3076299" cy="928694"/>
        </p:xfrm>
        <a:graphic>
          <a:graphicData uri="http://schemas.openxmlformats.org/presentationml/2006/ole">
            <mc:AlternateContent xmlns:mc="http://schemas.openxmlformats.org/markup-compatibility/2006">
              <mc:Choice xmlns:v="urn:schemas-microsoft-com:vml" Requires="v">
                <p:oleObj spid="_x0000_s10259" name="公式" r:id="rId5" imgW="1345565" imgH="406400" progId="Equation.3">
                  <p:embed/>
                </p:oleObj>
              </mc:Choice>
              <mc:Fallback>
                <p:oleObj name="公式" r:id="rId5" imgW="1345565" imgH="4064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0101" y="2275864"/>
                        <a:ext cx="3076299"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528333" y="2490178"/>
            <a:ext cx="2236510" cy="400110"/>
          </a:xfrm>
          <a:prstGeom prst="rect">
            <a:avLst/>
          </a:prstGeom>
          <a:noFill/>
        </p:spPr>
        <p:txBody>
          <a:bodyPr wrap="none" rtlCol="0">
            <a:spAutoFi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分布函数（几率）</a:t>
            </a:r>
          </a:p>
        </p:txBody>
      </p:sp>
      <p:sp>
        <p:nvSpPr>
          <p:cNvPr id="11" name="TextBox 10"/>
          <p:cNvSpPr txBox="1"/>
          <p:nvPr/>
        </p:nvSpPr>
        <p:spPr>
          <a:xfrm>
            <a:off x="284960" y="4545359"/>
            <a:ext cx="7027886" cy="400110"/>
          </a:xfrm>
          <a:prstGeom prst="rect">
            <a:avLst/>
          </a:prstGeom>
          <a:noFill/>
        </p:spPr>
        <p:txBody>
          <a:bodyPr wrap="none" rtlCol="0">
            <a:spAutoFi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单位</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dE</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间的电子数：</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dN</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=f(E)g(E)</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dE</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单位体积的电子</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dn</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dN</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/V</a:t>
            </a:r>
          </a:p>
        </p:txBody>
      </p:sp>
      <p:graphicFrame>
        <p:nvGraphicFramePr>
          <p:cNvPr id="12" name="对象 11"/>
          <p:cNvGraphicFramePr>
            <a:graphicFrameLocks noChangeAspect="1"/>
          </p:cNvGraphicFramePr>
          <p:nvPr/>
        </p:nvGraphicFramePr>
        <p:xfrm>
          <a:off x="2230748" y="5161949"/>
          <a:ext cx="1466856" cy="1222380"/>
        </p:xfrm>
        <a:graphic>
          <a:graphicData uri="http://schemas.openxmlformats.org/presentationml/2006/ole">
            <mc:AlternateContent xmlns:mc="http://schemas.openxmlformats.org/markup-compatibility/2006">
              <mc:Choice xmlns:v="urn:schemas-microsoft-com:vml" Requires="v">
                <p:oleObj spid="_x0000_s10260" name="公式" r:id="rId7" imgW="609600" imgH="508000" progId="Equation.3">
                  <p:embed/>
                </p:oleObj>
              </mc:Choice>
              <mc:Fallback>
                <p:oleObj name="公式" r:id="rId7" imgW="609600" imgH="508000" progId="Equation.3">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0748" y="5161949"/>
                        <a:ext cx="1466856" cy="1222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4374872" y="5347686"/>
          <a:ext cx="3857625" cy="857250"/>
        </p:xfrm>
        <a:graphic>
          <a:graphicData uri="http://schemas.openxmlformats.org/presentationml/2006/ole">
            <mc:AlternateContent xmlns:mc="http://schemas.openxmlformats.org/markup-compatibility/2006">
              <mc:Choice xmlns:v="urn:schemas-microsoft-com:vml" Requires="v">
                <p:oleObj spid="_x0000_s10261" name="公式" r:id="rId9" imgW="2057400" imgH="457200" progId="Equation.3">
                  <p:embed/>
                </p:oleObj>
              </mc:Choice>
              <mc:Fallback>
                <p:oleObj name="公式" r:id="rId9" imgW="2057400" imgH="457200" progId="Equation.3">
                  <p:embed/>
                  <p:pic>
                    <p:nvPicPr>
                      <p:cNvPr id="0" name="对象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4872" y="5347686"/>
                        <a:ext cx="385762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bwMode="auto">
          <a:xfrm>
            <a:off x="4957489" y="5204822"/>
            <a:ext cx="1428760" cy="107157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5" name="TextBox 14"/>
          <p:cNvSpPr txBox="1"/>
          <p:nvPr/>
        </p:nvSpPr>
        <p:spPr>
          <a:xfrm>
            <a:off x="5314679" y="6347830"/>
            <a:ext cx="445956" cy="400110"/>
          </a:xfrm>
          <a:prstGeom prst="rect">
            <a:avLst/>
          </a:prstGeom>
          <a:noFill/>
        </p:spPr>
        <p:txBody>
          <a:bodyPr wrap="none" rtlCol="0">
            <a:spAutoFit/>
          </a:bodyPr>
          <a:lstStyle/>
          <a:p>
            <a:r>
              <a:rPr lang="en-US" altLang="zh-CN" sz="2000" dirty="0" err="1">
                <a:latin typeface="Times New Roman" panose="02020603050405020304" pitchFamily="18" charset="0"/>
                <a:cs typeface="Times New Roman" panose="02020603050405020304" pitchFamily="18" charset="0"/>
              </a:rPr>
              <a:t>N</a:t>
            </a:r>
            <a:r>
              <a:rPr lang="en-US" altLang="zh-CN" sz="2000" baseline="-25000" dirty="0" err="1">
                <a:latin typeface="Times New Roman" panose="02020603050405020304" pitchFamily="18" charset="0"/>
                <a:cs typeface="Times New Roman" panose="02020603050405020304" pitchFamily="18" charset="0"/>
              </a:rPr>
              <a:t>c</a:t>
            </a:r>
            <a:endParaRPr lang="zh-CN" altLang="en-US" sz="2000"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3571868" y="1500174"/>
            <a:ext cx="1800493" cy="369332"/>
          </a:xfrm>
          <a:prstGeom prst="rect">
            <a:avLst/>
          </a:prstGeom>
          <a:noFill/>
        </p:spPr>
        <p:txBody>
          <a:bodyPr wrap="none" rtlCol="0">
            <a:spAutoFit/>
          </a:bodyPr>
          <a:lstStyle/>
          <a:p>
            <a:r>
              <a:rPr lang="zh-CN" altLang="en-US" dirty="0">
                <a:solidFill>
                  <a:srgbClr val="FF0000"/>
                </a:solidFill>
              </a:rPr>
              <a:t>玻尔兹曼情况下</a:t>
            </a:r>
          </a:p>
        </p:txBody>
      </p:sp>
      <p:cxnSp>
        <p:nvCxnSpPr>
          <p:cNvPr id="3" name="直接箭头连接符 2"/>
          <p:cNvCxnSpPr/>
          <p:nvPr/>
        </p:nvCxnSpPr>
        <p:spPr>
          <a:xfrm>
            <a:off x="6714416" y="3058349"/>
            <a:ext cx="202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6714416" y="1052303"/>
            <a:ext cx="0" cy="32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a:off x="6738151" y="2068497"/>
            <a:ext cx="1349576" cy="1660124"/>
          </a:xfrm>
          <a:custGeom>
            <a:avLst/>
            <a:gdLst>
              <a:gd name="connsiteX0" fmla="*/ 0 w 1349576"/>
              <a:gd name="connsiteY0" fmla="*/ 0 h 1660124"/>
              <a:gd name="connsiteX1" fmla="*/ 53266 w 1349576"/>
              <a:gd name="connsiteY1" fmla="*/ 381740 h 1660124"/>
              <a:gd name="connsiteX2" fmla="*/ 248575 w 1349576"/>
              <a:gd name="connsiteY2" fmla="*/ 807868 h 1660124"/>
              <a:gd name="connsiteX3" fmla="*/ 639193 w 1349576"/>
              <a:gd name="connsiteY3" fmla="*/ 1003177 h 1660124"/>
              <a:gd name="connsiteX4" fmla="*/ 1020932 w 1349576"/>
              <a:gd name="connsiteY4" fmla="*/ 1127464 h 1660124"/>
              <a:gd name="connsiteX5" fmla="*/ 1296140 w 1349576"/>
              <a:gd name="connsiteY5" fmla="*/ 1402672 h 1660124"/>
              <a:gd name="connsiteX6" fmla="*/ 1349406 w 1349576"/>
              <a:gd name="connsiteY6" fmla="*/ 1660124 h 166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9576" h="1660124">
                <a:moveTo>
                  <a:pt x="0" y="0"/>
                </a:moveTo>
                <a:cubicBezTo>
                  <a:pt x="5918" y="123547"/>
                  <a:pt x="11837" y="247095"/>
                  <a:pt x="53266" y="381740"/>
                </a:cubicBezTo>
                <a:cubicBezTo>
                  <a:pt x="94695" y="516385"/>
                  <a:pt x="150921" y="704295"/>
                  <a:pt x="248575" y="807868"/>
                </a:cubicBezTo>
                <a:cubicBezTo>
                  <a:pt x="346229" y="911441"/>
                  <a:pt x="510467" y="949911"/>
                  <a:pt x="639193" y="1003177"/>
                </a:cubicBezTo>
                <a:cubicBezTo>
                  <a:pt x="767919" y="1056443"/>
                  <a:pt x="911441" y="1060882"/>
                  <a:pt x="1020932" y="1127464"/>
                </a:cubicBezTo>
                <a:cubicBezTo>
                  <a:pt x="1130423" y="1194046"/>
                  <a:pt x="1241394" y="1313895"/>
                  <a:pt x="1296140" y="1402672"/>
                </a:cubicBezTo>
                <a:cubicBezTo>
                  <a:pt x="1350886" y="1491449"/>
                  <a:pt x="1350146" y="1575786"/>
                  <a:pt x="1349406" y="16601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6729274" y="2201662"/>
            <a:ext cx="852256" cy="852256"/>
          </a:xfrm>
          <a:custGeom>
            <a:avLst/>
            <a:gdLst>
              <a:gd name="connsiteX0" fmla="*/ 0 w 852256"/>
              <a:gd name="connsiteY0" fmla="*/ 852256 h 852256"/>
              <a:gd name="connsiteX1" fmla="*/ 514905 w 852256"/>
              <a:gd name="connsiteY1" fmla="*/ 665825 h 852256"/>
              <a:gd name="connsiteX2" fmla="*/ 852256 w 852256"/>
              <a:gd name="connsiteY2" fmla="*/ 0 h 852256"/>
            </a:gdLst>
            <a:ahLst/>
            <a:cxnLst>
              <a:cxn ang="0">
                <a:pos x="connsiteX0" y="connsiteY0"/>
              </a:cxn>
              <a:cxn ang="0">
                <a:pos x="connsiteX1" y="connsiteY1"/>
              </a:cxn>
              <a:cxn ang="0">
                <a:pos x="connsiteX2" y="connsiteY2"/>
              </a:cxn>
            </a:cxnLst>
            <a:rect l="l" t="t" r="r" b="b"/>
            <a:pathLst>
              <a:path w="852256" h="852256">
                <a:moveTo>
                  <a:pt x="0" y="852256"/>
                </a:moveTo>
                <a:cubicBezTo>
                  <a:pt x="186431" y="830062"/>
                  <a:pt x="372862" y="807868"/>
                  <a:pt x="514905" y="665825"/>
                </a:cubicBezTo>
                <a:cubicBezTo>
                  <a:pt x="656948" y="523782"/>
                  <a:pt x="754602" y="261891"/>
                  <a:pt x="85225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386249" y="1145219"/>
            <a:ext cx="296876" cy="369332"/>
          </a:xfrm>
          <a:prstGeom prst="rect">
            <a:avLst/>
          </a:prstGeom>
          <a:noFill/>
        </p:spPr>
        <p:txBody>
          <a:bodyPr wrap="none" rtlCol="0">
            <a:spAutoFit/>
          </a:bodyPr>
          <a:lstStyle/>
          <a:p>
            <a:r>
              <a:rPr lang="en-US" altLang="zh-CN" b="1" dirty="0"/>
              <a:t>E</a:t>
            </a:r>
            <a:endParaRPr lang="zh-CN" altLang="en-US" b="1" dirty="0"/>
          </a:p>
        </p:txBody>
      </p:sp>
      <p:sp>
        <p:nvSpPr>
          <p:cNvPr id="23" name="文本框 22"/>
          <p:cNvSpPr txBox="1"/>
          <p:nvPr/>
        </p:nvSpPr>
        <p:spPr>
          <a:xfrm>
            <a:off x="7518455" y="1700229"/>
            <a:ext cx="546945" cy="646331"/>
          </a:xfrm>
          <a:prstGeom prst="rect">
            <a:avLst/>
          </a:prstGeom>
          <a:noFill/>
        </p:spPr>
        <p:txBody>
          <a:bodyPr wrap="none" rtlCol="0">
            <a:spAutoFit/>
          </a:bodyPr>
          <a:lstStyle/>
          <a:p>
            <a:endParaRPr lang="en-US" altLang="zh-CN" dirty="0"/>
          </a:p>
          <a:p>
            <a:r>
              <a:rPr lang="en-US" altLang="zh-CN" dirty="0"/>
              <a:t>g(E)</a:t>
            </a:r>
            <a:endParaRPr lang="zh-CN" altLang="en-US" dirty="0"/>
          </a:p>
        </p:txBody>
      </p:sp>
      <p:sp>
        <p:nvSpPr>
          <p:cNvPr id="24" name="文本框 23"/>
          <p:cNvSpPr txBox="1"/>
          <p:nvPr/>
        </p:nvSpPr>
        <p:spPr>
          <a:xfrm>
            <a:off x="8056472" y="3310020"/>
            <a:ext cx="508473" cy="646331"/>
          </a:xfrm>
          <a:prstGeom prst="rect">
            <a:avLst/>
          </a:prstGeom>
          <a:noFill/>
        </p:spPr>
        <p:txBody>
          <a:bodyPr wrap="none" rtlCol="0">
            <a:spAutoFit/>
          </a:bodyPr>
          <a:lstStyle/>
          <a:p>
            <a:endParaRPr lang="en-US" altLang="zh-CN" dirty="0"/>
          </a:p>
          <a:p>
            <a:r>
              <a:rPr lang="en-US" altLang="zh-CN" dirty="0"/>
              <a:t>f(E)</a:t>
            </a:r>
            <a:endParaRPr lang="zh-CN" altLang="en-US" dirty="0"/>
          </a:p>
        </p:txBody>
      </p:sp>
      <p:sp>
        <p:nvSpPr>
          <p:cNvPr id="25" name="文本框 24"/>
          <p:cNvSpPr txBox="1"/>
          <p:nvPr/>
        </p:nvSpPr>
        <p:spPr>
          <a:xfrm>
            <a:off x="1571086" y="3633185"/>
            <a:ext cx="72487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g(E)=</a:t>
            </a:r>
            <a:endParaRPr lang="zh-CN" altLang="en-US" dirty="0">
              <a:latin typeface="Times New Roman" panose="02020603050405020304" pitchFamily="18" charset="0"/>
              <a:cs typeface="Times New Roman" panose="02020603050405020304" pitchFamily="18" charset="0"/>
            </a:endParaRPr>
          </a:p>
        </p:txBody>
      </p:sp>
      <p:cxnSp>
        <p:nvCxnSpPr>
          <p:cNvPr id="17" name="直接箭头连接符 16"/>
          <p:cNvCxnSpPr>
            <a:endCxn id="15" idx="3"/>
          </p:cNvCxnSpPr>
          <p:nvPr/>
        </p:nvCxnSpPr>
        <p:spPr>
          <a:xfrm flipH="1">
            <a:off x="5760635" y="6276392"/>
            <a:ext cx="276181" cy="27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034" name="Object 2"/>
          <p:cNvGraphicFramePr>
            <a:graphicFrameLocks noChangeAspect="1"/>
          </p:cNvGraphicFramePr>
          <p:nvPr/>
        </p:nvGraphicFramePr>
        <p:xfrm>
          <a:off x="812800" y="1075759"/>
          <a:ext cx="1466850" cy="1222375"/>
        </p:xfrm>
        <a:graphic>
          <a:graphicData uri="http://schemas.openxmlformats.org/presentationml/2006/ole">
            <mc:AlternateContent xmlns:mc="http://schemas.openxmlformats.org/markup-compatibility/2006">
              <mc:Choice xmlns:v="urn:schemas-microsoft-com:vml" Requires="v">
                <p:oleObj spid="_x0000_s11290" name="公式" r:id="rId3" imgW="609600" imgH="508000" progId="Equation.3">
                  <p:embed/>
                </p:oleObj>
              </mc:Choice>
              <mc:Fallback>
                <p:oleObj name="公式" r:id="rId3" imgW="609600" imgH="508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1075759"/>
                        <a:ext cx="1466850" cy="122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5" name="Object 3"/>
          <p:cNvGraphicFramePr>
            <a:graphicFrameLocks noChangeAspect="1"/>
          </p:cNvGraphicFramePr>
          <p:nvPr/>
        </p:nvGraphicFramePr>
        <p:xfrm>
          <a:off x="638175" y="2614613"/>
          <a:ext cx="8097838" cy="785812"/>
        </p:xfrm>
        <a:graphic>
          <a:graphicData uri="http://schemas.openxmlformats.org/presentationml/2006/ole">
            <mc:AlternateContent xmlns:mc="http://schemas.openxmlformats.org/markup-compatibility/2006">
              <mc:Choice xmlns:v="urn:schemas-microsoft-com:vml" Requires="v">
                <p:oleObj spid="_x0000_s11291" name="公式" r:id="rId5" imgW="4064000" imgH="393700" progId="Equation.3">
                  <p:embed/>
                </p:oleObj>
              </mc:Choice>
              <mc:Fallback>
                <p:oleObj name="公式" r:id="rId5" imgW="40640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 y="2614613"/>
                        <a:ext cx="8097838"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6" name="Object 4"/>
          <p:cNvGraphicFramePr>
            <a:graphicFrameLocks noChangeAspect="1"/>
          </p:cNvGraphicFramePr>
          <p:nvPr/>
        </p:nvGraphicFramePr>
        <p:xfrm>
          <a:off x="714348" y="3802121"/>
          <a:ext cx="4086225" cy="733425"/>
        </p:xfrm>
        <a:graphic>
          <a:graphicData uri="http://schemas.openxmlformats.org/presentationml/2006/ole">
            <mc:AlternateContent xmlns:mc="http://schemas.openxmlformats.org/markup-compatibility/2006">
              <mc:Choice xmlns:v="urn:schemas-microsoft-com:vml" Requires="v">
                <p:oleObj spid="_x0000_s11292" name="公式" r:id="rId7" imgW="2336800" imgH="419100" progId="Equation.3">
                  <p:embed/>
                </p:oleObj>
              </mc:Choice>
              <mc:Fallback>
                <p:oleObj name="公式" r:id="rId7" imgW="2336800" imgH="419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48" y="3802121"/>
                        <a:ext cx="408622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6"/>
          <p:cNvSpPr txBox="1"/>
          <p:nvPr/>
        </p:nvSpPr>
        <p:spPr>
          <a:xfrm>
            <a:off x="0" y="256951"/>
            <a:ext cx="91440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kern="0" dirty="0">
                <a:latin typeface="微软雅黑" panose="020B0503020204020204" pitchFamily="34" charset="-122"/>
                <a:ea typeface="微软雅黑" panose="020B0503020204020204" pitchFamily="34" charset="-122"/>
                <a:cs typeface="+mj-cs"/>
              </a:rPr>
              <a:t>导带中的电子</a:t>
            </a: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rPr>
              <a:t>载流子浓度</a:t>
            </a:r>
          </a:p>
        </p:txBody>
      </p:sp>
      <p:graphicFrame>
        <p:nvGraphicFramePr>
          <p:cNvPr id="172037" name="Object 5"/>
          <p:cNvGraphicFramePr>
            <a:graphicFrameLocks noChangeAspect="1"/>
          </p:cNvGraphicFramePr>
          <p:nvPr/>
        </p:nvGraphicFramePr>
        <p:xfrm>
          <a:off x="812800" y="5181268"/>
          <a:ext cx="5473700" cy="973138"/>
        </p:xfrm>
        <a:graphic>
          <a:graphicData uri="http://schemas.openxmlformats.org/presentationml/2006/ole">
            <mc:AlternateContent xmlns:mc="http://schemas.openxmlformats.org/markup-compatibility/2006">
              <mc:Choice xmlns:v="urn:schemas-microsoft-com:vml" Requires="v">
                <p:oleObj spid="_x0000_s11293" name="公式" r:id="rId9" imgW="3073400" imgH="546100" progId="Equation.3">
                  <p:embed/>
                </p:oleObj>
              </mc:Choice>
              <mc:Fallback>
                <p:oleObj name="公式" r:id="rId9" imgW="3073400" imgH="5461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2800" y="5181268"/>
                        <a:ext cx="54737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a16="http://schemas.microsoft.com/office/drawing/2014/main" id="{2CD5C320-9920-42AA-B64A-E4506A143BDC}"/>
              </a:ext>
            </a:extLst>
          </p:cNvPr>
          <p:cNvGraphicFramePr>
            <a:graphicFrameLocks noChangeAspect="1"/>
          </p:cNvGraphicFramePr>
          <p:nvPr>
            <p:extLst>
              <p:ext uri="{D42A27DB-BD31-4B8C-83A1-F6EECF244321}">
                <p14:modId xmlns:p14="http://schemas.microsoft.com/office/powerpoint/2010/main" val="3924305800"/>
              </p:ext>
            </p:extLst>
          </p:nvPr>
        </p:nvGraphicFramePr>
        <p:xfrm>
          <a:off x="6286500" y="4494107"/>
          <a:ext cx="2725316" cy="649744"/>
        </p:xfrm>
        <a:graphic>
          <a:graphicData uri="http://schemas.openxmlformats.org/presentationml/2006/ole">
            <mc:AlternateContent xmlns:mc="http://schemas.openxmlformats.org/markup-compatibility/2006">
              <mc:Choice xmlns:v="urn:schemas-microsoft-com:vml" Requires="v">
                <p:oleObj spid="_x0000_s11294" name="公式" r:id="rId11" imgW="1917700" imgH="457200" progId="Equation.3">
                  <p:embed/>
                </p:oleObj>
              </mc:Choice>
              <mc:Fallback>
                <p:oleObj name="公式" r:id="rId11" imgW="1917700" imgH="457200" progId="Equation.3">
                  <p:embed/>
                  <p:pic>
                    <p:nvPicPr>
                      <p:cNvPr id="5" name="对象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86500" y="4494107"/>
                        <a:ext cx="2725316" cy="649744"/>
                      </a:xfrm>
                      <a:prstGeom prst="rect">
                        <a:avLst/>
                      </a:prstGeom>
                      <a:noFill/>
                    </p:spPr>
                  </p:pic>
                </p:oleObj>
              </mc:Fallback>
            </mc:AlternateContent>
          </a:graphicData>
        </a:graphic>
      </p:graphicFrame>
      <p:graphicFrame>
        <p:nvGraphicFramePr>
          <p:cNvPr id="8" name="Object 2">
            <a:extLst>
              <a:ext uri="{FF2B5EF4-FFF2-40B4-BE49-F238E27FC236}">
                <a16:creationId xmlns:a16="http://schemas.microsoft.com/office/drawing/2014/main" id="{F126F086-BD10-45E0-8CC5-B8F0D789AAD6}"/>
              </a:ext>
            </a:extLst>
          </p:cNvPr>
          <p:cNvGraphicFramePr>
            <a:graphicFrameLocks noChangeAspect="1"/>
          </p:cNvGraphicFramePr>
          <p:nvPr>
            <p:extLst>
              <p:ext uri="{D42A27DB-BD31-4B8C-83A1-F6EECF244321}">
                <p14:modId xmlns:p14="http://schemas.microsoft.com/office/powerpoint/2010/main" val="4148469574"/>
              </p:ext>
            </p:extLst>
          </p:nvPr>
        </p:nvGraphicFramePr>
        <p:xfrm>
          <a:off x="5692979" y="3581800"/>
          <a:ext cx="2421212" cy="730932"/>
        </p:xfrm>
        <a:graphic>
          <a:graphicData uri="http://schemas.openxmlformats.org/presentationml/2006/ole">
            <mc:AlternateContent xmlns:mc="http://schemas.openxmlformats.org/markup-compatibility/2006">
              <mc:Choice xmlns:v="urn:schemas-microsoft-com:vml" Requires="v">
                <p:oleObj spid="_x0000_s11295" name="公式" r:id="rId13" imgW="1345565" imgH="406400" progId="Equation.3">
                  <p:embed/>
                </p:oleObj>
              </mc:Choice>
              <mc:Fallback>
                <p:oleObj name="公式" r:id="rId13" imgW="1345565" imgH="406400" progId="Equation.3">
                  <p:embed/>
                  <p:pic>
                    <p:nvPicPr>
                      <p:cNvPr id="9"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92979" y="3581800"/>
                        <a:ext cx="2421212" cy="730932"/>
                      </a:xfrm>
                      <a:prstGeom prst="rect">
                        <a:avLst/>
                      </a:prstGeom>
                      <a:noFill/>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058" name="Object 2"/>
          <p:cNvGraphicFramePr>
            <a:graphicFrameLocks noChangeAspect="1"/>
          </p:cNvGraphicFramePr>
          <p:nvPr/>
        </p:nvGraphicFramePr>
        <p:xfrm>
          <a:off x="1000100" y="3214686"/>
          <a:ext cx="1881188" cy="725488"/>
        </p:xfrm>
        <a:graphic>
          <a:graphicData uri="http://schemas.openxmlformats.org/presentationml/2006/ole">
            <mc:AlternateContent xmlns:mc="http://schemas.openxmlformats.org/markup-compatibility/2006">
              <mc:Choice xmlns:v="urn:schemas-microsoft-com:vml" Requires="v">
                <p:oleObj spid="_x0000_s12318" name="公式" r:id="rId3" imgW="1117600" imgH="431800" progId="Equation.3">
                  <p:embed/>
                </p:oleObj>
              </mc:Choice>
              <mc:Fallback>
                <p:oleObj name="公式" r:id="rId3" imgW="11176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3214686"/>
                        <a:ext cx="1881188"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标题 6"/>
          <p:cNvSpPr txBox="1"/>
          <p:nvPr/>
        </p:nvSpPr>
        <p:spPr>
          <a:xfrm>
            <a:off x="57128" y="248873"/>
            <a:ext cx="9086872"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kern="0" dirty="0">
                <a:latin typeface="微软雅黑" panose="020B0503020204020204" pitchFamily="34" charset="-122"/>
                <a:ea typeface="微软雅黑" panose="020B0503020204020204" pitchFamily="34" charset="-122"/>
                <a:cs typeface="+mj-cs"/>
              </a:rPr>
              <a:t>导带中的电子</a:t>
            </a: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j-cs"/>
              </a:rPr>
              <a:t>载流子浓度</a:t>
            </a:r>
          </a:p>
        </p:txBody>
      </p:sp>
      <p:graphicFrame>
        <p:nvGraphicFramePr>
          <p:cNvPr id="4" name="对象 3"/>
          <p:cNvGraphicFramePr>
            <a:graphicFrameLocks noChangeAspect="1"/>
          </p:cNvGraphicFramePr>
          <p:nvPr/>
        </p:nvGraphicFramePr>
        <p:xfrm>
          <a:off x="1071538" y="1571612"/>
          <a:ext cx="2071702" cy="428628"/>
        </p:xfrm>
        <a:graphic>
          <a:graphicData uri="http://schemas.openxmlformats.org/presentationml/2006/ole">
            <mc:AlternateContent xmlns:mc="http://schemas.openxmlformats.org/markup-compatibility/2006">
              <mc:Choice xmlns:v="urn:schemas-microsoft-com:vml" Requires="v">
                <p:oleObj spid="_x0000_s12319" name="公式" r:id="rId5" imgW="1104900" imgH="228600" progId="Equation.3">
                  <p:embed/>
                </p:oleObj>
              </mc:Choice>
              <mc:Fallback>
                <p:oleObj name="公式" r:id="rId5" imgW="1104900" imgH="22860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38" y="1571612"/>
                        <a:ext cx="2071702"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674260" y="1591656"/>
            <a:ext cx="415498" cy="369332"/>
          </a:xfrm>
          <a:prstGeom prst="rect">
            <a:avLst/>
          </a:prstGeom>
          <a:noFill/>
        </p:spPr>
        <p:txBody>
          <a:bodyPr wrap="none" rtlCol="0">
            <a:spAutoFit/>
          </a:bodyPr>
          <a:lstStyle/>
          <a:p>
            <a:r>
              <a:rPr lang="zh-CN" altLang="en-US" dirty="0"/>
              <a:t>令</a:t>
            </a:r>
          </a:p>
        </p:txBody>
      </p:sp>
      <p:graphicFrame>
        <p:nvGraphicFramePr>
          <p:cNvPr id="173060" name="Object 4"/>
          <p:cNvGraphicFramePr>
            <a:graphicFrameLocks noChangeAspect="1"/>
          </p:cNvGraphicFramePr>
          <p:nvPr/>
        </p:nvGraphicFramePr>
        <p:xfrm>
          <a:off x="584200" y="2203450"/>
          <a:ext cx="5357813" cy="950913"/>
        </p:xfrm>
        <a:graphic>
          <a:graphicData uri="http://schemas.openxmlformats.org/presentationml/2006/ole">
            <mc:AlternateContent xmlns:mc="http://schemas.openxmlformats.org/markup-compatibility/2006">
              <mc:Choice xmlns:v="urn:schemas-microsoft-com:vml" Requires="v">
                <p:oleObj spid="_x0000_s12320" name="公式" r:id="rId7" imgW="3009900" imgH="533400" progId="Equation.3">
                  <p:embed/>
                </p:oleObj>
              </mc:Choice>
              <mc:Fallback>
                <p:oleObj name="公式" r:id="rId7" imgW="3009900" imgH="5334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 y="2203450"/>
                        <a:ext cx="5357813"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62" name="Object 6"/>
          <p:cNvGraphicFramePr>
            <a:graphicFrameLocks noChangeAspect="1"/>
          </p:cNvGraphicFramePr>
          <p:nvPr/>
        </p:nvGraphicFramePr>
        <p:xfrm>
          <a:off x="1357290" y="4286256"/>
          <a:ext cx="3857625" cy="857250"/>
        </p:xfrm>
        <a:graphic>
          <a:graphicData uri="http://schemas.openxmlformats.org/presentationml/2006/ole">
            <mc:AlternateContent xmlns:mc="http://schemas.openxmlformats.org/markup-compatibility/2006">
              <mc:Choice xmlns:v="urn:schemas-microsoft-com:vml" Requires="v">
                <p:oleObj spid="_x0000_s12321" name="公式" r:id="rId9" imgW="2057400" imgH="457200" progId="Equation.3">
                  <p:embed/>
                </p:oleObj>
              </mc:Choice>
              <mc:Fallback>
                <p:oleObj name="公式" r:id="rId9" imgW="2057400" imgH="457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7290" y="4286256"/>
                        <a:ext cx="385762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接箭头连接符 9"/>
          <p:cNvCxnSpPr/>
          <p:nvPr/>
        </p:nvCxnSpPr>
        <p:spPr bwMode="auto">
          <a:xfrm rot="5400000">
            <a:off x="3965571" y="3678239"/>
            <a:ext cx="785818"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aphicFrame>
        <p:nvGraphicFramePr>
          <p:cNvPr id="173063" name="Object 7"/>
          <p:cNvGraphicFramePr>
            <a:graphicFrameLocks noChangeAspect="1"/>
          </p:cNvGraphicFramePr>
          <p:nvPr/>
        </p:nvGraphicFramePr>
        <p:xfrm>
          <a:off x="1046916" y="5464982"/>
          <a:ext cx="2143125" cy="785813"/>
        </p:xfrm>
        <a:graphic>
          <a:graphicData uri="http://schemas.openxmlformats.org/presentationml/2006/ole">
            <mc:AlternateContent xmlns:mc="http://schemas.openxmlformats.org/markup-compatibility/2006">
              <mc:Choice xmlns:v="urn:schemas-microsoft-com:vml" Requires="v">
                <p:oleObj spid="_x0000_s12322" name="公式" r:id="rId11" imgW="1143000" imgH="419100" progId="Equation.3">
                  <p:embed/>
                </p:oleObj>
              </mc:Choice>
              <mc:Fallback>
                <p:oleObj name="公式" r:id="rId11" imgW="1143000" imgH="4191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6916" y="5464982"/>
                        <a:ext cx="214312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bwMode="auto">
          <a:xfrm>
            <a:off x="5715008" y="5357826"/>
            <a:ext cx="2071702" cy="928694"/>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7" name="直接箭头连接符 16"/>
          <p:cNvCxnSpPr>
            <a:cxnSpLocks/>
          </p:cNvCxnSpPr>
          <p:nvPr/>
        </p:nvCxnSpPr>
        <p:spPr bwMode="auto">
          <a:xfrm flipV="1">
            <a:off x="7453313" y="4861153"/>
            <a:ext cx="142876" cy="6310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TextBox 17"/>
          <p:cNvSpPr txBox="1"/>
          <p:nvPr/>
        </p:nvSpPr>
        <p:spPr>
          <a:xfrm>
            <a:off x="6420017" y="4367002"/>
            <a:ext cx="2066591"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电子占据</a:t>
            </a:r>
            <a:r>
              <a:rPr lang="en-US" altLang="zh-CN" dirty="0" err="1">
                <a:solidFill>
                  <a:srgbClr val="FF0000"/>
                </a:solidFill>
                <a:latin typeface="微软雅黑" panose="020B0503020204020204" pitchFamily="34" charset="-122"/>
                <a:ea typeface="微软雅黑" panose="020B0503020204020204" pitchFamily="34" charset="-122"/>
                <a:cs typeface="Arial" panose="020B0604020202020204" pitchFamily="34" charset="0"/>
              </a:rPr>
              <a:t>E</a:t>
            </a:r>
            <a:r>
              <a:rPr lang="en-US" altLang="zh-CN" baseline="-25000" dirty="0" err="1">
                <a:solidFill>
                  <a:srgbClr val="FF0000"/>
                </a:solidFill>
                <a:latin typeface="微软雅黑" panose="020B0503020204020204" pitchFamily="34" charset="-122"/>
                <a:ea typeface="微软雅黑" panose="020B0503020204020204" pitchFamily="34" charset="-122"/>
                <a:cs typeface="Arial" panose="020B0604020202020204" pitchFamily="34" charset="0"/>
              </a:rPr>
              <a:t>c</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的概率</a:t>
            </a:r>
          </a:p>
        </p:txBody>
      </p:sp>
      <p:graphicFrame>
        <p:nvGraphicFramePr>
          <p:cNvPr id="173064" name="Object 8"/>
          <p:cNvGraphicFramePr>
            <a:graphicFrameLocks noChangeAspect="1"/>
          </p:cNvGraphicFramePr>
          <p:nvPr/>
        </p:nvGraphicFramePr>
        <p:xfrm>
          <a:off x="4786314" y="5429264"/>
          <a:ext cx="2809875" cy="857250"/>
        </p:xfrm>
        <a:graphic>
          <a:graphicData uri="http://schemas.openxmlformats.org/presentationml/2006/ole">
            <mc:AlternateContent xmlns:mc="http://schemas.openxmlformats.org/markup-compatibility/2006">
              <mc:Choice xmlns:v="urn:schemas-microsoft-com:vml" Requires="v">
                <p:oleObj spid="_x0000_s12323" name="公式" r:id="rId13" imgW="1498600" imgH="457200" progId="Equation.3">
                  <p:embed/>
                </p:oleObj>
              </mc:Choice>
              <mc:Fallback>
                <p:oleObj name="公式" r:id="rId13" imgW="1498600" imgH="4572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6314" y="5429264"/>
                        <a:ext cx="28098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矩形 22"/>
          <p:cNvSpPr/>
          <p:nvPr/>
        </p:nvSpPr>
        <p:spPr bwMode="auto">
          <a:xfrm>
            <a:off x="4572000" y="5286388"/>
            <a:ext cx="3286148" cy="10715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7" name="矩形 26"/>
          <p:cNvSpPr/>
          <p:nvPr/>
        </p:nvSpPr>
        <p:spPr>
          <a:xfrm>
            <a:off x="567103" y="4132265"/>
            <a:ext cx="5572132" cy="1015663"/>
          </a:xfrm>
          <a:prstGeom prst="rect">
            <a:avLst/>
          </a:prstGeom>
          <a:solidFill>
            <a:schemeClr val="bg2">
              <a:lumMod val="40000"/>
              <a:lumOff val="60000"/>
            </a:schemeClr>
          </a:solidFill>
          <a:ln w="28575">
            <a:solidFill>
              <a:schemeClr val="accent1"/>
            </a:solidFill>
          </a:ln>
        </p:spPr>
        <p:txBody>
          <a:bodyPr wrap="square">
            <a:spAutoFit/>
          </a:bodyPr>
          <a:lstStyle/>
          <a:p>
            <a:r>
              <a:rPr lang="zh-CN" altLang="en-US" sz="2000" dirty="0">
                <a:latin typeface="黑体" panose="02010609060101010101" pitchFamily="49" charset="-122"/>
                <a:ea typeface="黑体" panose="02010609060101010101" pitchFamily="49" charset="-122"/>
              </a:rPr>
              <a:t>导带电子浓度可理解为</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导带底状态密度为</a:t>
            </a:r>
            <a:r>
              <a:rPr lang="en-US" altLang="zh-CN" sz="2000" i="1" dirty="0">
                <a:latin typeface="黑体" panose="02010609060101010101" pitchFamily="49" charset="-122"/>
                <a:ea typeface="黑体" panose="02010609060101010101" pitchFamily="49" charset="-122"/>
              </a:rPr>
              <a:t>N</a:t>
            </a:r>
            <a:r>
              <a:rPr lang="en-US" altLang="zh-CN" sz="2000" i="1" baseline="-25000" dirty="0">
                <a:latin typeface="黑体" panose="02010609060101010101" pitchFamily="49" charset="-122"/>
                <a:ea typeface="黑体" panose="02010609060101010101" pitchFamily="49" charset="-122"/>
              </a:rPr>
              <a:t>C</a:t>
            </a:r>
            <a:r>
              <a:rPr lang="en-US" altLang="zh-CN" sz="2000" i="1"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电子占据几率为</a:t>
            </a:r>
            <a:r>
              <a:rPr lang="en-US" altLang="zh-CN" sz="2000" i="1" dirty="0">
                <a:latin typeface="黑体" panose="02010609060101010101" pitchFamily="49" charset="-122"/>
                <a:ea typeface="黑体" panose="02010609060101010101" pitchFamily="49" charset="-122"/>
              </a:rPr>
              <a:t>f(E</a:t>
            </a:r>
            <a:r>
              <a:rPr lang="en-US" altLang="zh-CN" sz="2000" i="1" baseline="-25000" dirty="0">
                <a:latin typeface="黑体" panose="02010609060101010101" pitchFamily="49" charset="-122"/>
                <a:ea typeface="黑体" panose="02010609060101010101" pitchFamily="49" charset="-122"/>
              </a:rPr>
              <a:t>C</a:t>
            </a:r>
            <a:r>
              <a:rPr lang="en-US" altLang="zh-CN" sz="2000" i="1"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导带中电子浓度</a:t>
            </a:r>
            <a:r>
              <a:rPr lang="en-US" altLang="zh-CN" sz="2000" i="1" dirty="0">
                <a:latin typeface="黑体" panose="02010609060101010101" pitchFamily="49" charset="-122"/>
                <a:ea typeface="黑体" panose="02010609060101010101" pitchFamily="49" charset="-122"/>
              </a:rPr>
              <a:t>n</a:t>
            </a:r>
            <a:r>
              <a:rPr lang="zh-CN" altLang="en-US" sz="2000" dirty="0">
                <a:latin typeface="黑体" panose="02010609060101010101" pitchFamily="49" charset="-122"/>
                <a:ea typeface="黑体" panose="02010609060101010101" pitchFamily="49" charset="-122"/>
              </a:rPr>
              <a:t>为</a:t>
            </a:r>
            <a:r>
              <a:rPr lang="en-US" altLang="zh-CN" sz="2000" i="1" dirty="0">
                <a:latin typeface="黑体" panose="02010609060101010101" pitchFamily="49" charset="-122"/>
                <a:ea typeface="黑体" panose="02010609060101010101" pitchFamily="49" charset="-122"/>
              </a:rPr>
              <a:t>N</a:t>
            </a:r>
            <a:r>
              <a:rPr lang="en-US" altLang="zh-CN" sz="2000" i="1" baseline="-25000"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中电子占据的量子态数目</a:t>
            </a:r>
          </a:p>
        </p:txBody>
      </p:sp>
      <p:graphicFrame>
        <p:nvGraphicFramePr>
          <p:cNvPr id="16" name="Object 5"/>
          <p:cNvGraphicFramePr>
            <a:graphicFrameLocks noChangeAspect="1"/>
          </p:cNvGraphicFramePr>
          <p:nvPr/>
        </p:nvGraphicFramePr>
        <p:xfrm>
          <a:off x="3263106" y="812788"/>
          <a:ext cx="5473700" cy="973138"/>
        </p:xfrm>
        <a:graphic>
          <a:graphicData uri="http://schemas.openxmlformats.org/presentationml/2006/ole">
            <mc:AlternateContent xmlns:mc="http://schemas.openxmlformats.org/markup-compatibility/2006">
              <mc:Choice xmlns:v="urn:schemas-microsoft-com:vml" Requires="v">
                <p:oleObj spid="_x0000_s12324" name="公式" r:id="rId15" imgW="3073400" imgH="546100" progId="Equation.3">
                  <p:embed/>
                </p:oleObj>
              </mc:Choice>
              <mc:Fallback>
                <p:oleObj name="公式" r:id="rId15" imgW="3073400" imgH="546100" progId="Equation.3">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63106" y="812788"/>
                        <a:ext cx="54737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直接箭头连接符 8">
            <a:extLst>
              <a:ext uri="{FF2B5EF4-FFF2-40B4-BE49-F238E27FC236}">
                <a16:creationId xmlns:a16="http://schemas.microsoft.com/office/drawing/2014/main" id="{A2BA111B-AB81-433C-AB7C-06D46D725A87}"/>
              </a:ext>
            </a:extLst>
          </p:cNvPr>
          <p:cNvCxnSpPr/>
          <p:nvPr/>
        </p:nvCxnSpPr>
        <p:spPr>
          <a:xfrm>
            <a:off x="7453313" y="1299357"/>
            <a:ext cx="669755" cy="0"/>
          </a:xfrm>
          <a:prstGeom prst="straightConnector1">
            <a:avLst/>
          </a:prstGeom>
          <a:ln w="28575">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直接箭头连接符 11">
            <a:extLst>
              <a:ext uri="{FF2B5EF4-FFF2-40B4-BE49-F238E27FC236}">
                <a16:creationId xmlns:a16="http://schemas.microsoft.com/office/drawing/2014/main" id="{DB5B3B6F-1DDC-43B9-91E8-660318686A87}"/>
              </a:ext>
            </a:extLst>
          </p:cNvPr>
          <p:cNvCxnSpPr>
            <a:cxnSpLocks/>
          </p:cNvCxnSpPr>
          <p:nvPr/>
        </p:nvCxnSpPr>
        <p:spPr>
          <a:xfrm>
            <a:off x="7858148" y="1299357"/>
            <a:ext cx="69611" cy="70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5397A9F-C153-4C25-A104-E4E65A6CD4C0}"/>
                  </a:ext>
                </a:extLst>
              </p:cNvPr>
              <p:cNvSpPr txBox="1"/>
              <p:nvPr/>
            </p:nvSpPr>
            <p:spPr>
              <a:xfrm>
                <a:off x="7115011" y="2109818"/>
                <a:ext cx="1729833"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𝐸</m:t>
                      </m:r>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𝐸</m:t>
                          </m:r>
                        </m:e>
                        <m:sub>
                          <m:r>
                            <a:rPr lang="en-US" altLang="zh-CN" b="0" i="1" smtClean="0">
                              <a:solidFill>
                                <a:srgbClr val="FF0000"/>
                              </a:solidFill>
                              <a:latin typeface="Cambria Math" panose="02040503050406030204" pitchFamily="18" charset="0"/>
                            </a:rPr>
                            <m:t>𝑐</m:t>
                          </m:r>
                        </m:sub>
                      </m:sSub>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𝐸</m:t>
                          </m:r>
                        </m:e>
                        <m:sub>
                          <m:r>
                            <a:rPr lang="en-US" altLang="zh-CN" b="0" i="1" smtClean="0">
                              <a:solidFill>
                                <a:srgbClr val="FF0000"/>
                              </a:solidFill>
                              <a:latin typeface="Cambria Math" panose="02040503050406030204" pitchFamily="18" charset="0"/>
                            </a:rPr>
                            <m:t>𝑐</m:t>
                          </m:r>
                        </m:sub>
                      </m:sSub>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𝐸</m:t>
                          </m:r>
                        </m:e>
                        <m:sub>
                          <m:r>
                            <a:rPr lang="en-US" altLang="zh-CN" b="0" i="1" smtClean="0">
                              <a:solidFill>
                                <a:srgbClr val="FF0000"/>
                              </a:solidFill>
                              <a:latin typeface="Cambria Math" panose="02040503050406030204" pitchFamily="18" charset="0"/>
                            </a:rPr>
                            <m:t>𝑓</m:t>
                          </m:r>
                        </m:sub>
                      </m:sSub>
                    </m:oMath>
                  </m:oMathPara>
                </a14:m>
                <a:endParaRPr lang="zh-CN" altLang="en-US" dirty="0">
                  <a:solidFill>
                    <a:srgbClr val="FF0000"/>
                  </a:solidFill>
                </a:endParaRPr>
              </a:p>
            </p:txBody>
          </p:sp>
        </mc:Choice>
        <mc:Fallback xmlns="">
          <p:sp>
            <p:nvSpPr>
              <p:cNvPr id="13" name="文本框 12">
                <a:extLst>
                  <a:ext uri="{FF2B5EF4-FFF2-40B4-BE49-F238E27FC236}">
                    <a16:creationId xmlns:a16="http://schemas.microsoft.com/office/drawing/2014/main" id="{C5397A9F-C153-4C25-A104-E4E65A6CD4C0}"/>
                  </a:ext>
                </a:extLst>
              </p:cNvPr>
              <p:cNvSpPr txBox="1">
                <a:spLocks noRot="1" noChangeAspect="1" noMove="1" noResize="1" noEditPoints="1" noAdjustHandles="1" noChangeArrowheads="1" noChangeShapeType="1" noTextEdit="1"/>
              </p:cNvSpPr>
              <p:nvPr/>
            </p:nvSpPr>
            <p:spPr>
              <a:xfrm>
                <a:off x="7115011" y="2109818"/>
                <a:ext cx="1729833" cy="299249"/>
              </a:xfrm>
              <a:prstGeom prst="rect">
                <a:avLst/>
              </a:prstGeom>
              <a:blipFill>
                <a:blip r:embed="rId17"/>
                <a:stretch>
                  <a:fillRect l="-2465" r="-2113" b="-2857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2674" y="1296821"/>
            <a:ext cx="1800493" cy="369332"/>
          </a:xfrm>
          <a:prstGeom prst="rect">
            <a:avLst/>
          </a:prstGeom>
          <a:noFill/>
        </p:spPr>
        <p:txBody>
          <a:bodyPr wrap="non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玻尔兹曼情况下</a:t>
            </a:r>
          </a:p>
        </p:txBody>
      </p:sp>
      <p:sp>
        <p:nvSpPr>
          <p:cNvPr id="3" name="TextBox 2"/>
          <p:cNvSpPr txBox="1"/>
          <p:nvPr/>
        </p:nvSpPr>
        <p:spPr>
          <a:xfrm>
            <a:off x="625154" y="1296821"/>
            <a:ext cx="2571768" cy="369332"/>
          </a:xfrm>
          <a:prstGeom prst="rect">
            <a:avLst/>
          </a:prstGeom>
          <a:noFill/>
        </p:spPr>
        <p:txBody>
          <a:bodyPr wrap="squar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对于价带中的空穴浓度</a:t>
            </a:r>
          </a:p>
        </p:txBody>
      </p:sp>
      <p:sp>
        <p:nvSpPr>
          <p:cNvPr id="4" name="标题 6"/>
          <p:cNvSpPr txBox="1"/>
          <p:nvPr/>
        </p:nvSpPr>
        <p:spPr>
          <a:xfrm>
            <a:off x="105535" y="202785"/>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i="0" u="none" strike="noStrike" kern="0" cap="none" spc="0" normalizeH="0" baseline="0" noProof="0" dirty="0">
                <a:ln>
                  <a:noFill/>
                </a:ln>
                <a:effectLst/>
                <a:uLnTx/>
                <a:uFillTx/>
                <a:latin typeface="黑体" panose="02010609060101010101" pitchFamily="49" charset="-122"/>
                <a:ea typeface="黑体" panose="02010609060101010101" pitchFamily="49" charset="-122"/>
                <a:cs typeface="+mj-cs"/>
              </a:rPr>
              <a:t>价带中的空穴载流子浓度</a:t>
            </a:r>
          </a:p>
        </p:txBody>
      </p:sp>
      <p:sp>
        <p:nvSpPr>
          <p:cNvPr id="5" name="TextBox 4"/>
          <p:cNvSpPr txBox="1"/>
          <p:nvPr/>
        </p:nvSpPr>
        <p:spPr>
          <a:xfrm>
            <a:off x="768030" y="2154077"/>
            <a:ext cx="1338828" cy="369332"/>
          </a:xfrm>
          <a:prstGeom prst="rect">
            <a:avLst/>
          </a:prstGeom>
          <a:noFill/>
        </p:spPr>
        <p:txBody>
          <a:bodyPr wrap="non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同理可得：</a:t>
            </a:r>
          </a:p>
        </p:txBody>
      </p:sp>
      <p:graphicFrame>
        <p:nvGraphicFramePr>
          <p:cNvPr id="60418" name="Object 2"/>
          <p:cNvGraphicFramePr>
            <a:graphicFrameLocks noChangeAspect="1"/>
          </p:cNvGraphicFramePr>
          <p:nvPr/>
        </p:nvGraphicFramePr>
        <p:xfrm>
          <a:off x="2125352" y="2225515"/>
          <a:ext cx="3690937" cy="881063"/>
        </p:xfrm>
        <a:graphic>
          <a:graphicData uri="http://schemas.openxmlformats.org/presentationml/2006/ole">
            <mc:AlternateContent xmlns:mc="http://schemas.openxmlformats.org/markup-compatibility/2006">
              <mc:Choice xmlns:v="urn:schemas-microsoft-com:vml" Requires="v">
                <p:oleObj spid="_x0000_s13322" name="公式" r:id="rId3" imgW="1968500" imgH="469900" progId="Equation.3">
                  <p:embed/>
                </p:oleObj>
              </mc:Choice>
              <mc:Fallback>
                <p:oleObj name="公式" r:id="rId3" imgW="1968500" imgH="469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5352" y="2225515"/>
                        <a:ext cx="3690937"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bwMode="auto">
          <a:xfrm>
            <a:off x="2696856" y="2154077"/>
            <a:ext cx="1571636" cy="1143008"/>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TextBox 7"/>
          <p:cNvSpPr txBox="1"/>
          <p:nvPr/>
        </p:nvSpPr>
        <p:spPr>
          <a:xfrm>
            <a:off x="3054046" y="3297085"/>
            <a:ext cx="428322" cy="369332"/>
          </a:xfrm>
          <a:prstGeom prst="rect">
            <a:avLst/>
          </a:prstGeom>
          <a:noFill/>
        </p:spPr>
        <p:txBody>
          <a:bodyPr wrap="none" rtlCol="0">
            <a:spAutoFit/>
          </a:bodyPr>
          <a:lstStyle/>
          <a:p>
            <a:r>
              <a:rPr lang="en-US" altLang="zh-CN" dirty="0" err="1">
                <a:latin typeface="Times New Roman" panose="02020603050405020304" pitchFamily="18" charset="0"/>
                <a:ea typeface="黑体" panose="02010609060101010101" pitchFamily="49" charset="-122"/>
                <a:cs typeface="Times New Roman" panose="02020603050405020304" pitchFamily="18" charset="0"/>
              </a:rPr>
              <a:t>N</a:t>
            </a:r>
            <a:r>
              <a:rPr lang="en-US" altLang="zh-CN" baseline="-25000" dirty="0" err="1">
                <a:latin typeface="Times New Roman" panose="02020603050405020304" pitchFamily="18" charset="0"/>
                <a:ea typeface="黑体" panose="02010609060101010101" pitchFamily="49" charset="-122"/>
                <a:cs typeface="Times New Roman" panose="02020603050405020304" pitchFamily="18" charset="0"/>
              </a:rPr>
              <a:t>v</a:t>
            </a:r>
            <a:endParaRPr lang="zh-CN" altLang="en-US"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Box 8"/>
          <p:cNvSpPr txBox="1"/>
          <p:nvPr/>
        </p:nvSpPr>
        <p:spPr>
          <a:xfrm>
            <a:off x="625154" y="4082903"/>
            <a:ext cx="1569660" cy="369332"/>
          </a:xfrm>
          <a:prstGeom prst="rect">
            <a:avLst/>
          </a:prstGeom>
          <a:noFill/>
        </p:spPr>
        <p:txBody>
          <a:bodyPr wrap="non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热平衡状态下</a:t>
            </a:r>
          </a:p>
        </p:txBody>
      </p:sp>
      <p:graphicFrame>
        <p:nvGraphicFramePr>
          <p:cNvPr id="60419" name="Object 3"/>
          <p:cNvGraphicFramePr>
            <a:graphicFrameLocks noChangeAspect="1"/>
          </p:cNvGraphicFramePr>
          <p:nvPr/>
        </p:nvGraphicFramePr>
        <p:xfrm>
          <a:off x="2946107" y="3951134"/>
          <a:ext cx="2619375" cy="857250"/>
        </p:xfrm>
        <a:graphic>
          <a:graphicData uri="http://schemas.openxmlformats.org/presentationml/2006/ole">
            <mc:AlternateContent xmlns:mc="http://schemas.openxmlformats.org/markup-compatibility/2006">
              <mc:Choice xmlns:v="urn:schemas-microsoft-com:vml" Requires="v">
                <p:oleObj spid="_x0000_s13323" name="公式" r:id="rId5" imgW="1397000" imgH="457200" progId="Equation.3">
                  <p:embed/>
                </p:oleObj>
              </mc:Choice>
              <mc:Fallback>
                <p:oleObj name="公式" r:id="rId5" imgW="13970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6107" y="3951134"/>
                        <a:ext cx="26193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本框 5"/>
          <p:cNvSpPr txBox="1"/>
          <p:nvPr/>
        </p:nvSpPr>
        <p:spPr>
          <a:xfrm>
            <a:off x="941033" y="5956917"/>
            <a:ext cx="1569660" cy="369332"/>
          </a:xfrm>
          <a:prstGeom prst="rect">
            <a:avLst/>
          </a:prstGeom>
          <a:noFill/>
        </p:spPr>
        <p:txBody>
          <a:bodyPr wrap="none" rtlCol="0">
            <a:spAutoFit/>
          </a:bodyPr>
          <a:lstStyle/>
          <a:p>
            <a:r>
              <a:rPr lang="zh-CN" altLang="en-US" dirty="0"/>
              <a:t>自己推导。。</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3"/>
          <p:cNvGraphicFramePr>
            <a:graphicFrameLocks noChangeAspect="1"/>
          </p:cNvGraphicFramePr>
          <p:nvPr/>
        </p:nvGraphicFramePr>
        <p:xfrm>
          <a:off x="915988" y="1643063"/>
          <a:ext cx="3005137" cy="1403350"/>
        </p:xfrm>
        <a:graphic>
          <a:graphicData uri="http://schemas.openxmlformats.org/presentationml/2006/ole">
            <mc:AlternateContent xmlns:mc="http://schemas.openxmlformats.org/markup-compatibility/2006">
              <mc:Choice xmlns:v="urn:schemas-microsoft-com:vml" Requires="v">
                <p:oleObj spid="_x0000_s14346" name="公式" r:id="rId3" imgW="1562100" imgH="711200" progId="Equation.3">
                  <p:embed/>
                </p:oleObj>
              </mc:Choice>
              <mc:Fallback>
                <p:oleObj name="公式" r:id="rId3" imgW="1562100" imgH="71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988" y="1643063"/>
                        <a:ext cx="3005137"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285720" y="235378"/>
            <a:ext cx="2928958"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小结</a:t>
            </a:r>
          </a:p>
        </p:txBody>
      </p:sp>
      <p:sp>
        <p:nvSpPr>
          <p:cNvPr id="5" name="矩形 4"/>
          <p:cNvSpPr/>
          <p:nvPr/>
        </p:nvSpPr>
        <p:spPr>
          <a:xfrm>
            <a:off x="4357686" y="1643050"/>
            <a:ext cx="4572000" cy="1338828"/>
          </a:xfrm>
          <a:prstGeom prst="rect">
            <a:avLst/>
          </a:prstGeom>
        </p:spPr>
        <p:txBody>
          <a:bodyPr>
            <a:spAutoFit/>
          </a:bodyPr>
          <a:lstStyle/>
          <a:p>
            <a:pPr>
              <a:lnSpc>
                <a:spcPct val="150000"/>
              </a:lnSpc>
            </a:pPr>
            <a:r>
              <a:rPr lang="zh-CN" altLang="en-US" dirty="0">
                <a:latin typeface="黑体" panose="02010609060101010101" pitchFamily="49" charset="-122"/>
                <a:ea typeface="黑体" panose="02010609060101010101" pitchFamily="49" charset="-122"/>
              </a:rPr>
              <a:t>把导带中所有的量子态都集中在导带底</a:t>
            </a:r>
            <a:r>
              <a:rPr lang="en-US" altLang="zh-CN" dirty="0" err="1">
                <a:latin typeface="黑体" panose="02010609060101010101" pitchFamily="49" charset="-122"/>
                <a:ea typeface="黑体" panose="02010609060101010101" pitchFamily="49" charset="-122"/>
              </a:rPr>
              <a:t>E</a:t>
            </a:r>
            <a:r>
              <a:rPr lang="en-US" altLang="zh-CN" baseline="-30000" dirty="0" err="1">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，而它对应的量子态数为</a:t>
            </a:r>
            <a:r>
              <a:rPr lang="en-US" altLang="zh-CN" dirty="0" err="1">
                <a:latin typeface="黑体" panose="02010609060101010101" pitchFamily="49" charset="-122"/>
                <a:ea typeface="黑体" panose="02010609060101010101" pitchFamily="49" charset="-122"/>
              </a:rPr>
              <a:t>N</a:t>
            </a:r>
            <a:r>
              <a:rPr lang="en-US" altLang="zh-CN" baseline="-30000" dirty="0" err="1">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，则导带中的电子浓度等于这些量子态中容纳的电子数</a:t>
            </a:r>
          </a:p>
        </p:txBody>
      </p:sp>
      <p:sp>
        <p:nvSpPr>
          <p:cNvPr id="6" name="矩形 5"/>
          <p:cNvSpPr/>
          <p:nvPr/>
        </p:nvSpPr>
        <p:spPr>
          <a:xfrm>
            <a:off x="4286248" y="3214686"/>
            <a:ext cx="4572000" cy="1809726"/>
          </a:xfrm>
          <a:prstGeom prst="rect">
            <a:avLst/>
          </a:prstGeom>
        </p:spPr>
        <p:txBody>
          <a:bodyPr>
            <a:spAutoFit/>
          </a:bodyPr>
          <a:lstStyle/>
          <a:p>
            <a:pPr marL="342900" indent="-342900">
              <a:lnSpc>
                <a:spcPct val="150000"/>
              </a:lnSpc>
              <a:spcBef>
                <a:spcPct val="20000"/>
              </a:spcBef>
            </a:pPr>
            <a:r>
              <a:rPr lang="zh-CN" altLang="en-US" dirty="0">
                <a:latin typeface="黑体" panose="02010609060101010101" pitchFamily="49" charset="-122"/>
                <a:ea typeface="黑体" panose="02010609060101010101" pitchFamily="49" charset="-122"/>
              </a:rPr>
              <a:t>把价带中所有的量子态都集中在价带顶</a:t>
            </a:r>
            <a:r>
              <a:rPr lang="en-US" altLang="zh-CN" dirty="0">
                <a:latin typeface="黑体" panose="02010609060101010101" pitchFamily="49" charset="-122"/>
                <a:ea typeface="黑体" panose="02010609060101010101" pitchFamily="49" charset="-122"/>
              </a:rPr>
              <a:t>E</a:t>
            </a:r>
            <a:r>
              <a:rPr lang="en-US" altLang="zh-CN" baseline="-25000" dirty="0">
                <a:latin typeface="黑体" panose="02010609060101010101" pitchFamily="49" charset="-122"/>
                <a:ea typeface="黑体" panose="02010609060101010101" pitchFamily="49" charset="-122"/>
              </a:rPr>
              <a:t>V</a:t>
            </a:r>
            <a:r>
              <a:rPr lang="zh-CN" altLang="en-US" dirty="0">
                <a:latin typeface="黑体" panose="02010609060101010101" pitchFamily="49" charset="-122"/>
                <a:ea typeface="黑体" panose="02010609060101010101" pitchFamily="49" charset="-122"/>
              </a:rPr>
              <a:t>，而它的量子态数为</a:t>
            </a:r>
            <a:r>
              <a:rPr lang="en-US" altLang="zh-CN" dirty="0">
                <a:latin typeface="黑体" panose="02010609060101010101" pitchFamily="49" charset="-122"/>
                <a:ea typeface="黑体" panose="02010609060101010101" pitchFamily="49" charset="-122"/>
              </a:rPr>
              <a:t>N</a:t>
            </a:r>
            <a:r>
              <a:rPr lang="en-US" altLang="zh-CN" baseline="-30000" dirty="0">
                <a:latin typeface="黑体" panose="02010609060101010101" pitchFamily="49" charset="-122"/>
                <a:ea typeface="黑体" panose="02010609060101010101" pitchFamily="49" charset="-122"/>
              </a:rPr>
              <a:t>V</a:t>
            </a:r>
            <a:r>
              <a:rPr lang="en-US" altLang="zh-CN" dirty="0">
                <a:latin typeface="黑体" panose="02010609060101010101" pitchFamily="49" charset="-122"/>
                <a:ea typeface="黑体" panose="02010609060101010101" pitchFamily="49" charset="-122"/>
              </a:rPr>
              <a:t>,</a:t>
            </a:r>
          </a:p>
          <a:p>
            <a:pPr marL="342900" indent="-342900">
              <a:lnSpc>
                <a:spcPct val="150000"/>
              </a:lnSpc>
              <a:spcBef>
                <a:spcPct val="20000"/>
              </a:spcBef>
            </a:pPr>
            <a:r>
              <a:rPr lang="zh-CN" altLang="en-US" dirty="0">
                <a:latin typeface="黑体" panose="02010609060101010101" pitchFamily="49" charset="-122"/>
                <a:ea typeface="黑体" panose="02010609060101010101" pitchFamily="49" charset="-122"/>
              </a:rPr>
              <a:t> 则价带中的空穴浓度就是</a:t>
            </a:r>
            <a:r>
              <a:rPr lang="en-US" altLang="zh-CN" dirty="0">
                <a:latin typeface="黑体" panose="02010609060101010101" pitchFamily="49" charset="-122"/>
                <a:ea typeface="黑体" panose="02010609060101010101" pitchFamily="49" charset="-122"/>
              </a:rPr>
              <a:t>N</a:t>
            </a:r>
            <a:r>
              <a:rPr lang="en-US" altLang="zh-CN" baseline="-30000" dirty="0">
                <a:latin typeface="黑体" panose="02010609060101010101" pitchFamily="49" charset="-122"/>
                <a:ea typeface="黑体" panose="02010609060101010101" pitchFamily="49" charset="-122"/>
              </a:rPr>
              <a:t>V</a:t>
            </a:r>
            <a:r>
              <a:rPr lang="zh-CN" altLang="en-US" dirty="0">
                <a:latin typeface="黑体" panose="02010609060101010101" pitchFamily="49" charset="-122"/>
                <a:ea typeface="黑体" panose="02010609060101010101" pitchFamily="49" charset="-122"/>
              </a:rPr>
              <a:t>个量子态中包含的空穴数。</a:t>
            </a:r>
          </a:p>
        </p:txBody>
      </p:sp>
      <p:sp>
        <p:nvSpPr>
          <p:cNvPr id="7" name="矩形 6"/>
          <p:cNvSpPr/>
          <p:nvPr/>
        </p:nvSpPr>
        <p:spPr>
          <a:xfrm>
            <a:off x="285720" y="5072074"/>
            <a:ext cx="8143932" cy="1338828"/>
          </a:xfrm>
          <a:prstGeom prst="rect">
            <a:avLst/>
          </a:prstGeom>
        </p:spPr>
        <p:txBody>
          <a:bodyPr wrap="square">
            <a:spAutoFit/>
          </a:bodyPr>
          <a:lstStyle/>
          <a:p>
            <a:pPr marL="457200" indent="-457200">
              <a:lnSpc>
                <a:spcPct val="150000"/>
              </a:lnSpc>
              <a:buFont typeface="Calibri" panose="020F0502020204030204" charset="0"/>
              <a:buAutoNum type="arabicPeriod"/>
            </a:pPr>
            <a:r>
              <a:rPr lang="zh-CN" altLang="en-US" b="1" dirty="0">
                <a:latin typeface="仿宋_GB2312" pitchFamily="49" charset="-122"/>
                <a:ea typeface="仿宋_GB2312" pitchFamily="49" charset="-122"/>
              </a:rPr>
              <a:t>导带中的电子浓度和价带中的空穴浓度取决于温度</a:t>
            </a:r>
            <a:r>
              <a:rPr lang="en-US" altLang="zh-CN" b="1" dirty="0">
                <a:latin typeface="仿宋_GB2312" pitchFamily="49" charset="-122"/>
                <a:ea typeface="仿宋_GB2312" pitchFamily="49" charset="-122"/>
              </a:rPr>
              <a:t>T</a:t>
            </a:r>
            <a:r>
              <a:rPr lang="zh-CN" altLang="en-US" b="1" dirty="0">
                <a:latin typeface="仿宋_GB2312" pitchFamily="49" charset="-122"/>
                <a:ea typeface="仿宋_GB2312" pitchFamily="49" charset="-122"/>
              </a:rPr>
              <a:t>和费米能级</a:t>
            </a:r>
            <a:r>
              <a:rPr lang="en-US" altLang="zh-CN" b="1" dirty="0">
                <a:latin typeface="仿宋_GB2312" pitchFamily="49" charset="-122"/>
                <a:ea typeface="仿宋_GB2312" pitchFamily="49" charset="-122"/>
              </a:rPr>
              <a:t>E</a:t>
            </a:r>
            <a:r>
              <a:rPr lang="en-US" altLang="zh-CN" b="1" baseline="-25000" dirty="0">
                <a:latin typeface="仿宋_GB2312" pitchFamily="49" charset="-122"/>
                <a:ea typeface="仿宋_GB2312" pitchFamily="49" charset="-122"/>
              </a:rPr>
              <a:t>F</a:t>
            </a:r>
            <a:r>
              <a:rPr lang="zh-CN" altLang="en-US" b="1" dirty="0">
                <a:latin typeface="仿宋_GB2312" pitchFamily="49" charset="-122"/>
                <a:ea typeface="仿宋_GB2312" pitchFamily="49" charset="-122"/>
              </a:rPr>
              <a:t>的位置。</a:t>
            </a:r>
            <a:endParaRPr lang="en-US" altLang="zh-CN" b="1" dirty="0">
              <a:latin typeface="仿宋_GB2312" pitchFamily="49" charset="-122"/>
              <a:ea typeface="仿宋_GB2312" pitchFamily="49" charset="-122"/>
            </a:endParaRPr>
          </a:p>
          <a:p>
            <a:pPr marL="457200" indent="-457200">
              <a:lnSpc>
                <a:spcPct val="150000"/>
              </a:lnSpc>
              <a:buFont typeface="Calibri" panose="020F0502020204030204" charset="0"/>
              <a:buAutoNum type="arabicPeriod"/>
            </a:pPr>
            <a:r>
              <a:rPr lang="zh-CN" altLang="en-US" b="1" dirty="0">
                <a:latin typeface="仿宋_GB2312" pitchFamily="49" charset="-122"/>
                <a:ea typeface="仿宋_GB2312" pitchFamily="49" charset="-122"/>
              </a:rPr>
              <a:t>温度的影响来源于两个方面，一</a:t>
            </a:r>
            <a:r>
              <a:rPr lang="zh-CN" altLang="en-US" b="1" dirty="0">
                <a:latin typeface="Times New Roman" panose="02020603050405020304" pitchFamily="18" charset="0"/>
                <a:ea typeface="仿宋_GB2312" pitchFamily="49" charset="-122"/>
              </a:rPr>
              <a:t>是</a:t>
            </a:r>
            <a:r>
              <a:rPr lang="en-US" altLang="zh-CN" b="1" dirty="0" err="1">
                <a:latin typeface="Times New Roman" panose="02020603050405020304" pitchFamily="18" charset="0"/>
                <a:ea typeface="仿宋_GB2312" pitchFamily="49" charset="-122"/>
              </a:rPr>
              <a:t>N</a:t>
            </a:r>
            <a:r>
              <a:rPr lang="en-US" altLang="zh-CN" b="1" baseline="-30000" dirty="0" err="1">
                <a:latin typeface="Times New Roman" panose="02020603050405020304" pitchFamily="18" charset="0"/>
                <a:ea typeface="仿宋_GB2312" pitchFamily="49" charset="-122"/>
              </a:rPr>
              <a:t>c</a:t>
            </a:r>
            <a:r>
              <a:rPr lang="zh-CN" altLang="en-US" b="1" dirty="0">
                <a:latin typeface="Times New Roman" panose="02020603050405020304" pitchFamily="18" charset="0"/>
                <a:ea typeface="仿宋_GB2312" pitchFamily="49" charset="-122"/>
              </a:rPr>
              <a:t>和</a:t>
            </a:r>
            <a:r>
              <a:rPr lang="en-US" altLang="zh-CN" b="1" dirty="0">
                <a:latin typeface="Times New Roman" panose="02020603050405020304" pitchFamily="18" charset="0"/>
                <a:ea typeface="仿宋_GB2312" pitchFamily="49" charset="-122"/>
              </a:rPr>
              <a:t>N</a:t>
            </a:r>
            <a:r>
              <a:rPr lang="en-US" altLang="zh-CN" b="1" baseline="-30000" dirty="0">
                <a:latin typeface="Times New Roman" panose="02020603050405020304" pitchFamily="18" charset="0"/>
                <a:ea typeface="仿宋_GB2312" pitchFamily="49" charset="-122"/>
              </a:rPr>
              <a:t>V</a:t>
            </a:r>
            <a:r>
              <a:rPr lang="zh-CN" altLang="en-US" b="1" dirty="0">
                <a:latin typeface="Times New Roman" panose="02020603050405020304" pitchFamily="18" charset="0"/>
                <a:ea typeface="仿宋_GB2312" pitchFamily="49" charset="-122"/>
              </a:rPr>
              <a:t>随</a:t>
            </a:r>
            <a:r>
              <a:rPr lang="zh-CN" altLang="en-US" b="1" dirty="0">
                <a:latin typeface="仿宋_GB2312" pitchFamily="49" charset="-122"/>
                <a:ea typeface="仿宋_GB2312" pitchFamily="49" charset="-122"/>
              </a:rPr>
              <a:t>温度变化。二是玻耳曼分布函数中的指数随温度变化。</a:t>
            </a:r>
          </a:p>
        </p:txBody>
      </p:sp>
      <p:graphicFrame>
        <p:nvGraphicFramePr>
          <p:cNvPr id="80900" name="Object 4"/>
          <p:cNvGraphicFramePr>
            <a:graphicFrameLocks noChangeAspect="1"/>
          </p:cNvGraphicFramePr>
          <p:nvPr/>
        </p:nvGraphicFramePr>
        <p:xfrm>
          <a:off x="928662" y="3500438"/>
          <a:ext cx="3055959" cy="1000132"/>
        </p:xfrm>
        <a:graphic>
          <a:graphicData uri="http://schemas.openxmlformats.org/presentationml/2006/ole">
            <mc:AlternateContent xmlns:mc="http://schemas.openxmlformats.org/markup-compatibility/2006">
              <mc:Choice xmlns:v="urn:schemas-microsoft-com:vml" Requires="v">
                <p:oleObj spid="_x0000_s14347" name="公式" r:id="rId5" imgW="1397000" imgH="457200" progId="Equation.3">
                  <p:embed/>
                </p:oleObj>
              </mc:Choice>
              <mc:Fallback>
                <p:oleObj name="公式" r:id="rId5" imgW="13970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62" y="3500438"/>
                        <a:ext cx="3055959" cy="1000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2"/>
          <p:cNvGraphicFramePr>
            <a:graphicFrameLocks noChangeAspect="1"/>
          </p:cNvGraphicFramePr>
          <p:nvPr/>
        </p:nvGraphicFramePr>
        <p:xfrm>
          <a:off x="1192213" y="1643063"/>
          <a:ext cx="6203950" cy="969962"/>
        </p:xfrm>
        <a:graphic>
          <a:graphicData uri="http://schemas.openxmlformats.org/presentationml/2006/ole">
            <mc:AlternateContent xmlns:mc="http://schemas.openxmlformats.org/markup-compatibility/2006">
              <mc:Choice xmlns:v="urn:schemas-microsoft-com:vml" Requires="v">
                <p:oleObj spid="_x0000_s15370" name="公式" r:id="rId3" imgW="3175000" imgH="482600" progId="Equation.3">
                  <p:embed/>
                </p:oleObj>
              </mc:Choice>
              <mc:Fallback>
                <p:oleObj name="公式" r:id="rId3" imgW="31750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213" y="1643063"/>
                        <a:ext cx="6203950"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104706" y="253133"/>
            <a:ext cx="2698175" cy="523220"/>
          </a:xfrm>
          <a:prstGeom prst="rect">
            <a:avLst/>
          </a:prstGeom>
        </p:spPr>
        <p:txBody>
          <a:bodyPr wrap="none">
            <a:spAutoFit/>
          </a:bodyPr>
          <a:lstStyle/>
          <a:p>
            <a:r>
              <a:rPr lang="zh-CN" altLang="en-US" sz="2800" dirty="0">
                <a:latin typeface="黑体" panose="02010609060101010101" pitchFamily="49" charset="-122"/>
                <a:ea typeface="黑体" panose="02010609060101010101" pitchFamily="49" charset="-122"/>
              </a:rPr>
              <a:t>载流子浓度乘积</a:t>
            </a:r>
          </a:p>
        </p:txBody>
      </p:sp>
      <p:graphicFrame>
        <p:nvGraphicFramePr>
          <p:cNvPr id="81923" name="Object 3"/>
          <p:cNvGraphicFramePr>
            <a:graphicFrameLocks noChangeAspect="1"/>
          </p:cNvGraphicFramePr>
          <p:nvPr/>
        </p:nvGraphicFramePr>
        <p:xfrm>
          <a:off x="1184275" y="2884488"/>
          <a:ext cx="5964238" cy="1150937"/>
        </p:xfrm>
        <a:graphic>
          <a:graphicData uri="http://schemas.openxmlformats.org/presentationml/2006/ole">
            <mc:AlternateContent xmlns:mc="http://schemas.openxmlformats.org/markup-compatibility/2006">
              <mc:Choice xmlns:v="urn:schemas-microsoft-com:vml" Requires="v">
                <p:oleObj spid="_x0000_s15371" name="公式" r:id="rId5" imgW="2705100" imgH="546100" progId="Equation.3">
                  <p:embed/>
                </p:oleObj>
              </mc:Choice>
              <mc:Fallback>
                <p:oleObj name="公式" r:id="rId5" imgW="2705100" imgH="546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4275" y="2884488"/>
                        <a:ext cx="5964238" cy="1150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500034" y="4071942"/>
            <a:ext cx="7929618" cy="1928826"/>
          </a:xfrm>
          <a:prstGeom prst="rect">
            <a:avLst/>
          </a:prstGeom>
          <a:noFill/>
          <a:ln w="9525">
            <a:noFill/>
            <a:miter lim="800000"/>
          </a:ln>
        </p:spPr>
        <p:txBody>
          <a:bodyPr wrap="square">
            <a:spAutoFit/>
          </a:bodyPr>
          <a:lstStyle/>
          <a:p>
            <a:pPr marL="457200" indent="-457200">
              <a:lnSpc>
                <a:spcPct val="150000"/>
              </a:lnSpc>
              <a:buFont typeface="Calibri" panose="020F0502020204030204" charset="0"/>
              <a:buAutoNum type="arabicPeriod"/>
            </a:pPr>
            <a:r>
              <a:rPr lang="zh-CN" altLang="en-US" sz="2000" b="1" dirty="0">
                <a:latin typeface="黑体" panose="02010609060101010101" pitchFamily="49" charset="-122"/>
                <a:ea typeface="黑体" panose="02010609060101010101" pitchFamily="49" charset="-122"/>
              </a:rPr>
              <a:t>电子和空穴浓度乘积与费米能级无关，也与掺杂无关，取决于不同材料的禁带宽度及其状态密度有效质量。</a:t>
            </a:r>
            <a:endParaRPr lang="en-US" altLang="zh-CN" sz="2000" b="1" dirty="0">
              <a:latin typeface="黑体" panose="02010609060101010101" pitchFamily="49" charset="-122"/>
              <a:ea typeface="黑体" panose="02010609060101010101" pitchFamily="49" charset="-122"/>
            </a:endParaRPr>
          </a:p>
          <a:p>
            <a:pPr marL="457200" indent="-457200">
              <a:lnSpc>
                <a:spcPct val="150000"/>
              </a:lnSpc>
              <a:buFont typeface="Calibri" panose="020F0502020204030204" charset="0"/>
              <a:buAutoNum type="arabicPeriod"/>
            </a:pPr>
            <a:r>
              <a:rPr lang="zh-CN" altLang="en-US" sz="2000" b="1" dirty="0">
                <a:latin typeface="黑体" panose="02010609060101010101" pitchFamily="49" charset="-122"/>
                <a:ea typeface="黑体" panose="02010609060101010101" pitchFamily="49" charset="-122"/>
              </a:rPr>
              <a:t>在特定温度下，对于确定的半导体材料，热平衡下载流子浓度的乘积保持恒定。</a:t>
            </a:r>
          </a:p>
        </p:txBody>
      </p:sp>
      <p:sp>
        <p:nvSpPr>
          <p:cNvPr id="6" name="椭圆 5"/>
          <p:cNvSpPr/>
          <p:nvPr/>
        </p:nvSpPr>
        <p:spPr bwMode="auto">
          <a:xfrm>
            <a:off x="6357950" y="2857496"/>
            <a:ext cx="571504" cy="64294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 name="椭圆 6"/>
          <p:cNvSpPr/>
          <p:nvPr/>
        </p:nvSpPr>
        <p:spPr bwMode="auto">
          <a:xfrm>
            <a:off x="3714744" y="2928934"/>
            <a:ext cx="1000132" cy="71438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 name="椭圆 7"/>
          <p:cNvSpPr/>
          <p:nvPr/>
        </p:nvSpPr>
        <p:spPr bwMode="auto">
          <a:xfrm>
            <a:off x="5072066" y="3071810"/>
            <a:ext cx="357190" cy="71438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1643050"/>
            <a:ext cx="4572085" cy="1785104"/>
          </a:xfrm>
          <a:prstGeom prst="rect">
            <a:avLst/>
          </a:prstGeom>
          <a:noFill/>
        </p:spPr>
        <p:txBody>
          <a:bodyPr wrap="none" rtlCol="0">
            <a:spAutoFit/>
          </a:bodyPr>
          <a:lstStyle/>
          <a:p>
            <a:r>
              <a:rPr lang="zh-CN" altLang="en-US" sz="2000" b="1" dirty="0">
                <a:latin typeface="黑体" panose="02010609060101010101" pitchFamily="49" charset="-122"/>
                <a:ea typeface="黑体" panose="02010609060101010101" pitchFamily="49" charset="-122"/>
                <a:cs typeface="Times New Roman" panose="02020603050405020304" pitchFamily="18" charset="0"/>
              </a:rPr>
              <a:t>本征半导体：没有掺杂和缺陷的半导体</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buFont typeface="Arial" panose="020B0604020202020204" pitchFamily="34" charset="0"/>
              <a:buChar char="•"/>
            </a:pPr>
            <a:r>
              <a:rPr lang="zh-CN" altLang="en-US" sz="2000" b="1"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本征热激发</a:t>
            </a:r>
            <a:endParaRPr lang="en-US" altLang="zh-CN" sz="2000" b="1" dirty="0">
              <a:solidFill>
                <a:srgbClr val="0000CC"/>
              </a:solidFill>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buFont typeface="Arial" panose="020B0604020202020204" pitchFamily="34" charset="0"/>
              <a:buChar char="•"/>
            </a:pPr>
            <a:r>
              <a:rPr lang="zh-CN" altLang="en-US" sz="2000" b="1" dirty="0">
                <a:solidFill>
                  <a:srgbClr val="0000CC"/>
                </a:solidFill>
                <a:latin typeface="黑体" panose="02010609060101010101" pitchFamily="49" charset="-122"/>
                <a:ea typeface="黑体" panose="02010609060101010101" pitchFamily="49" charset="-122"/>
                <a:cs typeface="Times New Roman" panose="02020603050405020304" pitchFamily="18" charset="0"/>
              </a:rPr>
              <a:t>电子空穴成对出现，</a:t>
            </a:r>
            <a:r>
              <a:rPr lang="en-US" altLang="zh-CN" sz="2000" b="1" dirty="0">
                <a:solidFill>
                  <a:srgbClr val="0000CC"/>
                </a:solidFill>
                <a:latin typeface="黑体" panose="02010609060101010101" pitchFamily="49" charset="-122"/>
                <a:ea typeface="黑体" panose="02010609060101010101" pitchFamily="49" charset="-122"/>
                <a:cs typeface="Times New Roman" panose="02020603050405020304" pitchFamily="18" charset="0"/>
              </a:rPr>
              <a:t>n</a:t>
            </a:r>
            <a:r>
              <a:rPr lang="en-US" altLang="zh-CN" sz="2000" b="1" baseline="-25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0</a:t>
            </a:r>
            <a:r>
              <a:rPr lang="en-US" altLang="zh-CN" sz="2000" b="1" dirty="0">
                <a:solidFill>
                  <a:srgbClr val="0000CC"/>
                </a:solidFill>
                <a:latin typeface="黑体" panose="02010609060101010101" pitchFamily="49" charset="-122"/>
                <a:ea typeface="黑体" panose="02010609060101010101" pitchFamily="49" charset="-122"/>
                <a:cs typeface="Times New Roman" panose="02020603050405020304" pitchFamily="18" charset="0"/>
              </a:rPr>
              <a:t>=p</a:t>
            </a:r>
            <a:r>
              <a:rPr lang="en-US" altLang="zh-CN" sz="2000" b="1" baseline="-25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0</a:t>
            </a:r>
          </a:p>
          <a:p>
            <a:pPr>
              <a:lnSpc>
                <a:spcPct val="150000"/>
              </a:lnSpc>
              <a:buFont typeface="Arial" panose="020B0604020202020204" pitchFamily="34" charset="0"/>
              <a:buChar char="•"/>
            </a:pPr>
            <a:r>
              <a:rPr lang="zh-CN" altLang="en-US" sz="2000" b="1" dirty="0">
                <a:solidFill>
                  <a:srgbClr val="0000CC"/>
                </a:solidFill>
                <a:latin typeface="黑体" panose="02010609060101010101" pitchFamily="49" charset="-122"/>
                <a:ea typeface="黑体" panose="02010609060101010101" pitchFamily="49" charset="-122"/>
                <a:cs typeface="Times New Roman" panose="02020603050405020304" pitchFamily="18" charset="0"/>
              </a:rPr>
              <a:t>电中性条件：</a:t>
            </a:r>
          </a:p>
        </p:txBody>
      </p:sp>
      <p:sp>
        <p:nvSpPr>
          <p:cNvPr id="7" name="标题 6"/>
          <p:cNvSpPr>
            <a:spLocks noGrp="1"/>
          </p:cNvSpPr>
          <p:nvPr>
            <p:ph type="title" idx="4294967295"/>
          </p:nvPr>
        </p:nvSpPr>
        <p:spPr>
          <a:xfrm>
            <a:off x="0" y="274638"/>
            <a:ext cx="8229600" cy="506597"/>
          </a:xfrm>
          <a:effectLst/>
        </p:spPr>
        <p:txBody>
          <a:bodyPr>
            <a:normAutofit fontScale="90000"/>
          </a:bodyPr>
          <a:lstStyle/>
          <a:p>
            <a:pPr algn="l"/>
            <a:r>
              <a:rPr lang="zh-CN" altLang="en-US" sz="2800" b="0" dirty="0">
                <a:latin typeface="黑体" panose="02010609060101010101" pitchFamily="49" charset="-122"/>
                <a:ea typeface="黑体" panose="02010609060101010101" pitchFamily="49" charset="-122"/>
              </a:rPr>
              <a:t>载流子浓度：本征半导体</a:t>
            </a:r>
          </a:p>
        </p:txBody>
      </p:sp>
      <p:sp>
        <p:nvSpPr>
          <p:cNvPr id="11" name="Text Box 8"/>
          <p:cNvSpPr txBox="1">
            <a:spLocks noChangeArrowheads="1"/>
          </p:cNvSpPr>
          <p:nvPr/>
        </p:nvSpPr>
        <p:spPr bwMode="auto">
          <a:xfrm>
            <a:off x="1445105" y="3551305"/>
            <a:ext cx="5786478" cy="1477328"/>
          </a:xfrm>
          <a:prstGeom prst="rect">
            <a:avLst/>
          </a:prstGeom>
          <a:noFill/>
          <a:ln w="9525">
            <a:noFill/>
            <a:miter lim="800000"/>
          </a:ln>
          <a:effectLst/>
        </p:spPr>
        <p:txBody>
          <a:bodyPr wrap="square">
            <a:spAutoFit/>
          </a:bodyPr>
          <a:lstStyle/>
          <a:p>
            <a:pPr>
              <a:lnSpc>
                <a:spcPct val="150000"/>
              </a:lnSpc>
              <a:spcBef>
                <a:spcPct val="50000"/>
              </a:spcBef>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当上式满足时</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导带电子的电荷密度</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i="1" dirty="0">
                <a:latin typeface="黑体" panose="02010609060101010101" pitchFamily="49" charset="-122"/>
                <a:ea typeface="黑体" panose="02010609060101010101" pitchFamily="49" charset="-122"/>
                <a:cs typeface="Times New Roman" panose="02020603050405020304" pitchFamily="18" charset="0"/>
              </a:rPr>
              <a:t>e</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i="1" dirty="0">
                <a:latin typeface="黑体" panose="02010609060101010101" pitchFamily="49" charset="-122"/>
                <a:ea typeface="黑体" panose="02010609060101010101" pitchFamily="49" charset="-122"/>
                <a:cs typeface="Times New Roman" panose="02020603050405020304" pitchFamily="18" charset="0"/>
              </a:rPr>
              <a:t>n</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同价带空穴的电荷密度</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i="1" dirty="0">
                <a:latin typeface="黑体" panose="02010609060101010101" pitchFamily="49" charset="-122"/>
                <a:ea typeface="黑体" panose="02010609060101010101" pitchFamily="49" charset="-122"/>
                <a:cs typeface="Times New Roman" panose="02020603050405020304" pitchFamily="18" charset="0"/>
              </a:rPr>
              <a:t>e</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i="1" dirty="0">
                <a:latin typeface="黑体" panose="02010609060101010101" pitchFamily="49" charset="-122"/>
                <a:ea typeface="黑体" panose="02010609060101010101" pitchFamily="49" charset="-122"/>
                <a:cs typeface="Times New Roman" panose="02020603050405020304" pitchFamily="18" charset="0"/>
              </a:rPr>
              <a:t>p</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大小相等</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符号相反</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半导体处于电中性状态</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718" y="169900"/>
            <a:ext cx="1980029"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电子和空穴</a:t>
            </a:r>
          </a:p>
        </p:txBody>
      </p:sp>
      <p:grpSp>
        <p:nvGrpSpPr>
          <p:cNvPr id="7" name="组合 6"/>
          <p:cNvGrpSpPr/>
          <p:nvPr/>
        </p:nvGrpSpPr>
        <p:grpSpPr>
          <a:xfrm>
            <a:off x="899592" y="3212976"/>
            <a:ext cx="980119" cy="1008112"/>
            <a:chOff x="1024946" y="2627581"/>
            <a:chExt cx="980119" cy="1008112"/>
          </a:xfrm>
        </p:grpSpPr>
        <p:sp>
          <p:nvSpPr>
            <p:cNvPr id="8" name="椭圆 7"/>
            <p:cNvSpPr/>
            <p:nvPr/>
          </p:nvSpPr>
          <p:spPr>
            <a:xfrm>
              <a:off x="1043608" y="2636912"/>
              <a:ext cx="936104" cy="93610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9" name="椭圆 8"/>
            <p:cNvSpPr/>
            <p:nvPr/>
          </p:nvSpPr>
          <p:spPr>
            <a:xfrm>
              <a:off x="1419670" y="2627581"/>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0" name="椭圆 9"/>
            <p:cNvSpPr/>
            <p:nvPr/>
          </p:nvSpPr>
          <p:spPr>
            <a:xfrm>
              <a:off x="1475656" y="3563685"/>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1" name="椭圆 10"/>
            <p:cNvSpPr/>
            <p:nvPr/>
          </p:nvSpPr>
          <p:spPr>
            <a:xfrm>
              <a:off x="1933057" y="2996952"/>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2" name="椭圆 11"/>
            <p:cNvSpPr/>
            <p:nvPr/>
          </p:nvSpPr>
          <p:spPr>
            <a:xfrm>
              <a:off x="1024946" y="3103644"/>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3" name="椭圆 12"/>
            <p:cNvSpPr/>
            <p:nvPr/>
          </p:nvSpPr>
          <p:spPr>
            <a:xfrm>
              <a:off x="1294316" y="2915613"/>
              <a:ext cx="432048" cy="432048"/>
            </a:xfrm>
            <a:prstGeom prst="ellipse">
              <a:avLst/>
            </a:prstGeom>
            <a:noFill/>
            <a:ln>
              <a:solidFill>
                <a:srgbClr val="013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latin typeface="微软雅黑" panose="020B0503020204020204" pitchFamily="34" charset="-122"/>
                  <a:ea typeface="微软雅黑" panose="020B0503020204020204" pitchFamily="34" charset="-122"/>
                </a:rPr>
                <a:t>Si</a:t>
              </a:r>
              <a:endParaRPr lang="zh-CN" altLang="en-US" sz="1000" b="1" dirty="0">
                <a:solidFill>
                  <a:srgbClr val="FF0000"/>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801012" y="3212976"/>
            <a:ext cx="2266932" cy="954766"/>
            <a:chOff x="1043608" y="2618250"/>
            <a:chExt cx="2266932" cy="954766"/>
          </a:xfrm>
        </p:grpSpPr>
        <p:sp>
          <p:nvSpPr>
            <p:cNvPr id="15" name="椭圆 14"/>
            <p:cNvSpPr/>
            <p:nvPr/>
          </p:nvSpPr>
          <p:spPr>
            <a:xfrm>
              <a:off x="1043608" y="2636912"/>
              <a:ext cx="936104" cy="93610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6" name="椭圆 15"/>
            <p:cNvSpPr/>
            <p:nvPr/>
          </p:nvSpPr>
          <p:spPr>
            <a:xfrm>
              <a:off x="1410339" y="2618250"/>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7" name="椭圆 16"/>
            <p:cNvSpPr/>
            <p:nvPr/>
          </p:nvSpPr>
          <p:spPr>
            <a:xfrm>
              <a:off x="3238532" y="3338330"/>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8" name="椭圆 17"/>
            <p:cNvSpPr/>
            <p:nvPr/>
          </p:nvSpPr>
          <p:spPr>
            <a:xfrm>
              <a:off x="1961050" y="3068960"/>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9" name="椭圆 18"/>
            <p:cNvSpPr/>
            <p:nvPr/>
          </p:nvSpPr>
          <p:spPr>
            <a:xfrm>
              <a:off x="1043608" y="3175652"/>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0" name="椭圆 19"/>
            <p:cNvSpPr/>
            <p:nvPr/>
          </p:nvSpPr>
          <p:spPr>
            <a:xfrm>
              <a:off x="1294316" y="2915613"/>
              <a:ext cx="432048" cy="432048"/>
            </a:xfrm>
            <a:prstGeom prst="ellipse">
              <a:avLst/>
            </a:prstGeom>
            <a:noFill/>
            <a:ln>
              <a:solidFill>
                <a:srgbClr val="013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latin typeface="微软雅黑" panose="020B0503020204020204" pitchFamily="34" charset="-122"/>
                  <a:ea typeface="微软雅黑" panose="020B0503020204020204" pitchFamily="34" charset="-122"/>
                </a:rPr>
                <a:t>Si</a:t>
              </a:r>
              <a:endParaRPr lang="zh-CN" altLang="en-US" sz="1000" b="1" dirty="0">
                <a:solidFill>
                  <a:srgbClr val="FF0000"/>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918254" y="2332858"/>
            <a:ext cx="961457" cy="945435"/>
            <a:chOff x="1043608" y="2627581"/>
            <a:chExt cx="961457" cy="945435"/>
          </a:xfrm>
        </p:grpSpPr>
        <p:sp>
          <p:nvSpPr>
            <p:cNvPr id="22" name="椭圆 21"/>
            <p:cNvSpPr/>
            <p:nvPr/>
          </p:nvSpPr>
          <p:spPr>
            <a:xfrm>
              <a:off x="1043608" y="2636912"/>
              <a:ext cx="936104" cy="93610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3" name="椭圆 22"/>
            <p:cNvSpPr/>
            <p:nvPr/>
          </p:nvSpPr>
          <p:spPr>
            <a:xfrm>
              <a:off x="1475656" y="2627581"/>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4" name="椭圆 23"/>
            <p:cNvSpPr/>
            <p:nvPr/>
          </p:nvSpPr>
          <p:spPr>
            <a:xfrm>
              <a:off x="1559635" y="3498368"/>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5" name="椭圆 24"/>
            <p:cNvSpPr/>
            <p:nvPr/>
          </p:nvSpPr>
          <p:spPr>
            <a:xfrm>
              <a:off x="1933057" y="3031636"/>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6" name="椭圆 25"/>
            <p:cNvSpPr/>
            <p:nvPr/>
          </p:nvSpPr>
          <p:spPr>
            <a:xfrm>
              <a:off x="1043608" y="3175652"/>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7" name="椭圆 26"/>
            <p:cNvSpPr/>
            <p:nvPr/>
          </p:nvSpPr>
          <p:spPr>
            <a:xfrm>
              <a:off x="1294316" y="2915613"/>
              <a:ext cx="432048" cy="432048"/>
            </a:xfrm>
            <a:prstGeom prst="ellipse">
              <a:avLst/>
            </a:prstGeom>
            <a:noFill/>
            <a:ln>
              <a:solidFill>
                <a:srgbClr val="013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latin typeface="微软雅黑" panose="020B0503020204020204" pitchFamily="34" charset="-122"/>
                  <a:ea typeface="微软雅黑" panose="020B0503020204020204" pitchFamily="34" charset="-122"/>
                </a:rPr>
                <a:t>Si</a:t>
              </a:r>
              <a:endParaRPr lang="zh-CN" altLang="en-US" sz="1000" b="1" dirty="0">
                <a:solidFill>
                  <a:srgbClr val="FF0000"/>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1798372" y="2342189"/>
            <a:ext cx="989450" cy="945435"/>
            <a:chOff x="1043608" y="2627581"/>
            <a:chExt cx="989450" cy="945435"/>
          </a:xfrm>
        </p:grpSpPr>
        <p:sp>
          <p:nvSpPr>
            <p:cNvPr id="29" name="椭圆 28"/>
            <p:cNvSpPr/>
            <p:nvPr/>
          </p:nvSpPr>
          <p:spPr>
            <a:xfrm>
              <a:off x="1043608" y="2636912"/>
              <a:ext cx="936104" cy="93610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0" name="椭圆 29"/>
            <p:cNvSpPr/>
            <p:nvPr/>
          </p:nvSpPr>
          <p:spPr>
            <a:xfrm>
              <a:off x="1475656" y="2627581"/>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1" name="椭圆 30"/>
            <p:cNvSpPr/>
            <p:nvPr/>
          </p:nvSpPr>
          <p:spPr>
            <a:xfrm>
              <a:off x="1559635" y="3498368"/>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2" name="椭圆 31"/>
            <p:cNvSpPr/>
            <p:nvPr/>
          </p:nvSpPr>
          <p:spPr>
            <a:xfrm>
              <a:off x="1961050" y="3068960"/>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3" name="椭圆 32"/>
            <p:cNvSpPr/>
            <p:nvPr/>
          </p:nvSpPr>
          <p:spPr>
            <a:xfrm>
              <a:off x="1043608" y="3175652"/>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4" name="椭圆 33"/>
            <p:cNvSpPr/>
            <p:nvPr/>
          </p:nvSpPr>
          <p:spPr>
            <a:xfrm>
              <a:off x="1294316" y="2915613"/>
              <a:ext cx="432048" cy="432048"/>
            </a:xfrm>
            <a:prstGeom prst="ellipse">
              <a:avLst/>
            </a:prstGeom>
            <a:noFill/>
            <a:ln>
              <a:solidFill>
                <a:srgbClr val="013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latin typeface="微软雅黑" panose="020B0503020204020204" pitchFamily="34" charset="-122"/>
                  <a:ea typeface="微软雅黑" panose="020B0503020204020204" pitchFamily="34" charset="-122"/>
                </a:rPr>
                <a:t>Si</a:t>
              </a:r>
              <a:endParaRPr lang="zh-CN" altLang="en-US" sz="1000" b="1" dirty="0">
                <a:solidFill>
                  <a:srgbClr val="FF0000"/>
                </a:solidFill>
                <a:latin typeface="微软雅黑" panose="020B0503020204020204" pitchFamily="34" charset="-122"/>
                <a:ea typeface="微软雅黑" panose="020B0503020204020204" pitchFamily="34" charset="-122"/>
              </a:endParaRPr>
            </a:p>
          </p:txBody>
        </p:sp>
      </p:grpSp>
      <p:sp>
        <p:nvSpPr>
          <p:cNvPr id="35" name="TextBox 34"/>
          <p:cNvSpPr txBox="1"/>
          <p:nvPr/>
        </p:nvSpPr>
        <p:spPr>
          <a:xfrm>
            <a:off x="4554244" y="1422107"/>
            <a:ext cx="3518912" cy="1015663"/>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成键的电子摆脱共价键束缚：</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一个电子和一个空穴</a:t>
            </a:r>
          </a:p>
        </p:txBody>
      </p:sp>
      <p:grpSp>
        <p:nvGrpSpPr>
          <p:cNvPr id="36" name="组合 35"/>
          <p:cNvGrpSpPr/>
          <p:nvPr/>
        </p:nvGrpSpPr>
        <p:grpSpPr>
          <a:xfrm>
            <a:off x="2699792" y="2348880"/>
            <a:ext cx="989450" cy="945435"/>
            <a:chOff x="1043608" y="2627581"/>
            <a:chExt cx="989450" cy="945435"/>
          </a:xfrm>
        </p:grpSpPr>
        <p:sp>
          <p:nvSpPr>
            <p:cNvPr id="37" name="椭圆 36"/>
            <p:cNvSpPr/>
            <p:nvPr/>
          </p:nvSpPr>
          <p:spPr>
            <a:xfrm>
              <a:off x="1043608" y="2636912"/>
              <a:ext cx="936104" cy="93610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8" name="椭圆 37"/>
            <p:cNvSpPr/>
            <p:nvPr/>
          </p:nvSpPr>
          <p:spPr>
            <a:xfrm>
              <a:off x="1475656" y="2627581"/>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9" name="椭圆 38"/>
            <p:cNvSpPr/>
            <p:nvPr/>
          </p:nvSpPr>
          <p:spPr>
            <a:xfrm>
              <a:off x="1559635" y="3498368"/>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40" name="椭圆 39"/>
            <p:cNvSpPr/>
            <p:nvPr/>
          </p:nvSpPr>
          <p:spPr>
            <a:xfrm>
              <a:off x="1961050" y="3068960"/>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41" name="椭圆 40"/>
            <p:cNvSpPr/>
            <p:nvPr/>
          </p:nvSpPr>
          <p:spPr>
            <a:xfrm>
              <a:off x="1043608" y="3175652"/>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42" name="椭圆 41"/>
            <p:cNvSpPr/>
            <p:nvPr/>
          </p:nvSpPr>
          <p:spPr>
            <a:xfrm>
              <a:off x="1294316" y="2915613"/>
              <a:ext cx="432048" cy="432048"/>
            </a:xfrm>
            <a:prstGeom prst="ellipse">
              <a:avLst/>
            </a:prstGeom>
            <a:noFill/>
            <a:ln>
              <a:solidFill>
                <a:srgbClr val="013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latin typeface="微软雅黑" panose="020B0503020204020204" pitchFamily="34" charset="-122"/>
                  <a:ea typeface="微软雅黑" panose="020B0503020204020204" pitchFamily="34" charset="-122"/>
                </a:rPr>
                <a:t>Si</a:t>
              </a:r>
              <a:endParaRPr lang="zh-CN" altLang="en-US" sz="1000" b="1" dirty="0">
                <a:solidFill>
                  <a:srgbClr val="FF0000"/>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2699792" y="3212976"/>
            <a:ext cx="989450" cy="945435"/>
            <a:chOff x="1043608" y="2627581"/>
            <a:chExt cx="989450" cy="945435"/>
          </a:xfrm>
        </p:grpSpPr>
        <p:sp>
          <p:nvSpPr>
            <p:cNvPr id="44" name="椭圆 43"/>
            <p:cNvSpPr/>
            <p:nvPr/>
          </p:nvSpPr>
          <p:spPr>
            <a:xfrm>
              <a:off x="1043608" y="2636912"/>
              <a:ext cx="936104" cy="93610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45" name="椭圆 44"/>
            <p:cNvSpPr/>
            <p:nvPr/>
          </p:nvSpPr>
          <p:spPr>
            <a:xfrm>
              <a:off x="1475656" y="2627581"/>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46" name="椭圆 45"/>
            <p:cNvSpPr/>
            <p:nvPr/>
          </p:nvSpPr>
          <p:spPr>
            <a:xfrm>
              <a:off x="1559635" y="3498368"/>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47" name="椭圆 46"/>
            <p:cNvSpPr/>
            <p:nvPr/>
          </p:nvSpPr>
          <p:spPr>
            <a:xfrm>
              <a:off x="1961050" y="3068960"/>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48" name="椭圆 47"/>
            <p:cNvSpPr/>
            <p:nvPr/>
          </p:nvSpPr>
          <p:spPr>
            <a:xfrm>
              <a:off x="1043608" y="3175652"/>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49" name="椭圆 48"/>
            <p:cNvSpPr/>
            <p:nvPr/>
          </p:nvSpPr>
          <p:spPr>
            <a:xfrm>
              <a:off x="1294316" y="2915613"/>
              <a:ext cx="432048" cy="432048"/>
            </a:xfrm>
            <a:prstGeom prst="ellipse">
              <a:avLst/>
            </a:prstGeom>
            <a:noFill/>
            <a:ln>
              <a:solidFill>
                <a:srgbClr val="013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latin typeface="微软雅黑" panose="020B0503020204020204" pitchFamily="34" charset="-122"/>
                  <a:ea typeface="微软雅黑" panose="020B0503020204020204" pitchFamily="34" charset="-122"/>
                </a:rPr>
                <a:t>Si</a:t>
              </a:r>
              <a:endParaRPr lang="zh-CN" altLang="en-US" sz="1000" b="1" dirty="0">
                <a:solidFill>
                  <a:srgbClr val="FF0000"/>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899592" y="4077072"/>
            <a:ext cx="980119" cy="1008112"/>
            <a:chOff x="1024946" y="2627581"/>
            <a:chExt cx="980119" cy="1008112"/>
          </a:xfrm>
        </p:grpSpPr>
        <p:sp>
          <p:nvSpPr>
            <p:cNvPr id="51" name="椭圆 50"/>
            <p:cNvSpPr/>
            <p:nvPr/>
          </p:nvSpPr>
          <p:spPr>
            <a:xfrm>
              <a:off x="1043608" y="2636912"/>
              <a:ext cx="936104" cy="93610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2" name="椭圆 51"/>
            <p:cNvSpPr/>
            <p:nvPr/>
          </p:nvSpPr>
          <p:spPr>
            <a:xfrm>
              <a:off x="1419670" y="2627581"/>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3" name="椭圆 52"/>
            <p:cNvSpPr/>
            <p:nvPr/>
          </p:nvSpPr>
          <p:spPr>
            <a:xfrm>
              <a:off x="1475656" y="3563685"/>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4" name="椭圆 53"/>
            <p:cNvSpPr/>
            <p:nvPr/>
          </p:nvSpPr>
          <p:spPr>
            <a:xfrm>
              <a:off x="1933057" y="2996952"/>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5" name="椭圆 54"/>
            <p:cNvSpPr/>
            <p:nvPr/>
          </p:nvSpPr>
          <p:spPr>
            <a:xfrm>
              <a:off x="1024946" y="3103644"/>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6" name="椭圆 55"/>
            <p:cNvSpPr/>
            <p:nvPr/>
          </p:nvSpPr>
          <p:spPr>
            <a:xfrm>
              <a:off x="1294316" y="2915613"/>
              <a:ext cx="432048" cy="432048"/>
            </a:xfrm>
            <a:prstGeom prst="ellipse">
              <a:avLst/>
            </a:prstGeom>
            <a:noFill/>
            <a:ln>
              <a:solidFill>
                <a:srgbClr val="013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latin typeface="微软雅黑" panose="020B0503020204020204" pitchFamily="34" charset="-122"/>
                  <a:ea typeface="微软雅黑" panose="020B0503020204020204" pitchFamily="34" charset="-122"/>
                </a:rPr>
                <a:t>Si</a:t>
              </a:r>
              <a:endParaRPr lang="zh-CN" altLang="en-US" sz="1000" b="1" dirty="0">
                <a:solidFill>
                  <a:srgbClr val="FF0000"/>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1801012" y="4077072"/>
            <a:ext cx="989450" cy="1017443"/>
            <a:chOff x="1043608" y="2618250"/>
            <a:chExt cx="989450" cy="1017443"/>
          </a:xfrm>
        </p:grpSpPr>
        <p:sp>
          <p:nvSpPr>
            <p:cNvPr id="58" name="椭圆 57"/>
            <p:cNvSpPr/>
            <p:nvPr/>
          </p:nvSpPr>
          <p:spPr>
            <a:xfrm>
              <a:off x="1043608" y="2636912"/>
              <a:ext cx="936104" cy="93610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9" name="椭圆 58"/>
            <p:cNvSpPr/>
            <p:nvPr/>
          </p:nvSpPr>
          <p:spPr>
            <a:xfrm>
              <a:off x="1410339" y="2618250"/>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0" name="椭圆 59"/>
            <p:cNvSpPr/>
            <p:nvPr/>
          </p:nvSpPr>
          <p:spPr>
            <a:xfrm>
              <a:off x="1475656" y="3563685"/>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1" name="椭圆 60"/>
            <p:cNvSpPr/>
            <p:nvPr/>
          </p:nvSpPr>
          <p:spPr>
            <a:xfrm>
              <a:off x="1961050" y="3068960"/>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2" name="椭圆 61"/>
            <p:cNvSpPr/>
            <p:nvPr/>
          </p:nvSpPr>
          <p:spPr>
            <a:xfrm>
              <a:off x="1043608" y="3175652"/>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3" name="椭圆 62"/>
            <p:cNvSpPr/>
            <p:nvPr/>
          </p:nvSpPr>
          <p:spPr>
            <a:xfrm>
              <a:off x="1294316" y="2915613"/>
              <a:ext cx="432048" cy="432048"/>
            </a:xfrm>
            <a:prstGeom prst="ellipse">
              <a:avLst/>
            </a:prstGeom>
            <a:noFill/>
            <a:ln>
              <a:solidFill>
                <a:srgbClr val="013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latin typeface="微软雅黑" panose="020B0503020204020204" pitchFamily="34" charset="-122"/>
                  <a:ea typeface="微软雅黑" panose="020B0503020204020204" pitchFamily="34" charset="-122"/>
                </a:rPr>
                <a:t>Si</a:t>
              </a:r>
              <a:endParaRPr lang="zh-CN" altLang="en-US" sz="1000" b="1" dirty="0">
                <a:solidFill>
                  <a:srgbClr val="FF0000"/>
                </a:solidFill>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2699792" y="4077072"/>
            <a:ext cx="989450" cy="945435"/>
            <a:chOff x="1043608" y="2627581"/>
            <a:chExt cx="989450" cy="945435"/>
          </a:xfrm>
        </p:grpSpPr>
        <p:sp>
          <p:nvSpPr>
            <p:cNvPr id="65" name="椭圆 64"/>
            <p:cNvSpPr/>
            <p:nvPr/>
          </p:nvSpPr>
          <p:spPr>
            <a:xfrm>
              <a:off x="1043608" y="2636912"/>
              <a:ext cx="936104" cy="93610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6" name="椭圆 65"/>
            <p:cNvSpPr/>
            <p:nvPr/>
          </p:nvSpPr>
          <p:spPr>
            <a:xfrm>
              <a:off x="1475656" y="2627581"/>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7" name="椭圆 66"/>
            <p:cNvSpPr/>
            <p:nvPr/>
          </p:nvSpPr>
          <p:spPr>
            <a:xfrm>
              <a:off x="1559635" y="3498368"/>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椭圆 67"/>
            <p:cNvSpPr/>
            <p:nvPr/>
          </p:nvSpPr>
          <p:spPr>
            <a:xfrm>
              <a:off x="1961050" y="3068960"/>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9" name="椭圆 68"/>
            <p:cNvSpPr/>
            <p:nvPr/>
          </p:nvSpPr>
          <p:spPr>
            <a:xfrm>
              <a:off x="1043608" y="3175652"/>
              <a:ext cx="72008" cy="72008"/>
            </a:xfrm>
            <a:prstGeom prst="ellipse">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70" name="椭圆 69"/>
            <p:cNvSpPr/>
            <p:nvPr/>
          </p:nvSpPr>
          <p:spPr>
            <a:xfrm>
              <a:off x="1294316" y="2915613"/>
              <a:ext cx="432048" cy="432048"/>
            </a:xfrm>
            <a:prstGeom prst="ellipse">
              <a:avLst/>
            </a:prstGeom>
            <a:noFill/>
            <a:ln>
              <a:solidFill>
                <a:srgbClr val="013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latin typeface="微软雅黑" panose="020B0503020204020204" pitchFamily="34" charset="-122"/>
                  <a:ea typeface="微软雅黑" panose="020B0503020204020204" pitchFamily="34" charset="-122"/>
                </a:rPr>
                <a:t>Si</a:t>
              </a:r>
              <a:endParaRPr lang="zh-CN" altLang="en-US" sz="1000" b="1" dirty="0">
                <a:solidFill>
                  <a:srgbClr val="FF0000"/>
                </a:solidFill>
                <a:latin typeface="微软雅黑" panose="020B0503020204020204" pitchFamily="34" charset="-122"/>
                <a:ea typeface="微软雅黑" panose="020B0503020204020204" pitchFamily="34" charset="-122"/>
              </a:endParaRPr>
            </a:p>
          </p:txBody>
        </p:sp>
      </p:grpSp>
      <p:cxnSp>
        <p:nvCxnSpPr>
          <p:cNvPr id="73" name="直接箭头连接符 72"/>
          <p:cNvCxnSpPr>
            <a:stCxn id="58" idx="0"/>
          </p:cNvCxnSpPr>
          <p:nvPr/>
        </p:nvCxnSpPr>
        <p:spPr bwMode="auto">
          <a:xfrm flipV="1">
            <a:off x="2269064" y="3933056"/>
            <a:ext cx="1582856" cy="162678"/>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98" name="流程图: 联系 97"/>
          <p:cNvSpPr/>
          <p:nvPr/>
        </p:nvSpPr>
        <p:spPr bwMode="auto">
          <a:xfrm>
            <a:off x="5940793" y="4234470"/>
            <a:ext cx="91440" cy="91440"/>
          </a:xfrm>
          <a:prstGeom prst="flowChartConnector">
            <a:avLst/>
          </a:prstGeom>
          <a:solidFill>
            <a:schemeClr val="bg1"/>
          </a:solidFill>
          <a:ln w="28575" cap="flat" cmpd="sng" algn="ctr">
            <a:solidFill>
              <a:srgbClr val="FF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75" name="直接连接符 74"/>
          <p:cNvCxnSpPr/>
          <p:nvPr/>
        </p:nvCxnSpPr>
        <p:spPr bwMode="auto">
          <a:xfrm>
            <a:off x="4860032" y="4299787"/>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4860032" y="3795731"/>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a:off x="4860032" y="4443803"/>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a:off x="4860032" y="4587819"/>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9" name="直接连接符 78"/>
          <p:cNvCxnSpPr/>
          <p:nvPr/>
        </p:nvCxnSpPr>
        <p:spPr bwMode="auto">
          <a:xfrm>
            <a:off x="4860032" y="4731835"/>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0" name="直接连接符 79"/>
          <p:cNvCxnSpPr/>
          <p:nvPr/>
        </p:nvCxnSpPr>
        <p:spPr bwMode="auto">
          <a:xfrm>
            <a:off x="4860032" y="4875851"/>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1" name="直接连接符 80"/>
          <p:cNvCxnSpPr/>
          <p:nvPr/>
        </p:nvCxnSpPr>
        <p:spPr bwMode="auto">
          <a:xfrm>
            <a:off x="4860032" y="3651715"/>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2" name="直接连接符 81"/>
          <p:cNvCxnSpPr/>
          <p:nvPr/>
        </p:nvCxnSpPr>
        <p:spPr bwMode="auto">
          <a:xfrm>
            <a:off x="4860032" y="3507699"/>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3" name="直接连接符 82"/>
          <p:cNvCxnSpPr/>
          <p:nvPr/>
        </p:nvCxnSpPr>
        <p:spPr bwMode="auto">
          <a:xfrm>
            <a:off x="4860032" y="3363683"/>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4" name="直接连接符 83"/>
          <p:cNvCxnSpPr/>
          <p:nvPr/>
        </p:nvCxnSpPr>
        <p:spPr bwMode="auto">
          <a:xfrm>
            <a:off x="4860032" y="3219667"/>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5" name="流程图: 联系 84"/>
          <p:cNvSpPr/>
          <p:nvPr/>
        </p:nvSpPr>
        <p:spPr bwMode="auto">
          <a:xfrm>
            <a:off x="5292080" y="4262463"/>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6" name="流程图: 联系 85"/>
          <p:cNvSpPr/>
          <p:nvPr/>
        </p:nvSpPr>
        <p:spPr bwMode="auto">
          <a:xfrm>
            <a:off x="5444480" y="4414863"/>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7" name="流程图: 联系 86"/>
          <p:cNvSpPr/>
          <p:nvPr/>
        </p:nvSpPr>
        <p:spPr bwMode="auto">
          <a:xfrm>
            <a:off x="5596880" y="4567263"/>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8" name="流程图: 联系 87"/>
          <p:cNvSpPr/>
          <p:nvPr/>
        </p:nvSpPr>
        <p:spPr bwMode="auto">
          <a:xfrm>
            <a:off x="5749280" y="4719663"/>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9" name="流程图: 联系 88"/>
          <p:cNvSpPr/>
          <p:nvPr/>
        </p:nvSpPr>
        <p:spPr bwMode="auto">
          <a:xfrm>
            <a:off x="5580112" y="4872063"/>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90" name="流程图: 联系 89"/>
          <p:cNvSpPr/>
          <p:nvPr/>
        </p:nvSpPr>
        <p:spPr bwMode="auto">
          <a:xfrm>
            <a:off x="6064736" y="4856419"/>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91" name="流程图: 联系 90"/>
          <p:cNvSpPr/>
          <p:nvPr/>
        </p:nvSpPr>
        <p:spPr bwMode="auto">
          <a:xfrm>
            <a:off x="6136744" y="4712403"/>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92" name="流程图: 联系 91"/>
          <p:cNvSpPr/>
          <p:nvPr/>
        </p:nvSpPr>
        <p:spPr bwMode="auto">
          <a:xfrm>
            <a:off x="6217136" y="4515811"/>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93" name="流程图: 联系 92"/>
          <p:cNvSpPr/>
          <p:nvPr/>
        </p:nvSpPr>
        <p:spPr bwMode="auto">
          <a:xfrm>
            <a:off x="6289144" y="4371795"/>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94" name="流程图: 联系 93"/>
          <p:cNvSpPr/>
          <p:nvPr/>
        </p:nvSpPr>
        <p:spPr bwMode="auto">
          <a:xfrm>
            <a:off x="5940152" y="4227779"/>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96" name="直接箭头连接符 95"/>
          <p:cNvCxnSpPr/>
          <p:nvPr/>
        </p:nvCxnSpPr>
        <p:spPr bwMode="auto">
          <a:xfrm flipH="1" flipV="1">
            <a:off x="5984167" y="3551714"/>
            <a:ext cx="0" cy="648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9" name="TextBox 98"/>
          <p:cNvSpPr txBox="1"/>
          <p:nvPr/>
        </p:nvSpPr>
        <p:spPr>
          <a:xfrm>
            <a:off x="7308304" y="4515811"/>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价带</a:t>
            </a:r>
          </a:p>
        </p:txBody>
      </p:sp>
      <p:sp>
        <p:nvSpPr>
          <p:cNvPr id="100" name="TextBox 99"/>
          <p:cNvSpPr txBox="1"/>
          <p:nvPr/>
        </p:nvSpPr>
        <p:spPr>
          <a:xfrm>
            <a:off x="7308304" y="3291675"/>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导带</a:t>
            </a:r>
          </a:p>
        </p:txBody>
      </p:sp>
      <p:sp>
        <p:nvSpPr>
          <p:cNvPr id="101" name="TextBox 100"/>
          <p:cNvSpPr txBox="1"/>
          <p:nvPr/>
        </p:nvSpPr>
        <p:spPr>
          <a:xfrm>
            <a:off x="5688320" y="5091874"/>
            <a:ext cx="646331"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跃迁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diamond(in)">
                                      <p:cBhvr>
                                        <p:cTn id="7" dur="2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grpId="0" nodeType="clickEffect">
                                  <p:stCondLst>
                                    <p:cond delay="0"/>
                                  </p:stCondLst>
                                  <p:childTnLst>
                                    <p:animMotion origin="layout" path="M -3.88889E-6 -3.33333E-6 L 0.00296 -0.11157 " pathEditMode="relative" rAng="0" ptsTypes="AA">
                                      <p:cBhvr>
                                        <p:cTn id="11" dur="2000" fill="hold"/>
                                        <p:tgtEl>
                                          <p:spTgt spid="94"/>
                                        </p:tgtEl>
                                        <p:attrNameLst>
                                          <p:attrName>ppt_x</p:attrName>
                                          <p:attrName>ppt_y</p:attrName>
                                        </p:attrNameLst>
                                      </p:cBhvr>
                                      <p:rCtr x="100" y="-5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10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490323" y="1622666"/>
            <a:ext cx="3345788" cy="461665"/>
          </a:xfrm>
          <a:prstGeom prst="rect">
            <a:avLst/>
          </a:prstGeom>
          <a:noFill/>
        </p:spPr>
        <p:txBody>
          <a:bodyPr wrap="none" rtlCol="0">
            <a:sp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载流子浓度：</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i="1"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i="1"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i="1"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3847909" y="1408352"/>
          <a:ext cx="2889270" cy="928694"/>
        </p:xfrm>
        <a:graphic>
          <a:graphicData uri="http://schemas.openxmlformats.org/presentationml/2006/ole">
            <mc:AlternateContent xmlns:mc="http://schemas.openxmlformats.org/markup-compatibility/2006">
              <mc:Choice xmlns:v="urn:schemas-microsoft-com:vml" Requires="v">
                <p:oleObj spid="_x0000_s16390" name="公式" r:id="rId3" imgW="1422400" imgH="457200" progId="Equation.3">
                  <p:embed/>
                </p:oleObj>
              </mc:Choice>
              <mc:Fallback>
                <p:oleObj name="公式" r:id="rId3" imgW="1422400" imgH="4572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7909" y="1408352"/>
                        <a:ext cx="2889270"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p:cNvSpPr txBox="1"/>
          <p:nvPr/>
        </p:nvSpPr>
        <p:spPr>
          <a:xfrm>
            <a:off x="490323" y="946687"/>
            <a:ext cx="1723549"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本征半导体</a:t>
            </a:r>
          </a:p>
        </p:txBody>
      </p:sp>
      <p:sp>
        <p:nvSpPr>
          <p:cNvPr id="5" name="标题 6"/>
          <p:cNvSpPr txBox="1"/>
          <p:nvPr/>
        </p:nvSpPr>
        <p:spPr>
          <a:xfrm>
            <a:off x="0" y="274638"/>
            <a:ext cx="8229600" cy="506597"/>
          </a:xfrm>
          <a:prstGeom prst="rect">
            <a:avLst/>
          </a:prstGeom>
          <a:effectLst/>
        </p:spPr>
        <p:txBody>
          <a:bodyPr vert="horz" lIns="91440" tIns="45720" rIns="91440" bIns="45720" rtlCol="0" anchor="ctr">
            <a:normAutofit fontScale="975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zh-CN" altLang="en-US" sz="2800">
                <a:latin typeface="黑体" panose="02010609060101010101" pitchFamily="49" charset="-122"/>
                <a:ea typeface="黑体" panose="02010609060101010101" pitchFamily="49" charset="-122"/>
              </a:rPr>
              <a:t>载流子浓度：本征半导体</a:t>
            </a:r>
            <a:endParaRPr lang="zh-CN" altLang="en-US" sz="2800" dirty="0">
              <a:latin typeface="黑体" panose="02010609060101010101" pitchFamily="49" charset="-122"/>
              <a:ea typeface="黑体" panose="02010609060101010101" pitchFamily="49" charset="-122"/>
            </a:endParaRPr>
          </a:p>
        </p:txBody>
      </p:sp>
      <p:sp>
        <p:nvSpPr>
          <p:cNvPr id="6" name="文本框 5"/>
          <p:cNvSpPr txBox="1"/>
          <p:nvPr/>
        </p:nvSpPr>
        <p:spPr>
          <a:xfrm>
            <a:off x="807868" y="2672179"/>
            <a:ext cx="2377574" cy="1938992"/>
          </a:xfrm>
          <a:prstGeom prst="rect">
            <a:avLst/>
          </a:prstGeom>
          <a:noFill/>
        </p:spPr>
        <p:txBody>
          <a:bodyPr wrap="none" rtlCol="0">
            <a:spAutoFit/>
          </a:bodyPr>
          <a:lstStyle/>
          <a:p>
            <a:pPr marL="342900" indent="-342900">
              <a:buAutoNum type="arabicPeriod"/>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与温度的关系</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AutoNum type="arabicPeriod"/>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AutoNum type="arabicPeriod"/>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斜率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i="1" baseline="-25000" dirty="0" err="1">
                <a:latin typeface="Times New Roman" panose="02020603050405020304" pitchFamily="18" charset="0"/>
                <a:ea typeface="黑体" panose="02010609060101010101" pitchFamily="49" charset="-122"/>
                <a:cs typeface="Times New Roman" panose="02020603050405020304" pitchFamily="18" charset="0"/>
              </a:rPr>
              <a:t>g</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k</a:t>
            </a:r>
            <a:r>
              <a:rPr lang="en-US" altLang="zh-CN" sz="2400" i="1" baseline="-25000" dirty="0" err="1">
                <a:latin typeface="Times New Roman" panose="02020603050405020304" pitchFamily="18" charset="0"/>
                <a:ea typeface="黑体" panose="02010609060101010101" pitchFamily="49" charset="-122"/>
                <a:cs typeface="Times New Roman" panose="02020603050405020304" pitchFamily="18" charset="0"/>
              </a:rPr>
              <a:t>B</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T</a:t>
            </a:r>
            <a:endParaRPr lang="en-US" altLang="zh-CN" sz="2400" i="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AutoNum type="arabicPeriod"/>
            </a:pPr>
            <a:endParaRPr lang="en-US" altLang="zh-CN" sz="2400" i="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AutoNum type="arabicPeriod"/>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极限工作温度</a:t>
            </a:r>
          </a:p>
        </p:txBody>
      </p:sp>
      <p:cxnSp>
        <p:nvCxnSpPr>
          <p:cNvPr id="9" name="直接箭头连接符 8"/>
          <p:cNvCxnSpPr/>
          <p:nvPr/>
        </p:nvCxnSpPr>
        <p:spPr>
          <a:xfrm>
            <a:off x="5292544" y="4944863"/>
            <a:ext cx="35599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5797118" y="2337046"/>
            <a:ext cx="26633" cy="32292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608163" y="5070915"/>
            <a:ext cx="854721" cy="369332"/>
          </a:xfrm>
          <a:prstGeom prst="rect">
            <a:avLst/>
          </a:prstGeom>
          <a:noFill/>
        </p:spPr>
        <p:txBody>
          <a:bodyPr wrap="none" rtlCol="0">
            <a:spAutoFit/>
          </a:bodyPr>
          <a:lstStyle/>
          <a:p>
            <a:r>
              <a:rPr lang="en-US" altLang="zh-CN" dirty="0"/>
              <a:t>1000/T</a:t>
            </a:r>
            <a:endParaRPr lang="zh-CN" altLang="en-US" dirty="0"/>
          </a:p>
        </p:txBody>
      </p:sp>
      <p:sp>
        <p:nvSpPr>
          <p:cNvPr id="14" name="文本框 13"/>
          <p:cNvSpPr txBox="1"/>
          <p:nvPr/>
        </p:nvSpPr>
        <p:spPr>
          <a:xfrm>
            <a:off x="5195962" y="3523981"/>
            <a:ext cx="534121" cy="369332"/>
          </a:xfrm>
          <a:prstGeom prst="rect">
            <a:avLst/>
          </a:prstGeom>
          <a:noFill/>
        </p:spPr>
        <p:txBody>
          <a:bodyPr wrap="none" rtlCol="0">
            <a:spAutoFit/>
          </a:bodyPr>
          <a:lstStyle/>
          <a:p>
            <a:r>
              <a:rPr lang="en-US" altLang="zh-CN" dirty="0"/>
              <a:t>ln </a:t>
            </a:r>
            <a:r>
              <a:rPr lang="en-US" altLang="zh-CN" i="1" dirty="0">
                <a:latin typeface="Times New Roman" panose="02020603050405020304" pitchFamily="18" charset="0"/>
                <a:cs typeface="Times New Roman" panose="02020603050405020304" pitchFamily="18" charset="0"/>
              </a:rPr>
              <a:t>n</a:t>
            </a:r>
            <a:endParaRPr lang="zh-CN" altLang="en-US" i="1" dirty="0">
              <a:latin typeface="Times New Roman" panose="02020603050405020304" pitchFamily="18" charset="0"/>
              <a:cs typeface="Times New Roman" panose="02020603050405020304" pitchFamily="18" charset="0"/>
            </a:endParaRPr>
          </a:p>
        </p:txBody>
      </p:sp>
      <p:cxnSp>
        <p:nvCxnSpPr>
          <p:cNvPr id="17" name="直接连接符 16"/>
          <p:cNvCxnSpPr/>
          <p:nvPr/>
        </p:nvCxnSpPr>
        <p:spPr>
          <a:xfrm>
            <a:off x="6205879" y="2326910"/>
            <a:ext cx="1597593" cy="1996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860366" y="2550111"/>
            <a:ext cx="1383437" cy="23170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21831" y="2404740"/>
            <a:ext cx="1447546" cy="21905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24035" y="5183029"/>
            <a:ext cx="1345240" cy="923330"/>
          </a:xfrm>
          <a:prstGeom prst="rect">
            <a:avLst/>
          </a:prstGeom>
          <a:noFill/>
        </p:spPr>
        <p:txBody>
          <a:bodyPr wrap="none" rtlCol="0">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Si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520K</a:t>
            </a: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Ge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370K</a:t>
            </a: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GaAs: 720K</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文本框 25"/>
          <p:cNvSpPr txBox="1"/>
          <p:nvPr/>
        </p:nvSpPr>
        <p:spPr>
          <a:xfrm>
            <a:off x="1312198" y="4712434"/>
            <a:ext cx="1601721" cy="369332"/>
          </a:xfrm>
          <a:prstGeom prst="rect">
            <a:avLst/>
          </a:prstGeom>
          <a:noFill/>
        </p:spPr>
        <p:txBody>
          <a:bodyPr wrap="none" rtlCol="0">
            <a:spAutoFit/>
          </a:bodyPr>
          <a:lstStyle/>
          <a:p>
            <a:r>
              <a:rPr lang="en-US" altLang="zh-CN" i="1" dirty="0" err="1">
                <a:latin typeface="Times New Roman" panose="02020603050405020304" pitchFamily="18" charset="0"/>
                <a:cs typeface="Times New Roman" panose="02020603050405020304" pitchFamily="18" charset="0"/>
              </a:rPr>
              <a:t>n</a:t>
            </a:r>
            <a:r>
              <a:rPr lang="en-US" altLang="zh-CN" i="1" baseline="-25000"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5*10</a:t>
            </a:r>
            <a:r>
              <a:rPr lang="en-US" altLang="zh-CN" baseline="30000" dirty="0">
                <a:latin typeface="Times New Roman" panose="02020603050405020304" pitchFamily="18" charset="0"/>
                <a:cs typeface="Times New Roman" panose="02020603050405020304" pitchFamily="18" charset="0"/>
              </a:rPr>
              <a:t>14  </a:t>
            </a:r>
            <a:r>
              <a:rPr lang="en-US" altLang="zh-CN" dirty="0">
                <a:latin typeface="Times New Roman" panose="02020603050405020304" pitchFamily="18" charset="0"/>
                <a:cs typeface="Times New Roman" panose="02020603050405020304" pitchFamily="18" charset="0"/>
              </a:rPr>
              <a:t>cm</a:t>
            </a:r>
            <a:r>
              <a:rPr lang="en-US" altLang="zh-CN" baseline="30000" dirty="0">
                <a:latin typeface="Times New Roman" panose="02020603050405020304" pitchFamily="18" charset="0"/>
                <a:cs typeface="Times New Roman" panose="02020603050405020304" pitchFamily="18" charset="0"/>
              </a:rPr>
              <a:t>-3</a:t>
            </a:r>
            <a:endParaRPr lang="zh-CN" altLang="en-US" baseline="30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714620"/>
            <a:ext cx="3345788" cy="461665"/>
          </a:xfrm>
          <a:prstGeom prst="rect">
            <a:avLst/>
          </a:prstGeom>
          <a:noFill/>
        </p:spPr>
        <p:txBody>
          <a:bodyPr wrap="none" rtlCol="0">
            <a:sp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载流子浓度：</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i="1"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i="1"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i="1"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nvGraphicFramePr>
        <p:xfrm>
          <a:off x="3714744" y="2500306"/>
          <a:ext cx="2889270" cy="928694"/>
        </p:xfrm>
        <a:graphic>
          <a:graphicData uri="http://schemas.openxmlformats.org/presentationml/2006/ole">
            <mc:AlternateContent xmlns:mc="http://schemas.openxmlformats.org/markup-compatibility/2006">
              <mc:Choice xmlns:v="urn:schemas-microsoft-com:vml" Requires="v">
                <p:oleObj spid="_x0000_s17434" name="公式" r:id="rId3" imgW="1422400" imgH="457200" progId="Equation.3">
                  <p:embed/>
                </p:oleObj>
              </mc:Choice>
              <mc:Fallback>
                <p:oleObj name="公式" r:id="rId3" imgW="1422400" imgH="4572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44" y="2500306"/>
                        <a:ext cx="2889270"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2500298" y="4143380"/>
          <a:ext cx="4016375" cy="792162"/>
        </p:xfrm>
        <a:graphic>
          <a:graphicData uri="http://schemas.openxmlformats.org/presentationml/2006/ole">
            <mc:AlternateContent xmlns:mc="http://schemas.openxmlformats.org/markup-compatibility/2006">
              <mc:Choice xmlns:v="urn:schemas-microsoft-com:vml" Requires="v">
                <p:oleObj spid="_x0000_s17435" name="公式" r:id="rId5" imgW="2184400" imgH="431800" progId="Equation.3">
                  <p:embed/>
                </p:oleObj>
              </mc:Choice>
              <mc:Fallback>
                <p:oleObj name="公式" r:id="rId5" imgW="21844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0298" y="4143380"/>
                        <a:ext cx="4016375"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6"/>
          <p:cNvSpPr txBox="1"/>
          <p:nvPr/>
        </p:nvSpPr>
        <p:spPr>
          <a:xfrm>
            <a:off x="150181" y="247164"/>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i="0" u="none" strike="noStrike" kern="0" cap="none" spc="0" normalizeH="0" baseline="0" noProof="0" dirty="0">
                <a:ln>
                  <a:noFill/>
                </a:ln>
                <a:effectLst/>
                <a:uLnTx/>
                <a:uFillTx/>
                <a:latin typeface="黑体" panose="02010609060101010101" pitchFamily="49" charset="-122"/>
                <a:ea typeface="黑体" panose="02010609060101010101" pitchFamily="49" charset="-122"/>
                <a:cs typeface="+mj-cs"/>
              </a:rPr>
              <a:t>载流子浓度：本征半导体</a:t>
            </a:r>
          </a:p>
        </p:txBody>
      </p:sp>
      <p:graphicFrame>
        <p:nvGraphicFramePr>
          <p:cNvPr id="174086" name="Object 6"/>
          <p:cNvGraphicFramePr>
            <a:graphicFrameLocks noChangeAspect="1"/>
          </p:cNvGraphicFramePr>
          <p:nvPr/>
        </p:nvGraphicFramePr>
        <p:xfrm>
          <a:off x="3643313" y="1547813"/>
          <a:ext cx="2619375" cy="857250"/>
        </p:xfrm>
        <a:graphic>
          <a:graphicData uri="http://schemas.openxmlformats.org/presentationml/2006/ole">
            <mc:AlternateContent xmlns:mc="http://schemas.openxmlformats.org/markup-compatibility/2006">
              <mc:Choice xmlns:v="urn:schemas-microsoft-com:vml" Requires="v">
                <p:oleObj spid="_x0000_s17436" name="公式" r:id="rId7" imgW="1397000" imgH="457200" progId="Equation.3">
                  <p:embed/>
                </p:oleObj>
              </mc:Choice>
              <mc:Fallback>
                <p:oleObj name="公式" r:id="rId7" imgW="139700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3313" y="1547813"/>
                        <a:ext cx="26193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87" name="Object 7"/>
          <p:cNvGraphicFramePr>
            <a:graphicFrameLocks noChangeAspect="1"/>
          </p:cNvGraphicFramePr>
          <p:nvPr/>
        </p:nvGraphicFramePr>
        <p:xfrm>
          <a:off x="547679" y="1523987"/>
          <a:ext cx="2809875" cy="857250"/>
        </p:xfrm>
        <a:graphic>
          <a:graphicData uri="http://schemas.openxmlformats.org/presentationml/2006/ole">
            <mc:AlternateContent xmlns:mc="http://schemas.openxmlformats.org/markup-compatibility/2006">
              <mc:Choice xmlns:v="urn:schemas-microsoft-com:vml" Requires="v">
                <p:oleObj spid="_x0000_s17437" name="公式" r:id="rId9" imgW="1498600" imgH="457200" progId="Equation.3">
                  <p:embed/>
                </p:oleObj>
              </mc:Choice>
              <mc:Fallback>
                <p:oleObj name="公式" r:id="rId9" imgW="1498600" imgH="457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679" y="1523987"/>
                        <a:ext cx="28098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3286116" y="1697351"/>
            <a:ext cx="436338" cy="461665"/>
          </a:xfrm>
          <a:prstGeom prst="rect">
            <a:avLst/>
          </a:prstGeom>
          <a:noFill/>
        </p:spPr>
        <p:txBody>
          <a:bodyPr wrap="none" rtlCol="0">
            <a:spAutoFit/>
          </a:bodyPr>
          <a:lstStyle/>
          <a:p>
            <a:r>
              <a:rPr lang="en-US" altLang="zh-CN" sz="2400" dirty="0"/>
              <a:t>=</a:t>
            </a:r>
            <a:endParaRPr lang="zh-CN" altLang="en-US" sz="2400" dirty="0"/>
          </a:p>
        </p:txBody>
      </p:sp>
      <p:sp>
        <p:nvSpPr>
          <p:cNvPr id="13" name="TextBox 12"/>
          <p:cNvSpPr txBox="1"/>
          <p:nvPr/>
        </p:nvSpPr>
        <p:spPr>
          <a:xfrm>
            <a:off x="1000100" y="3643314"/>
            <a:ext cx="4801314"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根据这一关系，可解出本征半导体的费米能级</a:t>
            </a:r>
          </a:p>
        </p:txBody>
      </p:sp>
      <p:sp>
        <p:nvSpPr>
          <p:cNvPr id="14" name="右弧形箭头 13"/>
          <p:cNvSpPr/>
          <p:nvPr/>
        </p:nvSpPr>
        <p:spPr bwMode="auto">
          <a:xfrm>
            <a:off x="6715140" y="2000240"/>
            <a:ext cx="857256" cy="2143140"/>
          </a:xfrm>
          <a:prstGeom prst="curvedLeftArrow">
            <a:avLst>
              <a:gd name="adj1" fmla="val 17235"/>
              <a:gd name="adj2" fmla="val 61554"/>
              <a:gd name="adj3" fmla="val 25000"/>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grpSp>
        <p:nvGrpSpPr>
          <p:cNvPr id="15" name="Group 22"/>
          <p:cNvGrpSpPr/>
          <p:nvPr/>
        </p:nvGrpSpPr>
        <p:grpSpPr bwMode="auto">
          <a:xfrm>
            <a:off x="2909921" y="4924442"/>
            <a:ext cx="5910262" cy="723900"/>
            <a:chOff x="1652" y="2704"/>
            <a:chExt cx="3723" cy="456"/>
          </a:xfrm>
        </p:grpSpPr>
        <p:graphicFrame>
          <p:nvGraphicFramePr>
            <p:cNvPr id="16" name="Object 16"/>
            <p:cNvGraphicFramePr>
              <a:graphicFrameLocks noChangeAspect="1"/>
            </p:cNvGraphicFramePr>
            <p:nvPr/>
          </p:nvGraphicFramePr>
          <p:xfrm>
            <a:off x="1652" y="2704"/>
            <a:ext cx="1272" cy="456"/>
          </p:xfrm>
          <a:graphic>
            <a:graphicData uri="http://schemas.openxmlformats.org/presentationml/2006/ole">
              <mc:AlternateContent xmlns:mc="http://schemas.openxmlformats.org/markup-compatibility/2006">
                <mc:Choice xmlns:v="urn:schemas-microsoft-com:vml" Requires="v">
                  <p:oleObj spid="_x0000_s17438" name="公式" r:id="rId11" imgW="2019300" imgH="723900" progId="Equation.3">
                    <p:embed/>
                  </p:oleObj>
                </mc:Choice>
                <mc:Fallback>
                  <p:oleObj name="公式" r:id="rId11" imgW="2019300" imgH="7239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2" y="2704"/>
                          <a:ext cx="1272"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9"/>
            <p:cNvSpPr txBox="1">
              <a:spLocks noChangeArrowheads="1"/>
            </p:cNvSpPr>
            <p:nvPr/>
          </p:nvSpPr>
          <p:spPr bwMode="auto">
            <a:xfrm>
              <a:off x="2835" y="2779"/>
              <a:ext cx="2540" cy="288"/>
            </a:xfrm>
            <a:prstGeom prst="rect">
              <a:avLst/>
            </a:prstGeom>
            <a:noFill/>
            <a:ln w="9525">
              <a:noFill/>
              <a:miter lim="800000"/>
            </a:ln>
            <a:effectLst/>
          </p:spPr>
          <p:txBody>
            <a:bodyPr>
              <a:spAutoFit/>
            </a:bodyPr>
            <a:lstStyle/>
            <a:p>
              <a:pPr>
                <a:spcBef>
                  <a:spcPct val="50000"/>
                </a:spcBef>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i="1"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恰好位于禁带中央</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dirty="0">
                <a:solidFill>
                  <a:srgbClr val="FF00FF"/>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4" name="Group 18"/>
          <p:cNvGrpSpPr/>
          <p:nvPr/>
        </p:nvGrpSpPr>
        <p:grpSpPr bwMode="auto">
          <a:xfrm>
            <a:off x="809706" y="5078447"/>
            <a:ext cx="2390775" cy="461963"/>
            <a:chOff x="421" y="2794"/>
            <a:chExt cx="1506" cy="291"/>
          </a:xfrm>
        </p:grpSpPr>
        <p:graphicFrame>
          <p:nvGraphicFramePr>
            <p:cNvPr id="25" name="Object 14"/>
            <p:cNvGraphicFramePr>
              <a:graphicFrameLocks noChangeAspect="1"/>
            </p:cNvGraphicFramePr>
            <p:nvPr/>
          </p:nvGraphicFramePr>
          <p:xfrm>
            <a:off x="848" y="2827"/>
            <a:ext cx="696" cy="240"/>
          </p:xfrm>
          <a:graphic>
            <a:graphicData uri="http://schemas.openxmlformats.org/presentationml/2006/ole">
              <mc:AlternateContent xmlns:mc="http://schemas.openxmlformats.org/markup-compatibility/2006">
                <mc:Choice xmlns:v="urn:schemas-microsoft-com:vml" Requires="v">
                  <p:oleObj spid="_x0000_s17439" name="公式" r:id="rId13" imgW="1104900" imgH="381000" progId="Equation.3">
                    <p:embed/>
                  </p:oleObj>
                </mc:Choice>
                <mc:Fallback>
                  <p:oleObj name="公式" r:id="rId13" imgW="1104900" imgH="3810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8" y="2827"/>
                          <a:ext cx="69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15"/>
            <p:cNvSpPr txBox="1">
              <a:spLocks noChangeArrowheads="1"/>
            </p:cNvSpPr>
            <p:nvPr/>
          </p:nvSpPr>
          <p:spPr bwMode="auto">
            <a:xfrm>
              <a:off x="421" y="2794"/>
              <a:ext cx="533" cy="291"/>
            </a:xfrm>
            <a:prstGeom prst="rect">
              <a:avLst/>
            </a:prstGeom>
            <a:noFill/>
            <a:ln w="9525">
              <a:noFill/>
              <a:miter lim="800000"/>
            </a:ln>
            <a:effectLst/>
          </p:spPr>
          <p:txBody>
            <a:bodyPr wrap="square">
              <a:spAutoFit/>
            </a:bodyPr>
            <a:lstStyle/>
            <a:p>
              <a:pPr>
                <a:spcBef>
                  <a:spcPct val="5000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假如</a:t>
              </a:r>
            </a:p>
          </p:txBody>
        </p:sp>
        <p:sp>
          <p:nvSpPr>
            <p:cNvPr id="27" name="Text Box 17"/>
            <p:cNvSpPr txBox="1">
              <a:spLocks noChangeArrowheads="1"/>
            </p:cNvSpPr>
            <p:nvPr/>
          </p:nvSpPr>
          <p:spPr bwMode="auto">
            <a:xfrm>
              <a:off x="1519" y="2795"/>
              <a:ext cx="408" cy="288"/>
            </a:xfrm>
            <a:prstGeom prst="rect">
              <a:avLst/>
            </a:prstGeom>
            <a:noFill/>
            <a:ln w="9525">
              <a:noFill/>
              <a:miter lim="800000"/>
            </a:ln>
            <a:effectLst/>
          </p:spPr>
          <p:txBody>
            <a:bodyPr>
              <a:spAutoFit/>
            </a:bodyPr>
            <a:lstStyle/>
            <a:p>
              <a:pPr>
                <a:spcBef>
                  <a:spcPct val="50000"/>
                </a:spcBef>
              </a:pPr>
              <a:r>
                <a:rPr lang="en-US" altLang="zh-CN" sz="2400">
                  <a:latin typeface="Times New Roman" panose="02020603050405020304" pitchFamily="18" charset="0"/>
                  <a:ea typeface="黑体" panose="02010609060101010101" pitchFamily="49" charset="-122"/>
                  <a:cs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71802" y="2143116"/>
            <a:ext cx="1569660"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代入上式得：</a:t>
            </a:r>
          </a:p>
        </p:txBody>
      </p:sp>
      <p:graphicFrame>
        <p:nvGraphicFramePr>
          <p:cNvPr id="7" name="Object 2"/>
          <p:cNvGraphicFramePr>
            <a:graphicFrameLocks noChangeAspect="1"/>
          </p:cNvGraphicFramePr>
          <p:nvPr/>
        </p:nvGraphicFramePr>
        <p:xfrm>
          <a:off x="4475158" y="1928813"/>
          <a:ext cx="3797300" cy="936625"/>
        </p:xfrm>
        <a:graphic>
          <a:graphicData uri="http://schemas.openxmlformats.org/presentationml/2006/ole">
            <mc:AlternateContent xmlns:mc="http://schemas.openxmlformats.org/markup-compatibility/2006">
              <mc:Choice xmlns:v="urn:schemas-microsoft-com:vml" Requires="v">
                <p:oleObj spid="_x0000_s18462" name="公式" r:id="rId3" imgW="1841500" imgH="469900" progId="Equation.3">
                  <p:embed/>
                </p:oleObj>
              </mc:Choice>
              <mc:Fallback>
                <p:oleObj name="公式" r:id="rId3" imgW="1841500" imgH="469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158" y="1928813"/>
                        <a:ext cx="37973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23"/>
          <p:cNvGrpSpPr/>
          <p:nvPr/>
        </p:nvGrpSpPr>
        <p:grpSpPr bwMode="auto">
          <a:xfrm>
            <a:off x="4000496" y="3071810"/>
            <a:ext cx="3736975" cy="1504950"/>
            <a:chOff x="1662" y="1434"/>
            <a:chExt cx="2354" cy="948"/>
          </a:xfrm>
        </p:grpSpPr>
        <p:sp>
          <p:nvSpPr>
            <p:cNvPr id="10" name="AutoShape 12"/>
            <p:cNvSpPr/>
            <p:nvPr/>
          </p:nvSpPr>
          <p:spPr bwMode="auto">
            <a:xfrm>
              <a:off x="1662" y="1629"/>
              <a:ext cx="48" cy="576"/>
            </a:xfrm>
            <a:prstGeom prst="leftBrace">
              <a:avLst>
                <a:gd name="adj1" fmla="val 100000"/>
                <a:gd name="adj2" fmla="val 50000"/>
              </a:avLst>
            </a:prstGeom>
            <a:noFill/>
            <a:ln w="9525">
              <a:solidFill>
                <a:schemeClr val="tx1"/>
              </a:solidFill>
              <a:round/>
            </a:ln>
          </p:spPr>
          <p:txBody>
            <a:bodyPr wrap="none" anchor="ctr"/>
            <a:lstStyle/>
            <a:p>
              <a:endParaRPr lang="zh-CN" altLang="en-US" sz="2200">
                <a:latin typeface="黑体" panose="02010609060101010101" pitchFamily="49" charset="-122"/>
                <a:ea typeface="黑体" panose="02010609060101010101" pitchFamily="49" charset="-122"/>
              </a:endParaRPr>
            </a:p>
          </p:txBody>
        </p:sp>
        <p:graphicFrame>
          <p:nvGraphicFramePr>
            <p:cNvPr id="11" name="Object 3"/>
            <p:cNvGraphicFramePr>
              <a:graphicFrameLocks noChangeAspect="1"/>
            </p:cNvGraphicFramePr>
            <p:nvPr/>
          </p:nvGraphicFramePr>
          <p:xfrm>
            <a:off x="1791" y="1434"/>
            <a:ext cx="619" cy="288"/>
          </p:xfrm>
          <a:graphic>
            <a:graphicData uri="http://schemas.openxmlformats.org/presentationml/2006/ole">
              <mc:AlternateContent xmlns:mc="http://schemas.openxmlformats.org/markup-compatibility/2006">
                <mc:Choice xmlns:v="urn:schemas-microsoft-com:vml" Requires="v">
                  <p:oleObj spid="_x0000_s18463" name="Equation" r:id="rId5" imgW="545465" imgH="254000" progId="Equation.3">
                    <p:embed/>
                  </p:oleObj>
                </mc:Choice>
                <mc:Fallback>
                  <p:oleObj name="Equation" r:id="rId5" imgW="545465" imgH="254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 y="1434"/>
                          <a:ext cx="619"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16"/>
            <p:cNvSpPr txBox="1">
              <a:spLocks noChangeArrowheads="1"/>
            </p:cNvSpPr>
            <p:nvPr/>
          </p:nvSpPr>
          <p:spPr bwMode="auto">
            <a:xfrm>
              <a:off x="2520" y="1440"/>
              <a:ext cx="1496" cy="269"/>
            </a:xfrm>
            <a:prstGeom prst="rect">
              <a:avLst/>
            </a:prstGeom>
            <a:noFill/>
            <a:ln w="9525">
              <a:noFill/>
              <a:miter lim="800000"/>
            </a:ln>
          </p:spPr>
          <p:txBody>
            <a:bodyPr wrap="none">
              <a:spAutoFit/>
            </a:bodyPr>
            <a:lstStyle/>
            <a:p>
              <a:r>
                <a:rPr lang="en-US" altLang="zh-CN" sz="2200" dirty="0" err="1">
                  <a:latin typeface="黑体" panose="02010609060101010101" pitchFamily="49" charset="-122"/>
                  <a:ea typeface="黑体" panose="02010609060101010101" pitchFamily="49" charset="-122"/>
                </a:rPr>
                <a:t>E</a:t>
              </a:r>
              <a:r>
                <a:rPr lang="en-US" altLang="zh-CN" sz="2200" baseline="-25000" dirty="0" err="1">
                  <a:latin typeface="黑体" panose="02010609060101010101" pitchFamily="49" charset="-122"/>
                  <a:ea typeface="黑体" panose="02010609060101010101" pitchFamily="49" charset="-122"/>
                </a:rPr>
                <a:t>i</a:t>
              </a:r>
              <a:r>
                <a:rPr lang="zh-CN" altLang="en-US" sz="2200" dirty="0">
                  <a:latin typeface="黑体" panose="02010609060101010101" pitchFamily="49" charset="-122"/>
                  <a:ea typeface="黑体" panose="02010609060101010101" pitchFamily="49" charset="-122"/>
                </a:rPr>
                <a:t>在禁带中线之上</a:t>
              </a:r>
            </a:p>
          </p:txBody>
        </p:sp>
        <p:sp>
          <p:nvSpPr>
            <p:cNvPr id="13" name="Text Box 17"/>
            <p:cNvSpPr txBox="1">
              <a:spLocks noChangeArrowheads="1"/>
            </p:cNvSpPr>
            <p:nvPr/>
          </p:nvSpPr>
          <p:spPr bwMode="auto">
            <a:xfrm>
              <a:off x="2520" y="1758"/>
              <a:ext cx="1144" cy="269"/>
            </a:xfrm>
            <a:prstGeom prst="rect">
              <a:avLst/>
            </a:prstGeom>
            <a:noFill/>
            <a:ln w="9525">
              <a:noFill/>
              <a:miter lim="800000"/>
            </a:ln>
          </p:spPr>
          <p:txBody>
            <a:bodyPr wrap="none">
              <a:spAutoFit/>
            </a:bodyPr>
            <a:lstStyle/>
            <a:p>
              <a:r>
                <a:rPr lang="en-US" altLang="zh-CN" sz="2200" dirty="0" err="1">
                  <a:latin typeface="黑体" panose="02010609060101010101" pitchFamily="49" charset="-122"/>
                  <a:ea typeface="黑体" panose="02010609060101010101" pitchFamily="49" charset="-122"/>
                </a:rPr>
                <a:t>E</a:t>
              </a:r>
              <a:r>
                <a:rPr lang="en-US" altLang="zh-CN" sz="2200" baseline="-25000" dirty="0" err="1">
                  <a:latin typeface="黑体" panose="02010609060101010101" pitchFamily="49" charset="-122"/>
                  <a:ea typeface="黑体" panose="02010609060101010101" pitchFamily="49" charset="-122"/>
                </a:rPr>
                <a:t>i</a:t>
              </a:r>
              <a:r>
                <a:rPr lang="zh-CN" altLang="en-US" sz="2200" dirty="0">
                  <a:latin typeface="黑体" panose="02010609060101010101" pitchFamily="49" charset="-122"/>
                  <a:ea typeface="黑体" panose="02010609060101010101" pitchFamily="49" charset="-122"/>
                </a:rPr>
                <a:t>在禁带中线</a:t>
              </a:r>
            </a:p>
          </p:txBody>
        </p:sp>
        <p:sp>
          <p:nvSpPr>
            <p:cNvPr id="14" name="Text Box 18"/>
            <p:cNvSpPr txBox="1">
              <a:spLocks noChangeArrowheads="1"/>
            </p:cNvSpPr>
            <p:nvPr/>
          </p:nvSpPr>
          <p:spPr bwMode="auto">
            <a:xfrm>
              <a:off x="2520" y="2112"/>
              <a:ext cx="1496" cy="269"/>
            </a:xfrm>
            <a:prstGeom prst="rect">
              <a:avLst/>
            </a:prstGeom>
            <a:noFill/>
            <a:ln w="9525">
              <a:noFill/>
              <a:miter lim="800000"/>
            </a:ln>
          </p:spPr>
          <p:txBody>
            <a:bodyPr wrap="none">
              <a:spAutoFit/>
            </a:bodyPr>
            <a:lstStyle/>
            <a:p>
              <a:r>
                <a:rPr lang="en-US" altLang="zh-CN" sz="2200">
                  <a:latin typeface="黑体" panose="02010609060101010101" pitchFamily="49" charset="-122"/>
                  <a:ea typeface="黑体" panose="02010609060101010101" pitchFamily="49" charset="-122"/>
                </a:rPr>
                <a:t>E</a:t>
              </a:r>
              <a:r>
                <a:rPr lang="en-US" altLang="zh-CN" sz="2200" baseline="-25000">
                  <a:latin typeface="黑体" panose="02010609060101010101" pitchFamily="49" charset="-122"/>
                  <a:ea typeface="黑体" panose="02010609060101010101" pitchFamily="49" charset="-122"/>
                </a:rPr>
                <a:t>i</a:t>
              </a:r>
              <a:r>
                <a:rPr lang="zh-CN" altLang="en-US" sz="2200">
                  <a:latin typeface="黑体" panose="02010609060101010101" pitchFamily="49" charset="-122"/>
                  <a:ea typeface="黑体" panose="02010609060101010101" pitchFamily="49" charset="-122"/>
                </a:rPr>
                <a:t>在禁带中线之下</a:t>
              </a:r>
            </a:p>
          </p:txBody>
        </p:sp>
        <p:graphicFrame>
          <p:nvGraphicFramePr>
            <p:cNvPr id="15" name="Object 4"/>
            <p:cNvGraphicFramePr>
              <a:graphicFrameLocks noChangeAspect="1"/>
            </p:cNvGraphicFramePr>
            <p:nvPr/>
          </p:nvGraphicFramePr>
          <p:xfrm>
            <a:off x="1789" y="1758"/>
            <a:ext cx="619" cy="288"/>
          </p:xfrm>
          <a:graphic>
            <a:graphicData uri="http://schemas.openxmlformats.org/presentationml/2006/ole">
              <mc:AlternateContent xmlns:mc="http://schemas.openxmlformats.org/markup-compatibility/2006">
                <mc:Choice xmlns:v="urn:schemas-microsoft-com:vml" Requires="v">
                  <p:oleObj spid="_x0000_s18464" name="Equation" r:id="rId7" imgW="545465" imgH="254000" progId="Equation.3">
                    <p:embed/>
                  </p:oleObj>
                </mc:Choice>
                <mc:Fallback>
                  <p:oleObj name="Equation" r:id="rId7" imgW="545465" imgH="2540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9" y="1758"/>
                          <a:ext cx="619"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5"/>
            <p:cNvGraphicFramePr>
              <a:graphicFrameLocks noChangeAspect="1"/>
            </p:cNvGraphicFramePr>
            <p:nvPr/>
          </p:nvGraphicFramePr>
          <p:xfrm>
            <a:off x="1798" y="2094"/>
            <a:ext cx="605" cy="288"/>
          </p:xfrm>
          <a:graphic>
            <a:graphicData uri="http://schemas.openxmlformats.org/presentationml/2006/ole">
              <mc:AlternateContent xmlns:mc="http://schemas.openxmlformats.org/markup-compatibility/2006">
                <mc:Choice xmlns:v="urn:schemas-microsoft-com:vml" Requires="v">
                  <p:oleObj spid="_x0000_s18465" name="Equation" r:id="rId9" imgW="533400" imgH="254000" progId="Equation.3">
                    <p:embed/>
                  </p:oleObj>
                </mc:Choice>
                <mc:Fallback>
                  <p:oleObj name="Equation" r:id="rId9" imgW="533400" imgH="2540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8" y="2094"/>
                          <a:ext cx="605"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 name="Text Box 34"/>
          <p:cNvSpPr txBox="1">
            <a:spLocks noChangeArrowheads="1"/>
          </p:cNvSpPr>
          <p:nvPr/>
        </p:nvSpPr>
        <p:spPr bwMode="auto">
          <a:xfrm>
            <a:off x="500034" y="4500570"/>
            <a:ext cx="3581400" cy="427037"/>
          </a:xfrm>
          <a:prstGeom prst="rect">
            <a:avLst/>
          </a:prstGeom>
          <a:noFill/>
          <a:ln w="9525">
            <a:noFill/>
            <a:miter lim="800000"/>
          </a:ln>
        </p:spPr>
        <p:txBody>
          <a:bodyPr>
            <a:spAutoFit/>
          </a:bodyPr>
          <a:lstStyle/>
          <a:p>
            <a:pPr>
              <a:spcBef>
                <a:spcPct val="50000"/>
              </a:spcBef>
            </a:pPr>
            <a:r>
              <a:rPr lang="zh-CN" altLang="en-US" sz="2200" dirty="0">
                <a:latin typeface="黑体" panose="02010609060101010101" pitchFamily="49" charset="-122"/>
                <a:ea typeface="黑体" panose="02010609060101010101" pitchFamily="49" charset="-122"/>
              </a:rPr>
              <a:t>对硅、锗和砷化镓有：</a:t>
            </a:r>
          </a:p>
        </p:txBody>
      </p:sp>
      <p:graphicFrame>
        <p:nvGraphicFramePr>
          <p:cNvPr id="18" name="Object 6"/>
          <p:cNvGraphicFramePr>
            <a:graphicFrameLocks noChangeAspect="1"/>
          </p:cNvGraphicFramePr>
          <p:nvPr/>
        </p:nvGraphicFramePr>
        <p:xfrm>
          <a:off x="2214546" y="5143512"/>
          <a:ext cx="5976937" cy="863600"/>
        </p:xfrm>
        <a:graphic>
          <a:graphicData uri="http://schemas.openxmlformats.org/presentationml/2006/ole">
            <mc:AlternateContent xmlns:mc="http://schemas.openxmlformats.org/markup-compatibility/2006">
              <mc:Choice xmlns:v="urn:schemas-microsoft-com:vml" Requires="v">
                <p:oleObj spid="_x0000_s18466" name="Equation" r:id="rId11" imgW="3479800" imgH="469900" progId="Equation.3">
                  <p:embed/>
                </p:oleObj>
              </mc:Choice>
              <mc:Fallback>
                <p:oleObj name="Equation" r:id="rId11" imgW="3479800" imgH="4699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14546" y="5143512"/>
                        <a:ext cx="597693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36"/>
          <p:cNvSpPr txBox="1">
            <a:spLocks noChangeArrowheads="1"/>
          </p:cNvSpPr>
          <p:nvPr/>
        </p:nvSpPr>
        <p:spPr bwMode="auto">
          <a:xfrm>
            <a:off x="714348" y="6000768"/>
            <a:ext cx="7264400" cy="427037"/>
          </a:xfrm>
          <a:prstGeom prst="rect">
            <a:avLst/>
          </a:prstGeom>
          <a:noFill/>
          <a:ln w="9525">
            <a:noFill/>
            <a:miter lim="800000"/>
          </a:ln>
        </p:spPr>
        <p:txBody>
          <a:bodyPr wrap="none">
            <a:spAutoFit/>
          </a:bodyPr>
          <a:lstStyle/>
          <a:p>
            <a:r>
              <a:rPr lang="zh-CN" altLang="en-US" sz="2200" dirty="0">
                <a:latin typeface="黑体" panose="02010609060101010101" pitchFamily="49" charset="-122"/>
                <a:ea typeface="黑体" panose="02010609060101010101" pitchFamily="49" charset="-122"/>
              </a:rPr>
              <a:t>这三种半导体材料，</a:t>
            </a:r>
            <a:r>
              <a:rPr lang="en-US" altLang="zh-CN" sz="2200" dirty="0">
                <a:latin typeface="黑体" panose="02010609060101010101" pitchFamily="49" charset="-122"/>
                <a:ea typeface="黑体" panose="02010609060101010101" pitchFamily="49" charset="-122"/>
              </a:rPr>
              <a:t>E</a:t>
            </a:r>
            <a:r>
              <a:rPr lang="en-US" altLang="zh-CN" sz="2200" baseline="-25000" dirty="0">
                <a:latin typeface="黑体" panose="02010609060101010101" pitchFamily="49" charset="-122"/>
                <a:ea typeface="黑体" panose="02010609060101010101" pitchFamily="49" charset="-122"/>
              </a:rPr>
              <a:t>F</a:t>
            </a:r>
            <a:r>
              <a:rPr lang="zh-CN" altLang="en-US" sz="2200" dirty="0">
                <a:latin typeface="黑体" panose="02010609060101010101" pitchFamily="49" charset="-122"/>
                <a:ea typeface="黑体" panose="02010609060101010101" pitchFamily="49" charset="-122"/>
              </a:rPr>
              <a:t>约在禁带中线附近</a:t>
            </a:r>
            <a:r>
              <a:rPr lang="en-US" altLang="zh-CN" sz="2200" dirty="0">
                <a:latin typeface="黑体" panose="02010609060101010101" pitchFamily="49" charset="-122"/>
                <a:ea typeface="黑体" panose="02010609060101010101" pitchFamily="49" charset="-122"/>
              </a:rPr>
              <a:t>1.5kT</a:t>
            </a:r>
            <a:r>
              <a:rPr lang="zh-CN" altLang="en-US" sz="2200" dirty="0">
                <a:latin typeface="黑体" panose="02010609060101010101" pitchFamily="49" charset="-122"/>
                <a:ea typeface="黑体" panose="02010609060101010101" pitchFamily="49" charset="-122"/>
              </a:rPr>
              <a:t>的范围内。</a:t>
            </a:r>
          </a:p>
        </p:txBody>
      </p:sp>
      <p:sp>
        <p:nvSpPr>
          <p:cNvPr id="20" name="标题 6"/>
          <p:cNvSpPr txBox="1"/>
          <p:nvPr/>
        </p:nvSpPr>
        <p:spPr>
          <a:xfrm>
            <a:off x="199032" y="217477"/>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i="0" u="none" strike="noStrike" kern="0" cap="none" spc="0" normalizeH="0" baseline="0" noProof="0" dirty="0">
                <a:ln>
                  <a:noFill/>
                </a:ln>
                <a:effectLst/>
                <a:uLnTx/>
                <a:uFillTx/>
                <a:latin typeface="黑体" panose="02010609060101010101" pitchFamily="49" charset="-122"/>
                <a:ea typeface="黑体" panose="02010609060101010101" pitchFamily="49" charset="-122"/>
                <a:cs typeface="+mj-cs"/>
              </a:rPr>
              <a:t>载流子浓度：本征半导体</a:t>
            </a:r>
          </a:p>
        </p:txBody>
      </p:sp>
      <p:graphicFrame>
        <p:nvGraphicFramePr>
          <p:cNvPr id="82953" name="Object 9"/>
          <p:cNvGraphicFramePr>
            <a:graphicFrameLocks noChangeAspect="1"/>
          </p:cNvGraphicFramePr>
          <p:nvPr/>
        </p:nvGraphicFramePr>
        <p:xfrm>
          <a:off x="642910" y="1500174"/>
          <a:ext cx="2143125" cy="785812"/>
        </p:xfrm>
        <a:graphic>
          <a:graphicData uri="http://schemas.openxmlformats.org/presentationml/2006/ole">
            <mc:AlternateContent xmlns:mc="http://schemas.openxmlformats.org/markup-compatibility/2006">
              <mc:Choice xmlns:v="urn:schemas-microsoft-com:vml" Requires="v">
                <p:oleObj spid="_x0000_s18467" name="公式" r:id="rId13" imgW="1143000" imgH="419100" progId="Equation.3">
                  <p:embed/>
                </p:oleObj>
              </mc:Choice>
              <mc:Fallback>
                <p:oleObj name="公式" r:id="rId13" imgW="1143000" imgH="4191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2910" y="1500174"/>
                        <a:ext cx="2143125"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4" name="Object 10"/>
          <p:cNvGraphicFramePr>
            <a:graphicFrameLocks noChangeAspect="1"/>
          </p:cNvGraphicFramePr>
          <p:nvPr/>
        </p:nvGraphicFramePr>
        <p:xfrm>
          <a:off x="560388" y="2917825"/>
          <a:ext cx="2166937" cy="809625"/>
        </p:xfrm>
        <a:graphic>
          <a:graphicData uri="http://schemas.openxmlformats.org/presentationml/2006/ole">
            <mc:AlternateContent xmlns:mc="http://schemas.openxmlformats.org/markup-compatibility/2006">
              <mc:Choice xmlns:v="urn:schemas-microsoft-com:vml" Requires="v">
                <p:oleObj spid="_x0000_s18468" name="公式" r:id="rId15" imgW="1155700" imgH="431800" progId="Equation.3">
                  <p:embed/>
                </p:oleObj>
              </mc:Choice>
              <mc:Fallback>
                <p:oleObj name="公式" r:id="rId15" imgW="1155700" imgH="4318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0388" y="2917825"/>
                        <a:ext cx="2166937"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par>
                                <p:cTn id="8" presetID="4" presetClass="entr" presetSubtype="16"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500"/>
                                        <p:tgtEl>
                                          <p:spTgt spid="1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1538" y="4857760"/>
            <a:ext cx="3345788" cy="461665"/>
          </a:xfrm>
          <a:prstGeom prst="rect">
            <a:avLst/>
          </a:prstGeom>
          <a:noFill/>
        </p:spPr>
        <p:txBody>
          <a:bodyPr wrap="none" rtlCol="0">
            <a:sp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载流子浓度：</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i="1"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i="1"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i="1"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nvGraphicFramePr>
        <p:xfrm>
          <a:off x="4429124" y="4643446"/>
          <a:ext cx="2889270" cy="928694"/>
        </p:xfrm>
        <a:graphic>
          <a:graphicData uri="http://schemas.openxmlformats.org/presentationml/2006/ole">
            <mc:AlternateContent xmlns:mc="http://schemas.openxmlformats.org/markup-compatibility/2006">
              <mc:Choice xmlns:v="urn:schemas-microsoft-com:vml" Requires="v">
                <p:oleObj spid="_x0000_s19478" name="公式" r:id="rId3" imgW="1422400" imgH="457200" progId="Equation.3">
                  <p:embed/>
                </p:oleObj>
              </mc:Choice>
              <mc:Fallback>
                <p:oleObj name="公式" r:id="rId3" imgW="1422400" imgH="457200" progId="Equation.3">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4" y="4643446"/>
                        <a:ext cx="2889270"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
          <p:cNvSpPr>
            <a:spLocks noChangeArrowheads="1"/>
          </p:cNvSpPr>
          <p:nvPr/>
        </p:nvSpPr>
        <p:spPr bwMode="auto">
          <a:xfrm>
            <a:off x="571472" y="1500174"/>
            <a:ext cx="7961313" cy="1601788"/>
          </a:xfrm>
          <a:prstGeom prst="rect">
            <a:avLst/>
          </a:prstGeom>
          <a:noFill/>
          <a:ln w="9525">
            <a:noFill/>
            <a:miter lim="800000"/>
          </a:ln>
        </p:spPr>
        <p:txBody>
          <a:bodyPr>
            <a:spAutoFit/>
          </a:bodyPr>
          <a:lstStyle/>
          <a:p>
            <a:pPr>
              <a:lnSpc>
                <a:spcPct val="150000"/>
              </a:lnSpc>
            </a:pPr>
            <a:r>
              <a:rPr lang="en-US" altLang="zh-CN" sz="2200" dirty="0">
                <a:latin typeface="仿宋_GB2312" pitchFamily="49" charset="-122"/>
              </a:rPr>
              <a:t>1.</a:t>
            </a:r>
            <a:r>
              <a:rPr lang="zh-CN" altLang="en-US" sz="2200" dirty="0">
                <a:latin typeface="仿宋_GB2312" pitchFamily="49" charset="-122"/>
              </a:rPr>
              <a:t>本征半导体的载流子浓度只与半导体本身能带结构及温度有关。温度一定时，禁带宽度越窄的半导体，本征载流子浓度越大。对给定的半导体，本征载流子随温度升高而迅速增大。</a:t>
            </a:r>
          </a:p>
        </p:txBody>
      </p:sp>
      <p:graphicFrame>
        <p:nvGraphicFramePr>
          <p:cNvPr id="3" name="Object 6"/>
          <p:cNvGraphicFramePr>
            <a:graphicFrameLocks noChangeAspect="1"/>
          </p:cNvGraphicFramePr>
          <p:nvPr/>
        </p:nvGraphicFramePr>
        <p:xfrm>
          <a:off x="5786446" y="3571876"/>
          <a:ext cx="1516062" cy="577850"/>
        </p:xfrm>
        <a:graphic>
          <a:graphicData uri="http://schemas.openxmlformats.org/presentationml/2006/ole">
            <mc:AlternateContent xmlns:mc="http://schemas.openxmlformats.org/markup-compatibility/2006">
              <mc:Choice xmlns:v="urn:schemas-microsoft-com:vml" Requires="v">
                <p:oleObj spid="_x0000_s19479" name="Equation" r:id="rId5" imgW="635000" imgH="241300" progId="Equation.3">
                  <p:embed/>
                </p:oleObj>
              </mc:Choice>
              <mc:Fallback>
                <p:oleObj name="Equation" r:id="rId5" imgW="6350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6446" y="3571876"/>
                        <a:ext cx="1516062"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5"/>
          <p:cNvSpPr txBox="1">
            <a:spLocks noChangeArrowheads="1"/>
          </p:cNvSpPr>
          <p:nvPr/>
        </p:nvSpPr>
        <p:spPr bwMode="auto">
          <a:xfrm>
            <a:off x="571445" y="3000361"/>
            <a:ext cx="7742237" cy="1107996"/>
          </a:xfrm>
          <a:prstGeom prst="rect">
            <a:avLst/>
          </a:prstGeom>
          <a:noFill/>
          <a:ln w="9525">
            <a:noFill/>
            <a:miter lim="800000"/>
          </a:ln>
        </p:spPr>
        <p:txBody>
          <a:bodyPr>
            <a:spAutoFit/>
          </a:bodyPr>
          <a:lstStyle/>
          <a:p>
            <a:pPr>
              <a:lnSpc>
                <a:spcPct val="150000"/>
              </a:lnSpc>
            </a:pPr>
            <a:r>
              <a:rPr lang="en-US" altLang="zh-CN" sz="2200" dirty="0">
                <a:latin typeface="仿宋_GB2312" pitchFamily="49" charset="-122"/>
              </a:rPr>
              <a:t>2. </a:t>
            </a:r>
            <a:r>
              <a:rPr lang="zh-CN" altLang="en-US" sz="2200" dirty="0">
                <a:latin typeface="仿宋_GB2312" pitchFamily="49" charset="-122"/>
              </a:rPr>
              <a:t>在一定温度下任何非简并半导体的热平衡载流子浓度的乘积等于该温度下本征载流子浓度的平方。</a:t>
            </a:r>
          </a:p>
        </p:txBody>
      </p:sp>
      <p:sp>
        <p:nvSpPr>
          <p:cNvPr id="5" name="标题 6"/>
          <p:cNvSpPr txBox="1"/>
          <p:nvPr/>
        </p:nvSpPr>
        <p:spPr>
          <a:xfrm>
            <a:off x="134908" y="216681"/>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i="0" u="none" strike="noStrike" kern="0" cap="none" spc="0" normalizeH="0" baseline="0" noProof="0" dirty="0">
                <a:ln>
                  <a:noFill/>
                </a:ln>
                <a:effectLst/>
                <a:uLnTx/>
                <a:uFillTx/>
                <a:latin typeface="黑体" panose="02010609060101010101" pitchFamily="49" charset="-122"/>
                <a:ea typeface="黑体" panose="02010609060101010101" pitchFamily="49" charset="-122"/>
                <a:cs typeface="+mj-cs"/>
              </a:rPr>
              <a:t>载流子浓度：本征半导体</a:t>
            </a:r>
          </a:p>
        </p:txBody>
      </p:sp>
      <p:sp>
        <p:nvSpPr>
          <p:cNvPr id="6" name="Text Box 17"/>
          <p:cNvSpPr txBox="1">
            <a:spLocks noChangeArrowheads="1"/>
          </p:cNvSpPr>
          <p:nvPr/>
        </p:nvSpPr>
        <p:spPr bwMode="auto">
          <a:xfrm>
            <a:off x="0" y="4226510"/>
            <a:ext cx="9144000" cy="263149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nSpc>
                <a:spcPct val="150000"/>
              </a:lnSpc>
              <a:buFont typeface="Calibri" panose="020F0502020204030204" charset="0"/>
              <a:buAutoNum type="arabicPeriod"/>
            </a:pPr>
            <a:r>
              <a:rPr lang="zh-CN" altLang="en-US" sz="2200" dirty="0">
                <a:latin typeface="Times New Roman" panose="02020603050405020304" pitchFamily="18" charset="0"/>
              </a:rPr>
              <a:t>实际半导体中杂质和缺陷总是存在的。只要杂质含量低于一定限度就可以认为是本征半导体。</a:t>
            </a:r>
          </a:p>
          <a:p>
            <a:pPr marL="457200" indent="-457200">
              <a:lnSpc>
                <a:spcPct val="150000"/>
              </a:lnSpc>
              <a:buFont typeface="Calibri" panose="020F0502020204030204" charset="0"/>
              <a:buAutoNum type="arabicPeriod"/>
            </a:pPr>
            <a:r>
              <a:rPr lang="zh-CN" altLang="en-US" sz="2200" dirty="0">
                <a:latin typeface="Times New Roman" panose="02020603050405020304" pitchFamily="18" charset="0"/>
              </a:rPr>
              <a:t>本征载流子随温度迅速变化，使器件性能不稳定，所以制造半导体器件用的是含有适当杂质的半导体。 </a:t>
            </a:r>
          </a:p>
          <a:p>
            <a:pPr marL="457200" indent="-457200">
              <a:lnSpc>
                <a:spcPct val="150000"/>
              </a:lnSpc>
              <a:buFont typeface="Calibri" panose="020F0502020204030204" charset="0"/>
              <a:buAutoNum type="arabicPeriod"/>
            </a:pPr>
            <a:r>
              <a:rPr lang="zh-CN" altLang="en-US" sz="2200" dirty="0">
                <a:latin typeface="Times New Roman" panose="02020603050405020304" pitchFamily="18" charset="0"/>
              </a:rPr>
              <a:t>器件的极限工作温度取决于</a:t>
            </a:r>
            <a:r>
              <a:rPr lang="en-US" altLang="zh-CN" sz="2200" dirty="0" err="1">
                <a:latin typeface="Times New Roman" panose="02020603050405020304" pitchFamily="18" charset="0"/>
              </a:rPr>
              <a:t>E</a:t>
            </a:r>
            <a:r>
              <a:rPr lang="en-US" altLang="zh-CN" sz="2200" baseline="-25000" dirty="0" err="1">
                <a:latin typeface="Times New Roman" panose="02020603050405020304" pitchFamily="18" charset="0"/>
              </a:rPr>
              <a:t>g</a:t>
            </a:r>
            <a:r>
              <a:rPr lang="zh-CN" altLang="en-US" sz="2200" dirty="0">
                <a:latin typeface="Times New Roman" panose="02020603050405020304" pitchFamily="18" charset="0"/>
              </a:rPr>
              <a:t>和有效掺杂浓度。</a:t>
            </a:r>
          </a:p>
        </p:txBody>
      </p:sp>
      <p:sp>
        <p:nvSpPr>
          <p:cNvPr id="15" name="矩形 14"/>
          <p:cNvSpPr/>
          <p:nvPr/>
        </p:nvSpPr>
        <p:spPr bwMode="auto">
          <a:xfrm>
            <a:off x="500034" y="1500174"/>
            <a:ext cx="8072494" cy="242889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 name="Text Box 5"/>
          <p:cNvSpPr txBox="1">
            <a:spLocks noChangeArrowheads="1"/>
          </p:cNvSpPr>
          <p:nvPr/>
        </p:nvSpPr>
        <p:spPr bwMode="auto">
          <a:xfrm>
            <a:off x="611188" y="1460489"/>
            <a:ext cx="8064500" cy="396875"/>
          </a:xfrm>
          <a:prstGeom prst="rect">
            <a:avLst/>
          </a:prstGeom>
          <a:noFill/>
          <a:ln w="9525">
            <a:noFill/>
            <a:miter lim="800000"/>
          </a:ln>
          <a:effectLst/>
        </p:spPr>
        <p:txBody>
          <a:bodyPr>
            <a:spAutoFit/>
          </a:bodyPr>
          <a:lstStyle/>
          <a:p>
            <a:pPr>
              <a:spcBef>
                <a:spcPct val="50000"/>
              </a:spcBef>
            </a:pPr>
            <a:r>
              <a:rPr lang="zh-CN" altLang="en-US" sz="2000" dirty="0"/>
              <a:t>在室温下</a:t>
            </a:r>
            <a:r>
              <a:rPr lang="en-US" altLang="zh-CN" sz="2000" dirty="0"/>
              <a:t>(300</a:t>
            </a:r>
            <a:r>
              <a:rPr lang="en-US" altLang="zh-CN" sz="2000" i="1" dirty="0"/>
              <a:t>K</a:t>
            </a:r>
            <a:r>
              <a:rPr lang="en-US" altLang="zh-CN" sz="2000" dirty="0"/>
              <a:t>),Si </a:t>
            </a:r>
            <a:r>
              <a:rPr lang="zh-CN" altLang="en-US" sz="2000" dirty="0"/>
              <a:t>、</a:t>
            </a:r>
            <a:r>
              <a:rPr lang="en-US" altLang="zh-CN" sz="2000" dirty="0" err="1"/>
              <a:t>Ge</a:t>
            </a:r>
            <a:r>
              <a:rPr lang="en-US" altLang="zh-CN" sz="2000" dirty="0"/>
              <a:t> </a:t>
            </a:r>
            <a:r>
              <a:rPr lang="zh-CN" altLang="en-US" sz="2000" dirty="0"/>
              <a:t>、</a:t>
            </a:r>
            <a:r>
              <a:rPr lang="en-US" altLang="zh-CN" sz="2000" dirty="0" err="1"/>
              <a:t>GaAs</a:t>
            </a:r>
            <a:r>
              <a:rPr lang="zh-CN" altLang="en-US" sz="2000" dirty="0"/>
              <a:t>的本征载流子浓度和禁带宽度</a:t>
            </a:r>
          </a:p>
        </p:txBody>
      </p:sp>
      <p:graphicFrame>
        <p:nvGraphicFramePr>
          <p:cNvPr id="10" name="Group 42"/>
          <p:cNvGraphicFramePr>
            <a:graphicFrameLocks noGrp="1"/>
          </p:cNvGraphicFramePr>
          <p:nvPr/>
        </p:nvGraphicFramePr>
        <p:xfrm>
          <a:off x="900113" y="1916113"/>
          <a:ext cx="7416800" cy="1728789"/>
        </p:xfrm>
        <a:graphic>
          <a:graphicData uri="http://schemas.openxmlformats.org/drawingml/2006/table">
            <a:tbl>
              <a:tblPr/>
              <a:tblGrid>
                <a:gridCol w="1854200">
                  <a:extLst>
                    <a:ext uri="{9D8B030D-6E8A-4147-A177-3AD203B41FA5}">
                      <a16:colId xmlns:a16="http://schemas.microsoft.com/office/drawing/2014/main" val="20000"/>
                    </a:ext>
                  </a:extLst>
                </a:gridCol>
                <a:gridCol w="1855787">
                  <a:extLst>
                    <a:ext uri="{9D8B030D-6E8A-4147-A177-3AD203B41FA5}">
                      <a16:colId xmlns:a16="http://schemas.microsoft.com/office/drawing/2014/main" val="20001"/>
                    </a:ext>
                  </a:extLst>
                </a:gridCol>
                <a:gridCol w="1852613">
                  <a:extLst>
                    <a:ext uri="{9D8B030D-6E8A-4147-A177-3AD203B41FA5}">
                      <a16:colId xmlns:a16="http://schemas.microsoft.com/office/drawing/2014/main" val="20002"/>
                    </a:ext>
                  </a:extLst>
                </a:gridCol>
                <a:gridCol w="1854200">
                  <a:extLst>
                    <a:ext uri="{9D8B030D-6E8A-4147-A177-3AD203B41FA5}">
                      <a16:colId xmlns:a16="http://schemas.microsoft.com/office/drawing/2014/main" val="20003"/>
                    </a:ext>
                  </a:extLst>
                </a:gridCol>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Si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GaAs</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      n</a:t>
                      </a:r>
                      <a:r>
                        <a:rPr kumimoji="0" lang="en-US" altLang="zh-CN" sz="2000" b="1" i="1" u="none" strike="noStrike" cap="none" normalizeH="0" baseline="-25000">
                          <a:ln>
                            <a:noFill/>
                          </a:ln>
                          <a:solidFill>
                            <a:schemeClr val="tx1"/>
                          </a:solidFill>
                          <a:effectLst/>
                          <a:latin typeface="Arial" panose="020B0604020202020204" pitchFamily="34" charset="0"/>
                          <a:ea typeface="宋体" panose="02010600030101010101" pitchFamily="2" charset="-122"/>
                        </a:rPr>
                        <a:t>i</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(cm</a:t>
                      </a:r>
                      <a:r>
                        <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-3</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1"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a:t>
                      </a:r>
                      <a:r>
                        <a:rPr kumimoji="0" lang="en-US" altLang="zh-CN" sz="2000" b="1" i="1" u="none" strike="noStrike" cap="none" normalizeH="0" baseline="-25000" dirty="0" err="1">
                          <a:ln>
                            <a:noFill/>
                          </a:ln>
                          <a:solidFill>
                            <a:schemeClr val="tx1"/>
                          </a:solidFill>
                          <a:effectLst/>
                          <a:latin typeface="Arial" panose="020B0604020202020204" pitchFamily="34" charset="0"/>
                          <a:ea typeface="宋体" panose="02010600030101010101" pitchFamily="2" charset="-122"/>
                        </a:rPr>
                        <a:t>g</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eV</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1.12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0.67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1.43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1" name="Group 43"/>
          <p:cNvGrpSpPr/>
          <p:nvPr/>
        </p:nvGrpSpPr>
        <p:grpSpPr bwMode="auto">
          <a:xfrm>
            <a:off x="3233738" y="2571750"/>
            <a:ext cx="4624388" cy="368300"/>
            <a:chOff x="2082" y="1848"/>
            <a:chExt cx="2913" cy="232"/>
          </a:xfrm>
          <a:solidFill>
            <a:schemeClr val="bg1">
              <a:lumMod val="75000"/>
            </a:schemeClr>
          </a:solidFill>
        </p:grpSpPr>
        <p:graphicFrame>
          <p:nvGraphicFramePr>
            <p:cNvPr id="12" name="Object 37"/>
            <p:cNvGraphicFramePr>
              <a:graphicFrameLocks noChangeAspect="1"/>
            </p:cNvGraphicFramePr>
            <p:nvPr/>
          </p:nvGraphicFramePr>
          <p:xfrm>
            <a:off x="2082" y="1848"/>
            <a:ext cx="618" cy="225"/>
          </p:xfrm>
          <a:graphic>
            <a:graphicData uri="http://schemas.openxmlformats.org/presentationml/2006/ole">
              <mc:AlternateContent xmlns:mc="http://schemas.openxmlformats.org/markup-compatibility/2006">
                <mc:Choice xmlns:v="urn:schemas-microsoft-com:vml" Requires="v">
                  <p:oleObj spid="_x0000_s19480" name="公式" r:id="rId7" imgW="558800" imgH="203200" progId="Equation.3">
                    <p:embed/>
                  </p:oleObj>
                </mc:Choice>
                <mc:Fallback>
                  <p:oleObj name="公式" r:id="rId7" imgW="558800" imgH="20320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2" y="1848"/>
                          <a:ext cx="618"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8"/>
            <p:cNvGraphicFramePr>
              <a:graphicFrameLocks noChangeAspect="1"/>
            </p:cNvGraphicFramePr>
            <p:nvPr/>
          </p:nvGraphicFramePr>
          <p:xfrm>
            <a:off x="4411" y="1875"/>
            <a:ext cx="584" cy="205"/>
          </p:xfrm>
          <a:graphic>
            <a:graphicData uri="http://schemas.openxmlformats.org/presentationml/2006/ole">
              <mc:AlternateContent xmlns:mc="http://schemas.openxmlformats.org/markup-compatibility/2006">
                <mc:Choice xmlns:v="urn:schemas-microsoft-com:vml" Requires="v">
                  <p:oleObj spid="_x0000_s19481" name="公式" r:id="rId9" imgW="977265" imgH="342900" progId="Equation.3">
                    <p:embed/>
                  </p:oleObj>
                </mc:Choice>
                <mc:Fallback>
                  <p:oleObj name="公式" r:id="rId9" imgW="977265" imgH="342900"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1" y="1875"/>
                          <a:ext cx="584"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9"/>
            <p:cNvGraphicFramePr>
              <a:graphicFrameLocks noChangeAspect="1"/>
            </p:cNvGraphicFramePr>
            <p:nvPr/>
          </p:nvGraphicFramePr>
          <p:xfrm>
            <a:off x="3266" y="1875"/>
            <a:ext cx="641" cy="202"/>
          </p:xfrm>
          <a:graphic>
            <a:graphicData uri="http://schemas.openxmlformats.org/presentationml/2006/ole">
              <mc:AlternateContent xmlns:mc="http://schemas.openxmlformats.org/markup-compatibility/2006">
                <mc:Choice xmlns:v="urn:schemas-microsoft-com:vml" Requires="v">
                  <p:oleObj spid="_x0000_s19482" name="公式" r:id="rId11" imgW="1091565" imgH="342900" progId="Equation.3">
                    <p:embed/>
                  </p:oleObj>
                </mc:Choice>
                <mc:Fallback>
                  <p:oleObj name="公式" r:id="rId11" imgW="1091565" imgH="342900" progId="Equation.3">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6" y="1875"/>
                          <a:ext cx="641"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559281" y="1938532"/>
            <a:ext cx="8249484" cy="2882043"/>
          </a:xfrm>
          <a:prstGeom prst="rect">
            <a:avLst/>
          </a:prstGeom>
          <a:noFill/>
          <a:ln w="9525">
            <a:noFill/>
            <a:miter lim="800000"/>
            <a:headEnd/>
            <a:tailEnd/>
          </a:ln>
        </p:spPr>
      </p:pic>
      <p:sp>
        <p:nvSpPr>
          <p:cNvPr id="3" name="标题 6"/>
          <p:cNvSpPr txBox="1"/>
          <p:nvPr/>
        </p:nvSpPr>
        <p:spPr>
          <a:xfrm>
            <a:off x="134908" y="216681"/>
            <a:ext cx="7315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i="0" u="none" strike="noStrike" kern="0" cap="none" spc="0" normalizeH="0" baseline="0" noProof="0" dirty="0">
                <a:ln>
                  <a:noFill/>
                </a:ln>
                <a:effectLst/>
                <a:uLnTx/>
                <a:uFillTx/>
                <a:latin typeface="黑体" panose="02010609060101010101" pitchFamily="49" charset="-122"/>
                <a:ea typeface="黑体" panose="02010609060101010101" pitchFamily="49" charset="-122"/>
                <a:cs typeface="+mj-cs"/>
              </a:rPr>
              <a:t>载流子浓度：本征半导体</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294598" y="1375886"/>
            <a:ext cx="8640762" cy="4708981"/>
          </a:xfrm>
          <a:prstGeom prst="rect">
            <a:avLst/>
          </a:prstGeom>
          <a:noFill/>
          <a:ln w="9525">
            <a:noFill/>
            <a:miter lim="800000"/>
          </a:ln>
          <a:effectLst/>
        </p:spPr>
        <p:txBody>
          <a:bodyPr>
            <a:spAutoFit/>
          </a:bodyPr>
          <a:lstStyle/>
          <a:p>
            <a:pPr>
              <a:spcBef>
                <a:spcPct val="50000"/>
              </a:spcBef>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能带中的电子是作共有化运动的电子</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它们的运动范围延伸到整个晶体</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与电子空间运动对应的每个能级</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存在自旋相反的两个量子态</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由于电子之间的作用很微弱</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电子占据这两个量子态是</a:t>
            </a:r>
            <a:r>
              <a:rPr lang="zh-CN" altLang="en-US" sz="2000" b="1" dirty="0">
                <a:solidFill>
                  <a:srgbClr val="3333FF"/>
                </a:solidFill>
                <a:latin typeface="黑体" panose="02010609060101010101" pitchFamily="49" charset="-122"/>
                <a:ea typeface="黑体" panose="02010609060101010101" pitchFamily="49" charset="-122"/>
              </a:rPr>
              <a:t>相互独立的</a:t>
            </a:r>
            <a:r>
              <a:rPr lang="en-US" altLang="zh-CN" sz="2000" b="1" dirty="0">
                <a:latin typeface="黑体" panose="02010609060101010101" pitchFamily="49" charset="-122"/>
                <a:ea typeface="黑体" panose="02010609060101010101" pitchFamily="49" charset="-122"/>
              </a:rPr>
              <a:t>.</a:t>
            </a:r>
          </a:p>
          <a:p>
            <a:pPr>
              <a:spcBef>
                <a:spcPct val="50000"/>
              </a:spcBef>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能带中的电子在状态中的分布是服从</a:t>
            </a:r>
            <a:r>
              <a:rPr lang="zh-CN" altLang="en-US" sz="2000" b="1" dirty="0">
                <a:solidFill>
                  <a:srgbClr val="0000FF"/>
                </a:solidFill>
                <a:latin typeface="黑体" panose="02010609060101010101" pitchFamily="49" charset="-122"/>
                <a:ea typeface="黑体" panose="02010609060101010101" pitchFamily="49" charset="-122"/>
              </a:rPr>
              <a:t>费米分布</a:t>
            </a:r>
            <a:r>
              <a:rPr lang="zh-CN" altLang="en-US" sz="2000" b="1" dirty="0">
                <a:latin typeface="黑体" panose="02010609060101010101" pitchFamily="49" charset="-122"/>
                <a:ea typeface="黑体" panose="02010609060101010101" pitchFamily="49" charset="-122"/>
              </a:rPr>
              <a:t>的</a:t>
            </a:r>
            <a:r>
              <a:rPr lang="en-US" altLang="zh-CN" sz="2000" b="1" dirty="0">
                <a:latin typeface="黑体" panose="02010609060101010101" pitchFamily="49" charset="-122"/>
                <a:ea typeface="黑体" panose="02010609060101010101" pitchFamily="49" charset="-122"/>
              </a:rPr>
              <a:t>.</a:t>
            </a:r>
          </a:p>
          <a:p>
            <a:pPr>
              <a:spcBef>
                <a:spcPct val="50000"/>
              </a:spcBef>
            </a:pPr>
            <a:endParaRPr lang="en-US" altLang="zh-CN" sz="2000" b="1" dirty="0">
              <a:latin typeface="黑体" panose="02010609060101010101" pitchFamily="49" charset="-122"/>
              <a:ea typeface="黑体" panose="02010609060101010101" pitchFamily="49" charset="-122"/>
            </a:endParaRPr>
          </a:p>
          <a:p>
            <a:pPr>
              <a:spcBef>
                <a:spcPct val="50000"/>
              </a:spcBef>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在杂质上的电子态与上述情形不同</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它们是束缚在状态中的</a:t>
            </a:r>
            <a:r>
              <a:rPr lang="zh-CN" altLang="en-US" sz="2000" b="1" dirty="0">
                <a:solidFill>
                  <a:srgbClr val="0000FF"/>
                </a:solidFill>
                <a:latin typeface="黑体" panose="02010609060101010101" pitchFamily="49" charset="-122"/>
                <a:ea typeface="黑体" panose="02010609060101010101" pitchFamily="49" charset="-122"/>
              </a:rPr>
              <a:t>局部化量子态，它们的分布不服从费米分布</a:t>
            </a:r>
            <a:r>
              <a:rPr lang="zh-CN" altLang="en-US" sz="2000" b="1" dirty="0">
                <a:solidFill>
                  <a:srgbClr val="663300"/>
                </a:solidFill>
                <a:latin typeface="黑体" panose="02010609060101010101" pitchFamily="49" charset="-122"/>
                <a:ea typeface="黑体" panose="02010609060101010101" pitchFamily="49" charset="-122"/>
              </a:rPr>
              <a:t>。</a:t>
            </a:r>
          </a:p>
          <a:p>
            <a:pPr>
              <a:spcBef>
                <a:spcPct val="50000"/>
              </a:spcBef>
            </a:pPr>
            <a:r>
              <a:rPr lang="zh-CN" altLang="en-US" sz="2000" b="1" dirty="0">
                <a:latin typeface="黑体" panose="02010609060101010101" pitchFamily="49" charset="-122"/>
                <a:ea typeface="黑体" panose="02010609060101010101" pitchFamily="49" charset="-122"/>
              </a:rPr>
              <a:t>   以类氢施主为例</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当基态未被占据时</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由于电子自旋方向的不同而可以有两种方式占据状态</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但是一旦有一个电子以某种自旋方式占据了该能级</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就不再可能有第二个电子占据另一种自旋状态</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因为在施主俘获一个电子之后</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静电作用将把另一个自旋状态提到很高的能量</a:t>
            </a:r>
            <a:r>
              <a:rPr lang="en-US" altLang="zh-CN" sz="2000" b="1" dirty="0">
                <a:solidFill>
                  <a:srgbClr val="0000FF"/>
                </a:solidFill>
                <a:latin typeface="黑体" panose="02010609060101010101" pitchFamily="49" charset="-122"/>
                <a:ea typeface="黑体" panose="02010609060101010101" pitchFamily="49" charset="-122"/>
              </a:rPr>
              <a:t>,(</a:t>
            </a:r>
            <a:r>
              <a:rPr lang="zh-CN" altLang="en-US" sz="2000" b="1" dirty="0">
                <a:solidFill>
                  <a:srgbClr val="0000FF"/>
                </a:solidFill>
                <a:latin typeface="黑体" panose="02010609060101010101" pitchFamily="49" charset="-122"/>
                <a:ea typeface="黑体" panose="02010609060101010101" pitchFamily="49" charset="-122"/>
              </a:rPr>
              <a:t>因为电子态是局域化的，电子间相互作用很强），</a:t>
            </a:r>
            <a:r>
              <a:rPr lang="zh-CN" altLang="en-US" sz="2000" b="1" dirty="0">
                <a:latin typeface="黑体" panose="02010609060101010101" pitchFamily="49" charset="-122"/>
                <a:ea typeface="黑体" panose="02010609060101010101" pitchFamily="49" charset="-122"/>
              </a:rPr>
              <a:t>基于上述由自旋引起的简并</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不能用费米分布函数来确定电子占据施主能级的几率</a:t>
            </a:r>
            <a:r>
              <a:rPr lang="en-US" altLang="zh-CN" sz="2000" b="1" dirty="0">
                <a:latin typeface="黑体" panose="02010609060101010101" pitchFamily="49" charset="-122"/>
                <a:ea typeface="黑体" panose="02010609060101010101" pitchFamily="49" charset="-122"/>
              </a:rPr>
              <a:t>.</a:t>
            </a:r>
          </a:p>
        </p:txBody>
      </p:sp>
      <p:sp>
        <p:nvSpPr>
          <p:cNvPr id="3" name="TextBox 8"/>
          <p:cNvSpPr txBox="1">
            <a:spLocks noChangeArrowheads="1"/>
          </p:cNvSpPr>
          <p:nvPr/>
        </p:nvSpPr>
        <p:spPr bwMode="auto">
          <a:xfrm>
            <a:off x="148260" y="208745"/>
            <a:ext cx="4134465" cy="523220"/>
          </a:xfrm>
          <a:prstGeom prst="rect">
            <a:avLst/>
          </a:prstGeom>
          <a:noFill/>
          <a:ln w="9525">
            <a:noFill/>
            <a:miter lim="800000"/>
          </a:ln>
        </p:spPr>
        <p:txBody>
          <a:bodyPr wrap="none">
            <a:spAutoFit/>
          </a:bodyPr>
          <a:lstStyle/>
          <a:p>
            <a:r>
              <a:rPr lang="zh-CN" altLang="en-US" sz="2800" dirty="0">
                <a:latin typeface="黑体" panose="02010609060101010101" pitchFamily="49" charset="-122"/>
                <a:ea typeface="黑体" panose="02010609060101010101" pitchFamily="49" charset="-122"/>
                <a:cs typeface="Arial Unicode MS" panose="020B0604020202020204" charset="-122"/>
              </a:rPr>
              <a:t>杂质能级上的电子和空穴</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A84482F0-01D3-46BD-953D-93FAC62CCDDD}" type="slidenum">
              <a:rPr lang="en-GB"/>
              <a:t>46</a:t>
            </a:fld>
            <a:endParaRPr lang="en-GB"/>
          </a:p>
        </p:txBody>
      </p:sp>
      <p:sp>
        <p:nvSpPr>
          <p:cNvPr id="33798"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33800" name="TextBox 8"/>
          <p:cNvSpPr txBox="1">
            <a:spLocks noChangeArrowheads="1"/>
          </p:cNvSpPr>
          <p:nvPr/>
        </p:nvSpPr>
        <p:spPr bwMode="auto">
          <a:xfrm>
            <a:off x="50640" y="226230"/>
            <a:ext cx="4134465" cy="523220"/>
          </a:xfrm>
          <a:prstGeom prst="rect">
            <a:avLst/>
          </a:prstGeom>
          <a:noFill/>
          <a:ln w="9525">
            <a:noFill/>
            <a:miter lim="800000"/>
          </a:ln>
        </p:spPr>
        <p:txBody>
          <a:bodyPr wrap="none">
            <a:spAutoFit/>
          </a:bodyPr>
          <a:lstStyle/>
          <a:p>
            <a:r>
              <a:rPr lang="zh-CN" altLang="en-US" sz="2800" dirty="0">
                <a:latin typeface="黑体" panose="02010609060101010101" pitchFamily="49" charset="-122"/>
                <a:ea typeface="黑体" panose="02010609060101010101" pitchFamily="49" charset="-122"/>
                <a:cs typeface="Arial Unicode MS" panose="020B0604020202020204" charset="-122"/>
              </a:rPr>
              <a:t>杂质能级上的电子和空穴</a:t>
            </a:r>
          </a:p>
        </p:txBody>
      </p:sp>
      <p:sp>
        <p:nvSpPr>
          <p:cNvPr id="33801" name="Rectangle 6"/>
          <p:cNvSpPr>
            <a:spLocks noChangeArrowheads="1"/>
          </p:cNvSpPr>
          <p:nvPr/>
        </p:nvSpPr>
        <p:spPr bwMode="auto">
          <a:xfrm>
            <a:off x="571472" y="1517620"/>
            <a:ext cx="7489825" cy="520848"/>
          </a:xfrm>
          <a:prstGeom prst="rect">
            <a:avLst/>
          </a:prstGeom>
          <a:noFill/>
          <a:ln w="9525" algn="ctr">
            <a:noFill/>
            <a:miter lim="800000"/>
          </a:ln>
        </p:spPr>
        <p:txBody>
          <a:bodyPr>
            <a:spAutoFit/>
          </a:bodyPr>
          <a:lstStyle/>
          <a:p>
            <a:pPr>
              <a:lnSpc>
                <a:spcPct val="150000"/>
              </a:lnSpc>
            </a:pPr>
            <a:r>
              <a:rPr lang="zh-CN" altLang="en-US" sz="2200" dirty="0">
                <a:solidFill>
                  <a:srgbClr val="3333FF"/>
                </a:solidFill>
                <a:latin typeface="黑体" panose="02010609060101010101" pitchFamily="49" charset="-122"/>
                <a:ea typeface="黑体" panose="02010609060101010101" pitchFamily="49" charset="-122"/>
              </a:rPr>
              <a:t>可以证明，电子占据能量为</a:t>
            </a:r>
            <a:r>
              <a:rPr lang="en-US" altLang="zh-CN" sz="2200" dirty="0">
                <a:solidFill>
                  <a:srgbClr val="3333FF"/>
                </a:solidFill>
                <a:latin typeface="黑体" panose="02010609060101010101" pitchFamily="49" charset="-122"/>
                <a:ea typeface="黑体" panose="02010609060101010101" pitchFamily="49" charset="-122"/>
              </a:rPr>
              <a:t>E</a:t>
            </a:r>
            <a:r>
              <a:rPr lang="en-US" altLang="zh-CN" sz="2200" baseline="-25000" dirty="0">
                <a:solidFill>
                  <a:srgbClr val="3333FF"/>
                </a:solidFill>
                <a:latin typeface="黑体" panose="02010609060101010101" pitchFamily="49" charset="-122"/>
                <a:ea typeface="黑体" panose="02010609060101010101" pitchFamily="49" charset="-122"/>
              </a:rPr>
              <a:t>D</a:t>
            </a:r>
            <a:r>
              <a:rPr lang="zh-CN" altLang="en-US" sz="2200" dirty="0">
                <a:solidFill>
                  <a:srgbClr val="3333FF"/>
                </a:solidFill>
                <a:latin typeface="黑体" panose="02010609060101010101" pitchFamily="49" charset="-122"/>
                <a:ea typeface="黑体" panose="02010609060101010101" pitchFamily="49" charset="-122"/>
              </a:rPr>
              <a:t>的施主杂质能级的概率是：</a:t>
            </a:r>
          </a:p>
        </p:txBody>
      </p:sp>
      <p:graphicFrame>
        <p:nvGraphicFramePr>
          <p:cNvPr id="8" name="Object 6"/>
          <p:cNvGraphicFramePr>
            <a:graphicFrameLocks noChangeAspect="1"/>
          </p:cNvGraphicFramePr>
          <p:nvPr/>
        </p:nvGraphicFramePr>
        <p:xfrm>
          <a:off x="2857488" y="2237355"/>
          <a:ext cx="3000396" cy="1040137"/>
        </p:xfrm>
        <a:graphic>
          <a:graphicData uri="http://schemas.openxmlformats.org/presentationml/2006/ole">
            <mc:AlternateContent xmlns:mc="http://schemas.openxmlformats.org/markup-compatibility/2006">
              <mc:Choice xmlns:v="urn:schemas-microsoft-com:vml" Requires="v">
                <p:oleObj spid="_x0000_s20490" name="公式" r:id="rId3" imgW="1905000" imgH="660400" progId="Equation.3">
                  <p:embed/>
                </p:oleObj>
              </mc:Choice>
              <mc:Fallback>
                <p:oleObj name="公式" r:id="rId3" imgW="1905000" imgH="660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488" y="2237355"/>
                        <a:ext cx="3000396" cy="104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1142976" y="3643314"/>
            <a:ext cx="6929486" cy="369332"/>
          </a:xfrm>
          <a:prstGeom prst="rect">
            <a:avLst/>
          </a:prstGeom>
        </p:spPr>
        <p:txBody>
          <a:bodyPr wrap="square">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式中</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g</a:t>
            </a:r>
            <a:r>
              <a:rPr lang="en-US" altLang="zh-CN" i="1" baseline="-25000" dirty="0" err="1">
                <a:latin typeface="Times New Roman" panose="02020603050405020304" pitchFamily="18" charset="0"/>
                <a:ea typeface="黑体" panose="02010609060101010101" pitchFamily="49" charset="-122"/>
                <a:cs typeface="Times New Roman" panose="02020603050405020304" pitchFamily="18" charset="0"/>
              </a:rPr>
              <a:t>D</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为施主能级的自旋简并度</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一般</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g</a:t>
            </a:r>
            <a:r>
              <a:rPr lang="en-US" altLang="zh-CN" i="1" baseline="-25000" dirty="0" err="1">
                <a:latin typeface="Times New Roman" panose="02020603050405020304" pitchFamily="18" charset="0"/>
                <a:ea typeface="黑体" panose="02010609060101010101" pitchFamily="49" charset="-122"/>
                <a:cs typeface="Times New Roman" panose="02020603050405020304" pitchFamily="18" charset="0"/>
              </a:rPr>
              <a:t>D</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&gt;1,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对</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Si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Ge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g</a:t>
            </a:r>
            <a:r>
              <a:rPr lang="en-US" altLang="zh-CN" i="1" baseline="-25000" dirty="0" err="1">
                <a:latin typeface="Times New Roman" panose="02020603050405020304" pitchFamily="18" charset="0"/>
                <a:ea typeface="黑体" panose="02010609060101010101" pitchFamily="49" charset="-122"/>
                <a:cs typeface="Times New Roman" panose="02020603050405020304" pitchFamily="18" charset="0"/>
              </a:rPr>
              <a:t>D</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Rectangle 4"/>
          <p:cNvSpPr>
            <a:spLocks noChangeArrowheads="1"/>
          </p:cNvSpPr>
          <p:nvPr/>
        </p:nvSpPr>
        <p:spPr bwMode="auto">
          <a:xfrm>
            <a:off x="785786" y="4286256"/>
            <a:ext cx="6072187" cy="427037"/>
          </a:xfrm>
          <a:prstGeom prst="rect">
            <a:avLst/>
          </a:prstGeom>
          <a:noFill/>
          <a:ln w="9525">
            <a:noFill/>
            <a:miter lim="800000"/>
          </a:ln>
        </p:spPr>
        <p:txBody>
          <a:bodyPr>
            <a:spAutoFit/>
          </a:bodyPr>
          <a:lstStyle/>
          <a:p>
            <a:pPr algn="ctr"/>
            <a:r>
              <a:rPr lang="zh-CN" altLang="en-US" sz="2200" dirty="0">
                <a:solidFill>
                  <a:srgbClr val="3333FF"/>
                </a:solidFill>
                <a:latin typeface="黑体" panose="02010609060101010101" pitchFamily="49" charset="-122"/>
                <a:ea typeface="黑体" panose="02010609060101010101" pitchFamily="49" charset="-122"/>
              </a:rPr>
              <a:t>空穴占据能量为</a:t>
            </a:r>
            <a:r>
              <a:rPr lang="en-US" altLang="zh-CN" sz="2200" dirty="0">
                <a:solidFill>
                  <a:srgbClr val="3333FF"/>
                </a:solidFill>
                <a:latin typeface="黑体" panose="02010609060101010101" pitchFamily="49" charset="-122"/>
                <a:ea typeface="黑体" panose="02010609060101010101" pitchFamily="49" charset="-122"/>
              </a:rPr>
              <a:t>E</a:t>
            </a:r>
            <a:r>
              <a:rPr lang="en-US" altLang="zh-CN" sz="2200" baseline="-25000" dirty="0">
                <a:solidFill>
                  <a:srgbClr val="3333FF"/>
                </a:solidFill>
                <a:latin typeface="黑体" panose="02010609060101010101" pitchFamily="49" charset="-122"/>
                <a:ea typeface="黑体" panose="02010609060101010101" pitchFamily="49" charset="-122"/>
              </a:rPr>
              <a:t>A</a:t>
            </a:r>
            <a:r>
              <a:rPr lang="zh-CN" altLang="en-US" sz="2200" dirty="0">
                <a:solidFill>
                  <a:srgbClr val="3333FF"/>
                </a:solidFill>
                <a:latin typeface="黑体" panose="02010609060101010101" pitchFamily="49" charset="-122"/>
                <a:ea typeface="黑体" panose="02010609060101010101" pitchFamily="49" charset="-122"/>
              </a:rPr>
              <a:t>的受主杂质能级的概率是：</a:t>
            </a:r>
          </a:p>
        </p:txBody>
      </p:sp>
      <p:graphicFrame>
        <p:nvGraphicFramePr>
          <p:cNvPr id="11" name="Object 4"/>
          <p:cNvGraphicFramePr>
            <a:graphicFrameLocks noChangeAspect="1"/>
          </p:cNvGraphicFramePr>
          <p:nvPr/>
        </p:nvGraphicFramePr>
        <p:xfrm>
          <a:off x="2571736" y="4786322"/>
          <a:ext cx="3226738" cy="1141431"/>
        </p:xfrm>
        <a:graphic>
          <a:graphicData uri="http://schemas.openxmlformats.org/presentationml/2006/ole">
            <mc:AlternateContent xmlns:mc="http://schemas.openxmlformats.org/markup-compatibility/2006">
              <mc:Choice xmlns:v="urn:schemas-microsoft-com:vml" Requires="v">
                <p:oleObj spid="_x0000_s20491" name="公式" r:id="rId5" imgW="1866900" imgH="660400" progId="Equation.3">
                  <p:embed/>
                </p:oleObj>
              </mc:Choice>
              <mc:Fallback>
                <p:oleObj name="公式" r:id="rId5" imgW="1866900" imgH="660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36" y="4786322"/>
                        <a:ext cx="3226738" cy="1141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1071538" y="6072206"/>
            <a:ext cx="6929486" cy="369332"/>
          </a:xfrm>
          <a:prstGeom prst="rect">
            <a:avLst/>
          </a:prstGeom>
        </p:spPr>
        <p:txBody>
          <a:bodyPr wrap="square">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式中</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g</a:t>
            </a:r>
            <a:r>
              <a:rPr lang="en-US" altLang="zh-CN" i="1" baseline="-25000" dirty="0" err="1">
                <a:latin typeface="Times New Roman" panose="02020603050405020304" pitchFamily="18" charset="0"/>
                <a:ea typeface="黑体" panose="02010609060101010101" pitchFamily="49" charset="-122"/>
                <a:cs typeface="Times New Roman" panose="02020603050405020304" pitchFamily="18" charset="0"/>
              </a:rPr>
              <a:t>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为受主能级的自旋简并度</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一般</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g</a:t>
            </a:r>
            <a:r>
              <a:rPr lang="en-US" altLang="zh-CN" i="1" baseline="-25000" dirty="0" err="1">
                <a:latin typeface="Times New Roman" panose="02020603050405020304" pitchFamily="18" charset="0"/>
                <a:ea typeface="黑体" panose="02010609060101010101" pitchFamily="49" charset="-122"/>
                <a:cs typeface="Times New Roman" panose="02020603050405020304" pitchFamily="18" charset="0"/>
              </a:rPr>
              <a:t>A</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&gt;1,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对</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Si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Ge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g</a:t>
            </a:r>
            <a:r>
              <a:rPr lang="en-US" altLang="zh-CN" i="1" baseline="-25000" dirty="0" err="1">
                <a:latin typeface="Times New Roman" panose="02020603050405020304" pitchFamily="18" charset="0"/>
                <a:ea typeface="黑体" panose="02010609060101010101" pitchFamily="49" charset="-122"/>
                <a:cs typeface="Times New Roman" panose="02020603050405020304" pitchFamily="18" charset="0"/>
              </a:rPr>
              <a:t>A</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0F39CC05-CAD8-4896-AA44-06B36426F1D6}" type="slidenum">
              <a:rPr lang="en-GB"/>
              <a:t>47</a:t>
            </a:fld>
            <a:endParaRPr lang="en-GB"/>
          </a:p>
        </p:txBody>
      </p:sp>
      <p:sp>
        <p:nvSpPr>
          <p:cNvPr id="34823"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34827" name="Text Box 6"/>
          <p:cNvSpPr txBox="1">
            <a:spLocks noChangeArrowheads="1"/>
          </p:cNvSpPr>
          <p:nvPr/>
        </p:nvSpPr>
        <p:spPr bwMode="auto">
          <a:xfrm>
            <a:off x="500034" y="1571612"/>
            <a:ext cx="5543550" cy="427038"/>
          </a:xfrm>
          <a:prstGeom prst="rect">
            <a:avLst/>
          </a:prstGeom>
          <a:noFill/>
          <a:ln w="9525">
            <a:noFill/>
            <a:miter lim="800000"/>
          </a:ln>
        </p:spPr>
        <p:txBody>
          <a:bodyPr>
            <a:spAutoFit/>
          </a:bodyPr>
          <a:lstStyle/>
          <a:p>
            <a:pPr>
              <a:spcBef>
                <a:spcPct val="50000"/>
              </a:spcBef>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设施主杂质浓度为</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200" baseline="-2500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、受主杂质浓度为</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200" baseline="-25000" dirty="0">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828" name="Rectangle 8"/>
          <p:cNvSpPr>
            <a:spLocks noChangeArrowheads="1"/>
          </p:cNvSpPr>
          <p:nvPr/>
        </p:nvSpPr>
        <p:spPr bwMode="auto">
          <a:xfrm>
            <a:off x="676254" y="2279647"/>
            <a:ext cx="4246563" cy="427037"/>
          </a:xfrm>
          <a:prstGeom prst="rect">
            <a:avLst/>
          </a:prstGeom>
          <a:noFill/>
          <a:ln w="9525">
            <a:noFill/>
            <a:miter lim="800000"/>
          </a:ln>
        </p:spPr>
        <p:txBody>
          <a:bodyPr wrap="none">
            <a:spAutoFit/>
          </a:bodyPr>
          <a:lstStyle/>
          <a:p>
            <a:r>
              <a:rPr lang="en-US" altLang="zh-CN" sz="2200" b="1" dirty="0">
                <a:latin typeface="Times New Roman" panose="02020603050405020304" pitchFamily="18" charset="0"/>
              </a:rPr>
              <a:t>(1) </a:t>
            </a:r>
            <a:r>
              <a:rPr lang="zh-CN" altLang="en-US" sz="2200" b="1" dirty="0">
                <a:latin typeface="Times New Roman" panose="02020603050405020304" pitchFamily="18" charset="0"/>
              </a:rPr>
              <a:t>施主能级上的电子浓度</a:t>
            </a:r>
            <a:r>
              <a:rPr lang="en-US" altLang="zh-CN" sz="2200" b="1" dirty="0" err="1">
                <a:latin typeface="Times New Roman" panose="02020603050405020304" pitchFamily="18" charset="0"/>
              </a:rPr>
              <a:t>n</a:t>
            </a:r>
            <a:r>
              <a:rPr lang="en-US" altLang="zh-CN" sz="2200" b="1" baseline="-25000" dirty="0" err="1">
                <a:latin typeface="Times New Roman" panose="02020603050405020304" pitchFamily="18" charset="0"/>
              </a:rPr>
              <a:t>D</a:t>
            </a:r>
            <a:r>
              <a:rPr lang="zh-CN" altLang="en-US" sz="2200" b="1" dirty="0">
                <a:latin typeface="Times New Roman" panose="02020603050405020304" pitchFamily="18" charset="0"/>
              </a:rPr>
              <a:t>为：</a:t>
            </a:r>
          </a:p>
        </p:txBody>
      </p:sp>
      <p:sp>
        <p:nvSpPr>
          <p:cNvPr id="9" name="TextBox 8"/>
          <p:cNvSpPr txBox="1">
            <a:spLocks noChangeArrowheads="1"/>
          </p:cNvSpPr>
          <p:nvPr/>
        </p:nvSpPr>
        <p:spPr bwMode="auto">
          <a:xfrm>
            <a:off x="75875" y="236842"/>
            <a:ext cx="4134465" cy="523220"/>
          </a:xfrm>
          <a:prstGeom prst="rect">
            <a:avLst/>
          </a:prstGeom>
          <a:noFill/>
          <a:ln w="9525">
            <a:noFill/>
            <a:miter lim="800000"/>
          </a:ln>
        </p:spPr>
        <p:txBody>
          <a:bodyPr wrap="none">
            <a:spAutoFit/>
          </a:bodyPr>
          <a:lstStyle/>
          <a:p>
            <a:r>
              <a:rPr lang="zh-CN" altLang="en-US" sz="2800" dirty="0">
                <a:latin typeface="黑体" panose="02010609060101010101" pitchFamily="49" charset="-122"/>
                <a:ea typeface="黑体" panose="02010609060101010101" pitchFamily="49" charset="-122"/>
                <a:cs typeface="Arial Unicode MS" panose="020B0604020202020204" charset="-122"/>
              </a:rPr>
              <a:t>杂质能级上的电子和空穴</a:t>
            </a:r>
          </a:p>
        </p:txBody>
      </p:sp>
      <p:graphicFrame>
        <p:nvGraphicFramePr>
          <p:cNvPr id="13" name="Object 11"/>
          <p:cNvGraphicFramePr>
            <a:graphicFrameLocks noChangeAspect="1"/>
          </p:cNvGraphicFramePr>
          <p:nvPr/>
        </p:nvGraphicFramePr>
        <p:xfrm>
          <a:off x="2143108" y="3071810"/>
          <a:ext cx="3984950" cy="1090618"/>
        </p:xfrm>
        <a:graphic>
          <a:graphicData uri="http://schemas.openxmlformats.org/presentationml/2006/ole">
            <mc:AlternateContent xmlns:mc="http://schemas.openxmlformats.org/markup-compatibility/2006">
              <mc:Choice xmlns:v="urn:schemas-microsoft-com:vml" Requires="v">
                <p:oleObj spid="_x0000_s21510" name="公式" r:id="rId3" imgW="2413000" imgH="660400" progId="Equation.3">
                  <p:embed/>
                </p:oleObj>
              </mc:Choice>
              <mc:Fallback>
                <p:oleObj name="公式" r:id="rId3" imgW="2413000" imgH="6604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3071810"/>
                        <a:ext cx="3984950" cy="10906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1357290" y="4643446"/>
            <a:ext cx="5572164" cy="707886"/>
          </a:xfrm>
          <a:prstGeom prst="rect">
            <a:avLst/>
          </a:prstGeom>
        </p:spPr>
        <p:txBody>
          <a:bodyPr wrap="square">
            <a:spAutoFit/>
          </a:bodyPr>
          <a:lstStyle/>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施主上有电子占据时</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它们是电中性的</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所以</a:t>
            </a:r>
            <a:r>
              <a:rPr lang="en-US" altLang="zh-CN" sz="2000" i="1" dirty="0" err="1">
                <a:latin typeface="黑体" panose="02010609060101010101" pitchFamily="49" charset="-122"/>
                <a:ea typeface="黑体" panose="02010609060101010101" pitchFamily="49" charset="-122"/>
              </a:rPr>
              <a:t>n</a:t>
            </a:r>
            <a:r>
              <a:rPr lang="en-US" altLang="zh-CN" sz="2000" i="1" baseline="-25000" dirty="0" err="1">
                <a:latin typeface="黑体" panose="02010609060101010101" pitchFamily="49" charset="-122"/>
                <a:ea typeface="黑体" panose="02010609060101010101" pitchFamily="49" charset="-122"/>
              </a:rPr>
              <a:t>D</a:t>
            </a:r>
            <a:r>
              <a:rPr lang="zh-CN" altLang="en-US" sz="2000" dirty="0">
                <a:latin typeface="黑体" panose="02010609060101010101" pitchFamily="49" charset="-122"/>
                <a:ea typeface="黑体" panose="02010609060101010101" pitchFamily="49" charset="-122"/>
              </a:rPr>
              <a:t>也就是</a:t>
            </a:r>
            <a:r>
              <a:rPr lang="zh-CN" altLang="en-US" sz="2000" u="sng" dirty="0">
                <a:latin typeface="黑体" panose="02010609060101010101" pitchFamily="49" charset="-122"/>
                <a:ea typeface="黑体" panose="02010609060101010101" pitchFamily="49" charset="-122"/>
              </a:rPr>
              <a:t>中性施主浓度 </a:t>
            </a:r>
            <a:r>
              <a:rPr lang="en-US" altLang="zh-CN" sz="2000" u="sng" dirty="0">
                <a:solidFill>
                  <a:srgbClr val="FF0000"/>
                </a:solidFill>
                <a:latin typeface="黑体" panose="02010609060101010101" pitchFamily="49" charset="-122"/>
                <a:ea typeface="黑体" panose="02010609060101010101" pitchFamily="49" charset="-122"/>
              </a:rPr>
              <a:t>(</a:t>
            </a:r>
            <a:r>
              <a:rPr lang="zh-CN" altLang="en-US" sz="2000" u="sng" dirty="0">
                <a:solidFill>
                  <a:srgbClr val="FF0000"/>
                </a:solidFill>
                <a:latin typeface="黑体" panose="02010609060101010101" pitchFamily="49" charset="-122"/>
                <a:ea typeface="黑体" panose="02010609060101010101" pitchFamily="49" charset="-122"/>
              </a:rPr>
              <a:t>未电离的施主浓度）</a:t>
            </a:r>
            <a:r>
              <a:rPr lang="en-US" altLang="zh-CN" sz="2000" u="sng"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C9E3198C-FE70-4BC5-A96F-8A5BC9C61E03}" type="slidenum">
              <a:rPr lang="en-GB">
                <a:latin typeface="Times New Roman" panose="02020603050405020304" pitchFamily="18" charset="0"/>
                <a:ea typeface="黑体" panose="02010609060101010101" pitchFamily="49" charset="-122"/>
                <a:cs typeface="Times New Roman" panose="02020603050405020304" pitchFamily="18" charset="0"/>
              </a:rPr>
              <a:t>48</a:t>
            </a:fld>
            <a:endParaRPr lang="en-GB">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48" name="Rectangle 167"/>
          <p:cNvSpPr>
            <a:spLocks noChangeArrowheads="1"/>
          </p:cNvSpPr>
          <p:nvPr/>
        </p:nvSpPr>
        <p:spPr bwMode="auto">
          <a:xfrm>
            <a:off x="8615363" y="6667113"/>
            <a:ext cx="65" cy="276999"/>
          </a:xfrm>
          <a:prstGeom prst="rect">
            <a:avLst/>
          </a:prstGeom>
          <a:solidFill>
            <a:srgbClr val="FFFFFE"/>
          </a:solidFill>
          <a:ln w="9525">
            <a:noFill/>
            <a:miter lim="800000"/>
          </a:ln>
        </p:spPr>
        <p:txBody>
          <a:bodyPr wrap="none" lIns="0" tIns="0" rIns="0" bIns="0" anchor="ctr">
            <a:spAutoFi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52" name="Rectangle 11"/>
          <p:cNvSpPr>
            <a:spLocks noChangeArrowheads="1"/>
          </p:cNvSpPr>
          <p:nvPr/>
        </p:nvSpPr>
        <p:spPr bwMode="auto">
          <a:xfrm>
            <a:off x="744538" y="1387497"/>
            <a:ext cx="6194324" cy="430887"/>
          </a:xfrm>
          <a:prstGeom prst="rect">
            <a:avLst/>
          </a:prstGeom>
          <a:noFill/>
          <a:ln w="9525">
            <a:noFill/>
            <a:miter lim="800000"/>
          </a:ln>
        </p:spPr>
        <p:txBody>
          <a:bodyPr wrap="none">
            <a:spAutoFit/>
          </a:bodyPr>
          <a:lstStyle/>
          <a:p>
            <a:r>
              <a:rPr lang="en-US" altLang="zh-CN" sz="2200" b="1">
                <a:latin typeface="Times New Roman" panose="02020603050405020304" pitchFamily="18" charset="0"/>
                <a:ea typeface="黑体" panose="02010609060101010101" pitchFamily="49" charset="-122"/>
                <a:cs typeface="Times New Roman" panose="02020603050405020304" pitchFamily="18" charset="0"/>
              </a:rPr>
              <a:t>(2) </a:t>
            </a:r>
            <a:r>
              <a:rPr lang="zh-CN" altLang="en-US" sz="2200" b="1">
                <a:latin typeface="Times New Roman" panose="02020603050405020304" pitchFamily="18" charset="0"/>
                <a:ea typeface="黑体" panose="02010609060101010101" pitchFamily="49" charset="-122"/>
                <a:cs typeface="Times New Roman" panose="02020603050405020304" pitchFamily="18" charset="0"/>
              </a:rPr>
              <a:t>已电离的施主浓度（正电中心浓度）</a:t>
            </a:r>
            <a:r>
              <a:rPr lang="en-US" altLang="zh-CN" sz="2200" b="1">
                <a:latin typeface="Times New Roman" panose="02020603050405020304" pitchFamily="18" charset="0"/>
                <a:ea typeface="黑体" panose="02010609060101010101" pitchFamily="49" charset="-122"/>
                <a:cs typeface="Times New Roman" panose="02020603050405020304" pitchFamily="18" charset="0"/>
              </a:rPr>
              <a:t>n</a:t>
            </a:r>
            <a:r>
              <a:rPr lang="en-US" altLang="zh-CN" sz="2200" b="1" baseline="-25000">
                <a:latin typeface="Times New Roman" panose="02020603050405020304" pitchFamily="18" charset="0"/>
                <a:ea typeface="黑体" panose="02010609060101010101" pitchFamily="49" charset="-122"/>
                <a:cs typeface="Times New Roman" panose="02020603050405020304" pitchFamily="18" charset="0"/>
              </a:rPr>
              <a:t>D</a:t>
            </a:r>
            <a:r>
              <a:rPr lang="en-US" altLang="zh-CN" sz="2200" b="1" baseline="3000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a:latin typeface="Times New Roman" panose="02020603050405020304" pitchFamily="18" charset="0"/>
                <a:ea typeface="黑体" panose="02010609060101010101" pitchFamily="49" charset="-122"/>
                <a:cs typeface="Times New Roman" panose="02020603050405020304" pitchFamily="18" charset="0"/>
              </a:rPr>
              <a:t>为：</a:t>
            </a:r>
          </a:p>
        </p:txBody>
      </p:sp>
      <p:sp>
        <p:nvSpPr>
          <p:cNvPr id="13" name="Rectangle 12"/>
          <p:cNvSpPr>
            <a:spLocks noChangeArrowheads="1"/>
          </p:cNvSpPr>
          <p:nvPr/>
        </p:nvSpPr>
        <p:spPr bwMode="auto">
          <a:xfrm>
            <a:off x="711200" y="3121047"/>
            <a:ext cx="4256293" cy="430887"/>
          </a:xfrm>
          <a:prstGeom prst="rect">
            <a:avLst/>
          </a:prstGeom>
          <a:noFill/>
          <a:ln w="9525">
            <a:noFill/>
            <a:miter lim="800000"/>
          </a:ln>
        </p:spPr>
        <p:txBody>
          <a:bodyPr wrap="none">
            <a:spAutoFit/>
          </a:bodyPr>
          <a:lstStyle/>
          <a:p>
            <a:r>
              <a:rPr lang="en-US" altLang="zh-CN" sz="2200" b="1">
                <a:latin typeface="Times New Roman" panose="02020603050405020304" pitchFamily="18" charset="0"/>
                <a:ea typeface="黑体" panose="02010609060101010101" pitchFamily="49" charset="-122"/>
                <a:cs typeface="Times New Roman" panose="02020603050405020304" pitchFamily="18" charset="0"/>
              </a:rPr>
              <a:t>(3) </a:t>
            </a:r>
            <a:r>
              <a:rPr lang="zh-CN" altLang="en-US" sz="2200" b="1">
                <a:latin typeface="Times New Roman" panose="02020603050405020304" pitchFamily="18" charset="0"/>
                <a:ea typeface="黑体" panose="02010609060101010101" pitchFamily="49" charset="-122"/>
                <a:cs typeface="Times New Roman" panose="02020603050405020304" pitchFamily="18" charset="0"/>
              </a:rPr>
              <a:t>受主能级上的空穴浓度</a:t>
            </a:r>
            <a:r>
              <a:rPr lang="en-US" altLang="zh-CN" sz="2200" b="1">
                <a:latin typeface="Times New Roman" panose="02020603050405020304" pitchFamily="18" charset="0"/>
                <a:ea typeface="黑体" panose="02010609060101010101" pitchFamily="49" charset="-122"/>
                <a:cs typeface="Times New Roman" panose="02020603050405020304" pitchFamily="18" charset="0"/>
              </a:rPr>
              <a:t>p</a:t>
            </a:r>
            <a:r>
              <a:rPr lang="en-US" altLang="zh-CN" sz="2200" b="1" baseline="-25000">
                <a:latin typeface="Times New Roman" panose="02020603050405020304" pitchFamily="18" charset="0"/>
                <a:ea typeface="黑体" panose="02010609060101010101" pitchFamily="49" charset="-122"/>
                <a:cs typeface="Times New Roman" panose="02020603050405020304" pitchFamily="18" charset="0"/>
              </a:rPr>
              <a:t>A</a:t>
            </a:r>
            <a:r>
              <a:rPr lang="zh-CN" altLang="en-US" sz="2200" b="1">
                <a:latin typeface="Times New Roman" panose="02020603050405020304" pitchFamily="18" charset="0"/>
                <a:ea typeface="黑体" panose="02010609060101010101" pitchFamily="49" charset="-122"/>
                <a:cs typeface="Times New Roman" panose="02020603050405020304" pitchFamily="18" charset="0"/>
              </a:rPr>
              <a:t>为</a:t>
            </a:r>
            <a:r>
              <a:rPr lang="en-US" altLang="zh-CN" sz="2200" b="1">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5" name="Rectangle 15"/>
          <p:cNvSpPr>
            <a:spLocks noChangeArrowheads="1"/>
          </p:cNvSpPr>
          <p:nvPr/>
        </p:nvSpPr>
        <p:spPr bwMode="auto">
          <a:xfrm>
            <a:off x="714375" y="4921272"/>
            <a:ext cx="6478055" cy="430887"/>
          </a:xfrm>
          <a:prstGeom prst="rect">
            <a:avLst/>
          </a:prstGeom>
          <a:noFill/>
          <a:ln w="9525">
            <a:noFill/>
            <a:miter lim="800000"/>
          </a:ln>
        </p:spPr>
        <p:txBody>
          <a:bodyPr wrap="none">
            <a:spAutoFit/>
          </a:bodyPr>
          <a:lstStyle/>
          <a:p>
            <a:r>
              <a:rPr lang="en-US" altLang="zh-CN" sz="2200" b="1">
                <a:latin typeface="Times New Roman" panose="02020603050405020304" pitchFamily="18" charset="0"/>
                <a:ea typeface="黑体" panose="02010609060101010101" pitchFamily="49" charset="-122"/>
                <a:cs typeface="Times New Roman" panose="02020603050405020304" pitchFamily="18" charset="0"/>
              </a:rPr>
              <a:t>(4) </a:t>
            </a:r>
            <a:r>
              <a:rPr lang="zh-CN" altLang="en-US" sz="2200" b="1">
                <a:latin typeface="Times New Roman" panose="02020603050405020304" pitchFamily="18" charset="0"/>
                <a:ea typeface="黑体" panose="02010609060101010101" pitchFamily="49" charset="-122"/>
                <a:cs typeface="Times New Roman" panose="02020603050405020304" pitchFamily="18" charset="0"/>
              </a:rPr>
              <a:t>已电离了的受主浓度（负电中心浓度）</a:t>
            </a:r>
            <a:r>
              <a:rPr lang="en-US" altLang="zh-CN" sz="2200" b="1">
                <a:latin typeface="Times New Roman" panose="02020603050405020304" pitchFamily="18" charset="0"/>
                <a:ea typeface="黑体" panose="02010609060101010101" pitchFamily="49" charset="-122"/>
                <a:cs typeface="Times New Roman" panose="02020603050405020304" pitchFamily="18" charset="0"/>
              </a:rPr>
              <a:t>p</a:t>
            </a:r>
            <a:r>
              <a:rPr lang="en-US" altLang="zh-CN" sz="2200" b="1" baseline="-25000">
                <a:latin typeface="Times New Roman" panose="02020603050405020304" pitchFamily="18" charset="0"/>
                <a:ea typeface="黑体" panose="02010609060101010101" pitchFamily="49" charset="-122"/>
                <a:cs typeface="Times New Roman" panose="02020603050405020304" pitchFamily="18" charset="0"/>
              </a:rPr>
              <a:t>A</a:t>
            </a:r>
            <a:r>
              <a:rPr lang="en-US" altLang="zh-CN" sz="2200" b="1" baseline="3000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a:latin typeface="Times New Roman" panose="02020603050405020304" pitchFamily="18" charset="0"/>
                <a:ea typeface="黑体" panose="02010609060101010101" pitchFamily="49" charset="-122"/>
                <a:cs typeface="Times New Roman" panose="02020603050405020304" pitchFamily="18" charset="0"/>
              </a:rPr>
              <a:t>为：</a:t>
            </a:r>
          </a:p>
        </p:txBody>
      </p:sp>
      <p:sp>
        <p:nvSpPr>
          <p:cNvPr id="12" name="Text Box 4"/>
          <p:cNvSpPr txBox="1">
            <a:spLocks noChangeArrowheads="1"/>
          </p:cNvSpPr>
          <p:nvPr/>
        </p:nvSpPr>
        <p:spPr bwMode="auto">
          <a:xfrm>
            <a:off x="935038" y="1643050"/>
            <a:ext cx="8208962" cy="457200"/>
          </a:xfrm>
          <a:prstGeom prst="rect">
            <a:avLst/>
          </a:prstGeom>
          <a:noFill/>
          <a:ln w="9525">
            <a:noFill/>
            <a:miter lim="800000"/>
          </a:ln>
          <a:effectLst/>
        </p:spPr>
        <p:txBody>
          <a:bodyPr>
            <a:spAutoFit/>
          </a:bodyPr>
          <a:lstStyle/>
          <a:p>
            <a:pPr>
              <a:spcBef>
                <a:spcPct val="50000"/>
              </a:spcBef>
            </a:pP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6" name="Object 5"/>
          <p:cNvGraphicFramePr>
            <a:graphicFrameLocks noChangeAspect="1"/>
          </p:cNvGraphicFramePr>
          <p:nvPr/>
        </p:nvGraphicFramePr>
        <p:xfrm>
          <a:off x="2428860" y="2000240"/>
          <a:ext cx="4365621" cy="1031874"/>
        </p:xfrm>
        <a:graphic>
          <a:graphicData uri="http://schemas.openxmlformats.org/presentationml/2006/ole">
            <mc:AlternateContent xmlns:mc="http://schemas.openxmlformats.org/markup-compatibility/2006">
              <mc:Choice xmlns:v="urn:schemas-microsoft-com:vml" Requires="v">
                <p:oleObj spid="_x0000_s22542" name="公式" r:id="rId3" imgW="2794000" imgH="660400" progId="Equation.3">
                  <p:embed/>
                </p:oleObj>
              </mc:Choice>
              <mc:Fallback>
                <p:oleObj name="公式" r:id="rId3" imgW="2794000" imgH="660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60" y="2000240"/>
                        <a:ext cx="4365621" cy="1031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9"/>
          <p:cNvGraphicFramePr>
            <a:graphicFrameLocks noChangeAspect="1"/>
          </p:cNvGraphicFramePr>
          <p:nvPr/>
        </p:nvGraphicFramePr>
        <p:xfrm>
          <a:off x="2373313" y="3643313"/>
          <a:ext cx="3586162" cy="1090612"/>
        </p:xfrm>
        <a:graphic>
          <a:graphicData uri="http://schemas.openxmlformats.org/presentationml/2006/ole">
            <mc:AlternateContent xmlns:mc="http://schemas.openxmlformats.org/markup-compatibility/2006">
              <mc:Choice xmlns:v="urn:schemas-microsoft-com:vml" Requires="v">
                <p:oleObj spid="_x0000_s22543" name="公式" r:id="rId5" imgW="2171700" imgH="660400" progId="Equation.3">
                  <p:embed/>
                </p:oleObj>
              </mc:Choice>
              <mc:Fallback>
                <p:oleObj name="公式" r:id="rId5" imgW="2171700" imgH="6604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3313" y="3643313"/>
                        <a:ext cx="3586162"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nvGraphicFramePr>
        <p:xfrm>
          <a:off x="1714480" y="5572140"/>
          <a:ext cx="4326030" cy="1031897"/>
        </p:xfrm>
        <a:graphic>
          <a:graphicData uri="http://schemas.openxmlformats.org/presentationml/2006/ole">
            <mc:AlternateContent xmlns:mc="http://schemas.openxmlformats.org/markup-compatibility/2006">
              <mc:Choice xmlns:v="urn:schemas-microsoft-com:vml" Requires="v">
                <p:oleObj spid="_x0000_s22544" name="公式" r:id="rId7" imgW="2768600" imgH="660400" progId="Equation.3">
                  <p:embed/>
                </p:oleObj>
              </mc:Choice>
              <mc:Fallback>
                <p:oleObj name="公式" r:id="rId7" imgW="2768600" imgH="6604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480" y="5572140"/>
                        <a:ext cx="4326030" cy="10318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a:spLocks noChangeArrowheads="1"/>
          </p:cNvSpPr>
          <p:nvPr/>
        </p:nvSpPr>
        <p:spPr bwMode="auto">
          <a:xfrm>
            <a:off x="0" y="187966"/>
            <a:ext cx="4134465" cy="523220"/>
          </a:xfrm>
          <a:prstGeom prst="rect">
            <a:avLst/>
          </a:prstGeom>
          <a:noFill/>
          <a:ln w="9525">
            <a:noFill/>
            <a:miter lim="800000"/>
          </a:ln>
        </p:spPr>
        <p:txBody>
          <a:bodyPr wrap="none">
            <a:spAutoFit/>
          </a:bodyPr>
          <a:lstStyle/>
          <a:p>
            <a:r>
              <a:rPr lang="zh-CN" altLang="en-US" sz="2800" dirty="0">
                <a:latin typeface="黑体" panose="02010609060101010101" pitchFamily="49" charset="-122"/>
                <a:ea typeface="黑体" panose="02010609060101010101" pitchFamily="49" charset="-122"/>
                <a:cs typeface="Arial Unicode MS" panose="020B0604020202020204" charset="-122"/>
              </a:rPr>
              <a:t>杂质能级上的电子和空穴</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defRPr/>
            </a:pPr>
            <a:fld id="{79C681C5-7615-472B-80C2-929D9C925D14}" type="slidenum">
              <a:rPr lang="en-GB">
                <a:latin typeface="Times New Roman" panose="02020603050405020304" pitchFamily="18" charset="0"/>
                <a:ea typeface="黑体" panose="02010609060101010101" pitchFamily="49" charset="-122"/>
                <a:cs typeface="Times New Roman" panose="02020603050405020304" pitchFamily="18" charset="0"/>
              </a:rPr>
              <a:t>49</a:t>
            </a:fld>
            <a:endParaRPr lang="en-GB"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73"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36875" name="TextBox 8"/>
          <p:cNvSpPr txBox="1">
            <a:spLocks noChangeArrowheads="1"/>
          </p:cNvSpPr>
          <p:nvPr/>
        </p:nvSpPr>
        <p:spPr bwMode="auto">
          <a:xfrm>
            <a:off x="167940" y="266096"/>
            <a:ext cx="4134465" cy="523220"/>
          </a:xfrm>
          <a:prstGeom prst="rect">
            <a:avLst/>
          </a:prstGeom>
          <a:noFill/>
          <a:ln w="9525">
            <a:noFill/>
            <a:miter lim="800000"/>
          </a:ln>
        </p:spPr>
        <p:txBody>
          <a:bodyPr wrap="none">
            <a:spAutoFit/>
          </a:bodyPr>
          <a:lstStyle/>
          <a:p>
            <a:r>
              <a:rPr lang="zh-CN" altLang="en-US" sz="2800" dirty="0">
                <a:latin typeface="黑体" panose="02010609060101010101" pitchFamily="49" charset="-122"/>
                <a:ea typeface="黑体" panose="02010609060101010101" pitchFamily="49" charset="-122"/>
                <a:cs typeface="Arial Unicode MS" panose="020B0604020202020204" charset="-122"/>
              </a:rPr>
              <a:t>杂质能级上的电子和空穴</a:t>
            </a:r>
          </a:p>
        </p:txBody>
      </p:sp>
      <p:sp>
        <p:nvSpPr>
          <p:cNvPr id="36876" name="Text Box 10"/>
          <p:cNvSpPr txBox="1">
            <a:spLocks noChangeArrowheads="1"/>
          </p:cNvSpPr>
          <p:nvPr/>
        </p:nvSpPr>
        <p:spPr bwMode="auto">
          <a:xfrm>
            <a:off x="387294" y="1816989"/>
            <a:ext cx="8358245" cy="553998"/>
          </a:xfrm>
          <a:prstGeom prst="rect">
            <a:avLst/>
          </a:prstGeom>
          <a:noFill/>
          <a:ln w="9525">
            <a:noFill/>
            <a:miter lim="800000"/>
          </a:ln>
        </p:spPr>
        <p:txBody>
          <a:bodyPr wrap="square">
            <a:spAutoFit/>
          </a:bodyPr>
          <a:lstStyle/>
          <a:p>
            <a:pPr>
              <a:lnSpc>
                <a:spcPct val="150000"/>
              </a:lnSpc>
            </a:pPr>
            <a:r>
              <a:rPr lang="zh-CN" altLang="en-US" sz="2000" dirty="0">
                <a:latin typeface="黑体" panose="02010609060101010101" pitchFamily="49" charset="-122"/>
                <a:ea typeface="黑体" panose="02010609060101010101" pitchFamily="49" charset="-122"/>
              </a:rPr>
              <a:t>杂质能级与费米能级的相对位置反映了电子和空穴占据杂质能级的情况</a:t>
            </a:r>
            <a:r>
              <a:rPr lang="zh-CN" altLang="en-US" sz="2000" dirty="0">
                <a:latin typeface="仿宋_GB2312" pitchFamily="49" charset="-122"/>
              </a:rPr>
              <a:t>：</a:t>
            </a:r>
          </a:p>
        </p:txBody>
      </p:sp>
      <p:sp>
        <p:nvSpPr>
          <p:cNvPr id="36878" name="Text Box 13"/>
          <p:cNvSpPr txBox="1">
            <a:spLocks noChangeArrowheads="1"/>
          </p:cNvSpPr>
          <p:nvPr/>
        </p:nvSpPr>
        <p:spPr bwMode="auto">
          <a:xfrm>
            <a:off x="714348" y="4873625"/>
            <a:ext cx="7632700" cy="1463675"/>
          </a:xfrm>
          <a:prstGeom prst="rect">
            <a:avLst/>
          </a:prstGeom>
          <a:noFill/>
          <a:ln w="9525">
            <a:noFill/>
            <a:miter lim="800000"/>
          </a:ln>
        </p:spPr>
        <p:txBody>
          <a:bodyPr>
            <a:spAutoFit/>
          </a:bodyPr>
          <a:lstStyle/>
          <a:p>
            <a:pPr>
              <a:lnSpc>
                <a:spcPct val="150000"/>
              </a:lnSpc>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类似地</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远在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之上时，受主杂质几乎全部电离；</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远在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在之下时，受主杂质基本上没有电离；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重合时，受主杂质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1/3</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电离，</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2/3</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没有电离。 </a:t>
            </a:r>
          </a:p>
        </p:txBody>
      </p:sp>
      <p:sp>
        <p:nvSpPr>
          <p:cNvPr id="36879" name="Text Box 16"/>
          <p:cNvSpPr txBox="1">
            <a:spLocks noChangeArrowheads="1"/>
          </p:cNvSpPr>
          <p:nvPr/>
        </p:nvSpPr>
        <p:spPr bwMode="auto">
          <a:xfrm>
            <a:off x="714348" y="3429000"/>
            <a:ext cx="7704138" cy="1463675"/>
          </a:xfrm>
          <a:prstGeom prst="rect">
            <a:avLst/>
          </a:prstGeom>
          <a:noFill/>
          <a:ln w="9525">
            <a:noFill/>
            <a:miter lim="800000"/>
          </a:ln>
        </p:spPr>
        <p:txBody>
          <a:bodyPr>
            <a:spAutoFit/>
          </a:bodyPr>
          <a:lstStyle/>
          <a:p>
            <a:pPr>
              <a:lnSpc>
                <a:spcPct val="150000"/>
              </a:lnSpc>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即</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远在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之下时，施主杂质几乎全部电离；反之</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远</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在之上时，施主杂质基本上没有电离；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重合时，施主杂质有</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1/3</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电离</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2/3</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没有电离。</a:t>
            </a:r>
          </a:p>
        </p:txBody>
      </p:sp>
      <p:graphicFrame>
        <p:nvGraphicFramePr>
          <p:cNvPr id="36867" name="Object 17"/>
          <p:cNvGraphicFramePr>
            <a:graphicFrameLocks noChangeAspect="1"/>
          </p:cNvGraphicFramePr>
          <p:nvPr/>
        </p:nvGraphicFramePr>
        <p:xfrm>
          <a:off x="4170336" y="2497138"/>
          <a:ext cx="1852612" cy="703262"/>
        </p:xfrm>
        <a:graphic>
          <a:graphicData uri="http://schemas.openxmlformats.org/presentationml/2006/ole">
            <mc:AlternateContent xmlns:mc="http://schemas.openxmlformats.org/markup-compatibility/2006">
              <mc:Choice xmlns:v="urn:schemas-microsoft-com:vml" Requires="v">
                <p:oleObj spid="_x0000_s23570" name="Equation" r:id="rId3" imgW="1256665" imgH="482600" progId="">
                  <p:embed/>
                </p:oleObj>
              </mc:Choice>
              <mc:Fallback>
                <p:oleObj name="Equation" r:id="rId3" imgW="1256665" imgH="482600" progId="">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0336" y="2497138"/>
                        <a:ext cx="1852612"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7" name="Text Box 11"/>
          <p:cNvSpPr txBox="1">
            <a:spLocks noChangeArrowheads="1"/>
          </p:cNvSpPr>
          <p:nvPr/>
        </p:nvSpPr>
        <p:spPr bwMode="auto">
          <a:xfrm>
            <a:off x="714348" y="2600325"/>
            <a:ext cx="1152525" cy="396875"/>
          </a:xfrm>
          <a:prstGeom prst="rect">
            <a:avLst/>
          </a:prstGeom>
          <a:noFill/>
          <a:ln w="9525">
            <a:noFill/>
            <a:miter lim="800000"/>
          </a:ln>
        </p:spPr>
        <p:txBody>
          <a:bodyPr>
            <a:spAutoFit/>
          </a:bodyPr>
          <a:lstStyle/>
          <a:p>
            <a:r>
              <a:rPr lang="en-US" altLang="zh-CN" sz="2000">
                <a:latin typeface="黑体" panose="02010609060101010101" pitchFamily="49" charset="-122"/>
                <a:ea typeface="黑体" panose="02010609060101010101" pitchFamily="49" charset="-122"/>
              </a:rPr>
              <a:t>1) </a:t>
            </a:r>
            <a:r>
              <a:rPr lang="zh-CN" altLang="en-US" sz="2000">
                <a:latin typeface="黑体" panose="02010609060101010101" pitchFamily="49" charset="-122"/>
                <a:ea typeface="黑体" panose="02010609060101010101" pitchFamily="49" charset="-122"/>
              </a:rPr>
              <a:t>当</a:t>
            </a:r>
          </a:p>
        </p:txBody>
      </p:sp>
      <p:graphicFrame>
        <p:nvGraphicFramePr>
          <p:cNvPr id="36866" name="Object 12"/>
          <p:cNvGraphicFramePr>
            <a:graphicFrameLocks noChangeAspect="1"/>
          </p:cNvGraphicFramePr>
          <p:nvPr/>
        </p:nvGraphicFramePr>
        <p:xfrm>
          <a:off x="1506511" y="2630488"/>
          <a:ext cx="1758950" cy="344487"/>
        </p:xfrm>
        <a:graphic>
          <a:graphicData uri="http://schemas.openxmlformats.org/presentationml/2006/ole">
            <mc:AlternateContent xmlns:mc="http://schemas.openxmlformats.org/markup-compatibility/2006">
              <mc:Choice xmlns:v="urn:schemas-microsoft-com:vml" Requires="v">
                <p:oleObj spid="_x0000_s23571" name="Equation" r:id="rId5" imgW="1040765" imgH="203200" progId="">
                  <p:embed/>
                </p:oleObj>
              </mc:Choice>
              <mc:Fallback>
                <p:oleObj name="Equation" r:id="rId5" imgW="1040765" imgH="203200"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6511" y="2630488"/>
                        <a:ext cx="175895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0" name="Text Box 18"/>
          <p:cNvSpPr txBox="1">
            <a:spLocks noChangeArrowheads="1"/>
          </p:cNvSpPr>
          <p:nvPr/>
        </p:nvSpPr>
        <p:spPr bwMode="auto">
          <a:xfrm>
            <a:off x="3235298" y="2568575"/>
            <a:ext cx="1008063" cy="396875"/>
          </a:xfrm>
          <a:prstGeom prst="rect">
            <a:avLst/>
          </a:prstGeom>
          <a:noFill/>
          <a:ln w="9525">
            <a:noFill/>
            <a:miter lim="800000"/>
          </a:ln>
        </p:spPr>
        <p:txBody>
          <a:bodyPr>
            <a:spAutoFit/>
          </a:bodyPr>
          <a:lstStyle/>
          <a:p>
            <a:pPr>
              <a:spcBef>
                <a:spcPct val="50000"/>
              </a:spcBef>
            </a:pPr>
            <a:r>
              <a:rPr lang="zh-CN" altLang="en-US" sz="2000">
                <a:latin typeface="黑体" panose="02010609060101010101" pitchFamily="49" charset="-122"/>
                <a:ea typeface="黑体" panose="02010609060101010101" pitchFamily="49" charset="-122"/>
              </a:rPr>
              <a:t>时有</a:t>
            </a:r>
          </a:p>
        </p:txBody>
      </p:sp>
      <p:sp>
        <p:nvSpPr>
          <p:cNvPr id="36881" name="Text Box 19"/>
          <p:cNvSpPr txBox="1">
            <a:spLocks noChangeArrowheads="1"/>
          </p:cNvSpPr>
          <p:nvPr/>
        </p:nvSpPr>
        <p:spPr bwMode="auto">
          <a:xfrm>
            <a:off x="1362048" y="3073400"/>
            <a:ext cx="1081088" cy="396875"/>
          </a:xfrm>
          <a:prstGeom prst="rect">
            <a:avLst/>
          </a:prstGeom>
          <a:noFill/>
          <a:ln w="9525">
            <a:noFill/>
            <a:miter lim="800000"/>
          </a:ln>
        </p:spPr>
        <p:txBody>
          <a:bodyPr>
            <a:spAutoFit/>
          </a:bodyPr>
          <a:lstStyle/>
          <a:p>
            <a:pPr>
              <a:spcBef>
                <a:spcPct val="50000"/>
              </a:spcBef>
            </a:pPr>
            <a:r>
              <a:rPr lang="zh-CN" altLang="en-US" sz="2000">
                <a:latin typeface="黑体" panose="02010609060101010101" pitchFamily="49" charset="-122"/>
                <a:ea typeface="黑体" panose="02010609060101010101" pitchFamily="49" charset="-122"/>
              </a:rPr>
              <a:t>此时</a:t>
            </a:r>
            <a:r>
              <a:rPr lang="en-US" altLang="zh-CN" sz="2000">
                <a:latin typeface="黑体" panose="02010609060101010101" pitchFamily="49" charset="-122"/>
                <a:ea typeface="黑体" panose="02010609060101010101" pitchFamily="49" charset="-122"/>
              </a:rPr>
              <a:t>,</a:t>
            </a:r>
          </a:p>
        </p:txBody>
      </p:sp>
      <p:graphicFrame>
        <p:nvGraphicFramePr>
          <p:cNvPr id="36868" name="Object 20"/>
          <p:cNvGraphicFramePr>
            <a:graphicFrameLocks noChangeAspect="1"/>
          </p:cNvGraphicFramePr>
          <p:nvPr/>
        </p:nvGraphicFramePr>
        <p:xfrm>
          <a:off x="3235298" y="3001963"/>
          <a:ext cx="781050" cy="433387"/>
        </p:xfrm>
        <a:graphic>
          <a:graphicData uri="http://schemas.openxmlformats.org/presentationml/2006/ole">
            <mc:AlternateContent xmlns:mc="http://schemas.openxmlformats.org/markup-compatibility/2006">
              <mc:Choice xmlns:v="urn:schemas-microsoft-com:vml" Requires="v">
                <p:oleObj spid="_x0000_s23572" name="Equation" r:id="rId7" imgW="584200" imgH="279400" progId="">
                  <p:embed/>
                </p:oleObj>
              </mc:Choice>
              <mc:Fallback>
                <p:oleObj name="Equation" r:id="rId7" imgW="584200" imgH="279400" progId="">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98" y="3001963"/>
                        <a:ext cx="78105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9" name="Object 21"/>
          <p:cNvGraphicFramePr>
            <a:graphicFrameLocks noChangeAspect="1"/>
          </p:cNvGraphicFramePr>
          <p:nvPr/>
        </p:nvGraphicFramePr>
        <p:xfrm>
          <a:off x="2235173" y="3073400"/>
          <a:ext cx="660400" cy="390525"/>
        </p:xfrm>
        <a:graphic>
          <a:graphicData uri="http://schemas.openxmlformats.org/presentationml/2006/ole">
            <mc:AlternateContent xmlns:mc="http://schemas.openxmlformats.org/markup-compatibility/2006">
              <mc:Choice xmlns:v="urn:schemas-microsoft-com:vml" Requires="v">
                <p:oleObj spid="_x0000_s23573" name="Equation" r:id="rId9" imgW="431800" imgH="228600" progId="">
                  <p:embed/>
                </p:oleObj>
              </mc:Choice>
              <mc:Fallback>
                <p:oleObj name="Equation" r:id="rId9" imgW="431800" imgH="228600" progId="">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5173" y="3073400"/>
                        <a:ext cx="6604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2" name="Text Box 7"/>
          <p:cNvSpPr txBox="1">
            <a:spLocks noChangeArrowheads="1"/>
          </p:cNvSpPr>
          <p:nvPr/>
        </p:nvSpPr>
        <p:spPr bwMode="auto">
          <a:xfrm>
            <a:off x="755650" y="1412875"/>
            <a:ext cx="1008063" cy="427038"/>
          </a:xfrm>
          <a:prstGeom prst="rect">
            <a:avLst/>
          </a:prstGeom>
          <a:solidFill>
            <a:srgbClr val="366B7E"/>
          </a:solidFill>
          <a:ln w="9525">
            <a:noFill/>
            <a:miter lim="800000"/>
          </a:ln>
        </p:spPr>
        <p:txBody>
          <a:bodyPr>
            <a:spAutoFit/>
          </a:bodyPr>
          <a:lstStyle/>
          <a:p>
            <a:pPr algn="ctr"/>
            <a:r>
              <a:rPr lang="zh-CN" altLang="en-US" sz="2200" b="1">
                <a:solidFill>
                  <a:schemeClr val="bg1"/>
                </a:solidFill>
                <a:latin typeface="仿宋_GB2312" pitchFamily="49" charset="-122"/>
              </a:rPr>
              <a:t>讨论</a:t>
            </a:r>
          </a:p>
        </p:txBody>
      </p:sp>
      <p:sp>
        <p:nvSpPr>
          <p:cNvPr id="17" name="TextBox 16"/>
          <p:cNvSpPr txBox="1"/>
          <p:nvPr/>
        </p:nvSpPr>
        <p:spPr>
          <a:xfrm>
            <a:off x="7245342" y="2503482"/>
            <a:ext cx="748923" cy="461665"/>
          </a:xfrm>
          <a:prstGeom prst="rect">
            <a:avLst/>
          </a:prstGeom>
          <a:noFill/>
          <a:ln>
            <a:solidFill>
              <a:schemeClr val="tx1">
                <a:lumMod val="90000"/>
                <a:lumOff val="10000"/>
              </a:schemeClr>
            </a:solidFill>
          </a:ln>
        </p:spPr>
        <p:txBody>
          <a:bodyPr wrap="none" rtlCol="0">
            <a:spAutoFit/>
          </a:bodyPr>
          <a:lstStyle/>
          <a:p>
            <a:r>
              <a:rPr lang="en-US" altLang="zh-CN" sz="2400" dirty="0" err="1">
                <a:solidFill>
                  <a:srgbClr val="FF0000"/>
                </a:solidFill>
                <a:latin typeface="黑体" panose="02010609060101010101" pitchFamily="49" charset="-122"/>
                <a:ea typeface="黑体" panose="02010609060101010101" pitchFamily="49" charset="-122"/>
              </a:rPr>
              <a:t>g</a:t>
            </a:r>
            <a:r>
              <a:rPr lang="en-US" altLang="zh-CN" sz="2400" baseline="-25000" dirty="0" err="1">
                <a:solidFill>
                  <a:srgbClr val="FF0000"/>
                </a:solidFill>
                <a:latin typeface="黑体" panose="02010609060101010101" pitchFamily="49" charset="-122"/>
                <a:ea typeface="黑体" panose="02010609060101010101" pitchFamily="49" charset="-122"/>
              </a:rPr>
              <a:t>D</a:t>
            </a:r>
            <a:r>
              <a:rPr lang="en-US" altLang="zh-CN" sz="2400" dirty="0">
                <a:solidFill>
                  <a:srgbClr val="FF0000"/>
                </a:solidFill>
                <a:latin typeface="黑体" panose="02010609060101010101" pitchFamily="49" charset="-122"/>
                <a:ea typeface="黑体" panose="02010609060101010101" pitchFamily="49" charset="-122"/>
              </a:rPr>
              <a:t>=2</a:t>
            </a:r>
            <a:endParaRPr lang="zh-CN" altLang="en-US" sz="2400"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1A5719C5-526A-4BA4-8B27-8B2E115DDF10}"/>
              </a:ext>
            </a:extLst>
          </p:cNvPr>
          <p:cNvSpPr txBox="1"/>
          <p:nvPr/>
        </p:nvSpPr>
        <p:spPr>
          <a:xfrm>
            <a:off x="223718" y="169900"/>
            <a:ext cx="1980029"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电子和空穴</a:t>
            </a:r>
          </a:p>
        </p:txBody>
      </p:sp>
      <p:pic>
        <p:nvPicPr>
          <p:cNvPr id="3" name="Picture 4">
            <a:extLst>
              <a:ext uri="{FF2B5EF4-FFF2-40B4-BE49-F238E27FC236}">
                <a16:creationId xmlns:a16="http://schemas.microsoft.com/office/drawing/2014/main" id="{5AD82EDF-7437-463E-B81D-749A4DBEBCDA}"/>
              </a:ext>
            </a:extLst>
          </p:cNvPr>
          <p:cNvPicPr>
            <a:picLocks noChangeAspect="1" noChangeArrowheads="1"/>
          </p:cNvPicPr>
          <p:nvPr/>
        </p:nvPicPr>
        <p:blipFill>
          <a:blip r:embed="rId2" cstate="print"/>
          <a:srcRect/>
          <a:stretch>
            <a:fillRect/>
          </a:stretch>
        </p:blipFill>
        <p:spPr bwMode="auto">
          <a:xfrm>
            <a:off x="830633" y="1231376"/>
            <a:ext cx="7188200" cy="3430588"/>
          </a:xfrm>
          <a:prstGeom prst="rect">
            <a:avLst/>
          </a:prstGeom>
          <a:noFill/>
          <a:ln w="9525">
            <a:noFill/>
            <a:miter lim="800000"/>
            <a:headEnd/>
            <a:tailEnd/>
          </a:ln>
        </p:spPr>
      </p:pic>
      <p:sp>
        <p:nvSpPr>
          <p:cNvPr id="4" name="文本框 3">
            <a:extLst>
              <a:ext uri="{FF2B5EF4-FFF2-40B4-BE49-F238E27FC236}">
                <a16:creationId xmlns:a16="http://schemas.microsoft.com/office/drawing/2014/main" id="{4C92B3AE-63EA-4238-8CA7-14AE98A70DCF}"/>
              </a:ext>
            </a:extLst>
          </p:cNvPr>
          <p:cNvSpPr txBox="1"/>
          <p:nvPr/>
        </p:nvSpPr>
        <p:spPr>
          <a:xfrm>
            <a:off x="241547" y="4842717"/>
            <a:ext cx="3357009" cy="92333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价带中：空状态</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剩余填充电子</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电流</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剩余填充电子输运产生</a:t>
            </a:r>
            <a:endParaRPr lang="en-US" altLang="zh-CN" b="1" dirty="0">
              <a:latin typeface="微软雅黑" panose="020B0503020204020204" pitchFamily="34" charset="-122"/>
              <a:ea typeface="微软雅黑" panose="020B0503020204020204" pitchFamily="34" charset="-122"/>
            </a:endParaRPr>
          </a:p>
        </p:txBody>
      </p:sp>
      <p:sp>
        <p:nvSpPr>
          <p:cNvPr id="6" name="箭头: 右 5">
            <a:extLst>
              <a:ext uri="{FF2B5EF4-FFF2-40B4-BE49-F238E27FC236}">
                <a16:creationId xmlns:a16="http://schemas.microsoft.com/office/drawing/2014/main" id="{8DFD03D6-E822-40E2-BB76-DB9042559932}"/>
              </a:ext>
            </a:extLst>
          </p:cNvPr>
          <p:cNvSpPr/>
          <p:nvPr/>
        </p:nvSpPr>
        <p:spPr>
          <a:xfrm>
            <a:off x="4065586" y="5188972"/>
            <a:ext cx="1269507" cy="230820"/>
          </a:xfrm>
          <a:prstGeom prst="rightArrow">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3442F3D8-7914-433D-A83D-0E86C46B4638}"/>
              </a:ext>
            </a:extLst>
          </p:cNvPr>
          <p:cNvSpPr txBox="1"/>
          <p:nvPr/>
        </p:nvSpPr>
        <p:spPr>
          <a:xfrm>
            <a:off x="4266133" y="5419792"/>
            <a:ext cx="877163"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等效于</a:t>
            </a:r>
          </a:p>
        </p:txBody>
      </p:sp>
      <p:sp>
        <p:nvSpPr>
          <p:cNvPr id="8" name="文本框 7">
            <a:extLst>
              <a:ext uri="{FF2B5EF4-FFF2-40B4-BE49-F238E27FC236}">
                <a16:creationId xmlns:a16="http://schemas.microsoft.com/office/drawing/2014/main" id="{2D4C6092-CC37-4BD7-91D9-379D7EAC1C0D}"/>
              </a:ext>
            </a:extLst>
          </p:cNvPr>
          <p:cNvSpPr txBox="1"/>
          <p:nvPr/>
        </p:nvSpPr>
        <p:spPr>
          <a:xfrm>
            <a:off x="5666827" y="5132756"/>
            <a:ext cx="3361764" cy="646331"/>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空状态</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正电荷粒子 </a:t>
            </a:r>
            <a:r>
              <a:rPr lang="zh-CN" altLang="en-US" b="1" dirty="0">
                <a:latin typeface="微软雅黑" panose="020B0503020204020204" pitchFamily="34" charset="-122"/>
                <a:ea typeface="微软雅黑" panose="020B0503020204020204" pitchFamily="34" charset="-122"/>
              </a:rPr>
              <a:t>输运所产生的电流</a:t>
            </a:r>
          </a:p>
        </p:txBody>
      </p:sp>
      <p:cxnSp>
        <p:nvCxnSpPr>
          <p:cNvPr id="10" name="直接箭头连接符 9">
            <a:extLst>
              <a:ext uri="{FF2B5EF4-FFF2-40B4-BE49-F238E27FC236}">
                <a16:creationId xmlns:a16="http://schemas.microsoft.com/office/drawing/2014/main" id="{5692CB4A-7265-4C59-A0E5-1368D4CB3D52}"/>
              </a:ext>
            </a:extLst>
          </p:cNvPr>
          <p:cNvCxnSpPr/>
          <p:nvPr/>
        </p:nvCxnSpPr>
        <p:spPr>
          <a:xfrm>
            <a:off x="6862438" y="5521911"/>
            <a:ext cx="0" cy="488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138C071-85A4-4C2E-88B8-116DDAB1EE7F}"/>
              </a:ext>
            </a:extLst>
          </p:cNvPr>
          <p:cNvSpPr txBox="1"/>
          <p:nvPr/>
        </p:nvSpPr>
        <p:spPr>
          <a:xfrm>
            <a:off x="6539272" y="6030006"/>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空穴</a:t>
            </a:r>
          </a:p>
        </p:txBody>
      </p:sp>
      <p:sp>
        <p:nvSpPr>
          <p:cNvPr id="12" name="文本框 11">
            <a:extLst>
              <a:ext uri="{FF2B5EF4-FFF2-40B4-BE49-F238E27FC236}">
                <a16:creationId xmlns:a16="http://schemas.microsoft.com/office/drawing/2014/main" id="{9D828FF7-E8FB-454B-82BD-D33D9C2DA228}"/>
              </a:ext>
            </a:extLst>
          </p:cNvPr>
          <p:cNvSpPr txBox="1"/>
          <p:nvPr/>
        </p:nvSpPr>
        <p:spPr>
          <a:xfrm>
            <a:off x="5987508" y="6391066"/>
            <a:ext cx="2031325"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具有正的有效质量</a:t>
            </a:r>
          </a:p>
        </p:txBody>
      </p:sp>
    </p:spTree>
    <p:extLst>
      <p:ext uri="{BB962C8B-B14F-4D97-AF65-F5344CB8AC3E}">
        <p14:creationId xmlns:p14="http://schemas.microsoft.com/office/powerpoint/2010/main" val="450677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292410B2-C032-472C-ABC5-CDFA46C42ED3}" type="slidenum">
              <a:rPr lang="en-GB"/>
              <a:t>50</a:t>
            </a:fld>
            <a:endParaRPr lang="en-GB"/>
          </a:p>
        </p:txBody>
      </p:sp>
      <p:sp>
        <p:nvSpPr>
          <p:cNvPr id="107525"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107527" name="TextBox 8"/>
          <p:cNvSpPr txBox="1">
            <a:spLocks noChangeArrowheads="1"/>
          </p:cNvSpPr>
          <p:nvPr/>
        </p:nvSpPr>
        <p:spPr bwMode="auto">
          <a:xfrm>
            <a:off x="183771" y="233690"/>
            <a:ext cx="4152099" cy="523220"/>
          </a:xfrm>
          <a:prstGeom prst="rect">
            <a:avLst/>
          </a:prstGeom>
          <a:noFill/>
          <a:ln w="9525">
            <a:noFill/>
            <a:miter lim="800000"/>
          </a:ln>
        </p:spPr>
        <p:txBody>
          <a:bodyPr wrap="none">
            <a:spAutoFit/>
          </a:bodyPr>
          <a:lstStyle/>
          <a:p>
            <a:r>
              <a:rPr lang="zh-CN" altLang="en-US" sz="2800" dirty="0">
                <a:latin typeface="黑体" panose="02010609060101010101" pitchFamily="49" charset="-122"/>
                <a:ea typeface="黑体" panose="02010609060101010101" pitchFamily="49" charset="-122"/>
              </a:rPr>
              <a:t>杂质半导体的电中性条件</a:t>
            </a:r>
          </a:p>
        </p:txBody>
      </p:sp>
      <p:sp>
        <p:nvSpPr>
          <p:cNvPr id="107528" name="Line 3"/>
          <p:cNvSpPr>
            <a:spLocks noChangeShapeType="1"/>
          </p:cNvSpPr>
          <p:nvPr/>
        </p:nvSpPr>
        <p:spPr bwMode="auto">
          <a:xfrm>
            <a:off x="2714625" y="3794125"/>
            <a:ext cx="3851275" cy="0"/>
          </a:xfrm>
          <a:prstGeom prst="line">
            <a:avLst/>
          </a:prstGeom>
          <a:noFill/>
          <a:ln w="28575">
            <a:solidFill>
              <a:srgbClr val="366B7E"/>
            </a:solidFill>
            <a:round/>
            <a:headEnd type="triangle" w="med" len="med"/>
            <a:tailEnd type="triangle" w="med" len="med"/>
          </a:ln>
        </p:spPr>
        <p:txBody>
          <a:bodyPr wrap="none" lIns="0" tIns="0" rIns="0" bIns="0" anchor="ctr"/>
          <a:lstStyle/>
          <a:p>
            <a:endParaRPr lang="zh-CN" altLang="en-US">
              <a:latin typeface="黑体" panose="02010609060101010101" pitchFamily="49" charset="-122"/>
              <a:ea typeface="黑体" panose="02010609060101010101" pitchFamily="49" charset="-122"/>
            </a:endParaRPr>
          </a:p>
        </p:txBody>
      </p:sp>
      <p:sp>
        <p:nvSpPr>
          <p:cNvPr id="107529" name="Line 4"/>
          <p:cNvSpPr>
            <a:spLocks noChangeShapeType="1"/>
          </p:cNvSpPr>
          <p:nvPr/>
        </p:nvSpPr>
        <p:spPr bwMode="auto">
          <a:xfrm>
            <a:off x="4676775" y="1643063"/>
            <a:ext cx="0" cy="4302125"/>
          </a:xfrm>
          <a:prstGeom prst="line">
            <a:avLst/>
          </a:prstGeom>
          <a:noFill/>
          <a:ln w="76200">
            <a:solidFill>
              <a:srgbClr val="366B7E"/>
            </a:solidFill>
            <a:round/>
          </a:ln>
        </p:spPr>
        <p:txBody>
          <a:bodyPr wrap="none" lIns="0" tIns="0" rIns="0" bIns="0" anchor="ctr"/>
          <a:lstStyle/>
          <a:p>
            <a:endParaRPr lang="zh-CN" altLang="en-US">
              <a:latin typeface="黑体" panose="02010609060101010101" pitchFamily="49" charset="-122"/>
              <a:ea typeface="黑体" panose="02010609060101010101" pitchFamily="49" charset="-122"/>
            </a:endParaRPr>
          </a:p>
        </p:txBody>
      </p:sp>
      <p:sp>
        <p:nvSpPr>
          <p:cNvPr id="107530" name="AutoShape 5"/>
          <p:cNvSpPr>
            <a:spLocks noChangeArrowheads="1"/>
          </p:cNvSpPr>
          <p:nvPr/>
        </p:nvSpPr>
        <p:spPr bwMode="auto">
          <a:xfrm>
            <a:off x="3733800" y="2816225"/>
            <a:ext cx="1939925" cy="1939925"/>
          </a:xfrm>
          <a:prstGeom prst="diamond">
            <a:avLst/>
          </a:prstGeom>
          <a:solidFill>
            <a:srgbClr val="366B7E"/>
          </a:solidFill>
          <a:ln w="6350">
            <a:solidFill>
              <a:srgbClr val="366B7E"/>
            </a:solidFill>
            <a:miter lim="800000"/>
          </a:ln>
        </p:spPr>
        <p:txBody>
          <a:bodyPr wrap="none" lIns="0" tIns="0" rIns="0" bIns="0" anchor="ctr"/>
          <a:lstStyle/>
          <a:p>
            <a:pPr algn="ctr"/>
            <a:r>
              <a:rPr lang="zh-CN" altLang="en-US">
                <a:solidFill>
                  <a:schemeClr val="bg1"/>
                </a:solidFill>
                <a:latin typeface="黑体" panose="02010609060101010101" pitchFamily="49" charset="-122"/>
                <a:ea typeface="黑体" panose="02010609060101010101" pitchFamily="49" charset="-122"/>
              </a:rPr>
              <a:t>带电粒子</a:t>
            </a:r>
          </a:p>
        </p:txBody>
      </p:sp>
      <p:sp>
        <p:nvSpPr>
          <p:cNvPr id="95243" name="矩形 11"/>
          <p:cNvSpPr>
            <a:spLocks noChangeArrowheads="1"/>
          </p:cNvSpPr>
          <p:nvPr/>
        </p:nvSpPr>
        <p:spPr bwMode="auto">
          <a:xfrm>
            <a:off x="1785938" y="2357438"/>
            <a:ext cx="1416050"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zh-CN" altLang="en-US" sz="2400" dirty="0">
                <a:latin typeface="黑体" panose="02010609060101010101" pitchFamily="49" charset="-122"/>
                <a:ea typeface="黑体" panose="02010609060101010101" pitchFamily="49" charset="-122"/>
              </a:rPr>
              <a:t>导带电子</a:t>
            </a:r>
          </a:p>
        </p:txBody>
      </p:sp>
      <p:sp>
        <p:nvSpPr>
          <p:cNvPr id="95244" name="矩形 12"/>
          <p:cNvSpPr>
            <a:spLocks noChangeArrowheads="1"/>
          </p:cNvSpPr>
          <p:nvPr/>
        </p:nvSpPr>
        <p:spPr bwMode="auto">
          <a:xfrm>
            <a:off x="1798638" y="4681538"/>
            <a:ext cx="1416050"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zh-CN" altLang="en-US" sz="2400" dirty="0">
                <a:latin typeface="黑体" panose="02010609060101010101" pitchFamily="49" charset="-122"/>
                <a:ea typeface="黑体" panose="02010609060101010101" pitchFamily="49" charset="-122"/>
              </a:rPr>
              <a:t>电离受主</a:t>
            </a:r>
          </a:p>
        </p:txBody>
      </p:sp>
      <p:sp>
        <p:nvSpPr>
          <p:cNvPr id="95245" name="矩形 13"/>
          <p:cNvSpPr>
            <a:spLocks noChangeArrowheads="1"/>
          </p:cNvSpPr>
          <p:nvPr/>
        </p:nvSpPr>
        <p:spPr bwMode="auto">
          <a:xfrm>
            <a:off x="6072188" y="2357438"/>
            <a:ext cx="1416050"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zh-CN" altLang="en-US" sz="2400" dirty="0">
                <a:latin typeface="黑体" panose="02010609060101010101" pitchFamily="49" charset="-122"/>
                <a:ea typeface="黑体" panose="02010609060101010101" pitchFamily="49" charset="-122"/>
              </a:rPr>
              <a:t>价带空穴</a:t>
            </a:r>
          </a:p>
        </p:txBody>
      </p:sp>
      <p:sp>
        <p:nvSpPr>
          <p:cNvPr id="95246" name="矩形 14"/>
          <p:cNvSpPr>
            <a:spLocks noChangeArrowheads="1"/>
          </p:cNvSpPr>
          <p:nvPr/>
        </p:nvSpPr>
        <p:spPr bwMode="auto">
          <a:xfrm>
            <a:off x="6143625" y="4752975"/>
            <a:ext cx="1416050" cy="4619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zh-CN" altLang="en-US" sz="2400" dirty="0">
                <a:latin typeface="黑体" panose="02010609060101010101" pitchFamily="49" charset="-122"/>
                <a:ea typeface="黑体" panose="02010609060101010101" pitchFamily="49" charset="-122"/>
              </a:rPr>
              <a:t>电离施主</a:t>
            </a:r>
          </a:p>
        </p:txBody>
      </p:sp>
      <p:sp>
        <p:nvSpPr>
          <p:cNvPr id="107535" name="TextBox 15"/>
          <p:cNvSpPr txBox="1">
            <a:spLocks noChangeArrowheads="1"/>
          </p:cNvSpPr>
          <p:nvPr/>
        </p:nvSpPr>
        <p:spPr bwMode="auto">
          <a:xfrm>
            <a:off x="1474788" y="3643313"/>
            <a:ext cx="954087" cy="400050"/>
          </a:xfrm>
          <a:prstGeom prst="rect">
            <a:avLst/>
          </a:prstGeom>
          <a:noFill/>
          <a:ln w="9525">
            <a:noFill/>
            <a:miter lim="800000"/>
          </a:ln>
        </p:spPr>
        <p:txBody>
          <a:bodyPr wrap="none">
            <a:spAutoFit/>
          </a:bodyPr>
          <a:lstStyle/>
          <a:p>
            <a:r>
              <a:rPr lang="zh-CN" altLang="en-US" sz="2000">
                <a:latin typeface="黑体" panose="02010609060101010101" pitchFamily="49" charset="-122"/>
                <a:ea typeface="黑体" panose="02010609060101010101" pitchFamily="49" charset="-122"/>
              </a:rPr>
              <a:t>带负电</a:t>
            </a:r>
          </a:p>
        </p:txBody>
      </p:sp>
      <p:sp>
        <p:nvSpPr>
          <p:cNvPr id="107536" name="TextBox 16"/>
          <p:cNvSpPr txBox="1">
            <a:spLocks noChangeArrowheads="1"/>
          </p:cNvSpPr>
          <p:nvPr/>
        </p:nvSpPr>
        <p:spPr bwMode="auto">
          <a:xfrm>
            <a:off x="6761163" y="3643313"/>
            <a:ext cx="954087" cy="400050"/>
          </a:xfrm>
          <a:prstGeom prst="rect">
            <a:avLst/>
          </a:prstGeom>
          <a:noFill/>
          <a:ln w="9525">
            <a:noFill/>
            <a:miter lim="800000"/>
          </a:ln>
        </p:spPr>
        <p:txBody>
          <a:bodyPr wrap="none">
            <a:spAutoFit/>
          </a:bodyPr>
          <a:lstStyle/>
          <a:p>
            <a:r>
              <a:rPr lang="zh-CN" altLang="en-US" sz="2000">
                <a:latin typeface="黑体" panose="02010609060101010101" pitchFamily="49" charset="-122"/>
                <a:ea typeface="黑体" panose="02010609060101010101" pitchFamily="49" charset="-122"/>
              </a:rPr>
              <a:t>带正电</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5245"/>
                                        </p:tgtEl>
                                        <p:attrNameLst>
                                          <p:attrName>style.visibility</p:attrName>
                                        </p:attrNameLst>
                                      </p:cBhvr>
                                      <p:to>
                                        <p:strVal val="visible"/>
                                      </p:to>
                                    </p:set>
                                    <p:anim calcmode="lin" valueType="num">
                                      <p:cBhvr additive="base">
                                        <p:cTn id="7" dur="500" fill="hold"/>
                                        <p:tgtEl>
                                          <p:spTgt spid="95245"/>
                                        </p:tgtEl>
                                        <p:attrNameLst>
                                          <p:attrName>ppt_x</p:attrName>
                                        </p:attrNameLst>
                                      </p:cBhvr>
                                      <p:tavLst>
                                        <p:tav tm="0">
                                          <p:val>
                                            <p:strVal val="#ppt_x"/>
                                          </p:val>
                                        </p:tav>
                                        <p:tav tm="100000">
                                          <p:val>
                                            <p:strVal val="#ppt_x"/>
                                          </p:val>
                                        </p:tav>
                                      </p:tavLst>
                                    </p:anim>
                                    <p:anim calcmode="lin" valueType="num">
                                      <p:cBhvr additive="base">
                                        <p:cTn id="8" dur="500" fill="hold"/>
                                        <p:tgtEl>
                                          <p:spTgt spid="9524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46"/>
                                        </p:tgtEl>
                                        <p:attrNameLst>
                                          <p:attrName>style.visibility</p:attrName>
                                        </p:attrNameLst>
                                      </p:cBhvr>
                                      <p:to>
                                        <p:strVal val="visible"/>
                                      </p:to>
                                    </p:set>
                                    <p:anim calcmode="lin" valueType="num">
                                      <p:cBhvr additive="base">
                                        <p:cTn id="13" dur="500" fill="hold"/>
                                        <p:tgtEl>
                                          <p:spTgt spid="95246"/>
                                        </p:tgtEl>
                                        <p:attrNameLst>
                                          <p:attrName>ppt_x</p:attrName>
                                        </p:attrNameLst>
                                      </p:cBhvr>
                                      <p:tavLst>
                                        <p:tav tm="0">
                                          <p:val>
                                            <p:strVal val="#ppt_x"/>
                                          </p:val>
                                        </p:tav>
                                        <p:tav tm="100000">
                                          <p:val>
                                            <p:strVal val="#ppt_x"/>
                                          </p:val>
                                        </p:tav>
                                      </p:tavLst>
                                    </p:anim>
                                    <p:anim calcmode="lin" valueType="num">
                                      <p:cBhvr additive="base">
                                        <p:cTn id="14" dur="500" fill="hold"/>
                                        <p:tgtEl>
                                          <p:spTgt spid="952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5243"/>
                                        </p:tgtEl>
                                        <p:attrNameLst>
                                          <p:attrName>style.visibility</p:attrName>
                                        </p:attrNameLst>
                                      </p:cBhvr>
                                      <p:to>
                                        <p:strVal val="visible"/>
                                      </p:to>
                                    </p:set>
                                    <p:anim calcmode="lin" valueType="num">
                                      <p:cBhvr additive="base">
                                        <p:cTn id="19" dur="500" fill="hold"/>
                                        <p:tgtEl>
                                          <p:spTgt spid="95243"/>
                                        </p:tgtEl>
                                        <p:attrNameLst>
                                          <p:attrName>ppt_x</p:attrName>
                                        </p:attrNameLst>
                                      </p:cBhvr>
                                      <p:tavLst>
                                        <p:tav tm="0">
                                          <p:val>
                                            <p:strVal val="#ppt_x"/>
                                          </p:val>
                                        </p:tav>
                                        <p:tav tm="100000">
                                          <p:val>
                                            <p:strVal val="#ppt_x"/>
                                          </p:val>
                                        </p:tav>
                                      </p:tavLst>
                                    </p:anim>
                                    <p:anim calcmode="lin" valueType="num">
                                      <p:cBhvr additive="base">
                                        <p:cTn id="20" dur="500" fill="hold"/>
                                        <p:tgtEl>
                                          <p:spTgt spid="9524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5244"/>
                                        </p:tgtEl>
                                        <p:attrNameLst>
                                          <p:attrName>style.visibility</p:attrName>
                                        </p:attrNameLst>
                                      </p:cBhvr>
                                      <p:to>
                                        <p:strVal val="visible"/>
                                      </p:to>
                                    </p:set>
                                    <p:anim calcmode="lin" valueType="num">
                                      <p:cBhvr additive="base">
                                        <p:cTn id="25" dur="500" fill="hold"/>
                                        <p:tgtEl>
                                          <p:spTgt spid="95244"/>
                                        </p:tgtEl>
                                        <p:attrNameLst>
                                          <p:attrName>ppt_x</p:attrName>
                                        </p:attrNameLst>
                                      </p:cBhvr>
                                      <p:tavLst>
                                        <p:tav tm="0">
                                          <p:val>
                                            <p:strVal val="#ppt_x"/>
                                          </p:val>
                                        </p:tav>
                                        <p:tav tm="100000">
                                          <p:val>
                                            <p:strVal val="#ppt_x"/>
                                          </p:val>
                                        </p:tav>
                                      </p:tavLst>
                                    </p:anim>
                                    <p:anim calcmode="lin" valueType="num">
                                      <p:cBhvr additive="base">
                                        <p:cTn id="26" dur="500" fill="hold"/>
                                        <p:tgtEl>
                                          <p:spTgt spid="95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3" grpId="0" animBg="1"/>
      <p:bldP spid="95244" grpId="0" animBg="1"/>
      <p:bldP spid="95245" grpId="0" animBg="1"/>
      <p:bldP spid="9524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xfrm>
            <a:off x="6872796" y="6302375"/>
            <a:ext cx="2133600" cy="365125"/>
          </a:xfrm>
          <a:prstGeom prst="rect">
            <a:avLst/>
          </a:prstGeom>
        </p:spPr>
        <p:txBody>
          <a:bodyPr/>
          <a:lstStyle/>
          <a:p>
            <a:pPr algn="l">
              <a:defRPr/>
            </a:pPr>
            <a:fld id="{55A70B4C-694A-4D38-9598-9078CD8954C8}" type="slidenum">
              <a:rPr lang="en-GB"/>
              <a:t>51</a:t>
            </a:fld>
            <a:endParaRPr lang="en-GB" dirty="0"/>
          </a:p>
        </p:txBody>
      </p:sp>
      <p:sp>
        <p:nvSpPr>
          <p:cNvPr id="37898"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37900" name="TextBox 8"/>
          <p:cNvSpPr txBox="1">
            <a:spLocks noChangeArrowheads="1"/>
          </p:cNvSpPr>
          <p:nvPr/>
        </p:nvSpPr>
        <p:spPr bwMode="auto">
          <a:xfrm>
            <a:off x="100985" y="198438"/>
            <a:ext cx="4134465" cy="523220"/>
          </a:xfrm>
          <a:prstGeom prst="rect">
            <a:avLst/>
          </a:prstGeom>
          <a:noFill/>
          <a:ln w="9525">
            <a:noFill/>
            <a:miter lim="800000"/>
          </a:ln>
        </p:spPr>
        <p:txBody>
          <a:bodyPr wrap="none">
            <a:spAutoFit/>
          </a:bodyPr>
          <a:lstStyle/>
          <a:p>
            <a:r>
              <a:rPr lang="zh-CN" altLang="en-US" sz="2800" dirty="0">
                <a:latin typeface="黑体" panose="02010609060101010101" pitchFamily="49" charset="-122"/>
                <a:ea typeface="黑体" panose="02010609060101010101" pitchFamily="49" charset="-122"/>
                <a:cs typeface="Arial Unicode MS" panose="020B0604020202020204" charset="-122"/>
              </a:rPr>
              <a:t>杂质半导体的电中性条件</a:t>
            </a:r>
          </a:p>
        </p:txBody>
      </p:sp>
      <p:graphicFrame>
        <p:nvGraphicFramePr>
          <p:cNvPr id="8" name="Object 1027"/>
          <p:cNvGraphicFramePr>
            <a:graphicFrameLocks noChangeAspect="1"/>
          </p:cNvGraphicFramePr>
          <p:nvPr/>
        </p:nvGraphicFramePr>
        <p:xfrm>
          <a:off x="2763837" y="1719729"/>
          <a:ext cx="2073275" cy="460375"/>
        </p:xfrm>
        <a:graphic>
          <a:graphicData uri="http://schemas.openxmlformats.org/presentationml/2006/ole">
            <mc:AlternateContent xmlns:mc="http://schemas.openxmlformats.org/markup-compatibility/2006">
              <mc:Choice xmlns:v="urn:schemas-microsoft-com:vml" Requires="v">
                <p:oleObj spid="_x0000_s24598" name="公式" r:id="rId3" imgW="1117600" imgH="241300" progId="Equation.3">
                  <p:embed/>
                </p:oleObj>
              </mc:Choice>
              <mc:Fallback>
                <p:oleObj name="公式" r:id="rId3" imgW="1117600" imgH="241300"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837" y="1719729"/>
                        <a:ext cx="20732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31"/>
          <p:cNvSpPr>
            <a:spLocks noChangeArrowheads="1"/>
          </p:cNvSpPr>
          <p:nvPr/>
        </p:nvSpPr>
        <p:spPr bwMode="auto">
          <a:xfrm>
            <a:off x="827088" y="1087903"/>
            <a:ext cx="6759575" cy="427038"/>
          </a:xfrm>
          <a:prstGeom prst="rect">
            <a:avLst/>
          </a:prstGeom>
          <a:noFill/>
          <a:ln w="9525">
            <a:noFill/>
            <a:miter lim="800000"/>
          </a:ln>
        </p:spPr>
        <p:txBody>
          <a:bodyPr>
            <a:spAutoFit/>
          </a:bodyPr>
          <a:lstStyle/>
          <a:p>
            <a:r>
              <a:rPr lang="zh-CN" altLang="en-US" sz="2200" dirty="0">
                <a:latin typeface="黑体" panose="02010609060101010101" pitchFamily="49" charset="-122"/>
                <a:ea typeface="黑体" panose="02010609060101010101" pitchFamily="49" charset="-122"/>
              </a:rPr>
              <a:t>热平衡状态下电中性条件（电荷密度为零）</a:t>
            </a:r>
          </a:p>
        </p:txBody>
      </p:sp>
      <p:graphicFrame>
        <p:nvGraphicFramePr>
          <p:cNvPr id="37893" name="Object 1033"/>
          <p:cNvGraphicFramePr>
            <a:graphicFrameLocks noChangeAspect="1"/>
          </p:cNvGraphicFramePr>
          <p:nvPr/>
        </p:nvGraphicFramePr>
        <p:xfrm>
          <a:off x="1333500" y="2459037"/>
          <a:ext cx="1190625" cy="392113"/>
        </p:xfrm>
        <a:graphic>
          <a:graphicData uri="http://schemas.openxmlformats.org/presentationml/2006/ole">
            <mc:AlternateContent xmlns:mc="http://schemas.openxmlformats.org/markup-compatibility/2006">
              <mc:Choice xmlns:v="urn:schemas-microsoft-com:vml" Requires="v">
                <p:oleObj spid="_x0000_s24599" name="Equation" r:id="rId5" imgW="965200" imgH="279400" progId="Equation.3">
                  <p:embed/>
                </p:oleObj>
              </mc:Choice>
              <mc:Fallback>
                <p:oleObj name="Equation" r:id="rId5" imgW="965200" imgH="279400" progId="Equation.3">
                  <p:embed/>
                  <p:pic>
                    <p:nvPicPr>
                      <p:cNvPr id="0" name="Object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0" y="2459037"/>
                        <a:ext cx="119062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4" name="Object 1034"/>
          <p:cNvGraphicFramePr>
            <a:graphicFrameLocks noChangeAspect="1"/>
          </p:cNvGraphicFramePr>
          <p:nvPr/>
        </p:nvGraphicFramePr>
        <p:xfrm>
          <a:off x="3213100" y="2408237"/>
          <a:ext cx="1257300" cy="471488"/>
        </p:xfrm>
        <a:graphic>
          <a:graphicData uri="http://schemas.openxmlformats.org/presentationml/2006/ole">
            <mc:AlternateContent xmlns:mc="http://schemas.openxmlformats.org/markup-compatibility/2006">
              <mc:Choice xmlns:v="urn:schemas-microsoft-com:vml" Requires="v">
                <p:oleObj spid="_x0000_s24600" name="公式" r:id="rId7" imgW="1002665" imgH="330200" progId="Equation.3">
                  <p:embed/>
                </p:oleObj>
              </mc:Choice>
              <mc:Fallback>
                <p:oleObj name="公式" r:id="rId7" imgW="1002665" imgH="330200" progId="Equation.3">
                  <p:embed/>
                  <p:pic>
                    <p:nvPicPr>
                      <p:cNvPr id="0" name="Object 10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3100" y="2408237"/>
                        <a:ext cx="12573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7" name="Text Box 1035"/>
          <p:cNvSpPr txBox="1">
            <a:spLocks noChangeArrowheads="1"/>
          </p:cNvSpPr>
          <p:nvPr/>
        </p:nvSpPr>
        <p:spPr bwMode="auto">
          <a:xfrm>
            <a:off x="827088" y="2517775"/>
            <a:ext cx="771525" cy="427037"/>
          </a:xfrm>
          <a:prstGeom prst="rect">
            <a:avLst/>
          </a:prstGeom>
          <a:noFill/>
          <a:ln w="9525">
            <a:noFill/>
            <a:miter lim="800000"/>
          </a:ln>
        </p:spPr>
        <p:txBody>
          <a:bodyPr>
            <a:spAutoFit/>
          </a:bodyPr>
          <a:lstStyle/>
          <a:p>
            <a:pPr>
              <a:spcBef>
                <a:spcPct val="50000"/>
              </a:spcBef>
            </a:pPr>
            <a:r>
              <a:rPr lang="zh-CN" altLang="en-US" sz="2200">
                <a:latin typeface="Calibri" panose="020F0502020204030204" charset="0"/>
              </a:rPr>
              <a:t>把</a:t>
            </a:r>
          </a:p>
        </p:txBody>
      </p:sp>
      <p:sp>
        <p:nvSpPr>
          <p:cNvPr id="37908" name="Text Box 1036"/>
          <p:cNvSpPr txBox="1">
            <a:spLocks noChangeArrowheads="1"/>
          </p:cNvSpPr>
          <p:nvPr/>
        </p:nvSpPr>
        <p:spPr bwMode="auto">
          <a:xfrm>
            <a:off x="2635250" y="2459037"/>
            <a:ext cx="771525" cy="396875"/>
          </a:xfrm>
          <a:prstGeom prst="rect">
            <a:avLst/>
          </a:prstGeom>
          <a:noFill/>
          <a:ln w="9525">
            <a:noFill/>
            <a:miter lim="800000"/>
          </a:ln>
        </p:spPr>
        <p:txBody>
          <a:bodyPr>
            <a:spAutoFit/>
          </a:bodyPr>
          <a:lstStyle/>
          <a:p>
            <a:pPr>
              <a:spcBef>
                <a:spcPct val="50000"/>
              </a:spcBef>
            </a:pPr>
            <a:r>
              <a:rPr lang="zh-CN" altLang="en-US" sz="2000">
                <a:latin typeface="Calibri" panose="020F0502020204030204" charset="0"/>
              </a:rPr>
              <a:t>和</a:t>
            </a:r>
          </a:p>
        </p:txBody>
      </p:sp>
      <p:sp>
        <p:nvSpPr>
          <p:cNvPr id="37909" name="Text Box 1037"/>
          <p:cNvSpPr txBox="1">
            <a:spLocks noChangeArrowheads="1"/>
          </p:cNvSpPr>
          <p:nvPr/>
        </p:nvSpPr>
        <p:spPr bwMode="auto">
          <a:xfrm>
            <a:off x="4660900" y="2482850"/>
            <a:ext cx="1465263" cy="396875"/>
          </a:xfrm>
          <a:prstGeom prst="rect">
            <a:avLst/>
          </a:prstGeom>
          <a:noFill/>
          <a:ln w="9525">
            <a:noFill/>
            <a:miter lim="800000"/>
          </a:ln>
        </p:spPr>
        <p:txBody>
          <a:bodyPr>
            <a:spAutoFit/>
          </a:bodyPr>
          <a:lstStyle/>
          <a:p>
            <a:pPr>
              <a:spcBef>
                <a:spcPct val="50000"/>
              </a:spcBef>
            </a:pPr>
            <a:r>
              <a:rPr lang="zh-CN" altLang="en-US" sz="2000">
                <a:latin typeface="Calibri" panose="020F0502020204030204" charset="0"/>
              </a:rPr>
              <a:t>代入得：</a:t>
            </a:r>
          </a:p>
        </p:txBody>
      </p:sp>
      <p:graphicFrame>
        <p:nvGraphicFramePr>
          <p:cNvPr id="17" name="Object 1038"/>
          <p:cNvGraphicFramePr>
            <a:graphicFrameLocks noChangeAspect="1"/>
          </p:cNvGraphicFramePr>
          <p:nvPr/>
        </p:nvGraphicFramePr>
        <p:xfrm>
          <a:off x="2597150" y="3094037"/>
          <a:ext cx="3168650" cy="461963"/>
        </p:xfrm>
        <a:graphic>
          <a:graphicData uri="http://schemas.openxmlformats.org/presentationml/2006/ole">
            <mc:AlternateContent xmlns:mc="http://schemas.openxmlformats.org/markup-compatibility/2006">
              <mc:Choice xmlns:v="urn:schemas-microsoft-com:vml" Requires="v">
                <p:oleObj spid="_x0000_s24601" name="Equation" r:id="rId9" imgW="1752600" imgH="228600" progId="Equation.3">
                  <p:embed/>
                </p:oleObj>
              </mc:Choice>
              <mc:Fallback>
                <p:oleObj name="Equation" r:id="rId9" imgW="1752600" imgH="228600" progId="Equation.3">
                  <p:embed/>
                  <p:pic>
                    <p:nvPicPr>
                      <p:cNvPr id="0" name="Object 10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7150" y="3094037"/>
                        <a:ext cx="316865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039"/>
          <p:cNvSpPr txBox="1">
            <a:spLocks noChangeArrowheads="1"/>
          </p:cNvSpPr>
          <p:nvPr/>
        </p:nvSpPr>
        <p:spPr bwMode="auto">
          <a:xfrm>
            <a:off x="862013" y="4027021"/>
            <a:ext cx="741362" cy="427038"/>
          </a:xfrm>
          <a:prstGeom prst="rect">
            <a:avLst/>
          </a:prstGeom>
          <a:noFill/>
          <a:ln w="9525">
            <a:noFill/>
            <a:miter lim="800000"/>
          </a:ln>
        </p:spPr>
        <p:txBody>
          <a:bodyPr>
            <a:spAutoFit/>
          </a:bodyPr>
          <a:lstStyle/>
          <a:p>
            <a:pPr>
              <a:spcBef>
                <a:spcPct val="50000"/>
              </a:spcBef>
            </a:pPr>
            <a:r>
              <a:rPr lang="zh-CN" altLang="en-US" sz="2200">
                <a:latin typeface="Calibri" panose="020F0502020204030204" charset="0"/>
              </a:rPr>
              <a:t>即：</a:t>
            </a:r>
          </a:p>
        </p:txBody>
      </p:sp>
      <p:graphicFrame>
        <p:nvGraphicFramePr>
          <p:cNvPr id="37892" name="Object 3"/>
          <p:cNvGraphicFramePr>
            <a:graphicFrameLocks noChangeAspect="1"/>
          </p:cNvGraphicFramePr>
          <p:nvPr/>
        </p:nvGraphicFramePr>
        <p:xfrm>
          <a:off x="1598613" y="3882559"/>
          <a:ext cx="5183187" cy="2343150"/>
        </p:xfrm>
        <a:graphic>
          <a:graphicData uri="http://schemas.openxmlformats.org/presentationml/2006/ole">
            <mc:AlternateContent xmlns:mc="http://schemas.openxmlformats.org/markup-compatibility/2006">
              <mc:Choice xmlns:v="urn:schemas-microsoft-com:vml" Requires="v">
                <p:oleObj spid="_x0000_s24602" name="公式" r:id="rId11" imgW="3048000" imgH="1422400" progId="Equation.3">
                  <p:embed/>
                </p:oleObj>
              </mc:Choice>
              <mc:Fallback>
                <p:oleObj name="公式" r:id="rId11" imgW="3048000" imgH="14224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8613" y="3882559"/>
                        <a:ext cx="5183187"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a:spLocks noChangeArrowheads="1"/>
          </p:cNvSpPr>
          <p:nvPr/>
        </p:nvSpPr>
        <p:spPr bwMode="auto">
          <a:xfrm>
            <a:off x="143828" y="215278"/>
            <a:ext cx="4855816"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型和</a:t>
            </a:r>
            <a:r>
              <a:rPr lang="en-US" altLang="zh-CN" sz="2800" dirty="0">
                <a:latin typeface="黑体" panose="02010609060101010101" pitchFamily="49" charset="-122"/>
                <a:ea typeface="黑体" panose="02010609060101010101" pitchFamily="49" charset="-122"/>
                <a:cs typeface="Arial Unicode MS" panose="020B0604020202020204" charset="-122"/>
              </a:rPr>
              <a:t>p</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型半导体的载流子浓度</a:t>
            </a:r>
          </a:p>
        </p:txBody>
      </p:sp>
      <p:sp>
        <p:nvSpPr>
          <p:cNvPr id="4" name="TextBox 3"/>
          <p:cNvSpPr txBox="1"/>
          <p:nvPr/>
        </p:nvSpPr>
        <p:spPr>
          <a:xfrm>
            <a:off x="1071538" y="5143512"/>
            <a:ext cx="5442516" cy="400110"/>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对象：只讨论一种掺杂类型的半导体： </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或者</a:t>
            </a:r>
            <a:r>
              <a:rPr lang="en-US" altLang="zh-CN" sz="2000" dirty="0">
                <a:latin typeface="黑体" panose="02010609060101010101" pitchFamily="49" charset="-122"/>
                <a:ea typeface="黑体" panose="02010609060101010101" pitchFamily="49" charset="-122"/>
              </a:rPr>
              <a:t>n</a:t>
            </a:r>
            <a:endParaRPr lang="zh-CN" altLang="en-US" sz="2000" dirty="0">
              <a:latin typeface="黑体" panose="02010609060101010101" pitchFamily="49" charset="-122"/>
              <a:ea typeface="黑体" panose="02010609060101010101" pitchFamily="49" charset="-122"/>
            </a:endParaRPr>
          </a:p>
        </p:txBody>
      </p:sp>
      <p:sp>
        <p:nvSpPr>
          <p:cNvPr id="6" name="TextBox 13"/>
          <p:cNvSpPr txBox="1">
            <a:spLocks noChangeArrowheads="1"/>
          </p:cNvSpPr>
          <p:nvPr/>
        </p:nvSpPr>
        <p:spPr bwMode="auto">
          <a:xfrm>
            <a:off x="642910" y="2428868"/>
            <a:ext cx="1211262" cy="708025"/>
          </a:xfrm>
          <a:prstGeom prst="rect">
            <a:avLst/>
          </a:prstGeom>
          <a:noFill/>
          <a:ln w="9525">
            <a:noFill/>
            <a:miter lim="800000"/>
          </a:ln>
        </p:spPr>
        <p:txBody>
          <a:bodyPr wrap="none">
            <a:spAutoFit/>
          </a:bodyPr>
          <a:lstStyle/>
          <a:p>
            <a:pPr algn="ctr"/>
            <a:r>
              <a:rPr lang="zh-CN" altLang="en-US" sz="2000" b="1" dirty="0">
                <a:solidFill>
                  <a:srgbClr val="3333FF"/>
                </a:solidFill>
                <a:latin typeface="黑体" panose="02010609060101010101" pitchFamily="49" charset="-122"/>
                <a:ea typeface="黑体" panose="02010609060101010101" pitchFamily="49" charset="-122"/>
              </a:rPr>
              <a:t>三种掺杂</a:t>
            </a:r>
            <a:endParaRPr lang="en-US" altLang="zh-CN" sz="2000" b="1" dirty="0">
              <a:solidFill>
                <a:srgbClr val="3333FF"/>
              </a:solidFill>
              <a:latin typeface="黑体" panose="02010609060101010101" pitchFamily="49" charset="-122"/>
              <a:ea typeface="黑体" panose="02010609060101010101" pitchFamily="49" charset="-122"/>
            </a:endParaRPr>
          </a:p>
          <a:p>
            <a:pPr algn="ctr"/>
            <a:r>
              <a:rPr lang="zh-CN" altLang="en-US" sz="2000" b="1" dirty="0">
                <a:solidFill>
                  <a:srgbClr val="3333FF"/>
                </a:solidFill>
                <a:latin typeface="黑体" panose="02010609060101010101" pitchFamily="49" charset="-122"/>
                <a:ea typeface="黑体" panose="02010609060101010101" pitchFamily="49" charset="-122"/>
              </a:rPr>
              <a:t>情形</a:t>
            </a:r>
          </a:p>
        </p:txBody>
      </p:sp>
      <p:sp>
        <p:nvSpPr>
          <p:cNvPr id="7" name="TextBox 6"/>
          <p:cNvSpPr txBox="1"/>
          <p:nvPr/>
        </p:nvSpPr>
        <p:spPr>
          <a:xfrm>
            <a:off x="2786050" y="1714488"/>
            <a:ext cx="3005951"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sz="2000" dirty="0">
                <a:latin typeface="黑体" panose="02010609060101010101" pitchFamily="49" charset="-122"/>
                <a:ea typeface="黑体" panose="02010609060101010101" pitchFamily="49" charset="-122"/>
              </a:rPr>
              <a:t>只掺杂施主（受主）杂质</a:t>
            </a:r>
            <a:endParaRPr lang="en-US" altLang="zh-CN" sz="2000" dirty="0">
              <a:latin typeface="黑体" panose="02010609060101010101" pitchFamily="49" charset="-122"/>
              <a:ea typeface="黑体" panose="02010609060101010101" pitchFamily="49" charset="-122"/>
            </a:endParaRPr>
          </a:p>
        </p:txBody>
      </p:sp>
      <p:sp>
        <p:nvSpPr>
          <p:cNvPr id="8" name="矩形 7"/>
          <p:cNvSpPr/>
          <p:nvPr/>
        </p:nvSpPr>
        <p:spPr>
          <a:xfrm>
            <a:off x="2728260" y="2340584"/>
            <a:ext cx="4572000" cy="101566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zh-CN" altLang="en-US" sz="2000" dirty="0">
                <a:latin typeface="黑体" panose="02010609060101010101" pitchFamily="49" charset="-122"/>
                <a:ea typeface="黑体" panose="02010609060101010101" pitchFamily="49" charset="-122"/>
              </a:rPr>
              <a:t>掺施主（受主）杂质远大于掺受主</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施主）杂质</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受主（施主）杂质可以忽略不计</a:t>
            </a:r>
          </a:p>
        </p:txBody>
      </p:sp>
      <p:sp>
        <p:nvSpPr>
          <p:cNvPr id="9" name="矩形 8"/>
          <p:cNvSpPr/>
          <p:nvPr/>
        </p:nvSpPr>
        <p:spPr>
          <a:xfrm>
            <a:off x="2714612" y="3643314"/>
            <a:ext cx="4572000" cy="101566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zh-CN" altLang="en-US" sz="2000" dirty="0">
                <a:latin typeface="黑体" panose="02010609060101010101" pitchFamily="49" charset="-122"/>
                <a:ea typeface="黑体" panose="02010609060101010101" pitchFamily="49" charset="-122"/>
              </a:rPr>
              <a:t>掺施主（受主）杂质大于掺受主（施主）杂质，杂质补偿后仍呈现为</a:t>
            </a:r>
            <a:r>
              <a:rPr lang="en-US" altLang="zh-CN" sz="2000" dirty="0">
                <a:latin typeface="黑体" panose="02010609060101010101" pitchFamily="49" charset="-122"/>
                <a:ea typeface="黑体" panose="02010609060101010101" pitchFamily="49" charset="-122"/>
              </a:rPr>
              <a:t>n</a:t>
            </a:r>
            <a:r>
              <a:rPr lang="zh-CN" altLang="en-US" sz="2000" dirty="0">
                <a:latin typeface="黑体" panose="02010609060101010101" pitchFamily="49" charset="-122"/>
                <a:ea typeface="黑体" panose="02010609060101010101" pitchFamily="49" charset="-122"/>
              </a:rPr>
              <a:t>型（</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型）半导体</a:t>
            </a:r>
          </a:p>
        </p:txBody>
      </p:sp>
      <p:cxnSp>
        <p:nvCxnSpPr>
          <p:cNvPr id="11" name="直接箭头连接符 10"/>
          <p:cNvCxnSpPr>
            <a:stCxn id="6" idx="3"/>
          </p:cNvCxnSpPr>
          <p:nvPr/>
        </p:nvCxnSpPr>
        <p:spPr bwMode="auto">
          <a:xfrm flipV="1">
            <a:off x="1854172" y="1928802"/>
            <a:ext cx="860440" cy="85407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3" name="直接箭头连接符 12"/>
          <p:cNvCxnSpPr>
            <a:stCxn id="6" idx="3"/>
          </p:cNvCxnSpPr>
          <p:nvPr/>
        </p:nvCxnSpPr>
        <p:spPr bwMode="auto">
          <a:xfrm>
            <a:off x="1854172" y="2782881"/>
            <a:ext cx="717564" cy="317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5" name="直接箭头连接符 14"/>
          <p:cNvCxnSpPr>
            <a:stCxn id="6" idx="3"/>
          </p:cNvCxnSpPr>
          <p:nvPr/>
        </p:nvCxnSpPr>
        <p:spPr bwMode="auto">
          <a:xfrm>
            <a:off x="1854172" y="2782881"/>
            <a:ext cx="789002" cy="93187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p:cNvSpPr txBox="1">
            <a:spLocks noChangeArrowheads="1"/>
          </p:cNvSpPr>
          <p:nvPr/>
        </p:nvSpPr>
        <p:spPr bwMode="auto">
          <a:xfrm>
            <a:off x="80440" y="219871"/>
            <a:ext cx="3991798"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型半导体的载流子浓度</a:t>
            </a:r>
          </a:p>
        </p:txBody>
      </p:sp>
      <p:sp>
        <p:nvSpPr>
          <p:cNvPr id="5" name="Text Box 7"/>
          <p:cNvSpPr txBox="1">
            <a:spLocks noChangeArrowheads="1"/>
          </p:cNvSpPr>
          <p:nvPr/>
        </p:nvSpPr>
        <p:spPr bwMode="auto">
          <a:xfrm>
            <a:off x="285720" y="1571612"/>
            <a:ext cx="8569325" cy="1015663"/>
          </a:xfrm>
          <a:prstGeom prst="rect">
            <a:avLst/>
          </a:prstGeom>
          <a:noFill/>
          <a:ln w="9525">
            <a:noFill/>
            <a:miter lim="800000"/>
          </a:ln>
          <a:effectLst/>
        </p:spPr>
        <p:txBody>
          <a:bodyPr>
            <a:spAutoFit/>
          </a:bodyPr>
          <a:lstStyle/>
          <a:p>
            <a:pPr>
              <a:spcBef>
                <a:spcPct val="50000"/>
              </a:spcBef>
            </a:pPr>
            <a:r>
              <a:rPr lang="en-US" altLang="zh-CN" sz="2000" dirty="0">
                <a:latin typeface="黑体" panose="02010609060101010101" pitchFamily="49" charset="-122"/>
                <a:ea typeface="黑体" panose="02010609060101010101" pitchFamily="49" charset="-122"/>
              </a:rPr>
              <a:t>       </a:t>
            </a:r>
            <a:r>
              <a:rPr lang="zh-CN" altLang="en-US" sz="2000" dirty="0">
                <a:solidFill>
                  <a:srgbClr val="0000FF"/>
                </a:solidFill>
                <a:latin typeface="黑体" panose="02010609060101010101" pitchFamily="49" charset="-122"/>
                <a:ea typeface="黑体" panose="02010609060101010101" pitchFamily="49" charset="-122"/>
              </a:rPr>
              <a:t>只含一种施主杂质的</a:t>
            </a:r>
            <a:r>
              <a:rPr lang="en-US" altLang="zh-CN" sz="2000" dirty="0">
                <a:solidFill>
                  <a:srgbClr val="0000FF"/>
                </a:solidFill>
                <a:latin typeface="黑体" panose="02010609060101010101" pitchFamily="49" charset="-122"/>
                <a:ea typeface="黑体" panose="02010609060101010101" pitchFamily="49" charset="-122"/>
              </a:rPr>
              <a:t>N</a:t>
            </a:r>
            <a:r>
              <a:rPr lang="zh-CN" altLang="en-US" sz="2000" dirty="0">
                <a:solidFill>
                  <a:srgbClr val="0000FF"/>
                </a:solidFill>
                <a:latin typeface="黑体" panose="02010609060101010101" pitchFamily="49" charset="-122"/>
                <a:ea typeface="黑体" panose="02010609060101010101" pitchFamily="49" charset="-122"/>
              </a:rPr>
              <a:t>型半导体</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其能级分布如图所示</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中，除了电子由价带跃迁到导带的本征激发之外，还存在施主能级上的电子激发到导带的过程，即</a:t>
            </a:r>
            <a:r>
              <a:rPr lang="zh-CN" altLang="en-US" sz="2000" dirty="0">
                <a:solidFill>
                  <a:srgbClr val="3333FF"/>
                </a:solidFill>
                <a:latin typeface="黑体" panose="02010609060101010101" pitchFamily="49" charset="-122"/>
                <a:ea typeface="黑体" panose="02010609060101010101" pitchFamily="49" charset="-122"/>
              </a:rPr>
              <a:t>杂质电离</a:t>
            </a:r>
            <a:r>
              <a:rPr lang="en-US" altLang="zh-CN" sz="2000" dirty="0">
                <a:latin typeface="黑体" panose="02010609060101010101" pitchFamily="49" charset="-122"/>
                <a:ea typeface="黑体" panose="02010609060101010101" pitchFamily="49" charset="-122"/>
              </a:rPr>
              <a:t>.</a:t>
            </a:r>
          </a:p>
        </p:txBody>
      </p:sp>
      <p:grpSp>
        <p:nvGrpSpPr>
          <p:cNvPr id="6" name="Group 44"/>
          <p:cNvGrpSpPr/>
          <p:nvPr/>
        </p:nvGrpSpPr>
        <p:grpSpPr bwMode="auto">
          <a:xfrm>
            <a:off x="571472" y="3000372"/>
            <a:ext cx="6911975" cy="2989262"/>
            <a:chOff x="975" y="2160"/>
            <a:chExt cx="4354" cy="1883"/>
          </a:xfrm>
        </p:grpSpPr>
        <p:grpSp>
          <p:nvGrpSpPr>
            <p:cNvPr id="7" name="Group 40"/>
            <p:cNvGrpSpPr/>
            <p:nvPr/>
          </p:nvGrpSpPr>
          <p:grpSpPr bwMode="auto">
            <a:xfrm>
              <a:off x="975" y="2205"/>
              <a:ext cx="4354" cy="1838"/>
              <a:chOff x="1066" y="2069"/>
              <a:chExt cx="4354" cy="1838"/>
            </a:xfrm>
          </p:grpSpPr>
          <p:grpSp>
            <p:nvGrpSpPr>
              <p:cNvPr id="11" name="Group 38"/>
              <p:cNvGrpSpPr/>
              <p:nvPr/>
            </p:nvGrpSpPr>
            <p:grpSpPr bwMode="auto">
              <a:xfrm>
                <a:off x="1066" y="2069"/>
                <a:ext cx="3175" cy="1543"/>
                <a:chOff x="1066" y="2069"/>
                <a:chExt cx="3175" cy="1543"/>
              </a:xfrm>
            </p:grpSpPr>
            <p:sp>
              <p:nvSpPr>
                <p:cNvPr id="13" name="Line 8"/>
                <p:cNvSpPr>
                  <a:spLocks noChangeShapeType="1"/>
                </p:cNvSpPr>
                <p:nvPr/>
              </p:nvSpPr>
              <p:spPr bwMode="auto">
                <a:xfrm>
                  <a:off x="1066" y="2251"/>
                  <a:ext cx="3129" cy="0"/>
                </a:xfrm>
                <a:prstGeom prst="line">
                  <a:avLst/>
                </a:prstGeom>
                <a:noFill/>
                <a:ln w="9525">
                  <a:solidFill>
                    <a:schemeClr val="tx1"/>
                  </a:solidFill>
                  <a:roun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Line 9"/>
                <p:cNvSpPr>
                  <a:spLocks noChangeShapeType="1"/>
                </p:cNvSpPr>
                <p:nvPr/>
              </p:nvSpPr>
              <p:spPr bwMode="auto">
                <a:xfrm>
                  <a:off x="1066" y="3475"/>
                  <a:ext cx="3175" cy="0"/>
                </a:xfrm>
                <a:prstGeom prst="line">
                  <a:avLst/>
                </a:prstGeom>
                <a:noFill/>
                <a:ln w="9525">
                  <a:solidFill>
                    <a:schemeClr val="tx1"/>
                  </a:solidFill>
                  <a:roun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Line 10"/>
                <p:cNvSpPr>
                  <a:spLocks noChangeShapeType="1"/>
                </p:cNvSpPr>
                <p:nvPr/>
              </p:nvSpPr>
              <p:spPr bwMode="auto">
                <a:xfrm>
                  <a:off x="1066" y="2478"/>
                  <a:ext cx="3129" cy="0"/>
                </a:xfrm>
                <a:prstGeom prst="line">
                  <a:avLst/>
                </a:prstGeom>
                <a:noFill/>
                <a:ln w="9525">
                  <a:solidFill>
                    <a:schemeClr val="tx1"/>
                  </a:solidFill>
                  <a:prstDash val="dash"/>
                  <a:roun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6" name="Group 34"/>
                <p:cNvGrpSpPr/>
                <p:nvPr/>
              </p:nvGrpSpPr>
              <p:grpSpPr bwMode="auto">
                <a:xfrm>
                  <a:off x="1380" y="2069"/>
                  <a:ext cx="366" cy="453"/>
                  <a:chOff x="1380" y="2069"/>
                  <a:chExt cx="366" cy="453"/>
                </a:xfrm>
              </p:grpSpPr>
              <p:sp>
                <p:nvSpPr>
                  <p:cNvPr id="35" name="Text Box 11"/>
                  <p:cNvSpPr txBox="1">
                    <a:spLocks noChangeArrowheads="1"/>
                  </p:cNvSpPr>
                  <p:nvPr/>
                </p:nvSpPr>
                <p:spPr bwMode="auto">
                  <a:xfrm>
                    <a:off x="1380" y="2069"/>
                    <a:ext cx="227" cy="250"/>
                  </a:xfrm>
                  <a:prstGeom prst="rect">
                    <a:avLst/>
                  </a:prstGeom>
                  <a:noFill/>
                  <a:ln w="9525">
                    <a:noFill/>
                    <a:miter lim="800000"/>
                  </a:ln>
                  <a:effectLst/>
                </p:spPr>
                <p:txBody>
                  <a:bodyPr>
                    <a:spAutoFit/>
                  </a:bodyPr>
                  <a:lstStyle/>
                  <a:p>
                    <a:pPr>
                      <a:spcBef>
                        <a:spcPct val="50000"/>
                      </a:spcBef>
                    </a:pPr>
                    <a:r>
                      <a:rPr lang="en-US" altLang="zh-CN" sz="2000" b="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6" name="Text Box 12"/>
                  <p:cNvSpPr txBox="1">
                    <a:spLocks noChangeArrowheads="1"/>
                  </p:cNvSpPr>
                  <p:nvPr/>
                </p:nvSpPr>
                <p:spPr bwMode="auto">
                  <a:xfrm>
                    <a:off x="1429" y="2387"/>
                    <a:ext cx="317" cy="135"/>
                  </a:xfrm>
                  <a:prstGeom prst="rect">
                    <a:avLst/>
                  </a:prstGeom>
                  <a:noFill/>
                  <a:ln w="9525">
                    <a:noFill/>
                    <a:miter lim="800000"/>
                  </a:ln>
                  <a:effectLst/>
                </p:spPr>
                <p:txBody>
                  <a:bodyPr>
                    <a:spAutoFit/>
                  </a:bodyPr>
                  <a:lstStyle/>
                  <a:p>
                    <a:pPr>
                      <a:spcBef>
                        <a:spcPct val="50000"/>
                      </a:spcBef>
                    </a:pPr>
                    <a:r>
                      <a:rPr lang="en-US" altLang="zh-CN" sz="800" b="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7" name="Line 13"/>
                  <p:cNvSpPr>
                    <a:spLocks noChangeShapeType="1"/>
                  </p:cNvSpPr>
                  <p:nvPr/>
                </p:nvSpPr>
                <p:spPr bwMode="auto">
                  <a:xfrm flipV="1">
                    <a:off x="1519" y="2205"/>
                    <a:ext cx="0" cy="227"/>
                  </a:xfrm>
                  <a:prstGeom prst="line">
                    <a:avLst/>
                  </a:prstGeom>
                  <a:noFill/>
                  <a:ln w="9525">
                    <a:solidFill>
                      <a:schemeClr val="tx1"/>
                    </a:solidFill>
                    <a:round/>
                    <a:tailEnd type="triangle" w="med" len="me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 name="Group 15"/>
                <p:cNvGrpSpPr/>
                <p:nvPr/>
              </p:nvGrpSpPr>
              <p:grpSpPr bwMode="auto">
                <a:xfrm>
                  <a:off x="2517" y="2070"/>
                  <a:ext cx="366" cy="453"/>
                  <a:chOff x="1380" y="2069"/>
                  <a:chExt cx="366" cy="453"/>
                </a:xfrm>
              </p:grpSpPr>
              <p:sp>
                <p:nvSpPr>
                  <p:cNvPr id="32" name="Text Box 16"/>
                  <p:cNvSpPr txBox="1">
                    <a:spLocks noChangeArrowheads="1"/>
                  </p:cNvSpPr>
                  <p:nvPr/>
                </p:nvSpPr>
                <p:spPr bwMode="auto">
                  <a:xfrm>
                    <a:off x="1380" y="2069"/>
                    <a:ext cx="227" cy="250"/>
                  </a:xfrm>
                  <a:prstGeom prst="rect">
                    <a:avLst/>
                  </a:prstGeom>
                  <a:noFill/>
                  <a:ln w="9525">
                    <a:noFill/>
                    <a:miter lim="800000"/>
                  </a:ln>
                  <a:effectLst/>
                </p:spPr>
                <p:txBody>
                  <a:bodyPr>
                    <a:spAutoFit/>
                  </a:bodyPr>
                  <a:lstStyle/>
                  <a:p>
                    <a:pPr>
                      <a:spcBef>
                        <a:spcPct val="50000"/>
                      </a:spcBef>
                    </a:pPr>
                    <a:r>
                      <a:rPr lang="en-US" altLang="zh-CN" sz="2000" b="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3" name="Text Box 17"/>
                  <p:cNvSpPr txBox="1">
                    <a:spLocks noChangeArrowheads="1"/>
                  </p:cNvSpPr>
                  <p:nvPr/>
                </p:nvSpPr>
                <p:spPr bwMode="auto">
                  <a:xfrm>
                    <a:off x="1429" y="2387"/>
                    <a:ext cx="317" cy="135"/>
                  </a:xfrm>
                  <a:prstGeom prst="rect">
                    <a:avLst/>
                  </a:prstGeom>
                  <a:noFill/>
                  <a:ln w="9525">
                    <a:noFill/>
                    <a:miter lim="800000"/>
                  </a:ln>
                  <a:effectLst/>
                </p:spPr>
                <p:txBody>
                  <a:bodyPr>
                    <a:spAutoFit/>
                  </a:bodyPr>
                  <a:lstStyle/>
                  <a:p>
                    <a:pPr>
                      <a:spcBef>
                        <a:spcPct val="50000"/>
                      </a:spcBef>
                    </a:pPr>
                    <a:r>
                      <a:rPr lang="en-US" altLang="zh-CN" sz="800" b="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4" name="Line 18"/>
                  <p:cNvSpPr>
                    <a:spLocks noChangeShapeType="1"/>
                  </p:cNvSpPr>
                  <p:nvPr/>
                </p:nvSpPr>
                <p:spPr bwMode="auto">
                  <a:xfrm flipV="1">
                    <a:off x="1519" y="2205"/>
                    <a:ext cx="0" cy="227"/>
                  </a:xfrm>
                  <a:prstGeom prst="line">
                    <a:avLst/>
                  </a:prstGeom>
                  <a:noFill/>
                  <a:ln w="9525">
                    <a:solidFill>
                      <a:schemeClr val="tx1"/>
                    </a:solidFill>
                    <a:round/>
                    <a:tailEnd type="triangle" w="med" len="me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8" name="Group 19"/>
                <p:cNvGrpSpPr/>
                <p:nvPr/>
              </p:nvGrpSpPr>
              <p:grpSpPr bwMode="auto">
                <a:xfrm>
                  <a:off x="3560" y="2069"/>
                  <a:ext cx="366" cy="453"/>
                  <a:chOff x="1380" y="2069"/>
                  <a:chExt cx="366" cy="453"/>
                </a:xfrm>
              </p:grpSpPr>
              <p:sp>
                <p:nvSpPr>
                  <p:cNvPr id="29" name="Text Box 20"/>
                  <p:cNvSpPr txBox="1">
                    <a:spLocks noChangeArrowheads="1"/>
                  </p:cNvSpPr>
                  <p:nvPr/>
                </p:nvSpPr>
                <p:spPr bwMode="auto">
                  <a:xfrm>
                    <a:off x="1380" y="2069"/>
                    <a:ext cx="227" cy="250"/>
                  </a:xfrm>
                  <a:prstGeom prst="rect">
                    <a:avLst/>
                  </a:prstGeom>
                  <a:noFill/>
                  <a:ln w="9525">
                    <a:noFill/>
                    <a:miter lim="800000"/>
                  </a:ln>
                  <a:effectLst/>
                </p:spPr>
                <p:txBody>
                  <a:bodyPr>
                    <a:spAutoFit/>
                  </a:bodyPr>
                  <a:lstStyle/>
                  <a:p>
                    <a:pPr>
                      <a:spcBef>
                        <a:spcPct val="50000"/>
                      </a:spcBef>
                    </a:pPr>
                    <a:r>
                      <a:rPr lang="en-US" altLang="zh-CN" sz="2000" b="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0" name="Text Box 21"/>
                  <p:cNvSpPr txBox="1">
                    <a:spLocks noChangeArrowheads="1"/>
                  </p:cNvSpPr>
                  <p:nvPr/>
                </p:nvSpPr>
                <p:spPr bwMode="auto">
                  <a:xfrm>
                    <a:off x="1429" y="2387"/>
                    <a:ext cx="317" cy="135"/>
                  </a:xfrm>
                  <a:prstGeom prst="rect">
                    <a:avLst/>
                  </a:prstGeom>
                  <a:noFill/>
                  <a:ln w="9525">
                    <a:noFill/>
                    <a:miter lim="800000"/>
                  </a:ln>
                  <a:effectLst/>
                </p:spPr>
                <p:txBody>
                  <a:bodyPr>
                    <a:spAutoFit/>
                  </a:bodyPr>
                  <a:lstStyle/>
                  <a:p>
                    <a:pPr>
                      <a:spcBef>
                        <a:spcPct val="50000"/>
                      </a:spcBef>
                    </a:pPr>
                    <a:r>
                      <a:rPr lang="en-US" altLang="zh-CN" sz="800" b="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1" name="Line 22"/>
                  <p:cNvSpPr>
                    <a:spLocks noChangeShapeType="1"/>
                  </p:cNvSpPr>
                  <p:nvPr/>
                </p:nvSpPr>
                <p:spPr bwMode="auto">
                  <a:xfrm flipV="1">
                    <a:off x="1519" y="2205"/>
                    <a:ext cx="0" cy="227"/>
                  </a:xfrm>
                  <a:prstGeom prst="line">
                    <a:avLst/>
                  </a:prstGeom>
                  <a:noFill/>
                  <a:ln w="9525">
                    <a:solidFill>
                      <a:schemeClr val="tx1"/>
                    </a:solidFill>
                    <a:round/>
                    <a:tailEnd type="triangle" w="med" len="me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 name="Text Box 27"/>
                <p:cNvSpPr txBox="1">
                  <a:spLocks noChangeArrowheads="1"/>
                </p:cNvSpPr>
                <p:nvPr/>
              </p:nvSpPr>
              <p:spPr bwMode="auto">
                <a:xfrm>
                  <a:off x="1652" y="2341"/>
                  <a:ext cx="227" cy="250"/>
                </a:xfrm>
                <a:prstGeom prst="rect">
                  <a:avLst/>
                </a:prstGeom>
                <a:noFill/>
                <a:ln w="9525">
                  <a:noFill/>
                  <a:miter lim="800000"/>
                </a:ln>
                <a:effectLst/>
              </p:spPr>
              <p:txBody>
                <a:bodyPr>
                  <a:spAutoFit/>
                </a:bodyPr>
                <a:lstStyle/>
                <a:p>
                  <a:pPr>
                    <a:spcBef>
                      <a:spcPct val="50000"/>
                    </a:spcBef>
                  </a:pPr>
                  <a:r>
                    <a:rPr lang="en-US" altLang="zh-CN" sz="2000" b="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0" name="Text Box 29"/>
                <p:cNvSpPr txBox="1">
                  <a:spLocks noChangeArrowheads="1"/>
                </p:cNvSpPr>
                <p:nvPr/>
              </p:nvSpPr>
              <p:spPr bwMode="auto">
                <a:xfrm>
                  <a:off x="3243" y="2341"/>
                  <a:ext cx="227" cy="250"/>
                </a:xfrm>
                <a:prstGeom prst="rect">
                  <a:avLst/>
                </a:prstGeom>
                <a:noFill/>
                <a:ln w="9525">
                  <a:noFill/>
                  <a:miter lim="800000"/>
                </a:ln>
                <a:effectLst/>
              </p:spPr>
              <p:txBody>
                <a:bodyPr>
                  <a:spAutoFit/>
                </a:bodyPr>
                <a:lstStyle/>
                <a:p>
                  <a:pPr>
                    <a:spcBef>
                      <a:spcPct val="50000"/>
                    </a:spcBef>
                  </a:pPr>
                  <a:r>
                    <a:rPr lang="en-US" altLang="zh-CN" sz="2000" b="0">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21" name="Group 36"/>
                <p:cNvGrpSpPr/>
                <p:nvPr/>
              </p:nvGrpSpPr>
              <p:grpSpPr bwMode="auto">
                <a:xfrm>
                  <a:off x="2109" y="2069"/>
                  <a:ext cx="363" cy="1543"/>
                  <a:chOff x="2109" y="2069"/>
                  <a:chExt cx="363" cy="1543"/>
                </a:xfrm>
              </p:grpSpPr>
              <p:sp>
                <p:nvSpPr>
                  <p:cNvPr id="26" name="Text Box 23"/>
                  <p:cNvSpPr txBox="1">
                    <a:spLocks noChangeArrowheads="1"/>
                  </p:cNvSpPr>
                  <p:nvPr/>
                </p:nvSpPr>
                <p:spPr bwMode="auto">
                  <a:xfrm>
                    <a:off x="2155" y="3477"/>
                    <a:ext cx="317" cy="135"/>
                  </a:xfrm>
                  <a:prstGeom prst="rect">
                    <a:avLst/>
                  </a:prstGeom>
                  <a:noFill/>
                  <a:ln w="9525">
                    <a:noFill/>
                    <a:miter lim="800000"/>
                  </a:ln>
                  <a:effectLst/>
                </p:spPr>
                <p:txBody>
                  <a:bodyPr>
                    <a:spAutoFit/>
                  </a:bodyPr>
                  <a:lstStyle/>
                  <a:p>
                    <a:pPr>
                      <a:spcBef>
                        <a:spcPct val="50000"/>
                      </a:spcBef>
                    </a:pPr>
                    <a:r>
                      <a:rPr lang="en-US" altLang="zh-CN" sz="800" b="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7" name="Text Box 26"/>
                  <p:cNvSpPr txBox="1">
                    <a:spLocks noChangeArrowheads="1"/>
                  </p:cNvSpPr>
                  <p:nvPr/>
                </p:nvSpPr>
                <p:spPr bwMode="auto">
                  <a:xfrm>
                    <a:off x="2109" y="2069"/>
                    <a:ext cx="227" cy="250"/>
                  </a:xfrm>
                  <a:prstGeom prst="rect">
                    <a:avLst/>
                  </a:prstGeom>
                  <a:noFill/>
                  <a:ln w="9525">
                    <a:noFill/>
                    <a:miter lim="800000"/>
                  </a:ln>
                  <a:effectLst/>
                </p:spPr>
                <p:txBody>
                  <a:bodyPr>
                    <a:spAutoFit/>
                  </a:bodyPr>
                  <a:lstStyle/>
                  <a:p>
                    <a:pPr>
                      <a:spcBef>
                        <a:spcPct val="50000"/>
                      </a:spcBef>
                    </a:pPr>
                    <a:r>
                      <a:rPr lang="en-US" altLang="zh-CN" sz="2000" b="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8" name="Line 30"/>
                  <p:cNvSpPr>
                    <a:spLocks noChangeShapeType="1"/>
                  </p:cNvSpPr>
                  <p:nvPr/>
                </p:nvSpPr>
                <p:spPr bwMode="auto">
                  <a:xfrm flipV="1">
                    <a:off x="2245" y="2251"/>
                    <a:ext cx="0" cy="1224"/>
                  </a:xfrm>
                  <a:prstGeom prst="line">
                    <a:avLst/>
                  </a:prstGeom>
                  <a:noFill/>
                  <a:ln w="9525">
                    <a:solidFill>
                      <a:schemeClr val="tx1"/>
                    </a:solidFill>
                    <a:round/>
                    <a:tailEnd type="triangle" w="med" len="me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 name="Group 37"/>
                <p:cNvGrpSpPr/>
                <p:nvPr/>
              </p:nvGrpSpPr>
              <p:grpSpPr bwMode="auto">
                <a:xfrm>
                  <a:off x="2873" y="2069"/>
                  <a:ext cx="377" cy="1543"/>
                  <a:chOff x="2873" y="2069"/>
                  <a:chExt cx="377" cy="1543"/>
                </a:xfrm>
              </p:grpSpPr>
              <p:sp>
                <p:nvSpPr>
                  <p:cNvPr id="23" name="Text Box 24"/>
                  <p:cNvSpPr txBox="1">
                    <a:spLocks noChangeArrowheads="1"/>
                  </p:cNvSpPr>
                  <p:nvPr/>
                </p:nvSpPr>
                <p:spPr bwMode="auto">
                  <a:xfrm>
                    <a:off x="2933" y="3477"/>
                    <a:ext cx="317" cy="135"/>
                  </a:xfrm>
                  <a:prstGeom prst="rect">
                    <a:avLst/>
                  </a:prstGeom>
                  <a:noFill/>
                  <a:ln w="9525">
                    <a:noFill/>
                    <a:miter lim="800000"/>
                  </a:ln>
                  <a:effectLst/>
                </p:spPr>
                <p:txBody>
                  <a:bodyPr>
                    <a:spAutoFit/>
                  </a:bodyPr>
                  <a:lstStyle/>
                  <a:p>
                    <a:pPr>
                      <a:spcBef>
                        <a:spcPct val="50000"/>
                      </a:spcBef>
                    </a:pPr>
                    <a:r>
                      <a:rPr lang="en-US" altLang="zh-CN" sz="800" b="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4" name="Text Box 28"/>
                  <p:cNvSpPr txBox="1">
                    <a:spLocks noChangeArrowheads="1"/>
                  </p:cNvSpPr>
                  <p:nvPr/>
                </p:nvSpPr>
                <p:spPr bwMode="auto">
                  <a:xfrm>
                    <a:off x="2873" y="2069"/>
                    <a:ext cx="227" cy="250"/>
                  </a:xfrm>
                  <a:prstGeom prst="rect">
                    <a:avLst/>
                  </a:prstGeom>
                  <a:noFill/>
                  <a:ln w="9525">
                    <a:noFill/>
                    <a:miter lim="800000"/>
                  </a:ln>
                  <a:effectLst/>
                </p:spPr>
                <p:txBody>
                  <a:bodyPr>
                    <a:spAutoFit/>
                  </a:bodyPr>
                  <a:lstStyle/>
                  <a:p>
                    <a:pPr>
                      <a:spcBef>
                        <a:spcPct val="50000"/>
                      </a:spcBef>
                    </a:pPr>
                    <a:r>
                      <a:rPr lang="en-US" altLang="zh-CN" sz="2000" b="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5" name="Line 31"/>
                  <p:cNvSpPr>
                    <a:spLocks noChangeShapeType="1"/>
                  </p:cNvSpPr>
                  <p:nvPr/>
                </p:nvSpPr>
                <p:spPr bwMode="auto">
                  <a:xfrm flipV="1">
                    <a:off x="3016" y="2251"/>
                    <a:ext cx="0" cy="1224"/>
                  </a:xfrm>
                  <a:prstGeom prst="line">
                    <a:avLst/>
                  </a:prstGeom>
                  <a:noFill/>
                  <a:ln w="9525">
                    <a:solidFill>
                      <a:schemeClr val="tx1"/>
                    </a:solidFill>
                    <a:round/>
                    <a:tailEnd type="triangle" w="med" len="me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12" name="Text Box 39"/>
              <p:cNvSpPr txBox="1">
                <a:spLocks noChangeArrowheads="1"/>
              </p:cNvSpPr>
              <p:nvPr/>
            </p:nvSpPr>
            <p:spPr bwMode="auto">
              <a:xfrm>
                <a:off x="1338" y="3657"/>
                <a:ext cx="4082" cy="250"/>
              </a:xfrm>
              <a:prstGeom prst="rect">
                <a:avLst/>
              </a:prstGeom>
              <a:noFill/>
              <a:ln w="9525">
                <a:noFill/>
                <a:miter lim="800000"/>
              </a:ln>
              <a:effectLst/>
            </p:spPr>
            <p:txBody>
              <a:bodyPr>
                <a:spAutoFit/>
              </a:bodyPr>
              <a:lstStyle/>
              <a:p>
                <a:pPr>
                  <a:spcBef>
                    <a:spcPct val="50000"/>
                  </a:spcBef>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只含一种施主杂质的半导体</a:t>
                </a:r>
              </a:p>
            </p:txBody>
          </p:sp>
        </p:grpSp>
        <p:sp>
          <p:nvSpPr>
            <p:cNvPr id="8" name="Text Box 41"/>
            <p:cNvSpPr txBox="1">
              <a:spLocks noChangeArrowheads="1"/>
            </p:cNvSpPr>
            <p:nvPr/>
          </p:nvSpPr>
          <p:spPr bwMode="auto">
            <a:xfrm>
              <a:off x="4105" y="2160"/>
              <a:ext cx="357" cy="291"/>
            </a:xfrm>
            <a:prstGeom prst="rect">
              <a:avLst/>
            </a:prstGeom>
            <a:noFill/>
            <a:ln w="9525">
              <a:noFill/>
              <a:miter lim="800000"/>
            </a:ln>
            <a:effectLst/>
          </p:spPr>
          <p:txBody>
            <a:bodyPr wrap="none">
              <a:spAutoFit/>
            </a:bodyPr>
            <a:lstStyle/>
            <a:p>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i="1"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b="0" i="1" baseline="-25000" dirty="0">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9" name="Text Box 42"/>
            <p:cNvSpPr txBox="1">
              <a:spLocks noChangeArrowheads="1"/>
            </p:cNvSpPr>
            <p:nvPr/>
          </p:nvSpPr>
          <p:spPr bwMode="auto">
            <a:xfrm>
              <a:off x="4105" y="2478"/>
              <a:ext cx="335" cy="291"/>
            </a:xfrm>
            <a:prstGeom prst="rect">
              <a:avLst/>
            </a:prstGeom>
            <a:noFill/>
            <a:ln w="9525">
              <a:noFill/>
              <a:miter lim="800000"/>
            </a:ln>
            <a:effectLst/>
          </p:spPr>
          <p:txBody>
            <a:bodyPr wrap="none">
              <a:spAutoFit/>
            </a:bodyPr>
            <a:lstStyle/>
            <a:p>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i="1"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b="0" i="1" baseline="-25000" dirty="0">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10" name="Text Box 43"/>
            <p:cNvSpPr txBox="1">
              <a:spLocks noChangeArrowheads="1"/>
            </p:cNvSpPr>
            <p:nvPr/>
          </p:nvSpPr>
          <p:spPr bwMode="auto">
            <a:xfrm>
              <a:off x="4150" y="3475"/>
              <a:ext cx="350" cy="291"/>
            </a:xfrm>
            <a:prstGeom prst="rect">
              <a:avLst/>
            </a:prstGeom>
            <a:noFill/>
            <a:ln w="9525">
              <a:noFill/>
              <a:miter lim="800000"/>
            </a:ln>
            <a:effectLst/>
          </p:spPr>
          <p:txBody>
            <a:bodyPr wrap="none">
              <a:spAutoFit/>
            </a:bodyPr>
            <a:lstStyle/>
            <a:p>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i="1"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b="0" i="1" baseline="-25000" dirty="0">
                  <a:latin typeface="Times New Roman" panose="02020603050405020304" pitchFamily="18" charset="0"/>
                  <a:ea typeface="黑体" panose="02010609060101010101" pitchFamily="49" charset="-122"/>
                  <a:cs typeface="Times New Roman" panose="02020603050405020304" pitchFamily="18" charset="0"/>
                </a:rPr>
                <a:t>V</a:t>
              </a:r>
            </a:p>
          </p:txBody>
        </p:sp>
      </p:grpSp>
      <p:sp>
        <p:nvSpPr>
          <p:cNvPr id="38" name="Text Box 45"/>
          <p:cNvSpPr txBox="1">
            <a:spLocks noChangeArrowheads="1"/>
          </p:cNvSpPr>
          <p:nvPr/>
        </p:nvSpPr>
        <p:spPr bwMode="auto">
          <a:xfrm>
            <a:off x="6475384" y="3359147"/>
            <a:ext cx="2064989" cy="1446550"/>
          </a:xfrm>
          <a:prstGeom prst="rect">
            <a:avLst/>
          </a:prstGeom>
          <a:noFill/>
          <a:ln w="9525">
            <a:noFill/>
            <a:miter lim="800000"/>
          </a:ln>
          <a:effectLst/>
        </p:spPr>
        <p:txBody>
          <a:bodyPr wrap="none">
            <a:sp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本征激发：</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baseline="-25000" dirty="0" err="1">
                <a:latin typeface="Times New Roman" panose="02020603050405020304" pitchFamily="18" charset="0"/>
                <a:ea typeface="黑体" panose="02010609060101010101" pitchFamily="49" charset="-122"/>
                <a:cs typeface="Times New Roman" panose="02020603050405020304" pitchFamily="18" charset="0"/>
              </a:rPr>
              <a:t>g</a:t>
            </a:r>
            <a:endPar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杂质电离：</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rPr>
              <a:t>I</a:t>
            </a:r>
          </a:p>
          <a:p>
            <a:r>
              <a:rPr lang="zh-CN" altLang="en-US" sz="200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不同温度范围，</a:t>
            </a:r>
          </a:p>
          <a:p>
            <a:r>
              <a:rPr lang="zh-CN" altLang="en-US" sz="200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主要作用不同</a:t>
            </a:r>
          </a:p>
        </p:txBody>
      </p:sp>
      <p:sp>
        <p:nvSpPr>
          <p:cNvPr id="39" name="Text Box 46"/>
          <p:cNvSpPr txBox="1">
            <a:spLocks noChangeArrowheads="1"/>
          </p:cNvSpPr>
          <p:nvPr/>
        </p:nvSpPr>
        <p:spPr bwMode="auto">
          <a:xfrm>
            <a:off x="6619847" y="4943472"/>
            <a:ext cx="1462087" cy="701675"/>
          </a:xfrm>
          <a:prstGeom prst="rect">
            <a:avLst/>
          </a:prstGeom>
          <a:noFill/>
          <a:ln w="9525">
            <a:noFill/>
            <a:miter lim="800000"/>
          </a:ln>
          <a:effectLst/>
        </p:spPr>
        <p:txBody>
          <a:bodyPr wrap="none">
            <a:spAutoFit/>
          </a:bodyPr>
          <a:lstStyle/>
          <a:p>
            <a:r>
              <a:rPr lang="zh-CN" altLang="en-US" sz="2000">
                <a:latin typeface="Times New Roman" panose="02020603050405020304" pitchFamily="18" charset="0"/>
                <a:ea typeface="黑体" panose="02010609060101010101" pitchFamily="49" charset="-122"/>
                <a:cs typeface="Times New Roman" panose="02020603050405020304" pitchFamily="18" charset="0"/>
              </a:rPr>
              <a:t>多子：电子</a:t>
            </a:r>
          </a:p>
          <a:p>
            <a:r>
              <a:rPr lang="zh-CN" altLang="en-US" sz="2000">
                <a:latin typeface="Times New Roman" panose="02020603050405020304" pitchFamily="18" charset="0"/>
                <a:ea typeface="黑体" panose="02010609060101010101" pitchFamily="49" charset="-122"/>
                <a:cs typeface="Times New Roman" panose="02020603050405020304" pitchFamily="18" charset="0"/>
              </a:rPr>
              <a:t>少子：空穴</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C038F8F5-79F8-4773-B2B7-06A5EA4FEB3B}" type="slidenum">
              <a:rPr lang="en-GB"/>
              <a:t>54</a:t>
            </a:fld>
            <a:endParaRPr lang="en-GB"/>
          </a:p>
        </p:txBody>
      </p:sp>
      <p:sp>
        <p:nvSpPr>
          <p:cNvPr id="38919"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38921" name="TextBox 8"/>
          <p:cNvSpPr txBox="1">
            <a:spLocks noChangeArrowheads="1"/>
          </p:cNvSpPr>
          <p:nvPr/>
        </p:nvSpPr>
        <p:spPr bwMode="auto">
          <a:xfrm>
            <a:off x="68340" y="233933"/>
            <a:ext cx="3991798"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型半导体的载流子浓度</a:t>
            </a:r>
          </a:p>
        </p:txBody>
      </p:sp>
      <p:sp>
        <p:nvSpPr>
          <p:cNvPr id="97288" name="Rectangle 2057"/>
          <p:cNvSpPr>
            <a:spLocks noChangeArrowheads="1"/>
          </p:cNvSpPr>
          <p:nvPr/>
        </p:nvSpPr>
        <p:spPr bwMode="auto">
          <a:xfrm>
            <a:off x="611560" y="1412776"/>
            <a:ext cx="5918200" cy="553998"/>
          </a:xfrm>
          <a:prstGeom prst="rect">
            <a:avLst/>
          </a:prstGeom>
          <a:noFill/>
          <a:ln w="9525">
            <a:noFill/>
            <a:miter lim="800000"/>
          </a:ln>
        </p:spPr>
        <p:txBody>
          <a:bodyPr>
            <a:spAutoFit/>
          </a:bodyPr>
          <a:lstStyle/>
          <a:p>
            <a:pPr>
              <a:lnSpc>
                <a:spcPct val="150000"/>
              </a:lnSpc>
            </a:pPr>
            <a:r>
              <a:rPr lang="zh-CN" altLang="en-US" sz="2000" dirty="0">
                <a:latin typeface="黑体" panose="02010609060101010101" pitchFamily="49" charset="-122"/>
                <a:ea typeface="黑体" panose="02010609060101010101" pitchFamily="49" charset="-122"/>
              </a:rPr>
              <a:t>对象：单掺杂的</a:t>
            </a:r>
            <a:r>
              <a:rPr lang="en-US" altLang="zh-CN" sz="2000" dirty="0">
                <a:latin typeface="黑体" panose="02010609060101010101" pitchFamily="49" charset="-122"/>
                <a:ea typeface="黑体" panose="02010609060101010101" pitchFamily="49" charset="-122"/>
              </a:rPr>
              <a:t>n</a:t>
            </a:r>
            <a:r>
              <a:rPr lang="zh-CN" altLang="en-US" sz="2000" dirty="0">
                <a:latin typeface="黑体" panose="02010609060101010101" pitchFamily="49" charset="-122"/>
                <a:ea typeface="黑体" panose="02010609060101010101" pitchFamily="49" charset="-122"/>
              </a:rPr>
              <a:t>型半导体</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非简并</a:t>
            </a:r>
            <a:endParaRPr lang="zh-CN" altLang="en-US" sz="2000" dirty="0">
              <a:latin typeface="黑体" panose="02010609060101010101" pitchFamily="49" charset="-122"/>
              <a:ea typeface="黑体" panose="02010609060101010101" pitchFamily="49" charset="-122"/>
              <a:cs typeface="Arial Unicode MS" panose="020B0604020202020204" charset="-122"/>
            </a:endParaRPr>
          </a:p>
        </p:txBody>
      </p:sp>
      <p:sp>
        <p:nvSpPr>
          <p:cNvPr id="38926" name="TextBox 13"/>
          <p:cNvSpPr txBox="1">
            <a:spLocks noChangeArrowheads="1"/>
          </p:cNvSpPr>
          <p:nvPr/>
        </p:nvSpPr>
        <p:spPr bwMode="auto">
          <a:xfrm>
            <a:off x="556096" y="1982490"/>
            <a:ext cx="2714625" cy="400110"/>
          </a:xfrm>
          <a:prstGeom prst="rect">
            <a:avLst/>
          </a:prstGeom>
          <a:noFill/>
          <a:ln w="9525">
            <a:noFill/>
            <a:miter lim="800000"/>
          </a:ln>
        </p:spPr>
        <p:txBody>
          <a:bodyPr>
            <a:spAutoFit/>
          </a:bodyPr>
          <a:lstStyle/>
          <a:p>
            <a:r>
              <a:rPr lang="zh-CN" altLang="en-US" sz="2000">
                <a:latin typeface="黑体" panose="02010609060101010101" pitchFamily="49" charset="-122"/>
                <a:ea typeface="黑体" panose="02010609060101010101" pitchFamily="49" charset="-122"/>
              </a:rPr>
              <a:t>电中性条件：</a:t>
            </a:r>
          </a:p>
        </p:txBody>
      </p:sp>
      <p:graphicFrame>
        <p:nvGraphicFramePr>
          <p:cNvPr id="8" name="Object 1027"/>
          <p:cNvGraphicFramePr>
            <a:graphicFrameLocks noChangeAspect="1"/>
          </p:cNvGraphicFramePr>
          <p:nvPr/>
        </p:nvGraphicFramePr>
        <p:xfrm>
          <a:off x="2627784" y="1988840"/>
          <a:ext cx="1390650" cy="420688"/>
        </p:xfrm>
        <a:graphic>
          <a:graphicData uri="http://schemas.openxmlformats.org/presentationml/2006/ole">
            <mc:AlternateContent xmlns:mc="http://schemas.openxmlformats.org/markup-compatibility/2006">
              <mc:Choice xmlns:v="urn:schemas-microsoft-com:vml" Requires="v">
                <p:oleObj spid="_x0000_s25610" name="公式" r:id="rId3" imgW="799465" imgH="241300" progId="Equation.3">
                  <p:embed/>
                </p:oleObj>
              </mc:Choice>
              <mc:Fallback>
                <p:oleObj name="公式" r:id="rId3" imgW="799465" imgH="241300"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988840"/>
                        <a:ext cx="139065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683568" y="3501008"/>
            <a:ext cx="1595309" cy="707886"/>
          </a:xfrm>
          <a:prstGeom prst="rect">
            <a:avLst/>
          </a:prstGeom>
          <a:noFill/>
        </p:spPr>
        <p:txBody>
          <a:bodyPr wrap="none" rtlCol="0">
            <a:spAutoFit/>
          </a:bodyPr>
          <a:lstStyle/>
          <a:p>
            <a:r>
              <a:rPr lang="en-US" altLang="zh-CN" sz="2000" dirty="0">
                <a:solidFill>
                  <a:srgbClr val="3333FF"/>
                </a:solidFill>
                <a:latin typeface="黑体" panose="02010609060101010101" pitchFamily="49" charset="-122"/>
                <a:ea typeface="黑体" panose="02010609060101010101" pitchFamily="49" charset="-122"/>
              </a:rPr>
              <a:t>1. </a:t>
            </a:r>
            <a:r>
              <a:rPr lang="zh-CN" altLang="en-US" sz="2000" dirty="0">
                <a:solidFill>
                  <a:srgbClr val="3333FF"/>
                </a:solidFill>
                <a:latin typeface="黑体" panose="02010609060101010101" pitchFamily="49" charset="-122"/>
                <a:ea typeface="黑体" panose="02010609060101010101" pitchFamily="49" charset="-122"/>
              </a:rPr>
              <a:t>杂质电离</a:t>
            </a:r>
            <a:endParaRPr lang="en-US" altLang="zh-CN" sz="2000" dirty="0">
              <a:solidFill>
                <a:srgbClr val="3333FF"/>
              </a:solidFill>
              <a:latin typeface="黑体" panose="02010609060101010101" pitchFamily="49" charset="-122"/>
              <a:ea typeface="黑体" panose="02010609060101010101" pitchFamily="49" charset="-122"/>
            </a:endParaRPr>
          </a:p>
          <a:p>
            <a:r>
              <a:rPr lang="en-US" altLang="zh-CN" sz="2000" dirty="0">
                <a:solidFill>
                  <a:srgbClr val="3333FF"/>
                </a:solidFill>
                <a:latin typeface="黑体" panose="02010609060101010101" pitchFamily="49" charset="-122"/>
                <a:ea typeface="黑体" panose="02010609060101010101" pitchFamily="49" charset="-122"/>
              </a:rPr>
              <a:t>2. </a:t>
            </a:r>
            <a:r>
              <a:rPr lang="zh-CN" altLang="en-US" sz="2000" dirty="0">
                <a:solidFill>
                  <a:srgbClr val="3333FF"/>
                </a:solidFill>
                <a:latin typeface="黑体" panose="02010609060101010101" pitchFamily="49" charset="-122"/>
                <a:ea typeface="黑体" panose="02010609060101010101" pitchFamily="49" charset="-122"/>
              </a:rPr>
              <a:t>本征激发</a:t>
            </a:r>
          </a:p>
        </p:txBody>
      </p:sp>
      <p:sp>
        <p:nvSpPr>
          <p:cNvPr id="12" name="Text Box 4"/>
          <p:cNvSpPr txBox="1">
            <a:spLocks noChangeArrowheads="1"/>
          </p:cNvSpPr>
          <p:nvPr/>
        </p:nvSpPr>
        <p:spPr bwMode="auto">
          <a:xfrm>
            <a:off x="611560" y="4509120"/>
            <a:ext cx="7526163" cy="1323439"/>
          </a:xfrm>
          <a:prstGeom prst="rect">
            <a:avLst/>
          </a:prstGeom>
          <a:noFill/>
          <a:ln w="9525">
            <a:noFill/>
            <a:miter lim="800000"/>
          </a:ln>
          <a:effectLst/>
        </p:spPr>
        <p:txBody>
          <a:bodyPr wrap="square">
            <a:spAutoFit/>
          </a:bodyPr>
          <a:lstStyle/>
          <a:p>
            <a:pPr>
              <a:spcBef>
                <a:spcPct val="50000"/>
              </a:spcBef>
            </a:pPr>
            <a:r>
              <a:rPr lang="zh-CN" altLang="en-US" sz="2000" dirty="0">
                <a:latin typeface="黑体" panose="02010609060101010101" pitchFamily="49" charset="-122"/>
                <a:ea typeface="黑体" panose="02010609060101010101" pitchFamily="49" charset="-122"/>
              </a:rPr>
              <a:t>杂质电离和本征激发是发生在不同的温度范围。</a:t>
            </a:r>
            <a:endParaRPr lang="en-US" altLang="zh-CN" sz="2000" dirty="0">
              <a:latin typeface="黑体" panose="02010609060101010101" pitchFamily="49" charset="-122"/>
              <a:ea typeface="黑体" panose="02010609060101010101" pitchFamily="49" charset="-122"/>
            </a:endParaRPr>
          </a:p>
          <a:p>
            <a:pPr>
              <a:spcBef>
                <a:spcPct val="50000"/>
              </a:spcBef>
            </a:pPr>
            <a:r>
              <a:rPr lang="zh-CN" altLang="en-US" sz="2000" dirty="0">
                <a:latin typeface="黑体" panose="02010609060101010101" pitchFamily="49" charset="-122"/>
                <a:ea typeface="黑体" panose="02010609060101010101" pitchFamily="49" charset="-122"/>
              </a:rPr>
              <a:t>在低温下，主要是电子由施主能级激发到导带的杂质电离过程。</a:t>
            </a:r>
            <a:endParaRPr lang="en-US" altLang="zh-CN" sz="2000" dirty="0">
              <a:latin typeface="黑体" panose="02010609060101010101" pitchFamily="49" charset="-122"/>
              <a:ea typeface="黑体" panose="02010609060101010101" pitchFamily="49" charset="-122"/>
            </a:endParaRPr>
          </a:p>
          <a:p>
            <a:pPr>
              <a:spcBef>
                <a:spcPct val="50000"/>
              </a:spcBef>
            </a:pPr>
            <a:r>
              <a:rPr lang="zh-CN" altLang="en-US" sz="2000" dirty="0">
                <a:latin typeface="黑体" panose="02010609060101010101" pitchFamily="49" charset="-122"/>
                <a:ea typeface="黑体" panose="02010609060101010101" pitchFamily="49" charset="-122"/>
              </a:rPr>
              <a:t>只有在足够高的温度下，本征激发才成为载流子的主要来源</a:t>
            </a:r>
            <a:r>
              <a:rPr lang="en-US" altLang="zh-CN" sz="2000" dirty="0">
                <a:latin typeface="黑体" panose="02010609060101010101" pitchFamily="49" charset="-122"/>
                <a:ea typeface="黑体" panose="02010609060101010101" pitchFamily="49" charset="-122"/>
              </a:rPr>
              <a:t>.</a:t>
            </a:r>
          </a:p>
        </p:txBody>
      </p:sp>
      <p:graphicFrame>
        <p:nvGraphicFramePr>
          <p:cNvPr id="37892" name="Object 3"/>
          <p:cNvGraphicFramePr>
            <a:graphicFrameLocks noChangeAspect="1"/>
          </p:cNvGraphicFramePr>
          <p:nvPr/>
        </p:nvGraphicFramePr>
        <p:xfrm>
          <a:off x="1643042" y="2571744"/>
          <a:ext cx="6737350" cy="1149350"/>
        </p:xfrm>
        <a:graphic>
          <a:graphicData uri="http://schemas.openxmlformats.org/presentationml/2006/ole">
            <mc:AlternateContent xmlns:mc="http://schemas.openxmlformats.org/markup-compatibility/2006">
              <mc:Choice xmlns:v="urn:schemas-microsoft-com:vml" Requires="v">
                <p:oleObj spid="_x0000_s25611" name="公式" r:id="rId5" imgW="3962400" imgH="698500" progId="Equation.3">
                  <p:embed/>
                </p:oleObj>
              </mc:Choice>
              <mc:Fallback>
                <p:oleObj name="公式" r:id="rId5" imgW="3962400" imgH="698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42" y="2571744"/>
                        <a:ext cx="6737350"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15018263-EF76-40D5-AFDE-8C6C3E738C06}" type="slidenum">
              <a:rPr lang="en-GB"/>
              <a:t>55</a:t>
            </a:fld>
            <a:endParaRPr lang="en-GB"/>
          </a:p>
        </p:txBody>
      </p:sp>
      <p:sp>
        <p:nvSpPr>
          <p:cNvPr id="39942"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39944" name="TextBox 8"/>
          <p:cNvSpPr txBox="1">
            <a:spLocks noChangeArrowheads="1"/>
          </p:cNvSpPr>
          <p:nvPr/>
        </p:nvSpPr>
        <p:spPr bwMode="auto">
          <a:xfrm>
            <a:off x="184447" y="237691"/>
            <a:ext cx="3611886"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型半导体：杂质电离</a:t>
            </a:r>
          </a:p>
        </p:txBody>
      </p:sp>
      <p:graphicFrame>
        <p:nvGraphicFramePr>
          <p:cNvPr id="39938" name="Object 1057"/>
          <p:cNvGraphicFramePr>
            <a:graphicFrameLocks noChangeAspect="1"/>
          </p:cNvGraphicFramePr>
          <p:nvPr/>
        </p:nvGraphicFramePr>
        <p:xfrm>
          <a:off x="4211638" y="4437063"/>
          <a:ext cx="1044575" cy="452437"/>
        </p:xfrm>
        <a:graphic>
          <a:graphicData uri="http://schemas.openxmlformats.org/presentationml/2006/ole">
            <mc:AlternateContent xmlns:mc="http://schemas.openxmlformats.org/markup-compatibility/2006">
              <mc:Choice xmlns:v="urn:schemas-microsoft-com:vml" Requires="v">
                <p:oleObj spid="_x0000_s26634" name="公式" r:id="rId3" imgW="558800" imgH="241300" progId="Equation.3">
                  <p:embed/>
                </p:oleObj>
              </mc:Choice>
              <mc:Fallback>
                <p:oleObj name="公式" r:id="rId3" imgW="558800" imgH="241300" progId="Equation.3">
                  <p:embed/>
                  <p:pic>
                    <p:nvPicPr>
                      <p:cNvPr id="0" name="Object 10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4437063"/>
                        <a:ext cx="1044575"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63" name="Text Box 1058"/>
          <p:cNvSpPr txBox="1">
            <a:spLocks noChangeArrowheads="1"/>
          </p:cNvSpPr>
          <p:nvPr/>
        </p:nvSpPr>
        <p:spPr bwMode="auto">
          <a:xfrm>
            <a:off x="785786" y="4929198"/>
            <a:ext cx="7543800" cy="595313"/>
          </a:xfrm>
          <a:prstGeom prst="rect">
            <a:avLst/>
          </a:prstGeom>
          <a:noFill/>
          <a:ln w="9525">
            <a:noFill/>
            <a:miter lim="800000"/>
          </a:ln>
        </p:spPr>
        <p:txBody>
          <a:bodyPr>
            <a:spAutoFit/>
          </a:bodyPr>
          <a:lstStyle/>
          <a:p>
            <a:pPr>
              <a:lnSpc>
                <a:spcPct val="150000"/>
              </a:lnSpc>
              <a:spcBef>
                <a:spcPct val="50000"/>
              </a:spcBef>
            </a:pPr>
            <a:r>
              <a:rPr lang="zh-CN" altLang="en-US" sz="2200" b="1" dirty="0">
                <a:latin typeface="黑体" panose="02010609060101010101" pitchFamily="49" charset="-122"/>
                <a:ea typeface="黑体" panose="02010609060101010101" pitchFamily="49" charset="-122"/>
              </a:rPr>
              <a:t>意义</a:t>
            </a:r>
            <a:r>
              <a:rPr lang="zh-CN" altLang="en-US" sz="2200" dirty="0">
                <a:latin typeface="黑体" panose="02010609060101010101" pitchFamily="49" charset="-122"/>
                <a:ea typeface="黑体" panose="02010609060101010101" pitchFamily="49" charset="-122"/>
              </a:rPr>
              <a:t>：电离的施主浓度等于导带上的电子浓度。</a:t>
            </a:r>
          </a:p>
        </p:txBody>
      </p:sp>
      <p:sp>
        <p:nvSpPr>
          <p:cNvPr id="39965" name="Rectangle 1060"/>
          <p:cNvSpPr>
            <a:spLocks noChangeArrowheads="1"/>
          </p:cNvSpPr>
          <p:nvPr/>
        </p:nvSpPr>
        <p:spPr bwMode="auto">
          <a:xfrm>
            <a:off x="827088" y="4437063"/>
            <a:ext cx="2698750" cy="427037"/>
          </a:xfrm>
          <a:prstGeom prst="rect">
            <a:avLst/>
          </a:prstGeom>
          <a:noFill/>
          <a:ln w="9525">
            <a:noFill/>
            <a:miter lim="800000"/>
          </a:ln>
        </p:spPr>
        <p:txBody>
          <a:bodyPr wrap="none">
            <a:spAutoFit/>
          </a:bodyPr>
          <a:lstStyle/>
          <a:p>
            <a:r>
              <a:rPr lang="zh-CN" altLang="en-US" sz="2200" dirty="0">
                <a:latin typeface="黑体" panose="02010609060101010101" pitchFamily="49" charset="-122"/>
                <a:ea typeface="黑体" panose="02010609060101010101" pitchFamily="49" charset="-122"/>
              </a:rPr>
              <a:t>此时电中性条件为：</a:t>
            </a:r>
          </a:p>
        </p:txBody>
      </p:sp>
      <p:grpSp>
        <p:nvGrpSpPr>
          <p:cNvPr id="2" name="Group 35"/>
          <p:cNvGrpSpPr/>
          <p:nvPr/>
        </p:nvGrpSpPr>
        <p:grpSpPr bwMode="auto">
          <a:xfrm>
            <a:off x="3000364" y="1655053"/>
            <a:ext cx="4252913" cy="2713037"/>
            <a:chOff x="1108" y="926"/>
            <a:chExt cx="2679" cy="1709"/>
          </a:xfrm>
        </p:grpSpPr>
        <p:sp>
          <p:nvSpPr>
            <p:cNvPr id="39945" name="Line 1027"/>
            <p:cNvSpPr>
              <a:spLocks noChangeShapeType="1"/>
            </p:cNvSpPr>
            <p:nvPr/>
          </p:nvSpPr>
          <p:spPr bwMode="auto">
            <a:xfrm>
              <a:off x="1108" y="2305"/>
              <a:ext cx="1920" cy="0"/>
            </a:xfrm>
            <a:prstGeom prst="line">
              <a:avLst/>
            </a:prstGeom>
            <a:noFill/>
            <a:ln w="28575">
              <a:solidFill>
                <a:schemeClr val="tx1"/>
              </a:solidFill>
              <a:round/>
            </a:ln>
          </p:spPr>
          <p:txBody>
            <a:bodyPr/>
            <a:lstStyle/>
            <a:p>
              <a:endParaRPr lang="zh-CN" altLang="en-US"/>
            </a:p>
          </p:txBody>
        </p:sp>
        <p:sp>
          <p:nvSpPr>
            <p:cNvPr id="39946" name="Line 1029"/>
            <p:cNvSpPr>
              <a:spLocks noChangeShapeType="1"/>
            </p:cNvSpPr>
            <p:nvPr/>
          </p:nvSpPr>
          <p:spPr bwMode="auto">
            <a:xfrm>
              <a:off x="1108" y="1478"/>
              <a:ext cx="1920" cy="0"/>
            </a:xfrm>
            <a:prstGeom prst="line">
              <a:avLst/>
            </a:prstGeom>
            <a:noFill/>
            <a:ln w="19050">
              <a:solidFill>
                <a:schemeClr val="tx1"/>
              </a:solidFill>
              <a:prstDash val="dash"/>
              <a:round/>
            </a:ln>
          </p:spPr>
          <p:txBody>
            <a:bodyPr/>
            <a:lstStyle/>
            <a:p>
              <a:endParaRPr lang="zh-CN" altLang="en-US"/>
            </a:p>
          </p:txBody>
        </p:sp>
        <p:sp>
          <p:nvSpPr>
            <p:cNvPr id="39947" name="Oval 1031"/>
            <p:cNvSpPr>
              <a:spLocks noChangeArrowheads="1"/>
            </p:cNvSpPr>
            <p:nvPr/>
          </p:nvSpPr>
          <p:spPr bwMode="auto">
            <a:xfrm>
              <a:off x="1444" y="1337"/>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39948" name="Oval 1032"/>
            <p:cNvSpPr>
              <a:spLocks noChangeArrowheads="1"/>
            </p:cNvSpPr>
            <p:nvPr/>
          </p:nvSpPr>
          <p:spPr bwMode="auto">
            <a:xfrm>
              <a:off x="1156" y="1337"/>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39949" name="Oval 1033"/>
            <p:cNvSpPr>
              <a:spLocks noChangeArrowheads="1"/>
            </p:cNvSpPr>
            <p:nvPr/>
          </p:nvSpPr>
          <p:spPr bwMode="auto">
            <a:xfrm>
              <a:off x="1684" y="1337"/>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39950" name="Oval 1034"/>
            <p:cNvSpPr>
              <a:spLocks noChangeArrowheads="1"/>
            </p:cNvSpPr>
            <p:nvPr/>
          </p:nvSpPr>
          <p:spPr bwMode="auto">
            <a:xfrm>
              <a:off x="1924" y="1337"/>
              <a:ext cx="121" cy="104"/>
            </a:xfrm>
            <a:prstGeom prst="ellipse">
              <a:avLst/>
            </a:prstGeom>
            <a:noFill/>
            <a:ln w="9525">
              <a:solidFill>
                <a:schemeClr val="tx1"/>
              </a:solidFill>
              <a:round/>
            </a:ln>
          </p:spPr>
          <p:txBody>
            <a:bodyPr wrap="none" anchor="ctr"/>
            <a:lstStyle/>
            <a:p>
              <a:pPr algn="ctr"/>
              <a:endParaRPr lang="zh-CN" altLang="zh-CN" sz="1600">
                <a:latin typeface="Calibri" panose="020F0502020204030204" charset="0"/>
              </a:endParaRPr>
            </a:p>
          </p:txBody>
        </p:sp>
        <p:sp>
          <p:nvSpPr>
            <p:cNvPr id="39951" name="Oval 1035"/>
            <p:cNvSpPr>
              <a:spLocks noChangeArrowheads="1"/>
            </p:cNvSpPr>
            <p:nvPr/>
          </p:nvSpPr>
          <p:spPr bwMode="auto">
            <a:xfrm>
              <a:off x="2164" y="1337"/>
              <a:ext cx="121" cy="104"/>
            </a:xfrm>
            <a:prstGeom prst="ellipse">
              <a:avLst/>
            </a:prstGeom>
            <a:noFill/>
            <a:ln w="9525">
              <a:solidFill>
                <a:schemeClr val="tx1"/>
              </a:solidFill>
              <a:round/>
            </a:ln>
          </p:spPr>
          <p:txBody>
            <a:bodyPr wrap="none" anchor="ctr"/>
            <a:lstStyle/>
            <a:p>
              <a:pPr algn="ctr"/>
              <a:endParaRPr lang="zh-CN" altLang="zh-CN" sz="1600">
                <a:latin typeface="Calibri" panose="020F0502020204030204" charset="0"/>
              </a:endParaRPr>
            </a:p>
          </p:txBody>
        </p:sp>
        <p:sp>
          <p:nvSpPr>
            <p:cNvPr id="39952" name="Oval 1036"/>
            <p:cNvSpPr>
              <a:spLocks noChangeArrowheads="1"/>
            </p:cNvSpPr>
            <p:nvPr/>
          </p:nvSpPr>
          <p:spPr bwMode="auto">
            <a:xfrm>
              <a:off x="2452" y="1337"/>
              <a:ext cx="121" cy="104"/>
            </a:xfrm>
            <a:prstGeom prst="ellipse">
              <a:avLst/>
            </a:prstGeom>
            <a:noFill/>
            <a:ln w="9525">
              <a:solidFill>
                <a:schemeClr val="tx1"/>
              </a:solidFill>
              <a:round/>
            </a:ln>
          </p:spPr>
          <p:txBody>
            <a:bodyPr wrap="none" anchor="ctr"/>
            <a:lstStyle/>
            <a:p>
              <a:pPr algn="ctr"/>
              <a:endParaRPr lang="en-US" altLang="zh-CN" sz="1600">
                <a:latin typeface="Calibri" panose="020F0502020204030204" charset="0"/>
              </a:endParaRPr>
            </a:p>
          </p:txBody>
        </p:sp>
        <p:sp>
          <p:nvSpPr>
            <p:cNvPr id="39953" name="Oval 1037"/>
            <p:cNvSpPr>
              <a:spLocks noChangeArrowheads="1"/>
            </p:cNvSpPr>
            <p:nvPr/>
          </p:nvSpPr>
          <p:spPr bwMode="auto">
            <a:xfrm>
              <a:off x="2692" y="1337"/>
              <a:ext cx="121" cy="104"/>
            </a:xfrm>
            <a:prstGeom prst="ellipse">
              <a:avLst/>
            </a:prstGeom>
            <a:noFill/>
            <a:ln w="9525">
              <a:solidFill>
                <a:schemeClr val="tx1"/>
              </a:solidFill>
              <a:round/>
            </a:ln>
          </p:spPr>
          <p:txBody>
            <a:bodyPr wrap="none" anchor="ctr"/>
            <a:lstStyle/>
            <a:p>
              <a:pPr algn="ctr"/>
              <a:endParaRPr lang="en-US" altLang="zh-CN" sz="1600">
                <a:latin typeface="Calibri" panose="020F0502020204030204" charset="0"/>
              </a:endParaRPr>
            </a:p>
          </p:txBody>
        </p:sp>
        <p:sp>
          <p:nvSpPr>
            <p:cNvPr id="39954" name="Line 1038"/>
            <p:cNvSpPr>
              <a:spLocks noChangeShapeType="1"/>
            </p:cNvSpPr>
            <p:nvPr/>
          </p:nvSpPr>
          <p:spPr bwMode="auto">
            <a:xfrm>
              <a:off x="1129" y="1321"/>
              <a:ext cx="1920" cy="0"/>
            </a:xfrm>
            <a:prstGeom prst="line">
              <a:avLst/>
            </a:prstGeom>
            <a:noFill/>
            <a:ln w="9525">
              <a:solidFill>
                <a:schemeClr val="tx1"/>
              </a:solidFill>
              <a:round/>
            </a:ln>
          </p:spPr>
          <p:txBody>
            <a:bodyPr/>
            <a:lstStyle/>
            <a:p>
              <a:endParaRPr lang="zh-CN" altLang="en-US"/>
            </a:p>
          </p:txBody>
        </p:sp>
        <p:sp>
          <p:nvSpPr>
            <p:cNvPr id="39955" name="Line 1039"/>
            <p:cNvSpPr>
              <a:spLocks noChangeShapeType="1"/>
            </p:cNvSpPr>
            <p:nvPr/>
          </p:nvSpPr>
          <p:spPr bwMode="auto">
            <a:xfrm>
              <a:off x="1108" y="1105"/>
              <a:ext cx="1920" cy="0"/>
            </a:xfrm>
            <a:prstGeom prst="line">
              <a:avLst/>
            </a:prstGeom>
            <a:noFill/>
            <a:ln w="28575">
              <a:solidFill>
                <a:schemeClr val="tx1"/>
              </a:solidFill>
              <a:round/>
            </a:ln>
          </p:spPr>
          <p:txBody>
            <a:bodyPr/>
            <a:lstStyle/>
            <a:p>
              <a:endParaRPr lang="zh-CN" altLang="en-US"/>
            </a:p>
          </p:txBody>
        </p:sp>
        <p:sp>
          <p:nvSpPr>
            <p:cNvPr id="39956" name="Oval 1040"/>
            <p:cNvSpPr>
              <a:spLocks noChangeArrowheads="1"/>
            </p:cNvSpPr>
            <p:nvPr/>
          </p:nvSpPr>
          <p:spPr bwMode="auto">
            <a:xfrm>
              <a:off x="1444" y="961"/>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39957" name="Oval 1041"/>
            <p:cNvSpPr>
              <a:spLocks noChangeArrowheads="1"/>
            </p:cNvSpPr>
            <p:nvPr/>
          </p:nvSpPr>
          <p:spPr bwMode="auto">
            <a:xfrm>
              <a:off x="1156" y="961"/>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39958" name="Oval 1042"/>
            <p:cNvSpPr>
              <a:spLocks noChangeArrowheads="1"/>
            </p:cNvSpPr>
            <p:nvPr/>
          </p:nvSpPr>
          <p:spPr bwMode="auto">
            <a:xfrm>
              <a:off x="1684" y="961"/>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39959" name="Text Box 1051"/>
            <p:cNvSpPr txBox="1">
              <a:spLocks noChangeArrowheads="1"/>
            </p:cNvSpPr>
            <p:nvPr/>
          </p:nvSpPr>
          <p:spPr bwMode="auto">
            <a:xfrm>
              <a:off x="3083" y="1172"/>
              <a:ext cx="672" cy="250"/>
            </a:xfrm>
            <a:prstGeom prst="rect">
              <a:avLst/>
            </a:prstGeom>
            <a:noFill/>
            <a:ln w="9525">
              <a:noFill/>
              <a:miter lim="800000"/>
            </a:ln>
          </p:spPr>
          <p:txBody>
            <a:bodyPr>
              <a:spAutoFit/>
            </a:bodyPr>
            <a:lstStyle/>
            <a:p>
              <a:pPr>
                <a:spcBef>
                  <a:spcPct val="50000"/>
                </a:spcBef>
              </a:pPr>
              <a:r>
                <a:rPr lang="en-US" altLang="zh-CN" sz="2000" dirty="0">
                  <a:latin typeface="Calibri" panose="020F0502020204030204" charset="0"/>
                </a:rPr>
                <a:t>E</a:t>
              </a:r>
              <a:r>
                <a:rPr lang="en-US" altLang="zh-CN" sz="2000" baseline="-25000" dirty="0">
                  <a:latin typeface="Calibri" panose="020F0502020204030204" charset="0"/>
                </a:rPr>
                <a:t>F</a:t>
              </a:r>
            </a:p>
          </p:txBody>
        </p:sp>
        <p:sp>
          <p:nvSpPr>
            <p:cNvPr id="39960" name="Text Box 1052"/>
            <p:cNvSpPr txBox="1">
              <a:spLocks noChangeArrowheads="1"/>
            </p:cNvSpPr>
            <p:nvPr/>
          </p:nvSpPr>
          <p:spPr bwMode="auto">
            <a:xfrm>
              <a:off x="3115" y="2158"/>
              <a:ext cx="672" cy="250"/>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V</a:t>
              </a:r>
            </a:p>
          </p:txBody>
        </p:sp>
        <p:sp>
          <p:nvSpPr>
            <p:cNvPr id="39961" name="Text Box 1054"/>
            <p:cNvSpPr txBox="1">
              <a:spLocks noChangeArrowheads="1"/>
            </p:cNvSpPr>
            <p:nvPr/>
          </p:nvSpPr>
          <p:spPr bwMode="auto">
            <a:xfrm>
              <a:off x="3083" y="1325"/>
              <a:ext cx="672" cy="250"/>
            </a:xfrm>
            <a:prstGeom prst="rect">
              <a:avLst/>
            </a:prstGeom>
            <a:noFill/>
            <a:ln w="9525">
              <a:noFill/>
              <a:miter lim="800000"/>
            </a:ln>
          </p:spPr>
          <p:txBody>
            <a:bodyPr>
              <a:spAutoFit/>
            </a:bodyPr>
            <a:lstStyle/>
            <a:p>
              <a:pPr>
                <a:spcBef>
                  <a:spcPct val="50000"/>
                </a:spcBef>
              </a:pPr>
              <a:r>
                <a:rPr lang="en-US" altLang="zh-CN" sz="2000" dirty="0">
                  <a:latin typeface="Calibri" panose="020F0502020204030204" charset="0"/>
                </a:rPr>
                <a:t>E</a:t>
              </a:r>
              <a:r>
                <a:rPr lang="en-US" altLang="zh-CN" sz="2000" baseline="-25000" dirty="0">
                  <a:latin typeface="Calibri" panose="020F0502020204030204" charset="0"/>
                </a:rPr>
                <a:t>D</a:t>
              </a:r>
            </a:p>
          </p:txBody>
        </p:sp>
        <p:sp>
          <p:nvSpPr>
            <p:cNvPr id="39962" name="Text Box 1055"/>
            <p:cNvSpPr txBox="1">
              <a:spLocks noChangeArrowheads="1"/>
            </p:cNvSpPr>
            <p:nvPr/>
          </p:nvSpPr>
          <p:spPr bwMode="auto">
            <a:xfrm>
              <a:off x="3083" y="926"/>
              <a:ext cx="672" cy="250"/>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C</a:t>
              </a:r>
            </a:p>
          </p:txBody>
        </p:sp>
        <p:sp>
          <p:nvSpPr>
            <p:cNvPr id="39966" name="Text Box 1061"/>
            <p:cNvSpPr txBox="1">
              <a:spLocks noChangeArrowheads="1"/>
            </p:cNvSpPr>
            <p:nvPr/>
          </p:nvSpPr>
          <p:spPr bwMode="auto">
            <a:xfrm>
              <a:off x="1300" y="2385"/>
              <a:ext cx="1632" cy="250"/>
            </a:xfrm>
            <a:prstGeom prst="rect">
              <a:avLst/>
            </a:prstGeom>
            <a:noFill/>
            <a:ln w="9525">
              <a:noFill/>
              <a:miter lim="800000"/>
            </a:ln>
          </p:spPr>
          <p:txBody>
            <a:bodyPr>
              <a:spAutoFit/>
            </a:bodyPr>
            <a:lstStyle/>
            <a:p>
              <a:pPr algn="ctr">
                <a:spcBef>
                  <a:spcPct val="50000"/>
                </a:spcBef>
              </a:pPr>
              <a:r>
                <a:rPr lang="zh-CN" altLang="en-US" sz="2000">
                  <a:latin typeface="Calibri" panose="020F0502020204030204" charset="0"/>
                  <a:ea typeface="黑体" panose="02010609060101010101" pitchFamily="49" charset="-122"/>
                </a:rPr>
                <a:t>低温电离区</a:t>
              </a:r>
            </a:p>
          </p:txBody>
        </p:sp>
      </p:grpSp>
      <p:sp>
        <p:nvSpPr>
          <p:cNvPr id="39967" name="Text Box 1062"/>
          <p:cNvSpPr txBox="1">
            <a:spLocks noChangeArrowheads="1"/>
          </p:cNvSpPr>
          <p:nvPr/>
        </p:nvSpPr>
        <p:spPr bwMode="auto">
          <a:xfrm>
            <a:off x="6948264" y="2564904"/>
            <a:ext cx="1800225" cy="466725"/>
          </a:xfrm>
          <a:prstGeom prst="rect">
            <a:avLst/>
          </a:prstGeom>
          <a:noFill/>
          <a:ln w="9525">
            <a:solidFill>
              <a:schemeClr val="tx1"/>
            </a:solidFill>
            <a:miter lim="800000"/>
          </a:ln>
        </p:spPr>
        <p:txBody>
          <a:bodyPr>
            <a:spAutoFit/>
          </a:bodyPr>
          <a:lstStyle/>
          <a:p>
            <a:pPr>
              <a:spcBef>
                <a:spcPct val="50000"/>
              </a:spcBef>
            </a:pPr>
            <a:r>
              <a:rPr lang="zh-CN" altLang="en-US" dirty="0">
                <a:latin typeface="Calibri" panose="020F0502020204030204" charset="0"/>
              </a:rPr>
              <a:t>未完全电离</a:t>
            </a:r>
          </a:p>
        </p:txBody>
      </p:sp>
      <p:sp>
        <p:nvSpPr>
          <p:cNvPr id="39968" name="AutoShape 1063"/>
          <p:cNvSpPr>
            <a:spLocks noChangeArrowheads="1"/>
          </p:cNvSpPr>
          <p:nvPr/>
        </p:nvSpPr>
        <p:spPr bwMode="auto">
          <a:xfrm>
            <a:off x="7162949" y="2254275"/>
            <a:ext cx="647700" cy="215900"/>
          </a:xfrm>
          <a:prstGeom prst="leftArrow">
            <a:avLst>
              <a:gd name="adj1" fmla="val 50000"/>
              <a:gd name="adj2" fmla="val 75000"/>
            </a:avLst>
          </a:prstGeom>
          <a:solidFill>
            <a:schemeClr val="accent1"/>
          </a:solidFill>
          <a:ln w="9525">
            <a:solidFill>
              <a:schemeClr val="tx1"/>
            </a:solidFill>
            <a:miter lim="800000"/>
          </a:ln>
        </p:spPr>
        <p:txBody>
          <a:bodyPr wrap="none" anchor="ctr"/>
          <a:lstStyle/>
          <a:p>
            <a:endParaRPr lang="zh-CN" altLang="en-US">
              <a:latin typeface="Calibri" panose="020F0502020204030204" charset="0"/>
            </a:endParaRPr>
          </a:p>
        </p:txBody>
      </p:sp>
      <p:graphicFrame>
        <p:nvGraphicFramePr>
          <p:cNvPr id="91139" name="Object 3"/>
          <p:cNvGraphicFramePr>
            <a:graphicFrameLocks noChangeAspect="1"/>
          </p:cNvGraphicFramePr>
          <p:nvPr/>
        </p:nvGraphicFramePr>
        <p:xfrm>
          <a:off x="3000364" y="5357827"/>
          <a:ext cx="3571900" cy="1214118"/>
        </p:xfrm>
        <a:graphic>
          <a:graphicData uri="http://schemas.openxmlformats.org/presentationml/2006/ole">
            <mc:AlternateContent xmlns:mc="http://schemas.openxmlformats.org/markup-compatibility/2006">
              <mc:Choice xmlns:v="urn:schemas-microsoft-com:vml" Requires="v">
                <p:oleObj spid="_x0000_s26635" name="公式" r:id="rId5" imgW="1943100" imgH="660400" progId="Equation.3">
                  <p:embed/>
                </p:oleObj>
              </mc:Choice>
              <mc:Fallback>
                <p:oleObj name="公式" r:id="rId5" imgW="1943100" imgH="660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64" y="5357827"/>
                        <a:ext cx="3571900" cy="1214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085"/>
          <p:cNvSpPr>
            <a:spLocks noChangeArrowheads="1"/>
          </p:cNvSpPr>
          <p:nvPr/>
        </p:nvSpPr>
        <p:spPr bwMode="auto">
          <a:xfrm>
            <a:off x="251520" y="1412776"/>
            <a:ext cx="1994457" cy="400110"/>
          </a:xfrm>
          <a:prstGeom prst="rect">
            <a:avLst/>
          </a:prstGeom>
          <a:noFill/>
          <a:ln w="9525">
            <a:noFill/>
            <a:miter lim="800000"/>
          </a:ln>
        </p:spPr>
        <p:txBody>
          <a:bodyPr wrap="none">
            <a:spAutoFit/>
          </a:bodyPr>
          <a:lstStyle/>
          <a:p>
            <a:pPr>
              <a:spcBef>
                <a:spcPct val="20000"/>
              </a:spcBef>
            </a:pPr>
            <a:r>
              <a:rPr lang="en-US" altLang="zh-CN" sz="2000" b="1" dirty="0">
                <a:latin typeface="仿宋_GB2312" pitchFamily="49" charset="-122"/>
              </a:rPr>
              <a:t>(1) </a:t>
            </a:r>
            <a:r>
              <a:rPr lang="zh-CN" altLang="en-US" sz="2000" b="1" dirty="0">
                <a:latin typeface="仿宋_GB2312" pitchFamily="49" charset="-122"/>
              </a:rPr>
              <a:t>低温弱电离</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6F45B530-D6AC-477F-B9FB-F27305CFB506}" type="slidenum">
              <a:rPr lang="en-GB"/>
              <a:t>56</a:t>
            </a:fld>
            <a:endParaRPr lang="en-GB"/>
          </a:p>
        </p:txBody>
      </p:sp>
      <p:sp>
        <p:nvSpPr>
          <p:cNvPr id="40970"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graphicFrame>
        <p:nvGraphicFramePr>
          <p:cNvPr id="40962" name="Object 5"/>
          <p:cNvGraphicFramePr>
            <a:graphicFrameLocks noChangeAspect="1"/>
          </p:cNvGraphicFramePr>
          <p:nvPr/>
        </p:nvGraphicFramePr>
        <p:xfrm>
          <a:off x="3257550" y="2643188"/>
          <a:ext cx="2892425" cy="755650"/>
        </p:xfrm>
        <a:graphic>
          <a:graphicData uri="http://schemas.openxmlformats.org/presentationml/2006/ole">
            <mc:AlternateContent xmlns:mc="http://schemas.openxmlformats.org/markup-compatibility/2006">
              <mc:Choice xmlns:v="urn:schemas-microsoft-com:vml" Requires="v">
                <p:oleObj spid="_x0000_s27670" name="公式" r:id="rId3" imgW="1816100" imgH="482600" progId="Equation.3">
                  <p:embed/>
                </p:oleObj>
              </mc:Choice>
              <mc:Fallback>
                <p:oleObj name="公式" r:id="rId3" imgW="18161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50" y="2643188"/>
                        <a:ext cx="2892425"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73" name="Rectangle 9"/>
          <p:cNvSpPr>
            <a:spLocks noChangeArrowheads="1"/>
          </p:cNvSpPr>
          <p:nvPr/>
        </p:nvSpPr>
        <p:spPr bwMode="auto">
          <a:xfrm>
            <a:off x="1020763" y="3871913"/>
            <a:ext cx="1822450" cy="493712"/>
          </a:xfrm>
          <a:prstGeom prst="rect">
            <a:avLst/>
          </a:prstGeom>
          <a:noFill/>
          <a:ln w="9525">
            <a:noFill/>
            <a:miter lim="800000"/>
          </a:ln>
        </p:spPr>
        <p:txBody>
          <a:bodyPr/>
          <a:lstStyle/>
          <a:p>
            <a:pPr marL="342900" indent="-342900">
              <a:spcBef>
                <a:spcPct val="20000"/>
              </a:spcBef>
            </a:pPr>
            <a:r>
              <a:rPr lang="zh-CN" altLang="en-US" sz="2200">
                <a:latin typeface="黑体" panose="02010609060101010101" pitchFamily="49" charset="-122"/>
                <a:ea typeface="黑体" panose="02010609060101010101" pitchFamily="49" charset="-122"/>
              </a:rPr>
              <a:t>上式可化为：</a:t>
            </a:r>
          </a:p>
        </p:txBody>
      </p:sp>
      <p:sp>
        <p:nvSpPr>
          <p:cNvPr id="40974" name="Rectangle 11"/>
          <p:cNvSpPr>
            <a:spLocks noChangeArrowheads="1"/>
          </p:cNvSpPr>
          <p:nvPr/>
        </p:nvSpPr>
        <p:spPr bwMode="auto">
          <a:xfrm>
            <a:off x="1071563" y="4572000"/>
            <a:ext cx="1539875" cy="428625"/>
          </a:xfrm>
          <a:prstGeom prst="rect">
            <a:avLst/>
          </a:prstGeom>
          <a:noFill/>
          <a:ln w="9525">
            <a:noFill/>
            <a:miter lim="800000"/>
          </a:ln>
        </p:spPr>
        <p:txBody>
          <a:bodyPr/>
          <a:lstStyle/>
          <a:p>
            <a:pPr marL="342900" indent="-342900">
              <a:spcBef>
                <a:spcPct val="20000"/>
              </a:spcBef>
            </a:pPr>
            <a:r>
              <a:rPr lang="zh-CN" altLang="en-US" sz="2200">
                <a:latin typeface="黑体" panose="02010609060101010101" pitchFamily="49" charset="-122"/>
                <a:ea typeface="黑体" panose="02010609060101010101" pitchFamily="49" charset="-122"/>
              </a:rPr>
              <a:t>解得：</a:t>
            </a:r>
          </a:p>
        </p:txBody>
      </p:sp>
      <p:graphicFrame>
        <p:nvGraphicFramePr>
          <p:cNvPr id="37892" name="Object 3"/>
          <p:cNvGraphicFramePr>
            <a:graphicFrameLocks noChangeAspect="1"/>
          </p:cNvGraphicFramePr>
          <p:nvPr/>
        </p:nvGraphicFramePr>
        <p:xfrm>
          <a:off x="2214563" y="1509713"/>
          <a:ext cx="4143375" cy="1046162"/>
        </p:xfrm>
        <a:graphic>
          <a:graphicData uri="http://schemas.openxmlformats.org/presentationml/2006/ole">
            <mc:AlternateContent xmlns:mc="http://schemas.openxmlformats.org/markup-compatibility/2006">
              <mc:Choice xmlns:v="urn:schemas-microsoft-com:vml" Requires="v">
                <p:oleObj spid="_x0000_s27671" name="公式" r:id="rId5" imgW="2692400" imgH="698500" progId="Equation.3">
                  <p:embed/>
                </p:oleObj>
              </mc:Choice>
              <mc:Fallback>
                <p:oleObj name="公式" r:id="rId5" imgW="2692400" imgH="698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63" y="1509713"/>
                        <a:ext cx="4143375"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4" name="Object 1057"/>
          <p:cNvGraphicFramePr>
            <a:graphicFrameLocks noChangeAspect="1"/>
          </p:cNvGraphicFramePr>
          <p:nvPr/>
        </p:nvGraphicFramePr>
        <p:xfrm>
          <a:off x="1143000" y="2786063"/>
          <a:ext cx="1922463" cy="428625"/>
        </p:xfrm>
        <a:graphic>
          <a:graphicData uri="http://schemas.openxmlformats.org/presentationml/2006/ole">
            <mc:AlternateContent xmlns:mc="http://schemas.openxmlformats.org/markup-compatibility/2006">
              <mc:Choice xmlns:v="urn:schemas-microsoft-com:vml" Requires="v">
                <p:oleObj spid="_x0000_s27672" name="公式" r:id="rId7" imgW="1028700" imgH="228600" progId="Equation.3">
                  <p:embed/>
                </p:oleObj>
              </mc:Choice>
              <mc:Fallback>
                <p:oleObj name="公式" r:id="rId7" imgW="1028700" imgH="228600" progId="Equation.3">
                  <p:embed/>
                  <p:pic>
                    <p:nvPicPr>
                      <p:cNvPr id="0" name="Object 10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786063"/>
                        <a:ext cx="192246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9"/>
          <p:cNvGraphicFramePr>
            <a:graphicFrameLocks noChangeAspect="1"/>
          </p:cNvGraphicFramePr>
          <p:nvPr/>
        </p:nvGraphicFramePr>
        <p:xfrm>
          <a:off x="2643188" y="3786188"/>
          <a:ext cx="3908425" cy="723900"/>
        </p:xfrm>
        <a:graphic>
          <a:graphicData uri="http://schemas.openxmlformats.org/presentationml/2006/ole">
            <mc:AlternateContent xmlns:mc="http://schemas.openxmlformats.org/markup-compatibility/2006">
              <mc:Choice xmlns:v="urn:schemas-microsoft-com:vml" Requires="v">
                <p:oleObj spid="_x0000_s27673" name="公式" r:id="rId9" imgW="2540000" imgH="482600" progId="Equation.3">
                  <p:embed/>
                </p:oleObj>
              </mc:Choice>
              <mc:Fallback>
                <p:oleObj name="公式" r:id="rId9" imgW="2540000" imgH="48260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3188" y="3786188"/>
                        <a:ext cx="39084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6" name="Object 12"/>
          <p:cNvGraphicFramePr>
            <a:graphicFrameLocks noChangeAspect="1"/>
          </p:cNvGraphicFramePr>
          <p:nvPr/>
        </p:nvGraphicFramePr>
        <p:xfrm>
          <a:off x="2581275" y="5000625"/>
          <a:ext cx="3190875" cy="839788"/>
        </p:xfrm>
        <a:graphic>
          <a:graphicData uri="http://schemas.openxmlformats.org/presentationml/2006/ole">
            <mc:AlternateContent xmlns:mc="http://schemas.openxmlformats.org/markup-compatibility/2006">
              <mc:Choice xmlns:v="urn:schemas-microsoft-com:vml" Requires="v">
                <p:oleObj spid="_x0000_s27674" name="公式" r:id="rId11" imgW="1841500" imgH="482600" progId="Equation.3">
                  <p:embed/>
                </p:oleObj>
              </mc:Choice>
              <mc:Fallback>
                <p:oleObj name="公式" r:id="rId11" imgW="1841500" imgH="482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81275" y="5000625"/>
                        <a:ext cx="3190875" cy="839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圆角矩形标注 16"/>
          <p:cNvSpPr/>
          <p:nvPr/>
        </p:nvSpPr>
        <p:spPr>
          <a:xfrm>
            <a:off x="6715140" y="4929198"/>
            <a:ext cx="2000250" cy="1214438"/>
          </a:xfrm>
          <a:prstGeom prst="wedgeRoundRectCallout">
            <a:avLst>
              <a:gd name="adj1" fmla="val -97702"/>
              <a:gd name="adj2" fmla="val -354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002060"/>
                </a:solidFill>
                <a:latin typeface="黑体" panose="02010609060101010101" pitchFamily="49" charset="-122"/>
                <a:ea typeface="黑体" panose="02010609060101010101" pitchFamily="49" charset="-122"/>
              </a:rPr>
              <a:t>费米能级与温度、杂质浓度和杂质性质有关</a:t>
            </a:r>
          </a:p>
        </p:txBody>
      </p:sp>
      <p:sp>
        <p:nvSpPr>
          <p:cNvPr id="13" name="TextBox 12"/>
          <p:cNvSpPr txBox="1"/>
          <p:nvPr/>
        </p:nvSpPr>
        <p:spPr>
          <a:xfrm>
            <a:off x="714348" y="1643050"/>
            <a:ext cx="968535" cy="369332"/>
          </a:xfrm>
          <a:prstGeom prst="rect">
            <a:avLst/>
          </a:prstGeom>
          <a:noFill/>
        </p:spPr>
        <p:txBody>
          <a:bodyPr wrap="non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取 </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g</a:t>
            </a:r>
            <a:r>
              <a:rPr lang="en-US" altLang="zh-CN" i="1" baseline="-25000" dirty="0" err="1">
                <a:latin typeface="Times New Roman" panose="02020603050405020304" pitchFamily="18" charset="0"/>
                <a:ea typeface="黑体" panose="02010609060101010101" pitchFamily="49" charset="-122"/>
                <a:cs typeface="Times New Roman" panose="02020603050405020304" pitchFamily="18" charset="0"/>
              </a:rPr>
              <a:t>D</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TextBox 8"/>
          <p:cNvSpPr txBox="1">
            <a:spLocks noChangeArrowheads="1"/>
          </p:cNvSpPr>
          <p:nvPr/>
        </p:nvSpPr>
        <p:spPr bwMode="auto">
          <a:xfrm>
            <a:off x="126045" y="190065"/>
            <a:ext cx="3611886"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型半导体：杂质电离</a:t>
            </a: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139548F6-A206-4A03-8D68-4C5BDE91D1EB}" type="slidenum">
              <a:rPr lang="en-GB"/>
              <a:t>57</a:t>
            </a:fld>
            <a:endParaRPr lang="en-GB"/>
          </a:p>
        </p:txBody>
      </p:sp>
      <p:sp>
        <p:nvSpPr>
          <p:cNvPr id="41990"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8" name="TextBox 8"/>
          <p:cNvSpPr txBox="1">
            <a:spLocks noChangeArrowheads="1"/>
          </p:cNvSpPr>
          <p:nvPr/>
        </p:nvSpPr>
        <p:spPr bwMode="auto">
          <a:xfrm>
            <a:off x="148937" y="232044"/>
            <a:ext cx="3611886"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型半导体：杂质电离</a:t>
            </a:r>
          </a:p>
        </p:txBody>
      </p:sp>
      <p:sp>
        <p:nvSpPr>
          <p:cNvPr id="34" name="Text Box 6"/>
          <p:cNvSpPr txBox="1">
            <a:spLocks noChangeArrowheads="1"/>
          </p:cNvSpPr>
          <p:nvPr/>
        </p:nvSpPr>
        <p:spPr bwMode="auto">
          <a:xfrm>
            <a:off x="395536" y="1700808"/>
            <a:ext cx="4176464" cy="3939540"/>
          </a:xfrm>
          <a:prstGeom prst="rect">
            <a:avLst/>
          </a:prstGeom>
          <a:noFill/>
          <a:ln w="9525">
            <a:noFill/>
            <a:miter lim="800000"/>
          </a:ln>
          <a:effectLst/>
        </p:spPr>
        <p:txBody>
          <a:bodyPr wrap="square">
            <a:spAutoFit/>
          </a:bodyPr>
          <a:lstStyle/>
          <a:p>
            <a:pPr>
              <a:spcBef>
                <a:spcPct val="50000"/>
              </a:spcBef>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由此可以看出：</a:t>
            </a:r>
          </a:p>
          <a:p>
            <a:pPr>
              <a:spcBef>
                <a:spcPct val="50000"/>
              </a:spcBef>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①绝对零度（</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位于导带底和施主能级的中央</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dirty="0">
              <a:solidFill>
                <a:srgbClr val="FF00FF"/>
              </a:solidFill>
              <a:latin typeface="Times New Roman" panose="02020603050405020304" pitchFamily="18" charset="0"/>
              <a:ea typeface="黑体" panose="02010609060101010101" pitchFamily="49" charset="-122"/>
              <a:cs typeface="Times New Roman" panose="02020603050405020304" pitchFamily="18" charset="0"/>
            </a:endParaRPr>
          </a:p>
          <a:p>
            <a:pPr>
              <a:spcBef>
                <a:spcPct val="50000"/>
              </a:spcBef>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②在足够低的温度区（几</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时），当</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2N</a:t>
            </a:r>
            <a:r>
              <a:rPr lang="en-US" altLang="zh-CN" sz="2000" i="1" baseline="-25000"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&lt;N</a:t>
            </a:r>
            <a:r>
              <a:rPr lang="en-US" altLang="zh-CN" sz="2000" i="1" baseline="-2500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时，随着温度的增加，</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i="1" baseline="-25000" dirty="0">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起初逐渐上升，并达到一个极大值，然后开始下降．当</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2N</a:t>
            </a:r>
            <a:r>
              <a:rPr lang="en-US" altLang="zh-CN" sz="2000" i="1" baseline="-25000"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i="1" baseline="-2500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时，它又重新下降到绝对零度的值．</a:t>
            </a:r>
          </a:p>
          <a:p>
            <a:pPr>
              <a:spcBef>
                <a:spcPct val="50000"/>
              </a:spcBef>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③温度继续升高，在</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2N</a:t>
            </a:r>
            <a:r>
              <a:rPr lang="en-US" altLang="zh-CN" sz="2000" i="1" baseline="-25000"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&gt;N</a:t>
            </a:r>
            <a:r>
              <a:rPr lang="en-US" altLang="zh-CN" sz="2000" i="1" baseline="-2500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的温度区，</a:t>
            </a: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续下降．，施主能级</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i="1" baseline="-2500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之上的</a:t>
            </a: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曲线就是这种情况．</a:t>
            </a:r>
          </a:p>
        </p:txBody>
      </p:sp>
      <p:grpSp>
        <p:nvGrpSpPr>
          <p:cNvPr id="9" name="Group 31"/>
          <p:cNvGrpSpPr/>
          <p:nvPr/>
        </p:nvGrpSpPr>
        <p:grpSpPr bwMode="auto">
          <a:xfrm>
            <a:off x="4643438" y="1857364"/>
            <a:ext cx="3995738" cy="3644900"/>
            <a:chOff x="0" y="482"/>
            <a:chExt cx="2517" cy="2296"/>
          </a:xfrm>
          <a:solidFill>
            <a:schemeClr val="accent2">
              <a:lumMod val="40000"/>
              <a:lumOff val="60000"/>
            </a:schemeClr>
          </a:solidFill>
        </p:grpSpPr>
        <p:sp>
          <p:nvSpPr>
            <p:cNvPr id="10" name="Rectangle 32"/>
            <p:cNvSpPr>
              <a:spLocks noChangeArrowheads="1"/>
            </p:cNvSpPr>
            <p:nvPr/>
          </p:nvSpPr>
          <p:spPr bwMode="auto">
            <a:xfrm>
              <a:off x="0" y="482"/>
              <a:ext cx="2517" cy="2296"/>
            </a:xfrm>
            <a:prstGeom prst="rect">
              <a:avLst/>
            </a:prstGeom>
            <a:grpFill/>
            <a:ln w="9525">
              <a:solidFill>
                <a:schemeClr val="tx1"/>
              </a:solidFill>
              <a:miter lim="800000"/>
            </a:ln>
            <a:effectLst/>
          </p:spPr>
          <p:txBody>
            <a:bodyPr wrap="none" anchor="ctr"/>
            <a:lstStyle/>
            <a:p>
              <a:endParaRPr lang="zh-CN" altLang="en-US"/>
            </a:p>
          </p:txBody>
        </p:sp>
        <p:grpSp>
          <p:nvGrpSpPr>
            <p:cNvPr id="11" name="Group 33"/>
            <p:cNvGrpSpPr/>
            <p:nvPr/>
          </p:nvGrpSpPr>
          <p:grpSpPr bwMode="auto">
            <a:xfrm>
              <a:off x="0" y="482"/>
              <a:ext cx="2432" cy="2274"/>
              <a:chOff x="1655" y="1162"/>
              <a:chExt cx="2432" cy="2274"/>
            </a:xfrm>
            <a:grpFill/>
          </p:grpSpPr>
          <p:sp>
            <p:nvSpPr>
              <p:cNvPr id="12" name="Line 34"/>
              <p:cNvSpPr>
                <a:spLocks noChangeShapeType="1"/>
              </p:cNvSpPr>
              <p:nvPr/>
            </p:nvSpPr>
            <p:spPr bwMode="auto">
              <a:xfrm flipV="1">
                <a:off x="1882" y="1252"/>
                <a:ext cx="0" cy="1723"/>
              </a:xfrm>
              <a:prstGeom prst="line">
                <a:avLst/>
              </a:prstGeom>
              <a:grpFill/>
              <a:ln w="9525">
                <a:solidFill>
                  <a:schemeClr val="tx1"/>
                </a:solidFill>
                <a:round/>
                <a:tailEnd type="triangle" w="med" len="med"/>
              </a:ln>
              <a:effectLst/>
            </p:spPr>
            <p:txBody>
              <a:bodyPr/>
              <a:lstStyle/>
              <a:p>
                <a:endParaRPr lang="zh-CN" altLang="en-US"/>
              </a:p>
            </p:txBody>
          </p:sp>
          <p:sp>
            <p:nvSpPr>
              <p:cNvPr id="13" name="Line 35"/>
              <p:cNvSpPr>
                <a:spLocks noChangeShapeType="1"/>
              </p:cNvSpPr>
              <p:nvPr/>
            </p:nvSpPr>
            <p:spPr bwMode="auto">
              <a:xfrm>
                <a:off x="1882" y="2975"/>
                <a:ext cx="1996" cy="1"/>
              </a:xfrm>
              <a:prstGeom prst="line">
                <a:avLst/>
              </a:prstGeom>
              <a:grpFill/>
              <a:ln w="9525">
                <a:solidFill>
                  <a:schemeClr val="tx1"/>
                </a:solidFill>
                <a:round/>
                <a:tailEnd type="triangle" w="med" len="med"/>
              </a:ln>
              <a:effectLst/>
            </p:spPr>
            <p:txBody>
              <a:bodyPr/>
              <a:lstStyle/>
              <a:p>
                <a:endParaRPr lang="zh-CN" altLang="en-US"/>
              </a:p>
            </p:txBody>
          </p:sp>
          <p:sp>
            <p:nvSpPr>
              <p:cNvPr id="14" name="Line 36"/>
              <p:cNvSpPr>
                <a:spLocks noChangeShapeType="1"/>
              </p:cNvSpPr>
              <p:nvPr/>
            </p:nvSpPr>
            <p:spPr bwMode="auto">
              <a:xfrm>
                <a:off x="1882" y="1615"/>
                <a:ext cx="1905" cy="0"/>
              </a:xfrm>
              <a:prstGeom prst="line">
                <a:avLst/>
              </a:prstGeom>
              <a:grpFill/>
              <a:ln w="9525">
                <a:solidFill>
                  <a:schemeClr val="tx1"/>
                </a:solidFill>
                <a:prstDash val="dash"/>
                <a:round/>
              </a:ln>
              <a:effectLst/>
            </p:spPr>
            <p:txBody>
              <a:bodyPr/>
              <a:lstStyle/>
              <a:p>
                <a:endParaRPr lang="zh-CN" altLang="en-US"/>
              </a:p>
            </p:txBody>
          </p:sp>
          <p:sp>
            <p:nvSpPr>
              <p:cNvPr id="15" name="Line 37"/>
              <p:cNvSpPr>
                <a:spLocks noChangeShapeType="1"/>
              </p:cNvSpPr>
              <p:nvPr/>
            </p:nvSpPr>
            <p:spPr bwMode="auto">
              <a:xfrm>
                <a:off x="1882" y="2522"/>
                <a:ext cx="1950" cy="0"/>
              </a:xfrm>
              <a:prstGeom prst="line">
                <a:avLst/>
              </a:prstGeom>
              <a:grpFill/>
              <a:ln w="9525">
                <a:solidFill>
                  <a:schemeClr val="tx1"/>
                </a:solidFill>
                <a:prstDash val="dash"/>
                <a:round/>
              </a:ln>
              <a:effectLst/>
            </p:spPr>
            <p:txBody>
              <a:bodyPr/>
              <a:lstStyle/>
              <a:p>
                <a:endParaRPr lang="zh-CN" altLang="en-US"/>
              </a:p>
            </p:txBody>
          </p:sp>
          <p:sp>
            <p:nvSpPr>
              <p:cNvPr id="16" name="Line 38"/>
              <p:cNvSpPr>
                <a:spLocks noChangeShapeType="1"/>
              </p:cNvSpPr>
              <p:nvPr/>
            </p:nvSpPr>
            <p:spPr bwMode="auto">
              <a:xfrm>
                <a:off x="1882" y="2068"/>
                <a:ext cx="1905" cy="1"/>
              </a:xfrm>
              <a:prstGeom prst="line">
                <a:avLst/>
              </a:prstGeom>
              <a:grpFill/>
              <a:ln w="9525">
                <a:solidFill>
                  <a:schemeClr val="tx1"/>
                </a:solidFill>
                <a:prstDash val="lgDashDot"/>
                <a:round/>
              </a:ln>
              <a:effectLst/>
            </p:spPr>
            <p:txBody>
              <a:bodyPr/>
              <a:lstStyle/>
              <a:p>
                <a:endParaRPr lang="zh-CN" altLang="en-US"/>
              </a:p>
            </p:txBody>
          </p:sp>
          <p:sp>
            <p:nvSpPr>
              <p:cNvPr id="17" name="Line 39"/>
              <p:cNvSpPr>
                <a:spLocks noChangeShapeType="1"/>
              </p:cNvSpPr>
              <p:nvPr/>
            </p:nvSpPr>
            <p:spPr bwMode="auto">
              <a:xfrm>
                <a:off x="1882" y="2703"/>
                <a:ext cx="1950" cy="1"/>
              </a:xfrm>
              <a:prstGeom prst="line">
                <a:avLst/>
              </a:prstGeom>
              <a:grpFill/>
              <a:ln w="9525">
                <a:solidFill>
                  <a:schemeClr val="tx1"/>
                </a:solidFill>
                <a:round/>
              </a:ln>
              <a:effectLst/>
            </p:spPr>
            <p:txBody>
              <a:bodyPr/>
              <a:lstStyle/>
              <a:p>
                <a:endParaRPr lang="zh-CN" altLang="en-US"/>
              </a:p>
            </p:txBody>
          </p:sp>
          <p:grpSp>
            <p:nvGrpSpPr>
              <p:cNvPr id="18" name="Group 40"/>
              <p:cNvGrpSpPr/>
              <p:nvPr/>
            </p:nvGrpSpPr>
            <p:grpSpPr bwMode="auto">
              <a:xfrm>
                <a:off x="1655" y="1162"/>
                <a:ext cx="2432" cy="2051"/>
                <a:chOff x="1383" y="1616"/>
                <a:chExt cx="2432" cy="2051"/>
              </a:xfrm>
              <a:grpFill/>
            </p:grpSpPr>
            <p:sp>
              <p:nvSpPr>
                <p:cNvPr id="22" name="Line 41"/>
                <p:cNvSpPr>
                  <a:spLocks noChangeShapeType="1"/>
                </p:cNvSpPr>
                <p:nvPr/>
              </p:nvSpPr>
              <p:spPr bwMode="auto">
                <a:xfrm>
                  <a:off x="1610" y="1887"/>
                  <a:ext cx="1905" cy="1"/>
                </a:xfrm>
                <a:prstGeom prst="line">
                  <a:avLst/>
                </a:prstGeom>
                <a:grpFill/>
                <a:ln w="9525">
                  <a:solidFill>
                    <a:schemeClr val="tx1"/>
                  </a:solidFill>
                  <a:round/>
                </a:ln>
                <a:effectLst/>
              </p:spPr>
              <p:txBody>
                <a:bodyPr/>
                <a:lstStyle/>
                <a:p>
                  <a:endParaRPr lang="zh-CN" altLang="en-US"/>
                </a:p>
              </p:txBody>
            </p:sp>
            <p:sp>
              <p:nvSpPr>
                <p:cNvPr id="23" name="Text Box 42"/>
                <p:cNvSpPr txBox="1">
                  <a:spLocks noChangeArrowheads="1"/>
                </p:cNvSpPr>
                <p:nvPr/>
              </p:nvSpPr>
              <p:spPr bwMode="auto">
                <a:xfrm>
                  <a:off x="1383" y="1616"/>
                  <a:ext cx="227" cy="250"/>
                </a:xfrm>
                <a:prstGeom prst="rect">
                  <a:avLst/>
                </a:prstGeom>
                <a:grpFill/>
                <a:ln w="9525">
                  <a:noFill/>
                  <a:miter lim="800000"/>
                </a:ln>
                <a:effectLst/>
              </p:spPr>
              <p:txBody>
                <a:bodyPr>
                  <a:spAutoFit/>
                </a:bodyPr>
                <a:lstStyle/>
                <a:p>
                  <a:pPr>
                    <a:spcBef>
                      <a:spcPct val="50000"/>
                    </a:spcBef>
                  </a:pPr>
                  <a:r>
                    <a:rPr lang="en-US" altLang="zh-CN" sz="2000"/>
                    <a:t>E</a:t>
                  </a:r>
                </a:p>
              </p:txBody>
            </p:sp>
            <p:grpSp>
              <p:nvGrpSpPr>
                <p:cNvPr id="24" name="Group 43"/>
                <p:cNvGrpSpPr/>
                <p:nvPr/>
              </p:nvGrpSpPr>
              <p:grpSpPr bwMode="auto">
                <a:xfrm>
                  <a:off x="3470" y="1781"/>
                  <a:ext cx="345" cy="1886"/>
                  <a:chOff x="3969" y="1781"/>
                  <a:chExt cx="345" cy="1886"/>
                </a:xfrm>
                <a:grpFill/>
              </p:grpSpPr>
              <p:graphicFrame>
                <p:nvGraphicFramePr>
                  <p:cNvPr id="28" name="Object 44"/>
                  <p:cNvGraphicFramePr>
                    <a:graphicFrameLocks noChangeAspect="1"/>
                  </p:cNvGraphicFramePr>
                  <p:nvPr/>
                </p:nvGraphicFramePr>
                <p:xfrm>
                  <a:off x="4082" y="1781"/>
                  <a:ext cx="232" cy="240"/>
                </p:xfrm>
                <a:graphic>
                  <a:graphicData uri="http://schemas.openxmlformats.org/presentationml/2006/ole">
                    <mc:AlternateContent xmlns:mc="http://schemas.openxmlformats.org/markup-compatibility/2006">
                      <mc:Choice xmlns:v="urn:schemas-microsoft-com:vml" Requires="v">
                        <p:oleObj spid="_x0000_s28706" name="公式" r:id="rId3" imgW="368300" imgH="381000" progId="Equation.3">
                          <p:embed/>
                        </p:oleObj>
                      </mc:Choice>
                      <mc:Fallback>
                        <p:oleObj name="公式" r:id="rId3" imgW="368300" imgH="38100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2" y="1781"/>
                                <a:ext cx="232" cy="24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29" name="Object 45"/>
                  <p:cNvGraphicFramePr>
                    <a:graphicFrameLocks noChangeAspect="1"/>
                  </p:cNvGraphicFramePr>
                  <p:nvPr/>
                </p:nvGraphicFramePr>
                <p:xfrm>
                  <a:off x="4081" y="2889"/>
                  <a:ext cx="216" cy="240"/>
                </p:xfrm>
                <a:graphic>
                  <a:graphicData uri="http://schemas.openxmlformats.org/presentationml/2006/ole">
                    <mc:AlternateContent xmlns:mc="http://schemas.openxmlformats.org/markup-compatibility/2006">
                      <mc:Choice xmlns:v="urn:schemas-microsoft-com:vml" Requires="v">
                        <p:oleObj spid="_x0000_s28707" name="公式" r:id="rId5" imgW="342900" imgH="381000" progId="Equation.3">
                          <p:embed/>
                        </p:oleObj>
                      </mc:Choice>
                      <mc:Fallback>
                        <p:oleObj name="公式" r:id="rId5" imgW="342900" imgH="381000"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1" y="2889"/>
                                <a:ext cx="216" cy="24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30" name="Object 46"/>
                  <p:cNvGraphicFramePr>
                    <a:graphicFrameLocks noChangeAspect="1"/>
                  </p:cNvGraphicFramePr>
                  <p:nvPr/>
                </p:nvGraphicFramePr>
                <p:xfrm>
                  <a:off x="4101" y="2435"/>
                  <a:ext cx="184" cy="240"/>
                </p:xfrm>
                <a:graphic>
                  <a:graphicData uri="http://schemas.openxmlformats.org/presentationml/2006/ole">
                    <mc:AlternateContent xmlns:mc="http://schemas.openxmlformats.org/markup-compatibility/2006">
                      <mc:Choice xmlns:v="urn:schemas-microsoft-com:vml" Requires="v">
                        <p:oleObj spid="_x0000_s28708" name="公式" r:id="rId7" imgW="292100" imgH="381000" progId="Equation.3">
                          <p:embed/>
                        </p:oleObj>
                      </mc:Choice>
                      <mc:Fallback>
                        <p:oleObj name="公式" r:id="rId7" imgW="292100" imgH="381000" progId="Equation.3">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1" y="2435"/>
                                <a:ext cx="184" cy="24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31" name="Object 47"/>
                  <p:cNvGraphicFramePr>
                    <a:graphicFrameLocks noChangeAspect="1"/>
                  </p:cNvGraphicFramePr>
                  <p:nvPr/>
                </p:nvGraphicFramePr>
                <p:xfrm>
                  <a:off x="4077" y="1974"/>
                  <a:ext cx="224" cy="240"/>
                </p:xfrm>
                <a:graphic>
                  <a:graphicData uri="http://schemas.openxmlformats.org/presentationml/2006/ole">
                    <mc:AlternateContent xmlns:mc="http://schemas.openxmlformats.org/markup-compatibility/2006">
                      <mc:Choice xmlns:v="urn:schemas-microsoft-com:vml" Requires="v">
                        <p:oleObj spid="_x0000_s28709" name="公式" r:id="rId9" imgW="355600" imgH="381000" progId="Equation.3">
                          <p:embed/>
                        </p:oleObj>
                      </mc:Choice>
                      <mc:Fallback>
                        <p:oleObj name="公式" r:id="rId9" imgW="355600" imgH="381000"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7" y="1974"/>
                                <a:ext cx="224" cy="24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32" name="Object 48"/>
                  <p:cNvGraphicFramePr>
                    <a:graphicFrameLocks noChangeAspect="1"/>
                  </p:cNvGraphicFramePr>
                  <p:nvPr/>
                </p:nvGraphicFramePr>
                <p:xfrm>
                  <a:off x="4077" y="3051"/>
                  <a:ext cx="232" cy="240"/>
                </p:xfrm>
                <a:graphic>
                  <a:graphicData uri="http://schemas.openxmlformats.org/presentationml/2006/ole">
                    <mc:AlternateContent xmlns:mc="http://schemas.openxmlformats.org/markup-compatibility/2006">
                      <mc:Choice xmlns:v="urn:schemas-microsoft-com:vml" Requires="v">
                        <p:oleObj spid="_x0000_s28710" name="公式" r:id="rId11" imgW="368300" imgH="381000" progId="Equation.3">
                          <p:embed/>
                        </p:oleObj>
                      </mc:Choice>
                      <mc:Fallback>
                        <p:oleObj name="公式" r:id="rId11" imgW="368300" imgH="381000" progId="Equation.3">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7" y="3051"/>
                                <a:ext cx="232" cy="24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33" name="Text Box 49"/>
                  <p:cNvSpPr txBox="1">
                    <a:spLocks noChangeArrowheads="1"/>
                  </p:cNvSpPr>
                  <p:nvPr/>
                </p:nvSpPr>
                <p:spPr bwMode="auto">
                  <a:xfrm>
                    <a:off x="3969" y="3417"/>
                    <a:ext cx="272" cy="250"/>
                  </a:xfrm>
                  <a:prstGeom prst="rect">
                    <a:avLst/>
                  </a:prstGeom>
                  <a:grpFill/>
                  <a:ln w="9525">
                    <a:noFill/>
                    <a:miter lim="800000"/>
                  </a:ln>
                  <a:effectLst/>
                </p:spPr>
                <p:txBody>
                  <a:bodyPr>
                    <a:spAutoFit/>
                  </a:bodyPr>
                  <a:lstStyle/>
                  <a:p>
                    <a:pPr>
                      <a:spcBef>
                        <a:spcPct val="50000"/>
                      </a:spcBef>
                    </a:pPr>
                    <a:r>
                      <a:rPr lang="en-US" altLang="zh-CN" sz="2000"/>
                      <a:t>T</a:t>
                    </a:r>
                  </a:p>
                </p:txBody>
              </p:sp>
            </p:grpSp>
            <p:sp>
              <p:nvSpPr>
                <p:cNvPr id="25" name="Text Box 50"/>
                <p:cNvSpPr txBox="1">
                  <a:spLocks noChangeArrowheads="1"/>
                </p:cNvSpPr>
                <p:nvPr/>
              </p:nvSpPr>
              <p:spPr bwMode="auto">
                <a:xfrm>
                  <a:off x="1474" y="3430"/>
                  <a:ext cx="317" cy="231"/>
                </a:xfrm>
                <a:prstGeom prst="rect">
                  <a:avLst/>
                </a:prstGeom>
                <a:grpFill/>
                <a:ln w="9525">
                  <a:noFill/>
                  <a:miter lim="800000"/>
                </a:ln>
                <a:effectLst/>
              </p:spPr>
              <p:txBody>
                <a:bodyPr>
                  <a:spAutoFit/>
                </a:bodyPr>
                <a:lstStyle/>
                <a:p>
                  <a:pPr>
                    <a:spcBef>
                      <a:spcPct val="50000"/>
                    </a:spcBef>
                  </a:pPr>
                  <a:r>
                    <a:rPr lang="en-US" altLang="zh-CN" sz="1800" b="0"/>
                    <a:t>  0</a:t>
                  </a:r>
                </a:p>
              </p:txBody>
            </p:sp>
            <p:sp>
              <p:nvSpPr>
                <p:cNvPr id="26" name="Freeform 51"/>
                <p:cNvSpPr/>
                <p:nvPr/>
              </p:nvSpPr>
              <p:spPr bwMode="auto">
                <a:xfrm>
                  <a:off x="1610" y="1926"/>
                  <a:ext cx="1406" cy="574"/>
                </a:xfrm>
                <a:custGeom>
                  <a:avLst/>
                  <a:gdLst/>
                  <a:ahLst/>
                  <a:cxnLst>
                    <a:cxn ang="0">
                      <a:pos x="0" y="98"/>
                    </a:cxn>
                    <a:cxn ang="0">
                      <a:pos x="181" y="7"/>
                    </a:cxn>
                    <a:cxn ang="0">
                      <a:pos x="454" y="143"/>
                    </a:cxn>
                    <a:cxn ang="0">
                      <a:pos x="998" y="506"/>
                    </a:cxn>
                    <a:cxn ang="0">
                      <a:pos x="1406" y="552"/>
                    </a:cxn>
                  </a:cxnLst>
                  <a:rect l="0" t="0" r="r" b="b"/>
                  <a:pathLst>
                    <a:path w="1406" h="574">
                      <a:moveTo>
                        <a:pt x="0" y="98"/>
                      </a:moveTo>
                      <a:cubicBezTo>
                        <a:pt x="52" y="49"/>
                        <a:pt x="105" y="0"/>
                        <a:pt x="181" y="7"/>
                      </a:cubicBezTo>
                      <a:cubicBezTo>
                        <a:pt x="257" y="14"/>
                        <a:pt x="318" y="60"/>
                        <a:pt x="454" y="143"/>
                      </a:cubicBezTo>
                      <a:cubicBezTo>
                        <a:pt x="590" y="226"/>
                        <a:pt x="839" y="438"/>
                        <a:pt x="998" y="506"/>
                      </a:cubicBezTo>
                      <a:cubicBezTo>
                        <a:pt x="1157" y="574"/>
                        <a:pt x="1281" y="563"/>
                        <a:pt x="1406" y="552"/>
                      </a:cubicBezTo>
                    </a:path>
                  </a:pathLst>
                </a:custGeom>
                <a:grpFill/>
                <a:ln w="9525">
                  <a:solidFill>
                    <a:schemeClr val="tx1"/>
                  </a:solidFill>
                  <a:round/>
                </a:ln>
                <a:effectLst/>
              </p:spPr>
              <p:txBody>
                <a:bodyPr/>
                <a:lstStyle/>
                <a:p>
                  <a:endParaRPr lang="zh-CN" altLang="en-US"/>
                </a:p>
              </p:txBody>
            </p:sp>
            <p:sp>
              <p:nvSpPr>
                <p:cNvPr id="27" name="Freeform 52"/>
                <p:cNvSpPr/>
                <p:nvPr/>
              </p:nvSpPr>
              <p:spPr bwMode="auto">
                <a:xfrm>
                  <a:off x="1610" y="2546"/>
                  <a:ext cx="1406" cy="575"/>
                </a:xfrm>
                <a:custGeom>
                  <a:avLst/>
                  <a:gdLst/>
                  <a:ahLst/>
                  <a:cxnLst>
                    <a:cxn ang="0">
                      <a:pos x="0" y="476"/>
                    </a:cxn>
                    <a:cxn ang="0">
                      <a:pos x="181" y="567"/>
                    </a:cxn>
                    <a:cxn ang="0">
                      <a:pos x="454" y="430"/>
                    </a:cxn>
                    <a:cxn ang="0">
                      <a:pos x="998" y="68"/>
                    </a:cxn>
                    <a:cxn ang="0">
                      <a:pos x="1406" y="22"/>
                    </a:cxn>
                  </a:cxnLst>
                  <a:rect l="0" t="0" r="r" b="b"/>
                  <a:pathLst>
                    <a:path w="1406" h="575">
                      <a:moveTo>
                        <a:pt x="0" y="476"/>
                      </a:moveTo>
                      <a:cubicBezTo>
                        <a:pt x="52" y="525"/>
                        <a:pt x="105" y="575"/>
                        <a:pt x="181" y="567"/>
                      </a:cubicBezTo>
                      <a:cubicBezTo>
                        <a:pt x="257" y="559"/>
                        <a:pt x="318" y="513"/>
                        <a:pt x="454" y="430"/>
                      </a:cubicBezTo>
                      <a:cubicBezTo>
                        <a:pt x="590" y="347"/>
                        <a:pt x="839" y="136"/>
                        <a:pt x="998" y="68"/>
                      </a:cubicBezTo>
                      <a:cubicBezTo>
                        <a:pt x="1157" y="0"/>
                        <a:pt x="1281" y="11"/>
                        <a:pt x="1406" y="22"/>
                      </a:cubicBezTo>
                    </a:path>
                  </a:pathLst>
                </a:custGeom>
                <a:grpFill/>
                <a:ln w="9525">
                  <a:solidFill>
                    <a:schemeClr val="tx1"/>
                  </a:solidFill>
                  <a:round/>
                </a:ln>
                <a:effectLst/>
              </p:spPr>
              <p:txBody>
                <a:bodyPr/>
                <a:lstStyle/>
                <a:p>
                  <a:endParaRPr lang="zh-CN" altLang="en-US"/>
                </a:p>
              </p:txBody>
            </p:sp>
          </p:grpSp>
          <p:graphicFrame>
            <p:nvGraphicFramePr>
              <p:cNvPr id="19" name="Object 53"/>
              <p:cNvGraphicFramePr>
                <a:graphicFrameLocks noChangeAspect="1"/>
              </p:cNvGraphicFramePr>
              <p:nvPr/>
            </p:nvGraphicFramePr>
            <p:xfrm>
              <a:off x="2585" y="1645"/>
              <a:ext cx="696" cy="240"/>
            </p:xfrm>
            <a:graphic>
              <a:graphicData uri="http://schemas.openxmlformats.org/presentationml/2006/ole">
                <mc:AlternateContent xmlns:mc="http://schemas.openxmlformats.org/markup-compatibility/2006">
                  <mc:Choice xmlns:v="urn:schemas-microsoft-com:vml" Requires="v">
                    <p:oleObj spid="_x0000_s28711" name="公式" r:id="rId13" imgW="1104900" imgH="381000" progId="Equation.3">
                      <p:embed/>
                    </p:oleObj>
                  </mc:Choice>
                  <mc:Fallback>
                    <p:oleObj name="公式" r:id="rId13" imgW="1104900" imgH="381000"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85" y="1645"/>
                            <a:ext cx="696" cy="24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20" name="Object 54"/>
              <p:cNvGraphicFramePr>
                <a:graphicFrameLocks noChangeAspect="1"/>
              </p:cNvGraphicFramePr>
              <p:nvPr/>
            </p:nvGraphicFramePr>
            <p:xfrm>
              <a:off x="2593" y="2253"/>
              <a:ext cx="680" cy="240"/>
            </p:xfrm>
            <a:graphic>
              <a:graphicData uri="http://schemas.openxmlformats.org/presentationml/2006/ole">
                <mc:AlternateContent xmlns:mc="http://schemas.openxmlformats.org/markup-compatibility/2006">
                  <mc:Choice xmlns:v="urn:schemas-microsoft-com:vml" Requires="v">
                    <p:oleObj spid="_x0000_s28712" name="公式" r:id="rId15" imgW="1078865" imgH="381000" progId="Equation.3">
                      <p:embed/>
                    </p:oleObj>
                  </mc:Choice>
                  <mc:Fallback>
                    <p:oleObj name="公式" r:id="rId15" imgW="1078865" imgH="381000" progId="Equation.3">
                      <p:embed/>
                      <p:pic>
                        <p:nvPicPr>
                          <p:cNvPr id="0" name="Object 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3" y="2253"/>
                            <a:ext cx="680" cy="24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21" name="Text Box 55"/>
              <p:cNvSpPr txBox="1">
                <a:spLocks noChangeArrowheads="1"/>
              </p:cNvSpPr>
              <p:nvPr/>
            </p:nvSpPr>
            <p:spPr bwMode="auto">
              <a:xfrm>
                <a:off x="1745" y="3186"/>
                <a:ext cx="2336" cy="250"/>
              </a:xfrm>
              <a:prstGeom prst="rect">
                <a:avLst/>
              </a:prstGeom>
              <a:grpFill/>
              <a:ln w="9525">
                <a:noFill/>
                <a:miter lim="800000"/>
              </a:ln>
              <a:effectLst/>
            </p:spPr>
            <p:txBody>
              <a:bodyPr>
                <a:spAutoFit/>
              </a:bodyPr>
              <a:lstStyle/>
              <a:p>
                <a:pPr>
                  <a:spcBef>
                    <a:spcPct val="50000"/>
                  </a:spcBef>
                </a:pPr>
                <a:r>
                  <a:rPr lang="en-US" altLang="zh-CN" sz="2000" dirty="0"/>
                  <a:t>  </a:t>
                </a:r>
                <a:r>
                  <a:rPr lang="zh-CN" altLang="en-US" sz="2000" dirty="0"/>
                  <a:t>费米能级随温度的变化</a:t>
                </a:r>
              </a:p>
            </p:txBody>
          </p:sp>
        </p:grpSp>
      </p:grpSp>
      <p:graphicFrame>
        <p:nvGraphicFramePr>
          <p:cNvPr id="93194" name="Object 12"/>
          <p:cNvGraphicFramePr>
            <a:graphicFrameLocks noChangeAspect="1"/>
          </p:cNvGraphicFramePr>
          <p:nvPr/>
        </p:nvGraphicFramePr>
        <p:xfrm>
          <a:off x="2428860" y="5715016"/>
          <a:ext cx="3190875" cy="839788"/>
        </p:xfrm>
        <a:graphic>
          <a:graphicData uri="http://schemas.openxmlformats.org/presentationml/2006/ole">
            <mc:AlternateContent xmlns:mc="http://schemas.openxmlformats.org/markup-compatibility/2006">
              <mc:Choice xmlns:v="urn:schemas-microsoft-com:vml" Requires="v">
                <p:oleObj spid="_x0000_s28713" name="公式" r:id="rId17" imgW="1841500" imgH="482600" progId="Equation.3">
                  <p:embed/>
                </p:oleObj>
              </mc:Choice>
              <mc:Fallback>
                <p:oleObj name="公式" r:id="rId17" imgW="1841500" imgH="48260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8860" y="5715016"/>
                        <a:ext cx="3190875" cy="839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B0E95A61-DCD7-4DD3-9909-857F5ED8376B}" type="slidenum">
              <a:rPr lang="en-GB">
                <a:latin typeface="黑体" panose="02010609060101010101" pitchFamily="49" charset="-122"/>
                <a:ea typeface="黑体" panose="02010609060101010101" pitchFamily="49" charset="-122"/>
              </a:rPr>
              <a:t>58</a:t>
            </a:fld>
            <a:endParaRPr lang="en-GB">
              <a:latin typeface="黑体" panose="02010609060101010101" pitchFamily="49" charset="-122"/>
              <a:ea typeface="黑体" panose="02010609060101010101" pitchFamily="49" charset="-122"/>
            </a:endParaRPr>
          </a:p>
        </p:txBody>
      </p:sp>
      <p:sp>
        <p:nvSpPr>
          <p:cNvPr id="43016"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43019" name="Rectangle 15"/>
          <p:cNvSpPr>
            <a:spLocks noChangeArrowheads="1"/>
          </p:cNvSpPr>
          <p:nvPr/>
        </p:nvSpPr>
        <p:spPr bwMode="auto">
          <a:xfrm>
            <a:off x="899021" y="6019750"/>
            <a:ext cx="6034088" cy="427038"/>
          </a:xfrm>
          <a:prstGeom prst="rect">
            <a:avLst/>
          </a:prstGeom>
          <a:noFill/>
          <a:ln w="9525">
            <a:noFill/>
            <a:miter lim="800000"/>
          </a:ln>
        </p:spPr>
        <p:txBody>
          <a:bodyPr wrap="none">
            <a:spAutoFit/>
          </a:bodyPr>
          <a:lstStyle/>
          <a:p>
            <a:r>
              <a:rPr lang="zh-CN" altLang="en-US" sz="2200">
                <a:latin typeface="黑体" panose="02010609060101010101" pitchFamily="49" charset="-122"/>
                <a:ea typeface="黑体" panose="02010609060101010101" pitchFamily="49" charset="-122"/>
              </a:rPr>
              <a:t>测得</a:t>
            </a:r>
            <a:r>
              <a:rPr lang="en-US" altLang="zh-CN" sz="2200">
                <a:latin typeface="黑体" panose="02010609060101010101" pitchFamily="49" charset="-122"/>
                <a:ea typeface="黑体" panose="02010609060101010101" pitchFamily="49" charset="-122"/>
              </a:rPr>
              <a:t>n</a:t>
            </a:r>
            <a:r>
              <a:rPr lang="en-US" altLang="zh-CN" sz="2200" baseline="-25000">
                <a:latin typeface="黑体" panose="02010609060101010101" pitchFamily="49" charset="-122"/>
                <a:ea typeface="黑体" panose="02010609060101010101" pitchFamily="49" charset="-122"/>
              </a:rPr>
              <a:t>0</a:t>
            </a:r>
            <a:r>
              <a:rPr lang="en-US" altLang="zh-CN" sz="2200">
                <a:latin typeface="黑体" panose="02010609060101010101" pitchFamily="49" charset="-122"/>
                <a:ea typeface="黑体" panose="02010609060101010101" pitchFamily="49" charset="-122"/>
              </a:rPr>
              <a:t>与温度的关系，可以用</a:t>
            </a:r>
            <a:r>
              <a:rPr lang="zh-CN" altLang="en-US" sz="2200">
                <a:latin typeface="黑体" panose="02010609060101010101" pitchFamily="49" charset="-122"/>
                <a:ea typeface="黑体" panose="02010609060101010101" pitchFamily="49" charset="-122"/>
              </a:rPr>
              <a:t>上式求得电离能。</a:t>
            </a:r>
          </a:p>
        </p:txBody>
      </p:sp>
      <p:sp>
        <p:nvSpPr>
          <p:cNvPr id="43021" name="Text Box 18"/>
          <p:cNvSpPr txBox="1">
            <a:spLocks noChangeArrowheads="1"/>
          </p:cNvSpPr>
          <p:nvPr/>
        </p:nvSpPr>
        <p:spPr bwMode="auto">
          <a:xfrm>
            <a:off x="827584" y="4292550"/>
            <a:ext cx="4000500" cy="427038"/>
          </a:xfrm>
          <a:prstGeom prst="rect">
            <a:avLst/>
          </a:prstGeom>
          <a:noFill/>
          <a:ln w="9525">
            <a:noFill/>
            <a:miter lim="800000"/>
          </a:ln>
        </p:spPr>
        <p:txBody>
          <a:bodyPr>
            <a:spAutoFit/>
          </a:bodyPr>
          <a:lstStyle/>
          <a:p>
            <a:r>
              <a:rPr lang="zh-CN" altLang="en-US" sz="2200" dirty="0">
                <a:latin typeface="黑体" panose="02010609060101010101" pitchFamily="49" charset="-122"/>
                <a:ea typeface="黑体" panose="02010609060101010101" pitchFamily="49" charset="-122"/>
              </a:rPr>
              <a:t>上式两边取对数，得：</a:t>
            </a:r>
          </a:p>
        </p:txBody>
      </p:sp>
      <p:graphicFrame>
        <p:nvGraphicFramePr>
          <p:cNvPr id="43010" name="Object 3076"/>
          <p:cNvGraphicFramePr>
            <a:graphicFrameLocks noChangeAspect="1"/>
          </p:cNvGraphicFramePr>
          <p:nvPr/>
        </p:nvGraphicFramePr>
        <p:xfrm>
          <a:off x="2186510" y="4940264"/>
          <a:ext cx="3059113" cy="847725"/>
        </p:xfrm>
        <a:graphic>
          <a:graphicData uri="http://schemas.openxmlformats.org/presentationml/2006/ole">
            <mc:AlternateContent xmlns:mc="http://schemas.openxmlformats.org/markup-compatibility/2006">
              <mc:Choice xmlns:v="urn:schemas-microsoft-com:vml" Requires="v">
                <p:oleObj spid="_x0000_s29714" name="公式" r:id="rId3" imgW="1841500" imgH="482600" progId="Equation.3">
                  <p:embed/>
                </p:oleObj>
              </mc:Choice>
              <mc:Fallback>
                <p:oleObj name="公式" r:id="rId3" imgW="1841500" imgH="482600" progId="Equation.3">
                  <p:embed/>
                  <p:pic>
                    <p:nvPicPr>
                      <p:cNvPr id="0" name="Object 30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510" y="4940264"/>
                        <a:ext cx="3059113"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1" name="Object 5"/>
          <p:cNvGraphicFramePr>
            <a:graphicFrameLocks noChangeAspect="1"/>
          </p:cNvGraphicFramePr>
          <p:nvPr/>
        </p:nvGraphicFramePr>
        <p:xfrm>
          <a:off x="828155" y="2781102"/>
          <a:ext cx="6119812" cy="960437"/>
        </p:xfrm>
        <a:graphic>
          <a:graphicData uri="http://schemas.openxmlformats.org/presentationml/2006/ole">
            <mc:AlternateContent xmlns:mc="http://schemas.openxmlformats.org/markup-compatibility/2006">
              <mc:Choice xmlns:v="urn:schemas-microsoft-com:vml" Requires="v">
                <p:oleObj spid="_x0000_s29715" name="公式" r:id="rId5" imgW="3568700" imgH="546100" progId="Equation.3">
                  <p:embed/>
                </p:oleObj>
              </mc:Choice>
              <mc:Fallback>
                <p:oleObj name="公式" r:id="rId5" imgW="3568700" imgH="546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155" y="2781102"/>
                        <a:ext cx="6119812"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6"/>
          <p:cNvGraphicFramePr>
            <a:graphicFrameLocks noChangeAspect="1"/>
          </p:cNvGraphicFramePr>
          <p:nvPr/>
        </p:nvGraphicFramePr>
        <p:xfrm>
          <a:off x="899592" y="3861048"/>
          <a:ext cx="3071813" cy="379413"/>
        </p:xfrm>
        <a:graphic>
          <a:graphicData uri="http://schemas.openxmlformats.org/presentationml/2006/ole">
            <mc:AlternateContent xmlns:mc="http://schemas.openxmlformats.org/markup-compatibility/2006">
              <mc:Choice xmlns:v="urn:schemas-microsoft-com:vml" Requires="v">
                <p:oleObj spid="_x0000_s29716" name="公式" r:id="rId7" imgW="1663700" imgH="215900" progId="Equation.3">
                  <p:embed/>
                </p:oleObj>
              </mc:Choice>
              <mc:Fallback>
                <p:oleObj name="公式" r:id="rId7" imgW="1663700" imgH="215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3861048"/>
                        <a:ext cx="3071813"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7"/>
          <p:cNvGraphicFramePr>
            <a:graphicFrameLocks noChangeAspect="1"/>
          </p:cNvGraphicFramePr>
          <p:nvPr/>
        </p:nvGraphicFramePr>
        <p:xfrm>
          <a:off x="755576" y="1340768"/>
          <a:ext cx="4748213" cy="938212"/>
        </p:xfrm>
        <a:graphic>
          <a:graphicData uri="http://schemas.openxmlformats.org/presentationml/2006/ole">
            <mc:AlternateContent xmlns:mc="http://schemas.openxmlformats.org/markup-compatibility/2006">
              <mc:Choice xmlns:v="urn:schemas-microsoft-com:vml" Requires="v">
                <p:oleObj spid="_x0000_s29717" name="公式" r:id="rId9" imgW="2489200" imgH="482600" progId="Equation.3">
                  <p:embed/>
                </p:oleObj>
              </mc:Choice>
              <mc:Fallback>
                <p:oleObj name="公式" r:id="rId9" imgW="2489200" imgH="4826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1340768"/>
                        <a:ext cx="4748213"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7"/>
          <p:cNvSpPr>
            <a:spLocks noChangeArrowheads="1"/>
          </p:cNvSpPr>
          <p:nvPr/>
        </p:nvSpPr>
        <p:spPr bwMode="auto">
          <a:xfrm>
            <a:off x="571472" y="2357430"/>
            <a:ext cx="5357812" cy="427037"/>
          </a:xfrm>
          <a:prstGeom prst="rect">
            <a:avLst/>
          </a:prstGeom>
          <a:noFill/>
          <a:ln w="9525">
            <a:noFill/>
            <a:miter lim="800000"/>
          </a:ln>
        </p:spPr>
        <p:txBody>
          <a:bodyPr>
            <a:spAutoFit/>
          </a:bodyPr>
          <a:lstStyle/>
          <a:p>
            <a:r>
              <a:rPr lang="zh-CN" altLang="en-US" sz="2200" dirty="0">
                <a:latin typeface="黑体" panose="02010609060101010101" pitchFamily="49" charset="-122"/>
                <a:ea typeface="黑体" panose="02010609060101010101" pitchFamily="49" charset="-122"/>
              </a:rPr>
              <a:t>得到低温弱电离区的电子浓度表达式：</a:t>
            </a:r>
          </a:p>
        </p:txBody>
      </p:sp>
      <p:sp>
        <p:nvSpPr>
          <p:cNvPr id="13" name="TextBox 8"/>
          <p:cNvSpPr txBox="1">
            <a:spLocks noChangeArrowheads="1"/>
          </p:cNvSpPr>
          <p:nvPr/>
        </p:nvSpPr>
        <p:spPr bwMode="auto">
          <a:xfrm>
            <a:off x="104180" y="241281"/>
            <a:ext cx="3611886"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型半导体：杂质电离</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19"/>
          <p:cNvSpPr>
            <a:spLocks noChangeArrowheads="1"/>
          </p:cNvSpPr>
          <p:nvPr/>
        </p:nvSpPr>
        <p:spPr bwMode="auto">
          <a:xfrm>
            <a:off x="785786" y="1428736"/>
            <a:ext cx="3449983" cy="430887"/>
          </a:xfrm>
          <a:prstGeom prst="rect">
            <a:avLst/>
          </a:prstGeom>
          <a:noFill/>
          <a:ln w="9525">
            <a:noFill/>
            <a:miter lim="800000"/>
          </a:ln>
        </p:spPr>
        <p:txBody>
          <a:bodyPr wrap="none">
            <a:spAutoFit/>
          </a:bodyPr>
          <a:lstStyle/>
          <a:p>
            <a:r>
              <a:rPr lang="en-US" altLang="zh-CN" sz="2200" b="1" dirty="0">
                <a:latin typeface="黑体" panose="02010609060101010101" pitchFamily="49" charset="-122"/>
                <a:ea typeface="黑体" panose="02010609060101010101" pitchFamily="49" charset="-122"/>
              </a:rPr>
              <a:t>(2)</a:t>
            </a:r>
            <a:r>
              <a:rPr lang="zh-CN" altLang="en-US" sz="2200" b="1" dirty="0">
                <a:latin typeface="黑体" panose="02010609060101010101" pitchFamily="49" charset="-122"/>
                <a:ea typeface="黑体" panose="02010609060101010101" pitchFamily="49" charset="-122"/>
              </a:rPr>
              <a:t>杂质电离：</a:t>
            </a:r>
            <a:r>
              <a:rPr lang="en-US" altLang="zh-CN" sz="2200" b="1" dirty="0" err="1">
                <a:latin typeface="黑体" panose="02010609060101010101" pitchFamily="49" charset="-122"/>
                <a:ea typeface="黑体" panose="02010609060101010101" pitchFamily="49" charset="-122"/>
              </a:rPr>
              <a:t>中间</a:t>
            </a:r>
            <a:r>
              <a:rPr lang="zh-CN" altLang="en-US" sz="2200" b="1" dirty="0">
                <a:latin typeface="黑体" panose="02010609060101010101" pitchFamily="49" charset="-122"/>
                <a:ea typeface="黑体" panose="02010609060101010101" pitchFamily="49" charset="-122"/>
              </a:rPr>
              <a:t>电离区</a:t>
            </a:r>
          </a:p>
        </p:txBody>
      </p:sp>
      <p:sp>
        <p:nvSpPr>
          <p:cNvPr id="173061" name="TextBox 22"/>
          <p:cNvSpPr txBox="1">
            <a:spLocks noChangeArrowheads="1"/>
          </p:cNvSpPr>
          <p:nvPr/>
        </p:nvSpPr>
        <p:spPr bwMode="auto">
          <a:xfrm>
            <a:off x="928662" y="1857364"/>
            <a:ext cx="5245100" cy="427038"/>
          </a:xfrm>
          <a:prstGeom prst="rect">
            <a:avLst/>
          </a:prstGeom>
          <a:noFill/>
          <a:ln w="9525">
            <a:noFill/>
            <a:miter lim="800000"/>
          </a:ln>
        </p:spPr>
        <p:txBody>
          <a:bodyPr>
            <a:spAutoFit/>
          </a:bodyPr>
          <a:lstStyle/>
          <a:p>
            <a:r>
              <a:rPr lang="zh-CN" altLang="en-US" sz="2200" dirty="0">
                <a:latin typeface="黑体" panose="02010609060101010101" pitchFamily="49" charset="-122"/>
                <a:ea typeface="黑体" panose="02010609060101010101" pitchFamily="49" charset="-122"/>
              </a:rPr>
              <a:t>介于弱电离与完全电离之间的温度区</a:t>
            </a:r>
            <a:r>
              <a:rPr lang="zh-CN" altLang="en-US" dirty="0">
                <a:latin typeface="黑体" panose="02010609060101010101" pitchFamily="49" charset="-122"/>
                <a:ea typeface="黑体" panose="02010609060101010101" pitchFamily="49" charset="-122"/>
              </a:rPr>
              <a:t> </a:t>
            </a:r>
          </a:p>
        </p:txBody>
      </p:sp>
      <p:sp>
        <p:nvSpPr>
          <p:cNvPr id="173062" name="Rectangle 6"/>
          <p:cNvSpPr>
            <a:spLocks noChangeArrowheads="1"/>
          </p:cNvSpPr>
          <p:nvPr/>
        </p:nvSpPr>
        <p:spPr bwMode="auto">
          <a:xfrm>
            <a:off x="857224" y="2357430"/>
            <a:ext cx="7496175" cy="762000"/>
          </a:xfrm>
          <a:prstGeom prst="rect">
            <a:avLst/>
          </a:prstGeom>
          <a:noFill/>
          <a:ln w="9525">
            <a:noFill/>
            <a:miter lim="800000"/>
          </a:ln>
          <a:effectLst/>
        </p:spPr>
        <p:txBody>
          <a:bodyPr wrap="none">
            <a:spAutoFit/>
          </a:bodyPr>
          <a:lstStyle/>
          <a:p>
            <a:r>
              <a:rPr kumimoji="1" lang="zh-CN" altLang="en-US" sz="2200" dirty="0">
                <a:latin typeface="黑体" panose="02010609060101010101" pitchFamily="49" charset="-122"/>
                <a:ea typeface="黑体" panose="02010609060101010101" pitchFamily="49" charset="-122"/>
              </a:rPr>
              <a:t>本征激发仍略去，随着温度</a:t>
            </a:r>
            <a:r>
              <a:rPr kumimoji="1" lang="en-US" altLang="zh-CN" sz="2200" dirty="0">
                <a:latin typeface="黑体" panose="02010609060101010101" pitchFamily="49" charset="-122"/>
                <a:ea typeface="黑体" panose="02010609060101010101" pitchFamily="49" charset="-122"/>
              </a:rPr>
              <a:t>T</a:t>
            </a:r>
            <a:r>
              <a:rPr kumimoji="1" lang="zh-CN" altLang="en-US" sz="2200" dirty="0">
                <a:latin typeface="黑体" panose="02010609060101010101" pitchFamily="49" charset="-122"/>
                <a:ea typeface="黑体" panose="02010609060101010101" pitchFamily="49" charset="-122"/>
              </a:rPr>
              <a:t>的增加，</a:t>
            </a:r>
            <a:r>
              <a:rPr kumimoji="1" lang="en-US" altLang="zh-CN" sz="2200" dirty="0" err="1">
                <a:latin typeface="黑体" panose="02010609060101010101" pitchFamily="49" charset="-122"/>
                <a:ea typeface="黑体" panose="02010609060101010101" pitchFamily="49" charset="-122"/>
              </a:rPr>
              <a:t>n</a:t>
            </a:r>
            <a:r>
              <a:rPr kumimoji="1" lang="en-US" altLang="zh-CN" sz="2200" baseline="-25000" dirty="0" err="1">
                <a:latin typeface="黑体" panose="02010609060101010101" pitchFamily="49" charset="-122"/>
                <a:ea typeface="黑体" panose="02010609060101010101" pitchFamily="49" charset="-122"/>
              </a:rPr>
              <a:t>D</a:t>
            </a:r>
            <a:r>
              <a:rPr kumimoji="1" lang="en-US" altLang="zh-CN" sz="2200" dirty="0">
                <a:latin typeface="黑体" panose="02010609060101010101" pitchFamily="49" charset="-122"/>
                <a:ea typeface="黑体" panose="02010609060101010101" pitchFamily="49" charset="-122"/>
              </a:rPr>
              <a:t>+</a:t>
            </a:r>
            <a:r>
              <a:rPr kumimoji="1" lang="zh-CN" altLang="en-US" sz="2200" dirty="0">
                <a:latin typeface="黑体" panose="02010609060101010101" pitchFamily="49" charset="-122"/>
                <a:ea typeface="黑体" panose="02010609060101010101" pitchFamily="49" charset="-122"/>
              </a:rPr>
              <a:t>已足够大，故直接</a:t>
            </a:r>
          </a:p>
          <a:p>
            <a:r>
              <a:rPr kumimoji="1" lang="zh-CN" altLang="en-US" sz="2200" dirty="0">
                <a:latin typeface="黑体" panose="02010609060101010101" pitchFamily="49" charset="-122"/>
                <a:ea typeface="黑体" panose="02010609060101010101" pitchFamily="49" charset="-122"/>
              </a:rPr>
              <a:t>求解方程：</a:t>
            </a:r>
          </a:p>
        </p:txBody>
      </p:sp>
      <p:graphicFrame>
        <p:nvGraphicFramePr>
          <p:cNvPr id="37892" name="Object 3"/>
          <p:cNvGraphicFramePr>
            <a:graphicFrameLocks noChangeAspect="1"/>
          </p:cNvGraphicFramePr>
          <p:nvPr/>
        </p:nvGraphicFramePr>
        <p:xfrm>
          <a:off x="2214563" y="2867025"/>
          <a:ext cx="4445000" cy="1087438"/>
        </p:xfrm>
        <a:graphic>
          <a:graphicData uri="http://schemas.openxmlformats.org/presentationml/2006/ole">
            <mc:AlternateContent xmlns:mc="http://schemas.openxmlformats.org/markup-compatibility/2006">
              <mc:Choice xmlns:v="urn:schemas-microsoft-com:vml" Requires="v">
                <p:oleObj spid="_x0000_s30734" name="公式" r:id="rId3" imgW="2781300" imgH="698500" progId="Equation.3">
                  <p:embed/>
                </p:oleObj>
              </mc:Choice>
              <mc:Fallback>
                <p:oleObj name="公式" r:id="rId3" imgW="2781300" imgH="698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2867025"/>
                        <a:ext cx="4445000" cy="1087438"/>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73064" name="Object 8"/>
          <p:cNvGraphicFramePr>
            <a:graphicFrameLocks noChangeAspect="1"/>
          </p:cNvGraphicFramePr>
          <p:nvPr/>
        </p:nvGraphicFramePr>
        <p:xfrm>
          <a:off x="1571604" y="4214818"/>
          <a:ext cx="5094287" cy="1165225"/>
        </p:xfrm>
        <a:graphic>
          <a:graphicData uri="http://schemas.openxmlformats.org/presentationml/2006/ole">
            <mc:AlternateContent xmlns:mc="http://schemas.openxmlformats.org/markup-compatibility/2006">
              <mc:Choice xmlns:v="urn:schemas-microsoft-com:vml" Requires="v">
                <p:oleObj spid="_x0000_s30735" name="公式" r:id="rId5" imgW="2844800" imgH="762000" progId="Equation.3">
                  <p:embed/>
                </p:oleObj>
              </mc:Choice>
              <mc:Fallback>
                <p:oleObj name="公式" r:id="rId5" imgW="2844800" imgH="762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04" y="4214818"/>
                        <a:ext cx="5094287" cy="1165225"/>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5" name="Object 9"/>
          <p:cNvGraphicFramePr>
            <a:graphicFrameLocks noChangeAspect="1"/>
          </p:cNvGraphicFramePr>
          <p:nvPr/>
        </p:nvGraphicFramePr>
        <p:xfrm>
          <a:off x="3143240" y="5643578"/>
          <a:ext cx="2714625" cy="819150"/>
        </p:xfrm>
        <a:graphic>
          <a:graphicData uri="http://schemas.openxmlformats.org/presentationml/2006/ole">
            <mc:AlternateContent xmlns:mc="http://schemas.openxmlformats.org/markup-compatibility/2006">
              <mc:Choice xmlns:v="urn:schemas-microsoft-com:vml" Requires="v">
                <p:oleObj spid="_x0000_s30736" name="公式" r:id="rId7" imgW="1040765" imgH="381000" progId="Equation.3">
                  <p:embed/>
                </p:oleObj>
              </mc:Choice>
              <mc:Fallback>
                <p:oleObj name="公式" r:id="rId7" imgW="1040765" imgH="381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40" y="5643578"/>
                        <a:ext cx="271462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6" name="Text Box 10"/>
          <p:cNvSpPr txBox="1">
            <a:spLocks noChangeArrowheads="1"/>
          </p:cNvSpPr>
          <p:nvPr/>
        </p:nvSpPr>
        <p:spPr bwMode="auto">
          <a:xfrm>
            <a:off x="1785918" y="5786454"/>
            <a:ext cx="1056700" cy="461665"/>
          </a:xfrm>
          <a:prstGeom prst="rect">
            <a:avLst/>
          </a:prstGeom>
          <a:noFill/>
          <a:ln w="9525">
            <a:noFill/>
            <a:miter lim="800000"/>
          </a:ln>
          <a:effectLst/>
        </p:spPr>
        <p:txBody>
          <a:bodyPr wrap="none">
            <a:spAutoFit/>
          </a:bodyPr>
          <a:lstStyle/>
          <a:p>
            <a:r>
              <a:rPr lang="en-US" altLang="zh-CN" sz="2400" dirty="0">
                <a:latin typeface="黑体" panose="02010609060101010101" pitchFamily="49" charset="-122"/>
                <a:ea typeface="黑体" panose="02010609060101010101" pitchFamily="49" charset="-122"/>
              </a:rPr>
              <a:t>E</a:t>
            </a:r>
            <a:r>
              <a:rPr lang="en-US" altLang="zh-CN" sz="2400" baseline="-25000" dirty="0">
                <a:latin typeface="黑体" panose="02010609060101010101" pitchFamily="49" charset="-122"/>
                <a:ea typeface="黑体" panose="02010609060101010101" pitchFamily="49" charset="-122"/>
              </a:rPr>
              <a:t>F</a:t>
            </a:r>
            <a:r>
              <a:rPr lang="zh-CN" altLang="en-US" sz="2400" dirty="0">
                <a:latin typeface="黑体" panose="02010609060101010101" pitchFamily="49" charset="-122"/>
                <a:ea typeface="黑体" panose="02010609060101010101" pitchFamily="49" charset="-122"/>
              </a:rPr>
              <a:t>代入</a:t>
            </a:r>
          </a:p>
        </p:txBody>
      </p:sp>
      <p:sp>
        <p:nvSpPr>
          <p:cNvPr id="173067" name="Text Box 11"/>
          <p:cNvSpPr txBox="1">
            <a:spLocks noChangeArrowheads="1"/>
          </p:cNvSpPr>
          <p:nvPr/>
        </p:nvSpPr>
        <p:spPr bwMode="auto">
          <a:xfrm>
            <a:off x="6072198" y="5786454"/>
            <a:ext cx="1352550" cy="457200"/>
          </a:xfrm>
          <a:prstGeom prst="rect">
            <a:avLst/>
          </a:prstGeom>
          <a:noFill/>
          <a:ln w="9525">
            <a:noFill/>
            <a:miter lim="800000"/>
          </a:ln>
          <a:effectLst/>
        </p:spPr>
        <p:txBody>
          <a:bodyPr wrap="none">
            <a:spAutoFit/>
          </a:bodyPr>
          <a:lstStyle/>
          <a:p>
            <a:r>
              <a:rPr lang="zh-CN" altLang="en-US" sz="2400" dirty="0">
                <a:latin typeface="黑体" panose="02010609060101010101" pitchFamily="49" charset="-122"/>
                <a:ea typeface="黑体" panose="02010609060101010101" pitchFamily="49" charset="-122"/>
              </a:rPr>
              <a:t>可求出</a:t>
            </a:r>
            <a:r>
              <a:rPr lang="en-US" altLang="zh-CN" sz="2400" dirty="0">
                <a:latin typeface="黑体" panose="02010609060101010101" pitchFamily="49" charset="-122"/>
                <a:ea typeface="黑体" panose="02010609060101010101" pitchFamily="49" charset="-122"/>
              </a:rPr>
              <a:t>n</a:t>
            </a:r>
            <a:r>
              <a:rPr lang="en-US" altLang="zh-CN" sz="2400" baseline="-25000" dirty="0">
                <a:latin typeface="黑体" panose="02010609060101010101" pitchFamily="49" charset="-122"/>
                <a:ea typeface="黑体" panose="02010609060101010101" pitchFamily="49" charset="-122"/>
              </a:rPr>
              <a:t>0</a:t>
            </a:r>
            <a:endParaRPr lang="en-US" altLang="zh-CN" sz="2400" dirty="0">
              <a:latin typeface="黑体" panose="02010609060101010101" pitchFamily="49" charset="-122"/>
              <a:ea typeface="黑体" panose="02010609060101010101" pitchFamily="49" charset="-122"/>
            </a:endParaRPr>
          </a:p>
        </p:txBody>
      </p:sp>
      <p:sp>
        <p:nvSpPr>
          <p:cNvPr id="11" name="TextBox 8"/>
          <p:cNvSpPr txBox="1">
            <a:spLocks noChangeArrowheads="1"/>
          </p:cNvSpPr>
          <p:nvPr/>
        </p:nvSpPr>
        <p:spPr bwMode="auto">
          <a:xfrm>
            <a:off x="140059" y="238756"/>
            <a:ext cx="3611886"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型半导体：杂质电离</a:t>
            </a:r>
          </a:p>
        </p:txBody>
      </p:sp>
      <p:sp>
        <p:nvSpPr>
          <p:cNvPr id="12" name="TextBox 11"/>
          <p:cNvSpPr txBox="1"/>
          <p:nvPr/>
        </p:nvSpPr>
        <p:spPr>
          <a:xfrm>
            <a:off x="7500958" y="3929066"/>
            <a:ext cx="968535"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取 </a:t>
            </a:r>
            <a:r>
              <a:rPr lang="en-US" altLang="zh-CN" i="1" dirty="0" err="1">
                <a:latin typeface="黑体" panose="02010609060101010101" pitchFamily="49" charset="-122"/>
                <a:ea typeface="黑体" panose="02010609060101010101" pitchFamily="49" charset="-122"/>
                <a:cs typeface="Times New Roman" panose="02020603050405020304" pitchFamily="18" charset="0"/>
              </a:rPr>
              <a:t>g</a:t>
            </a:r>
            <a:r>
              <a:rPr lang="en-US" altLang="zh-CN" i="1" baseline="-25000" dirty="0" err="1">
                <a:latin typeface="黑体" panose="02010609060101010101" pitchFamily="49" charset="-122"/>
                <a:ea typeface="黑体" panose="02010609060101010101" pitchFamily="49" charset="-122"/>
                <a:cs typeface="Times New Roman" panose="02020603050405020304" pitchFamily="18" charset="0"/>
              </a:rPr>
              <a:t>D</a:t>
            </a:r>
            <a:r>
              <a:rPr lang="en-US" altLang="zh-CN" dirty="0">
                <a:latin typeface="黑体" panose="02010609060101010101" pitchFamily="49" charset="-122"/>
                <a:ea typeface="黑体" panose="02010609060101010101" pitchFamily="49" charset="-122"/>
                <a:cs typeface="Times New Roman" panose="02020603050405020304" pitchFamily="18" charset="0"/>
              </a:rPr>
              <a:t>=2</a:t>
            </a:r>
            <a:endParaRPr lang="zh-CN" altLang="en-US"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3" name="右弧形箭头 12"/>
          <p:cNvSpPr/>
          <p:nvPr/>
        </p:nvSpPr>
        <p:spPr bwMode="auto">
          <a:xfrm>
            <a:off x="6715140" y="3571876"/>
            <a:ext cx="642942" cy="1285884"/>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6" name="Rectangle 4"/>
          <p:cNvSpPr>
            <a:spLocks noChangeArrowheads="1"/>
          </p:cNvSpPr>
          <p:nvPr/>
        </p:nvSpPr>
        <p:spPr bwMode="auto">
          <a:xfrm>
            <a:off x="461824" y="1554570"/>
            <a:ext cx="5539481" cy="3831818"/>
          </a:xfrm>
          <a:prstGeom prst="rect">
            <a:avLst/>
          </a:prstGeom>
          <a:noFill/>
          <a:ln w="9525">
            <a:noFill/>
            <a:miter lim="800000"/>
          </a:ln>
          <a:effectLst/>
        </p:spPr>
        <p:txBody>
          <a:bodyPr wrap="square">
            <a:spAutoFit/>
          </a:bodyPr>
          <a:lstStyle/>
          <a:p>
            <a:pPr marL="342900" indent="-342900">
              <a:lnSpc>
                <a:spcPct val="150000"/>
              </a:lnSpc>
              <a:buFontTx/>
              <a:buChar char="•"/>
            </a:pPr>
            <a:r>
              <a:rPr lang="zh-CN" altLang="en-US" dirty="0">
                <a:latin typeface="Arial" panose="020B0604020202020204" pitchFamily="34" charset="0"/>
                <a:ea typeface="黑体" panose="02010609060101010101" pitchFamily="49" charset="-122"/>
                <a:cs typeface="Arial" panose="020B0604020202020204" pitchFamily="34" charset="0"/>
              </a:rPr>
              <a:t>对于半导体，</a:t>
            </a:r>
            <a:r>
              <a:rPr lang="en-US" altLang="zh-CN" dirty="0">
                <a:latin typeface="Arial" panose="020B0604020202020204" pitchFamily="34" charset="0"/>
                <a:ea typeface="黑体" panose="02010609060101010101" pitchFamily="49" charset="-122"/>
                <a:cs typeface="Arial" panose="020B0604020202020204" pitchFamily="34" charset="0"/>
              </a:rPr>
              <a:t>T=0K, </a:t>
            </a:r>
            <a:r>
              <a:rPr lang="zh-CN" altLang="en-US" dirty="0">
                <a:latin typeface="Arial" panose="020B0604020202020204" pitchFamily="34" charset="0"/>
                <a:ea typeface="黑体" panose="02010609060101010101" pitchFamily="49" charset="-122"/>
                <a:cs typeface="Arial" panose="020B0604020202020204" pitchFamily="34" charset="0"/>
              </a:rPr>
              <a:t>最高占据能带，也就是价带是完全填满，而导带完全空的，但是带隙小，因此在室温下电子有可能通过热激发从价带跃迁到导带</a:t>
            </a:r>
            <a:r>
              <a:rPr lang="en-US" altLang="zh-CN" dirty="0">
                <a:latin typeface="Arial" panose="020B0604020202020204" pitchFamily="34" charset="0"/>
                <a:ea typeface="黑体" panose="02010609060101010101" pitchFamily="49" charset="-122"/>
                <a:cs typeface="Arial" panose="020B0604020202020204" pitchFamily="34" charset="0"/>
              </a:rPr>
              <a:t>.</a:t>
            </a:r>
          </a:p>
          <a:p>
            <a:pPr marL="342900" indent="-342900">
              <a:lnSpc>
                <a:spcPct val="150000"/>
              </a:lnSpc>
              <a:buFontTx/>
              <a:buChar char="•"/>
            </a:pPr>
            <a:r>
              <a:rPr lang="zh-CN" altLang="en-US" dirty="0">
                <a:latin typeface="Arial" panose="020B0604020202020204" pitchFamily="34" charset="0"/>
                <a:ea typeface="黑体" panose="02010609060101010101" pitchFamily="49" charset="-122"/>
                <a:cs typeface="Arial" panose="020B0604020202020204" pitchFamily="34" charset="0"/>
              </a:rPr>
              <a:t>一般来说，当能带带隙小于</a:t>
            </a:r>
            <a:r>
              <a:rPr lang="en-US" altLang="zh-CN" dirty="0">
                <a:latin typeface="Arial" panose="020B0604020202020204" pitchFamily="34" charset="0"/>
                <a:ea typeface="黑体" panose="02010609060101010101" pitchFamily="49" charset="-122"/>
                <a:cs typeface="Arial" panose="020B0604020202020204" pitchFamily="34" charset="0"/>
              </a:rPr>
              <a:t>2eV</a:t>
            </a:r>
            <a:r>
              <a:rPr lang="zh-CN" altLang="en-US" dirty="0">
                <a:latin typeface="Arial" panose="020B0604020202020204" pitchFamily="34" charset="0"/>
                <a:ea typeface="黑体" panose="02010609060101010101" pitchFamily="49" charset="-122"/>
                <a:cs typeface="Arial" panose="020B0604020202020204" pitchFamily="34" charset="0"/>
              </a:rPr>
              <a:t>在室温下跃迁激发的电子数目是可观</a:t>
            </a:r>
            <a:r>
              <a:rPr lang="en-US" altLang="zh-CN" dirty="0">
                <a:latin typeface="Arial" panose="020B0604020202020204" pitchFamily="34" charset="0"/>
                <a:ea typeface="黑体" panose="02010609060101010101" pitchFamily="49" charset="-122"/>
                <a:cs typeface="Arial" panose="020B0604020202020204" pitchFamily="34" charset="0"/>
              </a:rPr>
              <a:t>, </a:t>
            </a:r>
            <a:r>
              <a:rPr lang="zh-CN" altLang="en-US" dirty="0">
                <a:latin typeface="Arial" panose="020B0604020202020204" pitchFamily="34" charset="0"/>
                <a:ea typeface="黑体" panose="02010609060101010101" pitchFamily="49" charset="-122"/>
                <a:cs typeface="Arial" panose="020B0604020202020204" pitchFamily="34" charset="0"/>
              </a:rPr>
              <a:t>具有这种性质的材料都是半导体材料</a:t>
            </a:r>
            <a:r>
              <a:rPr lang="en-US" altLang="zh-CN" dirty="0">
                <a:latin typeface="Arial" panose="020B0604020202020204" pitchFamily="34" charset="0"/>
                <a:ea typeface="黑体" panose="02010609060101010101" pitchFamily="49" charset="-122"/>
                <a:cs typeface="Arial" panose="020B0604020202020204" pitchFamily="34" charset="0"/>
              </a:rPr>
              <a:t>.</a:t>
            </a:r>
          </a:p>
          <a:p>
            <a:pPr marL="342900" indent="-342900">
              <a:lnSpc>
                <a:spcPct val="150000"/>
              </a:lnSpc>
              <a:buFontTx/>
              <a:buChar char="•"/>
            </a:pPr>
            <a:r>
              <a:rPr lang="zh-CN" altLang="en-US" dirty="0">
                <a:latin typeface="Arial" panose="020B0604020202020204" pitchFamily="34" charset="0"/>
                <a:ea typeface="黑体" panose="02010609060101010101" pitchFamily="49" charset="-122"/>
                <a:cs typeface="Arial" panose="020B0604020202020204" pitchFamily="34" charset="0"/>
              </a:rPr>
              <a:t>当带隙大于</a:t>
            </a:r>
            <a:r>
              <a:rPr lang="en-US" altLang="zh-CN" dirty="0">
                <a:latin typeface="Arial" panose="020B0604020202020204" pitchFamily="34" charset="0"/>
                <a:ea typeface="黑体" panose="02010609060101010101" pitchFamily="49" charset="-122"/>
                <a:cs typeface="Arial" panose="020B0604020202020204" pitchFamily="34" charset="0"/>
              </a:rPr>
              <a:t>3eV</a:t>
            </a:r>
            <a:r>
              <a:rPr lang="zh-CN" altLang="en-US" dirty="0">
                <a:latin typeface="Arial" panose="020B0604020202020204" pitchFamily="34" charset="0"/>
                <a:ea typeface="黑体" panose="02010609060101010101" pitchFamily="49" charset="-122"/>
                <a:cs typeface="Arial" panose="020B0604020202020204" pitchFamily="34" charset="0"/>
              </a:rPr>
              <a:t>，室温下激发到导电的电子数据较少，一般表现出绝缘性质，也就是绝缘体</a:t>
            </a:r>
            <a:r>
              <a:rPr lang="en-US" altLang="zh-CN" dirty="0">
                <a:latin typeface="Arial" panose="020B0604020202020204" pitchFamily="34" charset="0"/>
                <a:ea typeface="黑体" panose="02010609060101010101" pitchFamily="49" charset="-122"/>
                <a:cs typeface="Arial" panose="020B0604020202020204" pitchFamily="34" charset="0"/>
              </a:rPr>
              <a:t>.</a:t>
            </a:r>
          </a:p>
        </p:txBody>
      </p:sp>
      <p:sp>
        <p:nvSpPr>
          <p:cNvPr id="330757" name="Rectangle 5"/>
          <p:cNvSpPr>
            <a:spLocks noChangeArrowheads="1"/>
          </p:cNvSpPr>
          <p:nvPr/>
        </p:nvSpPr>
        <p:spPr bwMode="auto">
          <a:xfrm>
            <a:off x="133350" y="263880"/>
            <a:ext cx="1988045" cy="523220"/>
          </a:xfrm>
          <a:prstGeom prst="rect">
            <a:avLst/>
          </a:prstGeom>
          <a:noFill/>
          <a:ln w="9525">
            <a:noFill/>
            <a:miter lim="800000"/>
          </a:ln>
          <a:effectLst/>
        </p:spPr>
        <p:txBody>
          <a:bodyPr wrap="none">
            <a:spAutoFit/>
          </a:bodyPr>
          <a:lstStyle/>
          <a:p>
            <a:r>
              <a:rPr lang="zh-CN" altLang="en-US" sz="2800" b="1" dirty="0">
                <a:latin typeface="黑体" panose="02010609060101010101" pitchFamily="49" charset="-122"/>
                <a:ea typeface="黑体" panose="02010609060101010101" pitchFamily="49" charset="-122"/>
              </a:rPr>
              <a:t>半导体能带</a:t>
            </a:r>
            <a:endParaRPr lang="en-US" altLang="zh-CN" sz="2800" b="1" dirty="0">
              <a:latin typeface="黑体" panose="02010609060101010101" pitchFamily="49" charset="-122"/>
              <a:ea typeface="黑体" panose="02010609060101010101" pitchFamily="49" charset="-122"/>
            </a:endParaRPr>
          </a:p>
        </p:txBody>
      </p:sp>
      <p:pic>
        <p:nvPicPr>
          <p:cNvPr id="330758" name="Picture 6"/>
          <p:cNvPicPr>
            <a:picLocks noChangeAspect="1" noChangeArrowheads="1"/>
          </p:cNvPicPr>
          <p:nvPr/>
        </p:nvPicPr>
        <p:blipFill>
          <a:blip r:embed="rId2" cstate="print"/>
          <a:srcRect/>
          <a:stretch>
            <a:fillRect/>
          </a:stretch>
        </p:blipFill>
        <p:spPr bwMode="auto">
          <a:xfrm>
            <a:off x="6287579" y="1423397"/>
            <a:ext cx="2339975" cy="4094163"/>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ADD8BDF1-4103-4156-A2CD-8A8774E999B5}" type="slidenum">
              <a:rPr lang="en-GB"/>
              <a:t>60</a:t>
            </a:fld>
            <a:endParaRPr lang="en-GB"/>
          </a:p>
        </p:txBody>
      </p:sp>
      <p:sp>
        <p:nvSpPr>
          <p:cNvPr id="44038"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44042" name="Rectangle 6"/>
          <p:cNvSpPr>
            <a:spLocks noChangeArrowheads="1"/>
          </p:cNvSpPr>
          <p:nvPr/>
        </p:nvSpPr>
        <p:spPr bwMode="auto">
          <a:xfrm>
            <a:off x="3786188" y="4229100"/>
            <a:ext cx="9144000" cy="0"/>
          </a:xfrm>
          <a:prstGeom prst="rect">
            <a:avLst/>
          </a:prstGeom>
          <a:noFill/>
          <a:ln w="9525">
            <a:noFill/>
            <a:miter lim="800000"/>
          </a:ln>
        </p:spPr>
        <p:txBody>
          <a:bodyPr>
            <a:spAutoFit/>
          </a:bodyPr>
          <a:lstStyle/>
          <a:p>
            <a:endParaRPr lang="zh-CN" altLang="en-US">
              <a:latin typeface="Calibri" panose="020F0502020204030204" charset="0"/>
            </a:endParaRPr>
          </a:p>
        </p:txBody>
      </p:sp>
      <p:sp>
        <p:nvSpPr>
          <p:cNvPr id="44043" name="Text Box 7"/>
          <p:cNvSpPr txBox="1">
            <a:spLocks noChangeArrowheads="1"/>
          </p:cNvSpPr>
          <p:nvPr/>
        </p:nvSpPr>
        <p:spPr bwMode="auto">
          <a:xfrm>
            <a:off x="611188" y="3141663"/>
            <a:ext cx="1860550" cy="427037"/>
          </a:xfrm>
          <a:prstGeom prst="rect">
            <a:avLst/>
          </a:prstGeom>
          <a:noFill/>
          <a:ln w="9525">
            <a:noFill/>
            <a:miter lim="800000"/>
          </a:ln>
        </p:spPr>
        <p:txBody>
          <a:bodyPr wrap="none">
            <a:spAutoFit/>
          </a:bodyPr>
          <a:lstStyle/>
          <a:p>
            <a:r>
              <a:rPr lang="zh-CN" altLang="en-US" sz="2200">
                <a:latin typeface="仿宋_GB2312" pitchFamily="49" charset="-122"/>
              </a:rPr>
              <a:t>电中性条件：</a:t>
            </a:r>
          </a:p>
        </p:txBody>
      </p:sp>
      <p:sp>
        <p:nvSpPr>
          <p:cNvPr id="44045" name="Rectangle 19"/>
          <p:cNvSpPr>
            <a:spLocks noChangeArrowheads="1"/>
          </p:cNvSpPr>
          <p:nvPr/>
        </p:nvSpPr>
        <p:spPr bwMode="auto">
          <a:xfrm>
            <a:off x="468313" y="1484313"/>
            <a:ext cx="4262437" cy="427037"/>
          </a:xfrm>
          <a:prstGeom prst="rect">
            <a:avLst/>
          </a:prstGeom>
          <a:noFill/>
          <a:ln w="9525">
            <a:noFill/>
            <a:miter lim="800000"/>
          </a:ln>
        </p:spPr>
        <p:txBody>
          <a:bodyPr wrap="none">
            <a:spAutoFit/>
          </a:bodyPr>
          <a:lstStyle/>
          <a:p>
            <a:r>
              <a:rPr lang="en-US" altLang="zh-CN" sz="2200" b="1">
                <a:latin typeface="仿宋_GB2312" pitchFamily="49" charset="-122"/>
              </a:rPr>
              <a:t>(3)</a:t>
            </a:r>
            <a:r>
              <a:rPr lang="zh-CN" altLang="en-US" sz="2200" b="1">
                <a:latin typeface="仿宋_GB2312" pitchFamily="49" charset="-122"/>
              </a:rPr>
              <a:t>强电离</a:t>
            </a:r>
            <a:r>
              <a:rPr lang="en-US" altLang="zh-CN" sz="2200" b="1">
                <a:latin typeface="仿宋_GB2312" pitchFamily="49" charset="-122"/>
              </a:rPr>
              <a:t>(</a:t>
            </a:r>
            <a:r>
              <a:rPr lang="zh-CN" altLang="en-US" sz="2200" b="1">
                <a:latin typeface="仿宋_GB2312" pitchFamily="49" charset="-122"/>
              </a:rPr>
              <a:t>饱和电离</a:t>
            </a:r>
            <a:r>
              <a:rPr lang="en-US" altLang="zh-CN" sz="2200" b="1">
                <a:latin typeface="仿宋_GB2312" pitchFamily="49" charset="-122"/>
              </a:rPr>
              <a:t>)</a:t>
            </a:r>
            <a:r>
              <a:rPr lang="zh-CN" altLang="en-US" sz="2200" b="1">
                <a:latin typeface="仿宋_GB2312" pitchFamily="49" charset="-122"/>
              </a:rPr>
              <a:t>的温度区。</a:t>
            </a:r>
          </a:p>
        </p:txBody>
      </p:sp>
      <p:sp>
        <p:nvSpPr>
          <p:cNvPr id="44046" name="Rectangle 20"/>
          <p:cNvSpPr>
            <a:spLocks noChangeArrowheads="1"/>
          </p:cNvSpPr>
          <p:nvPr/>
        </p:nvSpPr>
        <p:spPr bwMode="auto">
          <a:xfrm>
            <a:off x="611188" y="1981200"/>
            <a:ext cx="7785100" cy="1098550"/>
          </a:xfrm>
          <a:prstGeom prst="rect">
            <a:avLst/>
          </a:prstGeom>
          <a:noFill/>
          <a:ln w="9525">
            <a:noFill/>
            <a:miter lim="800000"/>
          </a:ln>
        </p:spPr>
        <p:txBody>
          <a:bodyPr>
            <a:spAutoFit/>
          </a:bodyPr>
          <a:lstStyle/>
          <a:p>
            <a:pPr>
              <a:lnSpc>
                <a:spcPct val="150000"/>
              </a:lnSpc>
              <a:spcBef>
                <a:spcPct val="20000"/>
              </a:spcBef>
            </a:pPr>
            <a:r>
              <a:rPr lang="zh-CN" altLang="en-US" sz="2200" dirty="0">
                <a:latin typeface="黑体" panose="02010609060101010101" pitchFamily="49" charset="-122"/>
                <a:ea typeface="黑体" panose="02010609060101010101" pitchFamily="49" charset="-122"/>
              </a:rPr>
              <a:t>当温度升高到一定值后，有效施主杂质全部电离，但本征激发仍可忽略。</a:t>
            </a:r>
          </a:p>
        </p:txBody>
      </p:sp>
      <p:grpSp>
        <p:nvGrpSpPr>
          <p:cNvPr id="2" name="Group 49"/>
          <p:cNvGrpSpPr/>
          <p:nvPr/>
        </p:nvGrpSpPr>
        <p:grpSpPr bwMode="auto">
          <a:xfrm>
            <a:off x="4572000" y="2924175"/>
            <a:ext cx="3971925" cy="2724150"/>
            <a:chOff x="1488" y="2248"/>
            <a:chExt cx="2592" cy="1685"/>
          </a:xfrm>
        </p:grpSpPr>
        <p:sp>
          <p:nvSpPr>
            <p:cNvPr id="44050" name="Line 24"/>
            <p:cNvSpPr>
              <a:spLocks noChangeShapeType="1"/>
            </p:cNvSpPr>
            <p:nvPr/>
          </p:nvSpPr>
          <p:spPr bwMode="auto">
            <a:xfrm>
              <a:off x="1488" y="3608"/>
              <a:ext cx="1920" cy="0"/>
            </a:xfrm>
            <a:prstGeom prst="line">
              <a:avLst/>
            </a:prstGeom>
            <a:noFill/>
            <a:ln w="28575">
              <a:solidFill>
                <a:schemeClr val="tx1"/>
              </a:solidFill>
              <a:round/>
            </a:ln>
          </p:spPr>
          <p:txBody>
            <a:bodyPr/>
            <a:lstStyle/>
            <a:p>
              <a:endParaRPr lang="zh-CN" altLang="en-US"/>
            </a:p>
          </p:txBody>
        </p:sp>
        <p:sp>
          <p:nvSpPr>
            <p:cNvPr id="44051" name="Line 25"/>
            <p:cNvSpPr>
              <a:spLocks noChangeShapeType="1"/>
            </p:cNvSpPr>
            <p:nvPr/>
          </p:nvSpPr>
          <p:spPr bwMode="auto">
            <a:xfrm>
              <a:off x="1535" y="2867"/>
              <a:ext cx="1920" cy="0"/>
            </a:xfrm>
            <a:prstGeom prst="line">
              <a:avLst/>
            </a:prstGeom>
            <a:noFill/>
            <a:ln w="19050">
              <a:solidFill>
                <a:schemeClr val="tx1"/>
              </a:solidFill>
              <a:prstDash val="dash"/>
              <a:round/>
            </a:ln>
          </p:spPr>
          <p:txBody>
            <a:bodyPr/>
            <a:lstStyle/>
            <a:p>
              <a:endParaRPr lang="zh-CN" altLang="en-US"/>
            </a:p>
          </p:txBody>
        </p:sp>
        <p:sp>
          <p:nvSpPr>
            <p:cNvPr id="44052" name="Oval 26"/>
            <p:cNvSpPr>
              <a:spLocks noChangeArrowheads="1"/>
            </p:cNvSpPr>
            <p:nvPr/>
          </p:nvSpPr>
          <p:spPr bwMode="auto">
            <a:xfrm>
              <a:off x="1824" y="264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53" name="Oval 27"/>
            <p:cNvSpPr>
              <a:spLocks noChangeArrowheads="1"/>
            </p:cNvSpPr>
            <p:nvPr/>
          </p:nvSpPr>
          <p:spPr bwMode="auto">
            <a:xfrm>
              <a:off x="1536" y="264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54" name="Oval 28"/>
            <p:cNvSpPr>
              <a:spLocks noChangeArrowheads="1"/>
            </p:cNvSpPr>
            <p:nvPr/>
          </p:nvSpPr>
          <p:spPr bwMode="auto">
            <a:xfrm>
              <a:off x="2064" y="264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55" name="Oval 29"/>
            <p:cNvSpPr>
              <a:spLocks noChangeArrowheads="1"/>
            </p:cNvSpPr>
            <p:nvPr/>
          </p:nvSpPr>
          <p:spPr bwMode="auto">
            <a:xfrm>
              <a:off x="2304" y="264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56" name="Oval 30"/>
            <p:cNvSpPr>
              <a:spLocks noChangeArrowheads="1"/>
            </p:cNvSpPr>
            <p:nvPr/>
          </p:nvSpPr>
          <p:spPr bwMode="auto">
            <a:xfrm>
              <a:off x="2544" y="264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57" name="Oval 31"/>
            <p:cNvSpPr>
              <a:spLocks noChangeArrowheads="1"/>
            </p:cNvSpPr>
            <p:nvPr/>
          </p:nvSpPr>
          <p:spPr bwMode="auto">
            <a:xfrm>
              <a:off x="2832" y="264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58" name="Oval 32"/>
            <p:cNvSpPr>
              <a:spLocks noChangeArrowheads="1"/>
            </p:cNvSpPr>
            <p:nvPr/>
          </p:nvSpPr>
          <p:spPr bwMode="auto">
            <a:xfrm>
              <a:off x="3072" y="264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59" name="Line 33"/>
            <p:cNvSpPr>
              <a:spLocks noChangeShapeType="1"/>
            </p:cNvSpPr>
            <p:nvPr/>
          </p:nvSpPr>
          <p:spPr bwMode="auto">
            <a:xfrm>
              <a:off x="1488" y="2744"/>
              <a:ext cx="1920" cy="0"/>
            </a:xfrm>
            <a:prstGeom prst="line">
              <a:avLst/>
            </a:prstGeom>
            <a:noFill/>
            <a:ln w="9525">
              <a:solidFill>
                <a:schemeClr val="tx1"/>
              </a:solidFill>
              <a:round/>
            </a:ln>
          </p:spPr>
          <p:txBody>
            <a:bodyPr/>
            <a:lstStyle/>
            <a:p>
              <a:endParaRPr lang="zh-CN" altLang="en-US"/>
            </a:p>
          </p:txBody>
        </p:sp>
        <p:sp>
          <p:nvSpPr>
            <p:cNvPr id="44060" name="Line 34"/>
            <p:cNvSpPr>
              <a:spLocks noChangeShapeType="1"/>
            </p:cNvSpPr>
            <p:nvPr/>
          </p:nvSpPr>
          <p:spPr bwMode="auto">
            <a:xfrm>
              <a:off x="1488" y="2408"/>
              <a:ext cx="1920" cy="0"/>
            </a:xfrm>
            <a:prstGeom prst="line">
              <a:avLst/>
            </a:prstGeom>
            <a:noFill/>
            <a:ln w="28575">
              <a:solidFill>
                <a:schemeClr val="tx1"/>
              </a:solidFill>
              <a:round/>
            </a:ln>
          </p:spPr>
          <p:txBody>
            <a:bodyPr/>
            <a:lstStyle/>
            <a:p>
              <a:endParaRPr lang="zh-CN" altLang="en-US"/>
            </a:p>
          </p:txBody>
        </p:sp>
        <p:sp>
          <p:nvSpPr>
            <p:cNvPr id="44061" name="Oval 35"/>
            <p:cNvSpPr>
              <a:spLocks noChangeArrowheads="1"/>
            </p:cNvSpPr>
            <p:nvPr/>
          </p:nvSpPr>
          <p:spPr bwMode="auto">
            <a:xfrm>
              <a:off x="1824" y="226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62" name="Oval 36"/>
            <p:cNvSpPr>
              <a:spLocks noChangeArrowheads="1"/>
            </p:cNvSpPr>
            <p:nvPr/>
          </p:nvSpPr>
          <p:spPr bwMode="auto">
            <a:xfrm>
              <a:off x="1536" y="226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63" name="Oval 37"/>
            <p:cNvSpPr>
              <a:spLocks noChangeArrowheads="1"/>
            </p:cNvSpPr>
            <p:nvPr/>
          </p:nvSpPr>
          <p:spPr bwMode="auto">
            <a:xfrm>
              <a:off x="2064" y="226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64" name="Oval 38"/>
            <p:cNvSpPr>
              <a:spLocks noChangeArrowheads="1"/>
            </p:cNvSpPr>
            <p:nvPr/>
          </p:nvSpPr>
          <p:spPr bwMode="auto">
            <a:xfrm>
              <a:off x="3120" y="2292"/>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65" name="Oval 39"/>
            <p:cNvSpPr>
              <a:spLocks noChangeArrowheads="1"/>
            </p:cNvSpPr>
            <p:nvPr/>
          </p:nvSpPr>
          <p:spPr bwMode="auto">
            <a:xfrm>
              <a:off x="2887" y="2292"/>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66" name="Text Box 41"/>
            <p:cNvSpPr txBox="1">
              <a:spLocks noChangeArrowheads="1"/>
            </p:cNvSpPr>
            <p:nvPr/>
          </p:nvSpPr>
          <p:spPr bwMode="auto">
            <a:xfrm>
              <a:off x="3446" y="2778"/>
              <a:ext cx="420" cy="246"/>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F</a:t>
              </a:r>
            </a:p>
          </p:txBody>
        </p:sp>
        <p:sp>
          <p:nvSpPr>
            <p:cNvPr id="44067" name="Text Box 42"/>
            <p:cNvSpPr txBox="1">
              <a:spLocks noChangeArrowheads="1"/>
            </p:cNvSpPr>
            <p:nvPr/>
          </p:nvSpPr>
          <p:spPr bwMode="auto">
            <a:xfrm>
              <a:off x="3408" y="3480"/>
              <a:ext cx="672" cy="246"/>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V</a:t>
              </a:r>
            </a:p>
          </p:txBody>
        </p:sp>
        <p:sp>
          <p:nvSpPr>
            <p:cNvPr id="44068" name="Text Box 44"/>
            <p:cNvSpPr txBox="1">
              <a:spLocks noChangeArrowheads="1"/>
            </p:cNvSpPr>
            <p:nvPr/>
          </p:nvSpPr>
          <p:spPr bwMode="auto">
            <a:xfrm>
              <a:off x="3376" y="2584"/>
              <a:ext cx="672" cy="245"/>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D</a:t>
              </a:r>
            </a:p>
          </p:txBody>
        </p:sp>
        <p:sp>
          <p:nvSpPr>
            <p:cNvPr id="44069" name="Text Box 45"/>
            <p:cNvSpPr txBox="1">
              <a:spLocks noChangeArrowheads="1"/>
            </p:cNvSpPr>
            <p:nvPr/>
          </p:nvSpPr>
          <p:spPr bwMode="auto">
            <a:xfrm>
              <a:off x="3376" y="2248"/>
              <a:ext cx="672" cy="245"/>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C</a:t>
              </a:r>
            </a:p>
          </p:txBody>
        </p:sp>
        <p:sp>
          <p:nvSpPr>
            <p:cNvPr id="44070" name="Text Box 46"/>
            <p:cNvSpPr txBox="1">
              <a:spLocks noChangeArrowheads="1"/>
            </p:cNvSpPr>
            <p:nvPr/>
          </p:nvSpPr>
          <p:spPr bwMode="auto">
            <a:xfrm>
              <a:off x="1680" y="3688"/>
              <a:ext cx="1632" cy="245"/>
            </a:xfrm>
            <a:prstGeom prst="rect">
              <a:avLst/>
            </a:prstGeom>
            <a:noFill/>
            <a:ln w="9525">
              <a:noFill/>
              <a:miter lim="800000"/>
            </a:ln>
          </p:spPr>
          <p:txBody>
            <a:bodyPr>
              <a:spAutoFit/>
            </a:bodyPr>
            <a:lstStyle/>
            <a:p>
              <a:pPr algn="ctr">
                <a:spcBef>
                  <a:spcPct val="50000"/>
                </a:spcBef>
              </a:pPr>
              <a:r>
                <a:rPr lang="zh-CN" altLang="en-US" sz="2000">
                  <a:latin typeface="Calibri" panose="020F0502020204030204" charset="0"/>
                  <a:ea typeface="黑体" panose="02010609060101010101" pitchFamily="49" charset="-122"/>
                </a:rPr>
                <a:t>饱和电离区</a:t>
              </a:r>
            </a:p>
          </p:txBody>
        </p:sp>
        <p:sp>
          <p:nvSpPr>
            <p:cNvPr id="44071" name="Oval 47"/>
            <p:cNvSpPr>
              <a:spLocks noChangeArrowheads="1"/>
            </p:cNvSpPr>
            <p:nvPr/>
          </p:nvSpPr>
          <p:spPr bwMode="auto">
            <a:xfrm>
              <a:off x="2352" y="2272"/>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4072" name="Oval 48"/>
            <p:cNvSpPr>
              <a:spLocks noChangeArrowheads="1"/>
            </p:cNvSpPr>
            <p:nvPr/>
          </p:nvSpPr>
          <p:spPr bwMode="auto">
            <a:xfrm>
              <a:off x="2624" y="2272"/>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grpSp>
      <p:graphicFrame>
        <p:nvGraphicFramePr>
          <p:cNvPr id="44034" name="Object 1055"/>
          <p:cNvGraphicFramePr>
            <a:graphicFrameLocks noChangeAspect="1"/>
          </p:cNvGraphicFramePr>
          <p:nvPr/>
        </p:nvGraphicFramePr>
        <p:xfrm>
          <a:off x="779463" y="3716338"/>
          <a:ext cx="2832100" cy="863600"/>
        </p:xfrm>
        <a:graphic>
          <a:graphicData uri="http://schemas.openxmlformats.org/presentationml/2006/ole">
            <mc:AlternateContent xmlns:mc="http://schemas.openxmlformats.org/markup-compatibility/2006">
              <mc:Choice xmlns:v="urn:schemas-microsoft-com:vml" Requires="v">
                <p:oleObj spid="_x0000_s31758" name="公式" r:id="rId3" imgW="1511300" imgH="482600" progId="Equation.3">
                  <p:embed/>
                </p:oleObj>
              </mc:Choice>
              <mc:Fallback>
                <p:oleObj name="公式" r:id="rId3" imgW="1511300" imgH="482600" progId="Equation.3">
                  <p:embed/>
                  <p:pic>
                    <p:nvPicPr>
                      <p:cNvPr id="0" name="Object 10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63" y="3716338"/>
                        <a:ext cx="28321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CC"/>
                            </a:solidFill>
                            <a:miter lim="800000"/>
                            <a:headEnd/>
                            <a:tailEnd/>
                          </a14:hiddenLine>
                        </a:ext>
                      </a:extLst>
                    </p:spPr>
                  </p:pic>
                </p:oleObj>
              </mc:Fallback>
            </mc:AlternateContent>
          </a:graphicData>
        </a:graphic>
      </p:graphicFrame>
      <p:graphicFrame>
        <p:nvGraphicFramePr>
          <p:cNvPr id="44074" name="Object 1057"/>
          <p:cNvGraphicFramePr>
            <a:graphicFrameLocks noChangeAspect="1"/>
          </p:cNvGraphicFramePr>
          <p:nvPr/>
        </p:nvGraphicFramePr>
        <p:xfrm>
          <a:off x="2411413" y="3141663"/>
          <a:ext cx="1614487" cy="452437"/>
        </p:xfrm>
        <a:graphic>
          <a:graphicData uri="http://schemas.openxmlformats.org/presentationml/2006/ole">
            <mc:AlternateContent xmlns:mc="http://schemas.openxmlformats.org/markup-compatibility/2006">
              <mc:Choice xmlns:v="urn:schemas-microsoft-com:vml" Requires="v">
                <p:oleObj spid="_x0000_s31759" name="公式" r:id="rId5" imgW="862965" imgH="241300" progId="Equation.3">
                  <p:embed/>
                </p:oleObj>
              </mc:Choice>
              <mc:Fallback>
                <p:oleObj name="公式" r:id="rId5" imgW="862965" imgH="241300" progId="Equation.3">
                  <p:embed/>
                  <p:pic>
                    <p:nvPicPr>
                      <p:cNvPr id="0" name="Object 10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141663"/>
                        <a:ext cx="1614487"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75" name="Object 1055"/>
          <p:cNvGraphicFramePr>
            <a:graphicFrameLocks noChangeAspect="1"/>
          </p:cNvGraphicFramePr>
          <p:nvPr/>
        </p:nvGraphicFramePr>
        <p:xfrm>
          <a:off x="838200" y="4868863"/>
          <a:ext cx="2927350" cy="863600"/>
        </p:xfrm>
        <a:graphic>
          <a:graphicData uri="http://schemas.openxmlformats.org/presentationml/2006/ole">
            <mc:AlternateContent xmlns:mc="http://schemas.openxmlformats.org/markup-compatibility/2006">
              <mc:Choice xmlns:v="urn:schemas-microsoft-com:vml" Requires="v">
                <p:oleObj spid="_x0000_s31760" name="公式" r:id="rId7" imgW="1562100" imgH="482600" progId="Equation.3">
                  <p:embed/>
                </p:oleObj>
              </mc:Choice>
              <mc:Fallback>
                <p:oleObj name="公式" r:id="rId7" imgW="1562100" imgH="482600" progId="Equation.3">
                  <p:embed/>
                  <p:pic>
                    <p:nvPicPr>
                      <p:cNvPr id="0" name="Object 10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868863"/>
                        <a:ext cx="2927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CC"/>
                            </a:solidFill>
                            <a:miter lim="800000"/>
                            <a:headEnd/>
                            <a:tailEnd/>
                          </a14:hiddenLine>
                        </a:ext>
                      </a:extLst>
                    </p:spPr>
                  </p:pic>
                </p:oleObj>
              </mc:Fallback>
            </mc:AlternateContent>
          </a:graphicData>
        </a:graphic>
      </p:graphicFrame>
      <p:sp>
        <p:nvSpPr>
          <p:cNvPr id="36" name="TextBox 8"/>
          <p:cNvSpPr txBox="1">
            <a:spLocks noChangeArrowheads="1"/>
          </p:cNvSpPr>
          <p:nvPr/>
        </p:nvSpPr>
        <p:spPr bwMode="auto">
          <a:xfrm>
            <a:off x="153664" y="254000"/>
            <a:ext cx="3611886"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型半导体：杂质电离</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D25CD4E0-48F2-4A33-AB08-CC4C73765FBA}" type="slidenum">
              <a:rPr lang="en-GB"/>
              <a:t>61</a:t>
            </a:fld>
            <a:endParaRPr lang="en-GB"/>
          </a:p>
        </p:txBody>
      </p:sp>
      <p:sp>
        <p:nvSpPr>
          <p:cNvPr id="45062"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graphicFrame>
        <p:nvGraphicFramePr>
          <p:cNvPr id="45058" name="Object 1052"/>
          <p:cNvGraphicFramePr>
            <a:graphicFrameLocks noChangeAspect="1"/>
          </p:cNvGraphicFramePr>
          <p:nvPr/>
        </p:nvGraphicFramePr>
        <p:xfrm>
          <a:off x="2009775" y="2162175"/>
          <a:ext cx="2979738" cy="920750"/>
        </p:xfrm>
        <a:graphic>
          <a:graphicData uri="http://schemas.openxmlformats.org/presentationml/2006/ole">
            <mc:AlternateContent xmlns:mc="http://schemas.openxmlformats.org/markup-compatibility/2006">
              <mc:Choice xmlns:v="urn:schemas-microsoft-com:vml" Requires="v">
                <p:oleObj spid="_x0000_s32782" name="公式" r:id="rId3" imgW="1371600" imgH="482600" progId="Equation.3">
                  <p:embed/>
                </p:oleObj>
              </mc:Choice>
              <mc:Fallback>
                <p:oleObj name="公式" r:id="rId3" imgW="1371600" imgH="482600" progId="Equation.3">
                  <p:embed/>
                  <p:pic>
                    <p:nvPicPr>
                      <p:cNvPr id="0" name="Object 1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775" y="2162175"/>
                        <a:ext cx="2979738"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6" name="Text Box 1056"/>
          <p:cNvSpPr txBox="1">
            <a:spLocks noChangeArrowheads="1"/>
          </p:cNvSpPr>
          <p:nvPr/>
        </p:nvSpPr>
        <p:spPr bwMode="auto">
          <a:xfrm>
            <a:off x="785786" y="3162287"/>
            <a:ext cx="5213350" cy="427038"/>
          </a:xfrm>
          <a:prstGeom prst="rect">
            <a:avLst/>
          </a:prstGeom>
          <a:noFill/>
          <a:ln w="9525">
            <a:noFill/>
            <a:miter lim="800000"/>
          </a:ln>
        </p:spPr>
        <p:txBody>
          <a:bodyPr wrap="none">
            <a:spAutoFit/>
          </a:bodyPr>
          <a:lstStyle/>
          <a:p>
            <a:r>
              <a:rPr lang="zh-CN" altLang="en-US" sz="2200">
                <a:latin typeface="黑体" panose="02010609060101010101" pitchFamily="49" charset="-122"/>
                <a:ea typeface="黑体" panose="02010609060101010101" pitchFamily="49" charset="-122"/>
              </a:rPr>
              <a:t>显然，费米能级由温度和杂质浓度决定。</a:t>
            </a:r>
          </a:p>
        </p:txBody>
      </p:sp>
      <p:sp>
        <p:nvSpPr>
          <p:cNvPr id="45067" name="Text Box 1056"/>
          <p:cNvSpPr txBox="1">
            <a:spLocks noChangeArrowheads="1"/>
          </p:cNvSpPr>
          <p:nvPr/>
        </p:nvSpPr>
        <p:spPr bwMode="auto">
          <a:xfrm>
            <a:off x="785786" y="3875075"/>
            <a:ext cx="3288080" cy="1107996"/>
          </a:xfrm>
          <a:prstGeom prst="rect">
            <a:avLst/>
          </a:prstGeom>
          <a:noFill/>
          <a:ln w="9525">
            <a:noFill/>
            <a:miter lim="800000"/>
          </a:ln>
        </p:spPr>
        <p:txBody>
          <a:bodyPr wrap="none">
            <a:spAutoFit/>
          </a:bodyPr>
          <a:lstStyle/>
          <a:p>
            <a:r>
              <a:rPr lang="zh-CN" altLang="en-US" sz="2200">
                <a:latin typeface="黑体" panose="02010609060101010101" pitchFamily="49" charset="-122"/>
                <a:ea typeface="黑体" panose="02010609060101010101" pitchFamily="49" charset="-122"/>
              </a:rPr>
              <a:t>由于一般掺杂浓度下，</a:t>
            </a:r>
          </a:p>
          <a:p>
            <a:endParaRPr lang="zh-CN" altLang="en-US" sz="2200">
              <a:latin typeface="黑体" panose="02010609060101010101" pitchFamily="49" charset="-122"/>
              <a:ea typeface="黑体" panose="02010609060101010101" pitchFamily="49" charset="-122"/>
            </a:endParaRPr>
          </a:p>
          <a:p>
            <a:r>
              <a:rPr lang="zh-CN" altLang="en-US" sz="2200">
                <a:latin typeface="黑体" panose="02010609060101010101" pitchFamily="49" charset="-122"/>
                <a:ea typeface="黑体" panose="02010609060101010101" pitchFamily="49" charset="-122"/>
              </a:rPr>
              <a:t>费米能级在导带底以下。</a:t>
            </a:r>
          </a:p>
        </p:txBody>
      </p:sp>
      <p:sp>
        <p:nvSpPr>
          <p:cNvPr id="45068" name="Text Box 1056"/>
          <p:cNvSpPr txBox="1">
            <a:spLocks noChangeArrowheads="1"/>
          </p:cNvSpPr>
          <p:nvPr/>
        </p:nvSpPr>
        <p:spPr bwMode="auto">
          <a:xfrm>
            <a:off x="2659036" y="5891200"/>
            <a:ext cx="3981450" cy="427037"/>
          </a:xfrm>
          <a:prstGeom prst="rect">
            <a:avLst/>
          </a:prstGeom>
          <a:noFill/>
          <a:ln w="9525">
            <a:noFill/>
            <a:miter lim="800000"/>
          </a:ln>
        </p:spPr>
        <p:txBody>
          <a:bodyPr wrap="none">
            <a:spAutoFit/>
          </a:bodyPr>
          <a:lstStyle/>
          <a:p>
            <a:r>
              <a:rPr lang="en-US" altLang="zh-CN" sz="2200" dirty="0">
                <a:latin typeface="Times New Roman" panose="02020603050405020304" pitchFamily="18" charset="0"/>
              </a:rPr>
              <a:t>(对硅和锗，N</a:t>
            </a:r>
            <a:r>
              <a:rPr lang="en-US" altLang="zh-CN" sz="2200" baseline="-30000" dirty="0">
                <a:latin typeface="Times New Roman" panose="02020603050405020304" pitchFamily="18" charset="0"/>
              </a:rPr>
              <a:t>C</a:t>
            </a:r>
            <a:r>
              <a:rPr lang="en-US" altLang="zh-CN" sz="2200" dirty="0">
                <a:latin typeface="Times New Roman" panose="02020603050405020304" pitchFamily="18" charset="0"/>
              </a:rPr>
              <a:t>：10</a:t>
            </a:r>
            <a:r>
              <a:rPr lang="en-US" altLang="zh-CN" sz="2200" baseline="30000" dirty="0">
                <a:latin typeface="Times New Roman" panose="02020603050405020304" pitchFamily="18" charset="0"/>
              </a:rPr>
              <a:t>18</a:t>
            </a:r>
            <a:r>
              <a:rPr lang="en-US" altLang="zh-CN" sz="2200" dirty="0">
                <a:latin typeface="Times New Roman" panose="02020603050405020304" pitchFamily="18" charset="0"/>
              </a:rPr>
              <a:t>~10</a:t>
            </a:r>
            <a:r>
              <a:rPr lang="en-US" altLang="zh-CN" sz="2200" baseline="30000" dirty="0">
                <a:latin typeface="Times New Roman" panose="02020603050405020304" pitchFamily="18" charset="0"/>
              </a:rPr>
              <a:t>19</a:t>
            </a:r>
            <a:r>
              <a:rPr lang="en-US" altLang="zh-CN" sz="2200" dirty="0">
                <a:latin typeface="Times New Roman" panose="02020603050405020304" pitchFamily="18" charset="0"/>
              </a:rPr>
              <a:t>/cm</a:t>
            </a:r>
            <a:r>
              <a:rPr lang="en-US" altLang="zh-CN" sz="2200" baseline="30000" dirty="0">
                <a:latin typeface="Times New Roman" panose="02020603050405020304" pitchFamily="18" charset="0"/>
              </a:rPr>
              <a:t>3</a:t>
            </a:r>
            <a:r>
              <a:rPr lang="en-US" altLang="zh-CN" sz="2200" dirty="0">
                <a:latin typeface="Times New Roman" panose="02020603050405020304" pitchFamily="18" charset="0"/>
              </a:rPr>
              <a:t>)</a:t>
            </a:r>
            <a:endParaRPr lang="zh-CN" altLang="en-US" sz="2200" baseline="30000" dirty="0">
              <a:latin typeface="Times New Roman" panose="02020603050405020304" pitchFamily="18" charset="0"/>
            </a:endParaRPr>
          </a:p>
        </p:txBody>
      </p:sp>
      <p:sp>
        <p:nvSpPr>
          <p:cNvPr id="45070" name="Rectangle 1051"/>
          <p:cNvSpPr>
            <a:spLocks noChangeArrowheads="1"/>
          </p:cNvSpPr>
          <p:nvPr/>
        </p:nvSpPr>
        <p:spPr bwMode="auto">
          <a:xfrm>
            <a:off x="714348" y="1571612"/>
            <a:ext cx="4572000" cy="427038"/>
          </a:xfrm>
          <a:prstGeom prst="rect">
            <a:avLst/>
          </a:prstGeom>
          <a:noFill/>
          <a:ln w="9525">
            <a:noFill/>
            <a:miter lim="800000"/>
          </a:ln>
        </p:spPr>
        <p:txBody>
          <a:bodyPr>
            <a:spAutoFit/>
          </a:bodyPr>
          <a:lstStyle/>
          <a:p>
            <a:r>
              <a:rPr lang="zh-CN" altLang="en-US" sz="2200" dirty="0">
                <a:latin typeface="黑体" panose="02010609060101010101" pitchFamily="49" charset="-122"/>
                <a:ea typeface="黑体" panose="02010609060101010101" pitchFamily="49" charset="-122"/>
              </a:rPr>
              <a:t>可得费米能级表示式为：</a:t>
            </a:r>
          </a:p>
        </p:txBody>
      </p:sp>
      <p:graphicFrame>
        <p:nvGraphicFramePr>
          <p:cNvPr id="45071" name="Object 15"/>
          <p:cNvGraphicFramePr>
            <a:graphicFrameLocks noChangeAspect="1"/>
          </p:cNvGraphicFramePr>
          <p:nvPr/>
        </p:nvGraphicFramePr>
        <p:xfrm>
          <a:off x="930248" y="5099037"/>
          <a:ext cx="2736850" cy="444500"/>
        </p:xfrm>
        <a:graphic>
          <a:graphicData uri="http://schemas.openxmlformats.org/presentationml/2006/ole">
            <mc:AlternateContent xmlns:mc="http://schemas.openxmlformats.org/markup-compatibility/2006">
              <mc:Choice xmlns:v="urn:schemas-microsoft-com:vml" Requires="v">
                <p:oleObj spid="_x0000_s32783" name="公式" r:id="rId5" imgW="1346200" imgH="228600" progId="Equation.3">
                  <p:embed/>
                </p:oleObj>
              </mc:Choice>
              <mc:Fallback>
                <p:oleObj name="公式" r:id="rId5" imgW="1346200" imgH="228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48" y="5099037"/>
                        <a:ext cx="2736850" cy="444500"/>
                      </a:xfrm>
                      <a:prstGeom prst="rect">
                        <a:avLst/>
                      </a:prstGeom>
                      <a:noFill/>
                      <a:ln>
                        <a:noFill/>
                      </a:ln>
                      <a:effectLst/>
                      <a:extLst>
                        <a:ext uri="{909E8E84-426E-40DD-AFC4-6F175D3DCCD1}">
                          <a14:hiddenFill xmlns:a14="http://schemas.microsoft.com/office/drawing/2010/main">
                            <a:solidFill>
                              <a:srgbClr val="EE866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72" name="Object 16"/>
          <p:cNvGraphicFramePr>
            <a:graphicFrameLocks noChangeAspect="1"/>
          </p:cNvGraphicFramePr>
          <p:nvPr/>
        </p:nvGraphicFramePr>
        <p:xfrm>
          <a:off x="3594073" y="3702037"/>
          <a:ext cx="2846388" cy="822325"/>
        </p:xfrm>
        <a:graphic>
          <a:graphicData uri="http://schemas.openxmlformats.org/presentationml/2006/ole">
            <mc:AlternateContent xmlns:mc="http://schemas.openxmlformats.org/markup-compatibility/2006">
              <mc:Choice xmlns:v="urn:schemas-microsoft-com:vml" Requires="v">
                <p:oleObj spid="_x0000_s32784" name="公式" r:id="rId7" imgW="1524000" imgH="482600" progId="">
                  <p:embed/>
                </p:oleObj>
              </mc:Choice>
              <mc:Fallback>
                <p:oleObj name="公式" r:id="rId7" imgW="1524000" imgH="482600" progId="">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4073" y="3702037"/>
                        <a:ext cx="2846388" cy="822325"/>
                      </a:xfrm>
                      <a:prstGeom prst="rect">
                        <a:avLst/>
                      </a:prstGeom>
                      <a:noFill/>
                      <a:ln>
                        <a:noFill/>
                      </a:ln>
                      <a:effectLst/>
                      <a:extLst>
                        <a:ext uri="{909E8E84-426E-40DD-AFC4-6F175D3DCCD1}">
                          <a14:hiddenFill xmlns:a14="http://schemas.microsoft.com/office/drawing/2010/main">
                            <a:solidFill>
                              <a:srgbClr val="84F4F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Box 8"/>
          <p:cNvSpPr txBox="1">
            <a:spLocks noChangeArrowheads="1"/>
          </p:cNvSpPr>
          <p:nvPr/>
        </p:nvSpPr>
        <p:spPr bwMode="auto">
          <a:xfrm>
            <a:off x="122303" y="204964"/>
            <a:ext cx="3611886"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型半导体：杂质电离</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2967E41B-2484-49E8-891A-609DBEAFB439}" type="slidenum">
              <a:rPr lang="en-GB"/>
              <a:t>62</a:t>
            </a:fld>
            <a:endParaRPr lang="en-GB"/>
          </a:p>
        </p:txBody>
      </p:sp>
      <p:sp>
        <p:nvSpPr>
          <p:cNvPr id="46091" name="Rectangle 20"/>
          <p:cNvSpPr>
            <a:spLocks noGrp="1" noChangeArrowheads="1"/>
          </p:cNvSpPr>
          <p:nvPr>
            <p:ph type="title" idx="4294967295"/>
          </p:nvPr>
        </p:nvSpPr>
        <p:spPr>
          <a:xfrm>
            <a:off x="0" y="1484313"/>
            <a:ext cx="5040313" cy="457200"/>
          </a:xfrm>
          <a:effectLst/>
        </p:spPr>
        <p:txBody>
          <a:bodyPr/>
          <a:lstStyle/>
          <a:p>
            <a:pPr algn="l" eaLnBrk="1" hangingPunct="1"/>
            <a:r>
              <a:rPr lang="zh-CN" altLang="en-US" sz="2400" b="1" dirty="0">
                <a:solidFill>
                  <a:schemeClr val="tx1"/>
                </a:solidFill>
                <a:latin typeface="宋体" panose="02010600030101010101" pitchFamily="2" charset="-122"/>
              </a:rPr>
              <a:t>（</a:t>
            </a:r>
            <a:r>
              <a:rPr lang="en-US" altLang="zh-CN" sz="2400" b="1" dirty="0">
                <a:solidFill>
                  <a:schemeClr val="tx1"/>
                </a:solidFill>
                <a:latin typeface="宋体" panose="02010600030101010101" pitchFamily="2" charset="-122"/>
              </a:rPr>
              <a:t>4)</a:t>
            </a:r>
            <a:r>
              <a:rPr lang="zh-CN" altLang="en-US" sz="2400" b="1" dirty="0">
                <a:solidFill>
                  <a:schemeClr val="tx1"/>
                </a:solidFill>
                <a:latin typeface="宋体" panose="02010600030101010101" pitchFamily="2" charset="-122"/>
              </a:rPr>
              <a:t>过渡区</a:t>
            </a:r>
          </a:p>
        </p:txBody>
      </p:sp>
      <p:sp>
        <p:nvSpPr>
          <p:cNvPr id="46086"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46089" name="Rectangle 5"/>
          <p:cNvSpPr>
            <a:spLocks noChangeArrowheads="1"/>
          </p:cNvSpPr>
          <p:nvPr/>
        </p:nvSpPr>
        <p:spPr bwMode="auto">
          <a:xfrm>
            <a:off x="3786188" y="4183063"/>
            <a:ext cx="9144000" cy="0"/>
          </a:xfrm>
          <a:prstGeom prst="rect">
            <a:avLst/>
          </a:prstGeom>
          <a:noFill/>
          <a:ln w="9525">
            <a:noFill/>
            <a:miter lim="800000"/>
          </a:ln>
        </p:spPr>
        <p:txBody>
          <a:bodyPr>
            <a:spAutoFit/>
          </a:bodyPr>
          <a:lstStyle/>
          <a:p>
            <a:endParaRPr lang="zh-CN" altLang="en-US">
              <a:latin typeface="Calibri" panose="020F0502020204030204" charset="0"/>
            </a:endParaRPr>
          </a:p>
        </p:txBody>
      </p:sp>
      <p:sp>
        <p:nvSpPr>
          <p:cNvPr id="46090" name="Rectangle 8"/>
          <p:cNvSpPr>
            <a:spLocks noChangeArrowheads="1"/>
          </p:cNvSpPr>
          <p:nvPr/>
        </p:nvSpPr>
        <p:spPr bwMode="auto">
          <a:xfrm>
            <a:off x="3486150" y="3959225"/>
            <a:ext cx="9144000" cy="0"/>
          </a:xfrm>
          <a:prstGeom prst="rect">
            <a:avLst/>
          </a:prstGeom>
          <a:noFill/>
          <a:ln w="9525">
            <a:noFill/>
            <a:miter lim="800000"/>
          </a:ln>
        </p:spPr>
        <p:txBody>
          <a:bodyPr>
            <a:spAutoFit/>
          </a:bodyPr>
          <a:lstStyle/>
          <a:p>
            <a:endParaRPr lang="zh-CN" altLang="en-US">
              <a:latin typeface="Calibri" panose="020F0502020204030204" charset="0"/>
            </a:endParaRPr>
          </a:p>
        </p:txBody>
      </p:sp>
      <p:sp>
        <p:nvSpPr>
          <p:cNvPr id="46092" name="Rectangle 21"/>
          <p:cNvSpPr>
            <a:spLocks noChangeArrowheads="1"/>
          </p:cNvSpPr>
          <p:nvPr/>
        </p:nvSpPr>
        <p:spPr bwMode="auto">
          <a:xfrm>
            <a:off x="684213" y="5445125"/>
            <a:ext cx="3167062" cy="427038"/>
          </a:xfrm>
          <a:prstGeom prst="rect">
            <a:avLst/>
          </a:prstGeom>
          <a:noFill/>
          <a:ln w="9525">
            <a:noFill/>
            <a:miter lim="800000"/>
          </a:ln>
        </p:spPr>
        <p:txBody>
          <a:bodyPr>
            <a:spAutoFit/>
          </a:bodyPr>
          <a:lstStyle/>
          <a:p>
            <a:r>
              <a:rPr lang="zh-CN" altLang="en-US" sz="2200">
                <a:latin typeface="仿宋_GB2312" pitchFamily="49" charset="-122"/>
              </a:rPr>
              <a:t>此时，电中性条件变为：</a:t>
            </a:r>
          </a:p>
        </p:txBody>
      </p:sp>
      <p:graphicFrame>
        <p:nvGraphicFramePr>
          <p:cNvPr id="46082" name="Object 22"/>
          <p:cNvGraphicFramePr>
            <a:graphicFrameLocks noChangeAspect="1"/>
          </p:cNvGraphicFramePr>
          <p:nvPr/>
        </p:nvGraphicFramePr>
        <p:xfrm>
          <a:off x="4140200" y="5516563"/>
          <a:ext cx="1524000" cy="428625"/>
        </p:xfrm>
        <a:graphic>
          <a:graphicData uri="http://schemas.openxmlformats.org/presentationml/2006/ole">
            <mc:AlternateContent xmlns:mc="http://schemas.openxmlformats.org/markup-compatibility/2006">
              <mc:Choice xmlns:v="urn:schemas-microsoft-com:vml" Requires="v">
                <p:oleObj spid="_x0000_s33798" name="公式" r:id="rId3" imgW="812165" imgH="228600" progId="Equation.3">
                  <p:embed/>
                </p:oleObj>
              </mc:Choice>
              <mc:Fallback>
                <p:oleObj name="公式" r:id="rId3" imgW="812165" imgH="2286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5516563"/>
                        <a:ext cx="15240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3" name="Rectangle 23"/>
          <p:cNvSpPr>
            <a:spLocks noChangeArrowheads="1"/>
          </p:cNvSpPr>
          <p:nvPr/>
        </p:nvSpPr>
        <p:spPr bwMode="auto">
          <a:xfrm>
            <a:off x="684213" y="1916113"/>
            <a:ext cx="4100512" cy="3111500"/>
          </a:xfrm>
          <a:prstGeom prst="rect">
            <a:avLst/>
          </a:prstGeom>
          <a:noFill/>
          <a:ln w="9525">
            <a:noFill/>
            <a:miter lim="800000"/>
          </a:ln>
        </p:spPr>
        <p:txBody>
          <a:bodyPr>
            <a:spAutoFit/>
          </a:bodyPr>
          <a:lstStyle/>
          <a:p>
            <a:pPr>
              <a:lnSpc>
                <a:spcPct val="150000"/>
              </a:lnSpc>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半导体所处温度超过杂质饱和电离的温度区之后，</a:t>
            </a:r>
            <a:r>
              <a:rPr lang="zh-CN" altLang="en-US" sz="2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本征激发不可忽略</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，随温度升高，因本征激发产生的载流子浓度迅速增加，</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200" baseline="-3000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200" dirty="0" err="1">
                <a:latin typeface="Times New Roman" panose="02020603050405020304" pitchFamily="18" charset="0"/>
                <a:ea typeface="黑体" panose="02010609060101010101" pitchFamily="49" charset="-122"/>
                <a:cs typeface="Times New Roman" panose="02020603050405020304" pitchFamily="18" charset="0"/>
              </a:rPr>
              <a:t>n</a:t>
            </a:r>
            <a:r>
              <a:rPr lang="en-US" altLang="zh-CN" sz="2200" baseline="-30000"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的数值可以相比拟，称这种情况为处于</a:t>
            </a:r>
            <a:r>
              <a:rPr lang="zh-CN" altLang="en-US" sz="2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过渡温度区</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2" name="Group 57"/>
          <p:cNvGrpSpPr/>
          <p:nvPr/>
        </p:nvGrpSpPr>
        <p:grpSpPr bwMode="auto">
          <a:xfrm>
            <a:off x="5357813" y="2000250"/>
            <a:ext cx="3286125" cy="2452688"/>
            <a:chOff x="1344" y="2568"/>
            <a:chExt cx="2401" cy="1535"/>
          </a:xfrm>
        </p:grpSpPr>
        <p:sp>
          <p:nvSpPr>
            <p:cNvPr id="46097" name="Line 25"/>
            <p:cNvSpPr>
              <a:spLocks noChangeShapeType="1"/>
            </p:cNvSpPr>
            <p:nvPr/>
          </p:nvSpPr>
          <p:spPr bwMode="auto">
            <a:xfrm>
              <a:off x="1344" y="3952"/>
              <a:ext cx="1920" cy="0"/>
            </a:xfrm>
            <a:prstGeom prst="line">
              <a:avLst/>
            </a:prstGeom>
            <a:noFill/>
            <a:ln w="28575">
              <a:solidFill>
                <a:schemeClr val="tx1"/>
              </a:solidFill>
              <a:round/>
            </a:ln>
          </p:spPr>
          <p:txBody>
            <a:bodyPr/>
            <a:lstStyle/>
            <a:p>
              <a:endParaRPr lang="zh-CN" altLang="en-US"/>
            </a:p>
          </p:txBody>
        </p:sp>
        <p:sp>
          <p:nvSpPr>
            <p:cNvPr id="46098" name="Line 26"/>
            <p:cNvSpPr>
              <a:spLocks noChangeShapeType="1"/>
            </p:cNvSpPr>
            <p:nvPr/>
          </p:nvSpPr>
          <p:spPr bwMode="auto">
            <a:xfrm>
              <a:off x="1344" y="3194"/>
              <a:ext cx="1920" cy="0"/>
            </a:xfrm>
            <a:prstGeom prst="line">
              <a:avLst/>
            </a:prstGeom>
            <a:noFill/>
            <a:ln w="19050">
              <a:solidFill>
                <a:schemeClr val="tx1"/>
              </a:solidFill>
              <a:prstDash val="dash"/>
              <a:round/>
            </a:ln>
          </p:spPr>
          <p:txBody>
            <a:bodyPr/>
            <a:lstStyle/>
            <a:p>
              <a:endParaRPr lang="zh-CN" altLang="en-US"/>
            </a:p>
          </p:txBody>
        </p:sp>
        <p:sp>
          <p:nvSpPr>
            <p:cNvPr id="46099" name="Oval 27"/>
            <p:cNvSpPr>
              <a:spLocks noChangeArrowheads="1"/>
            </p:cNvSpPr>
            <p:nvPr/>
          </p:nvSpPr>
          <p:spPr bwMode="auto">
            <a:xfrm>
              <a:off x="1680" y="298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00" name="Oval 28"/>
            <p:cNvSpPr>
              <a:spLocks noChangeArrowheads="1"/>
            </p:cNvSpPr>
            <p:nvPr/>
          </p:nvSpPr>
          <p:spPr bwMode="auto">
            <a:xfrm>
              <a:off x="1392" y="298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01" name="Oval 29"/>
            <p:cNvSpPr>
              <a:spLocks noChangeArrowheads="1"/>
            </p:cNvSpPr>
            <p:nvPr/>
          </p:nvSpPr>
          <p:spPr bwMode="auto">
            <a:xfrm>
              <a:off x="1920" y="298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02" name="Oval 30"/>
            <p:cNvSpPr>
              <a:spLocks noChangeArrowheads="1"/>
            </p:cNvSpPr>
            <p:nvPr/>
          </p:nvSpPr>
          <p:spPr bwMode="auto">
            <a:xfrm>
              <a:off x="2160" y="298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03" name="Oval 31"/>
            <p:cNvSpPr>
              <a:spLocks noChangeArrowheads="1"/>
            </p:cNvSpPr>
            <p:nvPr/>
          </p:nvSpPr>
          <p:spPr bwMode="auto">
            <a:xfrm>
              <a:off x="2400" y="298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04" name="Oval 32"/>
            <p:cNvSpPr>
              <a:spLocks noChangeArrowheads="1"/>
            </p:cNvSpPr>
            <p:nvPr/>
          </p:nvSpPr>
          <p:spPr bwMode="auto">
            <a:xfrm>
              <a:off x="2773" y="3999"/>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05" name="Oval 33"/>
            <p:cNvSpPr>
              <a:spLocks noChangeArrowheads="1"/>
            </p:cNvSpPr>
            <p:nvPr/>
          </p:nvSpPr>
          <p:spPr bwMode="auto">
            <a:xfrm>
              <a:off x="2928" y="298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06" name="Line 34"/>
            <p:cNvSpPr>
              <a:spLocks noChangeShapeType="1"/>
            </p:cNvSpPr>
            <p:nvPr/>
          </p:nvSpPr>
          <p:spPr bwMode="auto">
            <a:xfrm>
              <a:off x="1344" y="3088"/>
              <a:ext cx="1920" cy="0"/>
            </a:xfrm>
            <a:prstGeom prst="line">
              <a:avLst/>
            </a:prstGeom>
            <a:noFill/>
            <a:ln w="9525">
              <a:solidFill>
                <a:schemeClr val="tx1"/>
              </a:solidFill>
              <a:round/>
            </a:ln>
          </p:spPr>
          <p:txBody>
            <a:bodyPr/>
            <a:lstStyle/>
            <a:p>
              <a:endParaRPr lang="zh-CN" altLang="en-US"/>
            </a:p>
          </p:txBody>
        </p:sp>
        <p:sp>
          <p:nvSpPr>
            <p:cNvPr id="46107" name="Line 35"/>
            <p:cNvSpPr>
              <a:spLocks noChangeShapeType="1"/>
            </p:cNvSpPr>
            <p:nvPr/>
          </p:nvSpPr>
          <p:spPr bwMode="auto">
            <a:xfrm>
              <a:off x="1344" y="2752"/>
              <a:ext cx="1920" cy="0"/>
            </a:xfrm>
            <a:prstGeom prst="line">
              <a:avLst/>
            </a:prstGeom>
            <a:noFill/>
            <a:ln w="28575">
              <a:solidFill>
                <a:schemeClr val="tx1"/>
              </a:solidFill>
              <a:round/>
            </a:ln>
          </p:spPr>
          <p:txBody>
            <a:bodyPr/>
            <a:lstStyle/>
            <a:p>
              <a:endParaRPr lang="zh-CN" altLang="en-US"/>
            </a:p>
          </p:txBody>
        </p:sp>
        <p:sp>
          <p:nvSpPr>
            <p:cNvPr id="46108" name="Oval 36"/>
            <p:cNvSpPr>
              <a:spLocks noChangeArrowheads="1"/>
            </p:cNvSpPr>
            <p:nvPr/>
          </p:nvSpPr>
          <p:spPr bwMode="auto">
            <a:xfrm>
              <a:off x="1680" y="260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09" name="Oval 37"/>
            <p:cNvSpPr>
              <a:spLocks noChangeArrowheads="1"/>
            </p:cNvSpPr>
            <p:nvPr/>
          </p:nvSpPr>
          <p:spPr bwMode="auto">
            <a:xfrm>
              <a:off x="1392" y="260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10" name="Oval 38"/>
            <p:cNvSpPr>
              <a:spLocks noChangeArrowheads="1"/>
            </p:cNvSpPr>
            <p:nvPr/>
          </p:nvSpPr>
          <p:spPr bwMode="auto">
            <a:xfrm>
              <a:off x="1920" y="260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11" name="Oval 39"/>
            <p:cNvSpPr>
              <a:spLocks noChangeArrowheads="1"/>
            </p:cNvSpPr>
            <p:nvPr/>
          </p:nvSpPr>
          <p:spPr bwMode="auto">
            <a:xfrm>
              <a:off x="2058" y="2613"/>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12" name="Oval 40"/>
            <p:cNvSpPr>
              <a:spLocks noChangeArrowheads="1"/>
            </p:cNvSpPr>
            <p:nvPr/>
          </p:nvSpPr>
          <p:spPr bwMode="auto">
            <a:xfrm>
              <a:off x="1548" y="2613"/>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13" name="Text Box 42"/>
            <p:cNvSpPr txBox="1">
              <a:spLocks noChangeArrowheads="1"/>
            </p:cNvSpPr>
            <p:nvPr/>
          </p:nvSpPr>
          <p:spPr bwMode="auto">
            <a:xfrm>
              <a:off x="3334" y="3149"/>
              <a:ext cx="411" cy="250"/>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F</a:t>
              </a:r>
            </a:p>
          </p:txBody>
        </p:sp>
        <p:sp>
          <p:nvSpPr>
            <p:cNvPr id="46114" name="Text Box 43"/>
            <p:cNvSpPr txBox="1">
              <a:spLocks noChangeArrowheads="1"/>
            </p:cNvSpPr>
            <p:nvPr/>
          </p:nvSpPr>
          <p:spPr bwMode="auto">
            <a:xfrm>
              <a:off x="3264" y="3824"/>
              <a:ext cx="377" cy="250"/>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V</a:t>
              </a:r>
            </a:p>
          </p:txBody>
        </p:sp>
        <p:sp>
          <p:nvSpPr>
            <p:cNvPr id="46115" name="Text Box 45"/>
            <p:cNvSpPr txBox="1">
              <a:spLocks noChangeArrowheads="1"/>
            </p:cNvSpPr>
            <p:nvPr/>
          </p:nvSpPr>
          <p:spPr bwMode="auto">
            <a:xfrm>
              <a:off x="3232" y="2928"/>
              <a:ext cx="461" cy="250"/>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D</a:t>
              </a:r>
            </a:p>
          </p:txBody>
        </p:sp>
        <p:sp>
          <p:nvSpPr>
            <p:cNvPr id="46116" name="Text Box 46"/>
            <p:cNvSpPr txBox="1">
              <a:spLocks noChangeArrowheads="1"/>
            </p:cNvSpPr>
            <p:nvPr/>
          </p:nvSpPr>
          <p:spPr bwMode="auto">
            <a:xfrm>
              <a:off x="3232" y="2592"/>
              <a:ext cx="409" cy="250"/>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C</a:t>
              </a:r>
            </a:p>
          </p:txBody>
        </p:sp>
        <p:sp>
          <p:nvSpPr>
            <p:cNvPr id="46117" name="Oval 48"/>
            <p:cNvSpPr>
              <a:spLocks noChangeArrowheads="1"/>
            </p:cNvSpPr>
            <p:nvPr/>
          </p:nvSpPr>
          <p:spPr bwMode="auto">
            <a:xfrm>
              <a:off x="1920" y="398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18" name="Oval 49"/>
            <p:cNvSpPr>
              <a:spLocks noChangeArrowheads="1"/>
            </p:cNvSpPr>
            <p:nvPr/>
          </p:nvSpPr>
          <p:spPr bwMode="auto">
            <a:xfrm>
              <a:off x="2304" y="398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19" name="Oval 50"/>
            <p:cNvSpPr>
              <a:spLocks noChangeArrowheads="1"/>
            </p:cNvSpPr>
            <p:nvPr/>
          </p:nvSpPr>
          <p:spPr bwMode="auto">
            <a:xfrm>
              <a:off x="2200" y="261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20" name="Oval 51"/>
            <p:cNvSpPr>
              <a:spLocks noChangeArrowheads="1"/>
            </p:cNvSpPr>
            <p:nvPr/>
          </p:nvSpPr>
          <p:spPr bwMode="auto">
            <a:xfrm>
              <a:off x="2496" y="261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21" name="Oval 53"/>
            <p:cNvSpPr>
              <a:spLocks noChangeArrowheads="1"/>
            </p:cNvSpPr>
            <p:nvPr/>
          </p:nvSpPr>
          <p:spPr bwMode="auto">
            <a:xfrm>
              <a:off x="2699" y="261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22" name="Oval 54"/>
            <p:cNvSpPr>
              <a:spLocks noChangeArrowheads="1"/>
            </p:cNvSpPr>
            <p:nvPr/>
          </p:nvSpPr>
          <p:spPr bwMode="auto">
            <a:xfrm>
              <a:off x="2925" y="261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23" name="Oval 55"/>
            <p:cNvSpPr>
              <a:spLocks noChangeArrowheads="1"/>
            </p:cNvSpPr>
            <p:nvPr/>
          </p:nvSpPr>
          <p:spPr bwMode="auto">
            <a:xfrm>
              <a:off x="2562" y="397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46124" name="Oval 56"/>
            <p:cNvSpPr>
              <a:spLocks noChangeArrowheads="1"/>
            </p:cNvSpPr>
            <p:nvPr/>
          </p:nvSpPr>
          <p:spPr bwMode="auto">
            <a:xfrm>
              <a:off x="2336" y="256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grpSp>
      <p:sp>
        <p:nvSpPr>
          <p:cNvPr id="46096" name="Text Box 47"/>
          <p:cNvSpPr txBox="1">
            <a:spLocks noChangeArrowheads="1"/>
          </p:cNvSpPr>
          <p:nvPr/>
        </p:nvSpPr>
        <p:spPr bwMode="auto">
          <a:xfrm>
            <a:off x="5715000" y="4643438"/>
            <a:ext cx="2284413" cy="400050"/>
          </a:xfrm>
          <a:prstGeom prst="rect">
            <a:avLst/>
          </a:prstGeom>
          <a:noFill/>
          <a:ln w="9525">
            <a:noFill/>
            <a:miter lim="800000"/>
          </a:ln>
        </p:spPr>
        <p:txBody>
          <a:bodyPr>
            <a:spAutoFit/>
          </a:bodyPr>
          <a:lstStyle/>
          <a:p>
            <a:pPr algn="ctr">
              <a:spcBef>
                <a:spcPct val="50000"/>
              </a:spcBef>
            </a:pPr>
            <a:r>
              <a:rPr lang="zh-CN" altLang="en-US" sz="2000">
                <a:latin typeface="Calibri" panose="020F0502020204030204" charset="0"/>
                <a:ea typeface="黑体" panose="02010609060101010101" pitchFamily="49" charset="-122"/>
              </a:rPr>
              <a:t>过渡温度区</a:t>
            </a:r>
          </a:p>
        </p:txBody>
      </p:sp>
      <p:sp>
        <p:nvSpPr>
          <p:cNvPr id="41" name="TextBox 8"/>
          <p:cNvSpPr txBox="1">
            <a:spLocks noChangeArrowheads="1"/>
          </p:cNvSpPr>
          <p:nvPr/>
        </p:nvSpPr>
        <p:spPr bwMode="auto">
          <a:xfrm>
            <a:off x="173849" y="230052"/>
            <a:ext cx="5415265"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型半导体：杂志电离，本征激发</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16A572E4-003A-47D4-8895-78BDFC60B97D}" type="slidenum">
              <a:rPr lang="en-GB"/>
              <a:t>63</a:t>
            </a:fld>
            <a:endParaRPr lang="en-GB"/>
          </a:p>
        </p:txBody>
      </p:sp>
      <p:sp>
        <p:nvSpPr>
          <p:cNvPr id="47119" name="Rectangle 1046"/>
          <p:cNvSpPr>
            <a:spLocks noChangeArrowheads="1"/>
          </p:cNvSpPr>
          <p:nvPr/>
        </p:nvSpPr>
        <p:spPr bwMode="auto">
          <a:xfrm>
            <a:off x="755650" y="3933825"/>
            <a:ext cx="3816350" cy="427038"/>
          </a:xfrm>
          <a:prstGeom prst="rect">
            <a:avLst/>
          </a:prstGeom>
          <a:noFill/>
          <a:ln w="9525">
            <a:noFill/>
            <a:miter lim="800000"/>
          </a:ln>
        </p:spPr>
        <p:txBody>
          <a:bodyPr wrap="none">
            <a:spAutoFit/>
          </a:bodyPr>
          <a:lstStyle/>
          <a:p>
            <a:pPr>
              <a:spcBef>
                <a:spcPct val="20000"/>
              </a:spcBef>
            </a:pPr>
            <a:r>
              <a:rPr lang="zh-CN" altLang="en-US" sz="2200">
                <a:latin typeface="仿宋_GB2312" pitchFamily="49" charset="-122"/>
              </a:rPr>
              <a:t>解得过渡温度区的费米能级：</a:t>
            </a:r>
          </a:p>
        </p:txBody>
      </p:sp>
      <p:graphicFrame>
        <p:nvGraphicFramePr>
          <p:cNvPr id="47108" name="Object 1048"/>
          <p:cNvGraphicFramePr>
            <a:graphicFrameLocks noChangeAspect="1"/>
          </p:cNvGraphicFramePr>
          <p:nvPr/>
        </p:nvGraphicFramePr>
        <p:xfrm>
          <a:off x="836613" y="2997200"/>
          <a:ext cx="5980112" cy="771525"/>
        </p:xfrm>
        <a:graphic>
          <a:graphicData uri="http://schemas.openxmlformats.org/presentationml/2006/ole">
            <mc:AlternateContent xmlns:mc="http://schemas.openxmlformats.org/markup-compatibility/2006">
              <mc:Choice xmlns:v="urn:schemas-microsoft-com:vml" Requires="v">
                <p:oleObj spid="_x0000_s34834" name="公式" r:id="rId3" imgW="3670300" imgH="508000" progId="Equation.3">
                  <p:embed/>
                </p:oleObj>
              </mc:Choice>
              <mc:Fallback>
                <p:oleObj name="公式" r:id="rId3" imgW="3670300" imgH="508000" progId="Equation.3">
                  <p:embed/>
                  <p:pic>
                    <p:nvPicPr>
                      <p:cNvPr id="0" name="Object 1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2997200"/>
                        <a:ext cx="5980112"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0"/>
          <p:cNvGrpSpPr/>
          <p:nvPr/>
        </p:nvGrpSpPr>
        <p:grpSpPr bwMode="auto">
          <a:xfrm>
            <a:off x="755650" y="1484314"/>
            <a:ext cx="5083175" cy="768350"/>
            <a:chOff x="945" y="935"/>
            <a:chExt cx="3202" cy="484"/>
          </a:xfrm>
        </p:grpSpPr>
        <p:sp>
          <p:nvSpPr>
            <p:cNvPr id="47118" name="Rectangle 1044"/>
            <p:cNvSpPr>
              <a:spLocks noChangeArrowheads="1"/>
            </p:cNvSpPr>
            <p:nvPr/>
          </p:nvSpPr>
          <p:spPr bwMode="auto">
            <a:xfrm>
              <a:off x="945" y="1035"/>
              <a:ext cx="480" cy="384"/>
            </a:xfrm>
            <a:prstGeom prst="rect">
              <a:avLst/>
            </a:prstGeom>
            <a:noFill/>
            <a:ln w="9525">
              <a:noFill/>
              <a:miter lim="800000"/>
            </a:ln>
          </p:spPr>
          <p:txBody>
            <a:bodyPr/>
            <a:lstStyle/>
            <a:p>
              <a:pPr marL="342900" indent="-342900">
                <a:spcBef>
                  <a:spcPct val="20000"/>
                </a:spcBef>
              </a:pPr>
              <a:r>
                <a:rPr lang="zh-CN" altLang="en-US" sz="2200">
                  <a:latin typeface="仿宋_GB2312" pitchFamily="49" charset="-122"/>
                </a:rPr>
                <a:t>将</a:t>
              </a:r>
            </a:p>
          </p:txBody>
        </p:sp>
        <p:graphicFrame>
          <p:nvGraphicFramePr>
            <p:cNvPr id="47106" name="Object 1045"/>
            <p:cNvGraphicFramePr>
              <a:graphicFrameLocks noChangeAspect="1"/>
            </p:cNvGraphicFramePr>
            <p:nvPr/>
          </p:nvGraphicFramePr>
          <p:xfrm>
            <a:off x="1304" y="935"/>
            <a:ext cx="1190" cy="459"/>
          </p:xfrm>
          <a:graphic>
            <a:graphicData uri="http://schemas.openxmlformats.org/presentationml/2006/ole">
              <mc:AlternateContent xmlns:mc="http://schemas.openxmlformats.org/markup-compatibility/2006">
                <mc:Choice xmlns:v="urn:schemas-microsoft-com:vml" Requires="v">
                  <p:oleObj spid="_x0000_s34835" name="公式" r:id="rId5" imgW="1256665" imgH="482600" progId="Equation.3">
                    <p:embed/>
                  </p:oleObj>
                </mc:Choice>
                <mc:Fallback>
                  <p:oleObj name="公式" r:id="rId5" imgW="1256665" imgH="482600" progId="Equation.3">
                    <p:embed/>
                    <p:pic>
                      <p:nvPicPr>
                        <p:cNvPr id="0" name="Object 10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4" y="935"/>
                          <a:ext cx="1190" cy="4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1047"/>
            <p:cNvGraphicFramePr>
              <a:graphicFrameLocks noChangeAspect="1"/>
            </p:cNvGraphicFramePr>
            <p:nvPr/>
          </p:nvGraphicFramePr>
          <p:xfrm>
            <a:off x="2989" y="945"/>
            <a:ext cx="1158" cy="443"/>
          </p:xfrm>
          <a:graphic>
            <a:graphicData uri="http://schemas.openxmlformats.org/presentationml/2006/ole">
              <mc:AlternateContent xmlns:mc="http://schemas.openxmlformats.org/markup-compatibility/2006">
                <mc:Choice xmlns:v="urn:schemas-microsoft-com:vml" Requires="v">
                  <p:oleObj spid="_x0000_s34836" name="公式" r:id="rId7" imgW="1269365" imgH="482600" progId="Equation.3">
                    <p:embed/>
                  </p:oleObj>
                </mc:Choice>
                <mc:Fallback>
                  <p:oleObj name="公式" r:id="rId7" imgW="1269365" imgH="482600" progId="Equation.3">
                    <p:embed/>
                    <p:pic>
                      <p:nvPicPr>
                        <p:cNvPr id="0" name="Object 10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9" y="945"/>
                          <a:ext cx="1158" cy="4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20" name="Text Box 1049"/>
            <p:cNvSpPr txBox="1">
              <a:spLocks noChangeArrowheads="1"/>
            </p:cNvSpPr>
            <p:nvPr/>
          </p:nvSpPr>
          <p:spPr bwMode="auto">
            <a:xfrm>
              <a:off x="2610" y="1080"/>
              <a:ext cx="292" cy="269"/>
            </a:xfrm>
            <a:prstGeom prst="rect">
              <a:avLst/>
            </a:prstGeom>
            <a:noFill/>
            <a:ln w="9525">
              <a:noFill/>
              <a:miter lim="800000"/>
            </a:ln>
          </p:spPr>
          <p:txBody>
            <a:bodyPr wrap="none">
              <a:spAutoFit/>
            </a:bodyPr>
            <a:lstStyle/>
            <a:p>
              <a:r>
                <a:rPr lang="zh-CN" altLang="en-US" sz="2200">
                  <a:latin typeface="仿宋_GB2312" pitchFamily="49" charset="-122"/>
                </a:rPr>
                <a:t>和</a:t>
              </a:r>
            </a:p>
          </p:txBody>
        </p:sp>
      </p:grpSp>
      <p:sp>
        <p:nvSpPr>
          <p:cNvPr id="47121" name="Rectangle 1046"/>
          <p:cNvSpPr>
            <a:spLocks noChangeArrowheads="1"/>
          </p:cNvSpPr>
          <p:nvPr/>
        </p:nvSpPr>
        <p:spPr bwMode="auto">
          <a:xfrm>
            <a:off x="714375" y="2357438"/>
            <a:ext cx="3257550" cy="427037"/>
          </a:xfrm>
          <a:prstGeom prst="rect">
            <a:avLst/>
          </a:prstGeom>
          <a:noFill/>
          <a:ln w="9525">
            <a:noFill/>
            <a:miter lim="800000"/>
          </a:ln>
        </p:spPr>
        <p:txBody>
          <a:bodyPr wrap="none">
            <a:spAutoFit/>
          </a:bodyPr>
          <a:lstStyle/>
          <a:p>
            <a:pPr>
              <a:spcBef>
                <a:spcPct val="20000"/>
              </a:spcBef>
            </a:pPr>
            <a:r>
              <a:rPr lang="zh-CN" altLang="en-US" sz="2200">
                <a:latin typeface="仿宋_GB2312" pitchFamily="49" charset="-122"/>
              </a:rPr>
              <a:t>代入上式得到费米能级：</a:t>
            </a:r>
          </a:p>
        </p:txBody>
      </p:sp>
      <p:graphicFrame>
        <p:nvGraphicFramePr>
          <p:cNvPr id="47109" name="Object 8"/>
          <p:cNvGraphicFramePr>
            <a:graphicFrameLocks noChangeAspect="1"/>
          </p:cNvGraphicFramePr>
          <p:nvPr/>
        </p:nvGraphicFramePr>
        <p:xfrm>
          <a:off x="2500313" y="4500563"/>
          <a:ext cx="2586037" cy="731837"/>
        </p:xfrm>
        <a:graphic>
          <a:graphicData uri="http://schemas.openxmlformats.org/presentationml/2006/ole">
            <mc:AlternateContent xmlns:mc="http://schemas.openxmlformats.org/markup-compatibility/2006">
              <mc:Choice xmlns:v="urn:schemas-microsoft-com:vml" Requires="v">
                <p:oleObj spid="_x0000_s34837" name="公式" r:id="rId9" imgW="1524000" imgH="482600" progId="Equation.3">
                  <p:embed/>
                </p:oleObj>
              </mc:Choice>
              <mc:Fallback>
                <p:oleObj name="公式" r:id="rId9" imgW="1524000" imgH="482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4500563"/>
                        <a:ext cx="2586037"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22" name="Rectangle 1046"/>
          <p:cNvSpPr>
            <a:spLocks noChangeArrowheads="1"/>
          </p:cNvSpPr>
          <p:nvPr/>
        </p:nvSpPr>
        <p:spPr bwMode="auto">
          <a:xfrm>
            <a:off x="785813" y="5500688"/>
            <a:ext cx="4510087" cy="427037"/>
          </a:xfrm>
          <a:prstGeom prst="rect">
            <a:avLst/>
          </a:prstGeom>
          <a:noFill/>
          <a:ln w="9525">
            <a:noFill/>
            <a:miter lim="800000"/>
          </a:ln>
        </p:spPr>
        <p:txBody>
          <a:bodyPr wrap="none">
            <a:spAutoFit/>
          </a:bodyPr>
          <a:lstStyle/>
          <a:p>
            <a:pPr>
              <a:spcBef>
                <a:spcPct val="20000"/>
              </a:spcBef>
            </a:pPr>
            <a:r>
              <a:rPr lang="zh-CN" altLang="en-US" sz="2200" dirty="0">
                <a:latin typeface="仿宋_GB2312" pitchFamily="49" charset="-122"/>
              </a:rPr>
              <a:t>温度一定时，</a:t>
            </a:r>
            <a:r>
              <a:rPr lang="en-US" altLang="zh-CN" sz="2200" dirty="0" err="1">
                <a:latin typeface="Times New Roman" panose="02020603050405020304" pitchFamily="18" charset="0"/>
              </a:rPr>
              <a:t>E</a:t>
            </a:r>
            <a:r>
              <a:rPr lang="en-US" altLang="zh-CN" sz="2200" baseline="-25000" dirty="0" err="1">
                <a:latin typeface="Times New Roman" panose="02020603050405020304" pitchFamily="18" charset="0"/>
              </a:rPr>
              <a:t>i</a:t>
            </a:r>
            <a:r>
              <a:rPr lang="en-US" altLang="zh-CN" sz="2200" dirty="0" err="1">
                <a:latin typeface="Times New Roman" panose="02020603050405020304" pitchFamily="18" charset="0"/>
              </a:rPr>
              <a:t>和n</a:t>
            </a:r>
            <a:r>
              <a:rPr lang="en-US" altLang="zh-CN" sz="2200" baseline="-25000" dirty="0" err="1">
                <a:latin typeface="Times New Roman" panose="02020603050405020304" pitchFamily="18" charset="0"/>
              </a:rPr>
              <a:t>i</a:t>
            </a:r>
            <a:r>
              <a:rPr lang="en-US" altLang="zh-CN" sz="2200" dirty="0" err="1">
                <a:latin typeface="Times New Roman" panose="02020603050405020304" pitchFamily="18" charset="0"/>
              </a:rPr>
              <a:t>一定，E</a:t>
            </a:r>
            <a:r>
              <a:rPr lang="en-US" altLang="zh-CN" sz="2200" baseline="-25000" dirty="0" err="1">
                <a:latin typeface="Times New Roman" panose="02020603050405020304" pitchFamily="18" charset="0"/>
              </a:rPr>
              <a:t>f</a:t>
            </a:r>
            <a:r>
              <a:rPr lang="en-US" altLang="zh-CN" sz="2200" dirty="0" err="1">
                <a:latin typeface="Times New Roman" panose="02020603050405020304" pitchFamily="18" charset="0"/>
              </a:rPr>
              <a:t>可求</a:t>
            </a:r>
            <a:r>
              <a:rPr lang="en-US" altLang="zh-CN" sz="2200" dirty="0">
                <a:latin typeface="Times New Roman" panose="02020603050405020304" pitchFamily="18" charset="0"/>
              </a:rPr>
              <a:t>。</a:t>
            </a:r>
            <a:endParaRPr lang="zh-CN" altLang="en-US" sz="2200" dirty="0">
              <a:latin typeface="Times New Roman" panose="02020603050405020304" pitchFamily="18" charset="0"/>
            </a:endParaRPr>
          </a:p>
        </p:txBody>
      </p:sp>
      <p:sp>
        <p:nvSpPr>
          <p:cNvPr id="14" name="TextBox 8"/>
          <p:cNvSpPr txBox="1">
            <a:spLocks noChangeArrowheads="1"/>
          </p:cNvSpPr>
          <p:nvPr/>
        </p:nvSpPr>
        <p:spPr bwMode="auto">
          <a:xfrm>
            <a:off x="193325" y="147961"/>
            <a:ext cx="5415265"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型半导体：杂志电离，本征激发</a:t>
            </a:r>
          </a:p>
        </p:txBody>
      </p:sp>
      <p:sp>
        <p:nvSpPr>
          <p:cNvPr id="15" name="TextBox 14"/>
          <p:cNvSpPr txBox="1"/>
          <p:nvPr/>
        </p:nvSpPr>
        <p:spPr>
          <a:xfrm>
            <a:off x="6500826" y="1714488"/>
            <a:ext cx="2285984" cy="923330"/>
          </a:xfrm>
          <a:prstGeom prst="rect">
            <a:avLst/>
          </a:prstGeom>
          <a:noFill/>
        </p:spPr>
        <p:txBody>
          <a:bodyPr wrap="square" rtlCol="0">
            <a:spAutoFit/>
          </a:bodyPr>
          <a:lstStyle/>
          <a:p>
            <a:r>
              <a:rPr lang="en-US" altLang="zh-CN" b="1" dirty="0" err="1">
                <a:latin typeface="Times New Roman" panose="02020603050405020304" pitchFamily="18" charset="0"/>
                <a:ea typeface="仿宋" panose="02010609060101010101" pitchFamily="49" charset="-122"/>
                <a:cs typeface="Times New Roman" panose="02020603050405020304" pitchFamily="18" charset="0"/>
              </a:rPr>
              <a:t>n</a:t>
            </a:r>
            <a:r>
              <a:rPr lang="en-US" altLang="zh-CN" b="1" baseline="-25000" dirty="0" err="1">
                <a:latin typeface="Times New Roman" panose="02020603050405020304" pitchFamily="18" charset="0"/>
                <a:ea typeface="仿宋" panose="02010609060101010101" pitchFamily="49" charset="-122"/>
                <a:cs typeface="Times New Roman" panose="02020603050405020304" pitchFamily="18" charset="0"/>
              </a:rPr>
              <a:t>i</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仿宋" panose="02010609060101010101" pitchFamily="49" charset="-122"/>
                <a:cs typeface="Times New Roman" panose="02020603050405020304" pitchFamily="18" charset="0"/>
              </a:rPr>
              <a:t>E</a:t>
            </a:r>
            <a:r>
              <a:rPr lang="en-US" altLang="zh-CN" b="1" baseline="-25000" dirty="0" err="1">
                <a:latin typeface="Times New Roman" panose="02020603050405020304" pitchFamily="18" charset="0"/>
                <a:ea typeface="仿宋" panose="02010609060101010101" pitchFamily="49" charset="-122"/>
                <a:cs typeface="Times New Roman" panose="02020603050405020304" pitchFamily="18" charset="0"/>
              </a:rPr>
              <a:t>i</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分别为本征半导体的载流子浓度和费米能级</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D89B0B9A-990E-48DB-88FF-B2317E2C54F8}" type="slidenum">
              <a:rPr lang="en-GB"/>
              <a:t>64</a:t>
            </a:fld>
            <a:endParaRPr lang="en-GB"/>
          </a:p>
        </p:txBody>
      </p:sp>
      <p:sp>
        <p:nvSpPr>
          <p:cNvPr id="48137"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graphicFrame>
        <p:nvGraphicFramePr>
          <p:cNvPr id="48130" name="Object 23"/>
          <p:cNvGraphicFramePr>
            <a:graphicFrameLocks noChangeAspect="1"/>
          </p:cNvGraphicFramePr>
          <p:nvPr/>
        </p:nvGraphicFramePr>
        <p:xfrm>
          <a:off x="2428875" y="3357563"/>
          <a:ext cx="2863850" cy="1147762"/>
        </p:xfrm>
        <a:graphic>
          <a:graphicData uri="http://schemas.openxmlformats.org/presentationml/2006/ole">
            <mc:AlternateContent xmlns:mc="http://schemas.openxmlformats.org/markup-compatibility/2006">
              <mc:Choice xmlns:v="urn:schemas-microsoft-com:vml" Requires="v">
                <p:oleObj spid="_x0000_s35858" name="Equation" r:id="rId3" imgW="1587500" imgH="711200" progId="Equation.3">
                  <p:embed/>
                </p:oleObj>
              </mc:Choice>
              <mc:Fallback>
                <p:oleObj name="Equation" r:id="rId3" imgW="1587500" imgH="7112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3357563"/>
                        <a:ext cx="2863850" cy="1147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1" name="矩形 13"/>
          <p:cNvSpPr>
            <a:spLocks noChangeArrowheads="1"/>
          </p:cNvSpPr>
          <p:nvPr/>
        </p:nvSpPr>
        <p:spPr bwMode="auto">
          <a:xfrm>
            <a:off x="785813" y="1500188"/>
            <a:ext cx="3262312" cy="400050"/>
          </a:xfrm>
          <a:prstGeom prst="rect">
            <a:avLst/>
          </a:prstGeom>
          <a:noFill/>
          <a:ln w="9525">
            <a:noFill/>
            <a:miter lim="800000"/>
          </a:ln>
        </p:spPr>
        <p:txBody>
          <a:bodyPr wrap="none">
            <a:spAutoFit/>
          </a:bodyPr>
          <a:lstStyle/>
          <a:p>
            <a:r>
              <a:rPr lang="zh-CN" altLang="en-US" sz="2000">
                <a:solidFill>
                  <a:srgbClr val="000000"/>
                </a:solidFill>
                <a:latin typeface="Calibri" panose="020F0502020204030204" charset="0"/>
              </a:rPr>
              <a:t>过渡区载流子浓度的计算：</a:t>
            </a:r>
            <a:endParaRPr lang="zh-CN" altLang="en-US"/>
          </a:p>
        </p:txBody>
      </p:sp>
      <p:graphicFrame>
        <p:nvGraphicFramePr>
          <p:cNvPr id="48131" name="Object 22"/>
          <p:cNvGraphicFramePr>
            <a:graphicFrameLocks noChangeAspect="1"/>
          </p:cNvGraphicFramePr>
          <p:nvPr/>
        </p:nvGraphicFramePr>
        <p:xfrm>
          <a:off x="3214688" y="2000250"/>
          <a:ext cx="1524000" cy="428625"/>
        </p:xfrm>
        <a:graphic>
          <a:graphicData uri="http://schemas.openxmlformats.org/presentationml/2006/ole">
            <mc:AlternateContent xmlns:mc="http://schemas.openxmlformats.org/markup-compatibility/2006">
              <mc:Choice xmlns:v="urn:schemas-microsoft-com:vml" Requires="v">
                <p:oleObj spid="_x0000_s35859" name="公式" r:id="rId5" imgW="812165" imgH="228600" progId="Equation.3">
                  <p:embed/>
                </p:oleObj>
              </mc:Choice>
              <mc:Fallback>
                <p:oleObj name="公式" r:id="rId5" imgW="812165" imgH="22860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88" y="2000250"/>
                        <a:ext cx="15240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8" name="Object 6"/>
          <p:cNvGraphicFramePr>
            <a:graphicFrameLocks noChangeAspect="1"/>
          </p:cNvGraphicFramePr>
          <p:nvPr/>
        </p:nvGraphicFramePr>
        <p:xfrm>
          <a:off x="3214688" y="2428875"/>
          <a:ext cx="1349375" cy="512763"/>
        </p:xfrm>
        <a:graphic>
          <a:graphicData uri="http://schemas.openxmlformats.org/presentationml/2006/ole">
            <mc:AlternateContent xmlns:mc="http://schemas.openxmlformats.org/markup-compatibility/2006">
              <mc:Choice xmlns:v="urn:schemas-microsoft-com:vml" Requires="v">
                <p:oleObj spid="_x0000_s35860" name="Equation" r:id="rId7" imgW="635000" imgH="241300" progId="Equation.3">
                  <p:embed/>
                </p:oleObj>
              </mc:Choice>
              <mc:Fallback>
                <p:oleObj name="Equation" r:id="rId7" imgW="6350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688" y="2428875"/>
                        <a:ext cx="1349375"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2" name="TextBox 16"/>
          <p:cNvSpPr txBox="1">
            <a:spLocks noChangeArrowheads="1"/>
          </p:cNvSpPr>
          <p:nvPr/>
        </p:nvSpPr>
        <p:spPr bwMode="auto">
          <a:xfrm>
            <a:off x="928688" y="2000250"/>
            <a:ext cx="1338262" cy="369888"/>
          </a:xfrm>
          <a:prstGeom prst="rect">
            <a:avLst/>
          </a:prstGeom>
          <a:noFill/>
          <a:ln w="9525">
            <a:noFill/>
            <a:miter lim="800000"/>
          </a:ln>
        </p:spPr>
        <p:txBody>
          <a:bodyPr wrap="none">
            <a:spAutoFit/>
          </a:bodyPr>
          <a:lstStyle/>
          <a:p>
            <a:r>
              <a:rPr lang="zh-CN" altLang="en-US"/>
              <a:t>联立方程：</a:t>
            </a:r>
          </a:p>
        </p:txBody>
      </p:sp>
      <p:sp>
        <p:nvSpPr>
          <p:cNvPr id="18" name="左大括号 17"/>
          <p:cNvSpPr/>
          <p:nvPr/>
        </p:nvSpPr>
        <p:spPr>
          <a:xfrm>
            <a:off x="3071813" y="2214563"/>
            <a:ext cx="46037" cy="571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48144" name="Text Box 25"/>
          <p:cNvSpPr txBox="1">
            <a:spLocks noChangeArrowheads="1"/>
          </p:cNvSpPr>
          <p:nvPr/>
        </p:nvSpPr>
        <p:spPr bwMode="auto">
          <a:xfrm>
            <a:off x="1214438" y="3571875"/>
            <a:ext cx="954087" cy="400050"/>
          </a:xfrm>
          <a:prstGeom prst="rect">
            <a:avLst/>
          </a:prstGeom>
          <a:noFill/>
          <a:ln w="9525">
            <a:noFill/>
            <a:miter lim="800000"/>
          </a:ln>
        </p:spPr>
        <p:txBody>
          <a:bodyPr wrap="none">
            <a:spAutoFit/>
          </a:bodyPr>
          <a:lstStyle/>
          <a:p>
            <a:r>
              <a:rPr lang="zh-CN" altLang="en-US" sz="2000">
                <a:latin typeface="仿宋_GB2312" pitchFamily="49" charset="-122"/>
              </a:rPr>
              <a:t>解得：</a:t>
            </a:r>
          </a:p>
        </p:txBody>
      </p:sp>
      <p:graphicFrame>
        <p:nvGraphicFramePr>
          <p:cNvPr id="48133" name="Object 24"/>
          <p:cNvGraphicFramePr>
            <a:graphicFrameLocks noChangeAspect="1"/>
          </p:cNvGraphicFramePr>
          <p:nvPr/>
        </p:nvGraphicFramePr>
        <p:xfrm>
          <a:off x="2411413" y="4652963"/>
          <a:ext cx="3095625" cy="1149350"/>
        </p:xfrm>
        <a:graphic>
          <a:graphicData uri="http://schemas.openxmlformats.org/presentationml/2006/ole">
            <mc:AlternateContent xmlns:mc="http://schemas.openxmlformats.org/markup-compatibility/2006">
              <mc:Choice xmlns:v="urn:schemas-microsoft-com:vml" Requires="v">
                <p:oleObj spid="_x0000_s35861" name="Equation" r:id="rId9" imgW="1752600" imgH="749300" progId="Equation.3">
                  <p:embed/>
                </p:oleObj>
              </mc:Choice>
              <mc:Fallback>
                <p:oleObj name="Equation" r:id="rId9" imgW="1752600" imgH="74930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4652963"/>
                        <a:ext cx="3095625"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8"/>
          <p:cNvSpPr txBox="1">
            <a:spLocks noChangeArrowheads="1"/>
          </p:cNvSpPr>
          <p:nvPr/>
        </p:nvSpPr>
        <p:spPr bwMode="auto">
          <a:xfrm>
            <a:off x="175570" y="248306"/>
            <a:ext cx="5415265"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型半导体：杂志电离，本征激发</a:t>
            </a: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D8ED02F8-323E-4A37-9770-B2E0331E9486}" type="slidenum">
              <a:rPr lang="en-GB"/>
              <a:t>65</a:t>
            </a:fld>
            <a:endParaRPr lang="en-GB"/>
          </a:p>
        </p:txBody>
      </p:sp>
      <p:sp>
        <p:nvSpPr>
          <p:cNvPr id="49160"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49163" name="Rectangle 22"/>
          <p:cNvSpPr>
            <a:spLocks noChangeArrowheads="1"/>
          </p:cNvSpPr>
          <p:nvPr/>
        </p:nvSpPr>
        <p:spPr bwMode="auto">
          <a:xfrm>
            <a:off x="611188" y="4437063"/>
            <a:ext cx="8247092" cy="1808162"/>
          </a:xfrm>
          <a:prstGeom prst="rect">
            <a:avLst/>
          </a:prstGeom>
          <a:noFill/>
          <a:ln w="9525">
            <a:noFill/>
            <a:miter lim="800000"/>
          </a:ln>
        </p:spPr>
        <p:txBody>
          <a:bodyPr/>
          <a:lstStyle/>
          <a:p>
            <a:pPr marL="342900" indent="-342900">
              <a:lnSpc>
                <a:spcPct val="150000"/>
              </a:lnSpc>
              <a:spcBef>
                <a:spcPct val="20000"/>
              </a:spcBef>
            </a:pPr>
            <a:r>
              <a:rPr lang="zh-CN" altLang="en-US" sz="2200" dirty="0">
                <a:latin typeface="Calibri" panose="020F0502020204030204" charset="0"/>
              </a:rPr>
              <a:t>可见电子浓度比空穴浓度大得多，这时半导体处于过渡区内靠近</a:t>
            </a:r>
          </a:p>
          <a:p>
            <a:pPr marL="342900" indent="-342900">
              <a:lnSpc>
                <a:spcPct val="150000"/>
              </a:lnSpc>
              <a:spcBef>
                <a:spcPct val="20000"/>
              </a:spcBef>
            </a:pPr>
            <a:r>
              <a:rPr lang="zh-CN" altLang="en-US" sz="2200" dirty="0">
                <a:latin typeface="Calibri" panose="020F0502020204030204" charset="0"/>
              </a:rPr>
              <a:t>饱和区的一边。室温下，硅两者的浓度可以差十几个数量级。</a:t>
            </a:r>
          </a:p>
          <a:p>
            <a:pPr marL="342900" indent="-342900">
              <a:lnSpc>
                <a:spcPct val="150000"/>
              </a:lnSpc>
              <a:spcBef>
                <a:spcPct val="20000"/>
              </a:spcBef>
            </a:pPr>
            <a:r>
              <a:rPr lang="zh-CN" altLang="en-US" sz="2200" dirty="0">
                <a:latin typeface="Calibri" panose="020F0502020204030204" charset="0"/>
              </a:rPr>
              <a:t>浓度大的称多数载流子，少的称少数载流子。</a:t>
            </a:r>
          </a:p>
        </p:txBody>
      </p:sp>
      <p:graphicFrame>
        <p:nvGraphicFramePr>
          <p:cNvPr id="49154" name="Object 23"/>
          <p:cNvGraphicFramePr>
            <a:graphicFrameLocks noChangeAspect="1"/>
          </p:cNvGraphicFramePr>
          <p:nvPr/>
        </p:nvGraphicFramePr>
        <p:xfrm>
          <a:off x="2714625" y="2786063"/>
          <a:ext cx="1714500" cy="835025"/>
        </p:xfrm>
        <a:graphic>
          <a:graphicData uri="http://schemas.openxmlformats.org/presentationml/2006/ole">
            <mc:AlternateContent xmlns:mc="http://schemas.openxmlformats.org/markup-compatibility/2006">
              <mc:Choice xmlns:v="urn:schemas-microsoft-com:vml" Requires="v">
                <p:oleObj spid="_x0000_s36878" name="公式" r:id="rId3" imgW="927100" imgH="457200" progId="Equation.3">
                  <p:embed/>
                </p:oleObj>
              </mc:Choice>
              <mc:Fallback>
                <p:oleObj name="公式" r:id="rId3" imgW="927100" imgH="4572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2786063"/>
                        <a:ext cx="171450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5" name="矩形 13"/>
          <p:cNvSpPr>
            <a:spLocks noChangeArrowheads="1"/>
          </p:cNvSpPr>
          <p:nvPr/>
        </p:nvSpPr>
        <p:spPr bwMode="auto">
          <a:xfrm>
            <a:off x="785813" y="1500188"/>
            <a:ext cx="1098550" cy="457200"/>
          </a:xfrm>
          <a:prstGeom prst="rect">
            <a:avLst/>
          </a:prstGeom>
          <a:noFill/>
          <a:ln w="9525">
            <a:noFill/>
            <a:miter lim="800000"/>
          </a:ln>
        </p:spPr>
        <p:txBody>
          <a:bodyPr wrap="none">
            <a:spAutoFit/>
          </a:bodyPr>
          <a:lstStyle/>
          <a:p>
            <a:r>
              <a:rPr lang="zh-CN" altLang="en-US" sz="2400">
                <a:solidFill>
                  <a:srgbClr val="000000"/>
                </a:solidFill>
                <a:latin typeface="Calibri" panose="020F0502020204030204" charset="0"/>
              </a:rPr>
              <a:t>讨论：</a:t>
            </a:r>
            <a:endParaRPr lang="zh-CN" altLang="en-US" sz="2400"/>
          </a:p>
        </p:txBody>
      </p:sp>
      <p:graphicFrame>
        <p:nvGraphicFramePr>
          <p:cNvPr id="49155" name="Object 22"/>
          <p:cNvGraphicFramePr>
            <a:graphicFrameLocks noChangeAspect="1"/>
          </p:cNvGraphicFramePr>
          <p:nvPr/>
        </p:nvGraphicFramePr>
        <p:xfrm>
          <a:off x="619125" y="2071688"/>
          <a:ext cx="2047875" cy="428625"/>
        </p:xfrm>
        <a:graphic>
          <a:graphicData uri="http://schemas.openxmlformats.org/presentationml/2006/ole">
            <mc:AlternateContent xmlns:mc="http://schemas.openxmlformats.org/markup-compatibility/2006">
              <mc:Choice xmlns:v="urn:schemas-microsoft-com:vml" Requires="v">
                <p:oleObj spid="_x0000_s36879" name="公式" r:id="rId5" imgW="1091565" imgH="228600" progId="Equation.3">
                  <p:embed/>
                </p:oleObj>
              </mc:Choice>
              <mc:Fallback>
                <p:oleObj name="公式" r:id="rId5" imgW="1091565" imgH="22860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125" y="2071688"/>
                        <a:ext cx="20478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6" name="Text Box 25"/>
          <p:cNvSpPr txBox="1">
            <a:spLocks noChangeArrowheads="1"/>
          </p:cNvSpPr>
          <p:nvPr/>
        </p:nvSpPr>
        <p:spPr bwMode="auto">
          <a:xfrm>
            <a:off x="3143250" y="2071688"/>
            <a:ext cx="1708150" cy="457200"/>
          </a:xfrm>
          <a:prstGeom prst="rect">
            <a:avLst/>
          </a:prstGeom>
          <a:noFill/>
          <a:ln w="9525">
            <a:noFill/>
            <a:miter lim="800000"/>
          </a:ln>
        </p:spPr>
        <p:txBody>
          <a:bodyPr wrap="none">
            <a:spAutoFit/>
          </a:bodyPr>
          <a:lstStyle/>
          <a:p>
            <a:r>
              <a:rPr lang="zh-CN" altLang="en-US" sz="2400">
                <a:latin typeface="仿宋_GB2312" pitchFamily="49" charset="-122"/>
              </a:rPr>
              <a:t>不难解得：</a:t>
            </a:r>
          </a:p>
        </p:txBody>
      </p:sp>
      <p:graphicFrame>
        <p:nvGraphicFramePr>
          <p:cNvPr id="49156" name="Object 7"/>
          <p:cNvGraphicFramePr>
            <a:graphicFrameLocks noChangeAspect="1"/>
          </p:cNvGraphicFramePr>
          <p:nvPr/>
        </p:nvGraphicFramePr>
        <p:xfrm>
          <a:off x="2786063" y="3643313"/>
          <a:ext cx="928687" cy="749300"/>
        </p:xfrm>
        <a:graphic>
          <a:graphicData uri="http://schemas.openxmlformats.org/presentationml/2006/ole">
            <mc:AlternateContent xmlns:mc="http://schemas.openxmlformats.org/markup-compatibility/2006">
              <mc:Choice xmlns:v="urn:schemas-microsoft-com:vml" Requires="v">
                <p:oleObj spid="_x0000_s36880" name="公式" r:id="rId7" imgW="558800" imgH="457200" progId="Equation.3">
                  <p:embed/>
                </p:oleObj>
              </mc:Choice>
              <mc:Fallback>
                <p:oleObj name="公式" r:id="rId7" imgW="55880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6063" y="3643313"/>
                        <a:ext cx="928687"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左大括号 16"/>
          <p:cNvSpPr/>
          <p:nvPr/>
        </p:nvSpPr>
        <p:spPr>
          <a:xfrm>
            <a:off x="2286000" y="3143250"/>
            <a:ext cx="285750" cy="107156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TextBox 8"/>
          <p:cNvSpPr txBox="1">
            <a:spLocks noChangeArrowheads="1"/>
          </p:cNvSpPr>
          <p:nvPr/>
        </p:nvSpPr>
        <p:spPr bwMode="auto">
          <a:xfrm>
            <a:off x="78430" y="163513"/>
            <a:ext cx="5415265" cy="523220"/>
          </a:xfrm>
          <a:prstGeom prst="rect">
            <a:avLst/>
          </a:prstGeom>
          <a:noFill/>
          <a:ln w="9525">
            <a:noFill/>
            <a:miter lim="800000"/>
          </a:ln>
        </p:spPr>
        <p:txBody>
          <a:bodyPr wrap="none">
            <a:spAutoFit/>
          </a:bodyPr>
          <a:lstStyle/>
          <a:p>
            <a:r>
              <a:rPr lang="en-US" altLang="zh-CN" sz="2800" b="1" dirty="0">
                <a:latin typeface="黑体" panose="02010609060101010101" pitchFamily="49" charset="-122"/>
                <a:ea typeface="黑体" panose="02010609060101010101" pitchFamily="49" charset="-122"/>
                <a:cs typeface="Arial Unicode MS" panose="020B0604020202020204" charset="-122"/>
              </a:rPr>
              <a:t>n</a:t>
            </a:r>
            <a:r>
              <a:rPr lang="zh-CN" altLang="en-US" sz="2800" b="1" dirty="0">
                <a:latin typeface="黑体" panose="02010609060101010101" pitchFamily="49" charset="-122"/>
                <a:ea typeface="黑体" panose="02010609060101010101" pitchFamily="49" charset="-122"/>
                <a:cs typeface="Arial Unicode MS" panose="020B0604020202020204" charset="-122"/>
              </a:rPr>
              <a:t>型半导体：杂志电离，本征激发</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6DDF9E56-ECE3-4309-B8C8-8CDCEE6FA74B}" type="slidenum">
              <a:rPr lang="en-GB"/>
              <a:t>66</a:t>
            </a:fld>
            <a:endParaRPr lang="en-GB"/>
          </a:p>
        </p:txBody>
      </p:sp>
      <p:sp>
        <p:nvSpPr>
          <p:cNvPr id="50184"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50187" name="Rectangle 22"/>
          <p:cNvSpPr>
            <a:spLocks noChangeArrowheads="1"/>
          </p:cNvSpPr>
          <p:nvPr/>
        </p:nvSpPr>
        <p:spPr bwMode="auto">
          <a:xfrm>
            <a:off x="468313" y="4005263"/>
            <a:ext cx="7559675" cy="1008062"/>
          </a:xfrm>
          <a:prstGeom prst="rect">
            <a:avLst/>
          </a:prstGeom>
          <a:noFill/>
          <a:ln w="9525">
            <a:noFill/>
            <a:miter lim="800000"/>
          </a:ln>
        </p:spPr>
        <p:txBody>
          <a:bodyPr/>
          <a:lstStyle/>
          <a:p>
            <a:pPr marL="342900" indent="-342900">
              <a:lnSpc>
                <a:spcPct val="150000"/>
              </a:lnSpc>
              <a:spcBef>
                <a:spcPct val="20000"/>
              </a:spcBef>
            </a:pPr>
            <a:r>
              <a:rPr lang="zh-CN" altLang="en-US" sz="2200">
                <a:latin typeface="Times New Roman" panose="02020603050405020304" pitchFamily="18" charset="0"/>
              </a:rPr>
              <a:t>       电子浓度和空穴浓度大小相近，都近</a:t>
            </a:r>
            <a:r>
              <a:rPr lang="en-US" altLang="zh-CN" sz="2200">
                <a:latin typeface="Times New Roman" panose="02020603050405020304" pitchFamily="18" charset="0"/>
              </a:rPr>
              <a:t>n</a:t>
            </a:r>
            <a:r>
              <a:rPr lang="en-US" altLang="zh-CN" sz="2200" baseline="-25000">
                <a:latin typeface="Times New Roman" panose="02020603050405020304" pitchFamily="18" charset="0"/>
              </a:rPr>
              <a:t>i</a:t>
            </a:r>
            <a:r>
              <a:rPr lang="zh-CN" altLang="en-US" sz="2200">
                <a:latin typeface="Times New Roman" panose="02020603050405020304" pitchFamily="18" charset="0"/>
              </a:rPr>
              <a:t>，这时半导体处于过渡区内靠近本征激发一边。</a:t>
            </a:r>
          </a:p>
        </p:txBody>
      </p:sp>
      <p:graphicFrame>
        <p:nvGraphicFramePr>
          <p:cNvPr id="50178" name="Object 23"/>
          <p:cNvGraphicFramePr>
            <a:graphicFrameLocks noChangeAspect="1"/>
          </p:cNvGraphicFramePr>
          <p:nvPr/>
        </p:nvGraphicFramePr>
        <p:xfrm>
          <a:off x="2843213" y="2143125"/>
          <a:ext cx="1455737" cy="765175"/>
        </p:xfrm>
        <a:graphic>
          <a:graphicData uri="http://schemas.openxmlformats.org/presentationml/2006/ole">
            <mc:AlternateContent xmlns:mc="http://schemas.openxmlformats.org/markup-compatibility/2006">
              <mc:Choice xmlns:v="urn:schemas-microsoft-com:vml" Requires="v">
                <p:oleObj spid="_x0000_s37902" name="公式" r:id="rId3" imgW="787400" imgH="419100" progId="Equation.3">
                  <p:embed/>
                </p:oleObj>
              </mc:Choice>
              <mc:Fallback>
                <p:oleObj name="公式" r:id="rId3" imgW="787400" imgH="4191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143125"/>
                        <a:ext cx="1455737"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9" name="Object 22"/>
          <p:cNvGraphicFramePr>
            <a:graphicFrameLocks noChangeAspect="1"/>
          </p:cNvGraphicFramePr>
          <p:nvPr/>
        </p:nvGraphicFramePr>
        <p:xfrm>
          <a:off x="630238" y="1571625"/>
          <a:ext cx="2024062" cy="428625"/>
        </p:xfrm>
        <a:graphic>
          <a:graphicData uri="http://schemas.openxmlformats.org/presentationml/2006/ole">
            <mc:AlternateContent xmlns:mc="http://schemas.openxmlformats.org/markup-compatibility/2006">
              <mc:Choice xmlns:v="urn:schemas-microsoft-com:vml" Requires="v">
                <p:oleObj spid="_x0000_s37903" name="公式" r:id="rId5" imgW="1079500" imgH="228600" progId="Equation.3">
                  <p:embed/>
                </p:oleObj>
              </mc:Choice>
              <mc:Fallback>
                <p:oleObj name="公式" r:id="rId5" imgW="1079500" imgH="22860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238" y="1571625"/>
                        <a:ext cx="2024062"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9" name="Text Box 25"/>
          <p:cNvSpPr txBox="1">
            <a:spLocks noChangeArrowheads="1"/>
          </p:cNvSpPr>
          <p:nvPr/>
        </p:nvSpPr>
        <p:spPr bwMode="auto">
          <a:xfrm>
            <a:off x="3143250" y="1571625"/>
            <a:ext cx="1581150" cy="427038"/>
          </a:xfrm>
          <a:prstGeom prst="rect">
            <a:avLst/>
          </a:prstGeom>
          <a:noFill/>
          <a:ln w="9525">
            <a:noFill/>
            <a:miter lim="800000"/>
          </a:ln>
        </p:spPr>
        <p:txBody>
          <a:bodyPr wrap="none">
            <a:spAutoFit/>
          </a:bodyPr>
          <a:lstStyle/>
          <a:p>
            <a:r>
              <a:rPr lang="zh-CN" altLang="en-US" sz="2200">
                <a:latin typeface="仿宋_GB2312" pitchFamily="49" charset="-122"/>
              </a:rPr>
              <a:t>不难解得：</a:t>
            </a:r>
          </a:p>
        </p:txBody>
      </p:sp>
      <p:graphicFrame>
        <p:nvGraphicFramePr>
          <p:cNvPr id="50180" name="Object 4"/>
          <p:cNvGraphicFramePr>
            <a:graphicFrameLocks noChangeAspect="1"/>
          </p:cNvGraphicFramePr>
          <p:nvPr/>
        </p:nvGraphicFramePr>
        <p:xfrm>
          <a:off x="2786063" y="3036888"/>
          <a:ext cx="1519237" cy="685800"/>
        </p:xfrm>
        <a:graphic>
          <a:graphicData uri="http://schemas.openxmlformats.org/presentationml/2006/ole">
            <mc:AlternateContent xmlns:mc="http://schemas.openxmlformats.org/markup-compatibility/2006">
              <mc:Choice xmlns:v="urn:schemas-microsoft-com:vml" Requires="v">
                <p:oleObj spid="_x0000_s37904" name="公式" r:id="rId7" imgW="914400" imgH="419100" progId="Equation.3">
                  <p:embed/>
                </p:oleObj>
              </mc:Choice>
              <mc:Fallback>
                <p:oleObj name="公式" r:id="rId7" imgW="914400" imgH="419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6063" y="3036888"/>
                        <a:ext cx="151923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左大括号 16"/>
          <p:cNvSpPr/>
          <p:nvPr/>
        </p:nvSpPr>
        <p:spPr>
          <a:xfrm>
            <a:off x="2286000" y="2465388"/>
            <a:ext cx="285750" cy="107156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1" name="TextBox 8"/>
          <p:cNvSpPr txBox="1">
            <a:spLocks noChangeArrowheads="1"/>
          </p:cNvSpPr>
          <p:nvPr/>
        </p:nvSpPr>
        <p:spPr bwMode="auto">
          <a:xfrm>
            <a:off x="202202" y="228596"/>
            <a:ext cx="5415265"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型半导体：杂志电离，本征激发</a:t>
            </a: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19C7497D-DC12-4FCB-BC96-B77242E60B3C}" type="slidenum">
              <a:rPr lang="en-GB"/>
              <a:t>67</a:t>
            </a:fld>
            <a:endParaRPr lang="en-GB"/>
          </a:p>
        </p:txBody>
      </p:sp>
      <p:sp>
        <p:nvSpPr>
          <p:cNvPr id="110597"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110600" name="Rectangle 30"/>
          <p:cNvSpPr>
            <a:spLocks noChangeArrowheads="1"/>
          </p:cNvSpPr>
          <p:nvPr/>
        </p:nvSpPr>
        <p:spPr bwMode="auto">
          <a:xfrm>
            <a:off x="762000" y="1430338"/>
            <a:ext cx="7696200" cy="2362200"/>
          </a:xfrm>
          <a:prstGeom prst="rect">
            <a:avLst/>
          </a:prstGeom>
          <a:noFill/>
          <a:ln w="9525">
            <a:noFill/>
            <a:miter lim="800000"/>
          </a:ln>
        </p:spPr>
        <p:txBody>
          <a:bodyPr/>
          <a:lstStyle/>
          <a:p>
            <a:pPr marL="342900" indent="-342900">
              <a:lnSpc>
                <a:spcPct val="150000"/>
              </a:lnSpc>
              <a:spcBef>
                <a:spcPct val="20000"/>
              </a:spcBef>
            </a:pPr>
            <a:r>
              <a:rPr lang="en-US" altLang="zh-CN" sz="2000" b="1" dirty="0">
                <a:latin typeface="Calibri" panose="020F0502020204030204" charset="0"/>
              </a:rPr>
              <a:t>2. </a:t>
            </a:r>
            <a:r>
              <a:rPr lang="zh-CN" altLang="en-US" sz="2000" b="1" dirty="0">
                <a:latin typeface="Calibri" panose="020F0502020204030204" charset="0"/>
              </a:rPr>
              <a:t>高温本征激发区</a:t>
            </a:r>
          </a:p>
          <a:p>
            <a:pPr marL="342900" indent="-342900">
              <a:lnSpc>
                <a:spcPct val="150000"/>
              </a:lnSpc>
              <a:spcBef>
                <a:spcPct val="20000"/>
              </a:spcBef>
            </a:pPr>
            <a:r>
              <a:rPr lang="zh-CN" altLang="en-US" sz="2000" dirty="0">
                <a:latin typeface="Calibri" panose="020F0502020204030204" charset="0"/>
              </a:rPr>
              <a:t>      温度继续升高，本征激发更为强烈，使半导体本征载流子浓度远多于杂质电离的载流子浓度，    即</a:t>
            </a:r>
            <a:r>
              <a:rPr lang="en-US" altLang="zh-CN" sz="2000" dirty="0" err="1">
                <a:latin typeface="Calibri" panose="020F0502020204030204" charset="0"/>
              </a:rPr>
              <a:t>n</a:t>
            </a:r>
            <a:r>
              <a:rPr lang="en-US" altLang="zh-CN" sz="2000" baseline="-30000" dirty="0" err="1">
                <a:latin typeface="Calibri" panose="020F0502020204030204" charset="0"/>
              </a:rPr>
              <a:t>i</a:t>
            </a:r>
            <a:r>
              <a:rPr lang="en-US" altLang="zh-CN" sz="2000" dirty="0">
                <a:latin typeface="Calibri" panose="020F0502020204030204" charset="0"/>
              </a:rPr>
              <a:t>&gt;&gt;N</a:t>
            </a:r>
            <a:r>
              <a:rPr lang="en-US" altLang="zh-CN" sz="2000" baseline="-30000" dirty="0">
                <a:latin typeface="Calibri" panose="020F0502020204030204" charset="0"/>
              </a:rPr>
              <a:t>D</a:t>
            </a:r>
            <a:r>
              <a:rPr lang="en-US" altLang="zh-CN" sz="2000" dirty="0">
                <a:latin typeface="Calibri" panose="020F0502020204030204" charset="0"/>
              </a:rPr>
              <a:t> </a:t>
            </a:r>
            <a:r>
              <a:rPr lang="zh-CN" altLang="en-US" sz="2000" dirty="0">
                <a:latin typeface="Calibri" panose="020F0502020204030204" charset="0"/>
              </a:rPr>
              <a:t>时，称为杂质半导体进入了本征激发区。此时的电中性条件变为：</a:t>
            </a:r>
            <a:r>
              <a:rPr lang="en-US" altLang="zh-CN" sz="2000" dirty="0">
                <a:latin typeface="Calibri" panose="020F0502020204030204" charset="0"/>
              </a:rPr>
              <a:t>n</a:t>
            </a:r>
            <a:r>
              <a:rPr lang="en-US" altLang="zh-CN" sz="2000" baseline="-30000" dirty="0">
                <a:latin typeface="Calibri" panose="020F0502020204030204" charset="0"/>
              </a:rPr>
              <a:t>0</a:t>
            </a:r>
            <a:r>
              <a:rPr lang="zh-CN" altLang="en-US" sz="2000" dirty="0">
                <a:latin typeface="Calibri" panose="020F0502020204030204" charset="0"/>
              </a:rPr>
              <a:t>＝</a:t>
            </a:r>
            <a:r>
              <a:rPr lang="en-US" altLang="zh-CN" sz="2000" dirty="0">
                <a:latin typeface="Calibri" panose="020F0502020204030204" charset="0"/>
              </a:rPr>
              <a:t>p</a:t>
            </a:r>
            <a:r>
              <a:rPr lang="en-US" altLang="zh-CN" sz="2000" baseline="-30000" dirty="0">
                <a:latin typeface="Calibri" panose="020F0502020204030204" charset="0"/>
              </a:rPr>
              <a:t>0</a:t>
            </a:r>
            <a:r>
              <a:rPr lang="zh-CN" altLang="en-US" sz="2000" dirty="0">
                <a:latin typeface="Calibri" panose="020F0502020204030204" charset="0"/>
              </a:rPr>
              <a:t>，半导体与没有掺杂的本征半导体的情况基本相同。</a:t>
            </a:r>
          </a:p>
        </p:txBody>
      </p:sp>
      <p:grpSp>
        <p:nvGrpSpPr>
          <p:cNvPr id="2" name="Group 77"/>
          <p:cNvGrpSpPr/>
          <p:nvPr/>
        </p:nvGrpSpPr>
        <p:grpSpPr bwMode="auto">
          <a:xfrm>
            <a:off x="2357438" y="4214813"/>
            <a:ext cx="3505200" cy="2039937"/>
            <a:chOff x="1253" y="2158"/>
            <a:chExt cx="2635" cy="1690"/>
          </a:xfrm>
        </p:grpSpPr>
        <p:sp>
          <p:nvSpPr>
            <p:cNvPr id="110603" name="Line 3"/>
            <p:cNvSpPr>
              <a:spLocks noChangeShapeType="1"/>
            </p:cNvSpPr>
            <p:nvPr/>
          </p:nvSpPr>
          <p:spPr bwMode="auto">
            <a:xfrm>
              <a:off x="1307" y="3638"/>
              <a:ext cx="1920" cy="0"/>
            </a:xfrm>
            <a:prstGeom prst="line">
              <a:avLst/>
            </a:prstGeom>
            <a:noFill/>
            <a:ln w="28575">
              <a:solidFill>
                <a:schemeClr val="tx1"/>
              </a:solidFill>
              <a:round/>
            </a:ln>
          </p:spPr>
          <p:txBody>
            <a:bodyPr/>
            <a:lstStyle/>
            <a:p>
              <a:endParaRPr lang="zh-CN" altLang="en-US"/>
            </a:p>
          </p:txBody>
        </p:sp>
        <p:sp>
          <p:nvSpPr>
            <p:cNvPr id="110604" name="Line 4"/>
            <p:cNvSpPr>
              <a:spLocks noChangeShapeType="1"/>
            </p:cNvSpPr>
            <p:nvPr/>
          </p:nvSpPr>
          <p:spPr bwMode="auto">
            <a:xfrm>
              <a:off x="1253" y="2987"/>
              <a:ext cx="1920" cy="0"/>
            </a:xfrm>
            <a:prstGeom prst="line">
              <a:avLst/>
            </a:prstGeom>
            <a:noFill/>
            <a:ln w="19050">
              <a:solidFill>
                <a:schemeClr val="tx1"/>
              </a:solidFill>
              <a:prstDash val="dash"/>
              <a:round/>
            </a:ln>
          </p:spPr>
          <p:txBody>
            <a:bodyPr/>
            <a:lstStyle/>
            <a:p>
              <a:endParaRPr lang="zh-CN" altLang="en-US"/>
            </a:p>
          </p:txBody>
        </p:sp>
        <p:sp>
          <p:nvSpPr>
            <p:cNvPr id="110605" name="Oval 5"/>
            <p:cNvSpPr>
              <a:spLocks noChangeArrowheads="1"/>
            </p:cNvSpPr>
            <p:nvPr/>
          </p:nvSpPr>
          <p:spPr bwMode="auto">
            <a:xfrm>
              <a:off x="1632" y="2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06" name="Oval 6"/>
            <p:cNvSpPr>
              <a:spLocks noChangeArrowheads="1"/>
            </p:cNvSpPr>
            <p:nvPr/>
          </p:nvSpPr>
          <p:spPr bwMode="auto">
            <a:xfrm>
              <a:off x="1344" y="2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07" name="Oval 7"/>
            <p:cNvSpPr>
              <a:spLocks noChangeArrowheads="1"/>
            </p:cNvSpPr>
            <p:nvPr/>
          </p:nvSpPr>
          <p:spPr bwMode="auto">
            <a:xfrm>
              <a:off x="1872" y="2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08" name="Oval 8"/>
            <p:cNvSpPr>
              <a:spLocks noChangeArrowheads="1"/>
            </p:cNvSpPr>
            <p:nvPr/>
          </p:nvSpPr>
          <p:spPr bwMode="auto">
            <a:xfrm>
              <a:off x="2112" y="2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09" name="Oval 9"/>
            <p:cNvSpPr>
              <a:spLocks noChangeArrowheads="1"/>
            </p:cNvSpPr>
            <p:nvPr/>
          </p:nvSpPr>
          <p:spPr bwMode="auto">
            <a:xfrm>
              <a:off x="2352" y="2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10" name="Oval 10"/>
            <p:cNvSpPr>
              <a:spLocks noChangeArrowheads="1"/>
            </p:cNvSpPr>
            <p:nvPr/>
          </p:nvSpPr>
          <p:spPr bwMode="auto">
            <a:xfrm>
              <a:off x="2640" y="2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11" name="Oval 11"/>
            <p:cNvSpPr>
              <a:spLocks noChangeArrowheads="1"/>
            </p:cNvSpPr>
            <p:nvPr/>
          </p:nvSpPr>
          <p:spPr bwMode="auto">
            <a:xfrm>
              <a:off x="2880" y="2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12" name="Line 12"/>
            <p:cNvSpPr>
              <a:spLocks noChangeShapeType="1"/>
            </p:cNvSpPr>
            <p:nvPr/>
          </p:nvSpPr>
          <p:spPr bwMode="auto">
            <a:xfrm>
              <a:off x="1296" y="2752"/>
              <a:ext cx="1920" cy="0"/>
            </a:xfrm>
            <a:prstGeom prst="line">
              <a:avLst/>
            </a:prstGeom>
            <a:noFill/>
            <a:ln w="9525">
              <a:solidFill>
                <a:schemeClr val="tx1"/>
              </a:solidFill>
              <a:round/>
            </a:ln>
          </p:spPr>
          <p:txBody>
            <a:bodyPr/>
            <a:lstStyle/>
            <a:p>
              <a:endParaRPr lang="zh-CN" altLang="en-US"/>
            </a:p>
          </p:txBody>
        </p:sp>
        <p:sp>
          <p:nvSpPr>
            <p:cNvPr id="110613" name="Line 13"/>
            <p:cNvSpPr>
              <a:spLocks noChangeShapeType="1"/>
            </p:cNvSpPr>
            <p:nvPr/>
          </p:nvSpPr>
          <p:spPr bwMode="auto">
            <a:xfrm>
              <a:off x="1296" y="2416"/>
              <a:ext cx="1920" cy="0"/>
            </a:xfrm>
            <a:prstGeom prst="line">
              <a:avLst/>
            </a:prstGeom>
            <a:noFill/>
            <a:ln w="28575">
              <a:solidFill>
                <a:schemeClr val="tx1"/>
              </a:solidFill>
              <a:round/>
            </a:ln>
          </p:spPr>
          <p:txBody>
            <a:bodyPr/>
            <a:lstStyle/>
            <a:p>
              <a:endParaRPr lang="zh-CN" altLang="en-US"/>
            </a:p>
          </p:txBody>
        </p:sp>
        <p:sp>
          <p:nvSpPr>
            <p:cNvPr id="110614" name="Oval 14"/>
            <p:cNvSpPr>
              <a:spLocks noChangeArrowheads="1"/>
            </p:cNvSpPr>
            <p:nvPr/>
          </p:nvSpPr>
          <p:spPr bwMode="auto">
            <a:xfrm>
              <a:off x="1504" y="228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15" name="Oval 15"/>
            <p:cNvSpPr>
              <a:spLocks noChangeArrowheads="1"/>
            </p:cNvSpPr>
            <p:nvPr/>
          </p:nvSpPr>
          <p:spPr bwMode="auto">
            <a:xfrm>
              <a:off x="1344" y="2272"/>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16" name="Oval 16"/>
            <p:cNvSpPr>
              <a:spLocks noChangeArrowheads="1"/>
            </p:cNvSpPr>
            <p:nvPr/>
          </p:nvSpPr>
          <p:spPr bwMode="auto">
            <a:xfrm>
              <a:off x="1672" y="228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17" name="Oval 17"/>
            <p:cNvSpPr>
              <a:spLocks noChangeArrowheads="1"/>
            </p:cNvSpPr>
            <p:nvPr/>
          </p:nvSpPr>
          <p:spPr bwMode="auto">
            <a:xfrm>
              <a:off x="1468" y="221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18" name="Oval 18"/>
            <p:cNvSpPr>
              <a:spLocks noChangeArrowheads="1"/>
            </p:cNvSpPr>
            <p:nvPr/>
          </p:nvSpPr>
          <p:spPr bwMode="auto">
            <a:xfrm>
              <a:off x="3132" y="2262"/>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19" name="Text Box 20"/>
            <p:cNvSpPr txBox="1">
              <a:spLocks noChangeArrowheads="1"/>
            </p:cNvSpPr>
            <p:nvPr/>
          </p:nvSpPr>
          <p:spPr bwMode="auto">
            <a:xfrm>
              <a:off x="3216" y="2896"/>
              <a:ext cx="672" cy="250"/>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F</a:t>
              </a:r>
            </a:p>
          </p:txBody>
        </p:sp>
        <p:sp>
          <p:nvSpPr>
            <p:cNvPr id="110620" name="Text Box 21"/>
            <p:cNvSpPr txBox="1">
              <a:spLocks noChangeArrowheads="1"/>
            </p:cNvSpPr>
            <p:nvPr/>
          </p:nvSpPr>
          <p:spPr bwMode="auto">
            <a:xfrm>
              <a:off x="3216" y="3488"/>
              <a:ext cx="672" cy="250"/>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V</a:t>
              </a:r>
            </a:p>
          </p:txBody>
        </p:sp>
        <p:sp>
          <p:nvSpPr>
            <p:cNvPr id="110621" name="Text Box 23"/>
            <p:cNvSpPr txBox="1">
              <a:spLocks noChangeArrowheads="1"/>
            </p:cNvSpPr>
            <p:nvPr/>
          </p:nvSpPr>
          <p:spPr bwMode="auto">
            <a:xfrm>
              <a:off x="3184" y="2592"/>
              <a:ext cx="672" cy="250"/>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D</a:t>
              </a:r>
            </a:p>
          </p:txBody>
        </p:sp>
        <p:sp>
          <p:nvSpPr>
            <p:cNvPr id="110622" name="Text Box 24"/>
            <p:cNvSpPr txBox="1">
              <a:spLocks noChangeArrowheads="1"/>
            </p:cNvSpPr>
            <p:nvPr/>
          </p:nvSpPr>
          <p:spPr bwMode="auto">
            <a:xfrm>
              <a:off x="3184" y="2256"/>
              <a:ext cx="672" cy="250"/>
            </a:xfrm>
            <a:prstGeom prst="rect">
              <a:avLst/>
            </a:prstGeom>
            <a:noFill/>
            <a:ln w="9525">
              <a:noFill/>
              <a:miter lim="800000"/>
            </a:ln>
          </p:spPr>
          <p:txBody>
            <a:bodyPr>
              <a:spAutoFit/>
            </a:bodyPr>
            <a:lstStyle/>
            <a:p>
              <a:pPr>
                <a:spcBef>
                  <a:spcPct val="50000"/>
                </a:spcBef>
              </a:pPr>
              <a:r>
                <a:rPr lang="en-US" altLang="zh-CN" sz="2000">
                  <a:latin typeface="Calibri" panose="020F0502020204030204" charset="0"/>
                </a:rPr>
                <a:t>E</a:t>
              </a:r>
              <a:r>
                <a:rPr lang="en-US" altLang="zh-CN" sz="2000" baseline="-25000">
                  <a:latin typeface="Calibri" panose="020F0502020204030204" charset="0"/>
                </a:rPr>
                <a:t>C</a:t>
              </a:r>
            </a:p>
          </p:txBody>
        </p:sp>
        <p:sp>
          <p:nvSpPr>
            <p:cNvPr id="110623" name="Oval 26"/>
            <p:cNvSpPr>
              <a:spLocks noChangeArrowheads="1"/>
            </p:cNvSpPr>
            <p:nvPr/>
          </p:nvSpPr>
          <p:spPr bwMode="auto">
            <a:xfrm>
              <a:off x="1872"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24" name="Oval 27"/>
            <p:cNvSpPr>
              <a:spLocks noChangeArrowheads="1"/>
            </p:cNvSpPr>
            <p:nvPr/>
          </p:nvSpPr>
          <p:spPr bwMode="auto">
            <a:xfrm>
              <a:off x="2064"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25" name="Oval 28"/>
            <p:cNvSpPr>
              <a:spLocks noChangeArrowheads="1"/>
            </p:cNvSpPr>
            <p:nvPr/>
          </p:nvSpPr>
          <p:spPr bwMode="auto">
            <a:xfrm>
              <a:off x="1848" y="2282"/>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26" name="Oval 29"/>
            <p:cNvSpPr>
              <a:spLocks noChangeArrowheads="1"/>
            </p:cNvSpPr>
            <p:nvPr/>
          </p:nvSpPr>
          <p:spPr bwMode="auto">
            <a:xfrm>
              <a:off x="2736" y="228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27" name="Oval 31"/>
            <p:cNvSpPr>
              <a:spLocks noChangeArrowheads="1"/>
            </p:cNvSpPr>
            <p:nvPr/>
          </p:nvSpPr>
          <p:spPr bwMode="auto">
            <a:xfrm>
              <a:off x="2880" y="228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28" name="Oval 32"/>
            <p:cNvSpPr>
              <a:spLocks noChangeArrowheads="1"/>
            </p:cNvSpPr>
            <p:nvPr/>
          </p:nvSpPr>
          <p:spPr bwMode="auto">
            <a:xfrm>
              <a:off x="1344" y="216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29" name="Oval 33"/>
            <p:cNvSpPr>
              <a:spLocks noChangeArrowheads="1"/>
            </p:cNvSpPr>
            <p:nvPr/>
          </p:nvSpPr>
          <p:spPr bwMode="auto">
            <a:xfrm>
              <a:off x="3024" y="230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30" name="Oval 34"/>
            <p:cNvSpPr>
              <a:spLocks noChangeArrowheads="1"/>
            </p:cNvSpPr>
            <p:nvPr/>
          </p:nvSpPr>
          <p:spPr bwMode="auto">
            <a:xfrm>
              <a:off x="2200" y="2302"/>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31" name="Oval 35"/>
            <p:cNvSpPr>
              <a:spLocks noChangeArrowheads="1"/>
            </p:cNvSpPr>
            <p:nvPr/>
          </p:nvSpPr>
          <p:spPr bwMode="auto">
            <a:xfrm>
              <a:off x="2040" y="229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32" name="Oval 36"/>
            <p:cNvSpPr>
              <a:spLocks noChangeArrowheads="1"/>
            </p:cNvSpPr>
            <p:nvPr/>
          </p:nvSpPr>
          <p:spPr bwMode="auto">
            <a:xfrm>
              <a:off x="2368" y="2302"/>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33" name="Oval 37"/>
            <p:cNvSpPr>
              <a:spLocks noChangeArrowheads="1"/>
            </p:cNvSpPr>
            <p:nvPr/>
          </p:nvSpPr>
          <p:spPr bwMode="auto">
            <a:xfrm>
              <a:off x="2544" y="230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34" name="Oval 38"/>
            <p:cNvSpPr>
              <a:spLocks noChangeArrowheads="1"/>
            </p:cNvSpPr>
            <p:nvPr/>
          </p:nvSpPr>
          <p:spPr bwMode="auto">
            <a:xfrm>
              <a:off x="1552" y="215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35" name="Oval 39"/>
            <p:cNvSpPr>
              <a:spLocks noChangeArrowheads="1"/>
            </p:cNvSpPr>
            <p:nvPr/>
          </p:nvSpPr>
          <p:spPr bwMode="auto">
            <a:xfrm>
              <a:off x="1728" y="216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36" name="Oval 44"/>
            <p:cNvSpPr>
              <a:spLocks noChangeArrowheads="1"/>
            </p:cNvSpPr>
            <p:nvPr/>
          </p:nvSpPr>
          <p:spPr bwMode="auto">
            <a:xfrm>
              <a:off x="1888" y="215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37" name="Oval 45"/>
            <p:cNvSpPr>
              <a:spLocks noChangeArrowheads="1"/>
            </p:cNvSpPr>
            <p:nvPr/>
          </p:nvSpPr>
          <p:spPr bwMode="auto">
            <a:xfrm>
              <a:off x="2064" y="216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38" name="Oval 46"/>
            <p:cNvSpPr>
              <a:spLocks noChangeArrowheads="1"/>
            </p:cNvSpPr>
            <p:nvPr/>
          </p:nvSpPr>
          <p:spPr bwMode="auto">
            <a:xfrm>
              <a:off x="2224" y="215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39" name="Oval 47"/>
            <p:cNvSpPr>
              <a:spLocks noChangeArrowheads="1"/>
            </p:cNvSpPr>
            <p:nvPr/>
          </p:nvSpPr>
          <p:spPr bwMode="auto">
            <a:xfrm>
              <a:off x="2400" y="216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40" name="Oval 48"/>
            <p:cNvSpPr>
              <a:spLocks noChangeArrowheads="1"/>
            </p:cNvSpPr>
            <p:nvPr/>
          </p:nvSpPr>
          <p:spPr bwMode="auto">
            <a:xfrm>
              <a:off x="2592" y="216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41" name="Oval 49"/>
            <p:cNvSpPr>
              <a:spLocks noChangeArrowheads="1"/>
            </p:cNvSpPr>
            <p:nvPr/>
          </p:nvSpPr>
          <p:spPr bwMode="auto">
            <a:xfrm>
              <a:off x="2736" y="216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42" name="Oval 50"/>
            <p:cNvSpPr>
              <a:spLocks noChangeArrowheads="1"/>
            </p:cNvSpPr>
            <p:nvPr/>
          </p:nvSpPr>
          <p:spPr bwMode="auto">
            <a:xfrm>
              <a:off x="2928" y="216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43" name="Oval 51"/>
            <p:cNvSpPr>
              <a:spLocks noChangeArrowheads="1"/>
            </p:cNvSpPr>
            <p:nvPr/>
          </p:nvSpPr>
          <p:spPr bwMode="auto">
            <a:xfrm>
              <a:off x="3072" y="2160"/>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44" name="Oval 52"/>
            <p:cNvSpPr>
              <a:spLocks noChangeArrowheads="1"/>
            </p:cNvSpPr>
            <p:nvPr/>
          </p:nvSpPr>
          <p:spPr bwMode="auto">
            <a:xfrm>
              <a:off x="1296"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45" name="Oval 53"/>
            <p:cNvSpPr>
              <a:spLocks noChangeArrowheads="1"/>
            </p:cNvSpPr>
            <p:nvPr/>
          </p:nvSpPr>
          <p:spPr bwMode="auto">
            <a:xfrm>
              <a:off x="1488"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46" name="Oval 54"/>
            <p:cNvSpPr>
              <a:spLocks noChangeArrowheads="1"/>
            </p:cNvSpPr>
            <p:nvPr/>
          </p:nvSpPr>
          <p:spPr bwMode="auto">
            <a:xfrm>
              <a:off x="1680"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47" name="Oval 55"/>
            <p:cNvSpPr>
              <a:spLocks noChangeArrowheads="1"/>
            </p:cNvSpPr>
            <p:nvPr/>
          </p:nvSpPr>
          <p:spPr bwMode="auto">
            <a:xfrm>
              <a:off x="1872"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48" name="Oval 56"/>
            <p:cNvSpPr>
              <a:spLocks noChangeArrowheads="1"/>
            </p:cNvSpPr>
            <p:nvPr/>
          </p:nvSpPr>
          <p:spPr bwMode="auto">
            <a:xfrm>
              <a:off x="2784"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49" name="Oval 57"/>
            <p:cNvSpPr>
              <a:spLocks noChangeArrowheads="1"/>
            </p:cNvSpPr>
            <p:nvPr/>
          </p:nvSpPr>
          <p:spPr bwMode="auto">
            <a:xfrm>
              <a:off x="2976"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50" name="Oval 58"/>
            <p:cNvSpPr>
              <a:spLocks noChangeArrowheads="1"/>
            </p:cNvSpPr>
            <p:nvPr/>
          </p:nvSpPr>
          <p:spPr bwMode="auto">
            <a:xfrm>
              <a:off x="2208"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51" name="Oval 59"/>
            <p:cNvSpPr>
              <a:spLocks noChangeArrowheads="1"/>
            </p:cNvSpPr>
            <p:nvPr/>
          </p:nvSpPr>
          <p:spPr bwMode="auto">
            <a:xfrm>
              <a:off x="2400"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52" name="Oval 60"/>
            <p:cNvSpPr>
              <a:spLocks noChangeArrowheads="1"/>
            </p:cNvSpPr>
            <p:nvPr/>
          </p:nvSpPr>
          <p:spPr bwMode="auto">
            <a:xfrm>
              <a:off x="2592"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53" name="Oval 61"/>
            <p:cNvSpPr>
              <a:spLocks noChangeArrowheads="1"/>
            </p:cNvSpPr>
            <p:nvPr/>
          </p:nvSpPr>
          <p:spPr bwMode="auto">
            <a:xfrm>
              <a:off x="2784"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54" name="Oval 63"/>
            <p:cNvSpPr>
              <a:spLocks noChangeArrowheads="1"/>
            </p:cNvSpPr>
            <p:nvPr/>
          </p:nvSpPr>
          <p:spPr bwMode="auto">
            <a:xfrm>
              <a:off x="1872"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55" name="Oval 64"/>
            <p:cNvSpPr>
              <a:spLocks noChangeArrowheads="1"/>
            </p:cNvSpPr>
            <p:nvPr/>
          </p:nvSpPr>
          <p:spPr bwMode="auto">
            <a:xfrm>
              <a:off x="2064"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56" name="Oval 65"/>
            <p:cNvSpPr>
              <a:spLocks noChangeArrowheads="1"/>
            </p:cNvSpPr>
            <p:nvPr/>
          </p:nvSpPr>
          <p:spPr bwMode="auto">
            <a:xfrm>
              <a:off x="1296"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57" name="Oval 66"/>
            <p:cNvSpPr>
              <a:spLocks noChangeArrowheads="1"/>
            </p:cNvSpPr>
            <p:nvPr/>
          </p:nvSpPr>
          <p:spPr bwMode="auto">
            <a:xfrm>
              <a:off x="1488"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58" name="Oval 67"/>
            <p:cNvSpPr>
              <a:spLocks noChangeArrowheads="1"/>
            </p:cNvSpPr>
            <p:nvPr/>
          </p:nvSpPr>
          <p:spPr bwMode="auto">
            <a:xfrm>
              <a:off x="1680"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59" name="Oval 68"/>
            <p:cNvSpPr>
              <a:spLocks noChangeArrowheads="1"/>
            </p:cNvSpPr>
            <p:nvPr/>
          </p:nvSpPr>
          <p:spPr bwMode="auto">
            <a:xfrm>
              <a:off x="1872"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60" name="Oval 69"/>
            <p:cNvSpPr>
              <a:spLocks noChangeArrowheads="1"/>
            </p:cNvSpPr>
            <p:nvPr/>
          </p:nvSpPr>
          <p:spPr bwMode="auto">
            <a:xfrm>
              <a:off x="2784"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61" name="Oval 70"/>
            <p:cNvSpPr>
              <a:spLocks noChangeArrowheads="1"/>
            </p:cNvSpPr>
            <p:nvPr/>
          </p:nvSpPr>
          <p:spPr bwMode="auto">
            <a:xfrm>
              <a:off x="2976"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62" name="Oval 71"/>
            <p:cNvSpPr>
              <a:spLocks noChangeArrowheads="1"/>
            </p:cNvSpPr>
            <p:nvPr/>
          </p:nvSpPr>
          <p:spPr bwMode="auto">
            <a:xfrm>
              <a:off x="2208"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63" name="Oval 72"/>
            <p:cNvSpPr>
              <a:spLocks noChangeArrowheads="1"/>
            </p:cNvSpPr>
            <p:nvPr/>
          </p:nvSpPr>
          <p:spPr bwMode="auto">
            <a:xfrm>
              <a:off x="2400"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64" name="Oval 73"/>
            <p:cNvSpPr>
              <a:spLocks noChangeArrowheads="1"/>
            </p:cNvSpPr>
            <p:nvPr/>
          </p:nvSpPr>
          <p:spPr bwMode="auto">
            <a:xfrm>
              <a:off x="2592"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65" name="Oval 74"/>
            <p:cNvSpPr>
              <a:spLocks noChangeArrowheads="1"/>
            </p:cNvSpPr>
            <p:nvPr/>
          </p:nvSpPr>
          <p:spPr bwMode="auto">
            <a:xfrm>
              <a:off x="2784"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66" name="Oval 75"/>
            <p:cNvSpPr>
              <a:spLocks noChangeArrowheads="1"/>
            </p:cNvSpPr>
            <p:nvPr/>
          </p:nvSpPr>
          <p:spPr bwMode="auto">
            <a:xfrm>
              <a:off x="3120" y="3648"/>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sp>
          <p:nvSpPr>
            <p:cNvPr id="110667" name="Oval 76"/>
            <p:cNvSpPr>
              <a:spLocks noChangeArrowheads="1"/>
            </p:cNvSpPr>
            <p:nvPr/>
          </p:nvSpPr>
          <p:spPr bwMode="auto">
            <a:xfrm>
              <a:off x="3120" y="3744"/>
              <a:ext cx="121" cy="104"/>
            </a:xfrm>
            <a:prstGeom prst="ellipse">
              <a:avLst/>
            </a:prstGeom>
            <a:noFill/>
            <a:ln w="9525">
              <a:solidFill>
                <a:schemeClr val="tx1"/>
              </a:solidFill>
              <a:round/>
            </a:ln>
          </p:spPr>
          <p:txBody>
            <a:bodyPr wrap="none" anchor="ctr"/>
            <a:lstStyle/>
            <a:p>
              <a:pPr algn="ctr"/>
              <a:r>
                <a:rPr lang="en-US" altLang="zh-CN" sz="1600">
                  <a:latin typeface="Calibri" panose="020F0502020204030204" charset="0"/>
                </a:rPr>
                <a:t>+</a:t>
              </a:r>
            </a:p>
          </p:txBody>
        </p:sp>
      </p:grpSp>
      <p:sp>
        <p:nvSpPr>
          <p:cNvPr id="110602" name="Text Box 25"/>
          <p:cNvSpPr txBox="1">
            <a:spLocks noChangeArrowheads="1"/>
          </p:cNvSpPr>
          <p:nvPr/>
        </p:nvSpPr>
        <p:spPr bwMode="auto">
          <a:xfrm>
            <a:off x="5543550" y="4856163"/>
            <a:ext cx="2171700" cy="344487"/>
          </a:xfrm>
          <a:prstGeom prst="rect">
            <a:avLst/>
          </a:prstGeom>
          <a:noFill/>
          <a:ln w="9525">
            <a:noFill/>
            <a:miter lim="800000"/>
          </a:ln>
        </p:spPr>
        <p:txBody>
          <a:bodyPr>
            <a:spAutoFit/>
          </a:bodyPr>
          <a:lstStyle/>
          <a:p>
            <a:pPr algn="ctr">
              <a:spcBef>
                <a:spcPct val="50000"/>
              </a:spcBef>
            </a:pPr>
            <a:r>
              <a:rPr lang="zh-CN" altLang="en-US" sz="2000">
                <a:latin typeface="Calibri" panose="020F0502020204030204" charset="0"/>
                <a:ea typeface="黑体" panose="02010609060101010101" pitchFamily="49" charset="-122"/>
              </a:rPr>
              <a:t>高温本征激发区</a:t>
            </a:r>
          </a:p>
        </p:txBody>
      </p:sp>
      <p:sp>
        <p:nvSpPr>
          <p:cNvPr id="73" name="TextBox 8"/>
          <p:cNvSpPr txBox="1">
            <a:spLocks noChangeArrowheads="1"/>
          </p:cNvSpPr>
          <p:nvPr/>
        </p:nvSpPr>
        <p:spPr bwMode="auto">
          <a:xfrm>
            <a:off x="182047" y="195653"/>
            <a:ext cx="3611886"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型半导体：本征激发</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9334" y="1269507"/>
            <a:ext cx="8713018" cy="4616388"/>
          </a:xfrm>
          <a:prstGeom prst="rect">
            <a:avLst/>
          </a:prstGeom>
        </p:spPr>
      </p:pic>
      <p:sp>
        <p:nvSpPr>
          <p:cNvPr id="3" name="TextBox 8"/>
          <p:cNvSpPr txBox="1">
            <a:spLocks noChangeArrowheads="1"/>
          </p:cNvSpPr>
          <p:nvPr/>
        </p:nvSpPr>
        <p:spPr bwMode="auto">
          <a:xfrm>
            <a:off x="157555" y="191914"/>
            <a:ext cx="3954929"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型半导体的载流子浓度</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p:nvPr/>
        </p:nvGrpSpPr>
        <p:grpSpPr bwMode="auto">
          <a:xfrm>
            <a:off x="609972" y="1254953"/>
            <a:ext cx="6216649" cy="3203575"/>
            <a:chOff x="1410" y="1956"/>
            <a:chExt cx="3916" cy="2018"/>
          </a:xfrm>
        </p:grpSpPr>
        <p:grpSp>
          <p:nvGrpSpPr>
            <p:cNvPr id="4" name="Group 5"/>
            <p:cNvGrpSpPr/>
            <p:nvPr/>
          </p:nvGrpSpPr>
          <p:grpSpPr bwMode="auto">
            <a:xfrm>
              <a:off x="1697" y="2045"/>
              <a:ext cx="2329" cy="1542"/>
              <a:chOff x="1565" y="2160"/>
              <a:chExt cx="2358" cy="1542"/>
            </a:xfrm>
          </p:grpSpPr>
          <p:sp>
            <p:nvSpPr>
              <p:cNvPr id="11" name="Line 6"/>
              <p:cNvSpPr>
                <a:spLocks noChangeShapeType="1"/>
              </p:cNvSpPr>
              <p:nvPr/>
            </p:nvSpPr>
            <p:spPr bwMode="auto">
              <a:xfrm flipV="1">
                <a:off x="1565" y="2160"/>
                <a:ext cx="0" cy="1542"/>
              </a:xfrm>
              <a:prstGeom prst="line">
                <a:avLst/>
              </a:prstGeom>
              <a:noFill/>
              <a:ln w="9525">
                <a:solidFill>
                  <a:schemeClr val="tx1"/>
                </a:solidFill>
                <a:round/>
                <a:tailEnd type="triangle" w="med" len="me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Line 7"/>
              <p:cNvSpPr>
                <a:spLocks noChangeShapeType="1"/>
              </p:cNvSpPr>
              <p:nvPr/>
            </p:nvSpPr>
            <p:spPr bwMode="auto">
              <a:xfrm>
                <a:off x="1565" y="3702"/>
                <a:ext cx="2358" cy="0"/>
              </a:xfrm>
              <a:prstGeom prst="line">
                <a:avLst/>
              </a:prstGeom>
              <a:noFill/>
              <a:ln w="9525">
                <a:solidFill>
                  <a:schemeClr val="tx1"/>
                </a:solidFill>
                <a:round/>
                <a:tailEnd type="triangle" w="med" len="me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3" name="Group 8"/>
              <p:cNvGrpSpPr/>
              <p:nvPr/>
            </p:nvGrpSpPr>
            <p:grpSpPr bwMode="auto">
              <a:xfrm>
                <a:off x="1746" y="2387"/>
                <a:ext cx="2011" cy="1127"/>
                <a:chOff x="1746" y="2387"/>
                <a:chExt cx="2011" cy="1127"/>
              </a:xfrm>
            </p:grpSpPr>
            <p:sp>
              <p:nvSpPr>
                <p:cNvPr id="14" name="Freeform 9"/>
                <p:cNvSpPr/>
                <p:nvPr/>
              </p:nvSpPr>
              <p:spPr bwMode="auto">
                <a:xfrm>
                  <a:off x="1746" y="2387"/>
                  <a:ext cx="318" cy="650"/>
                </a:xfrm>
                <a:custGeom>
                  <a:avLst/>
                  <a:gdLst/>
                  <a:ahLst/>
                  <a:cxnLst>
                    <a:cxn ang="0">
                      <a:pos x="0" y="0"/>
                    </a:cxn>
                    <a:cxn ang="0">
                      <a:pos x="181" y="544"/>
                    </a:cxn>
                    <a:cxn ang="0">
                      <a:pos x="318" y="635"/>
                    </a:cxn>
                  </a:cxnLst>
                  <a:rect l="0" t="0" r="r" b="b"/>
                  <a:pathLst>
                    <a:path w="318" h="650">
                      <a:moveTo>
                        <a:pt x="0" y="0"/>
                      </a:moveTo>
                      <a:cubicBezTo>
                        <a:pt x="64" y="219"/>
                        <a:pt x="128" y="438"/>
                        <a:pt x="181" y="544"/>
                      </a:cubicBezTo>
                      <a:cubicBezTo>
                        <a:pt x="234" y="650"/>
                        <a:pt x="276" y="642"/>
                        <a:pt x="318" y="635"/>
                      </a:cubicBezTo>
                    </a:path>
                  </a:pathLst>
                </a:custGeom>
                <a:noFill/>
                <a:ln w="9525">
                  <a:solidFill>
                    <a:schemeClr val="tx1"/>
                  </a:solidFill>
                  <a:roun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Freeform 10"/>
                <p:cNvSpPr/>
                <p:nvPr/>
              </p:nvSpPr>
              <p:spPr bwMode="auto">
                <a:xfrm>
                  <a:off x="2064" y="3022"/>
                  <a:ext cx="1693" cy="492"/>
                </a:xfrm>
                <a:custGeom>
                  <a:avLst/>
                  <a:gdLst/>
                  <a:ahLst/>
                  <a:cxnLst>
                    <a:cxn ang="0">
                      <a:pos x="0" y="0"/>
                    </a:cxn>
                    <a:cxn ang="0">
                      <a:pos x="680" y="45"/>
                    </a:cxn>
                    <a:cxn ang="0">
                      <a:pos x="997" y="91"/>
                    </a:cxn>
                    <a:cxn ang="0">
                      <a:pos x="1587" y="432"/>
                    </a:cxn>
                    <a:cxn ang="0">
                      <a:pos x="1632" y="453"/>
                    </a:cxn>
                  </a:cxnLst>
                  <a:rect l="0" t="0" r="r" b="b"/>
                  <a:pathLst>
                    <a:path w="1693" h="492">
                      <a:moveTo>
                        <a:pt x="0" y="0"/>
                      </a:moveTo>
                      <a:cubicBezTo>
                        <a:pt x="257" y="15"/>
                        <a:pt x="514" y="30"/>
                        <a:pt x="680" y="45"/>
                      </a:cubicBezTo>
                      <a:cubicBezTo>
                        <a:pt x="846" y="60"/>
                        <a:pt x="846" y="26"/>
                        <a:pt x="997" y="91"/>
                      </a:cubicBezTo>
                      <a:cubicBezTo>
                        <a:pt x="1148" y="156"/>
                        <a:pt x="1481" y="372"/>
                        <a:pt x="1587" y="432"/>
                      </a:cubicBezTo>
                      <a:cubicBezTo>
                        <a:pt x="1693" y="492"/>
                        <a:pt x="1662" y="472"/>
                        <a:pt x="1632" y="453"/>
                      </a:cubicBezTo>
                    </a:path>
                  </a:pathLst>
                </a:custGeom>
                <a:noFill/>
                <a:ln w="9525">
                  <a:solidFill>
                    <a:schemeClr val="tx1"/>
                  </a:solidFill>
                  <a:round/>
                </a:ln>
                <a:effec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5" name="Text Box 11"/>
            <p:cNvSpPr txBox="1">
              <a:spLocks noChangeArrowheads="1"/>
            </p:cNvSpPr>
            <p:nvPr/>
          </p:nvSpPr>
          <p:spPr bwMode="auto">
            <a:xfrm rot="10800000">
              <a:off x="1410" y="1956"/>
              <a:ext cx="310" cy="363"/>
            </a:xfrm>
            <a:prstGeom prst="rect">
              <a:avLst/>
            </a:prstGeom>
            <a:noFill/>
            <a:ln w="9525">
              <a:noFill/>
              <a:miter lim="800000"/>
            </a:ln>
            <a:effectLst/>
          </p:spPr>
          <p:txBody>
            <a:bodyPr vert="eaVert">
              <a:spAutoFit/>
            </a:bodyPr>
            <a:lstStyle/>
            <a:p>
              <a:pPr>
                <a:spcBef>
                  <a:spcPct val="50000"/>
                </a:spcBef>
              </a:pP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ln</a:t>
              </a: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n</a:t>
              </a:r>
              <a:endParaRPr lang="en-US" altLang="zh-CN" sz="200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Text Box 12"/>
            <p:cNvSpPr txBox="1">
              <a:spLocks noChangeArrowheads="1"/>
            </p:cNvSpPr>
            <p:nvPr/>
          </p:nvSpPr>
          <p:spPr bwMode="auto">
            <a:xfrm>
              <a:off x="1876" y="2227"/>
              <a:ext cx="627" cy="250"/>
            </a:xfrm>
            <a:prstGeom prst="rect">
              <a:avLst/>
            </a:prstGeom>
            <a:noFill/>
            <a:ln w="9525">
              <a:noFill/>
              <a:miter lim="800000"/>
            </a:ln>
            <a:effectLst/>
          </p:spPr>
          <p:txBody>
            <a:bodyPr>
              <a:spAutoFit/>
            </a:bodyPr>
            <a:lstStyle/>
            <a:p>
              <a:pPr>
                <a:spcBef>
                  <a:spcPct val="50000"/>
                </a:spcBef>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本征区</a:t>
              </a:r>
            </a:p>
          </p:txBody>
        </p:sp>
        <p:sp>
          <p:nvSpPr>
            <p:cNvPr id="7" name="Text Box 13"/>
            <p:cNvSpPr txBox="1">
              <a:spLocks noChangeArrowheads="1"/>
            </p:cNvSpPr>
            <p:nvPr/>
          </p:nvSpPr>
          <p:spPr bwMode="auto">
            <a:xfrm>
              <a:off x="2200" y="2680"/>
              <a:ext cx="1281" cy="250"/>
            </a:xfrm>
            <a:prstGeom prst="rect">
              <a:avLst/>
            </a:prstGeom>
            <a:noFill/>
            <a:ln w="9525">
              <a:noFill/>
              <a:miter lim="800000"/>
            </a:ln>
            <a:effectLst/>
          </p:spPr>
          <p:txBody>
            <a:bodyPr>
              <a:spAutoFit/>
            </a:bodyPr>
            <a:lstStyle/>
            <a:p>
              <a:pPr>
                <a:spcBef>
                  <a:spcPct val="50000"/>
                </a:spcBef>
              </a:pPr>
              <a:r>
                <a:rPr lang="zh-CN" altLang="en-US" sz="2000">
                  <a:latin typeface="Times New Roman" panose="02020603050405020304" pitchFamily="18" charset="0"/>
                  <a:ea typeface="黑体" panose="02010609060101010101" pitchFamily="49" charset="-122"/>
                  <a:cs typeface="Times New Roman" panose="02020603050405020304" pitchFamily="18" charset="0"/>
                </a:rPr>
                <a:t>饱和电离区</a:t>
              </a:r>
            </a:p>
          </p:txBody>
        </p:sp>
        <p:sp>
          <p:nvSpPr>
            <p:cNvPr id="8" name="Text Box 14"/>
            <p:cNvSpPr txBox="1">
              <a:spLocks noChangeArrowheads="1"/>
            </p:cNvSpPr>
            <p:nvPr/>
          </p:nvSpPr>
          <p:spPr bwMode="auto">
            <a:xfrm>
              <a:off x="3220" y="2857"/>
              <a:ext cx="940" cy="231"/>
            </a:xfrm>
            <a:prstGeom prst="rect">
              <a:avLst/>
            </a:prstGeom>
            <a:noFill/>
            <a:ln w="9525">
              <a:noFill/>
              <a:miter lim="800000"/>
            </a:ln>
            <a:effectLst/>
          </p:spPr>
          <p:txBody>
            <a:bodyPr>
              <a:spAutoFit/>
            </a:bodyPr>
            <a:lstStyle/>
            <a:p>
              <a:pPr>
                <a:spcBef>
                  <a:spcPct val="50000"/>
                </a:spcBef>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杂质电离区</a:t>
              </a:r>
            </a:p>
          </p:txBody>
        </p:sp>
        <p:graphicFrame>
          <p:nvGraphicFramePr>
            <p:cNvPr id="9" name="Object 15"/>
            <p:cNvGraphicFramePr>
              <a:graphicFrameLocks noChangeAspect="1"/>
            </p:cNvGraphicFramePr>
            <p:nvPr/>
          </p:nvGraphicFramePr>
          <p:xfrm>
            <a:off x="4079" y="3406"/>
            <a:ext cx="111" cy="318"/>
          </p:xfrm>
          <a:graphic>
            <a:graphicData uri="http://schemas.openxmlformats.org/presentationml/2006/ole">
              <mc:AlternateContent xmlns:mc="http://schemas.openxmlformats.org/markup-compatibility/2006">
                <mc:Choice xmlns:v="urn:schemas-microsoft-com:vml" Requires="v">
                  <p:oleObj spid="_x0000_s38918" name="公式" r:id="rId3" imgW="254000" imgH="723900" progId="Equation.3">
                    <p:embed/>
                  </p:oleObj>
                </mc:Choice>
                <mc:Fallback>
                  <p:oleObj name="公式" r:id="rId3" imgW="254000" imgH="7239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 y="3406"/>
                          <a:ext cx="111"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6"/>
            <p:cNvSpPr txBox="1">
              <a:spLocks noChangeArrowheads="1"/>
            </p:cNvSpPr>
            <p:nvPr/>
          </p:nvSpPr>
          <p:spPr bwMode="auto">
            <a:xfrm>
              <a:off x="1474" y="3724"/>
              <a:ext cx="3852" cy="250"/>
            </a:xfrm>
            <a:prstGeom prst="rect">
              <a:avLst/>
            </a:prstGeom>
            <a:noFill/>
            <a:ln w="9525">
              <a:noFill/>
              <a:miter lim="800000"/>
            </a:ln>
            <a:effectLst/>
          </p:spPr>
          <p:txBody>
            <a:bodyPr>
              <a:spAutoFit/>
            </a:bodyPr>
            <a:lstStyle/>
            <a:p>
              <a:pPr>
                <a:spcBef>
                  <a:spcPct val="50000"/>
                </a:spcBef>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型半导体中电子浓度随温度的变化</a:t>
              </a:r>
            </a:p>
          </p:txBody>
        </p:sp>
      </p:grpSp>
      <p:sp>
        <p:nvSpPr>
          <p:cNvPr id="16" name="TextBox 8"/>
          <p:cNvSpPr txBox="1">
            <a:spLocks noChangeArrowheads="1"/>
          </p:cNvSpPr>
          <p:nvPr/>
        </p:nvSpPr>
        <p:spPr bwMode="auto">
          <a:xfrm>
            <a:off x="157555" y="191914"/>
            <a:ext cx="3954929"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n</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型半导体的载流子浓度</a:t>
            </a:r>
          </a:p>
        </p:txBody>
      </p:sp>
      <p:sp>
        <p:nvSpPr>
          <p:cNvPr id="17" name="矩形 16"/>
          <p:cNvSpPr/>
          <p:nvPr/>
        </p:nvSpPr>
        <p:spPr>
          <a:xfrm>
            <a:off x="5292080" y="1687001"/>
            <a:ext cx="3384376" cy="2328523"/>
          </a:xfrm>
          <a:prstGeom prst="rect">
            <a:avLst/>
          </a:prstGeom>
        </p:spPr>
        <p:txBody>
          <a:bodyPr wrap="square">
            <a:spAutoFit/>
          </a:bodyPr>
          <a:lstStyle/>
          <a:p>
            <a:pPr>
              <a:lnSpc>
                <a:spcPct val="150000"/>
              </a:lnSpc>
            </a:pPr>
            <a:r>
              <a:rPr lang="zh-CN" altLang="en-US" sz="2000" dirty="0">
                <a:latin typeface="黑体" panose="02010609060101010101" pitchFamily="49" charset="-122"/>
                <a:ea typeface="黑体" panose="02010609060101010101" pitchFamily="49" charset="-122"/>
              </a:rPr>
              <a:t>杂质半导体中载流子浓度随温度变化的规律：</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从低温到高温大致可分为三个区域，即</a:t>
            </a:r>
            <a:r>
              <a:rPr lang="zh-CN" altLang="en-US" sz="2000" dirty="0">
                <a:solidFill>
                  <a:srgbClr val="FF0000"/>
                </a:solidFill>
                <a:latin typeface="黑体" panose="02010609060101010101" pitchFamily="49" charset="-122"/>
                <a:ea typeface="黑体" panose="02010609060101010101" pitchFamily="49" charset="-122"/>
              </a:rPr>
              <a:t>杂质弱电离区</a:t>
            </a:r>
            <a:r>
              <a:rPr lang="zh-CN" altLang="en-US" sz="2000" dirty="0">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杂质饱和区</a:t>
            </a:r>
            <a:r>
              <a:rPr lang="zh-CN" altLang="en-US" sz="2000" dirty="0">
                <a:latin typeface="黑体" panose="02010609060101010101" pitchFamily="49" charset="-122"/>
                <a:ea typeface="黑体" panose="02010609060101010101" pitchFamily="49" charset="-122"/>
              </a:rPr>
              <a:t>和</a:t>
            </a:r>
            <a:r>
              <a:rPr lang="zh-CN" altLang="en-US" sz="2000" dirty="0">
                <a:solidFill>
                  <a:srgbClr val="FF0000"/>
                </a:solidFill>
                <a:latin typeface="黑体" panose="02010609060101010101" pitchFamily="49" charset="-122"/>
                <a:ea typeface="黑体" panose="02010609060101010101" pitchFamily="49" charset="-122"/>
              </a:rPr>
              <a:t>本征激发区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106" name="Picture 2"/>
          <p:cNvPicPr>
            <a:picLocks noChangeAspect="1" noChangeArrowheads="1"/>
          </p:cNvPicPr>
          <p:nvPr/>
        </p:nvPicPr>
        <p:blipFill>
          <a:blip r:embed="rId2" cstate="print"/>
          <a:srcRect/>
          <a:stretch>
            <a:fillRect/>
          </a:stretch>
        </p:blipFill>
        <p:spPr bwMode="auto">
          <a:xfrm>
            <a:off x="5174664" y="1139332"/>
            <a:ext cx="3503613" cy="4173538"/>
          </a:xfrm>
          <a:prstGeom prst="rect">
            <a:avLst/>
          </a:prstGeom>
          <a:noFill/>
          <a:ln w="9525">
            <a:noFill/>
            <a:miter lim="800000"/>
            <a:headEnd/>
            <a:tailEnd/>
          </a:ln>
          <a:effectLst/>
        </p:spPr>
      </p:pic>
      <p:sp>
        <p:nvSpPr>
          <p:cNvPr id="303108" name="Rectangle 4"/>
          <p:cNvSpPr>
            <a:spLocks noChangeArrowheads="1"/>
          </p:cNvSpPr>
          <p:nvPr/>
        </p:nvSpPr>
        <p:spPr bwMode="auto">
          <a:xfrm>
            <a:off x="315496" y="1633880"/>
            <a:ext cx="4682632" cy="3416320"/>
          </a:xfrm>
          <a:prstGeom prst="rect">
            <a:avLst/>
          </a:prstGeom>
          <a:noFill/>
          <a:ln w="9525">
            <a:noFill/>
            <a:miter lim="800000"/>
          </a:ln>
          <a:effectLst/>
        </p:spPr>
        <p:txBody>
          <a:bodyPr wrap="square">
            <a:spAutoFit/>
          </a:bodyPr>
          <a:lstStyle/>
          <a:p>
            <a:pPr marL="342900" indent="-342900">
              <a:lnSpc>
                <a:spcPct val="150000"/>
              </a:lnSpc>
              <a:buFontTx/>
              <a:buChar char="•"/>
            </a:pPr>
            <a:r>
              <a:rPr lang="zh-CN" altLang="en-US" dirty="0">
                <a:latin typeface="黑体" panose="02010609060101010101" pitchFamily="49" charset="-122"/>
                <a:ea typeface="黑体" panose="02010609060101010101" pitchFamily="49" charset="-122"/>
              </a:rPr>
              <a:t>当电子越过带隙激发到导带，导带底将充满电子，而价带顶部存在空穴，因此，导带和价带都变成部分填充的能带，当有电场存在的情况下，就可以产生电流</a:t>
            </a:r>
            <a:r>
              <a:rPr lang="en-US" altLang="zh-CN" dirty="0">
                <a:latin typeface="黑体" panose="02010609060101010101" pitchFamily="49" charset="-122"/>
                <a:ea typeface="黑体" panose="02010609060101010101" pitchFamily="49" charset="-122"/>
              </a:rPr>
              <a:t>.</a:t>
            </a:r>
          </a:p>
          <a:p>
            <a:pPr>
              <a:lnSpc>
                <a:spcPct val="150000"/>
              </a:lnSpc>
            </a:pPr>
            <a:r>
              <a:rPr lang="en-US" altLang="zh-CN" dirty="0">
                <a:latin typeface="黑体" panose="02010609060101010101" pitchFamily="49" charset="-122"/>
                <a:ea typeface="黑体" panose="02010609060101010101" pitchFamily="49" charset="-122"/>
              </a:rPr>
              <a:t> </a:t>
            </a:r>
          </a:p>
          <a:p>
            <a:pPr marL="342900" indent="-342900">
              <a:lnSpc>
                <a:spcPct val="150000"/>
              </a:lnSpc>
              <a:buFontTx/>
              <a:buChar char="•"/>
            </a:pPr>
            <a:r>
              <a:rPr lang="zh-CN" altLang="en-US" dirty="0">
                <a:latin typeface="黑体" panose="02010609060101010101" pitchFamily="49" charset="-122"/>
                <a:ea typeface="黑体" panose="02010609060101010101" pitchFamily="49" charset="-122"/>
              </a:rPr>
              <a:t>和金属相比，半导体的导电性较小，这是由于参与导电的电子和空穴数依然较少，但是这个导电性对于实际应用已经足够</a:t>
            </a:r>
            <a:r>
              <a:rPr lang="en-US" altLang="zh-CN" dirty="0">
                <a:latin typeface="黑体" panose="02010609060101010101" pitchFamily="49" charset="-122"/>
                <a:ea typeface="黑体" panose="02010609060101010101" pitchFamily="49" charset="-122"/>
              </a:rPr>
              <a:t>.</a:t>
            </a:r>
          </a:p>
        </p:txBody>
      </p:sp>
      <p:sp>
        <p:nvSpPr>
          <p:cNvPr id="303109" name="Rectangle 5"/>
          <p:cNvSpPr>
            <a:spLocks noChangeArrowheads="1"/>
          </p:cNvSpPr>
          <p:nvPr/>
        </p:nvSpPr>
        <p:spPr bwMode="auto">
          <a:xfrm>
            <a:off x="104945" y="281635"/>
            <a:ext cx="1988045" cy="523220"/>
          </a:xfrm>
          <a:prstGeom prst="rect">
            <a:avLst/>
          </a:prstGeom>
          <a:noFill/>
          <a:ln w="9525">
            <a:noFill/>
            <a:miter lim="800000"/>
          </a:ln>
          <a:effectLst/>
        </p:spPr>
        <p:txBody>
          <a:bodyPr wrap="none">
            <a:spAutoFit/>
          </a:bodyPr>
          <a:lstStyle/>
          <a:p>
            <a:r>
              <a:rPr lang="zh-CN" altLang="en-US" sz="2800" b="1" dirty="0">
                <a:latin typeface="黑体" panose="02010609060101010101" pitchFamily="49" charset="-122"/>
                <a:ea typeface="黑体" panose="02010609060101010101" pitchFamily="49" charset="-122"/>
              </a:rPr>
              <a:t>半导体能带</a:t>
            </a:r>
            <a:endParaRPr lang="en-US" altLang="zh-CN" sz="2800" b="1" dirty="0">
              <a:latin typeface="黑体" panose="02010609060101010101" pitchFamily="49" charset="-122"/>
              <a:ea typeface="黑体" panose="02010609060101010101"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5F698B95-DF31-40C2-99BC-7F992017746D}" type="slidenum">
              <a:rPr lang="en-GB"/>
              <a:t>70</a:t>
            </a:fld>
            <a:endParaRPr lang="en-GB"/>
          </a:p>
        </p:txBody>
      </p:sp>
      <p:sp>
        <p:nvSpPr>
          <p:cNvPr id="51207"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51209" name="TextBox 8"/>
          <p:cNvSpPr txBox="1">
            <a:spLocks noChangeArrowheads="1"/>
          </p:cNvSpPr>
          <p:nvPr/>
        </p:nvSpPr>
        <p:spPr bwMode="auto">
          <a:xfrm>
            <a:off x="211238" y="190990"/>
            <a:ext cx="3956532"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p</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型半导体的载流子浓度</a:t>
            </a:r>
          </a:p>
        </p:txBody>
      </p:sp>
      <p:sp>
        <p:nvSpPr>
          <p:cNvPr id="51210" name="Rectangle 8"/>
          <p:cNvSpPr>
            <a:spLocks noChangeArrowheads="1"/>
          </p:cNvSpPr>
          <p:nvPr/>
        </p:nvSpPr>
        <p:spPr bwMode="auto">
          <a:xfrm>
            <a:off x="900113" y="2924175"/>
            <a:ext cx="3135312" cy="427038"/>
          </a:xfrm>
          <a:prstGeom prst="rect">
            <a:avLst/>
          </a:prstGeom>
          <a:noFill/>
          <a:ln w="9525">
            <a:noFill/>
            <a:miter lim="800000"/>
          </a:ln>
        </p:spPr>
        <p:txBody>
          <a:bodyPr wrap="none">
            <a:spAutoFit/>
          </a:bodyPr>
          <a:lstStyle/>
          <a:p>
            <a:r>
              <a:rPr lang="zh-CN" altLang="en-US" sz="2200" b="1">
                <a:latin typeface="仿宋_GB2312" pitchFamily="49" charset="-122"/>
              </a:rPr>
              <a:t>（</a:t>
            </a:r>
            <a:r>
              <a:rPr lang="en-US" altLang="zh-CN" sz="2200" b="1">
                <a:latin typeface="仿宋_GB2312" pitchFamily="49" charset="-122"/>
              </a:rPr>
              <a:t>1</a:t>
            </a:r>
            <a:r>
              <a:rPr lang="zh-CN" altLang="en-US" sz="2200" b="1">
                <a:latin typeface="仿宋_GB2312" pitchFamily="49" charset="-122"/>
              </a:rPr>
              <a:t>）低温度弱电离区：</a:t>
            </a:r>
          </a:p>
        </p:txBody>
      </p:sp>
      <p:sp>
        <p:nvSpPr>
          <p:cNvPr id="51211" name="Rectangle 14"/>
          <p:cNvSpPr>
            <a:spLocks noChangeArrowheads="1"/>
          </p:cNvSpPr>
          <p:nvPr/>
        </p:nvSpPr>
        <p:spPr bwMode="auto">
          <a:xfrm>
            <a:off x="611560" y="1412776"/>
            <a:ext cx="7313240" cy="1107996"/>
          </a:xfrm>
          <a:prstGeom prst="rect">
            <a:avLst/>
          </a:prstGeom>
          <a:noFill/>
          <a:ln w="9525">
            <a:noFill/>
            <a:miter lim="800000"/>
          </a:ln>
        </p:spPr>
        <p:txBody>
          <a:bodyPr wrap="square">
            <a:spAutoFit/>
          </a:bodyPr>
          <a:lstStyle/>
          <a:p>
            <a:pPr>
              <a:lnSpc>
                <a:spcPct val="150000"/>
              </a:lnSpc>
              <a:spcBef>
                <a:spcPct val="20000"/>
              </a:spcBef>
            </a:pPr>
            <a:r>
              <a:rPr lang="zh-CN" altLang="en-US" sz="2200" b="1" dirty="0">
                <a:latin typeface="仿宋_GB2312" pitchFamily="49" charset="-122"/>
              </a:rPr>
              <a:t>只有一种受主杂质的</a:t>
            </a:r>
            <a:r>
              <a:rPr lang="en-US" altLang="zh-CN" sz="2200" b="1" dirty="0" err="1">
                <a:latin typeface="仿宋_GB2312" pitchFamily="49" charset="-122"/>
              </a:rPr>
              <a:t>p型半导体，在</a:t>
            </a:r>
            <a:r>
              <a:rPr lang="zh-CN" altLang="en-US" sz="2200" b="1" dirty="0">
                <a:latin typeface="仿宋_GB2312" pitchFamily="49" charset="-122"/>
              </a:rPr>
              <a:t>非简并条件下，同样可以从电中性条件出发推导相应的结果。</a:t>
            </a:r>
          </a:p>
        </p:txBody>
      </p:sp>
      <p:graphicFrame>
        <p:nvGraphicFramePr>
          <p:cNvPr id="51202" name="Object 12"/>
          <p:cNvGraphicFramePr>
            <a:graphicFrameLocks noChangeAspect="1"/>
          </p:cNvGraphicFramePr>
          <p:nvPr/>
        </p:nvGraphicFramePr>
        <p:xfrm>
          <a:off x="1257300" y="4654550"/>
          <a:ext cx="3021013" cy="928688"/>
        </p:xfrm>
        <a:graphic>
          <a:graphicData uri="http://schemas.openxmlformats.org/presentationml/2006/ole">
            <mc:AlternateContent xmlns:mc="http://schemas.openxmlformats.org/markup-compatibility/2006">
              <mc:Choice xmlns:v="urn:schemas-microsoft-com:vml" Requires="v">
                <p:oleObj spid="_x0000_s39946" name="公式" r:id="rId3" imgW="1752600" imgH="546100" progId="Equation.3">
                  <p:embed/>
                </p:oleObj>
              </mc:Choice>
              <mc:Fallback>
                <p:oleObj name="公式" r:id="rId3" imgW="1752600" imgH="5461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4654550"/>
                        <a:ext cx="3021013"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3" name="Object 2"/>
          <p:cNvGraphicFramePr>
            <a:graphicFrameLocks noChangeAspect="1"/>
          </p:cNvGraphicFramePr>
          <p:nvPr/>
        </p:nvGraphicFramePr>
        <p:xfrm>
          <a:off x="1236663" y="3643313"/>
          <a:ext cx="3525837" cy="847725"/>
        </p:xfrm>
        <a:graphic>
          <a:graphicData uri="http://schemas.openxmlformats.org/presentationml/2006/ole">
            <mc:AlternateContent xmlns:mc="http://schemas.openxmlformats.org/markup-compatibility/2006">
              <mc:Choice xmlns:v="urn:schemas-microsoft-com:vml" Requires="v">
                <p:oleObj spid="_x0000_s39947" name="公式" r:id="rId5" imgW="1854200" imgH="482600" progId="Equation.3">
                  <p:embed/>
                </p:oleObj>
              </mc:Choice>
              <mc:Fallback>
                <p:oleObj name="公式" r:id="rId5" imgW="1854200" imgH="482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6663" y="3643313"/>
                        <a:ext cx="3525837"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0E5D4B28-FFF7-4E03-B10C-BFC43AC0558D}" type="slidenum">
              <a:rPr lang="en-GB"/>
              <a:t>71</a:t>
            </a:fld>
            <a:endParaRPr lang="en-GB"/>
          </a:p>
        </p:txBody>
      </p:sp>
      <p:sp>
        <p:nvSpPr>
          <p:cNvPr id="52233"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52235" name="TextBox 8"/>
          <p:cNvSpPr txBox="1">
            <a:spLocks noChangeArrowheads="1"/>
          </p:cNvSpPr>
          <p:nvPr/>
        </p:nvSpPr>
        <p:spPr bwMode="auto">
          <a:xfrm>
            <a:off x="299597" y="168137"/>
            <a:ext cx="3956532"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p</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型半导体的载流子浓度</a:t>
            </a:r>
          </a:p>
        </p:txBody>
      </p:sp>
      <p:graphicFrame>
        <p:nvGraphicFramePr>
          <p:cNvPr id="52226" name="Object 0"/>
          <p:cNvGraphicFramePr>
            <a:graphicFrameLocks noChangeAspect="1"/>
          </p:cNvGraphicFramePr>
          <p:nvPr/>
        </p:nvGraphicFramePr>
        <p:xfrm>
          <a:off x="2703513" y="2143125"/>
          <a:ext cx="2365375" cy="765175"/>
        </p:xfrm>
        <a:graphic>
          <a:graphicData uri="http://schemas.openxmlformats.org/presentationml/2006/ole">
            <mc:AlternateContent xmlns:mc="http://schemas.openxmlformats.org/markup-compatibility/2006">
              <mc:Choice xmlns:v="urn:schemas-microsoft-com:vml" Requires="v">
                <p:oleObj spid="_x0000_s40978" name="公式" r:id="rId3" imgW="1358265" imgH="482600" progId="Equation.3">
                  <p:embed/>
                </p:oleObj>
              </mc:Choice>
              <mc:Fallback>
                <p:oleObj name="公式" r:id="rId3" imgW="1358265" imgH="4826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513" y="2143125"/>
                        <a:ext cx="2365375"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6" name="Rectangle 5"/>
          <p:cNvSpPr>
            <a:spLocks noChangeArrowheads="1"/>
          </p:cNvSpPr>
          <p:nvPr/>
        </p:nvSpPr>
        <p:spPr bwMode="auto">
          <a:xfrm>
            <a:off x="754063" y="1571625"/>
            <a:ext cx="4876800" cy="427038"/>
          </a:xfrm>
          <a:prstGeom prst="rect">
            <a:avLst/>
          </a:prstGeom>
          <a:noFill/>
          <a:ln w="9525">
            <a:noFill/>
            <a:miter lim="800000"/>
          </a:ln>
        </p:spPr>
        <p:txBody>
          <a:bodyPr>
            <a:spAutoFit/>
          </a:bodyPr>
          <a:lstStyle/>
          <a:p>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 强电离</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饱和电离</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区：</a:t>
            </a:r>
          </a:p>
        </p:txBody>
      </p:sp>
      <p:pic>
        <p:nvPicPr>
          <p:cNvPr id="52237" name="Object 4"/>
          <p:cNvPicPr>
            <a:picLocks noChangeAspect="1" noChangeArrowheads="1"/>
          </p:cNvPicPr>
          <p:nvPr/>
        </p:nvPicPr>
        <p:blipFill>
          <a:blip r:embed="rId5" cstate="print"/>
          <a:srcRect/>
          <a:stretch>
            <a:fillRect/>
          </a:stretch>
        </p:blipFill>
        <p:spPr bwMode="auto">
          <a:xfrm>
            <a:off x="2714625" y="3000375"/>
            <a:ext cx="1049338" cy="415925"/>
          </a:xfrm>
          <a:prstGeom prst="rect">
            <a:avLst/>
          </a:prstGeom>
          <a:noFill/>
          <a:ln w="9525">
            <a:noFill/>
            <a:miter lim="800000"/>
            <a:headEnd/>
            <a:tailEnd/>
          </a:ln>
        </p:spPr>
      </p:pic>
      <p:sp>
        <p:nvSpPr>
          <p:cNvPr id="52242" name="Rectangle 3"/>
          <p:cNvSpPr txBox="1">
            <a:spLocks noChangeArrowheads="1"/>
          </p:cNvSpPr>
          <p:nvPr/>
        </p:nvSpPr>
        <p:spPr bwMode="auto">
          <a:xfrm>
            <a:off x="754063" y="3759200"/>
            <a:ext cx="1873250" cy="533400"/>
          </a:xfrm>
          <a:prstGeom prst="rect">
            <a:avLst/>
          </a:prstGeom>
          <a:noFill/>
          <a:ln w="9525">
            <a:noFill/>
            <a:miter lim="800000"/>
          </a:ln>
        </p:spPr>
        <p:txBody>
          <a:bodyPr/>
          <a:lstStyle/>
          <a:p>
            <a:pPr marL="342900" indent="-342900">
              <a:spcBef>
                <a:spcPct val="20000"/>
              </a:spcBef>
            </a:pPr>
            <a:r>
              <a:rPr lang="zh-CN" altLang="en-US" sz="2200" b="1">
                <a:latin typeface="宋体" panose="02010600030101010101" pitchFamily="2" charset="-122"/>
              </a:rPr>
              <a:t>（</a:t>
            </a:r>
            <a:r>
              <a:rPr lang="en-US" altLang="zh-CN" sz="2200" b="1">
                <a:latin typeface="宋体" panose="02010600030101010101" pitchFamily="2" charset="-122"/>
              </a:rPr>
              <a:t>3</a:t>
            </a:r>
            <a:r>
              <a:rPr lang="zh-CN" altLang="en-US" sz="2200" b="1">
                <a:latin typeface="宋体" panose="02010600030101010101" pitchFamily="2" charset="-122"/>
              </a:rPr>
              <a:t>）过渡区：</a:t>
            </a:r>
          </a:p>
        </p:txBody>
      </p:sp>
      <p:graphicFrame>
        <p:nvGraphicFramePr>
          <p:cNvPr id="52227" name="Object 5"/>
          <p:cNvGraphicFramePr>
            <a:graphicFrameLocks noChangeAspect="1"/>
          </p:cNvGraphicFramePr>
          <p:nvPr/>
        </p:nvGraphicFramePr>
        <p:xfrm>
          <a:off x="2695575" y="3714750"/>
          <a:ext cx="2360613" cy="636588"/>
        </p:xfrm>
        <a:graphic>
          <a:graphicData uri="http://schemas.openxmlformats.org/presentationml/2006/ole">
            <mc:AlternateContent xmlns:mc="http://schemas.openxmlformats.org/markup-compatibility/2006">
              <mc:Choice xmlns:v="urn:schemas-microsoft-com:vml" Requires="v">
                <p:oleObj spid="_x0000_s40979" name="公式" r:id="rId6" imgW="1524000" imgH="431800" progId="Equation.3">
                  <p:embed/>
                </p:oleObj>
              </mc:Choice>
              <mc:Fallback>
                <p:oleObj name="公式" r:id="rId6" imgW="15240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5575" y="3714750"/>
                        <a:ext cx="2360613"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8" name="Object 23"/>
          <p:cNvGraphicFramePr>
            <a:graphicFrameLocks noChangeAspect="1"/>
          </p:cNvGraphicFramePr>
          <p:nvPr/>
        </p:nvGraphicFramePr>
        <p:xfrm>
          <a:off x="2714625" y="5429250"/>
          <a:ext cx="2603500" cy="973138"/>
        </p:xfrm>
        <a:graphic>
          <a:graphicData uri="http://schemas.openxmlformats.org/presentationml/2006/ole">
            <mc:AlternateContent xmlns:mc="http://schemas.openxmlformats.org/markup-compatibility/2006">
              <mc:Choice xmlns:v="urn:schemas-microsoft-com:vml" Requires="v">
                <p:oleObj spid="_x0000_s40980" name="公式" r:id="rId8" imgW="1701800" imgH="711200" progId="Equation.3">
                  <p:embed/>
                </p:oleObj>
              </mc:Choice>
              <mc:Fallback>
                <p:oleObj name="公式" r:id="rId8" imgW="1701800" imgH="711200"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5429250"/>
                        <a:ext cx="26035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24"/>
          <p:cNvGraphicFramePr>
            <a:graphicFrameLocks noChangeAspect="1"/>
          </p:cNvGraphicFramePr>
          <p:nvPr/>
        </p:nvGraphicFramePr>
        <p:xfrm>
          <a:off x="2571750" y="4429125"/>
          <a:ext cx="2586038" cy="952500"/>
        </p:xfrm>
        <a:graphic>
          <a:graphicData uri="http://schemas.openxmlformats.org/presentationml/2006/ole">
            <mc:AlternateContent xmlns:mc="http://schemas.openxmlformats.org/markup-compatibility/2006">
              <mc:Choice xmlns:v="urn:schemas-microsoft-com:vml" Requires="v">
                <p:oleObj spid="_x0000_s40981" name="公式" r:id="rId10" imgW="1676400" imgH="711200" progId="Equation.3">
                  <p:embed/>
                </p:oleObj>
              </mc:Choice>
              <mc:Fallback>
                <p:oleObj name="公式" r:id="rId10" imgW="1676400" imgH="711200"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1750" y="4429125"/>
                        <a:ext cx="2586038"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A6ADFFC4-36E6-4AB9-AC22-909294C9C7B2}" type="slidenum">
              <a:rPr lang="en-GB"/>
              <a:t>72</a:t>
            </a:fld>
            <a:endParaRPr lang="en-GB"/>
          </a:p>
        </p:txBody>
      </p:sp>
      <p:sp>
        <p:nvSpPr>
          <p:cNvPr id="112645"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112647" name="TextBox 8"/>
          <p:cNvSpPr txBox="1">
            <a:spLocks noChangeArrowheads="1"/>
          </p:cNvSpPr>
          <p:nvPr/>
        </p:nvSpPr>
        <p:spPr bwMode="auto">
          <a:xfrm>
            <a:off x="246331" y="164357"/>
            <a:ext cx="3956532" cy="523220"/>
          </a:xfrm>
          <a:prstGeom prst="rect">
            <a:avLst/>
          </a:prstGeom>
          <a:noFill/>
          <a:ln w="9525">
            <a:noFill/>
            <a:miter lim="800000"/>
          </a:ln>
        </p:spPr>
        <p:txBody>
          <a:bodyPr wrap="none">
            <a:spAutoFit/>
          </a:bodyPr>
          <a:lstStyle/>
          <a:p>
            <a:r>
              <a:rPr lang="en-US" altLang="zh-CN" sz="2800" dirty="0">
                <a:latin typeface="黑体" panose="02010609060101010101" pitchFamily="49" charset="-122"/>
                <a:ea typeface="黑体" panose="02010609060101010101" pitchFamily="49" charset="-122"/>
                <a:cs typeface="Arial Unicode MS" panose="020B0604020202020204" charset="-122"/>
              </a:rPr>
              <a:t>p</a:t>
            </a:r>
            <a:r>
              <a:rPr lang="zh-CN" altLang="en-US" sz="2800" dirty="0">
                <a:latin typeface="黑体" panose="02010609060101010101" pitchFamily="49" charset="-122"/>
                <a:ea typeface="黑体" panose="02010609060101010101" pitchFamily="49" charset="-122"/>
                <a:cs typeface="Arial Unicode MS" panose="020B0604020202020204" charset="-122"/>
              </a:rPr>
              <a:t>型半导体的载流子浓度</a:t>
            </a:r>
          </a:p>
        </p:txBody>
      </p:sp>
      <p:sp>
        <p:nvSpPr>
          <p:cNvPr id="112648" name="矩形 7"/>
          <p:cNvSpPr>
            <a:spLocks noChangeArrowheads="1"/>
          </p:cNvSpPr>
          <p:nvPr/>
        </p:nvSpPr>
        <p:spPr bwMode="auto">
          <a:xfrm>
            <a:off x="1000125" y="1571625"/>
            <a:ext cx="7000875" cy="2105025"/>
          </a:xfrm>
          <a:prstGeom prst="rect">
            <a:avLst/>
          </a:prstGeom>
          <a:noFill/>
          <a:ln w="9525">
            <a:noFill/>
            <a:miter lim="800000"/>
          </a:ln>
        </p:spPr>
        <p:txBody>
          <a:bodyPr>
            <a:spAutoFit/>
          </a:bodyPr>
          <a:lstStyle/>
          <a:p>
            <a:pPr>
              <a:lnSpc>
                <a:spcPct val="150000"/>
              </a:lnSpc>
            </a:pPr>
            <a:r>
              <a:rPr lang="en-US" altLang="zh-CN" sz="2200" b="1">
                <a:latin typeface="宋体" panose="02010600030101010101" pitchFamily="2" charset="-122"/>
              </a:rPr>
              <a:t>4)</a:t>
            </a:r>
            <a:r>
              <a:rPr lang="zh-CN" altLang="en-US" sz="2200" b="1">
                <a:latin typeface="宋体" panose="02010600030101010101" pitchFamily="2" charset="-122"/>
              </a:rPr>
              <a:t>高温本征激发区</a:t>
            </a:r>
            <a:endParaRPr lang="en-US" altLang="zh-CN" sz="2200" b="1">
              <a:latin typeface="宋体" panose="02010600030101010101" pitchFamily="2" charset="-122"/>
            </a:endParaRPr>
          </a:p>
          <a:p>
            <a:pPr>
              <a:lnSpc>
                <a:spcPct val="150000"/>
              </a:lnSpc>
            </a:pPr>
            <a:r>
              <a:rPr lang="en-US" altLang="zh-CN" sz="2200">
                <a:latin typeface="宋体" panose="02010600030101010101" pitchFamily="2" charset="-122"/>
              </a:rPr>
              <a:t>p</a:t>
            </a:r>
            <a:r>
              <a:rPr lang="zh-CN" altLang="en-US" sz="2200">
                <a:latin typeface="宋体" panose="02010600030101010101" pitchFamily="2" charset="-122"/>
              </a:rPr>
              <a:t>型半导体进入到本征激发的温度区与</a:t>
            </a:r>
            <a:r>
              <a:rPr lang="en-US" altLang="zh-CN" sz="2200">
                <a:latin typeface="宋体" panose="02010600030101010101" pitchFamily="2" charset="-122"/>
              </a:rPr>
              <a:t>n</a:t>
            </a:r>
            <a:r>
              <a:rPr lang="zh-CN" altLang="en-US" sz="2200">
                <a:latin typeface="宋体" panose="02010600030101010101" pitchFamily="2" charset="-122"/>
              </a:rPr>
              <a:t>型半导体进入到本征激发的温度区相似，同样可以用处理本征半导体的方法来解决。</a:t>
            </a: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74638"/>
            <a:ext cx="8229600" cy="453331"/>
          </a:xfrm>
          <a:effectLst/>
        </p:spPr>
        <p:txBody>
          <a:bodyPr>
            <a:normAutofit fontScale="90000"/>
          </a:bodyPr>
          <a:lstStyle/>
          <a:p>
            <a:pPr algn="l"/>
            <a:r>
              <a:rPr lang="zh-CN" altLang="en-US" sz="2800" b="0" dirty="0">
                <a:latin typeface="黑体" panose="02010609060101010101" pitchFamily="49" charset="-122"/>
                <a:ea typeface="黑体" panose="02010609060101010101" pitchFamily="49" charset="-122"/>
              </a:rPr>
              <a:t>载流子浓度</a:t>
            </a:r>
          </a:p>
        </p:txBody>
      </p:sp>
      <p:pic>
        <p:nvPicPr>
          <p:cNvPr id="3" name="Picture 3"/>
          <p:cNvPicPr>
            <a:picLocks noChangeAspect="1" noChangeArrowheads="1"/>
          </p:cNvPicPr>
          <p:nvPr/>
        </p:nvPicPr>
        <p:blipFill>
          <a:blip r:embed="rId3" cstate="print"/>
          <a:srcRect/>
          <a:stretch>
            <a:fillRect/>
          </a:stretch>
        </p:blipFill>
        <p:spPr bwMode="auto">
          <a:xfrm>
            <a:off x="683568" y="1556792"/>
            <a:ext cx="7056784" cy="2465361"/>
          </a:xfrm>
          <a:prstGeom prst="rect">
            <a:avLst/>
          </a:prstGeom>
          <a:noFill/>
          <a:ln w="9525">
            <a:noFill/>
            <a:miter lim="800000"/>
            <a:headEnd/>
            <a:tailEnd/>
          </a:ln>
        </p:spPr>
      </p:pic>
      <p:sp>
        <p:nvSpPr>
          <p:cNvPr id="4" name="TextBox 3"/>
          <p:cNvSpPr txBox="1"/>
          <p:nvPr/>
        </p:nvSpPr>
        <p:spPr>
          <a:xfrm>
            <a:off x="7308304" y="2636912"/>
            <a:ext cx="1338828" cy="369332"/>
          </a:xfrm>
          <a:prstGeom prst="rect">
            <a:avLst/>
          </a:prstGeom>
          <a:solidFill>
            <a:schemeClr val="accent2">
              <a:lumMod val="40000"/>
              <a:lumOff val="60000"/>
            </a:schemeClr>
          </a:solidFill>
        </p:spPr>
        <p:txBody>
          <a:bodyPr wrap="none" rtlCol="0">
            <a:spAutoFit/>
          </a:bodyPr>
          <a:lstStyle/>
          <a:p>
            <a:r>
              <a:rPr lang="zh-CN" altLang="en-US" dirty="0"/>
              <a:t>本征半导体</a:t>
            </a:r>
          </a:p>
        </p:txBody>
      </p:sp>
      <p:sp>
        <p:nvSpPr>
          <p:cNvPr id="5" name="TextBox 4"/>
          <p:cNvSpPr txBox="1"/>
          <p:nvPr/>
        </p:nvSpPr>
        <p:spPr>
          <a:xfrm>
            <a:off x="2843808" y="4005064"/>
            <a:ext cx="877163" cy="369332"/>
          </a:xfrm>
          <a:prstGeom prst="rect">
            <a:avLst/>
          </a:prstGeom>
          <a:noFill/>
        </p:spPr>
        <p:txBody>
          <a:bodyPr wrap="none" rtlCol="0">
            <a:spAutoFit/>
          </a:bodyPr>
          <a:lstStyle/>
          <a:p>
            <a:r>
              <a:rPr lang="zh-CN" altLang="en-US" dirty="0"/>
              <a:t>态密度</a:t>
            </a:r>
          </a:p>
        </p:txBody>
      </p:sp>
      <p:sp>
        <p:nvSpPr>
          <p:cNvPr id="6" name="TextBox 5"/>
          <p:cNvSpPr txBox="1"/>
          <p:nvPr/>
        </p:nvSpPr>
        <p:spPr>
          <a:xfrm>
            <a:off x="4499992" y="4005064"/>
            <a:ext cx="1107996" cy="369332"/>
          </a:xfrm>
          <a:prstGeom prst="rect">
            <a:avLst/>
          </a:prstGeom>
          <a:noFill/>
        </p:spPr>
        <p:txBody>
          <a:bodyPr wrap="none" rtlCol="0">
            <a:spAutoFit/>
          </a:bodyPr>
          <a:lstStyle/>
          <a:p>
            <a:r>
              <a:rPr lang="zh-CN" altLang="en-US" dirty="0"/>
              <a:t>分布函数</a:t>
            </a:r>
          </a:p>
        </p:txBody>
      </p:sp>
      <p:sp>
        <p:nvSpPr>
          <p:cNvPr id="7" name="TextBox 6"/>
          <p:cNvSpPr txBox="1"/>
          <p:nvPr/>
        </p:nvSpPr>
        <p:spPr>
          <a:xfrm>
            <a:off x="6300192" y="4005064"/>
            <a:ext cx="1338828" cy="369332"/>
          </a:xfrm>
          <a:prstGeom prst="rect">
            <a:avLst/>
          </a:prstGeom>
          <a:noFill/>
        </p:spPr>
        <p:txBody>
          <a:bodyPr wrap="none" rtlCol="0">
            <a:spAutoFit/>
          </a:bodyPr>
          <a:lstStyle/>
          <a:p>
            <a:r>
              <a:rPr lang="zh-CN" altLang="en-US" dirty="0"/>
              <a:t>载流子浓度</a:t>
            </a:r>
          </a:p>
        </p:txBody>
      </p:sp>
      <p:graphicFrame>
        <p:nvGraphicFramePr>
          <p:cNvPr id="8" name="对象 7">
            <a:extLst>
              <a:ext uri="{FF2B5EF4-FFF2-40B4-BE49-F238E27FC236}">
                <a16:creationId xmlns:a16="http://schemas.microsoft.com/office/drawing/2014/main" id="{DA3277C1-6B3D-442C-9D30-6103A02F69DC}"/>
              </a:ext>
            </a:extLst>
          </p:cNvPr>
          <p:cNvGraphicFramePr>
            <a:graphicFrameLocks noChangeAspect="1"/>
          </p:cNvGraphicFramePr>
          <p:nvPr>
            <p:extLst>
              <p:ext uri="{D42A27DB-BD31-4B8C-83A1-F6EECF244321}">
                <p14:modId xmlns:p14="http://schemas.microsoft.com/office/powerpoint/2010/main" val="3502117877"/>
              </p:ext>
            </p:extLst>
          </p:nvPr>
        </p:nvGraphicFramePr>
        <p:xfrm>
          <a:off x="3609355" y="5002402"/>
          <a:ext cx="2889270" cy="928694"/>
        </p:xfrm>
        <a:graphic>
          <a:graphicData uri="http://schemas.openxmlformats.org/presentationml/2006/ole">
            <mc:AlternateContent xmlns:mc="http://schemas.openxmlformats.org/markup-compatibility/2006">
              <mc:Choice xmlns:v="urn:schemas-microsoft-com:vml" Requires="v">
                <p:oleObj spid="_x0000_s42002" name="公式" r:id="rId4" imgW="1422400" imgH="457200" progId="Equation.3">
                  <p:embed/>
                </p:oleObj>
              </mc:Choice>
              <mc:Fallback>
                <p:oleObj name="公式" r:id="rId4" imgW="1422400" imgH="457200" progId="Equation.3">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355" y="5002402"/>
                        <a:ext cx="2889270"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
            <a:extLst>
              <a:ext uri="{FF2B5EF4-FFF2-40B4-BE49-F238E27FC236}">
                <a16:creationId xmlns:a16="http://schemas.microsoft.com/office/drawing/2014/main" id="{8D0544DB-7501-4FAD-A71D-0BC11B54611B}"/>
              </a:ext>
            </a:extLst>
          </p:cNvPr>
          <p:cNvGraphicFramePr>
            <a:graphicFrameLocks noChangeAspect="1"/>
          </p:cNvGraphicFramePr>
          <p:nvPr>
            <p:extLst>
              <p:ext uri="{D42A27DB-BD31-4B8C-83A1-F6EECF244321}">
                <p14:modId xmlns:p14="http://schemas.microsoft.com/office/powerpoint/2010/main" val="3492969852"/>
              </p:ext>
            </p:extLst>
          </p:nvPr>
        </p:nvGraphicFramePr>
        <p:xfrm>
          <a:off x="2106612" y="5931096"/>
          <a:ext cx="4016375" cy="792162"/>
        </p:xfrm>
        <a:graphic>
          <a:graphicData uri="http://schemas.openxmlformats.org/presentationml/2006/ole">
            <mc:AlternateContent xmlns:mc="http://schemas.openxmlformats.org/markup-compatibility/2006">
              <mc:Choice xmlns:v="urn:schemas-microsoft-com:vml" Requires="v">
                <p:oleObj spid="_x0000_s42003" name="公式" r:id="rId6" imgW="2184400" imgH="431800" progId="Equation.3">
                  <p:embed/>
                </p:oleObj>
              </mc:Choice>
              <mc:Fallback>
                <p:oleObj name="公式" r:id="rId6" imgW="2184400" imgH="431800" progId="Equation.3">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612" y="5931096"/>
                        <a:ext cx="4016375"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6">
            <a:extLst>
              <a:ext uri="{FF2B5EF4-FFF2-40B4-BE49-F238E27FC236}">
                <a16:creationId xmlns:a16="http://schemas.microsoft.com/office/drawing/2014/main" id="{477A9C8B-04FD-4E45-8C54-B81095C276E1}"/>
              </a:ext>
            </a:extLst>
          </p:cNvPr>
          <p:cNvGraphicFramePr>
            <a:graphicFrameLocks noChangeAspect="1"/>
          </p:cNvGraphicFramePr>
          <p:nvPr>
            <p:extLst>
              <p:ext uri="{D42A27DB-BD31-4B8C-83A1-F6EECF244321}">
                <p14:modId xmlns:p14="http://schemas.microsoft.com/office/powerpoint/2010/main" val="2177427782"/>
              </p:ext>
            </p:extLst>
          </p:nvPr>
        </p:nvGraphicFramePr>
        <p:xfrm>
          <a:off x="5053990" y="4374396"/>
          <a:ext cx="2619375" cy="857250"/>
        </p:xfrm>
        <a:graphic>
          <a:graphicData uri="http://schemas.openxmlformats.org/presentationml/2006/ole">
            <mc:AlternateContent xmlns:mc="http://schemas.openxmlformats.org/markup-compatibility/2006">
              <mc:Choice xmlns:v="urn:schemas-microsoft-com:vml" Requires="v">
                <p:oleObj spid="_x0000_s42004" name="公式" r:id="rId8" imgW="1397000" imgH="457200" progId="Equation.3">
                  <p:embed/>
                </p:oleObj>
              </mc:Choice>
              <mc:Fallback>
                <p:oleObj name="公式" r:id="rId8" imgW="1397000" imgH="457200" progId="Equation.3">
                  <p:embed/>
                  <p:pic>
                    <p:nvPicPr>
                      <p:cNvPr id="17408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3990" y="4374396"/>
                        <a:ext cx="26193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7">
            <a:extLst>
              <a:ext uri="{FF2B5EF4-FFF2-40B4-BE49-F238E27FC236}">
                <a16:creationId xmlns:a16="http://schemas.microsoft.com/office/drawing/2014/main" id="{DAB60074-DADE-4219-8F9A-06EF2F7A98B2}"/>
              </a:ext>
            </a:extLst>
          </p:cNvPr>
          <p:cNvGraphicFramePr>
            <a:graphicFrameLocks noChangeAspect="1"/>
          </p:cNvGraphicFramePr>
          <p:nvPr>
            <p:extLst>
              <p:ext uri="{D42A27DB-BD31-4B8C-83A1-F6EECF244321}">
                <p14:modId xmlns:p14="http://schemas.microsoft.com/office/powerpoint/2010/main" val="8341801"/>
              </p:ext>
            </p:extLst>
          </p:nvPr>
        </p:nvGraphicFramePr>
        <p:xfrm>
          <a:off x="1113890" y="4374396"/>
          <a:ext cx="2809875" cy="857250"/>
        </p:xfrm>
        <a:graphic>
          <a:graphicData uri="http://schemas.openxmlformats.org/presentationml/2006/ole">
            <mc:AlternateContent xmlns:mc="http://schemas.openxmlformats.org/markup-compatibility/2006">
              <mc:Choice xmlns:v="urn:schemas-microsoft-com:vml" Requires="v">
                <p:oleObj spid="_x0000_s42005" name="公式" r:id="rId10" imgW="1498600" imgH="457200" progId="Equation.3">
                  <p:embed/>
                </p:oleObj>
              </mc:Choice>
              <mc:Fallback>
                <p:oleObj name="公式" r:id="rId10" imgW="1498600" imgH="457200" progId="Equation.3">
                  <p:embed/>
                  <p:pic>
                    <p:nvPicPr>
                      <p:cNvPr id="17408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3890" y="4374396"/>
                        <a:ext cx="28098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4">
            <a:extLst>
              <a:ext uri="{FF2B5EF4-FFF2-40B4-BE49-F238E27FC236}">
                <a16:creationId xmlns:a16="http://schemas.microsoft.com/office/drawing/2014/main" id="{DF1EEB31-040B-4738-9EC6-8F2F36A2FE3C}"/>
              </a:ext>
            </a:extLst>
          </p:cNvPr>
          <p:cNvSpPr txBox="1"/>
          <p:nvPr/>
        </p:nvSpPr>
        <p:spPr>
          <a:xfrm>
            <a:off x="375183" y="5191786"/>
            <a:ext cx="3345788" cy="461665"/>
          </a:xfrm>
          <a:prstGeom prst="rect">
            <a:avLst/>
          </a:prstGeom>
          <a:noFill/>
        </p:spPr>
        <p:txBody>
          <a:bodyPr wrap="none" rtlCol="0">
            <a:sp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载流子浓度：</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i="1"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i="1"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i="1"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635000" y="1428750"/>
            <a:ext cx="7321376" cy="2408969"/>
          </a:xfrm>
          <a:prstGeom prst="rect">
            <a:avLst/>
          </a:prstGeom>
          <a:noFill/>
          <a:ln w="9525">
            <a:noFill/>
            <a:miter lim="800000"/>
            <a:headEnd/>
            <a:tailEnd/>
          </a:ln>
        </p:spPr>
      </p:pic>
      <p:pic>
        <p:nvPicPr>
          <p:cNvPr id="4" name="Picture 2"/>
          <p:cNvPicPr>
            <a:picLocks noChangeAspect="1" noChangeArrowheads="1"/>
          </p:cNvPicPr>
          <p:nvPr/>
        </p:nvPicPr>
        <p:blipFill>
          <a:blip r:embed="rId4" cstate="print"/>
          <a:srcRect/>
          <a:stretch>
            <a:fillRect/>
          </a:stretch>
        </p:blipFill>
        <p:spPr bwMode="auto">
          <a:xfrm>
            <a:off x="635000" y="3635733"/>
            <a:ext cx="7344816" cy="2719309"/>
          </a:xfrm>
          <a:prstGeom prst="rect">
            <a:avLst/>
          </a:prstGeom>
          <a:noFill/>
          <a:ln w="9525">
            <a:noFill/>
            <a:miter lim="800000"/>
            <a:headEnd/>
            <a:tailEnd/>
          </a:ln>
        </p:spPr>
      </p:pic>
      <p:sp>
        <p:nvSpPr>
          <p:cNvPr id="5" name="TextBox 4"/>
          <p:cNvSpPr txBox="1"/>
          <p:nvPr/>
        </p:nvSpPr>
        <p:spPr>
          <a:xfrm>
            <a:off x="7524328" y="2852936"/>
            <a:ext cx="1253869" cy="369332"/>
          </a:xfrm>
          <a:prstGeom prst="rect">
            <a:avLst/>
          </a:prstGeom>
          <a:solidFill>
            <a:schemeClr val="accent2">
              <a:lumMod val="40000"/>
              <a:lumOff val="60000"/>
            </a:schemeClr>
          </a:solidFill>
        </p:spPr>
        <p:txBody>
          <a:bodyPr wrap="none" rtlCol="0">
            <a:spAutoFit/>
          </a:bodyPr>
          <a:lstStyle/>
          <a:p>
            <a:r>
              <a:rPr lang="en-US" altLang="zh-CN" dirty="0"/>
              <a:t>n</a:t>
            </a:r>
            <a:r>
              <a:rPr lang="zh-CN" altLang="en-US" dirty="0"/>
              <a:t>型半导体</a:t>
            </a:r>
          </a:p>
        </p:txBody>
      </p:sp>
      <p:sp>
        <p:nvSpPr>
          <p:cNvPr id="6" name="TextBox 5"/>
          <p:cNvSpPr txBox="1"/>
          <p:nvPr/>
        </p:nvSpPr>
        <p:spPr>
          <a:xfrm>
            <a:off x="7619776" y="5003885"/>
            <a:ext cx="1252266" cy="369332"/>
          </a:xfrm>
          <a:prstGeom prst="rect">
            <a:avLst/>
          </a:prstGeom>
          <a:solidFill>
            <a:schemeClr val="accent2">
              <a:lumMod val="40000"/>
              <a:lumOff val="60000"/>
            </a:schemeClr>
          </a:solidFill>
        </p:spPr>
        <p:txBody>
          <a:bodyPr wrap="none" rtlCol="0">
            <a:spAutoFit/>
          </a:bodyPr>
          <a:lstStyle/>
          <a:p>
            <a:r>
              <a:rPr lang="en-US" altLang="zh-CN" dirty="0"/>
              <a:t>p</a:t>
            </a:r>
            <a:r>
              <a:rPr lang="zh-CN" altLang="en-US" dirty="0"/>
              <a:t>型半导体</a:t>
            </a:r>
          </a:p>
        </p:txBody>
      </p:sp>
      <p:sp>
        <p:nvSpPr>
          <p:cNvPr id="7" name="标题 1"/>
          <p:cNvSpPr>
            <a:spLocks noGrp="1"/>
          </p:cNvSpPr>
          <p:nvPr>
            <p:ph type="title" idx="4294967295"/>
          </p:nvPr>
        </p:nvSpPr>
        <p:spPr>
          <a:xfrm>
            <a:off x="0" y="261613"/>
            <a:ext cx="7315200" cy="533400"/>
          </a:xfrm>
          <a:effectLst/>
        </p:spPr>
        <p:txBody>
          <a:bodyPr>
            <a:normAutofit/>
          </a:bodyPr>
          <a:lstStyle/>
          <a:p>
            <a:pPr algn="l"/>
            <a:r>
              <a:rPr lang="zh-CN" altLang="en-US" sz="2800" b="0" dirty="0">
                <a:latin typeface="黑体" panose="02010609060101010101" pitchFamily="49" charset="-122"/>
                <a:ea typeface="黑体" panose="02010609060101010101" pitchFamily="49" charset="-122"/>
              </a:rPr>
              <a:t>载流子浓度</a:t>
            </a:r>
          </a:p>
        </p:txBody>
      </p:sp>
      <p:graphicFrame>
        <p:nvGraphicFramePr>
          <p:cNvPr id="8" name="Object 1052">
            <a:extLst>
              <a:ext uri="{FF2B5EF4-FFF2-40B4-BE49-F238E27FC236}">
                <a16:creationId xmlns:a16="http://schemas.microsoft.com/office/drawing/2014/main" id="{E4749E72-4209-4E00-825F-62BC010338DB}"/>
              </a:ext>
            </a:extLst>
          </p:cNvPr>
          <p:cNvGraphicFramePr>
            <a:graphicFrameLocks noChangeAspect="1"/>
          </p:cNvGraphicFramePr>
          <p:nvPr>
            <p:extLst>
              <p:ext uri="{D42A27DB-BD31-4B8C-83A1-F6EECF244321}">
                <p14:modId xmlns:p14="http://schemas.microsoft.com/office/powerpoint/2010/main" val="3070141119"/>
              </p:ext>
            </p:extLst>
          </p:nvPr>
        </p:nvGraphicFramePr>
        <p:xfrm>
          <a:off x="6130342" y="908787"/>
          <a:ext cx="2931988" cy="905995"/>
        </p:xfrm>
        <a:graphic>
          <a:graphicData uri="http://schemas.openxmlformats.org/presentationml/2006/ole">
            <mc:AlternateContent xmlns:mc="http://schemas.openxmlformats.org/markup-compatibility/2006">
              <mc:Choice xmlns:v="urn:schemas-microsoft-com:vml" Requires="v">
                <p:oleObj spid="_x0000_s43018" name="公式" r:id="rId5" imgW="1371600" imgH="482600" progId="Equation.3">
                  <p:embed/>
                </p:oleObj>
              </mc:Choice>
              <mc:Fallback>
                <p:oleObj name="公式" r:id="rId5" imgW="1371600" imgH="482600" progId="Equation.3">
                  <p:embed/>
                  <p:pic>
                    <p:nvPicPr>
                      <p:cNvPr id="45058" name="Object 10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0342" y="908787"/>
                        <a:ext cx="2931988" cy="905995"/>
                      </a:xfrm>
                      <a:prstGeom prst="rect">
                        <a:avLst/>
                      </a:prstGeom>
                      <a:noFill/>
                    </p:spPr>
                  </p:pic>
                </p:oleObj>
              </mc:Fallback>
            </mc:AlternateContent>
          </a:graphicData>
        </a:graphic>
      </p:graphicFrame>
      <p:graphicFrame>
        <p:nvGraphicFramePr>
          <p:cNvPr id="9" name="Object 0">
            <a:extLst>
              <a:ext uri="{FF2B5EF4-FFF2-40B4-BE49-F238E27FC236}">
                <a16:creationId xmlns:a16="http://schemas.microsoft.com/office/drawing/2014/main" id="{CA37652E-7EBD-48DB-BC12-B200A81F8078}"/>
              </a:ext>
            </a:extLst>
          </p:cNvPr>
          <p:cNvGraphicFramePr>
            <a:graphicFrameLocks noChangeAspect="1"/>
          </p:cNvGraphicFramePr>
          <p:nvPr>
            <p:extLst>
              <p:ext uri="{D42A27DB-BD31-4B8C-83A1-F6EECF244321}">
                <p14:modId xmlns:p14="http://schemas.microsoft.com/office/powerpoint/2010/main" val="3198670505"/>
              </p:ext>
            </p:extLst>
          </p:nvPr>
        </p:nvGraphicFramePr>
        <p:xfrm>
          <a:off x="6696955" y="6129501"/>
          <a:ext cx="2365375" cy="765175"/>
        </p:xfrm>
        <a:graphic>
          <a:graphicData uri="http://schemas.openxmlformats.org/presentationml/2006/ole">
            <mc:AlternateContent xmlns:mc="http://schemas.openxmlformats.org/markup-compatibility/2006">
              <mc:Choice xmlns:v="urn:schemas-microsoft-com:vml" Requires="v">
                <p:oleObj spid="_x0000_s43019" name="公式" r:id="rId7" imgW="1358265" imgH="482600" progId="Equation.3">
                  <p:embed/>
                </p:oleObj>
              </mc:Choice>
              <mc:Fallback>
                <p:oleObj name="公式" r:id="rId7" imgW="1358265" imgH="482600" progId="Equation.3">
                  <p:embed/>
                  <p:pic>
                    <p:nvPicPr>
                      <p:cNvPr id="52226" name="Object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6955" y="6129501"/>
                        <a:ext cx="2365375"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idx="4294967295"/>
          </p:nvPr>
        </p:nvSpPr>
        <p:spPr>
          <a:xfrm>
            <a:off x="0" y="243669"/>
            <a:ext cx="7315200" cy="533400"/>
          </a:xfrm>
          <a:effectLst/>
        </p:spPr>
        <p:txBody>
          <a:bodyPr>
            <a:noAutofit/>
          </a:bodyPr>
          <a:lstStyle/>
          <a:p>
            <a:pPr algn="l"/>
            <a:r>
              <a:rPr lang="zh-CN" altLang="en-US" sz="2800" b="0" dirty="0">
                <a:latin typeface="黑体" panose="02010609060101010101" pitchFamily="49" charset="-122"/>
                <a:ea typeface="黑体" panose="02010609060101010101" pitchFamily="49" charset="-122"/>
              </a:rPr>
              <a:t>杂质半导体</a:t>
            </a:r>
          </a:p>
        </p:txBody>
      </p:sp>
      <p:grpSp>
        <p:nvGrpSpPr>
          <p:cNvPr id="6" name="Group 18"/>
          <p:cNvGrpSpPr/>
          <p:nvPr/>
        </p:nvGrpSpPr>
        <p:grpSpPr bwMode="auto">
          <a:xfrm>
            <a:off x="928662" y="5429264"/>
            <a:ext cx="7312025" cy="641350"/>
            <a:chOff x="497" y="2614"/>
            <a:chExt cx="4606" cy="404"/>
          </a:xfrm>
        </p:grpSpPr>
        <p:sp>
          <p:nvSpPr>
            <p:cNvPr id="7" name="Rectangle 16"/>
            <p:cNvSpPr>
              <a:spLocks noChangeArrowheads="1"/>
            </p:cNvSpPr>
            <p:nvPr/>
          </p:nvSpPr>
          <p:spPr bwMode="auto">
            <a:xfrm>
              <a:off x="884" y="2659"/>
              <a:ext cx="4219" cy="288"/>
            </a:xfrm>
            <a:prstGeom prst="rect">
              <a:avLst/>
            </a:prstGeom>
            <a:noFill/>
            <a:ln w="9525">
              <a:noFill/>
              <a:miter lim="800000"/>
            </a:ln>
            <a:effectLst/>
          </p:spPr>
          <p:txBody>
            <a:bodyPr>
              <a:spAutoFit/>
            </a:bodyPr>
            <a:lstStyle/>
            <a:p>
              <a:r>
                <a:rPr lang="zh-CN" altLang="en-US" sz="2400" dirty="0">
                  <a:solidFill>
                    <a:srgbClr val="663300"/>
                  </a:solidFill>
                  <a:latin typeface="黑体" panose="02010609060101010101" pitchFamily="49" charset="-122"/>
                  <a:ea typeface="黑体" panose="02010609060101010101" pitchFamily="49" charset="-122"/>
                </a:rPr>
                <a:t>载流子浓度保持稳定，器件就能稳定工作</a:t>
              </a:r>
            </a:p>
          </p:txBody>
        </p:sp>
        <p:sp>
          <p:nvSpPr>
            <p:cNvPr id="8" name="Text Box 17"/>
            <p:cNvSpPr txBox="1">
              <a:spLocks noChangeArrowheads="1"/>
            </p:cNvSpPr>
            <p:nvPr/>
          </p:nvSpPr>
          <p:spPr bwMode="auto">
            <a:xfrm>
              <a:off x="497" y="2614"/>
              <a:ext cx="387" cy="404"/>
            </a:xfrm>
            <a:prstGeom prst="rect">
              <a:avLst/>
            </a:prstGeom>
            <a:noFill/>
            <a:ln w="9525">
              <a:noFill/>
              <a:miter lim="800000"/>
            </a:ln>
            <a:effectLst/>
          </p:spPr>
          <p:txBody>
            <a:bodyPr wrap="none">
              <a:spAutoFit/>
            </a:bodyPr>
            <a:lstStyle/>
            <a:p>
              <a:r>
                <a:rPr lang="en-US" altLang="zh-CN" sz="3600">
                  <a:solidFill>
                    <a:srgbClr val="FF0000"/>
                  </a:solidFill>
                  <a:latin typeface="黑体" panose="02010609060101010101" pitchFamily="49" charset="-122"/>
                  <a:ea typeface="黑体" panose="02010609060101010101" pitchFamily="49" charset="-122"/>
                  <a:sym typeface="Wingdings" panose="05000000000000000000" pitchFamily="2" charset="2"/>
                </a:rPr>
                <a:t></a:t>
              </a:r>
            </a:p>
          </p:txBody>
        </p:sp>
      </p:grpSp>
      <p:grpSp>
        <p:nvGrpSpPr>
          <p:cNvPr id="14" name="Group 4"/>
          <p:cNvGrpSpPr/>
          <p:nvPr/>
        </p:nvGrpSpPr>
        <p:grpSpPr bwMode="auto">
          <a:xfrm>
            <a:off x="1714480" y="1928802"/>
            <a:ext cx="6215062" cy="3203575"/>
            <a:chOff x="1411" y="1956"/>
            <a:chExt cx="3915" cy="2018"/>
          </a:xfrm>
        </p:grpSpPr>
        <p:grpSp>
          <p:nvGrpSpPr>
            <p:cNvPr id="15" name="Group 5"/>
            <p:cNvGrpSpPr/>
            <p:nvPr/>
          </p:nvGrpSpPr>
          <p:grpSpPr bwMode="auto">
            <a:xfrm>
              <a:off x="1716" y="2045"/>
              <a:ext cx="2358" cy="1542"/>
              <a:chOff x="1565" y="2160"/>
              <a:chExt cx="2358" cy="1542"/>
            </a:xfrm>
          </p:grpSpPr>
          <p:sp>
            <p:nvSpPr>
              <p:cNvPr id="22" name="Line 6"/>
              <p:cNvSpPr>
                <a:spLocks noChangeShapeType="1"/>
              </p:cNvSpPr>
              <p:nvPr/>
            </p:nvSpPr>
            <p:spPr bwMode="auto">
              <a:xfrm flipV="1">
                <a:off x="1565" y="2160"/>
                <a:ext cx="0" cy="1542"/>
              </a:xfrm>
              <a:prstGeom prst="line">
                <a:avLst/>
              </a:prstGeom>
              <a:noFill/>
              <a:ln w="9525">
                <a:solidFill>
                  <a:schemeClr val="tx1"/>
                </a:solidFill>
                <a:round/>
                <a:tailEnd type="triangle" w="med" len="med"/>
              </a:ln>
              <a:effectLst/>
            </p:spPr>
            <p:txBody>
              <a:bodyPr/>
              <a:lstStyle/>
              <a:p>
                <a:endParaRPr lang="zh-CN" altLang="en-US"/>
              </a:p>
            </p:txBody>
          </p:sp>
          <p:sp>
            <p:nvSpPr>
              <p:cNvPr id="23" name="Line 7"/>
              <p:cNvSpPr>
                <a:spLocks noChangeShapeType="1"/>
              </p:cNvSpPr>
              <p:nvPr/>
            </p:nvSpPr>
            <p:spPr bwMode="auto">
              <a:xfrm>
                <a:off x="1565" y="3702"/>
                <a:ext cx="2358" cy="0"/>
              </a:xfrm>
              <a:prstGeom prst="line">
                <a:avLst/>
              </a:prstGeom>
              <a:noFill/>
              <a:ln w="9525">
                <a:solidFill>
                  <a:schemeClr val="tx1"/>
                </a:solidFill>
                <a:round/>
                <a:tailEnd type="triangle" w="med" len="med"/>
              </a:ln>
              <a:effectLst/>
            </p:spPr>
            <p:txBody>
              <a:bodyPr/>
              <a:lstStyle/>
              <a:p>
                <a:endParaRPr lang="zh-CN" altLang="en-US"/>
              </a:p>
            </p:txBody>
          </p:sp>
          <p:grpSp>
            <p:nvGrpSpPr>
              <p:cNvPr id="24" name="Group 8"/>
              <p:cNvGrpSpPr/>
              <p:nvPr/>
            </p:nvGrpSpPr>
            <p:grpSpPr bwMode="auto">
              <a:xfrm>
                <a:off x="1746" y="2387"/>
                <a:ext cx="2011" cy="1127"/>
                <a:chOff x="1746" y="2387"/>
                <a:chExt cx="2011" cy="1127"/>
              </a:xfrm>
            </p:grpSpPr>
            <p:sp>
              <p:nvSpPr>
                <p:cNvPr id="25" name="Freeform 9"/>
                <p:cNvSpPr/>
                <p:nvPr/>
              </p:nvSpPr>
              <p:spPr bwMode="auto">
                <a:xfrm>
                  <a:off x="1746" y="2387"/>
                  <a:ext cx="318" cy="650"/>
                </a:xfrm>
                <a:custGeom>
                  <a:avLst/>
                  <a:gdLst/>
                  <a:ahLst/>
                  <a:cxnLst>
                    <a:cxn ang="0">
                      <a:pos x="0" y="0"/>
                    </a:cxn>
                    <a:cxn ang="0">
                      <a:pos x="181" y="544"/>
                    </a:cxn>
                    <a:cxn ang="0">
                      <a:pos x="318" y="635"/>
                    </a:cxn>
                  </a:cxnLst>
                  <a:rect l="0" t="0" r="r" b="b"/>
                  <a:pathLst>
                    <a:path w="318" h="650">
                      <a:moveTo>
                        <a:pt x="0" y="0"/>
                      </a:moveTo>
                      <a:cubicBezTo>
                        <a:pt x="64" y="219"/>
                        <a:pt x="128" y="438"/>
                        <a:pt x="181" y="544"/>
                      </a:cubicBezTo>
                      <a:cubicBezTo>
                        <a:pt x="234" y="650"/>
                        <a:pt x="276" y="642"/>
                        <a:pt x="318" y="635"/>
                      </a:cubicBezTo>
                    </a:path>
                  </a:pathLst>
                </a:custGeom>
                <a:noFill/>
                <a:ln w="9525">
                  <a:solidFill>
                    <a:schemeClr val="tx1"/>
                  </a:solidFill>
                  <a:round/>
                </a:ln>
                <a:effectLst/>
              </p:spPr>
              <p:txBody>
                <a:bodyPr/>
                <a:lstStyle/>
                <a:p>
                  <a:endParaRPr lang="zh-CN" altLang="en-US"/>
                </a:p>
              </p:txBody>
            </p:sp>
            <p:sp>
              <p:nvSpPr>
                <p:cNvPr id="26" name="Freeform 10"/>
                <p:cNvSpPr/>
                <p:nvPr/>
              </p:nvSpPr>
              <p:spPr bwMode="auto">
                <a:xfrm>
                  <a:off x="2064" y="3022"/>
                  <a:ext cx="1693" cy="492"/>
                </a:xfrm>
                <a:custGeom>
                  <a:avLst/>
                  <a:gdLst/>
                  <a:ahLst/>
                  <a:cxnLst>
                    <a:cxn ang="0">
                      <a:pos x="0" y="0"/>
                    </a:cxn>
                    <a:cxn ang="0">
                      <a:pos x="680" y="45"/>
                    </a:cxn>
                    <a:cxn ang="0">
                      <a:pos x="997" y="91"/>
                    </a:cxn>
                    <a:cxn ang="0">
                      <a:pos x="1587" y="432"/>
                    </a:cxn>
                    <a:cxn ang="0">
                      <a:pos x="1632" y="453"/>
                    </a:cxn>
                  </a:cxnLst>
                  <a:rect l="0" t="0" r="r" b="b"/>
                  <a:pathLst>
                    <a:path w="1693" h="492">
                      <a:moveTo>
                        <a:pt x="0" y="0"/>
                      </a:moveTo>
                      <a:cubicBezTo>
                        <a:pt x="257" y="15"/>
                        <a:pt x="514" y="30"/>
                        <a:pt x="680" y="45"/>
                      </a:cubicBezTo>
                      <a:cubicBezTo>
                        <a:pt x="846" y="60"/>
                        <a:pt x="846" y="26"/>
                        <a:pt x="997" y="91"/>
                      </a:cubicBezTo>
                      <a:cubicBezTo>
                        <a:pt x="1148" y="156"/>
                        <a:pt x="1481" y="372"/>
                        <a:pt x="1587" y="432"/>
                      </a:cubicBezTo>
                      <a:cubicBezTo>
                        <a:pt x="1693" y="492"/>
                        <a:pt x="1662" y="472"/>
                        <a:pt x="1632" y="453"/>
                      </a:cubicBezTo>
                    </a:path>
                  </a:pathLst>
                </a:custGeom>
                <a:noFill/>
                <a:ln w="9525">
                  <a:solidFill>
                    <a:schemeClr val="tx1"/>
                  </a:solidFill>
                  <a:round/>
                </a:ln>
                <a:effectLst/>
              </p:spPr>
              <p:txBody>
                <a:bodyPr/>
                <a:lstStyle/>
                <a:p>
                  <a:endParaRPr lang="zh-CN" altLang="en-US"/>
                </a:p>
              </p:txBody>
            </p:sp>
          </p:grpSp>
        </p:grpSp>
        <p:sp>
          <p:nvSpPr>
            <p:cNvPr id="16" name="Text Box 11"/>
            <p:cNvSpPr txBox="1">
              <a:spLocks noChangeArrowheads="1"/>
            </p:cNvSpPr>
            <p:nvPr/>
          </p:nvSpPr>
          <p:spPr bwMode="auto">
            <a:xfrm rot="10800000">
              <a:off x="1411" y="1956"/>
              <a:ext cx="308" cy="363"/>
            </a:xfrm>
            <a:prstGeom prst="rect">
              <a:avLst/>
            </a:prstGeom>
            <a:noFill/>
            <a:ln w="9525">
              <a:noFill/>
              <a:miter lim="800000"/>
            </a:ln>
            <a:effectLst/>
          </p:spPr>
          <p:txBody>
            <a:bodyPr vert="eaVert">
              <a:spAutoFit/>
            </a:bodyPr>
            <a:lstStyle/>
            <a:p>
              <a:pPr>
                <a:spcBef>
                  <a:spcPct val="50000"/>
                </a:spcBef>
              </a:pPr>
              <a:r>
                <a:rPr lang="en-US" altLang="zh-CN" sz="2000"/>
                <a:t>lnn</a:t>
              </a:r>
            </a:p>
          </p:txBody>
        </p:sp>
        <p:sp>
          <p:nvSpPr>
            <p:cNvPr id="17" name="Text Box 12"/>
            <p:cNvSpPr txBox="1">
              <a:spLocks noChangeArrowheads="1"/>
            </p:cNvSpPr>
            <p:nvPr/>
          </p:nvSpPr>
          <p:spPr bwMode="auto">
            <a:xfrm>
              <a:off x="1876" y="2227"/>
              <a:ext cx="627" cy="250"/>
            </a:xfrm>
            <a:prstGeom prst="rect">
              <a:avLst/>
            </a:prstGeom>
            <a:noFill/>
            <a:ln w="9525">
              <a:noFill/>
              <a:miter lim="800000"/>
            </a:ln>
            <a:effectLst/>
          </p:spPr>
          <p:txBody>
            <a:bodyPr>
              <a:spAutoFit/>
            </a:bodyPr>
            <a:lstStyle/>
            <a:p>
              <a:pPr>
                <a:spcBef>
                  <a:spcPct val="50000"/>
                </a:spcBef>
              </a:pPr>
              <a:r>
                <a:rPr lang="zh-CN" altLang="en-US" sz="2000" dirty="0"/>
                <a:t>本征区</a:t>
              </a:r>
            </a:p>
          </p:txBody>
        </p:sp>
        <p:sp>
          <p:nvSpPr>
            <p:cNvPr id="18" name="Text Box 13"/>
            <p:cNvSpPr txBox="1">
              <a:spLocks noChangeArrowheads="1"/>
            </p:cNvSpPr>
            <p:nvPr/>
          </p:nvSpPr>
          <p:spPr bwMode="auto">
            <a:xfrm>
              <a:off x="2200" y="2680"/>
              <a:ext cx="1281" cy="250"/>
            </a:xfrm>
            <a:prstGeom prst="rect">
              <a:avLst/>
            </a:prstGeom>
            <a:noFill/>
            <a:ln w="9525">
              <a:noFill/>
              <a:miter lim="800000"/>
            </a:ln>
            <a:effectLst/>
          </p:spPr>
          <p:txBody>
            <a:bodyPr>
              <a:spAutoFit/>
            </a:bodyPr>
            <a:lstStyle/>
            <a:p>
              <a:pPr>
                <a:spcBef>
                  <a:spcPct val="50000"/>
                </a:spcBef>
              </a:pPr>
              <a:r>
                <a:rPr lang="zh-CN" altLang="en-US" sz="2000"/>
                <a:t>饱和电离区</a:t>
              </a:r>
            </a:p>
          </p:txBody>
        </p:sp>
        <p:sp>
          <p:nvSpPr>
            <p:cNvPr id="19" name="Text Box 14"/>
            <p:cNvSpPr txBox="1">
              <a:spLocks noChangeArrowheads="1"/>
            </p:cNvSpPr>
            <p:nvPr/>
          </p:nvSpPr>
          <p:spPr bwMode="auto">
            <a:xfrm>
              <a:off x="3220" y="2857"/>
              <a:ext cx="940" cy="231"/>
            </a:xfrm>
            <a:prstGeom prst="rect">
              <a:avLst/>
            </a:prstGeom>
            <a:noFill/>
            <a:ln w="9525">
              <a:noFill/>
              <a:miter lim="800000"/>
            </a:ln>
            <a:effectLst/>
          </p:spPr>
          <p:txBody>
            <a:bodyPr>
              <a:spAutoFit/>
            </a:bodyPr>
            <a:lstStyle/>
            <a:p>
              <a:pPr>
                <a:spcBef>
                  <a:spcPct val="50000"/>
                </a:spcBef>
              </a:pPr>
              <a:r>
                <a:rPr lang="zh-CN" altLang="en-US" sz="1800" dirty="0"/>
                <a:t>杂质电离区</a:t>
              </a:r>
            </a:p>
          </p:txBody>
        </p:sp>
        <p:graphicFrame>
          <p:nvGraphicFramePr>
            <p:cNvPr id="20" name="Object 15"/>
            <p:cNvGraphicFramePr>
              <a:graphicFrameLocks noChangeAspect="1"/>
            </p:cNvGraphicFramePr>
            <p:nvPr/>
          </p:nvGraphicFramePr>
          <p:xfrm>
            <a:off x="4079" y="3406"/>
            <a:ext cx="111" cy="318"/>
          </p:xfrm>
          <a:graphic>
            <a:graphicData uri="http://schemas.openxmlformats.org/presentationml/2006/ole">
              <mc:AlternateContent xmlns:mc="http://schemas.openxmlformats.org/markup-compatibility/2006">
                <mc:Choice xmlns:v="urn:schemas-microsoft-com:vml" Requires="v">
                  <p:oleObj spid="_x0000_s44038" name="公式" r:id="rId3" imgW="254000" imgH="723900" progId="Equation.3">
                    <p:embed/>
                  </p:oleObj>
                </mc:Choice>
                <mc:Fallback>
                  <p:oleObj name="公式" r:id="rId3" imgW="254000" imgH="7239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 y="3406"/>
                          <a:ext cx="111"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16"/>
            <p:cNvSpPr txBox="1">
              <a:spLocks noChangeArrowheads="1"/>
            </p:cNvSpPr>
            <p:nvPr/>
          </p:nvSpPr>
          <p:spPr bwMode="auto">
            <a:xfrm>
              <a:off x="1474" y="3724"/>
              <a:ext cx="3852" cy="250"/>
            </a:xfrm>
            <a:prstGeom prst="rect">
              <a:avLst/>
            </a:prstGeom>
            <a:noFill/>
            <a:ln w="9525">
              <a:noFill/>
              <a:miter lim="800000"/>
            </a:ln>
            <a:effectLst/>
          </p:spPr>
          <p:txBody>
            <a:bodyPr>
              <a:spAutoFit/>
            </a:bodyPr>
            <a:lstStyle/>
            <a:p>
              <a:pPr>
                <a:spcBef>
                  <a:spcPct val="50000"/>
                </a:spcBef>
              </a:pPr>
              <a:r>
                <a:rPr lang="en-US" altLang="zh-CN" sz="2000" dirty="0"/>
                <a:t>n</a:t>
              </a:r>
              <a:r>
                <a:rPr lang="zh-CN" altLang="en-US" sz="2000" dirty="0"/>
                <a:t>型半导体中电子浓度随温度的变化</a:t>
              </a:r>
            </a:p>
          </p:txBody>
        </p:sp>
      </p:grpSp>
      <p:sp>
        <p:nvSpPr>
          <p:cNvPr id="27" name="TextBox 26"/>
          <p:cNvSpPr txBox="1"/>
          <p:nvPr/>
        </p:nvSpPr>
        <p:spPr>
          <a:xfrm>
            <a:off x="500034" y="1571612"/>
            <a:ext cx="1107996"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讨论：</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74638"/>
            <a:ext cx="8229600" cy="533230"/>
          </a:xfrm>
          <a:effectLst/>
        </p:spPr>
        <p:txBody>
          <a:bodyPr>
            <a:normAutofit/>
          </a:bodyPr>
          <a:lstStyle/>
          <a:p>
            <a:pPr algn="l"/>
            <a:r>
              <a:rPr lang="zh-CN" altLang="en-US" sz="2800" b="0" dirty="0">
                <a:latin typeface="黑体" panose="02010609060101010101" pitchFamily="49" charset="-122"/>
                <a:ea typeface="黑体" panose="02010609060101010101" pitchFamily="49" charset="-122"/>
              </a:rPr>
              <a:t>半导体器件工作温度</a:t>
            </a:r>
          </a:p>
        </p:txBody>
      </p:sp>
      <p:sp>
        <p:nvSpPr>
          <p:cNvPr id="3" name="Rectangle 9"/>
          <p:cNvSpPr>
            <a:spLocks noChangeArrowheads="1"/>
          </p:cNvSpPr>
          <p:nvPr/>
        </p:nvSpPr>
        <p:spPr bwMode="auto">
          <a:xfrm>
            <a:off x="357158" y="1571612"/>
            <a:ext cx="8280400" cy="2492990"/>
          </a:xfrm>
          <a:prstGeom prst="rect">
            <a:avLst/>
          </a:prstGeom>
          <a:noFill/>
          <a:ln w="9525">
            <a:noFill/>
            <a:miter lim="800000"/>
          </a:ln>
          <a:effectLst/>
        </p:spPr>
        <p:txBody>
          <a:bodyPr anchor="ctr">
            <a:spAutoFit/>
          </a:bodyPr>
          <a:lstStyle/>
          <a:p>
            <a:pPr>
              <a:lnSpc>
                <a:spcPct val="13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Times New Roman" panose="02020603050405020304" pitchFamily="18" charset="0"/>
              </a:rPr>
              <a:t>这个工作温度受</a:t>
            </a:r>
            <a:r>
              <a:rPr lang="zh-CN" altLang="en-US" sz="2000" u="sng"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本征载流子浓度</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制约：在本征激发可以忽略的温度范围，如果杂质全部电离，载流子浓度是一定的，器件就能稳定工作。</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a:lnSpc>
                <a:spcPct val="13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Times New Roman" panose="02020603050405020304" pitchFamily="18" charset="0"/>
              </a:rPr>
              <a:t>但是随着温度的升高，本征载流子浓度迅速地增加。</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a:lnSpc>
                <a:spcPct val="13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当</a:t>
            </a:r>
            <a:r>
              <a:rPr lang="zh-CN" altLang="en-US"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温度足够高时，本征激发占主要地位</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，器件将不能正常工作。因此，每一种半导体材料制成的器件都有一定的极限工作温度，</a:t>
            </a:r>
            <a:r>
              <a:rPr lang="zh-CN" altLang="en-US"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超过这一温度后，器件就失效了</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endParaRPr lang="zh-CN" altLang="en-US" sz="2000" dirty="0">
              <a:latin typeface="黑体" panose="02010609060101010101" pitchFamily="49" charset="-122"/>
              <a:ea typeface="黑体" panose="02010609060101010101" pitchFamily="49" charset="-122"/>
            </a:endParaRPr>
          </a:p>
        </p:txBody>
      </p:sp>
      <p:sp>
        <p:nvSpPr>
          <p:cNvPr id="4" name="矩形 3"/>
          <p:cNvSpPr/>
          <p:nvPr/>
        </p:nvSpPr>
        <p:spPr>
          <a:xfrm>
            <a:off x="1357290" y="4214818"/>
            <a:ext cx="1723549" cy="1015663"/>
          </a:xfrm>
          <a:prstGeom prst="rect">
            <a:avLst/>
          </a:prstGeom>
        </p:spPr>
        <p:txBody>
          <a:bodyPr wrap="none">
            <a:spAutoFit/>
          </a:bodyPr>
          <a:lstStyle/>
          <a:p>
            <a:r>
              <a:rPr lang="zh-CN" altLang="en-US" sz="2000" dirty="0">
                <a:latin typeface="黑体" panose="02010609060101010101" pitchFamily="49" charset="-122"/>
                <a:ea typeface="黑体" panose="02010609060101010101" pitchFamily="49" charset="-122"/>
              </a:rPr>
              <a:t>硅：</a:t>
            </a:r>
            <a:r>
              <a:rPr lang="en-US" altLang="zh-CN" sz="2000" dirty="0">
                <a:latin typeface="黑体" panose="02010609060101010101" pitchFamily="49" charset="-122"/>
                <a:ea typeface="黑体" panose="02010609060101010101" pitchFamily="49" charset="-122"/>
              </a:rPr>
              <a:t>526K</a:t>
            </a:r>
          </a:p>
          <a:p>
            <a:r>
              <a:rPr lang="zh-CN" altLang="en-US" sz="2000" dirty="0">
                <a:latin typeface="黑体" panose="02010609060101010101" pitchFamily="49" charset="-122"/>
                <a:ea typeface="黑体" panose="02010609060101010101" pitchFamily="49" charset="-122"/>
              </a:rPr>
              <a:t>锗：</a:t>
            </a:r>
            <a:r>
              <a:rPr lang="en-US" altLang="zh-CN" sz="2000" dirty="0">
                <a:latin typeface="黑体" panose="02010609060101010101" pitchFamily="49" charset="-122"/>
                <a:ea typeface="黑体" panose="02010609060101010101" pitchFamily="49" charset="-122"/>
              </a:rPr>
              <a:t>370K</a:t>
            </a:r>
          </a:p>
          <a:p>
            <a:r>
              <a:rPr lang="zh-CN" altLang="en-US" sz="2000" dirty="0">
                <a:latin typeface="黑体" panose="02010609060101010101" pitchFamily="49" charset="-122"/>
                <a:ea typeface="黑体" panose="02010609060101010101" pitchFamily="49" charset="-122"/>
              </a:rPr>
              <a:t>砷化镓：</a:t>
            </a:r>
            <a:r>
              <a:rPr lang="en-US" altLang="zh-CN" sz="2000" dirty="0">
                <a:latin typeface="黑体" panose="02010609060101010101" pitchFamily="49" charset="-122"/>
                <a:ea typeface="黑体" panose="02010609060101010101" pitchFamily="49" charset="-122"/>
              </a:rPr>
              <a:t>720K</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F59B66B4-0F1F-46FF-A86E-4E49916B01BA}" type="slidenum">
              <a:rPr lang="en-GB"/>
              <a:t>77</a:t>
            </a:fld>
            <a:endParaRPr lang="en-GB"/>
          </a:p>
        </p:txBody>
      </p:sp>
      <p:sp>
        <p:nvSpPr>
          <p:cNvPr id="53254"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53256" name="TextBox 8"/>
          <p:cNvSpPr txBox="1">
            <a:spLocks noChangeArrowheads="1"/>
          </p:cNvSpPr>
          <p:nvPr/>
        </p:nvSpPr>
        <p:spPr bwMode="auto">
          <a:xfrm>
            <a:off x="0" y="282886"/>
            <a:ext cx="5594801" cy="523220"/>
          </a:xfrm>
          <a:prstGeom prst="rect">
            <a:avLst/>
          </a:prstGeom>
          <a:noFill/>
          <a:ln w="9525">
            <a:noFill/>
            <a:miter lim="800000"/>
          </a:ln>
        </p:spPr>
        <p:txBody>
          <a:bodyPr wrap="none">
            <a:spAutoFit/>
          </a:bodyPr>
          <a:lstStyle/>
          <a:p>
            <a:r>
              <a:rPr lang="zh-CN" altLang="en-US" sz="2800" dirty="0">
                <a:latin typeface="黑体" panose="02010609060101010101" pitchFamily="49" charset="-122"/>
                <a:ea typeface="黑体" panose="02010609060101010101" pitchFamily="49" charset="-122"/>
              </a:rPr>
              <a:t>多数载流子浓度与少数载流子浓度</a:t>
            </a:r>
          </a:p>
        </p:txBody>
      </p:sp>
      <p:sp>
        <p:nvSpPr>
          <p:cNvPr id="53261" name="Text Box 11"/>
          <p:cNvSpPr txBox="1">
            <a:spLocks noChangeArrowheads="1"/>
          </p:cNvSpPr>
          <p:nvPr/>
        </p:nvSpPr>
        <p:spPr bwMode="auto">
          <a:xfrm>
            <a:off x="464521" y="1625075"/>
            <a:ext cx="3677046" cy="2169825"/>
          </a:xfrm>
          <a:prstGeom prst="rect">
            <a:avLst/>
          </a:prstGeom>
          <a:noFill/>
          <a:ln w="9525">
            <a:noFill/>
            <a:miter lim="800000"/>
          </a:ln>
        </p:spPr>
        <p:txBody>
          <a:bodyPr wrap="square">
            <a:spAutoFit/>
          </a:bodyPr>
          <a:lstStyle/>
          <a:p>
            <a:pPr algn="ctr">
              <a:lnSpc>
                <a:spcPct val="150000"/>
              </a:lnSpc>
            </a:pPr>
            <a:r>
              <a:rPr lang="zh-CN" altLang="en-US" b="1">
                <a:latin typeface="黑体" panose="02010609060101010101" pitchFamily="49" charset="-122"/>
                <a:ea typeface="黑体" panose="02010609060101010101" pitchFamily="49" charset="-122"/>
              </a:rPr>
              <a:t>多数载流子（多子）</a:t>
            </a:r>
            <a:endParaRPr lang="en-US" altLang="zh-CN" b="1">
              <a:latin typeface="黑体" panose="02010609060101010101" pitchFamily="49" charset="-122"/>
              <a:ea typeface="黑体" panose="02010609060101010101" pitchFamily="49" charset="-122"/>
            </a:endParaRPr>
          </a:p>
          <a:p>
            <a:pPr>
              <a:lnSpc>
                <a:spcPct val="150000"/>
              </a:lnSpc>
            </a:pPr>
            <a:r>
              <a:rPr lang="zh-CN" altLang="en-US">
                <a:latin typeface="黑体" panose="02010609060101010101" pitchFamily="49" charset="-122"/>
                <a:ea typeface="黑体" panose="02010609060101010101" pitchFamily="49" charset="-122"/>
              </a:rPr>
              <a:t>一定温度下，在</a:t>
            </a:r>
            <a:r>
              <a:rPr lang="en-US" altLang="zh-CN">
                <a:latin typeface="黑体" panose="02010609060101010101" pitchFamily="49" charset="-122"/>
                <a:ea typeface="黑体" panose="02010609060101010101" pitchFamily="49" charset="-122"/>
              </a:rPr>
              <a:t>n</a:t>
            </a:r>
            <a:r>
              <a:rPr lang="zh-CN" altLang="en-US">
                <a:latin typeface="黑体" panose="02010609060101010101" pitchFamily="49" charset="-122"/>
                <a:ea typeface="黑体" panose="02010609060101010101" pitchFamily="49" charset="-122"/>
              </a:rPr>
              <a:t>型半导体导带中的电子占多数，而在</a:t>
            </a:r>
            <a:r>
              <a:rPr lang="en-US" altLang="zh-CN">
                <a:latin typeface="黑体" panose="02010609060101010101" pitchFamily="49" charset="-122"/>
                <a:ea typeface="黑体" panose="02010609060101010101" pitchFamily="49" charset="-122"/>
              </a:rPr>
              <a:t>p</a:t>
            </a:r>
            <a:r>
              <a:rPr lang="zh-CN" altLang="en-US">
                <a:latin typeface="黑体" panose="02010609060101010101" pitchFamily="49" charset="-122"/>
                <a:ea typeface="黑体" panose="02010609060101010101" pitchFamily="49" charset="-122"/>
              </a:rPr>
              <a:t>型半导体价带中的空穴占多数，这些载流子称为多数载流子</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简称多子</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p:txBody>
      </p:sp>
      <p:sp>
        <p:nvSpPr>
          <p:cNvPr id="53262" name="Text Box 12"/>
          <p:cNvSpPr txBox="1">
            <a:spLocks noChangeArrowheads="1"/>
          </p:cNvSpPr>
          <p:nvPr/>
        </p:nvSpPr>
        <p:spPr bwMode="auto">
          <a:xfrm>
            <a:off x="5101615" y="1634589"/>
            <a:ext cx="3169576" cy="1754326"/>
          </a:xfrm>
          <a:prstGeom prst="rect">
            <a:avLst/>
          </a:prstGeom>
          <a:noFill/>
          <a:ln w="9525">
            <a:noFill/>
            <a:miter lim="800000"/>
          </a:ln>
        </p:spPr>
        <p:txBody>
          <a:bodyPr wrap="square">
            <a:spAutoFit/>
          </a:bodyPr>
          <a:lstStyle/>
          <a:p>
            <a:pPr algn="ctr">
              <a:lnSpc>
                <a:spcPct val="150000"/>
              </a:lnSpc>
            </a:pPr>
            <a:r>
              <a:rPr lang="zh-CN" altLang="en-US" b="1" dirty="0">
                <a:latin typeface="黑体" panose="02010609060101010101" pitchFamily="49" charset="-122"/>
                <a:ea typeface="黑体" panose="02010609060101010101" pitchFamily="49" charset="-122"/>
              </a:rPr>
              <a:t>少数载流子（少子）</a:t>
            </a:r>
            <a:endParaRPr lang="en-US" altLang="zh-CN" b="1"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在</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型半导体价带中的空穴或</a:t>
            </a:r>
            <a:r>
              <a:rPr lang="en-US" altLang="zh-CN" dirty="0">
                <a:latin typeface="黑体" panose="02010609060101010101" pitchFamily="49" charset="-122"/>
                <a:ea typeface="黑体" panose="02010609060101010101" pitchFamily="49" charset="-122"/>
              </a:rPr>
              <a:t>p</a:t>
            </a:r>
            <a:r>
              <a:rPr lang="zh-CN" altLang="en-US" dirty="0">
                <a:latin typeface="黑体" panose="02010609060101010101" pitchFamily="49" charset="-122"/>
                <a:ea typeface="黑体" panose="02010609060101010101" pitchFamily="49" charset="-122"/>
              </a:rPr>
              <a:t>型半导体导带中的电子称为少数载流子（简称少子）。</a:t>
            </a:r>
          </a:p>
        </p:txBody>
      </p:sp>
      <p:sp>
        <p:nvSpPr>
          <p:cNvPr id="53263" name="Text Box 6"/>
          <p:cNvSpPr txBox="1">
            <a:spLocks noChangeArrowheads="1"/>
          </p:cNvSpPr>
          <p:nvPr/>
        </p:nvSpPr>
        <p:spPr bwMode="auto">
          <a:xfrm>
            <a:off x="1315421" y="4777851"/>
            <a:ext cx="9674609" cy="467844"/>
          </a:xfrm>
          <a:prstGeom prst="rect">
            <a:avLst/>
          </a:prstGeom>
          <a:noFill/>
          <a:ln w="9525">
            <a:noFill/>
            <a:miter lim="800000"/>
          </a:ln>
        </p:spPr>
        <p:txBody>
          <a:bodyPr wrap="square">
            <a:spAutoFit/>
          </a:bodyPr>
          <a:lstStyle/>
          <a:p>
            <a:r>
              <a:rPr lang="zh-CN" altLang="en-US" sz="2400">
                <a:latin typeface="黑体" panose="02010609060101010101" pitchFamily="49" charset="-122"/>
                <a:ea typeface="黑体" panose="02010609060101010101" pitchFamily="49" charset="-122"/>
              </a:rPr>
              <a:t>在同种半导体中多子与少子浓度始终服从以下关系：</a:t>
            </a:r>
          </a:p>
        </p:txBody>
      </p:sp>
      <p:graphicFrame>
        <p:nvGraphicFramePr>
          <p:cNvPr id="53250" name="Object 0"/>
          <p:cNvGraphicFramePr>
            <a:graphicFrameLocks noChangeAspect="1"/>
          </p:cNvGraphicFramePr>
          <p:nvPr/>
        </p:nvGraphicFramePr>
        <p:xfrm>
          <a:off x="3644900" y="5400675"/>
          <a:ext cx="1712913" cy="542925"/>
        </p:xfrm>
        <a:graphic>
          <a:graphicData uri="http://schemas.openxmlformats.org/presentationml/2006/ole">
            <mc:AlternateContent xmlns:mc="http://schemas.openxmlformats.org/markup-compatibility/2006">
              <mc:Choice xmlns:v="urn:schemas-microsoft-com:vml" Requires="v">
                <p:oleObj spid="_x0000_s45062" name="Equation" r:id="rId3" imgW="635000" imgH="241300" progId="Equation.3">
                  <p:embed/>
                </p:oleObj>
              </mc:Choice>
              <mc:Fallback>
                <p:oleObj name="Equation" r:id="rId3" imgW="635000" imgH="2413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4900" y="5400675"/>
                        <a:ext cx="1712913"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bwMode="auto">
          <a:xfrm>
            <a:off x="386706" y="1634589"/>
            <a:ext cx="3901207" cy="27509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p:txBody>
      </p:sp>
      <p:sp>
        <p:nvSpPr>
          <p:cNvPr id="12" name="矩形 11"/>
          <p:cNvSpPr/>
          <p:nvPr/>
        </p:nvSpPr>
        <p:spPr bwMode="auto">
          <a:xfrm>
            <a:off x="4796340" y="1616878"/>
            <a:ext cx="3901207" cy="27509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a:prstGeom prst="rect">
            <a:avLst/>
          </a:prstGeom>
        </p:spPr>
        <p:txBody>
          <a:bodyPr/>
          <a:lstStyle/>
          <a:p>
            <a:pPr algn="l">
              <a:defRPr/>
            </a:pPr>
            <a:fld id="{D0FA5EB1-047D-45AD-BC79-A408C2CDB85F}" type="slidenum">
              <a:rPr lang="en-GB"/>
              <a:t>78</a:t>
            </a:fld>
            <a:endParaRPr lang="en-GB"/>
          </a:p>
        </p:txBody>
      </p:sp>
      <p:sp>
        <p:nvSpPr>
          <p:cNvPr id="113669" name="Rectangle 167"/>
          <p:cNvSpPr>
            <a:spLocks noChangeArrowheads="1"/>
          </p:cNvSpPr>
          <p:nvPr/>
        </p:nvSpPr>
        <p:spPr bwMode="auto">
          <a:xfrm>
            <a:off x="8615363" y="6667500"/>
            <a:ext cx="0" cy="276225"/>
          </a:xfrm>
          <a:prstGeom prst="rect">
            <a:avLst/>
          </a:prstGeom>
          <a:solidFill>
            <a:srgbClr val="FFFFFE"/>
          </a:solidFill>
          <a:ln w="9525">
            <a:noFill/>
            <a:miter lim="800000"/>
          </a:ln>
        </p:spPr>
        <p:txBody>
          <a:bodyPr wrap="none" lIns="0" tIns="0" rIns="0" bIns="0" anchor="ctr">
            <a:spAutoFit/>
          </a:bodyPr>
          <a:lstStyle/>
          <a:p>
            <a:endParaRPr lang="zh-CN" altLang="en-US">
              <a:latin typeface="Calibri" panose="020F0502020204030204" charset="0"/>
            </a:endParaRPr>
          </a:p>
        </p:txBody>
      </p:sp>
      <p:sp>
        <p:nvSpPr>
          <p:cNvPr id="113671" name="TextBox 8"/>
          <p:cNvSpPr txBox="1">
            <a:spLocks noChangeArrowheads="1"/>
          </p:cNvSpPr>
          <p:nvPr/>
        </p:nvSpPr>
        <p:spPr bwMode="auto">
          <a:xfrm>
            <a:off x="0" y="235378"/>
            <a:ext cx="5570756" cy="523220"/>
          </a:xfrm>
          <a:prstGeom prst="rect">
            <a:avLst/>
          </a:prstGeom>
          <a:noFill/>
          <a:ln w="9525">
            <a:noFill/>
            <a:miter lim="800000"/>
          </a:ln>
        </p:spPr>
        <p:txBody>
          <a:bodyPr wrap="none">
            <a:spAutoFit/>
          </a:bodyPr>
          <a:lstStyle/>
          <a:p>
            <a:r>
              <a:rPr lang="zh-CN" altLang="en-US" sz="2800" dirty="0">
                <a:latin typeface="黑体" panose="02010609060101010101" pitchFamily="49" charset="-122"/>
                <a:ea typeface="黑体" panose="02010609060101010101" pitchFamily="49" charset="-122"/>
                <a:cs typeface="Arial Unicode MS" panose="020B0604020202020204" charset="-122"/>
              </a:rPr>
              <a:t>多数载流子浓度与少数载流子浓度</a:t>
            </a:r>
          </a:p>
        </p:txBody>
      </p:sp>
      <p:sp>
        <p:nvSpPr>
          <p:cNvPr id="113672" name="Text Box 6"/>
          <p:cNvSpPr txBox="1">
            <a:spLocks noChangeArrowheads="1"/>
          </p:cNvSpPr>
          <p:nvPr/>
        </p:nvSpPr>
        <p:spPr bwMode="auto">
          <a:xfrm>
            <a:off x="578546" y="1683040"/>
            <a:ext cx="7848600" cy="1477328"/>
          </a:xfrm>
          <a:prstGeom prst="rect">
            <a:avLst/>
          </a:prstGeom>
          <a:noFill/>
          <a:ln w="9525">
            <a:noFill/>
            <a:miter lim="800000"/>
          </a:ln>
        </p:spPr>
        <p:txBody>
          <a:bodyPr>
            <a:spAutoFit/>
          </a:bodyPr>
          <a:lstStyle/>
          <a:p>
            <a:pPr>
              <a:lnSpc>
                <a:spcPct val="150000"/>
              </a:lnSpc>
            </a:pPr>
            <a:r>
              <a:rPr lang="en-US" altLang="zh-CN" sz="2000" dirty="0">
                <a:latin typeface="黑体" panose="02010609060101010101" pitchFamily="49" charset="-122"/>
                <a:ea typeface="黑体" panose="02010609060101010101" pitchFamily="49" charset="-122"/>
              </a:rPr>
              <a:t>1)  </a:t>
            </a:r>
            <a:r>
              <a:rPr lang="zh-CN" altLang="en-US" sz="2000" dirty="0">
                <a:latin typeface="黑体" panose="02010609060101010101" pitchFamily="49" charset="-122"/>
                <a:ea typeface="黑体" panose="02010609060101010101" pitchFamily="49" charset="-122"/>
              </a:rPr>
              <a:t>在实际应用的半导体中，掺杂浓度远大于本征载流子浓度，即多子浓度远大于少子浓度，此时考虑半导体的导电能力，往往少子对导电的贡献可不计。</a:t>
            </a:r>
          </a:p>
        </p:txBody>
      </p:sp>
      <p:sp>
        <p:nvSpPr>
          <p:cNvPr id="113673" name="Rectangle 7"/>
          <p:cNvSpPr>
            <a:spLocks noChangeArrowheads="1"/>
          </p:cNvSpPr>
          <p:nvPr/>
        </p:nvSpPr>
        <p:spPr bwMode="auto">
          <a:xfrm>
            <a:off x="616646" y="3135602"/>
            <a:ext cx="7848600" cy="1405193"/>
          </a:xfrm>
          <a:prstGeom prst="rect">
            <a:avLst/>
          </a:prstGeom>
          <a:noFill/>
          <a:ln w="9525">
            <a:noFill/>
            <a:miter lim="800000"/>
          </a:ln>
        </p:spPr>
        <p:txBody>
          <a:bodyPr>
            <a:spAutoFit/>
          </a:bodyPr>
          <a:lstStyle/>
          <a:p>
            <a:pPr>
              <a:lnSpc>
                <a:spcPct val="150000"/>
              </a:lnSpc>
            </a:pPr>
            <a:r>
              <a:rPr lang="en-US" altLang="zh-CN" sz="2000" dirty="0">
                <a:latin typeface="黑体" panose="02010609060101010101" pitchFamily="49" charset="-122"/>
                <a:ea typeface="黑体" panose="02010609060101010101" pitchFamily="49" charset="-122"/>
              </a:rPr>
              <a:t>2)  </a:t>
            </a:r>
            <a:r>
              <a:rPr lang="zh-CN" altLang="en-US" sz="2000" dirty="0">
                <a:solidFill>
                  <a:srgbClr val="0000FF"/>
                </a:solidFill>
                <a:latin typeface="黑体" panose="02010609060101010101" pitchFamily="49" charset="-122"/>
                <a:ea typeface="黑体" panose="02010609060101010101" pitchFamily="49" charset="-122"/>
              </a:rPr>
              <a:t>就器件应用而言，半导体通常处于非平衡状态，此时非平衡少子的改变量远大于平衡时少子浓度，少子取重要作用。多数器件就是依靠少子注入而工作的。</a:t>
            </a:r>
          </a:p>
        </p:txBody>
      </p:sp>
      <p:sp>
        <p:nvSpPr>
          <p:cNvPr id="113674" name="Text Box 8"/>
          <p:cNvSpPr txBox="1">
            <a:spLocks noChangeArrowheads="1"/>
          </p:cNvSpPr>
          <p:nvPr/>
        </p:nvSpPr>
        <p:spPr bwMode="auto">
          <a:xfrm>
            <a:off x="616646" y="4635790"/>
            <a:ext cx="7924800" cy="1477328"/>
          </a:xfrm>
          <a:prstGeom prst="rect">
            <a:avLst/>
          </a:prstGeom>
          <a:noFill/>
          <a:ln w="9525">
            <a:noFill/>
            <a:miter lim="800000"/>
          </a:ln>
        </p:spPr>
        <p:txBody>
          <a:bodyPr>
            <a:spAutoFit/>
          </a:bodyPr>
          <a:lstStyle/>
          <a:p>
            <a:pPr>
              <a:lnSpc>
                <a:spcPct val="150000"/>
              </a:lnSpc>
            </a:pPr>
            <a:r>
              <a:rPr lang="en-US" altLang="zh-CN" sz="2000">
                <a:latin typeface="黑体" panose="02010609060101010101" pitchFamily="49" charset="-122"/>
                <a:ea typeface="黑体" panose="02010609060101010101" pitchFamily="49" charset="-122"/>
              </a:rPr>
              <a:t>3) </a:t>
            </a:r>
            <a:r>
              <a:rPr lang="zh-CN" altLang="en-US" sz="2000">
                <a:latin typeface="黑体" panose="02010609060101010101" pitchFamily="49" charset="-122"/>
                <a:ea typeface="黑体" panose="02010609060101010101" pitchFamily="49" charset="-122"/>
              </a:rPr>
              <a:t>在过渡温度范围，少子和多子浓度可以比较接近，考虑半导体导电能力时，两种载流子对导电的贡献必须加以考虑。低掺杂半导体容易处于这种情况。</a:t>
            </a:r>
          </a:p>
        </p:txBody>
      </p:sp>
      <p:sp>
        <p:nvSpPr>
          <p:cNvPr id="113675" name="Text Box 7"/>
          <p:cNvSpPr txBox="1">
            <a:spLocks noChangeArrowheads="1"/>
          </p:cNvSpPr>
          <p:nvPr/>
        </p:nvSpPr>
        <p:spPr bwMode="auto">
          <a:xfrm>
            <a:off x="609600" y="1020794"/>
            <a:ext cx="1571625" cy="400050"/>
          </a:xfrm>
          <a:prstGeom prst="rect">
            <a:avLst/>
          </a:prstGeom>
          <a:solidFill>
            <a:schemeClr val="accent1">
              <a:lumMod val="50000"/>
            </a:schemeClr>
          </a:solidFill>
          <a:ln w="9525">
            <a:solidFill>
              <a:schemeClr val="accent1"/>
            </a:solidFill>
            <a:miter lim="800000"/>
          </a:ln>
        </p:spPr>
        <p:txBody>
          <a:bodyPr>
            <a:spAutoFit/>
          </a:bodyPr>
          <a:lstStyle/>
          <a:p>
            <a:pPr algn="ctr"/>
            <a:r>
              <a:rPr lang="zh-CN" altLang="en-US" sz="2000" b="1">
                <a:solidFill>
                  <a:schemeClr val="bg1"/>
                </a:solidFill>
                <a:latin typeface="仿宋_GB2312" pitchFamily="49" charset="-122"/>
              </a:rPr>
              <a:t>注意</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74638"/>
            <a:ext cx="8229600" cy="515475"/>
          </a:xfrm>
          <a:effectLst/>
        </p:spPr>
        <p:txBody>
          <a:bodyPr>
            <a:noAutofit/>
          </a:bodyPr>
          <a:lstStyle/>
          <a:p>
            <a:pPr algn="l"/>
            <a:r>
              <a:rPr lang="zh-CN" altLang="en-US" sz="2800" b="0" dirty="0">
                <a:latin typeface="黑体" panose="02010609060101010101" pitchFamily="49" charset="-122"/>
                <a:ea typeface="黑体" panose="02010609060101010101" pitchFamily="49" charset="-122"/>
              </a:rPr>
              <a:t>一般情况下的载流子统计</a:t>
            </a:r>
          </a:p>
        </p:txBody>
      </p:sp>
      <p:sp>
        <p:nvSpPr>
          <p:cNvPr id="3" name="TextBox 2"/>
          <p:cNvSpPr txBox="1"/>
          <p:nvPr/>
        </p:nvSpPr>
        <p:spPr>
          <a:xfrm>
            <a:off x="683568" y="2276872"/>
            <a:ext cx="1569660" cy="369332"/>
          </a:xfrm>
          <a:prstGeom prst="rect">
            <a:avLst/>
          </a:prstGeom>
          <a:noFill/>
        </p:spPr>
        <p:txBody>
          <a:bodyPr wrap="none" rtlCol="0">
            <a:spAutoFit/>
          </a:bodyPr>
          <a:lstStyle/>
          <a:p>
            <a:r>
              <a:rPr lang="zh-CN" altLang="en-US" dirty="0">
                <a:solidFill>
                  <a:srgbClr val="FF0000"/>
                </a:solidFill>
                <a:latin typeface="黑体" panose="02010609060101010101" pitchFamily="49" charset="-122"/>
                <a:ea typeface="黑体" panose="02010609060101010101" pitchFamily="49" charset="-122"/>
              </a:rPr>
              <a:t>电中性条件：</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5" name="TextBox 4"/>
          <p:cNvSpPr txBox="1"/>
          <p:nvPr/>
        </p:nvSpPr>
        <p:spPr>
          <a:xfrm>
            <a:off x="683568" y="1113968"/>
            <a:ext cx="4801314" cy="400110"/>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杂质补偿：同时含有施主和受主杂质情况</a:t>
            </a:r>
          </a:p>
        </p:txBody>
      </p:sp>
      <p:graphicFrame>
        <p:nvGraphicFramePr>
          <p:cNvPr id="8" name="Object 1027"/>
          <p:cNvGraphicFramePr>
            <a:graphicFrameLocks noChangeAspect="1"/>
          </p:cNvGraphicFramePr>
          <p:nvPr/>
        </p:nvGraphicFramePr>
        <p:xfrm>
          <a:off x="2483768" y="2204864"/>
          <a:ext cx="2073275" cy="460375"/>
        </p:xfrm>
        <a:graphic>
          <a:graphicData uri="http://schemas.openxmlformats.org/presentationml/2006/ole">
            <mc:AlternateContent xmlns:mc="http://schemas.openxmlformats.org/markup-compatibility/2006">
              <mc:Choice xmlns:v="urn:schemas-microsoft-com:vml" Requires="v">
                <p:oleObj spid="_x0000_s46094" name="公式" r:id="rId3" imgW="1117600" imgH="241300" progId="Equation.3">
                  <p:embed/>
                </p:oleObj>
              </mc:Choice>
              <mc:Fallback>
                <p:oleObj name="公式" r:id="rId3" imgW="1117600" imgH="241300"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204864"/>
                        <a:ext cx="20732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38"/>
          <p:cNvGraphicFramePr>
            <a:graphicFrameLocks noChangeAspect="1"/>
          </p:cNvGraphicFramePr>
          <p:nvPr/>
        </p:nvGraphicFramePr>
        <p:xfrm>
          <a:off x="5286380" y="2285992"/>
          <a:ext cx="3168650" cy="461963"/>
        </p:xfrm>
        <a:graphic>
          <a:graphicData uri="http://schemas.openxmlformats.org/presentationml/2006/ole">
            <mc:AlternateContent xmlns:mc="http://schemas.openxmlformats.org/markup-compatibility/2006">
              <mc:Choice xmlns:v="urn:schemas-microsoft-com:vml" Requires="v">
                <p:oleObj spid="_x0000_s46095" name="Equation" r:id="rId5" imgW="1752600" imgH="228600" progId="Equation.3">
                  <p:embed/>
                </p:oleObj>
              </mc:Choice>
              <mc:Fallback>
                <p:oleObj name="Equation" r:id="rId5" imgW="1752600" imgH="228600" progId="Equation.3">
                  <p:embed/>
                  <p:pic>
                    <p:nvPicPr>
                      <p:cNvPr id="0" name="Object 10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6380" y="2285992"/>
                        <a:ext cx="316865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2" name="Object 3"/>
          <p:cNvGraphicFramePr>
            <a:graphicFrameLocks noChangeAspect="1"/>
          </p:cNvGraphicFramePr>
          <p:nvPr/>
        </p:nvGraphicFramePr>
        <p:xfrm>
          <a:off x="1357290" y="3071810"/>
          <a:ext cx="5786478" cy="2615878"/>
        </p:xfrm>
        <a:graphic>
          <a:graphicData uri="http://schemas.openxmlformats.org/presentationml/2006/ole">
            <mc:AlternateContent xmlns:mc="http://schemas.openxmlformats.org/markup-compatibility/2006">
              <mc:Choice xmlns:v="urn:schemas-microsoft-com:vml" Requires="v">
                <p:oleObj spid="_x0000_s46096" name="公式" r:id="rId7" imgW="3048000" imgH="1422400" progId="Equation.3">
                  <p:embed/>
                </p:oleObj>
              </mc:Choice>
              <mc:Fallback>
                <p:oleObj name="公式" r:id="rId7" imgW="3048000" imgH="14224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290" y="3071810"/>
                        <a:ext cx="5786478" cy="2615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1237565" y="5826877"/>
            <a:ext cx="2031325"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按温度分类别求解</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4" name="Rectangle 8"/>
          <p:cNvSpPr>
            <a:spLocks noChangeArrowheads="1"/>
          </p:cNvSpPr>
          <p:nvPr/>
        </p:nvSpPr>
        <p:spPr bwMode="auto">
          <a:xfrm>
            <a:off x="319882" y="1844675"/>
            <a:ext cx="4835525" cy="3778022"/>
          </a:xfrm>
          <a:prstGeom prst="rect">
            <a:avLst/>
          </a:prstGeom>
          <a:noFill/>
          <a:ln w="9525">
            <a:noFill/>
            <a:miter lim="800000"/>
          </a:ln>
          <a:effectLst/>
        </p:spPr>
        <p:txBody>
          <a:bodyPr>
            <a:spAutoFit/>
          </a:bodyPr>
          <a:lstStyle/>
          <a:p>
            <a:pPr marL="342900" indent="-342900">
              <a:lnSpc>
                <a:spcPct val="150000"/>
              </a:lnSpc>
              <a:buFontTx/>
              <a:buChar char="•"/>
            </a:pPr>
            <a:r>
              <a:rPr lang="zh-CN" altLang="en-US" dirty="0">
                <a:latin typeface="Arial" panose="020B0604020202020204" pitchFamily="34" charset="0"/>
                <a:ea typeface="黑体" panose="02010609060101010101" pitchFamily="49" charset="-122"/>
                <a:cs typeface="Arial" panose="020B0604020202020204" pitchFamily="34" charset="0"/>
              </a:rPr>
              <a:t>在实际应用中，参与导电的主要是导带底附近或者价带顶附近的载流子，因此我们主要关注这个能带极值附近的能带结构即可</a:t>
            </a:r>
            <a:r>
              <a:rPr lang="en-US" altLang="zh-CN" dirty="0">
                <a:latin typeface="Arial" panose="020B0604020202020204" pitchFamily="34" charset="0"/>
                <a:ea typeface="黑体" panose="02010609060101010101" pitchFamily="49" charset="-122"/>
                <a:cs typeface="Arial" panose="020B0604020202020204" pitchFamily="34" charset="0"/>
              </a:rPr>
              <a:t>.</a:t>
            </a:r>
          </a:p>
          <a:p>
            <a:pPr marL="342900" indent="-342900">
              <a:lnSpc>
                <a:spcPct val="150000"/>
              </a:lnSpc>
              <a:buFontTx/>
              <a:buChar char="•"/>
            </a:pPr>
            <a:endParaRPr lang="en-US" altLang="zh-CN" dirty="0">
              <a:latin typeface="Arial" panose="020B0604020202020204" pitchFamily="34" charset="0"/>
              <a:ea typeface="黑体" panose="02010609060101010101" pitchFamily="49" charset="-122"/>
              <a:cs typeface="Arial" panose="020B0604020202020204" pitchFamily="34" charset="0"/>
            </a:endParaRPr>
          </a:p>
          <a:p>
            <a:pPr marL="342900" indent="-342900">
              <a:lnSpc>
                <a:spcPct val="150000"/>
              </a:lnSpc>
              <a:buFontTx/>
              <a:buChar char="•"/>
            </a:pPr>
            <a:endParaRPr lang="en-US" altLang="zh-CN" dirty="0">
              <a:latin typeface="Arial" panose="020B0604020202020204" pitchFamily="34" charset="0"/>
              <a:ea typeface="黑体" panose="02010609060101010101" pitchFamily="49" charset="-122"/>
              <a:cs typeface="Arial" panose="020B0604020202020204" pitchFamily="34" charset="0"/>
            </a:endParaRPr>
          </a:p>
          <a:p>
            <a:pPr marL="342900" indent="-342900">
              <a:lnSpc>
                <a:spcPct val="150000"/>
              </a:lnSpc>
              <a:buFontTx/>
              <a:buChar char="•"/>
            </a:pPr>
            <a:r>
              <a:rPr lang="zh-CN" altLang="en-US" dirty="0">
                <a:latin typeface="Arial" panose="020B0604020202020204" pitchFamily="34" charset="0"/>
                <a:ea typeface="黑体" panose="02010609060101010101" pitchFamily="49" charset="-122"/>
                <a:cs typeface="Arial" panose="020B0604020202020204" pitchFamily="34" charset="0"/>
              </a:rPr>
              <a:t>采用这个简单的能带结构，能带中的主要参数就是电子和空穴的有效质量（</a:t>
            </a:r>
            <a:r>
              <a:rPr lang="en-US" altLang="zh-CN" dirty="0">
                <a:latin typeface="Arial" panose="020B0604020202020204" pitchFamily="34" charset="0"/>
                <a:ea typeface="黑体" panose="02010609060101010101" pitchFamily="49" charset="-122"/>
                <a:cs typeface="Arial" panose="020B0604020202020204" pitchFamily="34" charset="0"/>
              </a:rPr>
              <a:t>m*</a:t>
            </a:r>
            <a:r>
              <a:rPr lang="en-US" altLang="zh-CN" baseline="-25000" dirty="0">
                <a:latin typeface="Arial" panose="020B0604020202020204" pitchFamily="34" charset="0"/>
                <a:ea typeface="黑体" panose="02010609060101010101" pitchFamily="49" charset="-122"/>
                <a:cs typeface="Arial" panose="020B0604020202020204" pitchFamily="34" charset="0"/>
              </a:rPr>
              <a:t>e</a:t>
            </a:r>
            <a:r>
              <a:rPr lang="en-US" altLang="zh-CN" dirty="0">
                <a:latin typeface="Arial" panose="020B0604020202020204" pitchFamily="34" charset="0"/>
                <a:ea typeface="黑体" panose="02010609060101010101" pitchFamily="49" charset="-122"/>
                <a:cs typeface="Arial" panose="020B0604020202020204" pitchFamily="34" charset="0"/>
              </a:rPr>
              <a:t>, m*</a:t>
            </a:r>
            <a:r>
              <a:rPr lang="en-US" altLang="zh-CN" baseline="-25000" dirty="0">
                <a:latin typeface="Arial" panose="020B0604020202020204" pitchFamily="34" charset="0"/>
                <a:ea typeface="黑体" panose="02010609060101010101" pitchFamily="49" charset="-122"/>
                <a:cs typeface="Arial" panose="020B0604020202020204" pitchFamily="34" charset="0"/>
              </a:rPr>
              <a:t>h</a:t>
            </a:r>
            <a:r>
              <a:rPr lang="zh-CN" altLang="en-US" dirty="0">
                <a:latin typeface="Arial" panose="020B0604020202020204" pitchFamily="34" charset="0"/>
                <a:ea typeface="黑体" panose="02010609060101010101" pitchFamily="49" charset="-122"/>
                <a:cs typeface="Arial" panose="020B0604020202020204" pitchFamily="34" charset="0"/>
              </a:rPr>
              <a:t>）以及带隙</a:t>
            </a:r>
            <a:r>
              <a:rPr lang="en-US" altLang="zh-CN" dirty="0" err="1">
                <a:latin typeface="Arial" panose="020B0604020202020204" pitchFamily="34" charset="0"/>
                <a:ea typeface="黑体" panose="02010609060101010101" pitchFamily="49" charset="-122"/>
                <a:cs typeface="Arial" panose="020B0604020202020204" pitchFamily="34" charset="0"/>
              </a:rPr>
              <a:t>E</a:t>
            </a:r>
            <a:r>
              <a:rPr lang="en-US" altLang="zh-CN" baseline="-25000" dirty="0" err="1">
                <a:latin typeface="Arial" panose="020B0604020202020204" pitchFamily="34" charset="0"/>
                <a:ea typeface="黑体" panose="02010609060101010101" pitchFamily="49" charset="-122"/>
                <a:cs typeface="Arial" panose="020B0604020202020204" pitchFamily="34" charset="0"/>
              </a:rPr>
              <a:t>g</a:t>
            </a:r>
            <a:r>
              <a:rPr lang="en-US" altLang="zh-CN" dirty="0">
                <a:latin typeface="Arial" panose="020B0604020202020204" pitchFamily="34" charset="0"/>
                <a:ea typeface="黑体" panose="02010609060101010101" pitchFamily="49" charset="-122"/>
                <a:cs typeface="Arial" panose="020B0604020202020204" pitchFamily="34" charset="0"/>
              </a:rPr>
              <a:t>.</a:t>
            </a:r>
          </a:p>
        </p:txBody>
      </p:sp>
      <p:grpSp>
        <p:nvGrpSpPr>
          <p:cNvPr id="2" name="Group 16"/>
          <p:cNvGrpSpPr/>
          <p:nvPr/>
        </p:nvGrpSpPr>
        <p:grpSpPr bwMode="auto">
          <a:xfrm>
            <a:off x="5064125" y="1795463"/>
            <a:ext cx="3192463" cy="3803650"/>
            <a:chOff x="3443" y="1152"/>
            <a:chExt cx="2011" cy="2396"/>
          </a:xfrm>
        </p:grpSpPr>
        <p:pic>
          <p:nvPicPr>
            <p:cNvPr id="331781" name="Picture 5"/>
            <p:cNvPicPr>
              <a:picLocks noChangeAspect="1" noChangeArrowheads="1"/>
            </p:cNvPicPr>
            <p:nvPr/>
          </p:nvPicPr>
          <p:blipFill>
            <a:blip r:embed="rId3" cstate="print"/>
            <a:srcRect/>
            <a:stretch>
              <a:fillRect/>
            </a:stretch>
          </p:blipFill>
          <p:spPr bwMode="auto">
            <a:xfrm>
              <a:off x="3443" y="1152"/>
              <a:ext cx="2011" cy="2396"/>
            </a:xfrm>
            <a:prstGeom prst="rect">
              <a:avLst/>
            </a:prstGeom>
            <a:noFill/>
            <a:ln w="9525">
              <a:noFill/>
              <a:miter lim="800000"/>
              <a:headEnd/>
              <a:tailEnd/>
            </a:ln>
            <a:effectLst/>
          </p:spPr>
        </p:pic>
        <p:sp>
          <p:nvSpPr>
            <p:cNvPr id="331785" name="Text Box 9"/>
            <p:cNvSpPr txBox="1">
              <a:spLocks noChangeArrowheads="1"/>
            </p:cNvSpPr>
            <p:nvPr/>
          </p:nvSpPr>
          <p:spPr bwMode="auto">
            <a:xfrm>
              <a:off x="4889" y="1939"/>
              <a:ext cx="301" cy="288"/>
            </a:xfrm>
            <a:prstGeom prst="rect">
              <a:avLst/>
            </a:prstGeom>
            <a:noFill/>
            <a:ln w="9525">
              <a:noFill/>
              <a:miter lim="800000"/>
            </a:ln>
            <a:effectLst/>
          </p:spPr>
          <p:txBody>
            <a:bodyPr wrap="none">
              <a:spAutoFit/>
            </a:bodyPr>
            <a:lstStyle/>
            <a:p>
              <a:r>
                <a:rPr lang="en-US" altLang="zh-CN" sz="2400" b="1" i="1">
                  <a:solidFill>
                    <a:srgbClr val="006600"/>
                  </a:solidFill>
                </a:rPr>
                <a:t>E</a:t>
              </a:r>
              <a:r>
                <a:rPr lang="en-US" altLang="zh-CN" sz="2400" b="1" i="1" baseline="-25000">
                  <a:solidFill>
                    <a:srgbClr val="006600"/>
                  </a:solidFill>
                </a:rPr>
                <a:t>c</a:t>
              </a:r>
            </a:p>
          </p:txBody>
        </p:sp>
        <p:sp>
          <p:nvSpPr>
            <p:cNvPr id="331786" name="Text Box 10"/>
            <p:cNvSpPr txBox="1">
              <a:spLocks noChangeArrowheads="1"/>
            </p:cNvSpPr>
            <p:nvPr/>
          </p:nvSpPr>
          <p:spPr bwMode="auto">
            <a:xfrm>
              <a:off x="4865" y="2401"/>
              <a:ext cx="301" cy="288"/>
            </a:xfrm>
            <a:prstGeom prst="rect">
              <a:avLst/>
            </a:prstGeom>
            <a:noFill/>
            <a:ln w="9525">
              <a:noFill/>
              <a:miter lim="800000"/>
            </a:ln>
            <a:effectLst/>
          </p:spPr>
          <p:txBody>
            <a:bodyPr wrap="none">
              <a:spAutoFit/>
            </a:bodyPr>
            <a:lstStyle/>
            <a:p>
              <a:r>
                <a:rPr lang="en-US" altLang="zh-CN" sz="2400" b="1" i="1">
                  <a:solidFill>
                    <a:srgbClr val="006600"/>
                  </a:solidFill>
                </a:rPr>
                <a:t>E</a:t>
              </a:r>
              <a:r>
                <a:rPr lang="en-US" altLang="zh-CN" sz="2400" b="1" i="1" baseline="-25000">
                  <a:solidFill>
                    <a:srgbClr val="006600"/>
                  </a:solidFill>
                </a:rPr>
                <a:t>v</a:t>
              </a:r>
            </a:p>
          </p:txBody>
        </p:sp>
        <p:sp>
          <p:nvSpPr>
            <p:cNvPr id="331787" name="Line 11"/>
            <p:cNvSpPr>
              <a:spLocks noChangeShapeType="1"/>
            </p:cNvSpPr>
            <p:nvPr/>
          </p:nvSpPr>
          <p:spPr bwMode="auto">
            <a:xfrm flipH="1">
              <a:off x="4350" y="2563"/>
              <a:ext cx="531" cy="96"/>
            </a:xfrm>
            <a:prstGeom prst="line">
              <a:avLst/>
            </a:prstGeom>
            <a:noFill/>
            <a:ln w="15875">
              <a:solidFill>
                <a:srgbClr val="008000"/>
              </a:solidFill>
              <a:round/>
              <a:tailEnd type="triangle" w="med" len="med"/>
            </a:ln>
            <a:effectLst/>
          </p:spPr>
          <p:txBody>
            <a:bodyPr/>
            <a:lstStyle/>
            <a:p>
              <a:endParaRPr lang="zh-CN" altLang="en-US"/>
            </a:p>
          </p:txBody>
        </p:sp>
        <p:sp>
          <p:nvSpPr>
            <p:cNvPr id="331788" name="Line 12"/>
            <p:cNvSpPr>
              <a:spLocks noChangeShapeType="1"/>
            </p:cNvSpPr>
            <p:nvPr/>
          </p:nvSpPr>
          <p:spPr bwMode="auto">
            <a:xfrm flipH="1">
              <a:off x="4433" y="2112"/>
              <a:ext cx="454" cy="186"/>
            </a:xfrm>
            <a:prstGeom prst="line">
              <a:avLst/>
            </a:prstGeom>
            <a:noFill/>
            <a:ln w="15875">
              <a:solidFill>
                <a:srgbClr val="008000"/>
              </a:solidFill>
              <a:round/>
              <a:tailEnd type="triangle" w="med" len="med"/>
            </a:ln>
            <a:effectLst/>
          </p:spPr>
          <p:txBody>
            <a:bodyPr/>
            <a:lstStyle/>
            <a:p>
              <a:endParaRPr lang="zh-CN" altLang="en-US"/>
            </a:p>
          </p:txBody>
        </p:sp>
      </p:grpSp>
      <p:graphicFrame>
        <p:nvGraphicFramePr>
          <p:cNvPr id="331790" name="Object 14"/>
          <p:cNvGraphicFramePr>
            <a:graphicFrameLocks noChangeAspect="1"/>
          </p:cNvGraphicFramePr>
          <p:nvPr/>
        </p:nvGraphicFramePr>
        <p:xfrm>
          <a:off x="7051675" y="1844675"/>
          <a:ext cx="1944688" cy="685800"/>
        </p:xfrm>
        <a:graphic>
          <a:graphicData uri="http://schemas.openxmlformats.org/presentationml/2006/ole">
            <mc:AlternateContent xmlns:mc="http://schemas.openxmlformats.org/markup-compatibility/2006">
              <mc:Choice xmlns:v="urn:schemas-microsoft-com:vml" Requires="v">
                <p:oleObj spid="_x0000_s2058" name="Equation" r:id="rId4" imgW="1116965" imgH="393700" progId="Equation.DSMT4">
                  <p:embed/>
                </p:oleObj>
              </mc:Choice>
              <mc:Fallback>
                <p:oleObj name="Equation" r:id="rId4" imgW="1116965" imgH="3937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1675" y="1844675"/>
                        <a:ext cx="194468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93" name="Object 17"/>
          <p:cNvGraphicFramePr>
            <a:graphicFrameLocks noChangeAspect="1"/>
          </p:cNvGraphicFramePr>
          <p:nvPr/>
        </p:nvGraphicFramePr>
        <p:xfrm>
          <a:off x="7069138" y="5359400"/>
          <a:ext cx="1946275" cy="685800"/>
        </p:xfrm>
        <a:graphic>
          <a:graphicData uri="http://schemas.openxmlformats.org/presentationml/2006/ole">
            <mc:AlternateContent xmlns:mc="http://schemas.openxmlformats.org/markup-compatibility/2006">
              <mc:Choice xmlns:v="urn:schemas-microsoft-com:vml" Requires="v">
                <p:oleObj spid="_x0000_s2059" name="Equation" r:id="rId6" imgW="1116965" imgH="393700" progId="Equation.DSMT4">
                  <p:embed/>
                </p:oleObj>
              </mc:Choice>
              <mc:Fallback>
                <p:oleObj name="Equation" r:id="rId6" imgW="1116965" imgH="39370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9138" y="5359400"/>
                        <a:ext cx="19462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1794" name="Rectangle 18"/>
          <p:cNvSpPr>
            <a:spLocks noChangeArrowheads="1"/>
          </p:cNvSpPr>
          <p:nvPr/>
        </p:nvSpPr>
        <p:spPr bwMode="auto">
          <a:xfrm>
            <a:off x="0" y="265925"/>
            <a:ext cx="1988045" cy="523220"/>
          </a:xfrm>
          <a:prstGeom prst="rect">
            <a:avLst/>
          </a:prstGeom>
          <a:noFill/>
          <a:ln w="9525">
            <a:noFill/>
            <a:miter lim="800000"/>
          </a:ln>
          <a:effectLst/>
        </p:spPr>
        <p:txBody>
          <a:bodyPr wrap="none">
            <a:spAutoFit/>
          </a:bodyPr>
          <a:lstStyle/>
          <a:p>
            <a:r>
              <a:rPr lang="zh-CN" altLang="en-US" sz="2800" b="1" dirty="0">
                <a:latin typeface="黑体" panose="02010609060101010101" pitchFamily="49" charset="-122"/>
                <a:ea typeface="黑体" panose="02010609060101010101" pitchFamily="49" charset="-122"/>
              </a:rPr>
              <a:t>半导体能带</a:t>
            </a:r>
            <a:endParaRPr lang="en-US" altLang="zh-CN" sz="2800" b="1" dirty="0">
              <a:latin typeface="黑体" panose="02010609060101010101" pitchFamily="49" charset="-122"/>
              <a:ea typeface="黑体" panose="02010609060101010101"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74638"/>
            <a:ext cx="8229600" cy="568741"/>
          </a:xfrm>
          <a:effectLst/>
        </p:spPr>
        <p:txBody>
          <a:bodyPr>
            <a:normAutofit/>
          </a:bodyPr>
          <a:lstStyle/>
          <a:p>
            <a:pPr algn="l"/>
            <a:r>
              <a:rPr lang="zh-CN" altLang="en-US" sz="2800" b="0" dirty="0">
                <a:latin typeface="黑体" panose="02010609060101010101" pitchFamily="49" charset="-122"/>
                <a:ea typeface="黑体" panose="02010609060101010101" pitchFamily="49" charset="-122"/>
              </a:rPr>
              <a:t>总结</a:t>
            </a:r>
          </a:p>
        </p:txBody>
      </p:sp>
      <p:sp>
        <p:nvSpPr>
          <p:cNvPr id="3" name="矩形 2"/>
          <p:cNvSpPr/>
          <p:nvPr/>
        </p:nvSpPr>
        <p:spPr>
          <a:xfrm>
            <a:off x="5796136" y="1700808"/>
            <a:ext cx="1538679" cy="369332"/>
          </a:xfrm>
          <a:prstGeom prst="rect">
            <a:avLst/>
          </a:prstGeom>
        </p:spPr>
        <p:txBody>
          <a:bodyPr wrap="square">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g(E)=</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dZ</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dE</a:t>
            </a:r>
            <a:endParaRPr lang="zh-CN" altLang="en-US" dirty="0"/>
          </a:p>
        </p:txBody>
      </p:sp>
      <p:sp>
        <p:nvSpPr>
          <p:cNvPr id="4" name="TextBox 3"/>
          <p:cNvSpPr txBox="1"/>
          <p:nvPr/>
        </p:nvSpPr>
        <p:spPr>
          <a:xfrm>
            <a:off x="827584" y="1700808"/>
            <a:ext cx="4031873" cy="461665"/>
          </a:xfrm>
          <a:prstGeom prst="rect">
            <a:avLst/>
          </a:prstGeom>
          <a:noFill/>
        </p:spPr>
        <p:txBody>
          <a:bodyPr wrap="none" rtlCol="0">
            <a:spAutoFit/>
          </a:bodyPr>
          <a:lstStyle/>
          <a:p>
            <a:r>
              <a:rPr lang="en-US" altLang="zh-CN" sz="24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态密度的概念和计算方法</a:t>
            </a:r>
          </a:p>
        </p:txBody>
      </p:sp>
      <p:graphicFrame>
        <p:nvGraphicFramePr>
          <p:cNvPr id="192514" name="Object 2"/>
          <p:cNvGraphicFramePr>
            <a:graphicFrameLocks noChangeAspect="1"/>
          </p:cNvGraphicFramePr>
          <p:nvPr/>
        </p:nvGraphicFramePr>
        <p:xfrm>
          <a:off x="3923928" y="2204864"/>
          <a:ext cx="3286125" cy="733425"/>
        </p:xfrm>
        <a:graphic>
          <a:graphicData uri="http://schemas.openxmlformats.org/presentationml/2006/ole">
            <mc:AlternateContent xmlns:mc="http://schemas.openxmlformats.org/markup-compatibility/2006">
              <mc:Choice xmlns:v="urn:schemas-microsoft-com:vml" Requires="v">
                <p:oleObj spid="_x0000_s47126" name="公式" r:id="rId3" imgW="1879600" imgH="419100" progId="Equation.3">
                  <p:embed/>
                </p:oleObj>
              </mc:Choice>
              <mc:Fallback>
                <p:oleObj name="公式" r:id="rId3" imgW="18796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204864"/>
                        <a:ext cx="328612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27584" y="3140968"/>
            <a:ext cx="5218095" cy="461665"/>
          </a:xfrm>
          <a:prstGeom prst="rect">
            <a:avLst/>
          </a:prstGeom>
          <a:noFill/>
        </p:spPr>
        <p:txBody>
          <a:bodyPr wrap="none" rtlCol="0">
            <a:spAutoFit/>
          </a:bodyPr>
          <a:lstStyle/>
          <a:p>
            <a:r>
              <a:rPr lang="en-US" altLang="zh-CN" sz="2400" dirty="0">
                <a:latin typeface="黑体" panose="02010609060101010101" pitchFamily="49" charset="-122"/>
                <a:ea typeface="黑体" panose="02010609060101010101" pitchFamily="49" charset="-122"/>
              </a:rPr>
              <a:t>2. </a:t>
            </a:r>
            <a:r>
              <a:rPr lang="zh-CN" altLang="en-US" sz="2400" dirty="0">
                <a:latin typeface="黑体" panose="02010609060101010101" pitchFamily="49" charset="-122"/>
                <a:ea typeface="黑体" panose="02010609060101010101" pitchFamily="49" charset="-122"/>
              </a:rPr>
              <a:t>费米能级的概念，影响因素和意义</a:t>
            </a:r>
          </a:p>
        </p:txBody>
      </p:sp>
      <p:sp>
        <p:nvSpPr>
          <p:cNvPr id="7" name="TextBox 6"/>
          <p:cNvSpPr txBox="1"/>
          <p:nvPr/>
        </p:nvSpPr>
        <p:spPr>
          <a:xfrm>
            <a:off x="827584" y="4581128"/>
            <a:ext cx="6288901" cy="461665"/>
          </a:xfrm>
          <a:prstGeom prst="rect">
            <a:avLst/>
          </a:prstGeom>
          <a:noFill/>
        </p:spPr>
        <p:txBody>
          <a:bodyPr wrap="none" rtlCol="0">
            <a:spAutoFit/>
          </a:bodyPr>
          <a:lstStyle/>
          <a:p>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载流子浓度的计算和影响因素 （</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i="1" baseline="-25000"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和</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dirty="0">
                <a:latin typeface="黑体" panose="02010609060101010101" pitchFamily="49" charset="-122"/>
                <a:ea typeface="黑体" panose="02010609060101010101" pitchFamily="49" charset="-122"/>
              </a:rPr>
              <a:t>）</a:t>
            </a:r>
          </a:p>
        </p:txBody>
      </p:sp>
      <p:graphicFrame>
        <p:nvGraphicFramePr>
          <p:cNvPr id="192515" name="Object 3"/>
          <p:cNvGraphicFramePr>
            <a:graphicFrameLocks noChangeAspect="1"/>
          </p:cNvGraphicFramePr>
          <p:nvPr/>
        </p:nvGraphicFramePr>
        <p:xfrm>
          <a:off x="2699793" y="3645024"/>
          <a:ext cx="2952328" cy="891183"/>
        </p:xfrm>
        <a:graphic>
          <a:graphicData uri="http://schemas.openxmlformats.org/presentationml/2006/ole">
            <mc:AlternateContent xmlns:mc="http://schemas.openxmlformats.org/markup-compatibility/2006">
              <mc:Choice xmlns:v="urn:schemas-microsoft-com:vml" Requires="v">
                <p:oleObj spid="_x0000_s47127" name="公式" r:id="rId5" imgW="1345565" imgH="406400" progId="Equation.3">
                  <p:embed/>
                </p:oleObj>
              </mc:Choice>
              <mc:Fallback>
                <p:oleObj name="公式" r:id="rId5" imgW="1345565" imgH="406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3" y="3645024"/>
                        <a:ext cx="2952328" cy="891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6" name="Object 4"/>
          <p:cNvGraphicFramePr>
            <a:graphicFrameLocks noChangeAspect="1"/>
          </p:cNvGraphicFramePr>
          <p:nvPr/>
        </p:nvGraphicFramePr>
        <p:xfrm>
          <a:off x="1331640" y="5085184"/>
          <a:ext cx="2809875" cy="857250"/>
        </p:xfrm>
        <a:graphic>
          <a:graphicData uri="http://schemas.openxmlformats.org/presentationml/2006/ole">
            <mc:AlternateContent xmlns:mc="http://schemas.openxmlformats.org/markup-compatibility/2006">
              <mc:Choice xmlns:v="urn:schemas-microsoft-com:vml" Requires="v">
                <p:oleObj spid="_x0000_s47128" name="公式" r:id="rId7" imgW="1498600" imgH="457200" progId="Equation.3">
                  <p:embed/>
                </p:oleObj>
              </mc:Choice>
              <mc:Fallback>
                <p:oleObj name="公式" r:id="rId7" imgW="1498600" imgH="457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5085184"/>
                        <a:ext cx="28098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7" name="Object 5"/>
          <p:cNvGraphicFramePr>
            <a:graphicFrameLocks noChangeAspect="1"/>
          </p:cNvGraphicFramePr>
          <p:nvPr/>
        </p:nvGraphicFramePr>
        <p:xfrm>
          <a:off x="4572000" y="5085184"/>
          <a:ext cx="2619375" cy="857250"/>
        </p:xfrm>
        <a:graphic>
          <a:graphicData uri="http://schemas.openxmlformats.org/presentationml/2006/ole">
            <mc:AlternateContent xmlns:mc="http://schemas.openxmlformats.org/markup-compatibility/2006">
              <mc:Choice xmlns:v="urn:schemas-microsoft-com:vml" Requires="v">
                <p:oleObj spid="_x0000_s47129" name="公式" r:id="rId9" imgW="1397000" imgH="457200" progId="Equation.3">
                  <p:embed/>
                </p:oleObj>
              </mc:Choice>
              <mc:Fallback>
                <p:oleObj name="公式" r:id="rId9" imgW="1397000" imgH="457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5085184"/>
                        <a:ext cx="26193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8" name="Object 0"/>
          <p:cNvGraphicFramePr>
            <a:graphicFrameLocks noChangeAspect="1"/>
          </p:cNvGraphicFramePr>
          <p:nvPr/>
        </p:nvGraphicFramePr>
        <p:xfrm>
          <a:off x="3419872" y="5805264"/>
          <a:ext cx="1712913" cy="542925"/>
        </p:xfrm>
        <a:graphic>
          <a:graphicData uri="http://schemas.openxmlformats.org/presentationml/2006/ole">
            <mc:AlternateContent xmlns:mc="http://schemas.openxmlformats.org/markup-compatibility/2006">
              <mc:Choice xmlns:v="urn:schemas-microsoft-com:vml" Requires="v">
                <p:oleObj spid="_x0000_s47130" name="Equation" r:id="rId11" imgW="635000" imgH="241300" progId="Equation.3">
                  <p:embed/>
                </p:oleObj>
              </mc:Choice>
              <mc:Fallback>
                <p:oleObj name="Equation" r:id="rId11" imgW="635000" imgH="241300" progId="Equation.3">
                  <p:embed/>
                  <p:pic>
                    <p:nvPicPr>
                      <p:cNvPr id="0" name="Object 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872" y="5805264"/>
                        <a:ext cx="1712913"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idx="4294967295"/>
          </p:nvPr>
        </p:nvSpPr>
        <p:spPr>
          <a:xfrm>
            <a:off x="828348" y="0"/>
            <a:ext cx="7766050" cy="958850"/>
          </a:xfrm>
        </p:spPr>
        <p:txBody>
          <a:bodyPr/>
          <a:lstStyle/>
          <a:p>
            <a:r>
              <a:rPr lang="zh-CN" altLang="en-US" sz="2800" b="1" dirty="0">
                <a:latin typeface="黑体" panose="02010609060101010101" pitchFamily="49" charset="-122"/>
                <a:ea typeface="黑体" panose="02010609060101010101" pitchFamily="49" charset="-122"/>
              </a:rPr>
              <a:t>半导体物理</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载流子浓度</a:t>
            </a:r>
          </a:p>
        </p:txBody>
      </p:sp>
      <p:cxnSp>
        <p:nvCxnSpPr>
          <p:cNvPr id="7" name="直接连接符 6"/>
          <p:cNvCxnSpPr/>
          <p:nvPr/>
        </p:nvCxnSpPr>
        <p:spPr>
          <a:xfrm>
            <a:off x="2915816" y="2420888"/>
            <a:ext cx="0" cy="44371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3568" y="2492896"/>
            <a:ext cx="1223412" cy="369332"/>
          </a:xfrm>
          <a:prstGeom prst="rect">
            <a:avLst/>
          </a:prstGeom>
          <a:noFill/>
        </p:spPr>
        <p:txBody>
          <a:bodyPr wrap="none" rtlCol="0">
            <a:spAutoFit/>
          </a:bodyPr>
          <a:lstStyle/>
          <a:p>
            <a:r>
              <a:rPr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型半导体</a:t>
            </a:r>
          </a:p>
        </p:txBody>
      </p:sp>
      <p:sp>
        <p:nvSpPr>
          <p:cNvPr id="10" name="TextBox 9"/>
          <p:cNvSpPr txBox="1"/>
          <p:nvPr/>
        </p:nvSpPr>
        <p:spPr>
          <a:xfrm>
            <a:off x="7236296" y="2420888"/>
            <a:ext cx="1234633" cy="369332"/>
          </a:xfrm>
          <a:prstGeom prst="rect">
            <a:avLst/>
          </a:prstGeom>
          <a:noFill/>
        </p:spPr>
        <p:txBody>
          <a:bodyPr wrap="none" rtlCol="0">
            <a:spAutoFit/>
          </a:bodyPr>
          <a:lstStyle/>
          <a:p>
            <a:r>
              <a:rPr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型半导体</a:t>
            </a:r>
          </a:p>
        </p:txBody>
      </p:sp>
      <p:cxnSp>
        <p:nvCxnSpPr>
          <p:cNvPr id="11" name="直接连接符 10"/>
          <p:cNvCxnSpPr/>
          <p:nvPr/>
        </p:nvCxnSpPr>
        <p:spPr>
          <a:xfrm>
            <a:off x="6084168" y="2420888"/>
            <a:ext cx="0" cy="44371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79912" y="2492896"/>
            <a:ext cx="1338828" cy="369332"/>
          </a:xfrm>
          <a:prstGeom prst="rect">
            <a:avLst/>
          </a:prstGeom>
          <a:noFill/>
        </p:spPr>
        <p:txBody>
          <a:bodyPr wrap="none" rtlCol="0">
            <a:spAutoFit/>
          </a:bodyPr>
          <a:lstStyle/>
          <a:p>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本征半导体</a:t>
            </a:r>
          </a:p>
        </p:txBody>
      </p:sp>
      <p:graphicFrame>
        <p:nvGraphicFramePr>
          <p:cNvPr id="2050" name="Object 2"/>
          <p:cNvGraphicFramePr>
            <a:graphicFrameLocks noChangeAspect="1"/>
          </p:cNvGraphicFramePr>
          <p:nvPr/>
        </p:nvGraphicFramePr>
        <p:xfrm>
          <a:off x="191536" y="920548"/>
          <a:ext cx="2448272" cy="746930"/>
        </p:xfrm>
        <a:graphic>
          <a:graphicData uri="http://schemas.openxmlformats.org/presentationml/2006/ole">
            <mc:AlternateContent xmlns:mc="http://schemas.openxmlformats.org/markup-compatibility/2006">
              <mc:Choice xmlns:v="urn:schemas-microsoft-com:vml" Requires="v">
                <p:oleObj spid="_x0000_s48154" name="公式" r:id="rId3" imgW="1498600" imgH="457200" progId="Equation.3">
                  <p:embed/>
                </p:oleObj>
              </mc:Choice>
              <mc:Fallback>
                <p:oleObj name="公式" r:id="rId3" imgW="14986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36" y="920548"/>
                        <a:ext cx="2448272" cy="746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79512" y="1628800"/>
          <a:ext cx="2304256" cy="754120"/>
        </p:xfrm>
        <a:graphic>
          <a:graphicData uri="http://schemas.openxmlformats.org/presentationml/2006/ole">
            <mc:AlternateContent xmlns:mc="http://schemas.openxmlformats.org/markup-compatibility/2006">
              <mc:Choice xmlns:v="urn:schemas-microsoft-com:vml" Requires="v">
                <p:oleObj spid="_x0000_s48155" name="公式" r:id="rId5" imgW="1397000" imgH="457200" progId="Equation.3">
                  <p:embed/>
                </p:oleObj>
              </mc:Choice>
              <mc:Fallback>
                <p:oleObj name="公式" r:id="rId5" imgW="13970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1628800"/>
                        <a:ext cx="2304256" cy="754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2987824" y="2996952"/>
            <a:ext cx="1723549" cy="707886"/>
          </a:xfrm>
          <a:prstGeom prst="rect">
            <a:avLst/>
          </a:prstGeom>
          <a:noFill/>
        </p:spPr>
        <p:txBody>
          <a:bodyPr wrap="none" rtlCol="0">
            <a:spAutoFit/>
          </a:bodyPr>
          <a:lstStyle/>
          <a:p>
            <a:r>
              <a:rPr lang="zh-CN" altLang="en-US"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载流子浓度：</a:t>
            </a:r>
            <a:endParaRPr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i="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i="1" baseline="-25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i="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i="1" baseline="-25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2000" i="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i="1" baseline="-25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6" name="对象 15"/>
          <p:cNvGraphicFramePr>
            <a:graphicFrameLocks noChangeAspect="1"/>
          </p:cNvGraphicFramePr>
          <p:nvPr/>
        </p:nvGraphicFramePr>
        <p:xfrm>
          <a:off x="4230622" y="3250300"/>
          <a:ext cx="1728192" cy="555490"/>
        </p:xfrm>
        <a:graphic>
          <a:graphicData uri="http://schemas.openxmlformats.org/presentationml/2006/ole">
            <mc:AlternateContent xmlns:mc="http://schemas.openxmlformats.org/markup-compatibility/2006">
              <mc:Choice xmlns:v="urn:schemas-microsoft-com:vml" Requires="v">
                <p:oleObj spid="_x0000_s48156" name="公式" r:id="rId7" imgW="1422400" imgH="457200" progId="Equation.3">
                  <p:embed/>
                </p:oleObj>
              </mc:Choice>
              <mc:Fallback>
                <p:oleObj name="公式" r:id="rId7" imgW="1422400" imgH="457200" progId="Equation.3">
                  <p:embed/>
                  <p:pic>
                    <p:nvPicPr>
                      <p:cNvPr id="0" name="对象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0622" y="3250300"/>
                        <a:ext cx="1728192" cy="5554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9" name="直接连接符 18"/>
          <p:cNvCxnSpPr/>
          <p:nvPr/>
        </p:nvCxnSpPr>
        <p:spPr>
          <a:xfrm>
            <a:off x="0" y="2420888"/>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3" name="Object 2"/>
          <p:cNvGraphicFramePr>
            <a:graphicFrameLocks noChangeAspect="1"/>
          </p:cNvGraphicFramePr>
          <p:nvPr/>
        </p:nvGraphicFramePr>
        <p:xfrm>
          <a:off x="3169460" y="874227"/>
          <a:ext cx="5520382" cy="863089"/>
        </p:xfrm>
        <a:graphic>
          <a:graphicData uri="http://schemas.openxmlformats.org/presentationml/2006/ole">
            <mc:AlternateContent xmlns:mc="http://schemas.openxmlformats.org/markup-compatibility/2006">
              <mc:Choice xmlns:v="urn:schemas-microsoft-com:vml" Requires="v">
                <p:oleObj spid="_x0000_s48157" name="公式" r:id="rId9" imgW="3175000" imgH="482600" progId="Equation.3">
                  <p:embed/>
                </p:oleObj>
              </mc:Choice>
              <mc:Fallback>
                <p:oleObj name="公式" r:id="rId9" imgW="3175000" imgH="4826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9460" y="874227"/>
                        <a:ext cx="5520382" cy="863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3"/>
          <p:cNvGraphicFramePr>
            <a:graphicFrameLocks noChangeAspect="1"/>
          </p:cNvGraphicFramePr>
          <p:nvPr/>
        </p:nvGraphicFramePr>
        <p:xfrm>
          <a:off x="2987824" y="4149080"/>
          <a:ext cx="3096344" cy="610702"/>
        </p:xfrm>
        <a:graphic>
          <a:graphicData uri="http://schemas.openxmlformats.org/presentationml/2006/ole">
            <mc:AlternateContent xmlns:mc="http://schemas.openxmlformats.org/markup-compatibility/2006">
              <mc:Choice xmlns:v="urn:schemas-microsoft-com:vml" Requires="v">
                <p:oleObj spid="_x0000_s48158" name="公式" r:id="rId11" imgW="2184400" imgH="431800" progId="Equation.3">
                  <p:embed/>
                </p:oleObj>
              </mc:Choice>
              <mc:Fallback>
                <p:oleObj name="公式" r:id="rId11" imgW="2184400" imgH="4318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824" y="4149080"/>
                        <a:ext cx="3096344" cy="610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3059832" y="3789040"/>
            <a:ext cx="1338828" cy="369332"/>
          </a:xfrm>
          <a:prstGeom prst="rect">
            <a:avLst/>
          </a:prstGeom>
          <a:noFill/>
        </p:spPr>
        <p:txBody>
          <a:bodyPr wrap="none" rtlCol="0">
            <a:spAutoFit/>
          </a:bodyPr>
          <a:lstStyle/>
          <a:p>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费米能级：</a:t>
            </a:r>
          </a:p>
        </p:txBody>
      </p:sp>
      <p:sp>
        <p:nvSpPr>
          <p:cNvPr id="28" name="TextBox 27"/>
          <p:cNvSpPr txBox="1"/>
          <p:nvPr/>
        </p:nvSpPr>
        <p:spPr>
          <a:xfrm>
            <a:off x="611559" y="2877270"/>
            <a:ext cx="1723549" cy="1323439"/>
          </a:xfrm>
          <a:prstGeom prst="rect">
            <a:avLst/>
          </a:prstGeom>
          <a:noFill/>
        </p:spPr>
        <p:txBody>
          <a:bodyPr wrap="none" rtlCol="0">
            <a:spAutoFit/>
          </a:bodyPr>
          <a:lstStyle/>
          <a:p>
            <a:r>
              <a:rPr lang="zh-CN" altLang="en-US" sz="2000" dirty="0">
                <a:solidFill>
                  <a:prstClr val="black"/>
                </a:solidFill>
                <a:latin typeface="黑体" panose="02010609060101010101" pitchFamily="49" charset="-122"/>
                <a:ea typeface="黑体" panose="02010609060101010101" pitchFamily="49" charset="-122"/>
              </a:rPr>
              <a:t>分电离情况：</a:t>
            </a:r>
            <a:endParaRPr lang="en-US" altLang="zh-CN" sz="2000" dirty="0">
              <a:solidFill>
                <a:prstClr val="black"/>
              </a:solidFill>
              <a:latin typeface="黑体" panose="02010609060101010101" pitchFamily="49" charset="-122"/>
              <a:ea typeface="黑体" panose="02010609060101010101" pitchFamily="49" charset="-122"/>
            </a:endParaRPr>
          </a:p>
          <a:p>
            <a:r>
              <a:rPr lang="zh-CN" altLang="en-US" sz="2000" dirty="0">
                <a:solidFill>
                  <a:prstClr val="black"/>
                </a:solidFill>
                <a:latin typeface="黑体" panose="02010609060101010101" pitchFamily="49" charset="-122"/>
                <a:ea typeface="黑体" panose="02010609060101010101" pitchFamily="49" charset="-122"/>
              </a:rPr>
              <a:t>弱电离</a:t>
            </a:r>
            <a:endParaRPr lang="en-US" altLang="zh-CN" sz="2000" dirty="0">
              <a:solidFill>
                <a:prstClr val="black"/>
              </a:solidFill>
              <a:latin typeface="黑体" panose="02010609060101010101" pitchFamily="49" charset="-122"/>
              <a:ea typeface="黑体" panose="02010609060101010101" pitchFamily="49" charset="-122"/>
            </a:endParaRPr>
          </a:p>
          <a:p>
            <a:r>
              <a:rPr lang="zh-CN" altLang="en-US" sz="2000" dirty="0">
                <a:solidFill>
                  <a:srgbClr val="FF0000"/>
                </a:solidFill>
                <a:latin typeface="黑体" panose="02010609060101010101" pitchFamily="49" charset="-122"/>
                <a:ea typeface="黑体" panose="02010609060101010101" pitchFamily="49" charset="-122"/>
              </a:rPr>
              <a:t>饱和电离</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sz="2000" dirty="0">
                <a:solidFill>
                  <a:prstClr val="black"/>
                </a:solidFill>
                <a:latin typeface="黑体" panose="02010609060101010101" pitchFamily="49" charset="-122"/>
                <a:ea typeface="黑体" panose="02010609060101010101" pitchFamily="49" charset="-122"/>
              </a:rPr>
              <a:t>本征激发</a:t>
            </a:r>
          </a:p>
        </p:txBody>
      </p:sp>
      <p:graphicFrame>
        <p:nvGraphicFramePr>
          <p:cNvPr id="14" name="Object 1027"/>
          <p:cNvGraphicFramePr>
            <a:graphicFrameLocks noChangeAspect="1"/>
          </p:cNvGraphicFramePr>
          <p:nvPr/>
        </p:nvGraphicFramePr>
        <p:xfrm>
          <a:off x="3169460" y="1787768"/>
          <a:ext cx="2073275" cy="460375"/>
        </p:xfrm>
        <a:graphic>
          <a:graphicData uri="http://schemas.openxmlformats.org/presentationml/2006/ole">
            <mc:AlternateContent xmlns:mc="http://schemas.openxmlformats.org/markup-compatibility/2006">
              <mc:Choice xmlns:v="urn:schemas-microsoft-com:vml" Requires="v">
                <p:oleObj spid="_x0000_s48159" name="公式" r:id="rId13" imgW="1117600" imgH="241300" progId="Equation.3">
                  <p:embed/>
                </p:oleObj>
              </mc:Choice>
              <mc:Fallback>
                <p:oleObj name="公式" r:id="rId13" imgW="1117600" imgH="241300" progId="Equation.3">
                  <p:embed/>
                  <p:pic>
                    <p:nvPicPr>
                      <p:cNvPr id="0" name="Object 10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9460" y="1787768"/>
                        <a:ext cx="20732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 name="Picture 3"/>
          <p:cNvPicPr>
            <a:picLocks noChangeAspect="1" noChangeArrowheads="1"/>
          </p:cNvPicPr>
          <p:nvPr/>
        </p:nvPicPr>
        <p:blipFill>
          <a:blip r:embed="rId15" cstate="print"/>
          <a:srcRect r="78571"/>
          <a:stretch>
            <a:fillRect/>
          </a:stretch>
        </p:blipFill>
        <p:spPr bwMode="auto">
          <a:xfrm>
            <a:off x="3275856" y="4678489"/>
            <a:ext cx="1308221" cy="2132856"/>
          </a:xfrm>
          <a:prstGeom prst="rect">
            <a:avLst/>
          </a:prstGeom>
          <a:noFill/>
          <a:ln w="9525">
            <a:noFill/>
            <a:miter lim="800000"/>
            <a:headEnd/>
            <a:tailEnd/>
          </a:ln>
        </p:spPr>
      </p:pic>
      <p:pic>
        <p:nvPicPr>
          <p:cNvPr id="31" name="Picture 3"/>
          <p:cNvPicPr>
            <a:picLocks noChangeAspect="1" noChangeArrowheads="1"/>
          </p:cNvPicPr>
          <p:nvPr/>
        </p:nvPicPr>
        <p:blipFill>
          <a:blip r:embed="rId15" cstate="print"/>
          <a:srcRect l="77432"/>
          <a:stretch>
            <a:fillRect/>
          </a:stretch>
        </p:blipFill>
        <p:spPr bwMode="auto">
          <a:xfrm>
            <a:off x="4571999" y="4671798"/>
            <a:ext cx="1364567" cy="2111883"/>
          </a:xfrm>
          <a:prstGeom prst="rect">
            <a:avLst/>
          </a:prstGeom>
          <a:noFill/>
          <a:ln w="9525">
            <a:noFill/>
            <a:miter lim="800000"/>
            <a:headEnd/>
            <a:tailEnd/>
          </a:ln>
        </p:spPr>
      </p:pic>
      <p:pic>
        <p:nvPicPr>
          <p:cNvPr id="32" name="Picture 2"/>
          <p:cNvPicPr>
            <a:picLocks noChangeAspect="1" noChangeArrowheads="1"/>
          </p:cNvPicPr>
          <p:nvPr/>
        </p:nvPicPr>
        <p:blipFill>
          <a:blip r:embed="rId16" cstate="print"/>
          <a:srcRect r="79666"/>
          <a:stretch>
            <a:fillRect/>
          </a:stretch>
        </p:blipFill>
        <p:spPr bwMode="auto">
          <a:xfrm>
            <a:off x="119530" y="4394697"/>
            <a:ext cx="1308168" cy="2116799"/>
          </a:xfrm>
          <a:prstGeom prst="rect">
            <a:avLst/>
          </a:prstGeom>
          <a:noFill/>
          <a:ln w="9525">
            <a:noFill/>
            <a:miter lim="800000"/>
            <a:headEnd/>
            <a:tailEnd/>
          </a:ln>
        </p:spPr>
      </p:pic>
      <p:pic>
        <p:nvPicPr>
          <p:cNvPr id="33" name="Picture 2"/>
          <p:cNvPicPr>
            <a:picLocks noChangeAspect="1" noChangeArrowheads="1"/>
          </p:cNvPicPr>
          <p:nvPr/>
        </p:nvPicPr>
        <p:blipFill>
          <a:blip r:embed="rId16" cstate="print"/>
          <a:srcRect l="77264"/>
          <a:stretch>
            <a:fillRect/>
          </a:stretch>
        </p:blipFill>
        <p:spPr bwMode="auto">
          <a:xfrm>
            <a:off x="1415672" y="4394697"/>
            <a:ext cx="1467658" cy="2124000"/>
          </a:xfrm>
          <a:prstGeom prst="rect">
            <a:avLst/>
          </a:prstGeom>
          <a:noFill/>
          <a:ln w="9525">
            <a:noFill/>
            <a:miter lim="800000"/>
            <a:headEnd/>
            <a:tailEnd/>
          </a:ln>
        </p:spPr>
      </p:pic>
      <p:pic>
        <p:nvPicPr>
          <p:cNvPr id="34" name="Picture 2"/>
          <p:cNvPicPr>
            <a:picLocks noChangeAspect="1" noChangeArrowheads="1"/>
          </p:cNvPicPr>
          <p:nvPr/>
        </p:nvPicPr>
        <p:blipFill>
          <a:blip r:embed="rId17" cstate="print"/>
          <a:srcRect r="78431"/>
          <a:stretch>
            <a:fillRect/>
          </a:stretch>
        </p:blipFill>
        <p:spPr bwMode="auto">
          <a:xfrm>
            <a:off x="6356338" y="4518451"/>
            <a:ext cx="1296144" cy="2224889"/>
          </a:xfrm>
          <a:prstGeom prst="rect">
            <a:avLst/>
          </a:prstGeom>
          <a:noFill/>
          <a:ln w="9525">
            <a:noFill/>
            <a:miter lim="800000"/>
            <a:headEnd/>
            <a:tailEnd/>
          </a:ln>
        </p:spPr>
      </p:pic>
      <p:pic>
        <p:nvPicPr>
          <p:cNvPr id="35" name="Picture 2"/>
          <p:cNvPicPr>
            <a:picLocks noChangeAspect="1" noChangeArrowheads="1"/>
          </p:cNvPicPr>
          <p:nvPr/>
        </p:nvPicPr>
        <p:blipFill>
          <a:blip r:embed="rId17" cstate="print"/>
          <a:srcRect l="77337"/>
          <a:stretch>
            <a:fillRect/>
          </a:stretch>
        </p:blipFill>
        <p:spPr bwMode="auto">
          <a:xfrm>
            <a:off x="7724490" y="4518451"/>
            <a:ext cx="1356021" cy="2215253"/>
          </a:xfrm>
          <a:prstGeom prst="rect">
            <a:avLst/>
          </a:prstGeom>
          <a:noFill/>
          <a:ln w="9525">
            <a:noFill/>
            <a:miter lim="800000"/>
            <a:headEnd/>
            <a:tailEnd/>
          </a:ln>
        </p:spPr>
      </p:pic>
      <p:sp>
        <p:nvSpPr>
          <p:cNvPr id="36" name="TextBox 35"/>
          <p:cNvSpPr txBox="1"/>
          <p:nvPr/>
        </p:nvSpPr>
        <p:spPr>
          <a:xfrm>
            <a:off x="6948264" y="2924944"/>
            <a:ext cx="1723549" cy="1323439"/>
          </a:xfrm>
          <a:prstGeom prst="rect">
            <a:avLst/>
          </a:prstGeom>
          <a:noFill/>
        </p:spPr>
        <p:txBody>
          <a:bodyPr wrap="none" rtlCol="0">
            <a:spAutoFit/>
          </a:bodyPr>
          <a:lstStyle/>
          <a:p>
            <a:r>
              <a:rPr lang="zh-CN" altLang="en-US" sz="2000" dirty="0">
                <a:solidFill>
                  <a:prstClr val="black"/>
                </a:solidFill>
                <a:latin typeface="黑体" panose="02010609060101010101" pitchFamily="49" charset="-122"/>
                <a:ea typeface="黑体" panose="02010609060101010101" pitchFamily="49" charset="-122"/>
              </a:rPr>
              <a:t>分电离情况：</a:t>
            </a:r>
            <a:endParaRPr lang="en-US" altLang="zh-CN" sz="2000" dirty="0">
              <a:solidFill>
                <a:prstClr val="black"/>
              </a:solidFill>
              <a:latin typeface="黑体" panose="02010609060101010101" pitchFamily="49" charset="-122"/>
              <a:ea typeface="黑体" panose="02010609060101010101" pitchFamily="49" charset="-122"/>
            </a:endParaRPr>
          </a:p>
          <a:p>
            <a:r>
              <a:rPr lang="zh-CN" altLang="en-US" sz="2000" dirty="0">
                <a:solidFill>
                  <a:prstClr val="black"/>
                </a:solidFill>
                <a:latin typeface="黑体" panose="02010609060101010101" pitchFamily="49" charset="-122"/>
                <a:ea typeface="黑体" panose="02010609060101010101" pitchFamily="49" charset="-122"/>
              </a:rPr>
              <a:t>弱电离</a:t>
            </a:r>
            <a:endParaRPr lang="en-US" altLang="zh-CN" sz="2000" dirty="0">
              <a:solidFill>
                <a:prstClr val="black"/>
              </a:solidFill>
              <a:latin typeface="黑体" panose="02010609060101010101" pitchFamily="49" charset="-122"/>
              <a:ea typeface="黑体" panose="02010609060101010101" pitchFamily="49" charset="-122"/>
            </a:endParaRPr>
          </a:p>
          <a:p>
            <a:r>
              <a:rPr lang="zh-CN" altLang="en-US" sz="2000" dirty="0">
                <a:solidFill>
                  <a:srgbClr val="FF0000"/>
                </a:solidFill>
                <a:latin typeface="黑体" panose="02010609060101010101" pitchFamily="49" charset="-122"/>
                <a:ea typeface="黑体" panose="02010609060101010101" pitchFamily="49" charset="-122"/>
              </a:rPr>
              <a:t>饱和电离</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sz="2000" dirty="0">
                <a:solidFill>
                  <a:prstClr val="black"/>
                </a:solidFill>
                <a:latin typeface="黑体" panose="02010609060101010101" pitchFamily="49" charset="-122"/>
                <a:ea typeface="黑体" panose="02010609060101010101" pitchFamily="49" charset="-122"/>
              </a:rPr>
              <a:t>本征激发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ox(in)">
                                      <p:cBhvr>
                                        <p:cTn id="7" dur="500"/>
                                        <p:tgtEl>
                                          <p:spTgt spid="26627"/>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75356" y="270248"/>
            <a:ext cx="1112805" cy="461665"/>
          </a:xfrm>
          <a:prstGeom prst="rect">
            <a:avLst/>
          </a:prstGeom>
          <a:noFill/>
        </p:spPr>
        <p:txBody>
          <a:bodyPr wrap="none" rtlCol="0">
            <a:spAutoFit/>
          </a:bodyPr>
          <a:lstStyle/>
          <a:p>
            <a:r>
              <a:rPr lang="zh-CN" altLang="en-US" sz="2400" b="1" dirty="0">
                <a:latin typeface="黑体" panose="02010609060101010101" pitchFamily="49" charset="-122"/>
                <a:ea typeface="黑体" panose="02010609060101010101" pitchFamily="49" charset="-122"/>
                <a:cs typeface="Arial" panose="020B0604020202020204" pitchFamily="34" charset="0"/>
              </a:rPr>
              <a:t>练习题</a:t>
            </a:r>
          </a:p>
        </p:txBody>
      </p:sp>
      <p:sp>
        <p:nvSpPr>
          <p:cNvPr id="4" name="矩形 3"/>
          <p:cNvSpPr/>
          <p:nvPr/>
        </p:nvSpPr>
        <p:spPr>
          <a:xfrm>
            <a:off x="501587" y="1147412"/>
            <a:ext cx="7736889" cy="70788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1. </a:t>
            </a:r>
            <a:r>
              <a:rPr lang="zh-CN" altLang="zh-CN" sz="2000" dirty="0">
                <a:latin typeface="Times New Roman" panose="02020603050405020304" pitchFamily="18" charset="0"/>
                <a:cs typeface="Times New Roman" panose="02020603050405020304" pitchFamily="18" charset="0"/>
              </a:rPr>
              <a:t>当</a:t>
            </a:r>
            <a:r>
              <a:rPr lang="en-US" altLang="zh-CN" sz="2000" dirty="0">
                <a:latin typeface="Times New Roman" panose="02020603050405020304" pitchFamily="18" charset="0"/>
              </a:rPr>
              <a:t>E-E</a:t>
            </a:r>
            <a:r>
              <a:rPr lang="en-US" altLang="zh-CN" sz="2000" baseline="-25000" dirty="0">
                <a:latin typeface="Times New Roman" panose="02020603050405020304" pitchFamily="18" charset="0"/>
              </a:rPr>
              <a:t>F</a:t>
            </a:r>
            <a:r>
              <a:rPr lang="zh-CN" altLang="zh-CN"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rPr>
              <a:t>1.5 </a:t>
            </a:r>
            <a:r>
              <a:rPr lang="en-US" altLang="zh-CN" sz="2000" dirty="0" err="1">
                <a:latin typeface="Times New Roman" panose="02020603050405020304" pitchFamily="18" charset="0"/>
              </a:rPr>
              <a:t>kT</a:t>
            </a:r>
            <a:r>
              <a:rPr lang="en-US" altLang="zh-CN" sz="2000" dirty="0">
                <a:latin typeface="Times New Roman" panose="02020603050405020304" pitchFamily="18" charset="0"/>
              </a:rPr>
              <a:t>, 4kT, 10 </a:t>
            </a:r>
            <a:r>
              <a:rPr lang="en-US" altLang="zh-CN" sz="2000" dirty="0" err="1">
                <a:latin typeface="Times New Roman" panose="02020603050405020304" pitchFamily="18" charset="0"/>
              </a:rPr>
              <a:t>kT</a:t>
            </a:r>
            <a:r>
              <a:rPr lang="en-US" altLang="zh-CN" sz="2000" dirty="0">
                <a:latin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时，分别用费米分布函数和玻尔兹曼分布函数计算电子占据该能级的概率？</a:t>
            </a:r>
            <a:endParaRPr lang="zh-CN" altLang="en-US" sz="2000" dirty="0"/>
          </a:p>
        </p:txBody>
      </p:sp>
      <p:sp>
        <p:nvSpPr>
          <p:cNvPr id="5" name="文本框 4"/>
          <p:cNvSpPr txBox="1"/>
          <p:nvPr/>
        </p:nvSpPr>
        <p:spPr>
          <a:xfrm>
            <a:off x="501587" y="3803544"/>
            <a:ext cx="6207148" cy="400110"/>
          </a:xfrm>
          <a:prstGeom prst="rect">
            <a:avLst/>
          </a:prstGeom>
          <a:noFill/>
        </p:spPr>
        <p:txBody>
          <a:bodyPr wrap="none" rtlCol="0">
            <a:spAutoFit/>
          </a:bodyPr>
          <a:lstStyle/>
          <a:p>
            <a:r>
              <a:rPr lang="en-US" altLang="zh-CN" sz="2000" dirty="0"/>
              <a:t>2. </a:t>
            </a:r>
            <a:r>
              <a:rPr lang="zh-CN" altLang="en-US" sz="2000" dirty="0"/>
              <a:t>计算</a:t>
            </a:r>
            <a:r>
              <a:rPr lang="en-US" altLang="zh-CN" sz="2000" dirty="0"/>
              <a:t>T=250K </a:t>
            </a:r>
            <a:r>
              <a:rPr lang="zh-CN" altLang="en-US" sz="2000" dirty="0"/>
              <a:t>和 </a:t>
            </a:r>
            <a:r>
              <a:rPr lang="en-US" altLang="zh-CN" sz="2000" dirty="0"/>
              <a:t>T=400K</a:t>
            </a:r>
            <a:r>
              <a:rPr lang="zh-CN" altLang="en-US" sz="2000" dirty="0"/>
              <a:t>时砷化镓中的本征载流子浓度</a:t>
            </a:r>
          </a:p>
        </p:txBody>
      </p:sp>
      <p:sp>
        <p:nvSpPr>
          <p:cNvPr id="6" name="文本框 5"/>
          <p:cNvSpPr txBox="1"/>
          <p:nvPr/>
        </p:nvSpPr>
        <p:spPr>
          <a:xfrm>
            <a:off x="501587" y="4172876"/>
            <a:ext cx="8149701" cy="707886"/>
          </a:xfrm>
          <a:prstGeom prst="rect">
            <a:avLst/>
          </a:prstGeom>
          <a:noFill/>
        </p:spPr>
        <p:txBody>
          <a:bodyPr wrap="square" rtlCol="0">
            <a:spAutoFit/>
          </a:bodyPr>
          <a:lstStyle/>
          <a:p>
            <a:r>
              <a:rPr lang="zh-CN" altLang="en-US" sz="2000" dirty="0"/>
              <a:t>已知</a:t>
            </a:r>
            <a:r>
              <a:rPr lang="en-US" altLang="zh-CN" sz="2000" dirty="0"/>
              <a:t>T=300K</a:t>
            </a:r>
            <a:r>
              <a:rPr lang="zh-CN" altLang="en-US" sz="2000" dirty="0"/>
              <a:t>时 </a:t>
            </a:r>
            <a:r>
              <a:rPr lang="en-US" altLang="zh-CN" sz="2000" dirty="0" err="1"/>
              <a:t>AsGa</a:t>
            </a:r>
            <a:r>
              <a:rPr lang="zh-CN" altLang="en-US" sz="2000" dirty="0"/>
              <a:t>中的</a:t>
            </a:r>
            <a:r>
              <a:rPr lang="en-US" altLang="zh-CN" sz="2000" dirty="0" err="1"/>
              <a:t>N</a:t>
            </a:r>
            <a:r>
              <a:rPr lang="en-US" altLang="zh-CN" sz="2000" baseline="-25000" dirty="0" err="1"/>
              <a:t>c</a:t>
            </a:r>
            <a:r>
              <a:rPr lang="en-US" altLang="zh-CN" sz="2000" dirty="0"/>
              <a:t>=2.8</a:t>
            </a:r>
            <a:r>
              <a:rPr lang="zh-CN" altLang="en-US" sz="2000" dirty="0"/>
              <a:t>*</a:t>
            </a:r>
            <a:r>
              <a:rPr lang="en-US" altLang="zh-CN" sz="2000" dirty="0"/>
              <a:t>10</a:t>
            </a:r>
            <a:r>
              <a:rPr lang="en-US" altLang="zh-CN" sz="2000" baseline="30000" dirty="0"/>
              <a:t>19</a:t>
            </a:r>
            <a:r>
              <a:rPr lang="en-US" altLang="zh-CN" sz="2000" dirty="0"/>
              <a:t> cm</a:t>
            </a:r>
            <a:r>
              <a:rPr lang="en-US" altLang="zh-CN" sz="2000" baseline="30000" dirty="0"/>
              <a:t>-3</a:t>
            </a:r>
            <a:r>
              <a:rPr lang="en-US" altLang="zh-CN" sz="2000" dirty="0"/>
              <a:t>, </a:t>
            </a:r>
            <a:r>
              <a:rPr lang="en-US" altLang="zh-CN" sz="2000" dirty="0" err="1"/>
              <a:t>N</a:t>
            </a:r>
            <a:r>
              <a:rPr lang="en-US" altLang="zh-CN" sz="2000" baseline="-25000" dirty="0" err="1"/>
              <a:t>v</a:t>
            </a:r>
            <a:r>
              <a:rPr lang="en-US" altLang="zh-CN" sz="2000" dirty="0"/>
              <a:t>=1.04 *10</a:t>
            </a:r>
            <a:r>
              <a:rPr lang="en-US" altLang="zh-CN" sz="2000" baseline="30000" dirty="0"/>
              <a:t>19</a:t>
            </a:r>
            <a:r>
              <a:rPr lang="en-US" altLang="zh-CN" sz="2000" dirty="0"/>
              <a:t> cm</a:t>
            </a:r>
            <a:r>
              <a:rPr lang="en-US" altLang="zh-CN" sz="2000" baseline="30000" dirty="0"/>
              <a:t>-3</a:t>
            </a:r>
            <a:r>
              <a:rPr lang="en-US" altLang="zh-CN" sz="2000" dirty="0"/>
              <a:t>, </a:t>
            </a:r>
            <a:r>
              <a:rPr lang="zh-CN" altLang="en-US" sz="2000" dirty="0"/>
              <a:t>他们均与</a:t>
            </a:r>
            <a:r>
              <a:rPr lang="en-US" altLang="zh-CN" sz="2000" dirty="0"/>
              <a:t>T</a:t>
            </a:r>
            <a:r>
              <a:rPr lang="en-US" altLang="zh-CN" sz="2000" baseline="30000" dirty="0"/>
              <a:t>3/2</a:t>
            </a:r>
            <a:r>
              <a:rPr lang="zh-CN" altLang="en-US" sz="2000" dirty="0"/>
              <a:t>成正比，</a:t>
            </a:r>
            <a:r>
              <a:rPr lang="en-US" altLang="zh-CN" sz="2000" dirty="0"/>
              <a:t> </a:t>
            </a:r>
            <a:r>
              <a:rPr lang="en-US" altLang="zh-CN" sz="2000" dirty="0" err="1"/>
              <a:t>AsGa</a:t>
            </a:r>
            <a:r>
              <a:rPr lang="zh-CN" altLang="en-US" sz="2000" dirty="0"/>
              <a:t>的禁带宽度为</a:t>
            </a:r>
            <a:r>
              <a:rPr lang="en-US" altLang="zh-CN" sz="2000" dirty="0"/>
              <a:t>1.12eV</a:t>
            </a:r>
            <a:r>
              <a:rPr lang="zh-CN" altLang="en-US" sz="2000" dirty="0"/>
              <a:t>，在此范围内不随温度变化</a:t>
            </a:r>
            <a:endParaRPr lang="en-US" altLang="zh-CN" sz="2000" dirty="0"/>
          </a:p>
        </p:txBody>
      </p:sp>
      <p:graphicFrame>
        <p:nvGraphicFramePr>
          <p:cNvPr id="79874" name="Object 2"/>
          <p:cNvGraphicFramePr>
            <a:graphicFrameLocks noChangeAspect="1"/>
          </p:cNvGraphicFramePr>
          <p:nvPr/>
        </p:nvGraphicFramePr>
        <p:xfrm>
          <a:off x="928662" y="1785926"/>
          <a:ext cx="2366613" cy="714380"/>
        </p:xfrm>
        <a:graphic>
          <a:graphicData uri="http://schemas.openxmlformats.org/presentationml/2006/ole">
            <mc:AlternateContent xmlns:mc="http://schemas.openxmlformats.org/markup-compatibility/2006">
              <mc:Choice xmlns:v="urn:schemas-microsoft-com:vml" Requires="v">
                <p:oleObj spid="_x0000_s49158" name="公式" r:id="rId3" imgW="1345565" imgH="406400" progId="Equation.3">
                  <p:embed/>
                </p:oleObj>
              </mc:Choice>
              <mc:Fallback>
                <p:oleObj name="公式" r:id="rId3" imgW="1345565" imgH="406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785926"/>
                        <a:ext cx="2366613"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p:cNvPicPr>
            <a:picLocks noChangeAspect="1"/>
          </p:cNvPicPr>
          <p:nvPr/>
        </p:nvPicPr>
        <p:blipFill>
          <a:blip r:embed="rId5"/>
          <a:srcRect r="63650"/>
          <a:stretch>
            <a:fillRect/>
          </a:stretch>
        </p:blipFill>
        <p:spPr>
          <a:xfrm>
            <a:off x="810260" y="2828290"/>
            <a:ext cx="2381885" cy="79057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FA9734-3879-4AAB-9F59-2F72960924C4}"/>
              </a:ext>
            </a:extLst>
          </p:cNvPr>
          <p:cNvSpPr txBox="1"/>
          <p:nvPr/>
        </p:nvSpPr>
        <p:spPr>
          <a:xfrm>
            <a:off x="97655" y="275208"/>
            <a:ext cx="1723549"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知识点总结</a:t>
            </a:r>
          </a:p>
        </p:txBody>
      </p:sp>
      <p:sp>
        <p:nvSpPr>
          <p:cNvPr id="3" name="文本框 2">
            <a:extLst>
              <a:ext uri="{FF2B5EF4-FFF2-40B4-BE49-F238E27FC236}">
                <a16:creationId xmlns:a16="http://schemas.microsoft.com/office/drawing/2014/main" id="{E233946D-7B8D-4188-8B3B-88E0717B21A9}"/>
              </a:ext>
            </a:extLst>
          </p:cNvPr>
          <p:cNvSpPr txBox="1"/>
          <p:nvPr/>
        </p:nvSpPr>
        <p:spPr>
          <a:xfrm>
            <a:off x="322750" y="1104347"/>
            <a:ext cx="4528804" cy="369332"/>
          </a:xfrm>
          <a:prstGeom prst="rect">
            <a:avLst/>
          </a:prstGeom>
          <a:noFill/>
        </p:spPr>
        <p:txBody>
          <a:bodyPr wrap="non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态密度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g(E):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单位能量区间的量子态密度</a:t>
            </a:r>
          </a:p>
        </p:txBody>
      </p:sp>
      <p:sp>
        <p:nvSpPr>
          <p:cNvPr id="4" name="文本框 3">
            <a:extLst>
              <a:ext uri="{FF2B5EF4-FFF2-40B4-BE49-F238E27FC236}">
                <a16:creationId xmlns:a16="http://schemas.microsoft.com/office/drawing/2014/main" id="{6E351376-D6A5-456A-8780-DA5676C8A61E}"/>
              </a:ext>
            </a:extLst>
          </p:cNvPr>
          <p:cNvSpPr txBox="1"/>
          <p:nvPr/>
        </p:nvSpPr>
        <p:spPr>
          <a:xfrm>
            <a:off x="959428" y="1704512"/>
            <a:ext cx="6790777" cy="1477328"/>
          </a:xfrm>
          <a:prstGeom prst="rect">
            <a:avLst/>
          </a:prstGeom>
          <a:noFill/>
        </p:spPr>
        <p:txBody>
          <a:bodyPr wrap="square" rtlCol="0">
            <a:spAutoFit/>
          </a:bodyPr>
          <a:lstStyle/>
          <a:p>
            <a:pPr marL="342900" indent="-342900">
              <a:buFont typeface="+mj-ea"/>
              <a:buAutoNum type="circleNumDbPlain"/>
            </a:pP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空间量子态密度 </a:t>
            </a:r>
            <a:r>
              <a:rPr lang="zh-CN"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一个量子态占据的</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空间体积</a:t>
            </a:r>
            <a:endParaRPr lang="en-US" altLang="zh-CN" dirty="0">
              <a:latin typeface="微软雅黑" panose="020B0503020204020204" pitchFamily="34" charset="-122"/>
              <a:ea typeface="微软雅黑" panose="020B0503020204020204" pitchFamily="34" charset="-122"/>
            </a:endParaRPr>
          </a:p>
          <a:p>
            <a:pPr marL="342900" indent="-342900">
              <a:buFont typeface="+mj-ea"/>
              <a:buAutoNum type="circleNumDbPlain"/>
            </a:pPr>
            <a:r>
              <a:rPr lang="en-US" altLang="zh-CN" dirty="0" err="1">
                <a:latin typeface="微软雅黑" panose="020B0503020204020204" pitchFamily="34" charset="-122"/>
                <a:ea typeface="微软雅黑" panose="020B0503020204020204" pitchFamily="34" charset="-122"/>
              </a:rPr>
              <a:t>dE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区间对应的</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空间体积</a:t>
            </a:r>
            <a:r>
              <a:rPr lang="en-US" altLang="zh-CN" dirty="0">
                <a:latin typeface="微软雅黑" panose="020B0503020204020204" pitchFamily="34" charset="-122"/>
                <a:ea typeface="微软雅黑" panose="020B0503020204020204" pitchFamily="34" charset="-122"/>
              </a:rPr>
              <a:t>d</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zh-CN" altLang="en-US" dirty="0">
                <a:latin typeface="微软雅黑" panose="020B0503020204020204" pitchFamily="34" charset="-122"/>
                <a:ea typeface="微软雅黑" panose="020B0503020204020204" pitchFamily="34" charset="-122"/>
              </a:rPr>
              <a:t>：球体等能面：</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4</a:t>
            </a:r>
            <a:r>
              <a:rPr lang="el-GR" altLang="zh-CN" dirty="0">
                <a:latin typeface="微软雅黑" panose="020B0503020204020204" pitchFamily="34" charset="-122"/>
                <a:ea typeface="微软雅黑" panose="020B0503020204020204" pitchFamily="34" charset="-122"/>
                <a:cs typeface="Times New Roman" panose="02020603050405020304" pitchFamily="18" charset="0"/>
              </a:rPr>
              <a:t>π</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k</a:t>
            </a:r>
            <a:r>
              <a:rPr lang="en-US" altLang="zh-CN"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k</a:t>
            </a:r>
            <a:endParaRPr lang="en-US" altLang="zh-CN" dirty="0">
              <a:latin typeface="微软雅黑" panose="020B0503020204020204" pitchFamily="34" charset="-122"/>
              <a:ea typeface="微软雅黑" panose="020B0503020204020204" pitchFamily="34" charset="-122"/>
            </a:endParaRPr>
          </a:p>
          <a:p>
            <a:pPr marL="342900" indent="-342900">
              <a:buFont typeface="+mj-ea"/>
              <a:buAutoNum type="circleNumDbPlain"/>
            </a:pPr>
            <a:r>
              <a:rPr lang="en-US" altLang="zh-CN" dirty="0" err="1">
                <a:latin typeface="微软雅黑" panose="020B0503020204020204" pitchFamily="34" charset="-122"/>
                <a:ea typeface="微软雅黑" panose="020B0503020204020204" pitchFamily="34" charset="-122"/>
              </a:rPr>
              <a:t>dE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区间的量子态数</a:t>
            </a:r>
            <a:r>
              <a:rPr lang="en-US" altLang="zh-CN" dirty="0" err="1">
                <a:latin typeface="微软雅黑" panose="020B0503020204020204" pitchFamily="34" charset="-122"/>
                <a:ea typeface="微软雅黑" panose="020B0503020204020204" pitchFamily="34" charset="-122"/>
              </a:rPr>
              <a:t>dZ</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dZ</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en-US" altLang="zh-CN" dirty="0">
                <a:latin typeface="微软雅黑" panose="020B0503020204020204" pitchFamily="34" charset="-122"/>
                <a:ea typeface="微软雅黑" panose="020B0503020204020204" pitchFamily="34" charset="-122"/>
              </a:rPr>
              <a:t> d</a:t>
            </a:r>
            <a:r>
              <a:rPr lang="en-US" altLang="zh-CN"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2V/8</a:t>
            </a:r>
            <a:r>
              <a:rPr lang="el-GR" altLang="zh-CN" sz="1800" dirty="0">
                <a:latin typeface="微软雅黑" panose="020B0503020204020204" pitchFamily="34" charset="-122"/>
                <a:ea typeface="微软雅黑" panose="020B0503020204020204" pitchFamily="34" charset="-122"/>
                <a:cs typeface="Times New Roman" panose="02020603050405020304" pitchFamily="18" charset="0"/>
              </a:rPr>
              <a:t>π</a:t>
            </a:r>
            <a:r>
              <a:rPr lang="en-US" altLang="zh-CN" sz="1800" baseline="30000" dirty="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4</a:t>
            </a:r>
            <a:r>
              <a:rPr lang="el-GR" altLang="zh-CN" dirty="0">
                <a:latin typeface="微软雅黑" panose="020B0503020204020204" pitchFamily="34" charset="-122"/>
                <a:ea typeface="微软雅黑" panose="020B0503020204020204" pitchFamily="34" charset="-122"/>
                <a:cs typeface="Times New Roman" panose="02020603050405020304" pitchFamily="18" charset="0"/>
              </a:rPr>
              <a:t>π</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k</a:t>
            </a:r>
            <a:r>
              <a:rPr lang="en-US" altLang="zh-CN"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k</a:t>
            </a:r>
            <a:endParaRPr lang="en-US" altLang="zh-CN" dirty="0">
              <a:latin typeface="微软雅黑" panose="020B0503020204020204" pitchFamily="34" charset="-122"/>
              <a:ea typeface="微软雅黑" panose="020B0503020204020204" pitchFamily="34" charset="-122"/>
              <a:sym typeface="Symbol" panose="05050102010706020507" pitchFamily="18" charset="2"/>
            </a:endParaRPr>
          </a:p>
          <a:p>
            <a:pPr marL="342900" indent="-342900">
              <a:buFont typeface="+mj-ea"/>
              <a:buAutoNum type="circleNumDbPlain"/>
            </a:pPr>
            <a:r>
              <a:rPr lang="zh-CN" altLang="en-US" dirty="0">
                <a:latin typeface="微软雅黑" panose="020B0503020204020204" pitchFamily="34" charset="-122"/>
                <a:ea typeface="微软雅黑" panose="020B0503020204020204" pitchFamily="34" charset="-122"/>
                <a:sym typeface="Symbol" panose="05050102010706020507" pitchFamily="18" charset="2"/>
              </a:rPr>
              <a:t>计算态密度：</a:t>
            </a:r>
            <a:r>
              <a:rPr lang="en-US" altLang="zh-CN" dirty="0">
                <a:latin typeface="微软雅黑" panose="020B0503020204020204" pitchFamily="34" charset="-122"/>
                <a:ea typeface="微软雅黑" panose="020B0503020204020204" pitchFamily="34" charset="-122"/>
                <a:sym typeface="Symbol" panose="05050102010706020507" pitchFamily="18" charset="2"/>
              </a:rPr>
              <a:t> </a:t>
            </a:r>
            <a:r>
              <a:rPr lang="en-US" altLang="zh-CN" dirty="0" err="1">
                <a:latin typeface="微软雅黑" panose="020B0503020204020204" pitchFamily="34" charset="-122"/>
                <a:ea typeface="微软雅黑" panose="020B0503020204020204" pitchFamily="34" charset="-122"/>
              </a:rPr>
              <a:t>dZ</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dE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结合</a:t>
            </a:r>
            <a:r>
              <a:rPr lang="en-US" altLang="zh-CN" dirty="0">
                <a:latin typeface="微软雅黑" panose="020B0503020204020204" pitchFamily="34" charset="-122"/>
                <a:ea typeface="微软雅黑" panose="020B0503020204020204" pitchFamily="34" charset="-122"/>
              </a:rPr>
              <a:t>E-k</a:t>
            </a:r>
            <a:r>
              <a:rPr lang="zh-CN" altLang="en-US" dirty="0">
                <a:latin typeface="微软雅黑" panose="020B0503020204020204" pitchFamily="34" charset="-122"/>
                <a:ea typeface="微软雅黑" panose="020B0503020204020204" pitchFamily="34" charset="-122"/>
              </a:rPr>
              <a:t>关系</a:t>
            </a:r>
            <a:endParaRPr lang="en-US" altLang="zh-CN" dirty="0">
              <a:latin typeface="微软雅黑" panose="020B0503020204020204" pitchFamily="34" charset="-122"/>
              <a:ea typeface="微软雅黑" panose="020B0503020204020204" pitchFamily="34" charset="-122"/>
            </a:endParaRPr>
          </a:p>
          <a:p>
            <a:pPr marL="342900" indent="-342900">
              <a:buFont typeface="+mj-ea"/>
              <a:buAutoNum type="circleNumDbPlain"/>
            </a:pP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8E7BCBA8-628F-4FB7-B520-BD819BE44EF4}"/>
              </a:ext>
            </a:extLst>
          </p:cNvPr>
          <p:cNvSpPr txBox="1"/>
          <p:nvPr/>
        </p:nvSpPr>
        <p:spPr>
          <a:xfrm>
            <a:off x="515546" y="1704512"/>
            <a:ext cx="443883" cy="1200329"/>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求解思路</a:t>
            </a:r>
          </a:p>
        </p:txBody>
      </p:sp>
      <p:sp>
        <p:nvSpPr>
          <p:cNvPr id="9" name="文本框 8">
            <a:extLst>
              <a:ext uri="{FF2B5EF4-FFF2-40B4-BE49-F238E27FC236}">
                <a16:creationId xmlns:a16="http://schemas.microsoft.com/office/drawing/2014/main" id="{710B2344-48E7-4C34-8552-1C45FDDBC814}"/>
              </a:ext>
            </a:extLst>
          </p:cNvPr>
          <p:cNvSpPr txBox="1"/>
          <p:nvPr/>
        </p:nvSpPr>
        <p:spPr>
          <a:xfrm>
            <a:off x="228644" y="4448228"/>
            <a:ext cx="5279459" cy="2031325"/>
          </a:xfrm>
          <a:prstGeom prst="rect">
            <a:avLst/>
          </a:prstGeom>
          <a:noFill/>
        </p:spPr>
        <p:txBody>
          <a:bodyPr wrap="non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载流子浓度</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单位体积载流子数目</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对导带和价带分别求量子态数：能带区间</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*g(E)</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每个量子态能级的占据概率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f(E)</a:t>
            </a: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导带或者价带</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载流子数目：能带区间</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*g(E)* f(E)</a:t>
            </a: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733CD1C7-99EA-4857-AC63-1960200466BA}"/>
              </a:ext>
            </a:extLst>
          </p:cNvPr>
          <p:cNvSpPr txBox="1"/>
          <p:nvPr/>
        </p:nvSpPr>
        <p:spPr>
          <a:xfrm>
            <a:off x="6604986" y="1704512"/>
            <a:ext cx="976544" cy="369332"/>
          </a:xfrm>
          <a:prstGeom prst="rect">
            <a:avLst/>
          </a:prstGeom>
          <a:noFill/>
        </p:spPr>
        <p:txBody>
          <a:bodyPr wrap="square">
            <a:spAutoFit/>
          </a:bodyPr>
          <a:lstStyle/>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2V/8</a:t>
            </a:r>
            <a:r>
              <a:rPr lang="el-GR" altLang="zh-CN" sz="1800" dirty="0">
                <a:latin typeface="微软雅黑" panose="020B0503020204020204" pitchFamily="34" charset="-122"/>
                <a:ea typeface="微软雅黑" panose="020B0503020204020204" pitchFamily="34" charset="-122"/>
                <a:cs typeface="Times New Roman" panose="02020603050405020304" pitchFamily="18" charset="0"/>
              </a:rPr>
              <a:t>π</a:t>
            </a:r>
            <a:r>
              <a:rPr lang="en-US" altLang="zh-CN" sz="1800" baseline="30000" dirty="0">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dirty="0">
              <a:latin typeface="微软雅黑" panose="020B0503020204020204" pitchFamily="34" charset="-122"/>
              <a:ea typeface="微软雅黑" panose="020B0503020204020204" pitchFamily="34" charset="-122"/>
            </a:endParaRPr>
          </a:p>
        </p:txBody>
      </p:sp>
      <p:graphicFrame>
        <p:nvGraphicFramePr>
          <p:cNvPr id="13" name="Object 14">
            <a:extLst>
              <a:ext uri="{FF2B5EF4-FFF2-40B4-BE49-F238E27FC236}">
                <a16:creationId xmlns:a16="http://schemas.microsoft.com/office/drawing/2014/main" id="{76BEF344-F487-4CD9-BBEB-94BD8A315C0C}"/>
              </a:ext>
            </a:extLst>
          </p:cNvPr>
          <p:cNvGraphicFramePr>
            <a:graphicFrameLocks noChangeAspect="1"/>
          </p:cNvGraphicFramePr>
          <p:nvPr>
            <p:extLst>
              <p:ext uri="{D42A27DB-BD31-4B8C-83A1-F6EECF244321}">
                <p14:modId xmlns:p14="http://schemas.microsoft.com/office/powerpoint/2010/main" val="1883066098"/>
              </p:ext>
            </p:extLst>
          </p:nvPr>
        </p:nvGraphicFramePr>
        <p:xfrm>
          <a:off x="6103059" y="2762978"/>
          <a:ext cx="1944688" cy="685800"/>
        </p:xfrm>
        <a:graphic>
          <a:graphicData uri="http://schemas.openxmlformats.org/presentationml/2006/ole">
            <mc:AlternateContent xmlns:mc="http://schemas.openxmlformats.org/markup-compatibility/2006">
              <mc:Choice xmlns:v="urn:schemas-microsoft-com:vml" Requires="v">
                <p:oleObj spid="_x0000_s50202" name="Equation" r:id="rId3" imgW="1116965" imgH="393700" progId="Equation.DSMT4">
                  <p:embed/>
                </p:oleObj>
              </mc:Choice>
              <mc:Fallback>
                <p:oleObj name="Equation" r:id="rId3" imgW="1116965" imgH="393700" progId="Equation.DSMT4">
                  <p:embed/>
                  <p:pic>
                    <p:nvPicPr>
                      <p:cNvPr id="33179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3059" y="2762978"/>
                        <a:ext cx="194468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7">
            <a:extLst>
              <a:ext uri="{FF2B5EF4-FFF2-40B4-BE49-F238E27FC236}">
                <a16:creationId xmlns:a16="http://schemas.microsoft.com/office/drawing/2014/main" id="{E73F191A-75ED-473A-BF78-297B93CB4F8E}"/>
              </a:ext>
            </a:extLst>
          </p:cNvPr>
          <p:cNvGraphicFramePr>
            <a:graphicFrameLocks noChangeAspect="1"/>
          </p:cNvGraphicFramePr>
          <p:nvPr>
            <p:extLst>
              <p:ext uri="{D42A27DB-BD31-4B8C-83A1-F6EECF244321}">
                <p14:modId xmlns:p14="http://schemas.microsoft.com/office/powerpoint/2010/main" val="2604707456"/>
              </p:ext>
            </p:extLst>
          </p:nvPr>
        </p:nvGraphicFramePr>
        <p:xfrm>
          <a:off x="6101472" y="3423298"/>
          <a:ext cx="1946275" cy="685800"/>
        </p:xfrm>
        <a:graphic>
          <a:graphicData uri="http://schemas.openxmlformats.org/presentationml/2006/ole">
            <mc:AlternateContent xmlns:mc="http://schemas.openxmlformats.org/markup-compatibility/2006">
              <mc:Choice xmlns:v="urn:schemas-microsoft-com:vml" Requires="v">
                <p:oleObj spid="_x0000_s50203" name="Equation" r:id="rId5" imgW="1116965" imgH="393700" progId="Equation.DSMT4">
                  <p:embed/>
                </p:oleObj>
              </mc:Choice>
              <mc:Fallback>
                <p:oleObj name="Equation" r:id="rId5" imgW="1116965" imgH="393700" progId="Equation.DSMT4">
                  <p:embed/>
                  <p:pic>
                    <p:nvPicPr>
                      <p:cNvPr id="331793"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1472" y="3423298"/>
                        <a:ext cx="19462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左大括号 14">
            <a:extLst>
              <a:ext uri="{FF2B5EF4-FFF2-40B4-BE49-F238E27FC236}">
                <a16:creationId xmlns:a16="http://schemas.microsoft.com/office/drawing/2014/main" id="{702239A8-1C8D-4713-8808-D23D1E638045}"/>
              </a:ext>
            </a:extLst>
          </p:cNvPr>
          <p:cNvSpPr/>
          <p:nvPr/>
        </p:nvSpPr>
        <p:spPr>
          <a:xfrm>
            <a:off x="5672830" y="3105878"/>
            <a:ext cx="363985" cy="558437"/>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16" name="Object 2">
            <a:extLst>
              <a:ext uri="{FF2B5EF4-FFF2-40B4-BE49-F238E27FC236}">
                <a16:creationId xmlns:a16="http://schemas.microsoft.com/office/drawing/2014/main" id="{6134C006-01A9-40FD-9A51-CCA08719E867}"/>
              </a:ext>
            </a:extLst>
          </p:cNvPr>
          <p:cNvGraphicFramePr>
            <a:graphicFrameLocks noChangeAspect="1"/>
          </p:cNvGraphicFramePr>
          <p:nvPr>
            <p:extLst>
              <p:ext uri="{D42A27DB-BD31-4B8C-83A1-F6EECF244321}">
                <p14:modId xmlns:p14="http://schemas.microsoft.com/office/powerpoint/2010/main" val="2289432240"/>
              </p:ext>
            </p:extLst>
          </p:nvPr>
        </p:nvGraphicFramePr>
        <p:xfrm>
          <a:off x="1633451" y="2901419"/>
          <a:ext cx="3286125" cy="733425"/>
        </p:xfrm>
        <a:graphic>
          <a:graphicData uri="http://schemas.openxmlformats.org/presentationml/2006/ole">
            <mc:AlternateContent xmlns:mc="http://schemas.openxmlformats.org/markup-compatibility/2006">
              <mc:Choice xmlns:v="urn:schemas-microsoft-com:vml" Requires="v">
                <p:oleObj spid="_x0000_s50204" name="公式" r:id="rId7" imgW="1879600" imgH="419100" progId="Equation.3">
                  <p:embed/>
                </p:oleObj>
              </mc:Choice>
              <mc:Fallback>
                <p:oleObj name="公式" r:id="rId7" imgW="1879600" imgH="419100" progId="Equation.3">
                  <p:embed/>
                  <p:pic>
                    <p:nvPicPr>
                      <p:cNvPr id="2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3451" y="2901419"/>
                        <a:ext cx="328612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3">
            <a:extLst>
              <a:ext uri="{FF2B5EF4-FFF2-40B4-BE49-F238E27FC236}">
                <a16:creationId xmlns:a16="http://schemas.microsoft.com/office/drawing/2014/main" id="{1BFF8FDA-6F74-4D60-9325-25D3EAB5A883}"/>
              </a:ext>
            </a:extLst>
          </p:cNvPr>
          <p:cNvGraphicFramePr>
            <a:graphicFrameLocks noChangeAspect="1"/>
          </p:cNvGraphicFramePr>
          <p:nvPr>
            <p:extLst>
              <p:ext uri="{D42A27DB-BD31-4B8C-83A1-F6EECF244321}">
                <p14:modId xmlns:p14="http://schemas.microsoft.com/office/powerpoint/2010/main" val="797519642"/>
              </p:ext>
            </p:extLst>
          </p:nvPr>
        </p:nvGraphicFramePr>
        <p:xfrm>
          <a:off x="1532006" y="3663711"/>
          <a:ext cx="3330575" cy="755650"/>
        </p:xfrm>
        <a:graphic>
          <a:graphicData uri="http://schemas.openxmlformats.org/presentationml/2006/ole">
            <mc:AlternateContent xmlns:mc="http://schemas.openxmlformats.org/markup-compatibility/2006">
              <mc:Choice xmlns:v="urn:schemas-microsoft-com:vml" Requires="v">
                <p:oleObj spid="_x0000_s50205" name="公式" r:id="rId9" imgW="1905000" imgH="431800" progId="Equation.3">
                  <p:embed/>
                </p:oleObj>
              </mc:Choice>
              <mc:Fallback>
                <p:oleObj name="公式" r:id="rId9" imgW="1905000" imgH="431800" progId="Equation.3">
                  <p:embed/>
                  <p:pic>
                    <p:nvPicPr>
                      <p:cNvPr id="23"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2006" y="3663711"/>
                        <a:ext cx="3330575"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文本框 17">
            <a:extLst>
              <a:ext uri="{FF2B5EF4-FFF2-40B4-BE49-F238E27FC236}">
                <a16:creationId xmlns:a16="http://schemas.microsoft.com/office/drawing/2014/main" id="{EBDFD81A-0A27-4F2E-A438-2B15E2EEDDBC}"/>
              </a:ext>
            </a:extLst>
          </p:cNvPr>
          <p:cNvSpPr txBox="1"/>
          <p:nvPr/>
        </p:nvSpPr>
        <p:spPr>
          <a:xfrm>
            <a:off x="554675" y="3135674"/>
            <a:ext cx="877163" cy="369332"/>
          </a:xfrm>
          <a:prstGeom prst="rect">
            <a:avLst/>
          </a:prstGeom>
          <a:noFill/>
        </p:spPr>
        <p:txBody>
          <a:bodyPr wrap="none" rtlCol="0">
            <a:spAutoFit/>
          </a:bodyPr>
          <a:lstStyle/>
          <a:p>
            <a:r>
              <a:rPr lang="zh-CN" altLang="en-US" dirty="0">
                <a:solidFill>
                  <a:srgbClr val="7030A0"/>
                </a:solidFill>
                <a:latin typeface="微软雅黑" panose="020B0503020204020204" pitchFamily="34" charset="-122"/>
                <a:ea typeface="微软雅黑" panose="020B0503020204020204" pitchFamily="34" charset="-122"/>
              </a:rPr>
              <a:t>导带底</a:t>
            </a:r>
          </a:p>
        </p:txBody>
      </p:sp>
      <p:sp>
        <p:nvSpPr>
          <p:cNvPr id="19" name="文本框 18">
            <a:extLst>
              <a:ext uri="{FF2B5EF4-FFF2-40B4-BE49-F238E27FC236}">
                <a16:creationId xmlns:a16="http://schemas.microsoft.com/office/drawing/2014/main" id="{6D346319-12C7-431B-845C-49E98C296685}"/>
              </a:ext>
            </a:extLst>
          </p:cNvPr>
          <p:cNvSpPr txBox="1"/>
          <p:nvPr/>
        </p:nvSpPr>
        <p:spPr>
          <a:xfrm>
            <a:off x="554675" y="3848436"/>
            <a:ext cx="877163" cy="369332"/>
          </a:xfrm>
          <a:prstGeom prst="rect">
            <a:avLst/>
          </a:prstGeom>
          <a:noFill/>
        </p:spPr>
        <p:txBody>
          <a:bodyPr wrap="none" rtlCol="0">
            <a:spAutoFit/>
          </a:bodyPr>
          <a:lstStyle/>
          <a:p>
            <a:r>
              <a:rPr lang="zh-CN" altLang="en-US" dirty="0">
                <a:solidFill>
                  <a:srgbClr val="7030A0"/>
                </a:solidFill>
                <a:latin typeface="微软雅黑" panose="020B0503020204020204" pitchFamily="34" charset="-122"/>
                <a:ea typeface="微软雅黑" panose="020B0503020204020204" pitchFamily="34" charset="-122"/>
              </a:rPr>
              <a:t>价带顶</a:t>
            </a:r>
          </a:p>
        </p:txBody>
      </p:sp>
      <p:graphicFrame>
        <p:nvGraphicFramePr>
          <p:cNvPr id="20" name="Object 2">
            <a:extLst>
              <a:ext uri="{FF2B5EF4-FFF2-40B4-BE49-F238E27FC236}">
                <a16:creationId xmlns:a16="http://schemas.microsoft.com/office/drawing/2014/main" id="{270AB02B-95F0-45BB-94A5-591E7F0C5B1F}"/>
              </a:ext>
            </a:extLst>
          </p:cNvPr>
          <p:cNvGraphicFramePr>
            <a:graphicFrameLocks noChangeAspect="1"/>
          </p:cNvGraphicFramePr>
          <p:nvPr>
            <p:extLst>
              <p:ext uri="{D42A27DB-BD31-4B8C-83A1-F6EECF244321}">
                <p14:modId xmlns:p14="http://schemas.microsoft.com/office/powerpoint/2010/main" val="3607846461"/>
              </p:ext>
            </p:extLst>
          </p:nvPr>
        </p:nvGraphicFramePr>
        <p:xfrm>
          <a:off x="6479613" y="4187938"/>
          <a:ext cx="2109712" cy="636894"/>
        </p:xfrm>
        <a:graphic>
          <a:graphicData uri="http://schemas.openxmlformats.org/presentationml/2006/ole">
            <mc:AlternateContent xmlns:mc="http://schemas.openxmlformats.org/markup-compatibility/2006">
              <mc:Choice xmlns:v="urn:schemas-microsoft-com:vml" Requires="v">
                <p:oleObj spid="_x0000_s50206" name="公式" r:id="rId11" imgW="1345565" imgH="406400" progId="Equation.3">
                  <p:embed/>
                </p:oleObj>
              </mc:Choice>
              <mc:Fallback>
                <p:oleObj name="公式" r:id="rId11" imgW="1345565" imgH="406400" progId="Equation.3">
                  <p:embed/>
                  <p:pic>
                    <p:nvPicPr>
                      <p:cNvPr id="34818"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9613" y="4187938"/>
                        <a:ext cx="2109712" cy="636894"/>
                      </a:xfrm>
                      <a:prstGeom prst="rect">
                        <a:avLst/>
                      </a:prstGeom>
                      <a:noFill/>
                    </p:spPr>
                  </p:pic>
                </p:oleObj>
              </mc:Fallback>
            </mc:AlternateContent>
          </a:graphicData>
        </a:graphic>
      </p:graphicFrame>
      <p:sp>
        <p:nvSpPr>
          <p:cNvPr id="21" name="箭头: 下 20">
            <a:extLst>
              <a:ext uri="{FF2B5EF4-FFF2-40B4-BE49-F238E27FC236}">
                <a16:creationId xmlns:a16="http://schemas.microsoft.com/office/drawing/2014/main" id="{5FF5E6D4-8990-447E-AB59-242306C492EB}"/>
              </a:ext>
            </a:extLst>
          </p:cNvPr>
          <p:cNvSpPr/>
          <p:nvPr/>
        </p:nvSpPr>
        <p:spPr>
          <a:xfrm>
            <a:off x="7581530" y="4936444"/>
            <a:ext cx="168675" cy="3410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endParaRPr>
          </a:p>
        </p:txBody>
      </p:sp>
      <p:graphicFrame>
        <p:nvGraphicFramePr>
          <p:cNvPr id="24" name="Object 3">
            <a:extLst>
              <a:ext uri="{FF2B5EF4-FFF2-40B4-BE49-F238E27FC236}">
                <a16:creationId xmlns:a16="http://schemas.microsoft.com/office/drawing/2014/main" id="{14C32A8E-E79B-49E0-A332-611CBFEADF82}"/>
              </a:ext>
            </a:extLst>
          </p:cNvPr>
          <p:cNvGraphicFramePr>
            <a:graphicFrameLocks noChangeAspect="1"/>
          </p:cNvGraphicFramePr>
          <p:nvPr>
            <p:extLst>
              <p:ext uri="{D42A27DB-BD31-4B8C-83A1-F6EECF244321}">
                <p14:modId xmlns:p14="http://schemas.microsoft.com/office/powerpoint/2010/main" val="2293886675"/>
              </p:ext>
            </p:extLst>
          </p:nvPr>
        </p:nvGraphicFramePr>
        <p:xfrm>
          <a:off x="1532006" y="6174286"/>
          <a:ext cx="6840424" cy="663793"/>
        </p:xfrm>
        <a:graphic>
          <a:graphicData uri="http://schemas.openxmlformats.org/presentationml/2006/ole">
            <mc:AlternateContent xmlns:mc="http://schemas.openxmlformats.org/markup-compatibility/2006">
              <mc:Choice xmlns:v="urn:schemas-microsoft-com:vml" Requires="v">
                <p:oleObj spid="_x0000_s50207" name="公式" r:id="rId13" imgW="4064000" imgH="393700" progId="Equation.3">
                  <p:embed/>
                </p:oleObj>
              </mc:Choice>
              <mc:Fallback>
                <p:oleObj name="公式" r:id="rId13" imgW="4064000" imgH="393700" progId="Equation.3">
                  <p:embed/>
                  <p:pic>
                    <p:nvPicPr>
                      <p:cNvPr id="172035"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2006" y="6174286"/>
                        <a:ext cx="6840424" cy="663793"/>
                      </a:xfrm>
                      <a:prstGeom prst="rect">
                        <a:avLst/>
                      </a:prstGeom>
                      <a:noFill/>
                    </p:spPr>
                  </p:pic>
                </p:oleObj>
              </mc:Fallback>
            </mc:AlternateContent>
          </a:graphicData>
        </a:graphic>
      </p:graphicFrame>
      <p:pic>
        <p:nvPicPr>
          <p:cNvPr id="5" name="图片 4">
            <a:extLst>
              <a:ext uri="{FF2B5EF4-FFF2-40B4-BE49-F238E27FC236}">
                <a16:creationId xmlns:a16="http://schemas.microsoft.com/office/drawing/2014/main" id="{C6914E04-1D05-43E8-8C5E-7C4C97FE8F07}"/>
              </a:ext>
            </a:extLst>
          </p:cNvPr>
          <p:cNvPicPr>
            <a:picLocks noChangeAspect="1"/>
          </p:cNvPicPr>
          <p:nvPr/>
        </p:nvPicPr>
        <p:blipFill rotWithShape="1">
          <a:blip r:embed="rId15"/>
          <a:srcRect r="63307"/>
          <a:stretch/>
        </p:blipFill>
        <p:spPr>
          <a:xfrm>
            <a:off x="6662690" y="5457352"/>
            <a:ext cx="1856224" cy="608311"/>
          </a:xfrm>
          <a:prstGeom prst="rect">
            <a:avLst/>
          </a:prstGeom>
        </p:spPr>
      </p:pic>
    </p:spTree>
    <p:extLst>
      <p:ext uri="{BB962C8B-B14F-4D97-AF65-F5344CB8AC3E}">
        <p14:creationId xmlns:p14="http://schemas.microsoft.com/office/powerpoint/2010/main" val="24588852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83DC0E-02D3-44D8-98DD-4178B380B811}"/>
              </a:ext>
            </a:extLst>
          </p:cNvPr>
          <p:cNvSpPr txBox="1"/>
          <p:nvPr/>
        </p:nvSpPr>
        <p:spPr>
          <a:xfrm>
            <a:off x="97655" y="275208"/>
            <a:ext cx="1723549"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知识点总结</a:t>
            </a:r>
          </a:p>
        </p:txBody>
      </p:sp>
      <p:graphicFrame>
        <p:nvGraphicFramePr>
          <p:cNvPr id="3" name="对象 2">
            <a:extLst>
              <a:ext uri="{FF2B5EF4-FFF2-40B4-BE49-F238E27FC236}">
                <a16:creationId xmlns:a16="http://schemas.microsoft.com/office/drawing/2014/main" id="{0A3BCE6B-1FD5-4BE0-86C2-8F103A72CCC5}"/>
              </a:ext>
            </a:extLst>
          </p:cNvPr>
          <p:cNvGraphicFramePr>
            <a:graphicFrameLocks noChangeAspect="1"/>
          </p:cNvGraphicFramePr>
          <p:nvPr>
            <p:extLst>
              <p:ext uri="{D42A27DB-BD31-4B8C-83A1-F6EECF244321}">
                <p14:modId xmlns:p14="http://schemas.microsoft.com/office/powerpoint/2010/main" val="112387642"/>
              </p:ext>
            </p:extLst>
          </p:nvPr>
        </p:nvGraphicFramePr>
        <p:xfrm>
          <a:off x="877070" y="1367595"/>
          <a:ext cx="3857625" cy="857250"/>
        </p:xfrm>
        <a:graphic>
          <a:graphicData uri="http://schemas.openxmlformats.org/presentationml/2006/ole">
            <mc:AlternateContent xmlns:mc="http://schemas.openxmlformats.org/markup-compatibility/2006">
              <mc:Choice xmlns:v="urn:schemas-microsoft-com:vml" Requires="v">
                <p:oleObj spid="_x0000_s51218" name="公式" r:id="rId3" imgW="2057400" imgH="457200" progId="Equation.3">
                  <p:embed/>
                </p:oleObj>
              </mc:Choice>
              <mc:Fallback>
                <p:oleObj name="公式" r:id="rId3" imgW="2057400" imgH="457200" progId="Equation.3">
                  <p:embed/>
                  <p:pic>
                    <p:nvPicPr>
                      <p:cNvPr id="13"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070" y="1367595"/>
                        <a:ext cx="385762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a:extLst>
              <a:ext uri="{FF2B5EF4-FFF2-40B4-BE49-F238E27FC236}">
                <a16:creationId xmlns:a16="http://schemas.microsoft.com/office/drawing/2014/main" id="{AC4D14EA-7A47-4A7F-91A7-A30717DFDFC7}"/>
              </a:ext>
            </a:extLst>
          </p:cNvPr>
          <p:cNvSpPr txBox="1"/>
          <p:nvPr/>
        </p:nvSpPr>
        <p:spPr>
          <a:xfrm>
            <a:off x="248550" y="988706"/>
            <a:ext cx="142175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载流子浓度</a:t>
            </a:r>
          </a:p>
        </p:txBody>
      </p:sp>
      <p:graphicFrame>
        <p:nvGraphicFramePr>
          <p:cNvPr id="5" name="Object 2">
            <a:extLst>
              <a:ext uri="{FF2B5EF4-FFF2-40B4-BE49-F238E27FC236}">
                <a16:creationId xmlns:a16="http://schemas.microsoft.com/office/drawing/2014/main" id="{31EC139F-A74A-4F50-9F58-75D413492C16}"/>
              </a:ext>
            </a:extLst>
          </p:cNvPr>
          <p:cNvGraphicFramePr>
            <a:graphicFrameLocks noChangeAspect="1"/>
          </p:cNvGraphicFramePr>
          <p:nvPr>
            <p:extLst>
              <p:ext uri="{D42A27DB-BD31-4B8C-83A1-F6EECF244321}">
                <p14:modId xmlns:p14="http://schemas.microsoft.com/office/powerpoint/2010/main" val="3050709885"/>
              </p:ext>
            </p:extLst>
          </p:nvPr>
        </p:nvGraphicFramePr>
        <p:xfrm>
          <a:off x="960413" y="2415035"/>
          <a:ext cx="3690937" cy="881063"/>
        </p:xfrm>
        <a:graphic>
          <a:graphicData uri="http://schemas.openxmlformats.org/presentationml/2006/ole">
            <mc:AlternateContent xmlns:mc="http://schemas.openxmlformats.org/markup-compatibility/2006">
              <mc:Choice xmlns:v="urn:schemas-microsoft-com:vml" Requires="v">
                <p:oleObj spid="_x0000_s51219" name="公式" r:id="rId5" imgW="1968500" imgH="469900" progId="Equation.3">
                  <p:embed/>
                </p:oleObj>
              </mc:Choice>
              <mc:Fallback>
                <p:oleObj name="公式" r:id="rId5" imgW="1968500" imgH="469900" progId="Equation.3">
                  <p:embed/>
                  <p:pic>
                    <p:nvPicPr>
                      <p:cNvPr id="6041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13" y="2415035"/>
                        <a:ext cx="3690937"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a:extLst>
              <a:ext uri="{FF2B5EF4-FFF2-40B4-BE49-F238E27FC236}">
                <a16:creationId xmlns:a16="http://schemas.microsoft.com/office/drawing/2014/main" id="{8FF2C552-9DC2-4030-A30E-6D4C3E056B12}"/>
              </a:ext>
            </a:extLst>
          </p:cNvPr>
          <p:cNvGraphicFramePr>
            <a:graphicFrameLocks noChangeAspect="1"/>
          </p:cNvGraphicFramePr>
          <p:nvPr>
            <p:extLst>
              <p:ext uri="{D42A27DB-BD31-4B8C-83A1-F6EECF244321}">
                <p14:modId xmlns:p14="http://schemas.microsoft.com/office/powerpoint/2010/main" val="2362875961"/>
              </p:ext>
            </p:extLst>
          </p:nvPr>
        </p:nvGraphicFramePr>
        <p:xfrm>
          <a:off x="5711239" y="2355500"/>
          <a:ext cx="3055959" cy="1000132"/>
        </p:xfrm>
        <a:graphic>
          <a:graphicData uri="http://schemas.openxmlformats.org/presentationml/2006/ole">
            <mc:AlternateContent xmlns:mc="http://schemas.openxmlformats.org/markup-compatibility/2006">
              <mc:Choice xmlns:v="urn:schemas-microsoft-com:vml" Requires="v">
                <p:oleObj spid="_x0000_s51220" name="公式" r:id="rId7" imgW="1397000" imgH="457200" progId="Equation.3">
                  <p:embed/>
                </p:oleObj>
              </mc:Choice>
              <mc:Fallback>
                <p:oleObj name="公式" r:id="rId7" imgW="1397000" imgH="457200" progId="Equation.3">
                  <p:embed/>
                  <p:pic>
                    <p:nvPicPr>
                      <p:cNvPr id="8090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1239" y="2355500"/>
                        <a:ext cx="3055959" cy="1000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图片 7">
            <a:extLst>
              <a:ext uri="{FF2B5EF4-FFF2-40B4-BE49-F238E27FC236}">
                <a16:creationId xmlns:a16="http://schemas.microsoft.com/office/drawing/2014/main" id="{E5896339-E8B0-41DD-81D0-4FFEC3B95F1A}"/>
              </a:ext>
            </a:extLst>
          </p:cNvPr>
          <p:cNvPicPr>
            <a:picLocks noChangeAspect="1"/>
          </p:cNvPicPr>
          <p:nvPr/>
        </p:nvPicPr>
        <p:blipFill rotWithShape="1">
          <a:blip r:embed="rId9"/>
          <a:srcRect b="32638"/>
          <a:stretch/>
        </p:blipFill>
        <p:spPr>
          <a:xfrm>
            <a:off x="5761870" y="1322958"/>
            <a:ext cx="3005328" cy="946523"/>
          </a:xfrm>
          <a:prstGeom prst="rect">
            <a:avLst/>
          </a:prstGeom>
        </p:spPr>
      </p:pic>
      <p:sp>
        <p:nvSpPr>
          <p:cNvPr id="9" name="箭头: 右 8">
            <a:extLst>
              <a:ext uri="{FF2B5EF4-FFF2-40B4-BE49-F238E27FC236}">
                <a16:creationId xmlns:a16="http://schemas.microsoft.com/office/drawing/2014/main" id="{96CBA5B2-D0DB-4490-9321-89219C9F0512}"/>
              </a:ext>
            </a:extLst>
          </p:cNvPr>
          <p:cNvSpPr/>
          <p:nvPr/>
        </p:nvSpPr>
        <p:spPr>
          <a:xfrm>
            <a:off x="4839504" y="2224845"/>
            <a:ext cx="683581" cy="142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4B29BD6-E4BF-41D4-B60A-606C5DA7076A}"/>
              </a:ext>
            </a:extLst>
          </p:cNvPr>
          <p:cNvSpPr/>
          <p:nvPr/>
        </p:nvSpPr>
        <p:spPr>
          <a:xfrm>
            <a:off x="6378606" y="1511835"/>
            <a:ext cx="341790" cy="5831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33CF8320-8B4D-40EF-816E-001232158377}"/>
              </a:ext>
            </a:extLst>
          </p:cNvPr>
          <p:cNvSpPr/>
          <p:nvPr/>
        </p:nvSpPr>
        <p:spPr>
          <a:xfrm>
            <a:off x="2370339" y="1046069"/>
            <a:ext cx="4008268" cy="454256"/>
          </a:xfrm>
          <a:custGeom>
            <a:avLst/>
            <a:gdLst>
              <a:gd name="connsiteX0" fmla="*/ 0 w 4119239"/>
              <a:gd name="connsiteY0" fmla="*/ 321092 h 436502"/>
              <a:gd name="connsiteX1" fmla="*/ 2361460 w 4119239"/>
              <a:gd name="connsiteY1" fmla="*/ 1496 h 436502"/>
              <a:gd name="connsiteX2" fmla="*/ 4119239 w 4119239"/>
              <a:gd name="connsiteY2" fmla="*/ 436502 h 436502"/>
            </a:gdLst>
            <a:ahLst/>
            <a:cxnLst>
              <a:cxn ang="0">
                <a:pos x="connsiteX0" y="connsiteY0"/>
              </a:cxn>
              <a:cxn ang="0">
                <a:pos x="connsiteX1" y="connsiteY1"/>
              </a:cxn>
              <a:cxn ang="0">
                <a:pos x="connsiteX2" y="connsiteY2"/>
              </a:cxn>
            </a:cxnLst>
            <a:rect l="l" t="t" r="r" b="b"/>
            <a:pathLst>
              <a:path w="4119239" h="436502">
                <a:moveTo>
                  <a:pt x="0" y="321092"/>
                </a:moveTo>
                <a:cubicBezTo>
                  <a:pt x="837460" y="151676"/>
                  <a:pt x="1674920" y="-17739"/>
                  <a:pt x="2361460" y="1496"/>
                </a:cubicBezTo>
                <a:cubicBezTo>
                  <a:pt x="3048000" y="20731"/>
                  <a:pt x="3583619" y="228616"/>
                  <a:pt x="4119239" y="436502"/>
                </a:cubicBez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F7641FE4-1D19-4411-8BDB-BDF89B050F3B}"/>
              </a:ext>
            </a:extLst>
          </p:cNvPr>
          <p:cNvSpPr/>
          <p:nvPr/>
        </p:nvSpPr>
        <p:spPr>
          <a:xfrm>
            <a:off x="2183907" y="3142410"/>
            <a:ext cx="4194699" cy="359060"/>
          </a:xfrm>
          <a:custGeom>
            <a:avLst/>
            <a:gdLst>
              <a:gd name="connsiteX0" fmla="*/ 0 w 4403324"/>
              <a:gd name="connsiteY0" fmla="*/ 168676 h 420919"/>
              <a:gd name="connsiteX1" fmla="*/ 2396971 w 4403324"/>
              <a:gd name="connsiteY1" fmla="*/ 417251 h 420919"/>
              <a:gd name="connsiteX2" fmla="*/ 4403324 w 4403324"/>
              <a:gd name="connsiteY2" fmla="*/ 0 h 420919"/>
            </a:gdLst>
            <a:ahLst/>
            <a:cxnLst>
              <a:cxn ang="0">
                <a:pos x="connsiteX0" y="connsiteY0"/>
              </a:cxn>
              <a:cxn ang="0">
                <a:pos x="connsiteX1" y="connsiteY1"/>
              </a:cxn>
              <a:cxn ang="0">
                <a:pos x="connsiteX2" y="connsiteY2"/>
              </a:cxn>
            </a:cxnLst>
            <a:rect l="l" t="t" r="r" b="b"/>
            <a:pathLst>
              <a:path w="4403324" h="420919">
                <a:moveTo>
                  <a:pt x="0" y="168676"/>
                </a:moveTo>
                <a:cubicBezTo>
                  <a:pt x="831542" y="307020"/>
                  <a:pt x="1663084" y="445364"/>
                  <a:pt x="2396971" y="417251"/>
                </a:cubicBezTo>
                <a:cubicBezTo>
                  <a:pt x="3130858" y="389138"/>
                  <a:pt x="3767091" y="194569"/>
                  <a:pt x="4403324" y="0"/>
                </a:cubicBez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9ABAF56-FAA1-47EF-93B1-FB5277953021}"/>
              </a:ext>
            </a:extLst>
          </p:cNvPr>
          <p:cNvSpPr/>
          <p:nvPr/>
        </p:nvSpPr>
        <p:spPr>
          <a:xfrm>
            <a:off x="6454066" y="2527217"/>
            <a:ext cx="350668" cy="6151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Object 2">
            <a:extLst>
              <a:ext uri="{FF2B5EF4-FFF2-40B4-BE49-F238E27FC236}">
                <a16:creationId xmlns:a16="http://schemas.microsoft.com/office/drawing/2014/main" id="{957C5534-95CF-4E7B-A1F3-59C84A3F695D}"/>
              </a:ext>
            </a:extLst>
          </p:cNvPr>
          <p:cNvGraphicFramePr>
            <a:graphicFrameLocks noChangeAspect="1"/>
          </p:cNvGraphicFramePr>
          <p:nvPr>
            <p:extLst>
              <p:ext uri="{D42A27DB-BD31-4B8C-83A1-F6EECF244321}">
                <p14:modId xmlns:p14="http://schemas.microsoft.com/office/powerpoint/2010/main" val="3976956126"/>
              </p:ext>
            </p:extLst>
          </p:nvPr>
        </p:nvGraphicFramePr>
        <p:xfrm>
          <a:off x="1470025" y="4210964"/>
          <a:ext cx="6203950" cy="969962"/>
        </p:xfrm>
        <a:graphic>
          <a:graphicData uri="http://schemas.openxmlformats.org/presentationml/2006/ole">
            <mc:AlternateContent xmlns:mc="http://schemas.openxmlformats.org/markup-compatibility/2006">
              <mc:Choice xmlns:v="urn:schemas-microsoft-com:vml" Requires="v">
                <p:oleObj spid="_x0000_s51221" name="公式" r:id="rId10" imgW="3175000" imgH="482600" progId="Equation.3">
                  <p:embed/>
                </p:oleObj>
              </mc:Choice>
              <mc:Fallback>
                <p:oleObj name="公式" r:id="rId10" imgW="3175000" imgH="482600" progId="Equation.3">
                  <p:embed/>
                  <p:pic>
                    <p:nvPicPr>
                      <p:cNvPr id="1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0025" y="4210964"/>
                        <a:ext cx="6203950"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本框 15">
            <a:extLst>
              <a:ext uri="{FF2B5EF4-FFF2-40B4-BE49-F238E27FC236}">
                <a16:creationId xmlns:a16="http://schemas.microsoft.com/office/drawing/2014/main" id="{DAC9AB86-147C-423D-A176-257EA2273875}"/>
              </a:ext>
            </a:extLst>
          </p:cNvPr>
          <p:cNvSpPr txBox="1"/>
          <p:nvPr/>
        </p:nvSpPr>
        <p:spPr>
          <a:xfrm>
            <a:off x="312325" y="3966764"/>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载流子浓度乘积</a:t>
            </a:r>
          </a:p>
        </p:txBody>
      </p:sp>
    </p:spTree>
    <p:extLst>
      <p:ext uri="{BB962C8B-B14F-4D97-AF65-F5344CB8AC3E}">
        <p14:creationId xmlns:p14="http://schemas.microsoft.com/office/powerpoint/2010/main" val="15589686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10EB5E98-F157-4BB7-A088-3F09FF06C890}"/>
              </a:ext>
            </a:extLst>
          </p:cNvPr>
          <p:cNvSpPr txBox="1"/>
          <p:nvPr/>
        </p:nvSpPr>
        <p:spPr>
          <a:xfrm>
            <a:off x="323481" y="1728652"/>
            <a:ext cx="1338828" cy="369332"/>
          </a:xfrm>
          <a:prstGeom prst="rect">
            <a:avLst/>
          </a:prstGeom>
          <a:noFill/>
        </p:spPr>
        <p:txBody>
          <a:bodyPr wrap="none" rtlCol="0">
            <a:spAutoFit/>
          </a:bodyPr>
          <a:lstStyle/>
          <a:p>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本征半导体</a:t>
            </a:r>
          </a:p>
        </p:txBody>
      </p:sp>
      <p:sp>
        <p:nvSpPr>
          <p:cNvPr id="3" name="TextBox 14">
            <a:extLst>
              <a:ext uri="{FF2B5EF4-FFF2-40B4-BE49-F238E27FC236}">
                <a16:creationId xmlns:a16="http://schemas.microsoft.com/office/drawing/2014/main" id="{5EF9C1A1-3291-45C3-AF9B-8C6CB8910BC5}"/>
              </a:ext>
            </a:extLst>
          </p:cNvPr>
          <p:cNvSpPr txBox="1"/>
          <p:nvPr/>
        </p:nvSpPr>
        <p:spPr>
          <a:xfrm>
            <a:off x="2535064" y="1027503"/>
            <a:ext cx="1467068" cy="400110"/>
          </a:xfrm>
          <a:prstGeom prst="rect">
            <a:avLst/>
          </a:prstGeom>
          <a:noFill/>
        </p:spPr>
        <p:txBody>
          <a:bodyPr wrap="none" rtlCol="0">
            <a:spAutoFit/>
          </a:bodyPr>
          <a:lstStyle/>
          <a:p>
            <a:r>
              <a:rPr lang="zh-CN" altLang="en-US"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载流子浓度</a:t>
            </a:r>
            <a:endParaRPr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 name="Object 3">
            <a:extLst>
              <a:ext uri="{FF2B5EF4-FFF2-40B4-BE49-F238E27FC236}">
                <a16:creationId xmlns:a16="http://schemas.microsoft.com/office/drawing/2014/main" id="{48C78B8D-AE26-48B7-95AF-B310B4AB8B3F}"/>
              </a:ext>
            </a:extLst>
          </p:cNvPr>
          <p:cNvGraphicFramePr>
            <a:graphicFrameLocks noChangeAspect="1"/>
          </p:cNvGraphicFramePr>
          <p:nvPr>
            <p:extLst>
              <p:ext uri="{D42A27DB-BD31-4B8C-83A1-F6EECF244321}">
                <p14:modId xmlns:p14="http://schemas.microsoft.com/office/powerpoint/2010/main" val="3229851213"/>
              </p:ext>
            </p:extLst>
          </p:nvPr>
        </p:nvGraphicFramePr>
        <p:xfrm>
          <a:off x="5633862" y="1571552"/>
          <a:ext cx="3096344" cy="610702"/>
        </p:xfrm>
        <a:graphic>
          <a:graphicData uri="http://schemas.openxmlformats.org/presentationml/2006/ole">
            <mc:AlternateContent xmlns:mc="http://schemas.openxmlformats.org/markup-compatibility/2006">
              <mc:Choice xmlns:v="urn:schemas-microsoft-com:vml" Requires="v">
                <p:oleObj spid="_x0000_s52250" name="公式" r:id="rId3" imgW="2184400" imgH="431800" progId="Equation.3">
                  <p:embed/>
                </p:oleObj>
              </mc:Choice>
              <mc:Fallback>
                <p:oleObj name="公式" r:id="rId3" imgW="2184400" imgH="431800" progId="Equation.3">
                  <p:embed/>
                  <p:pic>
                    <p:nvPicPr>
                      <p:cNvPr id="266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3862" y="1571552"/>
                        <a:ext cx="3096344" cy="610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组合 7">
            <a:extLst>
              <a:ext uri="{FF2B5EF4-FFF2-40B4-BE49-F238E27FC236}">
                <a16:creationId xmlns:a16="http://schemas.microsoft.com/office/drawing/2014/main" id="{F0834DC2-BDAC-46C4-94A3-038029679AA7}"/>
              </a:ext>
            </a:extLst>
          </p:cNvPr>
          <p:cNvGrpSpPr/>
          <p:nvPr/>
        </p:nvGrpSpPr>
        <p:grpSpPr>
          <a:xfrm>
            <a:off x="1961966" y="1599158"/>
            <a:ext cx="4580876" cy="555490"/>
            <a:chOff x="1961966" y="1599158"/>
            <a:chExt cx="4580876" cy="555490"/>
          </a:xfrm>
        </p:grpSpPr>
        <p:graphicFrame>
          <p:nvGraphicFramePr>
            <p:cNvPr id="4" name="对象 3">
              <a:extLst>
                <a:ext uri="{FF2B5EF4-FFF2-40B4-BE49-F238E27FC236}">
                  <a16:creationId xmlns:a16="http://schemas.microsoft.com/office/drawing/2014/main" id="{46E6DA4F-5A90-4D4D-A9BB-EBF171250510}"/>
                </a:ext>
              </a:extLst>
            </p:cNvPr>
            <p:cNvGraphicFramePr>
              <a:graphicFrameLocks noChangeAspect="1"/>
            </p:cNvGraphicFramePr>
            <p:nvPr>
              <p:extLst>
                <p:ext uri="{D42A27DB-BD31-4B8C-83A1-F6EECF244321}">
                  <p14:modId xmlns:p14="http://schemas.microsoft.com/office/powerpoint/2010/main" val="325122824"/>
                </p:ext>
              </p:extLst>
            </p:nvPr>
          </p:nvGraphicFramePr>
          <p:xfrm>
            <a:off x="3024399" y="1599158"/>
            <a:ext cx="1728192" cy="555490"/>
          </p:xfrm>
          <a:graphic>
            <a:graphicData uri="http://schemas.openxmlformats.org/presentationml/2006/ole">
              <mc:AlternateContent xmlns:mc="http://schemas.openxmlformats.org/markup-compatibility/2006">
                <mc:Choice xmlns:v="urn:schemas-microsoft-com:vml" Requires="v">
                  <p:oleObj spid="_x0000_s52251" name="公式" r:id="rId5" imgW="1422400" imgH="457200" progId="Equation.3">
                    <p:embed/>
                  </p:oleObj>
                </mc:Choice>
                <mc:Fallback>
                  <p:oleObj name="公式" r:id="rId5" imgW="1422400" imgH="457200" progId="Equation.3">
                    <p:embed/>
                    <p:pic>
                      <p:nvPicPr>
                        <p:cNvPr id="16" name="对象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399" y="1599158"/>
                          <a:ext cx="1728192" cy="5554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a:extLst>
                <a:ext uri="{FF2B5EF4-FFF2-40B4-BE49-F238E27FC236}">
                  <a16:creationId xmlns:a16="http://schemas.microsoft.com/office/drawing/2014/main" id="{2CCEA90E-1214-4406-AD2F-D6372BB0499A}"/>
                </a:ext>
              </a:extLst>
            </p:cNvPr>
            <p:cNvSpPr txBox="1"/>
            <p:nvPr/>
          </p:nvSpPr>
          <p:spPr>
            <a:xfrm>
              <a:off x="1961966" y="1692237"/>
              <a:ext cx="4580876" cy="369332"/>
            </a:xfrm>
            <a:prstGeom prst="rect">
              <a:avLst/>
            </a:prstGeom>
            <a:noFill/>
          </p:spPr>
          <p:txBody>
            <a:bodyPr wrap="square">
              <a:spAutoFit/>
            </a:bodyPr>
            <a:lstStyle/>
            <a:p>
              <a:r>
                <a:rPr lang="en-US" altLang="zh-CN" sz="1800" i="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800" i="1" baseline="-25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1800" i="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800" i="1" baseline="-25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800" i="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800" i="1" baseline="-25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TextBox 14">
            <a:extLst>
              <a:ext uri="{FF2B5EF4-FFF2-40B4-BE49-F238E27FC236}">
                <a16:creationId xmlns:a16="http://schemas.microsoft.com/office/drawing/2014/main" id="{5F807492-953A-45BE-95CF-2F147606D320}"/>
              </a:ext>
            </a:extLst>
          </p:cNvPr>
          <p:cNvSpPr txBox="1"/>
          <p:nvPr/>
        </p:nvSpPr>
        <p:spPr>
          <a:xfrm>
            <a:off x="6629149" y="1083209"/>
            <a:ext cx="1210588" cy="400110"/>
          </a:xfrm>
          <a:prstGeom prst="rect">
            <a:avLst/>
          </a:prstGeom>
          <a:noFill/>
        </p:spPr>
        <p:txBody>
          <a:bodyPr wrap="none" rtlCol="0">
            <a:spAutoFit/>
          </a:bodyPr>
          <a:lstStyle/>
          <a:p>
            <a:r>
              <a:rPr lang="zh-CN" altLang="en-US"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费米能级</a:t>
            </a:r>
            <a:endParaRPr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Box 11">
            <a:extLst>
              <a:ext uri="{FF2B5EF4-FFF2-40B4-BE49-F238E27FC236}">
                <a16:creationId xmlns:a16="http://schemas.microsoft.com/office/drawing/2014/main" id="{BF171453-4F8F-4275-8C1F-47A9560D3B9B}"/>
              </a:ext>
            </a:extLst>
          </p:cNvPr>
          <p:cNvSpPr txBox="1"/>
          <p:nvPr/>
        </p:nvSpPr>
        <p:spPr>
          <a:xfrm>
            <a:off x="287970" y="3395663"/>
            <a:ext cx="1223412" cy="369332"/>
          </a:xfrm>
          <a:prstGeom prst="rect">
            <a:avLst/>
          </a:prstGeom>
          <a:noFill/>
        </p:spPr>
        <p:txBody>
          <a:bodyPr wrap="none" rtlCol="0">
            <a:spAutoFit/>
          </a:bodyPr>
          <a:lstStyle/>
          <a:p>
            <a:r>
              <a:rPr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型半导体</a:t>
            </a:r>
          </a:p>
        </p:txBody>
      </p:sp>
      <p:sp>
        <p:nvSpPr>
          <p:cNvPr id="11" name="TextBox 11">
            <a:extLst>
              <a:ext uri="{FF2B5EF4-FFF2-40B4-BE49-F238E27FC236}">
                <a16:creationId xmlns:a16="http://schemas.microsoft.com/office/drawing/2014/main" id="{2BFCFE0F-1878-42A6-B5A6-A426DC8EB78D}"/>
              </a:ext>
            </a:extLst>
          </p:cNvPr>
          <p:cNvSpPr txBox="1"/>
          <p:nvPr/>
        </p:nvSpPr>
        <p:spPr>
          <a:xfrm>
            <a:off x="287970" y="5415712"/>
            <a:ext cx="1223412" cy="369332"/>
          </a:xfrm>
          <a:prstGeom prst="rect">
            <a:avLst/>
          </a:prstGeom>
          <a:noFill/>
        </p:spPr>
        <p:txBody>
          <a:bodyPr wrap="none" rtlCol="0">
            <a:spAutoFit/>
          </a:bodyPr>
          <a:lstStyle/>
          <a:p>
            <a:r>
              <a:rPr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型半导体</a:t>
            </a:r>
          </a:p>
        </p:txBody>
      </p:sp>
      <p:sp>
        <p:nvSpPr>
          <p:cNvPr id="13" name="文本框 12">
            <a:extLst>
              <a:ext uri="{FF2B5EF4-FFF2-40B4-BE49-F238E27FC236}">
                <a16:creationId xmlns:a16="http://schemas.microsoft.com/office/drawing/2014/main" id="{9373B23E-7E19-45AD-ACB5-4D117B135D32}"/>
              </a:ext>
            </a:extLst>
          </p:cNvPr>
          <p:cNvSpPr txBox="1"/>
          <p:nvPr/>
        </p:nvSpPr>
        <p:spPr>
          <a:xfrm>
            <a:off x="1721081" y="3055996"/>
            <a:ext cx="1338828" cy="1477328"/>
          </a:xfrm>
          <a:prstGeom prst="rect">
            <a:avLst/>
          </a:prstGeom>
          <a:noFill/>
        </p:spPr>
        <p:txBody>
          <a:bodyPr wrap="none" rtlCol="0">
            <a:spAutoFit/>
          </a:bodyPr>
          <a:lstStyle/>
          <a:p>
            <a:r>
              <a:rPr lang="zh-CN" altLang="en-US" dirty="0"/>
              <a:t>低温区</a:t>
            </a:r>
            <a:endParaRPr lang="en-US" altLang="zh-CN" dirty="0"/>
          </a:p>
          <a:p>
            <a:endParaRPr lang="en-US" altLang="zh-CN" dirty="0"/>
          </a:p>
          <a:p>
            <a:r>
              <a:rPr lang="zh-CN" altLang="en-US" dirty="0"/>
              <a:t>饱和电离区</a:t>
            </a:r>
            <a:endParaRPr lang="en-US" altLang="zh-CN" dirty="0"/>
          </a:p>
          <a:p>
            <a:endParaRPr lang="en-US" altLang="zh-CN" dirty="0"/>
          </a:p>
          <a:p>
            <a:r>
              <a:rPr lang="zh-CN" altLang="en-US" dirty="0"/>
              <a:t>本征激发区</a:t>
            </a:r>
          </a:p>
        </p:txBody>
      </p:sp>
      <p:sp>
        <p:nvSpPr>
          <p:cNvPr id="14" name="文本框 13">
            <a:extLst>
              <a:ext uri="{FF2B5EF4-FFF2-40B4-BE49-F238E27FC236}">
                <a16:creationId xmlns:a16="http://schemas.microsoft.com/office/drawing/2014/main" id="{0D2717E3-B340-4275-A96E-8634DB08906D}"/>
              </a:ext>
            </a:extLst>
          </p:cNvPr>
          <p:cNvSpPr txBox="1"/>
          <p:nvPr/>
        </p:nvSpPr>
        <p:spPr>
          <a:xfrm>
            <a:off x="1650060" y="4861714"/>
            <a:ext cx="1338828" cy="1477328"/>
          </a:xfrm>
          <a:prstGeom prst="rect">
            <a:avLst/>
          </a:prstGeom>
          <a:noFill/>
        </p:spPr>
        <p:txBody>
          <a:bodyPr wrap="none" rtlCol="0">
            <a:spAutoFit/>
          </a:bodyPr>
          <a:lstStyle/>
          <a:p>
            <a:r>
              <a:rPr lang="zh-CN" altLang="en-US" dirty="0"/>
              <a:t>低温区</a:t>
            </a:r>
            <a:endParaRPr lang="en-US" altLang="zh-CN" dirty="0"/>
          </a:p>
          <a:p>
            <a:endParaRPr lang="en-US" altLang="zh-CN" dirty="0"/>
          </a:p>
          <a:p>
            <a:r>
              <a:rPr lang="zh-CN" altLang="en-US" dirty="0"/>
              <a:t>饱和电离区</a:t>
            </a:r>
            <a:endParaRPr lang="en-US" altLang="zh-CN" dirty="0"/>
          </a:p>
          <a:p>
            <a:endParaRPr lang="en-US" altLang="zh-CN" dirty="0"/>
          </a:p>
          <a:p>
            <a:r>
              <a:rPr lang="zh-CN" altLang="en-US" dirty="0"/>
              <a:t>本征激发区</a:t>
            </a:r>
          </a:p>
        </p:txBody>
      </p:sp>
      <p:graphicFrame>
        <p:nvGraphicFramePr>
          <p:cNvPr id="15" name="Object 1052">
            <a:extLst>
              <a:ext uri="{FF2B5EF4-FFF2-40B4-BE49-F238E27FC236}">
                <a16:creationId xmlns:a16="http://schemas.microsoft.com/office/drawing/2014/main" id="{A57C6706-C66D-46FA-BB21-23B9C50F7D3F}"/>
              </a:ext>
            </a:extLst>
          </p:cNvPr>
          <p:cNvGraphicFramePr>
            <a:graphicFrameLocks noChangeAspect="1"/>
          </p:cNvGraphicFramePr>
          <p:nvPr>
            <p:extLst>
              <p:ext uri="{D42A27DB-BD31-4B8C-83A1-F6EECF244321}">
                <p14:modId xmlns:p14="http://schemas.microsoft.com/office/powerpoint/2010/main" val="1387606166"/>
              </p:ext>
            </p:extLst>
          </p:nvPr>
        </p:nvGraphicFramePr>
        <p:xfrm>
          <a:off x="5977560" y="3252982"/>
          <a:ext cx="2931988" cy="905995"/>
        </p:xfrm>
        <a:graphic>
          <a:graphicData uri="http://schemas.openxmlformats.org/presentationml/2006/ole">
            <mc:AlternateContent xmlns:mc="http://schemas.openxmlformats.org/markup-compatibility/2006">
              <mc:Choice xmlns:v="urn:schemas-microsoft-com:vml" Requires="v">
                <p:oleObj spid="_x0000_s52252" name="公式" r:id="rId7" imgW="1371600" imgH="482600" progId="Equation.3">
                  <p:embed/>
                </p:oleObj>
              </mc:Choice>
              <mc:Fallback>
                <p:oleObj name="公式" r:id="rId7" imgW="1371600" imgH="482600" progId="Equation.3">
                  <p:embed/>
                  <p:pic>
                    <p:nvPicPr>
                      <p:cNvPr id="8" name="Object 1052">
                        <a:extLst>
                          <a:ext uri="{FF2B5EF4-FFF2-40B4-BE49-F238E27FC236}">
                            <a16:creationId xmlns:a16="http://schemas.microsoft.com/office/drawing/2014/main" id="{E4749E72-4209-4E00-825F-62BC010338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7560" y="3252982"/>
                        <a:ext cx="2931988" cy="905995"/>
                      </a:xfrm>
                      <a:prstGeom prst="rect">
                        <a:avLst/>
                      </a:prstGeom>
                      <a:noFill/>
                    </p:spPr>
                  </p:pic>
                </p:oleObj>
              </mc:Fallback>
            </mc:AlternateContent>
          </a:graphicData>
        </a:graphic>
      </p:graphicFrame>
      <p:graphicFrame>
        <p:nvGraphicFramePr>
          <p:cNvPr id="16" name="Object 0">
            <a:extLst>
              <a:ext uri="{FF2B5EF4-FFF2-40B4-BE49-F238E27FC236}">
                <a16:creationId xmlns:a16="http://schemas.microsoft.com/office/drawing/2014/main" id="{5AE3F7CB-C6BF-46A8-9090-79CC62DFA978}"/>
              </a:ext>
            </a:extLst>
          </p:cNvPr>
          <p:cNvGraphicFramePr>
            <a:graphicFrameLocks noChangeAspect="1"/>
          </p:cNvGraphicFramePr>
          <p:nvPr>
            <p:extLst>
              <p:ext uri="{D42A27DB-BD31-4B8C-83A1-F6EECF244321}">
                <p14:modId xmlns:p14="http://schemas.microsoft.com/office/powerpoint/2010/main" val="829047657"/>
              </p:ext>
            </p:extLst>
          </p:nvPr>
        </p:nvGraphicFramePr>
        <p:xfrm>
          <a:off x="6164294" y="5263042"/>
          <a:ext cx="2365375" cy="765175"/>
        </p:xfrm>
        <a:graphic>
          <a:graphicData uri="http://schemas.openxmlformats.org/presentationml/2006/ole">
            <mc:AlternateContent xmlns:mc="http://schemas.openxmlformats.org/markup-compatibility/2006">
              <mc:Choice xmlns:v="urn:schemas-microsoft-com:vml" Requires="v">
                <p:oleObj spid="_x0000_s52253" name="公式" r:id="rId9" imgW="1358265" imgH="482600" progId="Equation.3">
                  <p:embed/>
                </p:oleObj>
              </mc:Choice>
              <mc:Fallback>
                <p:oleObj name="公式" r:id="rId9" imgW="1358265" imgH="482600" progId="Equation.3">
                  <p:embed/>
                  <p:pic>
                    <p:nvPicPr>
                      <p:cNvPr id="9" name="Object 0">
                        <a:extLst>
                          <a:ext uri="{FF2B5EF4-FFF2-40B4-BE49-F238E27FC236}">
                            <a16:creationId xmlns:a16="http://schemas.microsoft.com/office/drawing/2014/main" id="{CA37652E-7EBD-48DB-BC12-B200A81F80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4294" y="5263042"/>
                        <a:ext cx="2365375"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27">
            <a:extLst>
              <a:ext uri="{FF2B5EF4-FFF2-40B4-BE49-F238E27FC236}">
                <a16:creationId xmlns:a16="http://schemas.microsoft.com/office/drawing/2014/main" id="{65762465-79C8-45FB-B994-920A1CFD7574}"/>
              </a:ext>
            </a:extLst>
          </p:cNvPr>
          <p:cNvGraphicFramePr>
            <a:graphicFrameLocks noChangeAspect="1"/>
          </p:cNvGraphicFramePr>
          <p:nvPr>
            <p:extLst>
              <p:ext uri="{D42A27DB-BD31-4B8C-83A1-F6EECF244321}">
                <p14:modId xmlns:p14="http://schemas.microsoft.com/office/powerpoint/2010/main" val="3205577215"/>
              </p:ext>
            </p:extLst>
          </p:nvPr>
        </p:nvGraphicFramePr>
        <p:xfrm>
          <a:off x="6162613" y="2320804"/>
          <a:ext cx="2073275" cy="460375"/>
        </p:xfrm>
        <a:graphic>
          <a:graphicData uri="http://schemas.openxmlformats.org/presentationml/2006/ole">
            <mc:AlternateContent xmlns:mc="http://schemas.openxmlformats.org/markup-compatibility/2006">
              <mc:Choice xmlns:v="urn:schemas-microsoft-com:vml" Requires="v">
                <p:oleObj spid="_x0000_s52254" name="公式" r:id="rId11" imgW="1117600" imgH="241300" progId="Equation.3">
                  <p:embed/>
                </p:oleObj>
              </mc:Choice>
              <mc:Fallback>
                <p:oleObj name="公式" r:id="rId11" imgW="1117600" imgH="241300" progId="Equation.3">
                  <p:embed/>
                  <p:pic>
                    <p:nvPicPr>
                      <p:cNvPr id="8" name="Object 10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2613" y="2320804"/>
                        <a:ext cx="20732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031">
            <a:extLst>
              <a:ext uri="{FF2B5EF4-FFF2-40B4-BE49-F238E27FC236}">
                <a16:creationId xmlns:a16="http://schemas.microsoft.com/office/drawing/2014/main" id="{AB57F236-EF34-4164-B6DC-90982B3F95D7}"/>
              </a:ext>
            </a:extLst>
          </p:cNvPr>
          <p:cNvSpPr>
            <a:spLocks noChangeArrowheads="1"/>
          </p:cNvSpPr>
          <p:nvPr/>
        </p:nvSpPr>
        <p:spPr bwMode="auto">
          <a:xfrm>
            <a:off x="719632" y="2340117"/>
            <a:ext cx="6759575" cy="427038"/>
          </a:xfrm>
          <a:prstGeom prst="rect">
            <a:avLst/>
          </a:prstGeom>
          <a:noFill/>
          <a:ln w="9525">
            <a:noFill/>
            <a:miter lim="800000"/>
          </a:ln>
        </p:spPr>
        <p:txBody>
          <a:bodyPr>
            <a:spAutoFit/>
          </a:bodyPr>
          <a:lstStyle/>
          <a:p>
            <a:r>
              <a:rPr lang="zh-CN" altLang="en-US" sz="2200" dirty="0">
                <a:latin typeface="黑体" panose="02010609060101010101" pitchFamily="49" charset="-122"/>
                <a:ea typeface="黑体" panose="02010609060101010101" pitchFamily="49" charset="-122"/>
              </a:rPr>
              <a:t>热平衡状态下电中性条件（电荷密度为零）</a:t>
            </a:r>
          </a:p>
        </p:txBody>
      </p:sp>
      <p:sp>
        <p:nvSpPr>
          <p:cNvPr id="19" name="矩形 18">
            <a:extLst>
              <a:ext uri="{FF2B5EF4-FFF2-40B4-BE49-F238E27FC236}">
                <a16:creationId xmlns:a16="http://schemas.microsoft.com/office/drawing/2014/main" id="{B5CB5879-2826-4C88-9E35-F1E6139C919B}"/>
              </a:ext>
            </a:extLst>
          </p:cNvPr>
          <p:cNvSpPr/>
          <p:nvPr/>
        </p:nvSpPr>
        <p:spPr>
          <a:xfrm>
            <a:off x="684121" y="2340117"/>
            <a:ext cx="8136939" cy="427038"/>
          </a:xfrm>
          <a:prstGeom prst="rect">
            <a:avLst/>
          </a:prstGeom>
          <a:no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20" name="Object 1055">
            <a:extLst>
              <a:ext uri="{FF2B5EF4-FFF2-40B4-BE49-F238E27FC236}">
                <a16:creationId xmlns:a16="http://schemas.microsoft.com/office/drawing/2014/main" id="{63D81F0A-EB1B-4F98-B50C-CF3CF88EE8A9}"/>
              </a:ext>
            </a:extLst>
          </p:cNvPr>
          <p:cNvGraphicFramePr>
            <a:graphicFrameLocks noChangeAspect="1"/>
          </p:cNvGraphicFramePr>
          <p:nvPr>
            <p:extLst>
              <p:ext uri="{D42A27DB-BD31-4B8C-83A1-F6EECF244321}">
                <p14:modId xmlns:p14="http://schemas.microsoft.com/office/powerpoint/2010/main" val="125154954"/>
              </p:ext>
            </p:extLst>
          </p:nvPr>
        </p:nvGraphicFramePr>
        <p:xfrm>
          <a:off x="2988888" y="3484343"/>
          <a:ext cx="1840744" cy="561303"/>
        </p:xfrm>
        <a:graphic>
          <a:graphicData uri="http://schemas.openxmlformats.org/presentationml/2006/ole">
            <mc:AlternateContent xmlns:mc="http://schemas.openxmlformats.org/markup-compatibility/2006">
              <mc:Choice xmlns:v="urn:schemas-microsoft-com:vml" Requires="v">
                <p:oleObj spid="_x0000_s52255" name="公式" r:id="rId13" imgW="1511300" imgH="482600" progId="Equation.3">
                  <p:embed/>
                </p:oleObj>
              </mc:Choice>
              <mc:Fallback>
                <p:oleObj name="公式" r:id="rId13" imgW="1511300" imgH="482600" progId="Equation.3">
                  <p:embed/>
                  <p:pic>
                    <p:nvPicPr>
                      <p:cNvPr id="44034" name="Object 10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8888" y="3484343"/>
                        <a:ext cx="1840744" cy="561303"/>
                      </a:xfrm>
                      <a:prstGeom prst="rect">
                        <a:avLst/>
                      </a:prstGeom>
                      <a:noFill/>
                      <a:ln>
                        <a:noFill/>
                      </a:ln>
                    </p:spPr>
                  </p:pic>
                </p:oleObj>
              </mc:Fallback>
            </mc:AlternateContent>
          </a:graphicData>
        </a:graphic>
      </p:graphicFrame>
      <p:sp>
        <p:nvSpPr>
          <p:cNvPr id="21" name="文本框 20">
            <a:extLst>
              <a:ext uri="{FF2B5EF4-FFF2-40B4-BE49-F238E27FC236}">
                <a16:creationId xmlns:a16="http://schemas.microsoft.com/office/drawing/2014/main" id="{97B9EA27-2AF7-4D19-9D71-773DB9F6BB97}"/>
              </a:ext>
            </a:extLst>
          </p:cNvPr>
          <p:cNvSpPr txBox="1"/>
          <p:nvPr/>
        </p:nvSpPr>
        <p:spPr>
          <a:xfrm>
            <a:off x="4717079" y="3580328"/>
            <a:ext cx="59182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D</a:t>
            </a:r>
            <a:endParaRPr lang="zh-CN" altLang="en-US" baseline="-25000" dirty="0">
              <a:latin typeface="Times New Roman" panose="02020603050405020304" pitchFamily="18" charset="0"/>
              <a:cs typeface="Times New Roman" panose="02020603050405020304" pitchFamily="18" charset="0"/>
            </a:endParaRPr>
          </a:p>
        </p:txBody>
      </p:sp>
      <p:pic>
        <p:nvPicPr>
          <p:cNvPr id="22" name="Object 4">
            <a:extLst>
              <a:ext uri="{FF2B5EF4-FFF2-40B4-BE49-F238E27FC236}">
                <a16:creationId xmlns:a16="http://schemas.microsoft.com/office/drawing/2014/main" id="{C426C210-7F7A-4063-9C57-42B4917EBB8C}"/>
              </a:ext>
            </a:extLst>
          </p:cNvPr>
          <p:cNvPicPr>
            <a:picLocks noChangeAspect="1" noChangeArrowheads="1"/>
          </p:cNvPicPr>
          <p:nvPr/>
        </p:nvPicPr>
        <p:blipFill>
          <a:blip r:embed="rId15" cstate="print"/>
          <a:srcRect/>
          <a:stretch>
            <a:fillRect/>
          </a:stretch>
        </p:blipFill>
        <p:spPr bwMode="auto">
          <a:xfrm>
            <a:off x="3127566" y="5369119"/>
            <a:ext cx="1049338" cy="415925"/>
          </a:xfrm>
          <a:prstGeom prst="rect">
            <a:avLst/>
          </a:prstGeom>
          <a:noFill/>
          <a:ln w="9525">
            <a:noFill/>
            <a:miter lim="800000"/>
            <a:headEnd/>
            <a:tailEnd/>
          </a:ln>
        </p:spPr>
      </p:pic>
      <p:sp>
        <p:nvSpPr>
          <p:cNvPr id="23" name="文本框 22">
            <a:extLst>
              <a:ext uri="{FF2B5EF4-FFF2-40B4-BE49-F238E27FC236}">
                <a16:creationId xmlns:a16="http://schemas.microsoft.com/office/drawing/2014/main" id="{7351C535-2C99-4B1D-9097-7F283D43D05F}"/>
              </a:ext>
            </a:extLst>
          </p:cNvPr>
          <p:cNvSpPr txBox="1"/>
          <p:nvPr/>
        </p:nvSpPr>
        <p:spPr>
          <a:xfrm>
            <a:off x="97655" y="275208"/>
            <a:ext cx="1723549"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知识点总结</a:t>
            </a:r>
          </a:p>
        </p:txBody>
      </p:sp>
    </p:spTree>
    <p:extLst>
      <p:ext uri="{BB962C8B-B14F-4D97-AF65-F5344CB8AC3E}">
        <p14:creationId xmlns:p14="http://schemas.microsoft.com/office/powerpoint/2010/main" val="131293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699" y="205481"/>
            <a:ext cx="1620957"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量子跃迁</a:t>
            </a:r>
          </a:p>
        </p:txBody>
      </p:sp>
      <p:grpSp>
        <p:nvGrpSpPr>
          <p:cNvPr id="3" name="组合 2"/>
          <p:cNvGrpSpPr/>
          <p:nvPr/>
        </p:nvGrpSpPr>
        <p:grpSpPr>
          <a:xfrm>
            <a:off x="539552" y="1772816"/>
            <a:ext cx="3094603" cy="1743836"/>
            <a:chOff x="4860032" y="3933056"/>
            <a:chExt cx="3094603" cy="1743836"/>
          </a:xfrm>
        </p:grpSpPr>
        <p:sp>
          <p:nvSpPr>
            <p:cNvPr id="4" name="流程图: 联系 3"/>
            <p:cNvSpPr/>
            <p:nvPr/>
          </p:nvSpPr>
          <p:spPr bwMode="auto">
            <a:xfrm>
              <a:off x="5940793" y="4947859"/>
              <a:ext cx="91440" cy="91440"/>
            </a:xfrm>
            <a:prstGeom prst="flowChartConnector">
              <a:avLst/>
            </a:prstGeom>
            <a:solidFill>
              <a:schemeClr val="bg1"/>
            </a:solidFill>
            <a:ln w="28575" cap="flat" cmpd="sng" algn="ctr">
              <a:solidFill>
                <a:srgbClr val="FF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5" name="直接连接符 4"/>
            <p:cNvCxnSpPr/>
            <p:nvPr/>
          </p:nvCxnSpPr>
          <p:spPr bwMode="auto">
            <a:xfrm>
              <a:off x="4860032" y="5013176"/>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 name="直接连接符 5"/>
            <p:cNvCxnSpPr/>
            <p:nvPr/>
          </p:nvCxnSpPr>
          <p:spPr bwMode="auto">
            <a:xfrm>
              <a:off x="4860032" y="4509120"/>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 name="直接连接符 6"/>
            <p:cNvCxnSpPr/>
            <p:nvPr/>
          </p:nvCxnSpPr>
          <p:spPr bwMode="auto">
            <a:xfrm>
              <a:off x="4860032" y="5157192"/>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直接连接符 7"/>
            <p:cNvCxnSpPr/>
            <p:nvPr/>
          </p:nvCxnSpPr>
          <p:spPr bwMode="auto">
            <a:xfrm>
              <a:off x="4860032" y="5301208"/>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4860032" y="5445224"/>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4860032" y="5589240"/>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4860032" y="4365104"/>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4860032" y="4221088"/>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a:off x="4860032" y="4077072"/>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4860032" y="3933056"/>
              <a:ext cx="22322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流程图: 联系 14"/>
            <p:cNvSpPr/>
            <p:nvPr/>
          </p:nvSpPr>
          <p:spPr bwMode="auto">
            <a:xfrm>
              <a:off x="5292080" y="4975852"/>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6" name="流程图: 联系 15"/>
            <p:cNvSpPr/>
            <p:nvPr/>
          </p:nvSpPr>
          <p:spPr bwMode="auto">
            <a:xfrm>
              <a:off x="5444480" y="5128252"/>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7" name="流程图: 联系 16"/>
            <p:cNvSpPr/>
            <p:nvPr/>
          </p:nvSpPr>
          <p:spPr bwMode="auto">
            <a:xfrm>
              <a:off x="5596880" y="5280652"/>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8" name="流程图: 联系 17"/>
            <p:cNvSpPr/>
            <p:nvPr/>
          </p:nvSpPr>
          <p:spPr bwMode="auto">
            <a:xfrm>
              <a:off x="5749280" y="5433052"/>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9" name="流程图: 联系 18"/>
            <p:cNvSpPr/>
            <p:nvPr/>
          </p:nvSpPr>
          <p:spPr bwMode="auto">
            <a:xfrm>
              <a:off x="5580112" y="5585452"/>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0" name="流程图: 联系 19"/>
            <p:cNvSpPr/>
            <p:nvPr/>
          </p:nvSpPr>
          <p:spPr bwMode="auto">
            <a:xfrm>
              <a:off x="6064736" y="5569808"/>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1" name="流程图: 联系 20"/>
            <p:cNvSpPr/>
            <p:nvPr/>
          </p:nvSpPr>
          <p:spPr bwMode="auto">
            <a:xfrm>
              <a:off x="6136744" y="5425792"/>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2" name="流程图: 联系 21"/>
            <p:cNvSpPr/>
            <p:nvPr/>
          </p:nvSpPr>
          <p:spPr bwMode="auto">
            <a:xfrm>
              <a:off x="6217136" y="5229200"/>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3" name="流程图: 联系 22"/>
            <p:cNvSpPr/>
            <p:nvPr/>
          </p:nvSpPr>
          <p:spPr bwMode="auto">
            <a:xfrm>
              <a:off x="6289144" y="5085184"/>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4" name="流程图: 联系 23"/>
            <p:cNvSpPr/>
            <p:nvPr/>
          </p:nvSpPr>
          <p:spPr bwMode="auto">
            <a:xfrm>
              <a:off x="5940152" y="4941168"/>
              <a:ext cx="91440" cy="91440"/>
            </a:xfrm>
            <a:prstGeom prst="flowChartConnector">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25" name="直接箭头连接符 24"/>
            <p:cNvCxnSpPr/>
            <p:nvPr/>
          </p:nvCxnSpPr>
          <p:spPr bwMode="auto">
            <a:xfrm flipH="1" flipV="1">
              <a:off x="5984167" y="4265103"/>
              <a:ext cx="0" cy="648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TextBox 25"/>
            <p:cNvSpPr txBox="1"/>
            <p:nvPr/>
          </p:nvSpPr>
          <p:spPr>
            <a:xfrm>
              <a:off x="7308304" y="5229200"/>
              <a:ext cx="646331" cy="369332"/>
            </a:xfrm>
            <a:prstGeom prst="rect">
              <a:avLst/>
            </a:prstGeom>
            <a:noFill/>
          </p:spPr>
          <p:txBody>
            <a:bodyPr wrap="none" rtlCol="0">
              <a:spAutoFit/>
            </a:bodyPr>
            <a:lstStyle/>
            <a:p>
              <a:r>
                <a:rPr lang="zh-CN" altLang="en-US" dirty="0"/>
                <a:t>价带</a:t>
              </a:r>
            </a:p>
          </p:txBody>
        </p:sp>
        <p:sp>
          <p:nvSpPr>
            <p:cNvPr id="27" name="TextBox 26"/>
            <p:cNvSpPr txBox="1"/>
            <p:nvPr/>
          </p:nvSpPr>
          <p:spPr>
            <a:xfrm>
              <a:off x="7308304" y="4005064"/>
              <a:ext cx="646331" cy="369332"/>
            </a:xfrm>
            <a:prstGeom prst="rect">
              <a:avLst/>
            </a:prstGeom>
            <a:noFill/>
          </p:spPr>
          <p:txBody>
            <a:bodyPr wrap="none" rtlCol="0">
              <a:spAutoFit/>
            </a:bodyPr>
            <a:lstStyle/>
            <a:p>
              <a:r>
                <a:rPr lang="zh-CN" altLang="en-US" dirty="0"/>
                <a:t>导带</a:t>
              </a:r>
            </a:p>
          </p:txBody>
        </p:sp>
      </p:grpSp>
      <p:sp>
        <p:nvSpPr>
          <p:cNvPr id="28" name="TextBox 27"/>
          <p:cNvSpPr txBox="1"/>
          <p:nvPr/>
        </p:nvSpPr>
        <p:spPr>
          <a:xfrm>
            <a:off x="4572000" y="2056203"/>
            <a:ext cx="2973891" cy="369332"/>
          </a:xfrm>
          <a:prstGeom prst="rect">
            <a:avLst/>
          </a:prstGeom>
          <a:noFill/>
        </p:spPr>
        <p:txBody>
          <a:bodyPr wrap="non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能量守恒</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E</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ħ</a:t>
            </a:r>
            <a:r>
              <a:rPr lang="el-GR" altLang="zh-CN" dirty="0">
                <a:latin typeface="Times New Roman" panose="02020603050405020304" pitchFamily="18" charset="0"/>
                <a:ea typeface="黑体" panose="02010609060101010101" pitchFamily="49" charset="-122"/>
                <a:cs typeface="Times New Roman" panose="02020603050405020304" pitchFamily="18" charset="0"/>
              </a:rPr>
              <a:t>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or K</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B</a:t>
            </a:r>
            <a:r>
              <a:rPr lang="en-US" altLang="zh-CN" dirty="0">
                <a:latin typeface="Times New Roman" panose="02020603050405020304" pitchFamily="18" charset="0"/>
                <a:ea typeface="黑体" panose="02010609060101010101" pitchFamily="49" charset="-122"/>
                <a:cs typeface="Times New Roman" panose="02020603050405020304" pitchFamily="18" charset="0"/>
              </a:rPr>
              <a:t>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TextBox 28"/>
          <p:cNvSpPr txBox="1"/>
          <p:nvPr/>
        </p:nvSpPr>
        <p:spPr>
          <a:xfrm>
            <a:off x="4572000" y="2896220"/>
            <a:ext cx="1172116" cy="369332"/>
          </a:xfrm>
          <a:prstGeom prst="rect">
            <a:avLst/>
          </a:prstGeom>
          <a:noFill/>
        </p:spPr>
        <p:txBody>
          <a:bodyPr wrap="non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动量守恒</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138242" name="Picture 2" descr="http://www.36ic.com/baike/uploads/201005/1273986084nJWpBplv.jpg"/>
          <p:cNvPicPr>
            <a:picLocks noChangeAspect="1" noChangeArrowheads="1"/>
          </p:cNvPicPr>
          <p:nvPr/>
        </p:nvPicPr>
        <p:blipFill>
          <a:blip r:embed="rId2" cstate="print"/>
          <a:srcRect/>
          <a:stretch>
            <a:fillRect/>
          </a:stretch>
        </p:blipFill>
        <p:spPr bwMode="auto">
          <a:xfrm>
            <a:off x="1115616" y="4149080"/>
            <a:ext cx="6048672" cy="1945385"/>
          </a:xfrm>
          <a:prstGeom prst="rect">
            <a:avLst/>
          </a:prstGeom>
          <a:noFill/>
        </p:spPr>
      </p:pic>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6B9C4D8-EC48-4C43-A703-0253FFFD55DF}"/>
                  </a:ext>
                </a:extLst>
              </p:cNvPr>
              <p:cNvSpPr txBox="1"/>
              <p:nvPr/>
            </p:nvSpPr>
            <p:spPr>
              <a:xfrm>
                <a:off x="5744116" y="2990945"/>
                <a:ext cx="2120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h</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𝑘</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h𝑘</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oMath>
                  </m:oMathPara>
                </a14:m>
                <a:endParaRPr lang="zh-CN" altLang="en-US" dirty="0"/>
              </a:p>
            </p:txBody>
          </p:sp>
        </mc:Choice>
        <mc:Fallback xmlns="">
          <p:sp>
            <p:nvSpPr>
              <p:cNvPr id="31" name="文本框 30">
                <a:extLst>
                  <a:ext uri="{FF2B5EF4-FFF2-40B4-BE49-F238E27FC236}">
                    <a16:creationId xmlns:a16="http://schemas.microsoft.com/office/drawing/2014/main" id="{56B9C4D8-EC48-4C43-A703-0253FFFD55DF}"/>
                  </a:ext>
                </a:extLst>
              </p:cNvPr>
              <p:cNvSpPr txBox="1">
                <a:spLocks noRot="1" noChangeAspect="1" noMove="1" noResize="1" noEditPoints="1" noAdjustHandles="1" noChangeArrowheads="1" noChangeShapeType="1" noTextEdit="1"/>
              </p:cNvSpPr>
              <p:nvPr/>
            </p:nvSpPr>
            <p:spPr>
              <a:xfrm>
                <a:off x="5744116" y="2990945"/>
                <a:ext cx="2120888" cy="276999"/>
              </a:xfrm>
              <a:prstGeom prst="rect">
                <a:avLst/>
              </a:prstGeom>
              <a:blipFill>
                <a:blip r:embed="rId3"/>
                <a:stretch>
                  <a:fillRect t="-2222" b="-26667"/>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TotalTime>
  <Words>5181</Words>
  <Application>Microsoft Office PowerPoint</Application>
  <PresentationFormat>全屏显示(4:3)</PresentationFormat>
  <Paragraphs>796</Paragraphs>
  <Slides>85</Slides>
  <Notes>0</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vt:i4>
      </vt:variant>
      <vt:variant>
        <vt:lpstr>幻灯片标题</vt:lpstr>
      </vt:variant>
      <vt:variant>
        <vt:i4>85</vt:i4>
      </vt:variant>
    </vt:vector>
  </HeadingPairs>
  <TitlesOfParts>
    <vt:vector size="105" baseType="lpstr">
      <vt:lpstr>Adobe 黑体 Std R</vt:lpstr>
      <vt:lpstr>Arial Unicode MS</vt:lpstr>
      <vt:lpstr>等线</vt:lpstr>
      <vt:lpstr>等线 Light</vt:lpstr>
      <vt:lpstr>仿宋</vt:lpstr>
      <vt:lpstr>仿宋_GB2312</vt:lpstr>
      <vt:lpstr>黑体</vt:lpstr>
      <vt:lpstr>楷体_GB2312</vt:lpstr>
      <vt:lpstr>宋体</vt:lpstr>
      <vt:lpstr>微软雅黑</vt:lpstr>
      <vt:lpstr>Arial</vt:lpstr>
      <vt:lpstr>Calibri</vt:lpstr>
      <vt:lpstr>Cambria Math</vt:lpstr>
      <vt:lpstr>Symbol</vt:lpstr>
      <vt:lpstr>Times New Roman</vt:lpstr>
      <vt:lpstr>Wingdings</vt:lpstr>
      <vt:lpstr>1_Office 主题​​</vt:lpstr>
      <vt:lpstr>自定义设计方案</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费米分布函数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载流子浓度：本征半导体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（4)过渡区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载流子浓度</vt:lpstr>
      <vt:lpstr>载流子浓度</vt:lpstr>
      <vt:lpstr>杂质半导体</vt:lpstr>
      <vt:lpstr>半导体器件工作温度</vt:lpstr>
      <vt:lpstr>PowerPoint 演示文稿</vt:lpstr>
      <vt:lpstr>PowerPoint 演示文稿</vt:lpstr>
      <vt:lpstr>一般情况下的载流子统计</vt:lpstr>
      <vt:lpstr>总结</vt:lpstr>
      <vt:lpstr>半导体物理-载流子浓度</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Zi Wang</dc:creator>
  <cp:lastModifiedBy>Lizhen Huang</cp:lastModifiedBy>
  <cp:revision>98</cp:revision>
  <dcterms:created xsi:type="dcterms:W3CDTF">2017-10-30T01:56:00Z</dcterms:created>
  <dcterms:modified xsi:type="dcterms:W3CDTF">2022-10-06T05:30:18Z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