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11"/>
  </p:notesMasterIdLst>
  <p:sldIdLst>
    <p:sldId id="882" r:id="rId9"/>
    <p:sldId id="884" r:id="rId10"/>
    <p:sldId id="885" r:id="rId12"/>
    <p:sldId id="890" r:id="rId13"/>
    <p:sldId id="891" r:id="rId14"/>
    <p:sldId id="888" r:id="rId15"/>
    <p:sldId id="892" r:id="rId16"/>
    <p:sldId id="893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宋体" panose="02010600030101010101" pitchFamily="2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jr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3300"/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8"/>
    <p:restoredTop sz="93370"/>
  </p:normalViewPr>
  <p:slideViewPr>
    <p:cSldViewPr showGuides="1">
      <p:cViewPr varScale="1">
        <p:scale>
          <a:sx n="86" d="100"/>
          <a:sy n="86" d="100"/>
        </p:scale>
        <p:origin x="10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D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>
                <a:sym typeface="宋体" panose="02010600030101010101" pitchFamily="2" charset="-122"/>
              </a:rPr>
              <a:t>未出错。发送的数据比特序列</a:t>
            </a:r>
            <a:r>
              <a:rPr lang="en-US" altLang="zh-CN" dirty="0">
                <a:sym typeface="宋体" panose="02010600030101010101" pitchFamily="2" charset="-122"/>
              </a:rPr>
              <a:t>1011001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CRC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r>
              <a:rPr lang="en-US" altLang="zh-CN" dirty="0">
                <a:sym typeface="宋体" panose="02010600030101010101" pitchFamily="2" charset="-122"/>
              </a:rPr>
              <a:t>1010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/>
              <a:t>B   1</a:t>
            </a:r>
            <a:r>
              <a:rPr lang="zh-CN" altLang="en-US"/>
              <a:t>微妙</a:t>
            </a:r>
            <a:r>
              <a:rPr lang="en-US" altLang="zh-CN"/>
              <a:t>=10-6</a:t>
            </a:r>
            <a:r>
              <a:rPr lang="zh-CN" altLang="en-US"/>
              <a:t>秒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8" Type="http://schemas.openxmlformats.org/officeDocument/2006/relationships/theme" Target="../theme/theme5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8" Type="http://schemas.openxmlformats.org/officeDocument/2006/relationships/theme" Target="../theme/theme6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8" Type="http://schemas.openxmlformats.org/officeDocument/2006/relationships/theme" Target="../theme/theme7.xml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1029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5125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6149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8197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10245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11269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10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12293" name="Rectangle 9"/>
          <p:cNvSpPr/>
          <p:nvPr userDrawn="1"/>
        </p:nvSpPr>
        <p:spPr>
          <a:xfrm flipV="1">
            <a:off x="304800" y="1371600"/>
            <a:ext cx="86868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zh-CN" sz="2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文本框 1"/>
          <p:cNvSpPr txBox="1"/>
          <p:nvPr/>
        </p:nvSpPr>
        <p:spPr>
          <a:xfrm>
            <a:off x="398463" y="1519238"/>
            <a:ext cx="8272462" cy="7293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、一个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端口的交换机的冲突域和广播域的个数分别是（    ）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   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  B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24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24</a:t>
            </a:r>
            <a:endParaRPr lang="en-US" altLang="zh-CN" sz="3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  C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1      D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</a:rPr>
              <a:t>24</a:t>
            </a:r>
            <a:endParaRPr lang="en-US" altLang="zh-CN" sz="3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一个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接口的路由器的冲突域和广播域的个数分别是（    ）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A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     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B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endParaRPr lang="en-US" altLang="zh-CN" sz="36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C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      D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3600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endParaRPr lang="en-US" altLang="zh-CN" sz="3600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总结：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lvl="1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交换机划分冲突域但不隔离广播域，路由器划分冲突域并隔离广播域。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46434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文本框 1"/>
          <p:cNvSpPr txBox="1"/>
          <p:nvPr/>
        </p:nvSpPr>
        <p:spPr>
          <a:xfrm>
            <a:off x="398463" y="1519238"/>
            <a:ext cx="8272462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、长度为10km,数据传输率为10Mb/s的CSMA/CD以太网，信号传播速度为200000km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/s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，则该网络的最小帧长为（ 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）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A．20bit  B. 200bit  C. 100bit   D. 1000bit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147458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463" y="1519238"/>
            <a:ext cx="8272463" cy="39703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3</a:t>
            </a:r>
            <a:r>
              <a:rPr lang="zh-CN" altLang="en-US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、在数据传输过程中，若接收方收到的二进制比特序列为</a:t>
            </a:r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10110011010</a:t>
            </a:r>
            <a:r>
              <a:rPr lang="zh-CN" altLang="en-US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，接收双方采用的生成多项式</a:t>
            </a:r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G(x)=x</a:t>
            </a:r>
            <a:r>
              <a:rPr lang="en-US" altLang="zh-CN" baseline="30000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4</a:t>
            </a:r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+x</a:t>
            </a:r>
            <a:r>
              <a:rPr lang="en-US" altLang="zh-CN" baseline="30000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3</a:t>
            </a:r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+1,</a:t>
            </a:r>
            <a:r>
              <a:rPr lang="zh-CN" altLang="en-US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则该二进制比特序列是否在传输中出错？如果未出错，那么发送的数据比特序列和</a:t>
            </a:r>
            <a:r>
              <a:rPr lang="en-US" altLang="zh-CN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CRC</a:t>
            </a:r>
            <a:r>
              <a:rPr lang="zh-CN" altLang="en-US" noProof="1"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校验码分别是什么？</a:t>
            </a:r>
            <a:endParaRPr lang="en-US" altLang="zh-CN" noProof="1">
              <a:sym typeface="+mn-ea"/>
            </a:endParaRPr>
          </a:p>
          <a:p>
            <a:pPr marL="457200" lvl="1" indent="0" eaLnBrk="1" fontAlgn="base" hangingPunct="1">
              <a:buNone/>
            </a:pPr>
            <a:endParaRPr lang="zh-CN" altLang="en-US" strike="noStrike" noProof="1"/>
          </a:p>
        </p:txBody>
      </p:sp>
      <p:sp>
        <p:nvSpPr>
          <p:cNvPr id="149506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698" name="文本框 1"/>
          <p:cNvSpPr txBox="1"/>
          <p:nvPr/>
        </p:nvSpPr>
        <p:spPr>
          <a:xfrm>
            <a:off x="398463" y="1519238"/>
            <a:ext cx="8272462" cy="67389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、根据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CSMA/CD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协议的工作原理，需要提高最短帧长度的是（     ）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、网络传输速率不变，冲突域的最大距离变短；   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、冲突域的最大距离不变，网络传输速率提高；  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、上层协议使用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的概率增加；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、在冲突域不变的情况下减少线路中的中继器的数量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9746" name="文本框 1"/>
          <p:cNvSpPr txBox="1"/>
          <p:nvPr/>
        </p:nvSpPr>
        <p:spPr>
          <a:xfrm>
            <a:off x="398463" y="1519238"/>
            <a:ext cx="89058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、对于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100Mb/s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的以太网交换机，当输出端口无排队，以直通交换方式转发一个以太网帧（不包括前导码）时，引入的转发时延至少是（  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   ）微秒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0   B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0.48   C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5.12   D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121.44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1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以太网帧长度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64B ~ 1518B</a:t>
            </a: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文本框 99"/>
          <p:cNvSpPr txBox="1"/>
          <p:nvPr/>
        </p:nvSpPr>
        <p:spPr>
          <a:xfrm>
            <a:off x="238125" y="244475"/>
            <a:ext cx="9053513" cy="1784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200" b="0" dirty="0">
                <a:latin typeface="Arial" panose="020B0604020202020204" pitchFamily="34" charset="0"/>
                <a:ea typeface="黑体" panose="02010609060101010101" pitchFamily="49" charset="-122"/>
              </a:rPr>
              <a:t>6.Refer to the exhibit. The switch in the graphic has a default configuration and the MAC table is fully populated</a:t>
            </a: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（完全填充）</a:t>
            </a:r>
            <a:r>
              <a:rPr lang="en-US" altLang="zh-CN" sz="2200" b="0" dirty="0">
                <a:latin typeface="Arial" panose="020B0604020202020204" pitchFamily="34" charset="0"/>
                <a:ea typeface="黑体" panose="02010609060101010101" pitchFamily="49" charset="-122"/>
              </a:rPr>
              <a:t>. In addition, this network is operating properly. The graphic represents selected header information in a frame leaving host A. What can be concluded from this information?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pic>
        <p:nvPicPr>
          <p:cNvPr id="16179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16050" y="2219325"/>
            <a:ext cx="5934075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1795" name="文本框 100"/>
          <p:cNvSpPr txBox="1"/>
          <p:nvPr/>
        </p:nvSpPr>
        <p:spPr>
          <a:xfrm>
            <a:off x="238125" y="4638675"/>
            <a:ext cx="922972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A. The MAC address of host A is FFFF.FFFF.FFFF.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B. The router will forward the packet in this frame to the Internet.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C. The switch will only forward this frame to the attached router interface.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400" b="0">
                <a:latin typeface="Arial" panose="020B0604020202020204" pitchFamily="34" charset="0"/>
                <a:ea typeface="黑体" panose="02010609060101010101" pitchFamily="49" charset="-122"/>
              </a:rPr>
              <a:t>D. All devices in this LAN except host A will pass the packet to Layer 3.</a:t>
            </a:r>
            <a:endParaRPr lang="zh-CN" altLang="en-US" sz="240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/>
          </p:cNvSpPr>
          <p:nvPr/>
        </p:nvSpPr>
        <p:spPr>
          <a:xfrm>
            <a:off x="1042988" y="549275"/>
            <a:ext cx="6856412" cy="7683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数据链路层练习 </a:t>
            </a:r>
            <a:endParaRPr lang="en-US" altLang="zh-CN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818" name="文本框 1"/>
          <p:cNvSpPr txBox="1"/>
          <p:nvPr/>
        </p:nvSpPr>
        <p:spPr>
          <a:xfrm>
            <a:off x="398463" y="1519238"/>
            <a:ext cx="8905875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、</a:t>
            </a:r>
            <a:r>
              <a:rPr lang="zh-CN" dirty="0"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下图中A主机向C主机发送数据包，数据包传递的路线是（  ）。</a:t>
            </a:r>
            <a:endParaRPr lang="zh-CN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1" indent="0" eaLnBrk="1" hangingPunct="1"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pic>
        <p:nvPicPr>
          <p:cNvPr id="162819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2781300"/>
            <a:ext cx="6235700" cy="375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文本框 100"/>
          <p:cNvSpPr txBox="1"/>
          <p:nvPr/>
        </p:nvSpPr>
        <p:spPr>
          <a:xfrm>
            <a:off x="468313" y="674688"/>
            <a:ext cx="8367712" cy="5262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8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.透明网桥的基本功能有自学习、帧过滤和帧转发及生成树算法等功能。网桥从其某一端口收到正确的数据帧后，在其地址转发表中查找该帧要到达的目的站，若查找不到，则会__(1)__；若要到达的目的站仍然在该端口上，则会___(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)__。 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)：</a:t>
            </a:r>
            <a:r>
              <a:rPr lang="zh-CN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A.向除该端口以外的桥的所有端口转发此帧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B.向桥的所有端口转发此帧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C.仅向该端口转发此帧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D.不转发此帧，而由桥保存起来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)：A.向该端口转发此帧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B.丢弃此帧　</a:t>
            </a:r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　　C.将此帧作为地址探测帧 </a:t>
            </a:r>
            <a:endParaRPr lang="zh-CN" altLang="zh-CN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黑体" panose="02010609060101010101" pitchFamily="49" charset="-122"/>
              </a:rPr>
              <a:t>D.利用此帧建立该端口的地址转换表</a:t>
            </a:r>
            <a:endParaRPr lang="zh-CN" altLang="en-US" sz="28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RiNDkzMDk0MDVhMTliM2NkNGNjZTAwMjcxYTA4OT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333333"/>
      </a:lt2>
      <a:accent1>
        <a:srgbClr val="DDDDDD"/>
      </a:accent1>
      <a:accent2>
        <a:srgbClr val="FF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0000"/>
      </a:accent6>
      <a:hlink>
        <a:srgbClr val="FF00FF"/>
      </a:hlink>
      <a:folHlink>
        <a:srgbClr val="6600CC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全屏显示(4:3)</PresentationFormat>
  <Paragraphs>64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黑体</vt:lpstr>
      <vt:lpstr>Times New Roman</vt:lpstr>
      <vt:lpstr>Tahoma</vt:lpstr>
      <vt:lpstr>微软雅黑</vt:lpstr>
      <vt:lpstr>Arial Unicode MS</vt:lpstr>
      <vt:lpstr>默认设计模板</vt:lpstr>
      <vt:lpstr>4_默认设计模板</vt:lpstr>
      <vt:lpstr>5_默认设计模板</vt:lpstr>
      <vt:lpstr>7_默认设计模板</vt:lpstr>
      <vt:lpstr>9_默认设计模板</vt:lpstr>
      <vt:lpstr>10_默认设计模板</vt:lpstr>
      <vt:lpstr>11_默认设计模板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ahut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yzx</dc:creator>
  <cp:lastModifiedBy>蔚破冲</cp:lastModifiedBy>
  <cp:revision>408</cp:revision>
  <dcterms:created xsi:type="dcterms:W3CDTF">2004-10-11T15:09:00Z</dcterms:created>
  <dcterms:modified xsi:type="dcterms:W3CDTF">2024-12-30T01:45:37Z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47A78A3FC7BD47B6961F7003703BF3B5_12</vt:lpwstr>
  </property>
</Properties>
</file>