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3"/>
  </p:sldMasterIdLst>
  <p:notesMasterIdLst>
    <p:notesMasterId r:id="rId7"/>
  </p:notesMasterIdLst>
  <p:handoutMasterIdLst>
    <p:handoutMasterId r:id="rId34"/>
  </p:handoutMasterIdLst>
  <p:sldIdLst>
    <p:sldId id="581" r:id="rId4"/>
    <p:sldId id="432" r:id="rId5"/>
    <p:sldId id="508" r:id="rId6"/>
    <p:sldId id="433" r:id="rId8"/>
    <p:sldId id="435" r:id="rId9"/>
    <p:sldId id="436" r:id="rId10"/>
    <p:sldId id="437" r:id="rId11"/>
    <p:sldId id="844" r:id="rId12"/>
    <p:sldId id="845" r:id="rId13"/>
    <p:sldId id="846" r:id="rId14"/>
    <p:sldId id="847" r:id="rId15"/>
    <p:sldId id="434" r:id="rId16"/>
    <p:sldId id="583" r:id="rId17"/>
    <p:sldId id="584" r:id="rId18"/>
    <p:sldId id="585" r:id="rId19"/>
    <p:sldId id="586" r:id="rId20"/>
    <p:sldId id="502" r:id="rId21"/>
    <p:sldId id="509" r:id="rId22"/>
    <p:sldId id="865" r:id="rId23"/>
    <p:sldId id="560" r:id="rId24"/>
    <p:sldId id="561" r:id="rId25"/>
    <p:sldId id="562" r:id="rId26"/>
    <p:sldId id="563" r:id="rId27"/>
    <p:sldId id="564" r:id="rId28"/>
    <p:sldId id="357" r:id="rId29"/>
    <p:sldId id="582" r:id="rId30"/>
    <p:sldId id="566" r:id="rId31"/>
    <p:sldId id="569" r:id="rId32"/>
    <p:sldId id="570" r:id="rId33"/>
  </p:sldIdLst>
  <p:sldSz cx="9144000" cy="6858000" type="screen4x3"/>
  <p:notesSz cx="6858000" cy="9144000"/>
  <p:custDataLst>
    <p:tags r:id="rId38"/>
  </p:custDataLst>
  <p:defaultTextStyle>
    <a:defPPr>
      <a:defRPr lang="en-US"/>
    </a:defPPr>
    <a:lvl1pPr marL="0" lvl="0"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800" b="1" i="0" u="none" kern="1200" baseline="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A50021"/>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6"/>
    <p:restoredTop sz="89254"/>
  </p:normalViewPr>
  <p:slideViewPr>
    <p:cSldViewPr showGuides="1">
      <p:cViewPr varScale="1">
        <p:scale>
          <a:sx n="82" d="100"/>
          <a:sy n="82" d="100"/>
        </p:scale>
        <p:origin x="1360" y="52"/>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13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b="0" dirty="0">
                <a:solidFill>
                  <a:schemeClr val="tx1"/>
                </a:solidFill>
                <a:latin typeface="Times New Roman" panose="02020603050405020304" pitchFamily="18" charset="0"/>
                <a:ea typeface="宋体" panose="02010600030101010101" pitchFamily="2" charset="-122"/>
              </a:rPr>
            </a:fld>
            <a:endParaRPr lang="zh-CN" altLang="en-US" sz="1200" b="0" dirty="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b="0" dirty="0">
                <a:solidFill>
                  <a:schemeClr val="tx1"/>
                </a:solidFill>
                <a:latin typeface="Times New Roman" panose="02020603050405020304" pitchFamily="18" charset="0"/>
                <a:ea typeface="宋体" panose="02010600030101010101" pitchFamily="2" charset="-122"/>
              </a:rPr>
            </a:fld>
            <a:endParaRPr lang="zh-CN" altLang="en-US" sz="1200" b="0" dirty="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17411" name="Rectangle 2"/>
          <p:cNvSpPr>
            <a:spLocks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endParaRPr lang="en-US" altLang="zh-CN"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44035"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4036" name="Rectangle 2"/>
          <p:cNvSpPr>
            <a:spLocks noRot="1" noTextEdit="1"/>
          </p:cNvSpPr>
          <p:nvPr>
            <p:ph type="sldImg"/>
          </p:nvPr>
        </p:nvSpPr>
        <p:spPr/>
      </p:sp>
      <p:sp>
        <p:nvSpPr>
          <p:cNvPr id="44037" name="Rectangle 3"/>
          <p:cNvSpPr>
            <a:spLocks noGrp="1"/>
          </p:cNvSpPr>
          <p:nvPr>
            <p:ph type="body" idx="1"/>
          </p:nvPr>
        </p:nvSpPr>
        <p:spPr>
          <a:xfrm>
            <a:off x="685800" y="4343400"/>
            <a:ext cx="54864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46083"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6084" name="Rectangle 2"/>
          <p:cNvSpPr>
            <a:spLocks noRot="1" noTextEdit="1"/>
          </p:cNvSpPr>
          <p:nvPr>
            <p:ph type="sldImg"/>
          </p:nvPr>
        </p:nvSpPr>
        <p:spPr/>
      </p:sp>
      <p:sp>
        <p:nvSpPr>
          <p:cNvPr id="46085" name="Rectangle 3"/>
          <p:cNvSpPr>
            <a:spLocks noGrp="1"/>
          </p:cNvSpPr>
          <p:nvPr>
            <p:ph type="body" idx="1"/>
          </p:nvPr>
        </p:nvSpPr>
        <p:spPr>
          <a:xfrm>
            <a:off x="685800" y="4343400"/>
            <a:ext cx="54864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48131"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8132" name="Rectangle 2"/>
          <p:cNvSpPr>
            <a:spLocks noRot="1" noTextEdit="1"/>
          </p:cNvSpPr>
          <p:nvPr>
            <p:ph type="sldImg"/>
          </p:nvPr>
        </p:nvSpPr>
        <p:spPr/>
      </p:sp>
      <p:sp>
        <p:nvSpPr>
          <p:cNvPr id="48133" name="Rectangle 3"/>
          <p:cNvSpPr>
            <a:spLocks noGrp="1"/>
          </p:cNvSpPr>
          <p:nvPr>
            <p:ph type="body" idx="1"/>
          </p:nvPr>
        </p:nvSpPr>
        <p:spPr>
          <a:xfrm>
            <a:off x="685800" y="4343400"/>
            <a:ext cx="54864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nchorCtr="0"/>
          <a:p>
            <a:pPr lvl="0" eaLnBrk="1" hangingPunct="1"/>
            <a:r>
              <a:rPr lang="zh-CN" altLang="en-US" dirty="0"/>
              <a:t>或者</a:t>
            </a:r>
            <a:r>
              <a:rPr lang="en-US" altLang="zh-CN" dirty="0"/>
              <a:t>:</a:t>
            </a:r>
            <a:r>
              <a:rPr lang="zh-CN" altLang="en-US" dirty="0"/>
              <a:t>目的地址与前缀长度对应的网络掩码进行与运算</a:t>
            </a:r>
            <a:r>
              <a:rPr lang="en-US" altLang="zh-CN" dirty="0"/>
              <a:t>,</a:t>
            </a:r>
            <a:r>
              <a:rPr lang="zh-CN" altLang="en-US" dirty="0"/>
              <a:t>如果得到的结果和目的地址一致</a:t>
            </a:r>
            <a:r>
              <a:rPr lang="en-US" altLang="zh-CN" dirty="0"/>
              <a:t>,</a:t>
            </a:r>
            <a:r>
              <a:rPr lang="zh-CN" altLang="en-US" dirty="0"/>
              <a:t>则匹配该记录</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p:txBody>
          <a:bodyPr wrap="square" lIns="91440" tIns="45720" rIns="91440" bIns="45720" anchor="t" anchorCtr="0"/>
          <a:p>
            <a:pPr lvl="0"/>
            <a:r>
              <a:rPr lang="zh-CN" altLang="en-US" dirty="0"/>
              <a:t>本方法是最基本的查找路由的方法，但是查找次数太多。</a:t>
            </a:r>
            <a:endParaRPr lang="zh-CN" altLang="en-US" dirty="0"/>
          </a:p>
          <a:p>
            <a:pPr lvl="0"/>
            <a:r>
              <a:rPr lang="zh-CN" altLang="en-US" dirty="0">
                <a:latin typeface="黑体" panose="02010609060101010101" pitchFamily="2" charset="-122"/>
                <a:ea typeface="黑体" panose="02010609060101010101" pitchFamily="2" charset="-122"/>
                <a:sym typeface="+mn-ea"/>
              </a:rPr>
              <a:t>当路由表中条目较多，如何缩短查找路由表的时间？</a:t>
            </a:r>
            <a:endParaRPr lang="zh-CN" altLang="en-US" dirty="0">
              <a:solidFill>
                <a:schemeClr val="tx1"/>
              </a:solidFill>
              <a:latin typeface="黑体" panose="02010609060101010101" pitchFamily="2" charset="-122"/>
              <a:ea typeface="黑体" panose="02010609060101010101" pitchFamily="2" charset="-122"/>
            </a:endParaRPr>
          </a:p>
          <a:p>
            <a:pPr lvl="0"/>
            <a:endParaRPr lang="zh-CN" altLang="en-US" dirty="0"/>
          </a:p>
        </p:txBody>
      </p:sp>
      <p:sp>
        <p:nvSpPr>
          <p:cNvPr id="522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solidFill>
                  <a:srgbClr val="000000"/>
                </a:solidFill>
                <a:latin typeface="Calibri" panose="020F0502020204030204"/>
                <a:ea typeface="宋体" panose="02010600030101010101" pitchFamily="2" charset="-122"/>
              </a:rPr>
            </a:fld>
            <a:endParaRPr lang="zh-CN" altLang="en-US" sz="1200" b="0" dirty="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9395" name="Rectangle 2"/>
          <p:cNvSpPr>
            <a:spLocks noRot="1" noTextEdit="1"/>
          </p:cNvSpPr>
          <p:nvPr>
            <p:ph type="sldImg"/>
          </p:nvPr>
        </p:nvSpPr>
        <p:spPr/>
      </p:sp>
      <p:sp>
        <p:nvSpPr>
          <p:cNvPr id="59396" name="Rectangle 3"/>
          <p:cNvSpPr>
            <a:spLocks noGrp="1"/>
          </p:cNvSpPr>
          <p:nvPr>
            <p:ph type="body" idx="1"/>
          </p:nvPr>
        </p:nvSpPr>
        <p:spPr>
          <a:xfrm>
            <a:off x="685800" y="4343400"/>
            <a:ext cx="5486400" cy="4114800"/>
          </a:xfrm>
        </p:spPr>
        <p:txBody>
          <a:bodyPr wrap="square" lIns="91440" tIns="45720" rIns="91440" bIns="45720" anchor="t" anchorCtr="0"/>
          <a:p>
            <a:pPr lvl="0" eaLnBrk="1" hangingPunct="1"/>
            <a:r>
              <a:rPr lang="en-US" altLang="zh-CN" dirty="0"/>
              <a:t>2455</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TextEdit="1"/>
          </p:cNvSpPr>
          <p:nvPr>
            <p:ph type="sldImg"/>
          </p:nvPr>
        </p:nvSpPr>
        <p:spPr>
          <a:xfrm>
            <a:off x="1101725" y="300038"/>
            <a:ext cx="4705350" cy="3529012"/>
          </a:xfrm>
        </p:spPr>
      </p:sp>
      <p:sp>
        <p:nvSpPr>
          <p:cNvPr id="64515" name="Rectangle 3"/>
          <p:cNvSpPr/>
          <p:nvPr>
            <p:ph type="body" idx="1"/>
          </p:nvPr>
        </p:nvSpPr>
        <p:spPr>
          <a:xfrm>
            <a:off x="523875" y="4052888"/>
            <a:ext cx="5835650" cy="4579937"/>
          </a:xfrm>
        </p:spPr>
        <p:txBody>
          <a:bodyPr wrap="square" lIns="91440" tIns="45720" rIns="91440" bIns="45720" anchor="t" anchorCtr="0"/>
          <a:p>
            <a:pPr lvl="0" defTabSz="1021080"/>
            <a:r>
              <a:rPr lang="en-US" altLang="zh-CN" b="1" dirty="0"/>
              <a:t>Purpose: </a:t>
            </a:r>
            <a:r>
              <a:rPr lang="en-US" altLang="zh-CN" dirty="0"/>
              <a:t>This figure introduces students to static and dynamic routes.</a:t>
            </a:r>
            <a:endParaRPr lang="en-US" altLang="zh-CN" dirty="0"/>
          </a:p>
          <a:p>
            <a:pPr lvl="0" defTabSz="1021080"/>
            <a:r>
              <a:rPr lang="en-US" altLang="zh-CN" b="1" dirty="0"/>
              <a:t>Emphasize:</a:t>
            </a:r>
            <a:endParaRPr lang="en-US" altLang="zh-CN" b="1" dirty="0"/>
          </a:p>
          <a:p>
            <a:pPr lvl="0" defTabSz="1021080"/>
            <a:r>
              <a:rPr lang="en-US" altLang="zh-CN" dirty="0"/>
              <a:t>Static knowledge is administered manually</a:t>
            </a:r>
            <a:r>
              <a:rPr lang="en-US" altLang="zh-CN" dirty="0">
                <a:latin typeface="Times" pitchFamily="18" charset="0"/>
              </a:rPr>
              <a:t>—</a:t>
            </a:r>
            <a:r>
              <a:rPr lang="en-US" altLang="zh-CN" dirty="0"/>
              <a:t>A network administrator enters it into the router</a:t>
            </a:r>
            <a:r>
              <a:rPr lang="en-US" altLang="zh-CN" dirty="0">
                <a:latin typeface="Times" pitchFamily="18" charset="0"/>
              </a:rPr>
              <a:t>’</a:t>
            </a:r>
            <a:r>
              <a:rPr lang="en-US" altLang="zh-CN" dirty="0"/>
              <a:t>s configuration. The administrator must manually update this static route entry whenever an internetwork topology change requires an update. Static knowledge can be private</a:t>
            </a:r>
            <a:r>
              <a:rPr lang="en-US" altLang="zh-CN" dirty="0">
                <a:latin typeface="Times" pitchFamily="18" charset="0"/>
              </a:rPr>
              <a:t>—</a:t>
            </a:r>
            <a:r>
              <a:rPr lang="en-US" altLang="zh-CN" dirty="0"/>
              <a:t>by default it is not conveyed to other routers as part of an update process. You can, however, configure the router to share this knowledge.</a:t>
            </a:r>
            <a:endParaRPr lang="en-US" altLang="zh-CN" dirty="0"/>
          </a:p>
          <a:p>
            <a:pPr lvl="0" defTabSz="1021080"/>
            <a:r>
              <a:rPr lang="en-US" altLang="zh-CN" dirty="0"/>
              <a:t>Dynamic knowledge works differently. After the network administrator enters configuration commands to start dynamic routing, route knowledge is updated automatically by a routing process. Whenever new topology information is received from the internetwork, routers update neighbors about the route change. </a:t>
            </a:r>
            <a:endParaRPr lang="en-US" altLang="zh-CN" dirty="0"/>
          </a:p>
          <a:p>
            <a:pPr lvl="0" defTabSz="1021080"/>
            <a:endParaRPr lang="en-US" altLang="zh-CN" dirty="0"/>
          </a:p>
          <a:p>
            <a:pPr lvl="0" defTabSz="102108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TextEdit="1"/>
          </p:cNvSpPr>
          <p:nvPr>
            <p:ph type="sldImg"/>
          </p:nvPr>
        </p:nvSpPr>
        <p:spPr>
          <a:xfrm>
            <a:off x="1101725" y="300038"/>
            <a:ext cx="4705350" cy="3529012"/>
          </a:xfrm>
        </p:spPr>
      </p:sp>
      <p:sp>
        <p:nvSpPr>
          <p:cNvPr id="66563" name="Rectangle 3"/>
          <p:cNvSpPr/>
          <p:nvPr>
            <p:ph type="body" idx="1"/>
          </p:nvPr>
        </p:nvSpPr>
        <p:spPr>
          <a:xfrm>
            <a:off x="523875" y="4052888"/>
            <a:ext cx="5835650" cy="4579937"/>
          </a:xfrm>
        </p:spPr>
        <p:txBody>
          <a:bodyPr wrap="square" lIns="91440" tIns="45720" rIns="91440" bIns="45720" anchor="t" anchorCtr="0"/>
          <a:p>
            <a:pPr lvl="0" defTabSz="1024255">
              <a:tabLst>
                <a:tab pos="1024255" algn="l"/>
              </a:tabLst>
            </a:pPr>
            <a:r>
              <a:rPr lang="en-US" altLang="zh-CN" b="1" dirty="0"/>
              <a:t>Purpose: </a:t>
            </a:r>
            <a:r>
              <a:rPr lang="en-US" altLang="zh-CN" dirty="0"/>
              <a:t>This figure describes the command syntax used to establish an IP static route.</a:t>
            </a:r>
            <a:endParaRPr lang="en-US" altLang="zh-CN" dirty="0"/>
          </a:p>
          <a:p>
            <a:pPr lvl="0" defTabSz="1024255">
              <a:tabLst>
                <a:tab pos="1024255" algn="l"/>
              </a:tabLst>
            </a:pPr>
            <a:r>
              <a:rPr lang="en-US" altLang="zh-CN" b="1" dirty="0"/>
              <a:t>Emphasize: </a:t>
            </a:r>
            <a:r>
              <a:rPr lang="en-US" altLang="zh-CN" dirty="0"/>
              <a:t>A static route allows manual configuration of the routing table. No dynamic changes to this table entry will occur as long as the path is active. Routing updates are not sent on a link that is only defined by a static route; hence, conserving bandwidth.</a:t>
            </a:r>
            <a:endParaRPr lang="en-US" altLang="zh-CN" dirty="0"/>
          </a:p>
          <a:p>
            <a:pPr lvl="0" defTabSz="1024255">
              <a:tabLst>
                <a:tab pos="1024255" algn="l"/>
              </a:tabLst>
            </a:pPr>
            <a:r>
              <a:rPr lang="en-US" altLang="zh-CN" dirty="0"/>
              <a:t>Describe the The ip route field descriptions:</a:t>
            </a:r>
            <a:endParaRPr lang="en-US" altLang="zh-CN" dirty="0"/>
          </a:p>
          <a:p>
            <a:pPr marL="685800" lvl="2" indent="-114300" defTabSz="1024255">
              <a:tabLst>
                <a:tab pos="1024255" algn="l"/>
              </a:tabLst>
            </a:pPr>
            <a:r>
              <a:rPr lang="en-US" altLang="zh-CN" dirty="0"/>
              <a:t>network</a:t>
            </a:r>
            <a:r>
              <a:rPr lang="en-US" altLang="zh-CN" dirty="0">
                <a:latin typeface="Times" pitchFamily="18" charset="0"/>
              </a:rPr>
              <a:t>—</a:t>
            </a:r>
            <a:r>
              <a:rPr lang="en-US" altLang="zh-CN" dirty="0"/>
              <a:t>destination network or subnet</a:t>
            </a:r>
            <a:endParaRPr lang="en-US" altLang="zh-CN" dirty="0"/>
          </a:p>
          <a:p>
            <a:pPr marL="685800" lvl="2" indent="-114300" defTabSz="1024255">
              <a:tabLst>
                <a:tab pos="1024255" algn="l"/>
              </a:tabLst>
            </a:pPr>
            <a:r>
              <a:rPr lang="en-US" altLang="zh-CN" dirty="0"/>
              <a:t>mask</a:t>
            </a:r>
            <a:r>
              <a:rPr lang="en-US" altLang="zh-CN" dirty="0">
                <a:latin typeface="Times" pitchFamily="18" charset="0"/>
              </a:rPr>
              <a:t>—</a:t>
            </a:r>
            <a:r>
              <a:rPr lang="en-US" altLang="zh-CN" dirty="0"/>
              <a:t>subnet mask</a:t>
            </a:r>
            <a:endParaRPr lang="en-US" altLang="zh-CN" dirty="0"/>
          </a:p>
          <a:p>
            <a:pPr marL="685800" lvl="2" indent="-114300" defTabSz="1024255">
              <a:tabLst>
                <a:tab pos="1024255" algn="l"/>
              </a:tabLst>
            </a:pPr>
            <a:r>
              <a:rPr lang="en-US" altLang="zh-CN" dirty="0"/>
              <a:t>address</a:t>
            </a:r>
            <a:r>
              <a:rPr lang="en-US" altLang="zh-CN" dirty="0">
                <a:latin typeface="Times" pitchFamily="18" charset="0"/>
              </a:rPr>
              <a:t>—</a:t>
            </a:r>
            <a:r>
              <a:rPr lang="en-US" altLang="zh-CN" dirty="0"/>
              <a:t>IP address of next hop router</a:t>
            </a:r>
            <a:endParaRPr lang="en-US" altLang="zh-CN" dirty="0"/>
          </a:p>
          <a:p>
            <a:pPr marL="685800" lvl="2" indent="-114300" defTabSz="1024255">
              <a:tabLst>
                <a:tab pos="1024255" algn="l"/>
              </a:tabLst>
            </a:pPr>
            <a:r>
              <a:rPr lang="en-US" altLang="zh-CN" dirty="0"/>
              <a:t>interface</a:t>
            </a:r>
            <a:r>
              <a:rPr lang="en-US" altLang="zh-CN" dirty="0">
                <a:latin typeface="Times" pitchFamily="18" charset="0"/>
              </a:rPr>
              <a:t>—</a:t>
            </a:r>
            <a:r>
              <a:rPr lang="en-US" altLang="zh-CN" dirty="0"/>
              <a:t>name of interface to use to get to destination network. </a:t>
            </a:r>
            <a:endParaRPr lang="en-US" altLang="zh-CN" dirty="0"/>
          </a:p>
          <a:p>
            <a:pPr lvl="0" defTabSz="1024255">
              <a:tabLst>
                <a:tab pos="1024255" algn="l"/>
              </a:tabLst>
            </a:pPr>
            <a:r>
              <a:rPr lang="en-US" altLang="zh-CN" b="1" dirty="0"/>
              <a:t>Transition: </a:t>
            </a:r>
            <a:r>
              <a:rPr lang="en-US" altLang="zh-CN" dirty="0"/>
              <a:t>The next figure provides a static route configuration example.</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TextEdit="1"/>
          </p:cNvSpPr>
          <p:nvPr>
            <p:ph type="sldImg"/>
          </p:nvPr>
        </p:nvSpPr>
        <p:spPr>
          <a:xfrm>
            <a:off x="1101725" y="300038"/>
            <a:ext cx="4705350" cy="3529012"/>
          </a:xfrm>
        </p:spPr>
      </p:sp>
      <p:sp>
        <p:nvSpPr>
          <p:cNvPr id="68611" name="Rectangle 3"/>
          <p:cNvSpPr/>
          <p:nvPr>
            <p:ph type="body" idx="1"/>
          </p:nvPr>
        </p:nvSpPr>
        <p:spPr>
          <a:xfrm>
            <a:off x="523875" y="4052888"/>
            <a:ext cx="5835650" cy="4579937"/>
          </a:xfrm>
        </p:spPr>
        <p:txBody>
          <a:bodyPr wrap="square" lIns="91440" tIns="45720" rIns="91440" bIns="45720" anchor="t" anchorCtr="0"/>
          <a:p>
            <a:pPr lvl="0" defTabSz="1021080"/>
            <a:r>
              <a:rPr lang="en-US" altLang="zh-CN" b="1" dirty="0"/>
              <a:t>Purpose: </a:t>
            </a:r>
            <a:r>
              <a:rPr lang="en-US" altLang="zh-CN" dirty="0"/>
              <a:t>This figure gives an example of a static route configuration.</a:t>
            </a:r>
            <a:endParaRPr lang="en-US" altLang="zh-CN" dirty="0"/>
          </a:p>
          <a:p>
            <a:pPr lvl="0" defTabSz="102108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nchorCtr="0"/>
          <a:p>
            <a:pPr lvl="0" eaLnBrk="1" hangingPunct="1"/>
            <a:r>
              <a:rPr lang="zh-CN" altLang="en-US" dirty="0"/>
              <a:t>为什么在一个以太网以内可以直接交付：通过主机</a:t>
            </a:r>
            <a:r>
              <a:rPr lang="en-US" altLang="zh-CN" dirty="0"/>
              <a:t>arp</a:t>
            </a:r>
            <a:r>
              <a:rPr lang="zh-CN" altLang="en-US" dirty="0"/>
              <a:t>模块得到网卡地址，通过交换机送到</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nchorCtr="0"/>
          <a:p>
            <a:pPr lvl="0" eaLnBrk="1" hangingPunct="1"/>
            <a:r>
              <a:rPr lang="zh-CN" altLang="en-US" dirty="0"/>
              <a:t>一个数据包从源到目的主机，一定经一个直接交付，可能经历一个或多个间接交付。</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nchorCtr="0"/>
          <a:p>
            <a:pPr lvl="0" eaLnBrk="1" hangingPunct="1"/>
            <a:r>
              <a:rPr lang="zh-CN" altLang="en-US" dirty="0"/>
              <a:t>直接交付，意味着路由器完成任务了</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t" anchorCtr="0"/>
          <a:p>
            <a:pPr lvl="0"/>
            <a:endParaRPr lang="zh-CN" altLang="en-US" dirty="0"/>
          </a:p>
        </p:txBody>
      </p:sp>
      <p:sp>
        <p:nvSpPr>
          <p:cNvPr id="297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solidFill>
                  <a:srgbClr val="000000"/>
                </a:solidFill>
                <a:latin typeface="Calibri" panose="020F0502020204030204"/>
                <a:ea typeface="宋体" panose="02010600030101010101" pitchFamily="2" charset="-122"/>
              </a:rPr>
            </a:fld>
            <a:endParaRPr lang="zh-CN" altLang="en-US" sz="1200" b="0" dirty="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31747" name="Rectangle 2"/>
          <p:cNvSpPr>
            <a:spLocks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r>
              <a:rPr lang="zh-CN" altLang="en-US" dirty="0"/>
              <a:t>前缀长度的含义：路</a:t>
            </a:r>
            <a:r>
              <a:rPr lang="zh-CN" altLang="en-US" b="1" dirty="0"/>
              <a:t>由器将需要转发的</a:t>
            </a:r>
            <a:r>
              <a:rPr lang="en-US" altLang="zh-CN" b="1" dirty="0"/>
              <a:t>IP</a:t>
            </a:r>
            <a:r>
              <a:rPr lang="zh-CN" altLang="en-US" b="1" dirty="0"/>
              <a:t>分组的目的地址读出，将该目的地址与路由表的一条记录的目的地址</a:t>
            </a:r>
            <a:r>
              <a:rPr lang="zh-CN" altLang="en-US" b="1" dirty="0">
                <a:solidFill>
                  <a:srgbClr val="CC0000"/>
                </a:solidFill>
              </a:rPr>
              <a:t>从左至右进行逐位的比对，若相同的比特位数大于等于前缀长度，则该条记录的目的地址和将转发的分组目的地址匹配</a:t>
            </a:r>
            <a:endParaRPr lang="zh-CN" altLang="en-US" b="1" dirty="0">
              <a:solidFill>
                <a:srgbClr val="CC0000"/>
              </a:solidFill>
            </a:endParaRPr>
          </a:p>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33795" name="Rectangle 2"/>
          <p:cNvSpPr>
            <a:spLocks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r>
              <a:rPr lang="zh-CN" altLang="en-US" b="1" dirty="0"/>
              <a:t>前缀长度的含义：路由器将需要转发的</a:t>
            </a:r>
            <a:r>
              <a:rPr lang="en-US" altLang="zh-CN" b="1" dirty="0"/>
              <a:t>IP</a:t>
            </a:r>
            <a:r>
              <a:rPr lang="zh-CN" altLang="en-US" b="1" dirty="0"/>
              <a:t>分组的目的地址读出，将该目的地址与路由表的一条记录的目的地址</a:t>
            </a:r>
            <a:r>
              <a:rPr lang="zh-CN" altLang="en-US" b="1" dirty="0">
                <a:solidFill>
                  <a:srgbClr val="CC0000"/>
                </a:solidFill>
              </a:rPr>
              <a:t>从左至右进行逐位的比对，若相同的比特位数大于等于前缀长度，则该条记录的目的地址和将转发的分组目的地址匹配</a:t>
            </a:r>
            <a:endParaRPr lang="zh-CN" altLang="en-US" b="1" dirty="0">
              <a:solidFill>
                <a:srgbClr val="CC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1440" tIns="45720" rIns="91440" bIns="45720" anchor="t" anchorCtr="0"/>
          <a:p>
            <a:pPr lvl="0" eaLnBrk="1" hangingPunct="1"/>
            <a:r>
              <a:rPr lang="zh-CN" altLang="en-US" dirty="0"/>
              <a:t>或者</a:t>
            </a:r>
            <a:r>
              <a:rPr lang="en-US" altLang="zh-CN" dirty="0"/>
              <a:t>:</a:t>
            </a:r>
            <a:r>
              <a:rPr lang="zh-CN" altLang="en-US" dirty="0"/>
              <a:t>目的地址与前缀长度对应的网络掩码进行与运算</a:t>
            </a:r>
            <a:r>
              <a:rPr lang="en-US" altLang="zh-CN" dirty="0"/>
              <a:t>,</a:t>
            </a:r>
            <a:r>
              <a:rPr lang="zh-CN" altLang="en-US" dirty="0"/>
              <a:t>如果得到的结果和目的地址一致</a:t>
            </a:r>
            <a:r>
              <a:rPr lang="en-US" altLang="zh-CN" dirty="0"/>
              <a:t>,</a:t>
            </a:r>
            <a:r>
              <a:rPr lang="zh-CN" altLang="en-US" dirty="0"/>
              <a:t>则匹配该记录</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41987"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1988" name="Rectangle 2"/>
          <p:cNvSpPr>
            <a:spLocks noRot="1" noTextEdit="1"/>
          </p:cNvSpPr>
          <p:nvPr>
            <p:ph type="sldImg"/>
          </p:nvPr>
        </p:nvSpPr>
        <p:spPr/>
      </p:sp>
      <p:sp>
        <p:nvSpPr>
          <p:cNvPr id="41989" name="Rectangle 3"/>
          <p:cNvSpPr>
            <a:spLocks noGrp="1"/>
          </p:cNvSpPr>
          <p:nvPr>
            <p:ph type="body" idx="1"/>
          </p:nvPr>
        </p:nvSpPr>
        <p:spPr>
          <a:xfrm>
            <a:off x="685800" y="4343400"/>
            <a:ext cx="54864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77724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85800" y="4114800"/>
            <a:ext cx="77724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200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200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5"/>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535115"/>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 name="页脚占位符 3"/>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5" name="灯片编号占位符 4"/>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 name="页脚占位符 2"/>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5" name="灯片编号占位符 3"/>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49"/>
            <a:ext cx="3008313" cy="1162051"/>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3"/>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4"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9"/>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3"/>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9A22D17-D596-48B2-ACBB-09058C344CC5}" type="datetimeFigureOut">
              <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1" lang="zh-CN" altLang="en-US" sz="800" b="1" i="0" u="none" strike="noStrike" kern="1200" cap="none" spc="0" normalizeH="0" baseline="0" noProof="0" smtClean="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spd="slow" advTm="200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灯片编号占位符 2"/>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latin typeface="Times New Roman" panose="02020603050405020304" pitchFamily="18"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4400" b="1">
          <a:solidFill>
            <a:schemeClr val="accent2"/>
          </a:solidFill>
          <a:latin typeface="+mj-lt"/>
          <a:ea typeface="+mj-ea"/>
          <a:cs typeface="+mj-cs"/>
        </a:defRPr>
      </a:lvl1pPr>
      <a:lvl2pPr algn="ctr" rtl="0" eaLnBrk="0" fontAlgn="base" hangingPunct="0">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2050" name="图片 1"/>
          <p:cNvPicPr>
            <a:picLocks noChangeAspect="1"/>
          </p:cNvPicPr>
          <p:nvPr userDrawn="1"/>
        </p:nvPicPr>
        <p:blipFill>
          <a:blip r:embed="rId12"/>
          <a:stretch>
            <a:fillRect/>
          </a:stretch>
        </p:blipFill>
        <p:spPr>
          <a:xfrm>
            <a:off x="141288" y="6216650"/>
            <a:ext cx="1125537" cy="357188"/>
          </a:xfrm>
          <a:prstGeom prst="rect">
            <a:avLst/>
          </a:prstGeom>
          <a:noFill/>
          <a:ln w="9525">
            <a:noFill/>
          </a:ln>
        </p:spPr>
      </p:pic>
      <p:sp>
        <p:nvSpPr>
          <p:cNvPr id="2051" name="Line 3"/>
          <p:cNvSpPr/>
          <p:nvPr userDrawn="1"/>
        </p:nvSpPr>
        <p:spPr>
          <a:xfrm>
            <a:off x="1266825" y="6405563"/>
            <a:ext cx="6942138" cy="0"/>
          </a:xfrm>
          <a:prstGeom prst="line">
            <a:avLst/>
          </a:prstGeom>
          <a:ln w="19050" cap="flat" cmpd="sng">
            <a:solidFill>
              <a:srgbClr val="85D1F7"/>
            </a:solidFill>
            <a:prstDash val="solid"/>
            <a:headEnd type="none" w="med" len="med"/>
            <a:tailEnd type="none" w="med" len="med"/>
          </a:ln>
        </p:spPr>
      </p:sp>
      <p:sp>
        <p:nvSpPr>
          <p:cNvPr id="2052" name="Rectangle 9"/>
          <p:cNvSpPr/>
          <p:nvPr userDrawn="1"/>
        </p:nvSpPr>
        <p:spPr>
          <a:xfrm>
            <a:off x="8208963" y="5859463"/>
            <a:ext cx="609600" cy="812800"/>
          </a:xfrm>
          <a:prstGeom prst="rect">
            <a:avLst/>
          </a:prstGeom>
          <a:solidFill>
            <a:schemeClr val="bg1"/>
          </a:solidFill>
          <a:ln w="25400" cap="flat" cmpd="sng">
            <a:solidFill>
              <a:srgbClr val="85D1F7"/>
            </a:solidFill>
            <a:prstDash val="solid"/>
            <a:miter/>
            <a:headEnd type="none" w="med" len="med"/>
            <a:tailEnd type="none" w="med" len="med"/>
          </a:ln>
        </p:spPr>
        <p:txBody>
          <a:bodyPr wrap="none" anchor="ctr" anchorCtr="0"/>
          <a:p>
            <a:pPr lvl="0" algn="ctr">
              <a:buNone/>
            </a:pPr>
            <a:endParaRPr lang="fr-FR" altLang="zh-CN" dirty="0">
              <a:latin typeface="Arial" panose="020B0604020202020204" pitchFamily="34" charset="0"/>
              <a:ea typeface="Arial" panose="020B0604020202020204" pitchFamily="34" charset="0"/>
            </a:endParaRPr>
          </a:p>
        </p:txBody>
      </p:sp>
      <p:pic>
        <p:nvPicPr>
          <p:cNvPr id="2053" name="图片 15"/>
          <p:cNvPicPr>
            <a:picLocks noChangeAspect="1"/>
          </p:cNvPicPr>
          <p:nvPr userDrawn="1"/>
        </p:nvPicPr>
        <p:blipFill>
          <a:blip r:embed="rId13"/>
          <a:stretch>
            <a:fillRect/>
          </a:stretch>
        </p:blipFill>
        <p:spPr>
          <a:xfrm>
            <a:off x="8261350" y="5892800"/>
            <a:ext cx="504825" cy="746125"/>
          </a:xfrm>
          <a:prstGeom prst="rect">
            <a:avLst/>
          </a:prstGeom>
          <a:noFill/>
          <a:ln w="9525">
            <a:noFill/>
          </a:ln>
        </p:spPr>
      </p:pic>
      <p:sp>
        <p:nvSpPr>
          <p:cNvPr id="2054" name="Line 3"/>
          <p:cNvSpPr/>
          <p:nvPr userDrawn="1"/>
        </p:nvSpPr>
        <p:spPr>
          <a:xfrm>
            <a:off x="0" y="571500"/>
            <a:ext cx="9144000" cy="0"/>
          </a:xfrm>
          <a:prstGeom prst="line">
            <a:avLst/>
          </a:prstGeom>
          <a:ln w="25400" cap="flat" cmpd="sng">
            <a:solidFill>
              <a:srgbClr val="85D1F7"/>
            </a:solidFill>
            <a:prstDash val="solid"/>
            <a:headEnd type="none" w="med" len="med"/>
            <a:tailEnd type="none" w="med" len="med"/>
          </a:ln>
        </p:spPr>
      </p:sp>
      <p:sp>
        <p:nvSpPr>
          <p:cNvPr id="20" name="矩形 19"/>
          <p:cNvSpPr/>
          <p:nvPr/>
        </p:nvSpPr>
        <p:spPr>
          <a:xfrm>
            <a:off x="4262438" y="165100"/>
            <a:ext cx="600075"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800" b="1" i="0" u="none" strike="noStrike" kern="1200" cap="none" spc="0" normalizeH="0" baseline="0" noProof="0">
              <a:ln>
                <a:noFill/>
              </a:ln>
              <a:solidFill>
                <a:schemeClr val="lt1"/>
              </a:solidFill>
              <a:effectLst/>
              <a:uLnTx/>
              <a:uFillTx/>
              <a:latin typeface="+mn-lt"/>
              <a:ea typeface="+mn-ea"/>
              <a:cs typeface="+mn-cs"/>
            </a:endParaRPr>
          </a:p>
        </p:txBody>
      </p:sp>
      <p:sp>
        <p:nvSpPr>
          <p:cNvPr id="2056" name="Line 3"/>
          <p:cNvSpPr/>
          <p:nvPr userDrawn="1"/>
        </p:nvSpPr>
        <p:spPr>
          <a:xfrm>
            <a:off x="0" y="401638"/>
            <a:ext cx="2835275" cy="0"/>
          </a:xfrm>
          <a:prstGeom prst="line">
            <a:avLst/>
          </a:prstGeom>
          <a:ln w="12700" cap="flat" cmpd="sng">
            <a:solidFill>
              <a:srgbClr val="00CC00"/>
            </a:solidFill>
            <a:prstDash val="solid"/>
            <a:headEnd type="none" w="med" len="med"/>
            <a:tailEnd type="none" w="med" len="med"/>
          </a:ln>
        </p:spPr>
      </p:sp>
      <p:sp>
        <p:nvSpPr>
          <p:cNvPr id="2057" name="Rectangle 4"/>
          <p:cNvSpPr/>
          <p:nvPr userDrawn="1"/>
        </p:nvSpPr>
        <p:spPr>
          <a:xfrm>
            <a:off x="4810125" y="219075"/>
            <a:ext cx="1065213" cy="261938"/>
          </a:xfrm>
          <a:prstGeom prst="rect">
            <a:avLst/>
          </a:prstGeom>
          <a:noFill/>
          <a:ln w="9525">
            <a:noFill/>
          </a:ln>
        </p:spPr>
        <p:txBody>
          <a:bodyPr>
            <a:spAutoFit/>
          </a:bodyPr>
          <a:p>
            <a:pPr lvl="0">
              <a:buNone/>
            </a:pPr>
            <a:r>
              <a:rPr lang="fr-FR" altLang="zh-CN" sz="1100" dirty="0">
                <a:solidFill>
                  <a:srgbClr val="0070C0"/>
                </a:solidFill>
                <a:latin typeface="微软雅黑" panose="020B0503020204020204" charset="-122"/>
                <a:ea typeface="微软雅黑" panose="020B0503020204020204" charset="-122"/>
              </a:rPr>
              <a:t>谢希仁 编著</a:t>
            </a:r>
            <a:endParaRPr lang="fr-FR" altLang="zh-CN" sz="1100" dirty="0">
              <a:solidFill>
                <a:srgbClr val="0070C0"/>
              </a:solidFill>
              <a:latin typeface="微软雅黑" panose="020B0503020204020204" charset="-122"/>
              <a:ea typeface="微软雅黑" panose="020B0503020204020204" charset="-122"/>
            </a:endParaRPr>
          </a:p>
        </p:txBody>
      </p:sp>
      <p:sp>
        <p:nvSpPr>
          <p:cNvPr id="2058" name="Rectangle 5"/>
          <p:cNvSpPr/>
          <p:nvPr userDrawn="1"/>
        </p:nvSpPr>
        <p:spPr>
          <a:xfrm>
            <a:off x="2835275" y="219075"/>
            <a:ext cx="1492250" cy="261938"/>
          </a:xfrm>
          <a:prstGeom prst="rect">
            <a:avLst/>
          </a:prstGeom>
          <a:noFill/>
          <a:ln w="9525">
            <a:noFill/>
          </a:ln>
        </p:spPr>
        <p:txBody>
          <a:bodyPr wrap="none">
            <a:spAutoFit/>
          </a:bodyPr>
          <a:p>
            <a:pPr lvl="0" algn="r">
              <a:buNone/>
            </a:pPr>
            <a:r>
              <a:rPr lang="fr-FR" altLang="zh-CN" sz="1100" dirty="0">
                <a:solidFill>
                  <a:srgbClr val="0070C0"/>
                </a:solidFill>
                <a:latin typeface="微软雅黑" panose="020B0503020204020204" charset="-122"/>
                <a:ea typeface="微软雅黑" panose="020B0503020204020204" charset="-122"/>
              </a:rPr>
              <a:t>计算机网络 </a:t>
            </a:r>
            <a:r>
              <a:rPr lang="en-US" altLang="zh-CN" sz="1100" dirty="0">
                <a:solidFill>
                  <a:srgbClr val="0070C0"/>
                </a:solidFill>
                <a:latin typeface="微软雅黑" panose="020B0503020204020204" charset="-122"/>
                <a:ea typeface="微软雅黑" panose="020B0503020204020204" charset="-122"/>
              </a:rPr>
              <a:t>(</a:t>
            </a:r>
            <a:r>
              <a:rPr lang="zh-CN" altLang="en-US" sz="1100" dirty="0">
                <a:solidFill>
                  <a:srgbClr val="0070C0"/>
                </a:solidFill>
                <a:latin typeface="微软雅黑" panose="020B0503020204020204" charset="-122"/>
                <a:ea typeface="微软雅黑" panose="020B0503020204020204" charset="-122"/>
              </a:rPr>
              <a:t>第 </a:t>
            </a:r>
            <a:r>
              <a:rPr lang="en-US" altLang="zh-CN" sz="1100" dirty="0">
                <a:solidFill>
                  <a:srgbClr val="0070C0"/>
                </a:solidFill>
                <a:latin typeface="微软雅黑" panose="020B0503020204020204" charset="-122"/>
                <a:ea typeface="微软雅黑" panose="020B0503020204020204" charset="-122"/>
              </a:rPr>
              <a:t>8 </a:t>
            </a:r>
            <a:r>
              <a:rPr lang="zh-CN" altLang="en-US" sz="1100" dirty="0">
                <a:solidFill>
                  <a:srgbClr val="0070C0"/>
                </a:solidFill>
                <a:latin typeface="微软雅黑" panose="020B0503020204020204" charset="-122"/>
                <a:ea typeface="微软雅黑" panose="020B0503020204020204" charset="-122"/>
              </a:rPr>
              <a:t>版</a:t>
            </a:r>
            <a:r>
              <a:rPr lang="en-US" altLang="zh-CN" sz="1100" dirty="0">
                <a:solidFill>
                  <a:srgbClr val="0070C0"/>
                </a:solidFill>
                <a:latin typeface="微软雅黑" panose="020B0503020204020204" charset="-122"/>
                <a:ea typeface="微软雅黑" panose="020B0503020204020204" charset="-122"/>
              </a:rPr>
              <a:t>)</a:t>
            </a:r>
            <a:endParaRPr lang="fr-FR" altLang="zh-CN" sz="1100" dirty="0">
              <a:solidFill>
                <a:srgbClr val="0070C0"/>
              </a:solidFill>
              <a:latin typeface="微软雅黑" panose="020B0503020204020204" charset="-122"/>
              <a:ea typeface="微软雅黑" panose="020B0503020204020204" charset="-122"/>
            </a:endParaRPr>
          </a:p>
        </p:txBody>
      </p:sp>
      <p:sp>
        <p:nvSpPr>
          <p:cNvPr id="2059" name="椭圆 23"/>
          <p:cNvSpPr/>
          <p:nvPr userDrawn="1"/>
        </p:nvSpPr>
        <p:spPr>
          <a:xfrm>
            <a:off x="2792413" y="346075"/>
            <a:ext cx="85725" cy="112713"/>
          </a:xfrm>
          <a:prstGeom prst="ellipse">
            <a:avLst/>
          </a:prstGeom>
          <a:solidFill>
            <a:schemeClr val="bg1"/>
          </a:solidFill>
          <a:ln w="12700" cap="flat" cmpd="sng">
            <a:solidFill>
              <a:srgbClr val="00B050"/>
            </a:solidFill>
            <a:prstDash val="solid"/>
            <a:headEnd type="none" w="med" len="med"/>
            <a:tailEnd type="none" w="med" len="med"/>
          </a:ln>
        </p:spPr>
        <p:txBody>
          <a:bodyPr/>
          <a:p>
            <a:pPr lvl="0" eaLnBrk="1" hangingPunct="1">
              <a:buNone/>
            </a:pPr>
            <a:endParaRPr lang="zh-CN" altLang="en-US" dirty="0">
              <a:solidFill>
                <a:schemeClr val="tx1"/>
              </a:solidFill>
              <a:latin typeface="Arial" panose="020B0604020202020204" pitchFamily="34" charset="0"/>
              <a:ea typeface="宋体" panose="02010600030101010101" pitchFamily="2" charset="-122"/>
            </a:endParaRPr>
          </a:p>
        </p:txBody>
      </p:sp>
      <p:sp>
        <p:nvSpPr>
          <p:cNvPr id="2060" name="Line 3"/>
          <p:cNvSpPr/>
          <p:nvPr userDrawn="1"/>
        </p:nvSpPr>
        <p:spPr>
          <a:xfrm>
            <a:off x="5713413" y="401638"/>
            <a:ext cx="3430587" cy="0"/>
          </a:xfrm>
          <a:prstGeom prst="line">
            <a:avLst/>
          </a:prstGeom>
          <a:ln w="12700" cap="flat" cmpd="sng">
            <a:solidFill>
              <a:srgbClr val="00CC00"/>
            </a:solidFill>
            <a:prstDash val="solid"/>
            <a:headEnd type="none" w="med" len="med"/>
            <a:tailEnd type="none" w="med" len="med"/>
          </a:ln>
        </p:spPr>
      </p:sp>
      <p:sp>
        <p:nvSpPr>
          <p:cNvPr id="2061" name="椭圆 25"/>
          <p:cNvSpPr/>
          <p:nvPr userDrawn="1"/>
        </p:nvSpPr>
        <p:spPr>
          <a:xfrm>
            <a:off x="5710238" y="346075"/>
            <a:ext cx="85725" cy="112713"/>
          </a:xfrm>
          <a:prstGeom prst="ellipse">
            <a:avLst/>
          </a:prstGeom>
          <a:solidFill>
            <a:schemeClr val="bg1"/>
          </a:solidFill>
          <a:ln w="12700" cap="flat" cmpd="sng">
            <a:solidFill>
              <a:srgbClr val="00B050"/>
            </a:solidFill>
            <a:prstDash val="solid"/>
            <a:headEnd type="none" w="med" len="med"/>
            <a:tailEnd type="none" w="med" len="med"/>
          </a:ln>
        </p:spPr>
        <p:txBody>
          <a:bodyPr/>
          <a:p>
            <a:pPr lvl="0" eaLnBrk="1" hangingPunct="1">
              <a:buNone/>
            </a:pPr>
            <a:endParaRPr lang="zh-CN" altLang="en-US" dirty="0">
              <a:solidFill>
                <a:schemeClr val="tx1"/>
              </a:solidFill>
              <a:latin typeface="Arial" panose="020B0604020202020204" pitchFamily="34" charset="0"/>
              <a:ea typeface="宋体" panose="02010600030101010101" pitchFamily="2" charset="-122"/>
            </a:endParaRPr>
          </a:p>
        </p:txBody>
      </p:sp>
      <p:pic>
        <p:nvPicPr>
          <p:cNvPr id="2062" name="图片 27"/>
          <p:cNvPicPr>
            <a:picLocks noChangeAspect="1"/>
          </p:cNvPicPr>
          <p:nvPr userDrawn="1"/>
        </p:nvPicPr>
        <p:blipFill>
          <a:blip r:embed="rId14"/>
          <a:stretch>
            <a:fillRect/>
          </a:stretch>
        </p:blipFill>
        <p:spPr>
          <a:xfrm>
            <a:off x="4392613" y="198438"/>
            <a:ext cx="358775" cy="612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advTm="2000"/>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5.xml"/><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p:txBody>
          <a:bodyPr vert="horz" wrap="square" lIns="91440" tIns="45720" rIns="91440" bIns="45720" anchor="t" anchorCtr="0"/>
          <a:p>
            <a:r>
              <a:rPr lang="zh-CN" altLang="en-US" sz="4000" b="1" dirty="0"/>
              <a:t>        路由器的路由功能</a:t>
            </a:r>
            <a:endParaRPr lang="zh-CN"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 name="圆角矩形 66"/>
          <p:cNvSpPr/>
          <p:nvPr/>
        </p:nvSpPr>
        <p:spPr>
          <a:xfrm>
            <a:off x="344776" y="149097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68" name="Group 125"/>
          <p:cNvGraphicFramePr>
            <a:graphicFrameLocks noGrp="1"/>
          </p:cNvGraphicFramePr>
          <p:nvPr/>
        </p:nvGraphicFramePr>
        <p:xfrm>
          <a:off x="5545138" y="2041525"/>
          <a:ext cx="2790174" cy="1076799"/>
        </p:xfrm>
        <a:graphic>
          <a:graphicData uri="http://schemas.openxmlformats.org/drawingml/2006/table">
            <a:tbl>
              <a:tblPr/>
              <a:tblGrid>
                <a:gridCol w="1543446"/>
                <a:gridCol w="1246728"/>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前缀匹配</a:t>
                      </a:r>
                      <a:endPar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下一跳</a:t>
                      </a:r>
                      <a:endPar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128.1.2.64/26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128.1.2.128/26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128.1.2.192/26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R</a:t>
                      </a:r>
                      <a:r>
                        <a:rPr kumimoji="1" lang="en-US" altLang="zh-CN" sz="1400" b="1" i="0" u="none" strike="noStrike" cap="none" normalizeH="0" baseline="-25000" dirty="0">
                          <a:ln>
                            <a:noFill/>
                          </a:ln>
                          <a:solidFill>
                            <a:schemeClr val="tx1"/>
                          </a:solidFill>
                          <a:effectLst/>
                          <a:latin typeface="微软雅黑" panose="020B0503020204020204" charset="-122"/>
                          <a:ea typeface="微软雅黑" panose="020B0503020204020204" charset="-122"/>
                        </a:rPr>
                        <a:t>2</a:t>
                      </a: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a:t>
                      </a:r>
                      <a:endParaRPr kumimoji="1" lang="en-US" altLang="zh-CN" sz="1400" b="1" i="0" u="none" strike="noStrike" cap="none" normalizeH="0" baseline="-2500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直接，接口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直接，接口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1" name="Text Box 155"/>
          <p:cNvSpPr txBox="1"/>
          <p:nvPr/>
        </p:nvSpPr>
        <p:spPr>
          <a:xfrm>
            <a:off x="1196975" y="5191125"/>
            <a:ext cx="6864350" cy="376238"/>
          </a:xfrm>
          <a:prstGeom prst="rect">
            <a:avLst/>
          </a:prstGeom>
          <a:solidFill>
            <a:srgbClr val="0070C0"/>
          </a:solidFill>
          <a:ln w="9525">
            <a:noFill/>
          </a:ln>
        </p:spPr>
        <p:txBody>
          <a:bodyPr>
            <a:spAutoFit/>
          </a:bodyPr>
          <a:p>
            <a:pPr algn="ctr" eaLnBrk="1" hangingPunct="1">
              <a:lnSpc>
                <a:spcPct val="110000"/>
              </a:lnSpc>
              <a:buNone/>
            </a:pPr>
            <a:r>
              <a:rPr lang="en-US" altLang="zh-CN" sz="1800" dirty="0">
                <a:solidFill>
                  <a:srgbClr val="FFFF00"/>
                </a:solidFill>
                <a:latin typeface="微软雅黑" panose="020B0503020204020204" charset="-122"/>
                <a:ea typeface="微软雅黑" panose="020B0503020204020204" charset="-122"/>
              </a:rPr>
              <a:t>128.1.2.132</a:t>
            </a:r>
            <a:r>
              <a:rPr lang="en-US" altLang="zh-CN" sz="1800" dirty="0">
                <a:solidFill>
                  <a:srgbClr val="FFFFFF"/>
                </a:solidFill>
                <a:latin typeface="微软雅黑" panose="020B0503020204020204" charset="-122"/>
                <a:ea typeface="微软雅黑" panose="020B0503020204020204" charset="-122"/>
              </a:rPr>
              <a:t> </a:t>
            </a:r>
            <a:r>
              <a:rPr lang="en-US" altLang="zh-CN" sz="1800" dirty="0">
                <a:solidFill>
                  <a:srgbClr val="000066"/>
                </a:solidFill>
                <a:latin typeface="微软雅黑" panose="020B0503020204020204" charset="-122"/>
                <a:ea typeface="微软雅黑" panose="020B0503020204020204" charset="-122"/>
              </a:rPr>
              <a:t>AND</a:t>
            </a:r>
            <a:r>
              <a:rPr lang="en-US" altLang="zh-CN" sz="1800" dirty="0">
                <a:solidFill>
                  <a:srgbClr val="FFFFFF"/>
                </a:solidFill>
                <a:latin typeface="微软雅黑" panose="020B0503020204020204" charset="-122"/>
                <a:ea typeface="微软雅黑" panose="020B0503020204020204" charset="-122"/>
              </a:rPr>
              <a:t> 255.255.255.192 = 128.1.2.128     </a:t>
            </a:r>
            <a:r>
              <a:rPr lang="zh-CN" altLang="en-US" sz="1800" dirty="0">
                <a:solidFill>
                  <a:srgbClr val="FFFF00"/>
                </a:solidFill>
                <a:latin typeface="微软雅黑" panose="020B0503020204020204" charset="-122"/>
                <a:ea typeface="微软雅黑" panose="020B0503020204020204" charset="-122"/>
              </a:rPr>
              <a:t>不匹配</a:t>
            </a:r>
            <a:r>
              <a:rPr lang="en-US" altLang="zh-CN" sz="1800" dirty="0">
                <a:solidFill>
                  <a:srgbClr val="FFFF00"/>
                </a:solidFill>
                <a:latin typeface="微软雅黑" panose="020B0503020204020204" charset="-122"/>
                <a:ea typeface="微软雅黑" panose="020B0503020204020204" charset="-122"/>
              </a:rPr>
              <a:t>!</a:t>
            </a:r>
            <a:endParaRPr lang="en-US" altLang="zh-CN" sz="1800" dirty="0">
              <a:solidFill>
                <a:srgbClr val="FFFF00"/>
              </a:solidFill>
              <a:latin typeface="微软雅黑" panose="020B0503020204020204" charset="-122"/>
              <a:ea typeface="微软雅黑" panose="020B0503020204020204" charset="-122"/>
            </a:endParaRPr>
          </a:p>
        </p:txBody>
      </p:sp>
      <p:sp>
        <p:nvSpPr>
          <p:cNvPr id="27665" name="Line 66"/>
          <p:cNvSpPr/>
          <p:nvPr/>
        </p:nvSpPr>
        <p:spPr>
          <a:xfrm>
            <a:off x="5637213" y="2576513"/>
            <a:ext cx="1363662" cy="0"/>
          </a:xfrm>
          <a:prstGeom prst="line">
            <a:avLst/>
          </a:prstGeom>
          <a:ln w="38100" cap="flat" cmpd="sng">
            <a:solidFill>
              <a:srgbClr val="FF0000"/>
            </a:solidFill>
            <a:prstDash val="solid"/>
            <a:headEnd type="none" w="med" len="med"/>
            <a:tailEnd type="none" w="med" len="med"/>
          </a:ln>
        </p:spPr>
      </p:sp>
      <p:sp>
        <p:nvSpPr>
          <p:cNvPr id="27666" name="椭圆 119"/>
          <p:cNvSpPr/>
          <p:nvPr/>
        </p:nvSpPr>
        <p:spPr>
          <a:xfrm rot="-1124080">
            <a:off x="1041400" y="1766888"/>
            <a:ext cx="3352800" cy="1003300"/>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grpSp>
        <p:nvGrpSpPr>
          <p:cNvPr id="27667" name="组合 3"/>
          <p:cNvGrpSpPr/>
          <p:nvPr/>
        </p:nvGrpSpPr>
        <p:grpSpPr>
          <a:xfrm>
            <a:off x="354013" y="1673225"/>
            <a:ext cx="7305675" cy="3441700"/>
            <a:chOff x="354487" y="816458"/>
            <a:chExt cx="7304424" cy="3440748"/>
          </a:xfrm>
        </p:grpSpPr>
        <p:grpSp>
          <p:nvGrpSpPr>
            <p:cNvPr id="27671" name="组合 68"/>
            <p:cNvGrpSpPr/>
            <p:nvPr/>
          </p:nvGrpSpPr>
          <p:grpSpPr>
            <a:xfrm>
              <a:off x="354487" y="816458"/>
              <a:ext cx="7304424" cy="3440748"/>
              <a:chOff x="354487" y="816458"/>
              <a:chExt cx="7304424" cy="3440748"/>
            </a:xfrm>
          </p:grpSpPr>
          <p:sp>
            <p:nvSpPr>
              <p:cNvPr id="70" name="直角三角形 69"/>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676" name="椭圆 70"/>
              <p:cNvSpPr/>
              <p:nvPr/>
            </p:nvSpPr>
            <p:spPr>
              <a:xfrm>
                <a:off x="3607791" y="2535299"/>
                <a:ext cx="3716460" cy="1197252"/>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677" name="椭圆 71"/>
              <p:cNvSpPr/>
              <p:nvPr/>
            </p:nvSpPr>
            <p:spPr>
              <a:xfrm rot="-5400000">
                <a:off x="883716" y="2425929"/>
                <a:ext cx="1925637" cy="1736917"/>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678" name="Text Box 20"/>
              <p:cNvSpPr txBox="1"/>
              <p:nvPr/>
            </p:nvSpPr>
            <p:spPr>
              <a:xfrm>
                <a:off x="2456408" y="2039834"/>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128.1.2.194</a:t>
                </a:r>
                <a:endParaRPr lang="en-US" altLang="zh-CN" sz="1600" dirty="0">
                  <a:solidFill>
                    <a:srgbClr val="000000"/>
                  </a:solidFill>
                  <a:latin typeface="微软雅黑" panose="020B0503020204020204" charset="-122"/>
                  <a:ea typeface="微软雅黑" panose="020B0503020204020204" charset="-122"/>
                </a:endParaRPr>
              </a:p>
            </p:txBody>
          </p:sp>
          <p:sp>
            <p:nvSpPr>
              <p:cNvPr id="27679" name="Text Box 25"/>
              <p:cNvSpPr txBox="1"/>
              <p:nvPr/>
            </p:nvSpPr>
            <p:spPr>
              <a:xfrm>
                <a:off x="3732139" y="1824581"/>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0</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680" name="Line 19"/>
              <p:cNvSpPr/>
              <p:nvPr/>
            </p:nvSpPr>
            <p:spPr>
              <a:xfrm>
                <a:off x="2775735" y="1678638"/>
                <a:ext cx="1301162" cy="557333"/>
              </a:xfrm>
              <a:prstGeom prst="line">
                <a:avLst/>
              </a:prstGeom>
              <a:ln w="28575" cap="flat" cmpd="sng">
                <a:solidFill>
                  <a:schemeClr val="tx1"/>
                </a:solidFill>
                <a:prstDash val="solid"/>
                <a:headEnd type="none" w="med" len="med"/>
                <a:tailEnd type="none" w="med" len="med"/>
              </a:ln>
            </p:spPr>
          </p:sp>
          <p:sp>
            <p:nvSpPr>
              <p:cNvPr id="27681" name="Line 16"/>
              <p:cNvSpPr/>
              <p:nvPr/>
            </p:nvSpPr>
            <p:spPr>
              <a:xfrm flipH="1">
                <a:off x="1638141" y="1656270"/>
                <a:ext cx="947995" cy="253038"/>
              </a:xfrm>
              <a:prstGeom prst="line">
                <a:avLst/>
              </a:prstGeom>
              <a:ln w="28575" cap="flat" cmpd="sng">
                <a:solidFill>
                  <a:schemeClr val="tx1"/>
                </a:solidFill>
                <a:prstDash val="solid"/>
                <a:headEnd type="none" w="med" len="med"/>
                <a:tailEnd type="none" w="med" len="med"/>
              </a:ln>
            </p:spPr>
          </p:sp>
          <p:sp>
            <p:nvSpPr>
              <p:cNvPr id="27682" name="Line 8"/>
              <p:cNvSpPr/>
              <p:nvPr/>
            </p:nvSpPr>
            <p:spPr>
              <a:xfrm flipH="1">
                <a:off x="2658440" y="1101262"/>
                <a:ext cx="956029" cy="553609"/>
              </a:xfrm>
              <a:prstGeom prst="line">
                <a:avLst/>
              </a:prstGeom>
              <a:ln w="28575" cap="flat" cmpd="sng">
                <a:solidFill>
                  <a:schemeClr val="tx1"/>
                </a:solidFill>
                <a:prstDash val="solid"/>
                <a:headEnd type="none" w="med" len="med"/>
                <a:tailEnd type="none" w="med" len="med"/>
              </a:ln>
            </p:spPr>
          </p:sp>
          <p:pic>
            <p:nvPicPr>
              <p:cNvPr id="27683" name="Picture 4"/>
              <p:cNvPicPr/>
              <p:nvPr/>
            </p:nvPicPr>
            <p:blipFill>
              <a:blip r:embed="rId1"/>
              <a:stretch>
                <a:fillRect/>
              </a:stretch>
            </p:blipFill>
            <p:spPr>
              <a:xfrm>
                <a:off x="3493961" y="824458"/>
                <a:ext cx="345456" cy="311755"/>
              </a:xfrm>
              <a:prstGeom prst="rect">
                <a:avLst/>
              </a:prstGeom>
              <a:noFill/>
              <a:ln w="9525">
                <a:noFill/>
              </a:ln>
            </p:spPr>
          </p:pic>
          <p:sp>
            <p:nvSpPr>
              <p:cNvPr id="27684" name="Text Box 9"/>
              <p:cNvSpPr txBox="1"/>
              <p:nvPr/>
            </p:nvSpPr>
            <p:spPr>
              <a:xfrm>
                <a:off x="2171247" y="912225"/>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128.1.2.193</a:t>
                </a:r>
                <a:endParaRPr lang="en-US" altLang="zh-CN" sz="1600" dirty="0">
                  <a:solidFill>
                    <a:srgbClr val="000000"/>
                  </a:solidFill>
                  <a:latin typeface="微软雅黑" panose="020B0503020204020204" charset="-122"/>
                  <a:ea typeface="微软雅黑" panose="020B0503020204020204" charset="-122"/>
                </a:endParaRPr>
              </a:p>
            </p:txBody>
          </p:sp>
          <p:sp>
            <p:nvSpPr>
              <p:cNvPr id="27685" name="Text Box 23"/>
              <p:cNvSpPr txBox="1"/>
              <p:nvPr/>
            </p:nvSpPr>
            <p:spPr>
              <a:xfrm>
                <a:off x="3839945" y="816458"/>
                <a:ext cx="1225389" cy="338554"/>
              </a:xfrm>
              <a:prstGeom prst="rect">
                <a:avLst/>
              </a:prstGeom>
              <a:solidFill>
                <a:srgbClr val="00FFFF"/>
              </a:solidFill>
              <a:ln w="9525" cap="flat" cmpd="sng">
                <a:solidFill>
                  <a:schemeClr val="tx1"/>
                </a:solidFill>
                <a:prstDash val="solid"/>
                <a:miter/>
                <a:headEnd type="none" w="med" len="med"/>
                <a:tailEnd type="none" w="med" len="med"/>
              </a:ln>
            </p:spPr>
            <p:txBody>
              <a:bodyPr>
                <a:spAutoFit/>
              </a:bodyPr>
              <a:p>
                <a:pPr eaLnBrk="1" hangingPunct="1">
                  <a:buNone/>
                </a:pPr>
                <a:r>
                  <a:rPr lang="zh-CN" altLang="en-US" sz="1600" dirty="0">
                    <a:solidFill>
                      <a:srgbClr val="000000"/>
                    </a:solidFill>
                    <a:latin typeface="微软雅黑" panose="020B0503020204020204" charset="-122"/>
                    <a:ea typeface="微软雅黑" panose="020B0503020204020204" charset="-122"/>
                  </a:rPr>
                  <a:t>源主机 </a:t>
                </a: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686" name="Text Box 10"/>
              <p:cNvSpPr txBox="1"/>
              <p:nvPr/>
            </p:nvSpPr>
            <p:spPr>
              <a:xfrm>
                <a:off x="590769" y="1099476"/>
                <a:ext cx="1726755" cy="584775"/>
              </a:xfrm>
              <a:prstGeom prst="rect">
                <a:avLst/>
              </a:prstGeom>
              <a:noFill/>
              <a:ln w="9525">
                <a:noFill/>
              </a:ln>
            </p:spPr>
            <p:txBody>
              <a:bodyPr wrap="none">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128.1.2.192/26</a:t>
                </a:r>
                <a:endParaRPr lang="en-US" altLang="zh-CN" sz="1600" dirty="0">
                  <a:solidFill>
                    <a:srgbClr val="000000"/>
                  </a:solidFill>
                  <a:latin typeface="微软雅黑" panose="020B0503020204020204" charset="-122"/>
                  <a:ea typeface="微软雅黑" panose="020B0503020204020204" charset="-122"/>
                </a:endParaRPr>
              </a:p>
            </p:txBody>
          </p:sp>
          <p:sp>
            <p:nvSpPr>
              <p:cNvPr id="27687" name="Line 45"/>
              <p:cNvSpPr/>
              <p:nvPr/>
            </p:nvSpPr>
            <p:spPr>
              <a:xfrm flipH="1" flipV="1">
                <a:off x="2294019" y="3312971"/>
                <a:ext cx="808348" cy="223680"/>
              </a:xfrm>
              <a:prstGeom prst="line">
                <a:avLst/>
              </a:prstGeom>
              <a:ln w="28575" cap="flat" cmpd="sng">
                <a:solidFill>
                  <a:schemeClr val="tx1"/>
                </a:solidFill>
                <a:prstDash val="solid"/>
                <a:headEnd type="none" w="med" len="med"/>
                <a:tailEnd type="none" w="med" len="med"/>
              </a:ln>
            </p:spPr>
          </p:sp>
          <p:sp>
            <p:nvSpPr>
              <p:cNvPr id="27688" name="Line 41"/>
              <p:cNvSpPr/>
              <p:nvPr/>
            </p:nvSpPr>
            <p:spPr>
              <a:xfrm flipH="1">
                <a:off x="4263353" y="2793929"/>
                <a:ext cx="1332012" cy="43339"/>
              </a:xfrm>
              <a:prstGeom prst="line">
                <a:avLst/>
              </a:prstGeom>
              <a:ln w="28575" cap="flat" cmpd="sng">
                <a:solidFill>
                  <a:schemeClr val="tx1"/>
                </a:solidFill>
                <a:prstDash val="solid"/>
                <a:headEnd type="none" w="med" len="med"/>
                <a:tailEnd type="none" w="med" len="med"/>
              </a:ln>
            </p:spPr>
          </p:sp>
          <p:sp>
            <p:nvSpPr>
              <p:cNvPr id="27689" name="Line 33"/>
              <p:cNvSpPr/>
              <p:nvPr/>
            </p:nvSpPr>
            <p:spPr>
              <a:xfrm flipH="1">
                <a:off x="2051398" y="3354911"/>
                <a:ext cx="88372" cy="522853"/>
              </a:xfrm>
              <a:prstGeom prst="line">
                <a:avLst/>
              </a:prstGeom>
              <a:ln w="28575" cap="flat" cmpd="sng">
                <a:solidFill>
                  <a:schemeClr val="tx1"/>
                </a:solidFill>
                <a:prstDash val="solid"/>
                <a:headEnd type="none" w="med" len="med"/>
                <a:tailEnd type="none" w="med" len="med"/>
              </a:ln>
            </p:spPr>
          </p:sp>
          <p:sp>
            <p:nvSpPr>
              <p:cNvPr id="27690" name="Line 32"/>
              <p:cNvSpPr/>
              <p:nvPr/>
            </p:nvSpPr>
            <p:spPr>
              <a:xfrm flipH="1">
                <a:off x="3297683" y="2900177"/>
                <a:ext cx="819453" cy="669643"/>
              </a:xfrm>
              <a:prstGeom prst="line">
                <a:avLst/>
              </a:prstGeom>
              <a:ln w="28575" cap="flat" cmpd="sng">
                <a:solidFill>
                  <a:schemeClr val="tx1"/>
                </a:solidFill>
                <a:prstDash val="solid"/>
                <a:headEnd type="none" w="med" len="med"/>
                <a:tailEnd type="none" w="med" len="med"/>
              </a:ln>
            </p:spPr>
          </p:sp>
          <p:sp>
            <p:nvSpPr>
              <p:cNvPr id="27691" name="Line 21"/>
              <p:cNvSpPr/>
              <p:nvPr/>
            </p:nvSpPr>
            <p:spPr>
              <a:xfrm>
                <a:off x="4207116" y="2371732"/>
                <a:ext cx="1607" cy="462739"/>
              </a:xfrm>
              <a:prstGeom prst="line">
                <a:avLst/>
              </a:prstGeom>
              <a:ln w="28575" cap="flat" cmpd="sng">
                <a:solidFill>
                  <a:schemeClr val="tx1"/>
                </a:solidFill>
                <a:prstDash val="solid"/>
                <a:headEnd type="none" w="med" len="med"/>
                <a:tailEnd type="none" w="med" len="med"/>
              </a:ln>
            </p:spPr>
          </p:sp>
          <p:pic>
            <p:nvPicPr>
              <p:cNvPr id="27692" name="Picture 2"/>
              <p:cNvPicPr/>
              <p:nvPr/>
            </p:nvPicPr>
            <p:blipFill>
              <a:blip r:embed="rId1"/>
              <a:stretch>
                <a:fillRect/>
              </a:stretch>
            </p:blipFill>
            <p:spPr>
              <a:xfrm>
                <a:off x="1874653" y="3753341"/>
                <a:ext cx="345455" cy="310356"/>
              </a:xfrm>
              <a:prstGeom prst="rect">
                <a:avLst/>
              </a:prstGeom>
              <a:noFill/>
              <a:ln w="9525">
                <a:noFill/>
              </a:ln>
            </p:spPr>
          </p:pic>
          <p:pic>
            <p:nvPicPr>
              <p:cNvPr id="27693" name="Picture 11"/>
              <p:cNvPicPr/>
              <p:nvPr/>
            </p:nvPicPr>
            <p:blipFill>
              <a:blip r:embed="rId1"/>
              <a:stretch>
                <a:fillRect/>
              </a:stretch>
            </p:blipFill>
            <p:spPr>
              <a:xfrm>
                <a:off x="1419621" y="1719179"/>
                <a:ext cx="345455" cy="310356"/>
              </a:xfrm>
              <a:prstGeom prst="rect">
                <a:avLst/>
              </a:prstGeom>
              <a:noFill/>
              <a:ln w="9525">
                <a:noFill/>
              </a:ln>
            </p:spPr>
          </p:pic>
          <p:grpSp>
            <p:nvGrpSpPr>
              <p:cNvPr id="27694" name="Group 18"/>
              <p:cNvGrpSpPr/>
              <p:nvPr/>
            </p:nvGrpSpPr>
            <p:grpSpPr>
              <a:xfrm>
                <a:off x="3943605" y="2125684"/>
                <a:ext cx="531842" cy="303367"/>
                <a:chOff x="864" y="1824"/>
                <a:chExt cx="432" cy="288"/>
              </a:xfrm>
            </p:grpSpPr>
            <p:pic>
              <p:nvPicPr>
                <p:cNvPr id="27728" name="Picture 3"/>
                <p:cNvPicPr/>
                <p:nvPr/>
              </p:nvPicPr>
              <p:blipFill>
                <a:blip r:embed="rId2"/>
                <a:stretch>
                  <a:fillRect/>
                </a:stretch>
              </p:blipFill>
              <p:spPr>
                <a:xfrm>
                  <a:off x="864" y="1824"/>
                  <a:ext cx="432" cy="288"/>
                </a:xfrm>
                <a:prstGeom prst="rect">
                  <a:avLst/>
                </a:prstGeom>
                <a:noFill/>
                <a:ln w="12699">
                  <a:noFill/>
                </a:ln>
              </p:spPr>
            </p:pic>
            <p:pic>
              <p:nvPicPr>
                <p:cNvPr id="27729" name="Picture 12"/>
                <p:cNvPicPr/>
                <p:nvPr/>
              </p:nvPicPr>
              <p:blipFill>
                <a:blip r:embed="rId2"/>
                <a:stretch>
                  <a:fillRect/>
                </a:stretch>
              </p:blipFill>
              <p:spPr>
                <a:xfrm>
                  <a:off x="864" y="1824"/>
                  <a:ext cx="432" cy="288"/>
                </a:xfrm>
                <a:prstGeom prst="rect">
                  <a:avLst/>
                </a:prstGeom>
                <a:noFill/>
                <a:ln w="12699">
                  <a:noFill/>
                </a:ln>
              </p:spPr>
            </p:pic>
          </p:grpSp>
          <p:pic>
            <p:nvPicPr>
              <p:cNvPr id="27695" name="Picture 13"/>
              <p:cNvPicPr/>
              <p:nvPr/>
            </p:nvPicPr>
            <p:blipFill>
              <a:blip r:embed="rId1"/>
              <a:stretch>
                <a:fillRect/>
              </a:stretch>
            </p:blipFill>
            <p:spPr>
              <a:xfrm>
                <a:off x="5502173" y="2589821"/>
                <a:ext cx="345456" cy="310356"/>
              </a:xfrm>
              <a:prstGeom prst="rect">
                <a:avLst/>
              </a:prstGeom>
              <a:noFill/>
              <a:ln w="9525">
                <a:noFill/>
              </a:ln>
            </p:spPr>
          </p:pic>
          <p:sp>
            <p:nvSpPr>
              <p:cNvPr id="27696" name="Text Box 22"/>
              <p:cNvSpPr txBox="1"/>
              <p:nvPr/>
            </p:nvSpPr>
            <p:spPr>
              <a:xfrm>
                <a:off x="2853215" y="2404897"/>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128.1.2.130</a:t>
                </a:r>
                <a:endParaRPr lang="en-US" altLang="zh-CN" sz="1600" dirty="0">
                  <a:solidFill>
                    <a:srgbClr val="000000"/>
                  </a:solidFill>
                  <a:latin typeface="微软雅黑" panose="020B0503020204020204" charset="-122"/>
                  <a:ea typeface="微软雅黑" panose="020B0503020204020204" charset="-122"/>
                </a:endParaRPr>
              </a:p>
            </p:txBody>
          </p:sp>
          <p:sp>
            <p:nvSpPr>
              <p:cNvPr id="27697" name="Text Box 24"/>
              <p:cNvSpPr txBox="1"/>
              <p:nvPr/>
            </p:nvSpPr>
            <p:spPr>
              <a:xfrm>
                <a:off x="4108734" y="1835693"/>
                <a:ext cx="412292" cy="338554"/>
              </a:xfrm>
              <a:prstGeom prst="rect">
                <a:avLst/>
              </a:prstGeom>
              <a:noFill/>
              <a:ln w="9525">
                <a:noFill/>
              </a:ln>
            </p:spPr>
            <p:txBody>
              <a:bodyPr wrap="none">
                <a:spAutoFit/>
              </a:bodyPr>
              <a:p>
                <a:pPr eaLnBrk="1" hangingPunct="1">
                  <a:buNone/>
                </a:pPr>
                <a:r>
                  <a:rPr lang="en-US" altLang="zh-CN" sz="1600" dirty="0">
                    <a:solidFill>
                      <a:srgbClr val="CC0066"/>
                    </a:solidFill>
                    <a:latin typeface="微软雅黑" panose="020B0503020204020204" charset="-122"/>
                    <a:ea typeface="微软雅黑" panose="020B0503020204020204" charset="-122"/>
                  </a:rPr>
                  <a:t>R</a:t>
                </a:r>
                <a:r>
                  <a:rPr lang="en-US" altLang="zh-CN" sz="1600" baseline="-25000" dirty="0">
                    <a:solidFill>
                      <a:srgbClr val="CC0066"/>
                    </a:solidFill>
                    <a:latin typeface="微软雅黑" panose="020B0503020204020204" charset="-122"/>
                    <a:ea typeface="微软雅黑" panose="020B0503020204020204" charset="-122"/>
                  </a:rPr>
                  <a:t>1</a:t>
                </a:r>
                <a:endParaRPr lang="en-US" altLang="zh-CN" sz="1600" baseline="-25000" dirty="0">
                  <a:solidFill>
                    <a:srgbClr val="CC0066"/>
                  </a:solidFill>
                  <a:latin typeface="微软雅黑" panose="020B0503020204020204" charset="-122"/>
                  <a:ea typeface="微软雅黑" panose="020B0503020204020204" charset="-122"/>
                </a:endParaRPr>
              </a:p>
            </p:txBody>
          </p:sp>
          <p:sp>
            <p:nvSpPr>
              <p:cNvPr id="27698" name="Text Box 26"/>
              <p:cNvSpPr txBox="1"/>
              <p:nvPr/>
            </p:nvSpPr>
            <p:spPr>
              <a:xfrm>
                <a:off x="4178194" y="2368936"/>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699" name="Line 27"/>
              <p:cNvSpPr/>
              <p:nvPr/>
            </p:nvSpPr>
            <p:spPr>
              <a:xfrm>
                <a:off x="4263353" y="2837267"/>
                <a:ext cx="1307911" cy="462738"/>
              </a:xfrm>
              <a:prstGeom prst="line">
                <a:avLst/>
              </a:prstGeom>
              <a:ln w="28575" cap="flat" cmpd="sng">
                <a:solidFill>
                  <a:schemeClr val="tx1"/>
                </a:solidFill>
                <a:prstDash val="solid"/>
                <a:headEnd type="none" w="med" len="med"/>
                <a:tailEnd type="none" w="med" len="med"/>
              </a:ln>
            </p:spPr>
          </p:sp>
          <p:grpSp>
            <p:nvGrpSpPr>
              <p:cNvPr id="27700" name="Group 28"/>
              <p:cNvGrpSpPr/>
              <p:nvPr/>
            </p:nvGrpSpPr>
            <p:grpSpPr>
              <a:xfrm>
                <a:off x="3032567" y="3427224"/>
                <a:ext cx="531841" cy="303366"/>
                <a:chOff x="864" y="1824"/>
                <a:chExt cx="432" cy="288"/>
              </a:xfrm>
            </p:grpSpPr>
            <p:pic>
              <p:nvPicPr>
                <p:cNvPr id="27726" name="Picture 29"/>
                <p:cNvPicPr/>
                <p:nvPr/>
              </p:nvPicPr>
              <p:blipFill>
                <a:blip r:embed="rId2"/>
                <a:stretch>
                  <a:fillRect/>
                </a:stretch>
              </p:blipFill>
              <p:spPr>
                <a:xfrm>
                  <a:off x="864" y="1824"/>
                  <a:ext cx="432" cy="288"/>
                </a:xfrm>
                <a:prstGeom prst="rect">
                  <a:avLst/>
                </a:prstGeom>
                <a:noFill/>
                <a:ln w="12699">
                  <a:noFill/>
                </a:ln>
              </p:spPr>
            </p:pic>
            <p:pic>
              <p:nvPicPr>
                <p:cNvPr id="27727" name="Picture 30"/>
                <p:cNvPicPr/>
                <p:nvPr/>
              </p:nvPicPr>
              <p:blipFill>
                <a:blip r:embed="rId2"/>
                <a:stretch>
                  <a:fillRect/>
                </a:stretch>
              </p:blipFill>
              <p:spPr>
                <a:xfrm>
                  <a:off x="864" y="1824"/>
                  <a:ext cx="432" cy="288"/>
                </a:xfrm>
                <a:prstGeom prst="rect">
                  <a:avLst/>
                </a:prstGeom>
                <a:noFill/>
                <a:ln w="12699">
                  <a:noFill/>
                </a:ln>
              </p:spPr>
            </p:pic>
          </p:grpSp>
          <p:sp>
            <p:nvSpPr>
              <p:cNvPr id="27701" name="Text Box 31"/>
              <p:cNvSpPr txBox="1"/>
              <p:nvPr/>
            </p:nvSpPr>
            <p:spPr>
              <a:xfrm>
                <a:off x="3511384" y="3483144"/>
                <a:ext cx="412292" cy="338554"/>
              </a:xfrm>
              <a:prstGeom prst="rect">
                <a:avLst/>
              </a:prstGeom>
              <a:noFill/>
              <a:ln w="9525">
                <a:noFill/>
              </a:ln>
            </p:spPr>
            <p:txBody>
              <a:bodyPr wrap="none">
                <a:spAutoFit/>
              </a:bodyPr>
              <a:p>
                <a:pPr eaLnBrk="1" hangingPunct="1">
                  <a:buNone/>
                </a:pPr>
                <a:r>
                  <a:rPr lang="en-US" altLang="zh-CN" sz="1600" dirty="0">
                    <a:solidFill>
                      <a:srgbClr val="CC0066"/>
                    </a:solidFill>
                    <a:latin typeface="微软雅黑" panose="020B0503020204020204" charset="-122"/>
                    <a:ea typeface="微软雅黑" panose="020B0503020204020204" charset="-122"/>
                  </a:rPr>
                  <a:t>R</a:t>
                </a:r>
                <a:r>
                  <a:rPr lang="en-US" altLang="zh-CN" sz="1600" baseline="-25000" dirty="0">
                    <a:solidFill>
                      <a:srgbClr val="CC0066"/>
                    </a:solidFill>
                    <a:latin typeface="微软雅黑" panose="020B0503020204020204" charset="-122"/>
                    <a:ea typeface="微软雅黑" panose="020B0503020204020204" charset="-122"/>
                  </a:rPr>
                  <a:t>2</a:t>
                </a:r>
                <a:endParaRPr lang="en-US" altLang="zh-CN" sz="1600" baseline="-25000" dirty="0">
                  <a:solidFill>
                    <a:srgbClr val="CC0066"/>
                  </a:solidFill>
                  <a:latin typeface="微软雅黑" panose="020B0503020204020204" charset="-122"/>
                  <a:ea typeface="微软雅黑" panose="020B0503020204020204" charset="-122"/>
                </a:endParaRPr>
              </a:p>
            </p:txBody>
          </p:sp>
          <p:sp>
            <p:nvSpPr>
              <p:cNvPr id="27702" name="Line 35"/>
              <p:cNvSpPr/>
              <p:nvPr/>
            </p:nvSpPr>
            <p:spPr>
              <a:xfrm flipH="1">
                <a:off x="2147804" y="2732799"/>
                <a:ext cx="36955" cy="580171"/>
              </a:xfrm>
              <a:prstGeom prst="line">
                <a:avLst/>
              </a:prstGeom>
              <a:ln w="28575" cap="flat" cmpd="sng">
                <a:solidFill>
                  <a:schemeClr val="tx1"/>
                </a:solidFill>
                <a:prstDash val="solid"/>
                <a:headEnd type="none" w="med" len="med"/>
                <a:tailEnd type="none" w="med" len="med"/>
              </a:ln>
            </p:spPr>
          </p:sp>
          <p:pic>
            <p:nvPicPr>
              <p:cNvPr id="27703" name="Picture 14"/>
              <p:cNvPicPr/>
              <p:nvPr/>
            </p:nvPicPr>
            <p:blipFill>
              <a:blip r:embed="rId1"/>
              <a:stretch>
                <a:fillRect/>
              </a:stretch>
            </p:blipFill>
            <p:spPr>
              <a:xfrm>
                <a:off x="5539129" y="3034385"/>
                <a:ext cx="345455" cy="310356"/>
              </a:xfrm>
              <a:prstGeom prst="rect">
                <a:avLst/>
              </a:prstGeom>
              <a:noFill/>
              <a:ln w="9525">
                <a:noFill/>
              </a:ln>
            </p:spPr>
          </p:pic>
          <p:sp>
            <p:nvSpPr>
              <p:cNvPr id="27704" name="Text Box 37"/>
              <p:cNvSpPr txBox="1"/>
              <p:nvPr/>
            </p:nvSpPr>
            <p:spPr>
              <a:xfrm>
                <a:off x="5909138" y="2500740"/>
                <a:ext cx="1749773" cy="584775"/>
              </a:xfrm>
              <a:prstGeom prst="rect">
                <a:avLst/>
              </a:prstGeom>
              <a:noFill/>
              <a:ln w="9525">
                <a:noFill/>
              </a:ln>
            </p:spPr>
            <p:txBody>
              <a:bodyPr>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128.1.2.128/26</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05" name="Text Box 39"/>
              <p:cNvSpPr txBox="1"/>
              <p:nvPr/>
            </p:nvSpPr>
            <p:spPr>
              <a:xfrm>
                <a:off x="5888875" y="3027938"/>
                <a:ext cx="1435376" cy="338554"/>
              </a:xfrm>
              <a:prstGeom prst="rect">
                <a:avLst/>
              </a:prstGeom>
              <a:solidFill>
                <a:srgbClr val="00FFFF"/>
              </a:solidFill>
              <a:ln w="9525" cap="flat" cmpd="sng">
                <a:solidFill>
                  <a:schemeClr val="tx1"/>
                </a:solidFill>
                <a:prstDash val="solid"/>
                <a:miter/>
                <a:headEnd type="none" w="med" len="med"/>
                <a:tailEnd type="none" w="med" len="med"/>
              </a:ln>
            </p:spPr>
            <p:txBody>
              <a:bodyPr>
                <a:spAutoFit/>
              </a:bodyPr>
              <a:p>
                <a:pPr eaLnBrk="1" hangingPunct="1">
                  <a:buNone/>
                </a:pPr>
                <a:r>
                  <a:rPr lang="zh-CN" altLang="en-US" sz="1600" dirty="0">
                    <a:solidFill>
                      <a:srgbClr val="000000"/>
                    </a:solidFill>
                    <a:latin typeface="微软雅黑" panose="020B0503020204020204" charset="-122"/>
                    <a:ea typeface="微软雅黑" panose="020B0503020204020204" charset="-122"/>
                  </a:rPr>
                  <a:t>目的主机 </a:t>
                </a: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2</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06" name="Text Box 40"/>
              <p:cNvSpPr txBox="1"/>
              <p:nvPr/>
            </p:nvSpPr>
            <p:spPr>
              <a:xfrm>
                <a:off x="4856211" y="3344975"/>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128.1.2.132</a:t>
                </a:r>
                <a:endParaRPr lang="en-US" altLang="zh-CN" sz="1600" dirty="0">
                  <a:solidFill>
                    <a:srgbClr val="000000"/>
                  </a:solidFill>
                  <a:latin typeface="微软雅黑" panose="020B0503020204020204" charset="-122"/>
                  <a:ea typeface="微软雅黑" panose="020B0503020204020204" charset="-122"/>
                </a:endParaRPr>
              </a:p>
            </p:txBody>
          </p:sp>
          <p:sp>
            <p:nvSpPr>
              <p:cNvPr id="27707" name="Text Box 42"/>
              <p:cNvSpPr txBox="1"/>
              <p:nvPr/>
            </p:nvSpPr>
            <p:spPr>
              <a:xfrm>
                <a:off x="3269292" y="3136594"/>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0</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08" name="Text Box 43"/>
              <p:cNvSpPr txBox="1"/>
              <p:nvPr/>
            </p:nvSpPr>
            <p:spPr>
              <a:xfrm>
                <a:off x="2804933" y="3156474"/>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09" name="Text Box 44"/>
              <p:cNvSpPr txBox="1"/>
              <p:nvPr/>
            </p:nvSpPr>
            <p:spPr>
              <a:xfrm>
                <a:off x="3533879" y="3217524"/>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128.1.2.131</a:t>
                </a:r>
                <a:endParaRPr lang="en-US" altLang="zh-CN" sz="1600" dirty="0">
                  <a:solidFill>
                    <a:srgbClr val="000000"/>
                  </a:solidFill>
                  <a:latin typeface="微软雅黑" panose="020B0503020204020204" charset="-122"/>
                  <a:ea typeface="微软雅黑" panose="020B0503020204020204" charset="-122"/>
                </a:endParaRPr>
              </a:p>
            </p:txBody>
          </p:sp>
          <p:pic>
            <p:nvPicPr>
              <p:cNvPr id="27710" name="Picture 34"/>
              <p:cNvPicPr/>
              <p:nvPr/>
            </p:nvPicPr>
            <p:blipFill>
              <a:blip r:embed="rId1"/>
              <a:stretch>
                <a:fillRect/>
              </a:stretch>
            </p:blipFill>
            <p:spPr>
              <a:xfrm>
                <a:off x="2019263" y="2489547"/>
                <a:ext cx="347062" cy="311755"/>
              </a:xfrm>
              <a:prstGeom prst="rect">
                <a:avLst/>
              </a:prstGeom>
              <a:noFill/>
              <a:ln w="9525">
                <a:noFill/>
              </a:ln>
            </p:spPr>
          </p:pic>
          <p:sp>
            <p:nvSpPr>
              <p:cNvPr id="27711" name="Text Box 46"/>
              <p:cNvSpPr txBox="1"/>
              <p:nvPr/>
            </p:nvSpPr>
            <p:spPr>
              <a:xfrm>
                <a:off x="1508068" y="3842425"/>
                <a:ext cx="43794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3</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12" name="Text Box 48"/>
              <p:cNvSpPr txBox="1"/>
              <p:nvPr/>
            </p:nvSpPr>
            <p:spPr>
              <a:xfrm>
                <a:off x="2285477" y="3692457"/>
                <a:ext cx="124906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128.1.2.65</a:t>
                </a:r>
                <a:endParaRPr lang="en-US" altLang="zh-CN" sz="1600" dirty="0">
                  <a:solidFill>
                    <a:srgbClr val="000000"/>
                  </a:solidFill>
                  <a:latin typeface="微软雅黑" panose="020B0503020204020204" charset="-122"/>
                  <a:ea typeface="微软雅黑" panose="020B0503020204020204" charset="-122"/>
                </a:endParaRPr>
              </a:p>
            </p:txBody>
          </p:sp>
          <p:sp>
            <p:nvSpPr>
              <p:cNvPr id="27713" name="Text Box 38"/>
              <p:cNvSpPr txBox="1"/>
              <p:nvPr/>
            </p:nvSpPr>
            <p:spPr>
              <a:xfrm>
                <a:off x="354487" y="2585387"/>
                <a:ext cx="1600118" cy="584775"/>
              </a:xfrm>
              <a:prstGeom prst="rect">
                <a:avLst/>
              </a:prstGeom>
              <a:noFill/>
              <a:ln w="9525">
                <a:noFill/>
              </a:ln>
            </p:spPr>
            <p:txBody>
              <a:bodyPr wrap="none">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128.1.2.64/26</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14" name="Text Box 47"/>
              <p:cNvSpPr txBox="1"/>
              <p:nvPr/>
            </p:nvSpPr>
            <p:spPr>
              <a:xfrm>
                <a:off x="783205" y="3498904"/>
                <a:ext cx="124906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128.1.2.68</a:t>
                </a:r>
                <a:endParaRPr lang="en-US" altLang="zh-CN" sz="1600" dirty="0">
                  <a:solidFill>
                    <a:srgbClr val="000000"/>
                  </a:solidFill>
                  <a:latin typeface="微软雅黑" panose="020B0503020204020204" charset="-122"/>
                  <a:ea typeface="微软雅黑" panose="020B0503020204020204" charset="-122"/>
                </a:endParaRPr>
              </a:p>
            </p:txBody>
          </p:sp>
          <p:sp>
            <p:nvSpPr>
              <p:cNvPr id="27715" name="椭圆 67"/>
              <p:cNvSpPr/>
              <p:nvPr/>
            </p:nvSpPr>
            <p:spPr>
              <a:xfrm>
                <a:off x="2872438" y="3447105"/>
                <a:ext cx="72305" cy="62910"/>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716" name="椭圆 68"/>
              <p:cNvSpPr/>
              <p:nvPr/>
            </p:nvSpPr>
            <p:spPr>
              <a:xfrm>
                <a:off x="5415407" y="3222106"/>
                <a:ext cx="73911" cy="64308"/>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717" name="椭圆 69"/>
              <p:cNvSpPr/>
              <p:nvPr/>
            </p:nvSpPr>
            <p:spPr>
              <a:xfrm>
                <a:off x="3540306" y="3316782"/>
                <a:ext cx="73911"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718" name="椭圆 70"/>
              <p:cNvSpPr/>
              <p:nvPr/>
            </p:nvSpPr>
            <p:spPr>
              <a:xfrm>
                <a:off x="2046577" y="3633113"/>
                <a:ext cx="72305"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719" name="椭圆 71"/>
              <p:cNvSpPr/>
              <p:nvPr/>
            </p:nvSpPr>
            <p:spPr>
              <a:xfrm>
                <a:off x="4163733" y="2501747"/>
                <a:ext cx="73911" cy="62910"/>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720" name="椭圆 72"/>
              <p:cNvSpPr/>
              <p:nvPr/>
            </p:nvSpPr>
            <p:spPr>
              <a:xfrm>
                <a:off x="3792649" y="2084212"/>
                <a:ext cx="72305"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721" name="椭圆 73"/>
              <p:cNvSpPr/>
              <p:nvPr/>
            </p:nvSpPr>
            <p:spPr>
              <a:xfrm>
                <a:off x="3418443" y="1171162"/>
                <a:ext cx="72304" cy="64308"/>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7722" name="Text Box 10"/>
              <p:cNvSpPr txBox="1"/>
              <p:nvPr/>
            </p:nvSpPr>
            <p:spPr>
              <a:xfrm>
                <a:off x="1323351" y="861428"/>
                <a:ext cx="444352"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1</a:t>
                </a:r>
                <a:endParaRPr lang="en-US" altLang="zh-CN" sz="1600" dirty="0">
                  <a:solidFill>
                    <a:srgbClr val="000000"/>
                  </a:solidFill>
                  <a:latin typeface="微软雅黑" panose="020B0503020204020204" charset="-122"/>
                  <a:ea typeface="微软雅黑" panose="020B0503020204020204" charset="-122"/>
                </a:endParaRPr>
              </a:p>
            </p:txBody>
          </p:sp>
          <p:sp>
            <p:nvSpPr>
              <p:cNvPr id="27723" name="Text Box 37"/>
              <p:cNvSpPr txBox="1"/>
              <p:nvPr/>
            </p:nvSpPr>
            <p:spPr>
              <a:xfrm>
                <a:off x="6571928" y="2245549"/>
                <a:ext cx="570405" cy="338554"/>
              </a:xfrm>
              <a:prstGeom prst="rect">
                <a:avLst/>
              </a:prstGeom>
              <a:noFill/>
              <a:ln w="9525">
                <a:noFill/>
              </a:ln>
            </p:spPr>
            <p:txBody>
              <a:bodyPr>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2 </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24" name="Text Box 38"/>
              <p:cNvSpPr txBox="1"/>
              <p:nvPr/>
            </p:nvSpPr>
            <p:spPr>
              <a:xfrm>
                <a:off x="908984" y="2317359"/>
                <a:ext cx="444352"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3</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7725" name="Text Box 98"/>
              <p:cNvSpPr txBox="1"/>
              <p:nvPr/>
            </p:nvSpPr>
            <p:spPr>
              <a:xfrm>
                <a:off x="6138447" y="884729"/>
                <a:ext cx="1513556" cy="307777"/>
              </a:xfrm>
              <a:prstGeom prst="rect">
                <a:avLst/>
              </a:prstGeom>
              <a:noFill/>
              <a:ln w="9525">
                <a:noFill/>
              </a:ln>
            </p:spPr>
            <p:txBody>
              <a:bodyPr wrap="none">
                <a:spAutoFit/>
              </a:bodyPr>
              <a:p>
                <a:pPr eaLnBrk="1" hangingPunct="1">
                  <a:buNone/>
                </a:pPr>
                <a:r>
                  <a:rPr lang="en-US" altLang="zh-CN" sz="1400" dirty="0">
                    <a:solidFill>
                      <a:srgbClr val="000000"/>
                    </a:solidFill>
                    <a:latin typeface="微软雅黑" panose="020B0503020204020204" charset="-122"/>
                    <a:ea typeface="微软雅黑" panose="020B0503020204020204" charset="-122"/>
                  </a:rPr>
                  <a:t>R</a:t>
                </a:r>
                <a:r>
                  <a:rPr lang="en-US" altLang="zh-CN" sz="1400" baseline="-25000" dirty="0">
                    <a:solidFill>
                      <a:srgbClr val="000000"/>
                    </a:solidFill>
                    <a:latin typeface="微软雅黑" panose="020B0503020204020204" charset="-122"/>
                    <a:ea typeface="微软雅黑" panose="020B0503020204020204" charset="-122"/>
                  </a:rPr>
                  <a:t>1</a:t>
                </a:r>
                <a:r>
                  <a:rPr lang="en-US" altLang="zh-CN" sz="1400" dirty="0">
                    <a:solidFill>
                      <a:srgbClr val="000000"/>
                    </a:solidFill>
                    <a:latin typeface="微软雅黑" panose="020B0503020204020204" charset="-122"/>
                    <a:ea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rPr>
                  <a:t>的部分转发表</a:t>
                </a:r>
                <a:endParaRPr lang="zh-CN" altLang="en-US" sz="1400" baseline="-25000" dirty="0">
                  <a:solidFill>
                    <a:srgbClr val="000000"/>
                  </a:solidFill>
                  <a:latin typeface="微软雅黑" panose="020B0503020204020204" charset="-122"/>
                  <a:ea typeface="微软雅黑" panose="020B0503020204020204" charset="-122"/>
                </a:endParaRPr>
              </a:p>
            </p:txBody>
          </p:sp>
        </p:grpSp>
        <p:pic>
          <p:nvPicPr>
            <p:cNvPr id="27672" name="Picture 58"/>
            <p:cNvPicPr/>
            <p:nvPr/>
          </p:nvPicPr>
          <p:blipFill>
            <a:blip r:embed="rId3"/>
            <a:stretch>
              <a:fillRect/>
            </a:stretch>
          </p:blipFill>
          <p:spPr>
            <a:xfrm>
              <a:off x="1887487" y="3159838"/>
              <a:ext cx="581025" cy="274638"/>
            </a:xfrm>
            <a:prstGeom prst="rect">
              <a:avLst/>
            </a:prstGeom>
            <a:noFill/>
            <a:ln w="12699">
              <a:noFill/>
            </a:ln>
          </p:spPr>
        </p:pic>
        <p:pic>
          <p:nvPicPr>
            <p:cNvPr id="27673" name="Picture 58"/>
            <p:cNvPicPr/>
            <p:nvPr/>
          </p:nvPicPr>
          <p:blipFill>
            <a:blip r:embed="rId3"/>
            <a:stretch>
              <a:fillRect/>
            </a:stretch>
          </p:blipFill>
          <p:spPr>
            <a:xfrm>
              <a:off x="3922705" y="2689821"/>
              <a:ext cx="581025" cy="274638"/>
            </a:xfrm>
            <a:prstGeom prst="rect">
              <a:avLst/>
            </a:prstGeom>
            <a:noFill/>
            <a:ln w="12699">
              <a:noFill/>
            </a:ln>
          </p:spPr>
        </p:pic>
        <p:pic>
          <p:nvPicPr>
            <p:cNvPr id="27674" name="Picture 58"/>
            <p:cNvPicPr/>
            <p:nvPr/>
          </p:nvPicPr>
          <p:blipFill>
            <a:blip r:embed="rId3"/>
            <a:stretch>
              <a:fillRect/>
            </a:stretch>
          </p:blipFill>
          <p:spPr>
            <a:xfrm>
              <a:off x="2394672" y="1507068"/>
              <a:ext cx="581025" cy="274638"/>
            </a:xfrm>
            <a:prstGeom prst="rect">
              <a:avLst/>
            </a:prstGeom>
            <a:noFill/>
            <a:ln w="12699">
              <a:noFill/>
            </a:ln>
          </p:spPr>
        </p:pic>
      </p:grpSp>
      <p:sp>
        <p:nvSpPr>
          <p:cNvPr id="2" name="任意多边形 1"/>
          <p:cNvSpPr/>
          <p:nvPr/>
        </p:nvSpPr>
        <p:spPr>
          <a:xfrm>
            <a:off x="3148013" y="2132013"/>
            <a:ext cx="719138" cy="584200"/>
          </a:xfrm>
          <a:custGeom>
            <a:avLst/>
            <a:gdLst>
              <a:gd name="connsiteX0" fmla="*/ 630090 w 720031"/>
              <a:gd name="connsiteY0" fmla="*/ 0 h 584616"/>
              <a:gd name="connsiteX1" fmla="*/ 503 w 720031"/>
              <a:gd name="connsiteY1" fmla="*/ 269823 h 584616"/>
              <a:gd name="connsiteX2" fmla="*/ 720031 w 720031"/>
              <a:gd name="connsiteY2" fmla="*/ 584616 h 584616"/>
              <a:gd name="connsiteX3" fmla="*/ 720031 w 720031"/>
              <a:gd name="connsiteY3" fmla="*/ 584616 h 584616"/>
            </a:gdLst>
            <a:ahLst/>
            <a:cxnLst>
              <a:cxn ang="0">
                <a:pos x="connsiteX0" y="connsiteY0"/>
              </a:cxn>
              <a:cxn ang="0">
                <a:pos x="connsiteX1" y="connsiteY1"/>
              </a:cxn>
              <a:cxn ang="0">
                <a:pos x="connsiteX2" y="connsiteY2"/>
              </a:cxn>
              <a:cxn ang="0">
                <a:pos x="connsiteX3" y="connsiteY3"/>
              </a:cxn>
            </a:cxnLst>
            <a:rect l="l" t="t" r="r" b="b"/>
            <a:pathLst>
              <a:path w="720031" h="584616">
                <a:moveTo>
                  <a:pt x="630090" y="0"/>
                </a:moveTo>
                <a:cubicBezTo>
                  <a:pt x="307801" y="86193"/>
                  <a:pt x="-14487" y="172387"/>
                  <a:pt x="503" y="269823"/>
                </a:cubicBezTo>
                <a:cubicBezTo>
                  <a:pt x="15493" y="367259"/>
                  <a:pt x="720031" y="584616"/>
                  <a:pt x="720031" y="584616"/>
                </a:cubicBezTo>
                <a:lnTo>
                  <a:pt x="720031" y="584616"/>
                </a:lnTo>
              </a:path>
            </a:pathLst>
          </a:custGeom>
          <a:noFill/>
          <a:ln w="38100">
            <a:solidFill>
              <a:srgbClr val="CC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8" name="AutoShape 63"/>
          <p:cNvSpPr/>
          <p:nvPr/>
        </p:nvSpPr>
        <p:spPr>
          <a:xfrm>
            <a:off x="5048250" y="2400300"/>
            <a:ext cx="546100" cy="142875"/>
          </a:xfrm>
          <a:prstGeom prst="rightArrow">
            <a:avLst>
              <a:gd name="adj1" fmla="val 50000"/>
              <a:gd name="adj2" fmla="val 66340"/>
            </a:avLst>
          </a:prstGeom>
          <a:solidFill>
            <a:srgbClr val="FFFF00"/>
          </a:solidFill>
          <a:ln w="12700" cap="flat" cmpd="sng">
            <a:solidFill>
              <a:schemeClr val="tx1"/>
            </a:solidFill>
            <a:prstDash val="solid"/>
            <a:miter/>
            <a:headEnd type="none" w="med" len="med"/>
            <a:tailEnd type="none" w="med" len="med"/>
          </a:ln>
        </p:spPr>
        <p:txBody>
          <a:bodyPr wrap="none" anchor="ctr" anchorCtr="0"/>
          <a:p>
            <a:pPr eaLnBrk="1" hangingPunct="1">
              <a:buNone/>
            </a:pPr>
            <a:endParaRPr lang="zh-CN" altLang="en-US" sz="1800" b="0" dirty="0">
              <a:solidFill>
                <a:srgbClr val="CC00CC"/>
              </a:solidFill>
              <a:latin typeface="Calibri" panose="020F0502020204030204"/>
              <a:ea typeface="宋体" panose="02010600030101010101" pitchFamily="2" charset="-122"/>
            </a:endParaRPr>
          </a:p>
        </p:txBody>
      </p:sp>
      <p:sp>
        <p:nvSpPr>
          <p:cNvPr id="27670" name="Text Box 155"/>
          <p:cNvSpPr txBox="1"/>
          <p:nvPr/>
        </p:nvSpPr>
        <p:spPr>
          <a:xfrm>
            <a:off x="1196975" y="1450975"/>
            <a:ext cx="6864350" cy="344488"/>
          </a:xfrm>
          <a:prstGeom prst="rect">
            <a:avLst/>
          </a:prstGeom>
          <a:solidFill>
            <a:srgbClr val="C00000"/>
          </a:solidFill>
          <a:ln w="9525">
            <a:noFill/>
          </a:ln>
        </p:spPr>
        <p:txBody>
          <a:bodyPr>
            <a:spAutoFit/>
          </a:bodyPr>
          <a:p>
            <a:pPr algn="ctr" eaLnBrk="1" hangingPunct="1">
              <a:lnSpc>
                <a:spcPct val="110000"/>
              </a:lnSpc>
              <a:buNone/>
            </a:pPr>
            <a:r>
              <a:rPr lang="zh-CN" altLang="en-US" sz="1600" dirty="0">
                <a:solidFill>
                  <a:srgbClr val="FFFFFF"/>
                </a:solidFill>
                <a:latin typeface="微软雅黑" panose="020B0503020204020204" charset="-122"/>
                <a:ea typeface="微软雅黑" panose="020B0503020204020204" charset="-122"/>
              </a:rPr>
              <a:t>路由器 </a:t>
            </a:r>
            <a:r>
              <a:rPr lang="en-US" altLang="zh-CN" sz="1600" dirty="0">
                <a:solidFill>
                  <a:srgbClr val="FFFFFF"/>
                </a:solidFill>
                <a:latin typeface="微软雅黑" panose="020B0503020204020204" charset="-122"/>
                <a:ea typeface="微软雅黑" panose="020B0503020204020204" charset="-122"/>
              </a:rPr>
              <a:t>R</a:t>
            </a:r>
            <a:r>
              <a:rPr lang="en-US" altLang="zh-CN" sz="1600" baseline="-25000" dirty="0">
                <a:solidFill>
                  <a:srgbClr val="FFFFFF"/>
                </a:solidFill>
                <a:latin typeface="微软雅黑" panose="020B0503020204020204" charset="-122"/>
                <a:ea typeface="微软雅黑" panose="020B0503020204020204" charset="-122"/>
              </a:rPr>
              <a:t>1</a:t>
            </a:r>
            <a:r>
              <a:rPr lang="en-US" altLang="zh-CN" sz="1600" dirty="0">
                <a:solidFill>
                  <a:srgbClr val="FFFFFF"/>
                </a:solidFill>
                <a:latin typeface="微软雅黑" panose="020B0503020204020204" charset="-122"/>
                <a:ea typeface="微软雅黑" panose="020B0503020204020204" charset="-122"/>
              </a:rPr>
              <a:t> </a:t>
            </a:r>
            <a:r>
              <a:rPr lang="zh-CN" altLang="en-US" sz="1600" dirty="0">
                <a:solidFill>
                  <a:srgbClr val="FFFFFF"/>
                </a:solidFill>
                <a:latin typeface="微软雅黑" panose="020B0503020204020204" charset="-122"/>
                <a:ea typeface="微软雅黑" panose="020B0503020204020204" charset="-122"/>
              </a:rPr>
              <a:t>收到分组后查找转发表。先检查第 </a:t>
            </a:r>
            <a:r>
              <a:rPr lang="en-US" altLang="zh-CN" sz="1600" dirty="0">
                <a:solidFill>
                  <a:srgbClr val="FFFFFF"/>
                </a:solidFill>
                <a:latin typeface="微软雅黑" panose="020B0503020204020204" charset="-122"/>
                <a:ea typeface="微软雅黑" panose="020B0503020204020204" charset="-122"/>
              </a:rPr>
              <a:t>1 </a:t>
            </a:r>
            <a:r>
              <a:rPr lang="zh-CN" altLang="en-US" sz="1600" dirty="0">
                <a:solidFill>
                  <a:srgbClr val="FFFFFF"/>
                </a:solidFill>
                <a:latin typeface="微软雅黑" panose="020B0503020204020204" charset="-122"/>
                <a:ea typeface="微软雅黑" panose="020B0503020204020204" charset="-122"/>
              </a:rPr>
              <a:t>行。 </a:t>
            </a:r>
            <a:endParaRPr lang="zh-CN" altLang="en-US" sz="1600" dirty="0">
              <a:solidFill>
                <a:srgbClr val="FFFFFF"/>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128"/>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28" grpId="0" animBg="1"/>
      <p:bldP spid="12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 name="圆角矩形 66"/>
          <p:cNvSpPr/>
          <p:nvPr/>
        </p:nvSpPr>
        <p:spPr>
          <a:xfrm>
            <a:off x="344776" y="149097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68" name="Group 125"/>
          <p:cNvGraphicFramePr>
            <a:graphicFrameLocks noGrp="1"/>
          </p:cNvGraphicFramePr>
          <p:nvPr/>
        </p:nvGraphicFramePr>
        <p:xfrm>
          <a:off x="5545138" y="2041525"/>
          <a:ext cx="2790174" cy="1076799"/>
        </p:xfrm>
        <a:graphic>
          <a:graphicData uri="http://schemas.openxmlformats.org/drawingml/2006/table">
            <a:tbl>
              <a:tblPr/>
              <a:tblGrid>
                <a:gridCol w="1543446"/>
                <a:gridCol w="1246728"/>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前缀匹配</a:t>
                      </a:r>
                      <a:endPar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下一跳</a:t>
                      </a:r>
                      <a:endPar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128.1.2.64/26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128.1.2.128/26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128.1.2.192/26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R</a:t>
                      </a:r>
                      <a:r>
                        <a:rPr kumimoji="1" lang="en-US" altLang="zh-CN" sz="1400" b="1" i="0" u="none" strike="noStrike" cap="none" normalizeH="0" baseline="-25000" dirty="0">
                          <a:ln>
                            <a:noFill/>
                          </a:ln>
                          <a:solidFill>
                            <a:schemeClr val="tx1"/>
                          </a:solidFill>
                          <a:effectLst/>
                          <a:latin typeface="微软雅黑" panose="020B0503020204020204" charset="-122"/>
                          <a:ea typeface="微软雅黑" panose="020B0503020204020204" charset="-122"/>
                        </a:rPr>
                        <a:t>2</a:t>
                      </a: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a:t>
                      </a:r>
                      <a:endParaRPr kumimoji="1" lang="en-US" altLang="zh-CN" sz="1400" b="1" i="0" u="none" strike="noStrike" cap="none" normalizeH="0" baseline="-2500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直接，接口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直接，接口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1" name="Text Box 155"/>
          <p:cNvSpPr txBox="1"/>
          <p:nvPr/>
        </p:nvSpPr>
        <p:spPr>
          <a:xfrm>
            <a:off x="1196975" y="5191125"/>
            <a:ext cx="6864350" cy="679450"/>
          </a:xfrm>
          <a:prstGeom prst="rect">
            <a:avLst/>
          </a:prstGeom>
          <a:solidFill>
            <a:srgbClr val="0070C0"/>
          </a:solidFill>
          <a:ln w="9525">
            <a:noFill/>
          </a:ln>
        </p:spPr>
        <p:txBody>
          <a:bodyPr>
            <a:spAutoFit/>
          </a:bodyPr>
          <a:p>
            <a:pPr algn="ctr" eaLnBrk="1" hangingPunct="1">
              <a:lnSpc>
                <a:spcPct val="110000"/>
              </a:lnSpc>
              <a:buNone/>
            </a:pPr>
            <a:r>
              <a:rPr lang="en-US" altLang="zh-CN" sz="1800" dirty="0">
                <a:solidFill>
                  <a:srgbClr val="FFFF00"/>
                </a:solidFill>
                <a:latin typeface="微软雅黑" panose="020B0503020204020204" charset="-122"/>
                <a:ea typeface="微软雅黑" panose="020B0503020204020204" charset="-122"/>
              </a:rPr>
              <a:t>128.1.2.132</a:t>
            </a:r>
            <a:r>
              <a:rPr lang="en-US" altLang="zh-CN" sz="1800" dirty="0">
                <a:solidFill>
                  <a:srgbClr val="FFFFFF"/>
                </a:solidFill>
                <a:latin typeface="微软雅黑" panose="020B0503020204020204" charset="-122"/>
                <a:ea typeface="微软雅黑" panose="020B0503020204020204" charset="-122"/>
              </a:rPr>
              <a:t> </a:t>
            </a:r>
            <a:r>
              <a:rPr lang="en-US" altLang="zh-CN" sz="1800" dirty="0">
                <a:solidFill>
                  <a:srgbClr val="000066"/>
                </a:solidFill>
                <a:latin typeface="微软雅黑" panose="020B0503020204020204" charset="-122"/>
                <a:ea typeface="微软雅黑" panose="020B0503020204020204" charset="-122"/>
              </a:rPr>
              <a:t>AND</a:t>
            </a:r>
            <a:r>
              <a:rPr lang="en-US" altLang="zh-CN" sz="1800" dirty="0">
                <a:solidFill>
                  <a:srgbClr val="FFFFFF"/>
                </a:solidFill>
                <a:latin typeface="微软雅黑" panose="020B0503020204020204" charset="-122"/>
                <a:ea typeface="微软雅黑" panose="020B0503020204020204" charset="-122"/>
              </a:rPr>
              <a:t> 255.255.255.192 = 128.1.2.128     </a:t>
            </a:r>
            <a:endParaRPr lang="en-US" altLang="zh-CN" sz="1800" dirty="0">
              <a:solidFill>
                <a:srgbClr val="FFFFFF"/>
              </a:solidFill>
              <a:latin typeface="微软雅黑" panose="020B0503020204020204" charset="-122"/>
              <a:ea typeface="微软雅黑" panose="020B0503020204020204" charset="-122"/>
            </a:endParaRPr>
          </a:p>
          <a:p>
            <a:pPr algn="ctr" eaLnBrk="1" hangingPunct="1">
              <a:lnSpc>
                <a:spcPct val="110000"/>
              </a:lnSpc>
              <a:buNone/>
            </a:pPr>
            <a:r>
              <a:rPr lang="zh-CN" altLang="en-US" sz="1800" dirty="0">
                <a:solidFill>
                  <a:srgbClr val="FFFFFF"/>
                </a:solidFill>
                <a:latin typeface="微软雅黑" panose="020B0503020204020204" charset="-122"/>
                <a:ea typeface="微软雅黑" panose="020B0503020204020204" charset="-122"/>
              </a:rPr>
              <a:t>第二条</a:t>
            </a:r>
            <a:r>
              <a:rPr lang="zh-CN" altLang="en-US" sz="1800" dirty="0">
                <a:solidFill>
                  <a:srgbClr val="FFFF00"/>
                </a:solidFill>
                <a:latin typeface="微软雅黑" panose="020B0503020204020204" charset="-122"/>
                <a:ea typeface="微软雅黑" panose="020B0503020204020204" charset="-122"/>
              </a:rPr>
              <a:t>匹配</a:t>
            </a:r>
            <a:r>
              <a:rPr lang="en-US" altLang="zh-CN" sz="1800" dirty="0">
                <a:solidFill>
                  <a:srgbClr val="FFFF00"/>
                </a:solidFill>
                <a:latin typeface="微软雅黑" panose="020B0503020204020204" charset="-122"/>
                <a:ea typeface="微软雅黑" panose="020B0503020204020204" charset="-122"/>
              </a:rPr>
              <a:t>! </a:t>
            </a:r>
            <a:r>
              <a:rPr lang="zh-CN" altLang="en-US" sz="1800" dirty="0">
                <a:solidFill>
                  <a:srgbClr val="FFFFFF"/>
                </a:solidFill>
                <a:latin typeface="微软雅黑" panose="020B0503020204020204" charset="-122"/>
                <a:ea typeface="微软雅黑" panose="020B0503020204020204" charset="-122"/>
              </a:rPr>
              <a:t>第三条不匹配！</a:t>
            </a:r>
            <a:endParaRPr lang="en-US" altLang="zh-CN" sz="1800" dirty="0">
              <a:solidFill>
                <a:srgbClr val="FFFF00"/>
              </a:solidFill>
              <a:latin typeface="微软雅黑" panose="020B0503020204020204" charset="-122"/>
              <a:ea typeface="微软雅黑" panose="020B0503020204020204" charset="-122"/>
            </a:endParaRPr>
          </a:p>
        </p:txBody>
      </p:sp>
      <p:sp>
        <p:nvSpPr>
          <p:cNvPr id="28689" name="Line 66"/>
          <p:cNvSpPr/>
          <p:nvPr/>
        </p:nvSpPr>
        <p:spPr>
          <a:xfrm>
            <a:off x="5637213" y="2801938"/>
            <a:ext cx="1363662" cy="0"/>
          </a:xfrm>
          <a:prstGeom prst="line">
            <a:avLst/>
          </a:prstGeom>
          <a:ln w="38100" cap="flat" cmpd="sng">
            <a:solidFill>
              <a:srgbClr val="FF0000"/>
            </a:solidFill>
            <a:prstDash val="solid"/>
            <a:headEnd type="none" w="med" len="med"/>
            <a:tailEnd type="none" w="med" len="med"/>
          </a:ln>
        </p:spPr>
      </p:sp>
      <p:sp>
        <p:nvSpPr>
          <p:cNvPr id="28690" name="椭圆 119"/>
          <p:cNvSpPr/>
          <p:nvPr/>
        </p:nvSpPr>
        <p:spPr>
          <a:xfrm rot="-1124080">
            <a:off x="1041400" y="1766888"/>
            <a:ext cx="3352800" cy="1003300"/>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grpSp>
        <p:nvGrpSpPr>
          <p:cNvPr id="28691" name="组合 1"/>
          <p:cNvGrpSpPr/>
          <p:nvPr/>
        </p:nvGrpSpPr>
        <p:grpSpPr>
          <a:xfrm>
            <a:off x="354013" y="1673225"/>
            <a:ext cx="7305675" cy="3441700"/>
            <a:chOff x="354487" y="816458"/>
            <a:chExt cx="7304424" cy="3440748"/>
          </a:xfrm>
        </p:grpSpPr>
        <p:grpSp>
          <p:nvGrpSpPr>
            <p:cNvPr id="28697" name="组合 68"/>
            <p:cNvGrpSpPr/>
            <p:nvPr/>
          </p:nvGrpSpPr>
          <p:grpSpPr>
            <a:xfrm>
              <a:off x="354487" y="816458"/>
              <a:ext cx="7304424" cy="3440748"/>
              <a:chOff x="354487" y="816458"/>
              <a:chExt cx="7304424" cy="3440748"/>
            </a:xfrm>
          </p:grpSpPr>
          <p:sp>
            <p:nvSpPr>
              <p:cNvPr id="70" name="直角三角形 69"/>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702" name="椭圆 70"/>
              <p:cNvSpPr/>
              <p:nvPr/>
            </p:nvSpPr>
            <p:spPr>
              <a:xfrm>
                <a:off x="3607791" y="2535299"/>
                <a:ext cx="3716460" cy="1197252"/>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03" name="椭圆 71"/>
              <p:cNvSpPr/>
              <p:nvPr/>
            </p:nvSpPr>
            <p:spPr>
              <a:xfrm rot="-5400000">
                <a:off x="883716" y="2425929"/>
                <a:ext cx="1925637" cy="1736917"/>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04" name="Text Box 20"/>
              <p:cNvSpPr txBox="1"/>
              <p:nvPr/>
            </p:nvSpPr>
            <p:spPr>
              <a:xfrm>
                <a:off x="2456408" y="2039834"/>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128.1.2.194</a:t>
                </a:r>
                <a:endParaRPr lang="en-US" altLang="zh-CN" sz="1600" dirty="0">
                  <a:solidFill>
                    <a:srgbClr val="000000"/>
                  </a:solidFill>
                  <a:latin typeface="微软雅黑" panose="020B0503020204020204" charset="-122"/>
                  <a:ea typeface="微软雅黑" panose="020B0503020204020204" charset="-122"/>
                </a:endParaRPr>
              </a:p>
            </p:txBody>
          </p:sp>
          <p:sp>
            <p:nvSpPr>
              <p:cNvPr id="28705" name="Text Box 25"/>
              <p:cNvSpPr txBox="1"/>
              <p:nvPr/>
            </p:nvSpPr>
            <p:spPr>
              <a:xfrm>
                <a:off x="3732139" y="1824581"/>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0</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06" name="Line 19"/>
              <p:cNvSpPr/>
              <p:nvPr/>
            </p:nvSpPr>
            <p:spPr>
              <a:xfrm>
                <a:off x="2775735" y="1678638"/>
                <a:ext cx="1301162" cy="557333"/>
              </a:xfrm>
              <a:prstGeom prst="line">
                <a:avLst/>
              </a:prstGeom>
              <a:ln w="28575" cap="flat" cmpd="sng">
                <a:solidFill>
                  <a:schemeClr val="tx1"/>
                </a:solidFill>
                <a:prstDash val="solid"/>
                <a:headEnd type="none" w="med" len="med"/>
                <a:tailEnd type="none" w="med" len="med"/>
              </a:ln>
            </p:spPr>
          </p:sp>
          <p:sp>
            <p:nvSpPr>
              <p:cNvPr id="28707" name="Line 16"/>
              <p:cNvSpPr/>
              <p:nvPr/>
            </p:nvSpPr>
            <p:spPr>
              <a:xfrm flipH="1">
                <a:off x="1638141" y="1656270"/>
                <a:ext cx="947995" cy="253038"/>
              </a:xfrm>
              <a:prstGeom prst="line">
                <a:avLst/>
              </a:prstGeom>
              <a:ln w="28575" cap="flat" cmpd="sng">
                <a:solidFill>
                  <a:schemeClr val="tx1"/>
                </a:solidFill>
                <a:prstDash val="solid"/>
                <a:headEnd type="none" w="med" len="med"/>
                <a:tailEnd type="none" w="med" len="med"/>
              </a:ln>
            </p:spPr>
          </p:sp>
          <p:sp>
            <p:nvSpPr>
              <p:cNvPr id="28708" name="Line 8"/>
              <p:cNvSpPr/>
              <p:nvPr/>
            </p:nvSpPr>
            <p:spPr>
              <a:xfrm flipH="1">
                <a:off x="2658440" y="1101262"/>
                <a:ext cx="956029" cy="553609"/>
              </a:xfrm>
              <a:prstGeom prst="line">
                <a:avLst/>
              </a:prstGeom>
              <a:ln w="28575" cap="flat" cmpd="sng">
                <a:solidFill>
                  <a:schemeClr val="tx1"/>
                </a:solidFill>
                <a:prstDash val="solid"/>
                <a:headEnd type="none" w="med" len="med"/>
                <a:tailEnd type="none" w="med" len="med"/>
              </a:ln>
            </p:spPr>
          </p:sp>
          <p:pic>
            <p:nvPicPr>
              <p:cNvPr id="28709" name="Picture 4"/>
              <p:cNvPicPr/>
              <p:nvPr/>
            </p:nvPicPr>
            <p:blipFill>
              <a:blip r:embed="rId1"/>
              <a:stretch>
                <a:fillRect/>
              </a:stretch>
            </p:blipFill>
            <p:spPr>
              <a:xfrm>
                <a:off x="3493961" y="824458"/>
                <a:ext cx="345456" cy="311755"/>
              </a:xfrm>
              <a:prstGeom prst="rect">
                <a:avLst/>
              </a:prstGeom>
              <a:noFill/>
              <a:ln w="9525">
                <a:noFill/>
              </a:ln>
            </p:spPr>
          </p:pic>
          <p:sp>
            <p:nvSpPr>
              <p:cNvPr id="28710" name="Text Box 9"/>
              <p:cNvSpPr txBox="1"/>
              <p:nvPr/>
            </p:nvSpPr>
            <p:spPr>
              <a:xfrm>
                <a:off x="2171247" y="912225"/>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128.1.2.193</a:t>
                </a:r>
                <a:endParaRPr lang="en-US" altLang="zh-CN" sz="1600" dirty="0">
                  <a:solidFill>
                    <a:srgbClr val="000000"/>
                  </a:solidFill>
                  <a:latin typeface="微软雅黑" panose="020B0503020204020204" charset="-122"/>
                  <a:ea typeface="微软雅黑" panose="020B0503020204020204" charset="-122"/>
                </a:endParaRPr>
              </a:p>
            </p:txBody>
          </p:sp>
          <p:sp>
            <p:nvSpPr>
              <p:cNvPr id="28711" name="Text Box 23"/>
              <p:cNvSpPr txBox="1"/>
              <p:nvPr/>
            </p:nvSpPr>
            <p:spPr>
              <a:xfrm>
                <a:off x="3839945" y="816458"/>
                <a:ext cx="1225389" cy="338554"/>
              </a:xfrm>
              <a:prstGeom prst="rect">
                <a:avLst/>
              </a:prstGeom>
              <a:solidFill>
                <a:srgbClr val="00FFFF"/>
              </a:solidFill>
              <a:ln w="9525" cap="flat" cmpd="sng">
                <a:solidFill>
                  <a:schemeClr val="tx1"/>
                </a:solidFill>
                <a:prstDash val="solid"/>
                <a:miter/>
                <a:headEnd type="none" w="med" len="med"/>
                <a:tailEnd type="none" w="med" len="med"/>
              </a:ln>
            </p:spPr>
            <p:txBody>
              <a:bodyPr>
                <a:spAutoFit/>
              </a:bodyPr>
              <a:p>
                <a:pPr eaLnBrk="1" hangingPunct="1">
                  <a:buNone/>
                </a:pPr>
                <a:r>
                  <a:rPr lang="zh-CN" altLang="en-US" sz="1600" dirty="0">
                    <a:solidFill>
                      <a:srgbClr val="000000"/>
                    </a:solidFill>
                    <a:latin typeface="微软雅黑" panose="020B0503020204020204" charset="-122"/>
                    <a:ea typeface="微软雅黑" panose="020B0503020204020204" charset="-122"/>
                  </a:rPr>
                  <a:t>源主机 </a:t>
                </a: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12" name="Text Box 10"/>
              <p:cNvSpPr txBox="1"/>
              <p:nvPr/>
            </p:nvSpPr>
            <p:spPr>
              <a:xfrm>
                <a:off x="590769" y="1099476"/>
                <a:ext cx="1726755" cy="584775"/>
              </a:xfrm>
              <a:prstGeom prst="rect">
                <a:avLst/>
              </a:prstGeom>
              <a:noFill/>
              <a:ln w="9525">
                <a:noFill/>
              </a:ln>
            </p:spPr>
            <p:txBody>
              <a:bodyPr wrap="none">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128.1.2.192/26</a:t>
                </a:r>
                <a:endParaRPr lang="en-US" altLang="zh-CN" sz="1600" dirty="0">
                  <a:solidFill>
                    <a:srgbClr val="000000"/>
                  </a:solidFill>
                  <a:latin typeface="微软雅黑" panose="020B0503020204020204" charset="-122"/>
                  <a:ea typeface="微软雅黑" panose="020B0503020204020204" charset="-122"/>
                </a:endParaRPr>
              </a:p>
            </p:txBody>
          </p:sp>
          <p:sp>
            <p:nvSpPr>
              <p:cNvPr id="28713" name="Line 45"/>
              <p:cNvSpPr/>
              <p:nvPr/>
            </p:nvSpPr>
            <p:spPr>
              <a:xfrm flipH="1" flipV="1">
                <a:off x="2294019" y="3312971"/>
                <a:ext cx="808348" cy="223680"/>
              </a:xfrm>
              <a:prstGeom prst="line">
                <a:avLst/>
              </a:prstGeom>
              <a:ln w="28575" cap="flat" cmpd="sng">
                <a:solidFill>
                  <a:schemeClr val="tx1"/>
                </a:solidFill>
                <a:prstDash val="solid"/>
                <a:headEnd type="none" w="med" len="med"/>
                <a:tailEnd type="none" w="med" len="med"/>
              </a:ln>
            </p:spPr>
          </p:sp>
          <p:sp>
            <p:nvSpPr>
              <p:cNvPr id="28714" name="Line 41"/>
              <p:cNvSpPr/>
              <p:nvPr/>
            </p:nvSpPr>
            <p:spPr>
              <a:xfrm flipH="1">
                <a:off x="4263353" y="2793929"/>
                <a:ext cx="1332012" cy="43339"/>
              </a:xfrm>
              <a:prstGeom prst="line">
                <a:avLst/>
              </a:prstGeom>
              <a:ln w="28575" cap="flat" cmpd="sng">
                <a:solidFill>
                  <a:schemeClr val="tx1"/>
                </a:solidFill>
                <a:prstDash val="solid"/>
                <a:headEnd type="none" w="med" len="med"/>
                <a:tailEnd type="none" w="med" len="med"/>
              </a:ln>
            </p:spPr>
          </p:sp>
          <p:sp>
            <p:nvSpPr>
              <p:cNvPr id="28715" name="Line 33"/>
              <p:cNvSpPr/>
              <p:nvPr/>
            </p:nvSpPr>
            <p:spPr>
              <a:xfrm flipH="1">
                <a:off x="2051398" y="3354911"/>
                <a:ext cx="88372" cy="522853"/>
              </a:xfrm>
              <a:prstGeom prst="line">
                <a:avLst/>
              </a:prstGeom>
              <a:ln w="28575" cap="flat" cmpd="sng">
                <a:solidFill>
                  <a:schemeClr val="tx1"/>
                </a:solidFill>
                <a:prstDash val="solid"/>
                <a:headEnd type="none" w="med" len="med"/>
                <a:tailEnd type="none" w="med" len="med"/>
              </a:ln>
            </p:spPr>
          </p:sp>
          <p:sp>
            <p:nvSpPr>
              <p:cNvPr id="28716" name="Line 32"/>
              <p:cNvSpPr/>
              <p:nvPr/>
            </p:nvSpPr>
            <p:spPr>
              <a:xfrm flipH="1">
                <a:off x="3297683" y="2900177"/>
                <a:ext cx="819453" cy="669643"/>
              </a:xfrm>
              <a:prstGeom prst="line">
                <a:avLst/>
              </a:prstGeom>
              <a:ln w="28575" cap="flat" cmpd="sng">
                <a:solidFill>
                  <a:schemeClr val="tx1"/>
                </a:solidFill>
                <a:prstDash val="solid"/>
                <a:headEnd type="none" w="med" len="med"/>
                <a:tailEnd type="none" w="med" len="med"/>
              </a:ln>
            </p:spPr>
          </p:sp>
          <p:sp>
            <p:nvSpPr>
              <p:cNvPr id="28717" name="Line 21"/>
              <p:cNvSpPr/>
              <p:nvPr/>
            </p:nvSpPr>
            <p:spPr>
              <a:xfrm>
                <a:off x="4207116" y="2371732"/>
                <a:ext cx="1607" cy="462739"/>
              </a:xfrm>
              <a:prstGeom prst="line">
                <a:avLst/>
              </a:prstGeom>
              <a:ln w="28575" cap="flat" cmpd="sng">
                <a:solidFill>
                  <a:schemeClr val="tx1"/>
                </a:solidFill>
                <a:prstDash val="solid"/>
                <a:headEnd type="none" w="med" len="med"/>
                <a:tailEnd type="none" w="med" len="med"/>
              </a:ln>
            </p:spPr>
          </p:sp>
          <p:pic>
            <p:nvPicPr>
              <p:cNvPr id="28718" name="Picture 2"/>
              <p:cNvPicPr/>
              <p:nvPr/>
            </p:nvPicPr>
            <p:blipFill>
              <a:blip r:embed="rId1"/>
              <a:stretch>
                <a:fillRect/>
              </a:stretch>
            </p:blipFill>
            <p:spPr>
              <a:xfrm>
                <a:off x="1874653" y="3753341"/>
                <a:ext cx="345455" cy="310356"/>
              </a:xfrm>
              <a:prstGeom prst="rect">
                <a:avLst/>
              </a:prstGeom>
              <a:noFill/>
              <a:ln w="9525">
                <a:noFill/>
              </a:ln>
            </p:spPr>
          </p:pic>
          <p:pic>
            <p:nvPicPr>
              <p:cNvPr id="28719" name="Picture 11"/>
              <p:cNvPicPr/>
              <p:nvPr/>
            </p:nvPicPr>
            <p:blipFill>
              <a:blip r:embed="rId1"/>
              <a:stretch>
                <a:fillRect/>
              </a:stretch>
            </p:blipFill>
            <p:spPr>
              <a:xfrm>
                <a:off x="1419621" y="1719179"/>
                <a:ext cx="345455" cy="310356"/>
              </a:xfrm>
              <a:prstGeom prst="rect">
                <a:avLst/>
              </a:prstGeom>
              <a:noFill/>
              <a:ln w="9525">
                <a:noFill/>
              </a:ln>
            </p:spPr>
          </p:pic>
          <p:grpSp>
            <p:nvGrpSpPr>
              <p:cNvPr id="28720" name="Group 18"/>
              <p:cNvGrpSpPr/>
              <p:nvPr/>
            </p:nvGrpSpPr>
            <p:grpSpPr>
              <a:xfrm>
                <a:off x="3943605" y="2125684"/>
                <a:ext cx="531842" cy="303367"/>
                <a:chOff x="864" y="1824"/>
                <a:chExt cx="432" cy="288"/>
              </a:xfrm>
            </p:grpSpPr>
            <p:pic>
              <p:nvPicPr>
                <p:cNvPr id="28754" name="Picture 3"/>
                <p:cNvPicPr/>
                <p:nvPr/>
              </p:nvPicPr>
              <p:blipFill>
                <a:blip r:embed="rId2"/>
                <a:stretch>
                  <a:fillRect/>
                </a:stretch>
              </p:blipFill>
              <p:spPr>
                <a:xfrm>
                  <a:off x="864" y="1824"/>
                  <a:ext cx="432" cy="288"/>
                </a:xfrm>
                <a:prstGeom prst="rect">
                  <a:avLst/>
                </a:prstGeom>
                <a:noFill/>
                <a:ln w="12699">
                  <a:noFill/>
                </a:ln>
              </p:spPr>
            </p:pic>
            <p:pic>
              <p:nvPicPr>
                <p:cNvPr id="28755" name="Picture 12"/>
                <p:cNvPicPr/>
                <p:nvPr/>
              </p:nvPicPr>
              <p:blipFill>
                <a:blip r:embed="rId2"/>
                <a:stretch>
                  <a:fillRect/>
                </a:stretch>
              </p:blipFill>
              <p:spPr>
                <a:xfrm>
                  <a:off x="864" y="1824"/>
                  <a:ext cx="432" cy="288"/>
                </a:xfrm>
                <a:prstGeom prst="rect">
                  <a:avLst/>
                </a:prstGeom>
                <a:noFill/>
                <a:ln w="12699">
                  <a:noFill/>
                </a:ln>
              </p:spPr>
            </p:pic>
          </p:grpSp>
          <p:pic>
            <p:nvPicPr>
              <p:cNvPr id="28721" name="Picture 13"/>
              <p:cNvPicPr/>
              <p:nvPr/>
            </p:nvPicPr>
            <p:blipFill>
              <a:blip r:embed="rId1"/>
              <a:stretch>
                <a:fillRect/>
              </a:stretch>
            </p:blipFill>
            <p:spPr>
              <a:xfrm>
                <a:off x="5502173" y="2589821"/>
                <a:ext cx="345456" cy="310356"/>
              </a:xfrm>
              <a:prstGeom prst="rect">
                <a:avLst/>
              </a:prstGeom>
              <a:noFill/>
              <a:ln w="9525">
                <a:noFill/>
              </a:ln>
            </p:spPr>
          </p:pic>
          <p:sp>
            <p:nvSpPr>
              <p:cNvPr id="28722" name="Text Box 22"/>
              <p:cNvSpPr txBox="1"/>
              <p:nvPr/>
            </p:nvSpPr>
            <p:spPr>
              <a:xfrm>
                <a:off x="2853215" y="2404897"/>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128.1.2.130</a:t>
                </a:r>
                <a:endParaRPr lang="en-US" altLang="zh-CN" sz="1600" dirty="0">
                  <a:solidFill>
                    <a:srgbClr val="000000"/>
                  </a:solidFill>
                  <a:latin typeface="微软雅黑" panose="020B0503020204020204" charset="-122"/>
                  <a:ea typeface="微软雅黑" panose="020B0503020204020204" charset="-122"/>
                </a:endParaRPr>
              </a:p>
            </p:txBody>
          </p:sp>
          <p:sp>
            <p:nvSpPr>
              <p:cNvPr id="28723" name="Text Box 24"/>
              <p:cNvSpPr txBox="1"/>
              <p:nvPr/>
            </p:nvSpPr>
            <p:spPr>
              <a:xfrm>
                <a:off x="4108734" y="1835693"/>
                <a:ext cx="412292" cy="338554"/>
              </a:xfrm>
              <a:prstGeom prst="rect">
                <a:avLst/>
              </a:prstGeom>
              <a:noFill/>
              <a:ln w="9525">
                <a:noFill/>
              </a:ln>
            </p:spPr>
            <p:txBody>
              <a:bodyPr wrap="none">
                <a:spAutoFit/>
              </a:bodyPr>
              <a:p>
                <a:pPr eaLnBrk="1" hangingPunct="1">
                  <a:buNone/>
                </a:pPr>
                <a:r>
                  <a:rPr lang="en-US" altLang="zh-CN" sz="1600" dirty="0">
                    <a:solidFill>
                      <a:srgbClr val="CC0066"/>
                    </a:solidFill>
                    <a:latin typeface="微软雅黑" panose="020B0503020204020204" charset="-122"/>
                    <a:ea typeface="微软雅黑" panose="020B0503020204020204" charset="-122"/>
                  </a:rPr>
                  <a:t>R</a:t>
                </a:r>
                <a:r>
                  <a:rPr lang="en-US" altLang="zh-CN" sz="1600" baseline="-25000" dirty="0">
                    <a:solidFill>
                      <a:srgbClr val="CC0066"/>
                    </a:solidFill>
                    <a:latin typeface="微软雅黑" panose="020B0503020204020204" charset="-122"/>
                    <a:ea typeface="微软雅黑" panose="020B0503020204020204" charset="-122"/>
                  </a:rPr>
                  <a:t>1</a:t>
                </a:r>
                <a:endParaRPr lang="en-US" altLang="zh-CN" sz="1600" baseline="-25000" dirty="0">
                  <a:solidFill>
                    <a:srgbClr val="CC0066"/>
                  </a:solidFill>
                  <a:latin typeface="微软雅黑" panose="020B0503020204020204" charset="-122"/>
                  <a:ea typeface="微软雅黑" panose="020B0503020204020204" charset="-122"/>
                </a:endParaRPr>
              </a:p>
            </p:txBody>
          </p:sp>
          <p:sp>
            <p:nvSpPr>
              <p:cNvPr id="28724" name="Text Box 26"/>
              <p:cNvSpPr txBox="1"/>
              <p:nvPr/>
            </p:nvSpPr>
            <p:spPr>
              <a:xfrm>
                <a:off x="4178194" y="2368936"/>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25" name="Line 27"/>
              <p:cNvSpPr/>
              <p:nvPr/>
            </p:nvSpPr>
            <p:spPr>
              <a:xfrm>
                <a:off x="4263353" y="2837267"/>
                <a:ext cx="1307911" cy="462738"/>
              </a:xfrm>
              <a:prstGeom prst="line">
                <a:avLst/>
              </a:prstGeom>
              <a:ln w="28575" cap="flat" cmpd="sng">
                <a:solidFill>
                  <a:schemeClr val="tx1"/>
                </a:solidFill>
                <a:prstDash val="solid"/>
                <a:headEnd type="none" w="med" len="med"/>
                <a:tailEnd type="none" w="med" len="med"/>
              </a:ln>
            </p:spPr>
          </p:sp>
          <p:grpSp>
            <p:nvGrpSpPr>
              <p:cNvPr id="28726" name="Group 28"/>
              <p:cNvGrpSpPr/>
              <p:nvPr/>
            </p:nvGrpSpPr>
            <p:grpSpPr>
              <a:xfrm>
                <a:off x="3032567" y="3427224"/>
                <a:ext cx="531841" cy="303366"/>
                <a:chOff x="864" y="1824"/>
                <a:chExt cx="432" cy="288"/>
              </a:xfrm>
            </p:grpSpPr>
            <p:pic>
              <p:nvPicPr>
                <p:cNvPr id="28752" name="Picture 29"/>
                <p:cNvPicPr/>
                <p:nvPr/>
              </p:nvPicPr>
              <p:blipFill>
                <a:blip r:embed="rId2"/>
                <a:stretch>
                  <a:fillRect/>
                </a:stretch>
              </p:blipFill>
              <p:spPr>
                <a:xfrm>
                  <a:off x="864" y="1824"/>
                  <a:ext cx="432" cy="288"/>
                </a:xfrm>
                <a:prstGeom prst="rect">
                  <a:avLst/>
                </a:prstGeom>
                <a:noFill/>
                <a:ln w="12699">
                  <a:noFill/>
                </a:ln>
              </p:spPr>
            </p:pic>
            <p:pic>
              <p:nvPicPr>
                <p:cNvPr id="28753" name="Picture 30"/>
                <p:cNvPicPr/>
                <p:nvPr/>
              </p:nvPicPr>
              <p:blipFill>
                <a:blip r:embed="rId2"/>
                <a:stretch>
                  <a:fillRect/>
                </a:stretch>
              </p:blipFill>
              <p:spPr>
                <a:xfrm>
                  <a:off x="864" y="1824"/>
                  <a:ext cx="432" cy="288"/>
                </a:xfrm>
                <a:prstGeom prst="rect">
                  <a:avLst/>
                </a:prstGeom>
                <a:noFill/>
                <a:ln w="12699">
                  <a:noFill/>
                </a:ln>
              </p:spPr>
            </p:pic>
          </p:grpSp>
          <p:sp>
            <p:nvSpPr>
              <p:cNvPr id="28727" name="Text Box 31"/>
              <p:cNvSpPr txBox="1"/>
              <p:nvPr/>
            </p:nvSpPr>
            <p:spPr>
              <a:xfrm>
                <a:off x="3511384" y="3483144"/>
                <a:ext cx="412292" cy="338554"/>
              </a:xfrm>
              <a:prstGeom prst="rect">
                <a:avLst/>
              </a:prstGeom>
              <a:noFill/>
              <a:ln w="9525">
                <a:noFill/>
              </a:ln>
            </p:spPr>
            <p:txBody>
              <a:bodyPr wrap="none">
                <a:spAutoFit/>
              </a:bodyPr>
              <a:p>
                <a:pPr eaLnBrk="1" hangingPunct="1">
                  <a:buNone/>
                </a:pPr>
                <a:r>
                  <a:rPr lang="en-US" altLang="zh-CN" sz="1600" dirty="0">
                    <a:solidFill>
                      <a:srgbClr val="CC0066"/>
                    </a:solidFill>
                    <a:latin typeface="微软雅黑" panose="020B0503020204020204" charset="-122"/>
                    <a:ea typeface="微软雅黑" panose="020B0503020204020204" charset="-122"/>
                  </a:rPr>
                  <a:t>R</a:t>
                </a:r>
                <a:r>
                  <a:rPr lang="en-US" altLang="zh-CN" sz="1600" baseline="-25000" dirty="0">
                    <a:solidFill>
                      <a:srgbClr val="CC0066"/>
                    </a:solidFill>
                    <a:latin typeface="微软雅黑" panose="020B0503020204020204" charset="-122"/>
                    <a:ea typeface="微软雅黑" panose="020B0503020204020204" charset="-122"/>
                  </a:rPr>
                  <a:t>2</a:t>
                </a:r>
                <a:endParaRPr lang="en-US" altLang="zh-CN" sz="1600" baseline="-25000" dirty="0">
                  <a:solidFill>
                    <a:srgbClr val="CC0066"/>
                  </a:solidFill>
                  <a:latin typeface="微软雅黑" panose="020B0503020204020204" charset="-122"/>
                  <a:ea typeface="微软雅黑" panose="020B0503020204020204" charset="-122"/>
                </a:endParaRPr>
              </a:p>
            </p:txBody>
          </p:sp>
          <p:sp>
            <p:nvSpPr>
              <p:cNvPr id="28728" name="Line 35"/>
              <p:cNvSpPr/>
              <p:nvPr/>
            </p:nvSpPr>
            <p:spPr>
              <a:xfrm flipH="1">
                <a:off x="2147804" y="2732799"/>
                <a:ext cx="36955" cy="580171"/>
              </a:xfrm>
              <a:prstGeom prst="line">
                <a:avLst/>
              </a:prstGeom>
              <a:ln w="28575" cap="flat" cmpd="sng">
                <a:solidFill>
                  <a:schemeClr val="tx1"/>
                </a:solidFill>
                <a:prstDash val="solid"/>
                <a:headEnd type="none" w="med" len="med"/>
                <a:tailEnd type="none" w="med" len="med"/>
              </a:ln>
            </p:spPr>
          </p:sp>
          <p:pic>
            <p:nvPicPr>
              <p:cNvPr id="28729" name="Picture 14"/>
              <p:cNvPicPr/>
              <p:nvPr/>
            </p:nvPicPr>
            <p:blipFill>
              <a:blip r:embed="rId1"/>
              <a:stretch>
                <a:fillRect/>
              </a:stretch>
            </p:blipFill>
            <p:spPr>
              <a:xfrm>
                <a:off x="5539129" y="3034385"/>
                <a:ext cx="345455" cy="310356"/>
              </a:xfrm>
              <a:prstGeom prst="rect">
                <a:avLst/>
              </a:prstGeom>
              <a:noFill/>
              <a:ln w="9525">
                <a:noFill/>
              </a:ln>
            </p:spPr>
          </p:pic>
          <p:sp>
            <p:nvSpPr>
              <p:cNvPr id="28730" name="Text Box 37"/>
              <p:cNvSpPr txBox="1"/>
              <p:nvPr/>
            </p:nvSpPr>
            <p:spPr>
              <a:xfrm>
                <a:off x="5909138" y="2500740"/>
                <a:ext cx="1749773" cy="584775"/>
              </a:xfrm>
              <a:prstGeom prst="rect">
                <a:avLst/>
              </a:prstGeom>
              <a:noFill/>
              <a:ln w="9525">
                <a:noFill/>
              </a:ln>
            </p:spPr>
            <p:txBody>
              <a:bodyPr>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128.1.2.128/26</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31" name="Text Box 39"/>
              <p:cNvSpPr txBox="1"/>
              <p:nvPr/>
            </p:nvSpPr>
            <p:spPr>
              <a:xfrm>
                <a:off x="5888875" y="3027938"/>
                <a:ext cx="1435376" cy="338554"/>
              </a:xfrm>
              <a:prstGeom prst="rect">
                <a:avLst/>
              </a:prstGeom>
              <a:solidFill>
                <a:srgbClr val="00FFFF"/>
              </a:solidFill>
              <a:ln w="9525" cap="flat" cmpd="sng">
                <a:solidFill>
                  <a:schemeClr val="tx1"/>
                </a:solidFill>
                <a:prstDash val="solid"/>
                <a:miter/>
                <a:headEnd type="none" w="med" len="med"/>
                <a:tailEnd type="none" w="med" len="med"/>
              </a:ln>
            </p:spPr>
            <p:txBody>
              <a:bodyPr>
                <a:spAutoFit/>
              </a:bodyPr>
              <a:p>
                <a:pPr eaLnBrk="1" hangingPunct="1">
                  <a:buNone/>
                </a:pPr>
                <a:r>
                  <a:rPr lang="zh-CN" altLang="en-US" sz="1600" dirty="0">
                    <a:solidFill>
                      <a:srgbClr val="000000"/>
                    </a:solidFill>
                    <a:latin typeface="微软雅黑" panose="020B0503020204020204" charset="-122"/>
                    <a:ea typeface="微软雅黑" panose="020B0503020204020204" charset="-122"/>
                  </a:rPr>
                  <a:t>目的主机 </a:t>
                </a: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2</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32" name="Text Box 40"/>
              <p:cNvSpPr txBox="1"/>
              <p:nvPr/>
            </p:nvSpPr>
            <p:spPr>
              <a:xfrm>
                <a:off x="4856211" y="3344975"/>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128.1.2.132</a:t>
                </a:r>
                <a:endParaRPr lang="en-US" altLang="zh-CN" sz="1600" dirty="0">
                  <a:solidFill>
                    <a:srgbClr val="000000"/>
                  </a:solidFill>
                  <a:latin typeface="微软雅黑" panose="020B0503020204020204" charset="-122"/>
                  <a:ea typeface="微软雅黑" panose="020B0503020204020204" charset="-122"/>
                </a:endParaRPr>
              </a:p>
            </p:txBody>
          </p:sp>
          <p:sp>
            <p:nvSpPr>
              <p:cNvPr id="28733" name="Text Box 42"/>
              <p:cNvSpPr txBox="1"/>
              <p:nvPr/>
            </p:nvSpPr>
            <p:spPr>
              <a:xfrm>
                <a:off x="3269292" y="3136594"/>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0</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34" name="Text Box 43"/>
              <p:cNvSpPr txBox="1"/>
              <p:nvPr/>
            </p:nvSpPr>
            <p:spPr>
              <a:xfrm>
                <a:off x="2804933" y="3156474"/>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35" name="Text Box 44"/>
              <p:cNvSpPr txBox="1"/>
              <p:nvPr/>
            </p:nvSpPr>
            <p:spPr>
              <a:xfrm>
                <a:off x="3533879" y="3217524"/>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128.1.2.131</a:t>
                </a:r>
                <a:endParaRPr lang="en-US" altLang="zh-CN" sz="1600" dirty="0">
                  <a:solidFill>
                    <a:srgbClr val="000000"/>
                  </a:solidFill>
                  <a:latin typeface="微软雅黑" panose="020B0503020204020204" charset="-122"/>
                  <a:ea typeface="微软雅黑" panose="020B0503020204020204" charset="-122"/>
                </a:endParaRPr>
              </a:p>
            </p:txBody>
          </p:sp>
          <p:pic>
            <p:nvPicPr>
              <p:cNvPr id="28736" name="Picture 34"/>
              <p:cNvPicPr/>
              <p:nvPr/>
            </p:nvPicPr>
            <p:blipFill>
              <a:blip r:embed="rId1"/>
              <a:stretch>
                <a:fillRect/>
              </a:stretch>
            </p:blipFill>
            <p:spPr>
              <a:xfrm>
                <a:off x="2019263" y="2489547"/>
                <a:ext cx="347062" cy="311755"/>
              </a:xfrm>
              <a:prstGeom prst="rect">
                <a:avLst/>
              </a:prstGeom>
              <a:noFill/>
              <a:ln w="9525">
                <a:noFill/>
              </a:ln>
            </p:spPr>
          </p:pic>
          <p:sp>
            <p:nvSpPr>
              <p:cNvPr id="28737" name="Text Box 46"/>
              <p:cNvSpPr txBox="1"/>
              <p:nvPr/>
            </p:nvSpPr>
            <p:spPr>
              <a:xfrm>
                <a:off x="1508068" y="3842425"/>
                <a:ext cx="43794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3</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38" name="Text Box 48"/>
              <p:cNvSpPr txBox="1"/>
              <p:nvPr/>
            </p:nvSpPr>
            <p:spPr>
              <a:xfrm>
                <a:off x="2285477" y="3692457"/>
                <a:ext cx="124906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128.1.2.65</a:t>
                </a:r>
                <a:endParaRPr lang="en-US" altLang="zh-CN" sz="1600" dirty="0">
                  <a:solidFill>
                    <a:srgbClr val="000000"/>
                  </a:solidFill>
                  <a:latin typeface="微软雅黑" panose="020B0503020204020204" charset="-122"/>
                  <a:ea typeface="微软雅黑" panose="020B0503020204020204" charset="-122"/>
                </a:endParaRPr>
              </a:p>
            </p:txBody>
          </p:sp>
          <p:sp>
            <p:nvSpPr>
              <p:cNvPr id="28739" name="Text Box 38"/>
              <p:cNvSpPr txBox="1"/>
              <p:nvPr/>
            </p:nvSpPr>
            <p:spPr>
              <a:xfrm>
                <a:off x="354487" y="2585387"/>
                <a:ext cx="1600118" cy="584775"/>
              </a:xfrm>
              <a:prstGeom prst="rect">
                <a:avLst/>
              </a:prstGeom>
              <a:noFill/>
              <a:ln w="9525">
                <a:noFill/>
              </a:ln>
            </p:spPr>
            <p:txBody>
              <a:bodyPr wrap="none">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128.1.2.64/26</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40" name="Text Box 47"/>
              <p:cNvSpPr txBox="1"/>
              <p:nvPr/>
            </p:nvSpPr>
            <p:spPr>
              <a:xfrm>
                <a:off x="783205" y="3498904"/>
                <a:ext cx="124906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128.1.2.68</a:t>
                </a:r>
                <a:endParaRPr lang="en-US" altLang="zh-CN" sz="1600" dirty="0">
                  <a:solidFill>
                    <a:srgbClr val="000000"/>
                  </a:solidFill>
                  <a:latin typeface="微软雅黑" panose="020B0503020204020204" charset="-122"/>
                  <a:ea typeface="微软雅黑" panose="020B0503020204020204" charset="-122"/>
                </a:endParaRPr>
              </a:p>
            </p:txBody>
          </p:sp>
          <p:sp>
            <p:nvSpPr>
              <p:cNvPr id="28741" name="椭圆 67"/>
              <p:cNvSpPr/>
              <p:nvPr/>
            </p:nvSpPr>
            <p:spPr>
              <a:xfrm>
                <a:off x="2872438" y="3447105"/>
                <a:ext cx="72305" cy="62910"/>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42" name="椭圆 68"/>
              <p:cNvSpPr/>
              <p:nvPr/>
            </p:nvSpPr>
            <p:spPr>
              <a:xfrm>
                <a:off x="5415407" y="3222106"/>
                <a:ext cx="73911" cy="64308"/>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43" name="椭圆 69"/>
              <p:cNvSpPr/>
              <p:nvPr/>
            </p:nvSpPr>
            <p:spPr>
              <a:xfrm>
                <a:off x="3540306" y="3316782"/>
                <a:ext cx="73911"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44" name="椭圆 70"/>
              <p:cNvSpPr/>
              <p:nvPr/>
            </p:nvSpPr>
            <p:spPr>
              <a:xfrm>
                <a:off x="2046577" y="3633113"/>
                <a:ext cx="72305"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45" name="椭圆 71"/>
              <p:cNvSpPr/>
              <p:nvPr/>
            </p:nvSpPr>
            <p:spPr>
              <a:xfrm>
                <a:off x="4163733" y="2501747"/>
                <a:ext cx="73911" cy="62910"/>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46" name="椭圆 72"/>
              <p:cNvSpPr/>
              <p:nvPr/>
            </p:nvSpPr>
            <p:spPr>
              <a:xfrm>
                <a:off x="3792649" y="2084212"/>
                <a:ext cx="72305"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47" name="椭圆 73"/>
              <p:cNvSpPr/>
              <p:nvPr/>
            </p:nvSpPr>
            <p:spPr>
              <a:xfrm>
                <a:off x="3418443" y="1171162"/>
                <a:ext cx="72304" cy="64308"/>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8748" name="Text Box 10"/>
              <p:cNvSpPr txBox="1"/>
              <p:nvPr/>
            </p:nvSpPr>
            <p:spPr>
              <a:xfrm>
                <a:off x="1323351" y="861428"/>
                <a:ext cx="444352"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1</a:t>
                </a:r>
                <a:endParaRPr lang="en-US" altLang="zh-CN" sz="1600" dirty="0">
                  <a:solidFill>
                    <a:srgbClr val="000000"/>
                  </a:solidFill>
                  <a:latin typeface="微软雅黑" panose="020B0503020204020204" charset="-122"/>
                  <a:ea typeface="微软雅黑" panose="020B0503020204020204" charset="-122"/>
                </a:endParaRPr>
              </a:p>
            </p:txBody>
          </p:sp>
          <p:sp>
            <p:nvSpPr>
              <p:cNvPr id="28749" name="Text Box 37"/>
              <p:cNvSpPr txBox="1"/>
              <p:nvPr/>
            </p:nvSpPr>
            <p:spPr>
              <a:xfrm>
                <a:off x="6571928" y="2245549"/>
                <a:ext cx="570405" cy="338554"/>
              </a:xfrm>
              <a:prstGeom prst="rect">
                <a:avLst/>
              </a:prstGeom>
              <a:noFill/>
              <a:ln w="9525">
                <a:noFill/>
              </a:ln>
            </p:spPr>
            <p:txBody>
              <a:bodyPr>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2 </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50" name="Text Box 38"/>
              <p:cNvSpPr txBox="1"/>
              <p:nvPr/>
            </p:nvSpPr>
            <p:spPr>
              <a:xfrm>
                <a:off x="908984" y="2317359"/>
                <a:ext cx="444352"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3</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8751" name="Text Box 98"/>
              <p:cNvSpPr txBox="1"/>
              <p:nvPr/>
            </p:nvSpPr>
            <p:spPr>
              <a:xfrm>
                <a:off x="6138447" y="884729"/>
                <a:ext cx="1513556" cy="307777"/>
              </a:xfrm>
              <a:prstGeom prst="rect">
                <a:avLst/>
              </a:prstGeom>
              <a:noFill/>
              <a:ln w="9525">
                <a:noFill/>
              </a:ln>
            </p:spPr>
            <p:txBody>
              <a:bodyPr wrap="none">
                <a:spAutoFit/>
              </a:bodyPr>
              <a:p>
                <a:pPr eaLnBrk="1" hangingPunct="1">
                  <a:buNone/>
                </a:pPr>
                <a:r>
                  <a:rPr lang="en-US" altLang="zh-CN" sz="1400" dirty="0">
                    <a:solidFill>
                      <a:srgbClr val="000000"/>
                    </a:solidFill>
                    <a:latin typeface="微软雅黑" panose="020B0503020204020204" charset="-122"/>
                    <a:ea typeface="微软雅黑" panose="020B0503020204020204" charset="-122"/>
                  </a:rPr>
                  <a:t>R</a:t>
                </a:r>
                <a:r>
                  <a:rPr lang="en-US" altLang="zh-CN" sz="1400" baseline="-25000" dirty="0">
                    <a:solidFill>
                      <a:srgbClr val="000000"/>
                    </a:solidFill>
                    <a:latin typeface="微软雅黑" panose="020B0503020204020204" charset="-122"/>
                    <a:ea typeface="微软雅黑" panose="020B0503020204020204" charset="-122"/>
                  </a:rPr>
                  <a:t>1</a:t>
                </a:r>
                <a:r>
                  <a:rPr lang="en-US" altLang="zh-CN" sz="1400" dirty="0">
                    <a:solidFill>
                      <a:srgbClr val="000000"/>
                    </a:solidFill>
                    <a:latin typeface="微软雅黑" panose="020B0503020204020204" charset="-122"/>
                    <a:ea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rPr>
                  <a:t>的部分转发表</a:t>
                </a:r>
                <a:endParaRPr lang="zh-CN" altLang="en-US" sz="1400" baseline="-25000" dirty="0">
                  <a:solidFill>
                    <a:srgbClr val="000000"/>
                  </a:solidFill>
                  <a:latin typeface="微软雅黑" panose="020B0503020204020204" charset="-122"/>
                  <a:ea typeface="微软雅黑" panose="020B0503020204020204" charset="-122"/>
                </a:endParaRPr>
              </a:p>
            </p:txBody>
          </p:sp>
        </p:grpSp>
        <p:pic>
          <p:nvPicPr>
            <p:cNvPr id="28698" name="Picture 58"/>
            <p:cNvPicPr/>
            <p:nvPr/>
          </p:nvPicPr>
          <p:blipFill>
            <a:blip r:embed="rId3"/>
            <a:stretch>
              <a:fillRect/>
            </a:stretch>
          </p:blipFill>
          <p:spPr>
            <a:xfrm>
              <a:off x="1887487" y="3159838"/>
              <a:ext cx="581025" cy="274638"/>
            </a:xfrm>
            <a:prstGeom prst="rect">
              <a:avLst/>
            </a:prstGeom>
            <a:noFill/>
            <a:ln w="12699">
              <a:noFill/>
            </a:ln>
          </p:spPr>
        </p:pic>
        <p:pic>
          <p:nvPicPr>
            <p:cNvPr id="28699" name="Picture 58"/>
            <p:cNvPicPr/>
            <p:nvPr/>
          </p:nvPicPr>
          <p:blipFill>
            <a:blip r:embed="rId3"/>
            <a:stretch>
              <a:fillRect/>
            </a:stretch>
          </p:blipFill>
          <p:spPr>
            <a:xfrm>
              <a:off x="3922705" y="2689821"/>
              <a:ext cx="581025" cy="274638"/>
            </a:xfrm>
            <a:prstGeom prst="rect">
              <a:avLst/>
            </a:prstGeom>
            <a:noFill/>
            <a:ln w="12699">
              <a:noFill/>
            </a:ln>
          </p:spPr>
        </p:pic>
        <p:pic>
          <p:nvPicPr>
            <p:cNvPr id="28700" name="Picture 58"/>
            <p:cNvPicPr/>
            <p:nvPr/>
          </p:nvPicPr>
          <p:blipFill>
            <a:blip r:embed="rId3"/>
            <a:stretch>
              <a:fillRect/>
            </a:stretch>
          </p:blipFill>
          <p:spPr>
            <a:xfrm>
              <a:off x="2394672" y="1507068"/>
              <a:ext cx="581025" cy="274638"/>
            </a:xfrm>
            <a:prstGeom prst="rect">
              <a:avLst/>
            </a:prstGeom>
            <a:noFill/>
            <a:ln w="12699">
              <a:noFill/>
            </a:ln>
          </p:spPr>
        </p:pic>
      </p:grpSp>
      <p:sp>
        <p:nvSpPr>
          <p:cNvPr id="130" name="任意多边形 129"/>
          <p:cNvSpPr/>
          <p:nvPr/>
        </p:nvSpPr>
        <p:spPr>
          <a:xfrm>
            <a:off x="4487863" y="3300413"/>
            <a:ext cx="1057275" cy="655638"/>
          </a:xfrm>
          <a:custGeom>
            <a:avLst/>
            <a:gdLst>
              <a:gd name="connsiteX0" fmla="*/ 2833 w 1057969"/>
              <a:gd name="connsiteY0" fmla="*/ 0 h 655366"/>
              <a:gd name="connsiteX1" fmla="*/ 17823 w 1057969"/>
              <a:gd name="connsiteY1" fmla="*/ 164892 h 655366"/>
              <a:gd name="connsiteX2" fmla="*/ 137744 w 1057969"/>
              <a:gd name="connsiteY2" fmla="*/ 314793 h 655366"/>
              <a:gd name="connsiteX3" fmla="*/ 977194 w 1057969"/>
              <a:gd name="connsiteY3" fmla="*/ 629587 h 655366"/>
              <a:gd name="connsiteX4" fmla="*/ 977194 w 1057969"/>
              <a:gd name="connsiteY4" fmla="*/ 614597 h 655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69" h="655366">
                <a:moveTo>
                  <a:pt x="2833" y="0"/>
                </a:moveTo>
                <a:cubicBezTo>
                  <a:pt x="-915" y="56213"/>
                  <a:pt x="-4662" y="112427"/>
                  <a:pt x="17823" y="164892"/>
                </a:cubicBezTo>
                <a:cubicBezTo>
                  <a:pt x="40308" y="217358"/>
                  <a:pt x="-22151" y="237344"/>
                  <a:pt x="137744" y="314793"/>
                </a:cubicBezTo>
                <a:cubicBezTo>
                  <a:pt x="297639" y="392242"/>
                  <a:pt x="977194" y="629587"/>
                  <a:pt x="977194" y="629587"/>
                </a:cubicBezTo>
                <a:cubicBezTo>
                  <a:pt x="1117102" y="679554"/>
                  <a:pt x="1047148" y="647075"/>
                  <a:pt x="977194" y="614597"/>
                </a:cubicBezTo>
              </a:path>
            </a:pathLst>
          </a:custGeom>
          <a:noFill/>
          <a:ln w="38100">
            <a:solidFill>
              <a:srgbClr val="CC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9" name="任意多边形 128"/>
          <p:cNvSpPr/>
          <p:nvPr/>
        </p:nvSpPr>
        <p:spPr>
          <a:xfrm>
            <a:off x="3148013" y="2132013"/>
            <a:ext cx="719138" cy="584200"/>
          </a:xfrm>
          <a:custGeom>
            <a:avLst/>
            <a:gdLst>
              <a:gd name="connsiteX0" fmla="*/ 630090 w 720031"/>
              <a:gd name="connsiteY0" fmla="*/ 0 h 584616"/>
              <a:gd name="connsiteX1" fmla="*/ 503 w 720031"/>
              <a:gd name="connsiteY1" fmla="*/ 269823 h 584616"/>
              <a:gd name="connsiteX2" fmla="*/ 720031 w 720031"/>
              <a:gd name="connsiteY2" fmla="*/ 584616 h 584616"/>
              <a:gd name="connsiteX3" fmla="*/ 720031 w 720031"/>
              <a:gd name="connsiteY3" fmla="*/ 584616 h 584616"/>
            </a:gdLst>
            <a:ahLst/>
            <a:cxnLst>
              <a:cxn ang="0">
                <a:pos x="connsiteX0" y="connsiteY0"/>
              </a:cxn>
              <a:cxn ang="0">
                <a:pos x="connsiteX1" y="connsiteY1"/>
              </a:cxn>
              <a:cxn ang="0">
                <a:pos x="connsiteX2" y="connsiteY2"/>
              </a:cxn>
              <a:cxn ang="0">
                <a:pos x="connsiteX3" y="connsiteY3"/>
              </a:cxn>
            </a:cxnLst>
            <a:rect l="l" t="t" r="r" b="b"/>
            <a:pathLst>
              <a:path w="720031" h="584616">
                <a:moveTo>
                  <a:pt x="630090" y="0"/>
                </a:moveTo>
                <a:cubicBezTo>
                  <a:pt x="307801" y="86193"/>
                  <a:pt x="-14487" y="172387"/>
                  <a:pt x="503" y="269823"/>
                </a:cubicBezTo>
                <a:cubicBezTo>
                  <a:pt x="15493" y="367259"/>
                  <a:pt x="720031" y="584616"/>
                  <a:pt x="720031" y="584616"/>
                </a:cubicBezTo>
                <a:lnTo>
                  <a:pt x="720031" y="584616"/>
                </a:lnTo>
              </a:path>
            </a:pathLst>
          </a:custGeom>
          <a:noFill/>
          <a:ln w="38100">
            <a:solidFill>
              <a:srgbClr val="CC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AutoShape 63"/>
          <p:cNvSpPr/>
          <p:nvPr/>
        </p:nvSpPr>
        <p:spPr>
          <a:xfrm>
            <a:off x="5048250" y="2640013"/>
            <a:ext cx="546100" cy="142875"/>
          </a:xfrm>
          <a:prstGeom prst="rightArrow">
            <a:avLst>
              <a:gd name="adj1" fmla="val 50000"/>
              <a:gd name="adj2" fmla="val 66340"/>
            </a:avLst>
          </a:prstGeom>
          <a:solidFill>
            <a:srgbClr val="FFFF00"/>
          </a:solidFill>
          <a:ln w="12700" cap="flat" cmpd="sng">
            <a:solidFill>
              <a:schemeClr val="tx1"/>
            </a:solidFill>
            <a:prstDash val="solid"/>
            <a:miter/>
            <a:headEnd type="none" w="med" len="med"/>
            <a:tailEnd type="none" w="med" len="med"/>
          </a:ln>
        </p:spPr>
        <p:txBody>
          <a:bodyPr wrap="none" anchor="ctr" anchorCtr="0"/>
          <a:p>
            <a:pPr eaLnBrk="1" hangingPunct="1">
              <a:buNone/>
            </a:pPr>
            <a:endParaRPr lang="zh-CN" altLang="en-US" sz="1800" b="0" dirty="0">
              <a:solidFill>
                <a:srgbClr val="CC00CC"/>
              </a:solidFill>
              <a:latin typeface="Calibri" panose="020F0502020204030204"/>
              <a:ea typeface="宋体" panose="02010600030101010101" pitchFamily="2" charset="-122"/>
            </a:endParaRPr>
          </a:p>
        </p:txBody>
      </p:sp>
      <p:sp>
        <p:nvSpPr>
          <p:cNvPr id="28695" name="Text Box 155"/>
          <p:cNvSpPr txBox="1"/>
          <p:nvPr/>
        </p:nvSpPr>
        <p:spPr>
          <a:xfrm>
            <a:off x="1196975" y="1450975"/>
            <a:ext cx="6864350" cy="344488"/>
          </a:xfrm>
          <a:prstGeom prst="rect">
            <a:avLst/>
          </a:prstGeom>
          <a:solidFill>
            <a:srgbClr val="C00000"/>
          </a:solidFill>
          <a:ln w="9525">
            <a:noFill/>
          </a:ln>
        </p:spPr>
        <p:txBody>
          <a:bodyPr>
            <a:spAutoFit/>
          </a:bodyPr>
          <a:p>
            <a:pPr algn="ctr" eaLnBrk="1" hangingPunct="1">
              <a:lnSpc>
                <a:spcPct val="110000"/>
              </a:lnSpc>
              <a:buNone/>
            </a:pPr>
            <a:r>
              <a:rPr lang="zh-CN" altLang="en-US" sz="1600" dirty="0">
                <a:solidFill>
                  <a:srgbClr val="FFFFFF"/>
                </a:solidFill>
                <a:latin typeface="微软雅黑" panose="020B0503020204020204" charset="-122"/>
                <a:ea typeface="微软雅黑" panose="020B0503020204020204" charset="-122"/>
              </a:rPr>
              <a:t>路由器 </a:t>
            </a:r>
            <a:r>
              <a:rPr lang="en-US" altLang="zh-CN" sz="1600" dirty="0">
                <a:solidFill>
                  <a:srgbClr val="FFFFFF"/>
                </a:solidFill>
                <a:latin typeface="微软雅黑" panose="020B0503020204020204" charset="-122"/>
                <a:ea typeface="微软雅黑" panose="020B0503020204020204" charset="-122"/>
              </a:rPr>
              <a:t>R</a:t>
            </a:r>
            <a:r>
              <a:rPr lang="en-US" altLang="zh-CN" sz="1600" baseline="-25000" dirty="0">
                <a:solidFill>
                  <a:srgbClr val="FFFFFF"/>
                </a:solidFill>
                <a:latin typeface="微软雅黑" panose="020B0503020204020204" charset="-122"/>
                <a:ea typeface="微软雅黑" panose="020B0503020204020204" charset="-122"/>
              </a:rPr>
              <a:t>1</a:t>
            </a:r>
            <a:r>
              <a:rPr lang="en-US" altLang="zh-CN" sz="1600" dirty="0">
                <a:solidFill>
                  <a:srgbClr val="FFFFFF"/>
                </a:solidFill>
                <a:latin typeface="微软雅黑" panose="020B0503020204020204" charset="-122"/>
                <a:ea typeface="微软雅黑" panose="020B0503020204020204" charset="-122"/>
              </a:rPr>
              <a:t> </a:t>
            </a:r>
            <a:r>
              <a:rPr lang="zh-CN" altLang="en-US" sz="1600" dirty="0">
                <a:solidFill>
                  <a:srgbClr val="FFFFFF"/>
                </a:solidFill>
                <a:latin typeface="微软雅黑" panose="020B0503020204020204" charset="-122"/>
                <a:ea typeface="微软雅黑" panose="020B0503020204020204" charset="-122"/>
              </a:rPr>
              <a:t>收到分组后查找转发表。接着检查第 </a:t>
            </a:r>
            <a:r>
              <a:rPr lang="en-US" altLang="zh-CN" sz="1600" dirty="0">
                <a:solidFill>
                  <a:srgbClr val="FFFFFF"/>
                </a:solidFill>
                <a:latin typeface="微软雅黑" panose="020B0503020204020204" charset="-122"/>
                <a:ea typeface="微软雅黑" panose="020B0503020204020204" charset="-122"/>
              </a:rPr>
              <a:t>2 </a:t>
            </a:r>
            <a:r>
              <a:rPr lang="zh-CN" altLang="en-US" sz="1600" dirty="0">
                <a:solidFill>
                  <a:srgbClr val="FFFFFF"/>
                </a:solidFill>
                <a:latin typeface="微软雅黑" panose="020B0503020204020204" charset="-122"/>
                <a:ea typeface="微软雅黑" panose="020B0503020204020204" charset="-122"/>
              </a:rPr>
              <a:t>行。 </a:t>
            </a:r>
            <a:endParaRPr lang="zh-CN" altLang="en-US" sz="1600" dirty="0">
              <a:solidFill>
                <a:srgbClr val="FFFFFF"/>
              </a:solidFill>
              <a:latin typeface="微软雅黑" panose="020B0503020204020204" charset="-122"/>
              <a:ea typeface="微软雅黑" panose="020B0503020204020204" charset="-122"/>
            </a:endParaRPr>
          </a:p>
        </p:txBody>
      </p:sp>
      <p:sp>
        <p:nvSpPr>
          <p:cNvPr id="121" name="Text Box 155"/>
          <p:cNvSpPr txBox="1"/>
          <p:nvPr/>
        </p:nvSpPr>
        <p:spPr>
          <a:xfrm>
            <a:off x="1196975" y="5843588"/>
            <a:ext cx="6864350" cy="374650"/>
          </a:xfrm>
          <a:prstGeom prst="rect">
            <a:avLst/>
          </a:prstGeom>
          <a:solidFill>
            <a:srgbClr val="0070C0"/>
          </a:solidFill>
          <a:ln w="9525">
            <a:noFill/>
          </a:ln>
        </p:spPr>
        <p:txBody>
          <a:bodyPr>
            <a:spAutoFit/>
          </a:bodyPr>
          <a:p>
            <a:pPr algn="ctr" eaLnBrk="1" hangingPunct="1">
              <a:lnSpc>
                <a:spcPct val="110000"/>
              </a:lnSpc>
              <a:buNone/>
            </a:pPr>
            <a:r>
              <a:rPr lang="zh-CN" altLang="en-US" sz="1800" dirty="0">
                <a:solidFill>
                  <a:srgbClr val="FFFFFF"/>
                </a:solidFill>
                <a:latin typeface="微软雅黑" panose="020B0503020204020204" charset="-122"/>
                <a:ea typeface="微软雅黑" panose="020B0503020204020204" charset="-122"/>
              </a:rPr>
              <a:t>进行分组的直接交付（通过路由器 </a:t>
            </a:r>
            <a:r>
              <a:rPr lang="en-US" altLang="zh-CN" sz="1800" dirty="0">
                <a:solidFill>
                  <a:srgbClr val="FFFFFF"/>
                </a:solidFill>
                <a:latin typeface="微软雅黑" panose="020B0503020204020204" charset="-122"/>
                <a:ea typeface="微软雅黑" panose="020B0503020204020204" charset="-122"/>
              </a:rPr>
              <a:t>R</a:t>
            </a:r>
            <a:r>
              <a:rPr lang="en-US" altLang="zh-CN" sz="1800" baseline="-25000" dirty="0">
                <a:solidFill>
                  <a:srgbClr val="FFFFFF"/>
                </a:solidFill>
                <a:latin typeface="微软雅黑" panose="020B0503020204020204" charset="-122"/>
                <a:ea typeface="微软雅黑" panose="020B0503020204020204" charset="-122"/>
              </a:rPr>
              <a:t>1</a:t>
            </a:r>
            <a:r>
              <a:rPr lang="en-US" altLang="zh-CN" sz="1800" dirty="0">
                <a:solidFill>
                  <a:srgbClr val="FFFFFF"/>
                </a:solidFill>
                <a:latin typeface="微软雅黑" panose="020B0503020204020204" charset="-122"/>
                <a:ea typeface="微软雅黑" panose="020B0503020204020204" charset="-122"/>
              </a:rPr>
              <a:t> </a:t>
            </a:r>
            <a:r>
              <a:rPr lang="zh-CN" altLang="en-US" sz="1800" dirty="0">
                <a:solidFill>
                  <a:srgbClr val="FFFFFF"/>
                </a:solidFill>
                <a:latin typeface="微软雅黑" panose="020B0503020204020204" charset="-122"/>
                <a:ea typeface="微软雅黑" panose="020B0503020204020204" charset="-122"/>
              </a:rPr>
              <a:t>的接口 </a:t>
            </a:r>
            <a:r>
              <a:rPr lang="en-US" altLang="zh-CN" sz="1800" dirty="0">
                <a:solidFill>
                  <a:srgbClr val="FFFFFF"/>
                </a:solidFill>
                <a:latin typeface="微软雅黑" panose="020B0503020204020204" charset="-122"/>
                <a:ea typeface="微软雅黑" panose="020B0503020204020204" charset="-122"/>
              </a:rPr>
              <a:t>1</a:t>
            </a:r>
            <a:r>
              <a:rPr lang="zh-CN" altLang="en-US" sz="1800" dirty="0">
                <a:solidFill>
                  <a:srgbClr val="FFFFFF"/>
                </a:solidFill>
                <a:latin typeface="微软雅黑" panose="020B0503020204020204" charset="-122"/>
                <a:ea typeface="微软雅黑" panose="020B0503020204020204" charset="-122"/>
              </a:rPr>
              <a:t>）。</a:t>
            </a:r>
            <a:endParaRPr lang="en-US" altLang="zh-CN" sz="1800" dirty="0">
              <a:solidFill>
                <a:srgbClr val="FFFFFF"/>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10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1">
                                            <p:txEl>
                                              <p:charRg st="0" end="51"/>
                                            </p:txEl>
                                          </p:spTgt>
                                        </p:tgtEl>
                                        <p:attrNameLst>
                                          <p:attrName>style.visibility</p:attrName>
                                        </p:attrNameLst>
                                      </p:cBhvr>
                                      <p:to>
                                        <p:strVal val="visible"/>
                                      </p:to>
                                    </p:set>
                                    <p:animEffect transition="in" filter="wipe(up)">
                                      <p:cBhvr>
                                        <p:cTn id="18" dur="1000"/>
                                        <p:tgtEl>
                                          <p:spTgt spid="51">
                                            <p:txEl>
                                              <p:charRg st="0" end="5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1">
                                            <p:txEl>
                                              <p:charRg st="51" end="66"/>
                                            </p:txEl>
                                          </p:spTgt>
                                        </p:tgtEl>
                                        <p:attrNameLst>
                                          <p:attrName>style.visibility</p:attrName>
                                        </p:attrNameLst>
                                      </p:cBhvr>
                                      <p:to>
                                        <p:strVal val="visible"/>
                                      </p:to>
                                    </p:set>
                                    <p:animEffect transition="in" filter="wipe(up)">
                                      <p:cBhvr>
                                        <p:cTn id="23" dur="1000"/>
                                        <p:tgtEl>
                                          <p:spTgt spid="51">
                                            <p:txEl>
                                              <p:charRg st="51" end="6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up)">
                                      <p:cBhvr>
                                        <p:cTn id="28" dur="1000"/>
                                        <p:tgtEl>
                                          <p:spTgt spid="1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1">
                                            <p:txEl>
                                              <p:charRg st="0" end="27"/>
                                            </p:txEl>
                                          </p:spTgt>
                                        </p:tgtEl>
                                        <p:attrNameLst>
                                          <p:attrName>style.visibility</p:attrName>
                                        </p:attrNameLst>
                                      </p:cBhvr>
                                      <p:to>
                                        <p:strVal val="visible"/>
                                      </p:to>
                                    </p:set>
                                    <p:animEffect transition="in" filter="wipe(up)">
                                      <p:cBhvr>
                                        <p:cTn id="33" dur="1000"/>
                                        <p:tgtEl>
                                          <p:spTgt spid="121">
                                            <p:txEl>
                                              <p:charRg st="0" end="27"/>
                                            </p:txEl>
                                          </p:spTgt>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wipe(left)">
                                      <p:cBhvr>
                                        <p:cTn id="37" dur="2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build="p"/>
      <p:bldP spid="66" grpId="0" animBg="1"/>
      <p:bldP spid="66" grpId="1" animBg="1"/>
      <p:bldP spid="121"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0723" name="Rectangle 2"/>
          <p:cNvSpPr>
            <a:spLocks noGrp="1"/>
          </p:cNvSpPr>
          <p:nvPr>
            <p:ph type="title"/>
          </p:nvPr>
        </p:nvSpPr>
        <p:spPr>
          <a:xfrm>
            <a:off x="684213" y="260350"/>
            <a:ext cx="7772400" cy="1143000"/>
          </a:xfrm>
        </p:spPr>
        <p:txBody>
          <a:bodyPr vert="horz" wrap="square" lIns="91440" tIns="45720" rIns="91440" bIns="45720" anchor="ctr" anchorCtr="0"/>
          <a:p>
            <a:pPr eaLnBrk="1" hangingPunct="1"/>
            <a:r>
              <a:rPr lang="en-US" altLang="zh-CN" sz="4000" dirty="0">
                <a:latin typeface="宋体" panose="02010600030101010101" pitchFamily="2" charset="-122"/>
              </a:rPr>
              <a:t>4.3.1 </a:t>
            </a:r>
            <a:r>
              <a:rPr lang="zh-CN" altLang="en-US" sz="4000" dirty="0">
                <a:latin typeface="宋体" panose="02010600030101010101" pitchFamily="2" charset="-122"/>
              </a:rPr>
              <a:t>路由表的构成与查找</a:t>
            </a:r>
            <a:endParaRPr lang="zh-CN" altLang="en-US" sz="4000" dirty="0">
              <a:latin typeface="宋体" panose="02010600030101010101" pitchFamily="2" charset="-122"/>
            </a:endParaRPr>
          </a:p>
        </p:txBody>
      </p:sp>
      <p:sp>
        <p:nvSpPr>
          <p:cNvPr id="30724" name="Rectangle 3"/>
          <p:cNvSpPr>
            <a:spLocks noGrp="1"/>
          </p:cNvSpPr>
          <p:nvPr>
            <p:ph idx="1"/>
          </p:nvPr>
        </p:nvSpPr>
        <p:spPr>
          <a:xfrm>
            <a:off x="611188" y="1125538"/>
            <a:ext cx="7847012" cy="4970462"/>
          </a:xfrm>
        </p:spPr>
        <p:txBody>
          <a:bodyPr vert="horz" wrap="square" lIns="91440" tIns="45720" rIns="91440" bIns="45720" anchor="t" anchorCtr="0"/>
          <a:p>
            <a:pPr eaLnBrk="1" hangingPunct="1">
              <a:buNone/>
            </a:pPr>
            <a:r>
              <a:rPr lang="zh-CN" altLang="en-US" sz="3600" b="1" dirty="0"/>
              <a:t>一</a:t>
            </a:r>
            <a:r>
              <a:rPr lang="en-US" altLang="zh-CN" sz="3600" b="1" dirty="0"/>
              <a:t>.</a:t>
            </a:r>
            <a:r>
              <a:rPr lang="zh-CN" altLang="en-US" sz="3600" b="1" dirty="0"/>
              <a:t>路由表的构成：</a:t>
            </a:r>
            <a:endParaRPr lang="zh-CN" altLang="en-US" sz="3600" b="1" dirty="0"/>
          </a:p>
          <a:p>
            <a:pPr eaLnBrk="1" hangingPunct="1">
              <a:buNone/>
            </a:pPr>
            <a:r>
              <a:rPr lang="zh-CN" altLang="en-US" b="1" dirty="0"/>
              <a:t>      </a:t>
            </a:r>
            <a:r>
              <a:rPr lang="en-US" altLang="zh-CN" b="1" dirty="0"/>
              <a:t>IP</a:t>
            </a:r>
            <a:r>
              <a:rPr lang="zh-CN" altLang="en-US" b="1" dirty="0"/>
              <a:t>路由表中每一条记录是一条路由；</a:t>
            </a:r>
            <a:endParaRPr lang="zh-CN" altLang="en-US" b="1" dirty="0"/>
          </a:p>
          <a:p>
            <a:pPr eaLnBrk="1" hangingPunct="1">
              <a:buNone/>
            </a:pPr>
            <a:r>
              <a:rPr lang="zh-CN" altLang="en-US" b="1" dirty="0"/>
              <a:t>      一条路由记录包括四部分：</a:t>
            </a:r>
            <a:endParaRPr lang="zh-CN" altLang="en-US" b="1" dirty="0"/>
          </a:p>
          <a:p>
            <a:pPr eaLnBrk="1" hangingPunct="1">
              <a:buNone/>
            </a:pPr>
            <a:r>
              <a:rPr lang="zh-CN" altLang="en-US" sz="2400" b="1" dirty="0">
                <a:latin typeface="宋体" panose="02010600030101010101" pitchFamily="2" charset="-122"/>
              </a:rPr>
              <a:t>     </a:t>
            </a:r>
            <a:r>
              <a:rPr lang="zh-CN" altLang="en-US" sz="2400" b="1" dirty="0">
                <a:solidFill>
                  <a:srgbClr val="CC0000"/>
                </a:solidFill>
                <a:latin typeface="宋体" panose="02010600030101010101" pitchFamily="2" charset="-122"/>
              </a:rPr>
              <a:t>目的</a:t>
            </a:r>
            <a:r>
              <a:rPr lang="en-US" altLang="zh-CN" sz="2400" b="1" dirty="0">
                <a:solidFill>
                  <a:srgbClr val="CC0000"/>
                </a:solidFill>
                <a:latin typeface="宋体" panose="02010600030101010101" pitchFamily="2" charset="-122"/>
              </a:rPr>
              <a:t>IP</a:t>
            </a:r>
            <a:r>
              <a:rPr lang="zh-CN" altLang="en-US" sz="2400" b="1" dirty="0">
                <a:solidFill>
                  <a:srgbClr val="CC0000"/>
                </a:solidFill>
                <a:latin typeface="宋体" panose="02010600030101010101" pitchFamily="2" charset="-122"/>
              </a:rPr>
              <a:t>地址</a:t>
            </a:r>
            <a:r>
              <a:rPr lang="en-US" altLang="zh-CN" sz="2400" b="1" dirty="0">
                <a:solidFill>
                  <a:srgbClr val="CC0000"/>
                </a:solidFill>
                <a:latin typeface="宋体" panose="02010600030101010101" pitchFamily="2" charset="-122"/>
              </a:rPr>
              <a:t>/</a:t>
            </a:r>
            <a:r>
              <a:rPr lang="zh-CN" altLang="en-US" sz="2400" b="1" dirty="0">
                <a:solidFill>
                  <a:srgbClr val="CC0000"/>
                </a:solidFill>
                <a:latin typeface="宋体" panose="02010600030101010101" pitchFamily="2" charset="-122"/>
              </a:rPr>
              <a:t>前缀长度  下一跳地址 输出接口</a:t>
            </a:r>
            <a:endParaRPr lang="zh-CN" altLang="en-US" sz="2400" b="1" dirty="0">
              <a:solidFill>
                <a:srgbClr val="CC0000"/>
              </a:solidFill>
              <a:latin typeface="宋体" panose="02010600030101010101" pitchFamily="2" charset="-122"/>
            </a:endParaRPr>
          </a:p>
          <a:p>
            <a:pPr eaLnBrk="1" hangingPunct="1">
              <a:buNone/>
            </a:pPr>
            <a:r>
              <a:rPr lang="zh-CN" altLang="en-US" b="1" dirty="0"/>
              <a:t>         </a:t>
            </a:r>
            <a:endParaRPr lang="zh-CN" altLang="en-US" b="1" dirty="0"/>
          </a:p>
        </p:txBody>
      </p:sp>
      <p:graphicFrame>
        <p:nvGraphicFramePr>
          <p:cNvPr id="585876" name="Group 148"/>
          <p:cNvGraphicFramePr>
            <a:graphicFrameLocks noGrp="1"/>
          </p:cNvGraphicFramePr>
          <p:nvPr>
            <p:ph sz="half" idx="1"/>
          </p:nvPr>
        </p:nvGraphicFramePr>
        <p:xfrm>
          <a:off x="1692275" y="3573463"/>
          <a:ext cx="6119813" cy="2439988"/>
        </p:xfrm>
        <a:graphic>
          <a:graphicData uri="http://schemas.openxmlformats.org/drawingml/2006/table">
            <a:tbl>
              <a:tblPr/>
              <a:tblGrid>
                <a:gridCol w="2808288"/>
                <a:gridCol w="1800225"/>
                <a:gridCol w="1511300"/>
              </a:tblGrid>
              <a:tr h="36580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目的地址</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前缀长度</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下一跳地址</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接口</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33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202.197.10.0/24</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202.197.11.0/24</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742">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202.197.12.0/24</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202.197.11.3</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5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202.197.10.2/32</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742">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202.197.11.2</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3" name="Rectangle 150"/>
          <p:cNvSpPr/>
          <p:nvPr/>
        </p:nvSpPr>
        <p:spPr>
          <a:xfrm>
            <a:off x="1403350" y="6061075"/>
            <a:ext cx="7194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Arial" panose="020B0604020202020204" pitchFamily="34" charset="0"/>
                <a:ea typeface="华文行楷" panose="02010800040101010101" pitchFamily="2" charset="-122"/>
              </a:rPr>
              <a:t>路由表中只记录下一站地址，并不记录完整的路径！</a:t>
            </a:r>
            <a:endParaRPr lang="zh-CN" altLang="en-US" sz="2400" b="1" dirty="0">
              <a:latin typeface="Arial" panose="020B0604020202020204" pitchFamily="34" charset="0"/>
              <a:ea typeface="华文行楷"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2771" name="Rectangle 2"/>
          <p:cNvSpPr/>
          <p:nvPr/>
        </p:nvSpPr>
        <p:spPr>
          <a:xfrm>
            <a:off x="179388" y="1052513"/>
            <a:ext cx="8523287" cy="4899025"/>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sz="3600" b="1" dirty="0"/>
              <a:t>二 .路由表中的记录类型:</a:t>
            </a:r>
            <a:endParaRPr lang="zh-CN" altLang="en-US" sz="3600" b="1" dirty="0"/>
          </a:p>
          <a:p>
            <a:pPr marL="342900" lvl="0" indent="-342900" eaLnBrk="1" hangingPunct="1">
              <a:buNone/>
            </a:pPr>
            <a:r>
              <a:rPr lang="zh-CN" altLang="en-US" b="1" dirty="0"/>
              <a:t>     根据目的地址不同进行分类</a:t>
            </a:r>
            <a:endParaRPr lang="zh-CN" altLang="en-US" sz="1600" b="1" dirty="0"/>
          </a:p>
          <a:p>
            <a:pPr marL="342900" lvl="0" indent="-342900" eaLnBrk="1" hangingPunct="1">
              <a:buNone/>
            </a:pPr>
            <a:r>
              <a:rPr lang="zh-CN" altLang="en-US" b="1" dirty="0">
                <a:solidFill>
                  <a:srgbClr val="CC0000"/>
                </a:solidFill>
              </a:rPr>
              <a:t>     1.</a:t>
            </a:r>
            <a:r>
              <a:rPr lang="zh-CN" altLang="en-US" b="1" u="sng" dirty="0">
                <a:solidFill>
                  <a:srgbClr val="CC0000"/>
                </a:solidFill>
              </a:rPr>
              <a:t>特定主机路由</a:t>
            </a:r>
            <a:endParaRPr lang="zh-CN" altLang="en-US" b="1" dirty="0">
              <a:solidFill>
                <a:srgbClr val="CC0000"/>
              </a:solidFill>
            </a:endParaRPr>
          </a:p>
          <a:p>
            <a:pPr marL="342900" lvl="0" indent="-342900" eaLnBrk="1" hangingPunct="1">
              <a:buNone/>
            </a:pPr>
            <a:r>
              <a:rPr lang="zh-CN" altLang="en-US" b="1" dirty="0">
                <a:solidFill>
                  <a:srgbClr val="CC0000"/>
                </a:solidFill>
              </a:rPr>
              <a:t>     2.</a:t>
            </a:r>
            <a:r>
              <a:rPr lang="zh-CN" altLang="en-US" b="1" u="sng" dirty="0">
                <a:solidFill>
                  <a:srgbClr val="CC0000"/>
                </a:solidFill>
              </a:rPr>
              <a:t>网络前缀路由</a:t>
            </a:r>
            <a:endParaRPr lang="zh-CN" altLang="en-US" b="1" dirty="0">
              <a:solidFill>
                <a:srgbClr val="CC0000"/>
              </a:solidFill>
            </a:endParaRPr>
          </a:p>
          <a:p>
            <a:pPr marL="342900" lvl="0" indent="-342900" eaLnBrk="1" hangingPunct="1">
              <a:buNone/>
            </a:pPr>
            <a:r>
              <a:rPr lang="en-US" altLang="zh-CN" b="1" dirty="0">
                <a:solidFill>
                  <a:srgbClr val="CC0000"/>
                </a:solidFill>
              </a:rPr>
              <a:t>     3.</a:t>
            </a:r>
            <a:r>
              <a:rPr lang="zh-CN" altLang="en-US" b="1" u="sng" dirty="0">
                <a:solidFill>
                  <a:srgbClr val="CC0000"/>
                </a:solidFill>
              </a:rPr>
              <a:t>默认路由</a:t>
            </a:r>
            <a:endParaRPr lang="zh-CN" altLang="en-US" b="1" u="sng" dirty="0">
              <a:solidFill>
                <a:srgbClr val="CC0000"/>
              </a:solidFill>
            </a:endParaRPr>
          </a:p>
        </p:txBody>
      </p:sp>
      <p:graphicFrame>
        <p:nvGraphicFramePr>
          <p:cNvPr id="487477" name="Group 53"/>
          <p:cNvGraphicFramePr>
            <a:graphicFrameLocks noGrp="1"/>
          </p:cNvGraphicFramePr>
          <p:nvPr/>
        </p:nvGraphicFramePr>
        <p:xfrm>
          <a:off x="3203575" y="3789363"/>
          <a:ext cx="5400675" cy="2417763"/>
        </p:xfrm>
        <a:graphic>
          <a:graphicData uri="http://schemas.openxmlformats.org/drawingml/2006/table">
            <a:tbl>
              <a:tblPr/>
              <a:tblGrid>
                <a:gridCol w="2700338"/>
                <a:gridCol w="1662112"/>
                <a:gridCol w="1038225"/>
              </a:tblGrid>
              <a:tr h="36580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目的地址</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前缀长度</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下一跳地址</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接口</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33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202.197.10.0/24</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202.197.11.0/24</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74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202.197.12.0/24</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202.197.11.3</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33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202.197.10.2/32</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74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202.197.11.2</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4819" name="Rectangle 6"/>
          <p:cNvSpPr>
            <a:spLocks noGrp="1"/>
          </p:cNvSpPr>
          <p:nvPr>
            <p:ph idx="1"/>
          </p:nvPr>
        </p:nvSpPr>
        <p:spPr>
          <a:xfrm>
            <a:off x="0" y="836613"/>
            <a:ext cx="8893175" cy="5640387"/>
          </a:xfrm>
        </p:spPr>
        <p:txBody>
          <a:bodyPr vert="horz" wrap="square" lIns="91440" tIns="45720" rIns="91440" bIns="45720" anchor="t" anchorCtr="0"/>
          <a:p>
            <a:pPr eaLnBrk="1" hangingPunct="1">
              <a:buNone/>
            </a:pPr>
            <a:r>
              <a:rPr lang="zh-CN" altLang="en-US" sz="3600" b="1" dirty="0">
                <a:solidFill>
                  <a:srgbClr val="CC0000"/>
                </a:solidFill>
              </a:rPr>
              <a:t>1.</a:t>
            </a:r>
            <a:r>
              <a:rPr lang="zh-CN" altLang="en-US" sz="3600" b="1" u="sng" dirty="0">
                <a:solidFill>
                  <a:srgbClr val="CC0000"/>
                </a:solidFill>
              </a:rPr>
              <a:t>特定主机路由: </a:t>
            </a:r>
            <a:r>
              <a:rPr lang="zh-CN" altLang="en-US" sz="3600" b="1" dirty="0"/>
              <a:t>目的地址是某一特定主机的</a:t>
            </a:r>
            <a:r>
              <a:rPr lang="en-US" altLang="zh-CN" sz="3600" b="1" dirty="0"/>
              <a:t>IP</a:t>
            </a:r>
            <a:r>
              <a:rPr lang="zh-CN" altLang="en-US" sz="3600" b="1" dirty="0"/>
              <a:t>地址</a:t>
            </a:r>
            <a:r>
              <a:rPr lang="en-US" altLang="zh-CN" sz="3600" b="1" dirty="0"/>
              <a:t>,</a:t>
            </a:r>
            <a:r>
              <a:rPr lang="zh-CN" altLang="en-US" sz="3600" b="1" dirty="0"/>
              <a:t>即前缀长度为</a:t>
            </a:r>
            <a:r>
              <a:rPr lang="en-US" altLang="zh-CN" sz="3600" b="1" dirty="0"/>
              <a:t>32</a:t>
            </a:r>
            <a:r>
              <a:rPr lang="zh-CN" altLang="en-US" sz="3600" b="1" dirty="0"/>
              <a:t>的路由表记录</a:t>
            </a:r>
            <a:endParaRPr lang="zh-CN" altLang="en-US" sz="3600" b="1" dirty="0"/>
          </a:p>
          <a:p>
            <a:pPr eaLnBrk="1" hangingPunct="1">
              <a:buNone/>
            </a:pPr>
            <a:r>
              <a:rPr lang="zh-CN" altLang="en-US" sz="3600" b="1" dirty="0">
                <a:solidFill>
                  <a:srgbClr val="CC0000"/>
                </a:solidFill>
              </a:rPr>
              <a:t>               </a:t>
            </a:r>
            <a:r>
              <a:rPr lang="en-US" altLang="zh-CN" sz="2800" b="1" dirty="0">
                <a:solidFill>
                  <a:schemeClr val="accent2"/>
                </a:solidFill>
              </a:rPr>
              <a:t>202.197.10.2/32	 </a:t>
            </a:r>
            <a:r>
              <a:rPr lang="zh-CN" altLang="en-US" sz="2800" b="1" dirty="0">
                <a:solidFill>
                  <a:schemeClr val="accent2"/>
                </a:solidFill>
              </a:rPr>
              <a:t>直接传送	    </a:t>
            </a:r>
            <a:r>
              <a:rPr lang="en-US" altLang="zh-CN" sz="2800" b="1" dirty="0">
                <a:solidFill>
                  <a:schemeClr val="accent2"/>
                </a:solidFill>
              </a:rPr>
              <a:t>a</a:t>
            </a:r>
            <a:endParaRPr lang="zh-CN" altLang="en-US" sz="2800" b="1" dirty="0">
              <a:solidFill>
                <a:schemeClr val="accent2"/>
              </a:solidFill>
            </a:endParaRPr>
          </a:p>
          <a:p>
            <a:pPr eaLnBrk="1" hangingPunct="1">
              <a:buNone/>
            </a:pPr>
            <a:r>
              <a:rPr lang="zh-CN" altLang="en-US" sz="3600" b="1" dirty="0">
                <a:solidFill>
                  <a:srgbClr val="CC0000"/>
                </a:solidFill>
              </a:rPr>
              <a:t>   </a:t>
            </a:r>
            <a:endParaRPr lang="zh-CN" altLang="en-US" sz="3600" b="1" dirty="0">
              <a:solidFill>
                <a:srgbClr val="CC0000"/>
              </a:solidFill>
            </a:endParaRPr>
          </a:p>
          <a:p>
            <a:pPr eaLnBrk="1" hangingPunct="1">
              <a:buNone/>
            </a:pPr>
            <a:r>
              <a:rPr lang="zh-CN" altLang="en-US" sz="3600" b="1" dirty="0">
                <a:solidFill>
                  <a:srgbClr val="CC0000"/>
                </a:solidFill>
              </a:rPr>
              <a:t>   </a:t>
            </a:r>
            <a:r>
              <a:rPr lang="zh-CN" altLang="en-US" sz="3600" b="1" dirty="0"/>
              <a:t>需要对每个可能的目的主机建一条记录，一般用于指定特定服务器用,或者用于网络排错或测试等</a:t>
            </a:r>
            <a:r>
              <a:rPr lang="en-US" altLang="zh-CN" sz="3600" b="1" dirty="0"/>
              <a:t>;</a:t>
            </a:r>
            <a:endParaRPr lang="en-US" altLang="zh-CN" sz="3600" b="1" dirty="0"/>
          </a:p>
          <a:p>
            <a:pPr eaLnBrk="1" hangingPunct="1">
              <a:buNone/>
            </a:pPr>
            <a:endParaRPr lang="zh-CN" altLang="en-US" sz="4000" dirty="0">
              <a:solidFill>
                <a:srgbClr val="CC0000"/>
              </a:solidFill>
            </a:endParaRPr>
          </a:p>
        </p:txBody>
      </p:sp>
      <p:sp>
        <p:nvSpPr>
          <p:cNvPr id="34820" name="Rectangle 7"/>
          <p:cNvSpPr/>
          <p:nvPr/>
        </p:nvSpPr>
        <p:spPr>
          <a:xfrm>
            <a:off x="1692275" y="2133600"/>
            <a:ext cx="5832475" cy="504825"/>
          </a:xfrm>
          <a:prstGeom prst="rect">
            <a:avLst/>
          </a:prstGeom>
          <a:noFill/>
          <a:ln w="952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5843" name="Rectangle 3"/>
          <p:cNvSpPr>
            <a:spLocks noGrp="1"/>
          </p:cNvSpPr>
          <p:nvPr>
            <p:ph idx="1"/>
          </p:nvPr>
        </p:nvSpPr>
        <p:spPr>
          <a:xfrm>
            <a:off x="539750" y="981075"/>
            <a:ext cx="7918450" cy="5114925"/>
          </a:xfrm>
        </p:spPr>
        <p:txBody>
          <a:bodyPr vert="horz" wrap="square" lIns="91440" tIns="45720" rIns="91440" bIns="45720" anchor="t" anchorCtr="0"/>
          <a:p>
            <a:pPr algn="just" eaLnBrk="1" hangingPunct="1">
              <a:buNone/>
            </a:pPr>
            <a:r>
              <a:rPr lang="zh-CN" altLang="en-US" sz="3600" b="1" dirty="0">
                <a:solidFill>
                  <a:srgbClr val="CC0000"/>
                </a:solidFill>
              </a:rPr>
              <a:t>2.</a:t>
            </a:r>
            <a:r>
              <a:rPr lang="zh-CN" altLang="en-US" sz="3600" b="1" u="sng" dirty="0">
                <a:solidFill>
                  <a:srgbClr val="CC0000"/>
                </a:solidFill>
              </a:rPr>
              <a:t>网络前缀路由:</a:t>
            </a:r>
            <a:r>
              <a:rPr lang="zh-CN" altLang="en-US" sz="3600" b="1" dirty="0"/>
              <a:t>把目的主机所在的</a:t>
            </a:r>
            <a:r>
              <a:rPr lang="zh-CN" altLang="en-US" sz="3600" b="1" dirty="0">
                <a:solidFill>
                  <a:srgbClr val="FF0066"/>
                </a:solidFill>
              </a:rPr>
              <a:t>网络地址</a:t>
            </a:r>
            <a:r>
              <a:rPr lang="zh-CN" altLang="en-US" sz="3600" b="1" dirty="0"/>
              <a:t>作为路由表的目的地址的路由表记录，前缀长度在</a:t>
            </a:r>
            <a:r>
              <a:rPr lang="en-US" altLang="zh-CN" sz="3600" b="1" dirty="0"/>
              <a:t>1-31</a:t>
            </a:r>
            <a:r>
              <a:rPr lang="zh-CN" altLang="en-US" sz="3600" b="1" dirty="0"/>
              <a:t>之间</a:t>
            </a:r>
            <a:endParaRPr lang="zh-CN" altLang="en-US" sz="3600" b="1" dirty="0"/>
          </a:p>
          <a:p>
            <a:pPr eaLnBrk="1" hangingPunct="1">
              <a:buNone/>
            </a:pPr>
            <a:r>
              <a:rPr lang="zh-CN" altLang="en-US" sz="3600" b="1" dirty="0">
                <a:solidFill>
                  <a:srgbClr val="CC0000"/>
                </a:solidFill>
              </a:rPr>
              <a:t>      </a:t>
            </a:r>
            <a:r>
              <a:rPr lang="en-US" altLang="zh-CN" sz="2800" b="1" dirty="0">
                <a:solidFill>
                  <a:schemeClr val="accent2"/>
                </a:solidFill>
              </a:rPr>
              <a:t>202.197.10.0/24	  </a:t>
            </a:r>
            <a:r>
              <a:rPr lang="zh-CN" altLang="en-US" sz="2800" b="1" dirty="0">
                <a:solidFill>
                  <a:schemeClr val="accent2"/>
                </a:solidFill>
              </a:rPr>
              <a:t>直接传送	      </a:t>
            </a:r>
            <a:r>
              <a:rPr lang="en-US" altLang="zh-CN" sz="2800" b="1" dirty="0">
                <a:solidFill>
                  <a:schemeClr val="accent2"/>
                </a:solidFill>
              </a:rPr>
              <a:t>a</a:t>
            </a:r>
            <a:endParaRPr lang="zh-CN" altLang="en-US" sz="2800" b="1" dirty="0">
              <a:solidFill>
                <a:schemeClr val="accent2"/>
              </a:solidFill>
            </a:endParaRPr>
          </a:p>
          <a:p>
            <a:pPr eaLnBrk="1" hangingPunct="1">
              <a:buNone/>
            </a:pPr>
            <a:endParaRPr lang="zh-CN" altLang="en-US" sz="2800" b="1" dirty="0">
              <a:solidFill>
                <a:schemeClr val="accent2"/>
              </a:solidFill>
            </a:endParaRPr>
          </a:p>
          <a:p>
            <a:pPr eaLnBrk="1" hangingPunct="1">
              <a:buNone/>
            </a:pPr>
            <a:r>
              <a:rPr lang="zh-CN" altLang="en-US" sz="3600" b="1" dirty="0">
                <a:solidFill>
                  <a:srgbClr val="CC0000"/>
                </a:solidFill>
              </a:rPr>
              <a:t>   </a:t>
            </a:r>
            <a:r>
              <a:rPr lang="zh-CN" altLang="en-US" sz="3600" b="1" dirty="0"/>
              <a:t>可以减少路由表内容,简化查询过程</a:t>
            </a:r>
            <a:endParaRPr lang="zh-CN" altLang="en-US" sz="3600" b="1" dirty="0"/>
          </a:p>
          <a:p>
            <a:pPr eaLnBrk="1" hangingPunct="1"/>
            <a:endParaRPr lang="zh-CN" altLang="en-US" dirty="0"/>
          </a:p>
        </p:txBody>
      </p:sp>
      <p:sp>
        <p:nvSpPr>
          <p:cNvPr id="35844" name="Rectangle 4"/>
          <p:cNvSpPr/>
          <p:nvPr/>
        </p:nvSpPr>
        <p:spPr>
          <a:xfrm>
            <a:off x="1258888" y="2852738"/>
            <a:ext cx="5832475" cy="504825"/>
          </a:xfrm>
          <a:prstGeom prst="rect">
            <a:avLst/>
          </a:prstGeom>
          <a:noFill/>
          <a:ln w="952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6867" name="Rectangle 3"/>
          <p:cNvSpPr>
            <a:spLocks noGrp="1"/>
          </p:cNvSpPr>
          <p:nvPr>
            <p:ph idx="1"/>
          </p:nvPr>
        </p:nvSpPr>
        <p:spPr>
          <a:xfrm>
            <a:off x="685800" y="1295400"/>
            <a:ext cx="7989888" cy="4800600"/>
          </a:xfrm>
        </p:spPr>
        <p:txBody>
          <a:bodyPr vert="horz" wrap="square" lIns="91440" tIns="45720" rIns="91440" bIns="45720" anchor="t" anchorCtr="0"/>
          <a:p>
            <a:pPr eaLnBrk="1" hangingPunct="1">
              <a:buNone/>
            </a:pPr>
            <a:r>
              <a:rPr lang="zh-CN" altLang="en-US" sz="3600" b="1" dirty="0">
                <a:solidFill>
                  <a:srgbClr val="CC0000"/>
                </a:solidFill>
              </a:rPr>
              <a:t>3</a:t>
            </a:r>
            <a:r>
              <a:rPr lang="zh-CN" altLang="en-US" sz="3600" b="1" u="sng" dirty="0">
                <a:solidFill>
                  <a:srgbClr val="CC0000"/>
                </a:solidFill>
              </a:rPr>
              <a:t>.默认路由:</a:t>
            </a:r>
            <a:r>
              <a:rPr lang="zh-CN" altLang="en-US" sz="3600" b="1" dirty="0"/>
              <a:t>前缀长度为</a:t>
            </a:r>
            <a:r>
              <a:rPr lang="en-US" altLang="zh-CN" sz="3600" b="1" dirty="0"/>
              <a:t>0</a:t>
            </a:r>
            <a:r>
              <a:rPr lang="zh-CN" altLang="en-US" sz="3600" b="1" dirty="0"/>
              <a:t>的路由表记录，可以匹配任何目的</a:t>
            </a:r>
            <a:r>
              <a:rPr lang="en-US" altLang="zh-CN" sz="3600" b="1" dirty="0"/>
              <a:t>IP</a:t>
            </a:r>
            <a:r>
              <a:rPr lang="zh-CN" altLang="en-US" sz="3600" b="1" dirty="0"/>
              <a:t>地址。</a:t>
            </a:r>
            <a:endParaRPr lang="zh-CN" altLang="en-US" sz="3600" b="1" dirty="0"/>
          </a:p>
          <a:p>
            <a:pPr eaLnBrk="1" hangingPunct="1">
              <a:buNone/>
            </a:pPr>
            <a:r>
              <a:rPr lang="en-US" altLang="zh-CN" sz="2800" b="1" dirty="0">
                <a:solidFill>
                  <a:schemeClr val="accent2"/>
                </a:solidFill>
              </a:rPr>
              <a:t>                0.0.0.0/0	       202.197.11.2	   c</a:t>
            </a:r>
            <a:endParaRPr lang="zh-CN" altLang="en-US" sz="2800" b="1" dirty="0">
              <a:solidFill>
                <a:schemeClr val="accent2"/>
              </a:solidFill>
            </a:endParaRPr>
          </a:p>
          <a:p>
            <a:pPr eaLnBrk="1" hangingPunct="1">
              <a:buNone/>
            </a:pPr>
            <a:r>
              <a:rPr lang="zh-CN" altLang="en-US" sz="3600" b="1" dirty="0"/>
              <a:t>  </a:t>
            </a:r>
            <a:endParaRPr lang="zh-CN" altLang="en-US" sz="3600" b="1" dirty="0"/>
          </a:p>
          <a:p>
            <a:pPr eaLnBrk="1" hangingPunct="1">
              <a:buNone/>
            </a:pPr>
            <a:r>
              <a:rPr lang="zh-CN" altLang="en-US" sz="3600" b="1" dirty="0"/>
              <a:t>   一般用于不符合路由表中其他目的地址的数据报所采用的路由</a:t>
            </a:r>
            <a:r>
              <a:rPr lang="en-US" altLang="zh-CN" sz="3600" b="1" dirty="0"/>
              <a:t>,</a:t>
            </a:r>
            <a:r>
              <a:rPr lang="zh-CN" altLang="en-US" sz="3600" b="1" dirty="0"/>
              <a:t>减少路由表的占用空间</a:t>
            </a:r>
            <a:r>
              <a:rPr lang="en-US" altLang="zh-CN" sz="3600" b="1" dirty="0"/>
              <a:t>,</a:t>
            </a:r>
            <a:r>
              <a:rPr lang="zh-CN" altLang="en-US" sz="3600" b="1" dirty="0"/>
              <a:t>加快处理速度</a:t>
            </a:r>
            <a:endParaRPr lang="zh-CN" altLang="en-US" dirty="0"/>
          </a:p>
        </p:txBody>
      </p:sp>
      <p:sp>
        <p:nvSpPr>
          <p:cNvPr id="36868" name="Rectangle 4"/>
          <p:cNvSpPr/>
          <p:nvPr/>
        </p:nvSpPr>
        <p:spPr>
          <a:xfrm>
            <a:off x="1547813" y="2492375"/>
            <a:ext cx="5832475" cy="504825"/>
          </a:xfrm>
          <a:prstGeom prst="rect">
            <a:avLst/>
          </a:prstGeom>
          <a:noFill/>
          <a:ln w="952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7891" name="Rectangle 2"/>
          <p:cNvSpPr>
            <a:spLocks noGrp="1"/>
          </p:cNvSpPr>
          <p:nvPr>
            <p:ph type="title"/>
          </p:nvPr>
        </p:nvSpPr>
        <p:spPr>
          <a:xfrm>
            <a:off x="539750" y="620713"/>
            <a:ext cx="8280400" cy="1143000"/>
          </a:xfrm>
        </p:spPr>
        <p:txBody>
          <a:bodyPr vert="horz" wrap="square" lIns="91440" tIns="45720" rIns="91440" bIns="45720" anchor="ctr" anchorCtr="0"/>
          <a:p>
            <a:pPr algn="l" eaLnBrk="1" hangingPunct="1"/>
            <a:r>
              <a:rPr lang="zh-CN" altLang="en-US" sz="4000" dirty="0">
                <a:solidFill>
                  <a:schemeClr val="tx1"/>
                </a:solidFill>
              </a:rPr>
              <a:t>三.路由匹配规则</a:t>
            </a:r>
            <a:r>
              <a:rPr lang="en-US" altLang="zh-CN" sz="4000" dirty="0">
                <a:solidFill>
                  <a:schemeClr val="tx1"/>
                </a:solidFill>
              </a:rPr>
              <a:t>——</a:t>
            </a:r>
            <a:r>
              <a:rPr lang="zh-CN" altLang="en-US" sz="4000" dirty="0">
                <a:solidFill>
                  <a:schemeClr val="tx1"/>
                </a:solidFill>
              </a:rPr>
              <a:t>如何查路由表</a:t>
            </a:r>
            <a:endParaRPr lang="zh-CN" altLang="en-US" sz="4000" dirty="0">
              <a:solidFill>
                <a:schemeClr val="tx1"/>
              </a:solidFill>
            </a:endParaRPr>
          </a:p>
        </p:txBody>
      </p:sp>
      <p:sp>
        <p:nvSpPr>
          <p:cNvPr id="574467" name="Rectangle 3"/>
          <p:cNvSpPr>
            <a:spLocks noGrp="1"/>
          </p:cNvSpPr>
          <p:nvPr>
            <p:ph idx="1"/>
          </p:nvPr>
        </p:nvSpPr>
        <p:spPr>
          <a:xfrm>
            <a:off x="539750" y="1773238"/>
            <a:ext cx="8026400" cy="4343400"/>
          </a:xfrm>
        </p:spPr>
        <p:txBody>
          <a:bodyPr vert="horz" wrap="square" lIns="91440" tIns="45720" rIns="91440" bIns="45720" anchor="t" anchorCtr="0"/>
          <a:p>
            <a:pPr eaLnBrk="1" hangingPunct="1"/>
            <a:r>
              <a:rPr lang="zh-CN" altLang="en-US" sz="3600" b="1" dirty="0"/>
              <a:t>如何命中一条记录？</a:t>
            </a:r>
            <a:r>
              <a:rPr lang="en-US" altLang="zh-CN" sz="3600" b="1" dirty="0"/>
              <a:t>----</a:t>
            </a:r>
            <a:r>
              <a:rPr lang="zh-CN" altLang="en-US" sz="3600" b="1" dirty="0"/>
              <a:t>路由匹配计算</a:t>
            </a:r>
            <a:endParaRPr lang="zh-CN" altLang="en-US" sz="3600" b="1" dirty="0"/>
          </a:p>
          <a:p>
            <a:pPr eaLnBrk="1" hangingPunct="1">
              <a:buNone/>
            </a:pPr>
            <a:r>
              <a:rPr lang="zh-CN" altLang="en-US" b="1" dirty="0"/>
              <a:t>            </a:t>
            </a:r>
            <a:r>
              <a:rPr lang="zh-CN" altLang="en-US" b="1" dirty="0">
                <a:solidFill>
                  <a:srgbClr val="FF0066"/>
                </a:solidFill>
              </a:rPr>
              <a:t>即</a:t>
            </a:r>
            <a:r>
              <a:rPr lang="en-US" altLang="zh-CN" b="1" dirty="0">
                <a:solidFill>
                  <a:srgbClr val="FF0066"/>
                </a:solidFill>
              </a:rPr>
              <a:t>IP</a:t>
            </a:r>
            <a:r>
              <a:rPr lang="zh-CN" altLang="en-US" b="1" dirty="0">
                <a:solidFill>
                  <a:srgbClr val="FF0066"/>
                </a:solidFill>
              </a:rPr>
              <a:t>分组目的地址与每一条路由的前缀长度对应的网络掩码进行与运算</a:t>
            </a:r>
            <a:r>
              <a:rPr lang="en-US" altLang="zh-CN" b="1" dirty="0">
                <a:solidFill>
                  <a:srgbClr val="FF0066"/>
                </a:solidFill>
              </a:rPr>
              <a:t>,</a:t>
            </a:r>
            <a:r>
              <a:rPr lang="zh-CN" altLang="en-US" b="1" dirty="0">
                <a:solidFill>
                  <a:srgbClr val="FF0066"/>
                </a:solidFill>
              </a:rPr>
              <a:t>如果得到的结果和该记录的目的地址一致</a:t>
            </a:r>
            <a:r>
              <a:rPr lang="en-US" altLang="zh-CN" b="1" dirty="0">
                <a:solidFill>
                  <a:srgbClr val="FF0066"/>
                </a:solidFill>
              </a:rPr>
              <a:t>,</a:t>
            </a:r>
            <a:r>
              <a:rPr lang="zh-CN" altLang="en-US" b="1" dirty="0">
                <a:solidFill>
                  <a:srgbClr val="FF0066"/>
                </a:solidFill>
              </a:rPr>
              <a:t>则匹配该记录</a:t>
            </a:r>
            <a:endParaRPr lang="zh-CN" altLang="en-US" b="1" dirty="0">
              <a:solidFill>
                <a:srgbClr val="FF0066"/>
              </a:solidFill>
            </a:endParaRPr>
          </a:p>
          <a:p>
            <a:pPr eaLnBrk="1" hangingPunct="1">
              <a:buNone/>
            </a:pPr>
            <a:r>
              <a:rPr lang="zh-CN" altLang="en-US" b="1" dirty="0"/>
              <a:t>            </a:t>
            </a:r>
            <a:r>
              <a:rPr lang="zh-CN" altLang="en-US" b="1" dirty="0">
                <a:solidFill>
                  <a:srgbClr val="FF0066"/>
                </a:solidFill>
              </a:rPr>
              <a:t>若有多条路由表项匹配，选择匹配的前缀长度最长的表项</a:t>
            </a:r>
            <a:r>
              <a:rPr lang="zh-CN" altLang="en-US" b="1" dirty="0"/>
              <a:t>。           </a:t>
            </a:r>
            <a:r>
              <a:rPr lang="en-US" altLang="zh-CN" b="1" dirty="0">
                <a:solidFill>
                  <a:srgbClr val="CC0000"/>
                </a:solidFill>
              </a:rPr>
              <a:t>            </a:t>
            </a:r>
            <a:endParaRPr lang="zh-CN" altLang="en-US"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4467">
                                            <p:txEl>
                                              <p:charRg st="0" end="20"/>
                                            </p:txEl>
                                          </p:spTgt>
                                        </p:tgtEl>
                                        <p:attrNameLst>
                                          <p:attrName>style.visibility</p:attrName>
                                        </p:attrNameLst>
                                      </p:cBhvr>
                                      <p:to>
                                        <p:strVal val="visible"/>
                                      </p:to>
                                    </p:set>
                                    <p:anim calcmode="lin" valueType="num">
                                      <p:cBhvr additive="base">
                                        <p:cTn id="7" dur="500" fill="hold"/>
                                        <p:tgtEl>
                                          <p:spTgt spid="574467">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4467">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4467">
                                            <p:txEl>
                                              <p:charRg st="20" end="91"/>
                                            </p:txEl>
                                          </p:spTgt>
                                        </p:tgtEl>
                                        <p:attrNameLst>
                                          <p:attrName>style.visibility</p:attrName>
                                        </p:attrNameLst>
                                      </p:cBhvr>
                                      <p:to>
                                        <p:strVal val="visible"/>
                                      </p:to>
                                    </p:set>
                                    <p:anim calcmode="lin" valueType="num">
                                      <p:cBhvr additive="base">
                                        <p:cTn id="13" dur="500" fill="hold"/>
                                        <p:tgtEl>
                                          <p:spTgt spid="574467">
                                            <p:txEl>
                                              <p:charRg st="20" end="9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4467">
                                            <p:txEl>
                                              <p:charRg st="20" end="9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4467">
                                            <p:txEl>
                                              <p:charRg st="91" end="153"/>
                                            </p:txEl>
                                          </p:spTgt>
                                        </p:tgtEl>
                                        <p:attrNameLst>
                                          <p:attrName>style.visibility</p:attrName>
                                        </p:attrNameLst>
                                      </p:cBhvr>
                                      <p:to>
                                        <p:strVal val="visible"/>
                                      </p:to>
                                    </p:set>
                                    <p:anim calcmode="lin" valueType="num">
                                      <p:cBhvr additive="base">
                                        <p:cTn id="19" dur="500" fill="hold"/>
                                        <p:tgtEl>
                                          <p:spTgt spid="574467">
                                            <p:txEl>
                                              <p:charRg st="91" end="15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4467">
                                            <p:txEl>
                                              <p:charRg st="91"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9939" name="Rectangle 39"/>
          <p:cNvSpPr>
            <a:spLocks noGrp="1"/>
          </p:cNvSpPr>
          <p:nvPr>
            <p:ph type="title"/>
          </p:nvPr>
        </p:nvSpPr>
        <p:spPr/>
        <p:txBody>
          <a:bodyPr vert="horz" wrap="square" lIns="91440" tIns="45720" rIns="91440" bIns="45720" anchor="ctr" anchorCtr="0"/>
          <a:p>
            <a:pPr eaLnBrk="1" hangingPunct="1"/>
            <a:r>
              <a:rPr lang="zh-CN" altLang="en-US" sz="3600" dirty="0">
                <a:solidFill>
                  <a:schemeClr val="tx1"/>
                </a:solidFill>
              </a:rPr>
              <a:t>路由表匹配规则举例</a:t>
            </a:r>
            <a:endParaRPr lang="zh-CN" altLang="en-US" sz="3600" dirty="0">
              <a:solidFill>
                <a:schemeClr val="tx1"/>
              </a:solidFill>
            </a:endParaRPr>
          </a:p>
        </p:txBody>
      </p:sp>
      <p:graphicFrame>
        <p:nvGraphicFramePr>
          <p:cNvPr id="601131" name="Group 43"/>
          <p:cNvGraphicFramePr>
            <a:graphicFrameLocks noGrp="1"/>
          </p:cNvGraphicFramePr>
          <p:nvPr>
            <p:ph idx="1"/>
          </p:nvPr>
        </p:nvGraphicFramePr>
        <p:xfrm>
          <a:off x="685800" y="1989138"/>
          <a:ext cx="7772400" cy="4032252"/>
        </p:xfrm>
        <a:graphic>
          <a:graphicData uri="http://schemas.openxmlformats.org/drawingml/2006/table">
            <a:tbl>
              <a:tblPr/>
              <a:tblGrid>
                <a:gridCol w="3886200"/>
                <a:gridCol w="2392363"/>
                <a:gridCol w="1493837"/>
              </a:tblGrid>
              <a:tr h="614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目的地址</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前缀长度</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下一跳地址</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接口</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202.197.10.0/24</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202.197.11.0/24</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202.197.12.0/24</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202.197.11.3</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202.197.10.2/32</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202.197.11.2</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68" name="Rectangle 42"/>
          <p:cNvSpPr/>
          <p:nvPr/>
        </p:nvSpPr>
        <p:spPr>
          <a:xfrm>
            <a:off x="0" y="6165850"/>
            <a:ext cx="8604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宋体" panose="02010600030101010101" pitchFamily="2" charset="-122"/>
              </a:rPr>
              <a:t>IP</a:t>
            </a:r>
            <a:r>
              <a:rPr lang="zh-CN" altLang="en-US" sz="2400" b="1" dirty="0">
                <a:latin typeface="宋体" panose="02010600030101010101" pitchFamily="2" charset="-122"/>
              </a:rPr>
              <a:t>目的地址：</a:t>
            </a:r>
            <a:r>
              <a:rPr lang="en-US" altLang="zh-CN" sz="2400" b="1" dirty="0">
                <a:latin typeface="宋体" panose="02010600030101010101" pitchFamily="2" charset="-122"/>
              </a:rPr>
              <a:t>202.197.10.2</a:t>
            </a:r>
            <a:r>
              <a:rPr lang="zh-CN" altLang="en-US" sz="2400" b="1" dirty="0">
                <a:latin typeface="宋体" panose="02010600030101010101" pitchFamily="2" charset="-122"/>
              </a:rPr>
              <a:t>；</a:t>
            </a:r>
            <a:r>
              <a:rPr lang="en-US" altLang="zh-CN" sz="2400" b="1" dirty="0">
                <a:latin typeface="宋体" panose="02010600030101010101" pitchFamily="2" charset="-122"/>
              </a:rPr>
              <a:t>202.197.11.7</a:t>
            </a:r>
            <a:r>
              <a:rPr lang="zh-CN" altLang="en-US" sz="2400" b="1" dirty="0">
                <a:latin typeface="宋体" panose="02010600030101010101" pitchFamily="2" charset="-122"/>
              </a:rPr>
              <a:t>；</a:t>
            </a:r>
            <a:r>
              <a:rPr lang="en-US" altLang="zh-CN" sz="2400" b="1" dirty="0">
                <a:latin typeface="宋体" panose="02010600030101010101" pitchFamily="2" charset="-122"/>
              </a:rPr>
              <a:t>202.197.13.5</a:t>
            </a:r>
            <a:endParaRPr lang="en-US" altLang="zh-CN" sz="2400" b="1" dirty="0">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39939" name="Rectangle 39"/>
          <p:cNvSpPr>
            <a:spLocks noGrp="1"/>
          </p:cNvSpPr>
          <p:nvPr>
            <p:ph type="title"/>
          </p:nvPr>
        </p:nvSpPr>
        <p:spPr/>
        <p:txBody>
          <a:bodyPr vert="horz" wrap="square" lIns="91440" tIns="45720" rIns="91440" bIns="45720" anchor="ctr" anchorCtr="0"/>
          <a:p>
            <a:pPr eaLnBrk="1" hangingPunct="1"/>
            <a:r>
              <a:rPr lang="zh-CN" altLang="en-US" sz="3600" dirty="0">
                <a:solidFill>
                  <a:schemeClr val="tx1"/>
                </a:solidFill>
              </a:rPr>
              <a:t>路由表匹配规则举例</a:t>
            </a:r>
            <a:r>
              <a:rPr lang="en-US" altLang="zh-CN" sz="3600" dirty="0">
                <a:solidFill>
                  <a:schemeClr val="tx1"/>
                </a:solidFill>
              </a:rPr>
              <a:t>—</a:t>
            </a:r>
            <a:r>
              <a:rPr lang="zh-CN" altLang="en-US" sz="3600" dirty="0">
                <a:solidFill>
                  <a:srgbClr val="FF0000"/>
                </a:solidFill>
              </a:rPr>
              <a:t>查询效率</a:t>
            </a:r>
            <a:endParaRPr lang="zh-CN" altLang="en-US" sz="3600" dirty="0">
              <a:solidFill>
                <a:srgbClr val="FF0000"/>
              </a:solidFill>
            </a:endParaRPr>
          </a:p>
        </p:txBody>
      </p:sp>
      <p:graphicFrame>
        <p:nvGraphicFramePr>
          <p:cNvPr id="601131" name="Group 43"/>
          <p:cNvGraphicFramePr>
            <a:graphicFrameLocks noGrp="1"/>
          </p:cNvGraphicFramePr>
          <p:nvPr>
            <p:ph idx="1"/>
          </p:nvPr>
        </p:nvGraphicFramePr>
        <p:xfrm>
          <a:off x="685800" y="1989138"/>
          <a:ext cx="7772400" cy="4032252"/>
        </p:xfrm>
        <a:graphic>
          <a:graphicData uri="http://schemas.openxmlformats.org/drawingml/2006/table">
            <a:tbl>
              <a:tblPr/>
              <a:tblGrid>
                <a:gridCol w="3886200"/>
                <a:gridCol w="2392363"/>
                <a:gridCol w="1493837"/>
              </a:tblGrid>
              <a:tr h="614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目的地址</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前缀长度</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下一跳地址</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接口</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202.197.10.2/32</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202.197.11.0/24</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202.197.12.0/24</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202.197.11.3</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202.197.10.0/24</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直接传送</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202.197.11.2</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68" name="Rectangle 42"/>
          <p:cNvSpPr/>
          <p:nvPr/>
        </p:nvSpPr>
        <p:spPr>
          <a:xfrm>
            <a:off x="0" y="6165850"/>
            <a:ext cx="8604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宋体" panose="02010600030101010101" pitchFamily="2" charset="-122"/>
              </a:rPr>
              <a:t>IP</a:t>
            </a:r>
            <a:r>
              <a:rPr lang="zh-CN" altLang="en-US" sz="2400" b="1" dirty="0">
                <a:latin typeface="宋体" panose="02010600030101010101" pitchFamily="2" charset="-122"/>
              </a:rPr>
              <a:t>目的地址：</a:t>
            </a:r>
            <a:r>
              <a:rPr lang="en-US" altLang="zh-CN" sz="2400" b="1" dirty="0">
                <a:latin typeface="宋体" panose="02010600030101010101" pitchFamily="2" charset="-122"/>
              </a:rPr>
              <a:t>202.197.10.2</a:t>
            </a:r>
            <a:r>
              <a:rPr lang="zh-CN" altLang="en-US" sz="2400" b="1" dirty="0">
                <a:latin typeface="宋体" panose="02010600030101010101" pitchFamily="2" charset="-122"/>
              </a:rPr>
              <a:t>；</a:t>
            </a:r>
            <a:r>
              <a:rPr lang="en-US" altLang="zh-CN" sz="2400" b="1" dirty="0">
                <a:latin typeface="宋体" panose="02010600030101010101" pitchFamily="2" charset="-122"/>
              </a:rPr>
              <a:t>202.197.11.7</a:t>
            </a:r>
            <a:r>
              <a:rPr lang="zh-CN" altLang="en-US" sz="2400" b="1" dirty="0">
                <a:latin typeface="宋体" panose="02010600030101010101" pitchFamily="2" charset="-122"/>
              </a:rPr>
              <a:t>；</a:t>
            </a:r>
            <a:r>
              <a:rPr lang="en-US" altLang="zh-CN" sz="2400" b="1" dirty="0">
                <a:latin typeface="宋体" panose="02010600030101010101" pitchFamily="2" charset="-122"/>
              </a:rPr>
              <a:t>202.197.13.5</a:t>
            </a:r>
            <a:endParaRPr lang="en-US" altLang="zh-CN" sz="2400" b="1" dirty="0">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15363" name="Line 4"/>
          <p:cNvSpPr/>
          <p:nvPr/>
        </p:nvSpPr>
        <p:spPr>
          <a:xfrm>
            <a:off x="1219200" y="2133600"/>
            <a:ext cx="1600200" cy="0"/>
          </a:xfrm>
          <a:prstGeom prst="line">
            <a:avLst/>
          </a:prstGeom>
          <a:ln w="9525" cap="flat" cmpd="sng">
            <a:solidFill>
              <a:schemeClr val="accent2"/>
            </a:solidFill>
            <a:prstDash val="solid"/>
            <a:headEnd type="none" w="med" len="med"/>
            <a:tailEnd type="triangle" w="med" len="med"/>
          </a:ln>
        </p:spPr>
      </p:sp>
      <p:sp>
        <p:nvSpPr>
          <p:cNvPr id="15364" name="Text Box 5"/>
          <p:cNvSpPr txBox="1"/>
          <p:nvPr/>
        </p:nvSpPr>
        <p:spPr>
          <a:xfrm>
            <a:off x="381000" y="1600200"/>
            <a:ext cx="2438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chemeClr val="accent2"/>
                </a:solidFill>
                <a:latin typeface="Arial" panose="020B0604020202020204" pitchFamily="34" charset="0"/>
                <a:ea typeface="黑体" panose="02010609060101010101" pitchFamily="2" charset="-122"/>
              </a:rPr>
              <a:t> </a:t>
            </a:r>
            <a:r>
              <a:rPr lang="en-US" altLang="zh-CN" b="1" dirty="0">
                <a:solidFill>
                  <a:schemeClr val="accent2"/>
                </a:solidFill>
                <a:latin typeface="Arial" panose="020B0604020202020204" pitchFamily="34" charset="0"/>
                <a:ea typeface="黑体" panose="02010609060101010101" pitchFamily="2" charset="-122"/>
              </a:rPr>
              <a:t>IP</a:t>
            </a:r>
            <a:r>
              <a:rPr lang="zh-CN" altLang="en-US" b="1" dirty="0">
                <a:solidFill>
                  <a:schemeClr val="accent2"/>
                </a:solidFill>
                <a:latin typeface="Arial" panose="020B0604020202020204" pitchFamily="34" charset="0"/>
                <a:ea typeface="黑体" panose="02010609060101010101" pitchFamily="2" charset="-122"/>
              </a:rPr>
              <a:t>数据报</a:t>
            </a:r>
            <a:endParaRPr lang="zh-CN" altLang="en-US" b="1" dirty="0">
              <a:solidFill>
                <a:schemeClr val="accent2"/>
              </a:solidFill>
              <a:latin typeface="Arial" panose="020B0604020202020204" pitchFamily="34" charset="0"/>
              <a:ea typeface="黑体" panose="02010609060101010101" pitchFamily="2" charset="-122"/>
            </a:endParaRPr>
          </a:p>
        </p:txBody>
      </p:sp>
      <p:sp>
        <p:nvSpPr>
          <p:cNvPr id="15365" name="Rectangle 6"/>
          <p:cNvSpPr/>
          <p:nvPr/>
        </p:nvSpPr>
        <p:spPr>
          <a:xfrm>
            <a:off x="2819400" y="1676400"/>
            <a:ext cx="2895600" cy="762000"/>
          </a:xfrm>
          <a:prstGeom prst="rect">
            <a:avLst/>
          </a:prstGeom>
          <a:noFill/>
          <a:ln w="952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15366" name="Text Box 7"/>
          <p:cNvSpPr txBox="1"/>
          <p:nvPr/>
        </p:nvSpPr>
        <p:spPr>
          <a:xfrm>
            <a:off x="2895600" y="1752600"/>
            <a:ext cx="2667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chemeClr val="accent2"/>
                </a:solidFill>
                <a:latin typeface="Arial" panose="020B0604020202020204" pitchFamily="34" charset="0"/>
                <a:ea typeface="黑体" panose="02010609060101010101" pitchFamily="2" charset="-122"/>
              </a:rPr>
              <a:t>路由选择模块</a:t>
            </a:r>
            <a:endParaRPr lang="zh-CN" altLang="en-US" b="1" dirty="0">
              <a:solidFill>
                <a:schemeClr val="accent2"/>
              </a:solidFill>
              <a:latin typeface="Arial" panose="020B0604020202020204" pitchFamily="34" charset="0"/>
              <a:ea typeface="黑体" panose="02010609060101010101" pitchFamily="2" charset="-122"/>
            </a:endParaRPr>
          </a:p>
        </p:txBody>
      </p:sp>
      <p:sp>
        <p:nvSpPr>
          <p:cNvPr id="15367" name="Line 8"/>
          <p:cNvSpPr/>
          <p:nvPr/>
        </p:nvSpPr>
        <p:spPr>
          <a:xfrm>
            <a:off x="4191000" y="2438400"/>
            <a:ext cx="0" cy="609600"/>
          </a:xfrm>
          <a:prstGeom prst="line">
            <a:avLst/>
          </a:prstGeom>
          <a:ln w="9525" cap="flat" cmpd="sng">
            <a:solidFill>
              <a:schemeClr val="accent2"/>
            </a:solidFill>
            <a:prstDash val="solid"/>
            <a:headEnd type="triangle" w="med" len="med"/>
            <a:tailEnd type="none" w="med" len="med"/>
          </a:ln>
        </p:spPr>
      </p:sp>
      <p:sp>
        <p:nvSpPr>
          <p:cNvPr id="15368" name="Text Box 9"/>
          <p:cNvSpPr txBox="1"/>
          <p:nvPr/>
        </p:nvSpPr>
        <p:spPr>
          <a:xfrm>
            <a:off x="3124200" y="3078163"/>
            <a:ext cx="22098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dirty="0">
                <a:solidFill>
                  <a:schemeClr val="accent2"/>
                </a:solidFill>
                <a:latin typeface="Arial" panose="020B0604020202020204" pitchFamily="34" charset="0"/>
                <a:ea typeface="黑体" panose="02010609060101010101" pitchFamily="2" charset="-122"/>
              </a:rPr>
              <a:t>    </a:t>
            </a:r>
            <a:r>
              <a:rPr lang="zh-CN" altLang="en-US" b="1" dirty="0">
                <a:latin typeface="Arial" panose="020B0604020202020204" pitchFamily="34" charset="0"/>
                <a:ea typeface="黑体" panose="02010609060101010101" pitchFamily="2" charset="-122"/>
              </a:rPr>
              <a:t>1.路由表</a:t>
            </a:r>
            <a:endParaRPr lang="zh-CN" altLang="en-US" b="1" dirty="0">
              <a:latin typeface="Arial" panose="020B0604020202020204" pitchFamily="34" charset="0"/>
              <a:ea typeface="黑体" panose="02010609060101010101" pitchFamily="2" charset="-122"/>
            </a:endParaRPr>
          </a:p>
        </p:txBody>
      </p:sp>
      <p:sp>
        <p:nvSpPr>
          <p:cNvPr id="15369" name="Rectangle 10"/>
          <p:cNvSpPr/>
          <p:nvPr/>
        </p:nvSpPr>
        <p:spPr>
          <a:xfrm>
            <a:off x="3352800" y="3048000"/>
            <a:ext cx="1752600" cy="685800"/>
          </a:xfrm>
          <a:prstGeom prst="rect">
            <a:avLst/>
          </a:prstGeom>
          <a:noFill/>
          <a:ln w="952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15370" name="Line 13"/>
          <p:cNvSpPr/>
          <p:nvPr/>
        </p:nvSpPr>
        <p:spPr>
          <a:xfrm flipV="1">
            <a:off x="4191000" y="3733800"/>
            <a:ext cx="0" cy="762000"/>
          </a:xfrm>
          <a:prstGeom prst="line">
            <a:avLst/>
          </a:prstGeom>
          <a:ln w="9525" cap="flat" cmpd="sng">
            <a:solidFill>
              <a:schemeClr val="accent2"/>
            </a:solidFill>
            <a:prstDash val="solid"/>
            <a:headEnd type="none" w="med" len="med"/>
            <a:tailEnd type="triangle" w="med" len="med"/>
          </a:ln>
        </p:spPr>
      </p:sp>
      <p:sp>
        <p:nvSpPr>
          <p:cNvPr id="15371" name="Text Box 14"/>
          <p:cNvSpPr txBox="1"/>
          <p:nvPr/>
        </p:nvSpPr>
        <p:spPr>
          <a:xfrm>
            <a:off x="2743200" y="4449763"/>
            <a:ext cx="3505200"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chemeClr val="accent2"/>
                </a:solidFill>
                <a:latin typeface="Arial" panose="020B0604020202020204" pitchFamily="34" charset="0"/>
                <a:ea typeface="黑体" panose="02010609060101010101" pitchFamily="2" charset="-122"/>
              </a:rPr>
              <a:t>路由选择处理器</a:t>
            </a:r>
            <a:endParaRPr lang="zh-CN" altLang="en-US" b="1" dirty="0">
              <a:solidFill>
                <a:schemeClr val="accent2"/>
              </a:solidFill>
              <a:latin typeface="Arial" panose="020B0604020202020204" pitchFamily="34" charset="0"/>
              <a:ea typeface="黑体" panose="02010609060101010101" pitchFamily="2" charset="-122"/>
            </a:endParaRPr>
          </a:p>
          <a:p>
            <a:pPr marL="0" lvl="0" indent="0" eaLnBrk="1" hangingPunct="1">
              <a:spcBef>
                <a:spcPct val="50000"/>
              </a:spcBef>
              <a:buNone/>
            </a:pPr>
            <a:r>
              <a:rPr lang="zh-CN" altLang="en-US" b="1" dirty="0">
                <a:latin typeface="Arial" panose="020B0604020202020204" pitchFamily="34" charset="0"/>
                <a:ea typeface="黑体" panose="02010609060101010101" pitchFamily="2" charset="-122"/>
              </a:rPr>
              <a:t>(3.路由选择协议)</a:t>
            </a:r>
            <a:endParaRPr lang="zh-CN" altLang="en-US" b="1" dirty="0">
              <a:latin typeface="Arial" panose="020B0604020202020204" pitchFamily="34" charset="0"/>
              <a:ea typeface="黑体" panose="02010609060101010101" pitchFamily="2" charset="-122"/>
            </a:endParaRPr>
          </a:p>
        </p:txBody>
      </p:sp>
      <p:sp>
        <p:nvSpPr>
          <p:cNvPr id="15372" name="Rectangle 15"/>
          <p:cNvSpPr/>
          <p:nvPr/>
        </p:nvSpPr>
        <p:spPr>
          <a:xfrm>
            <a:off x="2819400" y="4495800"/>
            <a:ext cx="2971800" cy="1219200"/>
          </a:xfrm>
          <a:prstGeom prst="rect">
            <a:avLst/>
          </a:prstGeom>
          <a:noFill/>
          <a:ln w="952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15373" name="Text Box 16"/>
          <p:cNvSpPr txBox="1"/>
          <p:nvPr/>
        </p:nvSpPr>
        <p:spPr>
          <a:xfrm>
            <a:off x="6172200" y="1600200"/>
            <a:ext cx="2438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chemeClr val="accent2"/>
                </a:solidFill>
                <a:latin typeface="Arial" panose="020B0604020202020204" pitchFamily="34" charset="0"/>
                <a:ea typeface="黑体" panose="02010609060101010101" pitchFamily="2" charset="-122"/>
              </a:rPr>
              <a:t> </a:t>
            </a:r>
            <a:r>
              <a:rPr lang="en-US" altLang="zh-CN" b="1" dirty="0">
                <a:solidFill>
                  <a:schemeClr val="accent2"/>
                </a:solidFill>
                <a:latin typeface="Arial" panose="020B0604020202020204" pitchFamily="34" charset="0"/>
                <a:ea typeface="黑体" panose="02010609060101010101" pitchFamily="2" charset="-122"/>
              </a:rPr>
              <a:t>IP</a:t>
            </a:r>
            <a:r>
              <a:rPr lang="zh-CN" altLang="en-US" b="1" dirty="0">
                <a:solidFill>
                  <a:schemeClr val="accent2"/>
                </a:solidFill>
                <a:latin typeface="Arial" panose="020B0604020202020204" pitchFamily="34" charset="0"/>
                <a:ea typeface="黑体" panose="02010609060101010101" pitchFamily="2" charset="-122"/>
              </a:rPr>
              <a:t>数据报</a:t>
            </a:r>
            <a:endParaRPr lang="zh-CN" altLang="en-US" b="1" dirty="0">
              <a:solidFill>
                <a:schemeClr val="accent2"/>
              </a:solidFill>
              <a:latin typeface="Arial" panose="020B0604020202020204" pitchFamily="34" charset="0"/>
              <a:ea typeface="黑体" panose="02010609060101010101" pitchFamily="2" charset="-122"/>
            </a:endParaRPr>
          </a:p>
        </p:txBody>
      </p:sp>
      <p:sp>
        <p:nvSpPr>
          <p:cNvPr id="15374" name="Line 18"/>
          <p:cNvSpPr/>
          <p:nvPr/>
        </p:nvSpPr>
        <p:spPr>
          <a:xfrm>
            <a:off x="5715000" y="2133600"/>
            <a:ext cx="2514600" cy="0"/>
          </a:xfrm>
          <a:prstGeom prst="line">
            <a:avLst/>
          </a:prstGeom>
          <a:ln w="9525" cap="flat" cmpd="sng">
            <a:solidFill>
              <a:schemeClr val="accent2"/>
            </a:solidFill>
            <a:prstDash val="solid"/>
            <a:headEnd type="none" w="med" len="med"/>
            <a:tailEnd type="triangle" w="med" len="med"/>
          </a:ln>
        </p:spPr>
      </p:sp>
      <p:sp>
        <p:nvSpPr>
          <p:cNvPr id="15375" name="Rectangle 19"/>
          <p:cNvSpPr/>
          <p:nvPr/>
        </p:nvSpPr>
        <p:spPr>
          <a:xfrm>
            <a:off x="2438400" y="1219200"/>
            <a:ext cx="3733800" cy="4876800"/>
          </a:xfrm>
          <a:prstGeom prst="rect">
            <a:avLst/>
          </a:prstGeom>
          <a:noFill/>
          <a:ln w="9525" cap="flat" cmpd="sng">
            <a:solidFill>
              <a:schemeClr val="accent2"/>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15376" name="Line 21"/>
          <p:cNvSpPr/>
          <p:nvPr/>
        </p:nvSpPr>
        <p:spPr>
          <a:xfrm flipH="1" flipV="1">
            <a:off x="5791200" y="5257800"/>
            <a:ext cx="533400" cy="0"/>
          </a:xfrm>
          <a:prstGeom prst="line">
            <a:avLst/>
          </a:prstGeom>
          <a:ln w="9525" cap="flat" cmpd="sng">
            <a:solidFill>
              <a:schemeClr val="accent2"/>
            </a:solidFill>
            <a:prstDash val="solid"/>
            <a:headEnd type="none" w="med" len="med"/>
            <a:tailEnd type="triangle" w="med" len="med"/>
          </a:ln>
        </p:spPr>
      </p:sp>
      <p:sp>
        <p:nvSpPr>
          <p:cNvPr id="15377" name="Text Box 22"/>
          <p:cNvSpPr txBox="1"/>
          <p:nvPr/>
        </p:nvSpPr>
        <p:spPr>
          <a:xfrm>
            <a:off x="6227763" y="4941888"/>
            <a:ext cx="32004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latin typeface="Arial" panose="020B0604020202020204" pitchFamily="34" charset="0"/>
                <a:ea typeface="黑体" panose="02010609060101010101" pitchFamily="2" charset="-122"/>
              </a:rPr>
              <a:t>2.路由选择算法</a:t>
            </a:r>
            <a:endParaRPr lang="zh-CN" altLang="en-US" b="1" dirty="0">
              <a:latin typeface="Arial" panose="020B0604020202020204" pitchFamily="34" charset="0"/>
              <a:ea typeface="黑体" panose="02010609060101010101" pitchFamily="2" charset="-122"/>
            </a:endParaRPr>
          </a:p>
        </p:txBody>
      </p:sp>
      <p:sp>
        <p:nvSpPr>
          <p:cNvPr id="15378" name="Rectangle 23"/>
          <p:cNvSpPr/>
          <p:nvPr/>
        </p:nvSpPr>
        <p:spPr>
          <a:xfrm>
            <a:off x="2057400" y="533400"/>
            <a:ext cx="426402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b="1" dirty="0">
                <a:latin typeface="Arial" panose="020B0604020202020204" pitchFamily="34" charset="0"/>
                <a:ea typeface="黑体" panose="02010609060101010101" pitchFamily="2" charset="-122"/>
              </a:rPr>
              <a:t>路由器的路由选择部分</a:t>
            </a:r>
            <a:endParaRPr lang="zh-CN" altLang="en-US" b="1" dirty="0">
              <a:latin typeface="Arial" panose="020B0604020202020204" pitchFamily="34" charset="0"/>
              <a:ea typeface="黑体" panose="02010609060101010101" pitchFamily="2" charset="-122"/>
            </a:endParaRPr>
          </a:p>
        </p:txBody>
      </p:sp>
      <p:sp>
        <p:nvSpPr>
          <p:cNvPr id="15379" name="Rectangle 24"/>
          <p:cNvSpPr/>
          <p:nvPr/>
        </p:nvSpPr>
        <p:spPr>
          <a:xfrm>
            <a:off x="5435600" y="3068638"/>
            <a:ext cx="2819400" cy="6096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solidFill>
                  <a:srgbClr val="CC0000"/>
                </a:solidFill>
                <a:latin typeface="Arial" panose="020B0604020202020204" pitchFamily="34" charset="0"/>
                <a:ea typeface="黑体" panose="02010609060101010101" pitchFamily="2" charset="-122"/>
              </a:rPr>
              <a:t>路由表的构成与查找</a:t>
            </a:r>
            <a:endParaRPr lang="en-US" altLang="zh-CN" sz="2800" b="1" dirty="0">
              <a:solidFill>
                <a:srgbClr val="CC0000"/>
              </a:solidFill>
              <a:latin typeface="Arial" panose="020B0604020202020204" pitchFamily="34" charset="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40963" name="Rectangle 2"/>
          <p:cNvSpPr/>
          <p:nvPr/>
        </p:nvSpPr>
        <p:spPr>
          <a:xfrm>
            <a:off x="0" y="32385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0964" name="Rectangle 3"/>
          <p:cNvSpPr/>
          <p:nvPr/>
        </p:nvSpPr>
        <p:spPr>
          <a:xfrm>
            <a:off x="0" y="32432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0965" name="Rectangle 4"/>
          <p:cNvSpPr>
            <a:spLocks noGrp="1"/>
          </p:cNvSpPr>
          <p:nvPr>
            <p:ph type="title"/>
          </p:nvPr>
        </p:nvSpPr>
        <p:spPr>
          <a:xfrm>
            <a:off x="919163" y="214313"/>
            <a:ext cx="8116887" cy="1462087"/>
          </a:xfrm>
        </p:spPr>
        <p:txBody>
          <a:bodyPr vert="horz" wrap="square" lIns="91440" tIns="45720" rIns="91440" bIns="45720" anchor="b" anchorCtr="0"/>
          <a:p>
            <a:pPr eaLnBrk="1" hangingPunct="1"/>
            <a:r>
              <a:rPr lang="zh-CN" altLang="en-US" dirty="0"/>
              <a:t>最长前缀匹配规则</a:t>
            </a:r>
            <a:endParaRPr lang="zh-CN" altLang="en-US" dirty="0"/>
          </a:p>
        </p:txBody>
      </p:sp>
      <p:sp>
        <p:nvSpPr>
          <p:cNvPr id="40966" name="Rectangle 5"/>
          <p:cNvSpPr/>
          <p:nvPr/>
        </p:nvSpPr>
        <p:spPr>
          <a:xfrm>
            <a:off x="0" y="32623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532486" name="Rectangle 6"/>
          <p:cNvSpPr>
            <a:spLocks noGrp="1"/>
          </p:cNvSpPr>
          <p:nvPr>
            <p:ph type="body"/>
          </p:nvPr>
        </p:nvSpPr>
        <p:spPr>
          <a:xfrm>
            <a:off x="1042988" y="1906588"/>
            <a:ext cx="7772400" cy="4114800"/>
          </a:xfrm>
        </p:spPr>
        <p:txBody>
          <a:bodyPr vert="horz" wrap="square" lIns="91440" tIns="45720" rIns="91440" bIns="45720" anchor="t" anchorCtr="0"/>
          <a:p>
            <a:pPr algn="just" eaLnBrk="1" hangingPunct="1"/>
            <a:r>
              <a:rPr lang="zh-CN" altLang="en-US" b="1" dirty="0"/>
              <a:t>在查找路由表时可能会得到不止一个匹配结果。 </a:t>
            </a:r>
            <a:endParaRPr lang="zh-CN" altLang="en-US" b="1" dirty="0"/>
          </a:p>
          <a:p>
            <a:pPr algn="just" eaLnBrk="1" hangingPunct="1"/>
            <a:r>
              <a:rPr lang="zh-CN" altLang="en-US" b="1" dirty="0"/>
              <a:t>应当从匹配结果中选择具有最长网络前缀的路由</a:t>
            </a:r>
            <a:r>
              <a:rPr lang="en-US" altLang="zh-CN" b="1" dirty="0"/>
              <a:t>----</a:t>
            </a:r>
            <a:r>
              <a:rPr lang="zh-CN" altLang="en-US" b="1" dirty="0">
                <a:solidFill>
                  <a:srgbClr val="CC0000"/>
                </a:solidFill>
              </a:rPr>
              <a:t>最长前缀匹配规则</a:t>
            </a:r>
            <a:endParaRPr lang="zh-CN" altLang="en-US" b="1" dirty="0">
              <a:solidFill>
                <a:srgbClr val="CC0000"/>
              </a:solidFill>
            </a:endParaRPr>
          </a:p>
          <a:p>
            <a:pPr algn="just" eaLnBrk="1" hangingPunct="1"/>
            <a:r>
              <a:rPr lang="zh-CN" altLang="en-US" b="1" dirty="0"/>
              <a:t>因为网络前缀越长，其地址块就越小，因而路由就越具体</a:t>
            </a:r>
            <a:r>
              <a:rPr lang="en-US" altLang="zh-CN" sz="3600" b="1" dirty="0"/>
              <a:t> </a:t>
            </a:r>
            <a:r>
              <a:rPr lang="zh-CN" altLang="en-US"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86">
                                            <p:txEl>
                                              <p:charRg st="23"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486">
                                            <p:txEl>
                                              <p:charRg st="57" end="8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2"/>
          <p:cNvSpPr txBox="1">
            <a:spLocks noGrp="1"/>
          </p:cNvSpPr>
          <p:nvPr>
            <p:ph type="sldNum" sz="quarter" idx="11"/>
          </p:nvPr>
        </p:nvSpPr>
        <p:spPr>
          <a:xfrm>
            <a:off x="6588125" y="6237288"/>
            <a:ext cx="1905000" cy="457200"/>
          </a:xfrm>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533506" name="Rectangle 2"/>
          <p:cNvSpPr/>
          <p:nvPr/>
        </p:nvSpPr>
        <p:spPr>
          <a:xfrm>
            <a:off x="2124075" y="4076700"/>
            <a:ext cx="4608513" cy="1584325"/>
          </a:xfrm>
          <a:prstGeom prst="rect">
            <a:avLst/>
          </a:prstGeom>
          <a:solidFill>
            <a:srgbClr val="CCECFF"/>
          </a:solidFill>
          <a:ln w="2857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3012" name="Rectangle 3"/>
          <p:cNvSpPr>
            <a:spLocks noGrp="1"/>
          </p:cNvSpPr>
          <p:nvPr>
            <p:ph type="title"/>
          </p:nvPr>
        </p:nvSpPr>
        <p:spPr>
          <a:xfrm>
            <a:off x="539750" y="0"/>
            <a:ext cx="7793038" cy="623888"/>
          </a:xfrm>
        </p:spPr>
        <p:txBody>
          <a:bodyPr vert="horz" wrap="square" lIns="91440" tIns="45720" rIns="91440" bIns="45720" anchor="b" anchorCtr="0"/>
          <a:p>
            <a:pPr eaLnBrk="1" hangingPunct="1"/>
            <a:r>
              <a:rPr lang="zh-CN" altLang="en-US" sz="3200" dirty="0"/>
              <a:t>最长前缀匹配举例</a:t>
            </a:r>
            <a:endParaRPr lang="zh-CN" altLang="en-US" sz="3200" dirty="0"/>
          </a:p>
        </p:txBody>
      </p:sp>
      <p:sp>
        <p:nvSpPr>
          <p:cNvPr id="43013" name="Text Box 4"/>
          <p:cNvSpPr txBox="1"/>
          <p:nvPr/>
        </p:nvSpPr>
        <p:spPr>
          <a:xfrm>
            <a:off x="107950" y="692150"/>
            <a:ext cx="7431088" cy="1373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收到的分组的目的地址 </a:t>
            </a:r>
            <a:r>
              <a:rPr lang="en-US" altLang="zh-CN" sz="2800" i="1" dirty="0">
                <a:solidFill>
                  <a:srgbClr val="333399"/>
                </a:solidFill>
                <a:latin typeface="Arial" panose="020B0604020202020204" pitchFamily="34" charset="0"/>
                <a:ea typeface="黑体" panose="02010609060101010101" pitchFamily="2" charset="-122"/>
              </a:rPr>
              <a:t>D</a:t>
            </a:r>
            <a:r>
              <a:rPr lang="en-US" altLang="zh-CN" sz="2800" dirty="0">
                <a:solidFill>
                  <a:srgbClr val="333399"/>
                </a:solidFill>
                <a:latin typeface="Arial" panose="020B0604020202020204" pitchFamily="34" charset="0"/>
                <a:ea typeface="黑体" panose="02010609060101010101" pitchFamily="2" charset="-122"/>
              </a:rPr>
              <a:t> = 206.0.71.129</a:t>
            </a:r>
            <a:endParaRPr lang="en-US" altLang="zh-CN" sz="2800" dirty="0">
              <a:solidFill>
                <a:srgbClr val="333399"/>
              </a:solidFill>
              <a:latin typeface="Arial" panose="020B0604020202020204" pitchFamily="34" charset="0"/>
              <a:ea typeface="黑体" panose="02010609060101010101" pitchFamily="2" charset="-122"/>
            </a:endParaRPr>
          </a:p>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路由表中的项目：</a:t>
            </a:r>
            <a:r>
              <a:rPr lang="en-US" altLang="zh-CN" sz="2800" dirty="0">
                <a:solidFill>
                  <a:srgbClr val="333399"/>
                </a:solidFill>
                <a:latin typeface="Arial" panose="020B0604020202020204" pitchFamily="34" charset="0"/>
                <a:ea typeface="黑体" panose="02010609060101010101" pitchFamily="2" charset="-122"/>
              </a:rPr>
              <a:t>206.0.68.0/22        </a:t>
            </a:r>
            <a:r>
              <a:rPr lang="zh-CN" altLang="en-US" sz="2800" dirty="0">
                <a:solidFill>
                  <a:srgbClr val="333399"/>
                </a:solidFill>
                <a:latin typeface="Arial" panose="020B0604020202020204" pitchFamily="34" charset="0"/>
                <a:ea typeface="黑体" panose="02010609060101010101" pitchFamily="2" charset="-122"/>
              </a:rPr>
              <a:t>（</a:t>
            </a:r>
            <a:r>
              <a:rPr lang="en-US" altLang="zh-CN" sz="2800" dirty="0">
                <a:solidFill>
                  <a:srgbClr val="333399"/>
                </a:solidFill>
                <a:latin typeface="Arial" panose="020B0604020202020204" pitchFamily="34" charset="0"/>
                <a:ea typeface="黑体" panose="02010609060101010101" pitchFamily="2" charset="-122"/>
              </a:rPr>
              <a:t>ISP</a:t>
            </a:r>
            <a:r>
              <a:rPr lang="zh-CN" altLang="en-US" sz="2800" dirty="0">
                <a:solidFill>
                  <a:srgbClr val="333399"/>
                </a:solidFill>
                <a:latin typeface="Arial" panose="020B0604020202020204" pitchFamily="34" charset="0"/>
                <a:ea typeface="黑体" panose="02010609060101010101" pitchFamily="2" charset="-122"/>
              </a:rPr>
              <a:t>）</a:t>
            </a:r>
            <a:endParaRPr lang="zh-CN" altLang="en-US" sz="2800" dirty="0">
              <a:solidFill>
                <a:srgbClr val="333399"/>
              </a:solidFill>
              <a:latin typeface="Arial" panose="020B0604020202020204" pitchFamily="34" charset="0"/>
              <a:ea typeface="黑体" panose="02010609060101010101" pitchFamily="2" charset="-122"/>
            </a:endParaRPr>
          </a:p>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                             </a:t>
            </a:r>
            <a:r>
              <a:rPr lang="en-US" altLang="zh-CN" sz="2800" dirty="0">
                <a:solidFill>
                  <a:srgbClr val="333399"/>
                </a:solidFill>
                <a:latin typeface="Arial" panose="020B0604020202020204" pitchFamily="34" charset="0"/>
                <a:ea typeface="黑体" panose="02010609060101010101" pitchFamily="2" charset="-122"/>
              </a:rPr>
              <a:t>206.0.71.128/25    </a:t>
            </a:r>
            <a:r>
              <a:rPr lang="zh-CN" altLang="en-US" sz="2800" dirty="0">
                <a:solidFill>
                  <a:srgbClr val="333399"/>
                </a:solidFill>
                <a:latin typeface="Arial" panose="020B0604020202020204" pitchFamily="34" charset="0"/>
                <a:ea typeface="黑体" panose="02010609060101010101" pitchFamily="2" charset="-122"/>
              </a:rPr>
              <a:t>（四系）</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3014" name="Text Box 5"/>
          <p:cNvSpPr txBox="1"/>
          <p:nvPr/>
        </p:nvSpPr>
        <p:spPr>
          <a:xfrm>
            <a:off x="107950" y="2127250"/>
            <a:ext cx="44910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查找路由表中的第 </a:t>
            </a:r>
            <a:r>
              <a:rPr lang="en-US" altLang="zh-CN" sz="2800" dirty="0">
                <a:solidFill>
                  <a:srgbClr val="333399"/>
                </a:solidFill>
                <a:latin typeface="Arial" panose="020B0604020202020204" pitchFamily="34" charset="0"/>
                <a:ea typeface="黑体" panose="02010609060101010101" pitchFamily="2" charset="-122"/>
              </a:rPr>
              <a:t>1 </a:t>
            </a:r>
            <a:r>
              <a:rPr lang="zh-CN" altLang="en-US" sz="2800" dirty="0">
                <a:solidFill>
                  <a:srgbClr val="333399"/>
                </a:solidFill>
                <a:latin typeface="Arial" panose="020B0604020202020204" pitchFamily="34" charset="0"/>
                <a:ea typeface="黑体" panose="02010609060101010101" pitchFamily="2" charset="-122"/>
              </a:rPr>
              <a:t>个项目</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3015" name="Text Box 6"/>
          <p:cNvSpPr txBox="1"/>
          <p:nvPr/>
        </p:nvSpPr>
        <p:spPr>
          <a:xfrm>
            <a:off x="34925" y="4581525"/>
            <a:ext cx="924242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333399"/>
                </a:solidFill>
                <a:latin typeface="Arial" panose="020B0604020202020204" pitchFamily="34" charset="0"/>
                <a:ea typeface="黑体" panose="02010609060101010101" pitchFamily="2" charset="-122"/>
              </a:rPr>
              <a:t>AND      </a:t>
            </a:r>
            <a:r>
              <a:rPr lang="en-US" altLang="zh-CN" sz="2800" i="1" dirty="0">
                <a:solidFill>
                  <a:srgbClr val="333399"/>
                </a:solidFill>
                <a:latin typeface="Arial" panose="020B0604020202020204" pitchFamily="34" charset="0"/>
                <a:ea typeface="黑体" panose="02010609060101010101" pitchFamily="2" charset="-122"/>
              </a:rPr>
              <a:t>D</a:t>
            </a:r>
            <a:r>
              <a:rPr lang="en-US" altLang="zh-CN" sz="2800" dirty="0">
                <a:solidFill>
                  <a:srgbClr val="333399"/>
                </a:solidFill>
                <a:latin typeface="Arial" panose="020B0604020202020204" pitchFamily="34" charset="0"/>
                <a:ea typeface="黑体" panose="02010609060101010101" pitchFamily="2" charset="-122"/>
              </a:rPr>
              <a:t> =       206.           0.        01000111.10000001</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43016" name="Text Box 7"/>
          <p:cNvSpPr txBox="1"/>
          <p:nvPr/>
        </p:nvSpPr>
        <p:spPr>
          <a:xfrm>
            <a:off x="107950" y="2560638"/>
            <a:ext cx="89630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第 </a:t>
            </a:r>
            <a:r>
              <a:rPr lang="en-US" altLang="zh-CN" sz="2800" dirty="0">
                <a:solidFill>
                  <a:srgbClr val="333399"/>
                </a:solidFill>
                <a:latin typeface="Arial" panose="020B0604020202020204" pitchFamily="34" charset="0"/>
                <a:ea typeface="黑体" panose="02010609060101010101" pitchFamily="2" charset="-122"/>
              </a:rPr>
              <a:t>1 </a:t>
            </a:r>
            <a:r>
              <a:rPr lang="zh-CN" altLang="en-US" sz="2800" dirty="0">
                <a:solidFill>
                  <a:srgbClr val="333399"/>
                </a:solidFill>
                <a:latin typeface="Arial" panose="020B0604020202020204" pitchFamily="34" charset="0"/>
                <a:ea typeface="黑体" panose="02010609060101010101" pitchFamily="2" charset="-122"/>
              </a:rPr>
              <a:t>个项目 </a:t>
            </a:r>
            <a:r>
              <a:rPr lang="en-US" altLang="zh-CN" sz="2800" dirty="0">
                <a:solidFill>
                  <a:srgbClr val="333399"/>
                </a:solidFill>
                <a:latin typeface="Arial" panose="020B0604020202020204" pitchFamily="34" charset="0"/>
                <a:ea typeface="黑体" panose="02010609060101010101" pitchFamily="2" charset="-122"/>
              </a:rPr>
              <a:t>206.0.68.0/22 </a:t>
            </a:r>
            <a:r>
              <a:rPr lang="zh-CN" altLang="en-US" sz="2800" dirty="0">
                <a:solidFill>
                  <a:srgbClr val="333399"/>
                </a:solidFill>
                <a:latin typeface="Arial" panose="020B0604020202020204" pitchFamily="34" charset="0"/>
                <a:ea typeface="黑体" panose="02010609060101010101" pitchFamily="2" charset="-122"/>
              </a:rPr>
              <a:t>的掩码 </a:t>
            </a:r>
            <a:r>
              <a:rPr lang="en-US" altLang="zh-CN" sz="2800" i="1" dirty="0">
                <a:solidFill>
                  <a:srgbClr val="333399"/>
                </a:solidFill>
                <a:latin typeface="Arial" panose="020B0604020202020204" pitchFamily="34" charset="0"/>
                <a:ea typeface="黑体" panose="02010609060101010101" pitchFamily="2" charset="-122"/>
              </a:rPr>
              <a:t>M</a:t>
            </a:r>
            <a:r>
              <a:rPr lang="en-US" altLang="zh-CN" sz="2800" dirty="0">
                <a:solidFill>
                  <a:srgbClr val="333399"/>
                </a:solidFill>
                <a:latin typeface="Arial" panose="020B0604020202020204" pitchFamily="34" charset="0"/>
                <a:ea typeface="黑体" panose="02010609060101010101" pitchFamily="2" charset="-122"/>
              </a:rPr>
              <a:t> </a:t>
            </a:r>
            <a:r>
              <a:rPr lang="zh-CN" altLang="en-US" sz="2800" dirty="0">
                <a:solidFill>
                  <a:srgbClr val="333399"/>
                </a:solidFill>
                <a:latin typeface="Arial" panose="020B0604020202020204" pitchFamily="34" charset="0"/>
                <a:ea typeface="黑体" panose="02010609060101010101" pitchFamily="2" charset="-122"/>
              </a:rPr>
              <a:t>有 </a:t>
            </a:r>
            <a:r>
              <a:rPr lang="en-US" altLang="zh-CN" sz="2800" dirty="0">
                <a:solidFill>
                  <a:srgbClr val="333399"/>
                </a:solidFill>
                <a:latin typeface="Arial" panose="020B0604020202020204" pitchFamily="34" charset="0"/>
                <a:ea typeface="黑体" panose="02010609060101010101" pitchFamily="2" charset="-122"/>
              </a:rPr>
              <a:t>22 </a:t>
            </a:r>
            <a:r>
              <a:rPr lang="zh-CN" altLang="en-US" sz="2800" dirty="0">
                <a:solidFill>
                  <a:srgbClr val="333399"/>
                </a:solidFill>
                <a:latin typeface="Arial" panose="020B0604020202020204" pitchFamily="34" charset="0"/>
                <a:ea typeface="黑体" panose="02010609060101010101" pitchFamily="2" charset="-122"/>
              </a:rPr>
              <a:t>个连续的 </a:t>
            </a:r>
            <a:r>
              <a:rPr lang="en-US" altLang="zh-CN" sz="2800" dirty="0">
                <a:solidFill>
                  <a:srgbClr val="333399"/>
                </a:solidFill>
                <a:latin typeface="Arial" panose="020B0604020202020204" pitchFamily="34" charset="0"/>
                <a:ea typeface="黑体" panose="02010609060101010101" pitchFamily="2" charset="-122"/>
              </a:rPr>
              <a:t>1</a:t>
            </a:r>
            <a:r>
              <a:rPr lang="zh-CN" altLang="en-US" sz="2800" dirty="0">
                <a:solidFill>
                  <a:srgbClr val="333399"/>
                </a:solidFill>
                <a:latin typeface="Arial" panose="020B0604020202020204" pitchFamily="34" charset="0"/>
                <a:ea typeface="黑体" panose="02010609060101010101" pitchFamily="2" charset="-122"/>
              </a:rPr>
              <a:t>。</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3017" name="Text Box 8"/>
          <p:cNvSpPr txBox="1"/>
          <p:nvPr/>
        </p:nvSpPr>
        <p:spPr>
          <a:xfrm>
            <a:off x="1362075" y="3125788"/>
            <a:ext cx="75311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i="1" dirty="0">
                <a:solidFill>
                  <a:srgbClr val="333399"/>
                </a:solidFill>
                <a:latin typeface="Arial" panose="020B0604020202020204" pitchFamily="34" charset="0"/>
                <a:ea typeface="黑体" panose="02010609060101010101" pitchFamily="2" charset="-122"/>
              </a:rPr>
              <a:t>M</a:t>
            </a:r>
            <a:r>
              <a:rPr lang="en-US" altLang="zh-CN" sz="2800" dirty="0">
                <a:solidFill>
                  <a:srgbClr val="333399"/>
                </a:solidFill>
                <a:latin typeface="Arial" panose="020B0604020202020204" pitchFamily="34" charset="0"/>
                <a:ea typeface="黑体" panose="02010609060101010101" pitchFamily="2" charset="-122"/>
              </a:rPr>
              <a:t> = 11111111 11111111 11111100 00000000</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43018" name="Text Box 9"/>
          <p:cNvSpPr txBox="1"/>
          <p:nvPr/>
        </p:nvSpPr>
        <p:spPr>
          <a:xfrm>
            <a:off x="107950" y="3630613"/>
            <a:ext cx="70786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因此只需把 </a:t>
            </a:r>
            <a:r>
              <a:rPr lang="en-US" altLang="zh-CN" sz="2800" i="1" dirty="0">
                <a:solidFill>
                  <a:srgbClr val="333399"/>
                </a:solidFill>
                <a:latin typeface="Arial" panose="020B0604020202020204" pitchFamily="34" charset="0"/>
                <a:ea typeface="黑体" panose="02010609060101010101" pitchFamily="2" charset="-122"/>
              </a:rPr>
              <a:t>D</a:t>
            </a:r>
            <a:r>
              <a:rPr lang="en-US" altLang="zh-CN" sz="2800" dirty="0">
                <a:solidFill>
                  <a:srgbClr val="333399"/>
                </a:solidFill>
                <a:latin typeface="Arial" panose="020B0604020202020204" pitchFamily="34" charset="0"/>
                <a:ea typeface="黑体" panose="02010609060101010101" pitchFamily="2" charset="-122"/>
              </a:rPr>
              <a:t> </a:t>
            </a:r>
            <a:r>
              <a:rPr lang="zh-CN" altLang="en-US" sz="2800" dirty="0">
                <a:solidFill>
                  <a:srgbClr val="333399"/>
                </a:solidFill>
                <a:latin typeface="Arial" panose="020B0604020202020204" pitchFamily="34" charset="0"/>
                <a:ea typeface="黑体" panose="02010609060101010101" pitchFamily="2" charset="-122"/>
              </a:rPr>
              <a:t>的第 </a:t>
            </a:r>
            <a:r>
              <a:rPr lang="en-US" altLang="zh-CN" sz="2800" dirty="0">
                <a:solidFill>
                  <a:srgbClr val="333399"/>
                </a:solidFill>
                <a:latin typeface="Arial" panose="020B0604020202020204" pitchFamily="34" charset="0"/>
                <a:ea typeface="黑体" panose="02010609060101010101" pitchFamily="2" charset="-122"/>
              </a:rPr>
              <a:t>3 </a:t>
            </a:r>
            <a:r>
              <a:rPr lang="zh-CN" altLang="en-US" sz="2800" dirty="0">
                <a:solidFill>
                  <a:srgbClr val="333399"/>
                </a:solidFill>
                <a:latin typeface="Arial" panose="020B0604020202020204" pitchFamily="34" charset="0"/>
                <a:ea typeface="黑体" panose="02010609060101010101" pitchFamily="2" charset="-122"/>
              </a:rPr>
              <a:t>个字节转换成二进制。</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3019" name="Text Box 10"/>
          <p:cNvSpPr txBox="1"/>
          <p:nvPr/>
        </p:nvSpPr>
        <p:spPr>
          <a:xfrm>
            <a:off x="1320800" y="4062413"/>
            <a:ext cx="769302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i="1" dirty="0">
                <a:solidFill>
                  <a:srgbClr val="333399"/>
                </a:solidFill>
                <a:latin typeface="Arial" panose="020B0604020202020204" pitchFamily="34" charset="0"/>
                <a:ea typeface="黑体" panose="02010609060101010101" pitchFamily="2" charset="-122"/>
              </a:rPr>
              <a:t>M</a:t>
            </a:r>
            <a:r>
              <a:rPr lang="en-US" altLang="zh-CN" sz="2800" dirty="0">
                <a:solidFill>
                  <a:srgbClr val="333399"/>
                </a:solidFill>
                <a:latin typeface="Arial" panose="020B0604020202020204" pitchFamily="34" charset="0"/>
                <a:ea typeface="黑体" panose="02010609060101010101" pitchFamily="2" charset="-122"/>
              </a:rPr>
              <a:t> = 11111111   11111111     11111100 00000000</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43020" name="Line 11"/>
          <p:cNvSpPr/>
          <p:nvPr/>
        </p:nvSpPr>
        <p:spPr>
          <a:xfrm>
            <a:off x="0" y="5084763"/>
            <a:ext cx="8820150" cy="0"/>
          </a:xfrm>
          <a:prstGeom prst="line">
            <a:avLst/>
          </a:prstGeom>
          <a:ln w="28575" cap="flat" cmpd="sng">
            <a:solidFill>
              <a:schemeClr val="tx2"/>
            </a:solidFill>
            <a:prstDash val="solid"/>
            <a:headEnd type="none" w="med" len="med"/>
            <a:tailEnd type="none" w="med" len="med"/>
          </a:ln>
        </p:spPr>
      </p:sp>
      <p:sp>
        <p:nvSpPr>
          <p:cNvPr id="43021" name="Text Box 12"/>
          <p:cNvSpPr txBox="1"/>
          <p:nvPr/>
        </p:nvSpPr>
        <p:spPr>
          <a:xfrm>
            <a:off x="2652713" y="5157788"/>
            <a:ext cx="55197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333399"/>
                </a:solidFill>
                <a:latin typeface="Arial" panose="020B0604020202020204" pitchFamily="34" charset="0"/>
                <a:ea typeface="黑体" panose="02010609060101010101" pitchFamily="2" charset="-122"/>
              </a:rPr>
              <a:t>206.           0.       01000100.       0</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533517" name="Text Box 13"/>
          <p:cNvSpPr txBox="1"/>
          <p:nvPr/>
        </p:nvSpPr>
        <p:spPr>
          <a:xfrm>
            <a:off x="0" y="5805488"/>
            <a:ext cx="36274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与 </a:t>
            </a:r>
            <a:r>
              <a:rPr lang="en-US" altLang="zh-CN" sz="2800" dirty="0">
                <a:solidFill>
                  <a:srgbClr val="333399"/>
                </a:solidFill>
                <a:latin typeface="Arial" panose="020B0604020202020204" pitchFamily="34" charset="0"/>
                <a:ea typeface="黑体" panose="02010609060101010101" pitchFamily="2" charset="-122"/>
              </a:rPr>
              <a:t>206.0.68.0/22 </a:t>
            </a:r>
            <a:r>
              <a:rPr lang="zh-CN" altLang="en-US" sz="2800" dirty="0">
                <a:solidFill>
                  <a:srgbClr val="333399"/>
                </a:solidFill>
                <a:latin typeface="Arial" panose="020B0604020202020204" pitchFamily="34" charset="0"/>
                <a:ea typeface="黑体" panose="02010609060101010101" pitchFamily="2" charset="-122"/>
              </a:rPr>
              <a:t>匹配</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3023" name="Rectangle 16"/>
          <p:cNvSpPr/>
          <p:nvPr/>
        </p:nvSpPr>
        <p:spPr>
          <a:xfrm>
            <a:off x="0" y="4076700"/>
            <a:ext cx="8820150" cy="1584325"/>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50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33506"/>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33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6" grpId="0" animBg="1"/>
      <p:bldP spid="533506" grpId="1" animBg="1"/>
      <p:bldP spid="5335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2"/>
          <p:cNvSpPr txBox="1">
            <a:spLocks noGrp="1"/>
          </p:cNvSpPr>
          <p:nvPr>
            <p:ph type="sldNum" sz="quarter" idx="11"/>
          </p:nvPr>
        </p:nvSpPr>
        <p:spPr>
          <a:xfrm>
            <a:off x="6588125" y="6237288"/>
            <a:ext cx="1905000" cy="457200"/>
          </a:xfrm>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534530" name="Rectangle 2"/>
          <p:cNvSpPr/>
          <p:nvPr/>
        </p:nvSpPr>
        <p:spPr>
          <a:xfrm>
            <a:off x="2124075" y="4076700"/>
            <a:ext cx="5280025" cy="1584325"/>
          </a:xfrm>
          <a:prstGeom prst="rect">
            <a:avLst/>
          </a:prstGeom>
          <a:solidFill>
            <a:srgbClr val="CCECFF"/>
          </a:solidFill>
          <a:ln w="2857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5060" name="Rectangle 3"/>
          <p:cNvSpPr>
            <a:spLocks noGrp="1"/>
          </p:cNvSpPr>
          <p:nvPr>
            <p:ph type="title"/>
          </p:nvPr>
        </p:nvSpPr>
        <p:spPr>
          <a:xfrm>
            <a:off x="539750" y="0"/>
            <a:ext cx="7793038" cy="623888"/>
          </a:xfrm>
        </p:spPr>
        <p:txBody>
          <a:bodyPr vert="horz" wrap="square" lIns="91440" tIns="45720" rIns="91440" bIns="45720" anchor="b" anchorCtr="0"/>
          <a:p>
            <a:pPr eaLnBrk="1" hangingPunct="1"/>
            <a:r>
              <a:rPr lang="zh-CN" altLang="en-US" sz="3200" dirty="0"/>
              <a:t>最长前缀匹配举例</a:t>
            </a:r>
            <a:endParaRPr lang="zh-CN" altLang="en-US" sz="3200" dirty="0"/>
          </a:p>
        </p:txBody>
      </p:sp>
      <p:sp>
        <p:nvSpPr>
          <p:cNvPr id="45061" name="Text Box 4"/>
          <p:cNvSpPr txBox="1"/>
          <p:nvPr/>
        </p:nvSpPr>
        <p:spPr>
          <a:xfrm>
            <a:off x="107950" y="692150"/>
            <a:ext cx="7431088" cy="1373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收到的分组的目的地址 </a:t>
            </a:r>
            <a:r>
              <a:rPr lang="en-US" altLang="zh-CN" sz="2800" i="1" dirty="0">
                <a:solidFill>
                  <a:srgbClr val="333399"/>
                </a:solidFill>
                <a:latin typeface="Arial" panose="020B0604020202020204" pitchFamily="34" charset="0"/>
                <a:ea typeface="黑体" panose="02010609060101010101" pitchFamily="2" charset="-122"/>
              </a:rPr>
              <a:t>D</a:t>
            </a:r>
            <a:r>
              <a:rPr lang="en-US" altLang="zh-CN" sz="2800" dirty="0">
                <a:solidFill>
                  <a:srgbClr val="333399"/>
                </a:solidFill>
                <a:latin typeface="Arial" panose="020B0604020202020204" pitchFamily="34" charset="0"/>
                <a:ea typeface="黑体" panose="02010609060101010101" pitchFamily="2" charset="-122"/>
              </a:rPr>
              <a:t> = 206.0.71.129</a:t>
            </a:r>
            <a:endParaRPr lang="en-US" altLang="zh-CN" sz="2800" dirty="0">
              <a:solidFill>
                <a:srgbClr val="333399"/>
              </a:solidFill>
              <a:latin typeface="Arial" panose="020B0604020202020204" pitchFamily="34" charset="0"/>
              <a:ea typeface="黑体" panose="02010609060101010101" pitchFamily="2" charset="-122"/>
            </a:endParaRPr>
          </a:p>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路由表中的项目：</a:t>
            </a:r>
            <a:r>
              <a:rPr lang="en-US" altLang="zh-CN" sz="2800" dirty="0">
                <a:solidFill>
                  <a:srgbClr val="333399"/>
                </a:solidFill>
                <a:latin typeface="Arial" panose="020B0604020202020204" pitchFamily="34" charset="0"/>
                <a:ea typeface="黑体" panose="02010609060101010101" pitchFamily="2" charset="-122"/>
              </a:rPr>
              <a:t>206.0.68.0/22        </a:t>
            </a:r>
            <a:r>
              <a:rPr lang="zh-CN" altLang="en-US" sz="2800" dirty="0">
                <a:solidFill>
                  <a:srgbClr val="333399"/>
                </a:solidFill>
                <a:latin typeface="Arial" panose="020B0604020202020204" pitchFamily="34" charset="0"/>
                <a:ea typeface="黑体" panose="02010609060101010101" pitchFamily="2" charset="-122"/>
              </a:rPr>
              <a:t>（</a:t>
            </a:r>
            <a:r>
              <a:rPr lang="en-US" altLang="zh-CN" sz="2800" dirty="0">
                <a:solidFill>
                  <a:srgbClr val="333399"/>
                </a:solidFill>
                <a:latin typeface="Arial" panose="020B0604020202020204" pitchFamily="34" charset="0"/>
                <a:ea typeface="黑体" panose="02010609060101010101" pitchFamily="2" charset="-122"/>
              </a:rPr>
              <a:t>ISP</a:t>
            </a:r>
            <a:r>
              <a:rPr lang="zh-CN" altLang="en-US" sz="2800" dirty="0">
                <a:solidFill>
                  <a:srgbClr val="333399"/>
                </a:solidFill>
                <a:latin typeface="Arial" panose="020B0604020202020204" pitchFamily="34" charset="0"/>
                <a:ea typeface="黑体" panose="02010609060101010101" pitchFamily="2" charset="-122"/>
              </a:rPr>
              <a:t>）</a:t>
            </a:r>
            <a:endParaRPr lang="zh-CN" altLang="en-US" sz="2800" dirty="0">
              <a:solidFill>
                <a:srgbClr val="333399"/>
              </a:solidFill>
              <a:latin typeface="Arial" panose="020B0604020202020204" pitchFamily="34" charset="0"/>
              <a:ea typeface="黑体" panose="02010609060101010101" pitchFamily="2" charset="-122"/>
            </a:endParaRPr>
          </a:p>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                             </a:t>
            </a:r>
            <a:r>
              <a:rPr lang="en-US" altLang="zh-CN" sz="2800" dirty="0">
                <a:solidFill>
                  <a:srgbClr val="333399"/>
                </a:solidFill>
                <a:latin typeface="Arial" panose="020B0604020202020204" pitchFamily="34" charset="0"/>
                <a:ea typeface="黑体" panose="02010609060101010101" pitchFamily="2" charset="-122"/>
              </a:rPr>
              <a:t>206.0.71.128/25    </a:t>
            </a:r>
            <a:r>
              <a:rPr lang="zh-CN" altLang="en-US" sz="2800" dirty="0">
                <a:solidFill>
                  <a:srgbClr val="333399"/>
                </a:solidFill>
                <a:latin typeface="Arial" panose="020B0604020202020204" pitchFamily="34" charset="0"/>
                <a:ea typeface="黑体" panose="02010609060101010101" pitchFamily="2" charset="-122"/>
              </a:rPr>
              <a:t>（四系）</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5062" name="Text Box 5"/>
          <p:cNvSpPr txBox="1"/>
          <p:nvPr/>
        </p:nvSpPr>
        <p:spPr>
          <a:xfrm>
            <a:off x="107950" y="2127250"/>
            <a:ext cx="48466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再查找路由表中的第 </a:t>
            </a:r>
            <a:r>
              <a:rPr lang="en-US" altLang="zh-CN" sz="2800" dirty="0">
                <a:solidFill>
                  <a:srgbClr val="333399"/>
                </a:solidFill>
                <a:latin typeface="Arial" panose="020B0604020202020204" pitchFamily="34" charset="0"/>
                <a:ea typeface="黑体" panose="02010609060101010101" pitchFamily="2" charset="-122"/>
              </a:rPr>
              <a:t>2 </a:t>
            </a:r>
            <a:r>
              <a:rPr lang="zh-CN" altLang="en-US" sz="2800" dirty="0">
                <a:solidFill>
                  <a:srgbClr val="333399"/>
                </a:solidFill>
                <a:latin typeface="Arial" panose="020B0604020202020204" pitchFamily="34" charset="0"/>
                <a:ea typeface="黑体" panose="02010609060101010101" pitchFamily="2" charset="-122"/>
              </a:rPr>
              <a:t>个项目</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5063" name="Text Box 6"/>
          <p:cNvSpPr txBox="1"/>
          <p:nvPr/>
        </p:nvSpPr>
        <p:spPr>
          <a:xfrm>
            <a:off x="47625" y="4581525"/>
            <a:ext cx="898842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333399"/>
                </a:solidFill>
                <a:latin typeface="Arial" panose="020B0604020202020204" pitchFamily="34" charset="0"/>
                <a:ea typeface="黑体" panose="02010609060101010101" pitchFamily="2" charset="-122"/>
              </a:rPr>
              <a:t>AND      </a:t>
            </a:r>
            <a:r>
              <a:rPr lang="en-US" altLang="zh-CN" sz="2800" i="1" dirty="0">
                <a:solidFill>
                  <a:srgbClr val="333399"/>
                </a:solidFill>
                <a:latin typeface="Arial" panose="020B0604020202020204" pitchFamily="34" charset="0"/>
                <a:ea typeface="黑体" panose="02010609060101010101" pitchFamily="2" charset="-122"/>
              </a:rPr>
              <a:t>D</a:t>
            </a:r>
            <a:r>
              <a:rPr lang="en-US" altLang="zh-CN" sz="2800" dirty="0">
                <a:solidFill>
                  <a:srgbClr val="333399"/>
                </a:solidFill>
                <a:latin typeface="Arial" panose="020B0604020202020204" pitchFamily="34" charset="0"/>
                <a:ea typeface="黑体" panose="02010609060101010101" pitchFamily="2" charset="-122"/>
              </a:rPr>
              <a:t> =       206.           0.            71.        10000001</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45064" name="Text Box 7"/>
          <p:cNvSpPr txBox="1"/>
          <p:nvPr/>
        </p:nvSpPr>
        <p:spPr>
          <a:xfrm>
            <a:off x="107950" y="2560638"/>
            <a:ext cx="93599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第 </a:t>
            </a:r>
            <a:r>
              <a:rPr lang="en-US" altLang="zh-CN" sz="2800" dirty="0">
                <a:solidFill>
                  <a:srgbClr val="333399"/>
                </a:solidFill>
                <a:latin typeface="Arial" panose="020B0604020202020204" pitchFamily="34" charset="0"/>
                <a:ea typeface="黑体" panose="02010609060101010101" pitchFamily="2" charset="-122"/>
              </a:rPr>
              <a:t>2 </a:t>
            </a:r>
            <a:r>
              <a:rPr lang="zh-CN" altLang="en-US" sz="2800" dirty="0">
                <a:solidFill>
                  <a:srgbClr val="333399"/>
                </a:solidFill>
                <a:latin typeface="Arial" panose="020B0604020202020204" pitchFamily="34" charset="0"/>
                <a:ea typeface="黑体" panose="02010609060101010101" pitchFamily="2" charset="-122"/>
              </a:rPr>
              <a:t>个项目 </a:t>
            </a:r>
            <a:r>
              <a:rPr lang="en-US" altLang="zh-CN" sz="2800" dirty="0">
                <a:solidFill>
                  <a:srgbClr val="333399"/>
                </a:solidFill>
                <a:latin typeface="Arial" panose="020B0604020202020204" pitchFamily="34" charset="0"/>
                <a:ea typeface="黑体" panose="02010609060101010101" pitchFamily="2" charset="-122"/>
              </a:rPr>
              <a:t>206.0.71.128/25 </a:t>
            </a:r>
            <a:r>
              <a:rPr lang="zh-CN" altLang="en-US" sz="2800" dirty="0">
                <a:solidFill>
                  <a:srgbClr val="333399"/>
                </a:solidFill>
                <a:latin typeface="Arial" panose="020B0604020202020204" pitchFamily="34" charset="0"/>
                <a:ea typeface="黑体" panose="02010609060101010101" pitchFamily="2" charset="-122"/>
              </a:rPr>
              <a:t>的掩码 </a:t>
            </a:r>
            <a:r>
              <a:rPr lang="en-US" altLang="zh-CN" sz="2800" i="1" dirty="0">
                <a:solidFill>
                  <a:srgbClr val="333399"/>
                </a:solidFill>
                <a:latin typeface="Arial" panose="020B0604020202020204" pitchFamily="34" charset="0"/>
                <a:ea typeface="黑体" panose="02010609060101010101" pitchFamily="2" charset="-122"/>
              </a:rPr>
              <a:t>M</a:t>
            </a:r>
            <a:r>
              <a:rPr lang="en-US" altLang="zh-CN" sz="2800" dirty="0">
                <a:solidFill>
                  <a:srgbClr val="333399"/>
                </a:solidFill>
                <a:latin typeface="Arial" panose="020B0604020202020204" pitchFamily="34" charset="0"/>
                <a:ea typeface="黑体" panose="02010609060101010101" pitchFamily="2" charset="-122"/>
              </a:rPr>
              <a:t> </a:t>
            </a:r>
            <a:r>
              <a:rPr lang="zh-CN" altLang="en-US" sz="2800" dirty="0">
                <a:solidFill>
                  <a:srgbClr val="333399"/>
                </a:solidFill>
                <a:latin typeface="Arial" panose="020B0604020202020204" pitchFamily="34" charset="0"/>
                <a:ea typeface="黑体" panose="02010609060101010101" pitchFamily="2" charset="-122"/>
              </a:rPr>
              <a:t>有 </a:t>
            </a:r>
            <a:r>
              <a:rPr lang="en-US" altLang="zh-CN" sz="2800" dirty="0">
                <a:solidFill>
                  <a:srgbClr val="333399"/>
                </a:solidFill>
                <a:latin typeface="Arial" panose="020B0604020202020204" pitchFamily="34" charset="0"/>
                <a:ea typeface="黑体" panose="02010609060101010101" pitchFamily="2" charset="-122"/>
              </a:rPr>
              <a:t>25 </a:t>
            </a:r>
            <a:r>
              <a:rPr lang="zh-CN" altLang="en-US" sz="2800" dirty="0">
                <a:solidFill>
                  <a:srgbClr val="333399"/>
                </a:solidFill>
                <a:latin typeface="Arial" panose="020B0604020202020204" pitchFamily="34" charset="0"/>
                <a:ea typeface="黑体" panose="02010609060101010101" pitchFamily="2" charset="-122"/>
              </a:rPr>
              <a:t>个连续的 </a:t>
            </a:r>
            <a:r>
              <a:rPr lang="en-US" altLang="zh-CN" sz="2800" dirty="0">
                <a:solidFill>
                  <a:srgbClr val="333399"/>
                </a:solidFill>
                <a:latin typeface="Arial" panose="020B0604020202020204" pitchFamily="34" charset="0"/>
                <a:ea typeface="黑体" panose="02010609060101010101" pitchFamily="2" charset="-122"/>
              </a:rPr>
              <a:t>1</a:t>
            </a:r>
            <a:r>
              <a:rPr lang="zh-CN" altLang="en-US" sz="2800" dirty="0">
                <a:solidFill>
                  <a:srgbClr val="333399"/>
                </a:solidFill>
                <a:latin typeface="Arial" panose="020B0604020202020204" pitchFamily="34" charset="0"/>
                <a:ea typeface="黑体" panose="02010609060101010101" pitchFamily="2" charset="-122"/>
              </a:rPr>
              <a:t>。</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5065" name="Text Box 8"/>
          <p:cNvSpPr txBox="1"/>
          <p:nvPr/>
        </p:nvSpPr>
        <p:spPr>
          <a:xfrm>
            <a:off x="1362075" y="3125788"/>
            <a:ext cx="75311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i="1" dirty="0">
                <a:solidFill>
                  <a:srgbClr val="333399"/>
                </a:solidFill>
                <a:latin typeface="Arial" panose="020B0604020202020204" pitchFamily="34" charset="0"/>
                <a:ea typeface="黑体" panose="02010609060101010101" pitchFamily="2" charset="-122"/>
              </a:rPr>
              <a:t>M</a:t>
            </a:r>
            <a:r>
              <a:rPr lang="en-US" altLang="zh-CN" sz="2800" dirty="0">
                <a:solidFill>
                  <a:srgbClr val="333399"/>
                </a:solidFill>
                <a:latin typeface="Arial" panose="020B0604020202020204" pitchFamily="34" charset="0"/>
                <a:ea typeface="黑体" panose="02010609060101010101" pitchFamily="2" charset="-122"/>
              </a:rPr>
              <a:t> = 11111111 11111111 11111111 10000000</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45066" name="Text Box 9"/>
          <p:cNvSpPr txBox="1"/>
          <p:nvPr/>
        </p:nvSpPr>
        <p:spPr>
          <a:xfrm>
            <a:off x="107950" y="3630613"/>
            <a:ext cx="70786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因此只需把 </a:t>
            </a:r>
            <a:r>
              <a:rPr lang="en-US" altLang="zh-CN" sz="2800" i="1" dirty="0">
                <a:solidFill>
                  <a:srgbClr val="333399"/>
                </a:solidFill>
                <a:latin typeface="Arial" panose="020B0604020202020204" pitchFamily="34" charset="0"/>
                <a:ea typeface="黑体" panose="02010609060101010101" pitchFamily="2" charset="-122"/>
              </a:rPr>
              <a:t>D</a:t>
            </a:r>
            <a:r>
              <a:rPr lang="en-US" altLang="zh-CN" sz="2800" dirty="0">
                <a:solidFill>
                  <a:srgbClr val="333399"/>
                </a:solidFill>
                <a:latin typeface="Arial" panose="020B0604020202020204" pitchFamily="34" charset="0"/>
                <a:ea typeface="黑体" panose="02010609060101010101" pitchFamily="2" charset="-122"/>
              </a:rPr>
              <a:t> </a:t>
            </a:r>
            <a:r>
              <a:rPr lang="zh-CN" altLang="en-US" sz="2800" dirty="0">
                <a:solidFill>
                  <a:srgbClr val="333399"/>
                </a:solidFill>
                <a:latin typeface="Arial" panose="020B0604020202020204" pitchFamily="34" charset="0"/>
                <a:ea typeface="黑体" panose="02010609060101010101" pitchFamily="2" charset="-122"/>
              </a:rPr>
              <a:t>的第 </a:t>
            </a:r>
            <a:r>
              <a:rPr lang="en-US" altLang="zh-CN" sz="2800" dirty="0">
                <a:solidFill>
                  <a:srgbClr val="333399"/>
                </a:solidFill>
                <a:latin typeface="Arial" panose="020B0604020202020204" pitchFamily="34" charset="0"/>
                <a:ea typeface="黑体" panose="02010609060101010101" pitchFamily="2" charset="-122"/>
              </a:rPr>
              <a:t>4 </a:t>
            </a:r>
            <a:r>
              <a:rPr lang="zh-CN" altLang="en-US" sz="2800" dirty="0">
                <a:solidFill>
                  <a:srgbClr val="333399"/>
                </a:solidFill>
                <a:latin typeface="Arial" panose="020B0604020202020204" pitchFamily="34" charset="0"/>
                <a:ea typeface="黑体" panose="02010609060101010101" pitchFamily="2" charset="-122"/>
              </a:rPr>
              <a:t>个字节转换成二进制。</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5067" name="Text Box 10"/>
          <p:cNvSpPr txBox="1"/>
          <p:nvPr/>
        </p:nvSpPr>
        <p:spPr>
          <a:xfrm>
            <a:off x="1320800" y="4062413"/>
            <a:ext cx="76390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i="1" dirty="0">
                <a:solidFill>
                  <a:srgbClr val="333399"/>
                </a:solidFill>
                <a:latin typeface="Arial" panose="020B0604020202020204" pitchFamily="34" charset="0"/>
                <a:ea typeface="黑体" panose="02010609060101010101" pitchFamily="2" charset="-122"/>
              </a:rPr>
              <a:t>M</a:t>
            </a:r>
            <a:r>
              <a:rPr lang="en-US" altLang="zh-CN" sz="2800" dirty="0">
                <a:solidFill>
                  <a:srgbClr val="333399"/>
                </a:solidFill>
                <a:latin typeface="Arial" panose="020B0604020202020204" pitchFamily="34" charset="0"/>
                <a:ea typeface="黑体" panose="02010609060101010101" pitchFamily="2" charset="-122"/>
              </a:rPr>
              <a:t> = 11111111    11111111 11111111    10000000</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45068" name="Line 11"/>
          <p:cNvSpPr/>
          <p:nvPr/>
        </p:nvSpPr>
        <p:spPr>
          <a:xfrm>
            <a:off x="0" y="5084763"/>
            <a:ext cx="8820150" cy="0"/>
          </a:xfrm>
          <a:prstGeom prst="line">
            <a:avLst/>
          </a:prstGeom>
          <a:ln w="28575" cap="flat" cmpd="sng">
            <a:solidFill>
              <a:schemeClr val="tx2"/>
            </a:solidFill>
            <a:prstDash val="solid"/>
            <a:headEnd type="none" w="med" len="med"/>
            <a:tailEnd type="none" w="med" len="med"/>
          </a:ln>
        </p:spPr>
      </p:sp>
      <p:sp>
        <p:nvSpPr>
          <p:cNvPr id="45069" name="Text Box 12"/>
          <p:cNvSpPr txBox="1"/>
          <p:nvPr/>
        </p:nvSpPr>
        <p:spPr>
          <a:xfrm>
            <a:off x="2652713" y="5157788"/>
            <a:ext cx="62103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333399"/>
                </a:solidFill>
                <a:latin typeface="Arial" panose="020B0604020202020204" pitchFamily="34" charset="0"/>
                <a:ea typeface="黑体" panose="02010609060101010101" pitchFamily="2" charset="-122"/>
              </a:rPr>
              <a:t>206.           0.            71.       10000000</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534541" name="Text Box 13"/>
          <p:cNvSpPr txBox="1"/>
          <p:nvPr/>
        </p:nvSpPr>
        <p:spPr>
          <a:xfrm>
            <a:off x="107950" y="5789613"/>
            <a:ext cx="40243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333399"/>
                </a:solidFill>
                <a:latin typeface="Arial" panose="020B0604020202020204" pitchFamily="34" charset="0"/>
                <a:ea typeface="黑体" panose="02010609060101010101" pitchFamily="2" charset="-122"/>
              </a:rPr>
              <a:t>与 </a:t>
            </a:r>
            <a:r>
              <a:rPr lang="en-US" altLang="zh-CN" sz="2800" dirty="0">
                <a:solidFill>
                  <a:srgbClr val="333399"/>
                </a:solidFill>
                <a:latin typeface="Arial" panose="020B0604020202020204" pitchFamily="34" charset="0"/>
                <a:ea typeface="黑体" panose="02010609060101010101" pitchFamily="2" charset="-122"/>
              </a:rPr>
              <a:t>206.0.71.128/25 </a:t>
            </a:r>
            <a:r>
              <a:rPr lang="zh-CN" altLang="en-US" sz="2800" dirty="0">
                <a:solidFill>
                  <a:srgbClr val="333399"/>
                </a:solidFill>
                <a:latin typeface="Arial" panose="020B0604020202020204" pitchFamily="34" charset="0"/>
                <a:ea typeface="黑体" panose="02010609060101010101" pitchFamily="2" charset="-122"/>
              </a:rPr>
              <a:t>匹配</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45071" name="Rectangle 16"/>
          <p:cNvSpPr/>
          <p:nvPr/>
        </p:nvSpPr>
        <p:spPr>
          <a:xfrm>
            <a:off x="0" y="4076700"/>
            <a:ext cx="8820150" cy="1584325"/>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34530"/>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34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animBg="1"/>
      <p:bldP spid="534530" grpId="1" animBg="1"/>
      <p:bldP spid="5345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47107"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7108" name="Rectangle 3"/>
          <p:cNvSpPr/>
          <p:nvPr/>
        </p:nvSpPr>
        <p:spPr>
          <a:xfrm>
            <a:off x="0" y="32385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7109"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7110" name="Rectangle 5"/>
          <p:cNvSpPr/>
          <p:nvPr/>
        </p:nvSpPr>
        <p:spPr>
          <a:xfrm>
            <a:off x="0" y="32432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7111" name="Rectangle 6"/>
          <p:cNvSpPr>
            <a:spLocks noGrp="1"/>
          </p:cNvSpPr>
          <p:nvPr>
            <p:ph type="title"/>
          </p:nvPr>
        </p:nvSpPr>
        <p:spPr>
          <a:xfrm>
            <a:off x="919163" y="214313"/>
            <a:ext cx="8116887" cy="1462087"/>
          </a:xfrm>
        </p:spPr>
        <p:txBody>
          <a:bodyPr vert="horz" wrap="square" lIns="91440" tIns="45720" rIns="91440" bIns="45720" anchor="b" anchorCtr="0"/>
          <a:p>
            <a:pPr eaLnBrk="1" hangingPunct="1"/>
            <a:r>
              <a:rPr lang="zh-CN" altLang="en-US" dirty="0"/>
              <a:t>最长前缀匹配</a:t>
            </a:r>
            <a:endParaRPr lang="zh-CN" altLang="en-US" dirty="0"/>
          </a:p>
        </p:txBody>
      </p:sp>
      <p:sp>
        <p:nvSpPr>
          <p:cNvPr id="47112" name="Rectangle 7"/>
          <p:cNvSpPr/>
          <p:nvPr/>
        </p:nvSpPr>
        <p:spPr>
          <a:xfrm>
            <a:off x="0" y="32623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47113" name="Rectangle 8"/>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latin typeface="Tahoma" panose="020B0604030504040204" pitchFamily="34" charset="0"/>
              <a:ea typeface="黑体" panose="02010609060101010101" pitchFamily="2" charset="-122"/>
            </a:endParaRPr>
          </a:p>
        </p:txBody>
      </p:sp>
      <p:sp>
        <p:nvSpPr>
          <p:cNvPr id="535561" name="Rectangle 9"/>
          <p:cNvSpPr>
            <a:spLocks noGrp="1"/>
          </p:cNvSpPr>
          <p:nvPr>
            <p:ph type="body"/>
          </p:nvPr>
        </p:nvSpPr>
        <p:spPr>
          <a:xfrm>
            <a:off x="395288" y="1906588"/>
            <a:ext cx="8420100" cy="4114800"/>
          </a:xfrm>
        </p:spPr>
        <p:txBody>
          <a:bodyPr vert="horz" wrap="square" lIns="91440" tIns="45720" rIns="91440" bIns="45720" anchor="t" anchorCtr="0"/>
          <a:p>
            <a:pPr eaLnBrk="1" hangingPunct="1">
              <a:buNone/>
            </a:pPr>
            <a:r>
              <a:rPr lang="en-US" altLang="zh-CN" sz="2800" i="1" dirty="0"/>
              <a:t>D </a:t>
            </a:r>
            <a:r>
              <a:rPr lang="en-US" altLang="zh-CN" sz="2800" dirty="0">
                <a:solidFill>
                  <a:srgbClr val="CC0000"/>
                </a:solidFill>
              </a:rPr>
              <a:t>AND</a:t>
            </a:r>
            <a:r>
              <a:rPr lang="en-US" altLang="zh-CN" sz="2800" dirty="0"/>
              <a:t> (11111111 11111111 11111100 00000000)</a:t>
            </a:r>
            <a:endParaRPr lang="en-US" altLang="zh-CN" sz="2800" dirty="0"/>
          </a:p>
          <a:p>
            <a:pPr eaLnBrk="1" hangingPunct="1">
              <a:buNone/>
            </a:pPr>
            <a:r>
              <a:rPr lang="en-US" altLang="zh-CN" sz="2800" dirty="0"/>
              <a:t>          = 206.0.68.0/</a:t>
            </a:r>
            <a:r>
              <a:rPr lang="en-US" altLang="zh-CN" sz="2800" dirty="0">
                <a:solidFill>
                  <a:srgbClr val="FF0066"/>
                </a:solidFill>
              </a:rPr>
              <a:t>22 </a:t>
            </a:r>
            <a:r>
              <a:rPr lang="en-US" altLang="zh-CN" sz="2800" dirty="0"/>
              <a:t>           </a:t>
            </a:r>
            <a:r>
              <a:rPr lang="zh-CN" altLang="en-US" sz="2800" dirty="0"/>
              <a:t>匹配</a:t>
            </a:r>
            <a:endParaRPr lang="zh-CN" altLang="en-US" sz="2800" i="1" dirty="0"/>
          </a:p>
          <a:p>
            <a:pPr eaLnBrk="1" hangingPunct="1">
              <a:buNone/>
            </a:pPr>
            <a:r>
              <a:rPr lang="en-US" altLang="zh-CN" sz="2800" i="1" dirty="0"/>
              <a:t>D </a:t>
            </a:r>
            <a:r>
              <a:rPr lang="en-US" altLang="zh-CN" sz="2800" dirty="0">
                <a:solidFill>
                  <a:srgbClr val="CC0000"/>
                </a:solidFill>
              </a:rPr>
              <a:t>AND</a:t>
            </a:r>
            <a:r>
              <a:rPr lang="en-US" altLang="zh-CN" sz="2800" dirty="0"/>
              <a:t> (11111111 11111111 11111111 10000000)</a:t>
            </a:r>
            <a:endParaRPr lang="en-US" altLang="zh-CN" sz="2800" dirty="0"/>
          </a:p>
          <a:p>
            <a:pPr eaLnBrk="1" hangingPunct="1">
              <a:buNone/>
            </a:pPr>
            <a:r>
              <a:rPr lang="en-US" altLang="zh-CN" sz="2800" dirty="0"/>
              <a:t>         = 206.0.71.128/</a:t>
            </a:r>
            <a:r>
              <a:rPr lang="en-US" altLang="zh-CN" sz="2800" dirty="0">
                <a:solidFill>
                  <a:srgbClr val="FF0066"/>
                </a:solidFill>
              </a:rPr>
              <a:t>25</a:t>
            </a:r>
            <a:r>
              <a:rPr lang="en-US" altLang="zh-CN" sz="2800" dirty="0"/>
              <a:t>         </a:t>
            </a:r>
            <a:r>
              <a:rPr lang="zh-CN" altLang="en-US" sz="2800" dirty="0"/>
              <a:t>匹配</a:t>
            </a:r>
            <a:endParaRPr lang="zh-CN" altLang="en-US" sz="2800" dirty="0"/>
          </a:p>
          <a:p>
            <a:pPr eaLnBrk="1" hangingPunct="1"/>
            <a:r>
              <a:rPr lang="zh-CN" altLang="en-US" sz="2800" b="1" dirty="0"/>
              <a:t>选择两个匹配的地址中更具体的一个，即选择</a:t>
            </a:r>
            <a:r>
              <a:rPr lang="zh-CN" altLang="en-US" sz="2800" b="1" dirty="0">
                <a:solidFill>
                  <a:srgbClr val="CC0000"/>
                </a:solidFill>
              </a:rPr>
              <a:t>最长前缀的地址。</a:t>
            </a:r>
            <a:r>
              <a:rPr lang="zh-CN" altLang="en-US" b="1" dirty="0">
                <a:solidFill>
                  <a:srgbClr val="CC0000"/>
                </a:solidFill>
              </a:rPr>
              <a:t> </a:t>
            </a:r>
            <a:endParaRPr lang="zh-CN" altLang="en-US" b="1" dirty="0">
              <a:solidFill>
                <a:srgbClr val="CC0000"/>
              </a:solidFill>
            </a:endParaRPr>
          </a:p>
        </p:txBody>
      </p:sp>
      <p:sp>
        <p:nvSpPr>
          <p:cNvPr id="535562" name="Line 10"/>
          <p:cNvSpPr/>
          <p:nvPr/>
        </p:nvSpPr>
        <p:spPr>
          <a:xfrm>
            <a:off x="1711325" y="3938588"/>
            <a:ext cx="4175125" cy="0"/>
          </a:xfrm>
          <a:prstGeom prst="line">
            <a:avLst/>
          </a:prstGeom>
          <a:ln w="76200" cap="flat" cmpd="sng">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5561">
                                            <p:txEl>
                                              <p:charRg st="0" end="4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5561">
                                            <p:txEl>
                                              <p:charRg st="44" end="8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5561">
                                            <p:txEl>
                                              <p:charRg st="84" end="12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5561">
                                            <p:txEl>
                                              <p:charRg st="128" end="1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5561">
                                            <p:txEl>
                                              <p:charRg st="166" end="19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repeatCount="3000" fill="hold" nodeType="afterEffect">
                                  <p:stCondLst>
                                    <p:cond delay="500"/>
                                  </p:stCondLst>
                                  <p:childTnLst>
                                    <p:set>
                                      <p:cBhvr>
                                        <p:cTn id="21" dur="1" fill="hold">
                                          <p:stCondLst>
                                            <p:cond delay="0"/>
                                          </p:stCondLst>
                                        </p:cTn>
                                        <p:tgtEl>
                                          <p:spTgt spid="5355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nodeType="afterEffect">
                                  <p:stCondLst>
                                    <p:cond delay="500"/>
                                  </p:stCondLst>
                                  <p:childTnLst>
                                    <p:anim calcmode="discrete" valueType="str">
                                      <p:cBhvr>
                                        <p:cTn id="24" dur="1000" fill="hold"/>
                                        <p:tgtEl>
                                          <p:spTgt spid="535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6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49155" name="Rectangle 2"/>
          <p:cNvSpPr>
            <a:spLocks noGrp="1"/>
          </p:cNvSpPr>
          <p:nvPr>
            <p:ph type="title"/>
          </p:nvPr>
        </p:nvSpPr>
        <p:spPr>
          <a:xfrm>
            <a:off x="539750" y="620713"/>
            <a:ext cx="7772400" cy="1143000"/>
          </a:xfrm>
        </p:spPr>
        <p:txBody>
          <a:bodyPr vert="horz" wrap="square" lIns="91440" tIns="45720" rIns="91440" bIns="45720" anchor="ctr" anchorCtr="0"/>
          <a:p>
            <a:pPr algn="l" eaLnBrk="1" hangingPunct="1"/>
            <a:r>
              <a:rPr lang="zh-CN" altLang="en-US" sz="4000" dirty="0">
                <a:solidFill>
                  <a:schemeClr val="tx1"/>
                </a:solidFill>
              </a:rPr>
              <a:t>总结</a:t>
            </a:r>
            <a:r>
              <a:rPr lang="en-US" altLang="zh-CN" sz="4000" dirty="0">
                <a:solidFill>
                  <a:schemeClr val="tx1"/>
                </a:solidFill>
              </a:rPr>
              <a:t>:</a:t>
            </a:r>
            <a:r>
              <a:rPr lang="zh-CN" altLang="en-US" sz="4000" dirty="0">
                <a:solidFill>
                  <a:schemeClr val="tx1"/>
                </a:solidFill>
              </a:rPr>
              <a:t>路由匹配规则</a:t>
            </a:r>
            <a:endParaRPr lang="zh-CN" altLang="en-US" sz="4000" dirty="0">
              <a:solidFill>
                <a:schemeClr val="tx1"/>
              </a:solidFill>
            </a:endParaRPr>
          </a:p>
        </p:txBody>
      </p:sp>
      <p:sp>
        <p:nvSpPr>
          <p:cNvPr id="804867" name="Rectangle 3"/>
          <p:cNvSpPr>
            <a:spLocks noGrp="1"/>
          </p:cNvSpPr>
          <p:nvPr>
            <p:ph idx="1"/>
          </p:nvPr>
        </p:nvSpPr>
        <p:spPr>
          <a:xfrm>
            <a:off x="539750" y="1773238"/>
            <a:ext cx="8026400" cy="4343400"/>
          </a:xfrm>
        </p:spPr>
        <p:txBody>
          <a:bodyPr vert="horz" wrap="square" lIns="91440" tIns="45720" rIns="91440" bIns="45720" anchor="t" anchorCtr="0"/>
          <a:p>
            <a:pPr eaLnBrk="1" hangingPunct="1"/>
            <a:r>
              <a:rPr lang="zh-CN" altLang="en-US" sz="4000" b="1" dirty="0"/>
              <a:t>如何命中一条记录？</a:t>
            </a:r>
            <a:r>
              <a:rPr lang="en-US" altLang="zh-CN" sz="4000" b="1" dirty="0"/>
              <a:t>----</a:t>
            </a:r>
            <a:r>
              <a:rPr lang="zh-CN" altLang="en-US" sz="4000" b="1" dirty="0"/>
              <a:t>路由匹配计算</a:t>
            </a:r>
            <a:endParaRPr lang="zh-CN" altLang="en-US" sz="4000" b="1" dirty="0"/>
          </a:p>
          <a:p>
            <a:pPr eaLnBrk="1" hangingPunct="1">
              <a:buNone/>
            </a:pPr>
            <a:r>
              <a:rPr lang="zh-CN" altLang="en-US" b="1" dirty="0"/>
              <a:t>            </a:t>
            </a:r>
            <a:r>
              <a:rPr lang="zh-CN" altLang="en-US" b="1" dirty="0">
                <a:solidFill>
                  <a:srgbClr val="FF0066"/>
                </a:solidFill>
              </a:rPr>
              <a:t>即</a:t>
            </a:r>
            <a:r>
              <a:rPr lang="en-US" altLang="zh-CN" b="1" dirty="0">
                <a:solidFill>
                  <a:srgbClr val="FF0066"/>
                </a:solidFill>
              </a:rPr>
              <a:t>IP</a:t>
            </a:r>
            <a:r>
              <a:rPr lang="zh-CN" altLang="en-US" b="1" dirty="0">
                <a:solidFill>
                  <a:srgbClr val="FF0066"/>
                </a:solidFill>
              </a:rPr>
              <a:t>分组目的地址与每条路由的前缀长度对应的网络掩码进行与运算</a:t>
            </a:r>
            <a:r>
              <a:rPr lang="en-US" altLang="zh-CN" b="1" dirty="0">
                <a:solidFill>
                  <a:srgbClr val="FF0066"/>
                </a:solidFill>
              </a:rPr>
              <a:t>,</a:t>
            </a:r>
            <a:r>
              <a:rPr lang="zh-CN" altLang="en-US" b="1" dirty="0">
                <a:solidFill>
                  <a:srgbClr val="FF0066"/>
                </a:solidFill>
              </a:rPr>
              <a:t>如果得到的结果和该记录的目的地址一致</a:t>
            </a:r>
            <a:r>
              <a:rPr lang="en-US" altLang="zh-CN" b="1" dirty="0">
                <a:solidFill>
                  <a:srgbClr val="FF0066"/>
                </a:solidFill>
              </a:rPr>
              <a:t>,</a:t>
            </a:r>
            <a:r>
              <a:rPr lang="zh-CN" altLang="en-US" b="1" dirty="0">
                <a:solidFill>
                  <a:srgbClr val="FF0066"/>
                </a:solidFill>
              </a:rPr>
              <a:t>则匹配该记录</a:t>
            </a:r>
            <a:endParaRPr lang="zh-CN" altLang="en-US" b="1" dirty="0">
              <a:solidFill>
                <a:srgbClr val="FF0066"/>
              </a:solidFill>
            </a:endParaRPr>
          </a:p>
          <a:p>
            <a:pPr eaLnBrk="1" hangingPunct="1">
              <a:buNone/>
            </a:pPr>
            <a:r>
              <a:rPr lang="zh-CN" altLang="en-US" b="1" dirty="0"/>
              <a:t>            </a:t>
            </a:r>
            <a:r>
              <a:rPr lang="zh-CN" altLang="en-US" b="1" dirty="0">
                <a:solidFill>
                  <a:srgbClr val="FF0066"/>
                </a:solidFill>
              </a:rPr>
              <a:t>若有多条路由表项匹配，选择匹配的前缀长度最长的表项</a:t>
            </a:r>
            <a:r>
              <a:rPr lang="zh-CN" altLang="en-US" b="1" dirty="0"/>
              <a:t>。           </a:t>
            </a:r>
            <a:r>
              <a:rPr lang="en-US" altLang="zh-CN" b="1" dirty="0">
                <a:solidFill>
                  <a:srgbClr val="CC0000"/>
                </a:solidFill>
              </a:rPr>
              <a:t>            </a:t>
            </a:r>
            <a:endParaRPr lang="zh-CN" altLang="en-US"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4867">
                                            <p:txEl>
                                              <p:charRg st="0" end="20"/>
                                            </p:txEl>
                                          </p:spTgt>
                                        </p:tgtEl>
                                        <p:attrNameLst>
                                          <p:attrName>style.visibility</p:attrName>
                                        </p:attrNameLst>
                                      </p:cBhvr>
                                      <p:to>
                                        <p:strVal val="visible"/>
                                      </p:to>
                                    </p:set>
                                    <p:anim calcmode="lin" valueType="num">
                                      <p:cBhvr additive="base">
                                        <p:cTn id="7" dur="500" fill="hold"/>
                                        <p:tgtEl>
                                          <p:spTgt spid="804867">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4867">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4867">
                                            <p:txEl>
                                              <p:charRg st="20" end="90"/>
                                            </p:txEl>
                                          </p:spTgt>
                                        </p:tgtEl>
                                        <p:attrNameLst>
                                          <p:attrName>style.visibility</p:attrName>
                                        </p:attrNameLst>
                                      </p:cBhvr>
                                      <p:to>
                                        <p:strVal val="visible"/>
                                      </p:to>
                                    </p:set>
                                    <p:anim calcmode="lin" valueType="num">
                                      <p:cBhvr additive="base">
                                        <p:cTn id="13" dur="500" fill="hold"/>
                                        <p:tgtEl>
                                          <p:spTgt spid="804867">
                                            <p:txEl>
                                              <p:charRg st="20" end="9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4867">
                                            <p:txEl>
                                              <p:charRg st="20" end="9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4867">
                                            <p:txEl>
                                              <p:charRg st="90" end="152"/>
                                            </p:txEl>
                                          </p:spTgt>
                                        </p:tgtEl>
                                        <p:attrNameLst>
                                          <p:attrName>style.visibility</p:attrName>
                                        </p:attrNameLst>
                                      </p:cBhvr>
                                      <p:to>
                                        <p:strVal val="visible"/>
                                      </p:to>
                                    </p:set>
                                    <p:anim calcmode="lin" valueType="num">
                                      <p:cBhvr additive="base">
                                        <p:cTn id="19" dur="500" fill="hold"/>
                                        <p:tgtEl>
                                          <p:spTgt spid="804867">
                                            <p:txEl>
                                              <p:charRg st="90" end="15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4867">
                                            <p:txEl>
                                              <p:charRg st="90" end="1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AutoShape 5"/>
          <p:cNvSpPr/>
          <p:nvPr/>
        </p:nvSpPr>
        <p:spPr>
          <a:xfrm>
            <a:off x="557213" y="757238"/>
            <a:ext cx="8048625" cy="354012"/>
          </a:xfrm>
          <a:prstGeom prst="roundRect">
            <a:avLst>
              <a:gd name="adj" fmla="val 16667"/>
            </a:avLst>
          </a:prstGeom>
          <a:solidFill>
            <a:srgbClr val="00B050"/>
          </a:solidFill>
          <a:ln w="9525">
            <a:noFill/>
          </a:ln>
        </p:spPr>
        <p:txBody>
          <a:bodyPr wrap="none" anchor="ctr" anchorCtr="0"/>
          <a:p>
            <a:pPr eaLnBrk="1" hangingPunct="1">
              <a:buNone/>
            </a:pPr>
            <a:endParaRPr lang="zh-CN" altLang="en-US" sz="1800" b="0" dirty="0">
              <a:solidFill>
                <a:srgbClr val="000000"/>
              </a:solidFill>
              <a:latin typeface="Calibri" panose="020F0502020204030204"/>
              <a:ea typeface="宋体" panose="02010600030101010101" pitchFamily="2" charset="-122"/>
            </a:endParaRPr>
          </a:p>
        </p:txBody>
      </p:sp>
      <p:sp>
        <p:nvSpPr>
          <p:cNvPr id="51203" name="Rectangle 6"/>
          <p:cNvSpPr/>
          <p:nvPr/>
        </p:nvSpPr>
        <p:spPr>
          <a:xfrm>
            <a:off x="2897188" y="723900"/>
            <a:ext cx="3368675" cy="401638"/>
          </a:xfrm>
          <a:prstGeom prst="rect">
            <a:avLst/>
          </a:prstGeom>
          <a:noFill/>
          <a:ln w="9525">
            <a:noFill/>
          </a:ln>
        </p:spPr>
        <p:txBody>
          <a:bodyPr wrap="none">
            <a:spAutoFit/>
          </a:bodyPr>
          <a:p>
            <a:pPr algn="ctr" eaLnBrk="1" hangingPunct="1">
              <a:buNone/>
            </a:pPr>
            <a:r>
              <a:rPr lang="zh-CN" altLang="en-US" sz="2000" dirty="0">
                <a:solidFill>
                  <a:srgbClr val="FFFFFF"/>
                </a:solidFill>
                <a:latin typeface="微软雅黑" panose="020B0503020204020204" charset="-122"/>
                <a:ea typeface="微软雅黑" panose="020B0503020204020204" charset="-122"/>
              </a:rPr>
              <a:t>路由器分组转发算法   </a:t>
            </a:r>
            <a:r>
              <a:rPr lang="en-US" altLang="zh-CN" sz="2000" dirty="0">
                <a:solidFill>
                  <a:srgbClr val="FFFFFF"/>
                </a:solidFill>
                <a:latin typeface="微软雅黑" panose="020B0503020204020204" charset="-122"/>
                <a:ea typeface="微软雅黑" panose="020B0503020204020204" charset="-122"/>
              </a:rPr>
              <a:t>P144</a:t>
            </a:r>
            <a:endParaRPr lang="zh-CN" altLang="en-US" sz="2000" dirty="0">
              <a:solidFill>
                <a:srgbClr val="FFFFFF"/>
              </a:solidFill>
              <a:latin typeface="微软雅黑" panose="020B0503020204020204" charset="-122"/>
              <a:ea typeface="微软雅黑" panose="020B0503020204020204" charset="-122"/>
            </a:endParaRPr>
          </a:p>
        </p:txBody>
      </p:sp>
      <p:sp>
        <p:nvSpPr>
          <p:cNvPr id="2" name="矩形 1"/>
          <p:cNvSpPr/>
          <p:nvPr/>
        </p:nvSpPr>
        <p:spPr>
          <a:xfrm>
            <a:off x="682625" y="2900363"/>
            <a:ext cx="2898775" cy="441325"/>
          </a:xfrm>
          <a:prstGeom prst="rect">
            <a:avLst/>
          </a:prstGeom>
          <a:solidFill>
            <a:srgbClr val="000099"/>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提取分组的目的地址 </a:t>
            </a:r>
            <a:r>
              <a:rPr kumimoji="0" lang="en-US" altLang="zh-CN"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IP </a:t>
            </a: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地址</a:t>
            </a:r>
            <a:r>
              <a:rPr kumimoji="0" lang="en-US" altLang="zh-CN"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D</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菱形 2"/>
          <p:cNvSpPr/>
          <p:nvPr/>
        </p:nvSpPr>
        <p:spPr>
          <a:xfrm>
            <a:off x="4081463" y="2932113"/>
            <a:ext cx="2662238" cy="546100"/>
          </a:xfrm>
          <a:prstGeom prst="diamond">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找到 </a:t>
            </a:r>
            <a:r>
              <a:rPr kumimoji="0" lang="en-US" altLang="zh-CN"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D </a:t>
            </a: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的特定主机路由 ？</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菱形 8"/>
          <p:cNvSpPr/>
          <p:nvPr/>
        </p:nvSpPr>
        <p:spPr>
          <a:xfrm>
            <a:off x="3843338" y="3779838"/>
            <a:ext cx="2900363" cy="546100"/>
          </a:xfrm>
          <a:prstGeom prst="diamond">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找到 </a:t>
            </a:r>
            <a:r>
              <a:rPr kumimoji="0" lang="en-US" altLang="zh-CN"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D </a:t>
            </a: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的最长前缀匹配 ？</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菱形 9"/>
          <p:cNvSpPr/>
          <p:nvPr/>
        </p:nvSpPr>
        <p:spPr>
          <a:xfrm>
            <a:off x="4081463" y="4627563"/>
            <a:ext cx="2662238" cy="546100"/>
          </a:xfrm>
          <a:prstGeom prst="diamond">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找到默认路由？</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6465888" y="5435600"/>
            <a:ext cx="2220913" cy="441325"/>
          </a:xfrm>
          <a:prstGeom prst="rect">
            <a:avLst/>
          </a:prstGeom>
          <a:solidFill>
            <a:srgbClr val="990099"/>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转发分组到下一跳路由器</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422775" y="5419725"/>
            <a:ext cx="1978025" cy="441325"/>
          </a:xfrm>
          <a:prstGeom prst="rect">
            <a:avLst/>
          </a:prstGeom>
          <a:solidFill>
            <a:srgbClr val="009900"/>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丢弃分组，报错</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5" name="直接箭头连接符 14"/>
          <p:cNvCxnSpPr/>
          <p:nvPr/>
        </p:nvCxnSpPr>
        <p:spPr>
          <a:xfrm flipH="1">
            <a:off x="5411788" y="3478213"/>
            <a:ext cx="0" cy="301625"/>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411788" y="4325938"/>
            <a:ext cx="0" cy="301625"/>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2625" y="3683000"/>
            <a:ext cx="2898775" cy="441325"/>
          </a:xfrm>
          <a:prstGeom prst="rect">
            <a:avLst/>
          </a:prstGeom>
          <a:solidFill>
            <a:srgbClr val="000099"/>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查找路由表</a:t>
            </a:r>
            <a:endPar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43" name="直接箭头连接符 42"/>
          <p:cNvCxnSpPr>
            <a:stCxn id="2" idx="2"/>
            <a:endCxn id="31" idx="0"/>
          </p:cNvCxnSpPr>
          <p:nvPr/>
        </p:nvCxnSpPr>
        <p:spPr>
          <a:xfrm flipH="1">
            <a:off x="2132013" y="3341688"/>
            <a:ext cx="0" cy="341313"/>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1" idx="2"/>
            <a:endCxn id="3" idx="0"/>
          </p:cNvCxnSpPr>
          <p:nvPr/>
        </p:nvCxnSpPr>
        <p:spPr>
          <a:xfrm rot="5400000" flipH="1" flipV="1">
            <a:off x="3175794" y="1888331"/>
            <a:ext cx="1192213" cy="3279775"/>
          </a:xfrm>
          <a:prstGeom prst="bentConnector5">
            <a:avLst>
              <a:gd name="adj1" fmla="val -19165"/>
              <a:gd name="adj2" fmla="val 53893"/>
              <a:gd name="adj3" fmla="val 119165"/>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5411788" y="5173663"/>
            <a:ext cx="0" cy="261938"/>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3" idx="3"/>
            <a:endCxn id="11" idx="0"/>
          </p:cNvCxnSpPr>
          <p:nvPr/>
        </p:nvCxnSpPr>
        <p:spPr>
          <a:xfrm>
            <a:off x="6743700" y="3205163"/>
            <a:ext cx="833438" cy="2230438"/>
          </a:xfrm>
          <a:prstGeom prst="bentConnector2">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 idx="3"/>
          </p:cNvCxnSpPr>
          <p:nvPr/>
        </p:nvCxnSpPr>
        <p:spPr>
          <a:xfrm>
            <a:off x="6743700" y="4052888"/>
            <a:ext cx="833438" cy="0"/>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0" idx="3"/>
          </p:cNvCxnSpPr>
          <p:nvPr/>
        </p:nvCxnSpPr>
        <p:spPr>
          <a:xfrm>
            <a:off x="6743700" y="4900613"/>
            <a:ext cx="833438" cy="0"/>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1219" name="矩形 76"/>
          <p:cNvSpPr/>
          <p:nvPr/>
        </p:nvSpPr>
        <p:spPr>
          <a:xfrm>
            <a:off x="6772275" y="2930525"/>
            <a:ext cx="363538" cy="306388"/>
          </a:xfrm>
          <a:prstGeom prst="rect">
            <a:avLst/>
          </a:prstGeom>
          <a:noFill/>
          <a:ln w="9525">
            <a:noFill/>
          </a:ln>
        </p:spPr>
        <p:txBody>
          <a:bodyPr wrap="none">
            <a:spAutoFit/>
          </a:bodyPr>
          <a:p>
            <a:pPr eaLnBrk="1" hangingPunct="1">
              <a:buNone/>
            </a:pPr>
            <a:r>
              <a:rPr lang="zh-CN" altLang="en-US" sz="1400" dirty="0">
                <a:solidFill>
                  <a:srgbClr val="000000"/>
                </a:solidFill>
                <a:latin typeface="微软雅黑" panose="020B0503020204020204" charset="-122"/>
                <a:ea typeface="微软雅黑" panose="020B0503020204020204" charset="-122"/>
              </a:rPr>
              <a:t>是</a:t>
            </a:r>
            <a:endParaRPr lang="zh-CN" altLang="en-US" sz="1400" b="0" dirty="0">
              <a:solidFill>
                <a:srgbClr val="000000"/>
              </a:solidFill>
              <a:latin typeface="Calibri" panose="020F0502020204030204"/>
              <a:ea typeface="宋体" panose="02010600030101010101" pitchFamily="2" charset="-122"/>
            </a:endParaRPr>
          </a:p>
        </p:txBody>
      </p:sp>
      <p:sp>
        <p:nvSpPr>
          <p:cNvPr id="51220" name="矩形 77"/>
          <p:cNvSpPr/>
          <p:nvPr/>
        </p:nvSpPr>
        <p:spPr>
          <a:xfrm>
            <a:off x="5048250" y="3454400"/>
            <a:ext cx="363538" cy="307975"/>
          </a:xfrm>
          <a:prstGeom prst="rect">
            <a:avLst/>
          </a:prstGeom>
          <a:noFill/>
          <a:ln w="9525">
            <a:noFill/>
          </a:ln>
        </p:spPr>
        <p:txBody>
          <a:bodyPr wrap="none">
            <a:spAutoFit/>
          </a:bodyPr>
          <a:p>
            <a:pPr eaLnBrk="1" hangingPunct="1">
              <a:buNone/>
            </a:pPr>
            <a:r>
              <a:rPr lang="zh-CN" altLang="en-US" sz="1400" dirty="0">
                <a:solidFill>
                  <a:srgbClr val="000000"/>
                </a:solidFill>
                <a:latin typeface="微软雅黑" panose="020B0503020204020204" charset="-122"/>
                <a:ea typeface="微软雅黑" panose="020B0503020204020204" charset="-122"/>
              </a:rPr>
              <a:t>否</a:t>
            </a:r>
            <a:endParaRPr lang="zh-CN" altLang="en-US" sz="1400" b="0" dirty="0">
              <a:solidFill>
                <a:srgbClr val="000000"/>
              </a:solidFill>
              <a:latin typeface="Calibri" panose="020F0502020204030204"/>
              <a:ea typeface="宋体" panose="02010600030101010101" pitchFamily="2" charset="-122"/>
            </a:endParaRPr>
          </a:p>
        </p:txBody>
      </p:sp>
      <p:sp>
        <p:nvSpPr>
          <p:cNvPr id="51221" name="矩形 78"/>
          <p:cNvSpPr/>
          <p:nvPr/>
        </p:nvSpPr>
        <p:spPr>
          <a:xfrm>
            <a:off x="5048250" y="4322763"/>
            <a:ext cx="363538" cy="306387"/>
          </a:xfrm>
          <a:prstGeom prst="rect">
            <a:avLst/>
          </a:prstGeom>
          <a:noFill/>
          <a:ln w="9525">
            <a:noFill/>
          </a:ln>
        </p:spPr>
        <p:txBody>
          <a:bodyPr wrap="none">
            <a:spAutoFit/>
          </a:bodyPr>
          <a:p>
            <a:pPr eaLnBrk="1" hangingPunct="1">
              <a:buNone/>
            </a:pPr>
            <a:r>
              <a:rPr lang="zh-CN" altLang="en-US" sz="1400" dirty="0">
                <a:solidFill>
                  <a:srgbClr val="000000"/>
                </a:solidFill>
                <a:latin typeface="微软雅黑" panose="020B0503020204020204" charset="-122"/>
                <a:ea typeface="微软雅黑" panose="020B0503020204020204" charset="-122"/>
              </a:rPr>
              <a:t>否</a:t>
            </a:r>
            <a:endParaRPr lang="zh-CN" altLang="en-US" sz="1400" b="0" dirty="0">
              <a:solidFill>
                <a:srgbClr val="000000"/>
              </a:solidFill>
              <a:latin typeface="Calibri" panose="020F0502020204030204"/>
              <a:ea typeface="宋体" panose="02010600030101010101" pitchFamily="2" charset="-122"/>
            </a:endParaRPr>
          </a:p>
        </p:txBody>
      </p:sp>
      <p:sp>
        <p:nvSpPr>
          <p:cNvPr id="51222" name="矩形 79"/>
          <p:cNvSpPr/>
          <p:nvPr/>
        </p:nvSpPr>
        <p:spPr>
          <a:xfrm>
            <a:off x="5048250" y="5151438"/>
            <a:ext cx="363538" cy="307975"/>
          </a:xfrm>
          <a:prstGeom prst="rect">
            <a:avLst/>
          </a:prstGeom>
          <a:noFill/>
          <a:ln w="9525">
            <a:noFill/>
          </a:ln>
        </p:spPr>
        <p:txBody>
          <a:bodyPr wrap="none">
            <a:spAutoFit/>
          </a:bodyPr>
          <a:p>
            <a:pPr eaLnBrk="1" hangingPunct="1">
              <a:buNone/>
            </a:pPr>
            <a:r>
              <a:rPr lang="zh-CN" altLang="en-US" sz="1400" dirty="0">
                <a:solidFill>
                  <a:srgbClr val="000000"/>
                </a:solidFill>
                <a:latin typeface="微软雅黑" panose="020B0503020204020204" charset="-122"/>
                <a:ea typeface="微软雅黑" panose="020B0503020204020204" charset="-122"/>
              </a:rPr>
              <a:t>否</a:t>
            </a:r>
            <a:endParaRPr lang="zh-CN" altLang="en-US" sz="1400" b="0" dirty="0">
              <a:solidFill>
                <a:srgbClr val="000000"/>
              </a:solidFill>
              <a:latin typeface="Calibri" panose="020F0502020204030204"/>
              <a:ea typeface="宋体" panose="02010600030101010101" pitchFamily="2" charset="-122"/>
            </a:endParaRPr>
          </a:p>
        </p:txBody>
      </p:sp>
      <p:sp>
        <p:nvSpPr>
          <p:cNvPr id="51223" name="矩形 80"/>
          <p:cNvSpPr/>
          <p:nvPr/>
        </p:nvSpPr>
        <p:spPr>
          <a:xfrm>
            <a:off x="6772275" y="3783013"/>
            <a:ext cx="363538" cy="307975"/>
          </a:xfrm>
          <a:prstGeom prst="rect">
            <a:avLst/>
          </a:prstGeom>
          <a:noFill/>
          <a:ln w="9525">
            <a:noFill/>
          </a:ln>
        </p:spPr>
        <p:txBody>
          <a:bodyPr wrap="none">
            <a:spAutoFit/>
          </a:bodyPr>
          <a:p>
            <a:pPr eaLnBrk="1" hangingPunct="1">
              <a:buNone/>
            </a:pPr>
            <a:r>
              <a:rPr lang="zh-CN" altLang="en-US" sz="1400" dirty="0">
                <a:solidFill>
                  <a:srgbClr val="000000"/>
                </a:solidFill>
                <a:latin typeface="微软雅黑" panose="020B0503020204020204" charset="-122"/>
                <a:ea typeface="微软雅黑" panose="020B0503020204020204" charset="-122"/>
              </a:rPr>
              <a:t>是</a:t>
            </a:r>
            <a:endParaRPr lang="zh-CN" altLang="en-US" sz="1400" b="0" dirty="0">
              <a:solidFill>
                <a:srgbClr val="000000"/>
              </a:solidFill>
              <a:latin typeface="Calibri" panose="020F0502020204030204"/>
              <a:ea typeface="宋体" panose="02010600030101010101" pitchFamily="2" charset="-122"/>
            </a:endParaRPr>
          </a:p>
        </p:txBody>
      </p:sp>
      <p:sp>
        <p:nvSpPr>
          <p:cNvPr id="51224" name="矩形 81"/>
          <p:cNvSpPr/>
          <p:nvPr/>
        </p:nvSpPr>
        <p:spPr>
          <a:xfrm>
            <a:off x="6772275" y="4643438"/>
            <a:ext cx="363538" cy="307975"/>
          </a:xfrm>
          <a:prstGeom prst="rect">
            <a:avLst/>
          </a:prstGeom>
          <a:noFill/>
          <a:ln w="9525">
            <a:noFill/>
          </a:ln>
        </p:spPr>
        <p:txBody>
          <a:bodyPr wrap="none">
            <a:spAutoFit/>
          </a:bodyPr>
          <a:p>
            <a:pPr eaLnBrk="1" hangingPunct="1">
              <a:buNone/>
            </a:pPr>
            <a:r>
              <a:rPr lang="zh-CN" altLang="en-US" sz="1400" dirty="0">
                <a:solidFill>
                  <a:srgbClr val="000000"/>
                </a:solidFill>
                <a:latin typeface="微软雅黑" panose="020B0503020204020204" charset="-122"/>
                <a:ea typeface="微软雅黑" panose="020B0503020204020204" charset="-122"/>
              </a:rPr>
              <a:t>是</a:t>
            </a:r>
            <a:endParaRPr lang="zh-CN" altLang="en-US" sz="1400" b="0" dirty="0">
              <a:solidFill>
                <a:srgbClr val="000000"/>
              </a:solidFill>
              <a:latin typeface="Calibri" panose="020F0502020204030204"/>
              <a:ea typeface="宋体" panose="02010600030101010101" pitchFamily="2" charset="-122"/>
            </a:endParaRPr>
          </a:p>
        </p:txBody>
      </p:sp>
      <p:sp>
        <p:nvSpPr>
          <p:cNvPr id="4" name="Rectangle 3"/>
          <p:cNvSpPr txBox="1"/>
          <p:nvPr/>
        </p:nvSpPr>
        <p:spPr>
          <a:xfrm>
            <a:off x="557213" y="1182688"/>
            <a:ext cx="8353425" cy="3890962"/>
          </a:xfrm>
          <a:prstGeom prst="rect">
            <a:avLst/>
          </a:prstGeom>
          <a:noFill/>
          <a:ln w="9525">
            <a:noFill/>
          </a:ln>
        </p:spPr>
        <p:txBody>
          <a:bodyPr/>
          <a:p>
            <a:pPr marL="342900" indent="-342900" eaLnBrk="1" hangingPunct="1">
              <a:spcBef>
                <a:spcPct val="20000"/>
              </a:spcBef>
            </a:pPr>
            <a:r>
              <a:rPr lang="zh-CN" altLang="en-US" sz="3200" dirty="0">
                <a:solidFill>
                  <a:schemeClr val="tx1"/>
                </a:solidFill>
                <a:latin typeface="Calibri" panose="020F0502020204030204"/>
                <a:ea typeface="宋体" panose="02010600030101010101" pitchFamily="2" charset="-122"/>
              </a:rPr>
              <a:t>假定路由表条目按照网络前缀的长短排列，前</a:t>
            </a:r>
            <a:endParaRPr lang="en-US" altLang="zh-CN" sz="3200" dirty="0">
              <a:solidFill>
                <a:schemeClr val="tx1"/>
              </a:solidFill>
              <a:latin typeface="Calibri" panose="020F0502020204030204"/>
              <a:ea typeface="宋体" panose="02010600030101010101" pitchFamily="2" charset="-122"/>
            </a:endParaRPr>
          </a:p>
          <a:p>
            <a:pPr marL="342900" indent="-342900" eaLnBrk="1" hangingPunct="1">
              <a:spcBef>
                <a:spcPct val="20000"/>
              </a:spcBef>
            </a:pPr>
            <a:r>
              <a:rPr lang="zh-CN" altLang="en-US" sz="3200" dirty="0">
                <a:solidFill>
                  <a:schemeClr val="tx1"/>
                </a:solidFill>
                <a:latin typeface="Calibri" panose="020F0502020204030204"/>
                <a:ea typeface="宋体" panose="02010600030101010101" pitchFamily="2" charset="-122"/>
              </a:rPr>
              <a:t>缀长的在前：</a:t>
            </a:r>
            <a:endParaRPr lang="zh-CN" altLang="en-US" sz="3200" dirty="0">
              <a:solidFill>
                <a:schemeClr val="tx1"/>
              </a:solidFill>
              <a:latin typeface="Calibri" panose="020F0502020204030204"/>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charRg st="0" end="21"/>
                                            </p:txEl>
                                          </p:spTgt>
                                        </p:tgtEl>
                                        <p:attrNameLst>
                                          <p:attrName>style.visibility</p:attrName>
                                        </p:attrNameLst>
                                      </p:cBhvr>
                                      <p:to>
                                        <p:strVal val="visible"/>
                                      </p:to>
                                    </p:set>
                                    <p:anim calcmode="lin" valueType="num">
                                      <p:cBhvr additive="base">
                                        <p:cTn id="7" dur="500" fill="hold"/>
                                        <p:tgtEl>
                                          <p:spTgt spid="4">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2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xEl>
                                              <p:charRg st="21" end="28"/>
                                            </p:txEl>
                                          </p:spTgt>
                                        </p:tgtEl>
                                        <p:attrNameLst>
                                          <p:attrName>style.visibility</p:attrName>
                                        </p:attrNameLst>
                                      </p:cBhvr>
                                      <p:to>
                                        <p:strVal val="visible"/>
                                      </p:to>
                                    </p:set>
                                    <p:anim calcmode="lin" valueType="num">
                                      <p:cBhvr additive="base">
                                        <p:cTn id="12" dur="500" fill="hold"/>
                                        <p:tgtEl>
                                          <p:spTgt spid="4">
                                            <p:txEl>
                                              <p:charRg st="21" end="2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charRg st="21" end="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xfrm>
            <a:off x="755650" y="333375"/>
            <a:ext cx="7772400" cy="1143000"/>
          </a:xfrm>
        </p:spPr>
        <p:txBody>
          <a:bodyPr vert="horz" wrap="square" lIns="82124" tIns="41061" rIns="82124" bIns="41061" anchor="ctr" anchorCtr="0"/>
          <a:p>
            <a:r>
              <a:rPr lang="zh-CN" altLang="en-US" dirty="0"/>
              <a:t>练习</a:t>
            </a:r>
            <a:endParaRPr lang="zh-CN" altLang="en-US" dirty="0"/>
          </a:p>
        </p:txBody>
      </p:sp>
      <p:sp>
        <p:nvSpPr>
          <p:cNvPr id="58371" name="Rectangle 3"/>
          <p:cNvSpPr>
            <a:spLocks noGrp="1"/>
          </p:cNvSpPr>
          <p:nvPr>
            <p:ph type="body"/>
          </p:nvPr>
        </p:nvSpPr>
        <p:spPr>
          <a:xfrm>
            <a:off x="455613" y="1484313"/>
            <a:ext cx="8224837" cy="4249737"/>
          </a:xfrm>
        </p:spPr>
        <p:txBody>
          <a:bodyPr vert="horz" wrap="square" lIns="82124" tIns="41061" rIns="82124" bIns="41061" anchor="t" anchorCtr="0"/>
          <a:p>
            <a:pPr marL="288925" indent="-288925" defTabSz="814705">
              <a:spcBef>
                <a:spcPct val="35000"/>
              </a:spcBef>
              <a:spcAft>
                <a:spcPct val="25000"/>
              </a:spcAft>
              <a:buNone/>
            </a:pPr>
            <a:r>
              <a:rPr lang="zh-CN" altLang="en-US" sz="2800" b="1" dirty="0"/>
              <a:t>设某路由器建立了如下路由表：</a:t>
            </a:r>
            <a:endParaRPr lang="zh-CN" altLang="en-US" sz="2800" b="1" dirty="0"/>
          </a:p>
          <a:p>
            <a:pPr marL="288925" indent="-288925" defTabSz="814705">
              <a:lnSpc>
                <a:spcPct val="70000"/>
              </a:lnSpc>
              <a:buNone/>
            </a:pPr>
            <a:r>
              <a:rPr lang="zh-CN" altLang="en-US" sz="2400" b="1" dirty="0">
                <a:latin typeface="黑体" panose="02010609060101010101" pitchFamily="2" charset="-122"/>
                <a:ea typeface="黑体" panose="02010609060101010101" pitchFamily="2" charset="-122"/>
              </a:rPr>
              <a:t>       目的网络         子网掩码        下一跳</a:t>
            </a:r>
            <a:endParaRPr lang="zh-CN" altLang="en-US" sz="2400" b="1" dirty="0">
              <a:latin typeface="黑体" panose="02010609060101010101" pitchFamily="2" charset="-122"/>
              <a:ea typeface="黑体" panose="02010609060101010101" pitchFamily="2" charset="-122"/>
            </a:endParaRPr>
          </a:p>
          <a:p>
            <a:pPr marL="288925" indent="-288925" defTabSz="814705">
              <a:lnSpc>
                <a:spcPct val="70000"/>
              </a:lnSpc>
              <a:buNone/>
            </a:pPr>
            <a:r>
              <a:rPr lang="zh-CN" altLang="en-US" sz="2400" b="1" dirty="0">
                <a:latin typeface="黑体" panose="02010609060101010101" pitchFamily="2" charset="-122"/>
                <a:ea typeface="黑体" panose="02010609060101010101" pitchFamily="2" charset="-122"/>
              </a:rPr>
              <a:t>     </a:t>
            </a:r>
            <a:r>
              <a:rPr lang="en-US" altLang="zh-CN" sz="2400" b="1" dirty="0">
                <a:latin typeface="黑体" panose="02010609060101010101" pitchFamily="2" charset="-122"/>
                <a:ea typeface="黑体" panose="02010609060101010101" pitchFamily="2" charset="-122"/>
              </a:rPr>
              <a:t>202.32.75.0      255.255.255.128    f0/0</a:t>
            </a:r>
            <a:endParaRPr lang="en-US" altLang="zh-CN" sz="2400" b="1" dirty="0">
              <a:latin typeface="黑体" panose="02010609060101010101" pitchFamily="2" charset="-122"/>
              <a:ea typeface="黑体" panose="02010609060101010101" pitchFamily="2" charset="-122"/>
            </a:endParaRPr>
          </a:p>
          <a:p>
            <a:pPr marL="288925" indent="-288925" defTabSz="814705">
              <a:lnSpc>
                <a:spcPct val="70000"/>
              </a:lnSpc>
              <a:buNone/>
            </a:pPr>
            <a:r>
              <a:rPr lang="en-US" altLang="zh-CN" sz="2400" b="1" dirty="0">
                <a:latin typeface="黑体" panose="02010609060101010101" pitchFamily="2" charset="-122"/>
                <a:ea typeface="黑体" panose="02010609060101010101" pitchFamily="2" charset="-122"/>
              </a:rPr>
              <a:t>     202.32.75.128    255.255.255.128    s2/0</a:t>
            </a:r>
            <a:endParaRPr lang="en-US" altLang="zh-CN" sz="2400" b="1" dirty="0">
              <a:latin typeface="黑体" panose="02010609060101010101" pitchFamily="2" charset="-122"/>
              <a:ea typeface="黑体" panose="02010609060101010101" pitchFamily="2" charset="-122"/>
            </a:endParaRPr>
          </a:p>
          <a:p>
            <a:pPr marL="288925" indent="-288925" defTabSz="814705">
              <a:lnSpc>
                <a:spcPct val="70000"/>
              </a:lnSpc>
              <a:buNone/>
            </a:pPr>
            <a:r>
              <a:rPr lang="en-US" altLang="zh-CN" sz="2400" b="1" dirty="0">
                <a:latin typeface="黑体" panose="02010609060101010101" pitchFamily="2" charset="-122"/>
                <a:ea typeface="黑体" panose="02010609060101010101" pitchFamily="2" charset="-122"/>
              </a:rPr>
              <a:t>     118.96.40.0      255.255.255.128    f0/2</a:t>
            </a:r>
            <a:endParaRPr lang="en-US" altLang="zh-CN" sz="2400" b="1" dirty="0">
              <a:latin typeface="黑体" panose="02010609060101010101" pitchFamily="2" charset="-122"/>
              <a:ea typeface="黑体" panose="02010609060101010101" pitchFamily="2" charset="-122"/>
            </a:endParaRPr>
          </a:p>
          <a:p>
            <a:pPr marL="288925" indent="-288925" defTabSz="814705">
              <a:lnSpc>
                <a:spcPct val="70000"/>
              </a:lnSpc>
              <a:buNone/>
            </a:pPr>
            <a:r>
              <a:rPr lang="en-US" altLang="zh-CN" sz="2400" b="1" dirty="0">
                <a:latin typeface="黑体" panose="02010609060101010101" pitchFamily="2" charset="-122"/>
                <a:ea typeface="黑体" panose="02010609060101010101" pitchFamily="2" charset="-122"/>
              </a:rPr>
              <a:t>     198.4.153.0      255.255.255.192    s3/0</a:t>
            </a:r>
            <a:endParaRPr lang="en-US" altLang="zh-CN" sz="2400" b="1" dirty="0">
              <a:latin typeface="黑体" panose="02010609060101010101" pitchFamily="2" charset="-122"/>
              <a:ea typeface="黑体" panose="02010609060101010101" pitchFamily="2" charset="-122"/>
            </a:endParaRPr>
          </a:p>
          <a:p>
            <a:pPr marL="288925" indent="-288925" defTabSz="814705">
              <a:lnSpc>
                <a:spcPct val="70000"/>
              </a:lnSpc>
              <a:buNone/>
            </a:pPr>
            <a:r>
              <a:rPr lang="en-US" altLang="zh-CN" sz="2400" b="1" dirty="0">
                <a:latin typeface="黑体" panose="02010609060101010101" pitchFamily="2" charset="-122"/>
                <a:ea typeface="黑体" panose="02010609060101010101" pitchFamily="2" charset="-122"/>
              </a:rPr>
              <a:t>     0.0.0.0(</a:t>
            </a:r>
            <a:r>
              <a:rPr lang="zh-CN" altLang="en-US" sz="2400" b="1" dirty="0">
                <a:latin typeface="黑体" panose="02010609060101010101" pitchFamily="2" charset="-122"/>
                <a:ea typeface="黑体" panose="02010609060101010101" pitchFamily="2" charset="-122"/>
              </a:rPr>
              <a:t>默认</a:t>
            </a:r>
            <a:r>
              <a:rPr lang="en-US" altLang="zh-CN" sz="2400" b="1" dirty="0">
                <a:latin typeface="黑体" panose="02010609060101010101" pitchFamily="2" charset="-122"/>
                <a:ea typeface="黑体" panose="02010609060101010101" pitchFamily="2" charset="-122"/>
              </a:rPr>
              <a:t>)     0.0.0.0           f0/0</a:t>
            </a:r>
            <a:endParaRPr lang="en-US" altLang="zh-CN" sz="2400" b="1" dirty="0">
              <a:latin typeface="黑体" panose="02010609060101010101" pitchFamily="2" charset="-122"/>
              <a:ea typeface="黑体" panose="02010609060101010101" pitchFamily="2" charset="-122"/>
            </a:endParaRPr>
          </a:p>
          <a:p>
            <a:pPr marL="288925" indent="-288925" defTabSz="814705">
              <a:spcBef>
                <a:spcPct val="35000"/>
              </a:spcBef>
              <a:spcAft>
                <a:spcPct val="25000"/>
              </a:spcAft>
              <a:buNone/>
            </a:pPr>
            <a:r>
              <a:rPr lang="zh-CN" altLang="en-US" sz="2800" b="1" dirty="0"/>
              <a:t>现收到四个分组，其目的地址分别为：</a:t>
            </a:r>
            <a:endParaRPr lang="zh-CN" altLang="en-US" sz="2800" b="1" dirty="0"/>
          </a:p>
          <a:p>
            <a:pPr marL="288925" indent="-288925" defTabSz="814705">
              <a:spcBef>
                <a:spcPct val="35000"/>
              </a:spcBef>
              <a:spcAft>
                <a:spcPct val="25000"/>
              </a:spcAft>
              <a:buNone/>
            </a:pPr>
            <a:r>
              <a:rPr lang="zh-CN" altLang="en-US" sz="2800" b="1" dirty="0"/>
              <a:t>①</a:t>
            </a:r>
            <a:r>
              <a:rPr lang="en-US" altLang="zh-CN" sz="2800" b="1" dirty="0"/>
              <a:t>202.32.75.160 ②198.4.153.17 ③198.4.153.90 </a:t>
            </a:r>
            <a:endParaRPr lang="en-US" altLang="zh-CN" sz="2800" b="1" dirty="0"/>
          </a:p>
          <a:p>
            <a:pPr marL="288925" indent="-288925" defTabSz="814705">
              <a:spcBef>
                <a:spcPct val="35000"/>
              </a:spcBef>
              <a:spcAft>
                <a:spcPct val="25000"/>
              </a:spcAft>
              <a:buNone/>
            </a:pPr>
            <a:r>
              <a:rPr lang="en-US" altLang="zh-CN" sz="2800" b="1" dirty="0"/>
              <a:t>④201.35.64.3, </a:t>
            </a:r>
            <a:r>
              <a:rPr lang="zh-CN" altLang="en-US" sz="2800" b="1" dirty="0"/>
              <a:t>试分别计算出下一跳</a:t>
            </a:r>
            <a:endParaRPr lang="zh-CN" altLang="en-US" sz="2800" b="1"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6"/>
          <p:cNvSpPr>
            <a:spLocks noGrp="1"/>
          </p:cNvSpPr>
          <p:nvPr>
            <p:ph type="title"/>
          </p:nvPr>
        </p:nvSpPr>
        <p:spPr>
          <a:xfrm>
            <a:off x="395288" y="2205038"/>
            <a:ext cx="8278812" cy="1863725"/>
          </a:xfrm>
        </p:spPr>
        <p:txBody>
          <a:bodyPr vert="horz" wrap="square" lIns="91440" tIns="45720" rIns="91440" bIns="45720" anchor="ctr" anchorCtr="0"/>
          <a:p>
            <a:pPr algn="l" defTabSz="916305"/>
            <a:r>
              <a:rPr lang="zh-CN" altLang="en-US" sz="3600" dirty="0">
                <a:solidFill>
                  <a:schemeClr val="tx1"/>
                </a:solidFill>
              </a:rPr>
              <a:t>补充：路由器学习路由信息的三种途径</a:t>
            </a:r>
            <a:br>
              <a:rPr lang="en-US" altLang="zh-CN" sz="2800" dirty="0">
                <a:solidFill>
                  <a:srgbClr val="000000"/>
                </a:solidFill>
              </a:rPr>
            </a:br>
            <a:br>
              <a:rPr lang="zh-CN" altLang="en-US" sz="2800" dirty="0">
                <a:solidFill>
                  <a:srgbClr val="000000"/>
                </a:solidFill>
              </a:rPr>
            </a:br>
            <a:r>
              <a:rPr lang="en-US" altLang="zh-CN" sz="2800" dirty="0">
                <a:solidFill>
                  <a:srgbClr val="000000"/>
                </a:solidFill>
              </a:rPr>
              <a:t>1</a:t>
            </a:r>
            <a:r>
              <a:rPr lang="zh-CN" altLang="en-US" sz="2800" dirty="0">
                <a:solidFill>
                  <a:srgbClr val="000000"/>
                </a:solidFill>
              </a:rPr>
              <a:t>、直连路由：路由器可以自行学到</a:t>
            </a:r>
            <a:br>
              <a:rPr lang="en-US" altLang="zh-CN" sz="2800" dirty="0">
                <a:solidFill>
                  <a:srgbClr val="000000"/>
                </a:solidFill>
              </a:rPr>
            </a:br>
            <a:r>
              <a:rPr lang="en-US" altLang="zh-CN" sz="2800" dirty="0">
                <a:solidFill>
                  <a:srgbClr val="000000"/>
                </a:solidFill>
              </a:rPr>
              <a:t>2</a:t>
            </a:r>
            <a:r>
              <a:rPr lang="zh-CN" altLang="en-US" sz="2800" dirty="0">
                <a:solidFill>
                  <a:srgbClr val="000000"/>
                </a:solidFill>
              </a:rPr>
              <a:t>、静态路由</a:t>
            </a:r>
            <a:br>
              <a:rPr lang="zh-CN" altLang="en-US" sz="2800" dirty="0">
                <a:solidFill>
                  <a:srgbClr val="000000"/>
                </a:solidFill>
              </a:rPr>
            </a:br>
            <a:r>
              <a:rPr lang="zh-CN" altLang="en-US" sz="2800" dirty="0">
                <a:solidFill>
                  <a:srgbClr val="000000"/>
                </a:solidFill>
              </a:rPr>
              <a:t>由网络管理员在路由器上手工添加路由信息以实现路由目的动态路由</a:t>
            </a:r>
            <a:br>
              <a:rPr lang="en-US" altLang="zh-CN" sz="2800" dirty="0">
                <a:solidFill>
                  <a:srgbClr val="000000"/>
                </a:solidFill>
              </a:rPr>
            </a:br>
            <a:r>
              <a:rPr lang="en-US" altLang="zh-CN" sz="2800" dirty="0">
                <a:solidFill>
                  <a:srgbClr val="000000"/>
                </a:solidFill>
              </a:rPr>
              <a:t>3</a:t>
            </a:r>
            <a:r>
              <a:rPr lang="zh-CN" altLang="en-US" sz="2800" dirty="0">
                <a:solidFill>
                  <a:srgbClr val="000000"/>
                </a:solidFill>
              </a:rPr>
              <a:t>、动态路由</a:t>
            </a:r>
            <a:br>
              <a:rPr lang="zh-CN" altLang="en-US" sz="2800" dirty="0">
                <a:solidFill>
                  <a:srgbClr val="000000"/>
                </a:solidFill>
              </a:rPr>
            </a:br>
            <a:r>
              <a:rPr lang="zh-CN" altLang="en-US" sz="2800" dirty="0">
                <a:solidFill>
                  <a:srgbClr val="000000"/>
                </a:solidFill>
              </a:rPr>
              <a:t>由动态路由选择协议自动生成，且</a:t>
            </a:r>
            <a:r>
              <a:rPr lang="zh-CN" altLang="en-US" sz="2800" dirty="0">
                <a:solidFill>
                  <a:srgbClr val="000000"/>
                </a:solidFill>
              </a:rPr>
              <a:t>根据网络结构或流量的变化，路由协议会自动调整路由信息</a:t>
            </a:r>
            <a:endParaRPr lang="zh-CN" altLang="en-US" sz="2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body" sz="half" idx="2"/>
          </p:nvPr>
        </p:nvSpPr>
        <p:spPr>
          <a:xfrm>
            <a:off x="0" y="3141663"/>
            <a:ext cx="8394700" cy="1641475"/>
          </a:xfrm>
        </p:spPr>
        <p:txBody>
          <a:bodyPr vert="horz" wrap="square" lIns="82153" tIns="41076" rIns="82153" bIns="41076" anchor="ctr" anchorCtr="1"/>
          <a:p>
            <a:pPr marL="342900" lvl="1" indent="-228600" defTabSz="916305">
              <a:buNone/>
            </a:pPr>
            <a:r>
              <a:rPr lang="zh-CN" altLang="en-US" sz="2300" b="1" dirty="0">
                <a:latin typeface="Helvetica" pitchFamily="34" charset="0"/>
              </a:rPr>
              <a:t>指定一条可以到达目标网络的路径</a:t>
            </a:r>
            <a:endParaRPr lang="zh-CN" altLang="en-US" sz="2300" b="1" dirty="0">
              <a:latin typeface="Helvetica" pitchFamily="34" charset="0"/>
            </a:endParaRPr>
          </a:p>
        </p:txBody>
      </p:sp>
      <p:sp>
        <p:nvSpPr>
          <p:cNvPr id="65539" name="Rectangle 3"/>
          <p:cNvSpPr/>
          <p:nvPr/>
        </p:nvSpPr>
        <p:spPr>
          <a:xfrm>
            <a:off x="468313" y="2565400"/>
            <a:ext cx="8496300" cy="782638"/>
          </a:xfrm>
          <a:prstGeom prst="rect">
            <a:avLst/>
          </a:prstGeom>
          <a:solidFill>
            <a:srgbClr val="FFFFFF"/>
          </a:solidFill>
          <a:ln w="12700" cap="flat" cmpd="sng">
            <a:solidFill>
              <a:srgbClr val="000000"/>
            </a:solidFill>
            <a:prstDash val="solid"/>
            <a:miter/>
            <a:headEnd type="none" w="med" len="med"/>
            <a:tailEnd type="none" w="med" len="med"/>
          </a:ln>
          <a:effectLst>
            <a:outerShdw dist="71842" dir="2699999" algn="ctr" rotWithShape="0">
              <a:srgbClr val="000000"/>
            </a:outerShdw>
          </a:effectLst>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65540" name="Rectangle 4"/>
          <p:cNvSpPr/>
          <p:nvPr/>
        </p:nvSpPr>
        <p:spPr>
          <a:xfrm>
            <a:off x="611188" y="2708275"/>
            <a:ext cx="8353425" cy="528638"/>
          </a:xfrm>
          <a:prstGeom prst="rect">
            <a:avLst/>
          </a:prstGeom>
          <a:noFill/>
          <a:ln w="9525">
            <a:noFill/>
          </a:ln>
        </p:spPr>
        <p:txBody>
          <a:bodyPr wrap="none" lIns="21431" tIns="30362" rIns="21431" bIns="30362"/>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2025"/>
              </a:lnSpc>
              <a:spcBef>
                <a:spcPct val="0"/>
              </a:spcBef>
              <a:buNone/>
              <a:tabLst>
                <a:tab pos="514350" algn="l"/>
                <a:tab pos="1028700" algn="l"/>
                <a:tab pos="1543050" algn="l"/>
              </a:tabLst>
            </a:pPr>
            <a:r>
              <a:rPr lang="en-US" altLang="zh-CN" sz="2000" b="1" dirty="0">
                <a:solidFill>
                  <a:srgbClr val="000000"/>
                </a:solidFill>
                <a:latin typeface="Helvetica" pitchFamily="34" charset="0"/>
              </a:rPr>
              <a:t>Router(config)#ip route</a:t>
            </a:r>
            <a:r>
              <a:rPr lang="en-US" altLang="zh-CN" sz="2000" b="1" i="1" dirty="0">
                <a:solidFill>
                  <a:srgbClr val="000000"/>
                </a:solidFill>
                <a:latin typeface="Helvetica" pitchFamily="34" charset="0"/>
              </a:rPr>
              <a:t> destination-network  </a:t>
            </a:r>
            <a:r>
              <a:rPr lang="en-US" altLang="zh-CN" sz="2000" b="1" dirty="0">
                <a:solidFill>
                  <a:srgbClr val="000000"/>
                </a:solidFill>
                <a:latin typeface="Helvetica" pitchFamily="34" charset="0"/>
              </a:rPr>
              <a:t>[</a:t>
            </a:r>
            <a:r>
              <a:rPr lang="en-US" altLang="zh-CN" sz="2000" b="1" i="1" dirty="0">
                <a:solidFill>
                  <a:srgbClr val="000000"/>
                </a:solidFill>
                <a:latin typeface="Helvetica" pitchFamily="34" charset="0"/>
              </a:rPr>
              <a:t>mask</a:t>
            </a:r>
            <a:r>
              <a:rPr lang="en-US" altLang="zh-CN" sz="2000" b="1" dirty="0">
                <a:solidFill>
                  <a:srgbClr val="000000"/>
                </a:solidFill>
                <a:latin typeface="Helvetica" pitchFamily="34" charset="0"/>
              </a:rPr>
              <a:t>]</a:t>
            </a:r>
            <a:br>
              <a:rPr lang="en-US" altLang="zh-CN" sz="2000" b="1" dirty="0">
                <a:solidFill>
                  <a:srgbClr val="000000"/>
                </a:solidFill>
                <a:latin typeface="Helvetica" pitchFamily="34" charset="0"/>
              </a:rPr>
            </a:br>
            <a:r>
              <a:rPr lang="en-US" altLang="zh-CN" sz="2000" b="1" dirty="0">
                <a:solidFill>
                  <a:srgbClr val="000000"/>
                </a:solidFill>
                <a:latin typeface="Helvetica" pitchFamily="34" charset="0"/>
              </a:rPr>
              <a:t>{next-hop </a:t>
            </a:r>
            <a:r>
              <a:rPr lang="en-US" altLang="zh-CN" sz="2000" b="1" i="1" dirty="0">
                <a:solidFill>
                  <a:srgbClr val="000000"/>
                </a:solidFill>
                <a:latin typeface="Helvetica" pitchFamily="34" charset="0"/>
              </a:rPr>
              <a:t>address </a:t>
            </a:r>
            <a:r>
              <a:rPr lang="en-US" altLang="zh-CN" sz="2000" b="1" dirty="0">
                <a:solidFill>
                  <a:srgbClr val="000000"/>
                </a:solidFill>
                <a:latin typeface="Helvetica" pitchFamily="34" charset="0"/>
              </a:rPr>
              <a:t>| </a:t>
            </a:r>
            <a:r>
              <a:rPr lang="en-US" altLang="zh-CN" sz="2000" b="1" i="1" dirty="0">
                <a:solidFill>
                  <a:srgbClr val="000000"/>
                </a:solidFill>
                <a:latin typeface="Helvetica" pitchFamily="34" charset="0"/>
              </a:rPr>
              <a:t>interface</a:t>
            </a:r>
            <a:r>
              <a:rPr lang="en-US" altLang="zh-CN" sz="2000" b="1" dirty="0">
                <a:solidFill>
                  <a:srgbClr val="000000"/>
                </a:solidFill>
                <a:latin typeface="Helvetica" pitchFamily="34" charset="0"/>
              </a:rPr>
              <a:t>}[administrative-</a:t>
            </a:r>
            <a:r>
              <a:rPr lang="en-US" altLang="zh-CN" sz="2000" b="1" i="1" dirty="0">
                <a:solidFill>
                  <a:srgbClr val="000000"/>
                </a:solidFill>
                <a:latin typeface="Helvetica" pitchFamily="34" charset="0"/>
              </a:rPr>
              <a:t>distance</a:t>
            </a:r>
            <a:r>
              <a:rPr lang="en-US" altLang="zh-CN" sz="2000" b="1" dirty="0">
                <a:solidFill>
                  <a:srgbClr val="000000"/>
                </a:solidFill>
                <a:latin typeface="Helvetica" pitchFamily="34" charset="0"/>
              </a:rPr>
              <a:t>] [permanent] </a:t>
            </a:r>
            <a:endParaRPr lang="en-US" altLang="zh-CN" sz="2000" b="1" dirty="0">
              <a:solidFill>
                <a:srgbClr val="000000"/>
              </a:solidFill>
              <a:latin typeface="Helvetica" pitchFamily="34" charset="0"/>
            </a:endParaRPr>
          </a:p>
        </p:txBody>
      </p:sp>
      <p:sp>
        <p:nvSpPr>
          <p:cNvPr id="65541" name="Rectangle 5"/>
          <p:cNvSpPr>
            <a:spLocks noGrp="1"/>
          </p:cNvSpPr>
          <p:nvPr>
            <p:ph type="title"/>
          </p:nvPr>
        </p:nvSpPr>
        <p:spPr>
          <a:xfrm>
            <a:off x="685800" y="609600"/>
            <a:ext cx="7772400" cy="1052513"/>
          </a:xfrm>
          <a:effectLst>
            <a:outerShdw dist="35921" dir="2699999" algn="ctr" rotWithShape="0">
              <a:srgbClr val="808080">
                <a:alpha val="100000"/>
              </a:srgbClr>
            </a:outerShdw>
          </a:effectLst>
        </p:spPr>
        <p:txBody>
          <a:bodyPr vert="horz" wrap="square" lIns="82153" tIns="41076" rIns="82153" bIns="41076" anchor="ctr" anchorCtr="0"/>
          <a:p>
            <a:pPr defTabSz="916305"/>
            <a:r>
              <a:rPr lang="zh-CN" altLang="en-US" dirty="0"/>
              <a:t>思科路由器静态路由的配置</a:t>
            </a:r>
            <a:endParaRPr lang="en-US" altLang="zh-CN" sz="2400" dirty="0">
              <a:latin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Oval 2"/>
          <p:cNvSpPr/>
          <p:nvPr/>
        </p:nvSpPr>
        <p:spPr>
          <a:xfrm>
            <a:off x="5688013" y="1046798"/>
            <a:ext cx="2871787" cy="2430462"/>
          </a:xfrm>
          <a:prstGeom prst="ellipse">
            <a:avLst/>
          </a:prstGeom>
          <a:solidFill>
            <a:srgbClr val="CAD2DC"/>
          </a:solidFill>
          <a:ln w="38100">
            <a:noFill/>
          </a:ln>
          <a:effectLst>
            <a:outerShdw dist="35921" dir="2699999" algn="ctr" rotWithShape="0">
              <a:schemeClr val="tx1"/>
            </a:outerShdw>
          </a:effectLst>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67589" name="Rectangle 5"/>
          <p:cNvSpPr/>
          <p:nvPr/>
        </p:nvSpPr>
        <p:spPr>
          <a:xfrm>
            <a:off x="909638" y="3724910"/>
            <a:ext cx="6761162" cy="538163"/>
          </a:xfrm>
          <a:prstGeom prst="rect">
            <a:avLst/>
          </a:prstGeom>
          <a:solidFill>
            <a:schemeClr val="folHlink"/>
          </a:solidFill>
          <a:ln w="12700" cap="flat" cmpd="sng">
            <a:solidFill>
              <a:srgbClr val="000000"/>
            </a:solidFill>
            <a:prstDash val="solid"/>
            <a:miter/>
            <a:headEnd type="none" w="med" len="med"/>
            <a:tailEnd type="none" w="med" len="med"/>
          </a:ln>
          <a:effectLst>
            <a:outerShdw dist="35921" dir="2699999" algn="ctr" rotWithShape="0">
              <a:schemeClr val="tx1"/>
            </a:outerShdw>
          </a:effectLst>
        </p:spPr>
        <p:txBody>
          <a:bodyPr wrap="none" lIns="69596" tIns="98595" rIns="69596" bIns="98595"/>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67590" name="Rectangle 6"/>
          <p:cNvSpPr/>
          <p:nvPr/>
        </p:nvSpPr>
        <p:spPr>
          <a:xfrm>
            <a:off x="1096963" y="3885248"/>
            <a:ext cx="6600825" cy="514350"/>
          </a:xfrm>
          <a:prstGeom prst="rect">
            <a:avLst/>
          </a:prstGeom>
          <a:noFill/>
          <a:ln w="12700">
            <a:noFill/>
          </a:ln>
        </p:spPr>
        <p:txBody>
          <a:bodyPr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2025"/>
              </a:lnSpc>
              <a:spcBef>
                <a:spcPct val="0"/>
              </a:spcBef>
              <a:spcAft>
                <a:spcPts val="900"/>
              </a:spcAft>
              <a:buNone/>
              <a:tabLst>
                <a:tab pos="514350" algn="l"/>
                <a:tab pos="1028700" algn="l"/>
                <a:tab pos="1543050" algn="l"/>
              </a:tabLst>
            </a:pPr>
            <a:r>
              <a:rPr lang="en-US" altLang="zh-CN" sz="2000" b="1" dirty="0">
                <a:solidFill>
                  <a:srgbClr val="000000"/>
                </a:solidFill>
                <a:latin typeface="Helvetica" pitchFamily="34" charset="0"/>
              </a:rPr>
              <a:t>ip route 172.16.1.0 255.255.255.0 172.16.2.1</a:t>
            </a:r>
            <a:br>
              <a:rPr lang="en-US" altLang="zh-CN" sz="2000" b="1" dirty="0">
                <a:solidFill>
                  <a:srgbClr val="000000"/>
                </a:solidFill>
                <a:latin typeface="Helvetica" pitchFamily="34" charset="0"/>
              </a:rPr>
            </a:br>
            <a:endParaRPr lang="en-US" altLang="zh-CN" sz="2000" b="1" dirty="0">
              <a:solidFill>
                <a:srgbClr val="000000"/>
              </a:solidFill>
              <a:latin typeface="Helvetica" pitchFamily="34" charset="0"/>
            </a:endParaRPr>
          </a:p>
        </p:txBody>
      </p:sp>
      <p:sp>
        <p:nvSpPr>
          <p:cNvPr id="67591" name="Rectangle 7"/>
          <p:cNvSpPr/>
          <p:nvPr/>
        </p:nvSpPr>
        <p:spPr>
          <a:xfrm>
            <a:off x="1984375" y="1445260"/>
            <a:ext cx="257175" cy="514350"/>
          </a:xfrm>
          <a:prstGeom prst="rect">
            <a:avLst/>
          </a:prstGeom>
          <a:noFill/>
          <a:ln w="12700">
            <a:noFill/>
          </a:ln>
        </p:spPr>
        <p:txBody>
          <a:bodyPr wrap="none" lIns="69596" tIns="98595" rIns="69596" bIns="98595"/>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67592" name="Rectangle 8"/>
          <p:cNvSpPr/>
          <p:nvPr/>
        </p:nvSpPr>
        <p:spPr>
          <a:xfrm>
            <a:off x="5072063" y="2451735"/>
            <a:ext cx="28575" cy="42863"/>
          </a:xfrm>
          <a:prstGeom prst="rect">
            <a:avLst/>
          </a:prstGeom>
          <a:solidFill>
            <a:srgbClr val="FFBB00"/>
          </a:solidFill>
          <a:ln w="12700">
            <a:noFill/>
          </a:ln>
        </p:spPr>
        <p:txBody>
          <a:bodyPr wrap="none" lIns="69596" tIns="98595" rIns="69596" bIns="98595"/>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pic>
        <p:nvPicPr>
          <p:cNvPr id="67593" name="Picture 9"/>
          <p:cNvPicPr/>
          <p:nvPr/>
        </p:nvPicPr>
        <p:blipFill>
          <a:blip r:embed="rId1"/>
          <a:stretch>
            <a:fillRect/>
          </a:stretch>
        </p:blipFill>
        <p:spPr>
          <a:xfrm>
            <a:off x="900113" y="1750060"/>
            <a:ext cx="2286000" cy="1300163"/>
          </a:xfrm>
          <a:prstGeom prst="rect">
            <a:avLst/>
          </a:prstGeom>
          <a:noFill/>
          <a:ln w="12700">
            <a:noFill/>
          </a:ln>
          <a:effectLst>
            <a:outerShdw dist="35921" dir="2699999" algn="ctr" rotWithShape="0">
              <a:schemeClr val="tx1"/>
            </a:outerShdw>
          </a:effectLst>
        </p:spPr>
      </p:pic>
      <p:sp>
        <p:nvSpPr>
          <p:cNvPr id="67594" name="Rectangle 10"/>
          <p:cNvSpPr/>
          <p:nvPr/>
        </p:nvSpPr>
        <p:spPr>
          <a:xfrm>
            <a:off x="4530725" y="2608898"/>
            <a:ext cx="960438" cy="254000"/>
          </a:xfrm>
          <a:prstGeom prst="rect">
            <a:avLst/>
          </a:prstGeom>
          <a:noFill/>
          <a:ln w="12700">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2000"/>
              </a:lnSpc>
              <a:spcBef>
                <a:spcPct val="0"/>
              </a:spcBef>
              <a:buNone/>
              <a:tabLst>
                <a:tab pos="514350" algn="l"/>
                <a:tab pos="1028700" algn="l"/>
                <a:tab pos="1543050" algn="l"/>
              </a:tabLst>
            </a:pPr>
            <a:r>
              <a:rPr lang="en-US" altLang="zh-CN" sz="1600" b="1" dirty="0">
                <a:solidFill>
                  <a:srgbClr val="000000"/>
                </a:solidFill>
                <a:latin typeface="Helvetica" pitchFamily="34" charset="0"/>
              </a:rPr>
              <a:t>172.16.2.1</a:t>
            </a:r>
            <a:endParaRPr lang="en-US" altLang="zh-CN" sz="1600" b="1" dirty="0">
              <a:solidFill>
                <a:srgbClr val="000000"/>
              </a:solidFill>
              <a:latin typeface="Helvetica" pitchFamily="34" charset="0"/>
            </a:endParaRPr>
          </a:p>
        </p:txBody>
      </p:sp>
      <p:sp>
        <p:nvSpPr>
          <p:cNvPr id="67595" name="Rectangle 11"/>
          <p:cNvSpPr/>
          <p:nvPr/>
        </p:nvSpPr>
        <p:spPr>
          <a:xfrm>
            <a:off x="3351213" y="2064385"/>
            <a:ext cx="247650" cy="254000"/>
          </a:xfrm>
          <a:prstGeom prst="rect">
            <a:avLst/>
          </a:prstGeom>
          <a:noFill/>
          <a:ln w="12700">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2000"/>
              </a:lnSpc>
              <a:spcBef>
                <a:spcPct val="0"/>
              </a:spcBef>
              <a:buNone/>
              <a:tabLst>
                <a:tab pos="514350" algn="l"/>
                <a:tab pos="1028700" algn="l"/>
                <a:tab pos="1543050" algn="l"/>
              </a:tabLst>
            </a:pPr>
            <a:r>
              <a:rPr lang="en-US" altLang="zh-CN" sz="1600" b="1" dirty="0">
                <a:solidFill>
                  <a:srgbClr val="000000"/>
                </a:solidFill>
                <a:latin typeface="Helvetica" pitchFamily="34" charset="0"/>
              </a:rPr>
              <a:t>S0</a:t>
            </a:r>
            <a:endParaRPr lang="en-US" altLang="zh-CN" sz="1600" b="1" dirty="0">
              <a:solidFill>
                <a:srgbClr val="000000"/>
              </a:solidFill>
              <a:latin typeface="Helvetica" pitchFamily="34" charset="0"/>
            </a:endParaRPr>
          </a:p>
        </p:txBody>
      </p:sp>
      <p:sp>
        <p:nvSpPr>
          <p:cNvPr id="67596" name="Rectangle 12"/>
          <p:cNvSpPr>
            <a:spLocks noGrp="1"/>
          </p:cNvSpPr>
          <p:nvPr>
            <p:ph type="title"/>
          </p:nvPr>
        </p:nvSpPr>
        <p:spPr>
          <a:xfrm>
            <a:off x="468313" y="487363"/>
            <a:ext cx="8604250" cy="1143000"/>
          </a:xfrm>
        </p:spPr>
        <p:txBody>
          <a:bodyPr vert="horz" wrap="square" lIns="91440" tIns="45720" rIns="91440" bIns="45720" anchor="ctr" anchorCtr="0"/>
          <a:p>
            <a:pPr defTabSz="916305"/>
            <a:r>
              <a:rPr lang="zh-CN" altLang="en-US" dirty="0">
                <a:latin typeface="Helvetica" pitchFamily="34" charset="0"/>
              </a:rPr>
              <a:t>静态路由的例子</a:t>
            </a:r>
            <a:endParaRPr lang="zh-CN" altLang="en-US" dirty="0">
              <a:latin typeface="Helvetica" pitchFamily="34" charset="0"/>
            </a:endParaRPr>
          </a:p>
        </p:txBody>
      </p:sp>
      <p:sp>
        <p:nvSpPr>
          <p:cNvPr id="67597" name="Rectangle 13"/>
          <p:cNvSpPr/>
          <p:nvPr/>
        </p:nvSpPr>
        <p:spPr>
          <a:xfrm>
            <a:off x="5719763" y="1732598"/>
            <a:ext cx="960437" cy="254000"/>
          </a:xfrm>
          <a:prstGeom prst="rect">
            <a:avLst/>
          </a:prstGeom>
          <a:noFill/>
          <a:ln w="12700">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2000"/>
              </a:lnSpc>
              <a:spcBef>
                <a:spcPct val="0"/>
              </a:spcBef>
              <a:buNone/>
              <a:tabLst>
                <a:tab pos="514350" algn="l"/>
                <a:tab pos="1028700" algn="l"/>
                <a:tab pos="1543050" algn="l"/>
              </a:tabLst>
            </a:pPr>
            <a:r>
              <a:rPr lang="en-US" altLang="zh-CN" sz="1600" b="1" dirty="0">
                <a:solidFill>
                  <a:srgbClr val="000000"/>
                </a:solidFill>
                <a:latin typeface="Helvetica" pitchFamily="34" charset="0"/>
              </a:rPr>
              <a:t>172.16.1.0</a:t>
            </a:r>
            <a:endParaRPr lang="en-US" altLang="zh-CN" sz="1600" b="1" dirty="0">
              <a:solidFill>
                <a:srgbClr val="000000"/>
              </a:solidFill>
              <a:latin typeface="Helvetica" pitchFamily="34" charset="0"/>
            </a:endParaRPr>
          </a:p>
        </p:txBody>
      </p:sp>
      <p:sp>
        <p:nvSpPr>
          <p:cNvPr id="67598" name="Rectangle 14"/>
          <p:cNvSpPr/>
          <p:nvPr/>
        </p:nvSpPr>
        <p:spPr>
          <a:xfrm>
            <a:off x="5654675" y="2469198"/>
            <a:ext cx="146050" cy="200025"/>
          </a:xfrm>
          <a:prstGeom prst="rect">
            <a:avLst/>
          </a:prstGeom>
          <a:noFill/>
          <a:ln w="12700">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1575"/>
              </a:lnSpc>
              <a:spcBef>
                <a:spcPct val="0"/>
              </a:spcBef>
              <a:spcAft>
                <a:spcPts val="900"/>
              </a:spcAft>
              <a:buNone/>
              <a:tabLst>
                <a:tab pos="514350" algn="l"/>
                <a:tab pos="1028700" algn="l"/>
                <a:tab pos="1543050" algn="l"/>
              </a:tabLst>
            </a:pPr>
            <a:r>
              <a:rPr lang="en-US" altLang="zh-CN" sz="1600" b="1" dirty="0">
                <a:solidFill>
                  <a:srgbClr val="FFFFFF"/>
                </a:solidFill>
                <a:latin typeface="Helvetica" pitchFamily="34" charset="0"/>
              </a:rPr>
              <a:t>B</a:t>
            </a:r>
            <a:endParaRPr lang="en-US" altLang="zh-CN" sz="1600" b="1" dirty="0">
              <a:solidFill>
                <a:srgbClr val="FFFFFF"/>
              </a:solidFill>
              <a:latin typeface="Helvetica" pitchFamily="34" charset="0"/>
            </a:endParaRPr>
          </a:p>
        </p:txBody>
      </p:sp>
      <p:sp>
        <p:nvSpPr>
          <p:cNvPr id="67599" name="Rectangle 15"/>
          <p:cNvSpPr/>
          <p:nvPr/>
        </p:nvSpPr>
        <p:spPr>
          <a:xfrm>
            <a:off x="3246438" y="2605723"/>
            <a:ext cx="960437" cy="254000"/>
          </a:xfrm>
          <a:prstGeom prst="rect">
            <a:avLst/>
          </a:prstGeom>
          <a:noFill/>
          <a:ln w="12700">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2000"/>
              </a:lnSpc>
              <a:spcBef>
                <a:spcPct val="0"/>
              </a:spcBef>
              <a:buNone/>
              <a:tabLst>
                <a:tab pos="514350" algn="l"/>
                <a:tab pos="1028700" algn="l"/>
                <a:tab pos="1543050" algn="l"/>
              </a:tabLst>
            </a:pPr>
            <a:r>
              <a:rPr lang="en-US" altLang="zh-CN" sz="1600" b="1" dirty="0">
                <a:solidFill>
                  <a:srgbClr val="000000"/>
                </a:solidFill>
                <a:latin typeface="Helvetica" pitchFamily="34" charset="0"/>
              </a:rPr>
              <a:t>172.16.2.2</a:t>
            </a:r>
            <a:endParaRPr lang="en-US" altLang="zh-CN" sz="1600" b="1" dirty="0">
              <a:solidFill>
                <a:srgbClr val="000000"/>
              </a:solidFill>
              <a:latin typeface="Helvetica" pitchFamily="34" charset="0"/>
            </a:endParaRPr>
          </a:p>
        </p:txBody>
      </p:sp>
      <p:sp>
        <p:nvSpPr>
          <p:cNvPr id="67600" name="Text Box 16"/>
          <p:cNvSpPr txBox="1"/>
          <p:nvPr/>
        </p:nvSpPr>
        <p:spPr>
          <a:xfrm>
            <a:off x="1344613" y="2264410"/>
            <a:ext cx="1090612" cy="366713"/>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50000"/>
              </a:spcBef>
              <a:buNone/>
            </a:pPr>
            <a:r>
              <a:rPr lang="en-US" altLang="zh-CN" sz="1800" b="1" dirty="0">
                <a:latin typeface="Helvetica" pitchFamily="34" charset="0"/>
              </a:rPr>
              <a:t>Network</a:t>
            </a:r>
            <a:endParaRPr lang="en-US" altLang="zh-CN" sz="1800" b="1" dirty="0">
              <a:latin typeface="Helvetica" pitchFamily="34" charset="0"/>
            </a:endParaRPr>
          </a:p>
        </p:txBody>
      </p:sp>
      <p:pic>
        <p:nvPicPr>
          <p:cNvPr id="67601" name="Picture 17"/>
          <p:cNvPicPr/>
          <p:nvPr/>
        </p:nvPicPr>
        <p:blipFill>
          <a:blip r:embed="rId2"/>
          <a:stretch>
            <a:fillRect/>
          </a:stretch>
        </p:blipFill>
        <p:spPr>
          <a:xfrm>
            <a:off x="1303338" y="1624648"/>
            <a:ext cx="842962" cy="488950"/>
          </a:xfrm>
          <a:prstGeom prst="rect">
            <a:avLst/>
          </a:prstGeom>
          <a:noFill/>
          <a:ln w="12700">
            <a:noFill/>
          </a:ln>
        </p:spPr>
      </p:pic>
      <p:sp>
        <p:nvSpPr>
          <p:cNvPr id="67602" name="Line 18"/>
          <p:cNvSpPr/>
          <p:nvPr/>
        </p:nvSpPr>
        <p:spPr>
          <a:xfrm>
            <a:off x="6718300" y="1878648"/>
            <a:ext cx="509588" cy="11112"/>
          </a:xfrm>
          <a:prstGeom prst="line">
            <a:avLst/>
          </a:prstGeom>
          <a:ln w="38100" cap="flat" cmpd="sng">
            <a:solidFill>
              <a:schemeClr val="accent2"/>
            </a:solidFill>
            <a:prstDash val="solid"/>
            <a:headEnd type="none" w="sm" len="sm"/>
            <a:tailEnd type="none" w="sm" len="sm"/>
          </a:ln>
          <a:effectLst>
            <a:outerShdw dist="35921" dir="2699999" algn="ctr" rotWithShape="0">
              <a:schemeClr val="bg2"/>
            </a:outerShdw>
          </a:effectLst>
        </p:spPr>
      </p:sp>
      <p:sp>
        <p:nvSpPr>
          <p:cNvPr id="67603" name="Line 19"/>
          <p:cNvSpPr/>
          <p:nvPr/>
        </p:nvSpPr>
        <p:spPr>
          <a:xfrm>
            <a:off x="6735763" y="2766060"/>
            <a:ext cx="525462" cy="1588"/>
          </a:xfrm>
          <a:prstGeom prst="line">
            <a:avLst/>
          </a:prstGeom>
          <a:ln w="38100" cap="flat" cmpd="sng">
            <a:solidFill>
              <a:schemeClr val="accent2"/>
            </a:solidFill>
            <a:prstDash val="solid"/>
            <a:headEnd type="none" w="sm" len="sm"/>
            <a:tailEnd type="none" w="sm" len="sm"/>
          </a:ln>
          <a:effectLst>
            <a:outerShdw dist="35921" dir="2699999" algn="ctr" rotWithShape="0">
              <a:schemeClr val="bg2"/>
            </a:outerShdw>
          </a:effectLst>
        </p:spPr>
      </p:sp>
      <p:sp>
        <p:nvSpPr>
          <p:cNvPr id="67604" name="Line 20"/>
          <p:cNvSpPr/>
          <p:nvPr/>
        </p:nvSpPr>
        <p:spPr>
          <a:xfrm>
            <a:off x="6030913" y="2464435"/>
            <a:ext cx="684212" cy="3175"/>
          </a:xfrm>
          <a:prstGeom prst="line">
            <a:avLst/>
          </a:prstGeom>
          <a:ln w="38100" cap="flat" cmpd="sng">
            <a:solidFill>
              <a:schemeClr val="accent2"/>
            </a:solidFill>
            <a:prstDash val="solid"/>
            <a:headEnd type="none" w="sm" len="sm"/>
            <a:tailEnd type="none" w="sm" len="sm"/>
          </a:ln>
          <a:effectLst>
            <a:outerShdw dist="35921" dir="2699999" algn="ctr" rotWithShape="0">
              <a:schemeClr val="bg2"/>
            </a:outerShdw>
          </a:effectLst>
        </p:spPr>
      </p:sp>
      <p:pic>
        <p:nvPicPr>
          <p:cNvPr id="67605" name="Picture 21"/>
          <p:cNvPicPr/>
          <p:nvPr/>
        </p:nvPicPr>
        <p:blipFill>
          <a:blip r:embed="rId3"/>
          <a:stretch>
            <a:fillRect/>
          </a:stretch>
        </p:blipFill>
        <p:spPr>
          <a:xfrm>
            <a:off x="6988175" y="2488248"/>
            <a:ext cx="742950" cy="739775"/>
          </a:xfrm>
          <a:prstGeom prst="rect">
            <a:avLst/>
          </a:prstGeom>
          <a:noFill/>
          <a:ln w="9525">
            <a:noFill/>
          </a:ln>
        </p:spPr>
      </p:pic>
      <p:pic>
        <p:nvPicPr>
          <p:cNvPr id="67606" name="Picture 22"/>
          <p:cNvPicPr/>
          <p:nvPr/>
        </p:nvPicPr>
        <p:blipFill>
          <a:blip r:embed="rId3"/>
          <a:stretch>
            <a:fillRect/>
          </a:stretch>
        </p:blipFill>
        <p:spPr>
          <a:xfrm>
            <a:off x="6997700" y="1469073"/>
            <a:ext cx="742950" cy="739775"/>
          </a:xfrm>
          <a:prstGeom prst="rect">
            <a:avLst/>
          </a:prstGeom>
          <a:noFill/>
          <a:ln w="9525">
            <a:noFill/>
          </a:ln>
        </p:spPr>
      </p:pic>
      <p:sp>
        <p:nvSpPr>
          <p:cNvPr id="67607" name="Line 23"/>
          <p:cNvSpPr/>
          <p:nvPr/>
        </p:nvSpPr>
        <p:spPr>
          <a:xfrm>
            <a:off x="6721475" y="1737360"/>
            <a:ext cx="1588" cy="1219200"/>
          </a:xfrm>
          <a:prstGeom prst="line">
            <a:avLst/>
          </a:prstGeom>
          <a:ln w="38100" cap="flat" cmpd="sng">
            <a:solidFill>
              <a:schemeClr val="accent2"/>
            </a:solidFill>
            <a:prstDash val="solid"/>
            <a:headEnd type="none" w="sm" len="sm"/>
            <a:tailEnd type="none" w="sm" len="sm"/>
          </a:ln>
          <a:effectLst>
            <a:outerShdw dist="35921" dir="2699999" algn="ctr" rotWithShape="0">
              <a:schemeClr val="bg2"/>
            </a:outerShdw>
          </a:effectLst>
        </p:spPr>
      </p:sp>
      <p:grpSp>
        <p:nvGrpSpPr>
          <p:cNvPr id="67608" name="Group 24"/>
          <p:cNvGrpSpPr/>
          <p:nvPr/>
        </p:nvGrpSpPr>
        <p:grpSpPr>
          <a:xfrm>
            <a:off x="3094038" y="2337435"/>
            <a:ext cx="2443162" cy="158750"/>
            <a:chOff x="1732" y="1632"/>
            <a:chExt cx="1368" cy="89"/>
          </a:xfrm>
        </p:grpSpPr>
        <p:sp>
          <p:nvSpPr>
            <p:cNvPr id="67616" name="Rectangle 25"/>
            <p:cNvSpPr/>
            <p:nvPr/>
          </p:nvSpPr>
          <p:spPr>
            <a:xfrm>
              <a:off x="1732" y="1636"/>
              <a:ext cx="880" cy="16"/>
            </a:xfrm>
            <a:prstGeom prst="rect">
              <a:avLst/>
            </a:prstGeom>
            <a:solidFill>
              <a:schemeClr val="accent2"/>
            </a:solidFill>
            <a:ln w="12700" cap="flat" cmpd="sng">
              <a:solidFill>
                <a:schemeClr val="accent2"/>
              </a:solidFill>
              <a:prstDash val="solid"/>
              <a:miter/>
              <a:headEnd type="none" w="med" len="med"/>
              <a:tailEnd type="none" w="med" len="med"/>
            </a:ln>
            <a:effectLst>
              <a:outerShdw dist="35921" dir="2699999" algn="ctr" rotWithShape="0">
                <a:schemeClr val="tx1"/>
              </a:outerShdw>
            </a:effectLst>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67617" name="Rectangle 26"/>
            <p:cNvSpPr/>
            <p:nvPr/>
          </p:nvSpPr>
          <p:spPr>
            <a:xfrm>
              <a:off x="2412" y="1700"/>
              <a:ext cx="688" cy="16"/>
            </a:xfrm>
            <a:prstGeom prst="rect">
              <a:avLst/>
            </a:prstGeom>
            <a:solidFill>
              <a:schemeClr val="accent2"/>
            </a:solidFill>
            <a:ln w="12700" cap="flat" cmpd="sng">
              <a:solidFill>
                <a:schemeClr val="accent2"/>
              </a:solidFill>
              <a:prstDash val="solid"/>
              <a:miter/>
              <a:headEnd type="none" w="med" len="med"/>
              <a:tailEnd type="none" w="med" len="med"/>
            </a:ln>
            <a:effectLst>
              <a:outerShdw dist="35921" dir="2699999" algn="ctr" rotWithShape="0">
                <a:schemeClr val="tx1"/>
              </a:outerShdw>
            </a:effectLst>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67618" name="Freeform 27"/>
            <p:cNvSpPr/>
            <p:nvPr/>
          </p:nvSpPr>
          <p:spPr>
            <a:xfrm>
              <a:off x="2408" y="1632"/>
              <a:ext cx="225" cy="89"/>
            </a:xfrm>
            <a:custGeom>
              <a:avLst/>
              <a:gdLst/>
              <a:ahLst/>
              <a:cxnLst>
                <a:cxn ang="0">
                  <a:pos x="0" y="64"/>
                </a:cxn>
                <a:cxn ang="0">
                  <a:pos x="8" y="88"/>
                </a:cxn>
                <a:cxn ang="0">
                  <a:pos x="224" y="24"/>
                </a:cxn>
                <a:cxn ang="0">
                  <a:pos x="216" y="0"/>
                </a:cxn>
                <a:cxn ang="0">
                  <a:pos x="0" y="64"/>
                </a:cxn>
              </a:cxnLst>
              <a:pathLst>
                <a:path w="225" h="89">
                  <a:moveTo>
                    <a:pt x="0" y="64"/>
                  </a:moveTo>
                  <a:lnTo>
                    <a:pt x="8" y="88"/>
                  </a:lnTo>
                  <a:lnTo>
                    <a:pt x="224" y="24"/>
                  </a:lnTo>
                  <a:lnTo>
                    <a:pt x="216" y="0"/>
                  </a:lnTo>
                  <a:lnTo>
                    <a:pt x="0" y="64"/>
                  </a:lnTo>
                </a:path>
              </a:pathLst>
            </a:custGeom>
            <a:solidFill>
              <a:schemeClr val="accent2">
                <a:alpha val="100000"/>
              </a:schemeClr>
            </a:solidFill>
            <a:ln w="12700" cap="rnd" cmpd="sng">
              <a:solidFill>
                <a:schemeClr val="accent2">
                  <a:alpha val="100000"/>
                </a:schemeClr>
              </a:solidFill>
              <a:prstDash val="solid"/>
              <a:round/>
              <a:headEnd type="none" w="med" len="med"/>
              <a:tailEnd type="none" w="med" len="med"/>
            </a:ln>
            <a:effectLst>
              <a:outerShdw dist="35921" dir="2699999" algn="ctr" rotWithShape="0">
                <a:schemeClr val="tx1">
                  <a:alpha val="100000"/>
                </a:schemeClr>
              </a:outerShdw>
            </a:effectLst>
          </p:spPr>
          <p:txBody>
            <a:bodyPr/>
            <a:p>
              <a:endParaRPr lang="zh-CN" altLang="en-US"/>
            </a:p>
          </p:txBody>
        </p:sp>
      </p:grpSp>
      <p:pic>
        <p:nvPicPr>
          <p:cNvPr id="67609" name="Picture 28"/>
          <p:cNvPicPr/>
          <p:nvPr/>
        </p:nvPicPr>
        <p:blipFill>
          <a:blip r:embed="rId2"/>
          <a:stretch>
            <a:fillRect/>
          </a:stretch>
        </p:blipFill>
        <p:spPr>
          <a:xfrm>
            <a:off x="2486025" y="2188210"/>
            <a:ext cx="800100" cy="461963"/>
          </a:xfrm>
          <a:prstGeom prst="rect">
            <a:avLst/>
          </a:prstGeom>
          <a:noFill/>
          <a:ln w="12700">
            <a:noFill/>
          </a:ln>
        </p:spPr>
      </p:pic>
      <p:pic>
        <p:nvPicPr>
          <p:cNvPr id="67610" name="Picture 29"/>
          <p:cNvPicPr/>
          <p:nvPr/>
        </p:nvPicPr>
        <p:blipFill>
          <a:blip r:embed="rId2"/>
          <a:stretch>
            <a:fillRect/>
          </a:stretch>
        </p:blipFill>
        <p:spPr>
          <a:xfrm>
            <a:off x="5300663" y="2188210"/>
            <a:ext cx="800100" cy="461963"/>
          </a:xfrm>
          <a:prstGeom prst="rect">
            <a:avLst/>
          </a:prstGeom>
          <a:noFill/>
          <a:ln w="12700">
            <a:noFill/>
          </a:ln>
        </p:spPr>
      </p:pic>
      <p:sp>
        <p:nvSpPr>
          <p:cNvPr id="67611" name="Rectangle 30"/>
          <p:cNvSpPr/>
          <p:nvPr/>
        </p:nvSpPr>
        <p:spPr>
          <a:xfrm>
            <a:off x="2822575" y="2462848"/>
            <a:ext cx="142875" cy="200025"/>
          </a:xfrm>
          <a:prstGeom prst="rect">
            <a:avLst/>
          </a:prstGeom>
          <a:noFill/>
          <a:ln w="12700">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1575"/>
              </a:lnSpc>
              <a:spcBef>
                <a:spcPct val="0"/>
              </a:spcBef>
              <a:spcAft>
                <a:spcPts val="900"/>
              </a:spcAft>
              <a:buNone/>
              <a:tabLst>
                <a:tab pos="514350" algn="l"/>
                <a:tab pos="1028700" algn="l"/>
                <a:tab pos="1543050" algn="l"/>
              </a:tabLst>
            </a:pPr>
            <a:r>
              <a:rPr lang="en-US" altLang="zh-CN" sz="1600" b="1" dirty="0">
                <a:solidFill>
                  <a:srgbClr val="FFFFFF"/>
                </a:solidFill>
                <a:latin typeface="Helvetica" pitchFamily="34" charset="0"/>
              </a:rPr>
              <a:t>A</a:t>
            </a:r>
            <a:endParaRPr lang="en-US" altLang="zh-CN" sz="1600" b="1" dirty="0">
              <a:solidFill>
                <a:srgbClr val="FFFFFF"/>
              </a:solidFill>
              <a:latin typeface="Helvetica" pitchFamily="34" charset="0"/>
            </a:endParaRPr>
          </a:p>
        </p:txBody>
      </p:sp>
      <p:pic>
        <p:nvPicPr>
          <p:cNvPr id="67612" name="Picture 31"/>
          <p:cNvPicPr/>
          <p:nvPr/>
        </p:nvPicPr>
        <p:blipFill>
          <a:blip r:embed="rId2"/>
          <a:stretch>
            <a:fillRect/>
          </a:stretch>
        </p:blipFill>
        <p:spPr>
          <a:xfrm>
            <a:off x="931863" y="2688273"/>
            <a:ext cx="842962" cy="488950"/>
          </a:xfrm>
          <a:prstGeom prst="rect">
            <a:avLst/>
          </a:prstGeom>
          <a:noFill/>
          <a:ln w="12700">
            <a:noFill/>
          </a:ln>
        </p:spPr>
      </p:pic>
      <p:sp>
        <p:nvSpPr>
          <p:cNvPr id="67613" name="Rectangle 32"/>
          <p:cNvSpPr/>
          <p:nvPr/>
        </p:nvSpPr>
        <p:spPr>
          <a:xfrm>
            <a:off x="5630863" y="2467610"/>
            <a:ext cx="146050" cy="200025"/>
          </a:xfrm>
          <a:prstGeom prst="rect">
            <a:avLst/>
          </a:prstGeom>
          <a:noFill/>
          <a:ln w="12700">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1028700">
              <a:lnSpc>
                <a:spcPts val="1575"/>
              </a:lnSpc>
              <a:spcBef>
                <a:spcPct val="0"/>
              </a:spcBef>
              <a:spcAft>
                <a:spcPts val="900"/>
              </a:spcAft>
              <a:buNone/>
              <a:tabLst>
                <a:tab pos="514350" algn="l"/>
                <a:tab pos="1028700" algn="l"/>
                <a:tab pos="1543050" algn="l"/>
              </a:tabLst>
            </a:pPr>
            <a:r>
              <a:rPr lang="en-US" altLang="zh-CN" sz="1600" b="1" dirty="0">
                <a:solidFill>
                  <a:srgbClr val="FFFFFF"/>
                </a:solidFill>
                <a:latin typeface="Helvetica" pitchFamily="34" charset="0"/>
              </a:rPr>
              <a:t>B</a:t>
            </a:r>
            <a:endParaRPr lang="en-US" altLang="zh-CN" sz="1600" dirty="0">
              <a:solidFill>
                <a:srgbClr val="FFFFFF"/>
              </a:solidFill>
              <a:latin typeface="Helvetica" pitchFamily="34" charset="0"/>
            </a:endParaRPr>
          </a:p>
        </p:txBody>
      </p:sp>
      <p:sp>
        <p:nvSpPr>
          <p:cNvPr id="67614" name="Line 33"/>
          <p:cNvSpPr/>
          <p:nvPr/>
        </p:nvSpPr>
        <p:spPr>
          <a:xfrm>
            <a:off x="2963863" y="2662873"/>
            <a:ext cx="0" cy="936625"/>
          </a:xfrm>
          <a:prstGeom prst="line">
            <a:avLst/>
          </a:prstGeom>
          <a:ln w="28575" cap="flat" cmpd="sng">
            <a:solidFill>
              <a:srgbClr val="000000"/>
            </a:solidFill>
            <a:prstDash val="solid"/>
            <a:headEnd type="none" w="med" len="med"/>
            <a:tailEnd type="triangle" w="med" len="med"/>
          </a:ln>
        </p:spPr>
      </p:sp>
      <p:sp>
        <p:nvSpPr>
          <p:cNvPr id="67615" name="Rectangle 34"/>
          <p:cNvSpPr/>
          <p:nvPr/>
        </p:nvSpPr>
        <p:spPr>
          <a:xfrm flipV="1">
            <a:off x="900113" y="4442460"/>
            <a:ext cx="6761162" cy="466725"/>
          </a:xfrm>
          <a:prstGeom prst="rect">
            <a:avLst/>
          </a:prstGeom>
          <a:solidFill>
            <a:schemeClr val="folHlink"/>
          </a:solidFill>
          <a:ln w="12700" cap="flat" cmpd="sng">
            <a:solidFill>
              <a:srgbClr val="000000"/>
            </a:solidFill>
            <a:prstDash val="solid"/>
            <a:miter/>
            <a:headEnd type="none" w="med" len="med"/>
            <a:tailEnd type="none" w="med" len="med"/>
          </a:ln>
          <a:effectLst>
            <a:outerShdw dist="35921" dir="2699999" algn="ctr" rotWithShape="0">
              <a:schemeClr val="tx1"/>
            </a:outerShdw>
          </a:effectLst>
        </p:spPr>
        <p:txBody>
          <a:bodyPr rot="10800000" wrap="none" lIns="69596" tIns="98595" rIns="69596" bIns="98595"/>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000" b="1" dirty="0">
                <a:solidFill>
                  <a:srgbClr val="000000"/>
                </a:solidFill>
                <a:latin typeface="Arial" panose="020B0604020202020204" pitchFamily="34" charset="0"/>
                <a:ea typeface="华文楷体" panose="02010600040101010101" pitchFamily="2" charset="-122"/>
              </a:rPr>
              <a:t>  </a:t>
            </a:r>
            <a:r>
              <a:rPr lang="en-US" altLang="zh-CN" sz="2000" b="1" dirty="0">
                <a:solidFill>
                  <a:srgbClr val="000000"/>
                </a:solidFill>
                <a:latin typeface="Arial" panose="020B0604020202020204" pitchFamily="34" charset="0"/>
                <a:ea typeface="华文楷体" panose="02010600040101010101" pitchFamily="2" charset="-122"/>
              </a:rPr>
              <a:t>ip route 172.16.1.0 255.255.255.0 s0</a:t>
            </a:r>
            <a:endParaRPr lang="en-US" altLang="zh-CN" sz="2000" b="1" dirty="0">
              <a:solidFill>
                <a:srgbClr val="000000"/>
              </a:solidFill>
              <a:latin typeface="Arial" panose="020B0604020202020204" pitchFamily="34" charset="0"/>
              <a:ea typeface="华文楷体" panose="02010600040101010101" pitchFamily="2" charset="-122"/>
            </a:endParaRPr>
          </a:p>
        </p:txBody>
      </p:sp>
      <p:sp>
        <p:nvSpPr>
          <p:cNvPr id="2" name="文本框 1"/>
          <p:cNvSpPr txBox="1"/>
          <p:nvPr>
            <p:custDataLst>
              <p:tags r:id="rId4"/>
            </p:custDataLst>
          </p:nvPr>
        </p:nvSpPr>
        <p:spPr>
          <a:xfrm>
            <a:off x="7668260" y="6365875"/>
            <a:ext cx="3048000" cy="337185"/>
          </a:xfrm>
          <a:prstGeom prst="rect">
            <a:avLst/>
          </a:prstGeom>
          <a:noFill/>
        </p:spPr>
        <p:txBody>
          <a:bodyPr wrap="square" rtlCol="0">
            <a:spAutoFit/>
          </a:bodyPr>
          <a:p>
            <a:r>
              <a:rPr lang="zh-CN" altLang="en-US" sz="1600"/>
              <a:t>真题</a:t>
            </a:r>
            <a:r>
              <a:rPr lang="en-US" altLang="zh-CN" sz="1600"/>
              <a:t>2009</a:t>
            </a:r>
            <a:endParaRPr lang="en-US" altLang="zh-CN" sz="1600"/>
          </a:p>
        </p:txBody>
      </p:sp>
      <p:sp>
        <p:nvSpPr>
          <p:cNvPr id="3" name="文本框 2"/>
          <p:cNvSpPr txBox="1"/>
          <p:nvPr/>
        </p:nvSpPr>
        <p:spPr>
          <a:xfrm>
            <a:off x="734695" y="5446395"/>
            <a:ext cx="7561580" cy="583565"/>
          </a:xfrm>
          <a:prstGeom prst="rect">
            <a:avLst/>
          </a:prstGeom>
          <a:noFill/>
        </p:spPr>
        <p:txBody>
          <a:bodyPr wrap="square" rtlCol="0">
            <a:spAutoFit/>
          </a:bodyPr>
          <a:p>
            <a:r>
              <a:rPr lang="zh-CN" altLang="en-US" sz="3200">
                <a:latin typeface="华文细黑" panose="02010600040101010101" charset="-122"/>
                <a:ea typeface="华文细黑" panose="02010600040101010101" charset="-122"/>
              </a:rPr>
              <a:t>问题：路由器</a:t>
            </a:r>
            <a:r>
              <a:rPr lang="en-US" altLang="zh-CN" sz="3200">
                <a:latin typeface="华文细黑" panose="02010600040101010101" charset="-122"/>
                <a:ea typeface="华文细黑" panose="02010600040101010101" charset="-122"/>
              </a:rPr>
              <a:t>B</a:t>
            </a:r>
            <a:r>
              <a:rPr lang="zh-CN" altLang="en-US" sz="3200">
                <a:latin typeface="华文细黑" panose="02010600040101010101" charset="-122"/>
                <a:ea typeface="华文细黑" panose="02010600040101010101" charset="-122"/>
              </a:rPr>
              <a:t>上的静态路由如何配置？</a:t>
            </a:r>
            <a:endParaRPr lang="zh-CN" altLang="en-US" sz="3200">
              <a:latin typeface="华文细黑" panose="02010600040101010101" charset="-122"/>
              <a:ea typeface="华文细黑" panose="02010600040101010101"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16387" name="Rectangle 2"/>
          <p:cNvSpPr>
            <a:spLocks noGrp="1"/>
          </p:cNvSpPr>
          <p:nvPr>
            <p:ph type="title"/>
          </p:nvPr>
        </p:nvSpPr>
        <p:spPr>
          <a:xfrm>
            <a:off x="611188" y="908050"/>
            <a:ext cx="7772400" cy="1143000"/>
          </a:xfrm>
        </p:spPr>
        <p:txBody>
          <a:bodyPr vert="horz" wrap="square" lIns="91440" tIns="45720" rIns="91440" bIns="45720" anchor="ctr" anchorCtr="0"/>
          <a:p>
            <a:pPr eaLnBrk="1" hangingPunct="1"/>
            <a:r>
              <a:rPr lang="en-US" altLang="zh-CN" dirty="0"/>
              <a:t>4.3 </a:t>
            </a:r>
            <a:r>
              <a:rPr lang="zh-CN" altLang="en-US" dirty="0"/>
              <a:t>路由表的构成与查找</a:t>
            </a:r>
            <a:endParaRPr lang="zh-CN" altLang="en-US" dirty="0"/>
          </a:p>
        </p:txBody>
      </p:sp>
      <p:sp>
        <p:nvSpPr>
          <p:cNvPr id="595971" name="Rectangle 3"/>
          <p:cNvSpPr>
            <a:spLocks noGrp="1"/>
          </p:cNvSpPr>
          <p:nvPr>
            <p:ph idx="1"/>
          </p:nvPr>
        </p:nvSpPr>
        <p:spPr>
          <a:xfrm>
            <a:off x="539750" y="2205038"/>
            <a:ext cx="8353425" cy="3890962"/>
          </a:xfrm>
        </p:spPr>
        <p:txBody>
          <a:bodyPr vert="horz" wrap="square" lIns="91440" tIns="45720" rIns="91440" bIns="45720" anchor="t" anchorCtr="0"/>
          <a:p>
            <a:pPr eaLnBrk="1" hangingPunct="1">
              <a:buNone/>
            </a:pPr>
            <a:r>
              <a:rPr lang="zh-CN" altLang="en-US" b="1" dirty="0"/>
              <a:t>对应课本“</a:t>
            </a:r>
            <a:r>
              <a:rPr lang="en-US" altLang="zh-CN" b="1" dirty="0"/>
              <a:t>4.3</a:t>
            </a:r>
            <a:r>
              <a:rPr lang="zh-CN" altLang="en-US" b="1" dirty="0"/>
              <a:t>节 </a:t>
            </a:r>
            <a:r>
              <a:rPr lang="en-US" altLang="zh-CN" b="1" dirty="0"/>
              <a:t>IP</a:t>
            </a:r>
            <a:r>
              <a:rPr lang="zh-CN" altLang="en-US" b="1" dirty="0"/>
              <a:t>层转发分组的过程”</a:t>
            </a:r>
            <a:endParaRPr lang="zh-CN" altLang="en-US" b="1" dirty="0"/>
          </a:p>
          <a:p>
            <a:pPr eaLnBrk="1" hangingPunct="1"/>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95971">
                                            <p:txEl>
                                              <p:charRg st="0" end="22"/>
                                            </p:txEl>
                                          </p:spTgt>
                                        </p:tgtEl>
                                        <p:attrNameLst>
                                          <p:attrName>style.visibility</p:attrName>
                                        </p:attrNameLst>
                                      </p:cBhvr>
                                      <p:to>
                                        <p:strVal val="visible"/>
                                      </p:to>
                                    </p:set>
                                    <p:anim calcmode="lin" valueType="num">
                                      <p:cBhvr additive="base">
                                        <p:cTn id="7" dur="500" fill="hold"/>
                                        <p:tgtEl>
                                          <p:spTgt spid="595971">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5971">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18435" name="Rectangle 2"/>
          <p:cNvSpPr>
            <a:spLocks noGrp="1"/>
          </p:cNvSpPr>
          <p:nvPr>
            <p:ph type="title"/>
          </p:nvPr>
        </p:nvSpPr>
        <p:spPr>
          <a:xfrm>
            <a:off x="685800" y="304800"/>
            <a:ext cx="7772400" cy="1143000"/>
          </a:xfrm>
        </p:spPr>
        <p:txBody>
          <a:bodyPr vert="horz" wrap="square" lIns="91440" tIns="45720" rIns="91440" bIns="45720" anchor="ctr" anchorCtr="0"/>
          <a:p>
            <a:pPr eaLnBrk="1" hangingPunct="1"/>
            <a:r>
              <a:rPr lang="en-US" altLang="zh-CN" sz="4000" dirty="0">
                <a:latin typeface="宋体" panose="02010600030101010101" pitchFamily="2" charset="-122"/>
              </a:rPr>
              <a:t>4.3.0 IP</a:t>
            </a:r>
            <a:r>
              <a:rPr lang="zh-CN" altLang="en-US" sz="4000" dirty="0">
                <a:latin typeface="宋体" panose="02010600030101010101" pitchFamily="2" charset="-122"/>
              </a:rPr>
              <a:t>数据报的交付方式</a:t>
            </a:r>
            <a:endParaRPr lang="zh-CN" altLang="en-US" sz="4000" dirty="0">
              <a:latin typeface="宋体" panose="02010600030101010101" pitchFamily="2" charset="-122"/>
            </a:endParaRPr>
          </a:p>
        </p:txBody>
      </p:sp>
      <p:sp>
        <p:nvSpPr>
          <p:cNvPr id="18436" name="Rectangle 3"/>
          <p:cNvSpPr>
            <a:spLocks noGrp="1"/>
          </p:cNvSpPr>
          <p:nvPr>
            <p:ph idx="1"/>
          </p:nvPr>
        </p:nvSpPr>
        <p:spPr>
          <a:xfrm>
            <a:off x="323850" y="1484313"/>
            <a:ext cx="8534400" cy="4611687"/>
          </a:xfrm>
        </p:spPr>
        <p:txBody>
          <a:bodyPr vert="horz" wrap="square" lIns="91440" tIns="45720" rIns="91440" bIns="45720" anchor="t" anchorCtr="0"/>
          <a:p>
            <a:pPr eaLnBrk="1" hangingPunct="1">
              <a:buNone/>
            </a:pPr>
            <a:r>
              <a:rPr lang="zh-CN" altLang="en-US" b="1" dirty="0">
                <a:latin typeface="宋体" panose="02010600030101010101" pitchFamily="2" charset="-122"/>
              </a:rPr>
              <a:t>  一.直接交付:当分组的源主机和目的主机是在同一个网络、或在最后一个路由器与目的主机之间时，进行直接交付。</a:t>
            </a:r>
            <a:endParaRPr lang="zh-CN" altLang="en-US" b="1" dirty="0">
              <a:latin typeface="宋体" panose="02010600030101010101" pitchFamily="2" charset="-122"/>
            </a:endParaRPr>
          </a:p>
        </p:txBody>
      </p:sp>
      <p:sp>
        <p:nvSpPr>
          <p:cNvPr id="18437" name="Rectangle 5"/>
          <p:cNvSpPr/>
          <p:nvPr/>
        </p:nvSpPr>
        <p:spPr>
          <a:xfrm>
            <a:off x="684213" y="3357563"/>
            <a:ext cx="7848600" cy="1554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二.间接交付:目的主机与源主机不在同一 个网络上，</a:t>
            </a:r>
            <a:r>
              <a:rPr lang="en-US" altLang="zh-CN" b="1" dirty="0">
                <a:latin typeface="宋体" panose="02010600030101010101" pitchFamily="2" charset="-122"/>
              </a:rPr>
              <a:t>IP</a:t>
            </a:r>
            <a:r>
              <a:rPr lang="zh-CN" altLang="en-US" b="1" dirty="0">
                <a:latin typeface="宋体" panose="02010600030101010101" pitchFamily="2" charset="-122"/>
              </a:rPr>
              <a:t>分组无法直接到达目的主机, 需要经过路由器转发，进行间接交付</a:t>
            </a:r>
            <a:endParaRPr lang="zh-CN" altLang="en-US" b="1" dirty="0">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19459" name="Rectangle 4"/>
          <p:cNvSpPr>
            <a:spLocks noGrp="1"/>
          </p:cNvSpPr>
          <p:nvPr>
            <p:ph idx="1"/>
          </p:nvPr>
        </p:nvSpPr>
        <p:spPr>
          <a:xfrm>
            <a:off x="381000" y="457200"/>
            <a:ext cx="8763000" cy="5638800"/>
          </a:xfrm>
        </p:spPr>
        <p:txBody>
          <a:bodyPr vert="horz" wrap="square" lIns="91440" tIns="45720" rIns="91440" bIns="45720" anchor="t" anchorCtr="0"/>
          <a:p>
            <a:pPr eaLnBrk="1" hangingPunct="1">
              <a:buNone/>
            </a:pPr>
            <a:endParaRPr lang="zh-CN" altLang="en-US" b="1" dirty="0">
              <a:latin typeface="楷体_GB2312" pitchFamily="49" charset="-122"/>
              <a:ea typeface="楷体_GB2312" pitchFamily="49" charset="-122"/>
            </a:endParaRPr>
          </a:p>
        </p:txBody>
      </p:sp>
      <p:graphicFrame>
        <p:nvGraphicFramePr>
          <p:cNvPr id="19460" name="Object 7"/>
          <p:cNvGraphicFramePr>
            <a:graphicFrameLocks noChangeAspect="1"/>
          </p:cNvGraphicFramePr>
          <p:nvPr/>
        </p:nvGraphicFramePr>
        <p:xfrm>
          <a:off x="0" y="381000"/>
          <a:ext cx="9144000" cy="6477000"/>
        </p:xfrm>
        <a:graphic>
          <a:graphicData uri="http://schemas.openxmlformats.org/presentationml/2006/ole">
            <mc:AlternateContent xmlns:mc="http://schemas.openxmlformats.org/markup-compatibility/2006">
              <mc:Choice xmlns:v="urn:schemas-microsoft-com:vml" Requires="v">
                <p:oleObj spid="_x0000_s3076" name="" r:id="rId1" imgW="4672330" imgH="2372995" progId="Visio.Drawing.6">
                  <p:embed/>
                </p:oleObj>
              </mc:Choice>
              <mc:Fallback>
                <p:oleObj name="" r:id="rId1" imgW="4672330" imgH="2372995" progId="Visio.Drawing.6">
                  <p:embed/>
                  <p:pic>
                    <p:nvPicPr>
                      <p:cNvPr id="0" name="图片 3075"/>
                      <p:cNvPicPr/>
                      <p:nvPr/>
                    </p:nvPicPr>
                    <p:blipFill>
                      <a:blip r:embed="rId2"/>
                      <a:stretch>
                        <a:fillRect/>
                      </a:stretch>
                    </p:blipFill>
                    <p:spPr>
                      <a:xfrm>
                        <a:off x="0" y="381000"/>
                        <a:ext cx="9144000" cy="6477000"/>
                      </a:xfrm>
                      <a:prstGeom prst="rect">
                        <a:avLst/>
                      </a:prstGeom>
                      <a:solidFill>
                        <a:srgbClr val="6699FF"/>
                      </a:solidFill>
                      <a:ln w="38100">
                        <a:noFill/>
                        <a:miter/>
                      </a:ln>
                    </p:spPr>
                  </p:pic>
                </p:oleObj>
              </mc:Fallback>
            </mc:AlternateContent>
          </a:graphicData>
        </a:graphic>
      </p:graphicFrame>
      <p:sp>
        <p:nvSpPr>
          <p:cNvPr id="19461" name="Rectangle 8"/>
          <p:cNvSpPr/>
          <p:nvPr/>
        </p:nvSpPr>
        <p:spPr>
          <a:xfrm>
            <a:off x="2133600" y="2362200"/>
            <a:ext cx="1447800" cy="762000"/>
          </a:xfrm>
          <a:prstGeom prst="rect">
            <a:avLst/>
          </a:prstGeom>
          <a:noFill/>
          <a:ln w="15875" cap="flat" cmpd="sng">
            <a:solidFill>
              <a:srgbClr val="FF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19462" name="Rectangle 10"/>
          <p:cNvSpPr/>
          <p:nvPr/>
        </p:nvSpPr>
        <p:spPr>
          <a:xfrm>
            <a:off x="4572000" y="3962400"/>
            <a:ext cx="1447800" cy="762000"/>
          </a:xfrm>
          <a:prstGeom prst="rect">
            <a:avLst/>
          </a:prstGeom>
          <a:noFill/>
          <a:ln w="15875" cap="flat" cmpd="sng">
            <a:solidFill>
              <a:srgbClr val="FF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graphicFrame>
        <p:nvGraphicFramePr>
          <p:cNvPr id="21507" name="Object 1026"/>
          <p:cNvGraphicFramePr>
            <a:graphicFrameLocks noChangeAspect="1"/>
          </p:cNvGraphicFramePr>
          <p:nvPr/>
        </p:nvGraphicFramePr>
        <p:xfrm>
          <a:off x="0" y="0"/>
          <a:ext cx="9144000" cy="6629400"/>
        </p:xfrm>
        <a:graphic>
          <a:graphicData uri="http://schemas.openxmlformats.org/presentationml/2006/ole">
            <mc:AlternateContent xmlns:mc="http://schemas.openxmlformats.org/markup-compatibility/2006">
              <mc:Choice xmlns:v="urn:schemas-microsoft-com:vml" Requires="v">
                <p:oleObj spid="_x0000_s3077" name="" r:id="rId1" imgW="3689350" imgH="4603750" progId="Visio.Drawing.6">
                  <p:embed/>
                </p:oleObj>
              </mc:Choice>
              <mc:Fallback>
                <p:oleObj name="" r:id="rId1" imgW="3689350" imgH="4603750" progId="Visio.Drawing.6">
                  <p:embed/>
                  <p:pic>
                    <p:nvPicPr>
                      <p:cNvPr id="0" name="图片 3076"/>
                      <p:cNvPicPr/>
                      <p:nvPr/>
                    </p:nvPicPr>
                    <p:blipFill>
                      <a:blip r:embed="rId2"/>
                      <a:stretch>
                        <a:fillRect/>
                      </a:stretch>
                    </p:blipFill>
                    <p:spPr>
                      <a:xfrm>
                        <a:off x="0" y="0"/>
                        <a:ext cx="9144000" cy="6629400"/>
                      </a:xfrm>
                      <a:prstGeom prst="rect">
                        <a:avLst/>
                      </a:prstGeom>
                      <a:solidFill>
                        <a:srgbClr val="6699FF"/>
                      </a:solidFill>
                      <a:ln w="38100">
                        <a:noFill/>
                        <a:miter/>
                      </a:ln>
                    </p:spPr>
                  </p:pic>
                </p:oleObj>
              </mc:Fallback>
            </mc:AlternateContent>
          </a:graphicData>
        </a:graphic>
      </p:graphicFrame>
      <p:sp>
        <p:nvSpPr>
          <p:cNvPr id="21508" name="Rectangle 1027"/>
          <p:cNvSpPr/>
          <p:nvPr/>
        </p:nvSpPr>
        <p:spPr>
          <a:xfrm>
            <a:off x="990600" y="6278563"/>
            <a:ext cx="1841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b="1" dirty="0">
              <a:latin typeface="楷体_GB2312" pitchFamily="49" charset="-122"/>
              <a:ea typeface="楷体_GB2312" pitchFamily="49" charset="-122"/>
            </a:endParaRPr>
          </a:p>
        </p:txBody>
      </p:sp>
      <p:sp>
        <p:nvSpPr>
          <p:cNvPr id="21509" name="Rectangle 1029"/>
          <p:cNvSpPr/>
          <p:nvPr/>
        </p:nvSpPr>
        <p:spPr>
          <a:xfrm>
            <a:off x="1524000" y="1981200"/>
            <a:ext cx="1447800" cy="762000"/>
          </a:xfrm>
          <a:prstGeom prst="rect">
            <a:avLst/>
          </a:prstGeom>
          <a:noFill/>
          <a:ln w="15875" cap="flat" cmpd="sng">
            <a:solidFill>
              <a:srgbClr val="FF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21510" name="Rectangle 1030"/>
          <p:cNvSpPr/>
          <p:nvPr/>
        </p:nvSpPr>
        <p:spPr>
          <a:xfrm>
            <a:off x="7010400" y="1676400"/>
            <a:ext cx="1447800" cy="762000"/>
          </a:xfrm>
          <a:prstGeom prst="rect">
            <a:avLst/>
          </a:prstGeom>
          <a:noFill/>
          <a:ln w="15875" cap="flat" cmpd="sng">
            <a:solidFill>
              <a:srgbClr val="FF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
        <p:nvSpPr>
          <p:cNvPr id="21511" name="Rectangle 1031"/>
          <p:cNvSpPr/>
          <p:nvPr/>
        </p:nvSpPr>
        <p:spPr>
          <a:xfrm>
            <a:off x="3429000" y="4953000"/>
            <a:ext cx="1447800" cy="762000"/>
          </a:xfrm>
          <a:prstGeom prst="rect">
            <a:avLst/>
          </a:prstGeom>
          <a:noFill/>
          <a:ln w="15875" cap="flat" cmpd="sng">
            <a:solidFill>
              <a:srgbClr val="FF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8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23555" name="Rectangle 2"/>
          <p:cNvSpPr>
            <a:spLocks noGrp="1"/>
          </p:cNvSpPr>
          <p:nvPr>
            <p:ph type="title"/>
          </p:nvPr>
        </p:nvSpPr>
        <p:spPr>
          <a:xfrm>
            <a:off x="304800" y="1143000"/>
            <a:ext cx="8839200" cy="1143000"/>
          </a:xfrm>
        </p:spPr>
        <p:txBody>
          <a:bodyPr vert="horz" wrap="square" lIns="91440" tIns="45720" rIns="91440" bIns="45720" anchor="ctr" anchorCtr="0"/>
          <a:p>
            <a:pPr algn="l" eaLnBrk="1" hangingPunct="1"/>
            <a:r>
              <a:rPr lang="zh-CN" altLang="en-US" sz="3600" dirty="0">
                <a:solidFill>
                  <a:schemeClr val="tx1"/>
                </a:solidFill>
              </a:rPr>
              <a:t>判断:一台主机/路由器</a:t>
            </a:r>
            <a:r>
              <a:rPr lang="en-US" altLang="zh-CN" sz="3600" dirty="0">
                <a:solidFill>
                  <a:schemeClr val="tx1"/>
                </a:solidFill>
              </a:rPr>
              <a:t>X</a:t>
            </a:r>
            <a:r>
              <a:rPr lang="zh-CN" altLang="en-US" sz="3600" dirty="0">
                <a:solidFill>
                  <a:schemeClr val="tx1"/>
                </a:solidFill>
              </a:rPr>
              <a:t>能否将一个</a:t>
            </a:r>
            <a:r>
              <a:rPr lang="en-US" altLang="zh-CN" sz="3600" dirty="0">
                <a:solidFill>
                  <a:schemeClr val="tx1"/>
                </a:solidFill>
              </a:rPr>
              <a:t>IP</a:t>
            </a:r>
            <a:r>
              <a:rPr lang="zh-CN" altLang="en-US" sz="3600" dirty="0">
                <a:solidFill>
                  <a:schemeClr val="tx1"/>
                </a:solidFill>
              </a:rPr>
              <a:t>分组直接交付给目的主机</a:t>
            </a:r>
            <a:r>
              <a:rPr lang="en-US" altLang="zh-CN" sz="3600" dirty="0">
                <a:solidFill>
                  <a:schemeClr val="tx1"/>
                </a:solidFill>
              </a:rPr>
              <a:t>Y,</a:t>
            </a:r>
            <a:r>
              <a:rPr lang="zh-CN" altLang="en-US" sz="3600" dirty="0">
                <a:solidFill>
                  <a:schemeClr val="tx1"/>
                </a:solidFill>
              </a:rPr>
              <a:t>还是需要路由器进行间接交付?</a:t>
            </a:r>
            <a:endParaRPr lang="zh-CN" altLang="en-US" sz="3600" dirty="0">
              <a:solidFill>
                <a:schemeClr val="tx1"/>
              </a:solidFill>
            </a:endParaRPr>
          </a:p>
        </p:txBody>
      </p:sp>
      <p:sp>
        <p:nvSpPr>
          <p:cNvPr id="486403" name="Rectangle 3"/>
          <p:cNvSpPr>
            <a:spLocks noGrp="1"/>
          </p:cNvSpPr>
          <p:nvPr>
            <p:ph idx="1"/>
          </p:nvPr>
        </p:nvSpPr>
        <p:spPr>
          <a:xfrm>
            <a:off x="609600" y="3048000"/>
            <a:ext cx="7924800" cy="4191000"/>
          </a:xfrm>
        </p:spPr>
        <p:txBody>
          <a:bodyPr vert="horz" wrap="square" lIns="91440" tIns="45720" rIns="91440" bIns="45720" anchor="t" anchorCtr="0"/>
          <a:p>
            <a:pPr eaLnBrk="1" hangingPunct="1">
              <a:buNone/>
            </a:pPr>
            <a:r>
              <a:rPr lang="zh-CN" altLang="en-US" b="1" dirty="0">
                <a:solidFill>
                  <a:srgbClr val="CC0000"/>
                </a:solidFill>
                <a:ea typeface="黑体" panose="02010609060101010101" pitchFamily="2" charset="-122"/>
              </a:rPr>
              <a:t>方法:判断</a:t>
            </a:r>
            <a:r>
              <a:rPr lang="en-US" altLang="zh-CN" b="1" dirty="0">
                <a:solidFill>
                  <a:srgbClr val="CC0000"/>
                </a:solidFill>
                <a:ea typeface="黑体" panose="02010609060101010101" pitchFamily="2" charset="-122"/>
              </a:rPr>
              <a:t>X</a:t>
            </a:r>
            <a:r>
              <a:rPr lang="zh-CN" altLang="en-US" b="1" dirty="0">
                <a:solidFill>
                  <a:srgbClr val="CC0000"/>
                </a:solidFill>
                <a:ea typeface="黑体" panose="02010609060101010101" pitchFamily="2" charset="-122"/>
              </a:rPr>
              <a:t>和</a:t>
            </a:r>
            <a:r>
              <a:rPr lang="en-US" altLang="zh-CN" b="1" dirty="0">
                <a:solidFill>
                  <a:srgbClr val="CC0000"/>
                </a:solidFill>
                <a:ea typeface="黑体" panose="02010609060101010101" pitchFamily="2" charset="-122"/>
              </a:rPr>
              <a:t>Y</a:t>
            </a:r>
            <a:r>
              <a:rPr lang="zh-CN" altLang="en-US" b="1" dirty="0">
                <a:solidFill>
                  <a:srgbClr val="CC0000"/>
                </a:solidFill>
                <a:ea typeface="黑体" panose="02010609060101010101" pitchFamily="2" charset="-122"/>
              </a:rPr>
              <a:t>是否在同一个子网中!  如果</a:t>
            </a:r>
            <a:endParaRPr lang="zh-CN" altLang="en-US" b="1" dirty="0">
              <a:solidFill>
                <a:srgbClr val="CC0000"/>
              </a:solidFill>
              <a:ea typeface="黑体" panose="02010609060101010101" pitchFamily="2" charset="-122"/>
            </a:endParaRPr>
          </a:p>
          <a:p>
            <a:pPr eaLnBrk="1" hangingPunct="1">
              <a:buNone/>
            </a:pPr>
            <a:r>
              <a:rPr lang="zh-CN" altLang="en-US" b="1" dirty="0">
                <a:solidFill>
                  <a:srgbClr val="CC0000"/>
                </a:solidFill>
                <a:ea typeface="黑体" panose="02010609060101010101" pitchFamily="2" charset="-122"/>
              </a:rPr>
              <a:t>在同一个子网中,可以直接交付;不在同一个</a:t>
            </a:r>
            <a:endParaRPr lang="zh-CN" altLang="en-US" b="1" dirty="0">
              <a:solidFill>
                <a:srgbClr val="CC0000"/>
              </a:solidFill>
              <a:ea typeface="黑体" panose="02010609060101010101" pitchFamily="2" charset="-122"/>
            </a:endParaRPr>
          </a:p>
          <a:p>
            <a:pPr eaLnBrk="1" hangingPunct="1">
              <a:buNone/>
            </a:pPr>
            <a:r>
              <a:rPr lang="zh-CN" altLang="en-US" b="1" dirty="0">
                <a:solidFill>
                  <a:srgbClr val="CC0000"/>
                </a:solidFill>
                <a:ea typeface="黑体" panose="02010609060101010101" pitchFamily="2" charset="-122"/>
              </a:rPr>
              <a:t>子网中,必须间接交付.</a:t>
            </a:r>
            <a:endParaRPr lang="zh-CN" altLang="en-US" b="1" dirty="0">
              <a:solidFill>
                <a:srgbClr val="CC0000"/>
              </a:solidFill>
              <a:ea typeface="黑体" panose="02010609060101010101" pitchFamily="2" charset="-122"/>
            </a:endParaRPr>
          </a:p>
          <a:p>
            <a:pPr eaLnBrk="1" hangingPunct="1">
              <a:buNone/>
            </a:pPr>
            <a:r>
              <a:rPr lang="zh-CN" altLang="en-US" sz="4000" b="1" dirty="0">
                <a:ea typeface="黑体" panose="02010609060101010101" pitchFamily="2" charset="-122"/>
              </a:rPr>
              <a:t>                                                  </a:t>
            </a:r>
            <a:endParaRPr lang="zh-CN" altLang="en-US" sz="4000" b="1"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6403"/>
                                        </p:tgtEl>
                                        <p:attrNameLst>
                                          <p:attrName>style.visibility</p:attrName>
                                        </p:attrNameLst>
                                      </p:cBhvr>
                                      <p:to>
                                        <p:strVal val="visible"/>
                                      </p:to>
                                    </p:set>
                                    <p:animEffect transition="in" filter="blinds(horizontal)">
                                      <p:cBhvr>
                                        <p:cTn id="7" dur="500"/>
                                        <p:tgtEl>
                                          <p:spTgt spid="48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圆角矩形 65"/>
          <p:cNvSpPr/>
          <p:nvPr/>
        </p:nvSpPr>
        <p:spPr>
          <a:xfrm>
            <a:off x="344776" y="149097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605" name="椭圆 3"/>
          <p:cNvSpPr/>
          <p:nvPr/>
        </p:nvSpPr>
        <p:spPr>
          <a:xfrm rot="-1124080">
            <a:off x="1041400" y="1766888"/>
            <a:ext cx="3352800" cy="1003300"/>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graphicFrame>
        <p:nvGraphicFramePr>
          <p:cNvPr id="8" name="Group 125"/>
          <p:cNvGraphicFramePr>
            <a:graphicFrameLocks noGrp="1"/>
          </p:cNvGraphicFramePr>
          <p:nvPr/>
        </p:nvGraphicFramePr>
        <p:xfrm>
          <a:off x="5545138" y="2041525"/>
          <a:ext cx="2790174" cy="1076799"/>
        </p:xfrm>
        <a:graphic>
          <a:graphicData uri="http://schemas.openxmlformats.org/drawingml/2006/table">
            <a:tbl>
              <a:tblPr/>
              <a:tblGrid>
                <a:gridCol w="1543446"/>
                <a:gridCol w="1246728"/>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前缀匹配</a:t>
                      </a:r>
                      <a:endPar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下一跳</a:t>
                      </a:r>
                      <a:endPar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128.1.2.64/26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128.1.2.128/26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128.1.2.192/26</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 R</a:t>
                      </a:r>
                      <a:r>
                        <a:rPr kumimoji="1" lang="en-US" altLang="zh-CN" sz="1400" b="1" i="0" u="none" strike="noStrike" cap="none" normalizeH="0" baseline="-25000" dirty="0">
                          <a:ln>
                            <a:noFill/>
                          </a:ln>
                          <a:solidFill>
                            <a:schemeClr val="tx1"/>
                          </a:solidFill>
                          <a:effectLst/>
                          <a:latin typeface="微软雅黑" panose="020B0503020204020204" charset="-122"/>
                          <a:ea typeface="微软雅黑" panose="020B0503020204020204" charset="-122"/>
                        </a:rPr>
                        <a:t>2</a:t>
                      </a: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a:t>
                      </a:r>
                      <a:endParaRPr kumimoji="1" lang="en-US" altLang="zh-CN" sz="1400" b="1" i="0" u="none" strike="noStrike" cap="none" normalizeH="0" baseline="-2500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直接，接口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1</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charset="-122"/>
                          <a:ea typeface="微软雅黑" panose="020B0503020204020204" charset="-122"/>
                        </a:rPr>
                        <a:t>直接，接口 </a:t>
                      </a:r>
                      <a:r>
                        <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en-US"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5617" name="组合 62"/>
          <p:cNvGrpSpPr/>
          <p:nvPr/>
        </p:nvGrpSpPr>
        <p:grpSpPr>
          <a:xfrm>
            <a:off x="354013" y="1673225"/>
            <a:ext cx="7305675" cy="3441700"/>
            <a:chOff x="354487" y="816458"/>
            <a:chExt cx="7304424" cy="3440748"/>
          </a:xfrm>
        </p:grpSpPr>
        <p:grpSp>
          <p:nvGrpSpPr>
            <p:cNvPr id="25622" name="组合 67"/>
            <p:cNvGrpSpPr/>
            <p:nvPr/>
          </p:nvGrpSpPr>
          <p:grpSpPr>
            <a:xfrm>
              <a:off x="354487" y="816458"/>
              <a:ext cx="7304424" cy="3440748"/>
              <a:chOff x="354487" y="816458"/>
              <a:chExt cx="7304424" cy="3440748"/>
            </a:xfrm>
          </p:grpSpPr>
          <p:sp>
            <p:nvSpPr>
              <p:cNvPr id="65" name="直角三角形 64"/>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627" name="椭圆 1"/>
              <p:cNvSpPr/>
              <p:nvPr/>
            </p:nvSpPr>
            <p:spPr>
              <a:xfrm>
                <a:off x="3607791" y="2535299"/>
                <a:ext cx="3716460" cy="1197252"/>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28" name="椭圆 2"/>
              <p:cNvSpPr/>
              <p:nvPr/>
            </p:nvSpPr>
            <p:spPr>
              <a:xfrm rot="-5400000">
                <a:off x="883716" y="2425929"/>
                <a:ext cx="1925637" cy="1736917"/>
              </a:xfrm>
              <a:prstGeom prst="ellipse">
                <a:avLst/>
              </a:prstGeom>
              <a:solidFill>
                <a:srgbClr val="FFFF66"/>
              </a:solidFill>
              <a:ln w="9525" cap="flat" cmpd="sng">
                <a:solidFill>
                  <a:schemeClr val="tx1"/>
                </a:solidFill>
                <a:prstDash val="dash"/>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29" name="Text Box 20"/>
              <p:cNvSpPr txBox="1"/>
              <p:nvPr/>
            </p:nvSpPr>
            <p:spPr>
              <a:xfrm>
                <a:off x="2456408" y="2039834"/>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128.1.2.194</a:t>
                </a:r>
                <a:endParaRPr lang="en-US" altLang="zh-CN" sz="1600" dirty="0">
                  <a:solidFill>
                    <a:srgbClr val="000000"/>
                  </a:solidFill>
                  <a:latin typeface="微软雅黑" panose="020B0503020204020204" charset="-122"/>
                  <a:ea typeface="微软雅黑" panose="020B0503020204020204" charset="-122"/>
                </a:endParaRPr>
              </a:p>
            </p:txBody>
          </p:sp>
          <p:sp>
            <p:nvSpPr>
              <p:cNvPr id="25630" name="Text Box 25"/>
              <p:cNvSpPr txBox="1"/>
              <p:nvPr/>
            </p:nvSpPr>
            <p:spPr>
              <a:xfrm>
                <a:off x="3732139" y="1824581"/>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0</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31" name="Line 19"/>
              <p:cNvSpPr/>
              <p:nvPr/>
            </p:nvSpPr>
            <p:spPr>
              <a:xfrm>
                <a:off x="2775735" y="1678638"/>
                <a:ext cx="1301162" cy="557333"/>
              </a:xfrm>
              <a:prstGeom prst="line">
                <a:avLst/>
              </a:prstGeom>
              <a:ln w="28575" cap="flat" cmpd="sng">
                <a:solidFill>
                  <a:schemeClr val="tx1"/>
                </a:solidFill>
                <a:prstDash val="solid"/>
                <a:headEnd type="none" w="med" len="med"/>
                <a:tailEnd type="none" w="med" len="med"/>
              </a:ln>
            </p:spPr>
          </p:sp>
          <p:sp>
            <p:nvSpPr>
              <p:cNvPr id="25632" name="Line 16"/>
              <p:cNvSpPr/>
              <p:nvPr/>
            </p:nvSpPr>
            <p:spPr>
              <a:xfrm flipH="1">
                <a:off x="1638141" y="1656270"/>
                <a:ext cx="947995" cy="253038"/>
              </a:xfrm>
              <a:prstGeom prst="line">
                <a:avLst/>
              </a:prstGeom>
              <a:ln w="28575" cap="flat" cmpd="sng">
                <a:solidFill>
                  <a:schemeClr val="tx1"/>
                </a:solidFill>
                <a:prstDash val="solid"/>
                <a:headEnd type="none" w="med" len="med"/>
                <a:tailEnd type="none" w="med" len="med"/>
              </a:ln>
            </p:spPr>
          </p:sp>
          <p:sp>
            <p:nvSpPr>
              <p:cNvPr id="25633" name="Line 8"/>
              <p:cNvSpPr/>
              <p:nvPr/>
            </p:nvSpPr>
            <p:spPr>
              <a:xfrm flipH="1">
                <a:off x="2658440" y="1101262"/>
                <a:ext cx="956029" cy="553609"/>
              </a:xfrm>
              <a:prstGeom prst="line">
                <a:avLst/>
              </a:prstGeom>
              <a:ln w="28575" cap="flat" cmpd="sng">
                <a:solidFill>
                  <a:schemeClr val="tx1"/>
                </a:solidFill>
                <a:prstDash val="solid"/>
                <a:headEnd type="none" w="med" len="med"/>
                <a:tailEnd type="none" w="med" len="med"/>
              </a:ln>
            </p:spPr>
          </p:sp>
          <p:pic>
            <p:nvPicPr>
              <p:cNvPr id="25634" name="Picture 4"/>
              <p:cNvPicPr/>
              <p:nvPr/>
            </p:nvPicPr>
            <p:blipFill>
              <a:blip r:embed="rId1"/>
              <a:stretch>
                <a:fillRect/>
              </a:stretch>
            </p:blipFill>
            <p:spPr>
              <a:xfrm>
                <a:off x="3493961" y="824458"/>
                <a:ext cx="345456" cy="311755"/>
              </a:xfrm>
              <a:prstGeom prst="rect">
                <a:avLst/>
              </a:prstGeom>
              <a:noFill/>
              <a:ln w="9525">
                <a:noFill/>
              </a:ln>
            </p:spPr>
          </p:pic>
          <p:sp>
            <p:nvSpPr>
              <p:cNvPr id="25635" name="Text Box 9"/>
              <p:cNvSpPr txBox="1"/>
              <p:nvPr/>
            </p:nvSpPr>
            <p:spPr>
              <a:xfrm>
                <a:off x="2171247" y="912225"/>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128.1.2.193</a:t>
                </a:r>
                <a:endParaRPr lang="en-US" altLang="zh-CN" sz="1600" dirty="0">
                  <a:solidFill>
                    <a:srgbClr val="000000"/>
                  </a:solidFill>
                  <a:latin typeface="微软雅黑" panose="020B0503020204020204" charset="-122"/>
                  <a:ea typeface="微软雅黑" panose="020B0503020204020204" charset="-122"/>
                </a:endParaRPr>
              </a:p>
            </p:txBody>
          </p:sp>
          <p:sp>
            <p:nvSpPr>
              <p:cNvPr id="25636" name="Text Box 23"/>
              <p:cNvSpPr txBox="1"/>
              <p:nvPr/>
            </p:nvSpPr>
            <p:spPr>
              <a:xfrm>
                <a:off x="3839945" y="816458"/>
                <a:ext cx="1225389" cy="338554"/>
              </a:xfrm>
              <a:prstGeom prst="rect">
                <a:avLst/>
              </a:prstGeom>
              <a:solidFill>
                <a:srgbClr val="00FFFF"/>
              </a:solidFill>
              <a:ln w="9525" cap="flat" cmpd="sng">
                <a:solidFill>
                  <a:schemeClr val="tx1"/>
                </a:solidFill>
                <a:prstDash val="solid"/>
                <a:miter/>
                <a:headEnd type="none" w="med" len="med"/>
                <a:tailEnd type="none" w="med" len="med"/>
              </a:ln>
            </p:spPr>
            <p:txBody>
              <a:bodyPr>
                <a:spAutoFit/>
              </a:bodyPr>
              <a:p>
                <a:pPr eaLnBrk="1" hangingPunct="1">
                  <a:buNone/>
                </a:pPr>
                <a:r>
                  <a:rPr lang="zh-CN" altLang="en-US" sz="1600" dirty="0">
                    <a:solidFill>
                      <a:srgbClr val="000000"/>
                    </a:solidFill>
                    <a:latin typeface="微软雅黑" panose="020B0503020204020204" charset="-122"/>
                    <a:ea typeface="微软雅黑" panose="020B0503020204020204" charset="-122"/>
                  </a:rPr>
                  <a:t>源主机 </a:t>
                </a: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37" name="Text Box 10"/>
              <p:cNvSpPr txBox="1"/>
              <p:nvPr/>
            </p:nvSpPr>
            <p:spPr>
              <a:xfrm>
                <a:off x="590769" y="1099476"/>
                <a:ext cx="1726756" cy="584775"/>
              </a:xfrm>
              <a:prstGeom prst="rect">
                <a:avLst/>
              </a:prstGeom>
              <a:noFill/>
              <a:ln w="9525">
                <a:noFill/>
              </a:ln>
            </p:spPr>
            <p:txBody>
              <a:bodyPr wrap="none">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128.1.2.192/26</a:t>
                </a:r>
                <a:endParaRPr lang="en-US" altLang="zh-CN" sz="1600" dirty="0">
                  <a:solidFill>
                    <a:srgbClr val="000000"/>
                  </a:solidFill>
                  <a:latin typeface="微软雅黑" panose="020B0503020204020204" charset="-122"/>
                  <a:ea typeface="微软雅黑" panose="020B0503020204020204" charset="-122"/>
                </a:endParaRPr>
              </a:p>
            </p:txBody>
          </p:sp>
          <p:sp>
            <p:nvSpPr>
              <p:cNvPr id="25638" name="Line 45"/>
              <p:cNvSpPr/>
              <p:nvPr/>
            </p:nvSpPr>
            <p:spPr>
              <a:xfrm flipH="1" flipV="1">
                <a:off x="2294019" y="3312971"/>
                <a:ext cx="808348" cy="223680"/>
              </a:xfrm>
              <a:prstGeom prst="line">
                <a:avLst/>
              </a:prstGeom>
              <a:ln w="28575" cap="flat" cmpd="sng">
                <a:solidFill>
                  <a:schemeClr val="tx1"/>
                </a:solidFill>
                <a:prstDash val="solid"/>
                <a:headEnd type="none" w="med" len="med"/>
                <a:tailEnd type="none" w="med" len="med"/>
              </a:ln>
            </p:spPr>
          </p:sp>
          <p:sp>
            <p:nvSpPr>
              <p:cNvPr id="25639" name="Line 41"/>
              <p:cNvSpPr/>
              <p:nvPr/>
            </p:nvSpPr>
            <p:spPr>
              <a:xfrm flipH="1">
                <a:off x="4263353" y="2793929"/>
                <a:ext cx="1332012" cy="43339"/>
              </a:xfrm>
              <a:prstGeom prst="line">
                <a:avLst/>
              </a:prstGeom>
              <a:ln w="28575" cap="flat" cmpd="sng">
                <a:solidFill>
                  <a:schemeClr val="tx1"/>
                </a:solidFill>
                <a:prstDash val="solid"/>
                <a:headEnd type="none" w="med" len="med"/>
                <a:tailEnd type="none" w="med" len="med"/>
              </a:ln>
            </p:spPr>
          </p:sp>
          <p:sp>
            <p:nvSpPr>
              <p:cNvPr id="25640" name="Line 33"/>
              <p:cNvSpPr/>
              <p:nvPr/>
            </p:nvSpPr>
            <p:spPr>
              <a:xfrm flipH="1">
                <a:off x="2051398" y="3354911"/>
                <a:ext cx="88372" cy="522853"/>
              </a:xfrm>
              <a:prstGeom prst="line">
                <a:avLst/>
              </a:prstGeom>
              <a:ln w="28575" cap="flat" cmpd="sng">
                <a:solidFill>
                  <a:schemeClr val="tx1"/>
                </a:solidFill>
                <a:prstDash val="solid"/>
                <a:headEnd type="none" w="med" len="med"/>
                <a:tailEnd type="none" w="med" len="med"/>
              </a:ln>
            </p:spPr>
          </p:sp>
          <p:sp>
            <p:nvSpPr>
              <p:cNvPr id="25641" name="Line 32"/>
              <p:cNvSpPr/>
              <p:nvPr/>
            </p:nvSpPr>
            <p:spPr>
              <a:xfrm flipH="1">
                <a:off x="3297683" y="2900177"/>
                <a:ext cx="819453" cy="669643"/>
              </a:xfrm>
              <a:prstGeom prst="line">
                <a:avLst/>
              </a:prstGeom>
              <a:ln w="28575" cap="flat" cmpd="sng">
                <a:solidFill>
                  <a:schemeClr val="tx1"/>
                </a:solidFill>
                <a:prstDash val="solid"/>
                <a:headEnd type="none" w="med" len="med"/>
                <a:tailEnd type="none" w="med" len="med"/>
              </a:ln>
            </p:spPr>
          </p:sp>
          <p:sp>
            <p:nvSpPr>
              <p:cNvPr id="25642" name="Line 21"/>
              <p:cNvSpPr/>
              <p:nvPr/>
            </p:nvSpPr>
            <p:spPr>
              <a:xfrm>
                <a:off x="4207116" y="2371732"/>
                <a:ext cx="1607" cy="462739"/>
              </a:xfrm>
              <a:prstGeom prst="line">
                <a:avLst/>
              </a:prstGeom>
              <a:ln w="28575" cap="flat" cmpd="sng">
                <a:solidFill>
                  <a:schemeClr val="tx1"/>
                </a:solidFill>
                <a:prstDash val="solid"/>
                <a:headEnd type="none" w="med" len="med"/>
                <a:tailEnd type="none" w="med" len="med"/>
              </a:ln>
            </p:spPr>
          </p:sp>
          <p:pic>
            <p:nvPicPr>
              <p:cNvPr id="25643" name="Picture 2"/>
              <p:cNvPicPr/>
              <p:nvPr/>
            </p:nvPicPr>
            <p:blipFill>
              <a:blip r:embed="rId1"/>
              <a:stretch>
                <a:fillRect/>
              </a:stretch>
            </p:blipFill>
            <p:spPr>
              <a:xfrm>
                <a:off x="1874653" y="3753341"/>
                <a:ext cx="345455" cy="310356"/>
              </a:xfrm>
              <a:prstGeom prst="rect">
                <a:avLst/>
              </a:prstGeom>
              <a:noFill/>
              <a:ln w="9525">
                <a:noFill/>
              </a:ln>
            </p:spPr>
          </p:pic>
          <p:pic>
            <p:nvPicPr>
              <p:cNvPr id="25644" name="Picture 11"/>
              <p:cNvPicPr/>
              <p:nvPr/>
            </p:nvPicPr>
            <p:blipFill>
              <a:blip r:embed="rId1"/>
              <a:stretch>
                <a:fillRect/>
              </a:stretch>
            </p:blipFill>
            <p:spPr>
              <a:xfrm>
                <a:off x="1419621" y="1719179"/>
                <a:ext cx="345455" cy="310356"/>
              </a:xfrm>
              <a:prstGeom prst="rect">
                <a:avLst/>
              </a:prstGeom>
              <a:noFill/>
              <a:ln w="9525">
                <a:noFill/>
              </a:ln>
            </p:spPr>
          </p:pic>
          <p:grpSp>
            <p:nvGrpSpPr>
              <p:cNvPr id="25645" name="Group 18"/>
              <p:cNvGrpSpPr/>
              <p:nvPr/>
            </p:nvGrpSpPr>
            <p:grpSpPr>
              <a:xfrm>
                <a:off x="3943605" y="2125684"/>
                <a:ext cx="531842" cy="303367"/>
                <a:chOff x="864" y="1824"/>
                <a:chExt cx="432" cy="288"/>
              </a:xfrm>
            </p:grpSpPr>
            <p:pic>
              <p:nvPicPr>
                <p:cNvPr id="25679" name="Picture 3"/>
                <p:cNvPicPr/>
                <p:nvPr/>
              </p:nvPicPr>
              <p:blipFill>
                <a:blip r:embed="rId2"/>
                <a:stretch>
                  <a:fillRect/>
                </a:stretch>
              </p:blipFill>
              <p:spPr>
                <a:xfrm>
                  <a:off x="864" y="1824"/>
                  <a:ext cx="432" cy="288"/>
                </a:xfrm>
                <a:prstGeom prst="rect">
                  <a:avLst/>
                </a:prstGeom>
                <a:noFill/>
                <a:ln w="12699">
                  <a:noFill/>
                </a:ln>
              </p:spPr>
            </p:pic>
            <p:pic>
              <p:nvPicPr>
                <p:cNvPr id="25680" name="Picture 12"/>
                <p:cNvPicPr/>
                <p:nvPr/>
              </p:nvPicPr>
              <p:blipFill>
                <a:blip r:embed="rId2"/>
                <a:stretch>
                  <a:fillRect/>
                </a:stretch>
              </p:blipFill>
              <p:spPr>
                <a:xfrm>
                  <a:off x="864" y="1824"/>
                  <a:ext cx="432" cy="288"/>
                </a:xfrm>
                <a:prstGeom prst="rect">
                  <a:avLst/>
                </a:prstGeom>
                <a:noFill/>
                <a:ln w="12699">
                  <a:noFill/>
                </a:ln>
              </p:spPr>
            </p:pic>
          </p:grpSp>
          <p:pic>
            <p:nvPicPr>
              <p:cNvPr id="25646" name="Picture 13"/>
              <p:cNvPicPr/>
              <p:nvPr/>
            </p:nvPicPr>
            <p:blipFill>
              <a:blip r:embed="rId1"/>
              <a:stretch>
                <a:fillRect/>
              </a:stretch>
            </p:blipFill>
            <p:spPr>
              <a:xfrm>
                <a:off x="5502173" y="2589821"/>
                <a:ext cx="345456" cy="310356"/>
              </a:xfrm>
              <a:prstGeom prst="rect">
                <a:avLst/>
              </a:prstGeom>
              <a:noFill/>
              <a:ln w="9525">
                <a:noFill/>
              </a:ln>
            </p:spPr>
          </p:pic>
          <p:sp>
            <p:nvSpPr>
              <p:cNvPr id="25647" name="Text Box 22"/>
              <p:cNvSpPr txBox="1"/>
              <p:nvPr/>
            </p:nvSpPr>
            <p:spPr>
              <a:xfrm>
                <a:off x="2853215" y="2404897"/>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128.1.2.130</a:t>
                </a:r>
                <a:endParaRPr lang="en-US" altLang="zh-CN" sz="1600" dirty="0">
                  <a:solidFill>
                    <a:srgbClr val="000000"/>
                  </a:solidFill>
                  <a:latin typeface="微软雅黑" panose="020B0503020204020204" charset="-122"/>
                  <a:ea typeface="微软雅黑" panose="020B0503020204020204" charset="-122"/>
                </a:endParaRPr>
              </a:p>
            </p:txBody>
          </p:sp>
          <p:sp>
            <p:nvSpPr>
              <p:cNvPr id="25648" name="Text Box 24"/>
              <p:cNvSpPr txBox="1"/>
              <p:nvPr/>
            </p:nvSpPr>
            <p:spPr>
              <a:xfrm>
                <a:off x="4108734" y="1835693"/>
                <a:ext cx="412292" cy="338554"/>
              </a:xfrm>
              <a:prstGeom prst="rect">
                <a:avLst/>
              </a:prstGeom>
              <a:noFill/>
              <a:ln w="9525">
                <a:noFill/>
              </a:ln>
            </p:spPr>
            <p:txBody>
              <a:bodyPr wrap="none">
                <a:spAutoFit/>
              </a:bodyPr>
              <a:p>
                <a:pPr eaLnBrk="1" hangingPunct="1">
                  <a:buNone/>
                </a:pPr>
                <a:r>
                  <a:rPr lang="en-US" altLang="zh-CN" sz="1600" dirty="0">
                    <a:solidFill>
                      <a:srgbClr val="CC0066"/>
                    </a:solidFill>
                    <a:latin typeface="微软雅黑" panose="020B0503020204020204" charset="-122"/>
                    <a:ea typeface="微软雅黑" panose="020B0503020204020204" charset="-122"/>
                  </a:rPr>
                  <a:t>R</a:t>
                </a:r>
                <a:r>
                  <a:rPr lang="en-US" altLang="zh-CN" sz="1600" baseline="-25000" dirty="0">
                    <a:solidFill>
                      <a:srgbClr val="CC0066"/>
                    </a:solidFill>
                    <a:latin typeface="微软雅黑" panose="020B0503020204020204" charset="-122"/>
                    <a:ea typeface="微软雅黑" panose="020B0503020204020204" charset="-122"/>
                  </a:rPr>
                  <a:t>1</a:t>
                </a:r>
                <a:endParaRPr lang="en-US" altLang="zh-CN" sz="1600" baseline="-25000" dirty="0">
                  <a:solidFill>
                    <a:srgbClr val="CC0066"/>
                  </a:solidFill>
                  <a:latin typeface="微软雅黑" panose="020B0503020204020204" charset="-122"/>
                  <a:ea typeface="微软雅黑" panose="020B0503020204020204" charset="-122"/>
                </a:endParaRPr>
              </a:p>
            </p:txBody>
          </p:sp>
          <p:sp>
            <p:nvSpPr>
              <p:cNvPr id="25649" name="Text Box 26"/>
              <p:cNvSpPr txBox="1"/>
              <p:nvPr/>
            </p:nvSpPr>
            <p:spPr>
              <a:xfrm>
                <a:off x="4178194" y="2368936"/>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50" name="Line 27"/>
              <p:cNvSpPr/>
              <p:nvPr/>
            </p:nvSpPr>
            <p:spPr>
              <a:xfrm>
                <a:off x="4263353" y="2837267"/>
                <a:ext cx="1307911" cy="462738"/>
              </a:xfrm>
              <a:prstGeom prst="line">
                <a:avLst/>
              </a:prstGeom>
              <a:ln w="28575" cap="flat" cmpd="sng">
                <a:solidFill>
                  <a:schemeClr val="tx1"/>
                </a:solidFill>
                <a:prstDash val="solid"/>
                <a:headEnd type="none" w="med" len="med"/>
                <a:tailEnd type="none" w="med" len="med"/>
              </a:ln>
            </p:spPr>
          </p:sp>
          <p:grpSp>
            <p:nvGrpSpPr>
              <p:cNvPr id="25651" name="Group 28"/>
              <p:cNvGrpSpPr/>
              <p:nvPr/>
            </p:nvGrpSpPr>
            <p:grpSpPr>
              <a:xfrm>
                <a:off x="3032567" y="3427224"/>
                <a:ext cx="531841" cy="303366"/>
                <a:chOff x="864" y="1824"/>
                <a:chExt cx="432" cy="288"/>
              </a:xfrm>
            </p:grpSpPr>
            <p:pic>
              <p:nvPicPr>
                <p:cNvPr id="25677" name="Picture 29"/>
                <p:cNvPicPr/>
                <p:nvPr/>
              </p:nvPicPr>
              <p:blipFill>
                <a:blip r:embed="rId2"/>
                <a:stretch>
                  <a:fillRect/>
                </a:stretch>
              </p:blipFill>
              <p:spPr>
                <a:xfrm>
                  <a:off x="864" y="1824"/>
                  <a:ext cx="432" cy="288"/>
                </a:xfrm>
                <a:prstGeom prst="rect">
                  <a:avLst/>
                </a:prstGeom>
                <a:noFill/>
                <a:ln w="12699">
                  <a:noFill/>
                </a:ln>
              </p:spPr>
            </p:pic>
            <p:pic>
              <p:nvPicPr>
                <p:cNvPr id="25678" name="Picture 30"/>
                <p:cNvPicPr/>
                <p:nvPr/>
              </p:nvPicPr>
              <p:blipFill>
                <a:blip r:embed="rId2"/>
                <a:stretch>
                  <a:fillRect/>
                </a:stretch>
              </p:blipFill>
              <p:spPr>
                <a:xfrm>
                  <a:off x="864" y="1824"/>
                  <a:ext cx="432" cy="288"/>
                </a:xfrm>
                <a:prstGeom prst="rect">
                  <a:avLst/>
                </a:prstGeom>
                <a:noFill/>
                <a:ln w="12699">
                  <a:noFill/>
                </a:ln>
              </p:spPr>
            </p:pic>
          </p:grpSp>
          <p:sp>
            <p:nvSpPr>
              <p:cNvPr id="25652" name="Text Box 31"/>
              <p:cNvSpPr txBox="1"/>
              <p:nvPr/>
            </p:nvSpPr>
            <p:spPr>
              <a:xfrm>
                <a:off x="3511384" y="3483144"/>
                <a:ext cx="412292" cy="338554"/>
              </a:xfrm>
              <a:prstGeom prst="rect">
                <a:avLst/>
              </a:prstGeom>
              <a:noFill/>
              <a:ln w="9525">
                <a:noFill/>
              </a:ln>
            </p:spPr>
            <p:txBody>
              <a:bodyPr wrap="none">
                <a:spAutoFit/>
              </a:bodyPr>
              <a:p>
                <a:pPr eaLnBrk="1" hangingPunct="1">
                  <a:buNone/>
                </a:pPr>
                <a:r>
                  <a:rPr lang="en-US" altLang="zh-CN" sz="1600" dirty="0">
                    <a:solidFill>
                      <a:srgbClr val="CC0066"/>
                    </a:solidFill>
                    <a:latin typeface="微软雅黑" panose="020B0503020204020204" charset="-122"/>
                    <a:ea typeface="微软雅黑" panose="020B0503020204020204" charset="-122"/>
                  </a:rPr>
                  <a:t>R</a:t>
                </a:r>
                <a:r>
                  <a:rPr lang="en-US" altLang="zh-CN" sz="1600" baseline="-25000" dirty="0">
                    <a:solidFill>
                      <a:srgbClr val="CC0066"/>
                    </a:solidFill>
                    <a:latin typeface="微软雅黑" panose="020B0503020204020204" charset="-122"/>
                    <a:ea typeface="微软雅黑" panose="020B0503020204020204" charset="-122"/>
                  </a:rPr>
                  <a:t>2</a:t>
                </a:r>
                <a:endParaRPr lang="en-US" altLang="zh-CN" sz="1600" baseline="-25000" dirty="0">
                  <a:solidFill>
                    <a:srgbClr val="CC0066"/>
                  </a:solidFill>
                  <a:latin typeface="微软雅黑" panose="020B0503020204020204" charset="-122"/>
                  <a:ea typeface="微软雅黑" panose="020B0503020204020204" charset="-122"/>
                </a:endParaRPr>
              </a:p>
            </p:txBody>
          </p:sp>
          <p:sp>
            <p:nvSpPr>
              <p:cNvPr id="25653" name="Line 35"/>
              <p:cNvSpPr/>
              <p:nvPr/>
            </p:nvSpPr>
            <p:spPr>
              <a:xfrm flipH="1">
                <a:off x="2147804" y="2732799"/>
                <a:ext cx="36955" cy="580171"/>
              </a:xfrm>
              <a:prstGeom prst="line">
                <a:avLst/>
              </a:prstGeom>
              <a:ln w="28575" cap="flat" cmpd="sng">
                <a:solidFill>
                  <a:schemeClr val="tx1"/>
                </a:solidFill>
                <a:prstDash val="solid"/>
                <a:headEnd type="none" w="med" len="med"/>
                <a:tailEnd type="none" w="med" len="med"/>
              </a:ln>
            </p:spPr>
          </p:sp>
          <p:pic>
            <p:nvPicPr>
              <p:cNvPr id="25654" name="Picture 14"/>
              <p:cNvPicPr/>
              <p:nvPr/>
            </p:nvPicPr>
            <p:blipFill>
              <a:blip r:embed="rId1"/>
              <a:stretch>
                <a:fillRect/>
              </a:stretch>
            </p:blipFill>
            <p:spPr>
              <a:xfrm>
                <a:off x="5539129" y="3034385"/>
                <a:ext cx="345455" cy="310356"/>
              </a:xfrm>
              <a:prstGeom prst="rect">
                <a:avLst/>
              </a:prstGeom>
              <a:noFill/>
              <a:ln w="9525">
                <a:noFill/>
              </a:ln>
            </p:spPr>
          </p:pic>
          <p:sp>
            <p:nvSpPr>
              <p:cNvPr id="25655" name="Text Box 37"/>
              <p:cNvSpPr txBox="1"/>
              <p:nvPr/>
            </p:nvSpPr>
            <p:spPr>
              <a:xfrm>
                <a:off x="5909138" y="2500740"/>
                <a:ext cx="1749773" cy="584775"/>
              </a:xfrm>
              <a:prstGeom prst="rect">
                <a:avLst/>
              </a:prstGeom>
              <a:noFill/>
              <a:ln w="9525">
                <a:noFill/>
              </a:ln>
            </p:spPr>
            <p:txBody>
              <a:bodyPr>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128.1.2.128/26</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56" name="Text Box 39"/>
              <p:cNvSpPr txBox="1"/>
              <p:nvPr/>
            </p:nvSpPr>
            <p:spPr>
              <a:xfrm>
                <a:off x="5888875" y="3027938"/>
                <a:ext cx="1435376" cy="338554"/>
              </a:xfrm>
              <a:prstGeom prst="rect">
                <a:avLst/>
              </a:prstGeom>
              <a:solidFill>
                <a:srgbClr val="00FFFF"/>
              </a:solidFill>
              <a:ln w="9525" cap="flat" cmpd="sng">
                <a:solidFill>
                  <a:schemeClr val="tx1"/>
                </a:solidFill>
                <a:prstDash val="solid"/>
                <a:miter/>
                <a:headEnd type="none" w="med" len="med"/>
                <a:tailEnd type="none" w="med" len="med"/>
              </a:ln>
            </p:spPr>
            <p:txBody>
              <a:bodyPr>
                <a:spAutoFit/>
              </a:bodyPr>
              <a:p>
                <a:pPr eaLnBrk="1" hangingPunct="1">
                  <a:buNone/>
                </a:pPr>
                <a:r>
                  <a:rPr lang="zh-CN" altLang="en-US" sz="1600" dirty="0">
                    <a:solidFill>
                      <a:srgbClr val="000000"/>
                    </a:solidFill>
                    <a:latin typeface="微软雅黑" panose="020B0503020204020204" charset="-122"/>
                    <a:ea typeface="微软雅黑" panose="020B0503020204020204" charset="-122"/>
                  </a:rPr>
                  <a:t>目的主机 </a:t>
                </a: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2</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57" name="Text Box 40"/>
              <p:cNvSpPr txBox="1"/>
              <p:nvPr/>
            </p:nvSpPr>
            <p:spPr>
              <a:xfrm>
                <a:off x="4856211" y="3344975"/>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128.1.2.132</a:t>
                </a:r>
                <a:endParaRPr lang="en-US" altLang="zh-CN" sz="1600" dirty="0">
                  <a:solidFill>
                    <a:srgbClr val="000000"/>
                  </a:solidFill>
                  <a:latin typeface="微软雅黑" panose="020B0503020204020204" charset="-122"/>
                  <a:ea typeface="微软雅黑" panose="020B0503020204020204" charset="-122"/>
                </a:endParaRPr>
              </a:p>
            </p:txBody>
          </p:sp>
          <p:sp>
            <p:nvSpPr>
              <p:cNvPr id="25658" name="Text Box 42"/>
              <p:cNvSpPr txBox="1"/>
              <p:nvPr/>
            </p:nvSpPr>
            <p:spPr>
              <a:xfrm>
                <a:off x="3269292" y="3136594"/>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0</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59" name="Text Box 43"/>
              <p:cNvSpPr txBox="1"/>
              <p:nvPr/>
            </p:nvSpPr>
            <p:spPr>
              <a:xfrm>
                <a:off x="2804933" y="3156474"/>
                <a:ext cx="311304"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60" name="Text Box 44"/>
              <p:cNvSpPr txBox="1"/>
              <p:nvPr/>
            </p:nvSpPr>
            <p:spPr>
              <a:xfrm>
                <a:off x="3533879" y="3217524"/>
                <a:ext cx="1375698"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128.1.2.131</a:t>
                </a:r>
                <a:endParaRPr lang="en-US" altLang="zh-CN" sz="1600" dirty="0">
                  <a:solidFill>
                    <a:srgbClr val="000000"/>
                  </a:solidFill>
                  <a:latin typeface="微软雅黑" panose="020B0503020204020204" charset="-122"/>
                  <a:ea typeface="微软雅黑" panose="020B0503020204020204" charset="-122"/>
                </a:endParaRPr>
              </a:p>
            </p:txBody>
          </p:sp>
          <p:pic>
            <p:nvPicPr>
              <p:cNvPr id="25661" name="Picture 34"/>
              <p:cNvPicPr/>
              <p:nvPr/>
            </p:nvPicPr>
            <p:blipFill>
              <a:blip r:embed="rId1"/>
              <a:stretch>
                <a:fillRect/>
              </a:stretch>
            </p:blipFill>
            <p:spPr>
              <a:xfrm>
                <a:off x="2019263" y="2489547"/>
                <a:ext cx="347062" cy="311755"/>
              </a:xfrm>
              <a:prstGeom prst="rect">
                <a:avLst/>
              </a:prstGeom>
              <a:noFill/>
              <a:ln w="9525">
                <a:noFill/>
              </a:ln>
            </p:spPr>
          </p:pic>
          <p:sp>
            <p:nvSpPr>
              <p:cNvPr id="25662" name="Text Box 46"/>
              <p:cNvSpPr txBox="1"/>
              <p:nvPr/>
            </p:nvSpPr>
            <p:spPr>
              <a:xfrm>
                <a:off x="1508068" y="3842425"/>
                <a:ext cx="43794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H</a:t>
                </a:r>
                <a:r>
                  <a:rPr lang="en-US" altLang="zh-CN" sz="1600" baseline="-25000" dirty="0">
                    <a:solidFill>
                      <a:srgbClr val="000000"/>
                    </a:solidFill>
                    <a:latin typeface="微软雅黑" panose="020B0503020204020204" charset="-122"/>
                    <a:ea typeface="微软雅黑" panose="020B0503020204020204" charset="-122"/>
                  </a:rPr>
                  <a:t>3</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63" name="Text Box 48"/>
              <p:cNvSpPr txBox="1"/>
              <p:nvPr/>
            </p:nvSpPr>
            <p:spPr>
              <a:xfrm>
                <a:off x="2285477" y="3692457"/>
                <a:ext cx="124906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128.1.2.65</a:t>
                </a:r>
                <a:endParaRPr lang="en-US" altLang="zh-CN" sz="1600" dirty="0">
                  <a:solidFill>
                    <a:srgbClr val="000000"/>
                  </a:solidFill>
                  <a:latin typeface="微软雅黑" panose="020B0503020204020204" charset="-122"/>
                  <a:ea typeface="微软雅黑" panose="020B0503020204020204" charset="-122"/>
                </a:endParaRPr>
              </a:p>
            </p:txBody>
          </p:sp>
          <p:sp>
            <p:nvSpPr>
              <p:cNvPr id="25664" name="Text Box 38"/>
              <p:cNvSpPr txBox="1"/>
              <p:nvPr/>
            </p:nvSpPr>
            <p:spPr>
              <a:xfrm>
                <a:off x="354487" y="2585387"/>
                <a:ext cx="1600118" cy="584775"/>
              </a:xfrm>
              <a:prstGeom prst="rect">
                <a:avLst/>
              </a:prstGeom>
              <a:noFill/>
              <a:ln w="9525">
                <a:noFill/>
              </a:ln>
            </p:spPr>
            <p:txBody>
              <a:bodyPr wrap="none">
                <a:spAutoFit/>
              </a:bodyPr>
              <a:p>
                <a:pPr algn="ctr" eaLnBrk="1" hangingPunct="1">
                  <a:buNone/>
                </a:pPr>
                <a:r>
                  <a:rPr lang="zh-CN" altLang="en-US" sz="1600" dirty="0">
                    <a:solidFill>
                      <a:srgbClr val="000000"/>
                    </a:solidFill>
                    <a:latin typeface="微软雅黑" panose="020B0503020204020204" charset="-122"/>
                    <a:ea typeface="微软雅黑" panose="020B0503020204020204" charset="-122"/>
                  </a:rPr>
                  <a:t>子网前缀</a:t>
                </a:r>
                <a:endParaRPr lang="en-US" altLang="zh-CN" sz="1600" dirty="0">
                  <a:solidFill>
                    <a:srgbClr val="000000"/>
                  </a:solidFill>
                  <a:latin typeface="微软雅黑" panose="020B0503020204020204" charset="-122"/>
                  <a:ea typeface="微软雅黑" panose="020B0503020204020204" charset="-122"/>
                </a:endParaRPr>
              </a:p>
              <a:p>
                <a:pPr algn="ctr" eaLnBrk="1" hangingPunct="1">
                  <a:buNone/>
                </a:pPr>
                <a:r>
                  <a:rPr lang="en-US" altLang="zh-CN" sz="1600" dirty="0">
                    <a:solidFill>
                      <a:srgbClr val="000000"/>
                    </a:solidFill>
                    <a:latin typeface="微软雅黑" panose="020B0503020204020204" charset="-122"/>
                    <a:ea typeface="微软雅黑" panose="020B0503020204020204" charset="-122"/>
                  </a:rPr>
                  <a:t>128.1.2.64/26</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65" name="Text Box 47"/>
              <p:cNvSpPr txBox="1"/>
              <p:nvPr/>
            </p:nvSpPr>
            <p:spPr>
              <a:xfrm>
                <a:off x="783205" y="3498904"/>
                <a:ext cx="1249060"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128.1.2.68</a:t>
                </a:r>
                <a:endParaRPr lang="en-US" altLang="zh-CN" sz="1600" dirty="0">
                  <a:solidFill>
                    <a:srgbClr val="000000"/>
                  </a:solidFill>
                  <a:latin typeface="微软雅黑" panose="020B0503020204020204" charset="-122"/>
                  <a:ea typeface="微软雅黑" panose="020B0503020204020204" charset="-122"/>
                </a:endParaRPr>
              </a:p>
            </p:txBody>
          </p:sp>
          <p:sp>
            <p:nvSpPr>
              <p:cNvPr id="25666" name="椭圆 67"/>
              <p:cNvSpPr/>
              <p:nvPr/>
            </p:nvSpPr>
            <p:spPr>
              <a:xfrm>
                <a:off x="2872438" y="3447105"/>
                <a:ext cx="72305" cy="62910"/>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67" name="椭圆 68"/>
              <p:cNvSpPr/>
              <p:nvPr/>
            </p:nvSpPr>
            <p:spPr>
              <a:xfrm>
                <a:off x="5415407" y="3222106"/>
                <a:ext cx="73911" cy="64308"/>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68" name="椭圆 69"/>
              <p:cNvSpPr/>
              <p:nvPr/>
            </p:nvSpPr>
            <p:spPr>
              <a:xfrm>
                <a:off x="3540306" y="3316782"/>
                <a:ext cx="73911"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69" name="椭圆 70"/>
              <p:cNvSpPr/>
              <p:nvPr/>
            </p:nvSpPr>
            <p:spPr>
              <a:xfrm>
                <a:off x="2046577" y="3633113"/>
                <a:ext cx="72305"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70" name="椭圆 71"/>
              <p:cNvSpPr/>
              <p:nvPr/>
            </p:nvSpPr>
            <p:spPr>
              <a:xfrm>
                <a:off x="4163733" y="2501747"/>
                <a:ext cx="73911" cy="62910"/>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71" name="椭圆 72"/>
              <p:cNvSpPr/>
              <p:nvPr/>
            </p:nvSpPr>
            <p:spPr>
              <a:xfrm>
                <a:off x="3792649" y="2084212"/>
                <a:ext cx="72305" cy="62911"/>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72" name="椭圆 73"/>
              <p:cNvSpPr/>
              <p:nvPr/>
            </p:nvSpPr>
            <p:spPr>
              <a:xfrm>
                <a:off x="3418443" y="1171162"/>
                <a:ext cx="72304" cy="64308"/>
              </a:xfrm>
              <a:prstGeom prst="ellipse">
                <a:avLst/>
              </a:prstGeom>
              <a:solidFill>
                <a:schemeClr val="bg1"/>
              </a:solidFill>
              <a:ln w="9525" cap="flat" cmpd="sng">
                <a:solidFill>
                  <a:schemeClr val="tx1"/>
                </a:solidFill>
                <a:prstDash val="solid"/>
                <a:headEnd type="none" w="med" len="med"/>
                <a:tailEnd type="none" w="med" len="med"/>
              </a:ln>
            </p:spPr>
            <p:txBody>
              <a:bodyPr/>
              <a:p>
                <a:pPr eaLnBrk="1" hangingPunct="1">
                  <a:buNone/>
                </a:pPr>
                <a:endParaRPr lang="zh-CN" altLang="en-US" sz="1600" dirty="0">
                  <a:solidFill>
                    <a:srgbClr val="000000"/>
                  </a:solidFill>
                  <a:latin typeface="微软雅黑" panose="020B0503020204020204" charset="-122"/>
                  <a:ea typeface="微软雅黑" panose="020B0503020204020204" charset="-122"/>
                </a:endParaRPr>
              </a:p>
            </p:txBody>
          </p:sp>
          <p:sp>
            <p:nvSpPr>
              <p:cNvPr id="25673" name="Text Box 10"/>
              <p:cNvSpPr txBox="1"/>
              <p:nvPr/>
            </p:nvSpPr>
            <p:spPr>
              <a:xfrm>
                <a:off x="1323351" y="861428"/>
                <a:ext cx="444352"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1</a:t>
                </a:r>
                <a:endParaRPr lang="en-US" altLang="zh-CN" sz="1600" dirty="0">
                  <a:solidFill>
                    <a:srgbClr val="000000"/>
                  </a:solidFill>
                  <a:latin typeface="微软雅黑" panose="020B0503020204020204" charset="-122"/>
                  <a:ea typeface="微软雅黑" panose="020B0503020204020204" charset="-122"/>
                </a:endParaRPr>
              </a:p>
            </p:txBody>
          </p:sp>
          <p:sp>
            <p:nvSpPr>
              <p:cNvPr id="25674" name="Text Box 37"/>
              <p:cNvSpPr txBox="1"/>
              <p:nvPr/>
            </p:nvSpPr>
            <p:spPr>
              <a:xfrm>
                <a:off x="6571928" y="2245549"/>
                <a:ext cx="570405" cy="338554"/>
              </a:xfrm>
              <a:prstGeom prst="rect">
                <a:avLst/>
              </a:prstGeom>
              <a:noFill/>
              <a:ln w="9525">
                <a:noFill/>
              </a:ln>
            </p:spPr>
            <p:txBody>
              <a:bodyPr>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2 </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75" name="Text Box 38"/>
              <p:cNvSpPr txBox="1"/>
              <p:nvPr/>
            </p:nvSpPr>
            <p:spPr>
              <a:xfrm>
                <a:off x="908984" y="2317359"/>
                <a:ext cx="444352" cy="338554"/>
              </a:xfrm>
              <a:prstGeom prst="rect">
                <a:avLst/>
              </a:prstGeom>
              <a:noFill/>
              <a:ln w="9525">
                <a:noFill/>
              </a:ln>
            </p:spPr>
            <p:txBody>
              <a:bodyPr wrap="none">
                <a:spAutoFit/>
              </a:bodyPr>
              <a:p>
                <a:pPr eaLnBrk="1" hangingPunct="1">
                  <a:buNone/>
                </a:pPr>
                <a:r>
                  <a:rPr lang="en-US" altLang="zh-CN" sz="1600" dirty="0">
                    <a:solidFill>
                      <a:srgbClr val="000000"/>
                    </a:solidFill>
                    <a:latin typeface="微软雅黑" panose="020B0503020204020204" charset="-122"/>
                    <a:ea typeface="微软雅黑" panose="020B0503020204020204" charset="-122"/>
                  </a:rPr>
                  <a:t>N</a:t>
                </a:r>
                <a:r>
                  <a:rPr lang="en-US" altLang="zh-CN" sz="1600" baseline="-25000" dirty="0">
                    <a:solidFill>
                      <a:srgbClr val="000000"/>
                    </a:solidFill>
                    <a:latin typeface="微软雅黑" panose="020B0503020204020204" charset="-122"/>
                    <a:ea typeface="微软雅黑" panose="020B0503020204020204" charset="-122"/>
                  </a:rPr>
                  <a:t>3</a:t>
                </a:r>
                <a:endParaRPr lang="en-US" altLang="zh-CN" sz="1600" baseline="-25000" dirty="0">
                  <a:solidFill>
                    <a:srgbClr val="000000"/>
                  </a:solidFill>
                  <a:latin typeface="微软雅黑" panose="020B0503020204020204" charset="-122"/>
                  <a:ea typeface="微软雅黑" panose="020B0503020204020204" charset="-122"/>
                </a:endParaRPr>
              </a:p>
            </p:txBody>
          </p:sp>
          <p:sp>
            <p:nvSpPr>
              <p:cNvPr id="25676" name="Text Box 98"/>
              <p:cNvSpPr txBox="1"/>
              <p:nvPr/>
            </p:nvSpPr>
            <p:spPr>
              <a:xfrm>
                <a:off x="6138447" y="884729"/>
                <a:ext cx="1513556" cy="307777"/>
              </a:xfrm>
              <a:prstGeom prst="rect">
                <a:avLst/>
              </a:prstGeom>
              <a:noFill/>
              <a:ln w="9525">
                <a:noFill/>
              </a:ln>
            </p:spPr>
            <p:txBody>
              <a:bodyPr wrap="none">
                <a:spAutoFit/>
              </a:bodyPr>
              <a:p>
                <a:pPr eaLnBrk="1" hangingPunct="1">
                  <a:buNone/>
                </a:pPr>
                <a:r>
                  <a:rPr lang="en-US" altLang="zh-CN" sz="1400" dirty="0">
                    <a:solidFill>
                      <a:srgbClr val="000000"/>
                    </a:solidFill>
                    <a:latin typeface="微软雅黑" panose="020B0503020204020204" charset="-122"/>
                    <a:ea typeface="微软雅黑" panose="020B0503020204020204" charset="-122"/>
                  </a:rPr>
                  <a:t>R</a:t>
                </a:r>
                <a:r>
                  <a:rPr lang="en-US" altLang="zh-CN" sz="1400" baseline="-25000" dirty="0">
                    <a:solidFill>
                      <a:srgbClr val="000000"/>
                    </a:solidFill>
                    <a:latin typeface="微软雅黑" panose="020B0503020204020204" charset="-122"/>
                    <a:ea typeface="微软雅黑" panose="020B0503020204020204" charset="-122"/>
                  </a:rPr>
                  <a:t>1</a:t>
                </a:r>
                <a:r>
                  <a:rPr lang="en-US" altLang="zh-CN" sz="1400" dirty="0">
                    <a:solidFill>
                      <a:srgbClr val="000000"/>
                    </a:solidFill>
                    <a:latin typeface="微软雅黑" panose="020B0503020204020204" charset="-122"/>
                    <a:ea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rPr>
                  <a:t>的部分转发表</a:t>
                </a:r>
                <a:endParaRPr lang="zh-CN" altLang="en-US" sz="1400" baseline="-25000" dirty="0">
                  <a:solidFill>
                    <a:srgbClr val="000000"/>
                  </a:solidFill>
                  <a:latin typeface="微软雅黑" panose="020B0503020204020204" charset="-122"/>
                  <a:ea typeface="微软雅黑" panose="020B0503020204020204" charset="-122"/>
                </a:endParaRPr>
              </a:p>
            </p:txBody>
          </p:sp>
        </p:grpSp>
        <p:pic>
          <p:nvPicPr>
            <p:cNvPr id="25623" name="Picture 58"/>
            <p:cNvPicPr/>
            <p:nvPr/>
          </p:nvPicPr>
          <p:blipFill>
            <a:blip r:embed="rId3"/>
            <a:stretch>
              <a:fillRect/>
            </a:stretch>
          </p:blipFill>
          <p:spPr>
            <a:xfrm>
              <a:off x="1887487" y="3159838"/>
              <a:ext cx="581025" cy="274638"/>
            </a:xfrm>
            <a:prstGeom prst="rect">
              <a:avLst/>
            </a:prstGeom>
            <a:noFill/>
            <a:ln w="12699">
              <a:noFill/>
            </a:ln>
          </p:spPr>
        </p:pic>
        <p:pic>
          <p:nvPicPr>
            <p:cNvPr id="25624" name="Picture 58"/>
            <p:cNvPicPr/>
            <p:nvPr/>
          </p:nvPicPr>
          <p:blipFill>
            <a:blip r:embed="rId3"/>
            <a:stretch>
              <a:fillRect/>
            </a:stretch>
          </p:blipFill>
          <p:spPr>
            <a:xfrm>
              <a:off x="3922705" y="2689821"/>
              <a:ext cx="581025" cy="274638"/>
            </a:xfrm>
            <a:prstGeom prst="rect">
              <a:avLst/>
            </a:prstGeom>
            <a:noFill/>
            <a:ln w="12699">
              <a:noFill/>
            </a:ln>
          </p:spPr>
        </p:pic>
        <p:pic>
          <p:nvPicPr>
            <p:cNvPr id="25625" name="Picture 58"/>
            <p:cNvPicPr/>
            <p:nvPr/>
          </p:nvPicPr>
          <p:blipFill>
            <a:blip r:embed="rId3"/>
            <a:stretch>
              <a:fillRect/>
            </a:stretch>
          </p:blipFill>
          <p:spPr>
            <a:xfrm>
              <a:off x="2394672" y="1507068"/>
              <a:ext cx="581025" cy="274638"/>
            </a:xfrm>
            <a:prstGeom prst="rect">
              <a:avLst/>
            </a:prstGeom>
            <a:noFill/>
            <a:ln w="12699">
              <a:noFill/>
            </a:ln>
          </p:spPr>
        </p:pic>
      </p:grpSp>
      <p:grpSp>
        <p:nvGrpSpPr>
          <p:cNvPr id="61" name="组合 68"/>
          <p:cNvGrpSpPr/>
          <p:nvPr/>
        </p:nvGrpSpPr>
        <p:grpSpPr>
          <a:xfrm>
            <a:off x="1173163" y="2022475"/>
            <a:ext cx="6897687" cy="3551238"/>
            <a:chOff x="1172946" y="1165057"/>
            <a:chExt cx="6897628" cy="3551016"/>
          </a:xfrm>
        </p:grpSpPr>
        <p:sp>
          <p:nvSpPr>
            <p:cNvPr id="25620" name="矩形 66"/>
            <p:cNvSpPr/>
            <p:nvPr/>
          </p:nvSpPr>
          <p:spPr>
            <a:xfrm>
              <a:off x="1172946" y="4346741"/>
              <a:ext cx="6897628" cy="369332"/>
            </a:xfrm>
            <a:prstGeom prst="rect">
              <a:avLst/>
            </a:prstGeom>
            <a:noFill/>
            <a:ln w="9525">
              <a:noFill/>
            </a:ln>
          </p:spPr>
          <p:txBody>
            <a:bodyPr>
              <a:spAutoFit/>
            </a:bodyPr>
            <a:p>
              <a:pPr algn="ctr" eaLnBrk="1" hangingPunct="1">
                <a:buNone/>
              </a:pPr>
              <a:r>
                <a:rPr lang="zh-CN" altLang="en-US" sz="1800" dirty="0">
                  <a:solidFill>
                    <a:srgbClr val="C00000"/>
                  </a:solidFill>
                  <a:latin typeface="微软雅黑" panose="020B0503020204020204" charset="-122"/>
                  <a:ea typeface="微软雅黑" panose="020B0503020204020204" charset="-122"/>
                </a:rPr>
                <a:t>主机 </a:t>
              </a:r>
              <a:r>
                <a:rPr lang="en-US" altLang="zh-CN" sz="1800" dirty="0">
                  <a:solidFill>
                    <a:srgbClr val="C00000"/>
                  </a:solidFill>
                  <a:latin typeface="微软雅黑" panose="020B0503020204020204" charset="-122"/>
                  <a:ea typeface="微软雅黑" panose="020B0503020204020204" charset="-122"/>
                </a:rPr>
                <a:t>H</a:t>
              </a:r>
              <a:r>
                <a:rPr lang="en-US" altLang="zh-CN" sz="1800" baseline="-25000" dirty="0">
                  <a:solidFill>
                    <a:srgbClr val="C00000"/>
                  </a:solidFill>
                  <a:latin typeface="微软雅黑" panose="020B0503020204020204" charset="-122"/>
                  <a:ea typeface="微软雅黑" panose="020B0503020204020204" charset="-122"/>
                </a:rPr>
                <a:t>1</a:t>
              </a:r>
              <a:r>
                <a:rPr lang="en-US" altLang="zh-CN" sz="1800" dirty="0">
                  <a:solidFill>
                    <a:srgbClr val="C00000"/>
                  </a:solidFill>
                  <a:latin typeface="微软雅黑" panose="020B0503020204020204" charset="-122"/>
                  <a:ea typeface="微软雅黑" panose="020B0503020204020204" charset="-122"/>
                </a:rPr>
                <a:t> </a:t>
              </a:r>
              <a:r>
                <a:rPr lang="zh-CN" altLang="en-US" sz="1800" dirty="0">
                  <a:solidFill>
                    <a:srgbClr val="C00000"/>
                  </a:solidFill>
                  <a:latin typeface="微软雅黑" panose="020B0503020204020204" charset="-122"/>
                  <a:ea typeface="微软雅黑" panose="020B0503020204020204" charset="-122"/>
                </a:rPr>
                <a:t>发送出的、目的地址是 </a:t>
              </a:r>
              <a:r>
                <a:rPr lang="en-US" altLang="zh-CN" sz="1800" dirty="0">
                  <a:solidFill>
                    <a:srgbClr val="C00000"/>
                  </a:solidFill>
                  <a:latin typeface="微软雅黑" panose="020B0503020204020204" charset="-122"/>
                  <a:ea typeface="微软雅黑" panose="020B0503020204020204" charset="-122"/>
                </a:rPr>
                <a:t>128.1.2.132 </a:t>
              </a:r>
              <a:r>
                <a:rPr lang="zh-CN" altLang="en-US" sz="1800" dirty="0">
                  <a:solidFill>
                    <a:srgbClr val="C00000"/>
                  </a:solidFill>
                  <a:latin typeface="微软雅黑" panose="020B0503020204020204" charset="-122"/>
                  <a:ea typeface="微软雅黑" panose="020B0503020204020204" charset="-122"/>
                </a:rPr>
                <a:t>的分组是如何转发的？</a:t>
              </a:r>
              <a:endParaRPr lang="zh-CN" altLang="en-US" sz="1800" dirty="0">
                <a:solidFill>
                  <a:srgbClr val="C00000"/>
                </a:solidFill>
                <a:latin typeface="微软雅黑" panose="020B0503020204020204" charset="-122"/>
                <a:ea typeface="微软雅黑" panose="020B0503020204020204" charset="-122"/>
              </a:endParaRPr>
            </a:p>
          </p:txBody>
        </p:sp>
        <p:sp>
          <p:nvSpPr>
            <p:cNvPr id="25621" name="Line 126"/>
            <p:cNvSpPr/>
            <p:nvPr/>
          </p:nvSpPr>
          <p:spPr>
            <a:xfrm>
              <a:off x="3730473" y="1165057"/>
              <a:ext cx="1829419" cy="1971537"/>
            </a:xfrm>
            <a:prstGeom prst="line">
              <a:avLst/>
            </a:prstGeom>
            <a:ln w="57150" cap="rnd" cmpd="sng">
              <a:solidFill>
                <a:srgbClr val="C00000">
                  <a:alpha val="96077"/>
                </a:srgbClr>
              </a:solidFill>
              <a:prstDash val="sysDot"/>
              <a:headEnd type="none" w="med" len="med"/>
              <a:tailEnd type="triangle" w="med" len="med"/>
            </a:ln>
          </p:spPr>
        </p:sp>
      </p:grpSp>
      <p:sp>
        <p:nvSpPr>
          <p:cNvPr id="68" name="文本框 67"/>
          <p:cNvSpPr txBox="1"/>
          <p:nvPr/>
        </p:nvSpPr>
        <p:spPr>
          <a:xfrm>
            <a:off x="684213" y="720725"/>
            <a:ext cx="8167688" cy="646113"/>
          </a:xfrm>
          <a:prstGeom prst="rect">
            <a:avLst/>
          </a:prstGeom>
          <a:noFill/>
        </p:spPr>
        <p:txBody>
          <a:bodyPr wrap="square">
            <a:spAutoFit/>
          </a:bodyPr>
          <a:lstStyle/>
          <a:p>
            <a:pPr marR="0" defTabSz="914400" eaLnBrk="1" hangingPunct="1">
              <a:buClrTx/>
              <a:buSzTx/>
              <a:buFontTx/>
              <a:buNone/>
              <a:defRPr/>
            </a:pPr>
            <a:r>
              <a:rPr kumimoji="1" lang="zh-CN" altLang="en-US" sz="3600" kern="0" cap="none" spc="0" normalizeH="0" baseline="0" noProof="0" dirty="0">
                <a:solidFill>
                  <a:srgbClr val="000000"/>
                </a:solidFill>
                <a:latin typeface="Times New Roman" panose="02020603050405020304"/>
                <a:ea typeface="宋体" panose="02010600030101010101" pitchFamily="2" charset="-122"/>
                <a:cs typeface="+mj-cs"/>
              </a:rPr>
              <a:t>路由器转发分组的举例：</a:t>
            </a:r>
            <a:endParaRPr kumimoji="1" lang="zh-CN" altLang="en-US" kern="1200" cap="none" spc="0" normalizeH="0" baseline="0" noProof="0" dirty="0">
              <a:latin typeface="Arial" panose="020B0604020202020204" pitchFamily="34" charset="0"/>
              <a:ea typeface="华文行楷" panose="0201080004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063625" y="1951038"/>
            <a:ext cx="7151688" cy="3059113"/>
          </a:xfrm>
          <a:prstGeom prst="rect">
            <a:avLst/>
          </a:prstGeom>
          <a:solidFill>
            <a:srgbClr val="C3E3F9"/>
          </a:solidFill>
          <a:ln w="2857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Text Box 64"/>
          <p:cNvSpPr txBox="1">
            <a:spLocks noChangeArrowheads="1"/>
          </p:cNvSpPr>
          <p:nvPr/>
        </p:nvSpPr>
        <p:spPr bwMode="auto">
          <a:xfrm>
            <a:off x="2159000" y="2139950"/>
            <a:ext cx="4752975" cy="760413"/>
          </a:xfrm>
          <a:prstGeom prst="rect">
            <a:avLst/>
          </a:prstGeom>
          <a:noFill/>
          <a:ln>
            <a:noFill/>
          </a:ln>
          <a:effectLst/>
        </p:spPr>
        <p:txBody>
          <a:bodyPr wrap="none">
            <a:spAutoFit/>
          </a:bodyPr>
          <a:lstStyle/>
          <a:p>
            <a:pPr marR="0" defTabSz="914400" eaLnBrk="1" fontAlgn="auto" hangingPunct="1">
              <a:lnSpc>
                <a:spcPts val="2600"/>
              </a:lnSpc>
              <a:spcBef>
                <a:spcPts val="0"/>
              </a:spcBef>
              <a:spcAft>
                <a:spcPts val="0"/>
              </a:spcAft>
              <a:buClrTx/>
              <a:buSzTx/>
              <a:buFontTx/>
              <a:buNone/>
              <a:defRPr/>
            </a:pPr>
            <a:r>
              <a:rPr kumimoji="0" lang="en-US" altLang="zh-CN" sz="1800" kern="0" cap="none" spc="0" normalizeH="0" baseline="0" noProof="0" dirty="0">
                <a:solidFill>
                  <a:prstClr val="black"/>
                </a:solidFill>
                <a:latin typeface="微软雅黑" panose="020B0503020204020204" charset="-122"/>
                <a:ea typeface="微软雅黑" panose="020B0503020204020204" charset="-122"/>
                <a:cs typeface="+mn-cs"/>
              </a:rPr>
              <a:t>N</a:t>
            </a:r>
            <a:r>
              <a:rPr kumimoji="0" lang="en-US" altLang="zh-CN" sz="1800" kern="0" cap="none" spc="0" normalizeH="0" baseline="-25000" noProof="0" dirty="0">
                <a:solidFill>
                  <a:prstClr val="black"/>
                </a:solidFill>
                <a:latin typeface="微软雅黑" panose="020B0503020204020204" charset="-122"/>
                <a:ea typeface="微软雅黑" panose="020B0503020204020204" charset="-122"/>
                <a:cs typeface="+mn-cs"/>
              </a:rPr>
              <a:t>1</a:t>
            </a:r>
            <a:r>
              <a:rPr kumimoji="0" lang="en-US" altLang="zh-CN" sz="1800" kern="0" cap="none" spc="0" normalizeH="0" baseline="0" noProof="0" dirty="0">
                <a:solidFill>
                  <a:prstClr val="black"/>
                </a:solidFill>
                <a:latin typeface="微软雅黑" panose="020B0503020204020204" charset="-122"/>
                <a:ea typeface="微软雅黑" panose="020B0503020204020204" charset="-122"/>
                <a:cs typeface="+mn-cs"/>
              </a:rPr>
              <a:t> </a:t>
            </a:r>
            <a:r>
              <a:rPr kumimoji="0" lang="zh-CN" altLang="en-US" sz="1800" kern="0" cap="none" spc="0" normalizeH="0" baseline="0" noProof="0" dirty="0">
                <a:solidFill>
                  <a:prstClr val="black"/>
                </a:solidFill>
                <a:latin typeface="微软雅黑" panose="020B0503020204020204" charset="-122"/>
                <a:ea typeface="微软雅黑" panose="020B0503020204020204" charset="-122"/>
                <a:cs typeface="+mn-cs"/>
              </a:rPr>
              <a:t>的 网络地址为 </a:t>
            </a:r>
            <a:r>
              <a:rPr kumimoji="0" lang="en-US" altLang="zh-CN" sz="1800" kern="0" cap="none" spc="0" normalizeH="0" baseline="0" noProof="0" dirty="0">
                <a:solidFill>
                  <a:srgbClr val="C00000"/>
                </a:solidFill>
                <a:latin typeface="微软雅黑" panose="020B0503020204020204" charset="-122"/>
                <a:ea typeface="微软雅黑" panose="020B0503020204020204" charset="-122"/>
                <a:cs typeface="+mn-cs"/>
              </a:rPr>
              <a:t>128.1.2.192</a:t>
            </a:r>
            <a:endParaRPr kumimoji="0" lang="en-US" altLang="zh-CN" sz="1800" kern="0" cap="none" spc="0" normalizeH="0" baseline="0" noProof="0" dirty="0">
              <a:solidFill>
                <a:srgbClr val="C00000"/>
              </a:solidFill>
              <a:latin typeface="微软雅黑" panose="020B0503020204020204" charset="-122"/>
              <a:ea typeface="微软雅黑" panose="020B0503020204020204" charset="-122"/>
              <a:cs typeface="+mn-cs"/>
            </a:endParaRPr>
          </a:p>
          <a:p>
            <a:pPr marR="0" defTabSz="914400" eaLnBrk="1" fontAlgn="auto" hangingPunct="1">
              <a:lnSpc>
                <a:spcPts val="2600"/>
              </a:lnSpc>
              <a:spcBef>
                <a:spcPts val="0"/>
              </a:spcBef>
              <a:spcAft>
                <a:spcPts val="0"/>
              </a:spcAft>
              <a:buClrTx/>
              <a:buSzTx/>
              <a:buFontTx/>
              <a:buNone/>
              <a:defRPr/>
            </a:pPr>
            <a:r>
              <a:rPr kumimoji="0" lang="en-US" altLang="zh-CN" sz="1800" kern="0" cap="none" spc="0" normalizeH="0" baseline="0" noProof="0" dirty="0">
                <a:solidFill>
                  <a:prstClr val="black"/>
                </a:solidFill>
                <a:latin typeface="微软雅黑" panose="020B0503020204020204" charset="-122"/>
                <a:ea typeface="微软雅黑" panose="020B0503020204020204" charset="-122"/>
                <a:cs typeface="+mn-cs"/>
              </a:rPr>
              <a:t>N</a:t>
            </a:r>
            <a:r>
              <a:rPr kumimoji="0" lang="en-US" altLang="zh-CN" sz="1800" kern="0" cap="none" spc="0" normalizeH="0" baseline="-25000" noProof="0" dirty="0">
                <a:solidFill>
                  <a:prstClr val="black"/>
                </a:solidFill>
                <a:latin typeface="微软雅黑" panose="020B0503020204020204" charset="-122"/>
                <a:ea typeface="微软雅黑" panose="020B0503020204020204" charset="-122"/>
                <a:cs typeface="+mn-cs"/>
              </a:rPr>
              <a:t>1</a:t>
            </a:r>
            <a:r>
              <a:rPr kumimoji="0" lang="en-US" altLang="zh-CN" sz="1800" kern="0" cap="none" spc="0" normalizeH="0" baseline="0" noProof="0" dirty="0">
                <a:solidFill>
                  <a:prstClr val="black"/>
                </a:solidFill>
                <a:latin typeface="微软雅黑" panose="020B0503020204020204" charset="-122"/>
                <a:ea typeface="微软雅黑" panose="020B0503020204020204" charset="-122"/>
                <a:cs typeface="+mn-cs"/>
              </a:rPr>
              <a:t> </a:t>
            </a:r>
            <a:r>
              <a:rPr kumimoji="0" lang="zh-CN" altLang="en-US" sz="1800" kern="0" cap="none" spc="0" normalizeH="0" baseline="0" noProof="0" dirty="0">
                <a:solidFill>
                  <a:prstClr val="black"/>
                </a:solidFill>
                <a:latin typeface="微软雅黑" panose="020B0503020204020204" charset="-122"/>
                <a:ea typeface="微软雅黑" panose="020B0503020204020204" charset="-122"/>
                <a:cs typeface="+mn-cs"/>
              </a:rPr>
              <a:t>的 网络掩码为 </a:t>
            </a:r>
            <a:r>
              <a:rPr kumimoji="0" lang="en-US" altLang="zh-CN" sz="1800" kern="0" cap="none" spc="0" normalizeH="0" baseline="0" noProof="0" dirty="0">
                <a:solidFill>
                  <a:srgbClr val="C00000"/>
                </a:solidFill>
                <a:latin typeface="微软雅黑" panose="020B0503020204020204" charset="-122"/>
                <a:ea typeface="微软雅黑" panose="020B0503020204020204" charset="-122"/>
                <a:cs typeface="+mn-cs"/>
              </a:rPr>
              <a:t>/26 </a:t>
            </a:r>
            <a:r>
              <a:rPr kumimoji="0" lang="en-US" altLang="zh-CN" sz="1800" kern="0" cap="none" spc="0" normalizeH="0" baseline="0" noProof="0" dirty="0">
                <a:solidFill>
                  <a:prstClr val="black"/>
                </a:solidFill>
                <a:latin typeface="微软雅黑" panose="020B0503020204020204" charset="-122"/>
                <a:ea typeface="微软雅黑" panose="020B0503020204020204" charset="-122"/>
                <a:cs typeface="+mn-cs"/>
              </a:rPr>
              <a:t>= 255.255.255.192 </a:t>
            </a:r>
            <a:endParaRPr kumimoji="0" lang="zh-CN" altLang="en-US" sz="1800" kern="0" cap="none" spc="0" normalizeH="0" baseline="0" noProof="0" dirty="0">
              <a:solidFill>
                <a:prstClr val="black"/>
              </a:solidFill>
              <a:latin typeface="微软雅黑" panose="020B0503020204020204" charset="-122"/>
              <a:ea typeface="微软雅黑" panose="020B0503020204020204" charset="-122"/>
              <a:cs typeface="+mn-cs"/>
            </a:endParaRPr>
          </a:p>
        </p:txBody>
      </p:sp>
      <p:grpSp>
        <p:nvGrpSpPr>
          <p:cNvPr id="5" name="组合 4"/>
          <p:cNvGrpSpPr/>
          <p:nvPr/>
        </p:nvGrpSpPr>
        <p:grpSpPr>
          <a:xfrm>
            <a:off x="3613150" y="2967038"/>
            <a:ext cx="2228850" cy="1200150"/>
            <a:chOff x="3613546" y="2110175"/>
            <a:chExt cx="2228581" cy="1200006"/>
          </a:xfrm>
        </p:grpSpPr>
        <p:sp>
          <p:nvSpPr>
            <p:cNvPr id="10" name="Text Box 72"/>
            <p:cNvSpPr txBox="1">
              <a:spLocks noChangeArrowheads="1"/>
            </p:cNvSpPr>
            <p:nvPr/>
          </p:nvSpPr>
          <p:spPr bwMode="auto">
            <a:xfrm>
              <a:off x="3628136" y="2110175"/>
              <a:ext cx="2093843" cy="759182"/>
            </a:xfrm>
            <a:prstGeom prst="rect">
              <a:avLst/>
            </a:prstGeom>
            <a:noFill/>
            <a:ln>
              <a:noFill/>
            </a:ln>
            <a:effectLst/>
          </p:spPr>
          <p:txBody>
            <a:bodyPr wrap="none">
              <a:spAutoFit/>
            </a:bodyPr>
            <a:lstStyle/>
            <a:p>
              <a:pPr marR="0" defTabSz="914400" eaLnBrk="1" fontAlgn="auto" hangingPunct="1">
                <a:lnSpc>
                  <a:spcPts val="2600"/>
                </a:lnSpc>
                <a:spcBef>
                  <a:spcPts val="0"/>
                </a:spcBef>
                <a:spcAft>
                  <a:spcPts val="0"/>
                </a:spcAft>
                <a:buClrTx/>
                <a:buSzTx/>
                <a:buFontTx/>
                <a:buNone/>
                <a:defRPr/>
              </a:pPr>
              <a:r>
                <a:rPr kumimoji="0" lang="en-US" altLang="zh-CN" sz="1800" kern="0" cap="none" spc="0" normalizeH="0" baseline="0" noProof="0" dirty="0">
                  <a:solidFill>
                    <a:srgbClr val="CC0099"/>
                  </a:solidFill>
                  <a:latin typeface="微软雅黑" panose="020B0503020204020204" charset="-122"/>
                  <a:ea typeface="微软雅黑" panose="020B0503020204020204" charset="-122"/>
                  <a:cs typeface="+mn-cs"/>
                </a:rPr>
                <a:t>128.  1  .  </a:t>
              </a:r>
              <a:r>
                <a:rPr kumimoji="0" lang="en-US" altLang="zh-CN" sz="500" kern="0" cap="none" spc="0" normalizeH="0" baseline="0" noProof="0" dirty="0">
                  <a:solidFill>
                    <a:srgbClr val="CC0099"/>
                  </a:solidFill>
                  <a:latin typeface="微软雅黑" panose="020B0503020204020204" charset="-122"/>
                  <a:ea typeface="微软雅黑" panose="020B0503020204020204" charset="-122"/>
                  <a:cs typeface="+mn-cs"/>
                </a:rPr>
                <a:t> </a:t>
              </a:r>
              <a:r>
                <a:rPr kumimoji="0" lang="en-US" altLang="zh-CN" sz="1800" kern="0" cap="none" spc="0" normalizeH="0" baseline="0" noProof="0" dirty="0">
                  <a:solidFill>
                    <a:srgbClr val="CC0099"/>
                  </a:solidFill>
                  <a:latin typeface="微软雅黑" panose="020B0503020204020204" charset="-122"/>
                  <a:ea typeface="微软雅黑" panose="020B0503020204020204" charset="-122"/>
                  <a:cs typeface="+mn-cs"/>
                </a:rPr>
                <a:t>2  .132</a:t>
              </a:r>
              <a:endParaRPr kumimoji="0" lang="en-US" altLang="zh-CN" sz="1800" kern="0" cap="none" spc="0" normalizeH="0" baseline="0" noProof="0" dirty="0">
                <a:solidFill>
                  <a:srgbClr val="CC0099"/>
                </a:solidFill>
                <a:latin typeface="微软雅黑" panose="020B0503020204020204" charset="-122"/>
                <a:ea typeface="微软雅黑" panose="020B0503020204020204" charset="-122"/>
                <a:cs typeface="+mn-cs"/>
              </a:endParaRPr>
            </a:p>
            <a:p>
              <a:pPr marR="0" defTabSz="914400" eaLnBrk="1" fontAlgn="auto" hangingPunct="1">
                <a:lnSpc>
                  <a:spcPts val="2600"/>
                </a:lnSpc>
                <a:spcBef>
                  <a:spcPts val="0"/>
                </a:spcBef>
                <a:spcAft>
                  <a:spcPts val="0"/>
                </a:spcAft>
                <a:buClrTx/>
                <a:buSzTx/>
                <a:buFontTx/>
                <a:buNone/>
                <a:defRPr/>
              </a:pPr>
              <a:r>
                <a:rPr kumimoji="0" lang="en-US" altLang="zh-CN" sz="1800" kern="0" cap="none" spc="0" normalizeH="0" baseline="0" noProof="0" dirty="0">
                  <a:solidFill>
                    <a:srgbClr val="0000FF"/>
                  </a:solidFill>
                  <a:latin typeface="微软雅黑" panose="020B0503020204020204" charset="-122"/>
                  <a:ea typeface="微软雅黑" panose="020B0503020204020204" charset="-122"/>
                  <a:cs typeface="+mn-cs"/>
                </a:rPr>
                <a:t>255.255.255.192</a:t>
              </a:r>
              <a:endParaRPr kumimoji="0" lang="en-US" altLang="zh-CN" sz="1800" kern="0" cap="none" spc="0" normalizeH="0" baseline="0" noProof="0" dirty="0">
                <a:solidFill>
                  <a:srgbClr val="0000FF"/>
                </a:solidFill>
                <a:latin typeface="微软雅黑" panose="020B0503020204020204" charset="-122"/>
                <a:ea typeface="微软雅黑" panose="020B0503020204020204" charset="-122"/>
                <a:cs typeface="+mn-cs"/>
              </a:endParaRPr>
            </a:p>
          </p:txBody>
        </p:sp>
        <p:sp>
          <p:nvSpPr>
            <p:cNvPr id="11" name="Text Box 73"/>
            <p:cNvSpPr txBox="1">
              <a:spLocks noChangeArrowheads="1"/>
            </p:cNvSpPr>
            <p:nvPr/>
          </p:nvSpPr>
          <p:spPr bwMode="auto">
            <a:xfrm>
              <a:off x="3628136" y="2940878"/>
              <a:ext cx="2101832" cy="369303"/>
            </a:xfrm>
            <a:prstGeom prst="rect">
              <a:avLst/>
            </a:prstGeom>
            <a:noFill/>
            <a:ln>
              <a:noFill/>
            </a:ln>
            <a:effectLst/>
          </p:spPr>
          <p:txBody>
            <a:bodyPr wrap="none">
              <a:spAutoFit/>
            </a:bodyPr>
            <a:lstStyle/>
            <a:p>
              <a:pPr marR="0" defTabSz="914400" eaLnBrk="1" fontAlgn="auto" hangingPunct="1">
                <a:spcBef>
                  <a:spcPts val="0"/>
                </a:spcBef>
                <a:spcAft>
                  <a:spcPts val="0"/>
                </a:spcAft>
                <a:buClrTx/>
                <a:buSzTx/>
                <a:buFontTx/>
                <a:buNone/>
                <a:defRPr/>
              </a:pPr>
              <a:r>
                <a:rPr kumimoji="0" lang="en-US" altLang="zh-CN" sz="1800" kern="0" cap="none" spc="0" normalizeH="0" baseline="0" noProof="0" dirty="0">
                  <a:solidFill>
                    <a:srgbClr val="0000FF"/>
                  </a:solidFill>
                  <a:latin typeface="微软雅黑" panose="020B0503020204020204" charset="-122"/>
                  <a:ea typeface="微软雅黑" panose="020B0503020204020204" charset="-122"/>
                  <a:cs typeface="+mn-cs"/>
                </a:rPr>
                <a:t>128.  1  .  </a:t>
              </a:r>
              <a:r>
                <a:rPr kumimoji="0" lang="en-US" altLang="zh-CN" sz="700" kern="0" cap="none" spc="0" normalizeH="0" baseline="0" noProof="0" dirty="0">
                  <a:solidFill>
                    <a:srgbClr val="0000FF"/>
                  </a:solidFill>
                  <a:latin typeface="微软雅黑" panose="020B0503020204020204" charset="-122"/>
                  <a:ea typeface="微软雅黑" panose="020B0503020204020204" charset="-122"/>
                  <a:cs typeface="+mn-cs"/>
                </a:rPr>
                <a:t> </a:t>
              </a:r>
              <a:r>
                <a:rPr kumimoji="0" lang="en-US" altLang="zh-CN" sz="1800" kern="0" cap="none" spc="0" normalizeH="0" baseline="0" noProof="0" dirty="0">
                  <a:solidFill>
                    <a:srgbClr val="0000FF"/>
                  </a:solidFill>
                  <a:latin typeface="微软雅黑" panose="020B0503020204020204" charset="-122"/>
                  <a:ea typeface="微软雅黑" panose="020B0503020204020204" charset="-122"/>
                  <a:cs typeface="+mn-cs"/>
                </a:rPr>
                <a:t>2  .128</a:t>
              </a:r>
              <a:endParaRPr kumimoji="0" lang="en-US" altLang="zh-CN" sz="1800" kern="0" cap="none" spc="0" normalizeH="0" baseline="0" noProof="0" dirty="0">
                <a:solidFill>
                  <a:srgbClr val="0000FF"/>
                </a:solidFill>
                <a:latin typeface="微软雅黑" panose="020B0503020204020204" charset="-122"/>
                <a:ea typeface="微软雅黑" panose="020B0503020204020204" charset="-122"/>
                <a:cs typeface="+mn-cs"/>
              </a:endParaRPr>
            </a:p>
          </p:txBody>
        </p:sp>
        <p:sp>
          <p:nvSpPr>
            <p:cNvPr id="12" name="Line 74"/>
            <p:cNvSpPr>
              <a:spLocks noChangeShapeType="1"/>
            </p:cNvSpPr>
            <p:nvPr/>
          </p:nvSpPr>
          <p:spPr bwMode="auto">
            <a:xfrm>
              <a:off x="3613546" y="2873401"/>
              <a:ext cx="2228581" cy="0"/>
            </a:xfrm>
            <a:prstGeom prst="line">
              <a:avLst/>
            </a:prstGeom>
            <a:noFill/>
            <a:ln w="38100">
              <a:solidFill>
                <a:srgbClr val="000099"/>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CC"/>
                </a:solidFill>
                <a:effectLst/>
                <a:uLnTx/>
                <a:uFillTx/>
                <a:latin typeface="微软雅黑" panose="020B0503020204020204" charset="-122"/>
                <a:ea typeface="微软雅黑" panose="020B0503020204020204" charset="-122"/>
                <a:cs typeface="+mn-cs"/>
              </a:endParaRPr>
            </a:p>
          </p:txBody>
        </p:sp>
      </p:grpSp>
      <p:sp>
        <p:nvSpPr>
          <p:cNvPr id="13" name="Text Box 75"/>
          <p:cNvSpPr txBox="1">
            <a:spLocks noChangeArrowheads="1"/>
          </p:cNvSpPr>
          <p:nvPr/>
        </p:nvSpPr>
        <p:spPr bwMode="auto">
          <a:xfrm>
            <a:off x="1319213" y="3011488"/>
            <a:ext cx="2293938" cy="708025"/>
          </a:xfrm>
          <a:prstGeom prst="rect">
            <a:avLst/>
          </a:prstGeom>
          <a:noFill/>
          <a:ln>
            <a:noFill/>
          </a:ln>
          <a:effectLst/>
        </p:spPr>
        <p:txBody>
          <a:bodyPr wrap="square">
            <a:spAutoFit/>
          </a:bodyPr>
          <a:lstStyle/>
          <a:p>
            <a:pPr marR="0" algn="r" defTabSz="914400" eaLnBrk="1" fontAlgn="auto" hangingPunct="1">
              <a:lnSpc>
                <a:spcPts val="2400"/>
              </a:lnSpc>
              <a:spcBef>
                <a:spcPts val="0"/>
              </a:spcBef>
              <a:spcAft>
                <a:spcPts val="0"/>
              </a:spcAft>
              <a:buClrTx/>
              <a:buSzTx/>
              <a:buFontTx/>
              <a:buNone/>
              <a:defRPr/>
            </a:pPr>
            <a:r>
              <a:rPr kumimoji="0" lang="zh-CN" altLang="en-US" sz="1800" kern="0" cap="none" spc="0" normalizeH="0" baseline="0" noProof="0" dirty="0">
                <a:solidFill>
                  <a:srgbClr val="C00000"/>
                </a:solidFill>
                <a:latin typeface="微软雅黑" panose="020B0503020204020204" charset="-122"/>
                <a:ea typeface="微软雅黑" panose="020B0503020204020204" charset="-122"/>
                <a:cs typeface="+mn-cs"/>
              </a:rPr>
              <a:t>目的地址与网络掩码</a:t>
            </a:r>
            <a:endParaRPr kumimoji="0" lang="en-US" altLang="zh-CN" sz="1800" kern="0" cap="none" spc="0" normalizeH="0" baseline="0" noProof="0" dirty="0">
              <a:solidFill>
                <a:srgbClr val="C00000"/>
              </a:solidFill>
              <a:latin typeface="微软雅黑" panose="020B0503020204020204" charset="-122"/>
              <a:ea typeface="微软雅黑" panose="020B0503020204020204" charset="-122"/>
              <a:cs typeface="+mn-cs"/>
            </a:endParaRPr>
          </a:p>
          <a:p>
            <a:pPr marR="0" algn="r" defTabSz="914400" eaLnBrk="1" fontAlgn="auto" hangingPunct="1">
              <a:lnSpc>
                <a:spcPts val="2400"/>
              </a:lnSpc>
              <a:spcBef>
                <a:spcPts val="0"/>
              </a:spcBef>
              <a:spcAft>
                <a:spcPts val="0"/>
              </a:spcAft>
              <a:buClrTx/>
              <a:buSzTx/>
              <a:buFontTx/>
              <a:buNone/>
              <a:defRPr/>
            </a:pPr>
            <a:r>
              <a:rPr kumimoji="0" lang="zh-CN" altLang="en-US" sz="1800" kern="0" cap="none" spc="0" normalizeH="0" baseline="0" noProof="0" dirty="0">
                <a:solidFill>
                  <a:srgbClr val="C00000"/>
                </a:solidFill>
                <a:latin typeface="微软雅黑" panose="020B0503020204020204" charset="-122"/>
                <a:ea typeface="微软雅黑" panose="020B0503020204020204" charset="-122"/>
                <a:cs typeface="+mn-cs"/>
              </a:rPr>
              <a:t>逐比特 </a:t>
            </a:r>
            <a:r>
              <a:rPr kumimoji="0" lang="en-US" altLang="zh-CN" sz="1800" kern="0" cap="none" spc="0" normalizeH="0" baseline="0" noProof="0" dirty="0">
                <a:solidFill>
                  <a:srgbClr val="C00000"/>
                </a:solidFill>
                <a:latin typeface="微软雅黑" panose="020B0503020204020204" charset="-122"/>
                <a:ea typeface="微软雅黑" panose="020B0503020204020204" charset="-122"/>
                <a:cs typeface="+mn-cs"/>
              </a:rPr>
              <a:t>AND</a:t>
            </a:r>
            <a:endParaRPr kumimoji="0" lang="zh-CN" altLang="en-US" sz="1800" kern="0" cap="none" spc="0" normalizeH="0" baseline="0" noProof="0" dirty="0">
              <a:solidFill>
                <a:srgbClr val="C00000"/>
              </a:solidFill>
              <a:latin typeface="微软雅黑" panose="020B0503020204020204" charset="-122"/>
              <a:ea typeface="微软雅黑" panose="020B0503020204020204" charset="-122"/>
              <a:cs typeface="+mn-cs"/>
            </a:endParaRPr>
          </a:p>
        </p:txBody>
      </p:sp>
      <p:sp>
        <p:nvSpPr>
          <p:cNvPr id="16" name="Text Box 78"/>
          <p:cNvSpPr txBox="1">
            <a:spLocks noChangeArrowheads="1"/>
          </p:cNvSpPr>
          <p:nvPr/>
        </p:nvSpPr>
        <p:spPr bwMode="auto">
          <a:xfrm>
            <a:off x="5840413" y="3706813"/>
            <a:ext cx="2043113" cy="461963"/>
          </a:xfrm>
          <a:prstGeom prst="rect">
            <a:avLst/>
          </a:prstGeom>
          <a:noFill/>
          <a:ln>
            <a:noFill/>
          </a:ln>
          <a:effectLst/>
        </p:spPr>
        <p:txBody>
          <a:bodyPr wrap="none">
            <a:spAutoFit/>
          </a:bodyPr>
          <a:lstStyle/>
          <a:p>
            <a:pPr marR="0" defTabSz="914400" eaLnBrk="1" fontAlgn="auto" hangingPunct="1">
              <a:spcBef>
                <a:spcPts val="0"/>
              </a:spcBef>
              <a:spcAft>
                <a:spcPts val="0"/>
              </a:spcAft>
              <a:buClrTx/>
              <a:buSzTx/>
              <a:buFontTx/>
              <a:buNone/>
              <a:defRPr/>
            </a:pPr>
            <a:r>
              <a:rPr kumimoji="0" lang="en-US" altLang="zh-CN" sz="2400" kern="0" cap="none" spc="0" normalizeH="0" baseline="0" noProof="0" dirty="0">
                <a:solidFill>
                  <a:srgbClr val="CC0099"/>
                </a:solidFill>
                <a:latin typeface="微软雅黑" panose="020B0503020204020204" charset="-122"/>
                <a:ea typeface="微软雅黑" panose="020B0503020204020204" charset="-122"/>
                <a:cs typeface="+mn-cs"/>
                <a:sym typeface="Symbol" panose="05050102010706020507" pitchFamily="18" charset="2"/>
              </a:rPr>
              <a:t>  </a:t>
            </a:r>
            <a:r>
              <a:rPr kumimoji="0" lang="en-US" altLang="zh-CN" sz="1800" kern="0" cap="none" spc="0" normalizeH="0" baseline="0" noProof="0" dirty="0">
                <a:solidFill>
                  <a:srgbClr val="CC0099"/>
                </a:solidFill>
                <a:latin typeface="微软雅黑" panose="020B0503020204020204" charset="-122"/>
                <a:ea typeface="微软雅黑" panose="020B0503020204020204" charset="-122"/>
                <a:cs typeface="+mn-cs"/>
                <a:sym typeface="Symbol" panose="05050102010706020507" pitchFamily="18" charset="2"/>
              </a:rPr>
              <a:t>H</a:t>
            </a:r>
            <a:r>
              <a:rPr kumimoji="0" lang="en-US" altLang="zh-CN" sz="1800" kern="0" cap="none" spc="0" normalizeH="0" baseline="-25000" noProof="0" dirty="0">
                <a:solidFill>
                  <a:srgbClr val="CC0099"/>
                </a:solidFill>
                <a:latin typeface="微软雅黑" panose="020B0503020204020204" charset="-122"/>
                <a:ea typeface="微软雅黑" panose="020B0503020204020204" charset="-122"/>
                <a:cs typeface="+mn-cs"/>
                <a:sym typeface="Symbol" panose="05050102010706020507" pitchFamily="18" charset="2"/>
              </a:rPr>
              <a:t>1</a:t>
            </a:r>
            <a:r>
              <a:rPr kumimoji="0" lang="en-US" altLang="zh-CN" sz="1800" kern="0" cap="none" spc="0" normalizeH="0" baseline="0" noProof="0" dirty="0">
                <a:solidFill>
                  <a:srgbClr val="CC0099"/>
                </a:solidFill>
                <a:latin typeface="微软雅黑" panose="020B0503020204020204" charset="-122"/>
                <a:ea typeface="微软雅黑" panose="020B0503020204020204" charset="-122"/>
                <a:cs typeface="+mn-cs"/>
                <a:sym typeface="Symbol" panose="05050102010706020507" pitchFamily="18" charset="2"/>
              </a:rPr>
              <a:t> </a:t>
            </a:r>
            <a:r>
              <a:rPr kumimoji="0" lang="zh-CN" altLang="en-US" sz="1800" kern="0" cap="none" spc="0" normalizeH="0" baseline="0" noProof="0" dirty="0">
                <a:solidFill>
                  <a:srgbClr val="CC0099"/>
                </a:solidFill>
                <a:latin typeface="微软雅黑" panose="020B0503020204020204" charset="-122"/>
                <a:ea typeface="微软雅黑" panose="020B0503020204020204" charset="-122"/>
                <a:cs typeface="+mn-cs"/>
                <a:sym typeface="Symbol" panose="05050102010706020507" pitchFamily="18" charset="2"/>
              </a:rPr>
              <a:t>的网络地址</a:t>
            </a:r>
            <a:endParaRPr kumimoji="0" lang="zh-CN" altLang="en-US" sz="1800" kern="0" cap="none" spc="0" normalizeH="0" baseline="0" noProof="0" dirty="0">
              <a:solidFill>
                <a:srgbClr val="CC0099"/>
              </a:solidFill>
              <a:latin typeface="微软雅黑" panose="020B0503020204020204" charset="-122"/>
              <a:ea typeface="微软雅黑" panose="020B0503020204020204" charset="-122"/>
              <a:cs typeface="+mn-cs"/>
              <a:sym typeface="Symbol" panose="05050102010706020507" pitchFamily="18" charset="2"/>
            </a:endParaRPr>
          </a:p>
        </p:txBody>
      </p:sp>
      <p:sp>
        <p:nvSpPr>
          <p:cNvPr id="19" name="矩形 18"/>
          <p:cNvSpPr/>
          <p:nvPr/>
        </p:nvSpPr>
        <p:spPr>
          <a:xfrm>
            <a:off x="1841500" y="4184650"/>
            <a:ext cx="5576888" cy="827088"/>
          </a:xfrm>
          <a:prstGeom prst="rect">
            <a:avLst/>
          </a:prstGeom>
          <a:noFill/>
          <a:ln w="9525">
            <a:noFill/>
          </a:ln>
        </p:spPr>
        <p:txBody>
          <a:bodyPr>
            <a:spAutoFit/>
          </a:bodyPr>
          <a:p>
            <a:pPr algn="ctr" eaLnBrk="1" hangingPunct="1">
              <a:lnSpc>
                <a:spcPts val="3000"/>
              </a:lnSpc>
              <a:buNone/>
            </a:pPr>
            <a:r>
              <a:rPr lang="en-US" altLang="zh-CN" sz="2000" dirty="0">
                <a:solidFill>
                  <a:srgbClr val="000000"/>
                </a:solidFill>
                <a:latin typeface="微软雅黑" panose="020B0503020204020204" charset="-122"/>
                <a:ea typeface="微软雅黑" panose="020B0503020204020204" charset="-122"/>
              </a:rPr>
              <a:t>128.1.2.132 </a:t>
            </a:r>
            <a:r>
              <a:rPr lang="zh-CN" altLang="en-US" sz="2000" dirty="0">
                <a:solidFill>
                  <a:srgbClr val="000000"/>
                </a:solidFill>
                <a:latin typeface="微软雅黑" panose="020B0503020204020204" charset="-122"/>
                <a:ea typeface="微软雅黑" panose="020B0503020204020204" charset="-122"/>
              </a:rPr>
              <a:t>不在本地网络上。</a:t>
            </a:r>
            <a:endParaRPr lang="en-US" altLang="zh-CN" sz="2000" dirty="0">
              <a:solidFill>
                <a:srgbClr val="000000"/>
              </a:solidFill>
              <a:latin typeface="微软雅黑" panose="020B0503020204020204" charset="-122"/>
              <a:ea typeface="微软雅黑" panose="020B0503020204020204" charset="-122"/>
            </a:endParaRPr>
          </a:p>
          <a:p>
            <a:pPr algn="ctr" eaLnBrk="1" hangingPunct="1">
              <a:lnSpc>
                <a:spcPts val="3000"/>
              </a:lnSpc>
              <a:buNone/>
            </a:pPr>
            <a:r>
              <a:rPr lang="zh-CN" altLang="en-US" sz="2000" dirty="0">
                <a:solidFill>
                  <a:srgbClr val="000000"/>
                </a:solidFill>
                <a:latin typeface="微软雅黑" panose="020B0503020204020204" charset="-122"/>
                <a:ea typeface="微软雅黑" panose="020B0503020204020204" charset="-122"/>
              </a:rPr>
              <a:t>源主机 </a:t>
            </a:r>
            <a:r>
              <a:rPr lang="en-US" altLang="zh-CN" sz="2000" dirty="0">
                <a:solidFill>
                  <a:srgbClr val="000000"/>
                </a:solidFill>
                <a:latin typeface="微软雅黑" panose="020B0503020204020204" charset="-122"/>
                <a:ea typeface="微软雅黑" panose="020B0503020204020204" charset="-122"/>
              </a:rPr>
              <a:t>H</a:t>
            </a:r>
            <a:r>
              <a:rPr lang="en-US" altLang="zh-CN" sz="2000" baseline="-25000" dirty="0">
                <a:solidFill>
                  <a:srgbClr val="000000"/>
                </a:solidFill>
                <a:latin typeface="微软雅黑" panose="020B0503020204020204" charset="-122"/>
                <a:ea typeface="微软雅黑" panose="020B0503020204020204" charset="-122"/>
              </a:rPr>
              <a:t>1</a:t>
            </a:r>
            <a:r>
              <a:rPr lang="en-US" altLang="zh-CN" sz="2000" dirty="0">
                <a:solidFill>
                  <a:srgbClr val="000000"/>
                </a:solidFill>
                <a:latin typeface="微软雅黑" panose="020B0503020204020204" charset="-122"/>
                <a:ea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rPr>
              <a:t>必须把分组发送给路由器 </a:t>
            </a:r>
            <a:r>
              <a:rPr lang="en-US" altLang="zh-CN" sz="2000" dirty="0">
                <a:solidFill>
                  <a:srgbClr val="000000"/>
                </a:solidFill>
                <a:latin typeface="微软雅黑" panose="020B0503020204020204" charset="-122"/>
                <a:ea typeface="微软雅黑" panose="020B0503020204020204" charset="-122"/>
              </a:rPr>
              <a:t>R</a:t>
            </a:r>
            <a:r>
              <a:rPr lang="en-US" altLang="zh-CN" sz="2000" baseline="-25000" dirty="0">
                <a:solidFill>
                  <a:srgbClr val="000000"/>
                </a:solidFill>
                <a:latin typeface="微软雅黑" panose="020B0503020204020204" charset="-122"/>
                <a:ea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sp>
        <p:nvSpPr>
          <p:cNvPr id="26632" name="Text Box 155"/>
          <p:cNvSpPr txBox="1"/>
          <p:nvPr/>
        </p:nvSpPr>
        <p:spPr>
          <a:xfrm>
            <a:off x="1333500" y="1466850"/>
            <a:ext cx="6592888" cy="635000"/>
          </a:xfrm>
          <a:prstGeom prst="rect">
            <a:avLst/>
          </a:prstGeom>
          <a:solidFill>
            <a:srgbClr val="000099"/>
          </a:solidFill>
          <a:ln w="9525">
            <a:noFill/>
          </a:ln>
        </p:spPr>
        <p:txBody>
          <a:bodyPr>
            <a:spAutoFit/>
          </a:bodyPr>
          <a:p>
            <a:pPr algn="ctr" eaLnBrk="1" hangingPunct="1">
              <a:lnSpc>
                <a:spcPct val="110000"/>
              </a:lnSpc>
              <a:buNone/>
            </a:pPr>
            <a:r>
              <a:rPr lang="zh-CN" altLang="en-US" sz="1600" dirty="0">
                <a:solidFill>
                  <a:srgbClr val="FFFFFF"/>
                </a:solidFill>
                <a:latin typeface="微软雅黑" panose="020B0503020204020204" charset="-122"/>
                <a:ea typeface="微软雅黑" panose="020B0503020204020204" charset="-122"/>
              </a:rPr>
              <a:t> </a:t>
            </a:r>
            <a:r>
              <a:rPr lang="en-US" altLang="zh-CN" sz="1600" dirty="0">
                <a:solidFill>
                  <a:srgbClr val="FFFFFF"/>
                </a:solidFill>
                <a:latin typeface="微软雅黑" panose="020B0503020204020204" charset="-122"/>
                <a:ea typeface="微软雅黑" panose="020B0503020204020204" charset="-122"/>
              </a:rPr>
              <a:t>H</a:t>
            </a:r>
            <a:r>
              <a:rPr lang="en-US" altLang="zh-CN" sz="1600" baseline="-25000" dirty="0">
                <a:solidFill>
                  <a:srgbClr val="FFFFFF"/>
                </a:solidFill>
                <a:latin typeface="微软雅黑" panose="020B0503020204020204" charset="-122"/>
                <a:ea typeface="微软雅黑" panose="020B0503020204020204" charset="-122"/>
              </a:rPr>
              <a:t>1</a:t>
            </a:r>
            <a:r>
              <a:rPr lang="en-US" altLang="zh-CN" sz="1600" dirty="0">
                <a:solidFill>
                  <a:srgbClr val="FFFFFF"/>
                </a:solidFill>
                <a:latin typeface="微软雅黑" panose="020B0503020204020204" charset="-122"/>
                <a:ea typeface="微软雅黑" panose="020B0503020204020204" charset="-122"/>
              </a:rPr>
              <a:t> </a:t>
            </a:r>
            <a:r>
              <a:rPr lang="zh-CN" altLang="en-US" sz="1600" dirty="0">
                <a:solidFill>
                  <a:srgbClr val="FFFFFF"/>
                </a:solidFill>
                <a:latin typeface="微软雅黑" panose="020B0503020204020204" charset="-122"/>
                <a:ea typeface="微软雅黑" panose="020B0503020204020204" charset="-122"/>
              </a:rPr>
              <a:t>首先检查 </a:t>
            </a:r>
            <a:r>
              <a:rPr lang="en-US" altLang="zh-CN" sz="1600" dirty="0">
                <a:solidFill>
                  <a:srgbClr val="FFFF00"/>
                </a:solidFill>
                <a:latin typeface="微软雅黑" panose="020B0503020204020204" charset="-122"/>
                <a:ea typeface="微软雅黑" panose="020B0503020204020204" charset="-122"/>
              </a:rPr>
              <a:t>128.1.2.132</a:t>
            </a:r>
            <a:r>
              <a:rPr lang="en-US" altLang="zh-CN" sz="1600" dirty="0">
                <a:solidFill>
                  <a:srgbClr val="FFFFFF"/>
                </a:solidFill>
                <a:latin typeface="微软雅黑" panose="020B0503020204020204" charset="-122"/>
                <a:ea typeface="微软雅黑" panose="020B0503020204020204" charset="-122"/>
              </a:rPr>
              <a:t> </a:t>
            </a:r>
            <a:r>
              <a:rPr lang="zh-CN" altLang="en-US" sz="1600" dirty="0">
                <a:solidFill>
                  <a:srgbClr val="FFFFFF"/>
                </a:solidFill>
                <a:latin typeface="微软雅黑" panose="020B0503020204020204" charset="-122"/>
                <a:ea typeface="微软雅黑" panose="020B0503020204020204" charset="-122"/>
              </a:rPr>
              <a:t>是否连接在本网络上。</a:t>
            </a:r>
            <a:endParaRPr lang="zh-CN" altLang="en-US" sz="1600" dirty="0">
              <a:solidFill>
                <a:srgbClr val="FFFFFF"/>
              </a:solidFill>
              <a:latin typeface="微软雅黑" panose="020B0503020204020204" charset="-122"/>
              <a:ea typeface="微软雅黑" panose="020B0503020204020204" charset="-122"/>
            </a:endParaRPr>
          </a:p>
          <a:p>
            <a:pPr algn="ctr" eaLnBrk="1" hangingPunct="1">
              <a:lnSpc>
                <a:spcPct val="110000"/>
              </a:lnSpc>
              <a:buNone/>
            </a:pPr>
            <a:r>
              <a:rPr lang="zh-CN" altLang="en-US" sz="1600" dirty="0">
                <a:solidFill>
                  <a:srgbClr val="FFFFFF"/>
                </a:solidFill>
                <a:latin typeface="微软雅黑" panose="020B0503020204020204" charset="-122"/>
                <a:ea typeface="微软雅黑" panose="020B0503020204020204" charset="-122"/>
              </a:rPr>
              <a:t>如果是，则直接交付；否则，就送交路由器 </a:t>
            </a:r>
            <a:r>
              <a:rPr lang="en-US" altLang="zh-CN" sz="1600" dirty="0">
                <a:solidFill>
                  <a:srgbClr val="FFFFFF"/>
                </a:solidFill>
                <a:latin typeface="微软雅黑" panose="020B0503020204020204" charset="-122"/>
                <a:ea typeface="微软雅黑" panose="020B0503020204020204" charset="-122"/>
              </a:rPr>
              <a:t>R</a:t>
            </a:r>
            <a:r>
              <a:rPr lang="en-US" altLang="zh-CN" sz="1600" baseline="-25000" dirty="0">
                <a:solidFill>
                  <a:srgbClr val="FFFFFF"/>
                </a:solidFill>
                <a:latin typeface="微软雅黑" panose="020B0503020204020204" charset="-122"/>
                <a:ea typeface="微软雅黑" panose="020B0503020204020204" charset="-122"/>
              </a:rPr>
              <a:t>1</a:t>
            </a:r>
            <a:r>
              <a:rPr lang="zh-CN" altLang="en-US" sz="1600" dirty="0">
                <a:solidFill>
                  <a:srgbClr val="FFFFFF"/>
                </a:solidFill>
                <a:latin typeface="微软雅黑" panose="020B0503020204020204" charset="-122"/>
                <a:ea typeface="微软雅黑" panose="020B0503020204020204" charset="-122"/>
              </a:rPr>
              <a:t>。</a:t>
            </a:r>
            <a:endParaRPr lang="zh-CN" altLang="en-US" sz="1600" dirty="0">
              <a:solidFill>
                <a:srgbClr val="FFFFFF"/>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grpId="1" nodeType="afterEffect">
                                  <p:stCondLst>
                                    <p:cond delay="0"/>
                                  </p:stCondLst>
                                  <p:childTnLst>
                                    <p:anim calcmode="discrete" valueType="str">
                                      <p:cBhvr>
                                        <p:cTn id="18"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6" grpId="1"/>
      <p:bldP spid="19"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WRiNDkzMDk0MDVhMTliM2NkNGNjZTAwMjcxYTA4OTAifQ=="/>
</p:tagLst>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0</TotalTime>
  <Words>5125</Words>
  <Application>WPS 演示</Application>
  <PresentationFormat/>
  <Paragraphs>625</Paragraphs>
  <Slides>29</Slides>
  <Notes>20</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vt:i4>
      </vt:variant>
      <vt:variant>
        <vt:lpstr>幻灯片标题</vt:lpstr>
      </vt:variant>
      <vt:variant>
        <vt:i4>29</vt:i4>
      </vt:variant>
    </vt:vector>
  </HeadingPairs>
  <TitlesOfParts>
    <vt:vector size="52" baseType="lpstr">
      <vt:lpstr>Arial</vt:lpstr>
      <vt:lpstr>宋体</vt:lpstr>
      <vt:lpstr>Wingdings</vt:lpstr>
      <vt:lpstr>华文行楷</vt:lpstr>
      <vt:lpstr>Times New Roman</vt:lpstr>
      <vt:lpstr>微软雅黑</vt:lpstr>
      <vt:lpstr>黑体</vt:lpstr>
      <vt:lpstr>楷体_GB2312</vt:lpstr>
      <vt:lpstr>Calibri</vt:lpstr>
      <vt:lpstr>Times New Roman</vt:lpstr>
      <vt:lpstr>Symbol</vt:lpstr>
      <vt:lpstr>Arial Unicode MS</vt:lpstr>
      <vt:lpstr>Tahoma</vt:lpstr>
      <vt:lpstr>Times</vt:lpstr>
      <vt:lpstr>Helvetica</vt:lpstr>
      <vt:lpstr>华文楷体</vt:lpstr>
      <vt:lpstr>新宋体</vt:lpstr>
      <vt:lpstr>仿宋</vt:lpstr>
      <vt:lpstr>华文细黑</vt:lpstr>
      <vt:lpstr>清华版教材展示</vt:lpstr>
      <vt:lpstr>Office 主题​​</vt:lpstr>
      <vt:lpstr>Visio.Drawing.6</vt:lpstr>
      <vt:lpstr>Visio.Drawing.6</vt:lpstr>
      <vt:lpstr>PowerPoint 演示文稿</vt:lpstr>
      <vt:lpstr>PowerPoint 演示文稿</vt:lpstr>
      <vt:lpstr>4.3 路由表的构成与查找</vt:lpstr>
      <vt:lpstr>4.3.0 IP数据报的交付方式</vt:lpstr>
      <vt:lpstr>PowerPoint 演示文稿</vt:lpstr>
      <vt:lpstr>PowerPoint 演示文稿</vt:lpstr>
      <vt:lpstr>判断:一台主机/路由器X能否将一个IP分组直接交付给目的主机Y,还是需要路由器进行间接交付?</vt:lpstr>
      <vt:lpstr>PowerPoint 演示文稿</vt:lpstr>
      <vt:lpstr>PowerPoint 演示文稿</vt:lpstr>
      <vt:lpstr>PowerPoint 演示文稿</vt:lpstr>
      <vt:lpstr>PowerPoint 演示文稿</vt:lpstr>
      <vt:lpstr>4.3.1 路由表的构成与查找</vt:lpstr>
      <vt:lpstr>PowerPoint 演示文稿</vt:lpstr>
      <vt:lpstr>PowerPoint 演示文稿</vt:lpstr>
      <vt:lpstr>PowerPoint 演示文稿</vt:lpstr>
      <vt:lpstr>PowerPoint 演示文稿</vt:lpstr>
      <vt:lpstr>三.路由匹配规则——如何查路由表</vt:lpstr>
      <vt:lpstr>路由表匹配规则举例</vt:lpstr>
      <vt:lpstr>路由表匹配规则举例</vt:lpstr>
      <vt:lpstr>最长前缀匹配规则</vt:lpstr>
      <vt:lpstr>最长前缀匹配举例</vt:lpstr>
      <vt:lpstr>最长前缀匹配举例</vt:lpstr>
      <vt:lpstr>最长前缀匹配</vt:lpstr>
      <vt:lpstr>总结:路由匹配规则</vt:lpstr>
      <vt:lpstr>PowerPoint 演示文稿</vt:lpstr>
      <vt:lpstr>练习</vt:lpstr>
      <vt:lpstr>补充：路由器学习路由信息的三种途径  1、直连路由：路由器可以自行学到 2、静态路由 由网络管理员在路由器上手工添加路由信息以实现路由目的动态路由 3、动态路由 根据网络结构或流量的变化，路由协议会自动调整路由信息以实现路由 </vt:lpstr>
      <vt:lpstr>思科路由器静态路由的配置</vt:lpstr>
      <vt:lpstr>静态路由的例子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叶开</cp:lastModifiedBy>
  <cp:revision>349</cp:revision>
  <dcterms:created xsi:type="dcterms:W3CDTF">2003-05-27T06:14:00Z</dcterms:created>
  <dcterms:modified xsi:type="dcterms:W3CDTF">2023-11-10T04:00:07Z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75C00423E15C4AB983F211BA9026BED9_12</vt:lpwstr>
  </property>
  <property fmtid="{D5CDD505-2E9C-101B-9397-08002B2CF9AE}" pid="3" name="KSOProductBuildVer">
    <vt:lpwstr>2052-12.1.0.15712</vt:lpwstr>
  </property>
</Properties>
</file>