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embedTrueTypeFonts="1" saveSubsetFonts="1">
  <p:sldMasterIdLst>
    <p:sldMasterId id="2147483648" r:id="rId1"/>
  </p:sldMasterIdLst>
  <p:notesMasterIdLst>
    <p:notesMasterId r:id="rId12"/>
  </p:notesMasterIdLst>
  <p:sldIdLst>
    <p:sldId id="257" r:id="rId3"/>
    <p:sldId id="613" r:id="rId4"/>
    <p:sldId id="608" r:id="rId5"/>
    <p:sldId id="609" r:id="rId6"/>
    <p:sldId id="617" r:id="rId7"/>
    <p:sldId id="618" r:id="rId8"/>
    <p:sldId id="259" r:id="rId9"/>
    <p:sldId id="260" r:id="rId10"/>
    <p:sldId id="262" r:id="rId11"/>
    <p:sldId id="264" r:id="rId13"/>
    <p:sldId id="265" r:id="rId14"/>
    <p:sldId id="610" r:id="rId15"/>
    <p:sldId id="612" r:id="rId16"/>
    <p:sldId id="611" r:id="rId17"/>
    <p:sldId id="615" r:id="rId18"/>
    <p:sldId id="616" r:id="rId19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FF99"/>
    <a:srgbClr val="1FA3E5"/>
    <a:srgbClr val="FFFF00"/>
    <a:srgbClr val="FF99FF"/>
    <a:srgbClr val="C3E3F9"/>
    <a:srgbClr val="CCFF99"/>
    <a:srgbClr val="CC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6053" autoAdjust="0"/>
  </p:normalViewPr>
  <p:slideViewPr>
    <p:cSldViewPr snapToGrid="0" showGuides="1">
      <p:cViewPr varScale="1">
        <p:scale>
          <a:sx n="93" d="100"/>
          <a:sy n="93" d="100"/>
        </p:scale>
        <p:origin x="104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8D4AF-C3E5-4296-8051-0B2F71547B54}" type="doc">
      <dgm:prSet loTypeId="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1D1D2F34-C7FA-4AB6-9F6A-8ADE395C1D2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控制</a:t>
          </a:r>
          <a:r>
            <a: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层面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E78B8-C518-42AA-B742-F63C09C24725}" cxnId="{589720F4-5740-4E86-8A8E-1652D0B5BE1F}" type="parTrans">
      <dgm:prSet/>
      <dgm:spPr/>
      <dgm:t>
        <a:bodyPr/>
        <a:lstStyle/>
        <a:p>
          <a:endParaRPr lang="zh-CN" altLang="en-US"/>
        </a:p>
      </dgm:t>
    </dgm:pt>
    <dgm:pt modelId="{BE6E7425-9E56-4DFD-A344-6EEBA290BBA4}" cxnId="{589720F4-5740-4E86-8A8E-1652D0B5BE1F}" type="sibTrans">
      <dgm:prSet/>
      <dgm:spPr/>
      <dgm:t>
        <a:bodyPr/>
        <a:lstStyle/>
        <a:p>
          <a:endParaRPr lang="zh-CN" altLang="en-US"/>
        </a:p>
      </dgm:t>
    </dgm:pt>
    <dgm:pt modelId="{3935A8CA-284C-4650-9388-2F2B918FB8C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根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据路由选择协议所用的路由算法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计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算路由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创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建出本路由器的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路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由表，进而导出</a:t>
          </a:r>
          <a:r>
            <a: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转发表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。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30E51-878D-48CF-B841-5F815E24A9C0}" cxnId="{EE05569F-75EF-4867-9DC5-6B6BFBC4FC8F}" type="parTrans">
      <dgm:prSet/>
      <dgm:spPr/>
      <dgm:t>
        <a:bodyPr/>
        <a:lstStyle/>
        <a:p>
          <a:endParaRPr lang="zh-CN" altLang="en-US"/>
        </a:p>
      </dgm:t>
    </dgm:pt>
    <dgm:pt modelId="{1A923FD5-5350-4497-8558-17F724679014}" cxnId="{EE05569F-75EF-4867-9DC5-6B6BFBC4FC8F}" type="sibTrans">
      <dgm:prSet/>
      <dgm:spPr/>
      <dgm:t>
        <a:bodyPr/>
        <a:lstStyle/>
        <a:p>
          <a:endParaRPr lang="zh-CN" altLang="en-US"/>
        </a:p>
      </dgm:t>
    </dgm:pt>
    <dgm:pt modelId="{99856A71-E068-436C-808E-90518443419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许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多路由器</a:t>
          </a:r>
          <a:r>
            <a:rPr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协</a:t>
          </a:r>
          <a:r>
            <a: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同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动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作。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ADABE-5AA9-4C6D-BCEC-E52B7F9B75E9}" cxnId="{0DFB732B-3229-445D-921F-81D272BDE7D6}" type="parTrans">
      <dgm:prSet/>
      <dgm:spPr/>
    </dgm:pt>
    <dgm:pt modelId="{5A9E47CD-91A1-4A00-8653-BE384BC18693}" cxnId="{0DFB732B-3229-445D-921F-81D272BDE7D6}" type="sibTrans">
      <dgm:prSet/>
      <dgm:spPr/>
    </dgm:pt>
    <dgm:pt modelId="{4A618B14-7283-44A8-9B3A-091CBAF8652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采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用</a:t>
          </a:r>
          <a:r>
            <a:rPr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软</a:t>
          </a:r>
          <a:r>
            <a: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件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计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算，慢。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/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endParaRPr>
        </a:p>
      </dgm:t>
    </dgm:pt>
    <dgm:pt modelId="{A45B4ED0-357E-4E16-A69D-E968B972D9AB}" cxnId="{3246E35D-120A-40B4-A568-215AC1F4A247}" type="parTrans">
      <dgm:prSet/>
      <dgm:spPr/>
    </dgm:pt>
    <dgm:pt modelId="{BC50DFC9-2111-4244-8DB8-41BDDAD7F4E1}" cxnId="{3246E35D-120A-40B4-A568-215AC1F4A247}" type="sibTrans">
      <dgm:prSet/>
      <dgm:spPr/>
    </dgm:pt>
    <dgm:pt modelId="{1A85F913-0EA5-4E0C-AC2C-65AE114C5338}">
      <dgm:prSet phldrT="[文本]" phldr="0" custT="1"/>
      <dgm:spPr>
        <a:solidFill>
          <a:srgbClr val="00B050"/>
        </a:solidFill>
        <a:ln>
          <a:solidFill>
            <a:srgbClr val="00B050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层面</a:t>
          </a:r>
          <a:r>
            <a:rPr sz="6500"/>
            <a:t/>
          </a:r>
          <a:endParaRPr sz="6500"/>
        </a:p>
      </dgm:t>
    </dgm:pt>
    <dgm:pt modelId="{044010CB-C44F-465A-8995-A6613AF5FDF8}" cxnId="{4FA57F29-0984-4EA2-97E6-405E90B1F471}" type="parTrans">
      <dgm:prSet/>
      <dgm:spPr/>
      <dgm:t>
        <a:bodyPr/>
        <a:lstStyle/>
        <a:p>
          <a:endParaRPr lang="zh-CN" altLang="en-US"/>
        </a:p>
      </dgm:t>
    </dgm:pt>
    <dgm:pt modelId="{BDA74EC5-1F01-4178-B3C1-EC48A63056F9}" cxnId="{4FA57F29-0984-4EA2-97E6-405E90B1F471}" type="sibTrans">
      <dgm:prSet/>
      <dgm:spPr/>
      <dgm:t>
        <a:bodyPr/>
        <a:lstStyle/>
        <a:p>
          <a:endParaRPr lang="zh-CN" altLang="en-US"/>
        </a:p>
      </dgm:t>
    </dgm:pt>
    <dgm:pt modelId="{AC39144C-C5C3-4F40-9875-92D77BDC146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路由器根据本路由器生成的</a:t>
          </a:r>
          <a:r>
            <a:rPr lang="zh-CN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转发表，</a:t>
          </a:r>
          <a:r>
            <a: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把收到的分组从查找到的对应接口</a:t>
          </a:r>
          <a:r>
            <a:rPr lang="zh-CN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转发</a:t>
          </a:r>
          <a:r>
            <a: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出去。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87F04-A30C-4082-B81F-D5BF30CB8D4C}" cxnId="{128A56E4-E3F3-4853-865A-BBEF48BE4732}" type="parTrans">
      <dgm:prSet/>
      <dgm:spPr/>
      <dgm:t>
        <a:bodyPr/>
        <a:lstStyle/>
        <a:p>
          <a:endParaRPr lang="zh-CN" altLang="en-US"/>
        </a:p>
      </dgm:t>
    </dgm:pt>
    <dgm:pt modelId="{0DDD565A-D754-4AF0-89A1-0FC5777271DE}" cxnId="{128A56E4-E3F3-4853-865A-BBEF48BE4732}" type="sibTrans">
      <dgm:prSet/>
      <dgm:spPr/>
      <dgm:t>
        <a:bodyPr/>
        <a:lstStyle/>
        <a:p>
          <a:endParaRPr lang="zh-CN" altLang="en-US"/>
        </a:p>
      </dgm:t>
    </dgm:pt>
    <dgm:pt modelId="{419957BF-ED93-4DF9-A313-6331C864935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独立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工作。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3C59BF-C396-4234-81FE-00CC63064322}" cxnId="{444F04BE-169F-47F0-9196-9151D67D0E3D}" type="parTrans">
      <dgm:prSet/>
      <dgm:spPr/>
    </dgm:pt>
    <dgm:pt modelId="{18D4F4A9-B41E-4E24-B711-7E771F241612}" cxnId="{444F04BE-169F-47F0-9196-9151D67D0E3D}" type="sibTrans">
      <dgm:prSet/>
      <dgm:spPr/>
    </dgm:pt>
    <dgm:pt modelId="{71A6ED8C-ADB7-49CF-851B-D0599A693DB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采用</a:t>
          </a: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硬件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进行转发，快。</a:t>
          </a:r>
          <a:r>
            <a:rPr sz="1600"/>
            <a:t/>
          </a:r>
          <a:endParaRPr sz="1600"/>
        </a:p>
      </dgm:t>
    </dgm:pt>
    <dgm:pt modelId="{8DFB0D6E-7ABA-4C85-886D-28220B483009}" cxnId="{4BE196EA-667F-4F2E-975B-005EBB3936EA}" type="parTrans">
      <dgm:prSet/>
      <dgm:spPr/>
    </dgm:pt>
    <dgm:pt modelId="{9AE1334A-FC72-41F1-93AD-746D347053D8}" cxnId="{4BE196EA-667F-4F2E-975B-005EBB3936EA}" type="sibTrans">
      <dgm:prSet/>
      <dgm:spPr/>
    </dgm:pt>
    <dgm:pt modelId="{EE48A649-0DD6-4F1D-93E8-6C982A947BD7}" type="pres">
      <dgm:prSet presAssocID="{11E8D4AF-C3E5-4296-8051-0B2F71547B54}" presName="Name0" presStyleCnt="0">
        <dgm:presLayoutVars>
          <dgm:dir/>
          <dgm:animLvl val="lvl"/>
          <dgm:resizeHandles val="exact"/>
        </dgm:presLayoutVars>
      </dgm:prSet>
      <dgm:spPr/>
    </dgm:pt>
    <dgm:pt modelId="{B28DF133-4854-4981-9BB6-D542959CBDA5}" type="pres">
      <dgm:prSet presAssocID="{1D1D2F34-C7FA-4AB6-9F6A-8ADE395C1D21}" presName="composite" presStyleCnt="0"/>
      <dgm:spPr/>
    </dgm:pt>
    <dgm:pt modelId="{F0ADD619-6503-4051-9BF1-B84DDC798B9B}" type="pres">
      <dgm:prSet presAssocID="{1D1D2F34-C7FA-4AB6-9F6A-8ADE395C1D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9218C7D-A5C6-4BB9-B753-14FB4AB3733E}" type="pres">
      <dgm:prSet presAssocID="{1D1D2F34-C7FA-4AB6-9F6A-8ADE395C1D21}" presName="desTx" presStyleLbl="alignAccFollowNode1" presStyleIdx="0" presStyleCnt="2">
        <dgm:presLayoutVars>
          <dgm:bulletEnabled val="1"/>
        </dgm:presLayoutVars>
      </dgm:prSet>
      <dgm:spPr/>
    </dgm:pt>
    <dgm:pt modelId="{9CBB12D9-64BD-442A-BFBE-793FC1095AAD}" type="pres">
      <dgm:prSet presAssocID="{BE6E7425-9E56-4DFD-A344-6EEBA290BBA4}" presName="space" presStyleCnt="0"/>
      <dgm:spPr/>
    </dgm:pt>
    <dgm:pt modelId="{4C08A01E-0597-4B94-979E-9E7D393729A0}" type="pres">
      <dgm:prSet presAssocID="{1A85F913-0EA5-4E0C-AC2C-65AE114C5338}" presName="composite" presStyleCnt="0"/>
      <dgm:spPr/>
    </dgm:pt>
    <dgm:pt modelId="{A287357E-4392-4759-BB71-D2529A5E730A}" type="pres">
      <dgm:prSet presAssocID="{1A85F913-0EA5-4E0C-AC2C-65AE114C53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E31D2C3-38FE-46A6-9137-AC78999E4E2D}" type="pres">
      <dgm:prSet presAssocID="{1A85F913-0EA5-4E0C-AC2C-65AE114C53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89720F4-5740-4E86-8A8E-1652D0B5BE1F}" srcId="{11E8D4AF-C3E5-4296-8051-0B2F71547B54}" destId="{1D1D2F34-C7FA-4AB6-9F6A-8ADE395C1D21}" srcOrd="0" destOrd="0" parTransId="{823E78B8-C518-42AA-B742-F63C09C24725}" sibTransId="{BE6E7425-9E56-4DFD-A344-6EEBA290BBA4}"/>
    <dgm:cxn modelId="{EE05569F-75EF-4867-9DC5-6B6BFBC4FC8F}" srcId="{1D1D2F34-C7FA-4AB6-9F6A-8ADE395C1D21}" destId="{3935A8CA-284C-4650-9388-2F2B918FB8CE}" srcOrd="0" destOrd="0" parTransId="{1AB30E51-878D-48CF-B841-5F815E24A9C0}" sibTransId="{1A923FD5-5350-4497-8558-17F724679014}"/>
    <dgm:cxn modelId="{0DFB732B-3229-445D-921F-81D272BDE7D6}" srcId="{1D1D2F34-C7FA-4AB6-9F6A-8ADE395C1D21}" destId="{99856A71-E068-436C-808E-90518443419C}" srcOrd="1" destOrd="0" parTransId="{11FADABE-5AA9-4C6D-BCEC-E52B7F9B75E9}" sibTransId="{5A9E47CD-91A1-4A00-8653-BE384BC18693}"/>
    <dgm:cxn modelId="{3246E35D-120A-40B4-A568-215AC1F4A247}" srcId="{1D1D2F34-C7FA-4AB6-9F6A-8ADE395C1D21}" destId="{4A618B14-7283-44A8-9B3A-091CBAF8652C}" srcOrd="2" destOrd="0" parTransId="{A45B4ED0-357E-4E16-A69D-E968B972D9AB}" sibTransId="{BC50DFC9-2111-4244-8DB8-41BDDAD7F4E1}"/>
    <dgm:cxn modelId="{4FA57F29-0984-4EA2-97E6-405E90B1F471}" srcId="{11E8D4AF-C3E5-4296-8051-0B2F71547B54}" destId="{1A85F913-0EA5-4E0C-AC2C-65AE114C5338}" srcOrd="1" destOrd="0" parTransId="{044010CB-C44F-465A-8995-A6613AF5FDF8}" sibTransId="{BDA74EC5-1F01-4178-B3C1-EC48A63056F9}"/>
    <dgm:cxn modelId="{128A56E4-E3F3-4853-865A-BBEF48BE4732}" srcId="{1A85F913-0EA5-4E0C-AC2C-65AE114C5338}" destId="{AC39144C-C5C3-4F40-9875-92D77BDC146E}" srcOrd="0" destOrd="1" parTransId="{24887F04-A30C-4082-B81F-D5BF30CB8D4C}" sibTransId="{0DDD565A-D754-4AF0-89A1-0FC5777271DE}"/>
    <dgm:cxn modelId="{444F04BE-169F-47F0-9196-9151D67D0E3D}" srcId="{1A85F913-0EA5-4E0C-AC2C-65AE114C5338}" destId="{419957BF-ED93-4DF9-A313-6331C8649351}" srcOrd="1" destOrd="1" parTransId="{0D3C59BF-C396-4234-81FE-00CC63064322}" sibTransId="{18D4F4A9-B41E-4E24-B711-7E771F241612}"/>
    <dgm:cxn modelId="{4BE196EA-667F-4F2E-975B-005EBB3936EA}" srcId="{1A85F913-0EA5-4E0C-AC2C-65AE114C5338}" destId="{71A6ED8C-ADB7-49CF-851B-D0599A693DB1}" srcOrd="2" destOrd="1" parTransId="{8DFB0D6E-7ABA-4C85-886D-28220B483009}" sibTransId="{9AE1334A-FC72-41F1-93AD-746D347053D8}"/>
    <dgm:cxn modelId="{83E0BD11-FE88-427A-BBB8-EE3DC3FED90D}" type="presOf" srcId="{11E8D4AF-C3E5-4296-8051-0B2F71547B54}" destId="{EE48A649-0DD6-4F1D-93E8-6C982A947BD7}" srcOrd="0" destOrd="0" presId="urn:microsoft.com/office/officeart/2005/8/layout/hList1"/>
    <dgm:cxn modelId="{99B00613-642C-411C-9AE1-216808F354B6}" type="presParOf" srcId="{EE48A649-0DD6-4F1D-93E8-6C982A947BD7}" destId="{B28DF133-4854-4981-9BB6-D542959CBDA5}" srcOrd="0" destOrd="0" presId="urn:microsoft.com/office/officeart/2005/8/layout/hList1"/>
    <dgm:cxn modelId="{54A518ED-FA11-426E-8555-81C6112B8549}" type="presParOf" srcId="{B28DF133-4854-4981-9BB6-D542959CBDA5}" destId="{F0ADD619-6503-4051-9BF1-B84DDC798B9B}" srcOrd="0" destOrd="0" presId="urn:microsoft.com/office/officeart/2005/8/layout/hList1"/>
    <dgm:cxn modelId="{4EF7DDA2-6D54-4379-AC5F-510EE2CB4EC2}" type="presOf" srcId="{1D1D2F34-C7FA-4AB6-9F6A-8ADE395C1D21}" destId="{F0ADD619-6503-4051-9BF1-B84DDC798B9B}" srcOrd="0" destOrd="0" presId="urn:microsoft.com/office/officeart/2005/8/layout/hList1"/>
    <dgm:cxn modelId="{81A28331-56D8-4A3C-B519-9ED6C7C5050E}" type="presParOf" srcId="{B28DF133-4854-4981-9BB6-D542959CBDA5}" destId="{69218C7D-A5C6-4BB9-B753-14FB4AB3733E}" srcOrd="1" destOrd="0" presId="urn:microsoft.com/office/officeart/2005/8/layout/hList1"/>
    <dgm:cxn modelId="{3708353E-5CED-43F2-A9CD-02204B7BAB43}" type="presOf" srcId="{3935A8CA-284C-4650-9388-2F2B918FB8CE}" destId="{69218C7D-A5C6-4BB9-B753-14FB4AB3733E}" srcOrd="0" destOrd="0" presId="urn:microsoft.com/office/officeart/2005/8/layout/hList1"/>
    <dgm:cxn modelId="{B28C7CCC-A6D6-4991-8E41-EEB5F964FBA3}" type="presOf" srcId="{99856A71-E068-436C-808E-90518443419C}" destId="{69218C7D-A5C6-4BB9-B753-14FB4AB3733E}" srcOrd="0" destOrd="1" presId="urn:microsoft.com/office/officeart/2005/8/layout/hList1"/>
    <dgm:cxn modelId="{DAB3BF02-CC66-4458-8B20-3E032C31CA89}" type="presOf" srcId="{4A618B14-7283-44A8-9B3A-091CBAF8652C}" destId="{69218C7D-A5C6-4BB9-B753-14FB4AB3733E}" srcOrd="0" destOrd="2" presId="urn:microsoft.com/office/officeart/2005/8/layout/hList1"/>
    <dgm:cxn modelId="{98358910-492E-4D10-8DD2-30D88C9C9369}" type="presParOf" srcId="{EE48A649-0DD6-4F1D-93E8-6C982A947BD7}" destId="{9CBB12D9-64BD-442A-BFBE-793FC1095AAD}" srcOrd="1" destOrd="0" presId="urn:microsoft.com/office/officeart/2005/8/layout/hList1"/>
    <dgm:cxn modelId="{B3C86558-614F-4B1A-98AF-8972C746FB84}" type="presParOf" srcId="{EE48A649-0DD6-4F1D-93E8-6C982A947BD7}" destId="{4C08A01E-0597-4B94-979E-9E7D393729A0}" srcOrd="2" destOrd="0" presId="urn:microsoft.com/office/officeart/2005/8/layout/hList1"/>
    <dgm:cxn modelId="{DC09A88A-2C90-4037-95F1-BE8BE9AB933C}" type="presParOf" srcId="{4C08A01E-0597-4B94-979E-9E7D393729A0}" destId="{A287357E-4392-4759-BB71-D2529A5E730A}" srcOrd="0" destOrd="2" presId="urn:microsoft.com/office/officeart/2005/8/layout/hList1"/>
    <dgm:cxn modelId="{ED8A7808-13BE-4643-9DAD-0A2B04656354}" type="presOf" srcId="{1A85F913-0EA5-4E0C-AC2C-65AE114C5338}" destId="{A287357E-4392-4759-BB71-D2529A5E730A}" srcOrd="0" destOrd="0" presId="urn:microsoft.com/office/officeart/2005/8/layout/hList1"/>
    <dgm:cxn modelId="{D7401F37-CBC8-482C-9402-ED3861095206}" type="presParOf" srcId="{4C08A01E-0597-4B94-979E-9E7D393729A0}" destId="{7E31D2C3-38FE-46A6-9137-AC78999E4E2D}" srcOrd="1" destOrd="2" presId="urn:microsoft.com/office/officeart/2005/8/layout/hList1"/>
    <dgm:cxn modelId="{2C2F41EE-DE39-4B31-9E5B-263F54A0C856}" type="presOf" srcId="{AC39144C-C5C3-4F40-9875-92D77BDC146E}" destId="{7E31D2C3-38FE-46A6-9137-AC78999E4E2D}" srcOrd="0" destOrd="0" presId="urn:microsoft.com/office/officeart/2005/8/layout/hList1"/>
    <dgm:cxn modelId="{2E4C69EF-7583-4BDD-9357-BBF4D727BBF1}" type="presOf" srcId="{419957BF-ED93-4DF9-A313-6331C8649351}" destId="{7E31D2C3-38FE-46A6-9137-AC78999E4E2D}" srcOrd="0" destOrd="1" presId="urn:microsoft.com/office/officeart/2005/8/layout/hList1"/>
    <dgm:cxn modelId="{A697CF98-9D3B-4B92-94A3-5F8B0162EE5A}" type="presOf" srcId="{71A6ED8C-ADB7-49CF-851B-D0599A693DB1}" destId="{7E31D2C3-38FE-46A6-9137-AC78999E4E2D}" srcOrd="0" destOrd="2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10399" cy="2802688"/>
        <a:chOff x="0" y="0"/>
        <a:chExt cx="7010399" cy="2802688"/>
      </a:xfrm>
    </dsp:grpSpPr>
    <dsp:sp modelId="{F0ADD619-6503-4051-9BF1-B84DDC798B9B}">
      <dsp:nvSpPr>
        <dsp:cNvPr id="3" name="矩形 2"/>
        <dsp:cNvSpPr/>
      </dsp:nvSpPr>
      <dsp:spPr bwMode="white">
        <a:xfrm>
          <a:off x="0" y="0"/>
          <a:ext cx="3275887" cy="881724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控制</a:t>
          </a:r>
          <a:r>
            <a: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层面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3275887" cy="881724"/>
      </dsp:txXfrm>
    </dsp:sp>
    <dsp:sp modelId="{69218C7D-A5C6-4BB9-B753-14FB4AB3733E}">
      <dsp:nvSpPr>
        <dsp:cNvPr id="4" name="矩形 3"/>
        <dsp:cNvSpPr/>
      </dsp:nvSpPr>
      <dsp:spPr bwMode="white">
        <a:xfrm>
          <a:off x="0" y="881724"/>
          <a:ext cx="3275887" cy="1920964"/>
        </a:xfrm>
        <a:prstGeom prst="rect">
          <a:avLst/>
        </a:prstGeom>
      </dsp:spPr>
      <dsp:style>
        <a:lnRef idx="2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>
          <a:normAutofit/>
        </a:bodyPr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根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据路由选择协议所用的路由算法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计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算路由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创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建出本路由器的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路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由表，进而导出</a:t>
          </a:r>
          <a:r>
            <a: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转发表</a:t>
          </a:r>
          <a:r>
            <a:rPr lang="zh-CN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。</a:t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许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多路由器</a:t>
          </a:r>
          <a:r>
            <a:rPr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协</a:t>
          </a:r>
          <a:r>
            <a: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同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动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作。</a:t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采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用</a:t>
          </a:r>
          <a:r>
            <a:rPr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软</a:t>
          </a:r>
          <a:r>
            <a: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件</a:t>
          </a:r>
          <a:r>
            <a:rPr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计</a:t>
          </a:r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算，慢。</a:t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sym typeface="+mn-ea"/>
          </a:endParaRPr>
        </a:p>
      </dsp:txBody>
      <dsp:txXfrm>
        <a:off x="0" y="881724"/>
        <a:ext cx="3275887" cy="1920964"/>
      </dsp:txXfrm>
    </dsp:sp>
    <dsp:sp modelId="{A287357E-4392-4759-BB71-D2529A5E730A}">
      <dsp:nvSpPr>
        <dsp:cNvPr id="5" name="矩形 4"/>
        <dsp:cNvSpPr/>
      </dsp:nvSpPr>
      <dsp:spPr bwMode="white">
        <a:xfrm>
          <a:off x="3734512" y="0"/>
          <a:ext cx="3275887" cy="881724"/>
        </a:xfrm>
        <a:prstGeom prst="rect">
          <a:avLst/>
        </a:prstGeom>
        <a:solidFill>
          <a:srgbClr val="00B050"/>
        </a:solidFill>
        <a:ln>
          <a:solidFill>
            <a:srgbClr val="00B050"/>
          </a:solidFill>
        </a:ln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层面</a:t>
          </a:r>
          <a:endParaRPr sz="6500"/>
        </a:p>
      </dsp:txBody>
      <dsp:txXfrm>
        <a:off x="3734512" y="0"/>
        <a:ext cx="3275887" cy="881724"/>
      </dsp:txXfrm>
    </dsp:sp>
    <dsp:sp modelId="{7E31D2C3-38FE-46A6-9137-AC78999E4E2D}">
      <dsp:nvSpPr>
        <dsp:cNvPr id="6" name="矩形 5"/>
        <dsp:cNvSpPr/>
      </dsp:nvSpPr>
      <dsp:spPr bwMode="white">
        <a:xfrm>
          <a:off x="3734512" y="881724"/>
          <a:ext cx="3275887" cy="1920964"/>
        </a:xfrm>
        <a:prstGeom prst="rect">
          <a:avLst/>
        </a:prstGeom>
      </dsp:spPr>
      <dsp:style>
        <a:lnRef idx="2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路由器根据本路由器生成的</a:t>
          </a:r>
          <a:r>
            <a:rPr lang="zh-CN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转发表，</a:t>
          </a:r>
          <a:r>
            <a:rPr lang="zh-CN" altLang="zh-CN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把收到的分组从查找到的对应接口</a:t>
          </a:r>
          <a:r>
            <a:rPr lang="zh-CN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转发</a:t>
          </a:r>
          <a:r>
            <a:rPr lang="zh-CN" altLang="zh-CN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出去。</a:t>
          </a:r>
          <a:endParaRPr lang="zh-CN" altLang="en-US" sz="1600" b="1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独立</a:t>
          </a:r>
          <a:r>
            <a:rPr lang="zh-CN" altLang="en-US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工作。</a:t>
          </a:r>
          <a:endParaRPr lang="zh-CN" altLang="en-US" sz="1600" b="1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采用</a:t>
          </a:r>
          <a:r>
            <a: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硬件</a:t>
          </a:r>
          <a:r>
            <a:rPr lang="zh-CN" altLang="en-US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进行转发，快。</a:t>
          </a:r>
          <a:endParaRPr sz="1600">
            <a:solidFill>
              <a:schemeClr val="dk1"/>
            </a:solidFill>
          </a:endParaRPr>
        </a:p>
      </dsp:txBody>
      <dsp:txXfrm>
        <a:off x="3734512" y="881724"/>
        <a:ext cx="3275887" cy="1920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转发表是从路由表导出的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转发表是从路由表导出的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GIF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3" y="4662544"/>
            <a:ext cx="1125345" cy="267703"/>
          </a:xfrm>
          <a:prstGeom prst="rect">
            <a:avLst/>
          </a:prstGeom>
        </p:spPr>
      </p:pic>
      <p:sp>
        <p:nvSpPr>
          <p:cNvPr id="17" name="Line 3"/>
          <p:cNvSpPr>
            <a:spLocks noChangeShapeType="1"/>
          </p:cNvSpPr>
          <p:nvPr userDrawn="1"/>
        </p:nvSpPr>
        <p:spPr bwMode="auto">
          <a:xfrm>
            <a:off x="1266568" y="4803998"/>
            <a:ext cx="6942395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8208962" y="4394656"/>
            <a:ext cx="609917" cy="60991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fr-FR"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5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62908" y="123478"/>
            <a:ext cx="598868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835464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编著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835464" y="164857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</a:t>
            </a:r>
            <a:r>
              <a:rPr lang="en-US" altLang="zh-CN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79311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713428" y="301530"/>
            <a:ext cx="3430572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710547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络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4 章</a:t>
            </a:r>
            <a:endParaRPr lang="fr-FR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 编著</a:t>
            </a:r>
            <a:endParaRPr lang="fr-FR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计算机网络（第 8 版）</a:t>
            </a:r>
            <a:endParaRPr lang="fr-FR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45144" y="1048114"/>
            <a:ext cx="8053711" cy="29200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45144" y="630799"/>
            <a:ext cx="8053711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29820" y="607709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数据报服务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65789" y="3328957"/>
            <a:ext cx="4748416" cy="369332"/>
          </a:xfrm>
          <a:prstGeom prst="rect">
            <a:avLst/>
          </a:prstGeom>
          <a:solidFill>
            <a:srgbClr val="0000FF"/>
          </a:solidFill>
          <a:ln w="9525">
            <a:solidFill>
              <a:srgbClr val="3333CC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kern="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b="1" kern="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的分组可能沿着不同路径传送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23656" y="1294980"/>
            <a:ext cx="1204727" cy="1254896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6839939" y="1368720"/>
            <a:ext cx="1203226" cy="1254896"/>
          </a:xfrm>
          <a:prstGeom prst="rect">
            <a:avLst/>
          </a:prstGeom>
          <a:solidFill>
            <a:srgbClr val="00FFFF"/>
          </a:soli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6855740" y="1875682"/>
            <a:ext cx="1173220" cy="265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140775" y="1801942"/>
            <a:ext cx="1173220" cy="2659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4627742" y="1480647"/>
            <a:ext cx="44771" cy="4819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3802658" y="2401902"/>
            <a:ext cx="678098" cy="630082"/>
          </a:xfrm>
          <a:prstGeom prst="irregularSeal2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2588044" y="2225947"/>
            <a:ext cx="396352" cy="22253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1123656" y="1562288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1123656" y="1809843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1123656" y="2057398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1123656" y="2307587"/>
            <a:ext cx="12047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6839939" y="1636027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6839939" y="1883583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6839939" y="2131138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>
            <a:off x="6839939" y="2381327"/>
            <a:ext cx="120322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2456365" y="1386825"/>
            <a:ext cx="437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en-US" altLang="zh-CN" sz="16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3247752" y="2448483"/>
            <a:ext cx="1253578" cy="52013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181913" y="2075833"/>
            <a:ext cx="1452413" cy="3726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4764687" y="2075833"/>
            <a:ext cx="1189056" cy="44638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V="1">
            <a:off x="4634326" y="2597280"/>
            <a:ext cx="1319418" cy="37133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V="1">
            <a:off x="6018266" y="2225947"/>
            <a:ext cx="528031" cy="29627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249185" y="1386826"/>
            <a:ext cx="498674" cy="33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US" altLang="zh-CN" sz="16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 flipV="1">
            <a:off x="3181913" y="1406907"/>
            <a:ext cx="1385257" cy="96783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4698848" y="1406907"/>
            <a:ext cx="1319418" cy="104157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 ker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3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55" y="2299687"/>
            <a:ext cx="476676" cy="2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4" name="Picture 3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91" y="1928353"/>
            <a:ext cx="477993" cy="29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5" name="Picture 3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813" y="2821133"/>
            <a:ext cx="476676" cy="2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6" name="Picture 3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09" y="2374743"/>
            <a:ext cx="477993" cy="29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7" name="Picture 3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6" y="1258110"/>
            <a:ext cx="477992" cy="29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78" name="Group 37"/>
          <p:cNvGrpSpPr/>
          <p:nvPr/>
        </p:nvGrpSpPr>
        <p:grpSpPr bwMode="auto">
          <a:xfrm rot="1386369">
            <a:off x="2653883" y="2373426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79" name="Rectangle 38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81" name="Group 40"/>
          <p:cNvGrpSpPr/>
          <p:nvPr/>
        </p:nvGrpSpPr>
        <p:grpSpPr bwMode="auto">
          <a:xfrm rot="20724003">
            <a:off x="5029361" y="2671020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84" name="Group 43"/>
          <p:cNvGrpSpPr/>
          <p:nvPr/>
        </p:nvGrpSpPr>
        <p:grpSpPr bwMode="auto">
          <a:xfrm rot="20084499">
            <a:off x="6151261" y="2225947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87" name="Group 46"/>
          <p:cNvGrpSpPr/>
          <p:nvPr/>
        </p:nvGrpSpPr>
        <p:grpSpPr bwMode="auto">
          <a:xfrm rot="19662556">
            <a:off x="3709944" y="1704500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88" name="Rectangle 47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9" name="Line 48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90" name="Group 49"/>
          <p:cNvGrpSpPr/>
          <p:nvPr/>
        </p:nvGrpSpPr>
        <p:grpSpPr bwMode="auto">
          <a:xfrm rot="2078388">
            <a:off x="5095200" y="1629443"/>
            <a:ext cx="248872" cy="109293"/>
            <a:chOff x="2064" y="1776"/>
            <a:chExt cx="171" cy="66"/>
          </a:xfrm>
          <a:solidFill>
            <a:srgbClr val="CC00CC"/>
          </a:solidFill>
        </p:grpSpPr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93" name="Group 52"/>
          <p:cNvGrpSpPr/>
          <p:nvPr/>
        </p:nvGrpSpPr>
        <p:grpSpPr bwMode="auto">
          <a:xfrm rot="1117181">
            <a:off x="4039140" y="2671020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96" name="Group 55"/>
          <p:cNvGrpSpPr/>
          <p:nvPr/>
        </p:nvGrpSpPr>
        <p:grpSpPr bwMode="auto">
          <a:xfrm rot="20669726">
            <a:off x="4120780" y="2002093"/>
            <a:ext cx="247555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98" name="Line 57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99" name="Group 58"/>
          <p:cNvGrpSpPr/>
          <p:nvPr/>
        </p:nvGrpSpPr>
        <p:grpSpPr bwMode="auto">
          <a:xfrm rot="1197535">
            <a:off x="3512426" y="2448483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100" name="Rectangle 59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102" name="Line 61"/>
          <p:cNvSpPr>
            <a:spLocks noChangeShapeType="1"/>
          </p:cNvSpPr>
          <p:nvPr/>
        </p:nvSpPr>
        <p:spPr bwMode="auto">
          <a:xfrm>
            <a:off x="2040138" y="2002093"/>
            <a:ext cx="580824" cy="402189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103" name="Group 62"/>
          <p:cNvGrpSpPr/>
          <p:nvPr/>
        </p:nvGrpSpPr>
        <p:grpSpPr bwMode="auto">
          <a:xfrm rot="1022761">
            <a:off x="5226879" y="2149573"/>
            <a:ext cx="248872" cy="107976"/>
            <a:chOff x="2064" y="1776"/>
            <a:chExt cx="171" cy="66"/>
          </a:xfrm>
          <a:solidFill>
            <a:srgbClr val="CC00CC"/>
          </a:solidFill>
        </p:grpSpPr>
        <p:sp>
          <p:nvSpPr>
            <p:cNvPr id="104" name="Rectangle 63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5" name="Line 64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106" name="Line 65"/>
          <p:cNvSpPr>
            <a:spLocks noChangeShapeType="1"/>
          </p:cNvSpPr>
          <p:nvPr/>
        </p:nvSpPr>
        <p:spPr bwMode="auto">
          <a:xfrm flipV="1">
            <a:off x="6175496" y="2027970"/>
            <a:ext cx="851560" cy="52642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7" name="Text Box 66"/>
          <p:cNvSpPr txBox="1">
            <a:spLocks noChangeArrowheads="1"/>
          </p:cNvSpPr>
          <p:nvPr/>
        </p:nvSpPr>
        <p:spPr bwMode="auto">
          <a:xfrm>
            <a:off x="3120024" y="1391106"/>
            <a:ext cx="9557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kumimoji="0" lang="zh-CN" altLang="en-US" sz="1400" b="1" i="0" u="none" strike="noStrike" kern="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 Box 67"/>
          <p:cNvSpPr txBox="1">
            <a:spLocks noChangeArrowheads="1"/>
          </p:cNvSpPr>
          <p:nvPr/>
        </p:nvSpPr>
        <p:spPr bwMode="auto">
          <a:xfrm>
            <a:off x="4356484" y="243004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丢失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9" name="Group 68"/>
          <p:cNvGrpSpPr/>
          <p:nvPr/>
        </p:nvGrpSpPr>
        <p:grpSpPr bwMode="auto">
          <a:xfrm rot="5035623">
            <a:off x="4600090" y="1679481"/>
            <a:ext cx="280475" cy="96125"/>
            <a:chOff x="2064" y="1776"/>
            <a:chExt cx="171" cy="66"/>
          </a:xfrm>
          <a:solidFill>
            <a:srgbClr val="CC00CC"/>
          </a:solidFill>
        </p:grpSpPr>
        <p:sp>
          <p:nvSpPr>
            <p:cNvPr id="110" name="Rectangle 69"/>
            <p:cNvSpPr>
              <a:spLocks noChangeArrowheads="1"/>
            </p:cNvSpPr>
            <p:nvPr/>
          </p:nvSpPr>
          <p:spPr bwMode="auto">
            <a:xfrm>
              <a:off x="2064" y="1776"/>
              <a:ext cx="90" cy="66"/>
            </a:xfrm>
            <a:prstGeom prst="rect">
              <a:avLst/>
            </a:prstGeom>
            <a:grpFill/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11" name="Line 70"/>
            <p:cNvSpPr>
              <a:spLocks noChangeShapeType="1"/>
            </p:cNvSpPr>
            <p:nvPr/>
          </p:nvSpPr>
          <p:spPr bwMode="auto">
            <a:xfrm flipV="1">
              <a:off x="2118" y="1808"/>
              <a:ext cx="117" cy="3"/>
            </a:xfrm>
            <a:prstGeom prst="line">
              <a:avLst/>
            </a:prstGeom>
            <a:grpFill/>
            <a:ln w="9525">
              <a:solidFill>
                <a:srgbClr val="CC00CC"/>
              </a:solidFill>
              <a:rou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1054402" y="1296626"/>
            <a:ext cx="1394043" cy="131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99" y="1684933"/>
            <a:ext cx="571350" cy="5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4933"/>
            <a:ext cx="571350" cy="5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6768050" y="1357198"/>
            <a:ext cx="1394043" cy="131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1900"/>
              </a:lnSpc>
              <a:defRPr/>
            </a:pPr>
            <a:r>
              <a:rPr lang="zh-CN" altLang="en-US" sz="13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zh-CN" altLang="en-US" sz="13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45144" y="629518"/>
            <a:ext cx="8053711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675659" y="606428"/>
            <a:ext cx="3775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虚电路服务与数据报服务的对比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21" name="Group 171"/>
          <p:cNvGraphicFramePr>
            <a:graphicFrameLocks noGrp="1"/>
          </p:cNvGraphicFramePr>
          <p:nvPr/>
        </p:nvGraphicFramePr>
        <p:xfrm>
          <a:off x="545144" y="1036803"/>
          <a:ext cx="8053711" cy="3348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1626"/>
                <a:gridCol w="3045124"/>
                <a:gridCol w="3146961"/>
              </a:tblGrid>
              <a:tr h="361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对比的方面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虚电路服务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数据报服务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  <a:tr h="192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可靠通信应当由网络来保证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可靠通信应当由用户主机来保证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  <a:tr h="275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连接的建立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  <a:tr h="33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终点地址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仅在连接建立阶段使用，每个分组使用短的虚电路号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每个分组都有终点的完整地址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  <a:tr h="33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分组的转发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属于同一条虚电路的分组均按照同一路由进行转发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每个分组独立选择路由进行转发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  <a:tr h="333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当结点出故障时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所有通过出故障的结点的虚电路均不能工作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出故障的结点可能会丢失分组，一些路由可能会发生变化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  <a:tr h="192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分组的顺序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总是按发送顺序到达终点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到达终点时不一定按发送顺序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  <a:tr h="47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端到端的差错处理和流量控制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可以由网络负责，也可以由用户主机负责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由用户主机负责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9060" marR="99060" anchor="ctr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66345" y="604556"/>
            <a:ext cx="8129015" cy="388721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830981" y="553141"/>
            <a:ext cx="3482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网络层的两个层面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6346" y="1004505"/>
            <a:ext cx="812901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505" indent="-357505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不同网络中的两个主机之间的通信，要经过若干个路由器转发分组来完成。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505" indent="-357505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在路由器之间传送的信息有以下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342900">
              <a:lnSpc>
                <a:spcPts val="3300"/>
              </a:lnSpc>
              <a:buClr>
                <a:srgbClr val="CC0099"/>
              </a:buClr>
              <a:buSzPct val="90000"/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342900">
              <a:lnSpc>
                <a:spcPts val="3300"/>
              </a:lnSpc>
              <a:buClr>
                <a:srgbClr val="CC0099"/>
              </a:buClr>
              <a:buSzPct val="90000"/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路由信息（为数据传送服务）。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541648" y="1015154"/>
            <a:ext cx="8053712" cy="311689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66345" y="604556"/>
            <a:ext cx="8129015" cy="388721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830981" y="553141"/>
            <a:ext cx="3482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网络层的两个层面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957532" y="1263300"/>
            <a:ext cx="7040366" cy="2667520"/>
            <a:chOff x="957532" y="1263300"/>
            <a:chExt cx="7040366" cy="2667520"/>
          </a:xfrm>
        </p:grpSpPr>
        <p:sp>
          <p:nvSpPr>
            <p:cNvPr id="6" name="Line 151"/>
            <p:cNvSpPr>
              <a:spLocks noChangeShapeType="1"/>
            </p:cNvSpPr>
            <p:nvPr/>
          </p:nvSpPr>
          <p:spPr bwMode="auto">
            <a:xfrm>
              <a:off x="4778385" y="2851395"/>
              <a:ext cx="936104" cy="504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79"/>
            <p:cNvSpPr>
              <a:spLocks noChangeShapeType="1"/>
            </p:cNvSpPr>
            <p:nvPr/>
          </p:nvSpPr>
          <p:spPr bwMode="auto">
            <a:xfrm>
              <a:off x="2978185" y="3355451"/>
              <a:ext cx="720502" cy="216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99"/>
            <p:cNvSpPr>
              <a:spLocks noChangeShapeType="1"/>
            </p:cNvSpPr>
            <p:nvPr/>
          </p:nvSpPr>
          <p:spPr bwMode="auto">
            <a:xfrm>
              <a:off x="3914289" y="3643483"/>
              <a:ext cx="1296417" cy="215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00"/>
            <p:cNvSpPr>
              <a:spLocks noChangeShapeType="1"/>
            </p:cNvSpPr>
            <p:nvPr/>
          </p:nvSpPr>
          <p:spPr bwMode="auto">
            <a:xfrm flipV="1">
              <a:off x="3914587" y="3427458"/>
              <a:ext cx="1799902" cy="144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01"/>
            <p:cNvSpPr>
              <a:spLocks noChangeShapeType="1"/>
            </p:cNvSpPr>
            <p:nvPr/>
          </p:nvSpPr>
          <p:spPr bwMode="auto">
            <a:xfrm>
              <a:off x="6002521" y="3427459"/>
              <a:ext cx="936253" cy="2159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02"/>
            <p:cNvSpPr>
              <a:spLocks noChangeShapeType="1"/>
            </p:cNvSpPr>
            <p:nvPr/>
          </p:nvSpPr>
          <p:spPr bwMode="auto">
            <a:xfrm flipV="1">
              <a:off x="5498465" y="3716459"/>
              <a:ext cx="1440309" cy="143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03"/>
            <p:cNvSpPr>
              <a:spLocks noChangeShapeType="1"/>
            </p:cNvSpPr>
            <p:nvPr/>
          </p:nvSpPr>
          <p:spPr bwMode="auto">
            <a:xfrm flipV="1">
              <a:off x="7010211" y="3355451"/>
              <a:ext cx="864517" cy="2879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07"/>
            <p:cNvSpPr>
              <a:spLocks noChangeShapeType="1"/>
            </p:cNvSpPr>
            <p:nvPr/>
          </p:nvSpPr>
          <p:spPr bwMode="auto">
            <a:xfrm flipV="1">
              <a:off x="3914587" y="2851394"/>
              <a:ext cx="647774" cy="649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08"/>
            <p:cNvSpPr>
              <a:spLocks noChangeShapeType="1"/>
            </p:cNvSpPr>
            <p:nvPr/>
          </p:nvSpPr>
          <p:spPr bwMode="auto">
            <a:xfrm>
              <a:off x="4922401" y="2779387"/>
              <a:ext cx="2087811" cy="792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Picture 109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609787" y="3427534"/>
              <a:ext cx="520700" cy="28733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8" name="Picture 110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642481" y="3283443"/>
              <a:ext cx="520700" cy="28733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9" name="Picture 111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066417" y="3643483"/>
              <a:ext cx="520700" cy="28733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0" name="Picture 112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722874" y="3500559"/>
              <a:ext cx="520700" cy="28733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1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18345" y="2635371"/>
              <a:ext cx="520700" cy="28733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57370" y="1365789"/>
              <a:ext cx="351656" cy="1894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3625186" y="2131315"/>
              <a:ext cx="216024" cy="2880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625186" y="218892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625186" y="2246528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25186" y="23108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25186" y="23617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733198" y="2140897"/>
              <a:ext cx="0" cy="2773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3554249" y="1621774"/>
              <a:ext cx="357899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3697194" y="1765790"/>
              <a:ext cx="72008" cy="360040"/>
            </a:xfrm>
            <a:prstGeom prst="down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423607" y="1365789"/>
              <a:ext cx="351656" cy="1894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32" name="矩形 31"/>
            <p:cNvSpPr/>
            <p:nvPr/>
          </p:nvSpPr>
          <p:spPr>
            <a:xfrm>
              <a:off x="4491423" y="2131315"/>
              <a:ext cx="216024" cy="2880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491423" y="218892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491423" y="2246528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491423" y="23108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491423" y="23617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599435" y="2140897"/>
              <a:ext cx="0" cy="2773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4420486" y="1621774"/>
              <a:ext cx="357899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4563431" y="1765790"/>
              <a:ext cx="72008" cy="360040"/>
            </a:xfrm>
            <a:prstGeom prst="down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143687" y="1365789"/>
              <a:ext cx="351656" cy="1894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41" name="矩形 40"/>
            <p:cNvSpPr/>
            <p:nvPr/>
          </p:nvSpPr>
          <p:spPr>
            <a:xfrm>
              <a:off x="5211503" y="2131315"/>
              <a:ext cx="216024" cy="2880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211503" y="218892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211503" y="2246528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211503" y="23108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211503" y="23617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319515" y="2140897"/>
              <a:ext cx="0" cy="2773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140566" y="1621774"/>
              <a:ext cx="357899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下箭头 47"/>
            <p:cNvSpPr/>
            <p:nvPr/>
          </p:nvSpPr>
          <p:spPr>
            <a:xfrm>
              <a:off x="5283511" y="1765790"/>
              <a:ext cx="72008" cy="360040"/>
            </a:xfrm>
            <a:prstGeom prst="down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9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727863" y="1365789"/>
              <a:ext cx="351656" cy="1894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0" name="矩形 49"/>
            <p:cNvSpPr/>
            <p:nvPr/>
          </p:nvSpPr>
          <p:spPr>
            <a:xfrm>
              <a:off x="6795679" y="2131315"/>
              <a:ext cx="216024" cy="2880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6795679" y="218892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6795679" y="2246528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795679" y="23108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795679" y="23617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903691" y="2140897"/>
              <a:ext cx="0" cy="2773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6724742" y="1621774"/>
              <a:ext cx="357899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下箭头 56"/>
            <p:cNvSpPr/>
            <p:nvPr/>
          </p:nvSpPr>
          <p:spPr>
            <a:xfrm>
              <a:off x="6867687" y="1765790"/>
              <a:ext cx="72008" cy="360040"/>
            </a:xfrm>
            <a:prstGeom prst="down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791759" y="1365789"/>
              <a:ext cx="351656" cy="1894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9" name="矩形 58"/>
            <p:cNvSpPr/>
            <p:nvPr/>
          </p:nvSpPr>
          <p:spPr>
            <a:xfrm>
              <a:off x="5859575" y="2131315"/>
              <a:ext cx="216024" cy="2880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5859575" y="218892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859575" y="2246528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859575" y="23108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859575" y="2361741"/>
              <a:ext cx="216024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967587" y="2140897"/>
              <a:ext cx="0" cy="2773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5788638" y="1621774"/>
              <a:ext cx="357899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下箭头 65"/>
            <p:cNvSpPr/>
            <p:nvPr/>
          </p:nvSpPr>
          <p:spPr>
            <a:xfrm>
              <a:off x="5931583" y="1765790"/>
              <a:ext cx="72008" cy="360040"/>
            </a:xfrm>
            <a:prstGeom prst="down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75"/>
            <p:cNvSpPr txBox="1"/>
            <p:nvPr/>
          </p:nvSpPr>
          <p:spPr>
            <a:xfrm>
              <a:off x="2453417" y="133922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路由选择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76"/>
            <p:cNvSpPr txBox="1"/>
            <p:nvPr/>
          </p:nvSpPr>
          <p:spPr>
            <a:xfrm>
              <a:off x="2549711" y="21032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转发表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957532" y="1915291"/>
              <a:ext cx="70403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79"/>
            <p:cNvSpPr txBox="1"/>
            <p:nvPr/>
          </p:nvSpPr>
          <p:spPr>
            <a:xfrm>
              <a:off x="1249993" y="1559485"/>
              <a:ext cx="1049536" cy="338554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控制层面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80"/>
            <p:cNvSpPr txBox="1"/>
            <p:nvPr/>
          </p:nvSpPr>
          <p:spPr>
            <a:xfrm>
              <a:off x="1249993" y="1932543"/>
              <a:ext cx="1049536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数据层面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3728325" y="2439765"/>
              <a:ext cx="113956" cy="98769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20" idx="0"/>
            </p:cNvCxnSpPr>
            <p:nvPr/>
          </p:nvCxnSpPr>
          <p:spPr>
            <a:xfrm>
              <a:off x="6904588" y="2444485"/>
              <a:ext cx="78636" cy="10560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5934197" y="2435059"/>
              <a:ext cx="32424" cy="88611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5320885" y="2439772"/>
              <a:ext cx="33564" cy="1258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4604448" y="2436365"/>
              <a:ext cx="80698" cy="23435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3212645" y="2249184"/>
              <a:ext cx="38064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3516221" y="1275104"/>
              <a:ext cx="428921" cy="1211796"/>
            </a:xfrm>
            <a:prstGeom prst="rect">
              <a:avLst/>
            </a:prstGeom>
            <a:noFill/>
            <a:ln w="12700">
              <a:solidFill>
                <a:srgbClr val="00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374060" y="1272726"/>
              <a:ext cx="428921" cy="1211796"/>
            </a:xfrm>
            <a:prstGeom prst="rect">
              <a:avLst/>
            </a:prstGeom>
            <a:noFill/>
            <a:ln w="12700">
              <a:solidFill>
                <a:srgbClr val="00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682000" y="1279560"/>
              <a:ext cx="428921" cy="1211796"/>
            </a:xfrm>
            <a:prstGeom prst="rect">
              <a:avLst/>
            </a:prstGeom>
            <a:noFill/>
            <a:ln w="12700">
              <a:solidFill>
                <a:srgbClr val="00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99924" y="1263300"/>
              <a:ext cx="428921" cy="1211796"/>
            </a:xfrm>
            <a:prstGeom prst="rect">
              <a:avLst/>
            </a:prstGeom>
            <a:noFill/>
            <a:ln w="12700">
              <a:solidFill>
                <a:srgbClr val="00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742533" y="1267220"/>
              <a:ext cx="428921" cy="1211796"/>
            </a:xfrm>
            <a:prstGeom prst="rect">
              <a:avLst/>
            </a:prstGeom>
            <a:noFill/>
            <a:ln w="12700">
              <a:solidFill>
                <a:srgbClr val="00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1062847" y="1267219"/>
              <a:ext cx="206062" cy="1296144"/>
              <a:chOff x="199861" y="1988840"/>
              <a:chExt cx="288414" cy="1440160"/>
            </a:xfrm>
          </p:grpSpPr>
          <p:sp>
            <p:nvSpPr>
              <p:cNvPr id="85" name="上箭头 84"/>
              <p:cNvSpPr/>
              <p:nvPr/>
            </p:nvSpPr>
            <p:spPr>
              <a:xfrm>
                <a:off x="199861" y="1988840"/>
                <a:ext cx="288032" cy="688444"/>
              </a:xfrm>
              <a:prstGeom prst="upArrow">
                <a:avLst>
                  <a:gd name="adj1" fmla="val 50000"/>
                  <a:gd name="adj2" fmla="val 102911"/>
                </a:avLst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上箭头 85"/>
              <p:cNvSpPr/>
              <p:nvPr/>
            </p:nvSpPr>
            <p:spPr>
              <a:xfrm flipV="1">
                <a:off x="200243" y="2737490"/>
                <a:ext cx="288032" cy="691510"/>
              </a:xfrm>
              <a:prstGeom prst="upArrow">
                <a:avLst>
                  <a:gd name="adj1" fmla="val 50000"/>
                  <a:gd name="adj2" fmla="val 10291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604" y="3216269"/>
              <a:ext cx="442344" cy="44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554" y="3216269"/>
              <a:ext cx="442344" cy="44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7" name="直接箭头连接符 96"/>
            <p:cNvCxnSpPr/>
            <p:nvPr/>
          </p:nvCxnSpPr>
          <p:spPr>
            <a:xfrm flipV="1">
              <a:off x="3212645" y="1688364"/>
              <a:ext cx="38064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2453417" y="4204954"/>
            <a:ext cx="4965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网络层的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个层面：数据层面和控制层面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107058" y="1130957"/>
          <a:ext cx="7010399" cy="280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5144" y="629518"/>
            <a:ext cx="8053711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28915" y="606428"/>
            <a:ext cx="2468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控制层面和数据层面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3417" y="4204954"/>
            <a:ext cx="4965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传统的路由器中包含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个层面：数据层面和控制层面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5144" y="629518"/>
            <a:ext cx="8053711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14187" y="606428"/>
            <a:ext cx="6098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软件定义网络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SDN (Software Defined Network)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5144" y="1058292"/>
            <a:ext cx="8053712" cy="311689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453417" y="4204954"/>
            <a:ext cx="4965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软件定义网络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SDN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中的数据层面和控制层面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845397" y="1226469"/>
            <a:ext cx="6944264" cy="2784814"/>
            <a:chOff x="1009291" y="1226469"/>
            <a:chExt cx="6944264" cy="2784814"/>
          </a:xfrm>
        </p:grpSpPr>
        <p:sp>
          <p:nvSpPr>
            <p:cNvPr id="92" name="Line 107"/>
            <p:cNvSpPr>
              <a:spLocks noChangeShapeType="1"/>
            </p:cNvSpPr>
            <p:nvPr/>
          </p:nvSpPr>
          <p:spPr bwMode="auto">
            <a:xfrm flipH="1">
              <a:off x="2970733" y="1637707"/>
              <a:ext cx="336510" cy="276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7"/>
            <p:cNvSpPr>
              <a:spLocks noChangeShapeType="1"/>
            </p:cNvSpPr>
            <p:nvPr/>
          </p:nvSpPr>
          <p:spPr bwMode="auto">
            <a:xfrm flipH="1" flipV="1">
              <a:off x="6926882" y="1701875"/>
              <a:ext cx="372155" cy="235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51"/>
            <p:cNvSpPr>
              <a:spLocks noChangeShapeType="1"/>
            </p:cNvSpPr>
            <p:nvPr/>
          </p:nvSpPr>
          <p:spPr bwMode="auto">
            <a:xfrm>
              <a:off x="4647850" y="3049391"/>
              <a:ext cx="871395" cy="449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>
              <a:off x="3053041" y="3468017"/>
              <a:ext cx="589747" cy="223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3843486" y="3755233"/>
              <a:ext cx="1206801" cy="1917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 flipV="1">
              <a:off x="3843763" y="3562729"/>
              <a:ext cx="1675482" cy="128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>
              <a:off x="5787367" y="3562730"/>
              <a:ext cx="871534" cy="1924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 flipV="1">
              <a:off x="5318154" y="3820263"/>
              <a:ext cx="1340746" cy="127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flipV="1">
              <a:off x="6725399" y="3422535"/>
              <a:ext cx="690157" cy="3326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7"/>
            <p:cNvSpPr>
              <a:spLocks noChangeShapeType="1"/>
            </p:cNvSpPr>
            <p:nvPr/>
          </p:nvSpPr>
          <p:spPr bwMode="auto">
            <a:xfrm flipV="1">
              <a:off x="3843763" y="3049390"/>
              <a:ext cx="602996" cy="578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8"/>
            <p:cNvSpPr>
              <a:spLocks noChangeShapeType="1"/>
            </p:cNvSpPr>
            <p:nvPr/>
          </p:nvSpPr>
          <p:spPr bwMode="auto">
            <a:xfrm>
              <a:off x="4781911" y="2985224"/>
              <a:ext cx="1943489" cy="706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5" name="Picture 109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60033" y="3562797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6" name="Picture 110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452215" y="3434395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" name="Picture 111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915972" y="3755233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8" name="Picture 112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457925" y="3627871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9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312698" y="2856889"/>
              <a:ext cx="484706" cy="256051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110" name="矩形 109"/>
            <p:cNvSpPr/>
            <p:nvPr/>
          </p:nvSpPr>
          <p:spPr>
            <a:xfrm>
              <a:off x="3574367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3574367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574367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3574367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3574367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674913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4380725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380725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380725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380725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380725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4481270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/>
            <p:cNvSpPr/>
            <p:nvPr/>
          </p:nvSpPr>
          <p:spPr>
            <a:xfrm>
              <a:off x="5051029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5051029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5051029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5051029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051029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5151574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6525697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6525697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6525697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525697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6525697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6626242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5654302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5654302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654302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654302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654302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5754848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76"/>
            <p:cNvSpPr txBox="1"/>
            <p:nvPr/>
          </p:nvSpPr>
          <p:spPr>
            <a:xfrm>
              <a:off x="2548237" y="23827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转发表</a:t>
              </a:r>
              <a:endParaRPr lang="zh-CN" altLang="en-US" dirty="0"/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1009291" y="2215214"/>
              <a:ext cx="69442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670377" y="2682581"/>
              <a:ext cx="106079" cy="88014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endCxn id="108" idx="0"/>
            </p:cNvCxnSpPr>
            <p:nvPr/>
          </p:nvCxnSpPr>
          <p:spPr>
            <a:xfrm>
              <a:off x="6627077" y="2686787"/>
              <a:ext cx="73200" cy="9410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 flipH="1">
              <a:off x="5723766" y="2678388"/>
              <a:ext cx="30183" cy="78962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>
              <a:off x="5152849" y="2682587"/>
              <a:ext cx="31244" cy="112144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>
              <a:off x="4485937" y="2679551"/>
              <a:ext cx="75120" cy="2088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3240212" y="1226469"/>
              <a:ext cx="3686671" cy="7320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0" name="Picture 2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64" y="1583226"/>
              <a:ext cx="195777" cy="52617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</p:pic>
        <p:pic>
          <p:nvPicPr>
            <p:cNvPr id="151" name="Picture 2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96362" y="1583226"/>
              <a:ext cx="195777" cy="52617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</p:pic>
        <p:cxnSp>
          <p:nvCxnSpPr>
            <p:cNvPr id="153" name="直接箭头连接符 152"/>
            <p:cNvCxnSpPr/>
            <p:nvPr/>
          </p:nvCxnSpPr>
          <p:spPr>
            <a:xfrm flipH="1">
              <a:off x="3679398" y="1548531"/>
              <a:ext cx="337598" cy="8579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H="1">
              <a:off x="4485742" y="1573733"/>
              <a:ext cx="106027" cy="8360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6272214" y="1531731"/>
              <a:ext cx="353699" cy="87480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>
              <a:off x="5701828" y="1573733"/>
              <a:ext cx="54372" cy="8353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52" idx="4"/>
              <a:endCxn id="122" idx="0"/>
            </p:cNvCxnSpPr>
            <p:nvPr/>
          </p:nvCxnSpPr>
          <p:spPr>
            <a:xfrm>
              <a:off x="5150578" y="1682716"/>
              <a:ext cx="997" cy="72500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79"/>
            <p:cNvSpPr txBox="1"/>
            <p:nvPr/>
          </p:nvSpPr>
          <p:spPr>
            <a:xfrm>
              <a:off x="1249993" y="1861409"/>
              <a:ext cx="1049536" cy="338554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控制层面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TextBox 180"/>
            <p:cNvSpPr txBox="1"/>
            <p:nvPr/>
          </p:nvSpPr>
          <p:spPr>
            <a:xfrm>
              <a:off x="1249993" y="2234467"/>
              <a:ext cx="1049536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数据层面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1062847" y="1569143"/>
              <a:ext cx="206062" cy="1296144"/>
              <a:chOff x="199861" y="1988840"/>
              <a:chExt cx="288414" cy="1440160"/>
            </a:xfrm>
          </p:grpSpPr>
          <p:sp>
            <p:nvSpPr>
              <p:cNvPr id="166" name="上箭头 165"/>
              <p:cNvSpPr/>
              <p:nvPr/>
            </p:nvSpPr>
            <p:spPr>
              <a:xfrm>
                <a:off x="199861" y="1988840"/>
                <a:ext cx="288032" cy="688444"/>
              </a:xfrm>
              <a:prstGeom prst="upArrow">
                <a:avLst>
                  <a:gd name="adj1" fmla="val 50000"/>
                  <a:gd name="adj2" fmla="val 102911"/>
                </a:avLst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上箭头 166"/>
              <p:cNvSpPr/>
              <p:nvPr/>
            </p:nvSpPr>
            <p:spPr>
              <a:xfrm flipV="1">
                <a:off x="200243" y="2737490"/>
                <a:ext cx="288032" cy="691510"/>
              </a:xfrm>
              <a:prstGeom prst="upArrow">
                <a:avLst>
                  <a:gd name="adj1" fmla="val 50000"/>
                  <a:gd name="adj2" fmla="val 10291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8" name="直接箭头连接符 167"/>
            <p:cNvCxnSpPr/>
            <p:nvPr/>
          </p:nvCxnSpPr>
          <p:spPr>
            <a:xfrm flipV="1">
              <a:off x="3212645" y="2542479"/>
              <a:ext cx="38064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744" y="3328407"/>
              <a:ext cx="442344" cy="44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788" y="3301672"/>
              <a:ext cx="442344" cy="44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椭圆 151"/>
            <p:cNvSpPr/>
            <p:nvPr/>
          </p:nvSpPr>
          <p:spPr>
            <a:xfrm>
              <a:off x="3575364" y="1351374"/>
              <a:ext cx="3150428" cy="331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  程  控  制  器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>
            <a:off x="7434390" y="1490108"/>
            <a:ext cx="1051182" cy="188769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远程控制器：</a:t>
            </a:r>
            <a:endParaRPr lang="en-US" altLang="zh-CN" sz="1200" b="1" dirty="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出最佳的路由，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在每一个路由器中</a:t>
            </a: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其正确的转发表。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5144" y="629518"/>
            <a:ext cx="8053711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14187" y="606428"/>
            <a:ext cx="60983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软件定义网络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SDN (Software Defined Network)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5144" y="1058292"/>
            <a:ext cx="8053712" cy="311689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319870" y="4238447"/>
            <a:ext cx="62926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软件定义网络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SDN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中的数据层面和控制层面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某些特定应用场景下（如数据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中心）采用。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845397" y="1226469"/>
            <a:ext cx="6944264" cy="2784814"/>
            <a:chOff x="1009291" y="1226469"/>
            <a:chExt cx="6944264" cy="2784814"/>
          </a:xfrm>
        </p:grpSpPr>
        <p:sp>
          <p:nvSpPr>
            <p:cNvPr id="92" name="Line 107"/>
            <p:cNvSpPr>
              <a:spLocks noChangeShapeType="1"/>
            </p:cNvSpPr>
            <p:nvPr/>
          </p:nvSpPr>
          <p:spPr bwMode="auto">
            <a:xfrm flipH="1">
              <a:off x="2970733" y="1637707"/>
              <a:ext cx="336510" cy="276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7"/>
            <p:cNvSpPr>
              <a:spLocks noChangeShapeType="1"/>
            </p:cNvSpPr>
            <p:nvPr/>
          </p:nvSpPr>
          <p:spPr bwMode="auto">
            <a:xfrm flipH="1" flipV="1">
              <a:off x="6926882" y="1701875"/>
              <a:ext cx="372155" cy="235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51"/>
            <p:cNvSpPr>
              <a:spLocks noChangeShapeType="1"/>
            </p:cNvSpPr>
            <p:nvPr/>
          </p:nvSpPr>
          <p:spPr bwMode="auto">
            <a:xfrm>
              <a:off x="4647850" y="3049391"/>
              <a:ext cx="871395" cy="449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>
              <a:off x="3053041" y="3468017"/>
              <a:ext cx="589747" cy="223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3843486" y="3755233"/>
              <a:ext cx="1206801" cy="1917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 flipV="1">
              <a:off x="3843763" y="3562729"/>
              <a:ext cx="1675482" cy="128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>
              <a:off x="5787367" y="3562730"/>
              <a:ext cx="871534" cy="1924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 flipV="1">
              <a:off x="5318154" y="3820263"/>
              <a:ext cx="1340746" cy="127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flipV="1">
              <a:off x="6725399" y="3422535"/>
              <a:ext cx="690157" cy="3326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7"/>
            <p:cNvSpPr>
              <a:spLocks noChangeShapeType="1"/>
            </p:cNvSpPr>
            <p:nvPr/>
          </p:nvSpPr>
          <p:spPr bwMode="auto">
            <a:xfrm flipV="1">
              <a:off x="3843763" y="3049390"/>
              <a:ext cx="602996" cy="578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8"/>
            <p:cNvSpPr>
              <a:spLocks noChangeShapeType="1"/>
            </p:cNvSpPr>
            <p:nvPr/>
          </p:nvSpPr>
          <p:spPr bwMode="auto">
            <a:xfrm>
              <a:off x="4781911" y="2985224"/>
              <a:ext cx="1943489" cy="706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5" name="Picture 109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60033" y="3562797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6" name="Picture 110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452215" y="3434395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" name="Picture 111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915972" y="3755233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8" name="Picture 112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457925" y="3627871"/>
              <a:ext cx="484706" cy="25605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9" name="Picture 113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312698" y="2856889"/>
              <a:ext cx="484706" cy="256051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110" name="矩形 109"/>
            <p:cNvSpPr/>
            <p:nvPr/>
          </p:nvSpPr>
          <p:spPr>
            <a:xfrm>
              <a:off x="3574367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3574367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574367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3574367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3574367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674913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4380725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380725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380725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380725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380725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4481270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/>
            <p:cNvSpPr/>
            <p:nvPr/>
          </p:nvSpPr>
          <p:spPr>
            <a:xfrm>
              <a:off x="5051029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5051029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5051029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5051029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051029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5151574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6525697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6525697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6525697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525697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6525697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6626242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5654302" y="2407717"/>
              <a:ext cx="201091" cy="256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5654302" y="2459050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654302" y="251038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654302" y="2567695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654302" y="2613053"/>
              <a:ext cx="201091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5754848" y="2416255"/>
              <a:ext cx="0" cy="247154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76"/>
            <p:cNvSpPr txBox="1"/>
            <p:nvPr/>
          </p:nvSpPr>
          <p:spPr>
            <a:xfrm>
              <a:off x="2548237" y="23827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转发表</a:t>
              </a:r>
              <a:endParaRPr lang="zh-CN" altLang="en-US" dirty="0"/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1009291" y="2215214"/>
              <a:ext cx="694426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3670377" y="2682581"/>
              <a:ext cx="106079" cy="88014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endCxn id="108" idx="0"/>
            </p:cNvCxnSpPr>
            <p:nvPr/>
          </p:nvCxnSpPr>
          <p:spPr>
            <a:xfrm>
              <a:off x="6627077" y="2686787"/>
              <a:ext cx="73200" cy="9410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 flipH="1">
              <a:off x="5723766" y="2678388"/>
              <a:ext cx="30183" cy="78962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/>
            <p:nvPr/>
          </p:nvCxnSpPr>
          <p:spPr>
            <a:xfrm>
              <a:off x="5152849" y="2682587"/>
              <a:ext cx="31244" cy="112144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>
              <a:off x="4485937" y="2679551"/>
              <a:ext cx="75120" cy="2088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3240212" y="1226469"/>
              <a:ext cx="3686671" cy="7320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0" name="Picture 2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64" y="1583226"/>
              <a:ext cx="195777" cy="52617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</p:pic>
        <p:pic>
          <p:nvPicPr>
            <p:cNvPr id="151" name="Picture 2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96362" y="1583226"/>
              <a:ext cx="195777" cy="52617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</p:pic>
        <p:cxnSp>
          <p:nvCxnSpPr>
            <p:cNvPr id="153" name="直接箭头连接符 152"/>
            <p:cNvCxnSpPr/>
            <p:nvPr/>
          </p:nvCxnSpPr>
          <p:spPr>
            <a:xfrm flipH="1">
              <a:off x="3679398" y="1548531"/>
              <a:ext cx="337598" cy="85799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H="1">
              <a:off x="4485742" y="1573733"/>
              <a:ext cx="106027" cy="8360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6272214" y="1531731"/>
              <a:ext cx="353699" cy="87480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>
              <a:off x="5701828" y="1573733"/>
              <a:ext cx="54372" cy="8353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52" idx="4"/>
              <a:endCxn id="122" idx="0"/>
            </p:cNvCxnSpPr>
            <p:nvPr/>
          </p:nvCxnSpPr>
          <p:spPr>
            <a:xfrm>
              <a:off x="5150578" y="1682716"/>
              <a:ext cx="997" cy="72500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79"/>
            <p:cNvSpPr txBox="1"/>
            <p:nvPr/>
          </p:nvSpPr>
          <p:spPr>
            <a:xfrm>
              <a:off x="1249993" y="1861409"/>
              <a:ext cx="1049536" cy="338554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控制层面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TextBox 180"/>
            <p:cNvSpPr txBox="1"/>
            <p:nvPr/>
          </p:nvSpPr>
          <p:spPr>
            <a:xfrm>
              <a:off x="1249993" y="2234467"/>
              <a:ext cx="1049536" cy="3385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数据层面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1062847" y="1569143"/>
              <a:ext cx="206062" cy="1296144"/>
              <a:chOff x="199861" y="1988840"/>
              <a:chExt cx="288414" cy="1440160"/>
            </a:xfrm>
          </p:grpSpPr>
          <p:sp>
            <p:nvSpPr>
              <p:cNvPr id="166" name="上箭头 165"/>
              <p:cNvSpPr/>
              <p:nvPr/>
            </p:nvSpPr>
            <p:spPr>
              <a:xfrm>
                <a:off x="199861" y="1988840"/>
                <a:ext cx="288032" cy="688444"/>
              </a:xfrm>
              <a:prstGeom prst="upArrow">
                <a:avLst>
                  <a:gd name="adj1" fmla="val 50000"/>
                  <a:gd name="adj2" fmla="val 102911"/>
                </a:avLst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上箭头 166"/>
              <p:cNvSpPr/>
              <p:nvPr/>
            </p:nvSpPr>
            <p:spPr>
              <a:xfrm flipV="1">
                <a:off x="200243" y="2737490"/>
                <a:ext cx="288032" cy="691510"/>
              </a:xfrm>
              <a:prstGeom prst="upArrow">
                <a:avLst>
                  <a:gd name="adj1" fmla="val 50000"/>
                  <a:gd name="adj2" fmla="val 102911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68" name="直接箭头连接符 167"/>
            <p:cNvCxnSpPr/>
            <p:nvPr/>
          </p:nvCxnSpPr>
          <p:spPr>
            <a:xfrm flipV="1">
              <a:off x="3212645" y="2542479"/>
              <a:ext cx="38064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744" y="3328407"/>
              <a:ext cx="442344" cy="44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788" y="3301672"/>
              <a:ext cx="442344" cy="44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椭圆 151"/>
            <p:cNvSpPr/>
            <p:nvPr/>
          </p:nvSpPr>
          <p:spPr>
            <a:xfrm>
              <a:off x="3575364" y="1351374"/>
              <a:ext cx="3150428" cy="33134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  程  控  制  器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>
            <a:off x="7311925" y="2356794"/>
            <a:ext cx="1164465" cy="861774"/>
          </a:xfrm>
          <a:prstGeom prst="rect">
            <a:avLst/>
          </a:prstGeom>
          <a:solidFill>
            <a:srgbClr val="00CCFF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路由器：</a:t>
            </a:r>
            <a:endParaRPr lang="en-US" altLang="zh-CN" sz="1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转发表，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3501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611929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8879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541871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8628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205321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94208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843746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843746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51767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89446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510121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en-US" altLang="zh-CN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kumimoji="1" lang="en-US" altLang="zh-CN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212088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840821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541954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629135" y="133536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629135" y="194178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3637198" y="126392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700573" y="1081361"/>
            <a:ext cx="56025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网络层提供的两种服务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网络层的两个层面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39730" y="133536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648619" y="143029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fr-FR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endParaRPr lang="fr-FR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网络层的几个重要概念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66345" y="604556"/>
            <a:ext cx="8129015" cy="388721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523204" y="553141"/>
            <a:ext cx="4097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网络层提供的两种服务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6346" y="1004505"/>
            <a:ext cx="812901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争论：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网络层应该向运输层提供怎样的服务？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面向连接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在计算机通信中，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可靠交付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应当由谁来负责？是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端系统？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66345" y="604556"/>
            <a:ext cx="8129015" cy="388721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523204" y="553141"/>
            <a:ext cx="4097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网络层提供的两种服务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6346" y="1004505"/>
            <a:ext cx="8129014" cy="82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争论：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网络层应该向运输层提供怎样的服务？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面向连接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6346" y="2065864"/>
            <a:ext cx="812901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种观点：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505" indent="-357505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面向连接的可靠交付。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505" indent="-357505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无连接的、尽最大努力交付的数据报服务，不提供服务质量的承诺。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466345" y="604556"/>
            <a:ext cx="8129015" cy="388721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523204" y="553141"/>
            <a:ext cx="4097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网络层提供的两种服务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6346" y="1004505"/>
            <a:ext cx="8129014" cy="121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争论：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在计算机通信中，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可靠交付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应当由谁来负责？是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端系统？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buClr>
                <a:srgbClr val="0070C0"/>
              </a:buClr>
            </a:pP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6346" y="2065864"/>
            <a:ext cx="812901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两种观点：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505" indent="-357505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让网络负责可靠交付。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505" indent="-357505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让端系统负责可靠性保障。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6963" y="626432"/>
            <a:ext cx="804877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55182" y="593221"/>
            <a:ext cx="3852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一种观点：让网络负责可靠交付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95747"/>
            <a:ext cx="818496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8605" indent="-268605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模仿电信网络，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面向连接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的通信方式。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通信之前先建立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虚电路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(Virtual Circuit) 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即连接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，以保证双方通信所需的一切网络资源。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如果再使用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可靠传输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的网络协议，可使所发送的分组无差错按序到达终点，不丢失、不重复。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45144" y="1048114"/>
            <a:ext cx="8053711" cy="26698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737840" y="1303018"/>
            <a:ext cx="1163625" cy="1153056"/>
          </a:xfrm>
          <a:prstGeom prst="rect">
            <a:avLst/>
          </a:prstGeom>
          <a:solidFill>
            <a:srgbClr val="00FFFF"/>
          </a:solidFill>
          <a:ln w="28575">
            <a:solidFill>
              <a:srgbClr val="3333CC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185800" y="1249669"/>
            <a:ext cx="1163627" cy="1140931"/>
          </a:xfrm>
          <a:prstGeom prst="rect">
            <a:avLst/>
          </a:prstGeom>
          <a:solidFill>
            <a:srgbClr val="99FFCC"/>
          </a:solidFill>
          <a:ln w="28575">
            <a:solidFill>
              <a:srgbClr val="3333CC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144" y="630799"/>
            <a:ext cx="8053711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29821" y="607709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虚电路服务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753601" y="1797704"/>
            <a:ext cx="1147864" cy="2291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201562" y="1732231"/>
            <a:ext cx="1133614" cy="2291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554186" y="1440026"/>
            <a:ext cx="44862" cy="4292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574228" y="2102033"/>
            <a:ext cx="387989" cy="19763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185800" y="1511562"/>
            <a:ext cx="11636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1185800" y="1732231"/>
            <a:ext cx="11636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185800" y="1952900"/>
            <a:ext cx="11636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1185800" y="2173569"/>
            <a:ext cx="116362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6737840" y="1577035"/>
            <a:ext cx="1163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6737840" y="1797704"/>
            <a:ext cx="1163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6737840" y="2018373"/>
            <a:ext cx="1163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6737840" y="2239042"/>
            <a:ext cx="1163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472703" y="1279254"/>
            <a:ext cx="437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en-US" altLang="zh-CN" sz="16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3219260" y="2299666"/>
            <a:ext cx="1228229" cy="4631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3154999" y="1968662"/>
            <a:ext cx="1422224" cy="33100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>
            <a:off x="4705745" y="1968662"/>
            <a:ext cx="1163968" cy="39647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4577223" y="2433037"/>
            <a:ext cx="1292490" cy="32979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 flipV="1">
            <a:off x="5933974" y="2102033"/>
            <a:ext cx="516511" cy="26310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6111327" y="1277526"/>
            <a:ext cx="499094" cy="33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H</a:t>
            </a:r>
            <a:r>
              <a:rPr kumimoji="0" lang="en-US" altLang="zh-CN" sz="16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en-US" altLang="zh-CN" sz="16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 flipV="1">
            <a:off x="3154999" y="1373341"/>
            <a:ext cx="1356751" cy="86085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>
            <a:off x="4641484" y="1373341"/>
            <a:ext cx="1292490" cy="926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3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94" y="2167506"/>
            <a:ext cx="466799" cy="26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" name="Picture 32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29" y="1836503"/>
            <a:ext cx="468012" cy="26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1" name="Picture 3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94" y="2630669"/>
            <a:ext cx="468012" cy="26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3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18" y="2234193"/>
            <a:ext cx="468012" cy="26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3" name="Picture 3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55" y="1239969"/>
            <a:ext cx="468012" cy="26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4" name="Freeform 36"/>
          <p:cNvSpPr/>
          <p:nvPr/>
        </p:nvSpPr>
        <p:spPr bwMode="auto">
          <a:xfrm>
            <a:off x="2182601" y="1854690"/>
            <a:ext cx="4721347" cy="632908"/>
          </a:xfrm>
          <a:custGeom>
            <a:avLst/>
            <a:gdLst>
              <a:gd name="T0" fmla="*/ 0 w 3314"/>
              <a:gd name="T1" fmla="*/ 0 h 433"/>
              <a:gd name="T2" fmla="*/ 184 w 3314"/>
              <a:gd name="T3" fmla="*/ 158 h 433"/>
              <a:gd name="T4" fmla="*/ 275 w 3314"/>
              <a:gd name="T5" fmla="*/ 249 h 433"/>
              <a:gd name="T6" fmla="*/ 362 w 3314"/>
              <a:gd name="T7" fmla="*/ 300 h 433"/>
              <a:gd name="T8" fmla="*/ 494 w 3314"/>
              <a:gd name="T9" fmla="*/ 364 h 433"/>
              <a:gd name="T10" fmla="*/ 683 w 3314"/>
              <a:gd name="T11" fmla="*/ 385 h 433"/>
              <a:gd name="T12" fmla="*/ 955 w 3314"/>
              <a:gd name="T13" fmla="*/ 339 h 433"/>
              <a:gd name="T14" fmla="*/ 1498 w 3314"/>
              <a:gd name="T15" fmla="*/ 216 h 433"/>
              <a:gd name="T16" fmla="*/ 1854 w 3314"/>
              <a:gd name="T17" fmla="*/ 216 h 433"/>
              <a:gd name="T18" fmla="*/ 2210 w 3314"/>
              <a:gd name="T19" fmla="*/ 316 h 433"/>
              <a:gd name="T20" fmla="*/ 2450 w 3314"/>
              <a:gd name="T21" fmla="*/ 392 h 433"/>
              <a:gd name="T22" fmla="*/ 2633 w 3314"/>
              <a:gd name="T23" fmla="*/ 430 h 433"/>
              <a:gd name="T24" fmla="*/ 2834 w 3314"/>
              <a:gd name="T25" fmla="*/ 372 h 433"/>
              <a:gd name="T26" fmla="*/ 2994 w 3314"/>
              <a:gd name="T27" fmla="*/ 276 h 433"/>
              <a:gd name="T28" fmla="*/ 3314 w 3314"/>
              <a:gd name="T29" fmla="*/ 2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14" h="433">
                <a:moveTo>
                  <a:pt x="0" y="0"/>
                </a:moveTo>
                <a:cubicBezTo>
                  <a:pt x="27" y="26"/>
                  <a:pt x="138" y="116"/>
                  <a:pt x="184" y="158"/>
                </a:cubicBezTo>
                <a:cubicBezTo>
                  <a:pt x="230" y="200"/>
                  <a:pt x="245" y="225"/>
                  <a:pt x="275" y="249"/>
                </a:cubicBezTo>
                <a:cubicBezTo>
                  <a:pt x="305" y="273"/>
                  <a:pt x="326" y="281"/>
                  <a:pt x="362" y="300"/>
                </a:cubicBezTo>
                <a:cubicBezTo>
                  <a:pt x="398" y="319"/>
                  <a:pt x="441" y="350"/>
                  <a:pt x="494" y="364"/>
                </a:cubicBezTo>
                <a:cubicBezTo>
                  <a:pt x="547" y="378"/>
                  <a:pt x="606" y="389"/>
                  <a:pt x="683" y="385"/>
                </a:cubicBezTo>
                <a:cubicBezTo>
                  <a:pt x="760" y="381"/>
                  <a:pt x="819" y="367"/>
                  <a:pt x="955" y="339"/>
                </a:cubicBezTo>
                <a:cubicBezTo>
                  <a:pt x="1091" y="311"/>
                  <a:pt x="1348" y="236"/>
                  <a:pt x="1498" y="216"/>
                </a:cubicBezTo>
                <a:cubicBezTo>
                  <a:pt x="1648" y="196"/>
                  <a:pt x="1735" y="199"/>
                  <a:pt x="1854" y="216"/>
                </a:cubicBezTo>
                <a:cubicBezTo>
                  <a:pt x="1973" y="233"/>
                  <a:pt x="2111" y="287"/>
                  <a:pt x="2210" y="316"/>
                </a:cubicBezTo>
                <a:cubicBezTo>
                  <a:pt x="2309" y="345"/>
                  <a:pt x="2380" y="373"/>
                  <a:pt x="2450" y="392"/>
                </a:cubicBezTo>
                <a:cubicBezTo>
                  <a:pt x="2520" y="411"/>
                  <a:pt x="2569" y="433"/>
                  <a:pt x="2633" y="430"/>
                </a:cubicBezTo>
                <a:cubicBezTo>
                  <a:pt x="2697" y="427"/>
                  <a:pt x="2774" y="398"/>
                  <a:pt x="2834" y="372"/>
                </a:cubicBezTo>
                <a:cubicBezTo>
                  <a:pt x="2894" y="346"/>
                  <a:pt x="2914" y="334"/>
                  <a:pt x="2994" y="276"/>
                </a:cubicBezTo>
                <a:cubicBezTo>
                  <a:pt x="3074" y="218"/>
                  <a:pt x="3247" y="75"/>
                  <a:pt x="3314" y="22"/>
                </a:cubicBezTo>
              </a:path>
            </a:pathLst>
          </a:custGeom>
          <a:noFill/>
          <a:ln w="57150" cmpd="sng">
            <a:solidFill>
              <a:srgbClr val="FF00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4188911" y="2174781"/>
            <a:ext cx="80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虚电路</a:t>
            </a:r>
            <a:endParaRPr kumimoji="0" lang="zh-CN" altLang="en-US" sz="1600" b="1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1867631" y="3113290"/>
            <a:ext cx="5344733" cy="369332"/>
          </a:xfrm>
          <a:prstGeom prst="rect">
            <a:avLst/>
          </a:prstGeom>
          <a:solidFill>
            <a:srgbClr val="0000FF"/>
          </a:solidFill>
          <a:ln w="9525">
            <a:solidFill>
              <a:srgbClr val="3333CC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en-US" altLang="zh-CN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en-US" altLang="zh-CN" b="1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的所有分组都沿着同一条虚电路传送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67" y="1584357"/>
            <a:ext cx="571350" cy="5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27" y="1584357"/>
            <a:ext cx="571350" cy="57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153557" y="1222179"/>
            <a:ext cx="126755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6705596" y="1287652"/>
            <a:ext cx="126755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7724" y="3807992"/>
            <a:ext cx="6719348" cy="759182"/>
          </a:xfrm>
          <a:prstGeom prst="rect">
            <a:avLst/>
          </a:prstGeom>
          <a:ln>
            <a:solidFill>
              <a:srgbClr val="00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虚电路只是一条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逻辑上的连接，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分组都沿着这条逻辑连接按照存储转发方式传送，并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真正建立了一条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物理连接。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6963" y="633290"/>
            <a:ext cx="804877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08935" y="600079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另一种观点：端系统负责保障可靠传输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556963" y="985348"/>
            <a:ext cx="8048776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互联网采用的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设计思路：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要设计得尽量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向其上层只提供简单灵活的、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无连接的、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尽最大努力交付的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数据报服务。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805" indent="-342900">
              <a:lnSpc>
                <a:spcPts val="3000"/>
              </a:lnSpc>
              <a:buClr>
                <a:srgbClr val="7030A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网络在发送分组时不需要先建立连接。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805" indent="-342900">
              <a:lnSpc>
                <a:spcPts val="3000"/>
              </a:lnSpc>
              <a:buClr>
                <a:srgbClr val="7030A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每一个分组（即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数据报）独立发送，与其前后的分组无关（不进行编号）。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98805" indent="-342900">
              <a:lnSpc>
                <a:spcPts val="3000"/>
              </a:lnSpc>
              <a:buClr>
                <a:srgbClr val="7030A0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网络层不提供服务质量的承诺。即所传送的分组可能出错、丢失、重复和失序（不按序到达终点），也不保证分组传送的时限。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indent="-268605">
              <a:lnSpc>
                <a:spcPts val="33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由端主机中的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负责可靠的通信。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tags/tag1.xml><?xml version="1.0" encoding="utf-8"?>
<p:tagLst xmlns:p="http://schemas.openxmlformats.org/presentationml/2006/main">
  <p:tag name="commondata" val="eyJoZGlkIjoiNWRiNDkzMDk0MDVhMTliM2NkNGNjZTAwMjcxYTA4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WPS 演示</Application>
  <PresentationFormat>全屏显示(16:9)</PresentationFormat>
  <Paragraphs>274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Times New Roman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ZF</dc:creator>
  <cp:lastModifiedBy>叶开</cp:lastModifiedBy>
  <cp:revision>327</cp:revision>
  <dcterms:created xsi:type="dcterms:W3CDTF">2023-10-15T10:05:00Z</dcterms:created>
  <dcterms:modified xsi:type="dcterms:W3CDTF">2024-11-03T11:15:50Z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55CBC69A16394344A7878AA49FAC99E4_12</vt:lpwstr>
  </property>
  <property fmtid="{D5CDD505-2E9C-101B-9397-08002B2CF9AE}" pid="3" name="KSOProductBuildVer">
    <vt:lpwstr>2052-12.1.0.18888</vt:lpwstr>
  </property>
</Properties>
</file>