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5" r:id="rId3"/>
    <p:sldId id="541" r:id="rId4"/>
    <p:sldId id="505" r:id="rId5"/>
    <p:sldId id="499" r:id="rId7"/>
    <p:sldId id="506" r:id="rId8"/>
    <p:sldId id="500" r:id="rId9"/>
    <p:sldId id="501" r:id="rId10"/>
    <p:sldId id="503" r:id="rId11"/>
    <p:sldId id="502" r:id="rId12"/>
    <p:sldId id="452" r:id="rId13"/>
    <p:sldId id="455" r:id="rId14"/>
    <p:sldId id="456" r:id="rId15"/>
    <p:sldId id="493" r:id="rId16"/>
    <p:sldId id="459" r:id="rId17"/>
    <p:sldId id="465" r:id="rId18"/>
    <p:sldId id="467" r:id="rId19"/>
    <p:sldId id="468" r:id="rId20"/>
    <p:sldId id="469" r:id="rId21"/>
    <p:sldId id="470" r:id="rId22"/>
    <p:sldId id="471" r:id="rId23"/>
    <p:sldId id="473" r:id="rId24"/>
    <p:sldId id="475" r:id="rId25"/>
    <p:sldId id="476" r:id="rId26"/>
    <p:sldId id="477" r:id="rId27"/>
    <p:sldId id="584" r:id="rId28"/>
    <p:sldId id="478" r:id="rId29"/>
    <p:sldId id="479" r:id="rId30"/>
    <p:sldId id="494" r:id="rId31"/>
    <p:sldId id="495" r:id="rId32"/>
    <p:sldId id="481" r:id="rId33"/>
    <p:sldId id="482" r:id="rId34"/>
    <p:sldId id="484" r:id="rId35"/>
    <p:sldId id="486" r:id="rId36"/>
    <p:sldId id="487" r:id="rId37"/>
    <p:sldId id="489" r:id="rId38"/>
    <p:sldId id="612" r:id="rId39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jr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72041"/>
  </p:normalViewPr>
  <p:slideViewPr>
    <p:cSldViewPr showGuides="1">
      <p:cViewPr varScale="1">
        <p:scale>
          <a:sx n="50" d="100"/>
          <a:sy n="50" d="100"/>
        </p:scale>
        <p:origin x="-1710" y="-90"/>
      </p:cViewPr>
      <p:guideLst>
        <p:guide orient="horz" pos="2156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48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位；固定不变；唯一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b="1" dirty="0">
                <a:latin typeface="宋体" panose="02010600030101010101" pitchFamily="2" charset="-122"/>
              </a:rPr>
              <a:t>每台主机都有一个临时存放</a:t>
            </a:r>
            <a:r>
              <a:rPr lang="en-US" altLang="zh-CN" b="1" dirty="0">
                <a:latin typeface="宋体" panose="02010600030101010101" pitchFamily="2" charset="-122"/>
              </a:rPr>
              <a:t>IP-MAC</a:t>
            </a:r>
            <a:r>
              <a:rPr lang="zh-CN" altLang="en-US" b="1" dirty="0">
                <a:latin typeface="宋体" panose="02010600030101010101" pitchFamily="2" charset="-122"/>
              </a:rPr>
              <a:t>的对应表， </a:t>
            </a:r>
            <a:r>
              <a:rPr lang="en-US" altLang="zh-CN" b="1" dirty="0">
                <a:latin typeface="宋体" panose="02010600030101010101" pitchFamily="2" charset="-122"/>
              </a:rPr>
              <a:t>ARP</a:t>
            </a:r>
            <a:r>
              <a:rPr lang="zh-CN" altLang="en-US" b="1" dirty="0">
                <a:latin typeface="宋体" panose="02010600030101010101" pitchFamily="2" charset="-122"/>
              </a:rPr>
              <a:t>攻击就通过更改这个缓存来达到欺骗的目的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b="1" dirty="0"/>
              <a:t>存储转发、直通、无碎片直通</a:t>
            </a:r>
            <a:endParaRPr lang="zh-CN" altLang="en-US" b="1" dirty="0"/>
          </a:p>
          <a:p>
            <a:pPr lvl="0"/>
            <a:r>
              <a:rPr lang="zh-CN" altLang="en-US" b="1" dirty="0"/>
              <a:t>网桥是基于软件进行数据帧的转发，速度慢；交换机基于硬件进行转发，速度快；</a:t>
            </a:r>
            <a:endParaRPr lang="zh-CN" altLang="en-US" b="1" dirty="0"/>
          </a:p>
          <a:p>
            <a:pPr lvl="0"/>
            <a:r>
              <a:rPr lang="zh-CN" altLang="en-US" b="1" dirty="0"/>
              <a:t>网桥的端口密度小，交换机端口密度大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sz="1400" b="1" dirty="0"/>
              <a:t>A</a:t>
            </a:r>
            <a:r>
              <a:rPr lang="en-US" altLang="zh-CN" sz="1400" b="1" dirty="0">
                <a:sym typeface="Wingdings" panose="05000000000000000000" pitchFamily="2" charset="2"/>
              </a:rPr>
              <a:t>F </a:t>
            </a:r>
            <a:r>
              <a:rPr lang="zh-CN" altLang="en-US" sz="1400" b="1" dirty="0">
                <a:sym typeface="Wingdings" panose="05000000000000000000" pitchFamily="2" charset="2"/>
              </a:rPr>
              <a:t>只向目的端口转发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而不是广播</a:t>
            </a:r>
            <a:endParaRPr lang="zh-CN" altLang="en-US" sz="1400" b="1" dirty="0">
              <a:sym typeface="Wingdings" panose="05000000000000000000" pitchFamily="2" charset="2"/>
            </a:endParaRPr>
          </a:p>
          <a:p>
            <a:pPr lvl="0" eaLnBrk="1" hangingPunct="1"/>
            <a:r>
              <a:rPr lang="en-US" altLang="zh-CN" sz="1400" b="1" dirty="0">
                <a:sym typeface="Wingdings" panose="05000000000000000000" pitchFamily="2" charset="2"/>
              </a:rPr>
              <a:t>AB </a:t>
            </a:r>
            <a:r>
              <a:rPr lang="zh-CN" altLang="en-US" sz="1400" b="1" dirty="0">
                <a:sym typeface="Wingdings" panose="05000000000000000000" pitchFamily="2" charset="2"/>
              </a:rPr>
              <a:t>同一端口下的通信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不需要转到其他端口去</a:t>
            </a:r>
            <a:r>
              <a:rPr lang="en-US" altLang="zh-CN" sz="1400" b="1" dirty="0">
                <a:sym typeface="Wingdings" panose="05000000000000000000" pitchFamily="2" charset="2"/>
              </a:rPr>
              <a:t>,12</a:t>
            </a:r>
            <a:r>
              <a:rPr lang="zh-CN" altLang="en-US" sz="1400" b="1" dirty="0">
                <a:sym typeface="Wingdings" panose="05000000000000000000" pitchFamily="2" charset="2"/>
              </a:rPr>
              <a:t>端口内的通信不相互干扰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减小了冲突域</a:t>
            </a:r>
            <a:endParaRPr lang="zh-CN" altLang="en-US" sz="1400" b="1" dirty="0">
              <a:sym typeface="Wingdings" panose="05000000000000000000" pitchFamily="2" charset="2"/>
            </a:endParaRPr>
          </a:p>
          <a:p>
            <a:pPr lvl="0" eaLnBrk="1" hangingPunct="1"/>
            <a:r>
              <a:rPr lang="en-US" altLang="zh-CN" sz="1400" b="1" dirty="0">
                <a:sym typeface="Wingdings" panose="05000000000000000000" pitchFamily="2" charset="2"/>
              </a:rPr>
              <a:t>AG </a:t>
            </a:r>
            <a:r>
              <a:rPr lang="zh-CN" altLang="en-US" sz="1400" b="1" dirty="0">
                <a:sym typeface="Wingdings" panose="05000000000000000000" pitchFamily="2" charset="2"/>
              </a:rPr>
              <a:t>在表中查不到广播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所以表中的数据很重要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可以减少广播</a:t>
            </a:r>
            <a:endParaRPr lang="zh-CN" altLang="en-US" sz="1400" b="1" dirty="0">
              <a:sym typeface="Wingdings" panose="05000000000000000000" pitchFamily="2" charset="2"/>
            </a:endParaRPr>
          </a:p>
          <a:p>
            <a:pPr lvl="0" eaLnBrk="1" hangingPunct="1"/>
            <a:r>
              <a:rPr lang="zh-CN" altLang="en-US" sz="1400" b="1" dirty="0">
                <a:sym typeface="Wingdings" panose="05000000000000000000" pitchFamily="2" charset="2"/>
              </a:rPr>
              <a:t>广播帧发往各个端口</a:t>
            </a:r>
            <a:r>
              <a:rPr lang="en-US" altLang="zh-CN" sz="1400" b="1" dirty="0">
                <a:sym typeface="Wingdings" panose="05000000000000000000" pitchFamily="2" charset="2"/>
              </a:rPr>
              <a:t>,</a:t>
            </a:r>
            <a:r>
              <a:rPr lang="zh-CN" altLang="en-US" sz="1400" b="1" dirty="0">
                <a:sym typeface="Wingdings" panose="05000000000000000000" pitchFamily="2" charset="2"/>
              </a:rPr>
              <a:t>所以一个交换机下是一个广播域</a:t>
            </a:r>
            <a:endParaRPr lang="zh-CN" altLang="en-US" sz="1400" b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进入拥塞避免阶段，</a:t>
            </a:r>
            <a:r>
              <a:rPr lang="en-US" altLang="zh-CN" dirty="0"/>
              <a:t>cwnd=ssthresh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2455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7107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7108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47109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sz="1000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频分多路复用：</a:t>
            </a:r>
            <a:r>
              <a:rPr lang="en-US" altLang="zh-CN" sz="1000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adsl    </a:t>
            </a:r>
            <a:r>
              <a:rPr lang="zh-CN" altLang="en-US" sz="1000" b="1" dirty="0">
                <a:solidFill>
                  <a:srgbClr val="FF0000"/>
                </a:solidFill>
                <a:ea typeface="楷体_GB2312" panose="02010609030101010101" pitchFamily="49" charset="-122"/>
              </a:rPr>
              <a:t>时分多路复用</a:t>
            </a:r>
            <a:r>
              <a:rPr lang="en-US" altLang="zh-CN" sz="1000" b="1" dirty="0">
                <a:solidFill>
                  <a:srgbClr val="FF0000"/>
                </a:solidFill>
                <a:ea typeface="楷体_GB2312" panose="02010609030101010101" pitchFamily="49" charset="-122"/>
              </a:rPr>
              <a:t>:</a:t>
            </a:r>
            <a:r>
              <a:rPr lang="zh-CN" altLang="en-US" sz="1000" b="1" dirty="0">
                <a:solidFill>
                  <a:srgbClr val="FF0000"/>
                </a:solidFill>
                <a:ea typeface="楷体_GB2312" panose="02010609030101010101" pitchFamily="49" charset="-122"/>
              </a:rPr>
              <a:t>同步和统计两种，</a:t>
            </a:r>
            <a:r>
              <a:rPr lang="en-US" altLang="zh-CN" sz="1000" b="1" dirty="0">
                <a:solidFill>
                  <a:srgbClr val="FF0000"/>
                </a:solidFill>
                <a:ea typeface="楷体_GB2312" panose="02010609030101010101" pitchFamily="49" charset="-122"/>
              </a:rPr>
              <a:t>T1  </a:t>
            </a:r>
            <a:endParaRPr lang="en-US" altLang="zh-CN" sz="1000" b="1" dirty="0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018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校验和差错检验法应用于</a:t>
            </a:r>
            <a:r>
              <a:rPr lang="en-US" altLang="zh-CN" dirty="0"/>
              <a:t>IP\UDP\TCP|ICMP</a:t>
            </a:r>
            <a:r>
              <a:rPr lang="zh-CN" altLang="en-US" dirty="0"/>
              <a:t>等非数据链路层协议</a:t>
            </a:r>
            <a:r>
              <a:rPr lang="en-US" altLang="zh-CN" dirty="0"/>
              <a:t>,</a:t>
            </a:r>
            <a:r>
              <a:rPr lang="zh-CN" altLang="en-US" dirty="0"/>
              <a:t>这里不重复了</a:t>
            </a:r>
            <a:endParaRPr lang="zh-CN" altLang="en-US" dirty="0"/>
          </a:p>
          <a:p>
            <a:pPr lvl="0"/>
            <a:r>
              <a:rPr lang="en-US" altLang="zh-CN" dirty="0"/>
              <a:t>GBN</a:t>
            </a:r>
            <a:r>
              <a:rPr lang="zh-CN" altLang="en-US" dirty="0"/>
              <a:t>协议和</a:t>
            </a:r>
            <a:r>
              <a:rPr lang="en-US" altLang="zh-CN" dirty="0"/>
              <a:t>SR</a:t>
            </a:r>
            <a:r>
              <a:rPr lang="zh-CN" altLang="en-US" dirty="0"/>
              <a:t>协议已经讲过</a:t>
            </a:r>
            <a:r>
              <a:rPr lang="en-US" altLang="zh-CN" dirty="0"/>
              <a:t>,</a:t>
            </a:r>
            <a:r>
              <a:rPr lang="zh-CN" altLang="en-US" dirty="0"/>
              <a:t>这里复习并且补充关于发送窗口和接收窗口大小的设定限制</a:t>
            </a:r>
            <a:endParaRPr lang="zh-CN" altLang="en-US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120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sz="1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以比特作为传输控制信息的基本单元</a:t>
            </a:r>
            <a:r>
              <a:rPr lang="zh-CN" altLang="en-US" sz="500" b="1" dirty="0">
                <a:solidFill>
                  <a:srgbClr val="CC0000"/>
                </a:solidFill>
              </a:rPr>
              <a:t>面向比特的</a:t>
            </a:r>
            <a:r>
              <a:rPr lang="zh-CN" altLang="en-US" sz="500" b="1" dirty="0"/>
              <a:t>链路层协议</a:t>
            </a:r>
            <a:endParaRPr lang="zh-CN" altLang="en-US" sz="500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222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检验差错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或者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dirty="0">
                <a:solidFill>
                  <a:srgbClr val="CC0000"/>
                </a:solidFill>
              </a:rPr>
              <a:t>’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除以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的余数等于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r</a:t>
            </a:r>
            <a:endParaRPr lang="en-US" altLang="zh-CN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解释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为什么整除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等价于减去了余数在除以除数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zh-CN" altLang="en-US" b="1" dirty="0"/>
              <a:t>计算机网络技术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计算机网络概论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84213" y="1600200"/>
            <a:ext cx="8459787" cy="4495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3600" b="1" dirty="0"/>
              <a:t>1. </a:t>
            </a:r>
            <a:r>
              <a:rPr lang="zh-CN" altLang="en-US" sz="3600" b="1" dirty="0"/>
              <a:t>计算机网络的分类：</a:t>
            </a:r>
            <a:r>
              <a:rPr lang="en-US" altLang="zh-CN" sz="3600" b="1" dirty="0"/>
              <a:t>P20</a:t>
            </a:r>
            <a:endParaRPr lang="zh-CN" altLang="en-US" sz="3600" b="1" dirty="0"/>
          </a:p>
          <a:p>
            <a:pPr>
              <a:buNone/>
            </a:pPr>
            <a:r>
              <a:rPr lang="zh-CN" altLang="en-US" sz="2800" b="1" dirty="0"/>
              <a:t>            按覆盖范围分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b="1" dirty="0"/>
              <a:t>            按照用户使用者分</a:t>
            </a:r>
            <a:endParaRPr lang="zh-CN" altLang="en-US" sz="2800" b="1" dirty="0"/>
          </a:p>
          <a:p>
            <a:pPr>
              <a:buNone/>
            </a:pPr>
            <a:r>
              <a:rPr lang="zh-CN" altLang="en-US" sz="2800" b="1" dirty="0"/>
              <a:t>            按拓扑结构分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3600" b="1" dirty="0"/>
              <a:t>2.</a:t>
            </a:r>
            <a:r>
              <a:rPr lang="zh-CN" altLang="en-US" sz="3600" b="1" dirty="0"/>
              <a:t>计算机网络的性能指标：</a:t>
            </a:r>
            <a:r>
              <a:rPr lang="en-US" altLang="zh-CN" sz="3600" b="1" dirty="0"/>
              <a:t>P21</a:t>
            </a:r>
            <a:endParaRPr lang="zh-CN" altLang="en-US" sz="3600" b="1" dirty="0"/>
          </a:p>
          <a:p>
            <a:pPr>
              <a:buNone/>
            </a:pPr>
            <a:r>
              <a:rPr lang="zh-CN" altLang="en-US" sz="2800" b="1" dirty="0"/>
              <a:t>      速率：记准单位之间的换算关系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</a:t>
            </a:r>
            <a:r>
              <a:rPr lang="zh-CN" altLang="en-US" sz="2800" b="1" dirty="0"/>
              <a:t>时延：发送时延（传输时延）和传播时延的计算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        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 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755650" y="476250"/>
            <a:ext cx="8062913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 b="1" dirty="0"/>
              <a:t>网络体系结构与网络协议</a:t>
            </a:r>
            <a:endParaRPr lang="zh-CN" altLang="en-US" sz="40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6055" y="1773555"/>
            <a:ext cx="9097010" cy="43230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七层模型、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TCP/IP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四层模型、五层模型的划分；层次的名称、主要功能、包含的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协议；各层数据单元的名称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比特、帧、数据报、报文段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理解网络体系结构、网络协议、服务、接口的定义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描述在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参考模型（或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TCP/IP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模型）中两个应用进程通过路由器（或交换机）传输数据时数据流的封装和传递过程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79388" y="0"/>
            <a:ext cx="67056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200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OSI</a:t>
            </a:r>
            <a:r>
              <a:rPr lang="zh-CN" altLang="en-US" sz="3200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参考模型的数据传递过程</a:t>
            </a:r>
            <a:endParaRPr lang="zh-CN" altLang="en-US" sz="3200" b="1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5364" name="Text Box 5"/>
          <p:cNvSpPr txBox="1"/>
          <p:nvPr/>
        </p:nvSpPr>
        <p:spPr>
          <a:xfrm>
            <a:off x="609600" y="6324600"/>
            <a:ext cx="7315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zh-CN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5" name="Text Box 6"/>
          <p:cNvSpPr txBox="1"/>
          <p:nvPr/>
        </p:nvSpPr>
        <p:spPr>
          <a:xfrm>
            <a:off x="533400" y="6400800"/>
            <a:ext cx="7543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zh-CN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6" name="Text Box 7"/>
          <p:cNvSpPr txBox="1"/>
          <p:nvPr/>
        </p:nvSpPr>
        <p:spPr>
          <a:xfrm>
            <a:off x="1042988" y="6308725"/>
            <a:ext cx="678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zh-CN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5367" name="Group 30"/>
          <p:cNvGrpSpPr/>
          <p:nvPr/>
        </p:nvGrpSpPr>
        <p:grpSpPr>
          <a:xfrm>
            <a:off x="1295400" y="1157288"/>
            <a:ext cx="6705600" cy="900112"/>
            <a:chOff x="816" y="729"/>
            <a:chExt cx="4224" cy="567"/>
          </a:xfrm>
        </p:grpSpPr>
        <p:sp>
          <p:nvSpPr>
            <p:cNvPr id="15370" name="Rectangle 14"/>
            <p:cNvSpPr/>
            <p:nvPr/>
          </p:nvSpPr>
          <p:spPr>
            <a:xfrm>
              <a:off x="816" y="816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主机</a:t>
              </a: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1" name="Rectangle 15"/>
            <p:cNvSpPr/>
            <p:nvPr/>
          </p:nvSpPr>
          <p:spPr>
            <a:xfrm>
              <a:off x="4608" y="864"/>
              <a:ext cx="432" cy="336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主机</a:t>
              </a: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B</a:t>
              </a:r>
              <a:endPara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Line 16"/>
            <p:cNvSpPr/>
            <p:nvPr/>
          </p:nvSpPr>
          <p:spPr>
            <a:xfrm>
              <a:off x="1248" y="1008"/>
              <a:ext cx="86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3" name="Oval 17"/>
            <p:cNvSpPr/>
            <p:nvPr/>
          </p:nvSpPr>
          <p:spPr>
            <a:xfrm>
              <a:off x="2112" y="93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4" name="Line 18"/>
            <p:cNvSpPr/>
            <p:nvPr/>
          </p:nvSpPr>
          <p:spPr>
            <a:xfrm>
              <a:off x="2256" y="1008"/>
              <a:ext cx="1056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Oval 20"/>
            <p:cNvSpPr/>
            <p:nvPr/>
          </p:nvSpPr>
          <p:spPr>
            <a:xfrm>
              <a:off x="3315" y="939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6" name="Line 21"/>
            <p:cNvSpPr/>
            <p:nvPr/>
          </p:nvSpPr>
          <p:spPr>
            <a:xfrm>
              <a:off x="3456" y="1008"/>
              <a:ext cx="1152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7" name="Oval 22"/>
            <p:cNvSpPr/>
            <p:nvPr/>
          </p:nvSpPr>
          <p:spPr>
            <a:xfrm>
              <a:off x="2640" y="1152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8" name="Line 23"/>
            <p:cNvSpPr/>
            <p:nvPr/>
          </p:nvSpPr>
          <p:spPr>
            <a:xfrm>
              <a:off x="2208" y="1056"/>
              <a:ext cx="432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24"/>
            <p:cNvSpPr/>
            <p:nvPr/>
          </p:nvSpPr>
          <p:spPr>
            <a:xfrm flipV="1">
              <a:off x="2784" y="1056"/>
              <a:ext cx="576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Text Box 26"/>
            <p:cNvSpPr txBox="1"/>
            <p:nvPr/>
          </p:nvSpPr>
          <p:spPr>
            <a:xfrm>
              <a:off x="1872" y="72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CCP</a:t>
              </a:r>
              <a:endPara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81" name="Text Box 27"/>
            <p:cNvSpPr txBox="1"/>
            <p:nvPr/>
          </p:nvSpPr>
          <p:spPr>
            <a:xfrm>
              <a:off x="3120" y="729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CCP</a:t>
              </a:r>
              <a:endPara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5368" name="Text Box 28"/>
          <p:cNvSpPr txBox="1"/>
          <p:nvPr/>
        </p:nvSpPr>
        <p:spPr>
          <a:xfrm>
            <a:off x="395288" y="6338888"/>
            <a:ext cx="830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需要加入数据包封装和解封装过程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5369" name="Object 33"/>
          <p:cNvGraphicFramePr>
            <a:graphicFrameLocks noChangeAspect="1"/>
          </p:cNvGraphicFramePr>
          <p:nvPr>
            <p:ph type="body"/>
          </p:nvPr>
        </p:nvGraphicFramePr>
        <p:xfrm>
          <a:off x="685800" y="2133600"/>
          <a:ext cx="7924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163695" imgH="2792095" progId="Visio.Drawing.6">
                  <p:embed/>
                </p:oleObj>
              </mc:Choice>
              <mc:Fallback>
                <p:oleObj name="" r:id="rId1" imgW="4163695" imgH="279209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7924800" cy="4114800"/>
                      </a:xfrm>
                      <a:prstGeom prst="rect">
                        <a:avLst/>
                      </a:prstGeom>
                      <a:solidFill>
                        <a:srgbClr val="6699FF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000" b="1" dirty="0">
              <a:ea typeface="楷体_GB2312" panose="02010609030101010101" pitchFamily="49" charset="-122"/>
            </a:endParaRPr>
          </a:p>
          <a:p>
            <a:pPr eaLnBrk="1" hangingPunct="1">
              <a:buNone/>
            </a:pPr>
            <a:endParaRPr lang="zh-CN" altLang="en-US" sz="2000" b="1" dirty="0">
              <a:ea typeface="楷体_GB2312" panose="02010609030101010101" pitchFamily="49" charset="-122"/>
            </a:endParaRPr>
          </a:p>
          <a:p>
            <a:pPr eaLnBrk="1" hangingPunct="1">
              <a:buNone/>
            </a:pPr>
            <a:endParaRPr lang="zh-CN" altLang="en-US" sz="2000" b="1" dirty="0">
              <a:ea typeface="楷体_GB2312" panose="02010609030101010101" pitchFamily="49" charset="-122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2433638" y="2090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6389" name="Object 0"/>
          <p:cNvGraphicFramePr>
            <a:graphicFrameLocks noChangeAspect="1"/>
          </p:cNvGraphicFramePr>
          <p:nvPr/>
        </p:nvGraphicFramePr>
        <p:xfrm>
          <a:off x="827088" y="1412875"/>
          <a:ext cx="73914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76090" imgH="2675890" progId="Visio.Drawing.6">
                  <p:embed/>
                </p:oleObj>
              </mc:Choice>
              <mc:Fallback>
                <p:oleObj name="" r:id="rId1" imgW="4276090" imgH="2675890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12875"/>
                        <a:ext cx="7391400" cy="4814888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/>
          <p:nvPr/>
        </p:nvSpPr>
        <p:spPr>
          <a:xfrm>
            <a:off x="1905000" y="6172200"/>
            <a:ext cx="48006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391" name="Rectangle 9"/>
          <p:cNvSpPr/>
          <p:nvPr/>
        </p:nvSpPr>
        <p:spPr>
          <a:xfrm>
            <a:off x="1547813" y="620713"/>
            <a:ext cx="62547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OSI</a:t>
            </a:r>
            <a:r>
              <a:rPr lang="zh-CN" altLang="en-US" b="1" dirty="0">
                <a:solidFill>
                  <a:schemeClr val="accent2"/>
                </a:solidFill>
                <a:ea typeface="楷体_GB2312" panose="02010609030101010101" pitchFamily="49" charset="-122"/>
              </a:rPr>
              <a:t>环境中的数据封装过程</a:t>
            </a:r>
            <a:endParaRPr lang="en-US" altLang="zh-CN" b="1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6392" name="Rectangle 10"/>
          <p:cNvSpPr/>
          <p:nvPr/>
        </p:nvSpPr>
        <p:spPr>
          <a:xfrm>
            <a:off x="8553450" y="6491288"/>
            <a:ext cx="590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华文行楷" panose="02010800040101010101" pitchFamily="2" charset="-122"/>
              </a:rPr>
              <a:t>P29</a:t>
            </a:r>
            <a:endParaRPr lang="en-US" altLang="zh-CN" sz="18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6393" name="Text Box 10"/>
          <p:cNvSpPr txBox="1"/>
          <p:nvPr/>
        </p:nvSpPr>
        <p:spPr>
          <a:xfrm>
            <a:off x="2124075" y="6400800"/>
            <a:ext cx="4319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ea typeface="华文行楷" panose="02010800040101010101" pitchFamily="2" charset="-122"/>
              </a:rPr>
              <a:t>在不考虑分片的情况下</a:t>
            </a:r>
            <a:endParaRPr lang="zh-CN" altLang="en-US" sz="24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 dirty="0">
                <a:ea typeface="华文新魏" panose="02010800040101010101" pitchFamily="2" charset="-122"/>
              </a:rPr>
              <a:t>2.2 </a:t>
            </a:r>
            <a:r>
              <a:rPr lang="zh-CN" altLang="en-US" sz="3600" dirty="0">
                <a:ea typeface="华文新魏" panose="02010800040101010101" pitchFamily="2" charset="-122"/>
              </a:rPr>
              <a:t>数据通信基础</a:t>
            </a:r>
            <a:endParaRPr lang="zh-CN" altLang="en-US" sz="3600" dirty="0">
              <a:ea typeface="华文新魏" panose="0201080004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267200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波特率与比特率、二者之间的关系</a:t>
            </a:r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信道的最大数据传输速率与信道带宽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        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奈奎斯特定理           香农定理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1547813" y="2349500"/>
            <a:ext cx="66182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波特率</a:t>
            </a:r>
            <a:r>
              <a:rPr lang="zh-CN" altLang="en-US" sz="2400" b="1" dirty="0"/>
              <a:t>是指单位时间内通过信道传输的码元数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比特率</a:t>
            </a:r>
            <a:r>
              <a:rPr lang="zh-CN" altLang="en-US" sz="2400" b="1" dirty="0"/>
              <a:t>是指单位时间内通过信道传输的比特数</a:t>
            </a:r>
            <a:endParaRPr lang="zh-CN" altLang="en-US" sz="2400" b="1" dirty="0"/>
          </a:p>
        </p:txBody>
      </p:sp>
      <p:sp>
        <p:nvSpPr>
          <p:cNvPr id="17413" name="Rectangle 5"/>
          <p:cNvSpPr/>
          <p:nvPr/>
        </p:nvSpPr>
        <p:spPr>
          <a:xfrm>
            <a:off x="1116013" y="47244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baseline="-25000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 =2H * log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 V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7414" name="Rectangle 6"/>
          <p:cNvSpPr/>
          <p:nvPr/>
        </p:nvSpPr>
        <p:spPr>
          <a:xfrm>
            <a:off x="4787900" y="4797425"/>
            <a:ext cx="4105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R</a:t>
            </a:r>
            <a:r>
              <a:rPr lang="en-US" altLang="zh-CN" sz="2800" baseline="-30000" dirty="0">
                <a:solidFill>
                  <a:schemeClr val="tx2"/>
                </a:solidFill>
              </a:rPr>
              <a:t>b</a:t>
            </a:r>
            <a:r>
              <a:rPr lang="en-US" altLang="zh-CN" sz="2800" dirty="0">
                <a:solidFill>
                  <a:schemeClr val="tx2"/>
                </a:solidFill>
              </a:rPr>
              <a:t>  =H * log</a:t>
            </a:r>
            <a:r>
              <a:rPr lang="en-US" altLang="zh-CN" sz="2800" baseline="-30000" dirty="0">
                <a:solidFill>
                  <a:schemeClr val="tx2"/>
                </a:solidFill>
              </a:rPr>
              <a:t>2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</a:rPr>
              <a:t>1+ </a:t>
            </a:r>
            <a:r>
              <a:rPr lang="en-US" altLang="zh-CN" sz="2800" dirty="0">
                <a:solidFill>
                  <a:srgbClr val="FF0000"/>
                </a:solidFill>
              </a:rPr>
              <a:t>S/N</a:t>
            </a:r>
            <a:r>
              <a:rPr lang="zh-CN" altLang="en-US" sz="2800" dirty="0">
                <a:solidFill>
                  <a:schemeClr val="tx2"/>
                </a:solidFill>
              </a:rPr>
              <a:t>）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7415" name="矩形 1"/>
          <p:cNvSpPr/>
          <p:nvPr/>
        </p:nvSpPr>
        <p:spPr>
          <a:xfrm>
            <a:off x="392113" y="69850"/>
            <a:ext cx="5072062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 dirty="0"/>
              <a:t>第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章：数据通信基础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>
                <a:ea typeface="华文新魏" panose="02010800040101010101" pitchFamily="2" charset="-122"/>
              </a:rPr>
              <a:t>2.5 </a:t>
            </a:r>
            <a:r>
              <a:rPr lang="zh-CN" altLang="en-US" sz="3600" dirty="0">
                <a:ea typeface="华文新魏" panose="02010800040101010101" pitchFamily="2" charset="-122"/>
              </a:rPr>
              <a:t>信道复用</a:t>
            </a:r>
            <a:endParaRPr lang="zh-CN" altLang="en-US" sz="3600" dirty="0">
              <a:ea typeface="华文新魏" panose="02010800040101010101" pitchFamily="2" charset="-122"/>
            </a:endParaRPr>
          </a:p>
        </p:txBody>
      </p:sp>
      <p:sp>
        <p:nvSpPr>
          <p:cNvPr id="18435" name="Rectangle 5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267200"/>
          </a:xfrm>
        </p:spPr>
        <p:txBody>
          <a:bodyPr vert="horz" wrap="square" lIns="91440" tIns="45720" rIns="91440" bIns="45720" anchor="t" anchorCtr="0"/>
          <a:p>
            <a:r>
              <a:rPr lang="zh-CN" altLang="en-US" sz="3600" b="1" dirty="0">
                <a:ea typeface="楷体_GB2312" panose="02010609030101010101" pitchFamily="49" charset="-122"/>
              </a:rPr>
              <a:t>信道复用的定义：为了提高通信线路的利用效率，降低通信成本，在一条物理线路上同时传输多路信息；</a:t>
            </a:r>
            <a:endParaRPr lang="zh-CN" altLang="en-US" sz="3600" b="1" dirty="0"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ea typeface="楷体_GB2312" panose="02010609030101010101" pitchFamily="49" charset="-122"/>
              </a:rPr>
              <a:t>信道复用分类，明白原理：</a:t>
            </a:r>
            <a:endParaRPr lang="zh-CN" altLang="en-US" sz="3600" b="1" dirty="0">
              <a:ea typeface="楷体_GB2312" panose="02010609030101010101" pitchFamily="49" charset="-122"/>
            </a:endParaRPr>
          </a:p>
          <a:p>
            <a:pPr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              频分多路复用、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时分多路复用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              波分多路复用、</a:t>
            </a:r>
            <a:r>
              <a:rPr lang="zh-CN" altLang="en-US" b="1" dirty="0">
                <a:solidFill>
                  <a:srgbClr val="FF0000"/>
                </a:solidFill>
                <a:ea typeface="楷体_GB2312" panose="02010609030101010101" pitchFamily="49" charset="-122"/>
              </a:rPr>
              <a:t>码分多路复用</a:t>
            </a:r>
            <a:endParaRPr lang="en-US" altLang="zh-CN" b="1" dirty="0">
              <a:ea typeface="楷体_GB2312" panose="02010609030101010101" pitchFamily="49" charset="-122"/>
            </a:endParaRPr>
          </a:p>
          <a:p>
            <a:pPr>
              <a:buNone/>
            </a:pPr>
            <a:endParaRPr lang="zh-CN" altLang="en-US" b="1" dirty="0">
              <a:ea typeface="楷体_GB2312" panose="02010609030101010101" pitchFamily="49" charset="-122"/>
            </a:endParaRPr>
          </a:p>
          <a:p>
            <a:endParaRPr lang="en-US" altLang="zh-CN" sz="3600" b="1" dirty="0"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95288" y="1700213"/>
            <a:ext cx="8001000" cy="10668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3200" b="1" u="sng" dirty="0">
                <a:ea typeface="楷体_GB2312" panose="02010609030101010101" pitchFamily="49" charset="-122"/>
              </a:rPr>
              <a:t>重点</a:t>
            </a:r>
            <a:r>
              <a:rPr lang="zh-CN" altLang="en-US" sz="3200" b="1" dirty="0">
                <a:ea typeface="楷体_GB2312" panose="02010609030101010101" pitchFamily="49" charset="-122"/>
              </a:rPr>
              <a:t>：</a:t>
            </a:r>
            <a:endParaRPr lang="zh-CN" altLang="en-US" sz="3200" b="1" dirty="0">
              <a:ea typeface="楷体_GB2312" panose="0201060903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0" y="2708275"/>
            <a:ext cx="8991600" cy="338772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ea typeface="楷体_GB2312" panose="02010609030101010101" pitchFamily="49" charset="-122"/>
              </a:rPr>
              <a:t>比特填充帧定界法</a:t>
            </a:r>
            <a:endParaRPr lang="zh-CN" altLang="en-US" sz="2800" b="1" dirty="0">
              <a:ea typeface="楷体_GB2312" panose="02010609030101010101" pitchFamily="49" charset="-122"/>
            </a:endParaRPr>
          </a:p>
          <a:p>
            <a:pPr algn="just"/>
            <a:r>
              <a:rPr lang="zh-CN" altLang="en-US" sz="2800" b="1" dirty="0">
                <a:ea typeface="楷体_GB2312" panose="02010609030101010101" pitchFamily="49" charset="-122"/>
              </a:rPr>
              <a:t>基本的</a:t>
            </a:r>
            <a:r>
              <a:rPr lang="zh-CN" altLang="en-US" sz="2800" b="1" dirty="0">
                <a:solidFill>
                  <a:srgbClr val="CC0000"/>
                </a:solidFill>
                <a:ea typeface="楷体_GB2312" panose="02010609030101010101" pitchFamily="49" charset="-122"/>
              </a:rPr>
              <a:t>差错检测</a:t>
            </a:r>
            <a:r>
              <a:rPr lang="zh-CN" altLang="en-US" sz="2800" b="1" dirty="0">
                <a:ea typeface="楷体_GB2312" panose="02010609030101010101" pitchFamily="49" charset="-122"/>
              </a:rPr>
              <a:t>方法</a:t>
            </a:r>
            <a:r>
              <a:rPr lang="en-US" altLang="zh-CN" sz="2800" b="1" dirty="0">
                <a:ea typeface="楷体_GB2312" panose="02010609030101010101" pitchFamily="49" charset="-122"/>
              </a:rPr>
              <a:t>---CRC</a:t>
            </a:r>
            <a:r>
              <a:rPr lang="zh-CN" altLang="en-US" sz="2800" b="1" dirty="0">
                <a:ea typeface="楷体_GB2312" panose="02010609030101010101" pitchFamily="49" charset="-122"/>
              </a:rPr>
              <a:t>校验</a:t>
            </a:r>
            <a:endParaRPr lang="zh-CN" altLang="en-US" sz="2800" b="1" dirty="0">
              <a:ea typeface="楷体_GB2312" panose="02010609030101010101" pitchFamily="49" charset="-122"/>
            </a:endParaRPr>
          </a:p>
          <a:p>
            <a:pPr algn="just"/>
            <a:endParaRPr lang="zh-CN" altLang="en-US" sz="2800" b="1" dirty="0">
              <a:ea typeface="楷体_GB2312" panose="02010609030101010101" pitchFamily="49" charset="-122"/>
            </a:endParaRPr>
          </a:p>
          <a:p>
            <a:endParaRPr lang="en-US" altLang="zh-CN" sz="2800" b="1" dirty="0">
              <a:ea typeface="楷体_GB2312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8175" y="692150"/>
            <a:ext cx="6119813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第3章 数据链路层 </a:t>
            </a:r>
            <a:br>
              <a:rPr kumimoji="1" lang="zh-CN" altLang="en-US" sz="4000" b="1" i="0" u="none" strike="noStrike" kern="0" cap="none" spc="0" normalizeH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zh-CN" altLang="en-US" sz="4000" b="1" i="0" u="none" strike="noStrike" kern="0" cap="none" spc="0" normalizeH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kumimoji="1" lang="en-US" altLang="zh-CN" sz="4000" b="1" i="0" u="none" strike="noStrike" kern="0" cap="none" spc="0" normalizeH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</a:t>
            </a:r>
            <a:r>
              <a:rPr kumimoji="1" lang="zh-CN" altLang="en-US" sz="4000" b="1" i="0" u="none" strike="noStrike" kern="0" cap="none" spc="0" normalizeH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------广域网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23850" y="1316038"/>
            <a:ext cx="7696200" cy="4572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3200" b="1" dirty="0">
                <a:solidFill>
                  <a:schemeClr val="tx1"/>
                </a:solidFill>
              </a:rPr>
              <a:t>比特填充帧定界法</a:t>
            </a:r>
            <a:r>
              <a:rPr lang="zh-CN" altLang="en-US" sz="3200" dirty="0">
                <a:solidFill>
                  <a:schemeClr val="tx1"/>
                </a:solidFill>
              </a:rPr>
              <a:t>： </a:t>
            </a:r>
            <a:br>
              <a:rPr lang="zh-CN" altLang="en-US" sz="1800" dirty="0">
                <a:solidFill>
                  <a:schemeClr val="tx1"/>
                </a:solidFill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2047875" y="1466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0484" name="Text Box 4"/>
          <p:cNvSpPr txBox="1"/>
          <p:nvPr/>
        </p:nvSpPr>
        <p:spPr>
          <a:xfrm>
            <a:off x="395288" y="1989138"/>
            <a:ext cx="8131175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用一组比特作为帧的起始和结束，如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01111110</a:t>
            </a:r>
            <a:endParaRPr lang="en-US" altLang="zh-CN" sz="28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利用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比特插入法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来解决数据传输透明性的问题：发送方在发送信息数据时，在连续的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后插入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；接收方在接收到连续的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后若跟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时，删除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13716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常用的检错码</a:t>
            </a:r>
            <a:endParaRPr lang="zh-CN" altLang="en-US" sz="36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724400"/>
          </a:xfrm>
        </p:spPr>
        <p:txBody>
          <a:bodyPr vert="horz" wrap="square" lIns="91440" tIns="45720" rIns="91440" bIns="45720" anchor="t" anchorCtr="0"/>
          <a:p>
            <a:endParaRPr lang="en-US" altLang="zh-CN" sz="3600" b="1" dirty="0">
              <a:solidFill>
                <a:srgbClr val="CC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36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循环冗余校验码（</a:t>
            </a:r>
            <a:r>
              <a:rPr lang="en-US" altLang="zh-CN" sz="36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CRC</a:t>
            </a:r>
            <a:r>
              <a:rPr lang="zh-CN" altLang="en-US" sz="36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:</a:t>
            </a:r>
            <a:r>
              <a:rPr lang="zh-CN" altLang="en-US" sz="3600" b="1" dirty="0"/>
              <a:t>数据链路层应用最普遍最有效的检错码</a:t>
            </a:r>
            <a:endParaRPr lang="zh-CN" altLang="en-US" sz="3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None/>
            </a:pPr>
            <a:endParaRPr lang="zh-CN" altLang="en-US" sz="3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 vert="horz" wrap="square" lIns="91440" tIns="45720" rIns="91440" bIns="45720" anchor="ctr" anchorCtr="0"/>
          <a:p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循环冗余校验码</a:t>
            </a:r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(CRC)</a:t>
            </a:r>
            <a:endParaRPr lang="en-US" altLang="zh-CN" sz="4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solidFill>
                  <a:schemeClr val="accent1"/>
                </a:solidFill>
              </a:rPr>
              <a:t>已知：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被传输数据块</a:t>
            </a:r>
            <a:r>
              <a:rPr lang="en-US" altLang="zh-CN" b="1" dirty="0">
                <a:solidFill>
                  <a:schemeClr val="accent1"/>
                </a:solidFill>
              </a:rPr>
              <a:t>DATA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包含有</a:t>
            </a:r>
            <a:r>
              <a:rPr lang="en-US" altLang="zh-CN" b="1" dirty="0"/>
              <a:t>k</a:t>
            </a:r>
            <a:r>
              <a:rPr lang="zh-CN" altLang="en-US" b="1" dirty="0"/>
              <a:t>位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solidFill>
                  <a:schemeClr val="accent1"/>
                </a:solidFill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是发送方和接受方均已知的除数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它的第一位和最后一位必须是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，共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n+1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位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计算</a:t>
            </a:r>
            <a:r>
              <a:rPr lang="en-US" altLang="zh-CN" sz="3600" dirty="0">
                <a:solidFill>
                  <a:srgbClr val="CC0000"/>
                </a:solidFill>
                <a:latin typeface="宋体" panose="02010600030101010101" pitchFamily="2" charset="-122"/>
              </a:rPr>
              <a:t>DATA</a:t>
            </a:r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CC0000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码：</a:t>
            </a:r>
            <a:endParaRPr lang="zh-CN" altLang="en-US" sz="3600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乘以</a:t>
            </a:r>
            <a:r>
              <a:rPr lang="en-US" altLang="zh-CN" b="1" dirty="0"/>
              <a:t>2</a:t>
            </a:r>
            <a:r>
              <a:rPr lang="zh-CN" altLang="en-US" b="1" dirty="0"/>
              <a:t>的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/>
              <a:t>次幂</a:t>
            </a:r>
            <a:r>
              <a:rPr lang="en-US" altLang="zh-CN" b="1" dirty="0"/>
              <a:t>,</a:t>
            </a:r>
            <a:r>
              <a:rPr lang="zh-CN" altLang="en-US" b="1" dirty="0"/>
              <a:t>即将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左移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/>
              <a:t>位添零得到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除数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n+1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除以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，采用</a:t>
            </a:r>
            <a:r>
              <a:rPr lang="zh-CN" altLang="en-US" b="1" dirty="0">
                <a:solidFill>
                  <a:srgbClr val="FF0000"/>
                </a:solidFill>
              </a:rPr>
              <a:t>模二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运算，得到的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位余数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就是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码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 sz="36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595"/>
            <a:ext cx="7772400" cy="1143000"/>
          </a:xfrm>
        </p:spPr>
        <p:txBody>
          <a:bodyPr/>
          <a:p>
            <a:pPr algn="ctr" defTabSz="914400">
              <a:buClrTx/>
              <a:buSzTx/>
              <a:buFontTx/>
              <a:defRPr/>
            </a:pPr>
            <a:r>
              <a:rPr lang="en-US" altLang="zh-CN" sz="3600" b="1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、课程教学目标和期末考试占比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1460" y="1193165"/>
            <a:ext cx="8744585" cy="540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>
                <a:ea typeface="黑体" panose="02010609060101010101" pitchFamily="49" charset="-122"/>
              </a:rPr>
              <a:t>课程教学目标</a:t>
            </a:r>
            <a:r>
              <a:rPr lang="zh-CN">
                <a:ea typeface="宋体" panose="02010600030101010101" pitchFamily="2" charset="-122"/>
              </a:rPr>
              <a:t>通过本课程的理论教学和实验教学，使学生具备下列能力：</a:t>
            </a:r>
            <a:endParaRPr lang="zh-CN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</a:rPr>
              <a:t>     M1. </a:t>
            </a:r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掌握计算机网络体系结构、网络协议等概念，掌握OSI、TCP参考模型，理解分层的网络研究分析方法和网络层次模型中数据的流向；</a:t>
            </a:r>
            <a:endParaRPr 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solidFill>
                  <a:srgbClr val="FF0000"/>
                </a:solidFill>
                <a:sym typeface="+mn-ea"/>
              </a:rPr>
              <a:t>     M</a:t>
            </a:r>
            <a:r>
              <a:rPr lang="en-US">
                <a:solidFill>
                  <a:srgbClr val="FF0000"/>
                </a:solidFill>
                <a:latin typeface="宋体" panose="02010600030101010101" pitchFamily="2" charset="-122"/>
              </a:rPr>
              <a:t>2.</a:t>
            </a:r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掌握参考模型中物理层、数据链路层、网络层、传输层、应用层各个层次中重要的网络协议、常用技术和关键理论；</a:t>
            </a:r>
            <a:endParaRPr 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    </a:t>
            </a:r>
            <a:r>
              <a:rPr lang="en-US">
                <a:solidFill>
                  <a:srgbClr val="FF0000"/>
                </a:solidFill>
                <a:sym typeface="+mn-ea"/>
              </a:rPr>
              <a:t>M</a:t>
            </a:r>
            <a:r>
              <a:rPr 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3</a:t>
            </a:r>
            <a:r>
              <a:rPr lang="en-US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掌握IP地址空间的划分方法，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了解计算机网络协议、网络工程方案的设计方法，探索计算机网络领域的最新技术；</a:t>
            </a:r>
            <a:endParaRPr 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>
                <a:sym typeface="+mn-ea"/>
              </a:rPr>
              <a:t>M</a:t>
            </a:r>
            <a:r>
              <a:rPr lang="en-US">
                <a:latin typeface="宋体" panose="02010600030101010101" pitchFamily="2" charset="-122"/>
                <a:sym typeface="+mn-ea"/>
              </a:rPr>
              <a:t>4</a:t>
            </a:r>
            <a:r>
              <a:rPr lang="en-US">
                <a:latin typeface="宋体" panose="02010600030101010101" pitchFamily="2" charset="-122"/>
              </a:rPr>
              <a:t>.</a:t>
            </a:r>
            <a:r>
              <a:rPr lang="zh-CN">
                <a:ea typeface="宋体" panose="02010600030101010101" pitchFamily="2" charset="-122"/>
              </a:rPr>
              <a:t>掌握网络协议分析软件、网络工程仿真软件的使用方法，可以独立地从网络中捕获数据，并进行数据分析。</a:t>
            </a:r>
            <a:endParaRPr lang="zh-CN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sym typeface="+mn-ea"/>
              </a:rPr>
              <a:t>                                                                              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 vert="horz" wrap="square" lIns="91440" tIns="45720" rIns="91440" bIns="45720" anchor="t" anchorCtr="0"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sym typeface="+mn-ea"/>
              </a:rPr>
              <a:t>信道发送的数据：</a:t>
            </a:r>
            <a:endParaRPr lang="zh-CN" altLang="en-US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marL="0" indent="0" algn="l"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        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DATA + CRC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码</a:t>
            </a:r>
            <a:endParaRPr lang="zh-CN" altLang="en-US" sz="3600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endParaRPr lang="zh-CN" altLang="en-US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检验差错</a:t>
            </a:r>
            <a:r>
              <a:rPr lang="en-US" altLang="zh-CN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endParaRPr lang="en-US" altLang="zh-CN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600" dirty="0">
                <a:solidFill>
                  <a:srgbClr val="CC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收到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’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=DATA</a:t>
            </a:r>
            <a:r>
              <a:rPr lang="en-US" altLang="zh-CN" b="1" dirty="0">
                <a:solidFill>
                  <a:schemeClr val="tx2"/>
                </a:solidFill>
              </a:rPr>
              <a:t>’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+ CRC</a:t>
            </a:r>
            <a:r>
              <a:rPr lang="en-US" altLang="zh-CN" b="1" dirty="0">
                <a:solidFill>
                  <a:schemeClr val="tx2"/>
                </a:solidFill>
              </a:rPr>
              <a:t>’</a:t>
            </a:r>
            <a:endParaRPr lang="en-US" altLang="zh-CN" sz="3600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’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采用</a:t>
            </a:r>
            <a:r>
              <a:rPr lang="zh-CN" altLang="en-US" b="1" dirty="0"/>
              <a:t>模二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运算仍然能够被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整除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则认为没有发生传输差错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CRC</a:t>
            </a:r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的考查方式</a:t>
            </a:r>
            <a:endParaRPr lang="zh-CN" altLang="en-US" sz="4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204200" cy="42513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="1" dirty="0"/>
              <a:t>已知：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被传输数据块</a:t>
            </a:r>
            <a:r>
              <a:rPr lang="en-US" altLang="zh-CN" b="1" dirty="0">
                <a:solidFill>
                  <a:schemeClr val="accent1"/>
                </a:solidFill>
              </a:rPr>
              <a:t>DATA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除数</a:t>
            </a:r>
            <a:r>
              <a:rPr lang="en-US" altLang="zh-CN" b="1" dirty="0">
                <a:solidFill>
                  <a:schemeClr val="accent1"/>
                </a:solidFill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</a:rPr>
              <a:t>生成多</a:t>
            </a:r>
            <a:endParaRPr lang="zh-CN" altLang="en-US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项式</a:t>
            </a:r>
            <a:r>
              <a:rPr lang="en-US" altLang="zh-CN" b="1" dirty="0">
                <a:solidFill>
                  <a:schemeClr val="accent1"/>
                </a:solidFill>
              </a:rPr>
              <a:t>G(X)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校验码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求最终被传送的数据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检验差错：给出了接收方收到的数据，判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  断该数据是否出错。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72400" cy="10668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章：数据链路层</a:t>
            </a:r>
            <a:br>
              <a:rPr lang="zh-CN" altLang="en-US" b="1" dirty="0"/>
            </a:br>
            <a:r>
              <a:rPr lang="zh-CN" altLang="en-US" b="1" dirty="0"/>
              <a:t>                           </a:t>
            </a:r>
            <a:r>
              <a:rPr lang="en-US" altLang="zh-CN" sz="4000" b="1" dirty="0"/>
              <a:t>------</a:t>
            </a:r>
            <a:r>
              <a:rPr lang="zh-CN" altLang="en-US" sz="4000" b="1" dirty="0"/>
              <a:t>局域网</a:t>
            </a:r>
            <a:endParaRPr lang="zh-CN" altLang="en-US" sz="4000" b="1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304800" y="1857375"/>
            <a:ext cx="8839200" cy="50006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3600" b="1" dirty="0"/>
              <a:t>一、</a:t>
            </a:r>
            <a:r>
              <a:rPr lang="en-US" altLang="zh-CN" sz="3600" b="1" dirty="0"/>
              <a:t>CSMA/CD</a:t>
            </a:r>
            <a:r>
              <a:rPr lang="zh-CN" altLang="en-US" sz="3600" b="1" dirty="0"/>
              <a:t>是以太网解决介质共享问题的核心技术</a:t>
            </a:r>
            <a:r>
              <a:rPr lang="en-US" altLang="zh-CN" sz="3600" b="1" dirty="0"/>
              <a:t>,</a:t>
            </a:r>
            <a:r>
              <a:rPr lang="zh-CN" altLang="en-US" sz="3600" b="1" dirty="0"/>
              <a:t>掌握它的工作原理</a:t>
            </a:r>
            <a:endParaRPr lang="en-US" altLang="zh-CN" sz="3600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某站点想要发送数据，它必须首先侦听信道；</a:t>
            </a:r>
            <a:endParaRPr lang="zh-CN" altLang="en-US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cs typeface="+mn-ea"/>
              </a:rPr>
              <a:t>2.如果信道空闲，立即发送数据；</a:t>
            </a:r>
            <a:r>
              <a:rPr lang="zh-CN" altLang="en-US" b="1" dirty="0"/>
              <a:t>如果信道忙，则继续侦听信道，直到信道变为空闲，立即发送数据；</a:t>
            </a:r>
            <a:endParaRPr lang="zh-CN" altLang="en-US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站点在发送过程中继续检测信道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若一直未检测到碰撞，则把该数据成功发送完毕；如果检测到冲突，立即停止发送数据，发送干扰信号，然后执行指数退避算法，等待一随机长的时间，重新侦听信道，返回第</a:t>
            </a:r>
            <a:r>
              <a:rPr lang="en-US" altLang="zh-CN" b="1" dirty="0"/>
              <a:t>2</a:t>
            </a:r>
            <a:r>
              <a:rPr lang="zh-CN" altLang="en-US" b="1" dirty="0"/>
              <a:t>步。</a:t>
            </a:r>
            <a:endParaRPr lang="zh-CN" altLang="en-US" b="1" dirty="0"/>
          </a:p>
          <a:p>
            <a:pPr>
              <a:buNone/>
            </a:pPr>
            <a:endParaRPr lang="en-US" altLang="zh-CN"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二、冲突窗口的概念</a:t>
            </a:r>
            <a:endParaRPr lang="zh-CN" altLang="en-US" b="1" dirty="0"/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484313"/>
            <a:ext cx="7631112" cy="4611687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  在一个局域网中，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</a:rPr>
              <a:t>两结点是距离最远的两点，相距</a:t>
            </a:r>
            <a:r>
              <a:rPr lang="en-US" altLang="zh-CN" sz="2800" b="1" dirty="0">
                <a:latin typeface="黑体" panose="02010609060101010101" pitchFamily="49" charset="-122"/>
              </a:rPr>
              <a:t>D</a:t>
            </a:r>
            <a:r>
              <a:rPr lang="zh-CN" altLang="en-US" sz="2800" b="1" dirty="0">
                <a:latin typeface="黑体" panose="02010609060101010101" pitchFamily="49" charset="-122"/>
              </a:rPr>
              <a:t>，信号传播速度</a:t>
            </a:r>
            <a:r>
              <a:rPr lang="en-US" altLang="zh-CN" sz="2800" b="1" dirty="0">
                <a:latin typeface="黑体" panose="02010609060101010101" pitchFamily="49" charset="-12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在发送数据后最多在</a:t>
            </a:r>
            <a:r>
              <a:rPr lang="en-US" altLang="zh-CN" sz="2800" b="1" dirty="0">
                <a:latin typeface="黑体" panose="02010609060101010101" pitchFamily="49" charset="-122"/>
              </a:rPr>
              <a:t>W</a:t>
            </a:r>
            <a:r>
              <a:rPr lang="zh-CN" altLang="en-US" sz="2800" b="1" dirty="0">
                <a:latin typeface="黑体" panose="02010609060101010101" pitchFamily="49" charset="-122"/>
              </a:rPr>
              <a:t>时间后可以检测出所有可能的冲突：</a:t>
            </a:r>
            <a:r>
              <a:rPr lang="en-US" altLang="zh-CN" sz="2800" b="1" dirty="0">
                <a:latin typeface="黑体" panose="02010609060101010101" pitchFamily="49" charset="-122"/>
              </a:rPr>
              <a:t>W=2D/V,W</a:t>
            </a:r>
            <a:r>
              <a:rPr lang="zh-CN" altLang="en-US" sz="2800" b="1" dirty="0">
                <a:latin typeface="黑体" panose="02010609060101010101" pitchFamily="49" charset="-122"/>
              </a:rPr>
              <a:t>被称为冲突窗口</a:t>
            </a:r>
            <a:endParaRPr lang="en-US" altLang="zh-CN" sz="2800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58888" y="3429000"/>
          <a:ext cx="66262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48200" imgH="2857500" progId="Visio.Drawing.6">
                  <p:embed/>
                </p:oleObj>
              </mc:Choice>
              <mc:Fallback>
                <p:oleObj name="" r:id="rId1" imgW="4648200" imgH="285750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58888" y="3429000"/>
                        <a:ext cx="6626225" cy="2771775"/>
                      </a:xfrm>
                      <a:prstGeom prst="rect">
                        <a:avLst/>
                      </a:prstGeom>
                      <a:solidFill>
                        <a:srgbClr val="6699FF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="1" dirty="0"/>
              <a:t>三</a:t>
            </a:r>
            <a:r>
              <a:rPr lang="en-US" altLang="zh-CN" b="1" dirty="0"/>
              <a:t>. Ethernet</a:t>
            </a:r>
            <a:r>
              <a:rPr lang="zh-CN" altLang="en-US" b="1" dirty="0"/>
              <a:t>帧格式、最小帧长度计算</a:t>
            </a:r>
            <a:endParaRPr lang="zh-CN" altLang="en-US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4000" b="1" dirty="0"/>
              <a:t>    </a:t>
            </a:r>
            <a:endParaRPr lang="zh-CN" altLang="en-US" sz="4000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4000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4000" b="1" dirty="0"/>
              <a:t>   </a:t>
            </a:r>
            <a:endParaRPr lang="zh-CN" altLang="en-US" sz="4000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lang="zh-CN" altLang="en-US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b="1" dirty="0"/>
              <a:t>    以太网的最小帧长度问题：要求以太网帧至少需要</a:t>
            </a:r>
            <a:r>
              <a:rPr lang="zh-CN" altLang="en-US" b="1" dirty="0">
                <a:solidFill>
                  <a:srgbClr val="FF0000"/>
                </a:solidFill>
              </a:rPr>
              <a:t>冲突窗口时间</a:t>
            </a:r>
            <a:r>
              <a:rPr lang="zh-CN" altLang="en-US" b="1" dirty="0"/>
              <a:t>才能传完，保证冲突信号返回时，传送仍在继续</a:t>
            </a:r>
            <a:endParaRPr lang="en-US" altLang="zh-CN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4000" b="1" dirty="0"/>
          </a:p>
          <a:p>
            <a:pPr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4000" b="1" dirty="0"/>
          </a:p>
        </p:txBody>
      </p:sp>
      <p:grpSp>
        <p:nvGrpSpPr>
          <p:cNvPr id="27651" name="Group 3"/>
          <p:cNvGrpSpPr/>
          <p:nvPr/>
        </p:nvGrpSpPr>
        <p:grpSpPr>
          <a:xfrm>
            <a:off x="609600" y="1371600"/>
            <a:ext cx="8316913" cy="2051050"/>
            <a:chOff x="476" y="1389"/>
            <a:chExt cx="5239" cy="908"/>
          </a:xfrm>
        </p:grpSpPr>
        <p:sp>
          <p:nvSpPr>
            <p:cNvPr id="27652" name="Rectangle 4"/>
            <p:cNvSpPr/>
            <p:nvPr/>
          </p:nvSpPr>
          <p:spPr>
            <a:xfrm>
              <a:off x="4740" y="1653"/>
              <a:ext cx="453" cy="235"/>
            </a:xfrm>
            <a:prstGeom prst="rect">
              <a:avLst/>
            </a:prstGeom>
            <a:solidFill>
              <a:srgbClr val="CCCCFF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>
                  <a:cs typeface="Times New Roman" panose="02020603050405020304" pitchFamily="18" charset="0"/>
                </a:rPr>
                <a:t>CRC</a:t>
              </a:r>
              <a:endParaRPr lang="en-US" altLang="zh-CN" sz="3600" b="1" dirty="0"/>
            </a:p>
          </p:txBody>
        </p:sp>
        <p:sp>
          <p:nvSpPr>
            <p:cNvPr id="27653" name="Rectangle 5" descr="小棋盘"/>
            <p:cNvSpPr/>
            <p:nvPr/>
          </p:nvSpPr>
          <p:spPr>
            <a:xfrm>
              <a:off x="4237" y="1653"/>
              <a:ext cx="503" cy="235"/>
            </a:xfrm>
            <a:prstGeom prst="rect">
              <a:avLst/>
            </a:prstGeom>
            <a:blipFill rotWithShape="0">
              <a:blip r:embed="rId1"/>
            </a:blip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>
                  <a:cs typeface="Times New Roman" panose="02020603050405020304" pitchFamily="18" charset="0"/>
                </a:rPr>
                <a:t>PAD</a:t>
              </a:r>
              <a:endParaRPr lang="en-US" altLang="zh-CN" sz="3600" b="1" dirty="0"/>
            </a:p>
          </p:txBody>
        </p:sp>
        <p:sp>
          <p:nvSpPr>
            <p:cNvPr id="27654" name="Rectangle 6"/>
            <p:cNvSpPr/>
            <p:nvPr/>
          </p:nvSpPr>
          <p:spPr>
            <a:xfrm>
              <a:off x="3407" y="1653"/>
              <a:ext cx="830" cy="235"/>
            </a:xfrm>
            <a:prstGeom prst="rect">
              <a:avLst/>
            </a:prstGeom>
            <a:solidFill>
              <a:srgbClr val="FFCCCC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数据</a:t>
              </a:r>
              <a:endParaRPr lang="zh-CN" altLang="en-US" sz="3600" b="1" dirty="0"/>
            </a:p>
          </p:txBody>
        </p:sp>
        <p:sp>
          <p:nvSpPr>
            <p:cNvPr id="27655" name="Rectangle 7"/>
            <p:cNvSpPr/>
            <p:nvPr/>
          </p:nvSpPr>
          <p:spPr>
            <a:xfrm>
              <a:off x="2801" y="1653"/>
              <a:ext cx="606" cy="235"/>
            </a:xfrm>
            <a:prstGeom prst="rect">
              <a:avLst/>
            </a:prstGeom>
            <a:solidFill>
              <a:srgbClr val="FFFF99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类型</a:t>
              </a:r>
              <a:r>
                <a:rPr lang="en-US" altLang="zh-CN" sz="1400" b="1" dirty="0">
                  <a:cs typeface="Times New Roman" panose="02020603050405020304" pitchFamily="18" charset="0"/>
                </a:rPr>
                <a:t>/</a:t>
              </a:r>
              <a:r>
                <a:rPr lang="zh-CN" altLang="en-US" sz="1400" b="1" dirty="0">
                  <a:cs typeface="Times New Roman" panose="02020603050405020304" pitchFamily="18" charset="0"/>
                </a:rPr>
                <a:t>长度</a:t>
              </a:r>
              <a:endParaRPr lang="zh-CN" altLang="en-US" sz="3600" b="1" dirty="0"/>
            </a:p>
          </p:txBody>
        </p:sp>
        <p:sp>
          <p:nvSpPr>
            <p:cNvPr id="27656" name="Rectangle 8"/>
            <p:cNvSpPr/>
            <p:nvPr/>
          </p:nvSpPr>
          <p:spPr>
            <a:xfrm>
              <a:off x="2088" y="1653"/>
              <a:ext cx="713" cy="235"/>
            </a:xfrm>
            <a:prstGeom prst="rect">
              <a:avLst/>
            </a:prstGeom>
            <a:solidFill>
              <a:srgbClr val="00CCFF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源地址</a:t>
              </a:r>
              <a:endParaRPr lang="zh-CN" altLang="en-US" sz="3600" b="1" dirty="0"/>
            </a:p>
          </p:txBody>
        </p:sp>
        <p:sp>
          <p:nvSpPr>
            <p:cNvPr id="27657" name="Rectangle 9"/>
            <p:cNvSpPr/>
            <p:nvPr/>
          </p:nvSpPr>
          <p:spPr>
            <a:xfrm>
              <a:off x="1437" y="1653"/>
              <a:ext cx="651" cy="235"/>
            </a:xfrm>
            <a:prstGeom prst="rect">
              <a:avLst/>
            </a:prstGeom>
            <a:solidFill>
              <a:srgbClr val="66FF66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目的地址</a:t>
              </a:r>
              <a:endParaRPr lang="zh-CN" altLang="en-US" sz="3600" b="1" dirty="0"/>
            </a:p>
          </p:txBody>
        </p:sp>
        <p:sp>
          <p:nvSpPr>
            <p:cNvPr id="27658" name="Rectangle 10"/>
            <p:cNvSpPr/>
            <p:nvPr/>
          </p:nvSpPr>
          <p:spPr>
            <a:xfrm>
              <a:off x="939" y="1653"/>
              <a:ext cx="498" cy="235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defTabSz="914400" eaLnBrk="1" hangingPunct="1">
                <a:spcBef>
                  <a:spcPct val="0"/>
                </a:spcBef>
                <a:buNone/>
                <a:tabLst>
                  <a:tab pos="301625" algn="l"/>
                </a:tabLst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起始符</a:t>
              </a:r>
              <a:endParaRPr lang="zh-CN" altLang="en-US" sz="3600" b="1" dirty="0"/>
            </a:p>
          </p:txBody>
        </p:sp>
        <p:sp>
          <p:nvSpPr>
            <p:cNvPr id="27659" name="Rectangle 11"/>
            <p:cNvSpPr/>
            <p:nvPr/>
          </p:nvSpPr>
          <p:spPr>
            <a:xfrm>
              <a:off x="476" y="1653"/>
              <a:ext cx="463" cy="235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defTabSz="914400" eaLnBrk="1" hangingPunct="1">
                <a:spcBef>
                  <a:spcPct val="0"/>
                </a:spcBef>
                <a:buNone/>
                <a:tabLst>
                  <a:tab pos="301625" algn="l"/>
                </a:tabLst>
              </a:pPr>
              <a:r>
                <a:rPr lang="zh-CN" altLang="en-US" sz="1400" b="1" dirty="0">
                  <a:cs typeface="Times New Roman" panose="02020603050405020304" pitchFamily="18" charset="0"/>
                </a:rPr>
                <a:t>前导符</a:t>
              </a:r>
              <a:endParaRPr lang="zh-CN" altLang="en-US" sz="3600" b="1" dirty="0"/>
            </a:p>
          </p:txBody>
        </p:sp>
        <p:sp>
          <p:nvSpPr>
            <p:cNvPr id="27660" name="Line 12"/>
            <p:cNvSpPr/>
            <p:nvPr/>
          </p:nvSpPr>
          <p:spPr>
            <a:xfrm>
              <a:off x="476" y="1653"/>
              <a:ext cx="4717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1" name="Line 13"/>
            <p:cNvSpPr/>
            <p:nvPr/>
          </p:nvSpPr>
          <p:spPr>
            <a:xfrm>
              <a:off x="476" y="1888"/>
              <a:ext cx="4717" cy="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2" name="Line 14"/>
            <p:cNvSpPr/>
            <p:nvPr/>
          </p:nvSpPr>
          <p:spPr>
            <a:xfrm>
              <a:off x="476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3" name="Line 15"/>
            <p:cNvSpPr/>
            <p:nvPr/>
          </p:nvSpPr>
          <p:spPr>
            <a:xfrm>
              <a:off x="5193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4" name="Line 16"/>
            <p:cNvSpPr/>
            <p:nvPr/>
          </p:nvSpPr>
          <p:spPr>
            <a:xfrm>
              <a:off x="939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5" name="Line 17"/>
            <p:cNvSpPr/>
            <p:nvPr/>
          </p:nvSpPr>
          <p:spPr>
            <a:xfrm>
              <a:off x="1437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6" name="Line 18"/>
            <p:cNvSpPr/>
            <p:nvPr/>
          </p:nvSpPr>
          <p:spPr>
            <a:xfrm>
              <a:off x="2088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7" name="Line 19"/>
            <p:cNvSpPr/>
            <p:nvPr/>
          </p:nvSpPr>
          <p:spPr>
            <a:xfrm>
              <a:off x="2801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8" name="Line 20"/>
            <p:cNvSpPr/>
            <p:nvPr/>
          </p:nvSpPr>
          <p:spPr>
            <a:xfrm>
              <a:off x="3407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9" name="Line 21"/>
            <p:cNvSpPr/>
            <p:nvPr/>
          </p:nvSpPr>
          <p:spPr>
            <a:xfrm>
              <a:off x="4237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70" name="Line 22"/>
            <p:cNvSpPr/>
            <p:nvPr/>
          </p:nvSpPr>
          <p:spPr>
            <a:xfrm>
              <a:off x="4740" y="1653"/>
              <a:ext cx="0" cy="235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71" name="Text Box 23"/>
            <p:cNvSpPr txBox="1"/>
            <p:nvPr/>
          </p:nvSpPr>
          <p:spPr>
            <a:xfrm>
              <a:off x="599" y="1389"/>
              <a:ext cx="5116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</a:rPr>
                <a:t>7        1           6             6             2         0-1500       0-46     4     (bytes)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7672" name="Line 24"/>
            <p:cNvSpPr/>
            <p:nvPr/>
          </p:nvSpPr>
          <p:spPr>
            <a:xfrm>
              <a:off x="1429" y="1919"/>
              <a:ext cx="0" cy="377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73" name="Line 25"/>
            <p:cNvSpPr/>
            <p:nvPr/>
          </p:nvSpPr>
          <p:spPr>
            <a:xfrm>
              <a:off x="4740" y="1842"/>
              <a:ext cx="0" cy="272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74" name="Line 26"/>
            <p:cNvSpPr/>
            <p:nvPr/>
          </p:nvSpPr>
          <p:spPr>
            <a:xfrm flipH="1">
              <a:off x="1429" y="2069"/>
              <a:ext cx="3311" cy="0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7675" name="Rectangle 27"/>
            <p:cNvSpPr/>
            <p:nvPr/>
          </p:nvSpPr>
          <p:spPr>
            <a:xfrm>
              <a:off x="2728" y="1894"/>
              <a:ext cx="632" cy="1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Arial" panose="020B0604020202020204" pitchFamily="34" charset="0"/>
                </a:rPr>
                <a:t>校验区间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27676" name="Rectangle 28"/>
            <p:cNvSpPr/>
            <p:nvPr/>
          </p:nvSpPr>
          <p:spPr>
            <a:xfrm>
              <a:off x="2562" y="2065"/>
              <a:ext cx="974" cy="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Arial" panose="020B0604020202020204" pitchFamily="34" charset="0"/>
                </a:rPr>
                <a:t>64-1518 </a:t>
              </a:r>
              <a:r>
                <a:rPr lang="zh-CN" altLang="en-US" sz="1800" b="1" dirty="0">
                  <a:latin typeface="Arial" panose="020B0604020202020204" pitchFamily="34" charset="0"/>
                </a:rPr>
                <a:t>字节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27677" name="Line 29"/>
            <p:cNvSpPr/>
            <p:nvPr/>
          </p:nvSpPr>
          <p:spPr>
            <a:xfrm>
              <a:off x="5193" y="1888"/>
              <a:ext cx="0" cy="409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78" name="Line 30"/>
            <p:cNvSpPr/>
            <p:nvPr/>
          </p:nvSpPr>
          <p:spPr>
            <a:xfrm flipH="1">
              <a:off x="1429" y="2251"/>
              <a:ext cx="3764" cy="0"/>
            </a:xfrm>
            <a:prstGeom prst="line">
              <a:avLst/>
            </a:prstGeom>
            <a:ln w="19050" cap="flat" cmpd="sng">
              <a:solidFill>
                <a:srgbClr val="00CCFF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1143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1" dirty="0"/>
              <a:t>以太网的最小帧长度问题</a:t>
            </a:r>
            <a:endParaRPr lang="zh-CN" altLang="en-US" sz="4000" b="1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539750" y="1700213"/>
            <a:ext cx="7848600" cy="44021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b="1" dirty="0"/>
              <a:t>已知条件：</a:t>
            </a:r>
            <a:endParaRPr lang="zh-CN" altLang="en-US" b="1" dirty="0"/>
          </a:p>
          <a:p>
            <a:pPr lvl="1" eaLnBrk="1" hangingPunct="1">
              <a:buNone/>
            </a:pPr>
            <a:r>
              <a:rPr lang="zh-CN" altLang="en-US" sz="2400" b="1" dirty="0"/>
              <a:t>   帧的传输时长</a:t>
            </a:r>
            <a:r>
              <a:rPr lang="en-US" altLang="zh-CN" sz="2400" b="1" dirty="0"/>
              <a:t>t =</a:t>
            </a:r>
            <a:r>
              <a:rPr lang="zh-CN" altLang="en-US" sz="2400" b="1" dirty="0"/>
              <a:t>数据帧长度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数据传输速率；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zh-CN" altLang="en-US" sz="2400" b="1" dirty="0"/>
              <a:t>   信号传播时延</a:t>
            </a:r>
            <a:r>
              <a:rPr lang="en-US" altLang="zh-CN" sz="2400" b="1" dirty="0"/>
              <a:t>τ=</a:t>
            </a:r>
            <a:r>
              <a:rPr lang="zh-CN" altLang="en-US" sz="2400" b="1" dirty="0"/>
              <a:t>两站点的距离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信号传播速度</a:t>
            </a:r>
            <a:r>
              <a:rPr lang="zh-CN" altLang="en-US" b="1" dirty="0"/>
              <a:t>； 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措施</a:t>
            </a:r>
            <a:r>
              <a:rPr lang="zh-CN" altLang="en-US" sz="2400" b="1" dirty="0"/>
              <a:t>：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   </a:t>
            </a:r>
            <a:r>
              <a:rPr lang="zh-CN" altLang="en-US" sz="2400" b="1" dirty="0"/>
              <a:t>保证在帧的传输过程中检测到冲突，即：</a:t>
            </a:r>
            <a:endParaRPr lang="zh-CN" altLang="en-US" sz="24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	                   </a:t>
            </a:r>
            <a:r>
              <a:rPr lang="en-US" altLang="zh-CN" sz="2400" b="1" dirty="0"/>
              <a:t>t &gt;= 2* τ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idx="1"/>
          </p:nvPr>
        </p:nvSpPr>
        <p:spPr>
          <a:xfrm>
            <a:off x="280670" y="1628775"/>
            <a:ext cx="8522335" cy="4467225"/>
          </a:xfrm>
        </p:spPr>
        <p:txBody>
          <a:bodyPr vert="horz" wrap="square" lIns="91440" tIns="45720" rIns="91440" bIns="45720" anchor="t" anchorCtr="0"/>
          <a:p>
            <a:r>
              <a:rPr lang="en-US" altLang="zh-CN" b="1" dirty="0"/>
              <a:t>ARP</a:t>
            </a:r>
            <a:r>
              <a:rPr lang="zh-CN" altLang="en-US" b="1" dirty="0"/>
              <a:t>协议的作用</a:t>
            </a:r>
            <a:r>
              <a:rPr lang="en-US" altLang="zh-CN" b="1" dirty="0"/>
              <a:t> : </a:t>
            </a:r>
            <a:r>
              <a:rPr lang="zh-CN" altLang="en-US" b="1" dirty="0"/>
              <a:t>用于在局域网（</a:t>
            </a:r>
            <a:r>
              <a:rPr lang="en-US" altLang="zh-CN" b="1" dirty="0"/>
              <a:t>LAN</a:t>
            </a:r>
            <a:r>
              <a:rPr lang="zh-CN" altLang="en-US" b="1" dirty="0"/>
              <a:t>）中，通过已知的</a:t>
            </a:r>
            <a:r>
              <a:rPr lang="en-US" altLang="zh-CN" b="1" dirty="0"/>
              <a:t>IP</a:t>
            </a:r>
            <a:r>
              <a:rPr lang="zh-CN" altLang="en-US" b="1" dirty="0"/>
              <a:t>地址获取对应的</a:t>
            </a:r>
            <a:r>
              <a:rPr lang="en-US" altLang="zh-CN" b="1" dirty="0"/>
              <a:t>MAC</a:t>
            </a:r>
            <a:r>
              <a:rPr lang="zh-CN" altLang="en-US" b="1" dirty="0"/>
              <a:t>地址。</a:t>
            </a:r>
            <a:endParaRPr lang="zh-CN" altLang="en-US" b="1" dirty="0"/>
          </a:p>
          <a:p>
            <a:r>
              <a:rPr lang="en-US" altLang="zh-CN" b="1" dirty="0"/>
              <a:t>ARP</a:t>
            </a:r>
            <a:r>
              <a:rPr lang="zh-CN" altLang="en-US" b="1" dirty="0"/>
              <a:t>协议的运行机制：询问广播与</a:t>
            </a:r>
            <a:r>
              <a:rPr lang="zh-CN" altLang="en-US" b="1" dirty="0"/>
              <a:t>回答单播</a:t>
            </a:r>
            <a:endParaRPr lang="en-US" altLang="zh-CN" b="1" dirty="0"/>
          </a:p>
          <a:p>
            <a:r>
              <a:rPr lang="en-US" altLang="zh-CN" b="1" dirty="0"/>
              <a:t>ARP</a:t>
            </a:r>
            <a:r>
              <a:rPr lang="zh-CN" altLang="en-US" b="1" dirty="0"/>
              <a:t>协议常用的命令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arp -a </a:t>
            </a:r>
            <a:r>
              <a:rPr lang="zh-CN" altLang="en-US" b="1" dirty="0"/>
              <a:t>查看</a:t>
            </a:r>
            <a:r>
              <a:rPr lang="en-US" altLang="zh-CN" b="1" dirty="0"/>
              <a:t> ARP </a:t>
            </a:r>
            <a:r>
              <a:rPr lang="zh-CN" altLang="en-US" b="1" dirty="0"/>
              <a:t>缓存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arp -d </a:t>
            </a:r>
            <a:r>
              <a:rPr lang="zh-CN" altLang="en-US" b="1" dirty="0"/>
              <a:t>清除指定</a:t>
            </a:r>
            <a:r>
              <a:rPr lang="en-US" altLang="zh-CN" b="1" dirty="0"/>
              <a:t>ARP</a:t>
            </a:r>
            <a:r>
              <a:rPr lang="zh-CN" altLang="en-US" b="1" dirty="0"/>
              <a:t>缓存条目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arp -s </a:t>
            </a:r>
            <a:r>
              <a:rPr lang="zh-CN" altLang="en-US" b="1" dirty="0"/>
              <a:t>添加</a:t>
            </a:r>
            <a:r>
              <a:rPr lang="en-US" altLang="zh-CN" b="1" dirty="0"/>
              <a:t>ARP</a:t>
            </a:r>
            <a:r>
              <a:rPr lang="zh-CN" altLang="en-US" b="1" dirty="0"/>
              <a:t>条目</a:t>
            </a:r>
            <a:endParaRPr lang="zh-CN" altLang="en-US" b="1" dirty="0"/>
          </a:p>
          <a:p>
            <a:endParaRPr lang="en-US" altLang="zh-CN" b="1" dirty="0"/>
          </a:p>
        </p:txBody>
      </p:sp>
      <p:sp>
        <p:nvSpPr>
          <p:cNvPr id="28675" name="Rectangle 3"/>
          <p:cNvSpPr/>
          <p:nvPr>
            <p:ph type="title"/>
          </p:nvPr>
        </p:nvSpPr>
        <p:spPr>
          <a:xfrm>
            <a:off x="395288" y="476250"/>
            <a:ext cx="70040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3600" b="1" dirty="0">
                <a:solidFill>
                  <a:schemeClr val="tx1"/>
                </a:solidFill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</a:rPr>
              <a:t>地址解析协议</a:t>
            </a:r>
            <a:r>
              <a:rPr lang="en-US" altLang="zh-CN" sz="3600" b="1" dirty="0">
                <a:solidFill>
                  <a:schemeClr val="tx1"/>
                </a:solidFill>
              </a:rPr>
              <a:t>ARP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3600" b="1" dirty="0">
                <a:solidFill>
                  <a:schemeClr val="tx1"/>
                </a:solidFill>
              </a:rPr>
              <a:t>五</a:t>
            </a:r>
            <a:r>
              <a:rPr lang="en-US" altLang="zh-CN" sz="3600" b="1" dirty="0">
                <a:solidFill>
                  <a:schemeClr val="tx1"/>
                </a:solidFill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</a:rPr>
              <a:t>交换机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288290" y="1773555"/>
            <a:ext cx="8169910" cy="4322445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/>
              <a:t>交换机表的生成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  <a:r>
              <a:rPr lang="zh-CN" altLang="en-US" sz="2000" b="1" dirty="0"/>
              <a:t>交换机通过学习收到的数据帧的源</a:t>
            </a:r>
            <a:r>
              <a:rPr lang="en-US" altLang="zh-CN" sz="2000" b="1" dirty="0"/>
              <a:t>MAC</a:t>
            </a:r>
            <a:r>
              <a:rPr lang="zh-CN" altLang="en-US" sz="2000" b="1" dirty="0"/>
              <a:t>地址，并记录该地址与端口的映射关系，生成</a:t>
            </a:r>
            <a:r>
              <a:rPr lang="en-US" altLang="zh-CN" sz="2000" b="1" dirty="0"/>
              <a:t>MAC</a:t>
            </a:r>
            <a:r>
              <a:rPr lang="zh-CN" altLang="en-US" sz="2000" b="1" dirty="0"/>
              <a:t>地址表。当目标</a:t>
            </a:r>
            <a:r>
              <a:rPr lang="en-US" altLang="zh-CN" sz="2000" b="1" dirty="0"/>
              <a:t>MAC</a:t>
            </a:r>
            <a:r>
              <a:rPr lang="zh-CN" altLang="en-US" sz="2000" b="1" dirty="0"/>
              <a:t>地址不在表中时，交换机会广播数据帧，直到学习到该地址。</a:t>
            </a:r>
            <a:endParaRPr lang="zh-CN" altLang="en-US" b="1" dirty="0"/>
          </a:p>
          <a:p>
            <a:r>
              <a:rPr lang="zh-CN" altLang="en-US" b="1" dirty="0"/>
              <a:t>交换机转发数据的工作原理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r>
              <a:rPr lang="zh-CN" altLang="en-US" sz="2400" dirty="0"/>
              <a:t>交换机根据</a:t>
            </a:r>
            <a:r>
              <a:rPr lang="en-US" altLang="zh-CN" sz="2400" dirty="0"/>
              <a:t>MAC</a:t>
            </a:r>
            <a:r>
              <a:rPr lang="zh-CN" altLang="en-US" sz="2400" dirty="0"/>
              <a:t>地址表，查找目标</a:t>
            </a:r>
            <a:r>
              <a:rPr lang="en-US" altLang="zh-CN" sz="2400" dirty="0"/>
              <a:t>MAC</a:t>
            </a:r>
            <a:r>
              <a:rPr lang="zh-CN" altLang="en-US" sz="2400" dirty="0"/>
              <a:t>地址对应的端口，并将数据帧转发到该端口。如果目标地址不在表中，则广播数据帧；如果源和目标在同一端口，交换机会丢弃帧。</a:t>
            </a:r>
            <a:endParaRPr lang="zh-CN" altLang="en-US" b="1" dirty="0"/>
          </a:p>
          <a:p>
            <a:r>
              <a:rPr lang="en-US" altLang="zh-CN" b="1" dirty="0"/>
              <a:t>STP</a:t>
            </a:r>
            <a:r>
              <a:rPr lang="zh-CN" altLang="en-US" b="1" dirty="0"/>
              <a:t>协议的作用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r>
              <a:rPr lang="zh-CN" altLang="en-US" sz="2400" dirty="0"/>
              <a:t>构建一个无环的生成树，防止局域网中因冗余链路产生环路（会造成诸如网络风暴的一系列问题）的一种协议</a:t>
            </a:r>
            <a:endParaRPr lang="zh-CN" altLang="en-US" b="1" dirty="0"/>
          </a:p>
          <a:p>
            <a:r>
              <a:rPr lang="zh-CN" altLang="en-US" b="1" dirty="0"/>
              <a:t>虚拟局域网</a:t>
            </a:r>
            <a:r>
              <a:rPr lang="en-US" altLang="zh-CN" b="1" dirty="0"/>
              <a:t>VLAN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VLAN = </a:t>
            </a:r>
            <a:r>
              <a:rPr lang="zh-CN" altLang="en-US" b="1" dirty="0">
                <a:solidFill>
                  <a:srgbClr val="FF0000"/>
                </a:solidFill>
              </a:rPr>
              <a:t>一个广播域</a:t>
            </a:r>
            <a:r>
              <a:rPr lang="en-US" altLang="zh-CN" b="1" dirty="0">
                <a:solidFill>
                  <a:srgbClr val="FF0000"/>
                </a:solidFill>
              </a:rPr>
              <a:t> =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地址网段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Group 2"/>
          <p:cNvGrpSpPr/>
          <p:nvPr/>
        </p:nvGrpSpPr>
        <p:grpSpPr>
          <a:xfrm>
            <a:off x="5486400" y="1535113"/>
            <a:ext cx="3657600" cy="4159250"/>
            <a:chOff x="3600" y="960"/>
            <a:chExt cx="2304" cy="2880"/>
          </a:xfrm>
        </p:grpSpPr>
        <p:graphicFrame>
          <p:nvGraphicFramePr>
            <p:cNvPr id="30725" name="Object 3"/>
            <p:cNvGraphicFramePr>
              <a:graphicFrameLocks noChangeAspect="1"/>
            </p:cNvGraphicFramePr>
            <p:nvPr/>
          </p:nvGraphicFramePr>
          <p:xfrm>
            <a:off x="3600" y="1296"/>
            <a:ext cx="2160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886075" imgH="2371725" progId="Paint.Picture">
                    <p:embed/>
                  </p:oleObj>
                </mc:Choice>
                <mc:Fallback>
                  <p:oleObj name="" r:id="rId1" imgW="2886075" imgH="2371725" progId="Paint.Picture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00" y="1296"/>
                          <a:ext cx="2160" cy="2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6" name="Text Box 4"/>
            <p:cNvSpPr txBox="1"/>
            <p:nvPr/>
          </p:nvSpPr>
          <p:spPr>
            <a:xfrm>
              <a:off x="3696" y="1488"/>
              <a:ext cx="864" cy="25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MAC</a:t>
              </a:r>
              <a:r>
                <a:rPr lang="zh-CN" altLang="en-US" sz="1800" dirty="0">
                  <a:latin typeface="Arial" panose="020B0604020202020204" pitchFamily="34" charset="0"/>
                </a:rPr>
                <a:t>地址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0727" name="Text Box 5"/>
            <p:cNvSpPr txBox="1"/>
            <p:nvPr/>
          </p:nvSpPr>
          <p:spPr>
            <a:xfrm>
              <a:off x="4464" y="1488"/>
              <a:ext cx="624" cy="25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 </a:t>
              </a:r>
              <a:r>
                <a:rPr lang="zh-CN" altLang="en-US" sz="1800" dirty="0">
                  <a:latin typeface="Arial" panose="020B0604020202020204" pitchFamily="34" charset="0"/>
                </a:rPr>
                <a:t>端口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0728" name="Text Box 6"/>
            <p:cNvSpPr txBox="1"/>
            <p:nvPr/>
          </p:nvSpPr>
          <p:spPr>
            <a:xfrm>
              <a:off x="5040" y="1488"/>
              <a:ext cx="624" cy="25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时 间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0729" name="Text Box 7"/>
            <p:cNvSpPr txBox="1"/>
            <p:nvPr/>
          </p:nvSpPr>
          <p:spPr>
            <a:xfrm>
              <a:off x="3792" y="1728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0" name="Text Box 8"/>
            <p:cNvSpPr txBox="1"/>
            <p:nvPr/>
          </p:nvSpPr>
          <p:spPr>
            <a:xfrm>
              <a:off x="3792" y="2160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1" name="Text Box 9"/>
            <p:cNvSpPr txBox="1"/>
            <p:nvPr/>
          </p:nvSpPr>
          <p:spPr>
            <a:xfrm>
              <a:off x="3792" y="2592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2" name="Text Box 10"/>
            <p:cNvSpPr txBox="1"/>
            <p:nvPr/>
          </p:nvSpPr>
          <p:spPr>
            <a:xfrm>
              <a:off x="3792" y="2976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3" name="Text Box 11"/>
            <p:cNvSpPr txBox="1"/>
            <p:nvPr/>
          </p:nvSpPr>
          <p:spPr>
            <a:xfrm>
              <a:off x="3792" y="3312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4" name="Text Box 12"/>
            <p:cNvSpPr txBox="1"/>
            <p:nvPr/>
          </p:nvSpPr>
          <p:spPr>
            <a:xfrm>
              <a:off x="4560" y="1728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5" name="Text Box 13"/>
            <p:cNvSpPr txBox="1"/>
            <p:nvPr/>
          </p:nvSpPr>
          <p:spPr>
            <a:xfrm>
              <a:off x="4464" y="2160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4400" dirty="0">
                  <a:latin typeface="Arial" panose="020B0604020202020204" pitchFamily="34" charset="0"/>
                </a:rPr>
                <a:t> </a:t>
              </a:r>
              <a:endParaRPr lang="en-US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6" name="Text Box 14"/>
            <p:cNvSpPr txBox="1"/>
            <p:nvPr/>
          </p:nvSpPr>
          <p:spPr>
            <a:xfrm>
              <a:off x="4560" y="2592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7" name="Text Box 15"/>
            <p:cNvSpPr txBox="1"/>
            <p:nvPr/>
          </p:nvSpPr>
          <p:spPr>
            <a:xfrm>
              <a:off x="4560" y="2976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8" name="Text Box 16"/>
            <p:cNvSpPr txBox="1"/>
            <p:nvPr/>
          </p:nvSpPr>
          <p:spPr>
            <a:xfrm>
              <a:off x="4560" y="3312"/>
              <a:ext cx="528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39" name="Text Box 17"/>
            <p:cNvSpPr txBox="1"/>
            <p:nvPr/>
          </p:nvSpPr>
          <p:spPr>
            <a:xfrm>
              <a:off x="5040" y="1728"/>
              <a:ext cx="864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40" name="Text Box 18"/>
            <p:cNvSpPr txBox="1"/>
            <p:nvPr/>
          </p:nvSpPr>
          <p:spPr>
            <a:xfrm>
              <a:off x="5040" y="2160"/>
              <a:ext cx="864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41" name="Text Box 19"/>
            <p:cNvSpPr txBox="1"/>
            <p:nvPr/>
          </p:nvSpPr>
          <p:spPr>
            <a:xfrm>
              <a:off x="5040" y="2592"/>
              <a:ext cx="864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42" name="Text Box 20"/>
            <p:cNvSpPr txBox="1"/>
            <p:nvPr/>
          </p:nvSpPr>
          <p:spPr>
            <a:xfrm>
              <a:off x="5040" y="2976"/>
              <a:ext cx="864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43" name="Text Box 21"/>
            <p:cNvSpPr txBox="1"/>
            <p:nvPr/>
          </p:nvSpPr>
          <p:spPr>
            <a:xfrm>
              <a:off x="5040" y="3312"/>
              <a:ext cx="864" cy="52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sp>
          <p:nvSpPr>
            <p:cNvPr id="30744" name="Text Box 22"/>
            <p:cNvSpPr txBox="1"/>
            <p:nvPr/>
          </p:nvSpPr>
          <p:spPr>
            <a:xfrm>
              <a:off x="3936" y="960"/>
              <a:ext cx="1632" cy="40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交换机表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723" name="Object 23"/>
          <p:cNvGraphicFramePr>
            <a:graphicFrameLocks noChangeAspect="1"/>
          </p:cNvGraphicFramePr>
          <p:nvPr/>
        </p:nvGraphicFramePr>
        <p:xfrm>
          <a:off x="0" y="1357313"/>
          <a:ext cx="5410200" cy="483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391025" imgH="4362450" progId="Paint.Picture">
                  <p:embed/>
                </p:oleObj>
              </mc:Choice>
              <mc:Fallback>
                <p:oleObj name="" r:id="rId3" imgW="4391025" imgH="436245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57313"/>
                        <a:ext cx="5410200" cy="483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25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772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/>
              <a:t>交换机表的生成与维护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31747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441450"/>
            <a:ext cx="3429000" cy="3716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Text Box 43"/>
          <p:cNvSpPr txBox="1"/>
          <p:nvPr/>
        </p:nvSpPr>
        <p:spPr>
          <a:xfrm>
            <a:off x="-36512" y="6356350"/>
            <a:ext cx="93964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F: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智能  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AB: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减小冲突域  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AG: 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广播</a:t>
            </a:r>
            <a:r>
              <a:rPr lang="zh-CN" altLang="en-US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广播</a:t>
            </a: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不能减小广播域</a:t>
            </a:r>
            <a:endParaRPr lang="zh-CN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1749" name="Object 44"/>
          <p:cNvGraphicFramePr>
            <a:graphicFrameLocks noChangeAspect="1"/>
          </p:cNvGraphicFramePr>
          <p:nvPr/>
        </p:nvGraphicFramePr>
        <p:xfrm>
          <a:off x="0" y="1484313"/>
          <a:ext cx="5410200" cy="46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4391025" imgH="4362450" progId="Paint.Picture">
                  <p:embed/>
                </p:oleObj>
              </mc:Choice>
              <mc:Fallback>
                <p:oleObj name="" r:id="rId2" imgW="4391025" imgH="43624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84313"/>
                        <a:ext cx="5410200" cy="468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48"/>
          <p:cNvSpPr/>
          <p:nvPr/>
        </p:nvSpPr>
        <p:spPr>
          <a:xfrm>
            <a:off x="539750" y="260350"/>
            <a:ext cx="6975475" cy="7699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4400" b="1" dirty="0"/>
              <a:t>交换机转发数据的工作原理</a:t>
            </a:r>
            <a:endParaRPr lang="zh-CN" altLang="en-US" sz="4400" b="1" dirty="0"/>
          </a:p>
        </p:txBody>
      </p:sp>
      <p:sp>
        <p:nvSpPr>
          <p:cNvPr id="31751" name="Text Box 52"/>
          <p:cNvSpPr txBox="1"/>
          <p:nvPr/>
        </p:nvSpPr>
        <p:spPr>
          <a:xfrm>
            <a:off x="5638800" y="1628775"/>
            <a:ext cx="1371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MAC</a:t>
            </a:r>
            <a:r>
              <a:rPr lang="zh-CN" altLang="en-US" sz="2000" dirty="0">
                <a:latin typeface="Arial" panose="020B0604020202020204" pitchFamily="34" charset="0"/>
              </a:rPr>
              <a:t>地址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52" name="Text Box 53"/>
          <p:cNvSpPr txBox="1"/>
          <p:nvPr/>
        </p:nvSpPr>
        <p:spPr>
          <a:xfrm>
            <a:off x="6858000" y="1557338"/>
            <a:ext cx="990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端口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53" name="Text Box 54"/>
          <p:cNvSpPr txBox="1"/>
          <p:nvPr/>
        </p:nvSpPr>
        <p:spPr>
          <a:xfrm>
            <a:off x="7829550" y="1628775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时 间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54" name="Text Box 55"/>
          <p:cNvSpPr txBox="1"/>
          <p:nvPr/>
        </p:nvSpPr>
        <p:spPr>
          <a:xfrm>
            <a:off x="5791200" y="212725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A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55" name="Text Box 56"/>
          <p:cNvSpPr txBox="1"/>
          <p:nvPr/>
        </p:nvSpPr>
        <p:spPr>
          <a:xfrm>
            <a:off x="5791200" y="281305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B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56" name="Text Box 57"/>
          <p:cNvSpPr txBox="1"/>
          <p:nvPr/>
        </p:nvSpPr>
        <p:spPr>
          <a:xfrm>
            <a:off x="5791200" y="342900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D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57" name="Text Box 58"/>
          <p:cNvSpPr txBox="1"/>
          <p:nvPr/>
        </p:nvSpPr>
        <p:spPr>
          <a:xfrm>
            <a:off x="5791200" y="4005263"/>
            <a:ext cx="8382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F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58" name="Text Box 59"/>
          <p:cNvSpPr txBox="1"/>
          <p:nvPr/>
        </p:nvSpPr>
        <p:spPr>
          <a:xfrm>
            <a:off x="5791200" y="450850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E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59" name="Text Box 60"/>
          <p:cNvSpPr txBox="1"/>
          <p:nvPr/>
        </p:nvSpPr>
        <p:spPr>
          <a:xfrm>
            <a:off x="7010400" y="212725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1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0" name="Text Box 61"/>
          <p:cNvSpPr txBox="1"/>
          <p:nvPr/>
        </p:nvSpPr>
        <p:spPr>
          <a:xfrm>
            <a:off x="6858000" y="281305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1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1" name="Text Box 62"/>
          <p:cNvSpPr txBox="1"/>
          <p:nvPr/>
        </p:nvSpPr>
        <p:spPr>
          <a:xfrm>
            <a:off x="7010400" y="342900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2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2" name="Text Box 63"/>
          <p:cNvSpPr txBox="1"/>
          <p:nvPr/>
        </p:nvSpPr>
        <p:spPr>
          <a:xfrm>
            <a:off x="7010400" y="4005263"/>
            <a:ext cx="8382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3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3" name="Text Box 64"/>
          <p:cNvSpPr txBox="1"/>
          <p:nvPr/>
        </p:nvSpPr>
        <p:spPr>
          <a:xfrm>
            <a:off x="7010400" y="4508500"/>
            <a:ext cx="83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2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4" name="Text Box 65"/>
          <p:cNvSpPr txBox="1"/>
          <p:nvPr/>
        </p:nvSpPr>
        <p:spPr>
          <a:xfrm>
            <a:off x="7772400" y="2127250"/>
            <a:ext cx="1371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9:01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5" name="Text Box 66"/>
          <p:cNvSpPr txBox="1"/>
          <p:nvPr/>
        </p:nvSpPr>
        <p:spPr>
          <a:xfrm>
            <a:off x="7772400" y="2813050"/>
            <a:ext cx="1371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9:03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6" name="Text Box 67"/>
          <p:cNvSpPr txBox="1"/>
          <p:nvPr/>
        </p:nvSpPr>
        <p:spPr>
          <a:xfrm>
            <a:off x="7772400" y="3429000"/>
            <a:ext cx="1371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9:15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7" name="Text Box 68"/>
          <p:cNvSpPr txBox="1"/>
          <p:nvPr/>
        </p:nvSpPr>
        <p:spPr>
          <a:xfrm>
            <a:off x="7772400" y="4005263"/>
            <a:ext cx="1371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9:18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768" name="Text Box 69"/>
          <p:cNvSpPr txBox="1"/>
          <p:nvPr/>
        </p:nvSpPr>
        <p:spPr>
          <a:xfrm>
            <a:off x="7772400" y="4508500"/>
            <a:ext cx="1371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9:20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、期末考试</a:t>
            </a:r>
            <a:endParaRPr lang="zh-CN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893175" cy="4473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题型： 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单项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选择题、判断题或填空题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（共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分左右）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（共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分左右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、问答题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（共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分左右）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800" b="1" dirty="0"/>
              <a:t>第</a:t>
            </a:r>
            <a:r>
              <a:rPr lang="en-US" altLang="zh-CN" sz="4800" b="1" dirty="0"/>
              <a:t>4</a:t>
            </a:r>
            <a:r>
              <a:rPr lang="zh-CN" altLang="en-US" sz="4800" b="1" dirty="0"/>
              <a:t>章</a:t>
            </a:r>
            <a:r>
              <a:rPr lang="en-US" altLang="zh-CN" sz="4800" b="1" dirty="0"/>
              <a:t>:</a:t>
            </a:r>
            <a:r>
              <a:rPr lang="zh-CN" altLang="en-US" sz="4800" b="1" dirty="0"/>
              <a:t>网络层</a:t>
            </a:r>
            <a:endParaRPr lang="zh-CN" altLang="en-US" sz="4800" b="1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/>
              <a:t>1.IP</a:t>
            </a:r>
            <a:r>
              <a:rPr lang="zh-CN" altLang="en-US" b="1" dirty="0"/>
              <a:t>协议提供无连接、不可靠的数据传输服务。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2.IP</a:t>
            </a:r>
            <a:r>
              <a:rPr lang="zh-CN" altLang="en-US" b="1" dirty="0"/>
              <a:t>数据报格式</a:t>
            </a:r>
            <a:r>
              <a:rPr lang="en-US" altLang="zh-CN" b="1" dirty="0"/>
              <a:t>(</a:t>
            </a:r>
            <a:r>
              <a:rPr lang="zh-CN" altLang="en-US" b="1" dirty="0"/>
              <a:t>下页</a:t>
            </a:r>
            <a:r>
              <a:rPr lang="en-US" altLang="zh-CN" b="1" dirty="0"/>
              <a:t>)</a:t>
            </a:r>
            <a:r>
              <a:rPr lang="zh-CN" altLang="en-US" b="1" dirty="0"/>
              <a:t>、 </a:t>
            </a:r>
            <a:r>
              <a:rPr lang="en-US" altLang="zh-CN" b="1" dirty="0"/>
              <a:t>IP</a:t>
            </a:r>
            <a:r>
              <a:rPr lang="zh-CN" altLang="en-US" b="1" dirty="0"/>
              <a:t>数据报的分片与重组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3.IP</a:t>
            </a:r>
            <a:r>
              <a:rPr lang="zh-CN" altLang="en-US" b="1" dirty="0"/>
              <a:t>地址：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    根据主机</a:t>
            </a:r>
            <a:r>
              <a:rPr lang="en-US" altLang="zh-CN" b="1" dirty="0"/>
              <a:t>IP</a:t>
            </a:r>
            <a:r>
              <a:rPr lang="zh-CN" altLang="en-US" b="1" dirty="0"/>
              <a:t>地址和子网掩码计算所在子网地址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    根据用户实际需要划分子网</a:t>
            </a:r>
            <a:r>
              <a:rPr lang="zh-CN" altLang="en-US" b="1" dirty="0">
                <a:solidFill>
                  <a:srgbClr val="FF0000"/>
                </a:solidFill>
              </a:rPr>
              <a:t>（多做练习）</a:t>
            </a:r>
            <a:endParaRPr lang="zh-CN" altLang="en-US" b="1" dirty="0"/>
          </a:p>
          <a:p>
            <a:pPr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zh-CN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4800" y="1143000"/>
          <a:ext cx="838200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667625" imgH="4829175" progId="Paint.Picture">
                  <p:embed/>
                </p:oleObj>
              </mc:Choice>
              <mc:Fallback>
                <p:oleObj name="" r:id="rId1" imgW="7667625" imgH="48291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143000"/>
                        <a:ext cx="8382000" cy="482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idx="1"/>
          </p:nvPr>
        </p:nvSpPr>
        <p:spPr>
          <a:xfrm>
            <a:off x="685800" y="1412875"/>
            <a:ext cx="7989888" cy="46831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路由器查找路由表的方法：最长前缀匹配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5. NAT</a:t>
            </a:r>
            <a:r>
              <a:rPr lang="zh-CN" altLang="en-US" b="1" dirty="0"/>
              <a:t>网络地址转换的功能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6. ICMP</a:t>
            </a:r>
            <a:r>
              <a:rPr lang="zh-CN" altLang="en-US" b="1" dirty="0"/>
              <a:t>的主要功能及应用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 vert="horz" wrap="square" lIns="91440" tIns="45720" rIns="91440" bIns="45720" anchor="ctr" anchorCtr="0"/>
          <a:p>
            <a:r>
              <a:rPr lang="zh-CN" altLang="en-US" sz="4800" b="1" dirty="0"/>
              <a:t>第</a:t>
            </a:r>
            <a:r>
              <a:rPr lang="en-US" altLang="zh-CN" sz="4800" b="1" dirty="0"/>
              <a:t>5</a:t>
            </a:r>
            <a:r>
              <a:rPr lang="zh-CN" altLang="en-US" sz="4800" b="1" dirty="0"/>
              <a:t>章</a:t>
            </a:r>
            <a:r>
              <a:rPr lang="en-US" altLang="zh-CN" sz="4800" b="1" dirty="0"/>
              <a:t>:</a:t>
            </a:r>
            <a:r>
              <a:rPr lang="zh-CN" altLang="en-US" sz="4800" b="1" dirty="0"/>
              <a:t>传输层</a:t>
            </a:r>
            <a:endParaRPr lang="zh-CN" altLang="en-US" sz="4800" b="1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505936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理解什么是差错控制、流量控制、拥塞控制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2.TCP/IP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众所周知的端口号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P215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3.TCP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协议的服务特性、报文段格式、三次握手、序号和确认号的含义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4.TCP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的拥塞控制策略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P241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慢启动、拥塞避免、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快速重传、快速恢复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idx="1"/>
          </p:nvPr>
        </p:nvSpPr>
        <p:spPr>
          <a:xfrm>
            <a:off x="533400" y="1125538"/>
            <a:ext cx="8610600" cy="573246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慢启动：</a:t>
            </a:r>
            <a:r>
              <a:rPr lang="en-US" altLang="zh-CN" b="1" dirty="0"/>
              <a:t>TCP</a:t>
            </a:r>
            <a:r>
              <a:rPr lang="zh-CN" altLang="en-US" b="1" dirty="0"/>
              <a:t>刚建立连接时将拥塞窗口变量</a:t>
            </a:r>
            <a:r>
              <a:rPr lang="en-US" altLang="zh-CN" b="1" dirty="0">
                <a:solidFill>
                  <a:schemeClr val="tx2"/>
                </a:solidFill>
              </a:rPr>
              <a:t>cwnd</a:t>
            </a:r>
            <a:r>
              <a:rPr lang="zh-CN" altLang="en-US" b="1" dirty="0"/>
              <a:t>设置为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个报文大小</a:t>
            </a:r>
            <a:r>
              <a:rPr lang="en-US" altLang="zh-CN" b="1" dirty="0"/>
              <a:t>,</a:t>
            </a:r>
            <a:r>
              <a:rPr lang="zh-CN" altLang="en-US" b="1" dirty="0"/>
              <a:t>然后以</a:t>
            </a:r>
            <a:r>
              <a:rPr lang="zh-CN" altLang="en-US" b="1" dirty="0">
                <a:solidFill>
                  <a:schemeClr val="tx2"/>
                </a:solidFill>
              </a:rPr>
              <a:t>指数</a:t>
            </a:r>
            <a:r>
              <a:rPr lang="zh-CN" altLang="en-US" b="1" dirty="0"/>
              <a:t>方式放大</a:t>
            </a:r>
            <a:r>
              <a:rPr lang="en-US" altLang="zh-CN" b="1" dirty="0">
                <a:solidFill>
                  <a:schemeClr val="tx2"/>
                </a:solidFill>
              </a:rPr>
              <a:t>cwnd</a:t>
            </a:r>
            <a:r>
              <a:rPr lang="en-US" altLang="zh-CN" b="1" dirty="0"/>
              <a:t>,</a:t>
            </a:r>
            <a:r>
              <a:rPr lang="zh-CN" altLang="en-US" b="1" dirty="0"/>
              <a:t>直到大于等于</a:t>
            </a:r>
            <a:r>
              <a:rPr lang="en-US" altLang="zh-CN" b="1" dirty="0">
                <a:solidFill>
                  <a:schemeClr val="tx2"/>
                </a:solidFill>
              </a:rPr>
              <a:t>ssthresh</a:t>
            </a:r>
            <a:r>
              <a:rPr lang="en-US" altLang="zh-CN" b="1" dirty="0"/>
              <a:t>(</a:t>
            </a:r>
            <a:r>
              <a:rPr lang="zh-CN" altLang="en-US" b="1" dirty="0"/>
              <a:t>初始为最大拥塞窗口一半</a:t>
            </a:r>
            <a:r>
              <a:rPr lang="en-US" altLang="zh-CN" b="1" dirty="0"/>
              <a:t>),</a:t>
            </a:r>
            <a:r>
              <a:rPr lang="zh-CN" altLang="en-US" b="1" dirty="0"/>
              <a:t>进入</a:t>
            </a:r>
            <a:r>
              <a:rPr lang="zh-CN" altLang="en-US" b="1" dirty="0">
                <a:solidFill>
                  <a:schemeClr val="tx2"/>
                </a:solidFill>
              </a:rPr>
              <a:t>拥塞避免</a:t>
            </a:r>
            <a:r>
              <a:rPr lang="zh-CN" altLang="en-US" b="1" dirty="0"/>
              <a:t>阶段</a:t>
            </a:r>
            <a:endParaRPr lang="zh-CN" altLang="en-US" b="1" dirty="0"/>
          </a:p>
          <a:p>
            <a:pPr>
              <a:buNone/>
            </a:pPr>
            <a:r>
              <a:rPr lang="en-US" altLang="zh-CN" dirty="0"/>
              <a:t>2.</a:t>
            </a:r>
            <a:r>
              <a:rPr lang="zh-CN" altLang="en-US" b="1" dirty="0"/>
              <a:t>进入拥塞避免阶段后</a:t>
            </a:r>
            <a:r>
              <a:rPr lang="en-US" altLang="zh-CN" b="1" dirty="0"/>
              <a:t>,TCP</a:t>
            </a:r>
            <a:r>
              <a:rPr lang="zh-CN" altLang="en-US" b="1" dirty="0"/>
              <a:t>采用</a:t>
            </a:r>
            <a:r>
              <a:rPr lang="zh-CN" altLang="en-US" b="1" dirty="0">
                <a:solidFill>
                  <a:schemeClr val="tx2"/>
                </a:solidFill>
              </a:rPr>
              <a:t>线性增加方式放大</a:t>
            </a:r>
            <a:r>
              <a:rPr lang="en-US" altLang="zh-CN" b="1" dirty="0">
                <a:solidFill>
                  <a:schemeClr val="tx2"/>
                </a:solidFill>
              </a:rPr>
              <a:t>cwnd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无论是慢启动阶段还是拥塞避免阶段</a:t>
            </a:r>
            <a:r>
              <a:rPr lang="en-US" altLang="zh-CN" b="1" dirty="0"/>
              <a:t>,</a:t>
            </a:r>
            <a:r>
              <a:rPr lang="zh-CN" altLang="en-US" b="1" dirty="0"/>
              <a:t>如果发生</a:t>
            </a:r>
            <a:r>
              <a:rPr lang="zh-CN" altLang="en-US" b="1" dirty="0">
                <a:solidFill>
                  <a:schemeClr val="tx2"/>
                </a:solidFill>
              </a:rPr>
              <a:t>重传定时器超时</a:t>
            </a:r>
            <a:r>
              <a:rPr lang="zh-CN" altLang="en-US" b="1" dirty="0"/>
              <a:t>的现象</a:t>
            </a:r>
            <a:r>
              <a:rPr lang="en-US" altLang="zh-CN" b="1" dirty="0"/>
              <a:t>,</a:t>
            </a:r>
            <a:r>
              <a:rPr lang="zh-CN" altLang="en-US" b="1" dirty="0"/>
              <a:t>就必须回到</a:t>
            </a:r>
            <a:r>
              <a:rPr lang="zh-CN" altLang="en-US" b="1" dirty="0">
                <a:solidFill>
                  <a:schemeClr val="tx2"/>
                </a:solidFill>
              </a:rPr>
              <a:t>慢启动</a:t>
            </a:r>
            <a:r>
              <a:rPr lang="zh-CN" altLang="en-US" b="1" dirty="0"/>
              <a:t>阶段</a:t>
            </a:r>
            <a:r>
              <a:rPr lang="en-US" altLang="zh-CN" b="1" dirty="0"/>
              <a:t>, cwnd</a:t>
            </a:r>
            <a:r>
              <a:rPr lang="zh-CN" altLang="en-US" b="1" dirty="0"/>
              <a:t>设置为</a:t>
            </a:r>
            <a:r>
              <a:rPr lang="en-US" altLang="zh-CN" b="1" dirty="0"/>
              <a:t>1</a:t>
            </a:r>
            <a:r>
              <a:rPr lang="zh-CN" altLang="en-US" b="1" dirty="0"/>
              <a:t>个报文大小</a:t>
            </a:r>
            <a:r>
              <a:rPr lang="en-US" altLang="zh-CN" b="1" dirty="0"/>
              <a:t>, ssthresh</a:t>
            </a:r>
            <a:r>
              <a:rPr lang="zh-CN" altLang="en-US" b="1" dirty="0"/>
              <a:t>设置为上一次拥塞窗口值</a:t>
            </a:r>
            <a:r>
              <a:rPr lang="en-US" altLang="zh-CN" b="1" dirty="0">
                <a:solidFill>
                  <a:schemeClr val="tx2"/>
                </a:solidFill>
              </a:rPr>
              <a:t>cwnd</a:t>
            </a:r>
            <a:r>
              <a:rPr lang="zh-CN" altLang="en-US" b="1" dirty="0"/>
              <a:t>的一半</a:t>
            </a:r>
            <a:endParaRPr lang="zh-CN" altLang="en-US" b="1" dirty="0"/>
          </a:p>
          <a:p>
            <a:pPr>
              <a:buNone/>
            </a:pPr>
            <a:endParaRPr lang="en-US" altLang="zh-CN" b="1" dirty="0"/>
          </a:p>
        </p:txBody>
      </p:sp>
      <p:sp>
        <p:nvSpPr>
          <p:cNvPr id="37891" name="Rectangle 3"/>
          <p:cNvSpPr/>
          <p:nvPr/>
        </p:nvSpPr>
        <p:spPr>
          <a:xfrm>
            <a:off x="1120775" y="476250"/>
            <a:ext cx="74695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“</a:t>
            </a:r>
            <a:r>
              <a:rPr lang="zh-CN" altLang="en-US" sz="3600" b="1" dirty="0">
                <a:solidFill>
                  <a:schemeClr val="tx2"/>
                </a:solidFill>
              </a:rPr>
              <a:t>慢启动、拥塞避免”算法</a:t>
            </a:r>
            <a:r>
              <a:rPr lang="zh-CN" altLang="en-US" sz="3600" b="1" dirty="0">
                <a:solidFill>
                  <a:srgbClr val="FF0000"/>
                </a:solidFill>
              </a:rPr>
              <a:t>（牢记）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 vert="horz" wrap="square" lIns="91440" tIns="45720" rIns="91440" bIns="45720" anchor="ctr" anchorCtr="0"/>
          <a:p>
            <a:r>
              <a:rPr lang="zh-CN" altLang="en-US" sz="4800" b="1" dirty="0"/>
              <a:t>第</a:t>
            </a:r>
            <a:r>
              <a:rPr lang="en-US" altLang="zh-CN" sz="4800" b="1" dirty="0"/>
              <a:t>6</a:t>
            </a:r>
            <a:r>
              <a:rPr lang="zh-CN" altLang="en-US" sz="4800" b="1" dirty="0"/>
              <a:t>章</a:t>
            </a:r>
            <a:r>
              <a:rPr lang="en-US" altLang="zh-CN" sz="4800" b="1" dirty="0"/>
              <a:t>:</a:t>
            </a:r>
            <a:r>
              <a:rPr lang="zh-CN" altLang="en-US" sz="4800" b="1" dirty="0"/>
              <a:t>应用层</a:t>
            </a:r>
            <a:endParaRPr lang="zh-CN" altLang="en-US" sz="4800" b="1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715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1.DNS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服务的主要功能、域名系统的命名层次；常用域名的含义；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文件传输协议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、简单邮件传输协议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SMTP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超文本传输协议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的主要功能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HTTP : </a:t>
            </a:r>
            <a:r>
              <a:rPr lang="zh-CN" altLang="en-US" sz="2000" dirty="0">
                <a:solidFill>
                  <a:schemeClr val="tx2"/>
                </a:solidFill>
              </a:rPr>
              <a:t>负责在客户端和服务器之间传输数据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电子邮件地址的含义；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MIME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的作用；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DHCP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MIME :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扩展电子邮件和网络数据的功能，使其支持多媒体和复杂数据格式。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DHCP :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为网络中的设备动态分配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地址及相关网络配置参数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细节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207375" cy="51117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常见网络应用的端口号</a:t>
            </a:r>
            <a:r>
              <a:rPr lang="en-US" altLang="zh-CN" sz="2800" b="1" dirty="0"/>
              <a:t>P215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TCP/IP</a:t>
            </a:r>
            <a:r>
              <a:rPr lang="zh-CN" altLang="en-US" sz="2800" b="1" dirty="0"/>
              <a:t>参考模型的划分；各个层次的功能；各层数据单元的名称；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TCP</a:t>
            </a:r>
            <a:r>
              <a:rPr lang="zh-CN" altLang="en-US" sz="2800" b="1" dirty="0"/>
              <a:t>的序列号与确认号的含义   </a:t>
            </a:r>
            <a:r>
              <a:rPr lang="en-US" altLang="zh-CN" sz="2800" b="1" dirty="0"/>
              <a:t>P254   5-23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IP</a:t>
            </a:r>
            <a:r>
              <a:rPr lang="zh-CN" altLang="en-US" sz="2800" b="1" dirty="0"/>
              <a:t>地址的计算</a:t>
            </a:r>
            <a:endParaRPr lang="en-US" altLang="zh-CN" sz="2800" b="1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理解下列协议或服务的作用：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          ARP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DHCP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STP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DNS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NAT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          HTTP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SMTP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OSPF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RIP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/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计算题</a:t>
            </a:r>
            <a:endParaRPr lang="zh-CN" altLang="en-US" b="1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4635" y="1257300"/>
            <a:ext cx="8889365" cy="46926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奈奎斯特定理和香农定理的计算（公式要记住）；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奈奎斯特定理：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baseline="-25000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 =2H * log</a:t>
            </a:r>
            <a:r>
              <a:rPr lang="en-US" altLang="zh-CN" baseline="-25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 V  （bps）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香农定理：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baseline="-30000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=H * log</a:t>
            </a:r>
            <a:r>
              <a:rPr lang="en-US" altLang="zh-CN" baseline="-30000" dirty="0">
                <a:solidFill>
                  <a:schemeClr val="tx2"/>
                </a:solidFill>
              </a:rPr>
              <a:t>2</a:t>
            </a:r>
            <a:r>
              <a:rPr lang="en-US" altLang="zh-CN" dirty="0">
                <a:solidFill>
                  <a:schemeClr val="tx2"/>
                </a:solidFill>
              </a:rPr>
              <a:t> （1+ S/N） （bps）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2.CRC</a:t>
            </a:r>
            <a:r>
              <a:rPr lang="zh-CN" altLang="en-US" b="1" dirty="0"/>
              <a:t>校验码（</a:t>
            </a:r>
            <a:r>
              <a:rPr lang="en-US" altLang="zh-CN" b="1" dirty="0"/>
              <a:t>CRC</a:t>
            </a:r>
            <a:r>
              <a:rPr lang="zh-CN" altLang="en-US" b="1" dirty="0"/>
              <a:t>校验码的考查方式见下页）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CSMA/CD</a:t>
            </a:r>
            <a:r>
              <a:rPr lang="zh-CN" altLang="zh-CN" b="1" dirty="0"/>
              <a:t>协议中最短帧长的计算</a:t>
            </a:r>
            <a:r>
              <a:rPr lang="en-US" altLang="zh-CN" b="1" dirty="0"/>
              <a:t>P113  3-20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冲突窗口的计算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发送时延和传播时延的计算</a:t>
            </a:r>
            <a:r>
              <a:rPr lang="en-US" altLang="zh-CN" b="1" dirty="0"/>
              <a:t>: P39  1-17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CRC</a:t>
            </a:r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的考查方式</a:t>
            </a:r>
            <a:endParaRPr lang="zh-CN" altLang="en-US" sz="4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204200" cy="42513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="1" dirty="0"/>
              <a:t>已知：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被传输数据块</a:t>
            </a:r>
            <a:r>
              <a:rPr lang="en-US" altLang="zh-CN" b="1" dirty="0">
                <a:solidFill>
                  <a:schemeClr val="accent1"/>
                </a:solidFill>
              </a:rPr>
              <a:t>DATA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除数</a:t>
            </a:r>
            <a:r>
              <a:rPr lang="en-US" altLang="zh-CN" b="1" dirty="0">
                <a:solidFill>
                  <a:schemeClr val="accent1"/>
                </a:solidFill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</a:rPr>
              <a:t>生成多</a:t>
            </a:r>
            <a:endParaRPr lang="zh-CN" altLang="en-US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项式</a:t>
            </a:r>
            <a:r>
              <a:rPr lang="en-US" altLang="zh-CN" b="1" dirty="0">
                <a:solidFill>
                  <a:schemeClr val="accent1"/>
                </a:solidFill>
              </a:rPr>
              <a:t>G(X)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    1.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CRC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校验码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    2.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求最终被传送的数据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已知：接收方收到的数据和除数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，判断该数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据是否出错。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P112   3-07  </a:t>
            </a:r>
            <a:r>
              <a:rPr lang="en-US" altLang="zh-CN" b="1" dirty="0">
                <a:sym typeface="+mn-ea"/>
              </a:rPr>
              <a:t>3-08</a:t>
            </a:r>
            <a:endParaRPr lang="en-US" altLang="zh-CN" b="1" dirty="0"/>
          </a:p>
          <a:p>
            <a:pPr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计算题</a:t>
            </a:r>
            <a:endParaRPr lang="zh-CN" altLang="en-US" b="1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458200" cy="4538662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已知</a:t>
            </a:r>
            <a:r>
              <a:rPr lang="en-US" altLang="zh-CN" b="1" dirty="0"/>
              <a:t>IP</a:t>
            </a:r>
            <a:r>
              <a:rPr lang="zh-CN" altLang="en-US" b="1" dirty="0"/>
              <a:t>地址和子网掩码，判断两个</a:t>
            </a:r>
            <a:r>
              <a:rPr lang="en-US" altLang="zh-CN" b="1" dirty="0"/>
              <a:t>IP</a:t>
            </a:r>
            <a:r>
              <a:rPr lang="zh-CN" altLang="en-US" b="1" dirty="0"/>
              <a:t>地址是否在同一个网络内，或者计算广播地址、可用地址范围等</a:t>
            </a:r>
            <a:endParaRPr lang="en-US" altLang="zh-CN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举例：已知主机1的</a:t>
            </a:r>
            <a:r>
              <a:rPr lang="en-US" altLang="zh-CN" b="1" dirty="0">
                <a:ea typeface="楷体_GB2312" panose="02010609030101010101" pitchFamily="49" charset="-122"/>
              </a:rPr>
              <a:t>IP</a:t>
            </a:r>
            <a:r>
              <a:rPr lang="zh-CN" altLang="en-US" b="1" dirty="0">
                <a:ea typeface="楷体_GB2312" panose="02010609030101010101" pitchFamily="49" charset="-122"/>
              </a:rPr>
              <a:t>地址为146.26.27.71;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         主机2的</a:t>
            </a:r>
            <a:r>
              <a:rPr lang="en-US" altLang="zh-CN" b="1" dirty="0">
                <a:ea typeface="楷体_GB2312" panose="02010609030101010101" pitchFamily="49" charset="-122"/>
              </a:rPr>
              <a:t>IP</a:t>
            </a:r>
            <a:r>
              <a:rPr lang="zh-CN" altLang="en-US" b="1" dirty="0">
                <a:ea typeface="楷体_GB2312" panose="02010609030101010101" pitchFamily="49" charset="-122"/>
              </a:rPr>
              <a:t>地址为 146.26.27.1</a:t>
            </a:r>
            <a:r>
              <a:rPr lang="en-US" altLang="zh-CN" b="1" dirty="0">
                <a:ea typeface="楷体_GB2312" panose="02010609030101010101" pitchFamily="49" charset="-122"/>
              </a:rPr>
              <a:t>7</a:t>
            </a:r>
            <a:r>
              <a:rPr lang="zh-CN" altLang="en-US" b="1" dirty="0">
                <a:ea typeface="楷体_GB2312" panose="02010609030101010101" pitchFamily="49" charset="-122"/>
              </a:rPr>
              <a:t>0;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         子网掩码均为255.255.255.192;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anose="02010609030101010101" pitchFamily="49" charset="-122"/>
              </a:rPr>
              <a:t>判断:主机1和主机2是不是在同一个子网上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anose="02010609030101010101" pitchFamily="49" charset="-122"/>
              </a:rPr>
              <a:t>6.CDMA</a:t>
            </a:r>
            <a:r>
              <a:rPr lang="zh-CN" altLang="en-US" b="1" dirty="0">
                <a:ea typeface="楷体_GB2312" panose="02010609030101010101" pitchFamily="49" charset="-122"/>
              </a:rPr>
              <a:t>的计算</a:t>
            </a:r>
            <a:r>
              <a:rPr lang="en-US" altLang="zh-CN" b="1" dirty="0">
                <a:ea typeface="楷体_GB2312" panose="02010609030101010101" pitchFamily="49" charset="-122"/>
              </a:rPr>
              <a:t>   </a:t>
            </a:r>
            <a:r>
              <a:rPr lang="en-US" altLang="zh-CN" b="1" dirty="0">
                <a:sym typeface="+mn-ea"/>
              </a:rPr>
              <a:t>P70  2-16</a:t>
            </a:r>
            <a:endParaRPr lang="zh-CN" altLang="en-US" b="1" dirty="0"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4128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问答题</a:t>
            </a:r>
            <a:endParaRPr lang="zh-CN" altLang="en-US" b="1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893175" cy="439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TCP/IP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参考模型传递数据的过程，会根据具体 网络应用分析数据的走向、封装过程 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P33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1-17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注意：层次的名称和顺序、数据流向、封装与解封装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多路复用技术作用、分类、理解各类实现的原理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P56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CSMA/CD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的作用、工作原理、 实现技术；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能够根据题目要求，根据用户需求划分多个子网，且每个子网能容纳足够多的主机，会求子网的网络地址、子网掩码、子网内可用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地址范围、广播地址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5560" y="765175"/>
            <a:ext cx="9263380" cy="4691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路由表的查找  （下一页）、在构建路由表时会添加网络路由、特定主机路由和默认路由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路由条目的类型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：直连网络，静态路由（人工配置），动态路由（路由选择协议）。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网络路由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：指向特定子网的路由，如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192.168.1.0/24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特殊的静态路由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：默认路由（目的网络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0.0.0.0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，地址掩码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0.0.0.0) ;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特定主机路由（目的网络为特定主机的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地址，地址掩码为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255.255.255.255) ;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黑洞路由（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null0)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路由协议的工作原理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P160 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P205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4-37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交换机的数据转发处理机制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P114  3-33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理解并记忆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的“慢启动、拥塞避免”拥塞控制策略，会计算拥塞窗口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cwnd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的大小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P256  5-38  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理解下列协议或服务的作用：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ARP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 </a:t>
            </a:r>
            <a:r>
              <a:rPr kumimoji="1" lang="en-US" altLang="zh-CN" sz="2800" b="1" i="0" u="none" strike="noStrike" kern="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NAT</a:t>
            </a:r>
            <a:endParaRPr kumimoji="1" lang="en-US" altLang="zh-CN" sz="2800" b="1" i="0" u="none" strike="noStrike" kern="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1" lang="en-US" altLang="zh-CN" sz="2800" b="1" i="0" u="none" strike="noStrike" kern="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OSPF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RIP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682943" y="-17145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问答题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 vert="horz" wrap="square" lIns="82124" tIns="41061" rIns="82124" bIns="41061" anchor="ctr" anchorCtr="0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455613" y="1484313"/>
            <a:ext cx="8224837" cy="4249737"/>
          </a:xfrm>
        </p:spPr>
        <p:txBody>
          <a:bodyPr vert="horz" wrap="square" lIns="82124" tIns="41061" rIns="82124" bIns="41061" anchor="t" anchorCtr="0"/>
          <a:p>
            <a:pPr marL="288925" indent="-288925" defTabSz="814705">
              <a:spcBef>
                <a:spcPct val="35000"/>
              </a:spcBef>
              <a:spcAft>
                <a:spcPct val="25000"/>
              </a:spcAft>
              <a:buNone/>
            </a:pPr>
            <a:r>
              <a:rPr lang="zh-CN" altLang="en-US" sz="2800" b="1" dirty="0"/>
              <a:t>设某路由器建立了如下路由表：</a:t>
            </a:r>
            <a:endParaRPr lang="zh-CN" altLang="en-US" sz="2800" b="1" dirty="0"/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目的网络         子网掩码        下一跳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202.32.75.0      255.255.255.128    f0/0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202.32.75.128    255.255.255.128    s2/0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118.96.40.0      255.255.255.128    f0/2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198.4.153.0      255.255.255.192    s3/0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lnSpc>
                <a:spcPct val="7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0.0.0.0(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默认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    0.0.0.0           f0/0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8925" indent="-288925" defTabSz="814705">
              <a:spcBef>
                <a:spcPct val="35000"/>
              </a:spcBef>
              <a:spcAft>
                <a:spcPct val="25000"/>
              </a:spcAft>
              <a:buNone/>
            </a:pPr>
            <a:r>
              <a:rPr lang="zh-CN" altLang="en-US" sz="2800" b="1" dirty="0"/>
              <a:t>现收到四个分组，其目的地址分别为：</a:t>
            </a:r>
            <a:endParaRPr lang="zh-CN" altLang="en-US" sz="2800" b="1" dirty="0"/>
          </a:p>
          <a:p>
            <a:pPr marL="288925" indent="-288925" defTabSz="814705">
              <a:spcBef>
                <a:spcPct val="35000"/>
              </a:spcBef>
              <a:spcAft>
                <a:spcPct val="25000"/>
              </a:spcAft>
              <a:buNone/>
            </a:pPr>
            <a:r>
              <a:rPr lang="zh-CN" altLang="en-US" sz="2800" b="1" dirty="0"/>
              <a:t>①</a:t>
            </a:r>
            <a:r>
              <a:rPr lang="en-US" altLang="zh-CN" sz="2800" b="1" dirty="0"/>
              <a:t>202.32.75.160 ②198.4.153.17 ③198.4.153.90 </a:t>
            </a:r>
            <a:endParaRPr lang="en-US" altLang="zh-CN" sz="2800" b="1" dirty="0"/>
          </a:p>
          <a:p>
            <a:pPr marL="288925" indent="-288925" defTabSz="814705">
              <a:spcBef>
                <a:spcPct val="35000"/>
              </a:spcBef>
              <a:spcAft>
                <a:spcPct val="25000"/>
              </a:spcAft>
              <a:buNone/>
            </a:pPr>
            <a:r>
              <a:rPr lang="en-US" altLang="zh-CN" sz="2800" b="1" dirty="0"/>
              <a:t>④201.35.64.3, </a:t>
            </a:r>
            <a:r>
              <a:rPr lang="zh-CN" altLang="en-US" sz="2800" b="1" dirty="0"/>
              <a:t>试分别计算出下一跳</a:t>
            </a:r>
            <a:endParaRPr lang="en-US" altLang="zh-CN" sz="28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96c6141e-5073-45ad-8332-b9e635dfe416"/>
  <p:tag name="COMMONDATA" val="eyJoZGlkIjoiNWRiNDkzMDk0MDVhMTliM2NkNGNjZTAwMjcxYTA4O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5212</Words>
  <Application>WPS 演示</Application>
  <PresentationFormat>全屏显示(4:3)</PresentationFormat>
  <Paragraphs>394</Paragraphs>
  <Slides>36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黑体</vt:lpstr>
      <vt:lpstr>楷体_GB2312</vt:lpstr>
      <vt:lpstr>微软雅黑</vt:lpstr>
      <vt:lpstr>Arial Unicode MS</vt:lpstr>
      <vt:lpstr>华文行楷</vt:lpstr>
      <vt:lpstr>华文新魏</vt:lpstr>
      <vt:lpstr>默认设计模板</vt:lpstr>
      <vt:lpstr>Visio.Drawing.6</vt:lpstr>
      <vt:lpstr>Visio.Drawing.6</vt:lpstr>
      <vt:lpstr>Visio.Drawing.6</vt:lpstr>
      <vt:lpstr>Paint.Picture</vt:lpstr>
      <vt:lpstr>Paint.Picture</vt:lpstr>
      <vt:lpstr>Paint.Picture</vt:lpstr>
      <vt:lpstr>Paint.Picture</vt:lpstr>
      <vt:lpstr>计算机网络技术</vt:lpstr>
      <vt:lpstr>1、课程教学目标和期末考试占比</vt:lpstr>
      <vt:lpstr>2、期末考试</vt:lpstr>
      <vt:lpstr>计算题</vt:lpstr>
      <vt:lpstr>CRC的考查方式</vt:lpstr>
      <vt:lpstr>计算题</vt:lpstr>
      <vt:lpstr>问答题</vt:lpstr>
      <vt:lpstr>问答题</vt:lpstr>
      <vt:lpstr>练习</vt:lpstr>
      <vt:lpstr>第1-1章:计算机网络概论</vt:lpstr>
      <vt:lpstr>第1-2章:网络体系结构与网络协议</vt:lpstr>
      <vt:lpstr>OSI参考模型的数据传递过程</vt:lpstr>
      <vt:lpstr>PowerPoint 演示文稿</vt:lpstr>
      <vt:lpstr>2.2 数据通信基础</vt:lpstr>
      <vt:lpstr>2.5 信道复用</vt:lpstr>
      <vt:lpstr>重点：</vt:lpstr>
      <vt:lpstr>比特填充帧定界法：  </vt:lpstr>
      <vt:lpstr>常用的检错码</vt:lpstr>
      <vt:lpstr>循环冗余校验码(CRC)</vt:lpstr>
      <vt:lpstr>PowerPoint 演示文稿</vt:lpstr>
      <vt:lpstr>CRC的考查方式</vt:lpstr>
      <vt:lpstr>第3章：数据链路层                            ------局域网</vt:lpstr>
      <vt:lpstr>二、冲突窗口的概念</vt:lpstr>
      <vt:lpstr>PowerPoint 演示文稿</vt:lpstr>
      <vt:lpstr>以太网的最小帧长度问题</vt:lpstr>
      <vt:lpstr>四.地址解析协议ARP</vt:lpstr>
      <vt:lpstr>五.交换机</vt:lpstr>
      <vt:lpstr>交换机表的生成与维护</vt:lpstr>
      <vt:lpstr>PowerPoint 演示文稿</vt:lpstr>
      <vt:lpstr>第4章:网络层</vt:lpstr>
      <vt:lpstr>PowerPoint 演示文稿</vt:lpstr>
      <vt:lpstr>PowerPoint 演示文稿</vt:lpstr>
      <vt:lpstr>第5章:传输层</vt:lpstr>
      <vt:lpstr>PowerPoint 演示文稿</vt:lpstr>
      <vt:lpstr>第6章:应用层</vt:lpstr>
      <vt:lpstr>细节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第十二章:传输层</dc:title>
  <dc:creator>oee</dc:creator>
  <cp:lastModifiedBy>蔚破冲</cp:lastModifiedBy>
  <cp:revision>279</cp:revision>
  <dcterms:created xsi:type="dcterms:W3CDTF">2006-05-26T04:10:00Z</dcterms:created>
  <dcterms:modified xsi:type="dcterms:W3CDTF">2024-12-30T01:19:45Z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11E6176ABAD44AC59F0833C5A46753DB</vt:lpwstr>
  </property>
  <property fmtid="{D5CDD505-2E9C-101B-9397-08002B2CF9AE}" pid="3" name="KSOProductBuildVer">
    <vt:lpwstr>2052-12.1.0.19770</vt:lpwstr>
  </property>
</Properties>
</file>