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ink/ink1.xml" ContentType="application/inkml+xml"/>
  <Override PartName="/ppt/ink/ink2.xml" ContentType="application/inkml+xml"/>
  <Override PartName="/ppt/media/image2.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3" r:id="rId4"/>
    <p:sldMasterId id="2147483655" r:id="rId5"/>
    <p:sldMasterId id="2147483657" r:id="rId6"/>
    <p:sldMasterId id="2147483659" r:id="rId7"/>
    <p:sldMasterId id="2147483684" r:id="rId8"/>
  </p:sldMasterIdLst>
  <p:notesMasterIdLst>
    <p:notesMasterId r:id="rId44"/>
  </p:notesMasterIdLst>
  <p:handoutMasterIdLst>
    <p:handoutMasterId r:id="rId45"/>
  </p:handoutMasterIdLst>
  <p:sldIdLst>
    <p:sldId id="462" r:id="rId9"/>
    <p:sldId id="972" r:id="rId10"/>
    <p:sldId id="463" r:id="rId11"/>
    <p:sldId id="974" r:id="rId12"/>
    <p:sldId id="975" r:id="rId13"/>
    <p:sldId id="976" r:id="rId14"/>
    <p:sldId id="977" r:id="rId15"/>
    <p:sldId id="978" r:id="rId16"/>
    <p:sldId id="484" r:id="rId17"/>
    <p:sldId id="979" r:id="rId18"/>
    <p:sldId id="980" r:id="rId19"/>
    <p:sldId id="981" r:id="rId20"/>
    <p:sldId id="982" r:id="rId21"/>
    <p:sldId id="983" r:id="rId22"/>
    <p:sldId id="984" r:id="rId23"/>
    <p:sldId id="985" r:id="rId24"/>
    <p:sldId id="986" r:id="rId25"/>
    <p:sldId id="987" r:id="rId26"/>
    <p:sldId id="988" r:id="rId27"/>
    <p:sldId id="989" r:id="rId28"/>
    <p:sldId id="1000" r:id="rId29"/>
    <p:sldId id="992" r:id="rId30"/>
    <p:sldId id="994" r:id="rId31"/>
    <p:sldId id="999" r:id="rId32"/>
    <p:sldId id="1002" r:id="rId33"/>
    <p:sldId id="1003" r:id="rId34"/>
    <p:sldId id="990" r:id="rId35"/>
    <p:sldId id="995" r:id="rId36"/>
    <p:sldId id="996" r:id="rId37"/>
    <p:sldId id="997" r:id="rId38"/>
    <p:sldId id="998" r:id="rId39"/>
    <p:sldId id="1252" r:id="rId40"/>
    <p:sldId id="1296" r:id="rId41"/>
    <p:sldId id="1262" r:id="rId42"/>
    <p:sldId id="1298" r:id="rId43"/>
  </p:sldIdLst>
  <p:sldSz cx="12192000" cy="6858000"/>
  <p:notesSz cx="6858000" cy="9144000"/>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 initials="s"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9F9"/>
    <a:srgbClr val="AD2A26"/>
    <a:srgbClr val="4C5252"/>
    <a:srgbClr val="8A8A8A"/>
    <a:srgbClr val="48504F"/>
    <a:srgbClr val="B60206"/>
    <a:srgbClr val="AD2B26"/>
    <a:srgbClr val="49504F"/>
    <a:srgbClr val="B70006"/>
    <a:srgbClr val="FFFF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89" autoAdjust="0"/>
    <p:restoredTop sz="95090" autoAdjust="0"/>
  </p:normalViewPr>
  <p:slideViewPr>
    <p:cSldViewPr snapToGrid="0">
      <p:cViewPr varScale="1">
        <p:scale>
          <a:sx n="90" d="100"/>
          <a:sy n="90" d="100"/>
        </p:scale>
        <p:origin x="81" y="312"/>
      </p:cViewPr>
      <p:guideLst/>
    </p:cSldViewPr>
  </p:slid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0" Type="http://schemas.openxmlformats.org/officeDocument/2006/relationships/tags" Target="tags/tag10.xml"/><Relationship Id="rId5" Type="http://schemas.openxmlformats.org/officeDocument/2006/relationships/slideMaster" Target="slideMasters/slideMaster4.xml"/><Relationship Id="rId49" Type="http://schemas.openxmlformats.org/officeDocument/2006/relationships/commentAuthors" Target="commentAuthors.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notesMaster" Target="notesMasters/notesMaster1.xml"/><Relationship Id="rId43" Type="http://schemas.openxmlformats.org/officeDocument/2006/relationships/slide" Target="slides/slide35.xml"/><Relationship Id="rId42" Type="http://schemas.openxmlformats.org/officeDocument/2006/relationships/slide" Target="slides/slide34.xml"/><Relationship Id="rId41" Type="http://schemas.openxmlformats.org/officeDocument/2006/relationships/slide" Target="slides/slide33.xml"/><Relationship Id="rId40" Type="http://schemas.openxmlformats.org/officeDocument/2006/relationships/slide" Target="slides/slide32.xml"/><Relationship Id="rId4" Type="http://schemas.openxmlformats.org/officeDocument/2006/relationships/slideMaster" Target="slideMasters/slideMaster3.xml"/><Relationship Id="rId39" Type="http://schemas.openxmlformats.org/officeDocument/2006/relationships/slide" Target="slides/slide31.xml"/><Relationship Id="rId38" Type="http://schemas.openxmlformats.org/officeDocument/2006/relationships/slide" Target="slides/slide30.xml"/><Relationship Id="rId37" Type="http://schemas.openxmlformats.org/officeDocument/2006/relationships/slide" Target="slides/slide29.xml"/><Relationship Id="rId36" Type="http://schemas.openxmlformats.org/officeDocument/2006/relationships/slide" Target="slides/slide28.xml"/><Relationship Id="rId35" Type="http://schemas.openxmlformats.org/officeDocument/2006/relationships/slide" Target="slides/slide27.xml"/><Relationship Id="rId34" Type="http://schemas.openxmlformats.org/officeDocument/2006/relationships/slide" Target="slides/slide26.xml"/><Relationship Id="rId33" Type="http://schemas.openxmlformats.org/officeDocument/2006/relationships/slide" Target="slides/slide25.xml"/><Relationship Id="rId32" Type="http://schemas.openxmlformats.org/officeDocument/2006/relationships/slide" Target="slides/slide24.xml"/><Relationship Id="rId31" Type="http://schemas.openxmlformats.org/officeDocument/2006/relationships/slide" Target="slides/slide23.xml"/><Relationship Id="rId30" Type="http://schemas.openxmlformats.org/officeDocument/2006/relationships/slide" Target="slides/slide22.xml"/><Relationship Id="rId3" Type="http://schemas.openxmlformats.org/officeDocument/2006/relationships/slideMaster" Target="slideMasters/slideMaster2.xml"/><Relationship Id="rId29" Type="http://schemas.openxmlformats.org/officeDocument/2006/relationships/slide" Target="slides/slide21.xml"/><Relationship Id="rId28" Type="http://schemas.openxmlformats.org/officeDocument/2006/relationships/slide" Target="slides/slide20.xml"/><Relationship Id="rId27" Type="http://schemas.openxmlformats.org/officeDocument/2006/relationships/slide" Target="slides/slide19.xml"/><Relationship Id="rId26" Type="http://schemas.openxmlformats.org/officeDocument/2006/relationships/slide" Target="slides/slide18.xml"/><Relationship Id="rId25" Type="http://schemas.openxmlformats.org/officeDocument/2006/relationships/slide" Target="slides/slide17.xml"/><Relationship Id="rId24" Type="http://schemas.openxmlformats.org/officeDocument/2006/relationships/slide" Target="slides/slide16.xml"/><Relationship Id="rId23" Type="http://schemas.openxmlformats.org/officeDocument/2006/relationships/slide" Target="slides/slide15.xml"/><Relationship Id="rId22" Type="http://schemas.openxmlformats.org/officeDocument/2006/relationships/slide" Target="slides/slide14.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4-10-13T20:58:32"/>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3653.991 3541.690 767,'7.460'0.000'0,"-0.732"0.000"0,0.912 0.000-6,5.950 0.000 3,-3.391 0.000 1,2.287 0.000-1,9.118 0.000-2,4.867 0.000-2,0.193 0.000 1,3.461 0.000-1,20.174 0.000-5,5.142 0.000 0,-2.338 0.865 1,2.847 1.398 2,-17.567-0.023 4,1.541 0.885-1,15.364 2.363-2,0.649 0.918 4,-0.382 0.587 1,3.189 1.408 0,1.858 0.960 0,0.823 0.596-1,0.048 0.285-2,-0.506 0.050 5,5.675 1.135 6,-3.143-0.366-5,-22.654-3.905-5,-1.109-0.175 2,11.500 2.108 6,-1.984-0.231 1,3.995 0.788 7,-2.072-0.374-3,2.839 0.551-1,-3.148-0.515-5,-21.293-3.705-1,-0.400 0.250 1,4.682 1.285 0,-0.058 0.226 2,16.364 4.053 2,-3.436-0.418-4,-4.439-0.761 0,-10.709-2.646-4,1.100 0.240 0,12.739 2.563 5,-1.838-1.152 7,-9.565-2.699-1,-1.439-1.078-12,3.186-0.695-1,1.970-0.957 3,-2.416-1.206 7,-13.931-1.339-3,-0.811-0.337 1,3.624-0.216-1,-1.422-0.341-4,-1.445-0.256 1,-1.467-0.165 4,0.531-0.109 0,0.760-0.070-5,8.774-0.118 3,-4.955 0.059 2,0.570 0.006-6,7.237-0.041-4,0.230 0.041 3,-3.451 0.065 1,-0.164 0.038-1,4.131 0.025 1,4.243 0.033 1,0.380 0.039 3,1.276 0.032 1,7.312 0.019-5,1.078 0.016-5,-21.482 0.007 5,0.825 0.002 0,16.396 0.005-1,2.289 0.002-2,-14.098-0.188 1,1.795-0.326 3,27.997-2.077 0,3.274-1.991-7,-25.562 1.307 3,0.568-0.509 1,18.268-2.560-1,-0.976-0.515-1,-1.986-0.233-1,-18.321 2.291 4,-1.287 0.214 5,11.081-1.696 2,-0.025-0.508-5,1.133-0.702-2,13.393-2.653 26,0.159-0.306-20,-18.732 3.162-8,0.003 0.031 4,0.002-0.220 5,0.000-0.400-8,11.344-2.721-4,-2.029-0.135 8,-8.171 1.406 3,-2.660 0.372-2,-2.711 0.466-2,7.936-2.008 4,-11.744 2.639 1,-3.049 0.755 1,-9.545 2.265-2,-1.529 0.513 0,12.420-1.864 7,-4.379 1.600 1,-14.268 2.493-3,-1.252 0.376-2,6.524-0.528 0,-3.483 0.451-4,-3.000 0.172 6,-2.446-0.013-2,-1.896-0.125-6,-1.894 0.087 0,2.011-1.059-1,-2.854 0.074 6,0.353 2.632 2</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4-10-13T20:59:19"/>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9224.844 2332.602 767,'-6.372'6.372'0,"1.768"-1.752"-5,0.205-0.113 4,-0.891 0.979-1,-0.198 0.215 1,1.228-0.009 1,-0.357 1.961 0,1.117-1.453 0,-0.259 0.286-1,-0.247 0.475-1,0.325-0.389 1,-0.401 0.640 1,-0.329 0.352 0,-0.026 0.554-1,0.190 0.671 0,0.100 0.747-1,0.031 0.766 1,-0.231 0.743-1,-0.407 0.692 1,-0.278 0.623 0,-0.173 0.544-1,-2.167 5.714 0,0.082 0.162 0,0.505-0.211 0,1.313-3.521 2,-0.071-0.116-1,-0.088-0.331 0,-1.754 5.005 2,0.701-1.563-1,0.076 0.058-2,2.269-6.244 0,0.033-0.228 2,-1.483 3.467 1,-0.061-0.548 0,-0.065-0.620-2,1.610-3.715 0,0.216-0.069 2,-2.874 8.659 2,0.542-0.259-5,1.757-5.590 3,-0.561 1.349 2,0.555-1.345-2,0.675-1.431-2,0.711-1.392 1,0.788-1.363 5,0.564-0.488-3,0.399 0.566-3,0.631-2.175 3,0.272-0.446 1,0.021 4.046 1,0.645-4.095-2,0.374-0.006-2,0.404-0.138 0,0.674 0.513-1,1.002 1.158 1,0.702 0.039-1,2.301 2.906 1,-0.978-3.132-1,0.165 0.156 1,-0.103 0.048-1,2.091 2.814-1,-1.601-3.084 1,0.459-0.031 0,1.660 0.893 1,0.965-0.299-1,0.751-0.355 1,0.563-0.378 0,0.426-0.401-2,0.309-0.397 1,0.179-0.431 0,0.078-0.435 1,0.003-0.418 0,-2.506-1.472 0,0.258-0.102 0,3.803 1.245 0,-0.375-0.522-1,-0.717-0.599 1,0.016-0.817 0,0.777-0.514 0,0.685-0.480 2,6.482-0.192-1,4.965-0.505-1,1.871-0.521-4,-11.531-0.440 2,0.252-0.096 0,13.992-0.561-2,1.235-0.844-2,-7.303-0.774 5,0.119-0.993 3,-0.362-0.865-4,-0.688-0.732-1,-0.132-1.248 0,-0.502-0.912 6,-0.740-0.630-2,-0.875-0.399-3,-5.271 1.738 0,-0.356-0.253 4,10.440-6.640 4,-1.362-0.985-10,-8.875 4.798 3,-0.474-0.390 5,6.127-6.032-1,-0.783-1.176-5,-1.505-0.590 3,-0.825-0.502 1,-3.121 2.398-3,-1.030 0.150 0,-1.031 0.228 1,1.347-3.132 3,0.301-2.080-2,-1.264 0.397-4,-3.610 5.108 4,1.616-5.069 3,-1.657 1.596-4,-3.040 5.439-1,-0.866 0.781 3,-0.804 0.964-1,-0.720 1.049 1,-0.626-0.102 1,-0.530-0.053 0,-0.438-0.016 0,-0.351 0.011-3,-1.042-3.911 1,-1.400-0.215-1,-1.451 0.545-3,-1.413-0.040 1,0.316 3.085 2,-0.548 0.442 0,-0.450 0.499 0,-1.428 0.342 1,-4.211-1.607 0,-2.162 0.953-3,4.663 4.252 1,-0.807 0.085 1,-5.700-2.450 1,-0.893 0.142-4,-0.427 0.172 0,0.003 0.650 1,1.441 0.842 0,-0.443-0.157 1,-2.212-1.091-2,0.533-0.070 0,0.891-0.003 5,-1.126-0.772 0,0.785 0.362-4,1.681 1.472 0,-5.335-1.964 4,1.117 0.229 3,6.479 2.271-2,-1.200-1.077-2,1.910 0.810 0,5.286 2.892-2,0.321 0.369 1,-1.668-0.367 2,0.398 0.633 7,0.344 0.583-7,-3.771 0.255 0,-3.326 0.608-3,-1.755 0.609 0,3.701 0.438-1,-0.522 0.179 1,-0.375 0.134-1,-0.252 0.096-1,-4.073 0.122 0,1.332-0.280 6,-0.453-0.469-6,0.544-0.285 0,1.188-0.143 4,1.550-0.039 2,1.702 0.033-5,2.476 0.172 1,0.971 0.083 0,0.786 0.093 1,0.467 0.096 5,0.220 0.093-1,-1.716 0.009 1,0.793 0.131-3,0.861 0.105-1,-2.330 0.033 0,1.087 0.118 0,-0.027 0.077 2,1.505 0.044-2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a:miter lim="800000"/>
          </a:ln>
        </p:spPr>
      </p:sp>
      <p:sp>
        <p:nvSpPr>
          <p:cNvPr id="5123" name="文本占位符 2"/>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endParaRPr kumimoji="1" lang="zh-CN" altLang="en-US" dirty="0"/>
          </a:p>
        </p:txBody>
      </p:sp>
      <p:sp>
        <p:nvSpPr>
          <p:cNvPr id="3" name="文本占位符 3"/>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endParaRPr lang="zh-CN" altLang="en-US" dirty="0"/>
          </a:p>
        </p:txBody>
      </p:sp>
      <p:sp>
        <p:nvSpPr>
          <p:cNvPr id="6" name="文本占位符 11"/>
          <p:cNvSpPr>
            <a:spLocks noGrp="1"/>
          </p:cNvSpPr>
          <p:nvPr>
            <p:ph type="body" sz="quarter" idx="11" hasCustomPrompt="1"/>
          </p:nvPr>
        </p:nvSpPr>
        <p:spPr>
          <a:xfrm>
            <a:off x="710880" y="1628517"/>
            <a:ext cx="10748057" cy="3922461"/>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
        <p:nvSpPr>
          <p:cNvPr id="4" name="标题 1"/>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endParaRPr lang="zh-CN" altLang="en-US" dirty="0"/>
          </a:p>
        </p:txBody>
      </p:sp>
      <p:sp>
        <p:nvSpPr>
          <p:cNvPr id="3" name="文本占位符 11"/>
          <p:cNvSpPr>
            <a:spLocks noGrp="1"/>
          </p:cNvSpPr>
          <p:nvPr>
            <p:ph type="body" sz="quarter" idx="11" hasCustomPrompt="1"/>
          </p:nvPr>
        </p:nvSpPr>
        <p:spPr>
          <a:xfrm>
            <a:off x="710879" y="1598036"/>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endParaRPr lang="zh-CN" altLang="en-US" dirty="0"/>
          </a:p>
        </p:txBody>
      </p:sp>
      <p:sp>
        <p:nvSpPr>
          <p:cNvPr id="3" name="文本占位符 11"/>
          <p:cNvSpPr>
            <a:spLocks noGrp="1"/>
          </p:cNvSpPr>
          <p:nvPr>
            <p:ph type="body" sz="quarter" idx="11" hasCustomPrompt="1"/>
          </p:nvPr>
        </p:nvSpPr>
        <p:spPr>
          <a:xfrm>
            <a:off x="710880" y="1618707"/>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p:cNvGrpSpPr/>
          <p:nvPr userDrawn="1"/>
        </p:nvGrpSpPr>
        <p:grpSpPr>
          <a:xfrm>
            <a:off x="806306" y="105625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pic>
        <p:nvPicPr>
          <p:cNvPr id="13" name="图形 12"/>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p:cNvGrpSpPr/>
          <p:nvPr userDrawn="1"/>
        </p:nvGrpSpPr>
        <p:grpSpPr>
          <a:xfrm>
            <a:off x="806306" y="1060146"/>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pic>
        <p:nvPicPr>
          <p:cNvPr id="13" name="图形 12"/>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p:cNvGrpSpPr/>
          <p:nvPr userDrawn="1"/>
        </p:nvGrpSpPr>
        <p:grpSpPr>
          <a:xfrm>
            <a:off x="806306" y="1054782"/>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pic>
        <p:nvPicPr>
          <p:cNvPr id="13" name="图形 12"/>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4" name="六边形 23"/>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endParaRPr kumimoji="1" lang="zh-CN" altLang="en-US" dirty="0"/>
          </a:p>
          <a:p>
            <a:pPr lvl="0"/>
            <a:endParaRPr kumimoji="1"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endPar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endParaRPr kumimoji="1" lang="zh-CN" altLang="en-US" dirty="0"/>
          </a:p>
          <a:p>
            <a:pPr lvl="0"/>
            <a:endParaRPr kumimoji="1"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646133"/>
            <a:ext cx="10749598"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nSpc>
                <a:spcPct val="150000"/>
              </a:lnSpc>
              <a:buFont typeface="Wingdings" panose="05000000000000000000" pitchFamily="2" charset="2"/>
              <a:buChar char="l"/>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练习">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练习</a:t>
              </a:r>
              <a:endParaRPr lang="zh-CN" altLang="en-US">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封面版式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endParaRPr kumimoji="1" lang="zh-CN" altLang="en-US" dirty="0"/>
          </a:p>
        </p:txBody>
      </p:sp>
      <p:sp>
        <p:nvSpPr>
          <p:cNvPr id="3" name="文本占位符 3"/>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endParaRPr kumimoji="1"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步骤">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步骤</a:t>
              </a:r>
              <a:endParaRPr lang="zh-CN" altLang="en-US">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案例">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案例</a:t>
              </a:r>
              <a:endParaRPr lang="zh-CN" altLang="en-US">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案例">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a:solidFill>
                    <a:srgbClr val="AD2B26"/>
                  </a:solidFill>
                  <a:latin typeface="Alibaba PuHuiTi B" pitchFamily="18" charset="-122"/>
                  <a:ea typeface="Alibaba PuHuiTi B" pitchFamily="18" charset="-122"/>
                  <a:cs typeface="Alibaba PuHuiTi B" pitchFamily="18" charset="-122"/>
                </a:rPr>
                <a:t>案例</a:t>
              </a:r>
              <a:endParaRPr lang="zh-CN" altLang="en-US">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695960" y="6356350"/>
            <a:ext cx="2743200" cy="365125"/>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038600" y="6356350"/>
            <a:ext cx="4114800" cy="365125"/>
          </a:xfrm>
        </p:spPr>
        <p:txBody>
          <a:bodyPr/>
          <a:lstStyle/>
          <a:p>
            <a:endParaRPr lang="zh-CN" altLang="en-US" dirty="0"/>
          </a:p>
        </p:txBody>
      </p:sp>
      <p:sp>
        <p:nvSpPr>
          <p:cNvPr id="5" name="灯片编号占位符 4"/>
          <p:cNvSpPr>
            <a:spLocks noGrp="1"/>
          </p:cNvSpPr>
          <p:nvPr>
            <p:ph type="sldNum" sz="quarter" idx="12"/>
            <p:custDataLst>
              <p:tags r:id="rId4"/>
            </p:custDataLst>
          </p:nvPr>
        </p:nvSpPr>
        <p:spPr>
          <a:xfrm>
            <a:off x="8753983" y="6356350"/>
            <a:ext cx="2743200" cy="365125"/>
          </a:xfrm>
        </p:spPr>
        <p:txBody>
          <a:bodyPr/>
          <a:lstStyle/>
          <a:p>
            <a:fld id="{49AE70B2-8BF9-45C0-BB95-33D1B9D3A854}" type="slidenum">
              <a:rPr lang="zh-CN" altLang="en-US" smtClean="0"/>
            </a:fld>
            <a:endParaRPr lang="zh-CN" altLang="en-US" dirty="0"/>
          </a:p>
        </p:txBody>
      </p:sp>
      <p:sp>
        <p:nvSpPr>
          <p:cNvPr id="6" name="标题 5"/>
          <p:cNvSpPr>
            <a:spLocks noGrp="1"/>
          </p:cNvSpPr>
          <p:nvPr>
            <p:ph type="title"/>
            <p:custDataLst>
              <p:tags r:id="rId5"/>
            </p:custDataLst>
          </p:nvPr>
        </p:nvSpPr>
        <p:spPr>
          <a:xfrm>
            <a:off x="695960" y="360000"/>
            <a:ext cx="10800000" cy="720000"/>
          </a:xfrm>
        </p:spPr>
        <p:txBody>
          <a:bodyPr/>
          <a:lstStyle>
            <a:lvl1pPr algn="l">
              <a:defRPr/>
            </a:lvl1pPr>
          </a:lstStyle>
          <a:p>
            <a:r>
              <a:rPr lang="zh-CN" altLang="en-US"/>
              <a:t>单击此处编辑母版标题样式</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endParaRPr kumimoji="1" lang="zh-CN" altLang="en-US" dirty="0"/>
          </a:p>
        </p:txBody>
      </p:sp>
      <p:sp>
        <p:nvSpPr>
          <p:cNvPr id="14" name="文本占位符 13"/>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endParaRPr lang="zh-CN" altLang="en-US" dirty="0"/>
          </a:p>
        </p:txBody>
      </p:sp>
      <p:sp>
        <p:nvSpPr>
          <p:cNvPr id="12" name="文本占位符 11"/>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590102"/>
            <a:ext cx="10749598" cy="3850540"/>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nSpc>
                <a:spcPct val="150000"/>
              </a:lnSpc>
              <a:buFont typeface="Wingdings" panose="05000000000000000000" pitchFamily="2" charset="2"/>
              <a:buChar char="l"/>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79" y="1603185"/>
            <a:ext cx="10719120" cy="3819718"/>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5" Type="http://schemas.openxmlformats.org/officeDocument/2006/relationships/theme" Target="../theme/theme6.xml"/><Relationship Id="rId24" Type="http://schemas.openxmlformats.org/officeDocument/2006/relationships/slideLayout" Target="../slideLayouts/slideLayout30.xml"/><Relationship Id="rId23" Type="http://schemas.openxmlformats.org/officeDocument/2006/relationships/slideLayout" Target="../slideLayouts/slideLayout29.xml"/><Relationship Id="rId22" Type="http://schemas.openxmlformats.org/officeDocument/2006/relationships/slideLayout" Target="../slideLayouts/slideLayout28.xml"/><Relationship Id="rId21" Type="http://schemas.openxmlformats.org/officeDocument/2006/relationships/slideLayout" Target="../slideLayouts/slideLayout27.xml"/><Relationship Id="rId20" Type="http://schemas.openxmlformats.org/officeDocument/2006/relationships/slideLayout" Target="../slideLayouts/slideLayout26.xml"/><Relationship Id="rId2" Type="http://schemas.openxmlformats.org/officeDocument/2006/relationships/slideLayout" Target="../slideLayouts/slideLayout8.xml"/><Relationship Id="rId19" Type="http://schemas.openxmlformats.org/officeDocument/2006/relationships/slideLayout" Target="../slideLayouts/slideLayout25.xml"/><Relationship Id="rId18" Type="http://schemas.openxmlformats.org/officeDocument/2006/relationships/slideLayout" Target="../slideLayouts/slideLayout24.xml"/><Relationship Id="rId17" Type="http://schemas.openxmlformats.org/officeDocument/2006/relationships/slideLayout" Target="../slideLayouts/slideLayout23.xml"/><Relationship Id="rId16" Type="http://schemas.openxmlformats.org/officeDocument/2006/relationships/slideLayout" Target="../slideLayouts/slideLayout22.xml"/><Relationship Id="rId15" Type="http://schemas.openxmlformats.org/officeDocument/2006/relationships/slideLayout" Target="../slideLayouts/slideLayout21.xml"/><Relationship Id="rId14" Type="http://schemas.openxmlformats.org/officeDocument/2006/relationships/slideLayout" Target="../slideLayouts/slideLayout20.xml"/><Relationship Id="rId13" Type="http://schemas.openxmlformats.org/officeDocument/2006/relationships/slideLayout" Target="../slideLayouts/slideLayout19.xml"/><Relationship Id="rId12" Type="http://schemas.openxmlformats.org/officeDocument/2006/relationships/slideLayout" Target="../slideLayouts/slideLayout18.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1" fmla="*/ 0 w 1034350"/>
              <a:gd name="connsiteY0-2" fmla="*/ 1136649 h 1136649"/>
              <a:gd name="connsiteX1-3" fmla="*/ 0 w 1034350"/>
              <a:gd name="connsiteY1-4" fmla="*/ 0 h 1136649"/>
              <a:gd name="connsiteX2-5" fmla="*/ 750188 w 1034350"/>
              <a:gd name="connsiteY2-6" fmla="*/ 0 h 1136649"/>
              <a:gd name="connsiteX3-7" fmla="*/ 1034350 w 1034350"/>
              <a:gd name="connsiteY3-8" fmla="*/ 568325 h 1136649"/>
              <a:gd name="connsiteX4-9" fmla="*/ 750188 w 1034350"/>
              <a:gd name="connsiteY4-10" fmla="*/ 1136649 h 1136649"/>
              <a:gd name="connsiteX5-11" fmla="*/ 0 w 1034350"/>
              <a:gd name="connsiteY5-12" fmla="*/ 1136649 h 11366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grpSp>
        <p:nvGrpSpPr>
          <p:cNvPr id="5" name="组合 4"/>
          <p:cNvGrpSpPr/>
          <p:nvPr userDrawn="1"/>
        </p:nvGrpSpPr>
        <p:grpSpPr>
          <a:xfrm>
            <a:off x="2126595" y="2260317"/>
            <a:ext cx="2280944" cy="1168683"/>
            <a:chOff x="1984355" y="1223746"/>
            <a:chExt cx="2280944" cy="1168683"/>
          </a:xfrm>
        </p:grpSpPr>
        <p:sp>
          <p:nvSpPr>
            <p:cNvPr id="20" name="文本框 19"/>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sp>
        <p:nvSpPr>
          <p:cNvPr id="20" name="文本框 19"/>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9070" y="2491361"/>
            <a:ext cx="406390" cy="406390"/>
          </a:xfrm>
          <a:prstGeom prst="rect">
            <a:avLst/>
          </a:prstGeom>
        </p:spPr>
      </p:pic>
    </p:spTree>
  </p:cSld>
  <p:clrMap bg1="lt1" tx1="dk1" bg2="lt2" tx2="dk2" accent1="accent1" accent2="accent2" accent3="accent3" accent4="accent4" accent5="accent5" accent6="accent6" hlink="hlink" folHlink="folHlink"/>
  <p:sldLayoutIdLst>
    <p:sldLayoutId id="2147483654"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1" name="矩形 20"/>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2"/>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en-US" sz="2400" dirty="0">
              <a:latin typeface="Segoe UI" panose="020B0502040204020203" pitchFamily="34" charset="0"/>
              <a:ea typeface="微软雅黑" panose="020B0503020204020204" pitchFamily="34" charset="-122"/>
            </a:endParaRPr>
          </a:p>
        </p:txBody>
      </p:sp>
      <p:sp>
        <p:nvSpPr>
          <p:cNvPr id="2" name="文本框 1"/>
          <p:cNvSpPr txBox="1"/>
          <p:nvPr userDrawn="1"/>
        </p:nvSpPr>
        <p:spPr>
          <a:xfrm>
            <a:off x="253612" y="218015"/>
            <a:ext cx="2313454" cy="523220"/>
          </a:xfrm>
          <a:prstGeom prst="rect">
            <a:avLst/>
          </a:prstGeom>
          <a:noFill/>
        </p:spPr>
        <p:txBody>
          <a:bodyPr wrap="none" rtlCol="0">
            <a:spAutoFit/>
          </a:bodyPr>
          <a:lstStyle/>
          <a:p>
            <a:pPr fontAlgn="auto">
              <a:spcBef>
                <a:spcPts val="0"/>
              </a:spcBef>
              <a:spcAft>
                <a:spcPts val="0"/>
              </a:spcAft>
            </a:pPr>
            <a:r>
              <a:rPr lang="en-US" altLang="zh-CN" sz="2800" b="1" dirty="0">
                <a:solidFill>
                  <a:srgbClr val="C00000"/>
                </a:solidFill>
                <a:latin typeface="+mn-lt"/>
                <a:ea typeface="+mn-ea"/>
              </a:rPr>
              <a:t>Web</a:t>
            </a:r>
            <a:r>
              <a:rPr lang="zh-CN" altLang="en-US" sz="2800" b="1" dirty="0">
                <a:solidFill>
                  <a:srgbClr val="C00000"/>
                </a:solidFill>
                <a:latin typeface="+mn-lt"/>
                <a:ea typeface="+mn-ea"/>
              </a:rPr>
              <a:t>程序设计</a:t>
            </a:r>
            <a:endParaRPr lang="zh-CN" altLang="en-US" sz="2800" b="1" dirty="0">
              <a:solidFill>
                <a:srgbClr val="C00000"/>
              </a:solidFill>
              <a:latin typeface="+mn-lt"/>
              <a:ea typeface="+mn-ea"/>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5"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7.png"/><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3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6.xml"/><Relationship Id="rId7" Type="http://schemas.openxmlformats.org/officeDocument/2006/relationships/image" Target="../media/image10.png"/><Relationship Id="rId6" Type="http://schemas.openxmlformats.org/officeDocument/2006/relationships/customXml" Target="../ink/ink2.xml"/><Relationship Id="rId5" Type="http://schemas.openxmlformats.org/officeDocument/2006/relationships/image" Target="../media/image9.png"/><Relationship Id="rId4" Type="http://schemas.openxmlformats.org/officeDocument/2006/relationships/customXml" Target="../ink/ink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6.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5500" y="2849562"/>
            <a:ext cx="10541000" cy="1158875"/>
          </a:xfrm>
        </p:spPr>
        <p:txBody>
          <a:bodyPr/>
          <a:lstStyle/>
          <a:p>
            <a:pPr algn="ctr"/>
            <a:r>
              <a:rPr kumimoji="1" lang="en-US" altLang="zh-CN" sz="6000" dirty="0"/>
              <a:t>JDBC</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p:cNvSpPr txBox="1">
            <a:spLocks noChangeArrowheads="1"/>
          </p:cNvSpPr>
          <p:nvPr/>
        </p:nvSpPr>
        <p:spPr bwMode="auto">
          <a:xfrm>
            <a:off x="2600325" y="-25399"/>
            <a:ext cx="541549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dirty="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DriverManager</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9" name="文本框 8"/>
          <p:cNvSpPr txBox="1"/>
          <p:nvPr/>
        </p:nvSpPr>
        <p:spPr>
          <a:xfrm>
            <a:off x="1111250" y="1580068"/>
            <a:ext cx="3771468" cy="377411"/>
          </a:xfrm>
          <a:prstGeom prst="rect">
            <a:avLst/>
          </a:prstGeom>
          <a:noFill/>
        </p:spPr>
        <p:txBody>
          <a:bodyPr wrap="square">
            <a:spAutoFit/>
          </a:bodyPr>
          <a:lstStyle/>
          <a:p>
            <a:pPr>
              <a:lnSpc>
                <a:spcPct val="150000"/>
              </a:lnSpc>
              <a:defRPr/>
            </a:pPr>
            <a:r>
              <a:rPr lang="en-US" altLang="zh-CN" sz="1400">
                <a:solidFill>
                  <a:schemeClr val="tx1">
                    <a:lumMod val="85000"/>
                    <a:lumOff val="15000"/>
                  </a:schemeClr>
                </a:solidFill>
                <a:latin typeface="微软雅黑" panose="020B0503020204020204" pitchFamily="34" charset="-122"/>
                <a:ea typeface="Alibaba PuHuiTi B"/>
              </a:rPr>
              <a:t>1.  </a:t>
            </a:r>
            <a:r>
              <a:rPr lang="zh-CN" altLang="en-US" sz="1400">
                <a:solidFill>
                  <a:schemeClr val="tx1">
                    <a:lumMod val="85000"/>
                    <a:lumOff val="15000"/>
                  </a:schemeClr>
                </a:solidFill>
                <a:latin typeface="微软雅黑" panose="020B0503020204020204" pitchFamily="34" charset="-122"/>
                <a:ea typeface="Alibaba PuHuiTi B"/>
              </a:rPr>
              <a:t>注册驱动</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0" name="TextBox 3"/>
          <p:cNvSpPr txBox="1"/>
          <p:nvPr/>
        </p:nvSpPr>
        <p:spPr>
          <a:xfrm>
            <a:off x="1111249" y="2051194"/>
            <a:ext cx="5624047" cy="335156"/>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zh-CN" altLang="zh-CN" sz="1200">
                <a:solidFill>
                  <a:srgbClr val="080808"/>
                </a:solidFill>
                <a:latin typeface="Arial Unicode MS"/>
                <a:ea typeface="Alibaba PuHuiTi B"/>
              </a:rPr>
              <a:t>Class.forName(</a:t>
            </a:r>
            <a:r>
              <a:rPr lang="zh-CN" altLang="zh-CN" sz="1200">
                <a:solidFill>
                  <a:srgbClr val="067D17"/>
                </a:solidFill>
                <a:latin typeface="Arial Unicode MS"/>
                <a:ea typeface="Alibaba PuHuiTi B"/>
              </a:rPr>
              <a:t>"com.mysql.jdbc.Driver"</a:t>
            </a:r>
            <a:r>
              <a:rPr lang="zh-CN" altLang="zh-CN" sz="1200">
                <a:solidFill>
                  <a:srgbClr val="080808"/>
                </a:solidFill>
                <a:latin typeface="Arial Unicode MS"/>
                <a:ea typeface="Alibaba PuHuiTi B"/>
              </a:rPr>
              <a:t>);</a:t>
            </a:r>
            <a:endParaRPr lang="zh-CN" altLang="zh-CN">
              <a:latin typeface="Arial" panose="020B0604020202020204" pitchFamily="34" charset="0"/>
              <a:ea typeface="Alibaba PuHuiTi B"/>
            </a:endParaRPr>
          </a:p>
        </p:txBody>
      </p:sp>
      <p:pic>
        <p:nvPicPr>
          <p:cNvPr id="5" name="图片 4"/>
          <p:cNvPicPr>
            <a:picLocks noChangeAspect="1"/>
          </p:cNvPicPr>
          <p:nvPr/>
        </p:nvPicPr>
        <p:blipFill>
          <a:blip r:embed="rId1"/>
          <a:stretch>
            <a:fillRect/>
          </a:stretch>
        </p:blipFill>
        <p:spPr>
          <a:xfrm>
            <a:off x="1111249" y="2976735"/>
            <a:ext cx="5624047" cy="1668925"/>
          </a:xfrm>
          <a:prstGeom prst="rect">
            <a:avLst/>
          </a:prstGeom>
          <a:effectLst>
            <a:outerShdw blurRad="50800" dist="38100" dir="2700000" algn="tl" rotWithShape="0">
              <a:prstClr val="black">
                <a:alpha val="40000"/>
              </a:prstClr>
            </a:outerShdw>
          </a:effectLst>
        </p:spPr>
      </p:pic>
      <p:sp>
        <p:nvSpPr>
          <p:cNvPr id="15" name="文本框 14"/>
          <p:cNvSpPr txBox="1"/>
          <p:nvPr/>
        </p:nvSpPr>
        <p:spPr>
          <a:xfrm>
            <a:off x="1111249" y="4892917"/>
            <a:ext cx="6692222" cy="1023742"/>
          </a:xfrm>
          <a:prstGeom prst="rect">
            <a:avLst/>
          </a:prstGeom>
          <a:noFill/>
        </p:spPr>
        <p:txBody>
          <a:bodyPr wrap="square">
            <a:spAutoFit/>
          </a:bodyPr>
          <a:lstStyle/>
          <a:p>
            <a:pPr>
              <a:lnSpc>
                <a:spcPct val="150000"/>
              </a:lnSpc>
              <a:defRPr/>
            </a:pPr>
            <a:r>
              <a:rPr lang="zh-CN" altLang="en-US" sz="1400">
                <a:solidFill>
                  <a:srgbClr val="C00000"/>
                </a:solidFill>
                <a:latin typeface="微软雅黑" panose="020B0503020204020204" pitchFamily="34" charset="-122"/>
                <a:ea typeface="Alibaba PuHuiTi B"/>
              </a:rPr>
              <a:t>提示：</a:t>
            </a:r>
            <a:endParaRPr lang="en-US" altLang="zh-CN" sz="1400">
              <a:solidFill>
                <a:srgbClr val="C00000"/>
              </a:solidFill>
              <a:latin typeface="微软雅黑" panose="020B0503020204020204" pitchFamily="34" charset="-122"/>
              <a:ea typeface="Alibaba PuHuiTi B"/>
            </a:endParaRPr>
          </a:p>
          <a:p>
            <a:pPr marL="285750" indent="-285750">
              <a:lnSpc>
                <a:spcPct val="150000"/>
              </a:lnSpc>
              <a:buFont typeface="Arial" panose="020B0604020202020204" pitchFamily="34" charset="0"/>
              <a:buChar char="•"/>
              <a:defRPr/>
            </a:pPr>
            <a:r>
              <a:rPr lang="en-US" altLang="zh-CN" sz="1400">
                <a:solidFill>
                  <a:srgbClr val="C00000"/>
                </a:solidFill>
                <a:latin typeface="微软雅黑" panose="020B0503020204020204" pitchFamily="34" charset="-122"/>
                <a:ea typeface="Alibaba PuHuiTi B"/>
              </a:rPr>
              <a:t>MySQL 5</a:t>
            </a:r>
            <a:r>
              <a:rPr lang="zh-CN" altLang="en-US" sz="1400">
                <a:solidFill>
                  <a:srgbClr val="C00000"/>
                </a:solidFill>
                <a:latin typeface="微软雅黑" panose="020B0503020204020204" pitchFamily="34" charset="-122"/>
                <a:ea typeface="Alibaba PuHuiTi B"/>
              </a:rPr>
              <a:t>之后的驱动包，可以省略注册驱动的步骤</a:t>
            </a:r>
            <a:endParaRPr lang="en-US" altLang="zh-CN" sz="1400">
              <a:solidFill>
                <a:srgbClr val="C00000"/>
              </a:solidFill>
              <a:latin typeface="微软雅黑" panose="020B0503020204020204" pitchFamily="34" charset="-122"/>
              <a:ea typeface="Alibaba PuHuiTi B"/>
            </a:endParaRPr>
          </a:p>
          <a:p>
            <a:pPr marL="285750" indent="-285750">
              <a:lnSpc>
                <a:spcPct val="150000"/>
              </a:lnSpc>
              <a:buFont typeface="Arial" panose="020B0604020202020204" pitchFamily="34" charset="0"/>
              <a:buChar char="•"/>
              <a:defRPr/>
            </a:pPr>
            <a:r>
              <a:rPr lang="zh-CN" altLang="en-US" sz="1400">
                <a:solidFill>
                  <a:srgbClr val="C00000"/>
                </a:solidFill>
                <a:latin typeface="微软雅黑" panose="020B0503020204020204" pitchFamily="34" charset="-122"/>
                <a:ea typeface="Alibaba PuHuiTi B"/>
              </a:rPr>
              <a:t>自动加载</a:t>
            </a:r>
            <a:r>
              <a:rPr lang="en-US" altLang="zh-CN" sz="1400">
                <a:solidFill>
                  <a:srgbClr val="C00000"/>
                </a:solidFill>
                <a:latin typeface="微软雅黑" panose="020B0503020204020204" pitchFamily="34" charset="-122"/>
                <a:ea typeface="Alibaba PuHuiTi B"/>
              </a:rPr>
              <a:t>jar</a:t>
            </a:r>
            <a:r>
              <a:rPr lang="zh-CN" altLang="en-US" sz="1400">
                <a:solidFill>
                  <a:srgbClr val="C00000"/>
                </a:solidFill>
                <a:latin typeface="微软雅黑" panose="020B0503020204020204" pitchFamily="34" charset="-122"/>
                <a:ea typeface="Alibaba PuHuiTi B"/>
              </a:rPr>
              <a:t>包中</a:t>
            </a:r>
            <a:r>
              <a:rPr lang="en-US" altLang="zh-CN" sz="1400">
                <a:solidFill>
                  <a:srgbClr val="C00000"/>
                </a:solidFill>
                <a:latin typeface="微软雅黑" panose="020B0503020204020204" pitchFamily="34" charset="-122"/>
                <a:ea typeface="Alibaba PuHuiTi B"/>
              </a:rPr>
              <a:t>META-INF/services/java.sql.Driver</a:t>
            </a:r>
            <a:r>
              <a:rPr lang="zh-CN" altLang="en-US" sz="1400">
                <a:solidFill>
                  <a:srgbClr val="C00000"/>
                </a:solidFill>
                <a:latin typeface="微软雅黑" panose="020B0503020204020204" pitchFamily="34" charset="-122"/>
                <a:ea typeface="Alibaba PuHuiTi B"/>
              </a:rPr>
              <a:t>文件中的驱动类</a:t>
            </a:r>
            <a:endParaRPr lang="en-US" altLang="zh-CN" sz="1400">
              <a:solidFill>
                <a:srgbClr val="C00000"/>
              </a:solidFill>
              <a:latin typeface="微软雅黑" panose="020B0503020204020204" pitchFamily="34" charset="-122"/>
              <a:ea typeface="Alibaba PuHuiTi B"/>
            </a:endParaRPr>
          </a:p>
        </p:txBody>
      </p:sp>
      <p:sp>
        <p:nvSpPr>
          <p:cNvPr id="16" name="文本框 15"/>
          <p:cNvSpPr txBox="1"/>
          <p:nvPr/>
        </p:nvSpPr>
        <p:spPr>
          <a:xfrm>
            <a:off x="1111249" y="2438058"/>
            <a:ext cx="3771468" cy="377411"/>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 </a:t>
            </a:r>
            <a:r>
              <a:rPr lang="zh-CN" altLang="en-US" sz="1400">
                <a:solidFill>
                  <a:schemeClr val="tx1">
                    <a:lumMod val="85000"/>
                    <a:lumOff val="15000"/>
                  </a:schemeClr>
                </a:solidFill>
                <a:latin typeface="微软雅黑" panose="020B0503020204020204" pitchFamily="34" charset="-122"/>
                <a:ea typeface="Alibaba PuHuiTi B"/>
              </a:rPr>
              <a:t>查看 </a:t>
            </a:r>
            <a:r>
              <a:rPr lang="en-US" altLang="zh-CN" sz="1400">
                <a:solidFill>
                  <a:schemeClr val="tx1">
                    <a:lumMod val="85000"/>
                    <a:lumOff val="15000"/>
                  </a:schemeClr>
                </a:solidFill>
                <a:latin typeface="微软雅黑" panose="020B0503020204020204" pitchFamily="34" charset="-122"/>
                <a:ea typeface="Alibaba PuHuiTi B"/>
              </a:rPr>
              <a:t>Driver </a:t>
            </a:r>
            <a:r>
              <a:rPr lang="zh-CN" altLang="en-US" sz="1400">
                <a:solidFill>
                  <a:schemeClr val="tx1">
                    <a:lumMod val="85000"/>
                    <a:lumOff val="15000"/>
                  </a:schemeClr>
                </a:solidFill>
                <a:latin typeface="微软雅黑" panose="020B0503020204020204" pitchFamily="34" charset="-122"/>
                <a:ea typeface="Alibaba PuHuiTi B"/>
              </a:rPr>
              <a:t>类源码</a:t>
            </a:r>
            <a:endParaRPr lang="en-US" altLang="zh-CN" sz="1400">
              <a:solidFill>
                <a:schemeClr val="tx1">
                  <a:lumMod val="85000"/>
                  <a:lumOff val="15000"/>
                </a:schemeClr>
              </a:solidFill>
              <a:latin typeface="微软雅黑" panose="020B0503020204020204" pitchFamily="34" charset="-122"/>
              <a:ea typeface="Alibaba PuHuiTi B"/>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p:cNvSpPr txBox="1">
            <a:spLocks noChangeArrowheads="1"/>
          </p:cNvSpPr>
          <p:nvPr/>
        </p:nvSpPr>
        <p:spPr bwMode="auto">
          <a:xfrm>
            <a:off x="2678906" y="-25399"/>
            <a:ext cx="533691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dirty="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DriverManager</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9" name="文本框 8"/>
          <p:cNvSpPr txBox="1"/>
          <p:nvPr/>
        </p:nvSpPr>
        <p:spPr>
          <a:xfrm>
            <a:off x="1111249" y="1580578"/>
            <a:ext cx="3771468" cy="377411"/>
          </a:xfrm>
          <a:prstGeom prst="rect">
            <a:avLst/>
          </a:prstGeom>
          <a:noFill/>
        </p:spPr>
        <p:txBody>
          <a:bodyPr wrap="square">
            <a:spAutoFit/>
          </a:bodyPr>
          <a:lstStyle/>
          <a:p>
            <a:pPr>
              <a:lnSpc>
                <a:spcPct val="150000"/>
              </a:lnSpc>
              <a:defRPr/>
            </a:pPr>
            <a:r>
              <a:rPr lang="en-US" altLang="zh-CN" sz="1400">
                <a:solidFill>
                  <a:schemeClr val="tx1">
                    <a:lumMod val="85000"/>
                    <a:lumOff val="15000"/>
                  </a:schemeClr>
                </a:solidFill>
                <a:latin typeface="微软雅黑" panose="020B0503020204020204" pitchFamily="34" charset="-122"/>
                <a:ea typeface="Alibaba PuHuiTi B"/>
              </a:rPr>
              <a:t>2.  </a:t>
            </a:r>
            <a:r>
              <a:rPr lang="zh-CN" altLang="en-US" sz="1400">
                <a:solidFill>
                  <a:schemeClr val="tx1">
                    <a:lumMod val="85000"/>
                    <a:lumOff val="15000"/>
                  </a:schemeClr>
                </a:solidFill>
                <a:latin typeface="微软雅黑" panose="020B0503020204020204" pitchFamily="34" charset="-122"/>
                <a:ea typeface="Alibaba PuHuiTi B"/>
              </a:rPr>
              <a:t>获取连接</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6" name="文本框 15"/>
          <p:cNvSpPr txBox="1"/>
          <p:nvPr/>
        </p:nvSpPr>
        <p:spPr>
          <a:xfrm>
            <a:off x="1111249" y="2438058"/>
            <a:ext cx="3771468" cy="700576"/>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参数</a:t>
            </a:r>
            <a:endParaRPr lang="en-US" altLang="zh-CN" sz="1400">
              <a:solidFill>
                <a:schemeClr val="tx1">
                  <a:lumMod val="85000"/>
                  <a:lumOff val="15000"/>
                </a:schemeClr>
              </a:solidFill>
              <a:latin typeface="微软雅黑" panose="020B0503020204020204" pitchFamily="34" charset="-122"/>
              <a:ea typeface="Alibaba PuHuiTi B"/>
            </a:endParaRPr>
          </a:p>
          <a:p>
            <a:pPr lvl="1">
              <a:lnSpc>
                <a:spcPct val="150000"/>
              </a:lnSpc>
              <a:defRPr/>
            </a:pPr>
            <a:r>
              <a:rPr lang="en-US" altLang="zh-CN" sz="1400">
                <a:solidFill>
                  <a:schemeClr val="tx1">
                    <a:lumMod val="85000"/>
                    <a:lumOff val="15000"/>
                  </a:schemeClr>
                </a:solidFill>
                <a:latin typeface="微软雅黑" panose="020B0503020204020204" pitchFamily="34" charset="-122"/>
                <a:ea typeface="Alibaba PuHuiTi B"/>
              </a:rPr>
              <a:t>1.   url</a:t>
            </a:r>
            <a:r>
              <a:rPr lang="zh-CN" altLang="en-US" sz="1400">
                <a:solidFill>
                  <a:schemeClr val="tx1">
                    <a:lumMod val="85000"/>
                    <a:lumOff val="15000"/>
                  </a:schemeClr>
                </a:solidFill>
                <a:latin typeface="微软雅黑" panose="020B0503020204020204" pitchFamily="34" charset="-122"/>
                <a:ea typeface="Alibaba PuHuiTi B"/>
              </a:rPr>
              <a:t>：连接路径</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2" name="TextBox 3"/>
          <p:cNvSpPr txBox="1"/>
          <p:nvPr/>
        </p:nvSpPr>
        <p:spPr>
          <a:xfrm>
            <a:off x="1669355" y="3204157"/>
            <a:ext cx="9063748" cy="1443152"/>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zh-CN" altLang="en-US" sz="1200">
                <a:solidFill>
                  <a:srgbClr val="C00000"/>
                </a:solidFill>
                <a:latin typeface="Arial Unicode MS"/>
                <a:ea typeface="Alibaba PuHuiTi B"/>
              </a:rPr>
              <a:t>语法</a:t>
            </a:r>
            <a:r>
              <a:rPr lang="zh-CN" altLang="en-US" sz="1200">
                <a:solidFill>
                  <a:srgbClr val="080808"/>
                </a:solidFill>
                <a:latin typeface="Arial Unicode MS"/>
                <a:ea typeface="Alibaba PuHuiTi B"/>
              </a:rPr>
              <a:t>：</a:t>
            </a:r>
            <a:r>
              <a:rPr lang="en-US" altLang="zh-CN" sz="1200">
                <a:solidFill>
                  <a:srgbClr val="080808"/>
                </a:solidFill>
                <a:latin typeface="Arial Unicode MS"/>
                <a:ea typeface="Alibaba PuHuiTi B"/>
              </a:rPr>
              <a:t>jdbc:mysql://ip</a:t>
            </a:r>
            <a:r>
              <a:rPr lang="zh-CN" altLang="en-US" sz="1200">
                <a:solidFill>
                  <a:srgbClr val="080808"/>
                </a:solidFill>
                <a:latin typeface="Arial Unicode MS"/>
                <a:ea typeface="Alibaba PuHuiTi B"/>
              </a:rPr>
              <a:t>地址</a:t>
            </a:r>
            <a:r>
              <a:rPr lang="en-US" altLang="zh-CN" sz="1200">
                <a:solidFill>
                  <a:srgbClr val="080808"/>
                </a:solidFill>
                <a:latin typeface="Arial Unicode MS"/>
                <a:ea typeface="Alibaba PuHuiTi B"/>
              </a:rPr>
              <a:t>(</a:t>
            </a:r>
            <a:r>
              <a:rPr lang="zh-CN" altLang="en-US" sz="1200">
                <a:solidFill>
                  <a:srgbClr val="080808"/>
                </a:solidFill>
                <a:latin typeface="Arial Unicode MS"/>
                <a:ea typeface="Alibaba PuHuiTi B"/>
              </a:rPr>
              <a:t>域名</a:t>
            </a:r>
            <a:r>
              <a:rPr lang="en-US" altLang="zh-CN" sz="1200">
                <a:solidFill>
                  <a:srgbClr val="080808"/>
                </a:solidFill>
                <a:latin typeface="Arial Unicode MS"/>
                <a:ea typeface="Alibaba PuHuiTi B"/>
              </a:rPr>
              <a:t>):</a:t>
            </a:r>
            <a:r>
              <a:rPr lang="zh-CN" altLang="en-US" sz="1200">
                <a:solidFill>
                  <a:srgbClr val="080808"/>
                </a:solidFill>
                <a:latin typeface="Arial Unicode MS"/>
                <a:ea typeface="Alibaba PuHuiTi B"/>
              </a:rPr>
              <a:t>端口号</a:t>
            </a:r>
            <a:r>
              <a:rPr lang="en-US" altLang="zh-CN" sz="1200">
                <a:solidFill>
                  <a:srgbClr val="080808"/>
                </a:solidFill>
                <a:latin typeface="Arial Unicode MS"/>
                <a:ea typeface="Alibaba PuHuiTi B"/>
              </a:rPr>
              <a:t>/</a:t>
            </a:r>
            <a:r>
              <a:rPr lang="zh-CN" altLang="en-US" sz="1200">
                <a:solidFill>
                  <a:srgbClr val="080808"/>
                </a:solidFill>
                <a:latin typeface="Arial Unicode MS"/>
                <a:ea typeface="Alibaba PuHuiTi B"/>
              </a:rPr>
              <a:t>数据库名称</a:t>
            </a:r>
            <a:r>
              <a:rPr lang="en-US" altLang="zh-CN" sz="1200">
                <a:solidFill>
                  <a:srgbClr val="080808"/>
                </a:solidFill>
                <a:latin typeface="Arial Unicode MS"/>
                <a:ea typeface="Alibaba PuHuiTi B"/>
              </a:rPr>
              <a:t>?</a:t>
            </a:r>
            <a:r>
              <a:rPr lang="zh-CN" altLang="en-US" sz="1200">
                <a:solidFill>
                  <a:srgbClr val="080808"/>
                </a:solidFill>
                <a:latin typeface="Arial Unicode MS"/>
                <a:ea typeface="Alibaba PuHuiTi B"/>
              </a:rPr>
              <a:t>参数键值对</a:t>
            </a:r>
            <a:r>
              <a:rPr lang="en-US" altLang="zh-CN" sz="1200">
                <a:solidFill>
                  <a:srgbClr val="080808"/>
                </a:solidFill>
                <a:latin typeface="Arial Unicode MS"/>
                <a:ea typeface="Alibaba PuHuiTi B"/>
              </a:rPr>
              <a:t>1&amp;</a:t>
            </a:r>
            <a:r>
              <a:rPr lang="zh-CN" altLang="en-US" sz="1200">
                <a:solidFill>
                  <a:srgbClr val="080808"/>
                </a:solidFill>
                <a:latin typeface="Arial Unicode MS"/>
                <a:ea typeface="Alibaba PuHuiTi B"/>
              </a:rPr>
              <a:t>参数键值对</a:t>
            </a:r>
            <a:r>
              <a:rPr lang="en-US" altLang="zh-CN" sz="1200">
                <a:solidFill>
                  <a:srgbClr val="080808"/>
                </a:solidFill>
                <a:latin typeface="Arial Unicode MS"/>
                <a:ea typeface="Alibaba PuHuiTi B"/>
              </a:rPr>
              <a:t>2…</a:t>
            </a:r>
            <a:endParaRPr lang="en-US" altLang="zh-CN" sz="1200">
              <a:solidFill>
                <a:srgbClr val="080808"/>
              </a:solidFill>
              <a:latin typeface="Arial Unicode MS"/>
              <a:ea typeface="Alibaba PuHuiTi B"/>
            </a:endParaRPr>
          </a:p>
          <a:p>
            <a:pPr eaLnBrk="0" fontAlgn="base" hangingPunct="0">
              <a:lnSpc>
                <a:spcPct val="150000"/>
              </a:lnSpc>
              <a:spcBef>
                <a:spcPct val="0"/>
              </a:spcBef>
              <a:spcAft>
                <a:spcPct val="0"/>
              </a:spcAft>
            </a:pPr>
            <a:r>
              <a:rPr lang="zh-CN" altLang="en-US" sz="1200">
                <a:solidFill>
                  <a:srgbClr val="C00000"/>
                </a:solidFill>
                <a:latin typeface="Arial Unicode MS"/>
                <a:ea typeface="Alibaba PuHuiTi B"/>
              </a:rPr>
              <a:t>示例</a:t>
            </a:r>
            <a:r>
              <a:rPr lang="zh-CN" altLang="en-US" sz="1200">
                <a:solidFill>
                  <a:srgbClr val="080808"/>
                </a:solidFill>
                <a:latin typeface="Arial Unicode MS"/>
                <a:ea typeface="Alibaba PuHuiTi B"/>
              </a:rPr>
              <a:t>：</a:t>
            </a:r>
            <a:r>
              <a:rPr lang="en-US" altLang="zh-CN" sz="1200">
                <a:solidFill>
                  <a:srgbClr val="080808"/>
                </a:solidFill>
                <a:latin typeface="Arial Unicode MS"/>
                <a:ea typeface="Alibaba PuHuiTi B"/>
              </a:rPr>
              <a:t>jdbc:mysql://127.0.0.1:3306/db1</a:t>
            </a:r>
            <a:endParaRPr lang="en-US" altLang="zh-CN">
              <a:latin typeface="Arial" panose="020B0604020202020204" pitchFamily="34" charset="0"/>
              <a:ea typeface="Alibaba PuHuiTi B"/>
            </a:endParaRPr>
          </a:p>
          <a:p>
            <a:pPr eaLnBrk="0" fontAlgn="base" hangingPunct="0">
              <a:lnSpc>
                <a:spcPct val="150000"/>
              </a:lnSpc>
              <a:spcBef>
                <a:spcPct val="0"/>
              </a:spcBef>
              <a:spcAft>
                <a:spcPct val="0"/>
              </a:spcAft>
            </a:pPr>
            <a:r>
              <a:rPr lang="zh-CN" altLang="en-US" sz="1200">
                <a:solidFill>
                  <a:srgbClr val="C00000"/>
                </a:solidFill>
                <a:latin typeface="Arial" panose="020B0604020202020204" pitchFamily="34" charset="0"/>
                <a:ea typeface="Alibaba PuHuiTi B"/>
              </a:rPr>
              <a:t>细节</a:t>
            </a:r>
            <a:r>
              <a:rPr lang="zh-CN" altLang="en-US" sz="1200">
                <a:solidFill>
                  <a:srgbClr val="080808"/>
                </a:solidFill>
                <a:latin typeface="Arial" panose="020B0604020202020204" pitchFamily="34" charset="0"/>
                <a:ea typeface="Alibaba PuHuiTi B"/>
              </a:rPr>
              <a:t>：</a:t>
            </a:r>
            <a:endParaRPr lang="en-US" altLang="zh-CN" sz="1200">
              <a:solidFill>
                <a:srgbClr val="080808"/>
              </a:solidFill>
              <a:latin typeface="Arial" panose="020B0604020202020204" pitchFamily="34" charset="0"/>
              <a:ea typeface="Alibaba PuHuiTi B"/>
            </a:endParaRPr>
          </a:p>
          <a:p>
            <a:pPr marL="171450" indent="-171450" eaLnBrk="0" fontAlgn="base" hangingPunct="0">
              <a:lnSpc>
                <a:spcPct val="150000"/>
              </a:lnSpc>
              <a:spcBef>
                <a:spcPct val="0"/>
              </a:spcBef>
              <a:spcAft>
                <a:spcPct val="0"/>
              </a:spcAft>
              <a:buFont typeface="Arial" panose="020B0604020202020204" pitchFamily="34" charset="0"/>
              <a:buChar char="•"/>
            </a:pPr>
            <a:r>
              <a:rPr lang="zh-CN" altLang="en-US" sz="1200">
                <a:solidFill>
                  <a:srgbClr val="080808"/>
                </a:solidFill>
                <a:latin typeface="Arial" panose="020B0604020202020204" pitchFamily="34" charset="0"/>
                <a:ea typeface="Alibaba PuHuiTi B"/>
              </a:rPr>
              <a:t>如果连接的是本机</a:t>
            </a:r>
            <a:r>
              <a:rPr lang="en-US" altLang="zh-CN" sz="1200">
                <a:solidFill>
                  <a:srgbClr val="080808"/>
                </a:solidFill>
                <a:latin typeface="Arial" panose="020B0604020202020204" pitchFamily="34" charset="0"/>
                <a:ea typeface="Alibaba PuHuiTi B"/>
              </a:rPr>
              <a:t>mysql</a:t>
            </a:r>
            <a:r>
              <a:rPr lang="zh-CN" altLang="en-US" sz="1200">
                <a:solidFill>
                  <a:srgbClr val="080808"/>
                </a:solidFill>
                <a:latin typeface="Arial" panose="020B0604020202020204" pitchFamily="34" charset="0"/>
                <a:ea typeface="Alibaba PuHuiTi B"/>
              </a:rPr>
              <a:t>服务器，并且</a:t>
            </a:r>
            <a:r>
              <a:rPr lang="en-US" altLang="zh-CN" sz="1200">
                <a:solidFill>
                  <a:srgbClr val="080808"/>
                </a:solidFill>
                <a:latin typeface="Arial" panose="020B0604020202020204" pitchFamily="34" charset="0"/>
                <a:ea typeface="Alibaba PuHuiTi B"/>
              </a:rPr>
              <a:t>mysql</a:t>
            </a:r>
            <a:r>
              <a:rPr lang="zh-CN" altLang="en-US" sz="1200">
                <a:solidFill>
                  <a:srgbClr val="080808"/>
                </a:solidFill>
                <a:latin typeface="Arial" panose="020B0604020202020204" pitchFamily="34" charset="0"/>
                <a:ea typeface="Alibaba PuHuiTi B"/>
              </a:rPr>
              <a:t>服务默认端口是</a:t>
            </a:r>
            <a:r>
              <a:rPr lang="en-US" altLang="zh-CN" sz="1200">
                <a:solidFill>
                  <a:srgbClr val="080808"/>
                </a:solidFill>
                <a:latin typeface="Arial" panose="020B0604020202020204" pitchFamily="34" charset="0"/>
                <a:ea typeface="Alibaba PuHuiTi B"/>
              </a:rPr>
              <a:t>3306</a:t>
            </a:r>
            <a:r>
              <a:rPr lang="zh-CN" altLang="en-US" sz="1200">
                <a:solidFill>
                  <a:srgbClr val="080808"/>
                </a:solidFill>
                <a:latin typeface="Arial" panose="020B0604020202020204" pitchFamily="34" charset="0"/>
                <a:ea typeface="Alibaba PuHuiTi B"/>
              </a:rPr>
              <a:t>，则</a:t>
            </a:r>
            <a:r>
              <a:rPr lang="en-US" altLang="zh-CN" sz="1200">
                <a:solidFill>
                  <a:srgbClr val="080808"/>
                </a:solidFill>
                <a:latin typeface="Arial" panose="020B0604020202020204" pitchFamily="34" charset="0"/>
                <a:ea typeface="Alibaba PuHuiTi B"/>
              </a:rPr>
              <a:t>url</a:t>
            </a:r>
            <a:r>
              <a:rPr lang="zh-CN" altLang="en-US" sz="1200">
                <a:solidFill>
                  <a:srgbClr val="080808"/>
                </a:solidFill>
                <a:latin typeface="Arial" panose="020B0604020202020204" pitchFamily="34" charset="0"/>
                <a:ea typeface="Alibaba PuHuiTi B"/>
              </a:rPr>
              <a:t>可以简写为：</a:t>
            </a:r>
            <a:r>
              <a:rPr lang="en-US" altLang="zh-CN" sz="1200">
                <a:solidFill>
                  <a:srgbClr val="080808"/>
                </a:solidFill>
                <a:latin typeface="Arial" panose="020B0604020202020204" pitchFamily="34" charset="0"/>
                <a:ea typeface="Alibaba PuHuiTi B"/>
              </a:rPr>
              <a:t>jdbc:mysql:///</a:t>
            </a:r>
            <a:r>
              <a:rPr lang="zh-CN" altLang="en-US" sz="1200">
                <a:solidFill>
                  <a:srgbClr val="080808"/>
                </a:solidFill>
                <a:latin typeface="Arial" panose="020B0604020202020204" pitchFamily="34" charset="0"/>
                <a:ea typeface="Alibaba PuHuiTi B"/>
              </a:rPr>
              <a:t>数据库名称</a:t>
            </a:r>
            <a:r>
              <a:rPr lang="en-US" altLang="zh-CN" sz="1200">
                <a:solidFill>
                  <a:srgbClr val="080808"/>
                </a:solidFill>
                <a:latin typeface="Arial Unicode MS"/>
                <a:ea typeface="Alibaba PuHuiTi B"/>
              </a:rPr>
              <a:t>?</a:t>
            </a:r>
            <a:r>
              <a:rPr lang="zh-CN" altLang="en-US" sz="1200">
                <a:solidFill>
                  <a:srgbClr val="080808"/>
                </a:solidFill>
                <a:latin typeface="Arial Unicode MS"/>
                <a:ea typeface="Alibaba PuHuiTi B"/>
              </a:rPr>
              <a:t>参数键值对</a:t>
            </a:r>
            <a:endParaRPr lang="en-US" altLang="zh-CN" sz="1200">
              <a:solidFill>
                <a:srgbClr val="080808"/>
              </a:solidFill>
              <a:latin typeface="Arial Unicode MS"/>
              <a:ea typeface="Alibaba PuHuiTi B"/>
            </a:endParaRPr>
          </a:p>
          <a:p>
            <a:pPr marL="171450" indent="-171450" eaLnBrk="0" fontAlgn="base" hangingPunct="0">
              <a:lnSpc>
                <a:spcPct val="150000"/>
              </a:lnSpc>
              <a:spcBef>
                <a:spcPct val="0"/>
              </a:spcBef>
              <a:spcAft>
                <a:spcPct val="0"/>
              </a:spcAft>
              <a:buFont typeface="Arial" panose="020B0604020202020204" pitchFamily="34" charset="0"/>
              <a:buChar char="•"/>
            </a:pPr>
            <a:r>
              <a:rPr lang="zh-CN" altLang="en-US" sz="1200">
                <a:solidFill>
                  <a:srgbClr val="080808"/>
                </a:solidFill>
                <a:latin typeface="Arial Unicode MS"/>
                <a:ea typeface="Alibaba PuHuiTi B"/>
              </a:rPr>
              <a:t>配置 </a:t>
            </a:r>
            <a:r>
              <a:rPr lang="en-US" altLang="zh-CN" sz="1200">
                <a:solidFill>
                  <a:srgbClr val="080808"/>
                </a:solidFill>
                <a:latin typeface="Arial Unicode MS"/>
                <a:ea typeface="Alibaba PuHuiTi B"/>
              </a:rPr>
              <a:t>useSSL=false </a:t>
            </a:r>
            <a:r>
              <a:rPr lang="zh-CN" altLang="en-US" sz="1200">
                <a:solidFill>
                  <a:srgbClr val="080808"/>
                </a:solidFill>
                <a:latin typeface="Arial Unicode MS"/>
                <a:ea typeface="Alibaba PuHuiTi B"/>
              </a:rPr>
              <a:t>参数，禁用安全连接方式，解决警告提示</a:t>
            </a:r>
            <a:endParaRPr lang="en-US" altLang="zh-CN" sz="1200">
              <a:solidFill>
                <a:srgbClr val="080808"/>
              </a:solidFill>
              <a:latin typeface="Arial Unicode MS"/>
              <a:ea typeface="Alibaba PuHuiTi B"/>
            </a:endParaRPr>
          </a:p>
        </p:txBody>
      </p:sp>
      <p:sp>
        <p:nvSpPr>
          <p:cNvPr id="13" name="文本框 12"/>
          <p:cNvSpPr txBox="1"/>
          <p:nvPr/>
        </p:nvSpPr>
        <p:spPr>
          <a:xfrm>
            <a:off x="1103029" y="4880306"/>
            <a:ext cx="3771468" cy="377411"/>
          </a:xfrm>
          <a:prstGeom prst="rect">
            <a:avLst/>
          </a:prstGeom>
          <a:noFill/>
        </p:spPr>
        <p:txBody>
          <a:bodyPr wrap="square">
            <a:spAutoFit/>
          </a:bodyPr>
          <a:lstStyle/>
          <a:p>
            <a:pPr lvl="1">
              <a:lnSpc>
                <a:spcPct val="150000"/>
              </a:lnSpc>
              <a:defRPr/>
            </a:pPr>
            <a:r>
              <a:rPr lang="en-US" altLang="zh-CN" sz="1400">
                <a:solidFill>
                  <a:schemeClr val="tx1">
                    <a:lumMod val="85000"/>
                    <a:lumOff val="15000"/>
                  </a:schemeClr>
                </a:solidFill>
                <a:latin typeface="微软雅黑" panose="020B0503020204020204" pitchFamily="34" charset="-122"/>
                <a:ea typeface="Alibaba PuHuiTi B"/>
              </a:rPr>
              <a:t>2.   user</a:t>
            </a:r>
            <a:r>
              <a:rPr lang="zh-CN" altLang="en-US" sz="1400">
                <a:solidFill>
                  <a:schemeClr val="tx1">
                    <a:lumMod val="85000"/>
                    <a:lumOff val="15000"/>
                  </a:schemeClr>
                </a:solidFill>
                <a:latin typeface="微软雅黑" panose="020B0503020204020204" pitchFamily="34" charset="-122"/>
                <a:ea typeface="Alibaba PuHuiTi B"/>
              </a:rPr>
              <a:t>：用户名</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4" name="文本框 13"/>
          <p:cNvSpPr txBox="1"/>
          <p:nvPr/>
        </p:nvSpPr>
        <p:spPr>
          <a:xfrm>
            <a:off x="1111249" y="5257717"/>
            <a:ext cx="3771468" cy="377411"/>
          </a:xfrm>
          <a:prstGeom prst="rect">
            <a:avLst/>
          </a:prstGeom>
          <a:noFill/>
        </p:spPr>
        <p:txBody>
          <a:bodyPr wrap="square">
            <a:spAutoFit/>
          </a:bodyPr>
          <a:lstStyle/>
          <a:p>
            <a:pPr lvl="1">
              <a:lnSpc>
                <a:spcPct val="150000"/>
              </a:lnSpc>
              <a:defRPr/>
            </a:pPr>
            <a:r>
              <a:rPr lang="en-US" altLang="zh-CN" sz="1400">
                <a:solidFill>
                  <a:schemeClr val="tx1">
                    <a:lumMod val="85000"/>
                    <a:lumOff val="15000"/>
                  </a:schemeClr>
                </a:solidFill>
                <a:latin typeface="微软雅黑" panose="020B0503020204020204" pitchFamily="34" charset="-122"/>
                <a:ea typeface="Alibaba PuHuiTi B"/>
              </a:rPr>
              <a:t>3.   password</a:t>
            </a:r>
            <a:r>
              <a:rPr lang="zh-CN" altLang="en-US" sz="1400">
                <a:solidFill>
                  <a:schemeClr val="tx1">
                    <a:lumMod val="85000"/>
                    <a:lumOff val="15000"/>
                  </a:schemeClr>
                </a:solidFill>
                <a:latin typeface="微软雅黑" panose="020B0503020204020204" pitchFamily="34" charset="-122"/>
                <a:ea typeface="Alibaba PuHuiTi B"/>
              </a:rPr>
              <a:t>：密码</a:t>
            </a:r>
            <a:endParaRPr lang="en-US" altLang="zh-CN" sz="1400">
              <a:solidFill>
                <a:schemeClr val="tx1">
                  <a:lumMod val="85000"/>
                  <a:lumOff val="15000"/>
                </a:schemeClr>
              </a:solidFill>
              <a:latin typeface="微软雅黑" panose="020B0503020204020204" pitchFamily="34" charset="-122"/>
              <a:ea typeface="Alibaba PuHuiTi B"/>
            </a:endParaRPr>
          </a:p>
        </p:txBody>
      </p:sp>
      <p:pic>
        <p:nvPicPr>
          <p:cNvPr id="7" name="图片 6"/>
          <p:cNvPicPr>
            <a:picLocks noChangeAspect="1"/>
          </p:cNvPicPr>
          <p:nvPr/>
        </p:nvPicPr>
        <p:blipFill>
          <a:blip r:embed="rId1"/>
          <a:stretch>
            <a:fillRect/>
          </a:stretch>
        </p:blipFill>
        <p:spPr>
          <a:xfrm>
            <a:off x="1669355" y="2075450"/>
            <a:ext cx="6226080" cy="3429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a:t>JDBC API </a:t>
            </a:r>
            <a:r>
              <a:rPr lang="zh-CN" altLang="en-US"/>
              <a:t>详解</a:t>
            </a:r>
            <a:endParaRPr lang="zh-CN" altLang="en-US"/>
          </a:p>
        </p:txBody>
      </p:sp>
      <p:sp>
        <p:nvSpPr>
          <p:cNvPr id="3" name="文本占位符 2"/>
          <p:cNvSpPr>
            <a:spLocks noGrp="1"/>
          </p:cNvSpPr>
          <p:nvPr>
            <p:ph type="body" idx="10"/>
          </p:nvPr>
        </p:nvSpPr>
        <p:spPr>
          <a:xfrm>
            <a:off x="5273040" y="3069272"/>
            <a:ext cx="5466080" cy="3581694"/>
          </a:xfrm>
        </p:spPr>
        <p:txBody>
          <a:bodyPr/>
          <a:lstStyle/>
          <a:p>
            <a:r>
              <a:rPr lang="en-US" altLang="zh-CN"/>
              <a:t>DriverManager</a:t>
            </a:r>
            <a:endParaRPr lang="en-US" altLang="zh-CN"/>
          </a:p>
          <a:p>
            <a:r>
              <a:rPr kumimoji="1" lang="en-US" altLang="zh-CN">
                <a:solidFill>
                  <a:srgbClr val="C00000"/>
                </a:solidFill>
              </a:rPr>
              <a:t>Connection</a:t>
            </a:r>
            <a:endParaRPr kumimoji="1" lang="en-US" altLang="zh-CN">
              <a:solidFill>
                <a:srgbClr val="C00000"/>
              </a:solidFill>
            </a:endParaRPr>
          </a:p>
          <a:p>
            <a:r>
              <a:rPr kumimoji="1" lang="en-US" altLang="zh-CN"/>
              <a:t>Statement</a:t>
            </a:r>
            <a:endParaRPr kumimoji="1" lang="en-US" altLang="zh-CN"/>
          </a:p>
          <a:p>
            <a:r>
              <a:rPr kumimoji="1" lang="en-US" altLang="zh-CN"/>
              <a:t>ResultSet</a:t>
            </a:r>
            <a:endParaRPr kumimoji="1" lang="en-US" altLang="zh-CN"/>
          </a:p>
          <a:p>
            <a:r>
              <a:rPr kumimoji="1" lang="en-US" altLang="zh-CN"/>
              <a:t>PreparedStatement</a:t>
            </a:r>
            <a:endParaRPr kumimoji="1" lang="en-US" altLang="zh-CN"/>
          </a:p>
        </p:txBody>
      </p:sp>
      <p:sp>
        <p:nvSpPr>
          <p:cNvPr id="4" name="文本占位符 3"/>
          <p:cNvSpPr>
            <a:spLocks noGrp="1"/>
          </p:cNvSpPr>
          <p:nvPr>
            <p:ph type="body" sz="quarter" idx="11"/>
          </p:nvPr>
        </p:nvSpPr>
        <p:spPr/>
        <p:txBody>
          <a:bodyPr/>
          <a:lstStyle/>
          <a:p>
            <a:r>
              <a:rPr lang="en-US" altLang="zh-CN"/>
              <a:t>03</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p:cNvSpPr txBox="1">
            <a:spLocks noChangeArrowheads="1"/>
          </p:cNvSpPr>
          <p:nvPr/>
        </p:nvSpPr>
        <p:spPr bwMode="auto">
          <a:xfrm>
            <a:off x="2578894" y="-25399"/>
            <a:ext cx="5436924"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dirty="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Connection</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3" name="文本框 2"/>
          <p:cNvSpPr txBox="1"/>
          <p:nvPr/>
        </p:nvSpPr>
        <p:spPr>
          <a:xfrm>
            <a:off x="1111251" y="1669815"/>
            <a:ext cx="3771468" cy="1023742"/>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Connection(</a:t>
            </a:r>
            <a:r>
              <a:rPr lang="zh-CN" altLang="en-US" sz="1400">
                <a:solidFill>
                  <a:schemeClr val="tx1">
                    <a:lumMod val="85000"/>
                    <a:lumOff val="15000"/>
                  </a:schemeClr>
                </a:solidFill>
                <a:latin typeface="微软雅黑" panose="020B0503020204020204" pitchFamily="34" charset="-122"/>
                <a:ea typeface="Alibaba PuHuiTi B"/>
              </a:rPr>
              <a:t>数据库连接对象</a:t>
            </a:r>
            <a:r>
              <a:rPr lang="en-US" altLang="zh-CN" sz="1400">
                <a:solidFill>
                  <a:schemeClr val="tx1">
                    <a:lumMod val="85000"/>
                    <a:lumOff val="15000"/>
                  </a:schemeClr>
                </a:solidFill>
                <a:latin typeface="微软雅黑" panose="020B0503020204020204" pitchFamily="34" charset="-122"/>
                <a:ea typeface="Alibaba PuHuiTi B"/>
              </a:rPr>
              <a:t>)</a:t>
            </a:r>
            <a:r>
              <a:rPr lang="zh-CN" altLang="en-US" sz="1400">
                <a:solidFill>
                  <a:schemeClr val="tx1">
                    <a:lumMod val="85000"/>
                    <a:lumOff val="15000"/>
                  </a:schemeClr>
                </a:solidFill>
                <a:latin typeface="微软雅黑" panose="020B0503020204020204" pitchFamily="34" charset="-122"/>
                <a:ea typeface="Alibaba PuHuiTi B"/>
              </a:rPr>
              <a:t>作用：</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400">
                <a:solidFill>
                  <a:schemeClr val="tx1">
                    <a:lumMod val="85000"/>
                    <a:lumOff val="15000"/>
                  </a:schemeClr>
                </a:solidFill>
                <a:latin typeface="微软雅黑" panose="020B0503020204020204" pitchFamily="34" charset="-122"/>
                <a:ea typeface="Alibaba PuHuiTi B"/>
              </a:rPr>
              <a:t>获取执行</a:t>
            </a:r>
            <a:r>
              <a:rPr lang="en-US" altLang="zh-CN" sz="1400">
                <a:solidFill>
                  <a:schemeClr val="tx1">
                    <a:lumMod val="85000"/>
                    <a:lumOff val="15000"/>
                  </a:schemeClr>
                </a:solidFill>
                <a:latin typeface="微软雅黑" panose="020B0503020204020204" pitchFamily="34" charset="-122"/>
                <a:ea typeface="Alibaba PuHuiTi B"/>
              </a:rPr>
              <a:t> SQL </a:t>
            </a:r>
            <a:r>
              <a:rPr lang="zh-CN" altLang="en-US" sz="1400">
                <a:solidFill>
                  <a:schemeClr val="tx1">
                    <a:lumMod val="85000"/>
                    <a:lumOff val="15000"/>
                  </a:schemeClr>
                </a:solidFill>
                <a:latin typeface="微软雅黑" panose="020B0503020204020204" pitchFamily="34" charset="-122"/>
                <a:ea typeface="Alibaba PuHuiTi B"/>
              </a:rPr>
              <a:t>的对象</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400">
                <a:solidFill>
                  <a:schemeClr val="tx1">
                    <a:lumMod val="85000"/>
                    <a:lumOff val="15000"/>
                  </a:schemeClr>
                </a:solidFill>
                <a:latin typeface="微软雅黑" panose="020B0503020204020204" pitchFamily="34" charset="-122"/>
                <a:ea typeface="Alibaba PuHuiTi B"/>
              </a:rPr>
              <a:t>管理事务</a:t>
            </a:r>
            <a:endParaRPr lang="en-US" altLang="zh-CN" sz="1400">
              <a:solidFill>
                <a:schemeClr val="tx1">
                  <a:lumMod val="85000"/>
                  <a:lumOff val="15000"/>
                </a:schemeClr>
              </a:solidFill>
              <a:latin typeface="微软雅黑" panose="020B0503020204020204" pitchFamily="34" charset="-122"/>
              <a:ea typeface="Alibaba PuHuiTi B"/>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p:cNvSpPr txBox="1">
            <a:spLocks noChangeArrowheads="1"/>
          </p:cNvSpPr>
          <p:nvPr/>
        </p:nvSpPr>
        <p:spPr bwMode="auto">
          <a:xfrm>
            <a:off x="2628900" y="-25399"/>
            <a:ext cx="538691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dirty="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Connection</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3" name="文本框 2"/>
          <p:cNvSpPr txBox="1"/>
          <p:nvPr/>
        </p:nvSpPr>
        <p:spPr>
          <a:xfrm>
            <a:off x="1111251" y="1669815"/>
            <a:ext cx="3771468" cy="377411"/>
          </a:xfrm>
          <a:prstGeom prst="rect">
            <a:avLst/>
          </a:prstGeom>
          <a:noFill/>
        </p:spPr>
        <p:txBody>
          <a:bodyPr wrap="square">
            <a:spAutoFit/>
          </a:bodyPr>
          <a:lstStyle/>
          <a:p>
            <a:pPr marL="342900" indent="-342900">
              <a:lnSpc>
                <a:spcPct val="150000"/>
              </a:lnSpc>
              <a:buFont typeface="+mj-lt"/>
              <a:buAutoNum type="arabicPeriod"/>
              <a:defRPr/>
            </a:pPr>
            <a:r>
              <a:rPr lang="zh-CN" altLang="en-US" sz="1400">
                <a:solidFill>
                  <a:schemeClr val="tx1">
                    <a:lumMod val="85000"/>
                    <a:lumOff val="15000"/>
                  </a:schemeClr>
                </a:solidFill>
                <a:latin typeface="微软雅黑" panose="020B0503020204020204" pitchFamily="34" charset="-122"/>
                <a:ea typeface="Alibaba PuHuiTi B"/>
              </a:rPr>
              <a:t>获取执行 </a:t>
            </a:r>
            <a:r>
              <a:rPr lang="en-US" altLang="zh-CN" sz="1400">
                <a:solidFill>
                  <a:schemeClr val="tx1">
                    <a:lumMod val="85000"/>
                    <a:lumOff val="15000"/>
                  </a:schemeClr>
                </a:solidFill>
                <a:latin typeface="微软雅黑" panose="020B0503020204020204" pitchFamily="34" charset="-122"/>
                <a:ea typeface="Alibaba PuHuiTi B"/>
              </a:rPr>
              <a:t>SQL </a:t>
            </a:r>
            <a:r>
              <a:rPr lang="zh-CN" altLang="en-US" sz="1400">
                <a:solidFill>
                  <a:schemeClr val="tx1">
                    <a:lumMod val="85000"/>
                    <a:lumOff val="15000"/>
                  </a:schemeClr>
                </a:solidFill>
                <a:latin typeface="微软雅黑" panose="020B0503020204020204" pitchFamily="34" charset="-122"/>
                <a:ea typeface="Alibaba PuHuiTi B"/>
              </a:rPr>
              <a:t>的对象</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21" name="文本框 20"/>
          <p:cNvSpPr txBox="1"/>
          <p:nvPr/>
        </p:nvSpPr>
        <p:spPr>
          <a:xfrm>
            <a:off x="1434946" y="3271138"/>
            <a:ext cx="4433193" cy="377411"/>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预编译</a:t>
            </a: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的执行</a:t>
            </a: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对象：防止</a:t>
            </a: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注入</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22" name="文本框 21"/>
          <p:cNvSpPr txBox="1"/>
          <p:nvPr/>
        </p:nvSpPr>
        <p:spPr>
          <a:xfrm>
            <a:off x="1434947" y="4338478"/>
            <a:ext cx="3771468" cy="377411"/>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执行存储过程的对象</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23" name="文本框 22"/>
          <p:cNvSpPr txBox="1"/>
          <p:nvPr/>
        </p:nvSpPr>
        <p:spPr>
          <a:xfrm>
            <a:off x="1434947" y="2151265"/>
            <a:ext cx="3771468" cy="377411"/>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普通执行</a:t>
            </a: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对象</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24" name="TextBox 3"/>
          <p:cNvSpPr txBox="1"/>
          <p:nvPr/>
        </p:nvSpPr>
        <p:spPr>
          <a:xfrm>
            <a:off x="1508779" y="2706062"/>
            <a:ext cx="6667555" cy="375552"/>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400">
                <a:solidFill>
                  <a:srgbClr val="080808"/>
                </a:solidFill>
                <a:latin typeface="Arial Unicode MS"/>
                <a:ea typeface="Alibaba PuHuiTi B"/>
              </a:rPr>
              <a:t>Statement    </a:t>
            </a:r>
            <a:r>
              <a:rPr lang="en-US" altLang="zh-CN" sz="1400">
                <a:solidFill>
                  <a:schemeClr val="tx2"/>
                </a:solidFill>
                <a:latin typeface="Arial Unicode MS"/>
                <a:ea typeface="Alibaba PuHuiTi B"/>
              </a:rPr>
              <a:t>createStatement()</a:t>
            </a:r>
            <a:endParaRPr lang="zh-CN" altLang="zh-CN" sz="2000">
              <a:solidFill>
                <a:schemeClr val="tx2"/>
              </a:solidFill>
              <a:latin typeface="Arial" panose="020B0604020202020204" pitchFamily="34" charset="0"/>
              <a:ea typeface="Alibaba PuHuiTi B"/>
            </a:endParaRPr>
          </a:p>
        </p:txBody>
      </p:sp>
      <p:sp>
        <p:nvSpPr>
          <p:cNvPr id="25" name="TextBox 3"/>
          <p:cNvSpPr txBox="1"/>
          <p:nvPr/>
        </p:nvSpPr>
        <p:spPr>
          <a:xfrm>
            <a:off x="1508779" y="3863807"/>
            <a:ext cx="6667555" cy="375552"/>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400">
                <a:solidFill>
                  <a:srgbClr val="080808"/>
                </a:solidFill>
                <a:latin typeface="Arial Unicode MS"/>
                <a:ea typeface="Alibaba PuHuiTi B"/>
              </a:rPr>
              <a:t>PreparedStatement    </a:t>
            </a:r>
            <a:r>
              <a:rPr lang="en-US" altLang="zh-CN" sz="1400">
                <a:solidFill>
                  <a:schemeClr val="tx2"/>
                </a:solidFill>
                <a:latin typeface="Arial Unicode MS"/>
                <a:ea typeface="Alibaba PuHuiTi B"/>
              </a:rPr>
              <a:t>prepareStatement​ (sql)</a:t>
            </a:r>
            <a:endParaRPr lang="zh-CN" altLang="zh-CN" sz="2000">
              <a:solidFill>
                <a:schemeClr val="tx2"/>
              </a:solidFill>
              <a:latin typeface="Arial" panose="020B0604020202020204" pitchFamily="34" charset="0"/>
              <a:ea typeface="Alibaba PuHuiTi B"/>
            </a:endParaRPr>
          </a:p>
        </p:txBody>
      </p:sp>
      <p:sp>
        <p:nvSpPr>
          <p:cNvPr id="26" name="TextBox 3"/>
          <p:cNvSpPr txBox="1"/>
          <p:nvPr/>
        </p:nvSpPr>
        <p:spPr>
          <a:xfrm>
            <a:off x="1508779" y="4929288"/>
            <a:ext cx="6667555" cy="375552"/>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400">
                <a:solidFill>
                  <a:srgbClr val="080808"/>
                </a:solidFill>
                <a:latin typeface="Arial Unicode MS"/>
                <a:ea typeface="Alibaba PuHuiTi B"/>
              </a:rPr>
              <a:t>CallableStatement   </a:t>
            </a:r>
            <a:r>
              <a:rPr lang="en-US" altLang="zh-CN" sz="1400">
                <a:solidFill>
                  <a:schemeClr val="tx2"/>
                </a:solidFill>
                <a:latin typeface="Arial Unicode MS"/>
                <a:ea typeface="Alibaba PuHuiTi B"/>
              </a:rPr>
              <a:t>prepareCall​​ (sql)</a:t>
            </a:r>
            <a:endParaRPr lang="zh-CN" altLang="zh-CN" sz="2000">
              <a:solidFill>
                <a:schemeClr val="tx2"/>
              </a:solidFill>
              <a:latin typeface="Arial" panose="020B0604020202020204" pitchFamily="34" charset="0"/>
              <a:ea typeface="Alibaba PuHuiTi B"/>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down)">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p:cNvSpPr txBox="1">
            <a:spLocks noChangeArrowheads="1"/>
          </p:cNvSpPr>
          <p:nvPr/>
        </p:nvSpPr>
        <p:spPr bwMode="auto">
          <a:xfrm>
            <a:off x="2586038" y="-25399"/>
            <a:ext cx="542978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dirty="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Connection</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3" name="文本框 2"/>
          <p:cNvSpPr txBox="1"/>
          <p:nvPr/>
        </p:nvSpPr>
        <p:spPr>
          <a:xfrm>
            <a:off x="1111251" y="1669815"/>
            <a:ext cx="3771468" cy="377411"/>
          </a:xfrm>
          <a:prstGeom prst="rect">
            <a:avLst/>
          </a:prstGeom>
          <a:noFill/>
        </p:spPr>
        <p:txBody>
          <a:bodyPr wrap="square">
            <a:spAutoFit/>
          </a:bodyPr>
          <a:lstStyle/>
          <a:p>
            <a:pPr>
              <a:lnSpc>
                <a:spcPct val="150000"/>
              </a:lnSpc>
              <a:defRPr/>
            </a:pPr>
            <a:r>
              <a:rPr lang="en-US" altLang="zh-CN" sz="1400">
                <a:solidFill>
                  <a:schemeClr val="tx1">
                    <a:lumMod val="85000"/>
                    <a:lumOff val="15000"/>
                  </a:schemeClr>
                </a:solidFill>
                <a:latin typeface="微软雅黑" panose="020B0503020204020204" pitchFamily="34" charset="-122"/>
                <a:ea typeface="Alibaba PuHuiTi B"/>
              </a:rPr>
              <a:t>2.    </a:t>
            </a:r>
            <a:r>
              <a:rPr lang="zh-CN" altLang="en-US" sz="1400">
                <a:solidFill>
                  <a:schemeClr val="tx1">
                    <a:lumMod val="85000"/>
                    <a:lumOff val="15000"/>
                  </a:schemeClr>
                </a:solidFill>
                <a:latin typeface="微软雅黑" panose="020B0503020204020204" pitchFamily="34" charset="-122"/>
                <a:ea typeface="Alibaba PuHuiTi B"/>
              </a:rPr>
              <a:t>事务管理</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1" name="TextBox 3"/>
          <p:cNvSpPr txBox="1"/>
          <p:nvPr/>
        </p:nvSpPr>
        <p:spPr>
          <a:xfrm>
            <a:off x="1491802" y="2407705"/>
            <a:ext cx="9063748" cy="1669688"/>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zh-CN" altLang="en-US" sz="1400">
                <a:solidFill>
                  <a:srgbClr val="C00000"/>
                </a:solidFill>
                <a:latin typeface="Arial Unicode MS"/>
                <a:ea typeface="Alibaba PuHuiTi B"/>
              </a:rPr>
              <a:t>开启事务</a:t>
            </a:r>
            <a:r>
              <a:rPr lang="zh-CN" altLang="en-US" sz="1400">
                <a:solidFill>
                  <a:srgbClr val="080808"/>
                </a:solidFill>
                <a:latin typeface="Arial Unicode MS"/>
                <a:ea typeface="Alibaba PuHuiTi B"/>
              </a:rPr>
              <a:t>：</a:t>
            </a:r>
            <a:r>
              <a:rPr lang="en-US" altLang="zh-CN" sz="1400">
                <a:solidFill>
                  <a:srgbClr val="080808"/>
                </a:solidFill>
                <a:latin typeface="Arial Unicode MS"/>
                <a:ea typeface="Alibaba PuHuiTi B"/>
              </a:rPr>
              <a:t>BEGIN; / START TRANSACTION;</a:t>
            </a:r>
            <a:endParaRPr lang="en-US" altLang="zh-CN" sz="1400">
              <a:solidFill>
                <a:srgbClr val="080808"/>
              </a:solidFill>
              <a:latin typeface="Arial Unicode MS"/>
              <a:ea typeface="Alibaba PuHuiTi B"/>
            </a:endParaRPr>
          </a:p>
          <a:p>
            <a:pPr eaLnBrk="0" fontAlgn="base" hangingPunct="0">
              <a:lnSpc>
                <a:spcPct val="150000"/>
              </a:lnSpc>
              <a:spcBef>
                <a:spcPct val="0"/>
              </a:spcBef>
              <a:spcAft>
                <a:spcPct val="0"/>
              </a:spcAft>
            </a:pPr>
            <a:r>
              <a:rPr lang="zh-CN" altLang="en-US" sz="1400">
                <a:solidFill>
                  <a:srgbClr val="C00000"/>
                </a:solidFill>
                <a:latin typeface="Arial Unicode MS"/>
                <a:ea typeface="Alibaba PuHuiTi B"/>
              </a:rPr>
              <a:t>提交事务</a:t>
            </a:r>
            <a:r>
              <a:rPr lang="zh-CN" altLang="en-US" sz="1400">
                <a:solidFill>
                  <a:srgbClr val="080808"/>
                </a:solidFill>
                <a:latin typeface="Arial Unicode MS"/>
                <a:ea typeface="Alibaba PuHuiTi B"/>
              </a:rPr>
              <a:t>：</a:t>
            </a:r>
            <a:r>
              <a:rPr lang="en-US" altLang="zh-CN" sz="1400">
                <a:solidFill>
                  <a:srgbClr val="080808"/>
                </a:solidFill>
                <a:latin typeface="Arial Unicode MS"/>
                <a:ea typeface="Alibaba PuHuiTi B"/>
              </a:rPr>
              <a:t>COMMIT;</a:t>
            </a:r>
            <a:endParaRPr lang="en-US" altLang="zh-CN" sz="2000">
              <a:latin typeface="Arial" panose="020B0604020202020204" pitchFamily="34" charset="0"/>
              <a:ea typeface="Alibaba PuHuiTi B"/>
            </a:endParaRPr>
          </a:p>
          <a:p>
            <a:pPr eaLnBrk="0" fontAlgn="base" hangingPunct="0">
              <a:lnSpc>
                <a:spcPct val="150000"/>
              </a:lnSpc>
              <a:spcBef>
                <a:spcPct val="0"/>
              </a:spcBef>
              <a:spcAft>
                <a:spcPct val="0"/>
              </a:spcAft>
            </a:pPr>
            <a:r>
              <a:rPr lang="zh-CN" altLang="en-US" sz="1400">
                <a:solidFill>
                  <a:srgbClr val="C00000"/>
                </a:solidFill>
                <a:latin typeface="Arial" panose="020B0604020202020204" pitchFamily="34" charset="0"/>
                <a:ea typeface="Alibaba PuHuiTi B"/>
              </a:rPr>
              <a:t>回滚事务</a:t>
            </a:r>
            <a:r>
              <a:rPr lang="zh-CN" altLang="en-US" sz="1400">
                <a:solidFill>
                  <a:srgbClr val="080808"/>
                </a:solidFill>
                <a:latin typeface="Arial" panose="020B0604020202020204" pitchFamily="34" charset="0"/>
                <a:ea typeface="Alibaba PuHuiTi B"/>
              </a:rPr>
              <a:t>：</a:t>
            </a:r>
            <a:r>
              <a:rPr lang="en-US" altLang="zh-CN" sz="1400">
                <a:solidFill>
                  <a:srgbClr val="080808"/>
                </a:solidFill>
                <a:latin typeface="Arial" panose="020B0604020202020204" pitchFamily="34" charset="0"/>
                <a:ea typeface="Alibaba PuHuiTi B"/>
              </a:rPr>
              <a:t>ROLLBACK;</a:t>
            </a:r>
            <a:endParaRPr lang="en-US" altLang="zh-CN" sz="1400">
              <a:solidFill>
                <a:srgbClr val="080808"/>
              </a:solidFill>
              <a:latin typeface="Arial" panose="020B0604020202020204" pitchFamily="34" charset="0"/>
              <a:ea typeface="Alibaba PuHuiTi B"/>
            </a:endParaRPr>
          </a:p>
          <a:p>
            <a:pPr eaLnBrk="0" fontAlgn="base" hangingPunct="0">
              <a:lnSpc>
                <a:spcPct val="150000"/>
              </a:lnSpc>
              <a:spcBef>
                <a:spcPct val="0"/>
              </a:spcBef>
              <a:spcAft>
                <a:spcPct val="0"/>
              </a:spcAft>
            </a:pPr>
            <a:endParaRPr lang="en-US" altLang="zh-CN" sz="1400">
              <a:solidFill>
                <a:srgbClr val="080808"/>
              </a:solidFill>
              <a:latin typeface="Arial" panose="020B0604020202020204" pitchFamily="34" charset="0"/>
              <a:ea typeface="Alibaba PuHuiTi B"/>
            </a:endParaRPr>
          </a:p>
          <a:p>
            <a:pPr eaLnBrk="0" fontAlgn="base" hangingPunct="0">
              <a:lnSpc>
                <a:spcPct val="150000"/>
              </a:lnSpc>
              <a:spcBef>
                <a:spcPct val="0"/>
              </a:spcBef>
              <a:spcAft>
                <a:spcPct val="0"/>
              </a:spcAft>
            </a:pPr>
            <a:r>
              <a:rPr lang="en-US" altLang="zh-CN" sz="1400">
                <a:solidFill>
                  <a:srgbClr val="080808"/>
                </a:solidFill>
                <a:latin typeface="Arial" panose="020B0604020202020204" pitchFamily="34" charset="0"/>
                <a:ea typeface="Alibaba PuHuiTi B"/>
              </a:rPr>
              <a:t>MySQL</a:t>
            </a:r>
            <a:r>
              <a:rPr lang="zh-CN" altLang="en-US" sz="1400">
                <a:solidFill>
                  <a:srgbClr val="080808"/>
                </a:solidFill>
                <a:latin typeface="Arial" panose="020B0604020202020204" pitchFamily="34" charset="0"/>
                <a:ea typeface="Alibaba PuHuiTi B"/>
              </a:rPr>
              <a:t>默认自动提交事务</a:t>
            </a:r>
            <a:endParaRPr lang="en-US" altLang="zh-CN" sz="1400">
              <a:solidFill>
                <a:srgbClr val="080808"/>
              </a:solidFill>
              <a:latin typeface="Arial Unicode MS"/>
              <a:ea typeface="Alibaba PuHuiTi B"/>
            </a:endParaRPr>
          </a:p>
        </p:txBody>
      </p:sp>
      <p:sp>
        <p:nvSpPr>
          <p:cNvPr id="12" name="文本框 11"/>
          <p:cNvSpPr txBox="1"/>
          <p:nvPr/>
        </p:nvSpPr>
        <p:spPr>
          <a:xfrm>
            <a:off x="1491802" y="2020841"/>
            <a:ext cx="3771468" cy="377411"/>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MySQL </a:t>
            </a:r>
            <a:r>
              <a:rPr lang="zh-CN" altLang="en-US" sz="1400">
                <a:solidFill>
                  <a:schemeClr val="tx1">
                    <a:lumMod val="85000"/>
                    <a:lumOff val="15000"/>
                  </a:schemeClr>
                </a:solidFill>
                <a:latin typeface="微软雅黑" panose="020B0503020204020204" pitchFamily="34" charset="-122"/>
                <a:ea typeface="Alibaba PuHuiTi B"/>
              </a:rPr>
              <a:t>事务管理</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3" name="文本框 12"/>
          <p:cNvSpPr txBox="1"/>
          <p:nvPr/>
        </p:nvSpPr>
        <p:spPr>
          <a:xfrm>
            <a:off x="1491802" y="4217620"/>
            <a:ext cx="5645845" cy="377411"/>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JDBC </a:t>
            </a:r>
            <a:r>
              <a:rPr lang="zh-CN" altLang="en-US" sz="1400">
                <a:solidFill>
                  <a:schemeClr val="tx1">
                    <a:lumMod val="85000"/>
                    <a:lumOff val="15000"/>
                  </a:schemeClr>
                </a:solidFill>
                <a:latin typeface="微软雅黑" panose="020B0503020204020204" pitchFamily="34" charset="-122"/>
                <a:ea typeface="Alibaba PuHuiTi B"/>
              </a:rPr>
              <a:t>事务管理：</a:t>
            </a:r>
            <a:r>
              <a:rPr lang="en-US" altLang="zh-CN" sz="1400">
                <a:solidFill>
                  <a:schemeClr val="tx1">
                    <a:lumMod val="85000"/>
                    <a:lumOff val="15000"/>
                  </a:schemeClr>
                </a:solidFill>
                <a:latin typeface="微软雅黑" panose="020B0503020204020204" pitchFamily="34" charset="-122"/>
                <a:ea typeface="Alibaba PuHuiTi B"/>
              </a:rPr>
              <a:t>Connection</a:t>
            </a:r>
            <a:r>
              <a:rPr lang="zh-CN" altLang="en-US" sz="1400">
                <a:solidFill>
                  <a:schemeClr val="tx1">
                    <a:lumMod val="85000"/>
                    <a:lumOff val="15000"/>
                  </a:schemeClr>
                </a:solidFill>
                <a:latin typeface="微软雅黑" panose="020B0503020204020204" pitchFamily="34" charset="-122"/>
                <a:ea typeface="Alibaba PuHuiTi B"/>
              </a:rPr>
              <a:t>接口中定义了</a:t>
            </a:r>
            <a:r>
              <a:rPr lang="en-US" altLang="zh-CN" sz="1400">
                <a:solidFill>
                  <a:schemeClr val="tx1">
                    <a:lumMod val="85000"/>
                    <a:lumOff val="15000"/>
                  </a:schemeClr>
                </a:solidFill>
                <a:latin typeface="微软雅黑" panose="020B0503020204020204" pitchFamily="34" charset="-122"/>
                <a:ea typeface="Alibaba PuHuiTi B"/>
              </a:rPr>
              <a:t>3</a:t>
            </a:r>
            <a:r>
              <a:rPr lang="zh-CN" altLang="en-US" sz="1400">
                <a:solidFill>
                  <a:schemeClr val="tx1">
                    <a:lumMod val="85000"/>
                    <a:lumOff val="15000"/>
                  </a:schemeClr>
                </a:solidFill>
                <a:latin typeface="微软雅黑" panose="020B0503020204020204" pitchFamily="34" charset="-122"/>
                <a:ea typeface="Alibaba PuHuiTi B"/>
              </a:rPr>
              <a:t>个对应的方法</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4" name="TextBox 3"/>
          <p:cNvSpPr txBox="1"/>
          <p:nvPr/>
        </p:nvSpPr>
        <p:spPr>
          <a:xfrm>
            <a:off x="1491802" y="4742999"/>
            <a:ext cx="9063748" cy="1023357"/>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zh-CN" altLang="en-US" sz="1400">
                <a:solidFill>
                  <a:srgbClr val="C00000"/>
                </a:solidFill>
                <a:latin typeface="Arial Unicode MS"/>
                <a:ea typeface="Alibaba PuHuiTi B"/>
              </a:rPr>
              <a:t>开启事务</a:t>
            </a:r>
            <a:r>
              <a:rPr lang="zh-CN" altLang="en-US" sz="1400">
                <a:solidFill>
                  <a:srgbClr val="080808"/>
                </a:solidFill>
                <a:latin typeface="Arial Unicode MS"/>
                <a:ea typeface="Alibaba PuHuiTi B"/>
              </a:rPr>
              <a:t>：</a:t>
            </a:r>
            <a:r>
              <a:rPr lang="en-US" altLang="zh-CN" sz="1400">
                <a:solidFill>
                  <a:srgbClr val="080808"/>
                </a:solidFill>
                <a:latin typeface="Arial Unicode MS"/>
                <a:ea typeface="Alibaba PuHuiTi B"/>
              </a:rPr>
              <a:t>setAutoCommit(boolean autoCommit)</a:t>
            </a:r>
            <a:r>
              <a:rPr lang="zh-CN" altLang="en-US" sz="1400">
                <a:solidFill>
                  <a:srgbClr val="080808"/>
                </a:solidFill>
                <a:latin typeface="Arial Unicode MS"/>
                <a:ea typeface="Alibaba PuHuiTi B"/>
              </a:rPr>
              <a:t>：</a:t>
            </a:r>
            <a:r>
              <a:rPr lang="en-US" altLang="zh-CN" sz="1400">
                <a:solidFill>
                  <a:srgbClr val="080808"/>
                </a:solidFill>
                <a:latin typeface="Arial Unicode MS"/>
                <a:ea typeface="Alibaba PuHuiTi B"/>
              </a:rPr>
              <a:t>true</a:t>
            </a:r>
            <a:r>
              <a:rPr lang="zh-CN" altLang="en-US" sz="1400">
                <a:solidFill>
                  <a:srgbClr val="080808"/>
                </a:solidFill>
                <a:latin typeface="Arial Unicode MS"/>
                <a:ea typeface="Alibaba PuHuiTi B"/>
              </a:rPr>
              <a:t>为自动提交事务；</a:t>
            </a:r>
            <a:r>
              <a:rPr lang="en-US" altLang="zh-CN" sz="1400">
                <a:solidFill>
                  <a:srgbClr val="080808"/>
                </a:solidFill>
                <a:latin typeface="Arial Unicode MS"/>
                <a:ea typeface="Alibaba PuHuiTi B"/>
              </a:rPr>
              <a:t>false</a:t>
            </a:r>
            <a:r>
              <a:rPr lang="zh-CN" altLang="en-US" sz="1400">
                <a:solidFill>
                  <a:srgbClr val="080808"/>
                </a:solidFill>
                <a:latin typeface="Arial Unicode MS"/>
                <a:ea typeface="Alibaba PuHuiTi B"/>
              </a:rPr>
              <a:t>为手动提交事务，即为开启事务</a:t>
            </a:r>
            <a:endParaRPr lang="en-US" altLang="zh-CN" sz="1400">
              <a:solidFill>
                <a:srgbClr val="080808"/>
              </a:solidFill>
              <a:latin typeface="Arial Unicode MS"/>
              <a:ea typeface="Alibaba PuHuiTi B"/>
            </a:endParaRPr>
          </a:p>
          <a:p>
            <a:pPr eaLnBrk="0" fontAlgn="base" hangingPunct="0">
              <a:lnSpc>
                <a:spcPct val="150000"/>
              </a:lnSpc>
              <a:spcBef>
                <a:spcPct val="0"/>
              </a:spcBef>
              <a:spcAft>
                <a:spcPct val="0"/>
              </a:spcAft>
            </a:pPr>
            <a:r>
              <a:rPr lang="zh-CN" altLang="en-US" sz="1400">
                <a:solidFill>
                  <a:srgbClr val="C00000"/>
                </a:solidFill>
                <a:latin typeface="Arial Unicode MS"/>
                <a:ea typeface="Alibaba PuHuiTi B"/>
              </a:rPr>
              <a:t>提交事务</a:t>
            </a:r>
            <a:r>
              <a:rPr lang="zh-CN" altLang="en-US" sz="1400">
                <a:solidFill>
                  <a:srgbClr val="080808"/>
                </a:solidFill>
                <a:latin typeface="Arial Unicode MS"/>
                <a:ea typeface="Alibaba PuHuiTi B"/>
              </a:rPr>
              <a:t>：</a:t>
            </a:r>
            <a:r>
              <a:rPr lang="en-US" altLang="zh-CN" sz="1400">
                <a:solidFill>
                  <a:srgbClr val="080808"/>
                </a:solidFill>
                <a:latin typeface="Arial Unicode MS"/>
                <a:ea typeface="Alibaba PuHuiTi B"/>
              </a:rPr>
              <a:t>commit()</a:t>
            </a:r>
            <a:endParaRPr lang="en-US" altLang="zh-CN" sz="2000">
              <a:latin typeface="Arial" panose="020B0604020202020204" pitchFamily="34" charset="0"/>
              <a:ea typeface="Alibaba PuHuiTi B"/>
            </a:endParaRPr>
          </a:p>
          <a:p>
            <a:pPr eaLnBrk="0" fontAlgn="base" hangingPunct="0">
              <a:lnSpc>
                <a:spcPct val="150000"/>
              </a:lnSpc>
              <a:spcBef>
                <a:spcPct val="0"/>
              </a:spcBef>
              <a:spcAft>
                <a:spcPct val="0"/>
              </a:spcAft>
            </a:pPr>
            <a:r>
              <a:rPr lang="zh-CN" altLang="en-US" sz="1400">
                <a:solidFill>
                  <a:srgbClr val="C00000"/>
                </a:solidFill>
                <a:latin typeface="Arial" panose="020B0604020202020204" pitchFamily="34" charset="0"/>
                <a:ea typeface="Alibaba PuHuiTi B"/>
              </a:rPr>
              <a:t>回滚事务</a:t>
            </a:r>
            <a:r>
              <a:rPr lang="zh-CN" altLang="en-US" sz="1400">
                <a:solidFill>
                  <a:srgbClr val="080808"/>
                </a:solidFill>
                <a:latin typeface="Arial" panose="020B0604020202020204" pitchFamily="34" charset="0"/>
                <a:ea typeface="Alibaba PuHuiTi B"/>
              </a:rPr>
              <a:t>：</a:t>
            </a:r>
            <a:r>
              <a:rPr lang="en-US" altLang="zh-CN" sz="1400">
                <a:solidFill>
                  <a:srgbClr val="080808"/>
                </a:solidFill>
                <a:latin typeface="Arial" panose="020B0604020202020204" pitchFamily="34" charset="0"/>
                <a:ea typeface="Alibaba PuHuiTi B"/>
              </a:rPr>
              <a:t>rollback()</a:t>
            </a:r>
            <a:endParaRPr lang="en-US" altLang="zh-CN" sz="1400">
              <a:solidFill>
                <a:srgbClr val="080808"/>
              </a:solidFill>
              <a:latin typeface="Arial" panose="020B0604020202020204" pitchFamily="34" charset="0"/>
              <a:ea typeface="Alibaba PuHuiTi B"/>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a:t>JDBC API </a:t>
            </a:r>
            <a:r>
              <a:rPr lang="zh-CN" altLang="en-US"/>
              <a:t>详解</a:t>
            </a:r>
            <a:endParaRPr lang="zh-CN" altLang="en-US"/>
          </a:p>
        </p:txBody>
      </p:sp>
      <p:sp>
        <p:nvSpPr>
          <p:cNvPr id="3" name="文本占位符 2"/>
          <p:cNvSpPr>
            <a:spLocks noGrp="1"/>
          </p:cNvSpPr>
          <p:nvPr>
            <p:ph type="body" idx="10"/>
          </p:nvPr>
        </p:nvSpPr>
        <p:spPr>
          <a:xfrm>
            <a:off x="5273040" y="3069272"/>
            <a:ext cx="5466080" cy="3581694"/>
          </a:xfrm>
        </p:spPr>
        <p:txBody>
          <a:bodyPr/>
          <a:lstStyle/>
          <a:p>
            <a:r>
              <a:rPr lang="en-US" altLang="zh-CN"/>
              <a:t>DriverManager</a:t>
            </a:r>
            <a:endParaRPr lang="en-US" altLang="zh-CN"/>
          </a:p>
          <a:p>
            <a:r>
              <a:rPr kumimoji="1" lang="en-US" altLang="zh-CN"/>
              <a:t>Connection</a:t>
            </a:r>
            <a:endParaRPr kumimoji="1" lang="en-US" altLang="zh-CN"/>
          </a:p>
          <a:p>
            <a:r>
              <a:rPr kumimoji="1" lang="en-US" altLang="zh-CN">
                <a:solidFill>
                  <a:srgbClr val="C00000"/>
                </a:solidFill>
              </a:rPr>
              <a:t>Statement</a:t>
            </a:r>
            <a:endParaRPr kumimoji="1" lang="en-US" altLang="zh-CN">
              <a:solidFill>
                <a:srgbClr val="C00000"/>
              </a:solidFill>
            </a:endParaRPr>
          </a:p>
          <a:p>
            <a:r>
              <a:rPr kumimoji="1" lang="en-US" altLang="zh-CN"/>
              <a:t>ResultSet</a:t>
            </a:r>
            <a:endParaRPr kumimoji="1" lang="en-US" altLang="zh-CN"/>
          </a:p>
          <a:p>
            <a:r>
              <a:rPr kumimoji="1" lang="en-US" altLang="zh-CN"/>
              <a:t>PreparedStatement</a:t>
            </a:r>
            <a:endParaRPr kumimoji="1" lang="en-US" altLang="zh-CN"/>
          </a:p>
        </p:txBody>
      </p:sp>
      <p:sp>
        <p:nvSpPr>
          <p:cNvPr id="4" name="文本占位符 3"/>
          <p:cNvSpPr>
            <a:spLocks noGrp="1"/>
          </p:cNvSpPr>
          <p:nvPr>
            <p:ph type="body" sz="quarter" idx="11"/>
          </p:nvPr>
        </p:nvSpPr>
        <p:spPr/>
        <p:txBody>
          <a:bodyPr/>
          <a:lstStyle/>
          <a:p>
            <a:r>
              <a:rPr lang="en-US" altLang="zh-CN"/>
              <a:t>03</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p:cNvSpPr txBox="1">
            <a:spLocks noChangeArrowheads="1"/>
          </p:cNvSpPr>
          <p:nvPr/>
        </p:nvSpPr>
        <p:spPr bwMode="auto">
          <a:xfrm>
            <a:off x="2657475" y="-25399"/>
            <a:ext cx="535834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dirty="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Statement</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9" name="文本框 8"/>
          <p:cNvSpPr txBox="1"/>
          <p:nvPr/>
        </p:nvSpPr>
        <p:spPr>
          <a:xfrm>
            <a:off x="1111251" y="1465628"/>
            <a:ext cx="3771468" cy="700576"/>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Statement</a:t>
            </a:r>
            <a:r>
              <a:rPr lang="zh-CN" altLang="en-US" sz="1400">
                <a:solidFill>
                  <a:schemeClr val="tx1">
                    <a:lumMod val="85000"/>
                    <a:lumOff val="15000"/>
                  </a:schemeClr>
                </a:solidFill>
                <a:latin typeface="微软雅黑" panose="020B0503020204020204" pitchFamily="34" charset="-122"/>
                <a:ea typeface="Alibaba PuHuiTi B"/>
              </a:rPr>
              <a:t>作用：</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400">
                <a:solidFill>
                  <a:schemeClr val="tx1">
                    <a:lumMod val="85000"/>
                    <a:lumOff val="15000"/>
                  </a:schemeClr>
                </a:solidFill>
                <a:latin typeface="微软雅黑" panose="020B0503020204020204" pitchFamily="34" charset="-122"/>
                <a:ea typeface="Alibaba PuHuiTi B"/>
              </a:rPr>
              <a:t>执行</a:t>
            </a: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语句</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0" name="文本框 9"/>
          <p:cNvSpPr txBox="1"/>
          <p:nvPr/>
        </p:nvSpPr>
        <p:spPr>
          <a:xfrm>
            <a:off x="1111251" y="2203518"/>
            <a:ext cx="3771468" cy="377411"/>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执行</a:t>
            </a: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语句</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8" name="TextBox 3"/>
          <p:cNvSpPr txBox="1"/>
          <p:nvPr/>
        </p:nvSpPr>
        <p:spPr>
          <a:xfrm>
            <a:off x="1624189" y="2789665"/>
            <a:ext cx="7431034" cy="700192"/>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400">
                <a:solidFill>
                  <a:srgbClr val="080808"/>
                </a:solidFill>
                <a:latin typeface="Arial Unicode MS"/>
                <a:ea typeface="Alibaba PuHuiTi B"/>
              </a:rPr>
              <a:t>int    </a:t>
            </a:r>
            <a:r>
              <a:rPr lang="en-US" altLang="zh-CN" sz="1400">
                <a:solidFill>
                  <a:schemeClr val="tx2"/>
                </a:solidFill>
                <a:latin typeface="Arial Unicode MS"/>
                <a:ea typeface="Alibaba PuHuiTi B"/>
              </a:rPr>
              <a:t>executeUpdate(sql)</a:t>
            </a:r>
            <a:r>
              <a:rPr lang="zh-CN" altLang="en-US" sz="1400">
                <a:solidFill>
                  <a:schemeClr val="tx2"/>
                </a:solidFill>
                <a:latin typeface="Arial Unicode MS"/>
                <a:ea typeface="Alibaba PuHuiTi B"/>
              </a:rPr>
              <a:t>：</a:t>
            </a:r>
            <a:r>
              <a:rPr lang="zh-CN" altLang="en-US" sz="1400">
                <a:solidFill>
                  <a:schemeClr val="tx1">
                    <a:lumMod val="85000"/>
                    <a:lumOff val="15000"/>
                  </a:schemeClr>
                </a:solidFill>
                <a:latin typeface="微软雅黑" panose="020B0503020204020204" pitchFamily="34" charset="-122"/>
                <a:ea typeface="Alibaba PuHuiTi B"/>
              </a:rPr>
              <a:t>执行</a:t>
            </a:r>
            <a:r>
              <a:rPr lang="en-US" altLang="zh-CN" sz="1400">
                <a:solidFill>
                  <a:schemeClr val="tx1">
                    <a:lumMod val="85000"/>
                    <a:lumOff val="15000"/>
                  </a:schemeClr>
                </a:solidFill>
                <a:latin typeface="微软雅黑" panose="020B0503020204020204" pitchFamily="34" charset="-122"/>
                <a:ea typeface="Alibaba PuHuiTi B"/>
              </a:rPr>
              <a:t>DML</a:t>
            </a:r>
            <a:r>
              <a:rPr lang="zh-CN" altLang="en-US" sz="1400">
                <a:solidFill>
                  <a:schemeClr val="tx1">
                    <a:lumMod val="85000"/>
                    <a:lumOff val="15000"/>
                  </a:schemeClr>
                </a:solidFill>
                <a:latin typeface="微软雅黑" panose="020B0503020204020204" pitchFamily="34" charset="-122"/>
                <a:ea typeface="Alibaba PuHuiTi B"/>
              </a:rPr>
              <a:t>、</a:t>
            </a:r>
            <a:r>
              <a:rPr lang="en-US" altLang="zh-CN" sz="1400">
                <a:solidFill>
                  <a:schemeClr val="tx1">
                    <a:lumMod val="85000"/>
                    <a:lumOff val="15000"/>
                  </a:schemeClr>
                </a:solidFill>
                <a:latin typeface="微软雅黑" panose="020B0503020204020204" pitchFamily="34" charset="-122"/>
                <a:ea typeface="Alibaba PuHuiTi B"/>
              </a:rPr>
              <a:t>DDL</a:t>
            </a:r>
            <a:r>
              <a:rPr lang="zh-CN" altLang="en-US" sz="1400">
                <a:solidFill>
                  <a:schemeClr val="tx1">
                    <a:lumMod val="85000"/>
                    <a:lumOff val="15000"/>
                  </a:schemeClr>
                </a:solidFill>
                <a:latin typeface="微软雅黑" panose="020B0503020204020204" pitchFamily="34" charset="-122"/>
                <a:ea typeface="Alibaba PuHuiTi B"/>
              </a:rPr>
              <a:t>语句</a:t>
            </a:r>
            <a:endParaRPr lang="en-US" altLang="zh-CN" sz="1400">
              <a:solidFill>
                <a:schemeClr val="tx2"/>
              </a:solidFill>
              <a:latin typeface="Arial Unicode MS"/>
              <a:ea typeface="Alibaba PuHuiTi B"/>
            </a:endParaRPr>
          </a:p>
          <a:p>
            <a:pPr marL="285750" indent="-285750" eaLnBrk="0" fontAlgn="base" hangingPunct="0">
              <a:lnSpc>
                <a:spcPct val="150000"/>
              </a:lnSpc>
              <a:spcBef>
                <a:spcPct val="0"/>
              </a:spcBef>
              <a:spcAft>
                <a:spcPct val="0"/>
              </a:spcAft>
              <a:buFont typeface="Wingdings" panose="05000000000000000000" pitchFamily="2" charset="2"/>
              <a:buChar char="Ø"/>
            </a:pPr>
            <a:r>
              <a:rPr lang="zh-CN" altLang="en-US" sz="1400">
                <a:solidFill>
                  <a:schemeClr val="tx1">
                    <a:lumMod val="85000"/>
                    <a:lumOff val="15000"/>
                  </a:schemeClr>
                </a:solidFill>
                <a:latin typeface="Arial Unicode MS"/>
                <a:ea typeface="Alibaba PuHuiTi B"/>
              </a:rPr>
              <a:t>返回值</a:t>
            </a:r>
            <a:r>
              <a:rPr lang="zh-CN" altLang="en-US" sz="1400">
                <a:solidFill>
                  <a:schemeClr val="tx1">
                    <a:lumMod val="85000"/>
                    <a:lumOff val="15000"/>
                  </a:schemeClr>
                </a:solidFill>
                <a:latin typeface="Arial Unicode MS"/>
                <a:ea typeface="Alibaba PuHuiTi B"/>
                <a:sym typeface="Wingdings" panose="05000000000000000000" pitchFamily="2" charset="2"/>
              </a:rPr>
              <a:t>：</a:t>
            </a:r>
            <a:r>
              <a:rPr lang="en-US" altLang="zh-CN" sz="1400">
                <a:solidFill>
                  <a:schemeClr val="tx1">
                    <a:lumMod val="85000"/>
                    <a:lumOff val="15000"/>
                  </a:schemeClr>
                </a:solidFill>
                <a:latin typeface="Arial Unicode MS"/>
                <a:ea typeface="Alibaba PuHuiTi B"/>
                <a:sym typeface="Wingdings" panose="05000000000000000000" pitchFamily="2" charset="2"/>
              </a:rPr>
              <a:t>(1) </a:t>
            </a:r>
            <a:r>
              <a:rPr lang="en-US" altLang="zh-CN" sz="1400">
                <a:solidFill>
                  <a:schemeClr val="tx1">
                    <a:lumMod val="85000"/>
                    <a:lumOff val="15000"/>
                  </a:schemeClr>
                </a:solidFill>
                <a:latin typeface="Arial Unicode MS"/>
                <a:ea typeface="Alibaba PuHuiTi B"/>
              </a:rPr>
              <a:t>DML</a:t>
            </a:r>
            <a:r>
              <a:rPr lang="zh-CN" altLang="en-US" sz="1400">
                <a:solidFill>
                  <a:schemeClr val="tx1">
                    <a:lumMod val="85000"/>
                    <a:lumOff val="15000"/>
                  </a:schemeClr>
                </a:solidFill>
                <a:latin typeface="Arial Unicode MS"/>
                <a:ea typeface="Alibaba PuHuiTi B"/>
              </a:rPr>
              <a:t>语句影响的行数 </a:t>
            </a:r>
            <a:r>
              <a:rPr lang="en-US" altLang="zh-CN" sz="1400">
                <a:solidFill>
                  <a:schemeClr val="tx1">
                    <a:lumMod val="85000"/>
                    <a:lumOff val="15000"/>
                  </a:schemeClr>
                </a:solidFill>
                <a:latin typeface="Arial Unicode MS"/>
                <a:ea typeface="Alibaba PuHuiTi B"/>
              </a:rPr>
              <a:t>(2) DDL</a:t>
            </a:r>
            <a:r>
              <a:rPr lang="zh-CN" altLang="en-US" sz="1400">
                <a:solidFill>
                  <a:schemeClr val="tx1">
                    <a:lumMod val="85000"/>
                    <a:lumOff val="15000"/>
                  </a:schemeClr>
                </a:solidFill>
                <a:latin typeface="Arial Unicode MS"/>
                <a:ea typeface="Alibaba PuHuiTi B"/>
              </a:rPr>
              <a:t>语句执行后，执行成功也可能返回 </a:t>
            </a:r>
            <a:r>
              <a:rPr lang="en-US" altLang="zh-CN" sz="1400">
                <a:solidFill>
                  <a:schemeClr val="tx1">
                    <a:lumMod val="85000"/>
                    <a:lumOff val="15000"/>
                  </a:schemeClr>
                </a:solidFill>
                <a:latin typeface="Arial Unicode MS"/>
                <a:ea typeface="Alibaba PuHuiTi B"/>
              </a:rPr>
              <a:t>0</a:t>
            </a:r>
            <a:endParaRPr lang="en-US" altLang="zh-CN" sz="1400">
              <a:solidFill>
                <a:schemeClr val="tx1">
                  <a:lumMod val="85000"/>
                  <a:lumOff val="15000"/>
                </a:schemeClr>
              </a:solidFill>
              <a:latin typeface="Arial Unicode MS"/>
              <a:ea typeface="Alibaba PuHuiTi B"/>
            </a:endParaRPr>
          </a:p>
        </p:txBody>
      </p:sp>
      <p:sp>
        <p:nvSpPr>
          <p:cNvPr id="20" name="TextBox 3"/>
          <p:cNvSpPr txBox="1"/>
          <p:nvPr/>
        </p:nvSpPr>
        <p:spPr>
          <a:xfrm>
            <a:off x="1624189" y="3751228"/>
            <a:ext cx="7431034" cy="700192"/>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400">
                <a:solidFill>
                  <a:srgbClr val="080808"/>
                </a:solidFill>
                <a:latin typeface="Arial Unicode MS"/>
                <a:ea typeface="Alibaba PuHuiTi B"/>
              </a:rPr>
              <a:t>ResultSet    </a:t>
            </a:r>
            <a:r>
              <a:rPr lang="en-US" altLang="zh-CN" sz="1400">
                <a:solidFill>
                  <a:schemeClr val="tx2"/>
                </a:solidFill>
                <a:latin typeface="Arial Unicode MS"/>
                <a:ea typeface="Alibaba PuHuiTi B"/>
              </a:rPr>
              <a:t>executeQuery(sql)</a:t>
            </a:r>
            <a:r>
              <a:rPr lang="zh-CN" altLang="en-US" sz="1400">
                <a:solidFill>
                  <a:schemeClr val="tx2"/>
                </a:solidFill>
                <a:latin typeface="Arial Unicode MS"/>
                <a:ea typeface="Alibaba PuHuiTi B"/>
              </a:rPr>
              <a:t>：</a:t>
            </a:r>
            <a:r>
              <a:rPr lang="zh-CN" altLang="en-US" sz="1400">
                <a:solidFill>
                  <a:schemeClr val="tx1">
                    <a:lumMod val="85000"/>
                    <a:lumOff val="15000"/>
                  </a:schemeClr>
                </a:solidFill>
                <a:latin typeface="微软雅黑" panose="020B0503020204020204" pitchFamily="34" charset="-122"/>
                <a:ea typeface="Alibaba PuHuiTi B"/>
              </a:rPr>
              <a:t>执行</a:t>
            </a:r>
            <a:r>
              <a:rPr lang="en-US" altLang="zh-CN" sz="1400">
                <a:solidFill>
                  <a:schemeClr val="tx1">
                    <a:lumMod val="85000"/>
                    <a:lumOff val="15000"/>
                  </a:schemeClr>
                </a:solidFill>
                <a:latin typeface="微软雅黑" panose="020B0503020204020204" pitchFamily="34" charset="-122"/>
                <a:ea typeface="Alibaba PuHuiTi B"/>
              </a:rPr>
              <a:t>DQL </a:t>
            </a:r>
            <a:r>
              <a:rPr lang="zh-CN" altLang="en-US" sz="1400">
                <a:solidFill>
                  <a:schemeClr val="tx1">
                    <a:lumMod val="85000"/>
                    <a:lumOff val="15000"/>
                  </a:schemeClr>
                </a:solidFill>
                <a:latin typeface="微软雅黑" panose="020B0503020204020204" pitchFamily="34" charset="-122"/>
                <a:ea typeface="Alibaba PuHuiTi B"/>
              </a:rPr>
              <a:t>语句</a:t>
            </a:r>
            <a:endParaRPr lang="en-US" altLang="zh-CN" sz="1400">
              <a:solidFill>
                <a:schemeClr val="tx2"/>
              </a:solidFill>
              <a:latin typeface="Arial Unicode MS"/>
              <a:ea typeface="Alibaba PuHuiTi B"/>
            </a:endParaRPr>
          </a:p>
          <a:p>
            <a:pPr marL="285750" indent="-285750" eaLnBrk="0" fontAlgn="base" hangingPunct="0">
              <a:lnSpc>
                <a:spcPct val="150000"/>
              </a:lnSpc>
              <a:spcBef>
                <a:spcPct val="0"/>
              </a:spcBef>
              <a:spcAft>
                <a:spcPct val="0"/>
              </a:spcAft>
              <a:buFont typeface="Wingdings" panose="05000000000000000000" pitchFamily="2" charset="2"/>
              <a:buChar char="Ø"/>
            </a:pPr>
            <a:r>
              <a:rPr lang="zh-CN" altLang="en-US" sz="1400">
                <a:solidFill>
                  <a:schemeClr val="tx1">
                    <a:lumMod val="85000"/>
                    <a:lumOff val="15000"/>
                  </a:schemeClr>
                </a:solidFill>
                <a:latin typeface="Arial Unicode MS"/>
                <a:ea typeface="Alibaba PuHuiTi B"/>
              </a:rPr>
              <a:t>返回值：</a:t>
            </a:r>
            <a:r>
              <a:rPr lang="en-US" altLang="zh-CN" sz="1400">
                <a:solidFill>
                  <a:srgbClr val="080808"/>
                </a:solidFill>
                <a:latin typeface="Arial Unicode MS"/>
                <a:ea typeface="Alibaba PuHuiTi B"/>
              </a:rPr>
              <a:t> ResultSet </a:t>
            </a:r>
            <a:r>
              <a:rPr lang="zh-CN" altLang="en-US" sz="1400">
                <a:solidFill>
                  <a:srgbClr val="080808"/>
                </a:solidFill>
                <a:latin typeface="Arial Unicode MS"/>
                <a:ea typeface="Alibaba PuHuiTi B"/>
              </a:rPr>
              <a:t>结果集对象</a:t>
            </a:r>
            <a:endParaRPr lang="en-US" altLang="zh-CN" sz="1400">
              <a:solidFill>
                <a:schemeClr val="tx1">
                  <a:lumMod val="85000"/>
                  <a:lumOff val="15000"/>
                </a:schemeClr>
              </a:solidFill>
              <a:latin typeface="Arial Unicode MS"/>
              <a:ea typeface="Alibaba PuHuiTi B"/>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down)">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a:t>JDBC API </a:t>
            </a:r>
            <a:r>
              <a:rPr lang="zh-CN" altLang="en-US"/>
              <a:t>详解</a:t>
            </a:r>
            <a:endParaRPr lang="zh-CN" altLang="en-US"/>
          </a:p>
        </p:txBody>
      </p:sp>
      <p:sp>
        <p:nvSpPr>
          <p:cNvPr id="3" name="文本占位符 2"/>
          <p:cNvSpPr>
            <a:spLocks noGrp="1"/>
          </p:cNvSpPr>
          <p:nvPr>
            <p:ph type="body" idx="10"/>
          </p:nvPr>
        </p:nvSpPr>
        <p:spPr>
          <a:xfrm>
            <a:off x="5273040" y="3069272"/>
            <a:ext cx="5466080" cy="3581694"/>
          </a:xfrm>
        </p:spPr>
        <p:txBody>
          <a:bodyPr/>
          <a:lstStyle/>
          <a:p>
            <a:r>
              <a:rPr lang="en-US" altLang="zh-CN"/>
              <a:t>DriverManager</a:t>
            </a:r>
            <a:endParaRPr lang="en-US" altLang="zh-CN"/>
          </a:p>
          <a:p>
            <a:r>
              <a:rPr kumimoji="1" lang="en-US" altLang="zh-CN"/>
              <a:t>Connection</a:t>
            </a:r>
            <a:endParaRPr kumimoji="1" lang="en-US" altLang="zh-CN"/>
          </a:p>
          <a:p>
            <a:r>
              <a:rPr kumimoji="1" lang="en-US" altLang="zh-CN"/>
              <a:t>Statement</a:t>
            </a:r>
            <a:endParaRPr kumimoji="1" lang="en-US" altLang="zh-CN"/>
          </a:p>
          <a:p>
            <a:r>
              <a:rPr kumimoji="1" lang="en-US" altLang="zh-CN">
                <a:solidFill>
                  <a:srgbClr val="C00000"/>
                </a:solidFill>
              </a:rPr>
              <a:t>ResultSet</a:t>
            </a:r>
            <a:endParaRPr kumimoji="1" lang="en-US" altLang="zh-CN">
              <a:solidFill>
                <a:srgbClr val="C00000"/>
              </a:solidFill>
            </a:endParaRPr>
          </a:p>
          <a:p>
            <a:r>
              <a:rPr kumimoji="1" lang="en-US" altLang="zh-CN"/>
              <a:t>PreparedStatement</a:t>
            </a:r>
            <a:endParaRPr kumimoji="1" lang="en-US" altLang="zh-CN">
              <a:solidFill>
                <a:srgbClr val="C00000"/>
              </a:solidFill>
            </a:endParaRPr>
          </a:p>
        </p:txBody>
      </p:sp>
      <p:sp>
        <p:nvSpPr>
          <p:cNvPr id="4" name="文本占位符 3"/>
          <p:cNvSpPr>
            <a:spLocks noGrp="1"/>
          </p:cNvSpPr>
          <p:nvPr>
            <p:ph type="body" sz="quarter" idx="11"/>
          </p:nvPr>
        </p:nvSpPr>
        <p:spPr/>
        <p:txBody>
          <a:bodyPr/>
          <a:lstStyle/>
          <a:p>
            <a:r>
              <a:rPr lang="en-US" altLang="zh-CN"/>
              <a:t>03</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p:cNvSpPr txBox="1">
            <a:spLocks noChangeArrowheads="1"/>
          </p:cNvSpPr>
          <p:nvPr/>
        </p:nvSpPr>
        <p:spPr bwMode="auto">
          <a:xfrm>
            <a:off x="2643188" y="-25399"/>
            <a:ext cx="537263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dirty="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ResultSet</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9" name="文本框 8"/>
          <p:cNvSpPr txBox="1"/>
          <p:nvPr/>
        </p:nvSpPr>
        <p:spPr>
          <a:xfrm>
            <a:off x="1111251" y="1465628"/>
            <a:ext cx="3771468" cy="700576"/>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ResultSet(</a:t>
            </a:r>
            <a:r>
              <a:rPr lang="zh-CN" altLang="en-US" sz="1400">
                <a:solidFill>
                  <a:schemeClr val="tx1">
                    <a:lumMod val="85000"/>
                    <a:lumOff val="15000"/>
                  </a:schemeClr>
                </a:solidFill>
                <a:latin typeface="微软雅黑" panose="020B0503020204020204" pitchFamily="34" charset="-122"/>
                <a:ea typeface="Alibaba PuHuiTi B"/>
              </a:rPr>
              <a:t>结果集对象</a:t>
            </a:r>
            <a:r>
              <a:rPr lang="en-US" altLang="zh-CN" sz="1400">
                <a:solidFill>
                  <a:schemeClr val="tx1">
                    <a:lumMod val="85000"/>
                    <a:lumOff val="15000"/>
                  </a:schemeClr>
                </a:solidFill>
                <a:latin typeface="微软雅黑" panose="020B0503020204020204" pitchFamily="34" charset="-122"/>
                <a:ea typeface="Alibaba PuHuiTi B"/>
              </a:rPr>
              <a:t>)</a:t>
            </a:r>
            <a:r>
              <a:rPr lang="zh-CN" altLang="en-US" sz="1400">
                <a:solidFill>
                  <a:schemeClr val="tx1">
                    <a:lumMod val="85000"/>
                    <a:lumOff val="15000"/>
                  </a:schemeClr>
                </a:solidFill>
                <a:latin typeface="微软雅黑" panose="020B0503020204020204" pitchFamily="34" charset="-122"/>
                <a:ea typeface="Alibaba PuHuiTi B"/>
              </a:rPr>
              <a:t>作用：</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400">
                <a:solidFill>
                  <a:schemeClr val="tx1">
                    <a:lumMod val="85000"/>
                    <a:lumOff val="15000"/>
                  </a:schemeClr>
                </a:solidFill>
                <a:latin typeface="微软雅黑" panose="020B0503020204020204" pitchFamily="34" charset="-122"/>
                <a:ea typeface="Alibaba PuHuiTi B"/>
              </a:rPr>
              <a:t>封装了</a:t>
            </a:r>
            <a:r>
              <a:rPr lang="en-US" altLang="zh-CN" sz="1400">
                <a:solidFill>
                  <a:schemeClr val="tx1">
                    <a:lumMod val="85000"/>
                    <a:lumOff val="15000"/>
                  </a:schemeClr>
                </a:solidFill>
                <a:latin typeface="微软雅黑" panose="020B0503020204020204" pitchFamily="34" charset="-122"/>
                <a:ea typeface="Alibaba PuHuiTi B"/>
              </a:rPr>
              <a:t>DQL</a:t>
            </a:r>
            <a:r>
              <a:rPr lang="zh-CN" altLang="en-US" sz="1400">
                <a:solidFill>
                  <a:schemeClr val="tx1">
                    <a:lumMod val="85000"/>
                    <a:lumOff val="15000"/>
                  </a:schemeClr>
                </a:solidFill>
                <a:latin typeface="微软雅黑" panose="020B0503020204020204" pitchFamily="34" charset="-122"/>
                <a:ea typeface="Alibaba PuHuiTi B"/>
              </a:rPr>
              <a:t>查询语句的结果</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0" name="文本框 9"/>
          <p:cNvSpPr txBox="1"/>
          <p:nvPr/>
        </p:nvSpPr>
        <p:spPr>
          <a:xfrm>
            <a:off x="1111251" y="2698188"/>
            <a:ext cx="3771468" cy="377411"/>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获取查询结果</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6" name="TextBox 3"/>
          <p:cNvSpPr txBox="1"/>
          <p:nvPr/>
        </p:nvSpPr>
        <p:spPr>
          <a:xfrm>
            <a:off x="1624189" y="3324344"/>
            <a:ext cx="7431034" cy="1346522"/>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400">
                <a:solidFill>
                  <a:srgbClr val="080808"/>
                </a:solidFill>
                <a:latin typeface="Arial Unicode MS"/>
                <a:ea typeface="Alibaba PuHuiTi B"/>
              </a:rPr>
              <a:t>boolean   </a:t>
            </a:r>
            <a:r>
              <a:rPr lang="en-US" altLang="zh-CN" sz="1400">
                <a:solidFill>
                  <a:schemeClr val="tx2"/>
                </a:solidFill>
                <a:latin typeface="Arial Unicode MS"/>
                <a:ea typeface="Alibaba PuHuiTi B"/>
              </a:rPr>
              <a:t>next()</a:t>
            </a:r>
            <a:r>
              <a:rPr lang="zh-CN" altLang="en-US" sz="1400">
                <a:solidFill>
                  <a:schemeClr val="tx2"/>
                </a:solidFill>
                <a:latin typeface="Arial Unicode MS"/>
                <a:ea typeface="Alibaba PuHuiTi B"/>
                <a:sym typeface="Wingdings" panose="05000000000000000000" pitchFamily="2" charset="2"/>
              </a:rPr>
              <a:t>：</a:t>
            </a:r>
            <a:r>
              <a:rPr lang="en-US" altLang="zh-CN" sz="1400">
                <a:solidFill>
                  <a:schemeClr val="tx1">
                    <a:lumMod val="85000"/>
                    <a:lumOff val="15000"/>
                  </a:schemeClr>
                </a:solidFill>
                <a:latin typeface="Arial Unicode MS"/>
                <a:ea typeface="Alibaba PuHuiTi B"/>
                <a:sym typeface="Wingdings" panose="05000000000000000000" pitchFamily="2" charset="2"/>
              </a:rPr>
              <a:t>(1) </a:t>
            </a:r>
            <a:r>
              <a:rPr lang="zh-CN" altLang="en-US" sz="1400">
                <a:solidFill>
                  <a:schemeClr val="tx1">
                    <a:lumMod val="85000"/>
                    <a:lumOff val="15000"/>
                  </a:schemeClr>
                </a:solidFill>
                <a:latin typeface="Arial Unicode MS"/>
                <a:ea typeface="Alibaba PuHuiTi B"/>
                <a:sym typeface="Wingdings" panose="05000000000000000000" pitchFamily="2" charset="2"/>
              </a:rPr>
              <a:t>将光标从当前位置向前移动一行 （</a:t>
            </a:r>
            <a:r>
              <a:rPr lang="en-US" altLang="zh-CN" sz="1400">
                <a:solidFill>
                  <a:schemeClr val="tx1">
                    <a:lumMod val="85000"/>
                    <a:lumOff val="15000"/>
                  </a:schemeClr>
                </a:solidFill>
                <a:latin typeface="Arial Unicode MS"/>
                <a:ea typeface="Alibaba PuHuiTi B"/>
                <a:sym typeface="Wingdings" panose="05000000000000000000" pitchFamily="2" charset="2"/>
              </a:rPr>
              <a:t>2</a:t>
            </a:r>
            <a:r>
              <a:rPr lang="zh-CN" altLang="en-US" sz="1400">
                <a:solidFill>
                  <a:schemeClr val="tx1">
                    <a:lumMod val="85000"/>
                    <a:lumOff val="15000"/>
                  </a:schemeClr>
                </a:solidFill>
                <a:latin typeface="Arial Unicode MS"/>
                <a:ea typeface="Alibaba PuHuiTi B"/>
                <a:sym typeface="Wingdings" panose="05000000000000000000" pitchFamily="2" charset="2"/>
              </a:rPr>
              <a:t>）判断当前行是否为有效行</a:t>
            </a:r>
            <a:endParaRPr lang="en-US" altLang="zh-CN" sz="1400">
              <a:solidFill>
                <a:schemeClr val="tx1">
                  <a:lumMod val="85000"/>
                  <a:lumOff val="15000"/>
                </a:schemeClr>
              </a:solidFill>
              <a:latin typeface="Arial Unicode MS"/>
              <a:ea typeface="Alibaba PuHuiTi B"/>
            </a:endParaRPr>
          </a:p>
          <a:p>
            <a:pPr marL="285750" indent="-285750" eaLnBrk="0" fontAlgn="base" hangingPunct="0">
              <a:lnSpc>
                <a:spcPct val="150000"/>
              </a:lnSpc>
              <a:spcBef>
                <a:spcPct val="0"/>
              </a:spcBef>
              <a:spcAft>
                <a:spcPct val="0"/>
              </a:spcAft>
              <a:buFont typeface="Wingdings" panose="05000000000000000000" pitchFamily="2" charset="2"/>
              <a:buChar char="Ø"/>
            </a:pPr>
            <a:r>
              <a:rPr lang="zh-CN" altLang="en-US" sz="1400">
                <a:solidFill>
                  <a:schemeClr val="tx1">
                    <a:lumMod val="85000"/>
                    <a:lumOff val="15000"/>
                  </a:schemeClr>
                </a:solidFill>
                <a:latin typeface="Arial Unicode MS"/>
                <a:ea typeface="Alibaba PuHuiTi B"/>
              </a:rPr>
              <a:t>返回值：</a:t>
            </a:r>
            <a:endParaRPr lang="en-US" altLang="zh-CN" sz="1400">
              <a:solidFill>
                <a:schemeClr val="tx1">
                  <a:lumMod val="85000"/>
                  <a:lumOff val="15000"/>
                </a:schemeClr>
              </a:solidFill>
              <a:latin typeface="Arial Unicode MS"/>
              <a:ea typeface="Alibaba PuHuiTi B"/>
            </a:endParaRPr>
          </a:p>
          <a:p>
            <a:pPr marL="742950" lvl="1" indent="-285750" eaLnBrk="0" fontAlgn="base" hangingPunct="0">
              <a:lnSpc>
                <a:spcPct val="150000"/>
              </a:lnSpc>
              <a:spcBef>
                <a:spcPct val="0"/>
              </a:spcBef>
              <a:spcAft>
                <a:spcPct val="0"/>
              </a:spcAft>
              <a:buFont typeface="Arial" panose="020B0604020202020204" pitchFamily="34" charset="0"/>
              <a:buChar char="•"/>
            </a:pPr>
            <a:r>
              <a:rPr lang="en-US" altLang="zh-CN" sz="1400">
                <a:solidFill>
                  <a:schemeClr val="tx1">
                    <a:lumMod val="85000"/>
                    <a:lumOff val="15000"/>
                  </a:schemeClr>
                </a:solidFill>
                <a:latin typeface="Arial" panose="020B0604020202020204" pitchFamily="34" charset="0"/>
                <a:ea typeface="Alibaba PuHuiTi B"/>
              </a:rPr>
              <a:t>true</a:t>
            </a:r>
            <a:r>
              <a:rPr lang="zh-CN" altLang="en-US" sz="1400">
                <a:solidFill>
                  <a:schemeClr val="tx1">
                    <a:lumMod val="85000"/>
                    <a:lumOff val="15000"/>
                  </a:schemeClr>
                </a:solidFill>
                <a:latin typeface="Arial" panose="020B0604020202020204" pitchFamily="34" charset="0"/>
                <a:ea typeface="Alibaba PuHuiTi B"/>
              </a:rPr>
              <a:t>：有效行，当前行</a:t>
            </a:r>
            <a:r>
              <a:rPr lang="zh-CN" altLang="en-US" sz="1400">
                <a:solidFill>
                  <a:schemeClr val="tx1">
                    <a:lumMod val="85000"/>
                    <a:lumOff val="15000"/>
                  </a:schemeClr>
                </a:solidFill>
                <a:latin typeface="Arial Unicode MS"/>
                <a:ea typeface="Alibaba PuHuiTi B"/>
                <a:sym typeface="Wingdings" panose="05000000000000000000" pitchFamily="2" charset="2"/>
              </a:rPr>
              <a:t>有数据</a:t>
            </a:r>
            <a:endParaRPr lang="en-US" altLang="zh-CN" sz="1400">
              <a:solidFill>
                <a:schemeClr val="tx1">
                  <a:lumMod val="85000"/>
                  <a:lumOff val="15000"/>
                </a:schemeClr>
              </a:solidFill>
              <a:latin typeface="Arial" panose="020B0604020202020204" pitchFamily="34" charset="0"/>
              <a:ea typeface="Alibaba PuHuiTi B"/>
            </a:endParaRPr>
          </a:p>
          <a:p>
            <a:pPr marL="742950" lvl="1" indent="-285750" eaLnBrk="0" fontAlgn="base" hangingPunct="0">
              <a:lnSpc>
                <a:spcPct val="150000"/>
              </a:lnSpc>
              <a:spcBef>
                <a:spcPct val="0"/>
              </a:spcBef>
              <a:spcAft>
                <a:spcPct val="0"/>
              </a:spcAft>
              <a:buFont typeface="Arial" panose="020B0604020202020204" pitchFamily="34" charset="0"/>
              <a:buChar char="•"/>
            </a:pPr>
            <a:r>
              <a:rPr lang="en-US" altLang="zh-CN" sz="1400">
                <a:solidFill>
                  <a:schemeClr val="tx1">
                    <a:lumMod val="85000"/>
                    <a:lumOff val="15000"/>
                  </a:schemeClr>
                </a:solidFill>
                <a:latin typeface="Arial" panose="020B0604020202020204" pitchFamily="34" charset="0"/>
                <a:ea typeface="Alibaba PuHuiTi B"/>
              </a:rPr>
              <a:t>false</a:t>
            </a:r>
            <a:r>
              <a:rPr lang="zh-CN" altLang="en-US" sz="1400">
                <a:solidFill>
                  <a:schemeClr val="tx1">
                    <a:lumMod val="85000"/>
                    <a:lumOff val="15000"/>
                  </a:schemeClr>
                </a:solidFill>
                <a:latin typeface="Arial" panose="020B0604020202020204" pitchFamily="34" charset="0"/>
                <a:ea typeface="Alibaba PuHuiTi B"/>
              </a:rPr>
              <a:t>：无效行，当前行没</a:t>
            </a:r>
            <a:r>
              <a:rPr lang="zh-CN" altLang="en-US" sz="1400">
                <a:solidFill>
                  <a:schemeClr val="tx1">
                    <a:lumMod val="85000"/>
                    <a:lumOff val="15000"/>
                  </a:schemeClr>
                </a:solidFill>
                <a:latin typeface="Arial Unicode MS"/>
                <a:ea typeface="Alibaba PuHuiTi B"/>
                <a:sym typeface="Wingdings" panose="05000000000000000000" pitchFamily="2" charset="2"/>
              </a:rPr>
              <a:t>有数据</a:t>
            </a:r>
            <a:endParaRPr lang="en-US" altLang="zh-CN" sz="1400">
              <a:solidFill>
                <a:schemeClr val="tx1">
                  <a:lumMod val="85000"/>
                  <a:lumOff val="15000"/>
                </a:schemeClr>
              </a:solidFill>
              <a:latin typeface="Arial" panose="020B0604020202020204" pitchFamily="34" charset="0"/>
              <a:ea typeface="Alibaba PuHuiTi B"/>
            </a:endParaRPr>
          </a:p>
        </p:txBody>
      </p:sp>
      <p:sp>
        <p:nvSpPr>
          <p:cNvPr id="18" name="TextBox 3"/>
          <p:cNvSpPr txBox="1"/>
          <p:nvPr/>
        </p:nvSpPr>
        <p:spPr>
          <a:xfrm>
            <a:off x="1624189" y="5052935"/>
            <a:ext cx="7431034" cy="1668214"/>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400">
                <a:solidFill>
                  <a:srgbClr val="080808"/>
                </a:solidFill>
                <a:latin typeface="Arial Unicode MS"/>
                <a:ea typeface="Alibaba PuHuiTi B"/>
              </a:rPr>
              <a:t>xxx    </a:t>
            </a:r>
            <a:r>
              <a:rPr lang="en-US" altLang="zh-CN" sz="1400">
                <a:solidFill>
                  <a:schemeClr val="tx2"/>
                </a:solidFill>
                <a:latin typeface="Arial Unicode MS"/>
                <a:ea typeface="Alibaba PuHuiTi B"/>
              </a:rPr>
              <a:t>getXxx(</a:t>
            </a:r>
            <a:r>
              <a:rPr lang="zh-CN" altLang="en-US" sz="1400">
                <a:solidFill>
                  <a:schemeClr val="tx2"/>
                </a:solidFill>
                <a:latin typeface="Arial Unicode MS"/>
                <a:ea typeface="Alibaba PuHuiTi B"/>
              </a:rPr>
              <a:t>参数</a:t>
            </a:r>
            <a:r>
              <a:rPr lang="en-US" altLang="zh-CN" sz="1400">
                <a:solidFill>
                  <a:schemeClr val="tx2"/>
                </a:solidFill>
                <a:latin typeface="Arial Unicode MS"/>
                <a:ea typeface="Alibaba PuHuiTi B"/>
              </a:rPr>
              <a:t>)</a:t>
            </a:r>
            <a:r>
              <a:rPr lang="zh-CN" altLang="en-US" sz="1400">
                <a:solidFill>
                  <a:schemeClr val="tx2"/>
                </a:solidFill>
                <a:latin typeface="Arial Unicode MS"/>
                <a:ea typeface="Alibaba PuHuiTi B"/>
              </a:rPr>
              <a:t>：</a:t>
            </a:r>
            <a:r>
              <a:rPr lang="zh-CN" altLang="en-US" sz="1400">
                <a:solidFill>
                  <a:schemeClr val="tx1">
                    <a:lumMod val="85000"/>
                    <a:lumOff val="15000"/>
                  </a:schemeClr>
                </a:solidFill>
                <a:latin typeface="Arial Unicode MS"/>
                <a:ea typeface="Alibaba PuHuiTi B"/>
              </a:rPr>
              <a:t>获取数据</a:t>
            </a:r>
            <a:endParaRPr lang="en-US" altLang="zh-CN" sz="1400">
              <a:solidFill>
                <a:schemeClr val="tx1">
                  <a:lumMod val="85000"/>
                  <a:lumOff val="15000"/>
                </a:schemeClr>
              </a:solidFill>
              <a:latin typeface="Arial Unicode MS"/>
              <a:ea typeface="Alibaba PuHuiTi B"/>
            </a:endParaRPr>
          </a:p>
          <a:p>
            <a:pPr marL="285750" indent="-285750" eaLnBrk="0" fontAlgn="base" hangingPunct="0">
              <a:lnSpc>
                <a:spcPct val="150000"/>
              </a:lnSpc>
              <a:spcBef>
                <a:spcPct val="0"/>
              </a:spcBef>
              <a:spcAft>
                <a:spcPct val="0"/>
              </a:spcAft>
              <a:buFont typeface="Wingdings" panose="05000000000000000000" pitchFamily="2" charset="2"/>
              <a:buChar char="Ø"/>
            </a:pPr>
            <a:r>
              <a:rPr lang="en-US" altLang="zh-CN" sz="1400">
                <a:solidFill>
                  <a:schemeClr val="tx1">
                    <a:lumMod val="85000"/>
                    <a:lumOff val="15000"/>
                  </a:schemeClr>
                </a:solidFill>
                <a:latin typeface="Arial Unicode MS"/>
                <a:ea typeface="Alibaba PuHuiTi B"/>
              </a:rPr>
              <a:t>xxx</a:t>
            </a:r>
            <a:r>
              <a:rPr lang="zh-CN" altLang="en-US" sz="1400">
                <a:solidFill>
                  <a:schemeClr val="tx1">
                    <a:lumMod val="85000"/>
                    <a:lumOff val="15000"/>
                  </a:schemeClr>
                </a:solidFill>
                <a:latin typeface="Arial Unicode MS"/>
                <a:ea typeface="Alibaba PuHuiTi B"/>
                <a:sym typeface="Wingdings" panose="05000000000000000000" pitchFamily="2" charset="2"/>
              </a:rPr>
              <a:t>：数据类型；如：</a:t>
            </a:r>
            <a:r>
              <a:rPr lang="en-US" altLang="zh-CN" sz="1400">
                <a:solidFill>
                  <a:schemeClr val="tx1">
                    <a:lumMod val="85000"/>
                    <a:lumOff val="15000"/>
                  </a:schemeClr>
                </a:solidFill>
                <a:latin typeface="Arial Unicode MS"/>
                <a:ea typeface="Alibaba PuHuiTi B"/>
                <a:sym typeface="Wingdings" panose="05000000000000000000" pitchFamily="2" charset="2"/>
              </a:rPr>
              <a:t>int getInt(</a:t>
            </a:r>
            <a:r>
              <a:rPr lang="zh-CN" altLang="en-US" sz="1400">
                <a:solidFill>
                  <a:schemeClr val="tx1">
                    <a:lumMod val="85000"/>
                    <a:lumOff val="15000"/>
                  </a:schemeClr>
                </a:solidFill>
                <a:latin typeface="Arial Unicode MS"/>
                <a:ea typeface="Alibaba PuHuiTi B"/>
                <a:sym typeface="Wingdings" panose="05000000000000000000" pitchFamily="2" charset="2"/>
              </a:rPr>
              <a:t>参数</a:t>
            </a:r>
            <a:r>
              <a:rPr lang="en-US" altLang="zh-CN" sz="1400">
                <a:solidFill>
                  <a:schemeClr val="tx1">
                    <a:lumMod val="85000"/>
                    <a:lumOff val="15000"/>
                  </a:schemeClr>
                </a:solidFill>
                <a:latin typeface="Arial Unicode MS"/>
                <a:ea typeface="Alibaba PuHuiTi B"/>
                <a:sym typeface="Wingdings" panose="05000000000000000000" pitchFamily="2" charset="2"/>
              </a:rPr>
              <a:t>) ; String getString(</a:t>
            </a:r>
            <a:r>
              <a:rPr lang="zh-CN" altLang="en-US" sz="1400">
                <a:solidFill>
                  <a:schemeClr val="tx1">
                    <a:lumMod val="85000"/>
                    <a:lumOff val="15000"/>
                  </a:schemeClr>
                </a:solidFill>
                <a:latin typeface="Arial Unicode MS"/>
                <a:ea typeface="Alibaba PuHuiTi B"/>
                <a:sym typeface="Wingdings" panose="05000000000000000000" pitchFamily="2" charset="2"/>
              </a:rPr>
              <a:t>参数</a:t>
            </a:r>
            <a:r>
              <a:rPr lang="en-US" altLang="zh-CN" sz="1400">
                <a:solidFill>
                  <a:schemeClr val="tx1">
                    <a:lumMod val="85000"/>
                    <a:lumOff val="15000"/>
                  </a:schemeClr>
                </a:solidFill>
                <a:latin typeface="Arial Unicode MS"/>
                <a:ea typeface="Alibaba PuHuiTi B"/>
                <a:sym typeface="Wingdings" panose="05000000000000000000" pitchFamily="2" charset="2"/>
              </a:rPr>
              <a:t>)</a:t>
            </a:r>
            <a:endParaRPr lang="en-US" altLang="zh-CN" sz="1400">
              <a:solidFill>
                <a:schemeClr val="tx1">
                  <a:lumMod val="85000"/>
                  <a:lumOff val="15000"/>
                </a:schemeClr>
              </a:solidFill>
              <a:latin typeface="Arial Unicode MS"/>
              <a:ea typeface="Alibaba PuHuiTi B"/>
              <a:sym typeface="Wingdings" panose="05000000000000000000" pitchFamily="2" charset="2"/>
            </a:endParaRPr>
          </a:p>
          <a:p>
            <a:pPr marL="285750" indent="-285750" eaLnBrk="0" fontAlgn="base" hangingPunct="0">
              <a:lnSpc>
                <a:spcPct val="150000"/>
              </a:lnSpc>
              <a:spcBef>
                <a:spcPct val="0"/>
              </a:spcBef>
              <a:spcAft>
                <a:spcPct val="0"/>
              </a:spcAft>
              <a:buFont typeface="Wingdings" panose="05000000000000000000" pitchFamily="2" charset="2"/>
              <a:buChar char="Ø"/>
            </a:pPr>
            <a:r>
              <a:rPr lang="zh-CN" altLang="en-US" sz="1400">
                <a:solidFill>
                  <a:schemeClr val="tx1">
                    <a:lumMod val="85000"/>
                    <a:lumOff val="15000"/>
                  </a:schemeClr>
                </a:solidFill>
                <a:latin typeface="Arial Unicode MS"/>
                <a:ea typeface="Alibaba PuHuiTi B"/>
                <a:sym typeface="Wingdings" panose="05000000000000000000" pitchFamily="2" charset="2"/>
              </a:rPr>
              <a:t>参数：</a:t>
            </a:r>
            <a:endParaRPr lang="en-US" altLang="zh-CN" sz="1400">
              <a:solidFill>
                <a:schemeClr val="tx1">
                  <a:lumMod val="85000"/>
                  <a:lumOff val="15000"/>
                </a:schemeClr>
              </a:solidFill>
              <a:latin typeface="Arial Unicode MS"/>
              <a:ea typeface="Alibaba PuHuiTi B"/>
              <a:sym typeface="Wingdings" panose="05000000000000000000" pitchFamily="2" charset="2"/>
            </a:endParaRPr>
          </a:p>
          <a:p>
            <a:pPr marL="742950" lvl="1" indent="-285750" eaLnBrk="0" fontAlgn="base" hangingPunct="0">
              <a:lnSpc>
                <a:spcPct val="150000"/>
              </a:lnSpc>
              <a:spcBef>
                <a:spcPct val="0"/>
              </a:spcBef>
              <a:spcAft>
                <a:spcPct val="0"/>
              </a:spcAft>
              <a:buFont typeface="Arial" panose="020B0604020202020204" pitchFamily="34" charset="0"/>
              <a:buChar char="•"/>
            </a:pPr>
            <a:r>
              <a:rPr lang="en-US" altLang="zh-CN" sz="1400">
                <a:solidFill>
                  <a:schemeClr val="tx1">
                    <a:lumMod val="85000"/>
                    <a:lumOff val="15000"/>
                  </a:schemeClr>
                </a:solidFill>
                <a:latin typeface="Arial Unicode MS"/>
                <a:ea typeface="Alibaba PuHuiTi B"/>
                <a:sym typeface="Wingdings" panose="05000000000000000000" pitchFamily="2" charset="2"/>
              </a:rPr>
              <a:t>int</a:t>
            </a:r>
            <a:r>
              <a:rPr lang="zh-CN" altLang="en-US" sz="1400">
                <a:solidFill>
                  <a:schemeClr val="tx1">
                    <a:lumMod val="85000"/>
                    <a:lumOff val="15000"/>
                  </a:schemeClr>
                </a:solidFill>
                <a:latin typeface="Arial Unicode MS"/>
                <a:ea typeface="Alibaba PuHuiTi B"/>
                <a:sym typeface="Wingdings" panose="05000000000000000000" pitchFamily="2" charset="2"/>
              </a:rPr>
              <a:t>：列的编号，从</a:t>
            </a:r>
            <a:r>
              <a:rPr lang="en-US" altLang="zh-CN" sz="1400">
                <a:solidFill>
                  <a:schemeClr val="tx1">
                    <a:lumMod val="85000"/>
                    <a:lumOff val="15000"/>
                  </a:schemeClr>
                </a:solidFill>
                <a:latin typeface="Arial Unicode MS"/>
                <a:ea typeface="Alibaba PuHuiTi B"/>
                <a:sym typeface="Wingdings" panose="05000000000000000000" pitchFamily="2" charset="2"/>
              </a:rPr>
              <a:t>1</a:t>
            </a:r>
            <a:r>
              <a:rPr lang="zh-CN" altLang="en-US" sz="1400">
                <a:solidFill>
                  <a:schemeClr val="tx1">
                    <a:lumMod val="85000"/>
                    <a:lumOff val="15000"/>
                  </a:schemeClr>
                </a:solidFill>
                <a:latin typeface="Arial Unicode MS"/>
                <a:ea typeface="Alibaba PuHuiTi B"/>
                <a:sym typeface="Wingdings" panose="05000000000000000000" pitchFamily="2" charset="2"/>
              </a:rPr>
              <a:t>开始</a:t>
            </a:r>
            <a:endParaRPr lang="en-US" altLang="zh-CN" sz="1400">
              <a:solidFill>
                <a:schemeClr val="tx1">
                  <a:lumMod val="85000"/>
                  <a:lumOff val="15000"/>
                </a:schemeClr>
              </a:solidFill>
              <a:latin typeface="Arial Unicode MS"/>
              <a:ea typeface="Alibaba PuHuiTi B"/>
              <a:sym typeface="Wingdings" panose="05000000000000000000" pitchFamily="2" charset="2"/>
            </a:endParaRPr>
          </a:p>
          <a:p>
            <a:pPr marL="742950" lvl="1" indent="-285750" eaLnBrk="0" fontAlgn="base" hangingPunct="0">
              <a:lnSpc>
                <a:spcPct val="150000"/>
              </a:lnSpc>
              <a:spcBef>
                <a:spcPct val="0"/>
              </a:spcBef>
              <a:spcAft>
                <a:spcPct val="0"/>
              </a:spcAft>
              <a:buFont typeface="Arial" panose="020B0604020202020204" pitchFamily="34" charset="0"/>
              <a:buChar char="•"/>
            </a:pPr>
            <a:r>
              <a:rPr lang="en-US" altLang="zh-CN" sz="1400">
                <a:solidFill>
                  <a:schemeClr val="tx1">
                    <a:lumMod val="85000"/>
                    <a:lumOff val="15000"/>
                  </a:schemeClr>
                </a:solidFill>
                <a:latin typeface="Arial Unicode MS"/>
                <a:ea typeface="Alibaba PuHuiTi B"/>
                <a:sym typeface="Wingdings" panose="05000000000000000000" pitchFamily="2" charset="2"/>
              </a:rPr>
              <a:t>String</a:t>
            </a:r>
            <a:r>
              <a:rPr lang="zh-CN" altLang="en-US" sz="1400">
                <a:solidFill>
                  <a:schemeClr val="tx1">
                    <a:lumMod val="85000"/>
                    <a:lumOff val="15000"/>
                  </a:schemeClr>
                </a:solidFill>
                <a:latin typeface="Arial Unicode MS"/>
                <a:ea typeface="Alibaba PuHuiTi B"/>
                <a:sym typeface="Wingdings" panose="05000000000000000000" pitchFamily="2" charset="2"/>
              </a:rPr>
              <a:t>：列的名称</a:t>
            </a:r>
            <a:endParaRPr lang="en-US" altLang="zh-CN" sz="1400">
              <a:solidFill>
                <a:schemeClr val="tx1">
                  <a:lumMod val="85000"/>
                  <a:lumOff val="15000"/>
                </a:schemeClr>
              </a:solidFill>
              <a:latin typeface="Arial Unicode MS"/>
              <a:ea typeface="Alibaba PuHuiTi B"/>
            </a:endParaRPr>
          </a:p>
        </p:txBody>
      </p:sp>
      <p:sp>
        <p:nvSpPr>
          <p:cNvPr id="8" name="TextBox 3"/>
          <p:cNvSpPr txBox="1"/>
          <p:nvPr/>
        </p:nvSpPr>
        <p:spPr>
          <a:xfrm>
            <a:off x="1624189" y="2237712"/>
            <a:ext cx="7431034" cy="377026"/>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400">
                <a:solidFill>
                  <a:srgbClr val="080808"/>
                </a:solidFill>
                <a:latin typeface="Arial Unicode MS"/>
                <a:ea typeface="Alibaba PuHuiTi B"/>
              </a:rPr>
              <a:t>ResultSet    stmt.</a:t>
            </a:r>
            <a:r>
              <a:rPr lang="en-US" altLang="zh-CN" sz="1400">
                <a:solidFill>
                  <a:schemeClr val="tx2"/>
                </a:solidFill>
                <a:latin typeface="Arial Unicode MS"/>
                <a:ea typeface="Alibaba PuHuiTi B"/>
              </a:rPr>
              <a:t>executeQuery(sql)</a:t>
            </a:r>
            <a:r>
              <a:rPr lang="zh-CN" altLang="en-US" sz="1400">
                <a:solidFill>
                  <a:schemeClr val="tx2"/>
                </a:solidFill>
                <a:latin typeface="Arial Unicode MS"/>
                <a:ea typeface="Alibaba PuHuiTi B"/>
              </a:rPr>
              <a:t>：</a:t>
            </a:r>
            <a:r>
              <a:rPr lang="zh-CN" altLang="en-US" sz="1400">
                <a:solidFill>
                  <a:schemeClr val="tx1">
                    <a:lumMod val="85000"/>
                    <a:lumOff val="15000"/>
                  </a:schemeClr>
                </a:solidFill>
                <a:latin typeface="微软雅黑" panose="020B0503020204020204" pitchFamily="34" charset="-122"/>
                <a:ea typeface="Alibaba PuHuiTi B"/>
              </a:rPr>
              <a:t>执行</a:t>
            </a:r>
            <a:r>
              <a:rPr lang="en-US" altLang="zh-CN" sz="1400">
                <a:solidFill>
                  <a:schemeClr val="tx1">
                    <a:lumMod val="85000"/>
                    <a:lumOff val="15000"/>
                  </a:schemeClr>
                </a:solidFill>
                <a:latin typeface="微软雅黑" panose="020B0503020204020204" pitchFamily="34" charset="-122"/>
                <a:ea typeface="Alibaba PuHuiTi B"/>
              </a:rPr>
              <a:t>DQL </a:t>
            </a:r>
            <a:r>
              <a:rPr lang="zh-CN" altLang="en-US" sz="1400">
                <a:solidFill>
                  <a:schemeClr val="tx1">
                    <a:lumMod val="85000"/>
                    <a:lumOff val="15000"/>
                  </a:schemeClr>
                </a:solidFill>
                <a:latin typeface="微软雅黑" panose="020B0503020204020204" pitchFamily="34" charset="-122"/>
                <a:ea typeface="Alibaba PuHuiTi B"/>
              </a:rPr>
              <a:t>语句，返回 </a:t>
            </a:r>
            <a:r>
              <a:rPr lang="en-US" altLang="zh-CN" sz="1400">
                <a:solidFill>
                  <a:srgbClr val="080808"/>
                </a:solidFill>
                <a:latin typeface="Arial Unicode MS"/>
                <a:ea typeface="Alibaba PuHuiTi B"/>
              </a:rPr>
              <a:t>ResultSet </a:t>
            </a:r>
            <a:r>
              <a:rPr lang="zh-CN" altLang="en-US" sz="1400">
                <a:solidFill>
                  <a:srgbClr val="080808"/>
                </a:solidFill>
                <a:latin typeface="Arial Unicode MS"/>
                <a:ea typeface="Alibaba PuHuiTi B"/>
              </a:rPr>
              <a:t>对象</a:t>
            </a:r>
            <a:endParaRPr lang="en-US" altLang="zh-CN" sz="1400">
              <a:solidFill>
                <a:schemeClr val="tx2"/>
              </a:solidFill>
              <a:latin typeface="Arial Unicode MS"/>
              <a:ea typeface="Alibaba PuHuiTi B"/>
            </a:endParaRPr>
          </a:p>
        </p:txBody>
      </p:sp>
      <p:pic>
        <p:nvPicPr>
          <p:cNvPr id="3" name="图片 2"/>
          <p:cNvPicPr>
            <a:picLocks noChangeAspect="1"/>
          </p:cNvPicPr>
          <p:nvPr/>
        </p:nvPicPr>
        <p:blipFill>
          <a:blip r:embed="rId1"/>
          <a:stretch>
            <a:fillRect/>
          </a:stretch>
        </p:blipFill>
        <p:spPr>
          <a:xfrm>
            <a:off x="9540978" y="3324344"/>
            <a:ext cx="1699407" cy="853514"/>
          </a:xfrm>
          <a:prstGeom prst="rect">
            <a:avLst/>
          </a:prstGeom>
        </p:spPr>
      </p:pic>
      <p:cxnSp>
        <p:nvCxnSpPr>
          <p:cNvPr id="5" name="直接箭头连接符 4"/>
          <p:cNvCxnSpPr/>
          <p:nvPr/>
        </p:nvCxnSpPr>
        <p:spPr>
          <a:xfrm flipH="1">
            <a:off x="11240385" y="4051092"/>
            <a:ext cx="344774"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p:cNvSpPr txBox="1">
            <a:spLocks noChangeArrowheads="1"/>
          </p:cNvSpPr>
          <p:nvPr/>
        </p:nvSpPr>
        <p:spPr bwMode="auto">
          <a:xfrm>
            <a:off x="2614613" y="70564"/>
            <a:ext cx="2171699" cy="874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Alibaba PuHuiTi B"/>
                <a:sym typeface="+mn-ea"/>
              </a:rPr>
              <a:t>JDBC</a:t>
            </a:r>
            <a:r>
              <a:rPr lang="zh-CN" altLang="en-US" sz="2800" b="1" kern="0"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endParaRPr lang="zh-TW" altLang="zh-CN" sz="2800" b="1" kern="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280392" y="1150064"/>
            <a:ext cx="5815608" cy="377411"/>
          </a:xfrm>
          <a:prstGeom prst="rect">
            <a:avLst/>
          </a:prstGeom>
          <a:noFill/>
        </p:spPr>
        <p:txBody>
          <a:bodyPr wrap="square">
            <a:spAutoFit/>
          </a:bodyPr>
          <a:lstStyle/>
          <a:p>
            <a:pPr marL="838200" lvl="1" indent="-22860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rPr>
              <a:t>JDBC </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rPr>
              <a:t>就是使用</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1400">
                <a:solidFill>
                  <a:schemeClr val="tx1">
                    <a:lumMod val="85000"/>
                    <a:lumOff val="15000"/>
                  </a:schemeClr>
                </a:solidFill>
                <a:latin typeface="微软雅黑" panose="020B0503020204020204" pitchFamily="34" charset="-122"/>
                <a:ea typeface="微软雅黑" panose="020B0503020204020204" pitchFamily="34" charset="-122"/>
              </a:rPr>
              <a:t>语言操作关系型数据库的一套</a:t>
            </a:r>
            <a:r>
              <a:rPr lang="en-US" altLang="zh-CN" sz="1400">
                <a:solidFill>
                  <a:schemeClr val="tx1">
                    <a:lumMod val="85000"/>
                    <a:lumOff val="15000"/>
                  </a:schemeClr>
                </a:solidFill>
                <a:latin typeface="微软雅黑" panose="020B0503020204020204" pitchFamily="34" charset="-122"/>
                <a:ea typeface="微软雅黑" panose="020B0503020204020204" pitchFamily="34" charset="-122"/>
              </a:rPr>
              <a:t>API</a:t>
            </a:r>
            <a:endParaRPr lang="en-US" altLang="zh-CN" sz="140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1203360" y="1732485"/>
            <a:ext cx="6622354" cy="4412362"/>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p:cNvSpPr txBox="1">
            <a:spLocks noChangeArrowheads="1"/>
          </p:cNvSpPr>
          <p:nvPr/>
        </p:nvSpPr>
        <p:spPr bwMode="auto">
          <a:xfrm>
            <a:off x="2578894" y="-25399"/>
            <a:ext cx="5436924"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dirty="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ResultSet</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9" name="文本框 8"/>
          <p:cNvSpPr txBox="1"/>
          <p:nvPr/>
        </p:nvSpPr>
        <p:spPr>
          <a:xfrm>
            <a:off x="1111251" y="1465628"/>
            <a:ext cx="6198032" cy="1023742"/>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使用步骤：</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400">
                <a:solidFill>
                  <a:schemeClr val="tx1">
                    <a:lumMod val="85000"/>
                    <a:lumOff val="15000"/>
                  </a:schemeClr>
                </a:solidFill>
                <a:latin typeface="微软雅黑" panose="020B0503020204020204" pitchFamily="34" charset="-122"/>
                <a:ea typeface="Alibaba PuHuiTi B"/>
              </a:rPr>
              <a:t>游标向下移动一行，并判断该行否有数据：</a:t>
            </a:r>
            <a:r>
              <a:rPr lang="en-US" altLang="zh-CN" sz="1400">
                <a:solidFill>
                  <a:schemeClr val="tx1">
                    <a:lumMod val="85000"/>
                    <a:lumOff val="15000"/>
                  </a:schemeClr>
                </a:solidFill>
                <a:latin typeface="微软雅黑" panose="020B0503020204020204" pitchFamily="34" charset="-122"/>
                <a:ea typeface="Alibaba PuHuiTi B"/>
              </a:rPr>
              <a:t>next()</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400">
                <a:solidFill>
                  <a:schemeClr val="tx1">
                    <a:lumMod val="85000"/>
                    <a:lumOff val="15000"/>
                  </a:schemeClr>
                </a:solidFill>
                <a:latin typeface="微软雅黑" panose="020B0503020204020204" pitchFamily="34" charset="-122"/>
                <a:ea typeface="Alibaba PuHuiTi B"/>
              </a:rPr>
              <a:t>获取数据：</a:t>
            </a:r>
            <a:r>
              <a:rPr lang="en-US" altLang="zh-CN" sz="1400">
                <a:solidFill>
                  <a:schemeClr val="tx1">
                    <a:lumMod val="85000"/>
                    <a:lumOff val="15000"/>
                  </a:schemeClr>
                </a:solidFill>
                <a:latin typeface="微软雅黑" panose="020B0503020204020204" pitchFamily="34" charset="-122"/>
                <a:ea typeface="Alibaba PuHuiTi B"/>
              </a:rPr>
              <a:t>getXxx(</a:t>
            </a:r>
            <a:r>
              <a:rPr lang="zh-CN" altLang="en-US" sz="1400">
                <a:solidFill>
                  <a:schemeClr val="tx1">
                    <a:lumMod val="85000"/>
                    <a:lumOff val="15000"/>
                  </a:schemeClr>
                </a:solidFill>
                <a:latin typeface="微软雅黑" panose="020B0503020204020204" pitchFamily="34" charset="-122"/>
                <a:ea typeface="Alibaba PuHuiTi B"/>
              </a:rPr>
              <a:t>参数</a:t>
            </a:r>
            <a:r>
              <a:rPr lang="en-US" altLang="zh-CN" sz="1400">
                <a:solidFill>
                  <a:schemeClr val="tx1">
                    <a:lumMod val="85000"/>
                    <a:lumOff val="15000"/>
                  </a:schemeClr>
                </a:solidFill>
                <a:latin typeface="微软雅黑" panose="020B0503020204020204" pitchFamily="34" charset="-122"/>
                <a:ea typeface="Alibaba PuHuiTi B"/>
              </a:rPr>
              <a:t>)</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6" name="TextBox 3"/>
          <p:cNvSpPr txBox="1"/>
          <p:nvPr/>
        </p:nvSpPr>
        <p:spPr>
          <a:xfrm>
            <a:off x="1624189" y="2703276"/>
            <a:ext cx="7431034" cy="1668214"/>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zh-CN" altLang="en-US" sz="1400">
                <a:solidFill>
                  <a:schemeClr val="tx1">
                    <a:lumMod val="85000"/>
                    <a:lumOff val="15000"/>
                  </a:schemeClr>
                </a:solidFill>
                <a:latin typeface="Arial" panose="020B0604020202020204" pitchFamily="34" charset="0"/>
                <a:ea typeface="Alibaba PuHuiTi B"/>
              </a:rPr>
              <a:t> </a:t>
            </a:r>
            <a:r>
              <a:rPr lang="en-US" altLang="zh-CN" sz="1400">
                <a:solidFill>
                  <a:schemeClr val="tx1">
                    <a:lumMod val="85000"/>
                    <a:lumOff val="15000"/>
                  </a:schemeClr>
                </a:solidFill>
                <a:latin typeface="Arial" panose="020B0604020202020204" pitchFamily="34" charset="0"/>
                <a:ea typeface="Alibaba PuHuiTi B"/>
              </a:rPr>
              <a:t>//</a:t>
            </a:r>
            <a:r>
              <a:rPr lang="zh-CN" altLang="en-US" sz="1400">
                <a:solidFill>
                  <a:schemeClr val="tx1">
                    <a:lumMod val="85000"/>
                    <a:lumOff val="15000"/>
                  </a:schemeClr>
                </a:solidFill>
                <a:latin typeface="Arial" panose="020B0604020202020204" pitchFamily="34" charset="0"/>
                <a:ea typeface="Alibaba PuHuiTi B"/>
              </a:rPr>
              <a:t>循环判断游标是否是最后一行末尾</a:t>
            </a:r>
            <a:endParaRPr lang="en-US" altLang="zh-CN" sz="1400">
              <a:solidFill>
                <a:schemeClr val="tx1">
                  <a:lumMod val="85000"/>
                  <a:lumOff val="15000"/>
                </a:schemeClr>
              </a:solidFill>
              <a:latin typeface="Arial" panose="020B0604020202020204" pitchFamily="34" charset="0"/>
              <a:ea typeface="Alibaba PuHuiTi B"/>
            </a:endParaRPr>
          </a:p>
          <a:p>
            <a:pPr eaLnBrk="0" fontAlgn="base" hangingPunct="0">
              <a:lnSpc>
                <a:spcPct val="150000"/>
              </a:lnSpc>
              <a:spcBef>
                <a:spcPct val="0"/>
              </a:spcBef>
              <a:spcAft>
                <a:spcPct val="0"/>
              </a:spcAft>
            </a:pPr>
            <a:r>
              <a:rPr lang="en-US" altLang="zh-CN" sz="1400">
                <a:solidFill>
                  <a:schemeClr val="tx2">
                    <a:lumMod val="75000"/>
                  </a:schemeClr>
                </a:solidFill>
                <a:latin typeface="Arial" panose="020B0604020202020204" pitchFamily="34" charset="0"/>
                <a:ea typeface="Alibaba PuHuiTi B"/>
              </a:rPr>
              <a:t>while</a:t>
            </a:r>
            <a:r>
              <a:rPr lang="en-US" altLang="zh-CN" sz="1400">
                <a:solidFill>
                  <a:schemeClr val="tx1">
                    <a:lumMod val="85000"/>
                    <a:lumOff val="15000"/>
                  </a:schemeClr>
                </a:solidFill>
                <a:latin typeface="Arial" panose="020B0604020202020204" pitchFamily="34" charset="0"/>
                <a:ea typeface="Alibaba PuHuiTi B"/>
              </a:rPr>
              <a:t>(rs.next()){</a:t>
            </a:r>
            <a:endParaRPr lang="en-US" altLang="zh-CN" sz="1400">
              <a:solidFill>
                <a:schemeClr val="tx1">
                  <a:lumMod val="85000"/>
                  <a:lumOff val="15000"/>
                </a:schemeClr>
              </a:solidFill>
              <a:latin typeface="Arial" panose="020B0604020202020204" pitchFamily="34" charset="0"/>
              <a:ea typeface="Alibaba PuHuiTi B"/>
            </a:endParaRPr>
          </a:p>
          <a:p>
            <a:pPr eaLnBrk="0" fontAlgn="base" hangingPunct="0">
              <a:lnSpc>
                <a:spcPct val="150000"/>
              </a:lnSpc>
              <a:spcBef>
                <a:spcPct val="0"/>
              </a:spcBef>
              <a:spcAft>
                <a:spcPct val="0"/>
              </a:spcAft>
            </a:pPr>
            <a:r>
              <a:rPr lang="en-US" altLang="zh-CN" sz="1400">
                <a:solidFill>
                  <a:schemeClr val="tx1">
                    <a:lumMod val="85000"/>
                    <a:lumOff val="15000"/>
                  </a:schemeClr>
                </a:solidFill>
                <a:latin typeface="Arial" panose="020B0604020202020204" pitchFamily="34" charset="0"/>
                <a:ea typeface="Alibaba PuHuiTi B"/>
              </a:rPr>
              <a:t>    //</a:t>
            </a:r>
            <a:r>
              <a:rPr lang="zh-CN" altLang="en-US" sz="1400">
                <a:solidFill>
                  <a:schemeClr val="tx1">
                    <a:lumMod val="85000"/>
                    <a:lumOff val="15000"/>
                  </a:schemeClr>
                </a:solidFill>
                <a:latin typeface="微软雅黑" panose="020B0503020204020204" pitchFamily="34" charset="-122"/>
                <a:ea typeface="Alibaba PuHuiTi B"/>
              </a:rPr>
              <a:t>获取数据</a:t>
            </a:r>
            <a:endParaRPr lang="en-US" altLang="zh-CN" sz="1400">
              <a:solidFill>
                <a:schemeClr val="tx1">
                  <a:lumMod val="85000"/>
                  <a:lumOff val="15000"/>
                </a:schemeClr>
              </a:solidFill>
              <a:latin typeface="微软雅黑" panose="020B0503020204020204" pitchFamily="34" charset="-122"/>
              <a:ea typeface="Alibaba PuHuiTi B"/>
            </a:endParaRPr>
          </a:p>
          <a:p>
            <a:pPr eaLnBrk="0" fontAlgn="base" hangingPunct="0">
              <a:lnSpc>
                <a:spcPct val="150000"/>
              </a:lnSpc>
              <a:spcBef>
                <a:spcPct val="0"/>
              </a:spcBef>
              <a:spcAft>
                <a:spcPct val="0"/>
              </a:spcAft>
            </a:pPr>
            <a:r>
              <a:rPr lang="en-US" altLang="zh-CN" sz="1400">
                <a:solidFill>
                  <a:schemeClr val="tx1">
                    <a:lumMod val="85000"/>
                    <a:lumOff val="15000"/>
                  </a:schemeClr>
                </a:solidFill>
                <a:latin typeface="微软雅黑" panose="020B0503020204020204" pitchFamily="34" charset="-122"/>
                <a:ea typeface="Alibaba PuHuiTi B"/>
              </a:rPr>
              <a:t>    rs.getXxx(</a:t>
            </a:r>
            <a:r>
              <a:rPr lang="zh-CN" altLang="en-US" sz="1400">
                <a:solidFill>
                  <a:schemeClr val="tx1">
                    <a:lumMod val="85000"/>
                    <a:lumOff val="15000"/>
                  </a:schemeClr>
                </a:solidFill>
                <a:latin typeface="微软雅黑" panose="020B0503020204020204" pitchFamily="34" charset="-122"/>
                <a:ea typeface="Alibaba PuHuiTi B"/>
              </a:rPr>
              <a:t>参数</a:t>
            </a:r>
            <a:r>
              <a:rPr lang="en-US" altLang="zh-CN" sz="1400">
                <a:solidFill>
                  <a:schemeClr val="tx1">
                    <a:lumMod val="85000"/>
                    <a:lumOff val="15000"/>
                  </a:schemeClr>
                </a:solidFill>
                <a:latin typeface="微软雅黑" panose="020B0503020204020204" pitchFamily="34" charset="-122"/>
                <a:ea typeface="Alibaba PuHuiTi B"/>
              </a:rPr>
              <a:t>);</a:t>
            </a:r>
            <a:endParaRPr lang="en-US" altLang="zh-CN" sz="1400">
              <a:solidFill>
                <a:schemeClr val="tx1">
                  <a:lumMod val="85000"/>
                  <a:lumOff val="15000"/>
                </a:schemeClr>
              </a:solidFill>
              <a:latin typeface="Arial" panose="020B0604020202020204" pitchFamily="34" charset="0"/>
              <a:ea typeface="Alibaba PuHuiTi B"/>
            </a:endParaRPr>
          </a:p>
          <a:p>
            <a:pPr eaLnBrk="0" fontAlgn="base" hangingPunct="0">
              <a:lnSpc>
                <a:spcPct val="150000"/>
              </a:lnSpc>
              <a:spcBef>
                <a:spcPct val="0"/>
              </a:spcBef>
              <a:spcAft>
                <a:spcPct val="0"/>
              </a:spcAft>
            </a:pPr>
            <a:r>
              <a:rPr lang="en-US" altLang="zh-CN" sz="1400">
                <a:solidFill>
                  <a:schemeClr val="tx1">
                    <a:lumMod val="85000"/>
                    <a:lumOff val="15000"/>
                  </a:schemeClr>
                </a:solidFill>
                <a:latin typeface="Arial" panose="020B0604020202020204" pitchFamily="34" charset="0"/>
                <a:ea typeface="Alibaba PuHuiTi B"/>
              </a:rPr>
              <a:t>}</a:t>
            </a:r>
            <a:endParaRPr lang="en-US" altLang="zh-CN" sz="1400">
              <a:solidFill>
                <a:schemeClr val="tx1">
                  <a:lumMod val="85000"/>
                  <a:lumOff val="15000"/>
                </a:schemeClr>
              </a:solidFill>
              <a:latin typeface="Arial" panose="020B0604020202020204" pitchFamily="34" charset="0"/>
              <a:ea typeface="Alibaba PuHuiTi B"/>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p:cNvSpPr txBox="1">
            <a:spLocks noChangeArrowheads="1"/>
          </p:cNvSpPr>
          <p:nvPr/>
        </p:nvSpPr>
        <p:spPr bwMode="auto">
          <a:xfrm>
            <a:off x="2586038" y="-25399"/>
            <a:ext cx="542978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dirty="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3" name="文本占位符 2"/>
          <p:cNvSpPr>
            <a:spLocks noGrp="1"/>
          </p:cNvSpPr>
          <p:nvPr>
            <p:ph type="body" sz="quarter" idx="10"/>
          </p:nvPr>
        </p:nvSpPr>
        <p:spPr/>
        <p:txBody>
          <a:bodyPr/>
          <a:lstStyle/>
          <a:p>
            <a:r>
              <a:rPr lang="en-US" altLang="zh-CN"/>
              <a:t>ResultSet </a:t>
            </a:r>
            <a:r>
              <a:rPr lang="zh-CN" altLang="en-US"/>
              <a:t>案例</a:t>
            </a:r>
            <a:endParaRPr lang="zh-CN" altLang="en-US"/>
          </a:p>
        </p:txBody>
      </p:sp>
      <p:sp>
        <p:nvSpPr>
          <p:cNvPr id="4" name="文本占位符 3"/>
          <p:cNvSpPr>
            <a:spLocks noGrp="1"/>
          </p:cNvSpPr>
          <p:nvPr>
            <p:ph type="body" sz="quarter" idx="11"/>
          </p:nvPr>
        </p:nvSpPr>
        <p:spPr/>
        <p:txBody>
          <a:bodyPr/>
          <a:lstStyle/>
          <a:p>
            <a:r>
              <a:rPr lang="zh-CN" altLang="en-US"/>
              <a:t>需求：查询</a:t>
            </a:r>
            <a:r>
              <a:rPr lang="en-US" altLang="zh-CN"/>
              <a:t>account</a:t>
            </a:r>
            <a:r>
              <a:rPr lang="zh-CN" altLang="en-US"/>
              <a:t>账户表数据，封装为</a:t>
            </a:r>
            <a:r>
              <a:rPr lang="en-US" altLang="zh-CN"/>
              <a:t>Account</a:t>
            </a:r>
            <a:r>
              <a:rPr lang="zh-CN" altLang="en-US"/>
              <a:t>对象中，并且存储到</a:t>
            </a:r>
            <a:r>
              <a:rPr lang="en-US" altLang="zh-CN"/>
              <a:t>ArrayList</a:t>
            </a:r>
            <a:r>
              <a:rPr lang="zh-CN" altLang="en-US"/>
              <a:t>集合中</a:t>
            </a:r>
            <a:endParaRPr lang="zh-CN" altLang="en-US"/>
          </a:p>
        </p:txBody>
      </p:sp>
      <p:pic>
        <p:nvPicPr>
          <p:cNvPr id="10" name="图片 9"/>
          <p:cNvPicPr>
            <a:picLocks noChangeAspect="1"/>
          </p:cNvPicPr>
          <p:nvPr/>
        </p:nvPicPr>
        <p:blipFill>
          <a:blip r:embed="rId1"/>
          <a:stretch>
            <a:fillRect/>
          </a:stretch>
        </p:blipFill>
        <p:spPr>
          <a:xfrm>
            <a:off x="2195450" y="3023841"/>
            <a:ext cx="2383187" cy="1196937"/>
          </a:xfrm>
          <a:prstGeom prst="rect">
            <a:avLst/>
          </a:prstGeom>
        </p:spPr>
      </p:pic>
      <p:sp>
        <p:nvSpPr>
          <p:cNvPr id="5" name="椭圆 4"/>
          <p:cNvSpPr/>
          <p:nvPr/>
        </p:nvSpPr>
        <p:spPr>
          <a:xfrm>
            <a:off x="5228948" y="3082100"/>
            <a:ext cx="541537" cy="3195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228948" y="3491641"/>
            <a:ext cx="541537" cy="3195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228948" y="3901182"/>
            <a:ext cx="541537" cy="3195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a:endCxn id="5" idx="2"/>
          </p:cNvCxnSpPr>
          <p:nvPr/>
        </p:nvCxnSpPr>
        <p:spPr>
          <a:xfrm flipV="1">
            <a:off x="4578637" y="3241898"/>
            <a:ext cx="650311" cy="249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11" idx="2"/>
          </p:cNvCxnSpPr>
          <p:nvPr/>
        </p:nvCxnSpPr>
        <p:spPr>
          <a:xfrm flipV="1">
            <a:off x="4578637" y="3651439"/>
            <a:ext cx="650311" cy="114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12" idx="2"/>
          </p:cNvCxnSpPr>
          <p:nvPr/>
        </p:nvCxnSpPr>
        <p:spPr>
          <a:xfrm>
            <a:off x="4578637" y="4048235"/>
            <a:ext cx="650311" cy="12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圆角 18"/>
          <p:cNvSpPr/>
          <p:nvPr/>
        </p:nvSpPr>
        <p:spPr>
          <a:xfrm>
            <a:off x="7199790" y="3082100"/>
            <a:ext cx="1695635" cy="113867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a:t>ArrayList</a:t>
            </a:r>
            <a:endParaRPr lang="zh-CN" altLang="en-US"/>
          </a:p>
        </p:txBody>
      </p:sp>
      <p:cxnSp>
        <p:nvCxnSpPr>
          <p:cNvPr id="21" name="直接箭头连接符 20"/>
          <p:cNvCxnSpPr>
            <a:stCxn id="5" idx="6"/>
            <a:endCxn id="19" idx="1"/>
          </p:cNvCxnSpPr>
          <p:nvPr/>
        </p:nvCxnSpPr>
        <p:spPr>
          <a:xfrm>
            <a:off x="5770485" y="3241898"/>
            <a:ext cx="1429305" cy="409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1" idx="6"/>
            <a:endCxn id="19" idx="1"/>
          </p:cNvCxnSpPr>
          <p:nvPr/>
        </p:nvCxnSpPr>
        <p:spPr>
          <a:xfrm>
            <a:off x="5770485" y="3651439"/>
            <a:ext cx="14293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2" idx="6"/>
            <a:endCxn id="19" idx="1"/>
          </p:cNvCxnSpPr>
          <p:nvPr/>
        </p:nvCxnSpPr>
        <p:spPr>
          <a:xfrm flipV="1">
            <a:off x="5770485" y="3651439"/>
            <a:ext cx="1429305" cy="409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036661" y="4367831"/>
            <a:ext cx="1328628" cy="377411"/>
          </a:xfrm>
          <a:prstGeom prst="rect">
            <a:avLst/>
          </a:prstGeom>
          <a:noFill/>
        </p:spPr>
        <p:txBody>
          <a:bodyPr wrap="square">
            <a:spAutoFit/>
          </a:bodyPr>
          <a:lstStyle/>
          <a:p>
            <a:pPr>
              <a:lnSpc>
                <a:spcPct val="150000"/>
              </a:lnSpc>
              <a:defRPr/>
            </a:pPr>
            <a:r>
              <a:rPr lang="en-US" altLang="zh-CN" sz="1400">
                <a:solidFill>
                  <a:schemeClr val="tx1">
                    <a:lumMod val="85000"/>
                    <a:lumOff val="15000"/>
                  </a:schemeClr>
                </a:solidFill>
                <a:latin typeface="微软雅黑" panose="020B0503020204020204" pitchFamily="34" charset="-122"/>
                <a:ea typeface="Alibaba PuHuiTi B"/>
              </a:rPr>
              <a:t>Java </a:t>
            </a:r>
            <a:r>
              <a:rPr lang="zh-CN" altLang="en-US" sz="1400">
                <a:solidFill>
                  <a:schemeClr val="tx1">
                    <a:lumMod val="85000"/>
                    <a:lumOff val="15000"/>
                  </a:schemeClr>
                </a:solidFill>
                <a:latin typeface="微软雅黑" panose="020B0503020204020204" pitchFamily="34" charset="-122"/>
                <a:ea typeface="Alibaba PuHuiTi B"/>
              </a:rPr>
              <a:t>对象</a:t>
            </a:r>
            <a:endParaRPr lang="en-US" altLang="zh-CN" sz="1400">
              <a:solidFill>
                <a:schemeClr val="tx1">
                  <a:lumMod val="85000"/>
                  <a:lumOff val="15000"/>
                </a:schemeClr>
              </a:solidFill>
              <a:latin typeface="微软雅黑" panose="020B0503020204020204" pitchFamily="34" charset="-122"/>
              <a:ea typeface="Alibaba PuHuiTi B"/>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a:t>JDBC API </a:t>
            </a:r>
            <a:r>
              <a:rPr lang="zh-CN" altLang="en-US"/>
              <a:t>详解</a:t>
            </a:r>
            <a:endParaRPr lang="zh-CN" altLang="en-US"/>
          </a:p>
        </p:txBody>
      </p:sp>
      <p:sp>
        <p:nvSpPr>
          <p:cNvPr id="3" name="文本占位符 2"/>
          <p:cNvSpPr>
            <a:spLocks noGrp="1"/>
          </p:cNvSpPr>
          <p:nvPr>
            <p:ph type="body" idx="10"/>
          </p:nvPr>
        </p:nvSpPr>
        <p:spPr>
          <a:xfrm>
            <a:off x="5273040" y="3069272"/>
            <a:ext cx="5466080" cy="3581694"/>
          </a:xfrm>
        </p:spPr>
        <p:txBody>
          <a:bodyPr/>
          <a:lstStyle/>
          <a:p>
            <a:r>
              <a:rPr lang="en-US" altLang="zh-CN"/>
              <a:t>DriverManager</a:t>
            </a:r>
            <a:endParaRPr lang="en-US" altLang="zh-CN"/>
          </a:p>
          <a:p>
            <a:r>
              <a:rPr kumimoji="1" lang="en-US" altLang="zh-CN"/>
              <a:t>Connection</a:t>
            </a:r>
            <a:endParaRPr kumimoji="1" lang="en-US" altLang="zh-CN"/>
          </a:p>
          <a:p>
            <a:r>
              <a:rPr kumimoji="1" lang="en-US" altLang="zh-CN"/>
              <a:t>Statement</a:t>
            </a:r>
            <a:endParaRPr kumimoji="1" lang="en-US" altLang="zh-CN"/>
          </a:p>
          <a:p>
            <a:r>
              <a:rPr kumimoji="1" lang="en-US" altLang="zh-CN"/>
              <a:t>ResultSet</a:t>
            </a:r>
            <a:endParaRPr kumimoji="1" lang="en-US" altLang="zh-CN"/>
          </a:p>
          <a:p>
            <a:r>
              <a:rPr kumimoji="1" lang="en-US" altLang="zh-CN">
                <a:solidFill>
                  <a:srgbClr val="C00000"/>
                </a:solidFill>
              </a:rPr>
              <a:t>PreparedStatement</a:t>
            </a:r>
            <a:endParaRPr kumimoji="1" lang="en-US" altLang="zh-CN">
              <a:solidFill>
                <a:srgbClr val="C00000"/>
              </a:solidFill>
            </a:endParaRPr>
          </a:p>
        </p:txBody>
      </p:sp>
      <p:sp>
        <p:nvSpPr>
          <p:cNvPr id="4" name="文本占位符 3"/>
          <p:cNvSpPr>
            <a:spLocks noGrp="1"/>
          </p:cNvSpPr>
          <p:nvPr>
            <p:ph type="body" sz="quarter" idx="11"/>
          </p:nvPr>
        </p:nvSpPr>
        <p:spPr/>
        <p:txBody>
          <a:bodyPr/>
          <a:lstStyle/>
          <a:p>
            <a:r>
              <a:rPr lang="en-US" altLang="zh-CN"/>
              <a:t>03</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p:cNvSpPr txBox="1">
            <a:spLocks noChangeArrowheads="1"/>
          </p:cNvSpPr>
          <p:nvPr/>
        </p:nvSpPr>
        <p:spPr bwMode="auto">
          <a:xfrm>
            <a:off x="2600325" y="-25399"/>
            <a:ext cx="541549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dirty="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PreparedStatement</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9" name="文本框 8"/>
          <p:cNvSpPr txBox="1"/>
          <p:nvPr/>
        </p:nvSpPr>
        <p:spPr>
          <a:xfrm>
            <a:off x="1111250" y="1609775"/>
            <a:ext cx="9524198" cy="700576"/>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PreparedStatement</a:t>
            </a:r>
            <a:r>
              <a:rPr lang="zh-CN" altLang="en-US" sz="1400">
                <a:solidFill>
                  <a:schemeClr val="tx1">
                    <a:lumMod val="85000"/>
                    <a:lumOff val="15000"/>
                  </a:schemeClr>
                </a:solidFill>
                <a:latin typeface="微软雅黑" panose="020B0503020204020204" pitchFamily="34" charset="-122"/>
                <a:ea typeface="Alibaba PuHuiTi B"/>
              </a:rPr>
              <a:t>作用：</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400">
                <a:solidFill>
                  <a:schemeClr val="tx1">
                    <a:lumMod val="85000"/>
                    <a:lumOff val="15000"/>
                  </a:schemeClr>
                </a:solidFill>
                <a:latin typeface="微软雅黑" panose="020B0503020204020204" pitchFamily="34" charset="-122"/>
                <a:ea typeface="Alibaba PuHuiTi B"/>
              </a:rPr>
              <a:t>预编译</a:t>
            </a: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语句并执行：预防</a:t>
            </a: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注入问题</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1" name="文本框 10"/>
          <p:cNvSpPr txBox="1"/>
          <p:nvPr/>
        </p:nvSpPr>
        <p:spPr>
          <a:xfrm>
            <a:off x="1111251" y="2479162"/>
            <a:ext cx="9524198" cy="700576"/>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注入</a:t>
            </a:r>
            <a:endParaRPr lang="en-US" altLang="zh-CN" sz="1400">
              <a:solidFill>
                <a:schemeClr val="tx1">
                  <a:lumMod val="85000"/>
                  <a:lumOff val="15000"/>
                </a:schemeClr>
              </a:solidFill>
              <a:latin typeface="微软雅黑" panose="020B0503020204020204" pitchFamily="34" charset="-122"/>
              <a:ea typeface="Alibaba PuHuiTi B"/>
            </a:endParaRPr>
          </a:p>
          <a:p>
            <a:pPr marL="742950" lvl="1"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注入是通过操作输入来修改事先定义好的</a:t>
            </a: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语句，用以达到执行代码对服务器进行</a:t>
            </a:r>
            <a:r>
              <a:rPr lang="zh-CN" altLang="en-US" sz="1400">
                <a:solidFill>
                  <a:srgbClr val="C00000"/>
                </a:solidFill>
                <a:latin typeface="微软雅黑" panose="020B0503020204020204" pitchFamily="34" charset="-122"/>
                <a:ea typeface="Alibaba PuHuiTi B"/>
              </a:rPr>
              <a:t>攻击</a:t>
            </a:r>
            <a:r>
              <a:rPr lang="zh-CN" altLang="en-US" sz="1400">
                <a:solidFill>
                  <a:schemeClr val="tx1">
                    <a:lumMod val="85000"/>
                    <a:lumOff val="15000"/>
                  </a:schemeClr>
                </a:solidFill>
                <a:latin typeface="微软雅黑" panose="020B0503020204020204" pitchFamily="34" charset="-122"/>
                <a:ea typeface="Alibaba PuHuiTi B"/>
              </a:rPr>
              <a:t>的方法。</a:t>
            </a:r>
            <a:endParaRPr lang="en-US" altLang="zh-CN" sz="1400">
              <a:solidFill>
                <a:schemeClr val="tx1">
                  <a:lumMod val="85000"/>
                  <a:lumOff val="15000"/>
                </a:schemeClr>
              </a:solidFill>
              <a:latin typeface="微软雅黑" panose="020B0503020204020204" pitchFamily="34" charset="-122"/>
              <a:ea typeface="Alibaba PuHuiTi B"/>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p:cNvSpPr txBox="1">
            <a:spLocks noChangeArrowheads="1"/>
          </p:cNvSpPr>
          <p:nvPr/>
        </p:nvSpPr>
        <p:spPr bwMode="auto">
          <a:xfrm>
            <a:off x="2600324" y="-25399"/>
            <a:ext cx="541549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dirty="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6" name="文本占位符 5"/>
          <p:cNvSpPr>
            <a:spLocks noGrp="1"/>
          </p:cNvSpPr>
          <p:nvPr>
            <p:ph type="body" sz="quarter" idx="10"/>
          </p:nvPr>
        </p:nvSpPr>
        <p:spPr/>
        <p:txBody>
          <a:bodyPr/>
          <a:lstStyle/>
          <a:p>
            <a:r>
              <a:rPr lang="en-US" altLang="zh-CN"/>
              <a:t>SQL</a:t>
            </a:r>
            <a:r>
              <a:rPr lang="zh-CN" altLang="en-US"/>
              <a:t>注入演示</a:t>
            </a:r>
            <a:endParaRPr lang="zh-CN" altLang="en-US"/>
          </a:p>
        </p:txBody>
      </p:sp>
      <p:sp>
        <p:nvSpPr>
          <p:cNvPr id="7" name="文本占位符 6"/>
          <p:cNvSpPr>
            <a:spLocks noGrp="1"/>
          </p:cNvSpPr>
          <p:nvPr>
            <p:ph type="body" sz="quarter" idx="11"/>
          </p:nvPr>
        </p:nvSpPr>
        <p:spPr/>
        <p:txBody>
          <a:bodyPr/>
          <a:lstStyle/>
          <a:p>
            <a:r>
              <a:rPr lang="zh-CN" altLang="en-US"/>
              <a:t>需求：完成用户登录</a:t>
            </a:r>
            <a:endParaRPr lang="en-US" altLang="zh-CN"/>
          </a:p>
        </p:txBody>
      </p:sp>
      <p:sp>
        <p:nvSpPr>
          <p:cNvPr id="5" name="TextBox 3"/>
          <p:cNvSpPr txBox="1"/>
          <p:nvPr/>
        </p:nvSpPr>
        <p:spPr>
          <a:xfrm>
            <a:off x="2298892" y="2286026"/>
            <a:ext cx="6836230" cy="421847"/>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600">
                <a:solidFill>
                  <a:schemeClr val="accent1">
                    <a:lumMod val="75000"/>
                  </a:schemeClr>
                </a:solidFill>
                <a:ea typeface="阿里巴巴普惠体" panose="00020600040101010101"/>
              </a:rPr>
              <a:t>select</a:t>
            </a:r>
            <a:r>
              <a:rPr lang="en-US" altLang="zh-CN" sz="1600">
                <a:ea typeface="阿里巴巴普惠体" panose="00020600040101010101"/>
              </a:rPr>
              <a:t> * </a:t>
            </a:r>
            <a:r>
              <a:rPr lang="en-US" altLang="zh-CN" sz="1600">
                <a:solidFill>
                  <a:schemeClr val="accent1">
                    <a:lumMod val="75000"/>
                  </a:schemeClr>
                </a:solidFill>
                <a:ea typeface="阿里巴巴普惠体" panose="00020600040101010101"/>
              </a:rPr>
              <a:t>from</a:t>
            </a:r>
            <a:r>
              <a:rPr lang="en-US" altLang="zh-CN" sz="1600">
                <a:ea typeface="阿里巴巴普惠体" panose="00020600040101010101"/>
              </a:rPr>
              <a:t> tb_user </a:t>
            </a:r>
            <a:r>
              <a:rPr lang="en-US" altLang="zh-CN" sz="1600">
                <a:solidFill>
                  <a:schemeClr val="accent1">
                    <a:lumMod val="75000"/>
                  </a:schemeClr>
                </a:solidFill>
                <a:ea typeface="阿里巴巴普惠体" panose="00020600040101010101"/>
              </a:rPr>
              <a:t>where</a:t>
            </a:r>
            <a:r>
              <a:rPr lang="en-US" altLang="zh-CN" sz="1600">
                <a:ea typeface="阿里巴巴普惠体" panose="00020600040101010101"/>
              </a:rPr>
              <a:t> username = 'zhangsan' </a:t>
            </a:r>
            <a:r>
              <a:rPr lang="en-US" altLang="zh-CN" sz="1600">
                <a:solidFill>
                  <a:schemeClr val="accent1">
                    <a:lumMod val="75000"/>
                  </a:schemeClr>
                </a:solidFill>
                <a:ea typeface="阿里巴巴普惠体" panose="00020600040101010101"/>
              </a:rPr>
              <a:t>and</a:t>
            </a:r>
            <a:r>
              <a:rPr lang="en-US" altLang="zh-CN" sz="1600">
                <a:ea typeface="阿里巴巴普惠体" panose="00020600040101010101"/>
              </a:rPr>
              <a:t> password = '123';</a:t>
            </a:r>
            <a:endParaRPr lang="en-US" altLang="zh-CN" sz="1600">
              <a:solidFill>
                <a:schemeClr val="tx1">
                  <a:lumMod val="85000"/>
                  <a:lumOff val="15000"/>
                </a:schemeClr>
              </a:solidFill>
              <a:latin typeface="Arial" panose="020B0604020202020204" pitchFamily="34" charset="0"/>
              <a:ea typeface="阿里巴巴普惠体" panose="00020600040101010101"/>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p:cNvSpPr txBox="1">
            <a:spLocks noChangeArrowheads="1"/>
          </p:cNvSpPr>
          <p:nvPr/>
        </p:nvSpPr>
        <p:spPr bwMode="auto">
          <a:xfrm>
            <a:off x="2536031" y="-25399"/>
            <a:ext cx="54797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dirty="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PreparedStatement</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9" name="文本框 8"/>
          <p:cNvSpPr txBox="1"/>
          <p:nvPr/>
        </p:nvSpPr>
        <p:spPr>
          <a:xfrm>
            <a:off x="1111250" y="1465628"/>
            <a:ext cx="5342815" cy="700576"/>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PreparedStatement</a:t>
            </a:r>
            <a:r>
              <a:rPr lang="zh-CN" altLang="en-US" sz="1400">
                <a:solidFill>
                  <a:schemeClr val="tx1">
                    <a:lumMod val="85000"/>
                    <a:lumOff val="15000"/>
                  </a:schemeClr>
                </a:solidFill>
                <a:latin typeface="微软雅黑" panose="020B0503020204020204" pitchFamily="34" charset="-122"/>
                <a:ea typeface="Alibaba PuHuiTi B"/>
              </a:rPr>
              <a:t>作用：</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400">
                <a:solidFill>
                  <a:schemeClr val="tx1">
                    <a:lumMod val="85000"/>
                    <a:lumOff val="15000"/>
                  </a:schemeClr>
                </a:solidFill>
                <a:latin typeface="微软雅黑" panose="020B0503020204020204" pitchFamily="34" charset="-122"/>
                <a:ea typeface="Alibaba PuHuiTi B"/>
              </a:rPr>
              <a:t>预编译</a:t>
            </a: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并执行</a:t>
            </a:r>
            <a:r>
              <a:rPr lang="en-US" altLang="zh-CN" sz="1400">
                <a:solidFill>
                  <a:schemeClr val="tx1">
                    <a:lumMod val="85000"/>
                    <a:lumOff val="15000"/>
                  </a:schemeClr>
                </a:solidFill>
                <a:latin typeface="微软雅黑" panose="020B0503020204020204" pitchFamily="34" charset="-122"/>
                <a:ea typeface="Alibaba PuHuiTi B"/>
              </a:rPr>
              <a:t>SQL</a:t>
            </a:r>
            <a:r>
              <a:rPr lang="zh-CN" altLang="en-US" sz="1400">
                <a:solidFill>
                  <a:schemeClr val="tx1">
                    <a:lumMod val="85000"/>
                    <a:lumOff val="15000"/>
                  </a:schemeClr>
                </a:solidFill>
                <a:latin typeface="微软雅黑" panose="020B0503020204020204" pitchFamily="34" charset="-122"/>
                <a:ea typeface="Alibaba PuHuiTi B"/>
              </a:rPr>
              <a:t>语句</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0" name="文本框 9"/>
          <p:cNvSpPr txBox="1"/>
          <p:nvPr/>
        </p:nvSpPr>
        <p:spPr>
          <a:xfrm>
            <a:off x="1111251" y="2203518"/>
            <a:ext cx="3771468" cy="377411"/>
          </a:xfrm>
          <a:prstGeom prst="rect">
            <a:avLst/>
          </a:prstGeom>
          <a:noFill/>
        </p:spPr>
        <p:txBody>
          <a:bodyPr wrap="square">
            <a:spAutoFit/>
          </a:bodyPr>
          <a:lstStyle/>
          <a:p>
            <a:pPr marL="342900" indent="-342900">
              <a:lnSpc>
                <a:spcPct val="150000"/>
              </a:lnSpc>
              <a:buFont typeface="+mj-ea"/>
              <a:buAutoNum type="circleNumDbPlain"/>
              <a:defRPr/>
            </a:pPr>
            <a:r>
              <a:rPr lang="zh-CN" altLang="en-US" sz="1400">
                <a:solidFill>
                  <a:schemeClr val="tx1">
                    <a:lumMod val="85000"/>
                    <a:lumOff val="15000"/>
                  </a:schemeClr>
                </a:solidFill>
                <a:latin typeface="微软雅黑" panose="020B0503020204020204" pitchFamily="34" charset="-122"/>
                <a:ea typeface="Alibaba PuHuiTi B"/>
              </a:rPr>
              <a:t>获取 </a:t>
            </a:r>
            <a:r>
              <a:rPr lang="en-US" altLang="zh-CN" sz="1400">
                <a:solidFill>
                  <a:schemeClr val="tx1">
                    <a:lumMod val="85000"/>
                    <a:lumOff val="15000"/>
                  </a:schemeClr>
                </a:solidFill>
                <a:latin typeface="微软雅黑" panose="020B0503020204020204" pitchFamily="34" charset="-122"/>
                <a:ea typeface="Alibaba PuHuiTi B"/>
              </a:rPr>
              <a:t>PreparedStatement </a:t>
            </a:r>
            <a:r>
              <a:rPr lang="zh-CN" altLang="en-US" sz="1400">
                <a:solidFill>
                  <a:schemeClr val="tx1">
                    <a:lumMod val="85000"/>
                    <a:lumOff val="15000"/>
                  </a:schemeClr>
                </a:solidFill>
                <a:latin typeface="微软雅黑" panose="020B0503020204020204" pitchFamily="34" charset="-122"/>
                <a:ea typeface="Alibaba PuHuiTi B"/>
              </a:rPr>
              <a:t>对象</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8" name="TextBox 3"/>
          <p:cNvSpPr txBox="1"/>
          <p:nvPr/>
        </p:nvSpPr>
        <p:spPr>
          <a:xfrm>
            <a:off x="1624188" y="2618243"/>
            <a:ext cx="7431034" cy="1169551"/>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i="1">
                <a:solidFill>
                  <a:srgbClr val="8C8C8C"/>
                </a:solidFill>
                <a:latin typeface="Arial Unicode MS"/>
                <a:ea typeface="JetBrains Mono"/>
              </a:rPr>
              <a:t>// SQL</a:t>
            </a:r>
            <a:r>
              <a:rPr lang="zh-CN" altLang="zh-CN" sz="1400" i="1">
                <a:solidFill>
                  <a:srgbClr val="8C8C8C"/>
                </a:solidFill>
                <a:latin typeface="宋体" panose="02010600030101010101" pitchFamily="2" charset="-122"/>
                <a:ea typeface="宋体" panose="02010600030101010101" pitchFamily="2" charset="-122"/>
              </a:rPr>
              <a:t>语句中的参数值，使用？占位符替代</a:t>
            </a:r>
            <a:br>
              <a:rPr lang="zh-CN" altLang="zh-CN" sz="1400" i="1">
                <a:solidFill>
                  <a:srgbClr val="8C8C8C"/>
                </a:solidFill>
                <a:latin typeface="宋体" panose="02010600030101010101" pitchFamily="2" charset="-122"/>
                <a:ea typeface="宋体" panose="02010600030101010101" pitchFamily="2" charset="-122"/>
              </a:rPr>
            </a:br>
            <a:r>
              <a:rPr lang="zh-CN" altLang="zh-CN" sz="1400">
                <a:solidFill>
                  <a:srgbClr val="000000"/>
                </a:solidFill>
                <a:latin typeface="Arial Unicode MS"/>
                <a:ea typeface="JetBrains Mono"/>
              </a:rPr>
              <a:t>String sql </a:t>
            </a:r>
            <a:r>
              <a:rPr lang="zh-CN" altLang="zh-CN" sz="1400">
                <a:solidFill>
                  <a:srgbClr val="080808"/>
                </a:solidFill>
                <a:latin typeface="Arial Unicode MS"/>
                <a:ea typeface="JetBrains Mono"/>
              </a:rPr>
              <a:t>= </a:t>
            </a:r>
            <a:r>
              <a:rPr lang="zh-CN" altLang="zh-CN" sz="1400">
                <a:solidFill>
                  <a:srgbClr val="067D17"/>
                </a:solidFill>
                <a:latin typeface="Arial Unicode MS"/>
                <a:ea typeface="JetBrains Mono"/>
              </a:rPr>
              <a:t>"select </a:t>
            </a:r>
            <a:r>
              <a:rPr lang="zh-CN" altLang="zh-CN" sz="1400" i="1">
                <a:solidFill>
                  <a:srgbClr val="067D17"/>
                </a:solidFill>
                <a:latin typeface="Arial Unicode MS"/>
                <a:ea typeface="JetBrains Mono"/>
              </a:rPr>
              <a:t>*</a:t>
            </a:r>
            <a:r>
              <a:rPr lang="zh-CN" altLang="zh-CN" sz="1400">
                <a:solidFill>
                  <a:srgbClr val="067D17"/>
                </a:solidFill>
                <a:latin typeface="Arial Unicode MS"/>
                <a:ea typeface="JetBrains Mono"/>
              </a:rPr>
              <a:t> from user where username = ? and password = ?"</a:t>
            </a:r>
            <a:r>
              <a:rPr lang="zh-CN" altLang="zh-CN" sz="1400">
                <a:solidFill>
                  <a:srgbClr val="080808"/>
                </a:solidFill>
                <a:latin typeface="Arial Unicode MS"/>
                <a:ea typeface="JetBrains Mono"/>
              </a:rPr>
              <a:t>;</a:t>
            </a:r>
            <a:endParaRPr lang="en-US" altLang="zh-CN" sz="1400">
              <a:solidFill>
                <a:srgbClr val="080808"/>
              </a:solidFill>
              <a:latin typeface="Arial Unicode MS"/>
              <a:ea typeface="JetBrains Mono"/>
            </a:endParaRPr>
          </a:p>
          <a:p>
            <a:pPr lvl="0" eaLnBrk="0" fontAlgn="base" hangingPunct="0">
              <a:spcBef>
                <a:spcPct val="0"/>
              </a:spcBef>
              <a:spcAft>
                <a:spcPct val="0"/>
              </a:spcAft>
            </a:pPr>
            <a:br>
              <a:rPr lang="zh-CN" altLang="zh-CN" sz="1400">
                <a:solidFill>
                  <a:srgbClr val="080808"/>
                </a:solidFill>
                <a:latin typeface="Arial Unicode MS"/>
                <a:ea typeface="JetBrains Mono"/>
              </a:rPr>
            </a:br>
            <a:r>
              <a:rPr lang="zh-CN" altLang="zh-CN" sz="1400" i="1">
                <a:solidFill>
                  <a:srgbClr val="8C8C8C"/>
                </a:solidFill>
                <a:latin typeface="Arial Unicode MS"/>
                <a:ea typeface="JetBrains Mono"/>
              </a:rPr>
              <a:t>// </a:t>
            </a:r>
            <a:r>
              <a:rPr lang="zh-CN" altLang="zh-CN" sz="1400" i="1">
                <a:solidFill>
                  <a:srgbClr val="8C8C8C"/>
                </a:solidFill>
                <a:latin typeface="宋体" panose="02010600030101010101" pitchFamily="2" charset="-122"/>
                <a:ea typeface="宋体" panose="02010600030101010101" pitchFamily="2" charset="-122"/>
              </a:rPr>
              <a:t>通过</a:t>
            </a:r>
            <a:r>
              <a:rPr lang="zh-CN" altLang="zh-CN" sz="1400" i="1">
                <a:solidFill>
                  <a:srgbClr val="8C8C8C"/>
                </a:solidFill>
                <a:latin typeface="Arial Unicode MS"/>
                <a:ea typeface="JetBrains Mono"/>
              </a:rPr>
              <a:t>Connection</a:t>
            </a:r>
            <a:r>
              <a:rPr lang="zh-CN" altLang="zh-CN" sz="1400" i="1">
                <a:solidFill>
                  <a:srgbClr val="8C8C8C"/>
                </a:solidFill>
                <a:latin typeface="宋体" panose="02010600030101010101" pitchFamily="2" charset="-122"/>
                <a:ea typeface="宋体" panose="02010600030101010101" pitchFamily="2" charset="-122"/>
              </a:rPr>
              <a:t>对象获取，并传入对应的</a:t>
            </a:r>
            <a:r>
              <a:rPr lang="zh-CN" altLang="zh-CN" sz="1400" i="1">
                <a:solidFill>
                  <a:srgbClr val="8C8C8C"/>
                </a:solidFill>
                <a:latin typeface="Arial Unicode MS"/>
                <a:ea typeface="JetBrains Mono"/>
              </a:rPr>
              <a:t>sql</a:t>
            </a:r>
            <a:r>
              <a:rPr lang="zh-CN" altLang="zh-CN" sz="1400" i="1">
                <a:solidFill>
                  <a:srgbClr val="8C8C8C"/>
                </a:solidFill>
                <a:latin typeface="宋体" panose="02010600030101010101" pitchFamily="2" charset="-122"/>
                <a:ea typeface="宋体" panose="02010600030101010101" pitchFamily="2" charset="-122"/>
              </a:rPr>
              <a:t>语句</a:t>
            </a:r>
            <a:br>
              <a:rPr lang="zh-CN" altLang="zh-CN" sz="1400" i="1">
                <a:solidFill>
                  <a:srgbClr val="8C8C8C"/>
                </a:solidFill>
                <a:latin typeface="宋体" panose="02010600030101010101" pitchFamily="2" charset="-122"/>
                <a:ea typeface="宋体" panose="02010600030101010101" pitchFamily="2" charset="-122"/>
              </a:rPr>
            </a:br>
            <a:r>
              <a:rPr lang="zh-CN" altLang="zh-CN" sz="1400">
                <a:solidFill>
                  <a:srgbClr val="000000"/>
                </a:solidFill>
                <a:latin typeface="Arial Unicode MS"/>
                <a:ea typeface="JetBrains Mono"/>
              </a:rPr>
              <a:t>PreparedStatement pstmt </a:t>
            </a:r>
            <a:r>
              <a:rPr lang="zh-CN" altLang="zh-CN" sz="1400">
                <a:solidFill>
                  <a:srgbClr val="080808"/>
                </a:solidFill>
                <a:latin typeface="Arial Unicode MS"/>
                <a:ea typeface="JetBrains Mono"/>
              </a:rPr>
              <a:t>= </a:t>
            </a:r>
            <a:r>
              <a:rPr lang="zh-CN" altLang="zh-CN" sz="1400">
                <a:solidFill>
                  <a:srgbClr val="000000"/>
                </a:solidFill>
                <a:latin typeface="Arial Unicode MS"/>
                <a:ea typeface="JetBrains Mono"/>
              </a:rPr>
              <a:t>conn</a:t>
            </a:r>
            <a:r>
              <a:rPr lang="zh-CN" altLang="zh-CN" sz="1400">
                <a:solidFill>
                  <a:srgbClr val="080808"/>
                </a:solidFill>
                <a:latin typeface="Arial Unicode MS"/>
                <a:ea typeface="JetBrains Mono"/>
              </a:rPr>
              <a:t>.</a:t>
            </a:r>
            <a:r>
              <a:rPr lang="zh-CN" altLang="zh-CN" sz="1400">
                <a:solidFill>
                  <a:schemeClr val="accent1">
                    <a:lumMod val="75000"/>
                  </a:schemeClr>
                </a:solidFill>
                <a:latin typeface="Arial Unicode MS"/>
                <a:ea typeface="JetBrains Mono"/>
              </a:rPr>
              <a:t>prepareStatement</a:t>
            </a:r>
            <a:r>
              <a:rPr lang="zh-CN" altLang="zh-CN" sz="1400">
                <a:solidFill>
                  <a:srgbClr val="080808"/>
                </a:solidFill>
                <a:latin typeface="Arial Unicode MS"/>
                <a:ea typeface="JetBrains Mono"/>
              </a:rPr>
              <a:t>(</a:t>
            </a:r>
            <a:r>
              <a:rPr lang="zh-CN" altLang="zh-CN" sz="1400">
                <a:solidFill>
                  <a:srgbClr val="C00000"/>
                </a:solidFill>
                <a:latin typeface="Arial Unicode MS"/>
                <a:ea typeface="JetBrains Mono"/>
              </a:rPr>
              <a:t>sql</a:t>
            </a:r>
            <a:r>
              <a:rPr lang="zh-CN" altLang="zh-CN" sz="1400">
                <a:solidFill>
                  <a:srgbClr val="080808"/>
                </a:solidFill>
                <a:latin typeface="Arial Unicode MS"/>
                <a:ea typeface="JetBrains Mono"/>
              </a:rPr>
              <a:t>);</a:t>
            </a:r>
            <a:endParaRPr lang="zh-CN" altLang="zh-CN" sz="2000">
              <a:latin typeface="Arial" panose="020B0604020202020204" pitchFamily="34" charset="0"/>
            </a:endParaRPr>
          </a:p>
        </p:txBody>
      </p:sp>
      <p:sp>
        <p:nvSpPr>
          <p:cNvPr id="20" name="TextBox 3"/>
          <p:cNvSpPr txBox="1"/>
          <p:nvPr/>
        </p:nvSpPr>
        <p:spPr>
          <a:xfrm>
            <a:off x="1624188" y="4277746"/>
            <a:ext cx="7431034" cy="1668214"/>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400">
                <a:solidFill>
                  <a:srgbClr val="080808"/>
                </a:solidFill>
                <a:latin typeface="Arial Unicode MS"/>
                <a:ea typeface="Alibaba PuHuiTi B"/>
              </a:rPr>
              <a:t>PreparedStatement</a:t>
            </a:r>
            <a:r>
              <a:rPr lang="zh-CN" altLang="en-US" sz="1400">
                <a:solidFill>
                  <a:srgbClr val="080808"/>
                </a:solidFill>
                <a:latin typeface="Arial Unicode MS"/>
                <a:ea typeface="Alibaba PuHuiTi B"/>
              </a:rPr>
              <a:t>对象：</a:t>
            </a:r>
            <a:r>
              <a:rPr lang="en-US" altLang="zh-CN" sz="1400">
                <a:solidFill>
                  <a:schemeClr val="accent1">
                    <a:lumMod val="75000"/>
                  </a:schemeClr>
                </a:solidFill>
                <a:latin typeface="Arial Unicode MS"/>
                <a:ea typeface="Alibaba PuHuiTi B"/>
              </a:rPr>
              <a:t>setXxx</a:t>
            </a:r>
            <a:r>
              <a:rPr lang="en-US" altLang="zh-CN" sz="1400">
                <a:solidFill>
                  <a:srgbClr val="080808"/>
                </a:solidFill>
                <a:latin typeface="Arial Unicode MS"/>
                <a:ea typeface="Alibaba PuHuiTi B"/>
              </a:rPr>
              <a:t>(</a:t>
            </a:r>
            <a:r>
              <a:rPr lang="zh-CN" altLang="en-US" sz="1400">
                <a:solidFill>
                  <a:srgbClr val="080808"/>
                </a:solidFill>
                <a:latin typeface="Arial Unicode MS"/>
                <a:ea typeface="Alibaba PuHuiTi B"/>
              </a:rPr>
              <a:t>参数</a:t>
            </a:r>
            <a:r>
              <a:rPr lang="en-US" altLang="zh-CN" sz="1400">
                <a:solidFill>
                  <a:srgbClr val="080808"/>
                </a:solidFill>
                <a:latin typeface="Arial Unicode MS"/>
                <a:ea typeface="Alibaba PuHuiTi B"/>
              </a:rPr>
              <a:t>1</a:t>
            </a:r>
            <a:r>
              <a:rPr lang="zh-CN" altLang="en-US" sz="1400">
                <a:solidFill>
                  <a:srgbClr val="080808"/>
                </a:solidFill>
                <a:latin typeface="Arial Unicode MS"/>
                <a:ea typeface="Alibaba PuHuiTi B"/>
              </a:rPr>
              <a:t>，参数</a:t>
            </a:r>
            <a:r>
              <a:rPr lang="en-US" altLang="zh-CN" sz="1400">
                <a:solidFill>
                  <a:srgbClr val="080808"/>
                </a:solidFill>
                <a:latin typeface="Arial Unicode MS"/>
                <a:ea typeface="Alibaba PuHuiTi B"/>
              </a:rPr>
              <a:t>2)</a:t>
            </a:r>
            <a:r>
              <a:rPr lang="zh-CN" altLang="en-US" sz="1400">
                <a:solidFill>
                  <a:srgbClr val="080808"/>
                </a:solidFill>
                <a:latin typeface="Arial Unicode MS"/>
                <a:ea typeface="Alibaba PuHuiTi B"/>
              </a:rPr>
              <a:t>：给 </a:t>
            </a:r>
            <a:r>
              <a:rPr lang="en-US" altLang="zh-CN" sz="1400">
                <a:solidFill>
                  <a:srgbClr val="080808"/>
                </a:solidFill>
                <a:latin typeface="Arial Unicode MS"/>
                <a:ea typeface="Alibaba PuHuiTi B"/>
              </a:rPr>
              <a:t>? </a:t>
            </a:r>
            <a:r>
              <a:rPr lang="zh-CN" altLang="en-US" sz="1400">
                <a:solidFill>
                  <a:srgbClr val="080808"/>
                </a:solidFill>
                <a:latin typeface="Arial Unicode MS"/>
                <a:ea typeface="Alibaba PuHuiTi B"/>
              </a:rPr>
              <a:t>赋值</a:t>
            </a:r>
            <a:endParaRPr lang="en-US" altLang="zh-CN" sz="1400">
              <a:solidFill>
                <a:srgbClr val="080808"/>
              </a:solidFill>
              <a:latin typeface="Arial Unicode MS"/>
              <a:ea typeface="Alibaba PuHuiTi B"/>
            </a:endParaRPr>
          </a:p>
          <a:p>
            <a:pPr marL="285750" indent="-285750" eaLnBrk="0" fontAlgn="base" hangingPunct="0">
              <a:lnSpc>
                <a:spcPct val="150000"/>
              </a:lnSpc>
              <a:spcBef>
                <a:spcPct val="0"/>
              </a:spcBef>
              <a:spcAft>
                <a:spcPct val="0"/>
              </a:spcAft>
              <a:buFont typeface="Wingdings" panose="05000000000000000000" pitchFamily="2" charset="2"/>
              <a:buChar char="Ø"/>
            </a:pPr>
            <a:r>
              <a:rPr lang="en-US" altLang="zh-CN" sz="1400">
                <a:solidFill>
                  <a:schemeClr val="tx1">
                    <a:lumMod val="85000"/>
                    <a:lumOff val="15000"/>
                  </a:schemeClr>
                </a:solidFill>
                <a:latin typeface="Arial Unicode MS"/>
                <a:ea typeface="Alibaba PuHuiTi B"/>
              </a:rPr>
              <a:t>Xxx</a:t>
            </a:r>
            <a:r>
              <a:rPr lang="zh-CN" altLang="en-US" sz="1400">
                <a:solidFill>
                  <a:schemeClr val="tx1">
                    <a:lumMod val="85000"/>
                    <a:lumOff val="15000"/>
                  </a:schemeClr>
                </a:solidFill>
                <a:latin typeface="Arial Unicode MS"/>
                <a:ea typeface="Alibaba PuHuiTi B"/>
              </a:rPr>
              <a:t>：数据类型 ； 如 </a:t>
            </a:r>
            <a:r>
              <a:rPr lang="en-US" altLang="zh-CN" sz="1400">
                <a:solidFill>
                  <a:schemeClr val="tx1">
                    <a:lumMod val="85000"/>
                    <a:lumOff val="15000"/>
                  </a:schemeClr>
                </a:solidFill>
                <a:latin typeface="Arial Unicode MS"/>
                <a:ea typeface="Alibaba PuHuiTi B"/>
              </a:rPr>
              <a:t>setInt</a:t>
            </a:r>
            <a:r>
              <a:rPr lang="en-US" altLang="zh-CN" sz="1400">
                <a:solidFill>
                  <a:srgbClr val="080808"/>
                </a:solidFill>
                <a:latin typeface="Arial Unicode MS"/>
                <a:ea typeface="Alibaba PuHuiTi B"/>
              </a:rPr>
              <a:t> (</a:t>
            </a:r>
            <a:r>
              <a:rPr lang="zh-CN" altLang="en-US" sz="1400">
                <a:solidFill>
                  <a:srgbClr val="080808"/>
                </a:solidFill>
                <a:latin typeface="Arial Unicode MS"/>
                <a:ea typeface="Alibaba PuHuiTi B"/>
              </a:rPr>
              <a:t>参数</a:t>
            </a:r>
            <a:r>
              <a:rPr lang="en-US" altLang="zh-CN" sz="1400">
                <a:solidFill>
                  <a:srgbClr val="080808"/>
                </a:solidFill>
                <a:latin typeface="Arial Unicode MS"/>
                <a:ea typeface="Alibaba PuHuiTi B"/>
              </a:rPr>
              <a:t>1</a:t>
            </a:r>
            <a:r>
              <a:rPr lang="zh-CN" altLang="en-US" sz="1400">
                <a:solidFill>
                  <a:srgbClr val="080808"/>
                </a:solidFill>
                <a:latin typeface="Arial Unicode MS"/>
                <a:ea typeface="Alibaba PuHuiTi B"/>
              </a:rPr>
              <a:t>，参数</a:t>
            </a:r>
            <a:r>
              <a:rPr lang="en-US" altLang="zh-CN" sz="1400">
                <a:solidFill>
                  <a:srgbClr val="080808"/>
                </a:solidFill>
                <a:latin typeface="Arial Unicode MS"/>
                <a:ea typeface="Alibaba PuHuiTi B"/>
              </a:rPr>
              <a:t>2)</a:t>
            </a:r>
            <a:endParaRPr lang="en-US" altLang="zh-CN" sz="1400">
              <a:solidFill>
                <a:srgbClr val="080808"/>
              </a:solidFill>
              <a:latin typeface="Arial Unicode MS"/>
              <a:ea typeface="Alibaba PuHuiTi B"/>
            </a:endParaRPr>
          </a:p>
          <a:p>
            <a:pPr marL="285750" indent="-285750" eaLnBrk="0" fontAlgn="base" hangingPunct="0">
              <a:lnSpc>
                <a:spcPct val="150000"/>
              </a:lnSpc>
              <a:spcBef>
                <a:spcPct val="0"/>
              </a:spcBef>
              <a:spcAft>
                <a:spcPct val="0"/>
              </a:spcAft>
              <a:buFont typeface="Wingdings" panose="05000000000000000000" pitchFamily="2" charset="2"/>
              <a:buChar char="Ø"/>
            </a:pPr>
            <a:r>
              <a:rPr lang="zh-CN" altLang="en-US" sz="1400">
                <a:solidFill>
                  <a:srgbClr val="080808"/>
                </a:solidFill>
                <a:latin typeface="Arial Unicode MS"/>
                <a:ea typeface="Alibaba PuHuiTi B"/>
              </a:rPr>
              <a:t>参数：</a:t>
            </a:r>
            <a:endParaRPr lang="en-US" altLang="zh-CN" sz="1400">
              <a:solidFill>
                <a:srgbClr val="080808"/>
              </a:solidFill>
              <a:latin typeface="Arial Unicode MS"/>
              <a:ea typeface="Alibaba PuHuiTi B"/>
            </a:endParaRPr>
          </a:p>
          <a:p>
            <a:pPr marL="742950" lvl="1" indent="-285750" eaLnBrk="0" fontAlgn="base" hangingPunct="0">
              <a:lnSpc>
                <a:spcPct val="150000"/>
              </a:lnSpc>
              <a:spcBef>
                <a:spcPct val="0"/>
              </a:spcBef>
              <a:spcAft>
                <a:spcPct val="0"/>
              </a:spcAft>
              <a:buFont typeface="Wingdings" panose="05000000000000000000" pitchFamily="2" charset="2"/>
              <a:buChar char="p"/>
            </a:pPr>
            <a:r>
              <a:rPr lang="zh-CN" altLang="en-US" sz="1400">
                <a:solidFill>
                  <a:schemeClr val="tx1">
                    <a:lumMod val="85000"/>
                    <a:lumOff val="15000"/>
                  </a:schemeClr>
                </a:solidFill>
                <a:latin typeface="Arial Unicode MS"/>
                <a:ea typeface="Alibaba PuHuiTi B"/>
              </a:rPr>
              <a:t>参数</a:t>
            </a:r>
            <a:r>
              <a:rPr lang="en-US" altLang="zh-CN" sz="1400">
                <a:solidFill>
                  <a:schemeClr val="tx1">
                    <a:lumMod val="85000"/>
                    <a:lumOff val="15000"/>
                  </a:schemeClr>
                </a:solidFill>
                <a:latin typeface="Arial Unicode MS"/>
                <a:ea typeface="Alibaba PuHuiTi B"/>
              </a:rPr>
              <a:t>1</a:t>
            </a:r>
            <a:r>
              <a:rPr lang="zh-CN" altLang="en-US" sz="1400">
                <a:solidFill>
                  <a:schemeClr val="tx1">
                    <a:lumMod val="85000"/>
                    <a:lumOff val="15000"/>
                  </a:schemeClr>
                </a:solidFill>
                <a:latin typeface="Arial Unicode MS"/>
                <a:ea typeface="Alibaba PuHuiTi B"/>
              </a:rPr>
              <a:t>： ？的位置编号，从</a:t>
            </a:r>
            <a:r>
              <a:rPr lang="en-US" altLang="zh-CN" sz="1400">
                <a:solidFill>
                  <a:schemeClr val="tx1">
                    <a:lumMod val="85000"/>
                    <a:lumOff val="15000"/>
                  </a:schemeClr>
                </a:solidFill>
                <a:latin typeface="Arial Unicode MS"/>
                <a:ea typeface="Alibaba PuHuiTi B"/>
              </a:rPr>
              <a:t>1 </a:t>
            </a:r>
            <a:r>
              <a:rPr lang="zh-CN" altLang="en-US" sz="1400">
                <a:solidFill>
                  <a:schemeClr val="tx1">
                    <a:lumMod val="85000"/>
                    <a:lumOff val="15000"/>
                  </a:schemeClr>
                </a:solidFill>
                <a:latin typeface="Arial Unicode MS"/>
                <a:ea typeface="Alibaba PuHuiTi B"/>
              </a:rPr>
              <a:t>开始</a:t>
            </a:r>
            <a:endParaRPr lang="en-US" altLang="zh-CN" sz="1400">
              <a:solidFill>
                <a:schemeClr val="tx1">
                  <a:lumMod val="85000"/>
                  <a:lumOff val="15000"/>
                </a:schemeClr>
              </a:solidFill>
              <a:latin typeface="Arial Unicode MS"/>
              <a:ea typeface="Alibaba PuHuiTi B"/>
            </a:endParaRPr>
          </a:p>
          <a:p>
            <a:pPr marL="742950" lvl="1" indent="-285750" eaLnBrk="0" fontAlgn="base" hangingPunct="0">
              <a:lnSpc>
                <a:spcPct val="150000"/>
              </a:lnSpc>
              <a:spcBef>
                <a:spcPct val="0"/>
              </a:spcBef>
              <a:spcAft>
                <a:spcPct val="0"/>
              </a:spcAft>
              <a:buFont typeface="Wingdings" panose="05000000000000000000" pitchFamily="2" charset="2"/>
              <a:buChar char="p"/>
            </a:pPr>
            <a:r>
              <a:rPr lang="zh-CN" altLang="en-US" sz="1400">
                <a:solidFill>
                  <a:schemeClr val="tx1">
                    <a:lumMod val="85000"/>
                    <a:lumOff val="15000"/>
                  </a:schemeClr>
                </a:solidFill>
                <a:latin typeface="Arial Unicode MS"/>
                <a:ea typeface="Alibaba PuHuiTi B"/>
              </a:rPr>
              <a:t>参数</a:t>
            </a:r>
            <a:r>
              <a:rPr lang="en-US" altLang="zh-CN" sz="1400">
                <a:solidFill>
                  <a:schemeClr val="tx1">
                    <a:lumMod val="85000"/>
                    <a:lumOff val="15000"/>
                  </a:schemeClr>
                </a:solidFill>
                <a:latin typeface="Arial Unicode MS"/>
                <a:ea typeface="Alibaba PuHuiTi B"/>
              </a:rPr>
              <a:t>2</a:t>
            </a:r>
            <a:r>
              <a:rPr lang="zh-CN" altLang="en-US" sz="1400">
                <a:solidFill>
                  <a:schemeClr val="tx1">
                    <a:lumMod val="85000"/>
                    <a:lumOff val="15000"/>
                  </a:schemeClr>
                </a:solidFill>
                <a:latin typeface="Arial Unicode MS"/>
                <a:ea typeface="Alibaba PuHuiTi B"/>
              </a:rPr>
              <a:t>： ？的值</a:t>
            </a:r>
            <a:endParaRPr lang="en-US" altLang="zh-CN" sz="1400">
              <a:solidFill>
                <a:schemeClr val="tx1">
                  <a:lumMod val="85000"/>
                  <a:lumOff val="15000"/>
                </a:schemeClr>
              </a:solidFill>
              <a:latin typeface="Arial Unicode MS"/>
              <a:ea typeface="Alibaba PuHuiTi B"/>
            </a:endParaRPr>
          </a:p>
        </p:txBody>
      </p:sp>
      <p:sp>
        <p:nvSpPr>
          <p:cNvPr id="8" name="文本框 7"/>
          <p:cNvSpPr txBox="1"/>
          <p:nvPr/>
        </p:nvSpPr>
        <p:spPr>
          <a:xfrm>
            <a:off x="1111251" y="3825108"/>
            <a:ext cx="3771468" cy="377411"/>
          </a:xfrm>
          <a:prstGeom prst="rect">
            <a:avLst/>
          </a:prstGeom>
          <a:noFill/>
        </p:spPr>
        <p:txBody>
          <a:bodyPr wrap="square">
            <a:spAutoFit/>
          </a:bodyPr>
          <a:lstStyle/>
          <a:p>
            <a:pPr>
              <a:lnSpc>
                <a:spcPct val="150000"/>
              </a:lnSpc>
              <a:defRPr/>
            </a:pPr>
            <a:r>
              <a:rPr lang="zh-CN" altLang="en-US" sz="1400">
                <a:solidFill>
                  <a:schemeClr val="tx1">
                    <a:lumMod val="85000"/>
                    <a:lumOff val="15000"/>
                  </a:schemeClr>
                </a:solidFill>
                <a:latin typeface="微软雅黑" panose="020B0503020204020204" pitchFamily="34" charset="-122"/>
                <a:ea typeface="Alibaba PuHuiTi B"/>
              </a:rPr>
              <a:t>②   设置参数值</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TextBox 3"/>
          <p:cNvSpPr txBox="1"/>
          <p:nvPr/>
        </p:nvSpPr>
        <p:spPr>
          <a:xfrm>
            <a:off x="1624188" y="6323371"/>
            <a:ext cx="7431034" cy="377026"/>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400">
                <a:solidFill>
                  <a:srgbClr val="080808"/>
                </a:solidFill>
                <a:latin typeface="Arial Unicode MS"/>
                <a:ea typeface="Alibaba PuHuiTi B"/>
              </a:rPr>
              <a:t>executeUpdate(); / executeQuery();  </a:t>
            </a:r>
            <a:r>
              <a:rPr lang="zh-CN" altLang="en-US" sz="1400">
                <a:solidFill>
                  <a:srgbClr val="080808"/>
                </a:solidFill>
                <a:latin typeface="Arial Unicode MS"/>
                <a:ea typeface="Alibaba PuHuiTi B"/>
              </a:rPr>
              <a:t>：不需要再传递</a:t>
            </a:r>
            <a:r>
              <a:rPr lang="en-US" altLang="zh-CN" sz="1400">
                <a:solidFill>
                  <a:srgbClr val="080808"/>
                </a:solidFill>
                <a:latin typeface="Arial Unicode MS"/>
                <a:ea typeface="Alibaba PuHuiTi B"/>
              </a:rPr>
              <a:t>sql  </a:t>
            </a:r>
            <a:endParaRPr lang="en-US" altLang="zh-CN" sz="1400">
              <a:solidFill>
                <a:srgbClr val="080808"/>
              </a:solidFill>
              <a:latin typeface="Arial Unicode MS"/>
              <a:ea typeface="Alibaba PuHuiTi B"/>
            </a:endParaRPr>
          </a:p>
        </p:txBody>
      </p:sp>
      <p:sp>
        <p:nvSpPr>
          <p:cNvPr id="12" name="文本框 11"/>
          <p:cNvSpPr txBox="1"/>
          <p:nvPr/>
        </p:nvSpPr>
        <p:spPr>
          <a:xfrm>
            <a:off x="1111251" y="5945960"/>
            <a:ext cx="3771468" cy="377411"/>
          </a:xfrm>
          <a:prstGeom prst="rect">
            <a:avLst/>
          </a:prstGeom>
          <a:noFill/>
        </p:spPr>
        <p:txBody>
          <a:bodyPr wrap="square">
            <a:spAutoFit/>
          </a:bodyPr>
          <a:lstStyle/>
          <a:p>
            <a:pPr>
              <a:lnSpc>
                <a:spcPct val="150000"/>
              </a:lnSpc>
              <a:defRPr/>
            </a:pPr>
            <a:r>
              <a:rPr lang="zh-CN" altLang="en-US" sz="1400">
                <a:solidFill>
                  <a:schemeClr val="tx1">
                    <a:lumMod val="85000"/>
                    <a:lumOff val="15000"/>
                  </a:schemeClr>
                </a:solidFill>
                <a:latin typeface="微软雅黑" panose="020B0503020204020204" pitchFamily="34" charset="-122"/>
                <a:ea typeface="Alibaba PuHuiTi B"/>
              </a:rPr>
              <a:t>③   执行</a:t>
            </a:r>
            <a:r>
              <a:rPr lang="en-US" altLang="zh-CN" sz="1400">
                <a:solidFill>
                  <a:schemeClr val="tx1">
                    <a:lumMod val="85000"/>
                    <a:lumOff val="15000"/>
                  </a:schemeClr>
                </a:solidFill>
                <a:latin typeface="微软雅黑" panose="020B0503020204020204" pitchFamily="34" charset="-122"/>
                <a:ea typeface="Alibaba PuHuiTi B"/>
              </a:rPr>
              <a:t>SQL</a:t>
            </a:r>
            <a:endParaRPr lang="en-US" altLang="zh-CN" sz="1400">
              <a:solidFill>
                <a:schemeClr val="tx1">
                  <a:lumMod val="85000"/>
                  <a:lumOff val="15000"/>
                </a:schemeClr>
              </a:solidFill>
              <a:latin typeface="微软雅黑" panose="020B0503020204020204" pitchFamily="34" charset="-122"/>
              <a:ea typeface="Alibaba PuHuiTi B"/>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down)">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p:cNvSpPr txBox="1">
            <a:spLocks noChangeArrowheads="1"/>
          </p:cNvSpPr>
          <p:nvPr/>
        </p:nvSpPr>
        <p:spPr bwMode="auto">
          <a:xfrm>
            <a:off x="2673003" y="-25399"/>
            <a:ext cx="534281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dirty="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PreparedStatement </a:t>
            </a:r>
            <a:r>
              <a:rPr lang="zh-CN" altLang="en-US" sz="2000" b="1">
                <a:solidFill>
                  <a:schemeClr val="tx1">
                    <a:lumMod val="75000"/>
                    <a:lumOff val="25000"/>
                  </a:schemeClr>
                </a:solidFill>
                <a:latin typeface="微软雅黑" panose="020B0503020204020204" pitchFamily="34" charset="-122"/>
                <a:ea typeface="Alibaba PuHuiTi B"/>
              </a:rPr>
              <a:t>原理</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9" name="文本框 8"/>
          <p:cNvSpPr txBox="1"/>
          <p:nvPr/>
        </p:nvSpPr>
        <p:spPr>
          <a:xfrm>
            <a:off x="1111250" y="1465628"/>
            <a:ext cx="5342815" cy="936860"/>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PreparedStatement </a:t>
            </a:r>
            <a:r>
              <a:rPr lang="zh-CN" altLang="en-US" sz="1400">
                <a:solidFill>
                  <a:schemeClr val="tx1">
                    <a:lumMod val="85000"/>
                    <a:lumOff val="15000"/>
                  </a:schemeClr>
                </a:solidFill>
                <a:latin typeface="微软雅黑" panose="020B0503020204020204" pitchFamily="34" charset="-122"/>
                <a:ea typeface="Alibaba PuHuiTi B"/>
              </a:rPr>
              <a:t>好处：</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200">
                <a:solidFill>
                  <a:schemeClr val="tx1">
                    <a:lumMod val="85000"/>
                    <a:lumOff val="15000"/>
                  </a:schemeClr>
                </a:solidFill>
                <a:latin typeface="微软雅黑" panose="020B0503020204020204" pitchFamily="34" charset="-122"/>
                <a:ea typeface="Alibaba PuHuiTi B"/>
              </a:rPr>
              <a:t>预编译</a:t>
            </a:r>
            <a:r>
              <a:rPr lang="en-US" altLang="zh-CN" sz="1200">
                <a:solidFill>
                  <a:schemeClr val="tx1">
                    <a:lumMod val="85000"/>
                    <a:lumOff val="15000"/>
                  </a:schemeClr>
                </a:solidFill>
                <a:latin typeface="微软雅黑" panose="020B0503020204020204" pitchFamily="34" charset="-122"/>
                <a:ea typeface="Alibaba PuHuiTi B"/>
              </a:rPr>
              <a:t>SQL</a:t>
            </a:r>
            <a:r>
              <a:rPr lang="zh-CN" altLang="en-US" sz="1200">
                <a:solidFill>
                  <a:schemeClr val="tx1">
                    <a:lumMod val="85000"/>
                    <a:lumOff val="15000"/>
                  </a:schemeClr>
                </a:solidFill>
                <a:latin typeface="微软雅黑" panose="020B0503020204020204" pitchFamily="34" charset="-122"/>
                <a:ea typeface="Alibaba PuHuiTi B"/>
              </a:rPr>
              <a:t>，性能更高</a:t>
            </a:r>
            <a:endParaRPr lang="en-US" altLang="zh-CN" sz="12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200">
                <a:solidFill>
                  <a:schemeClr val="tx1">
                    <a:lumMod val="85000"/>
                    <a:lumOff val="15000"/>
                  </a:schemeClr>
                </a:solidFill>
                <a:latin typeface="微软雅黑" panose="020B0503020204020204" pitchFamily="34" charset="-122"/>
                <a:ea typeface="Alibaba PuHuiTi B"/>
              </a:rPr>
              <a:t>防止</a:t>
            </a:r>
            <a:r>
              <a:rPr lang="en-US" altLang="zh-CN" sz="1200">
                <a:solidFill>
                  <a:schemeClr val="tx1">
                    <a:lumMod val="85000"/>
                    <a:lumOff val="15000"/>
                  </a:schemeClr>
                </a:solidFill>
                <a:latin typeface="微软雅黑" panose="020B0503020204020204" pitchFamily="34" charset="-122"/>
                <a:ea typeface="Alibaba PuHuiTi B"/>
              </a:rPr>
              <a:t>SQL</a:t>
            </a:r>
            <a:r>
              <a:rPr lang="zh-CN" altLang="en-US" sz="1200">
                <a:solidFill>
                  <a:schemeClr val="tx1">
                    <a:lumMod val="85000"/>
                    <a:lumOff val="15000"/>
                  </a:schemeClr>
                </a:solidFill>
                <a:latin typeface="微软雅黑" panose="020B0503020204020204" pitchFamily="34" charset="-122"/>
                <a:ea typeface="Alibaba PuHuiTi B"/>
              </a:rPr>
              <a:t>注入：</a:t>
            </a:r>
            <a:r>
              <a:rPr lang="zh-CN" altLang="en-US" sz="1200">
                <a:solidFill>
                  <a:srgbClr val="C00000"/>
                </a:solidFill>
                <a:latin typeface="微软雅黑" panose="020B0503020204020204" pitchFamily="34" charset="-122"/>
                <a:ea typeface="Alibaba PuHuiTi B"/>
              </a:rPr>
              <a:t>将敏感字符进行转义</a:t>
            </a:r>
            <a:endParaRPr lang="en-US" altLang="zh-CN" sz="1200">
              <a:solidFill>
                <a:srgbClr val="C00000"/>
              </a:solidFill>
              <a:latin typeface="微软雅黑" panose="020B0503020204020204" pitchFamily="34" charset="-122"/>
              <a:ea typeface="Alibaba PuHuiTi B"/>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 name="文本框 12"/>
          <p:cNvSpPr txBox="1"/>
          <p:nvPr/>
        </p:nvSpPr>
        <p:spPr>
          <a:xfrm>
            <a:off x="1060432" y="2963263"/>
            <a:ext cx="5342815" cy="377411"/>
          </a:xfrm>
          <a:prstGeom prst="rect">
            <a:avLst/>
          </a:prstGeom>
          <a:noFill/>
        </p:spPr>
        <p:txBody>
          <a:bodyPr wrap="square">
            <a:spAutoFit/>
          </a:bodyPr>
          <a:lstStyle/>
          <a:p>
            <a:pPr>
              <a:lnSpc>
                <a:spcPct val="150000"/>
              </a:lnSpc>
              <a:defRPr/>
            </a:pPr>
            <a:r>
              <a:rPr lang="zh-CN" altLang="en-US" sz="1400">
                <a:solidFill>
                  <a:schemeClr val="tx1">
                    <a:lumMod val="85000"/>
                    <a:lumOff val="15000"/>
                  </a:schemeClr>
                </a:solidFill>
                <a:latin typeface="微软雅黑" panose="020B0503020204020204" pitchFamily="34" charset="-122"/>
                <a:ea typeface="Alibaba PuHuiTi B"/>
              </a:rPr>
              <a:t>②   配置</a:t>
            </a:r>
            <a:r>
              <a:rPr lang="en-US" altLang="zh-CN" sz="1400">
                <a:solidFill>
                  <a:schemeClr val="tx1">
                    <a:lumMod val="85000"/>
                    <a:lumOff val="15000"/>
                  </a:schemeClr>
                </a:solidFill>
                <a:latin typeface="微软雅黑" panose="020B0503020204020204" pitchFamily="34" charset="-122"/>
                <a:ea typeface="Alibaba PuHuiTi B"/>
              </a:rPr>
              <a:t>MySQL</a:t>
            </a:r>
            <a:r>
              <a:rPr lang="zh-CN" altLang="en-US" sz="1400">
                <a:solidFill>
                  <a:schemeClr val="tx1">
                    <a:lumMod val="85000"/>
                    <a:lumOff val="15000"/>
                  </a:schemeClr>
                </a:solidFill>
                <a:latin typeface="微软雅黑" panose="020B0503020204020204" pitchFamily="34" charset="-122"/>
                <a:ea typeface="Alibaba PuHuiTi B"/>
              </a:rPr>
              <a:t>执行日志</a:t>
            </a:r>
            <a:r>
              <a:rPr lang="en-US" altLang="zh-CN" sz="1400">
                <a:solidFill>
                  <a:schemeClr val="tx1">
                    <a:lumMod val="85000"/>
                    <a:lumOff val="15000"/>
                  </a:schemeClr>
                </a:solidFill>
                <a:latin typeface="微软雅黑" panose="020B0503020204020204" pitchFamily="34" charset="-122"/>
                <a:ea typeface="Alibaba PuHuiTi B"/>
              </a:rPr>
              <a:t>(</a:t>
            </a:r>
            <a:r>
              <a:rPr lang="zh-CN" altLang="en-US" sz="1400">
                <a:solidFill>
                  <a:schemeClr val="bg1">
                    <a:lumMod val="50000"/>
                  </a:schemeClr>
                </a:solidFill>
                <a:latin typeface="微软雅黑" panose="020B0503020204020204" pitchFamily="34" charset="-122"/>
                <a:ea typeface="Alibaba PuHuiTi B"/>
              </a:rPr>
              <a:t>重启</a:t>
            </a:r>
            <a:r>
              <a:rPr lang="en-US" altLang="zh-CN" sz="1400">
                <a:solidFill>
                  <a:schemeClr val="bg1">
                    <a:lumMod val="50000"/>
                  </a:schemeClr>
                </a:solidFill>
                <a:latin typeface="微软雅黑" panose="020B0503020204020204" pitchFamily="34" charset="-122"/>
                <a:ea typeface="Alibaba PuHuiTi B"/>
              </a:rPr>
              <a:t>mysql</a:t>
            </a:r>
            <a:r>
              <a:rPr lang="zh-CN" altLang="en-US" sz="1400">
                <a:solidFill>
                  <a:schemeClr val="bg1">
                    <a:lumMod val="50000"/>
                  </a:schemeClr>
                </a:solidFill>
                <a:latin typeface="微软雅黑" panose="020B0503020204020204" pitchFamily="34" charset="-122"/>
                <a:ea typeface="Alibaba PuHuiTi B"/>
              </a:rPr>
              <a:t>服务后生效</a:t>
            </a:r>
            <a:r>
              <a:rPr lang="en-US" altLang="zh-CN" sz="1400">
                <a:solidFill>
                  <a:schemeClr val="tx1">
                    <a:lumMod val="85000"/>
                    <a:lumOff val="15000"/>
                  </a:schemeClr>
                </a:solidFill>
                <a:latin typeface="微软雅黑" panose="020B0503020204020204" pitchFamily="34" charset="-122"/>
                <a:ea typeface="Alibaba PuHuiTi B"/>
              </a:rPr>
              <a:t>)</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4" name="TextBox 3"/>
          <p:cNvSpPr txBox="1"/>
          <p:nvPr/>
        </p:nvSpPr>
        <p:spPr>
          <a:xfrm>
            <a:off x="1363481" y="3402698"/>
            <a:ext cx="3921265" cy="1569660"/>
          </a:xfrm>
          <a:prstGeom prst="rect">
            <a:avLst/>
          </a:prstGeom>
          <a:solidFill>
            <a:srgbClr val="FFFFE4"/>
          </a:solidFill>
          <a:ln w="3175">
            <a:solidFill>
              <a:srgbClr val="919191"/>
            </a:solidFill>
          </a:ln>
        </p:spPr>
        <p:txBody>
          <a:bodyPr wrap="square">
            <a:spAutoFit/>
          </a:bodyPr>
          <a:lstStyle/>
          <a:p>
            <a:r>
              <a:rPr lang="en-US" altLang="zh-CN" sz="1600">
                <a:ea typeface="Alibaba PuHuiTi B"/>
              </a:rPr>
              <a:t>log-output=FILE</a:t>
            </a:r>
            <a:br>
              <a:rPr lang="en-US" altLang="zh-CN" sz="1600">
                <a:ea typeface="Alibaba PuHuiTi B"/>
              </a:rPr>
            </a:br>
            <a:r>
              <a:rPr lang="en-US" altLang="zh-CN" sz="1600">
                <a:ea typeface="Alibaba PuHuiTi B"/>
              </a:rPr>
              <a:t>general-log=1</a:t>
            </a:r>
            <a:br>
              <a:rPr lang="en-US" altLang="zh-CN" sz="1600">
                <a:ea typeface="Alibaba PuHuiTi B"/>
              </a:rPr>
            </a:br>
            <a:r>
              <a:rPr lang="en-US" altLang="zh-CN" sz="1600">
                <a:ea typeface="Alibaba PuHuiTi B"/>
              </a:rPr>
              <a:t>general_log_file=“D:\mysql.log"</a:t>
            </a:r>
            <a:br>
              <a:rPr lang="en-US" altLang="zh-CN" sz="1600">
                <a:ea typeface="Alibaba PuHuiTi B"/>
              </a:rPr>
            </a:br>
            <a:r>
              <a:rPr lang="en-US" altLang="zh-CN" sz="1600">
                <a:ea typeface="Alibaba PuHuiTi B"/>
              </a:rPr>
              <a:t>slow-query-log=1</a:t>
            </a:r>
            <a:br>
              <a:rPr lang="en-US" altLang="zh-CN" sz="1600">
                <a:ea typeface="Alibaba PuHuiTi B"/>
              </a:rPr>
            </a:br>
            <a:r>
              <a:rPr lang="en-US" altLang="zh-CN" sz="1600">
                <a:ea typeface="Alibaba PuHuiTi B"/>
              </a:rPr>
              <a:t>slow_query_log_file=“D:\mysql_slow.log"</a:t>
            </a:r>
            <a:br>
              <a:rPr lang="en-US" altLang="zh-CN" sz="1600">
                <a:ea typeface="Alibaba PuHuiTi B"/>
              </a:rPr>
            </a:br>
            <a:r>
              <a:rPr lang="en-US" altLang="zh-CN" sz="1600">
                <a:ea typeface="Alibaba PuHuiTi B"/>
              </a:rPr>
              <a:t>long_query_time=2</a:t>
            </a:r>
            <a:endParaRPr lang="en-US" altLang="zh-CN" sz="1600">
              <a:ea typeface="Alibaba PuHuiTi B"/>
            </a:endParaRPr>
          </a:p>
        </p:txBody>
      </p:sp>
      <p:pic>
        <p:nvPicPr>
          <p:cNvPr id="15" name="图片 14"/>
          <p:cNvPicPr>
            <a:picLocks noChangeAspect="1"/>
          </p:cNvPicPr>
          <p:nvPr/>
        </p:nvPicPr>
        <p:blipFill>
          <a:blip r:embed="rId1"/>
          <a:stretch>
            <a:fillRect/>
          </a:stretch>
        </p:blipFill>
        <p:spPr>
          <a:xfrm>
            <a:off x="9195465" y="3860374"/>
            <a:ext cx="799569" cy="593495"/>
          </a:xfrm>
          <a:prstGeom prst="rect">
            <a:avLst/>
          </a:prstGeom>
        </p:spPr>
      </p:pic>
      <p:sp>
        <p:nvSpPr>
          <p:cNvPr id="16" name="矩形: 圆角 15"/>
          <p:cNvSpPr/>
          <p:nvPr/>
        </p:nvSpPr>
        <p:spPr>
          <a:xfrm>
            <a:off x="8607697" y="1269092"/>
            <a:ext cx="1975104" cy="53129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ea typeface="Alibaba PuHuiTi B"/>
              </a:rPr>
              <a:t>Java</a:t>
            </a:r>
            <a:r>
              <a:rPr lang="zh-CN" altLang="en-US" sz="1600">
                <a:ea typeface="Alibaba PuHuiTi B"/>
              </a:rPr>
              <a:t>代码</a:t>
            </a:r>
            <a:endParaRPr lang="zh-CN" altLang="en-US" sz="1600">
              <a:ea typeface="Alibaba PuHuiTi B"/>
            </a:endParaRPr>
          </a:p>
        </p:txBody>
      </p:sp>
      <p:cxnSp>
        <p:nvCxnSpPr>
          <p:cNvPr id="17" name="直接箭头连接符 16"/>
          <p:cNvCxnSpPr/>
          <p:nvPr/>
        </p:nvCxnSpPr>
        <p:spPr>
          <a:xfrm>
            <a:off x="9195465" y="2221672"/>
            <a:ext cx="0" cy="16695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直接箭头连接符 18"/>
          <p:cNvCxnSpPr/>
          <p:nvPr/>
        </p:nvCxnSpPr>
        <p:spPr>
          <a:xfrm flipV="1">
            <a:off x="10117582" y="2205222"/>
            <a:ext cx="0" cy="16614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文本框 20"/>
          <p:cNvSpPr txBox="1"/>
          <p:nvPr/>
        </p:nvSpPr>
        <p:spPr>
          <a:xfrm>
            <a:off x="8607687" y="2798466"/>
            <a:ext cx="830750" cy="377411"/>
          </a:xfrm>
          <a:prstGeom prst="rect">
            <a:avLst/>
          </a:prstGeom>
          <a:noFill/>
        </p:spPr>
        <p:txBody>
          <a:bodyPr wrap="square">
            <a:spAutoFit/>
          </a:bodyPr>
          <a:lstStyle/>
          <a:p>
            <a:pPr>
              <a:lnSpc>
                <a:spcPct val="150000"/>
              </a:lnSpc>
              <a:defRPr/>
            </a:pPr>
            <a:r>
              <a:rPr lang="en-US" altLang="zh-CN" sz="1400">
                <a:solidFill>
                  <a:schemeClr val="tx1">
                    <a:lumMod val="85000"/>
                    <a:lumOff val="15000"/>
                  </a:schemeClr>
                </a:solidFill>
                <a:latin typeface="阿里巴巴普惠体" panose="00020600040101010101"/>
                <a:ea typeface="Alibaba PuHuiTi B"/>
              </a:rPr>
              <a:t>SQL</a:t>
            </a:r>
            <a:endParaRPr lang="en-US" altLang="zh-CN" sz="1400">
              <a:solidFill>
                <a:schemeClr val="tx1">
                  <a:lumMod val="85000"/>
                  <a:lumOff val="15000"/>
                </a:schemeClr>
              </a:solidFill>
              <a:latin typeface="阿里巴巴普惠体" panose="00020600040101010101"/>
              <a:ea typeface="Alibaba PuHuiTi B"/>
            </a:endParaRPr>
          </a:p>
        </p:txBody>
      </p:sp>
      <p:sp>
        <p:nvSpPr>
          <p:cNvPr id="22" name="文本框 21"/>
          <p:cNvSpPr txBox="1"/>
          <p:nvPr/>
        </p:nvSpPr>
        <p:spPr>
          <a:xfrm>
            <a:off x="10167426" y="2888118"/>
            <a:ext cx="830750" cy="336695"/>
          </a:xfrm>
          <a:prstGeom prst="rect">
            <a:avLst/>
          </a:prstGeom>
          <a:noFill/>
        </p:spPr>
        <p:txBody>
          <a:bodyPr wrap="square">
            <a:spAutoFit/>
          </a:bodyPr>
          <a:lstStyle/>
          <a:p>
            <a:pPr>
              <a:lnSpc>
                <a:spcPct val="150000"/>
              </a:lnSpc>
              <a:defRPr/>
            </a:pPr>
            <a:r>
              <a:rPr lang="zh-CN" altLang="en-US" sz="1200">
                <a:solidFill>
                  <a:schemeClr val="tx1">
                    <a:lumMod val="85000"/>
                    <a:lumOff val="15000"/>
                  </a:schemeClr>
                </a:solidFill>
                <a:latin typeface="阿里巴巴普惠体" panose="00020600040101010101"/>
                <a:ea typeface="Alibaba PuHuiTi B"/>
              </a:rPr>
              <a:t>返回结果</a:t>
            </a:r>
            <a:endParaRPr lang="en-US" altLang="zh-CN" sz="1200">
              <a:solidFill>
                <a:schemeClr val="tx1">
                  <a:lumMod val="85000"/>
                  <a:lumOff val="15000"/>
                </a:schemeClr>
              </a:solidFill>
              <a:latin typeface="阿里巴巴普惠体" panose="00020600040101010101"/>
              <a:ea typeface="Alibaba PuHuiTi B"/>
            </a:endParaRPr>
          </a:p>
        </p:txBody>
      </p:sp>
      <p:sp>
        <p:nvSpPr>
          <p:cNvPr id="4" name="矩形: 圆角 3"/>
          <p:cNvSpPr/>
          <p:nvPr/>
        </p:nvSpPr>
        <p:spPr>
          <a:xfrm>
            <a:off x="9083884" y="4806632"/>
            <a:ext cx="1164774" cy="32304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a:latin typeface="阿里巴巴普惠体" panose="00020600040101010101"/>
                <a:ea typeface="Alibaba PuHuiTi B"/>
              </a:rPr>
              <a:t>检查</a:t>
            </a:r>
            <a:r>
              <a:rPr lang="en-US" altLang="zh-CN" sz="1200">
                <a:latin typeface="阿里巴巴普惠体" panose="00020600040101010101"/>
              </a:rPr>
              <a:t>SQL</a:t>
            </a:r>
            <a:r>
              <a:rPr lang="zh-CN" altLang="en-US" sz="1200">
                <a:latin typeface="阿里巴巴普惠体" panose="00020600040101010101"/>
                <a:ea typeface="Alibaba PuHuiTi B"/>
              </a:rPr>
              <a:t>语法</a:t>
            </a:r>
            <a:endParaRPr lang="zh-CN" altLang="en-US" sz="1200">
              <a:latin typeface="阿里巴巴普惠体" panose="00020600040101010101"/>
              <a:ea typeface="Alibaba PuHuiTi B"/>
            </a:endParaRPr>
          </a:p>
        </p:txBody>
      </p:sp>
      <p:sp>
        <p:nvSpPr>
          <p:cNvPr id="23" name="矩形: 圆角 22"/>
          <p:cNvSpPr/>
          <p:nvPr/>
        </p:nvSpPr>
        <p:spPr>
          <a:xfrm>
            <a:off x="9083884" y="5366658"/>
            <a:ext cx="1164774" cy="32304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a:latin typeface="阿里巴巴普惠体" panose="00020600040101010101"/>
                <a:ea typeface="Alibaba PuHuiTi B"/>
              </a:rPr>
              <a:t>编译 </a:t>
            </a:r>
            <a:r>
              <a:rPr lang="en-US" altLang="zh-CN" sz="1200">
                <a:latin typeface="阿里巴巴普惠体" panose="00020600040101010101"/>
              </a:rPr>
              <a:t>SQL </a:t>
            </a:r>
            <a:endParaRPr lang="zh-CN" altLang="en-US" sz="1200">
              <a:latin typeface="阿里巴巴普惠体" panose="00020600040101010101"/>
              <a:ea typeface="Alibaba PuHuiTi B"/>
            </a:endParaRPr>
          </a:p>
        </p:txBody>
      </p:sp>
      <p:sp>
        <p:nvSpPr>
          <p:cNvPr id="24" name="矩形: 圆角 23"/>
          <p:cNvSpPr/>
          <p:nvPr/>
        </p:nvSpPr>
        <p:spPr>
          <a:xfrm>
            <a:off x="10731846" y="5367783"/>
            <a:ext cx="1164774" cy="32304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a:latin typeface="阿里巴巴普惠体" panose="00020600040101010101"/>
                <a:ea typeface="Alibaba PuHuiTi B"/>
              </a:rPr>
              <a:t>可执行的函数</a:t>
            </a:r>
            <a:endParaRPr lang="zh-CN" altLang="en-US" sz="1200">
              <a:latin typeface="阿里巴巴普惠体" panose="00020600040101010101"/>
              <a:ea typeface="Alibaba PuHuiTi B"/>
            </a:endParaRPr>
          </a:p>
        </p:txBody>
      </p:sp>
      <p:sp>
        <p:nvSpPr>
          <p:cNvPr id="25" name="矩形: 圆角 24"/>
          <p:cNvSpPr/>
          <p:nvPr/>
        </p:nvSpPr>
        <p:spPr>
          <a:xfrm>
            <a:off x="9083884" y="5926684"/>
            <a:ext cx="1164774" cy="32304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a:latin typeface="阿里巴巴普惠体" panose="00020600040101010101"/>
                <a:ea typeface="Alibaba PuHuiTi B"/>
              </a:rPr>
              <a:t>执行 </a:t>
            </a:r>
            <a:r>
              <a:rPr lang="en-US" altLang="zh-CN" sz="1200">
                <a:latin typeface="阿里巴巴普惠体" panose="00020600040101010101"/>
              </a:rPr>
              <a:t>SQL </a:t>
            </a:r>
            <a:endParaRPr lang="zh-CN" altLang="en-US" sz="1200">
              <a:latin typeface="阿里巴巴普惠体" panose="00020600040101010101"/>
              <a:ea typeface="Alibaba PuHuiTi B"/>
            </a:endParaRPr>
          </a:p>
        </p:txBody>
      </p:sp>
      <p:cxnSp>
        <p:nvCxnSpPr>
          <p:cNvPr id="6" name="直接箭头连接符 5"/>
          <p:cNvCxnSpPr/>
          <p:nvPr/>
        </p:nvCxnSpPr>
        <p:spPr>
          <a:xfrm flipH="1">
            <a:off x="9666271" y="4453869"/>
            <a:ext cx="1" cy="320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23" idx="0"/>
          </p:cNvCxnSpPr>
          <p:nvPr/>
        </p:nvCxnSpPr>
        <p:spPr>
          <a:xfrm flipH="1">
            <a:off x="9666271" y="5127094"/>
            <a:ext cx="2" cy="239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25" idx="0"/>
          </p:cNvCxnSpPr>
          <p:nvPr/>
        </p:nvCxnSpPr>
        <p:spPr>
          <a:xfrm flipH="1">
            <a:off x="9666271" y="5687120"/>
            <a:ext cx="2" cy="239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3" idx="3"/>
            <a:endCxn id="24" idx="1"/>
          </p:cNvCxnSpPr>
          <p:nvPr/>
        </p:nvCxnSpPr>
        <p:spPr>
          <a:xfrm>
            <a:off x="10248658" y="5528180"/>
            <a:ext cx="483188" cy="1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6147679" y="1951831"/>
            <a:ext cx="3563735" cy="276999"/>
          </a:xfrm>
          <a:prstGeom prst="rect">
            <a:avLst/>
          </a:prstGeom>
          <a:noFill/>
        </p:spPr>
        <p:txBody>
          <a:bodyPr wrap="square">
            <a:spAutoFit/>
          </a:bodyPr>
          <a:lstStyle/>
          <a:p>
            <a:r>
              <a:rPr lang="en-US" altLang="zh-CN" sz="1200">
                <a:solidFill>
                  <a:schemeClr val="accent1">
                    <a:lumMod val="75000"/>
                  </a:schemeClr>
                </a:solidFill>
                <a:ea typeface="阿里巴巴普惠体" panose="00020600040101010101"/>
              </a:rPr>
              <a:t>select</a:t>
            </a:r>
            <a:r>
              <a:rPr lang="en-US" altLang="zh-CN" sz="1200">
                <a:ea typeface="阿里巴巴普惠体" panose="00020600040101010101"/>
              </a:rPr>
              <a:t> * </a:t>
            </a:r>
            <a:r>
              <a:rPr lang="en-US" altLang="zh-CN" sz="1200">
                <a:solidFill>
                  <a:schemeClr val="accent1">
                    <a:lumMod val="75000"/>
                  </a:schemeClr>
                </a:solidFill>
                <a:ea typeface="阿里巴巴普惠体" panose="00020600040101010101"/>
              </a:rPr>
              <a:t>from</a:t>
            </a:r>
            <a:r>
              <a:rPr lang="en-US" altLang="zh-CN" sz="1200">
                <a:ea typeface="阿里巴巴普惠体" panose="00020600040101010101"/>
              </a:rPr>
              <a:t> tb_user </a:t>
            </a:r>
            <a:r>
              <a:rPr lang="en-US" altLang="zh-CN" sz="1200">
                <a:solidFill>
                  <a:schemeClr val="accent1">
                    <a:lumMod val="75000"/>
                  </a:schemeClr>
                </a:solidFill>
                <a:ea typeface="阿里巴巴普惠体" panose="00020600040101010101"/>
              </a:rPr>
              <a:t>where</a:t>
            </a:r>
            <a:r>
              <a:rPr lang="en-US" altLang="zh-CN" sz="1200">
                <a:ea typeface="阿里巴巴普惠体" panose="00020600040101010101"/>
              </a:rPr>
              <a:t> username = ‘zhangsan’</a:t>
            </a:r>
            <a:endParaRPr lang="zh-CN" altLang="en-US" sz="1200"/>
          </a:p>
        </p:txBody>
      </p:sp>
      <p:sp>
        <p:nvSpPr>
          <p:cNvPr id="40" name="文本框 39"/>
          <p:cNvSpPr txBox="1"/>
          <p:nvPr/>
        </p:nvSpPr>
        <p:spPr>
          <a:xfrm>
            <a:off x="6143327" y="2228213"/>
            <a:ext cx="3563735" cy="276999"/>
          </a:xfrm>
          <a:prstGeom prst="rect">
            <a:avLst/>
          </a:prstGeom>
          <a:noFill/>
        </p:spPr>
        <p:txBody>
          <a:bodyPr wrap="square">
            <a:spAutoFit/>
          </a:bodyPr>
          <a:lstStyle/>
          <a:p>
            <a:r>
              <a:rPr lang="en-US" altLang="zh-CN" sz="1200">
                <a:solidFill>
                  <a:schemeClr val="accent1">
                    <a:lumMod val="75000"/>
                  </a:schemeClr>
                </a:solidFill>
                <a:ea typeface="阿里巴巴普惠体" panose="00020600040101010101"/>
              </a:rPr>
              <a:t>select</a:t>
            </a:r>
            <a:r>
              <a:rPr lang="en-US" altLang="zh-CN" sz="1200">
                <a:ea typeface="阿里巴巴普惠体" panose="00020600040101010101"/>
              </a:rPr>
              <a:t> * </a:t>
            </a:r>
            <a:r>
              <a:rPr lang="en-US" altLang="zh-CN" sz="1200">
                <a:solidFill>
                  <a:schemeClr val="accent1">
                    <a:lumMod val="75000"/>
                  </a:schemeClr>
                </a:solidFill>
                <a:ea typeface="阿里巴巴普惠体" panose="00020600040101010101"/>
              </a:rPr>
              <a:t>from</a:t>
            </a:r>
            <a:r>
              <a:rPr lang="en-US" altLang="zh-CN" sz="1200">
                <a:ea typeface="阿里巴巴普惠体" panose="00020600040101010101"/>
              </a:rPr>
              <a:t> tb_user </a:t>
            </a:r>
            <a:r>
              <a:rPr lang="en-US" altLang="zh-CN" sz="1200">
                <a:solidFill>
                  <a:schemeClr val="accent1">
                    <a:lumMod val="75000"/>
                  </a:schemeClr>
                </a:solidFill>
                <a:ea typeface="阿里巴巴普惠体" panose="00020600040101010101"/>
              </a:rPr>
              <a:t>where</a:t>
            </a:r>
            <a:r>
              <a:rPr lang="en-US" altLang="zh-CN" sz="1200">
                <a:ea typeface="阿里巴巴普惠体" panose="00020600040101010101"/>
              </a:rPr>
              <a:t> username = ‘lisi’</a:t>
            </a:r>
            <a:endParaRPr lang="zh-CN" altLang="en-US" sz="1200"/>
          </a:p>
        </p:txBody>
      </p:sp>
      <p:sp>
        <p:nvSpPr>
          <p:cNvPr id="41" name="文本框 40"/>
          <p:cNvSpPr txBox="1"/>
          <p:nvPr/>
        </p:nvSpPr>
        <p:spPr>
          <a:xfrm>
            <a:off x="6206862" y="3262882"/>
            <a:ext cx="3563735" cy="646331"/>
          </a:xfrm>
          <a:prstGeom prst="rect">
            <a:avLst/>
          </a:prstGeom>
          <a:noFill/>
        </p:spPr>
        <p:txBody>
          <a:bodyPr wrap="square">
            <a:spAutoFit/>
          </a:bodyPr>
          <a:lstStyle/>
          <a:p>
            <a:r>
              <a:rPr lang="en-US" altLang="zh-CN" sz="1200">
                <a:solidFill>
                  <a:schemeClr val="accent1">
                    <a:lumMod val="75000"/>
                  </a:schemeClr>
                </a:solidFill>
                <a:ea typeface="阿里巴巴普惠体" panose="00020600040101010101"/>
              </a:rPr>
              <a:t>select</a:t>
            </a:r>
            <a:r>
              <a:rPr lang="en-US" altLang="zh-CN" sz="1200">
                <a:ea typeface="阿里巴巴普惠体" panose="00020600040101010101"/>
              </a:rPr>
              <a:t> * </a:t>
            </a:r>
            <a:r>
              <a:rPr lang="en-US" altLang="zh-CN" sz="1200">
                <a:solidFill>
                  <a:schemeClr val="accent1">
                    <a:lumMod val="75000"/>
                  </a:schemeClr>
                </a:solidFill>
                <a:ea typeface="阿里巴巴普惠体" panose="00020600040101010101"/>
              </a:rPr>
              <a:t>from</a:t>
            </a:r>
            <a:r>
              <a:rPr lang="en-US" altLang="zh-CN" sz="1200">
                <a:ea typeface="阿里巴巴普惠体" panose="00020600040101010101"/>
              </a:rPr>
              <a:t> tb_user </a:t>
            </a:r>
            <a:r>
              <a:rPr lang="en-US" altLang="zh-CN" sz="1200">
                <a:solidFill>
                  <a:schemeClr val="accent1">
                    <a:lumMod val="75000"/>
                  </a:schemeClr>
                </a:solidFill>
                <a:ea typeface="阿里巴巴普惠体" panose="00020600040101010101"/>
              </a:rPr>
              <a:t>where</a:t>
            </a:r>
            <a:r>
              <a:rPr lang="en-US" altLang="zh-CN" sz="1200">
                <a:ea typeface="阿里巴巴普惠体" panose="00020600040101010101"/>
              </a:rPr>
              <a:t> username = ?</a:t>
            </a:r>
            <a:endParaRPr lang="en-US" altLang="zh-CN" sz="1200">
              <a:ea typeface="阿里巴巴普惠体" panose="00020600040101010101"/>
            </a:endParaRPr>
          </a:p>
          <a:p>
            <a:r>
              <a:rPr lang="en-US" altLang="zh-CN" sz="1200">
                <a:ea typeface="阿里巴巴普惠体" panose="00020600040101010101"/>
              </a:rPr>
              <a:t>setString(1,”zhangsan”);</a:t>
            </a:r>
            <a:endParaRPr lang="en-US" altLang="zh-CN" sz="1200">
              <a:ea typeface="阿里巴巴普惠体" panose="00020600040101010101"/>
            </a:endParaRPr>
          </a:p>
          <a:p>
            <a:r>
              <a:rPr lang="en-US" altLang="zh-CN" sz="1200">
                <a:ea typeface="阿里巴巴普惠体" panose="00020600040101010101"/>
              </a:rPr>
              <a:t>setString(1,”lisi”);</a:t>
            </a:r>
            <a:endParaRPr lang="zh-CN" altLang="en-US" sz="1200"/>
          </a:p>
        </p:txBody>
      </p:sp>
      <p:sp>
        <p:nvSpPr>
          <p:cNvPr id="42" name="文本框 41"/>
          <p:cNvSpPr txBox="1"/>
          <p:nvPr/>
        </p:nvSpPr>
        <p:spPr>
          <a:xfrm>
            <a:off x="1100159" y="5017881"/>
            <a:ext cx="5487050" cy="1490857"/>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PreparedStatement</a:t>
            </a:r>
            <a:r>
              <a:rPr lang="zh-CN" altLang="en-US" sz="1400">
                <a:solidFill>
                  <a:schemeClr val="tx1">
                    <a:lumMod val="85000"/>
                    <a:lumOff val="15000"/>
                  </a:schemeClr>
                </a:solidFill>
                <a:latin typeface="微软雅黑" panose="020B0503020204020204" pitchFamily="34" charset="-122"/>
                <a:ea typeface="Alibaba PuHuiTi B"/>
              </a:rPr>
              <a:t> 原理：</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200">
                <a:solidFill>
                  <a:schemeClr val="tx1">
                    <a:lumMod val="85000"/>
                    <a:lumOff val="15000"/>
                  </a:schemeClr>
                </a:solidFill>
                <a:latin typeface="微软雅黑" panose="020B0503020204020204" pitchFamily="34" charset="-122"/>
                <a:ea typeface="Alibaba PuHuiTi B"/>
              </a:rPr>
              <a:t>在获取</a:t>
            </a:r>
            <a:r>
              <a:rPr lang="en-US" altLang="zh-CN" sz="1200">
                <a:solidFill>
                  <a:schemeClr val="tx1">
                    <a:lumMod val="85000"/>
                    <a:lumOff val="15000"/>
                  </a:schemeClr>
                </a:solidFill>
                <a:latin typeface="微软雅黑" panose="020B0503020204020204" pitchFamily="34" charset="-122"/>
                <a:ea typeface="Alibaba PuHuiTi B"/>
              </a:rPr>
              <a:t>PreparedStatement</a:t>
            </a:r>
            <a:r>
              <a:rPr lang="zh-CN" altLang="en-US" sz="1200">
                <a:solidFill>
                  <a:schemeClr val="tx1">
                    <a:lumMod val="85000"/>
                    <a:lumOff val="15000"/>
                  </a:schemeClr>
                </a:solidFill>
                <a:latin typeface="微软雅黑" panose="020B0503020204020204" pitchFamily="34" charset="-122"/>
                <a:ea typeface="Alibaba PuHuiTi B"/>
              </a:rPr>
              <a:t>对象时，将</a:t>
            </a:r>
            <a:r>
              <a:rPr lang="en-US" altLang="zh-CN" sz="1200">
                <a:solidFill>
                  <a:schemeClr val="tx1">
                    <a:lumMod val="85000"/>
                    <a:lumOff val="15000"/>
                  </a:schemeClr>
                </a:solidFill>
                <a:latin typeface="微软雅黑" panose="020B0503020204020204" pitchFamily="34" charset="-122"/>
                <a:ea typeface="Alibaba PuHuiTi B"/>
              </a:rPr>
              <a:t>sql</a:t>
            </a:r>
            <a:r>
              <a:rPr lang="zh-CN" altLang="en-US" sz="1200">
                <a:solidFill>
                  <a:schemeClr val="tx1">
                    <a:lumMod val="85000"/>
                    <a:lumOff val="15000"/>
                  </a:schemeClr>
                </a:solidFill>
                <a:latin typeface="微软雅黑" panose="020B0503020204020204" pitchFamily="34" charset="-122"/>
                <a:ea typeface="Alibaba PuHuiTi B"/>
              </a:rPr>
              <a:t>语句发送给</a:t>
            </a:r>
            <a:r>
              <a:rPr lang="en-US" altLang="zh-CN" sz="1200">
                <a:solidFill>
                  <a:schemeClr val="tx1">
                    <a:lumMod val="85000"/>
                    <a:lumOff val="15000"/>
                  </a:schemeClr>
                </a:solidFill>
                <a:latin typeface="微软雅黑" panose="020B0503020204020204" pitchFamily="34" charset="-122"/>
                <a:ea typeface="Alibaba PuHuiTi B"/>
              </a:rPr>
              <a:t>mysql</a:t>
            </a:r>
            <a:r>
              <a:rPr lang="zh-CN" altLang="en-US" sz="1200">
                <a:solidFill>
                  <a:schemeClr val="tx1">
                    <a:lumMod val="85000"/>
                    <a:lumOff val="15000"/>
                  </a:schemeClr>
                </a:solidFill>
                <a:latin typeface="微软雅黑" panose="020B0503020204020204" pitchFamily="34" charset="-122"/>
                <a:ea typeface="Alibaba PuHuiTi B"/>
              </a:rPr>
              <a:t>服务器进行检查，编译（这些步骤很耗时）</a:t>
            </a:r>
            <a:endParaRPr lang="en-US" altLang="zh-CN" sz="12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200">
                <a:solidFill>
                  <a:schemeClr val="tx1">
                    <a:lumMod val="85000"/>
                    <a:lumOff val="15000"/>
                  </a:schemeClr>
                </a:solidFill>
                <a:latin typeface="微软雅黑" panose="020B0503020204020204" pitchFamily="34" charset="-122"/>
                <a:ea typeface="Alibaba PuHuiTi B"/>
              </a:rPr>
              <a:t>执行时就不用再进行这些步骤了，速度更快</a:t>
            </a:r>
            <a:endParaRPr lang="en-US" altLang="zh-CN" sz="12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200">
                <a:solidFill>
                  <a:schemeClr val="tx1">
                    <a:lumMod val="85000"/>
                    <a:lumOff val="15000"/>
                  </a:schemeClr>
                </a:solidFill>
                <a:latin typeface="微软雅黑" panose="020B0503020204020204" pitchFamily="34" charset="-122"/>
                <a:ea typeface="Alibaba PuHuiTi B"/>
              </a:rPr>
              <a:t>如果</a:t>
            </a:r>
            <a:r>
              <a:rPr lang="en-US" altLang="zh-CN" sz="1200">
                <a:solidFill>
                  <a:schemeClr val="tx1">
                    <a:lumMod val="85000"/>
                    <a:lumOff val="15000"/>
                  </a:schemeClr>
                </a:solidFill>
                <a:latin typeface="微软雅黑" panose="020B0503020204020204" pitchFamily="34" charset="-122"/>
                <a:ea typeface="Alibaba PuHuiTi B"/>
              </a:rPr>
              <a:t>sql</a:t>
            </a:r>
            <a:r>
              <a:rPr lang="zh-CN" altLang="en-US" sz="1200">
                <a:solidFill>
                  <a:schemeClr val="tx1">
                    <a:lumMod val="85000"/>
                    <a:lumOff val="15000"/>
                  </a:schemeClr>
                </a:solidFill>
                <a:latin typeface="微软雅黑" panose="020B0503020204020204" pitchFamily="34" charset="-122"/>
                <a:ea typeface="Alibaba PuHuiTi B"/>
              </a:rPr>
              <a:t>模板一样，则只需要进行一次检查、编译</a:t>
            </a:r>
            <a:endParaRPr lang="en-US" altLang="zh-CN" sz="1200">
              <a:solidFill>
                <a:schemeClr val="tx1">
                  <a:lumMod val="85000"/>
                  <a:lumOff val="15000"/>
                </a:schemeClr>
              </a:solidFill>
              <a:latin typeface="微软雅黑" panose="020B0503020204020204" pitchFamily="34" charset="-122"/>
              <a:ea typeface="Alibaba PuHuiTi B"/>
            </a:endParaRPr>
          </a:p>
        </p:txBody>
      </p:sp>
      <p:sp>
        <p:nvSpPr>
          <p:cNvPr id="44" name="文本框 43"/>
          <p:cNvSpPr txBox="1"/>
          <p:nvPr/>
        </p:nvSpPr>
        <p:spPr>
          <a:xfrm>
            <a:off x="1060433" y="2510707"/>
            <a:ext cx="5526776" cy="377411"/>
          </a:xfrm>
          <a:prstGeom prst="rect">
            <a:avLst/>
          </a:prstGeom>
          <a:noFill/>
        </p:spPr>
        <p:txBody>
          <a:bodyPr wrap="square">
            <a:spAutoFit/>
          </a:bodyPr>
          <a:lstStyle/>
          <a:p>
            <a:pPr marL="342900" indent="-342900">
              <a:lnSpc>
                <a:spcPct val="150000"/>
              </a:lnSpc>
              <a:buFont typeface="+mj-ea"/>
              <a:buAutoNum type="circleNumDbPlain"/>
              <a:defRPr/>
            </a:pPr>
            <a:r>
              <a:rPr lang="en-US" altLang="zh-CN" sz="1400">
                <a:solidFill>
                  <a:schemeClr val="tx1">
                    <a:lumMod val="85000"/>
                    <a:lumOff val="15000"/>
                  </a:schemeClr>
                </a:solidFill>
                <a:latin typeface="微软雅黑" panose="020B0503020204020204" pitchFamily="34" charset="-122"/>
                <a:ea typeface="Alibaba PuHuiTi B"/>
              </a:rPr>
              <a:t>PreparedStatement </a:t>
            </a:r>
            <a:r>
              <a:rPr lang="zh-CN" altLang="en-US" sz="1400">
                <a:solidFill>
                  <a:schemeClr val="tx1">
                    <a:lumMod val="85000"/>
                    <a:lumOff val="15000"/>
                  </a:schemeClr>
                </a:solidFill>
                <a:latin typeface="微软雅黑" panose="020B0503020204020204" pitchFamily="34" charset="-122"/>
                <a:ea typeface="Alibaba PuHuiTi B"/>
              </a:rPr>
              <a:t>预编译功能开启</a:t>
            </a:r>
            <a:r>
              <a:rPr lang="zh-CN" altLang="en-US" sz="1200">
                <a:solidFill>
                  <a:schemeClr val="tx1">
                    <a:lumMod val="85000"/>
                    <a:lumOff val="15000"/>
                  </a:schemeClr>
                </a:solidFill>
                <a:latin typeface="微软雅黑" panose="020B0503020204020204" pitchFamily="34" charset="-122"/>
                <a:ea typeface="Alibaba PuHuiTi B"/>
              </a:rPr>
              <a:t>：</a:t>
            </a:r>
            <a:r>
              <a:rPr kumimoji="0" lang="zh-CN" altLang="zh-CN" sz="1200" b="0" i="0" u="none" strike="noStrike" cap="none" normalizeH="0" baseline="0">
                <a:ln>
                  <a:noFill/>
                </a:ln>
                <a:solidFill>
                  <a:srgbClr val="067D17"/>
                </a:solidFill>
                <a:effectLst/>
                <a:latin typeface="Arial Unicode MS"/>
                <a:ea typeface="JetBrains Mono"/>
              </a:rPr>
              <a:t>useServerPrepStmts=true</a:t>
            </a:r>
            <a:endParaRPr kumimoji="0" lang="zh-CN" altLang="zh-CN" b="0" i="0" u="none" strike="noStrike" cap="none" normalizeH="0" baseline="0">
              <a:ln>
                <a:noFill/>
              </a:ln>
              <a:solidFill>
                <a:schemeClr val="tx1"/>
              </a:solidFill>
              <a:effectLst/>
              <a:latin typeface="Arial" panose="020B0604020202020204" pitchFamily="34" charset="0"/>
            </a:endParaRPr>
          </a:p>
        </p:txBody>
      </p:sp>
      <p:sp>
        <p:nvSpPr>
          <p:cNvPr id="43"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randombar(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randombar(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248548" y="1300797"/>
            <a:ext cx="5973761" cy="4256405"/>
          </a:xfrm>
        </p:spPr>
        <p:txBody>
          <a:bodyPr/>
          <a:lstStyle/>
          <a:p>
            <a:r>
              <a:rPr lang="en-US" altLang="zh-CN">
                <a:solidFill>
                  <a:schemeClr val="tx1">
                    <a:lumMod val="85000"/>
                    <a:lumOff val="15000"/>
                  </a:schemeClr>
                </a:solidFill>
              </a:rPr>
              <a:t>JDBC </a:t>
            </a:r>
            <a:r>
              <a:rPr lang="zh-CN" altLang="en-US">
                <a:solidFill>
                  <a:schemeClr val="tx1">
                    <a:lumMod val="85000"/>
                    <a:lumOff val="15000"/>
                  </a:schemeClr>
                </a:solidFill>
              </a:rPr>
              <a:t>简介</a:t>
            </a:r>
            <a:endParaRPr lang="en-US" altLang="zh-CN">
              <a:solidFill>
                <a:schemeClr val="tx1">
                  <a:lumMod val="85000"/>
                  <a:lumOff val="15000"/>
                </a:schemeClr>
              </a:solidFill>
            </a:endParaRPr>
          </a:p>
          <a:p>
            <a:r>
              <a:rPr lang="en-US" altLang="zh-CN">
                <a:solidFill>
                  <a:schemeClr val="tx1">
                    <a:lumMod val="85000"/>
                    <a:lumOff val="15000"/>
                  </a:schemeClr>
                </a:solidFill>
              </a:rPr>
              <a:t>JDBC </a:t>
            </a:r>
            <a:r>
              <a:rPr lang="zh-CN" altLang="en-US">
                <a:solidFill>
                  <a:schemeClr val="tx1">
                    <a:lumMod val="85000"/>
                    <a:lumOff val="15000"/>
                  </a:schemeClr>
                </a:solidFill>
              </a:rPr>
              <a:t>快速入门</a:t>
            </a:r>
            <a:endParaRPr lang="en-US" altLang="zh-CN">
              <a:solidFill>
                <a:schemeClr val="tx1">
                  <a:lumMod val="85000"/>
                  <a:lumOff val="15000"/>
                </a:schemeClr>
              </a:solidFill>
            </a:endParaRPr>
          </a:p>
          <a:p>
            <a:r>
              <a:rPr lang="en-US" altLang="zh-CN">
                <a:solidFill>
                  <a:schemeClr val="tx1">
                    <a:lumMod val="85000"/>
                    <a:lumOff val="15000"/>
                  </a:schemeClr>
                </a:solidFill>
              </a:rPr>
              <a:t>JDBC API </a:t>
            </a:r>
            <a:r>
              <a:rPr lang="zh-CN" altLang="en-US">
                <a:solidFill>
                  <a:schemeClr val="tx1">
                    <a:lumMod val="85000"/>
                    <a:lumOff val="15000"/>
                  </a:schemeClr>
                </a:solidFill>
              </a:rPr>
              <a:t>详解</a:t>
            </a:r>
            <a:endParaRPr lang="en-US" altLang="zh-CN">
              <a:solidFill>
                <a:schemeClr val="tx1">
                  <a:lumMod val="85000"/>
                  <a:lumOff val="15000"/>
                </a:schemeClr>
              </a:solidFill>
            </a:endParaRPr>
          </a:p>
          <a:p>
            <a:r>
              <a:rPr kumimoji="1" lang="zh-CN" altLang="en-US">
                <a:solidFill>
                  <a:srgbClr val="C00000"/>
                </a:solidFill>
              </a:rPr>
              <a:t>数据库连接池</a:t>
            </a:r>
            <a:endParaRPr kumimoji="1" lang="en-US" altLang="zh-CN">
              <a:solidFill>
                <a:srgbClr val="C00000"/>
              </a:solidFill>
            </a:endParaRPr>
          </a:p>
          <a:p>
            <a:endParaRPr kumimoji="1"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kumimoji="1" lang="zh-CN" altLang="en-US">
                <a:solidFill>
                  <a:srgbClr val="C00000"/>
                </a:solidFill>
              </a:rPr>
              <a:t>数据库连接池</a:t>
            </a:r>
            <a:endParaRPr kumimoji="1" lang="en-US" altLang="zh-CN">
              <a:solidFill>
                <a:srgbClr val="C00000"/>
              </a:solidFill>
            </a:endParaRPr>
          </a:p>
        </p:txBody>
      </p:sp>
      <p:sp>
        <p:nvSpPr>
          <p:cNvPr id="3" name="文本占位符 2"/>
          <p:cNvSpPr>
            <a:spLocks noGrp="1"/>
          </p:cNvSpPr>
          <p:nvPr>
            <p:ph type="body" idx="10"/>
          </p:nvPr>
        </p:nvSpPr>
        <p:spPr>
          <a:xfrm>
            <a:off x="5273040" y="3069272"/>
            <a:ext cx="5466080" cy="1263031"/>
          </a:xfrm>
        </p:spPr>
        <p:txBody>
          <a:bodyPr/>
          <a:lstStyle/>
          <a:p>
            <a:r>
              <a:rPr lang="zh-CN" altLang="en-US"/>
              <a:t>数据库连接池简介</a:t>
            </a:r>
            <a:endParaRPr lang="en-US" altLang="zh-CN"/>
          </a:p>
          <a:p>
            <a:r>
              <a:rPr kumimoji="1" lang="en-US" altLang="zh-CN"/>
              <a:t>Druid </a:t>
            </a:r>
            <a:r>
              <a:rPr lang="zh-CN" altLang="en-US"/>
              <a:t>数据库连接池</a:t>
            </a:r>
            <a:endParaRPr kumimoji="1" lang="en-US" altLang="zh-CN"/>
          </a:p>
        </p:txBody>
      </p:sp>
      <p:sp>
        <p:nvSpPr>
          <p:cNvPr id="4" name="文本占位符 3"/>
          <p:cNvSpPr>
            <a:spLocks noGrp="1"/>
          </p:cNvSpPr>
          <p:nvPr>
            <p:ph type="body" sz="quarter" idx="11"/>
          </p:nvPr>
        </p:nvSpPr>
        <p:spPr/>
        <p:txBody>
          <a:bodyPr/>
          <a:lstStyle/>
          <a:p>
            <a:r>
              <a:rPr lang="en-US" altLang="zh-CN"/>
              <a:t>04</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p:cNvSpPr txBox="1">
            <a:spLocks noChangeArrowheads="1"/>
          </p:cNvSpPr>
          <p:nvPr/>
        </p:nvSpPr>
        <p:spPr bwMode="auto">
          <a:xfrm>
            <a:off x="2557463" y="-25399"/>
            <a:ext cx="545835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zh-CN" altLang="en-US" sz="2400" b="1" kern="0" dirty="0">
                <a:solidFill>
                  <a:schemeClr val="tx1">
                    <a:lumMod val="65000"/>
                    <a:lumOff val="35000"/>
                  </a:schemeClr>
                </a:solidFill>
                <a:latin typeface="微软雅黑" panose="020B0503020204020204" pitchFamily="34" charset="-122"/>
                <a:ea typeface="Alibaba PuHuiTi B"/>
                <a:sym typeface="+mn-ea"/>
              </a:rPr>
              <a:t>数据库连接池</a:t>
            </a:r>
            <a:endParaRPr lang="zh-TW" altLang="zh-CN" sz="2800" b="1" kern="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defRPr/>
            </a:pPr>
            <a:r>
              <a:rPr lang="zh-CN" altLang="en-US" sz="2000" b="1" kern="0">
                <a:solidFill>
                  <a:schemeClr val="tx1">
                    <a:lumMod val="65000"/>
                    <a:lumOff val="35000"/>
                  </a:schemeClr>
                </a:solidFill>
                <a:latin typeface="微软雅黑" panose="020B0503020204020204" pitchFamily="34" charset="-122"/>
                <a:ea typeface="Alibaba PuHuiTi B"/>
                <a:sym typeface="+mn-ea"/>
              </a:rPr>
              <a:t>数据库连接池</a:t>
            </a:r>
            <a:r>
              <a:rPr lang="zh-CN" altLang="en-US" sz="2000" b="1" kern="0">
                <a:solidFill>
                  <a:schemeClr val="tx1">
                    <a:lumMod val="75000"/>
                    <a:lumOff val="25000"/>
                  </a:schemeClr>
                </a:solidFill>
                <a:latin typeface="微软雅黑" panose="020B0503020204020204" pitchFamily="34" charset="-122"/>
                <a:ea typeface="Alibaba PuHuiTi B"/>
                <a:sym typeface="+mn-ea"/>
              </a:rPr>
              <a:t>简介</a:t>
            </a:r>
            <a:endParaRPr lang="zh-TW" altLang="zh-CN" sz="24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1111251" y="1545528"/>
            <a:ext cx="8911638" cy="1023742"/>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a:solidFill>
                  <a:srgbClr val="C00000"/>
                </a:solidFill>
                <a:latin typeface="微软雅黑" panose="020B0503020204020204" pitchFamily="34" charset="-122"/>
                <a:ea typeface="Alibaba PuHuiTi B"/>
              </a:rPr>
              <a:t>数据库连接池</a:t>
            </a:r>
            <a:r>
              <a:rPr lang="zh-CN" altLang="en-US" sz="1400">
                <a:solidFill>
                  <a:schemeClr val="tx1">
                    <a:lumMod val="85000"/>
                    <a:lumOff val="15000"/>
                  </a:schemeClr>
                </a:solidFill>
                <a:latin typeface="微软雅黑" panose="020B0503020204020204" pitchFamily="34" charset="-122"/>
                <a:ea typeface="Alibaba PuHuiTi B"/>
              </a:rPr>
              <a:t>是个容器，负责分配、管理数据库连接</a:t>
            </a:r>
            <a:r>
              <a:rPr lang="en-US" altLang="zh-CN" sz="1400">
                <a:solidFill>
                  <a:schemeClr val="tx1">
                    <a:lumMod val="85000"/>
                    <a:lumOff val="15000"/>
                  </a:schemeClr>
                </a:solidFill>
                <a:latin typeface="微软雅黑" panose="020B0503020204020204" pitchFamily="34" charset="-122"/>
                <a:ea typeface="Alibaba PuHuiTi B"/>
              </a:rPr>
              <a:t>(Connection)</a:t>
            </a:r>
            <a:endParaRPr lang="en-US" altLang="zh-CN" sz="1400">
              <a:solidFill>
                <a:schemeClr val="tx1">
                  <a:lumMod val="85000"/>
                  <a:lumOff val="15000"/>
                </a:schemeClr>
              </a:solidFill>
              <a:latin typeface="微软雅黑" panose="020B0503020204020204" pitchFamily="34" charset="-122"/>
              <a:ea typeface="Alibaba PuHuiTi B"/>
            </a:endParaRPr>
          </a:p>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它允许应用程序重复使用一个现有的数据库连接，而不是再重新建立一个；</a:t>
            </a:r>
            <a:endParaRPr lang="en-US" altLang="zh-CN" sz="1400">
              <a:solidFill>
                <a:schemeClr val="tx1">
                  <a:lumMod val="85000"/>
                  <a:lumOff val="15000"/>
                </a:schemeClr>
              </a:solidFill>
              <a:latin typeface="微软雅黑" panose="020B0503020204020204" pitchFamily="34" charset="-122"/>
              <a:ea typeface="Alibaba PuHuiTi B"/>
            </a:endParaRPr>
          </a:p>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释放空闲时间超过最大空闲时间的数据库连接来避免因为没有释放数据库连接而引起的数据库连接遗漏</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6" name="文本框 5"/>
          <p:cNvSpPr txBox="1"/>
          <p:nvPr/>
        </p:nvSpPr>
        <p:spPr>
          <a:xfrm>
            <a:off x="1111251" y="2569270"/>
            <a:ext cx="8911638" cy="1346907"/>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好处：</a:t>
            </a:r>
            <a:endParaRPr lang="en-US" altLang="zh-CN" sz="1400">
              <a:solidFill>
                <a:schemeClr val="tx1">
                  <a:lumMod val="85000"/>
                  <a:lumOff val="15000"/>
                </a:schemeClr>
              </a:solidFill>
              <a:latin typeface="微软雅黑" panose="020B0503020204020204" pitchFamily="34" charset="-122"/>
              <a:ea typeface="Alibaba PuHuiTi B"/>
            </a:endParaRPr>
          </a:p>
          <a:p>
            <a:pPr marL="742950" lvl="1"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资源重用</a:t>
            </a:r>
            <a:endParaRPr lang="en-US" altLang="zh-CN" sz="1400">
              <a:solidFill>
                <a:schemeClr val="tx1">
                  <a:lumMod val="85000"/>
                  <a:lumOff val="15000"/>
                </a:schemeClr>
              </a:solidFill>
              <a:latin typeface="微软雅黑" panose="020B0503020204020204" pitchFamily="34" charset="-122"/>
              <a:ea typeface="Alibaba PuHuiTi B"/>
            </a:endParaRPr>
          </a:p>
          <a:p>
            <a:pPr marL="742950" lvl="1"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提升系统响应速度</a:t>
            </a:r>
            <a:endParaRPr lang="en-US" altLang="zh-CN" sz="1400">
              <a:solidFill>
                <a:schemeClr val="tx1">
                  <a:lumMod val="85000"/>
                  <a:lumOff val="15000"/>
                </a:schemeClr>
              </a:solidFill>
              <a:latin typeface="微软雅黑" panose="020B0503020204020204" pitchFamily="34" charset="-122"/>
              <a:ea typeface="Alibaba PuHuiTi B"/>
            </a:endParaRPr>
          </a:p>
          <a:p>
            <a:pPr marL="742950" lvl="1"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避免数据库连接遗漏</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2" name="矩形: 圆角 1"/>
          <p:cNvSpPr/>
          <p:nvPr/>
        </p:nvSpPr>
        <p:spPr>
          <a:xfrm>
            <a:off x="7201344" y="4831137"/>
            <a:ext cx="2602224" cy="14694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 name="椭圆 2"/>
          <p:cNvSpPr/>
          <p:nvPr/>
        </p:nvSpPr>
        <p:spPr>
          <a:xfrm>
            <a:off x="7464247" y="5139544"/>
            <a:ext cx="934747" cy="39949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conn</a:t>
            </a:r>
            <a:endParaRPr lang="zh-CN" altLang="en-US"/>
          </a:p>
        </p:txBody>
      </p:sp>
      <p:sp>
        <p:nvSpPr>
          <p:cNvPr id="10" name="椭圆 9"/>
          <p:cNvSpPr/>
          <p:nvPr/>
        </p:nvSpPr>
        <p:spPr>
          <a:xfrm>
            <a:off x="8661898" y="5112724"/>
            <a:ext cx="934747" cy="39949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conn</a:t>
            </a:r>
            <a:endParaRPr lang="zh-CN" altLang="en-US"/>
          </a:p>
        </p:txBody>
      </p:sp>
      <p:sp>
        <p:nvSpPr>
          <p:cNvPr id="11" name="椭圆 10"/>
          <p:cNvSpPr/>
          <p:nvPr/>
        </p:nvSpPr>
        <p:spPr>
          <a:xfrm>
            <a:off x="7519822" y="5690868"/>
            <a:ext cx="934747" cy="39949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conn</a:t>
            </a:r>
            <a:endParaRPr lang="zh-CN" altLang="en-US"/>
          </a:p>
        </p:txBody>
      </p:sp>
      <p:sp>
        <p:nvSpPr>
          <p:cNvPr id="12" name="椭圆 11"/>
          <p:cNvSpPr/>
          <p:nvPr/>
        </p:nvSpPr>
        <p:spPr>
          <a:xfrm>
            <a:off x="8662822" y="5690868"/>
            <a:ext cx="934747" cy="39949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conn</a:t>
            </a:r>
            <a:endParaRPr lang="zh-CN" altLang="en-US"/>
          </a:p>
        </p:txBody>
      </p:sp>
      <p:sp>
        <p:nvSpPr>
          <p:cNvPr id="4" name="流程图: 磁盘 3"/>
          <p:cNvSpPr/>
          <p:nvPr/>
        </p:nvSpPr>
        <p:spPr>
          <a:xfrm>
            <a:off x="10480526" y="5077039"/>
            <a:ext cx="1482571" cy="977639"/>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a:t>DB</a:t>
            </a:r>
            <a:endParaRPr lang="zh-CN" altLang="en-US"/>
          </a:p>
        </p:txBody>
      </p:sp>
      <p:pic>
        <p:nvPicPr>
          <p:cNvPr id="7" name="图片 6"/>
          <p:cNvPicPr>
            <a:picLocks noChangeAspect="1"/>
          </p:cNvPicPr>
          <p:nvPr/>
        </p:nvPicPr>
        <p:blipFill>
          <a:blip r:embed="rId1"/>
          <a:stretch>
            <a:fillRect/>
          </a:stretch>
        </p:blipFill>
        <p:spPr>
          <a:xfrm>
            <a:off x="5718772" y="4615955"/>
            <a:ext cx="536552" cy="565041"/>
          </a:xfrm>
          <a:prstGeom prst="rect">
            <a:avLst/>
          </a:prstGeom>
        </p:spPr>
      </p:pic>
      <p:pic>
        <p:nvPicPr>
          <p:cNvPr id="15" name="图片 14"/>
          <p:cNvPicPr>
            <a:picLocks noChangeAspect="1"/>
          </p:cNvPicPr>
          <p:nvPr/>
        </p:nvPicPr>
        <p:blipFill>
          <a:blip r:embed="rId1"/>
          <a:stretch>
            <a:fillRect/>
          </a:stretch>
        </p:blipFill>
        <p:spPr>
          <a:xfrm>
            <a:off x="5718772" y="5229698"/>
            <a:ext cx="536552" cy="565041"/>
          </a:xfrm>
          <a:prstGeom prst="rect">
            <a:avLst/>
          </a:prstGeom>
        </p:spPr>
      </p:pic>
      <p:pic>
        <p:nvPicPr>
          <p:cNvPr id="17" name="图片 16"/>
          <p:cNvPicPr>
            <a:picLocks noChangeAspect="1"/>
          </p:cNvPicPr>
          <p:nvPr/>
        </p:nvPicPr>
        <p:blipFill>
          <a:blip r:embed="rId1"/>
          <a:stretch>
            <a:fillRect/>
          </a:stretch>
        </p:blipFill>
        <p:spPr>
          <a:xfrm>
            <a:off x="5718772" y="5871284"/>
            <a:ext cx="536552" cy="565041"/>
          </a:xfrm>
          <a:prstGeom prst="rect">
            <a:avLst/>
          </a:prstGeom>
        </p:spPr>
      </p:pic>
      <p:cxnSp>
        <p:nvCxnSpPr>
          <p:cNvPr id="18" name="直接箭头连接符 17"/>
          <p:cNvCxnSpPr>
            <a:stCxn id="7" idx="3"/>
            <a:endCxn id="2" idx="1"/>
          </p:cNvCxnSpPr>
          <p:nvPr/>
        </p:nvCxnSpPr>
        <p:spPr>
          <a:xfrm>
            <a:off x="6255324" y="4898476"/>
            <a:ext cx="946020" cy="6673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直接箭头连接符 20"/>
          <p:cNvCxnSpPr>
            <a:stCxn id="15" idx="3"/>
            <a:endCxn id="2" idx="1"/>
          </p:cNvCxnSpPr>
          <p:nvPr/>
        </p:nvCxnSpPr>
        <p:spPr>
          <a:xfrm>
            <a:off x="6255324" y="5512219"/>
            <a:ext cx="946020" cy="536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直接箭头连接符 22"/>
          <p:cNvCxnSpPr>
            <a:stCxn id="17" idx="3"/>
            <a:endCxn id="2" idx="1"/>
          </p:cNvCxnSpPr>
          <p:nvPr/>
        </p:nvCxnSpPr>
        <p:spPr>
          <a:xfrm flipV="1">
            <a:off x="6255324" y="5565860"/>
            <a:ext cx="946020" cy="5879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直接箭头连接符 28"/>
          <p:cNvCxnSpPr>
            <a:stCxn id="2" idx="3"/>
            <a:endCxn id="4" idx="2"/>
          </p:cNvCxnSpPr>
          <p:nvPr/>
        </p:nvCxnSpPr>
        <p:spPr>
          <a:xfrm flipV="1">
            <a:off x="9803568" y="5565859"/>
            <a:ext cx="67695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流程图: 磁盘 36"/>
          <p:cNvSpPr/>
          <p:nvPr/>
        </p:nvSpPr>
        <p:spPr>
          <a:xfrm>
            <a:off x="2294229" y="5112724"/>
            <a:ext cx="1482571" cy="977639"/>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a:t>DB</a:t>
            </a:r>
            <a:endParaRPr lang="zh-CN" altLang="en-US"/>
          </a:p>
        </p:txBody>
      </p:sp>
      <p:pic>
        <p:nvPicPr>
          <p:cNvPr id="38" name="图片 37"/>
          <p:cNvPicPr>
            <a:picLocks noChangeAspect="1"/>
          </p:cNvPicPr>
          <p:nvPr/>
        </p:nvPicPr>
        <p:blipFill>
          <a:blip r:embed="rId1"/>
          <a:stretch>
            <a:fillRect/>
          </a:stretch>
        </p:blipFill>
        <p:spPr>
          <a:xfrm>
            <a:off x="811657" y="4664657"/>
            <a:ext cx="536552" cy="565041"/>
          </a:xfrm>
          <a:prstGeom prst="rect">
            <a:avLst/>
          </a:prstGeom>
        </p:spPr>
      </p:pic>
      <p:pic>
        <p:nvPicPr>
          <p:cNvPr id="39" name="图片 38"/>
          <p:cNvPicPr>
            <a:picLocks noChangeAspect="1"/>
          </p:cNvPicPr>
          <p:nvPr/>
        </p:nvPicPr>
        <p:blipFill>
          <a:blip r:embed="rId1"/>
          <a:stretch>
            <a:fillRect/>
          </a:stretch>
        </p:blipFill>
        <p:spPr>
          <a:xfrm>
            <a:off x="811657" y="5278400"/>
            <a:ext cx="536552" cy="565041"/>
          </a:xfrm>
          <a:prstGeom prst="rect">
            <a:avLst/>
          </a:prstGeom>
        </p:spPr>
      </p:pic>
      <p:pic>
        <p:nvPicPr>
          <p:cNvPr id="40" name="图片 39"/>
          <p:cNvPicPr>
            <a:picLocks noChangeAspect="1"/>
          </p:cNvPicPr>
          <p:nvPr/>
        </p:nvPicPr>
        <p:blipFill>
          <a:blip r:embed="rId1"/>
          <a:stretch>
            <a:fillRect/>
          </a:stretch>
        </p:blipFill>
        <p:spPr>
          <a:xfrm>
            <a:off x="811657" y="5919986"/>
            <a:ext cx="536552" cy="565041"/>
          </a:xfrm>
          <a:prstGeom prst="rect">
            <a:avLst/>
          </a:prstGeom>
        </p:spPr>
      </p:pic>
      <p:cxnSp>
        <p:nvCxnSpPr>
          <p:cNvPr id="41" name="直接箭头连接符 40"/>
          <p:cNvCxnSpPr>
            <a:stCxn id="38" idx="3"/>
          </p:cNvCxnSpPr>
          <p:nvPr/>
        </p:nvCxnSpPr>
        <p:spPr>
          <a:xfrm>
            <a:off x="1348209" y="4947178"/>
            <a:ext cx="946020" cy="6673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直接箭头连接符 41"/>
          <p:cNvCxnSpPr>
            <a:stCxn id="39" idx="3"/>
          </p:cNvCxnSpPr>
          <p:nvPr/>
        </p:nvCxnSpPr>
        <p:spPr>
          <a:xfrm>
            <a:off x="1348209" y="5560921"/>
            <a:ext cx="946020" cy="536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直接箭头连接符 42"/>
          <p:cNvCxnSpPr>
            <a:stCxn id="40" idx="3"/>
          </p:cNvCxnSpPr>
          <p:nvPr/>
        </p:nvCxnSpPr>
        <p:spPr>
          <a:xfrm flipV="1">
            <a:off x="1348209" y="5614562"/>
            <a:ext cx="946020" cy="5879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椭圆 47"/>
          <p:cNvSpPr/>
          <p:nvPr/>
        </p:nvSpPr>
        <p:spPr>
          <a:xfrm>
            <a:off x="5320577" y="3429000"/>
            <a:ext cx="934747" cy="39949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conn</a:t>
            </a:r>
            <a:endParaRPr lang="zh-CN" altLang="en-US"/>
          </a:p>
        </p:txBody>
      </p:sp>
      <p:sp>
        <p:nvSpPr>
          <p:cNvPr id="49" name="椭圆 48"/>
          <p:cNvSpPr/>
          <p:nvPr/>
        </p:nvSpPr>
        <p:spPr>
          <a:xfrm>
            <a:off x="5987048" y="3522808"/>
            <a:ext cx="934747" cy="39949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a:t>conn</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248548" y="1300797"/>
            <a:ext cx="5973761" cy="4256405"/>
          </a:xfrm>
        </p:spPr>
        <p:txBody>
          <a:bodyPr/>
          <a:lstStyle/>
          <a:p>
            <a:r>
              <a:rPr lang="en-US" altLang="zh-CN">
                <a:solidFill>
                  <a:schemeClr val="tx1">
                    <a:lumMod val="85000"/>
                    <a:lumOff val="15000"/>
                  </a:schemeClr>
                </a:solidFill>
              </a:rPr>
              <a:t>JDBC </a:t>
            </a:r>
            <a:r>
              <a:rPr lang="zh-CN" altLang="en-US">
                <a:solidFill>
                  <a:schemeClr val="tx1">
                    <a:lumMod val="85000"/>
                    <a:lumOff val="15000"/>
                  </a:schemeClr>
                </a:solidFill>
              </a:rPr>
              <a:t>简介</a:t>
            </a:r>
            <a:endParaRPr lang="en-US" altLang="zh-CN">
              <a:solidFill>
                <a:schemeClr val="tx1">
                  <a:lumMod val="85000"/>
                  <a:lumOff val="15000"/>
                </a:schemeClr>
              </a:solidFill>
            </a:endParaRPr>
          </a:p>
          <a:p>
            <a:r>
              <a:rPr lang="en-US" altLang="zh-CN"/>
              <a:t>JDBC </a:t>
            </a:r>
            <a:r>
              <a:rPr lang="zh-CN" altLang="en-US"/>
              <a:t>快速入门</a:t>
            </a:r>
            <a:endParaRPr lang="en-US" altLang="zh-CN"/>
          </a:p>
          <a:p>
            <a:r>
              <a:rPr lang="en-US" altLang="zh-CN"/>
              <a:t>JDBC API </a:t>
            </a:r>
            <a:r>
              <a:rPr lang="zh-CN" altLang="en-US"/>
              <a:t>详解</a:t>
            </a:r>
            <a:endParaRPr lang="en-US" altLang="zh-CN"/>
          </a:p>
          <a:p>
            <a:r>
              <a:rPr kumimoji="1" lang="zh-CN" altLang="en-US"/>
              <a:t>数据库连接池</a:t>
            </a:r>
            <a:endParaRPr kumimoji="1" lang="en-US" altLang="zh-CN"/>
          </a:p>
          <a:p>
            <a:endParaRPr kumimoji="1"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p:cNvSpPr txBox="1">
            <a:spLocks noChangeArrowheads="1"/>
          </p:cNvSpPr>
          <p:nvPr/>
        </p:nvSpPr>
        <p:spPr bwMode="auto">
          <a:xfrm>
            <a:off x="2550384" y="90100"/>
            <a:ext cx="5605068" cy="831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zh-CN" altLang="en-US" sz="2400" b="1" kern="0" dirty="0">
                <a:solidFill>
                  <a:schemeClr val="tx1">
                    <a:lumMod val="65000"/>
                    <a:lumOff val="35000"/>
                  </a:schemeClr>
                </a:solidFill>
                <a:latin typeface="微软雅黑" panose="020B0503020204020204" pitchFamily="34" charset="-122"/>
                <a:ea typeface="Alibaba PuHuiTi B"/>
                <a:sym typeface="+mn-ea"/>
              </a:rPr>
              <a:t>数据库连接池</a:t>
            </a:r>
            <a:endParaRPr lang="zh-TW" altLang="zh-CN" sz="2800" b="1" kern="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defRPr/>
            </a:pPr>
            <a:r>
              <a:rPr lang="zh-CN" altLang="en-US" sz="2000" b="1" kern="0">
                <a:solidFill>
                  <a:schemeClr val="tx1">
                    <a:lumMod val="65000"/>
                    <a:lumOff val="35000"/>
                  </a:schemeClr>
                </a:solidFill>
                <a:latin typeface="微软雅黑" panose="020B0503020204020204" pitchFamily="34" charset="-122"/>
                <a:ea typeface="Alibaba PuHuiTi B"/>
                <a:sym typeface="+mn-ea"/>
              </a:rPr>
              <a:t>数据库连接池实现</a:t>
            </a:r>
            <a:endParaRPr lang="zh-TW" altLang="zh-CN" sz="2400" b="1" kern="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1111250" y="1545528"/>
            <a:ext cx="10119001" cy="1023742"/>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标准接口：</a:t>
            </a:r>
            <a:r>
              <a:rPr lang="en-US" altLang="zh-CN" sz="1400">
                <a:solidFill>
                  <a:srgbClr val="C00000"/>
                </a:solidFill>
                <a:latin typeface="微软雅黑" panose="020B0503020204020204" pitchFamily="34" charset="-122"/>
                <a:ea typeface="Alibaba PuHuiTi B"/>
              </a:rPr>
              <a:t>DataSource</a:t>
            </a:r>
            <a:endParaRPr lang="en-US" altLang="zh-CN" sz="1400">
              <a:solidFill>
                <a:srgbClr val="C00000"/>
              </a:solidFill>
              <a:latin typeface="微软雅黑" panose="020B0503020204020204" pitchFamily="34" charset="-122"/>
              <a:ea typeface="Alibaba PuHuiTi B"/>
            </a:endParaRPr>
          </a:p>
          <a:p>
            <a:pPr marL="742950" lvl="1"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官方</a:t>
            </a:r>
            <a:r>
              <a:rPr lang="en-US" altLang="zh-CN" sz="1400">
                <a:solidFill>
                  <a:schemeClr val="tx1">
                    <a:lumMod val="85000"/>
                    <a:lumOff val="15000"/>
                  </a:schemeClr>
                </a:solidFill>
                <a:latin typeface="微软雅黑" panose="020B0503020204020204" pitchFamily="34" charset="-122"/>
                <a:ea typeface="Alibaba PuHuiTi B"/>
              </a:rPr>
              <a:t>(SUN) </a:t>
            </a:r>
            <a:r>
              <a:rPr lang="zh-CN" altLang="en-US" sz="1400">
                <a:solidFill>
                  <a:schemeClr val="tx1">
                    <a:lumMod val="85000"/>
                    <a:lumOff val="15000"/>
                  </a:schemeClr>
                </a:solidFill>
                <a:latin typeface="微软雅黑" panose="020B0503020204020204" pitchFamily="34" charset="-122"/>
                <a:ea typeface="Alibaba PuHuiTi B"/>
              </a:rPr>
              <a:t>提供的数据库连接池标准接口，由第三方组织实现此接口。</a:t>
            </a:r>
            <a:endParaRPr lang="en-US" altLang="zh-CN" sz="1400">
              <a:solidFill>
                <a:schemeClr val="tx1">
                  <a:lumMod val="85000"/>
                  <a:lumOff val="15000"/>
                </a:schemeClr>
              </a:solidFill>
              <a:latin typeface="微软雅黑" panose="020B0503020204020204" pitchFamily="34" charset="-122"/>
              <a:ea typeface="Alibaba PuHuiTi B"/>
            </a:endParaRPr>
          </a:p>
          <a:p>
            <a:pPr marL="742950" lvl="1"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功能：获取连接</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3" name="文本框 12"/>
          <p:cNvSpPr txBox="1"/>
          <p:nvPr/>
        </p:nvSpPr>
        <p:spPr>
          <a:xfrm>
            <a:off x="1111249" y="3144987"/>
            <a:ext cx="10119001" cy="1346907"/>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常见的数据库连接池：</a:t>
            </a:r>
            <a:endParaRPr lang="en-US" altLang="zh-CN" sz="1400">
              <a:solidFill>
                <a:schemeClr val="tx1">
                  <a:lumMod val="85000"/>
                  <a:lumOff val="15000"/>
                </a:schemeClr>
              </a:solidFill>
              <a:latin typeface="微软雅黑" panose="020B0503020204020204" pitchFamily="34" charset="-122"/>
              <a:ea typeface="Alibaba PuHuiTi B"/>
            </a:endParaRPr>
          </a:p>
          <a:p>
            <a:pPr marL="742950" lvl="1"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DBCP</a:t>
            </a:r>
            <a:endParaRPr lang="en-US" altLang="zh-CN" sz="1400">
              <a:solidFill>
                <a:schemeClr val="tx1">
                  <a:lumMod val="85000"/>
                  <a:lumOff val="15000"/>
                </a:schemeClr>
              </a:solidFill>
              <a:latin typeface="微软雅黑" panose="020B0503020204020204" pitchFamily="34" charset="-122"/>
              <a:ea typeface="Alibaba PuHuiTi B"/>
            </a:endParaRPr>
          </a:p>
          <a:p>
            <a:pPr marL="742950" lvl="1"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C3P0</a:t>
            </a:r>
            <a:endParaRPr lang="en-US" altLang="zh-CN" sz="1400">
              <a:solidFill>
                <a:schemeClr val="tx1">
                  <a:lumMod val="85000"/>
                  <a:lumOff val="15000"/>
                </a:schemeClr>
              </a:solidFill>
              <a:latin typeface="微软雅黑" panose="020B0503020204020204" pitchFamily="34" charset="-122"/>
              <a:ea typeface="Alibaba PuHuiTi B"/>
            </a:endParaRPr>
          </a:p>
          <a:p>
            <a:pPr marL="742950" lvl="1"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Druid</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15" name="TextBox 3"/>
          <p:cNvSpPr txBox="1"/>
          <p:nvPr/>
        </p:nvSpPr>
        <p:spPr>
          <a:xfrm>
            <a:off x="1908275" y="2668615"/>
            <a:ext cx="7431034" cy="377026"/>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400">
                <a:solidFill>
                  <a:srgbClr val="080808"/>
                </a:solidFill>
                <a:latin typeface="Arial Unicode MS"/>
                <a:ea typeface="Alibaba PuHuiTi B"/>
              </a:rPr>
              <a:t>Connection   </a:t>
            </a:r>
            <a:r>
              <a:rPr lang="en-US" altLang="zh-CN" sz="1400">
                <a:solidFill>
                  <a:schemeClr val="tx2"/>
                </a:solidFill>
                <a:latin typeface="Arial Unicode MS"/>
                <a:ea typeface="Alibaba PuHuiTi B"/>
              </a:rPr>
              <a:t>getConnection()</a:t>
            </a:r>
            <a:endParaRPr lang="en-US" altLang="zh-CN" sz="1400">
              <a:solidFill>
                <a:schemeClr val="tx1">
                  <a:lumMod val="85000"/>
                  <a:lumOff val="15000"/>
                </a:schemeClr>
              </a:solidFill>
              <a:latin typeface="Arial Unicode MS"/>
              <a:ea typeface="Alibaba PuHuiTi B"/>
            </a:endParaRPr>
          </a:p>
        </p:txBody>
      </p:sp>
      <p:sp>
        <p:nvSpPr>
          <p:cNvPr id="16" name="文本框 15"/>
          <p:cNvSpPr txBox="1"/>
          <p:nvPr/>
        </p:nvSpPr>
        <p:spPr>
          <a:xfrm>
            <a:off x="1111249" y="4639018"/>
            <a:ext cx="10119001" cy="1023742"/>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Druid(</a:t>
            </a:r>
            <a:r>
              <a:rPr lang="zh-CN" altLang="en-US" sz="1400">
                <a:solidFill>
                  <a:schemeClr val="tx1">
                    <a:lumMod val="85000"/>
                    <a:lumOff val="15000"/>
                  </a:schemeClr>
                </a:solidFill>
                <a:latin typeface="微软雅黑" panose="020B0503020204020204" pitchFamily="34" charset="-122"/>
                <a:ea typeface="Alibaba PuHuiTi B"/>
              </a:rPr>
              <a:t>德鲁伊</a:t>
            </a:r>
            <a:r>
              <a:rPr lang="en-US" altLang="zh-CN" sz="1400">
                <a:solidFill>
                  <a:schemeClr val="tx1">
                    <a:lumMod val="85000"/>
                    <a:lumOff val="15000"/>
                  </a:schemeClr>
                </a:solidFill>
                <a:latin typeface="微软雅黑" panose="020B0503020204020204" pitchFamily="34" charset="-122"/>
                <a:ea typeface="Alibaba PuHuiTi B"/>
              </a:rPr>
              <a:t>)</a:t>
            </a:r>
            <a:endParaRPr lang="en-US" altLang="zh-CN" sz="1400">
              <a:solidFill>
                <a:schemeClr val="tx1">
                  <a:lumMod val="85000"/>
                  <a:lumOff val="15000"/>
                </a:schemeClr>
              </a:solidFill>
              <a:latin typeface="微软雅黑" panose="020B0503020204020204" pitchFamily="34" charset="-122"/>
              <a:ea typeface="Alibaba PuHuiTi B"/>
            </a:endParaRPr>
          </a:p>
          <a:p>
            <a:pPr marL="742950" lvl="1"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Druid</a:t>
            </a:r>
            <a:r>
              <a:rPr lang="zh-CN" altLang="en-US" sz="1400">
                <a:solidFill>
                  <a:schemeClr val="tx1">
                    <a:lumMod val="85000"/>
                    <a:lumOff val="15000"/>
                  </a:schemeClr>
                </a:solidFill>
                <a:latin typeface="微软雅黑" panose="020B0503020204020204" pitchFamily="34" charset="-122"/>
                <a:ea typeface="Alibaba PuHuiTi B"/>
              </a:rPr>
              <a:t>连接池是阿里巴巴开源的数据库连接池项目 </a:t>
            </a:r>
            <a:endParaRPr lang="zh-CN" altLang="en-US" sz="1400">
              <a:solidFill>
                <a:schemeClr val="tx1">
                  <a:lumMod val="85000"/>
                  <a:lumOff val="15000"/>
                </a:schemeClr>
              </a:solidFill>
              <a:latin typeface="微软雅黑" panose="020B0503020204020204" pitchFamily="34" charset="-122"/>
              <a:ea typeface="Alibaba PuHuiTi B"/>
            </a:endParaRPr>
          </a:p>
          <a:p>
            <a:pPr marL="742950" lvl="1" indent="-285750">
              <a:lnSpc>
                <a:spcPct val="150000"/>
              </a:lnSpc>
              <a:buFont typeface="Arial" panose="020B0604020202020204" pitchFamily="34" charset="0"/>
              <a:buChar char="•"/>
              <a:defRPr/>
            </a:pPr>
            <a:r>
              <a:rPr lang="zh-CN" altLang="en-US" sz="1400">
                <a:solidFill>
                  <a:schemeClr val="tx1">
                    <a:lumMod val="85000"/>
                    <a:lumOff val="15000"/>
                  </a:schemeClr>
                </a:solidFill>
                <a:latin typeface="微软雅黑" panose="020B0503020204020204" pitchFamily="34" charset="-122"/>
                <a:ea typeface="Alibaba PuHuiTi B"/>
              </a:rPr>
              <a:t>功能强大，性能优秀，是</a:t>
            </a:r>
            <a:r>
              <a:rPr lang="en-US" altLang="zh-CN" sz="1400">
                <a:solidFill>
                  <a:schemeClr val="tx1">
                    <a:lumMod val="85000"/>
                    <a:lumOff val="15000"/>
                  </a:schemeClr>
                </a:solidFill>
                <a:latin typeface="微软雅黑" panose="020B0503020204020204" pitchFamily="34" charset="-122"/>
                <a:ea typeface="Alibaba PuHuiTi B"/>
              </a:rPr>
              <a:t>Java</a:t>
            </a:r>
            <a:r>
              <a:rPr lang="zh-CN" altLang="en-US" sz="1400">
                <a:solidFill>
                  <a:schemeClr val="tx1">
                    <a:lumMod val="85000"/>
                    <a:lumOff val="15000"/>
                  </a:schemeClr>
                </a:solidFill>
                <a:latin typeface="微软雅黑" panose="020B0503020204020204" pitchFamily="34" charset="-122"/>
                <a:ea typeface="Alibaba PuHuiTi B"/>
              </a:rPr>
              <a:t>语言最好的数据库连接池之一</a:t>
            </a:r>
            <a:endParaRPr lang="en-US" altLang="zh-CN" sz="1400">
              <a:solidFill>
                <a:schemeClr val="tx1">
                  <a:lumMod val="85000"/>
                  <a:lumOff val="15000"/>
                </a:schemeClr>
              </a:solidFill>
              <a:latin typeface="微软雅黑" panose="020B0503020204020204" pitchFamily="34" charset="-122"/>
              <a:ea typeface="Alibaba PuHuiTi B"/>
            </a:endParaRPr>
          </a:p>
        </p:txBody>
      </p:sp>
      <p:sp>
        <p:nvSpPr>
          <p:cNvPr id="4" name="Rectangle 1"/>
          <p:cNvSpPr>
            <a:spLocks noChangeArrowheads="1"/>
          </p:cNvSpPr>
          <p:nvPr/>
        </p:nvSpPr>
        <p:spPr bwMode="auto">
          <a:xfrm>
            <a:off x="0" y="90100"/>
            <a:ext cx="65"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p:cNvSpPr txBox="1">
            <a:spLocks noChangeArrowheads="1"/>
          </p:cNvSpPr>
          <p:nvPr/>
        </p:nvSpPr>
        <p:spPr bwMode="auto">
          <a:xfrm>
            <a:off x="2671763" y="-25399"/>
            <a:ext cx="534405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zh-CN" altLang="en-US" sz="2400" b="1" kern="0" dirty="0">
                <a:solidFill>
                  <a:schemeClr val="tx1">
                    <a:lumMod val="65000"/>
                    <a:lumOff val="35000"/>
                  </a:schemeClr>
                </a:solidFill>
                <a:latin typeface="微软雅黑" panose="020B0503020204020204" pitchFamily="34" charset="-122"/>
                <a:ea typeface="Alibaba PuHuiTi B"/>
                <a:sym typeface="+mn-ea"/>
              </a:rPr>
              <a:t>数据库连接池</a:t>
            </a:r>
            <a:endParaRPr lang="zh-TW" altLang="zh-CN" sz="2800" b="1" kern="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 name="Rectangle 1"/>
          <p:cNvSpPr>
            <a:spLocks noChangeArrowheads="1"/>
          </p:cNvSpPr>
          <p:nvPr/>
        </p:nvSpPr>
        <p:spPr bwMode="auto">
          <a:xfrm>
            <a:off x="0" y="90100"/>
            <a:ext cx="65" cy="276999"/>
          </a:xfrm>
          <a:prstGeom prst="rect">
            <a:avLst/>
          </a:prstGeom>
          <a:solidFill>
            <a:srgbClr val="F6F6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文本占位符 2"/>
          <p:cNvSpPr>
            <a:spLocks noGrp="1"/>
          </p:cNvSpPr>
          <p:nvPr>
            <p:ph type="body" sz="quarter" idx="10"/>
          </p:nvPr>
        </p:nvSpPr>
        <p:spPr/>
        <p:txBody>
          <a:bodyPr/>
          <a:lstStyle/>
          <a:p>
            <a:r>
              <a:rPr lang="en-US" altLang="zh-CN"/>
              <a:t>Driud</a:t>
            </a:r>
            <a:r>
              <a:rPr lang="zh-CN" altLang="en-US"/>
              <a:t>使用步骤</a:t>
            </a:r>
            <a:endParaRPr lang="zh-CN" altLang="en-US"/>
          </a:p>
        </p:txBody>
      </p:sp>
      <p:sp>
        <p:nvSpPr>
          <p:cNvPr id="5" name="文本占位符 4"/>
          <p:cNvSpPr>
            <a:spLocks noGrp="1"/>
          </p:cNvSpPr>
          <p:nvPr>
            <p:ph type="body" sz="quarter" idx="11"/>
          </p:nvPr>
        </p:nvSpPr>
        <p:spPr>
          <a:xfrm>
            <a:off x="2195450" y="1798291"/>
            <a:ext cx="9214230" cy="4219575"/>
          </a:xfrm>
        </p:spPr>
        <p:txBody>
          <a:bodyPr/>
          <a:lstStyle/>
          <a:p>
            <a:pPr marL="342900" indent="-342900">
              <a:buFont typeface="+mj-lt"/>
              <a:buAutoNum type="arabicPeriod"/>
            </a:pPr>
            <a:r>
              <a:rPr lang="zh-CN" altLang="en-US" dirty="0"/>
              <a:t>导入依赖</a:t>
            </a:r>
            <a:r>
              <a:rPr lang="en-US" altLang="zh-CN" dirty="0"/>
              <a:t>jar</a:t>
            </a:r>
            <a:r>
              <a:rPr lang="zh-CN" altLang="en-US" dirty="0"/>
              <a:t>包 </a:t>
            </a:r>
            <a:r>
              <a:rPr lang="en-US" altLang="zh-CN" dirty="0"/>
              <a:t>druid-1.1.12.jar</a:t>
            </a:r>
            <a:endParaRPr lang="en-US" altLang="zh-CN" dirty="0"/>
          </a:p>
          <a:p>
            <a:pPr marL="342900" indent="-342900">
              <a:buFont typeface="+mj-lt"/>
              <a:buAutoNum type="arabicPeriod"/>
            </a:pPr>
            <a:r>
              <a:rPr lang="zh-CN" altLang="en-US" dirty="0"/>
              <a:t>定义配置文件</a:t>
            </a:r>
            <a:endParaRPr lang="en-US" altLang="zh-CN" dirty="0"/>
          </a:p>
          <a:p>
            <a:pPr marL="342900" indent="-342900">
              <a:buFont typeface="+mj-lt"/>
              <a:buAutoNum type="arabicPeriod"/>
            </a:pPr>
            <a:r>
              <a:rPr lang="zh-CN" altLang="en-US" dirty="0"/>
              <a:t>加载配置文件</a:t>
            </a:r>
            <a:endParaRPr lang="en-US" altLang="zh-CN" dirty="0"/>
          </a:p>
          <a:p>
            <a:pPr marL="342900" indent="-342900">
              <a:buFont typeface="+mj-lt"/>
              <a:buAutoNum type="arabicPeriod"/>
            </a:pPr>
            <a:r>
              <a:rPr lang="zh-CN" altLang="en-US" dirty="0"/>
              <a:t>获取数据库连接池对象</a:t>
            </a:r>
            <a:endParaRPr lang="en-US" altLang="zh-CN" dirty="0"/>
          </a:p>
          <a:p>
            <a:pPr marL="342900" indent="-342900">
              <a:buFont typeface="+mj-lt"/>
              <a:buAutoNum type="arabicPeriod"/>
            </a:pPr>
            <a:r>
              <a:rPr lang="zh-CN" altLang="en-US" dirty="0"/>
              <a:t>获取连接</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a:t>MVC </a:t>
            </a:r>
            <a:r>
              <a:rPr lang="zh-CN" altLang="en-US"/>
              <a:t>模式</a:t>
            </a:r>
            <a:endParaRPr lang="zh-CN" altLang="en-US"/>
          </a:p>
        </p:txBody>
      </p:sp>
      <p:sp>
        <p:nvSpPr>
          <p:cNvPr id="14" name="文本占位符 16"/>
          <p:cNvSpPr txBox="1"/>
          <p:nvPr/>
        </p:nvSpPr>
        <p:spPr>
          <a:xfrm>
            <a:off x="710880" y="1626500"/>
            <a:ext cx="8086892" cy="1583444"/>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gn="l" rtl="0" eaLnBrk="0" fontAlgn="base" hangingPunct="0">
              <a:spcBef>
                <a:spcPct val="20000"/>
              </a:spcBef>
              <a:spcAft>
                <a:spcPct val="0"/>
              </a:spcAft>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a:t>MVC </a:t>
            </a:r>
            <a:r>
              <a:rPr lang="zh-CN" altLang="en-US"/>
              <a:t>是一种分层开发的模式，其中：</a:t>
            </a:r>
            <a:endParaRPr lang="en-US" altLang="zh-CN"/>
          </a:p>
          <a:p>
            <a:pPr lvl="1">
              <a:lnSpc>
                <a:spcPct val="150000"/>
              </a:lnSpc>
              <a:buFont typeface="Wingdings" panose="05000000000000000000" pitchFamily="2" charset="2"/>
              <a:buChar char="Ø"/>
            </a:pPr>
            <a:r>
              <a:rPr lang="en-US" altLang="zh-CN"/>
              <a:t>M</a:t>
            </a:r>
            <a:r>
              <a:rPr lang="zh-CN" altLang="en-US"/>
              <a:t>：</a:t>
            </a:r>
            <a:r>
              <a:rPr lang="en-US" altLang="zh-CN"/>
              <a:t>Model</a:t>
            </a:r>
            <a:r>
              <a:rPr lang="zh-CN" altLang="en-US"/>
              <a:t>，业务模型，处理业务</a:t>
            </a:r>
            <a:endParaRPr lang="en-US" altLang="zh-CN"/>
          </a:p>
          <a:p>
            <a:pPr lvl="1">
              <a:lnSpc>
                <a:spcPct val="150000"/>
              </a:lnSpc>
              <a:buFont typeface="Wingdings" panose="05000000000000000000" pitchFamily="2" charset="2"/>
              <a:buChar char="Ø"/>
            </a:pPr>
            <a:r>
              <a:rPr lang="en-US" altLang="zh-CN"/>
              <a:t>V</a:t>
            </a:r>
            <a:r>
              <a:rPr lang="zh-CN" altLang="en-US"/>
              <a:t>：</a:t>
            </a:r>
            <a:r>
              <a:rPr lang="en-US" altLang="zh-CN"/>
              <a:t>View</a:t>
            </a:r>
            <a:r>
              <a:rPr lang="zh-CN" altLang="en-US"/>
              <a:t>，视图，界面展示</a:t>
            </a:r>
            <a:endParaRPr lang="en-US" altLang="zh-CN"/>
          </a:p>
          <a:p>
            <a:pPr lvl="1">
              <a:lnSpc>
                <a:spcPct val="150000"/>
              </a:lnSpc>
              <a:buFont typeface="Wingdings" panose="05000000000000000000" pitchFamily="2" charset="2"/>
              <a:buChar char="Ø"/>
            </a:pPr>
            <a:r>
              <a:rPr lang="en-US" altLang="zh-CN"/>
              <a:t>C</a:t>
            </a:r>
            <a:r>
              <a:rPr lang="zh-CN" altLang="en-US"/>
              <a:t>：</a:t>
            </a:r>
            <a:r>
              <a:rPr lang="en-US" altLang="zh-CN"/>
              <a:t>Controller</a:t>
            </a:r>
            <a:r>
              <a:rPr lang="zh-CN" altLang="en-US"/>
              <a:t>，控制器，处理请求，调用模型和视图</a:t>
            </a:r>
            <a:endParaRPr lang="en-US" altLang="zh-CN"/>
          </a:p>
        </p:txBody>
      </p:sp>
      <p:pic>
        <p:nvPicPr>
          <p:cNvPr id="15" name="图片 14"/>
          <p:cNvPicPr>
            <a:picLocks noChangeAspect="1"/>
          </p:cNvPicPr>
          <p:nvPr/>
        </p:nvPicPr>
        <p:blipFill>
          <a:blip r:embed="rId1"/>
          <a:stretch>
            <a:fillRect/>
          </a:stretch>
        </p:blipFill>
        <p:spPr>
          <a:xfrm>
            <a:off x="3649361" y="4006603"/>
            <a:ext cx="1207254" cy="1224897"/>
          </a:xfrm>
          <a:prstGeom prst="rect">
            <a:avLst/>
          </a:prstGeom>
        </p:spPr>
      </p:pic>
      <p:cxnSp>
        <p:nvCxnSpPr>
          <p:cNvPr id="19" name="直接箭头连接符 18"/>
          <p:cNvCxnSpPr/>
          <p:nvPr/>
        </p:nvCxnSpPr>
        <p:spPr>
          <a:xfrm flipH="1" flipV="1">
            <a:off x="4935795" y="5223406"/>
            <a:ext cx="2873397" cy="1149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1" name="文本占位符 6"/>
          <p:cNvSpPr txBox="1"/>
          <p:nvPr/>
        </p:nvSpPr>
        <p:spPr>
          <a:xfrm>
            <a:off x="5421952" y="3623797"/>
            <a:ext cx="636019" cy="441623"/>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mj-lt"/>
              <a:buAutoNum type="arabicPeriod"/>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gn="l" rtl="0" eaLnBrk="0" fontAlgn="base" hangingPunct="0">
              <a:lnSpc>
                <a:spcPct val="150000"/>
              </a:lnSpc>
              <a:spcBef>
                <a:spcPct val="20000"/>
              </a:spcBef>
              <a:spcAft>
                <a:spcPct val="0"/>
              </a:spcAft>
              <a:buFont typeface="+mj-lt"/>
              <a:buAutoNum type="arabicPeriod"/>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mj-lt"/>
              <a:buNone/>
            </a:pPr>
            <a:r>
              <a:rPr lang="zh-CN" altLang="en-US"/>
              <a:t>请求</a:t>
            </a:r>
            <a:endParaRPr lang="zh-CN" altLang="en-US"/>
          </a:p>
        </p:txBody>
      </p:sp>
      <p:sp>
        <p:nvSpPr>
          <p:cNvPr id="22" name="文本占位符 6"/>
          <p:cNvSpPr txBox="1"/>
          <p:nvPr/>
        </p:nvSpPr>
        <p:spPr>
          <a:xfrm>
            <a:off x="5421951" y="5234899"/>
            <a:ext cx="636019" cy="441623"/>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mj-lt"/>
              <a:buAutoNum type="arabicPeriod"/>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gn="l" rtl="0" eaLnBrk="0" fontAlgn="base" hangingPunct="0">
              <a:lnSpc>
                <a:spcPct val="150000"/>
              </a:lnSpc>
              <a:spcBef>
                <a:spcPct val="20000"/>
              </a:spcBef>
              <a:spcAft>
                <a:spcPct val="0"/>
              </a:spcAft>
              <a:buFont typeface="+mj-lt"/>
              <a:buAutoNum type="arabicPeriod"/>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mj-lt"/>
              <a:buNone/>
            </a:pPr>
            <a:r>
              <a:rPr lang="zh-CN" altLang="en-US"/>
              <a:t>响应</a:t>
            </a:r>
            <a:endParaRPr lang="zh-CN" altLang="en-US"/>
          </a:p>
        </p:txBody>
      </p:sp>
      <p:sp>
        <p:nvSpPr>
          <p:cNvPr id="7" name="矩形: 圆角 6"/>
          <p:cNvSpPr/>
          <p:nvPr/>
        </p:nvSpPr>
        <p:spPr>
          <a:xfrm>
            <a:off x="6544130" y="3812348"/>
            <a:ext cx="1315330" cy="64402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1400"/>
              <a:t>Controller </a:t>
            </a:r>
            <a:endParaRPr lang="en-US" altLang="zh-CN" sz="1400"/>
          </a:p>
          <a:p>
            <a:pPr algn="ctr"/>
            <a:r>
              <a:rPr lang="zh-CN" altLang="en-US" sz="1400"/>
              <a:t>控制器</a:t>
            </a:r>
            <a:endParaRPr lang="zh-CN" altLang="en-US" sz="1400"/>
          </a:p>
        </p:txBody>
      </p:sp>
      <p:sp>
        <p:nvSpPr>
          <p:cNvPr id="48" name="矩形: 圆角 47"/>
          <p:cNvSpPr/>
          <p:nvPr/>
        </p:nvSpPr>
        <p:spPr>
          <a:xfrm>
            <a:off x="8637121" y="3844609"/>
            <a:ext cx="1315330" cy="64402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1400"/>
              <a:t>Model </a:t>
            </a:r>
            <a:endParaRPr lang="en-US" altLang="zh-CN" sz="1400"/>
          </a:p>
          <a:p>
            <a:pPr algn="ctr"/>
            <a:r>
              <a:rPr lang="zh-CN" altLang="en-US" sz="1400"/>
              <a:t>模型</a:t>
            </a:r>
            <a:endParaRPr lang="zh-CN" altLang="en-US" sz="1400"/>
          </a:p>
        </p:txBody>
      </p:sp>
      <p:sp>
        <p:nvSpPr>
          <p:cNvPr id="49" name="矩形: 圆角 48"/>
          <p:cNvSpPr/>
          <p:nvPr/>
        </p:nvSpPr>
        <p:spPr>
          <a:xfrm>
            <a:off x="6544130" y="4912885"/>
            <a:ext cx="1315330" cy="64402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1400"/>
              <a:t>View </a:t>
            </a:r>
            <a:endParaRPr lang="en-US" altLang="zh-CN" sz="1400"/>
          </a:p>
          <a:p>
            <a:pPr algn="ctr"/>
            <a:r>
              <a:rPr lang="zh-CN" altLang="en-US" sz="1400"/>
              <a:t>视图</a:t>
            </a:r>
            <a:endParaRPr lang="zh-CN" altLang="en-US" sz="1400"/>
          </a:p>
        </p:txBody>
      </p:sp>
      <p:sp>
        <p:nvSpPr>
          <p:cNvPr id="60" name="箭头: 左右 59"/>
          <p:cNvSpPr/>
          <p:nvPr/>
        </p:nvSpPr>
        <p:spPr>
          <a:xfrm>
            <a:off x="7980307" y="4006603"/>
            <a:ext cx="579120" cy="320040"/>
          </a:xfrm>
          <a:prstGeom prst="lef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1" name="箭头: 下 60"/>
          <p:cNvSpPr/>
          <p:nvPr/>
        </p:nvSpPr>
        <p:spPr>
          <a:xfrm>
            <a:off x="7026934" y="4552537"/>
            <a:ext cx="388620" cy="289560"/>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62" name="直接箭头连接符 61"/>
          <p:cNvCxnSpPr>
            <a:endCxn id="7" idx="1"/>
          </p:cNvCxnSpPr>
          <p:nvPr/>
        </p:nvCxnSpPr>
        <p:spPr>
          <a:xfrm>
            <a:off x="4935795" y="4134362"/>
            <a:ext cx="1608335"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71" name="文本占位符 6"/>
          <p:cNvSpPr txBox="1"/>
          <p:nvPr/>
        </p:nvSpPr>
        <p:spPr>
          <a:xfrm>
            <a:off x="6805141" y="3308775"/>
            <a:ext cx="1175166" cy="441623"/>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mj-lt"/>
              <a:buAutoNum type="arabicPeriod"/>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gn="l" rtl="0" eaLnBrk="0" fontAlgn="base" hangingPunct="0">
              <a:lnSpc>
                <a:spcPct val="150000"/>
              </a:lnSpc>
              <a:spcBef>
                <a:spcPct val="20000"/>
              </a:spcBef>
              <a:spcAft>
                <a:spcPct val="0"/>
              </a:spcAft>
              <a:buFont typeface="+mj-lt"/>
              <a:buAutoNum type="arabicPeriod"/>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mj-lt"/>
              <a:buNone/>
            </a:pPr>
            <a:r>
              <a:rPr lang="en-US" altLang="zh-CN"/>
              <a:t>Servlet</a:t>
            </a:r>
            <a:endParaRPr lang="zh-CN" altLang="en-US"/>
          </a:p>
        </p:txBody>
      </p:sp>
      <p:sp>
        <p:nvSpPr>
          <p:cNvPr id="72" name="文本占位符 6"/>
          <p:cNvSpPr txBox="1"/>
          <p:nvPr/>
        </p:nvSpPr>
        <p:spPr>
          <a:xfrm>
            <a:off x="6927452" y="5527140"/>
            <a:ext cx="587583" cy="486282"/>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mj-lt"/>
              <a:buAutoNum type="arabicPeriod"/>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gn="l" rtl="0" eaLnBrk="0" fontAlgn="base" hangingPunct="0">
              <a:lnSpc>
                <a:spcPct val="150000"/>
              </a:lnSpc>
              <a:spcBef>
                <a:spcPct val="20000"/>
              </a:spcBef>
              <a:spcAft>
                <a:spcPct val="0"/>
              </a:spcAft>
              <a:buFont typeface="+mj-lt"/>
              <a:buAutoNum type="arabicPeriod"/>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mj-lt"/>
              <a:buNone/>
            </a:pPr>
            <a:r>
              <a:rPr lang="en-US" altLang="zh-CN"/>
              <a:t>JSP</a:t>
            </a:r>
            <a:endParaRPr lang="zh-CN" altLang="en-US"/>
          </a:p>
        </p:txBody>
      </p:sp>
      <p:sp>
        <p:nvSpPr>
          <p:cNvPr id="73" name="文本占位符 6"/>
          <p:cNvSpPr txBox="1"/>
          <p:nvPr/>
        </p:nvSpPr>
        <p:spPr>
          <a:xfrm>
            <a:off x="8830788" y="4476252"/>
            <a:ext cx="1121663" cy="486282"/>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mj-lt"/>
              <a:buAutoNum type="arabicPeriod"/>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gn="l" rtl="0" eaLnBrk="0" fontAlgn="base" hangingPunct="0">
              <a:lnSpc>
                <a:spcPct val="150000"/>
              </a:lnSpc>
              <a:spcBef>
                <a:spcPct val="20000"/>
              </a:spcBef>
              <a:spcAft>
                <a:spcPct val="0"/>
              </a:spcAft>
              <a:buFont typeface="+mj-lt"/>
              <a:buAutoNum type="arabicPeriod"/>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mj-lt"/>
              <a:buNone/>
            </a:pPr>
            <a:r>
              <a:rPr lang="en-US" altLang="zh-CN"/>
              <a:t>JavaBean</a:t>
            </a:r>
            <a:endParaRPr lang="zh-CN" altLang="en-US"/>
          </a:p>
        </p:txBody>
      </p:sp>
      <p:sp>
        <p:nvSpPr>
          <p:cNvPr id="18" name="文本占位符 16"/>
          <p:cNvSpPr txBox="1"/>
          <p:nvPr/>
        </p:nvSpPr>
        <p:spPr>
          <a:xfrm>
            <a:off x="710880" y="3493842"/>
            <a:ext cx="2909585" cy="1583444"/>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gn="l" rtl="0" eaLnBrk="0" fontAlgn="base" hangingPunct="0">
              <a:spcBef>
                <a:spcPct val="20000"/>
              </a:spcBef>
              <a:spcAft>
                <a:spcPct val="0"/>
              </a:spcAft>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a:t>MVC </a:t>
            </a:r>
            <a:r>
              <a:rPr lang="zh-CN" altLang="en-US"/>
              <a:t>好处</a:t>
            </a:r>
            <a:endParaRPr lang="en-US" altLang="zh-CN"/>
          </a:p>
          <a:p>
            <a:pPr lvl="1">
              <a:lnSpc>
                <a:spcPct val="150000"/>
              </a:lnSpc>
              <a:buFont typeface="Wingdings" panose="05000000000000000000" pitchFamily="2" charset="2"/>
              <a:buChar char="Ø"/>
            </a:pPr>
            <a:r>
              <a:rPr lang="zh-CN" altLang="en-US"/>
              <a:t>职责单一，互不影响</a:t>
            </a:r>
            <a:endParaRPr lang="en-US" altLang="zh-CN"/>
          </a:p>
          <a:p>
            <a:pPr lvl="1">
              <a:lnSpc>
                <a:spcPct val="150000"/>
              </a:lnSpc>
              <a:buFont typeface="Wingdings" panose="05000000000000000000" pitchFamily="2" charset="2"/>
              <a:buChar char="Ø"/>
            </a:pPr>
            <a:r>
              <a:rPr lang="zh-CN" altLang="en-US"/>
              <a:t>有利于分工协作</a:t>
            </a:r>
            <a:endParaRPr lang="en-US" altLang="zh-CN"/>
          </a:p>
          <a:p>
            <a:pPr lvl="1">
              <a:lnSpc>
                <a:spcPct val="150000"/>
              </a:lnSpc>
              <a:buFont typeface="Wingdings" panose="05000000000000000000" pitchFamily="2" charset="2"/>
              <a:buChar char="Ø"/>
            </a:pPr>
            <a:r>
              <a:rPr lang="zh-CN" altLang="en-US"/>
              <a:t>有利于组件重用</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randombar(horizontal)">
                                      <p:cBhvr>
                                        <p:cTn id="7" dur="500"/>
                                        <p:tgtEl>
                                          <p:spTgt spid="1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randombar(horizontal)">
                                      <p:cBhvr>
                                        <p:cTn id="10" dur="500"/>
                                        <p:tgtEl>
                                          <p:spTgt spid="14">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randombar(horizontal)">
                                      <p:cBhvr>
                                        <p:cTn id="13" dur="500"/>
                                        <p:tgtEl>
                                          <p:spTgt spid="14">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randombar(horizontal)">
                                      <p:cBhvr>
                                        <p:cTn id="16" dur="500"/>
                                        <p:tgtEl>
                                          <p:spTgt spid="1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randombar(horizontal)">
                                      <p:cBhvr>
                                        <p:cTn id="24" dur="500"/>
                                        <p:tgtEl>
                                          <p:spTgt spid="49"/>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randombar(horizontal)">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randombar(horizontal)">
                                      <p:cBhvr>
                                        <p:cTn id="32" dur="500"/>
                                        <p:tgtEl>
                                          <p:spTgt spid="15"/>
                                        </p:tgtEl>
                                      </p:cBhvr>
                                    </p:animEffect>
                                  </p:childTnLst>
                                </p:cTn>
                              </p:par>
                              <p:par>
                                <p:cTn id="33" presetID="22" presetClass="entr" presetSubtype="8" fill="hold"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wipe(left)">
                                      <p:cBhvr>
                                        <p:cTn id="35" dur="500"/>
                                        <p:tgtEl>
                                          <p:spTgt spid="6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left)">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randombar(horizontal)">
                                      <p:cBhvr>
                                        <p:cTn id="43" dur="500"/>
                                        <p:tgtEl>
                                          <p:spTgt spid="6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61"/>
                                        </p:tgtEl>
                                        <p:attrNameLst>
                                          <p:attrName>style.visibility</p:attrName>
                                        </p:attrNameLst>
                                      </p:cBhvr>
                                      <p:to>
                                        <p:strVal val="visible"/>
                                      </p:to>
                                    </p:set>
                                    <p:animEffect transition="in" filter="wipe(up)">
                                      <p:cBhvr>
                                        <p:cTn id="48" dur="500"/>
                                        <p:tgtEl>
                                          <p:spTgt spid="6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right)">
                                      <p:cBhvr>
                                        <p:cTn id="53" dur="500"/>
                                        <p:tgtEl>
                                          <p:spTgt spid="19"/>
                                        </p:tgtEl>
                                      </p:cBhvr>
                                    </p:animEffect>
                                  </p:childTnLst>
                                </p:cTn>
                              </p:par>
                              <p:par>
                                <p:cTn id="54" presetID="22" presetClass="entr" presetSubtype="2"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right)">
                                      <p:cBhvr>
                                        <p:cTn id="56" dur="5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grpId="0" nodeType="clickEffect">
                                  <p:stCondLst>
                                    <p:cond delay="0"/>
                                  </p:stCondLst>
                                  <p:childTnLst>
                                    <p:set>
                                      <p:cBhvr>
                                        <p:cTn id="60" dur="1" fill="hold">
                                          <p:stCondLst>
                                            <p:cond delay="0"/>
                                          </p:stCondLst>
                                        </p:cTn>
                                        <p:tgtEl>
                                          <p:spTgt spid="71"/>
                                        </p:tgtEl>
                                        <p:attrNameLst>
                                          <p:attrName>style.visibility</p:attrName>
                                        </p:attrNameLst>
                                      </p:cBhvr>
                                      <p:to>
                                        <p:strVal val="visible"/>
                                      </p:to>
                                    </p:set>
                                    <p:animEffect transition="in" filter="randombar(horizontal)">
                                      <p:cBhvr>
                                        <p:cTn id="61" dur="500"/>
                                        <p:tgtEl>
                                          <p:spTgt spid="71"/>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72"/>
                                        </p:tgtEl>
                                        <p:attrNameLst>
                                          <p:attrName>style.visibility</p:attrName>
                                        </p:attrNameLst>
                                      </p:cBhvr>
                                      <p:to>
                                        <p:strVal val="visible"/>
                                      </p:to>
                                    </p:set>
                                    <p:animEffect transition="in" filter="randombar(horizontal)">
                                      <p:cBhvr>
                                        <p:cTn id="66" dur="500"/>
                                        <p:tgtEl>
                                          <p:spTgt spid="72"/>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grpId="0" nodeType="clickEffect">
                                  <p:stCondLst>
                                    <p:cond delay="0"/>
                                  </p:stCondLst>
                                  <p:childTnLst>
                                    <p:set>
                                      <p:cBhvr>
                                        <p:cTn id="70" dur="1" fill="hold">
                                          <p:stCondLst>
                                            <p:cond delay="0"/>
                                          </p:stCondLst>
                                        </p:cTn>
                                        <p:tgtEl>
                                          <p:spTgt spid="73"/>
                                        </p:tgtEl>
                                        <p:attrNameLst>
                                          <p:attrName>style.visibility</p:attrName>
                                        </p:attrNameLst>
                                      </p:cBhvr>
                                      <p:to>
                                        <p:strVal val="visible"/>
                                      </p:to>
                                    </p:set>
                                    <p:animEffect transition="in" filter="randombar(horizontal)">
                                      <p:cBhvr>
                                        <p:cTn id="71" dur="500"/>
                                        <p:tgtEl>
                                          <p:spTgt spid="73"/>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nodeType="clickEffect">
                                  <p:stCondLst>
                                    <p:cond delay="0"/>
                                  </p:stCondLst>
                                  <p:childTnLst>
                                    <p:set>
                                      <p:cBhvr>
                                        <p:cTn id="75"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76" dur="500"/>
                                        <p:tgtEl>
                                          <p:spTgt spid="18">
                                            <p:txEl>
                                              <p:pRg st="0" end="0"/>
                                            </p:txEl>
                                          </p:spTgt>
                                        </p:tgtEl>
                                      </p:cBhvr>
                                    </p:animEffect>
                                  </p:childTnLst>
                                </p:cTn>
                              </p:par>
                              <p:par>
                                <p:cTn id="77" presetID="14" presetClass="entr" presetSubtype="10" fill="hold" nodeType="withEffect">
                                  <p:stCondLst>
                                    <p:cond delay="0"/>
                                  </p:stCondLst>
                                  <p:childTnLst>
                                    <p:set>
                                      <p:cBhvr>
                                        <p:cTn id="78" dur="1" fill="hold">
                                          <p:stCondLst>
                                            <p:cond delay="0"/>
                                          </p:stCondLst>
                                        </p:cTn>
                                        <p:tgtEl>
                                          <p:spTgt spid="18">
                                            <p:txEl>
                                              <p:pRg st="1" end="1"/>
                                            </p:txEl>
                                          </p:spTgt>
                                        </p:tgtEl>
                                        <p:attrNameLst>
                                          <p:attrName>style.visibility</p:attrName>
                                        </p:attrNameLst>
                                      </p:cBhvr>
                                      <p:to>
                                        <p:strVal val="visible"/>
                                      </p:to>
                                    </p:set>
                                    <p:animEffect transition="in" filter="randombar(horizontal)">
                                      <p:cBhvr>
                                        <p:cTn id="79" dur="500"/>
                                        <p:tgtEl>
                                          <p:spTgt spid="18">
                                            <p:txEl>
                                              <p:pRg st="1" end="1"/>
                                            </p:txEl>
                                          </p:spTgt>
                                        </p:tgtEl>
                                      </p:cBhvr>
                                    </p:animEffect>
                                  </p:childTnLst>
                                </p:cTn>
                              </p:par>
                              <p:par>
                                <p:cTn id="80" presetID="14" presetClass="entr" presetSubtype="10" fill="hold" nodeType="withEffect">
                                  <p:stCondLst>
                                    <p:cond delay="0"/>
                                  </p:stCondLst>
                                  <p:childTnLst>
                                    <p:set>
                                      <p:cBhvr>
                                        <p:cTn id="81" dur="1" fill="hold">
                                          <p:stCondLst>
                                            <p:cond delay="0"/>
                                          </p:stCondLst>
                                        </p:cTn>
                                        <p:tgtEl>
                                          <p:spTgt spid="18">
                                            <p:txEl>
                                              <p:pRg st="2" end="2"/>
                                            </p:txEl>
                                          </p:spTgt>
                                        </p:tgtEl>
                                        <p:attrNameLst>
                                          <p:attrName>style.visibility</p:attrName>
                                        </p:attrNameLst>
                                      </p:cBhvr>
                                      <p:to>
                                        <p:strVal val="visible"/>
                                      </p:to>
                                    </p:set>
                                    <p:animEffect transition="in" filter="randombar(horizontal)">
                                      <p:cBhvr>
                                        <p:cTn id="82" dur="500"/>
                                        <p:tgtEl>
                                          <p:spTgt spid="18">
                                            <p:txEl>
                                              <p:pRg st="2" end="2"/>
                                            </p:txEl>
                                          </p:spTgt>
                                        </p:tgtEl>
                                      </p:cBhvr>
                                    </p:animEffect>
                                  </p:childTnLst>
                                </p:cTn>
                              </p:par>
                              <p:par>
                                <p:cTn id="83" presetID="14" presetClass="entr" presetSubtype="10" fill="hold" nodeType="withEffect">
                                  <p:stCondLst>
                                    <p:cond delay="0"/>
                                  </p:stCondLst>
                                  <p:childTnLst>
                                    <p:set>
                                      <p:cBhvr>
                                        <p:cTn id="84" dur="1" fill="hold">
                                          <p:stCondLst>
                                            <p:cond delay="0"/>
                                          </p:stCondLst>
                                        </p:cTn>
                                        <p:tgtEl>
                                          <p:spTgt spid="18">
                                            <p:txEl>
                                              <p:pRg st="3" end="3"/>
                                            </p:txEl>
                                          </p:spTgt>
                                        </p:tgtEl>
                                        <p:attrNameLst>
                                          <p:attrName>style.visibility</p:attrName>
                                        </p:attrNameLst>
                                      </p:cBhvr>
                                      <p:to>
                                        <p:strVal val="visible"/>
                                      </p:to>
                                    </p:set>
                                    <p:animEffect transition="in" filter="randombar(horizontal)">
                                      <p:cBhvr>
                                        <p:cTn id="85" dur="500"/>
                                        <p:tgtEl>
                                          <p:spTgt spid="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7" grpId="0" animBg="1"/>
      <p:bldP spid="48" grpId="0" animBg="1"/>
      <p:bldP spid="49" grpId="0" animBg="1"/>
      <p:bldP spid="60" grpId="0" animBg="1"/>
      <p:bldP spid="61" grpId="0" animBg="1"/>
      <p:bldP spid="71" grpId="0"/>
      <p:bldP spid="72" grpId="0"/>
      <p:bldP spid="7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a:t>MVC </a:t>
            </a:r>
            <a:r>
              <a:rPr lang="zh-CN" altLang="en-US"/>
              <a:t>模式 和 三层架构</a:t>
            </a:r>
            <a:endParaRPr lang="zh-CN" altLang="en-US"/>
          </a:p>
        </p:txBody>
      </p:sp>
      <p:sp>
        <p:nvSpPr>
          <p:cNvPr id="7" name="矩形: 圆角 6"/>
          <p:cNvSpPr/>
          <p:nvPr/>
        </p:nvSpPr>
        <p:spPr>
          <a:xfrm>
            <a:off x="4604261" y="1697343"/>
            <a:ext cx="1315330" cy="64402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1400"/>
              <a:t>Controller </a:t>
            </a:r>
            <a:endParaRPr lang="en-US" altLang="zh-CN" sz="1400"/>
          </a:p>
          <a:p>
            <a:pPr algn="ctr"/>
            <a:r>
              <a:rPr lang="zh-CN" altLang="en-US" sz="1400"/>
              <a:t>控制器</a:t>
            </a:r>
            <a:endParaRPr lang="zh-CN" altLang="en-US" sz="1400"/>
          </a:p>
        </p:txBody>
      </p:sp>
      <p:sp>
        <p:nvSpPr>
          <p:cNvPr id="48" name="矩形: 圆角 47"/>
          <p:cNvSpPr/>
          <p:nvPr/>
        </p:nvSpPr>
        <p:spPr>
          <a:xfrm>
            <a:off x="6697252" y="1729604"/>
            <a:ext cx="1315330" cy="64402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1400"/>
              <a:t>Model </a:t>
            </a:r>
            <a:endParaRPr lang="en-US" altLang="zh-CN" sz="1400"/>
          </a:p>
          <a:p>
            <a:pPr algn="ctr"/>
            <a:r>
              <a:rPr lang="zh-CN" altLang="en-US" sz="1400"/>
              <a:t>模型</a:t>
            </a:r>
            <a:endParaRPr lang="zh-CN" altLang="en-US" sz="1400"/>
          </a:p>
        </p:txBody>
      </p:sp>
      <p:sp>
        <p:nvSpPr>
          <p:cNvPr id="49" name="矩形: 圆角 48"/>
          <p:cNvSpPr/>
          <p:nvPr/>
        </p:nvSpPr>
        <p:spPr>
          <a:xfrm>
            <a:off x="2673219" y="1697343"/>
            <a:ext cx="1315330" cy="64402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1400"/>
              <a:t>View </a:t>
            </a:r>
            <a:endParaRPr lang="en-US" altLang="zh-CN" sz="1400"/>
          </a:p>
          <a:p>
            <a:pPr algn="ctr"/>
            <a:r>
              <a:rPr lang="zh-CN" altLang="en-US" sz="1400"/>
              <a:t>视图</a:t>
            </a:r>
            <a:endParaRPr lang="zh-CN" altLang="en-US" sz="1400"/>
          </a:p>
        </p:txBody>
      </p:sp>
      <p:sp>
        <p:nvSpPr>
          <p:cNvPr id="60" name="箭头: 左右 59"/>
          <p:cNvSpPr/>
          <p:nvPr/>
        </p:nvSpPr>
        <p:spPr>
          <a:xfrm>
            <a:off x="6040438" y="1891598"/>
            <a:ext cx="579120" cy="320040"/>
          </a:xfrm>
          <a:prstGeom prst="lef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1" name="文本占位符 6"/>
          <p:cNvSpPr txBox="1"/>
          <p:nvPr/>
        </p:nvSpPr>
        <p:spPr>
          <a:xfrm>
            <a:off x="4883065" y="2305554"/>
            <a:ext cx="1175166" cy="441623"/>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mj-lt"/>
              <a:buAutoNum type="arabicPeriod"/>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gn="l" rtl="0" eaLnBrk="0" fontAlgn="base" hangingPunct="0">
              <a:lnSpc>
                <a:spcPct val="150000"/>
              </a:lnSpc>
              <a:spcBef>
                <a:spcPct val="20000"/>
              </a:spcBef>
              <a:spcAft>
                <a:spcPct val="0"/>
              </a:spcAft>
              <a:buFont typeface="+mj-lt"/>
              <a:buAutoNum type="arabicPeriod"/>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mj-lt"/>
              <a:buNone/>
            </a:pPr>
            <a:r>
              <a:rPr lang="en-US" altLang="zh-CN"/>
              <a:t>Servlet</a:t>
            </a:r>
            <a:endParaRPr lang="zh-CN" altLang="en-US"/>
          </a:p>
        </p:txBody>
      </p:sp>
      <p:sp>
        <p:nvSpPr>
          <p:cNvPr id="72" name="文本占位符 6"/>
          <p:cNvSpPr txBox="1"/>
          <p:nvPr/>
        </p:nvSpPr>
        <p:spPr>
          <a:xfrm>
            <a:off x="3037092" y="2334632"/>
            <a:ext cx="587583" cy="486282"/>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mj-lt"/>
              <a:buAutoNum type="arabicPeriod"/>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gn="l" rtl="0" eaLnBrk="0" fontAlgn="base" hangingPunct="0">
              <a:lnSpc>
                <a:spcPct val="150000"/>
              </a:lnSpc>
              <a:spcBef>
                <a:spcPct val="20000"/>
              </a:spcBef>
              <a:spcAft>
                <a:spcPct val="0"/>
              </a:spcAft>
              <a:buFont typeface="+mj-lt"/>
              <a:buAutoNum type="arabicPeriod"/>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mj-lt"/>
              <a:buNone/>
            </a:pPr>
            <a:r>
              <a:rPr lang="en-US" altLang="zh-CN"/>
              <a:t>JSP</a:t>
            </a:r>
            <a:endParaRPr lang="zh-CN" altLang="en-US"/>
          </a:p>
        </p:txBody>
      </p:sp>
      <p:sp>
        <p:nvSpPr>
          <p:cNvPr id="73" name="文本占位符 6"/>
          <p:cNvSpPr txBox="1"/>
          <p:nvPr/>
        </p:nvSpPr>
        <p:spPr>
          <a:xfrm>
            <a:off x="6890919" y="2377645"/>
            <a:ext cx="1121663" cy="486282"/>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mj-lt"/>
              <a:buAutoNum type="arabicPeriod"/>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gn="l" rtl="0" eaLnBrk="0" fontAlgn="base" hangingPunct="0">
              <a:lnSpc>
                <a:spcPct val="150000"/>
              </a:lnSpc>
              <a:spcBef>
                <a:spcPct val="20000"/>
              </a:spcBef>
              <a:spcAft>
                <a:spcPct val="0"/>
              </a:spcAft>
              <a:buFont typeface="+mj-lt"/>
              <a:buAutoNum type="arabicPeriod"/>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mj-lt"/>
              <a:buNone/>
            </a:pPr>
            <a:r>
              <a:rPr lang="en-US" altLang="zh-CN"/>
              <a:t>JavaBean</a:t>
            </a:r>
            <a:endParaRPr lang="zh-CN" altLang="en-US"/>
          </a:p>
        </p:txBody>
      </p:sp>
      <p:sp>
        <p:nvSpPr>
          <p:cNvPr id="20" name="矩形: 圆角 19"/>
          <p:cNvSpPr/>
          <p:nvPr/>
        </p:nvSpPr>
        <p:spPr>
          <a:xfrm>
            <a:off x="2183576" y="4103709"/>
            <a:ext cx="1823346" cy="263712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7" name="矩形: 圆角 26"/>
          <p:cNvSpPr/>
          <p:nvPr/>
        </p:nvSpPr>
        <p:spPr>
          <a:xfrm>
            <a:off x="2467170" y="4604734"/>
            <a:ext cx="1315330" cy="64402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1400"/>
              <a:t>Controller </a:t>
            </a:r>
            <a:endParaRPr lang="en-US" altLang="zh-CN" sz="1400"/>
          </a:p>
          <a:p>
            <a:pPr algn="ctr"/>
            <a:r>
              <a:rPr lang="zh-CN" altLang="en-US" sz="1400"/>
              <a:t>控制器</a:t>
            </a:r>
            <a:endParaRPr lang="zh-CN" altLang="en-US" sz="1400"/>
          </a:p>
        </p:txBody>
      </p:sp>
      <p:sp>
        <p:nvSpPr>
          <p:cNvPr id="28" name="矩形: 圆角 27"/>
          <p:cNvSpPr/>
          <p:nvPr/>
        </p:nvSpPr>
        <p:spPr>
          <a:xfrm>
            <a:off x="2458219" y="5705271"/>
            <a:ext cx="1315330" cy="64402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1400"/>
              <a:t>View </a:t>
            </a:r>
            <a:endParaRPr lang="en-US" altLang="zh-CN" sz="1400"/>
          </a:p>
          <a:p>
            <a:pPr algn="ctr"/>
            <a:r>
              <a:rPr lang="zh-CN" altLang="en-US" sz="1400"/>
              <a:t>视图</a:t>
            </a:r>
            <a:endParaRPr lang="zh-CN" altLang="en-US" sz="1400"/>
          </a:p>
        </p:txBody>
      </p:sp>
      <p:sp>
        <p:nvSpPr>
          <p:cNvPr id="29" name="箭头: 左右 28"/>
          <p:cNvSpPr/>
          <p:nvPr/>
        </p:nvSpPr>
        <p:spPr>
          <a:xfrm>
            <a:off x="4194200" y="5238724"/>
            <a:ext cx="579120" cy="320040"/>
          </a:xfrm>
          <a:prstGeom prst="lef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0" name="箭头: 下 29"/>
          <p:cNvSpPr/>
          <p:nvPr/>
        </p:nvSpPr>
        <p:spPr>
          <a:xfrm>
            <a:off x="2949974" y="5344923"/>
            <a:ext cx="388620" cy="289560"/>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2" name="文本占位符 6"/>
          <p:cNvSpPr txBox="1"/>
          <p:nvPr/>
        </p:nvSpPr>
        <p:spPr>
          <a:xfrm>
            <a:off x="2726696" y="4103709"/>
            <a:ext cx="1175166" cy="441623"/>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mj-lt"/>
              <a:buAutoNum type="arabicPeriod"/>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gn="l" rtl="0" eaLnBrk="0" fontAlgn="base" hangingPunct="0">
              <a:lnSpc>
                <a:spcPct val="150000"/>
              </a:lnSpc>
              <a:spcBef>
                <a:spcPct val="20000"/>
              </a:spcBef>
              <a:spcAft>
                <a:spcPct val="0"/>
              </a:spcAft>
              <a:buFont typeface="+mj-lt"/>
              <a:buAutoNum type="arabicPeriod"/>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mj-lt"/>
              <a:buNone/>
            </a:pPr>
            <a:r>
              <a:rPr lang="en-US" altLang="zh-CN"/>
              <a:t>Servlet</a:t>
            </a:r>
            <a:endParaRPr lang="zh-CN" altLang="en-US"/>
          </a:p>
        </p:txBody>
      </p:sp>
      <p:sp>
        <p:nvSpPr>
          <p:cNvPr id="33" name="文本占位符 6"/>
          <p:cNvSpPr txBox="1"/>
          <p:nvPr/>
        </p:nvSpPr>
        <p:spPr>
          <a:xfrm>
            <a:off x="2883698" y="6286530"/>
            <a:ext cx="587583" cy="486282"/>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mj-lt"/>
              <a:buAutoNum type="arabicPeriod"/>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gn="l" rtl="0" eaLnBrk="0" fontAlgn="base" hangingPunct="0">
              <a:lnSpc>
                <a:spcPct val="150000"/>
              </a:lnSpc>
              <a:spcBef>
                <a:spcPct val="20000"/>
              </a:spcBef>
              <a:spcAft>
                <a:spcPct val="0"/>
              </a:spcAft>
              <a:buFont typeface="+mj-lt"/>
              <a:buAutoNum type="arabicPeriod"/>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mj-lt"/>
              <a:buNone/>
            </a:pPr>
            <a:r>
              <a:rPr lang="en-US" altLang="zh-CN"/>
              <a:t>JSP</a:t>
            </a:r>
            <a:endParaRPr lang="zh-CN" altLang="en-US"/>
          </a:p>
        </p:txBody>
      </p:sp>
      <p:sp>
        <p:nvSpPr>
          <p:cNvPr id="34" name="矩形: 圆角 33"/>
          <p:cNvSpPr/>
          <p:nvPr/>
        </p:nvSpPr>
        <p:spPr>
          <a:xfrm>
            <a:off x="4920169" y="4056511"/>
            <a:ext cx="1823346" cy="263712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5" name="矩形: 圆角 34"/>
          <p:cNvSpPr/>
          <p:nvPr/>
        </p:nvSpPr>
        <p:spPr>
          <a:xfrm>
            <a:off x="7704330" y="4047695"/>
            <a:ext cx="1823346" cy="26459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6" name="箭头: 左右 35"/>
          <p:cNvSpPr/>
          <p:nvPr/>
        </p:nvSpPr>
        <p:spPr>
          <a:xfrm>
            <a:off x="6946279" y="5248762"/>
            <a:ext cx="579120" cy="320040"/>
          </a:xfrm>
          <a:prstGeom prst="lef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7" name="文本占位符 6"/>
          <p:cNvSpPr txBox="1"/>
          <p:nvPr/>
        </p:nvSpPr>
        <p:spPr>
          <a:xfrm>
            <a:off x="2630316" y="3493382"/>
            <a:ext cx="1367926" cy="441623"/>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mj-lt"/>
              <a:buAutoNum type="arabicPeriod"/>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gn="l" rtl="0" eaLnBrk="0" fontAlgn="base" hangingPunct="0">
              <a:lnSpc>
                <a:spcPct val="150000"/>
              </a:lnSpc>
              <a:spcBef>
                <a:spcPct val="20000"/>
              </a:spcBef>
              <a:spcAft>
                <a:spcPct val="0"/>
              </a:spcAft>
              <a:buFont typeface="+mj-lt"/>
              <a:buAutoNum type="arabicPeriod"/>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mj-lt"/>
              <a:buNone/>
            </a:pPr>
            <a:r>
              <a:rPr lang="zh-CN" altLang="en-US"/>
              <a:t>表现层</a:t>
            </a:r>
            <a:endParaRPr lang="zh-CN" altLang="en-US"/>
          </a:p>
        </p:txBody>
      </p:sp>
      <p:sp>
        <p:nvSpPr>
          <p:cNvPr id="38" name="文本占位符 6"/>
          <p:cNvSpPr txBox="1"/>
          <p:nvPr/>
        </p:nvSpPr>
        <p:spPr>
          <a:xfrm>
            <a:off x="5254395" y="3493382"/>
            <a:ext cx="1367926" cy="441623"/>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mj-lt"/>
              <a:buAutoNum type="arabicPeriod"/>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gn="l" rtl="0" eaLnBrk="0" fontAlgn="base" hangingPunct="0">
              <a:lnSpc>
                <a:spcPct val="150000"/>
              </a:lnSpc>
              <a:spcBef>
                <a:spcPct val="20000"/>
              </a:spcBef>
              <a:spcAft>
                <a:spcPct val="0"/>
              </a:spcAft>
              <a:buFont typeface="+mj-lt"/>
              <a:buAutoNum type="arabicPeriod"/>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mj-lt"/>
              <a:buNone/>
            </a:pPr>
            <a:r>
              <a:rPr lang="zh-CN" altLang="en-US"/>
              <a:t>业务逻辑层</a:t>
            </a:r>
            <a:endParaRPr lang="zh-CN" altLang="en-US"/>
          </a:p>
        </p:txBody>
      </p:sp>
      <p:sp>
        <p:nvSpPr>
          <p:cNvPr id="39" name="文本占位符 6"/>
          <p:cNvSpPr txBox="1"/>
          <p:nvPr/>
        </p:nvSpPr>
        <p:spPr>
          <a:xfrm>
            <a:off x="8112182" y="3493381"/>
            <a:ext cx="1367926" cy="441623"/>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mj-lt"/>
              <a:buAutoNum type="arabicPeriod"/>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gn="l" rtl="0" eaLnBrk="0" fontAlgn="base" hangingPunct="0">
              <a:lnSpc>
                <a:spcPct val="150000"/>
              </a:lnSpc>
              <a:spcBef>
                <a:spcPct val="20000"/>
              </a:spcBef>
              <a:spcAft>
                <a:spcPct val="0"/>
              </a:spcAft>
              <a:buFont typeface="+mj-lt"/>
              <a:buAutoNum type="arabicPeriod"/>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mj-lt"/>
              <a:buNone/>
            </a:pPr>
            <a:r>
              <a:rPr lang="zh-CN" altLang="en-US"/>
              <a:t>数据访问层</a:t>
            </a:r>
            <a:endParaRPr lang="zh-CN" altLang="en-US"/>
          </a:p>
        </p:txBody>
      </p:sp>
      <p:sp>
        <p:nvSpPr>
          <p:cNvPr id="2" name="箭头: 左 1"/>
          <p:cNvSpPr/>
          <p:nvPr/>
        </p:nvSpPr>
        <p:spPr>
          <a:xfrm>
            <a:off x="4101116" y="1891598"/>
            <a:ext cx="390578" cy="32004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 name="矩形: 圆角 2"/>
          <p:cNvSpPr/>
          <p:nvPr/>
        </p:nvSpPr>
        <p:spPr>
          <a:xfrm>
            <a:off x="2467170" y="1456775"/>
            <a:ext cx="3573268" cy="1343192"/>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6" name="直接箭头连接符 5"/>
          <p:cNvCxnSpPr>
            <a:stCxn id="3" idx="2"/>
            <a:endCxn id="37" idx="0"/>
          </p:cNvCxnSpPr>
          <p:nvPr/>
        </p:nvCxnSpPr>
        <p:spPr>
          <a:xfrm flipH="1">
            <a:off x="3314279" y="2799967"/>
            <a:ext cx="939525" cy="69341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1" name="直接箭头连接符 50"/>
          <p:cNvCxnSpPr>
            <a:stCxn id="73" idx="2"/>
          </p:cNvCxnSpPr>
          <p:nvPr/>
        </p:nvCxnSpPr>
        <p:spPr>
          <a:xfrm>
            <a:off x="7451751" y="2863927"/>
            <a:ext cx="1164252" cy="66938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5" name="直接箭头连接符 54"/>
          <p:cNvCxnSpPr/>
          <p:nvPr/>
        </p:nvCxnSpPr>
        <p:spPr>
          <a:xfrm flipH="1">
            <a:off x="6421120" y="2875666"/>
            <a:ext cx="1010538" cy="71386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2" name="直接连接符 51"/>
          <p:cNvCxnSpPr/>
          <p:nvPr/>
        </p:nvCxnSpPr>
        <p:spPr>
          <a:xfrm flipV="1">
            <a:off x="1889760" y="3146674"/>
            <a:ext cx="7467600" cy="3198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8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wipe(up)">
                                      <p:cBhvr>
                                        <p:cTn id="17" dur="500"/>
                                        <p:tgtEl>
                                          <p:spTgt spid="55"/>
                                        </p:tgtEl>
                                      </p:cBhvr>
                                    </p:animEffect>
                                  </p:childTnLst>
                                </p:cTn>
                              </p:par>
                              <p:par>
                                <p:cTn id="18" presetID="22" presetClass="entr" presetSubtype="1" fill="hold" nodeType="with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wipe(up)">
                                      <p:cBhvr>
                                        <p:cTn id="2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2955736" y="1979726"/>
            <a:ext cx="1823346" cy="270209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 name="标题 4"/>
          <p:cNvSpPr>
            <a:spLocks noGrp="1"/>
          </p:cNvSpPr>
          <p:nvPr>
            <p:ph type="title"/>
          </p:nvPr>
        </p:nvSpPr>
        <p:spPr/>
        <p:txBody>
          <a:bodyPr/>
          <a:lstStyle/>
          <a:p>
            <a:r>
              <a:rPr lang="zh-CN" altLang="en-US"/>
              <a:t>三层架构</a:t>
            </a:r>
            <a:endParaRPr lang="zh-CN" altLang="en-US"/>
          </a:p>
        </p:txBody>
      </p:sp>
      <p:pic>
        <p:nvPicPr>
          <p:cNvPr id="15" name="图片 14"/>
          <p:cNvPicPr>
            <a:picLocks noChangeAspect="1"/>
          </p:cNvPicPr>
          <p:nvPr/>
        </p:nvPicPr>
        <p:blipFill>
          <a:blip r:embed="rId1"/>
          <a:stretch>
            <a:fillRect/>
          </a:stretch>
        </p:blipFill>
        <p:spPr>
          <a:xfrm>
            <a:off x="803259" y="2784085"/>
            <a:ext cx="1052978" cy="1068366"/>
          </a:xfrm>
          <a:prstGeom prst="rect">
            <a:avLst/>
          </a:prstGeom>
        </p:spPr>
      </p:pic>
      <p:cxnSp>
        <p:nvCxnSpPr>
          <p:cNvPr id="19" name="直接箭头连接符 18"/>
          <p:cNvCxnSpPr>
            <a:stCxn id="49" idx="1"/>
          </p:cNvCxnSpPr>
          <p:nvPr/>
        </p:nvCxnSpPr>
        <p:spPr>
          <a:xfrm flipH="1">
            <a:off x="1915210" y="3903302"/>
            <a:ext cx="132412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1" name="文本占位符 6"/>
          <p:cNvSpPr txBox="1"/>
          <p:nvPr/>
        </p:nvSpPr>
        <p:spPr>
          <a:xfrm>
            <a:off x="2304134" y="2342462"/>
            <a:ext cx="636019" cy="441623"/>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mj-lt"/>
              <a:buAutoNum type="arabicPeriod"/>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gn="l" rtl="0" eaLnBrk="0" fontAlgn="base" hangingPunct="0">
              <a:lnSpc>
                <a:spcPct val="150000"/>
              </a:lnSpc>
              <a:spcBef>
                <a:spcPct val="20000"/>
              </a:spcBef>
              <a:spcAft>
                <a:spcPct val="0"/>
              </a:spcAft>
              <a:buFont typeface="+mj-lt"/>
              <a:buAutoNum type="arabicPeriod"/>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mj-lt"/>
              <a:buNone/>
            </a:pPr>
            <a:r>
              <a:rPr lang="zh-CN" altLang="en-US"/>
              <a:t>请求</a:t>
            </a:r>
            <a:endParaRPr lang="zh-CN" altLang="en-US"/>
          </a:p>
        </p:txBody>
      </p:sp>
      <p:sp>
        <p:nvSpPr>
          <p:cNvPr id="22" name="文本占位符 6"/>
          <p:cNvSpPr txBox="1"/>
          <p:nvPr/>
        </p:nvSpPr>
        <p:spPr>
          <a:xfrm>
            <a:off x="2201770" y="3903302"/>
            <a:ext cx="636019" cy="441623"/>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mj-lt"/>
              <a:buAutoNum type="arabicPeriod"/>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gn="l" rtl="0" eaLnBrk="0" fontAlgn="base" hangingPunct="0">
              <a:lnSpc>
                <a:spcPct val="150000"/>
              </a:lnSpc>
              <a:spcBef>
                <a:spcPct val="20000"/>
              </a:spcBef>
              <a:spcAft>
                <a:spcPct val="0"/>
              </a:spcAft>
              <a:buFont typeface="+mj-lt"/>
              <a:buAutoNum type="arabicPeriod"/>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mj-lt"/>
              <a:buNone/>
            </a:pPr>
            <a:r>
              <a:rPr lang="zh-CN" altLang="en-US"/>
              <a:t>响应</a:t>
            </a:r>
            <a:endParaRPr lang="zh-CN" altLang="en-US"/>
          </a:p>
        </p:txBody>
      </p:sp>
      <p:sp>
        <p:nvSpPr>
          <p:cNvPr id="7" name="矩形: 圆角 6"/>
          <p:cNvSpPr/>
          <p:nvPr/>
        </p:nvSpPr>
        <p:spPr>
          <a:xfrm>
            <a:off x="3239330" y="2480751"/>
            <a:ext cx="1315330" cy="64402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1400"/>
              <a:t>Controller </a:t>
            </a:r>
            <a:endParaRPr lang="en-US" altLang="zh-CN" sz="1400"/>
          </a:p>
          <a:p>
            <a:pPr algn="ctr"/>
            <a:r>
              <a:rPr lang="zh-CN" altLang="en-US" sz="1400"/>
              <a:t>控制器</a:t>
            </a:r>
            <a:endParaRPr lang="zh-CN" altLang="en-US" sz="1400"/>
          </a:p>
        </p:txBody>
      </p:sp>
      <p:sp>
        <p:nvSpPr>
          <p:cNvPr id="49" name="矩形: 圆角 48"/>
          <p:cNvSpPr/>
          <p:nvPr/>
        </p:nvSpPr>
        <p:spPr>
          <a:xfrm>
            <a:off x="3239330" y="3581288"/>
            <a:ext cx="1315330" cy="64402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ltLang="zh-CN" sz="1400"/>
              <a:t>View </a:t>
            </a:r>
            <a:endParaRPr lang="en-US" altLang="zh-CN" sz="1400"/>
          </a:p>
          <a:p>
            <a:pPr algn="ctr"/>
            <a:r>
              <a:rPr lang="zh-CN" altLang="en-US" sz="1400"/>
              <a:t>视图</a:t>
            </a:r>
            <a:endParaRPr lang="zh-CN" altLang="en-US" sz="1400"/>
          </a:p>
        </p:txBody>
      </p:sp>
      <p:sp>
        <p:nvSpPr>
          <p:cNvPr id="60" name="箭头: 左右 59"/>
          <p:cNvSpPr/>
          <p:nvPr/>
        </p:nvSpPr>
        <p:spPr>
          <a:xfrm>
            <a:off x="4966360" y="3114741"/>
            <a:ext cx="579120" cy="320040"/>
          </a:xfrm>
          <a:prstGeom prst="lef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61" name="箭头: 下 60"/>
          <p:cNvSpPr/>
          <p:nvPr/>
        </p:nvSpPr>
        <p:spPr>
          <a:xfrm>
            <a:off x="3722134" y="3220940"/>
            <a:ext cx="388620" cy="289560"/>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62" name="直接箭头连接符 61"/>
          <p:cNvCxnSpPr>
            <a:endCxn id="7" idx="1"/>
          </p:cNvCxnSpPr>
          <p:nvPr/>
        </p:nvCxnSpPr>
        <p:spPr>
          <a:xfrm>
            <a:off x="1915210" y="2802765"/>
            <a:ext cx="132412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71" name="文本占位符 6"/>
          <p:cNvSpPr txBox="1"/>
          <p:nvPr/>
        </p:nvSpPr>
        <p:spPr>
          <a:xfrm>
            <a:off x="3498856" y="1979726"/>
            <a:ext cx="1175166" cy="441623"/>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mj-lt"/>
              <a:buAutoNum type="arabicPeriod"/>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gn="l" rtl="0" eaLnBrk="0" fontAlgn="base" hangingPunct="0">
              <a:lnSpc>
                <a:spcPct val="150000"/>
              </a:lnSpc>
              <a:spcBef>
                <a:spcPct val="20000"/>
              </a:spcBef>
              <a:spcAft>
                <a:spcPct val="0"/>
              </a:spcAft>
              <a:buFont typeface="+mj-lt"/>
              <a:buAutoNum type="arabicPeriod"/>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mj-lt"/>
              <a:buNone/>
            </a:pPr>
            <a:r>
              <a:rPr lang="en-US" altLang="zh-CN"/>
              <a:t>Servlet</a:t>
            </a:r>
            <a:endParaRPr lang="zh-CN" altLang="en-US"/>
          </a:p>
        </p:txBody>
      </p:sp>
      <p:sp>
        <p:nvSpPr>
          <p:cNvPr id="72" name="文本占位符 6"/>
          <p:cNvSpPr txBox="1"/>
          <p:nvPr/>
        </p:nvSpPr>
        <p:spPr>
          <a:xfrm>
            <a:off x="3523171" y="4195543"/>
            <a:ext cx="587583" cy="486282"/>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mj-lt"/>
              <a:buAutoNum type="arabicPeriod"/>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gn="l" rtl="0" eaLnBrk="0" fontAlgn="base" hangingPunct="0">
              <a:lnSpc>
                <a:spcPct val="150000"/>
              </a:lnSpc>
              <a:spcBef>
                <a:spcPct val="20000"/>
              </a:spcBef>
              <a:spcAft>
                <a:spcPct val="0"/>
              </a:spcAft>
              <a:buFont typeface="+mj-lt"/>
              <a:buAutoNum type="arabicPeriod"/>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mj-lt"/>
              <a:buNone/>
            </a:pPr>
            <a:r>
              <a:rPr lang="en-US" altLang="zh-CN"/>
              <a:t>JSP</a:t>
            </a:r>
            <a:endParaRPr lang="zh-CN" altLang="en-US"/>
          </a:p>
        </p:txBody>
      </p:sp>
      <p:sp>
        <p:nvSpPr>
          <p:cNvPr id="18" name="矩形: 圆角 17"/>
          <p:cNvSpPr/>
          <p:nvPr/>
        </p:nvSpPr>
        <p:spPr>
          <a:xfrm>
            <a:off x="5692329" y="1932528"/>
            <a:ext cx="1823346" cy="270209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0" name="矩形: 圆角 19"/>
          <p:cNvSpPr/>
          <p:nvPr/>
        </p:nvSpPr>
        <p:spPr>
          <a:xfrm>
            <a:off x="8476490" y="1923711"/>
            <a:ext cx="1823346" cy="270209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3" name="箭头: 左右 22"/>
          <p:cNvSpPr/>
          <p:nvPr/>
        </p:nvSpPr>
        <p:spPr>
          <a:xfrm>
            <a:off x="7718439" y="3124779"/>
            <a:ext cx="579120" cy="320040"/>
          </a:xfrm>
          <a:prstGeom prst="lef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24" name="文本占位符 6"/>
          <p:cNvSpPr txBox="1"/>
          <p:nvPr/>
        </p:nvSpPr>
        <p:spPr>
          <a:xfrm>
            <a:off x="3402476" y="1369399"/>
            <a:ext cx="1367926" cy="441623"/>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mj-lt"/>
              <a:buAutoNum type="arabicPeriod"/>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gn="l" rtl="0" eaLnBrk="0" fontAlgn="base" hangingPunct="0">
              <a:lnSpc>
                <a:spcPct val="150000"/>
              </a:lnSpc>
              <a:spcBef>
                <a:spcPct val="20000"/>
              </a:spcBef>
              <a:spcAft>
                <a:spcPct val="0"/>
              </a:spcAft>
              <a:buFont typeface="+mj-lt"/>
              <a:buAutoNum type="arabicPeriod"/>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mj-lt"/>
              <a:buNone/>
            </a:pPr>
            <a:r>
              <a:rPr lang="zh-CN" altLang="en-US"/>
              <a:t>表现层</a:t>
            </a:r>
            <a:endParaRPr lang="zh-CN" altLang="en-US"/>
          </a:p>
        </p:txBody>
      </p:sp>
      <p:sp>
        <p:nvSpPr>
          <p:cNvPr id="25" name="文本占位符 6"/>
          <p:cNvSpPr txBox="1"/>
          <p:nvPr/>
        </p:nvSpPr>
        <p:spPr>
          <a:xfrm>
            <a:off x="6026555" y="1369399"/>
            <a:ext cx="1367926" cy="441623"/>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mj-lt"/>
              <a:buAutoNum type="arabicPeriod"/>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gn="l" rtl="0" eaLnBrk="0" fontAlgn="base" hangingPunct="0">
              <a:lnSpc>
                <a:spcPct val="150000"/>
              </a:lnSpc>
              <a:spcBef>
                <a:spcPct val="20000"/>
              </a:spcBef>
              <a:spcAft>
                <a:spcPct val="0"/>
              </a:spcAft>
              <a:buFont typeface="+mj-lt"/>
              <a:buAutoNum type="arabicPeriod"/>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mj-lt"/>
              <a:buNone/>
            </a:pPr>
            <a:r>
              <a:rPr lang="zh-CN" altLang="en-US"/>
              <a:t>业务逻辑层</a:t>
            </a:r>
            <a:endParaRPr lang="zh-CN" altLang="en-US"/>
          </a:p>
        </p:txBody>
      </p:sp>
      <p:sp>
        <p:nvSpPr>
          <p:cNvPr id="26" name="文本占位符 6"/>
          <p:cNvSpPr txBox="1"/>
          <p:nvPr/>
        </p:nvSpPr>
        <p:spPr>
          <a:xfrm>
            <a:off x="8884342" y="1369398"/>
            <a:ext cx="1367926" cy="441623"/>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mj-lt"/>
              <a:buAutoNum type="arabicPeriod"/>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gn="l" rtl="0" eaLnBrk="0" fontAlgn="base" hangingPunct="0">
              <a:lnSpc>
                <a:spcPct val="150000"/>
              </a:lnSpc>
              <a:spcBef>
                <a:spcPct val="20000"/>
              </a:spcBef>
              <a:spcAft>
                <a:spcPct val="0"/>
              </a:spcAft>
              <a:buFont typeface="+mj-lt"/>
              <a:buAutoNum type="arabicPeriod"/>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mj-lt"/>
              <a:buNone/>
            </a:pPr>
            <a:r>
              <a:rPr lang="zh-CN" altLang="en-US"/>
              <a:t>数据访问层</a:t>
            </a:r>
            <a:endParaRPr lang="zh-CN" altLang="en-US"/>
          </a:p>
        </p:txBody>
      </p:sp>
      <p:pic>
        <p:nvPicPr>
          <p:cNvPr id="28" name="图片 27"/>
          <p:cNvPicPr>
            <a:picLocks noChangeAspect="1"/>
          </p:cNvPicPr>
          <p:nvPr/>
        </p:nvPicPr>
        <p:blipFill>
          <a:blip r:embed="rId2"/>
          <a:stretch>
            <a:fillRect/>
          </a:stretch>
        </p:blipFill>
        <p:spPr>
          <a:xfrm>
            <a:off x="11058020" y="2577086"/>
            <a:ext cx="940720" cy="1287707"/>
          </a:xfrm>
          <a:prstGeom prst="rect">
            <a:avLst/>
          </a:prstGeom>
        </p:spPr>
      </p:pic>
      <p:sp>
        <p:nvSpPr>
          <p:cNvPr id="29" name="箭头: 左右 28"/>
          <p:cNvSpPr/>
          <p:nvPr/>
        </p:nvSpPr>
        <p:spPr>
          <a:xfrm>
            <a:off x="10389368" y="3124779"/>
            <a:ext cx="579120" cy="320040"/>
          </a:xfrm>
          <a:prstGeom prst="lef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0" name="文本占位符 6"/>
          <p:cNvSpPr txBox="1"/>
          <p:nvPr/>
        </p:nvSpPr>
        <p:spPr>
          <a:xfrm>
            <a:off x="819066" y="5248882"/>
            <a:ext cx="10357920" cy="1449178"/>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mj-lt"/>
              <a:buAutoNum type="arabicPeriod"/>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gn="l" rtl="0" eaLnBrk="0" fontAlgn="base" hangingPunct="0">
              <a:lnSpc>
                <a:spcPct val="150000"/>
              </a:lnSpc>
              <a:spcBef>
                <a:spcPct val="20000"/>
              </a:spcBef>
              <a:spcAft>
                <a:spcPct val="0"/>
              </a:spcAft>
              <a:buFont typeface="+mj-lt"/>
              <a:buAutoNum type="arabicPeriod"/>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285750" indent="-285750">
              <a:buFont typeface="Wingdings" panose="05000000000000000000" pitchFamily="2" charset="2"/>
              <a:buChar char="l"/>
            </a:pPr>
            <a:r>
              <a:rPr lang="zh-CN" altLang="en-US"/>
              <a:t>数据访问层：对数据库的</a:t>
            </a:r>
            <a:r>
              <a:rPr lang="en-US" altLang="zh-CN"/>
              <a:t>CRUD</a:t>
            </a:r>
            <a:r>
              <a:rPr lang="zh-CN" altLang="en-US"/>
              <a:t>基本操作</a:t>
            </a:r>
            <a:endParaRPr lang="en-US" altLang="zh-CN"/>
          </a:p>
          <a:p>
            <a:pPr marL="285750" indent="-285750">
              <a:buFont typeface="Wingdings" panose="05000000000000000000" pitchFamily="2" charset="2"/>
              <a:buChar char="l"/>
            </a:pPr>
            <a:r>
              <a:rPr lang="zh-CN" altLang="en-US"/>
              <a:t>业务逻辑层：对业务逻辑进行封装，组合数据访问层层中基本功能，形成复杂的业务逻辑功能</a:t>
            </a:r>
            <a:endParaRPr lang="en-US" altLang="zh-CN"/>
          </a:p>
          <a:p>
            <a:pPr marL="285750" indent="-285750">
              <a:buFont typeface="Wingdings" panose="05000000000000000000" pitchFamily="2" charset="2"/>
              <a:buChar char="l"/>
            </a:pPr>
            <a:r>
              <a:rPr lang="zh-CN" altLang="en-US"/>
              <a:t>表现层：接收请求，封装数据，调用业务逻辑层，响应数据</a:t>
            </a:r>
            <a:endParaRPr lang="en-US" altLang="zh-CN"/>
          </a:p>
        </p:txBody>
      </p:sp>
      <p:sp>
        <p:nvSpPr>
          <p:cNvPr id="9" name="矩形: 圆角 8"/>
          <p:cNvSpPr/>
          <p:nvPr/>
        </p:nvSpPr>
        <p:spPr>
          <a:xfrm>
            <a:off x="8784742" y="2161289"/>
            <a:ext cx="1223260" cy="37251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a:t>selectByName</a:t>
            </a:r>
            <a:endParaRPr lang="zh-CN" altLang="en-US"/>
          </a:p>
        </p:txBody>
      </p:sp>
      <p:sp>
        <p:nvSpPr>
          <p:cNvPr id="32" name="矩形: 圆角 31"/>
          <p:cNvSpPr/>
          <p:nvPr/>
        </p:nvSpPr>
        <p:spPr>
          <a:xfrm>
            <a:off x="8784742" y="2615919"/>
            <a:ext cx="1223260" cy="37251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a:t>selectAll</a:t>
            </a:r>
            <a:endParaRPr lang="zh-CN" altLang="en-US"/>
          </a:p>
        </p:txBody>
      </p:sp>
      <p:sp>
        <p:nvSpPr>
          <p:cNvPr id="33" name="矩形: 圆角 32"/>
          <p:cNvSpPr/>
          <p:nvPr/>
        </p:nvSpPr>
        <p:spPr>
          <a:xfrm>
            <a:off x="8784742" y="3097203"/>
            <a:ext cx="1223260" cy="37251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a:t>insert</a:t>
            </a:r>
            <a:endParaRPr lang="zh-CN" altLang="en-US"/>
          </a:p>
        </p:txBody>
      </p:sp>
      <p:sp>
        <p:nvSpPr>
          <p:cNvPr id="34" name="矩形: 圆角 33"/>
          <p:cNvSpPr/>
          <p:nvPr/>
        </p:nvSpPr>
        <p:spPr>
          <a:xfrm>
            <a:off x="8784742" y="3572044"/>
            <a:ext cx="1223260" cy="37251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a:t>update</a:t>
            </a:r>
            <a:endParaRPr lang="zh-CN" altLang="en-US"/>
          </a:p>
        </p:txBody>
      </p:sp>
      <p:sp>
        <p:nvSpPr>
          <p:cNvPr id="35" name="矩形: 圆角 34"/>
          <p:cNvSpPr/>
          <p:nvPr/>
        </p:nvSpPr>
        <p:spPr>
          <a:xfrm>
            <a:off x="8784742" y="4036776"/>
            <a:ext cx="1223260" cy="37251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a:t>delete</a:t>
            </a:r>
            <a:endParaRPr lang="zh-CN" altLang="en-US"/>
          </a:p>
        </p:txBody>
      </p:sp>
      <p:sp>
        <p:nvSpPr>
          <p:cNvPr id="36" name="矩形: 圆角 35"/>
          <p:cNvSpPr/>
          <p:nvPr/>
        </p:nvSpPr>
        <p:spPr>
          <a:xfrm>
            <a:off x="6026555" y="2407159"/>
            <a:ext cx="1223260" cy="1387118"/>
          </a:xfrm>
          <a:prstGeom prst="roundRect">
            <a:avLst/>
          </a:prstGeom>
        </p:spPr>
        <p:style>
          <a:lnRef idx="2">
            <a:schemeClr val="accent2"/>
          </a:lnRef>
          <a:fillRef idx="1">
            <a:schemeClr val="lt1"/>
          </a:fillRef>
          <a:effectRef idx="0">
            <a:schemeClr val="accent2"/>
          </a:effectRef>
          <a:fontRef idx="minor">
            <a:schemeClr val="dk1"/>
          </a:fontRef>
        </p:style>
        <p:txBody>
          <a:bodyPr vert="horz" rtlCol="0" anchor="t"/>
          <a:lstStyle/>
          <a:p>
            <a:pPr algn="ctr"/>
            <a:r>
              <a:rPr lang="zh-CN" altLang="en-US" sz="1400"/>
              <a:t>注册</a:t>
            </a:r>
            <a:endParaRPr lang="en-US" altLang="zh-CN" sz="1400"/>
          </a:p>
          <a:p>
            <a:pPr algn="ctr"/>
            <a:endParaRPr lang="en-US" altLang="zh-CN" sz="1400"/>
          </a:p>
        </p:txBody>
      </p:sp>
      <p:sp>
        <p:nvSpPr>
          <p:cNvPr id="37" name="矩形: 圆角 36"/>
          <p:cNvSpPr/>
          <p:nvPr/>
        </p:nvSpPr>
        <p:spPr>
          <a:xfrm>
            <a:off x="6110087" y="2843367"/>
            <a:ext cx="1036437" cy="25749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100"/>
              <a:t>selectByName</a:t>
            </a:r>
            <a:endParaRPr lang="zh-CN" altLang="en-US" sz="1600"/>
          </a:p>
        </p:txBody>
      </p:sp>
      <p:sp>
        <p:nvSpPr>
          <p:cNvPr id="38" name="矩形: 圆角 37"/>
          <p:cNvSpPr/>
          <p:nvPr/>
        </p:nvSpPr>
        <p:spPr>
          <a:xfrm>
            <a:off x="6116848" y="3255405"/>
            <a:ext cx="1036437" cy="25749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a:t>insert</a:t>
            </a:r>
            <a:endParaRPr lang="zh-CN" altLang="en-US"/>
          </a:p>
        </p:txBody>
      </p:sp>
      <p:sp>
        <p:nvSpPr>
          <p:cNvPr id="39" name="文本占位符 6"/>
          <p:cNvSpPr txBox="1"/>
          <p:nvPr/>
        </p:nvSpPr>
        <p:spPr>
          <a:xfrm>
            <a:off x="2453404" y="4767872"/>
            <a:ext cx="2926080" cy="441623"/>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mj-lt"/>
              <a:buAutoNum type="arabicPeriod"/>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gn="l" rtl="0" eaLnBrk="0" fontAlgn="base" hangingPunct="0">
              <a:lnSpc>
                <a:spcPct val="150000"/>
              </a:lnSpc>
              <a:spcBef>
                <a:spcPct val="20000"/>
              </a:spcBef>
              <a:spcAft>
                <a:spcPct val="0"/>
              </a:spcAft>
              <a:buFont typeface="+mj-lt"/>
              <a:buAutoNum type="arabicPeriod"/>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mj-lt"/>
              <a:buNone/>
            </a:pPr>
            <a:r>
              <a:rPr lang="en-US" altLang="zh-CN"/>
              <a:t>com.itheima.web/controller</a:t>
            </a:r>
            <a:endParaRPr lang="zh-CN" altLang="en-US"/>
          </a:p>
        </p:txBody>
      </p:sp>
      <p:sp>
        <p:nvSpPr>
          <p:cNvPr id="40" name="文本占位符 6"/>
          <p:cNvSpPr txBox="1"/>
          <p:nvPr/>
        </p:nvSpPr>
        <p:spPr>
          <a:xfrm>
            <a:off x="5568899" y="4767873"/>
            <a:ext cx="2132337" cy="441623"/>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mj-lt"/>
              <a:buAutoNum type="arabicPeriod"/>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gn="l" rtl="0" eaLnBrk="0" fontAlgn="base" hangingPunct="0">
              <a:lnSpc>
                <a:spcPct val="150000"/>
              </a:lnSpc>
              <a:spcBef>
                <a:spcPct val="20000"/>
              </a:spcBef>
              <a:spcAft>
                <a:spcPct val="0"/>
              </a:spcAft>
              <a:buFont typeface="+mj-lt"/>
              <a:buAutoNum type="arabicPeriod"/>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mj-lt"/>
              <a:buNone/>
            </a:pPr>
            <a:r>
              <a:rPr lang="en-US" altLang="zh-CN"/>
              <a:t>com.itheima.service</a:t>
            </a:r>
            <a:endParaRPr lang="zh-CN" altLang="en-US"/>
          </a:p>
        </p:txBody>
      </p:sp>
      <p:sp>
        <p:nvSpPr>
          <p:cNvPr id="41" name="文本占位符 6"/>
          <p:cNvSpPr txBox="1"/>
          <p:nvPr/>
        </p:nvSpPr>
        <p:spPr>
          <a:xfrm>
            <a:off x="8241212" y="4738405"/>
            <a:ext cx="2727275" cy="441623"/>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mj-lt"/>
              <a:buAutoNum type="arabicPeriod"/>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gn="l" rtl="0" eaLnBrk="0" fontAlgn="base" hangingPunct="0">
              <a:lnSpc>
                <a:spcPct val="150000"/>
              </a:lnSpc>
              <a:spcBef>
                <a:spcPct val="20000"/>
              </a:spcBef>
              <a:spcAft>
                <a:spcPct val="0"/>
              </a:spcAft>
              <a:buFont typeface="+mj-lt"/>
              <a:buAutoNum type="arabicPeriod"/>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mj-lt"/>
              <a:buNone/>
            </a:pPr>
            <a:r>
              <a:rPr lang="en-US" altLang="zh-CN"/>
              <a:t>com.itheima.dao/mapper</a:t>
            </a:r>
            <a:endParaRPr lang="zh-CN" altLang="en-US"/>
          </a:p>
        </p:txBody>
      </p:sp>
      <p:sp>
        <p:nvSpPr>
          <p:cNvPr id="3" name="矩形: 圆角 2"/>
          <p:cNvSpPr/>
          <p:nvPr/>
        </p:nvSpPr>
        <p:spPr>
          <a:xfrm>
            <a:off x="2304134" y="1262770"/>
            <a:ext cx="3075350" cy="3986109"/>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t"/>
          <a:lstStyle/>
          <a:p>
            <a:pPr algn="ctr"/>
            <a:endParaRPr lang="zh-CN" altLang="en-US"/>
          </a:p>
        </p:txBody>
      </p:sp>
      <p:sp>
        <p:nvSpPr>
          <p:cNvPr id="42" name="文本占位符 6"/>
          <p:cNvSpPr txBox="1"/>
          <p:nvPr/>
        </p:nvSpPr>
        <p:spPr>
          <a:xfrm>
            <a:off x="2742828" y="781761"/>
            <a:ext cx="2357492" cy="441623"/>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mj-lt"/>
              <a:buAutoNum type="arabicPeriod"/>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gn="l" rtl="0" eaLnBrk="0" fontAlgn="base" hangingPunct="0">
              <a:lnSpc>
                <a:spcPct val="150000"/>
              </a:lnSpc>
              <a:spcBef>
                <a:spcPct val="20000"/>
              </a:spcBef>
              <a:spcAft>
                <a:spcPct val="0"/>
              </a:spcAft>
              <a:buFont typeface="+mj-lt"/>
              <a:buAutoNum type="arabicPeriod"/>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mj-lt"/>
              <a:buNone/>
            </a:pPr>
            <a:r>
              <a:rPr lang="en-US" altLang="zh-CN">
                <a:solidFill>
                  <a:schemeClr val="tx2">
                    <a:lumMod val="60000"/>
                    <a:lumOff val="40000"/>
                  </a:schemeClr>
                </a:solidFill>
              </a:rPr>
              <a:t>SpringMVC</a:t>
            </a:r>
            <a:r>
              <a:rPr lang="en-US" altLang="zh-CN"/>
              <a:t>/Struts2</a:t>
            </a:r>
            <a:endParaRPr lang="zh-CN" altLang="en-US"/>
          </a:p>
        </p:txBody>
      </p:sp>
      <p:sp>
        <p:nvSpPr>
          <p:cNvPr id="43" name="矩形: 圆角 42"/>
          <p:cNvSpPr/>
          <p:nvPr/>
        </p:nvSpPr>
        <p:spPr>
          <a:xfrm>
            <a:off x="7979188" y="1262766"/>
            <a:ext cx="2989300" cy="3986113"/>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t"/>
          <a:lstStyle/>
          <a:p>
            <a:pPr algn="ctr"/>
            <a:endParaRPr lang="zh-CN" altLang="en-US"/>
          </a:p>
        </p:txBody>
      </p:sp>
      <p:sp>
        <p:nvSpPr>
          <p:cNvPr id="44" name="文本占位符 6"/>
          <p:cNvSpPr txBox="1"/>
          <p:nvPr/>
        </p:nvSpPr>
        <p:spPr>
          <a:xfrm>
            <a:off x="8389559" y="781420"/>
            <a:ext cx="2357492" cy="441623"/>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mj-lt"/>
              <a:buAutoNum type="arabicPeriod"/>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gn="l" rtl="0" eaLnBrk="0" fontAlgn="base" hangingPunct="0">
              <a:lnSpc>
                <a:spcPct val="150000"/>
              </a:lnSpc>
              <a:spcBef>
                <a:spcPct val="20000"/>
              </a:spcBef>
              <a:spcAft>
                <a:spcPct val="0"/>
              </a:spcAft>
              <a:buFont typeface="+mj-lt"/>
              <a:buAutoNum type="arabicPeriod"/>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mj-lt"/>
              <a:buNone/>
            </a:pPr>
            <a:r>
              <a:rPr lang="en-US" altLang="zh-CN">
                <a:solidFill>
                  <a:schemeClr val="tx2">
                    <a:lumMod val="60000"/>
                    <a:lumOff val="40000"/>
                  </a:schemeClr>
                </a:solidFill>
              </a:rPr>
              <a:t>MyBatis</a:t>
            </a:r>
            <a:r>
              <a:rPr lang="en-US" altLang="zh-CN"/>
              <a:t>/Hibername</a:t>
            </a:r>
            <a:endParaRPr lang="zh-CN" altLang="en-US"/>
          </a:p>
        </p:txBody>
      </p:sp>
      <p:sp>
        <p:nvSpPr>
          <p:cNvPr id="45" name="矩形: 圆角 44"/>
          <p:cNvSpPr/>
          <p:nvPr/>
        </p:nvSpPr>
        <p:spPr>
          <a:xfrm>
            <a:off x="5368761" y="1262767"/>
            <a:ext cx="2594500" cy="3946728"/>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t"/>
          <a:lstStyle/>
          <a:p>
            <a:pPr algn="ctr"/>
            <a:endParaRPr lang="zh-CN" altLang="en-US"/>
          </a:p>
        </p:txBody>
      </p:sp>
      <p:sp>
        <p:nvSpPr>
          <p:cNvPr id="46" name="文本占位符 6"/>
          <p:cNvSpPr txBox="1"/>
          <p:nvPr/>
        </p:nvSpPr>
        <p:spPr>
          <a:xfrm>
            <a:off x="6250645" y="750356"/>
            <a:ext cx="1275276" cy="441623"/>
          </a:xfrm>
          <a:prstGeom prst="rect">
            <a:avLst/>
          </a:prstGeom>
        </p:spPr>
        <p:txBody>
          <a:bodyPr/>
          <a:lstStyle>
            <a:lvl1pPr marL="360045" indent="-360045" algn="l" rtl="0" eaLnBrk="0" fontAlgn="base" hangingPunct="0">
              <a:lnSpc>
                <a:spcPct val="150000"/>
              </a:lnSpc>
              <a:spcBef>
                <a:spcPct val="20000"/>
              </a:spcBef>
              <a:spcAft>
                <a:spcPct val="0"/>
              </a:spcAft>
              <a:buClr>
                <a:srgbClr val="404040"/>
              </a:buClr>
              <a:buSzPct val="85000"/>
              <a:buFont typeface="+mj-lt"/>
              <a:buAutoNum type="arabicPeriod"/>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gn="l" rtl="0" eaLnBrk="0" fontAlgn="base" hangingPunct="0">
              <a:lnSpc>
                <a:spcPct val="150000"/>
              </a:lnSpc>
              <a:spcBef>
                <a:spcPct val="20000"/>
              </a:spcBef>
              <a:spcAft>
                <a:spcPct val="0"/>
              </a:spcAft>
              <a:buFont typeface="+mj-lt"/>
              <a:buAutoNum type="arabicPeriod"/>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Font typeface="+mj-lt"/>
              <a:buNone/>
            </a:pPr>
            <a:r>
              <a:rPr lang="en-US" altLang="zh-CN">
                <a:solidFill>
                  <a:schemeClr val="tx2">
                    <a:lumMod val="60000"/>
                    <a:lumOff val="40000"/>
                  </a:schemeClr>
                </a:solidFill>
              </a:rPr>
              <a:t>Spring</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randombar(horizontal)">
                                      <p:cBhvr>
                                        <p:cTn id="7" dur="500"/>
                                        <p:tgtEl>
                                          <p:spTgt spid="2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randombar(horizontal)">
                                      <p:cBhvr>
                                        <p:cTn id="13" dur="500"/>
                                        <p:tgtEl>
                                          <p:spTgt spid="1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randombar(horizontal)">
                                      <p:cBhvr>
                                        <p:cTn id="16" dur="500"/>
                                        <p:tgtEl>
                                          <p:spTgt spid="2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randombar(horizontal)">
                                      <p:cBhvr>
                                        <p:cTn id="19" dur="500"/>
                                        <p:tgtEl>
                                          <p:spTgt spid="2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randombar(horizontal)">
                                      <p:cBhvr>
                                        <p:cTn id="22" dur="500"/>
                                        <p:tgtEl>
                                          <p:spTgt spid="20"/>
                                        </p:tgtEl>
                                      </p:cBhvr>
                                    </p:animEffect>
                                  </p:childTnLst>
                                </p:cTn>
                              </p:par>
                              <p:par>
                                <p:cTn id="23" presetID="14" presetClass="entr" presetSubtype="1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randombar(horizontal)">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0">
                                            <p:txEl>
                                              <p:pRg st="0" end="0"/>
                                            </p:txEl>
                                          </p:spTgt>
                                        </p:tgtEl>
                                        <p:attrNameLst>
                                          <p:attrName>style.visibility</p:attrName>
                                        </p:attrNameLst>
                                      </p:cBhvr>
                                      <p:to>
                                        <p:strVal val="visible"/>
                                      </p:to>
                                    </p:set>
                                    <p:animEffect transition="in" filter="randombar(horizontal)">
                                      <p:cBhvr>
                                        <p:cTn id="30" dur="500"/>
                                        <p:tgtEl>
                                          <p:spTgt spid="30">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randombar(horizontal)">
                                      <p:cBhvr>
                                        <p:cTn id="35" dur="500"/>
                                        <p:tgtEl>
                                          <p:spTgt spid="29"/>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randombar(horizontal)">
                                      <p:cBhvr>
                                        <p:cTn id="38" dur="500"/>
                                        <p:tgtEl>
                                          <p:spTgt spid="9"/>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randombar(horizontal)">
                                      <p:cBhvr>
                                        <p:cTn id="41" dur="500"/>
                                        <p:tgtEl>
                                          <p:spTgt spid="32"/>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randombar(horizontal)">
                                      <p:cBhvr>
                                        <p:cTn id="44" dur="500"/>
                                        <p:tgtEl>
                                          <p:spTgt spid="33"/>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randombar(horizontal)">
                                      <p:cBhvr>
                                        <p:cTn id="47" dur="500"/>
                                        <p:tgtEl>
                                          <p:spTgt spid="34"/>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randombar(horizontal)">
                                      <p:cBhvr>
                                        <p:cTn id="50" dur="500"/>
                                        <p:tgtEl>
                                          <p:spTgt spid="35"/>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30">
                                            <p:txEl>
                                              <p:pRg st="1" end="1"/>
                                            </p:txEl>
                                          </p:spTgt>
                                        </p:tgtEl>
                                        <p:attrNameLst>
                                          <p:attrName>style.visibility</p:attrName>
                                        </p:attrNameLst>
                                      </p:cBhvr>
                                      <p:to>
                                        <p:strVal val="visible"/>
                                      </p:to>
                                    </p:set>
                                    <p:animEffect transition="in" filter="randombar(horizontal)">
                                      <p:cBhvr>
                                        <p:cTn id="55" dur="500"/>
                                        <p:tgtEl>
                                          <p:spTgt spid="30">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randombar(horizontal)">
                                      <p:cBhvr>
                                        <p:cTn id="60" dur="500"/>
                                        <p:tgtEl>
                                          <p:spTgt spid="23"/>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randombar(horizontal)">
                                      <p:cBhvr>
                                        <p:cTn id="63" dur="500"/>
                                        <p:tgtEl>
                                          <p:spTgt spid="36"/>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grpId="0" nodeType="click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randombar(horizontal)">
                                      <p:cBhvr>
                                        <p:cTn id="68" dur="500"/>
                                        <p:tgtEl>
                                          <p:spTgt spid="37"/>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randombar(horizontal)">
                                      <p:cBhvr>
                                        <p:cTn id="71" dur="500"/>
                                        <p:tgtEl>
                                          <p:spTgt spid="38"/>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nodeType="clickEffect">
                                  <p:stCondLst>
                                    <p:cond delay="0"/>
                                  </p:stCondLst>
                                  <p:childTnLst>
                                    <p:set>
                                      <p:cBhvr>
                                        <p:cTn id="75" dur="1" fill="hold">
                                          <p:stCondLst>
                                            <p:cond delay="0"/>
                                          </p:stCondLst>
                                        </p:cTn>
                                        <p:tgtEl>
                                          <p:spTgt spid="30">
                                            <p:txEl>
                                              <p:pRg st="2" end="2"/>
                                            </p:txEl>
                                          </p:spTgt>
                                        </p:tgtEl>
                                        <p:attrNameLst>
                                          <p:attrName>style.visibility</p:attrName>
                                        </p:attrNameLst>
                                      </p:cBhvr>
                                      <p:to>
                                        <p:strVal val="visible"/>
                                      </p:to>
                                    </p:set>
                                    <p:animEffect transition="in" filter="randombar(horizontal)">
                                      <p:cBhvr>
                                        <p:cTn id="76" dur="500"/>
                                        <p:tgtEl>
                                          <p:spTgt spid="30">
                                            <p:txEl>
                                              <p:pRg st="2" end="2"/>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ntr" presetSubtype="10" fill="hold" grpId="0" nodeType="click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randombar(horizontal)">
                                      <p:cBhvr>
                                        <p:cTn id="81" dur="500"/>
                                        <p:tgtEl>
                                          <p:spTgt spid="7"/>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71"/>
                                        </p:tgtEl>
                                        <p:attrNameLst>
                                          <p:attrName>style.visibility</p:attrName>
                                        </p:attrNameLst>
                                      </p:cBhvr>
                                      <p:to>
                                        <p:strVal val="visible"/>
                                      </p:to>
                                    </p:set>
                                    <p:animEffect transition="in" filter="randombar(horizontal)">
                                      <p:cBhvr>
                                        <p:cTn id="84" dur="500"/>
                                        <p:tgtEl>
                                          <p:spTgt spid="71"/>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61"/>
                                        </p:tgtEl>
                                        <p:attrNameLst>
                                          <p:attrName>style.visibility</p:attrName>
                                        </p:attrNameLst>
                                      </p:cBhvr>
                                      <p:to>
                                        <p:strVal val="visible"/>
                                      </p:to>
                                    </p:set>
                                    <p:animEffect transition="in" filter="randombar(horizontal)">
                                      <p:cBhvr>
                                        <p:cTn id="87" dur="500"/>
                                        <p:tgtEl>
                                          <p:spTgt spid="61"/>
                                        </p:tgtEl>
                                      </p:cBhvr>
                                    </p:animEffect>
                                  </p:childTnLst>
                                </p:cTn>
                              </p:par>
                              <p:par>
                                <p:cTn id="88" presetID="14" presetClass="entr" presetSubtype="10" fill="hold" grpId="0" nodeType="withEffect">
                                  <p:stCondLst>
                                    <p:cond delay="0"/>
                                  </p:stCondLst>
                                  <p:childTnLst>
                                    <p:set>
                                      <p:cBhvr>
                                        <p:cTn id="89" dur="1" fill="hold">
                                          <p:stCondLst>
                                            <p:cond delay="0"/>
                                          </p:stCondLst>
                                        </p:cTn>
                                        <p:tgtEl>
                                          <p:spTgt spid="49"/>
                                        </p:tgtEl>
                                        <p:attrNameLst>
                                          <p:attrName>style.visibility</p:attrName>
                                        </p:attrNameLst>
                                      </p:cBhvr>
                                      <p:to>
                                        <p:strVal val="visible"/>
                                      </p:to>
                                    </p:set>
                                    <p:animEffect transition="in" filter="randombar(horizontal)">
                                      <p:cBhvr>
                                        <p:cTn id="90" dur="500"/>
                                        <p:tgtEl>
                                          <p:spTgt spid="49"/>
                                        </p:tgtEl>
                                      </p:cBhvr>
                                    </p:animEffect>
                                  </p:childTnLst>
                                </p:cTn>
                              </p:par>
                              <p:par>
                                <p:cTn id="91" presetID="14" presetClass="entr" presetSubtype="10" fill="hold" grpId="0" nodeType="withEffect">
                                  <p:stCondLst>
                                    <p:cond delay="0"/>
                                  </p:stCondLst>
                                  <p:childTnLst>
                                    <p:set>
                                      <p:cBhvr>
                                        <p:cTn id="92" dur="1" fill="hold">
                                          <p:stCondLst>
                                            <p:cond delay="0"/>
                                          </p:stCondLst>
                                        </p:cTn>
                                        <p:tgtEl>
                                          <p:spTgt spid="72"/>
                                        </p:tgtEl>
                                        <p:attrNameLst>
                                          <p:attrName>style.visibility</p:attrName>
                                        </p:attrNameLst>
                                      </p:cBhvr>
                                      <p:to>
                                        <p:strVal val="visible"/>
                                      </p:to>
                                    </p:set>
                                    <p:animEffect transition="in" filter="randombar(horizontal)">
                                      <p:cBhvr>
                                        <p:cTn id="93" dur="500"/>
                                        <p:tgtEl>
                                          <p:spTgt spid="72"/>
                                        </p:tgtEl>
                                      </p:cBhvr>
                                    </p:animEffect>
                                  </p:childTnLst>
                                </p:cTn>
                              </p:par>
                              <p:par>
                                <p:cTn id="94" presetID="14" presetClass="entr" presetSubtype="10" fill="hold" grpId="0" nodeType="withEffect">
                                  <p:stCondLst>
                                    <p:cond delay="0"/>
                                  </p:stCondLst>
                                  <p:childTnLst>
                                    <p:set>
                                      <p:cBhvr>
                                        <p:cTn id="95" dur="1" fill="hold">
                                          <p:stCondLst>
                                            <p:cond delay="0"/>
                                          </p:stCondLst>
                                        </p:cTn>
                                        <p:tgtEl>
                                          <p:spTgt spid="60"/>
                                        </p:tgtEl>
                                        <p:attrNameLst>
                                          <p:attrName>style.visibility</p:attrName>
                                        </p:attrNameLst>
                                      </p:cBhvr>
                                      <p:to>
                                        <p:strVal val="visible"/>
                                      </p:to>
                                    </p:set>
                                    <p:animEffect transition="in" filter="randombar(horizontal)">
                                      <p:cBhvr>
                                        <p:cTn id="96" dur="500"/>
                                        <p:tgtEl>
                                          <p:spTgt spid="60"/>
                                        </p:tgtEl>
                                      </p:cBhvr>
                                    </p:animEffec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39"/>
                                        </p:tgtEl>
                                        <p:attrNameLst>
                                          <p:attrName>style.visibility</p:attrName>
                                        </p:attrNameLst>
                                      </p:cBhvr>
                                      <p:to>
                                        <p:strVal val="visible"/>
                                      </p:to>
                                    </p:set>
                                    <p:animEffect transition="in" filter="randombar(horizontal)">
                                      <p:cBhvr>
                                        <p:cTn id="101" dur="500"/>
                                        <p:tgtEl>
                                          <p:spTgt spid="39"/>
                                        </p:tgtEl>
                                      </p:cBhvr>
                                    </p:animEffect>
                                  </p:childTnLst>
                                </p:cTn>
                              </p:par>
                            </p:childTnLst>
                          </p:cTn>
                        </p:par>
                      </p:childTnLst>
                    </p:cTn>
                  </p:par>
                  <p:par>
                    <p:cTn id="102" fill="hold">
                      <p:stCondLst>
                        <p:cond delay="indefinite"/>
                      </p:stCondLst>
                      <p:childTnLst>
                        <p:par>
                          <p:cTn id="103" fill="hold">
                            <p:stCondLst>
                              <p:cond delay="0"/>
                            </p:stCondLst>
                            <p:childTnLst>
                              <p:par>
                                <p:cTn id="104" presetID="14" presetClass="entr" presetSubtype="10" fill="hold" grpId="0" nodeType="clickEffect">
                                  <p:stCondLst>
                                    <p:cond delay="0"/>
                                  </p:stCondLst>
                                  <p:childTnLst>
                                    <p:set>
                                      <p:cBhvr>
                                        <p:cTn id="105" dur="1" fill="hold">
                                          <p:stCondLst>
                                            <p:cond delay="0"/>
                                          </p:stCondLst>
                                        </p:cTn>
                                        <p:tgtEl>
                                          <p:spTgt spid="40"/>
                                        </p:tgtEl>
                                        <p:attrNameLst>
                                          <p:attrName>style.visibility</p:attrName>
                                        </p:attrNameLst>
                                      </p:cBhvr>
                                      <p:to>
                                        <p:strVal val="visible"/>
                                      </p:to>
                                    </p:set>
                                    <p:animEffect transition="in" filter="randombar(horizontal)">
                                      <p:cBhvr>
                                        <p:cTn id="106" dur="500"/>
                                        <p:tgtEl>
                                          <p:spTgt spid="40"/>
                                        </p:tgtEl>
                                      </p:cBhvr>
                                    </p:animEffect>
                                  </p:childTnLst>
                                </p:cTn>
                              </p:par>
                            </p:childTnLst>
                          </p:cTn>
                        </p:par>
                      </p:childTnLst>
                    </p:cTn>
                  </p:par>
                  <p:par>
                    <p:cTn id="107" fill="hold">
                      <p:stCondLst>
                        <p:cond delay="indefinite"/>
                      </p:stCondLst>
                      <p:childTnLst>
                        <p:par>
                          <p:cTn id="108" fill="hold">
                            <p:stCondLst>
                              <p:cond delay="0"/>
                            </p:stCondLst>
                            <p:childTnLst>
                              <p:par>
                                <p:cTn id="109" presetID="14" presetClass="entr" presetSubtype="10" fill="hold" grpId="0" nodeType="clickEffect">
                                  <p:stCondLst>
                                    <p:cond delay="0"/>
                                  </p:stCondLst>
                                  <p:childTnLst>
                                    <p:set>
                                      <p:cBhvr>
                                        <p:cTn id="110" dur="1" fill="hold">
                                          <p:stCondLst>
                                            <p:cond delay="0"/>
                                          </p:stCondLst>
                                        </p:cTn>
                                        <p:tgtEl>
                                          <p:spTgt spid="41"/>
                                        </p:tgtEl>
                                        <p:attrNameLst>
                                          <p:attrName>style.visibility</p:attrName>
                                        </p:attrNameLst>
                                      </p:cBhvr>
                                      <p:to>
                                        <p:strVal val="visible"/>
                                      </p:to>
                                    </p:set>
                                    <p:animEffect transition="in" filter="randombar(horizontal)">
                                      <p:cBhvr>
                                        <p:cTn id="111" dur="500"/>
                                        <p:tgtEl>
                                          <p:spTgt spid="41"/>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15"/>
                                        </p:tgtEl>
                                        <p:attrNameLst>
                                          <p:attrName>style.visibility</p:attrName>
                                        </p:attrNameLst>
                                      </p:cBhvr>
                                      <p:to>
                                        <p:strVal val="visible"/>
                                      </p:to>
                                    </p:set>
                                    <p:animEffect transition="in" filter="wipe(left)">
                                      <p:cBhvr>
                                        <p:cTn id="116" dur="500"/>
                                        <p:tgtEl>
                                          <p:spTgt spid="15"/>
                                        </p:tgtEl>
                                      </p:cBhvr>
                                    </p:animEffect>
                                  </p:childTnLst>
                                </p:cTn>
                              </p:par>
                              <p:par>
                                <p:cTn id="117" presetID="22" presetClass="entr" presetSubtype="8" fill="hold" nodeType="withEffect">
                                  <p:stCondLst>
                                    <p:cond delay="0"/>
                                  </p:stCondLst>
                                  <p:childTnLst>
                                    <p:set>
                                      <p:cBhvr>
                                        <p:cTn id="118" dur="1" fill="hold">
                                          <p:stCondLst>
                                            <p:cond delay="0"/>
                                          </p:stCondLst>
                                        </p:cTn>
                                        <p:tgtEl>
                                          <p:spTgt spid="62"/>
                                        </p:tgtEl>
                                        <p:attrNameLst>
                                          <p:attrName>style.visibility</p:attrName>
                                        </p:attrNameLst>
                                      </p:cBhvr>
                                      <p:to>
                                        <p:strVal val="visible"/>
                                      </p:to>
                                    </p:set>
                                    <p:animEffect transition="in" filter="wipe(left)">
                                      <p:cBhvr>
                                        <p:cTn id="119" dur="500"/>
                                        <p:tgtEl>
                                          <p:spTgt spid="62"/>
                                        </p:tgtEl>
                                      </p:cBhvr>
                                    </p:animEffect>
                                  </p:childTnLst>
                                </p:cTn>
                              </p:par>
                              <p:par>
                                <p:cTn id="120" presetID="22" presetClass="entr" presetSubtype="8" fill="hold" grpId="0" nodeType="withEffect">
                                  <p:stCondLst>
                                    <p:cond delay="0"/>
                                  </p:stCondLst>
                                  <p:childTnLst>
                                    <p:set>
                                      <p:cBhvr>
                                        <p:cTn id="121" dur="1" fill="hold">
                                          <p:stCondLst>
                                            <p:cond delay="0"/>
                                          </p:stCondLst>
                                        </p:cTn>
                                        <p:tgtEl>
                                          <p:spTgt spid="21"/>
                                        </p:tgtEl>
                                        <p:attrNameLst>
                                          <p:attrName>style.visibility</p:attrName>
                                        </p:attrNameLst>
                                      </p:cBhvr>
                                      <p:to>
                                        <p:strVal val="visible"/>
                                      </p:to>
                                    </p:set>
                                    <p:animEffect transition="in" filter="wipe(left)">
                                      <p:cBhvr>
                                        <p:cTn id="122" dur="500"/>
                                        <p:tgtEl>
                                          <p:spTgt spid="21"/>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2" fill="hold" nodeType="clickEffect">
                                  <p:stCondLst>
                                    <p:cond delay="0"/>
                                  </p:stCondLst>
                                  <p:childTnLst>
                                    <p:set>
                                      <p:cBhvr>
                                        <p:cTn id="126" dur="1" fill="hold">
                                          <p:stCondLst>
                                            <p:cond delay="0"/>
                                          </p:stCondLst>
                                        </p:cTn>
                                        <p:tgtEl>
                                          <p:spTgt spid="19"/>
                                        </p:tgtEl>
                                        <p:attrNameLst>
                                          <p:attrName>style.visibility</p:attrName>
                                        </p:attrNameLst>
                                      </p:cBhvr>
                                      <p:to>
                                        <p:strVal val="visible"/>
                                      </p:to>
                                    </p:set>
                                    <p:animEffect transition="in" filter="wipe(right)">
                                      <p:cBhvr>
                                        <p:cTn id="127" dur="500"/>
                                        <p:tgtEl>
                                          <p:spTgt spid="19"/>
                                        </p:tgtEl>
                                      </p:cBhvr>
                                    </p:animEffect>
                                  </p:childTnLst>
                                </p:cTn>
                              </p:par>
                              <p:par>
                                <p:cTn id="128" presetID="22" presetClass="entr" presetSubtype="2" fill="hold" grpId="0" nodeType="withEffect">
                                  <p:stCondLst>
                                    <p:cond delay="0"/>
                                  </p:stCondLst>
                                  <p:childTnLst>
                                    <p:set>
                                      <p:cBhvr>
                                        <p:cTn id="129" dur="1" fill="hold">
                                          <p:stCondLst>
                                            <p:cond delay="0"/>
                                          </p:stCondLst>
                                        </p:cTn>
                                        <p:tgtEl>
                                          <p:spTgt spid="22"/>
                                        </p:tgtEl>
                                        <p:attrNameLst>
                                          <p:attrName>style.visibility</p:attrName>
                                        </p:attrNameLst>
                                      </p:cBhvr>
                                      <p:to>
                                        <p:strVal val="visible"/>
                                      </p:to>
                                    </p:set>
                                    <p:animEffect transition="in" filter="wipe(right)">
                                      <p:cBhvr>
                                        <p:cTn id="130" dur="500"/>
                                        <p:tgtEl>
                                          <p:spTgt spid="22"/>
                                        </p:tgtEl>
                                      </p:cBhvr>
                                    </p:animEffect>
                                  </p:childTnLst>
                                </p:cTn>
                              </p:par>
                            </p:childTnLst>
                          </p:cTn>
                        </p:par>
                      </p:childTnLst>
                    </p:cTn>
                  </p:par>
                  <p:par>
                    <p:cTn id="131" fill="hold">
                      <p:stCondLst>
                        <p:cond delay="indefinite"/>
                      </p:stCondLst>
                      <p:childTnLst>
                        <p:par>
                          <p:cTn id="132" fill="hold">
                            <p:stCondLst>
                              <p:cond delay="0"/>
                            </p:stCondLst>
                            <p:childTnLst>
                              <p:par>
                                <p:cTn id="133" presetID="21" presetClass="entr" presetSubtype="1" fill="hold" grpId="0" nodeType="clickEffect">
                                  <p:stCondLst>
                                    <p:cond delay="0"/>
                                  </p:stCondLst>
                                  <p:childTnLst>
                                    <p:set>
                                      <p:cBhvr>
                                        <p:cTn id="134" dur="1" fill="hold">
                                          <p:stCondLst>
                                            <p:cond delay="0"/>
                                          </p:stCondLst>
                                        </p:cTn>
                                        <p:tgtEl>
                                          <p:spTgt spid="3"/>
                                        </p:tgtEl>
                                        <p:attrNameLst>
                                          <p:attrName>style.visibility</p:attrName>
                                        </p:attrNameLst>
                                      </p:cBhvr>
                                      <p:to>
                                        <p:strVal val="visible"/>
                                      </p:to>
                                    </p:set>
                                    <p:animEffect transition="in" filter="wheel(1)">
                                      <p:cBhvr>
                                        <p:cTn id="135" dur="800"/>
                                        <p:tgtEl>
                                          <p:spTgt spid="3"/>
                                        </p:tgtEl>
                                      </p:cBhvr>
                                    </p:animEffect>
                                  </p:childTnLst>
                                </p:cTn>
                              </p:par>
                            </p:childTnLst>
                          </p:cTn>
                        </p:par>
                      </p:childTnLst>
                    </p:cTn>
                  </p:par>
                  <p:par>
                    <p:cTn id="136" fill="hold">
                      <p:stCondLst>
                        <p:cond delay="indefinite"/>
                      </p:stCondLst>
                      <p:childTnLst>
                        <p:par>
                          <p:cTn id="137" fill="hold">
                            <p:stCondLst>
                              <p:cond delay="0"/>
                            </p:stCondLst>
                            <p:childTnLst>
                              <p:par>
                                <p:cTn id="138" presetID="14" presetClass="entr" presetSubtype="10" fill="hold" grpId="0" nodeType="clickEffect">
                                  <p:stCondLst>
                                    <p:cond delay="0"/>
                                  </p:stCondLst>
                                  <p:childTnLst>
                                    <p:set>
                                      <p:cBhvr>
                                        <p:cTn id="139" dur="1" fill="hold">
                                          <p:stCondLst>
                                            <p:cond delay="0"/>
                                          </p:stCondLst>
                                        </p:cTn>
                                        <p:tgtEl>
                                          <p:spTgt spid="42"/>
                                        </p:tgtEl>
                                        <p:attrNameLst>
                                          <p:attrName>style.visibility</p:attrName>
                                        </p:attrNameLst>
                                      </p:cBhvr>
                                      <p:to>
                                        <p:strVal val="visible"/>
                                      </p:to>
                                    </p:set>
                                    <p:animEffect transition="in" filter="randombar(horizontal)">
                                      <p:cBhvr>
                                        <p:cTn id="140" dur="500"/>
                                        <p:tgtEl>
                                          <p:spTgt spid="42"/>
                                        </p:tgtEl>
                                      </p:cBhvr>
                                    </p:animEffect>
                                  </p:childTnLst>
                                </p:cTn>
                              </p:par>
                            </p:childTnLst>
                          </p:cTn>
                        </p:par>
                      </p:childTnLst>
                    </p:cTn>
                  </p:par>
                  <p:par>
                    <p:cTn id="141" fill="hold">
                      <p:stCondLst>
                        <p:cond delay="indefinite"/>
                      </p:stCondLst>
                      <p:childTnLst>
                        <p:par>
                          <p:cTn id="142" fill="hold">
                            <p:stCondLst>
                              <p:cond delay="0"/>
                            </p:stCondLst>
                            <p:childTnLst>
                              <p:par>
                                <p:cTn id="143" presetID="21" presetClass="entr" presetSubtype="1" fill="hold" grpId="0" nodeType="clickEffect">
                                  <p:stCondLst>
                                    <p:cond delay="0"/>
                                  </p:stCondLst>
                                  <p:childTnLst>
                                    <p:set>
                                      <p:cBhvr>
                                        <p:cTn id="144" dur="1" fill="hold">
                                          <p:stCondLst>
                                            <p:cond delay="0"/>
                                          </p:stCondLst>
                                        </p:cTn>
                                        <p:tgtEl>
                                          <p:spTgt spid="43"/>
                                        </p:tgtEl>
                                        <p:attrNameLst>
                                          <p:attrName>style.visibility</p:attrName>
                                        </p:attrNameLst>
                                      </p:cBhvr>
                                      <p:to>
                                        <p:strVal val="visible"/>
                                      </p:to>
                                    </p:set>
                                    <p:animEffect transition="in" filter="wheel(1)">
                                      <p:cBhvr>
                                        <p:cTn id="145" dur="800"/>
                                        <p:tgtEl>
                                          <p:spTgt spid="43"/>
                                        </p:tgtEl>
                                      </p:cBhvr>
                                    </p:animEffect>
                                  </p:childTnLst>
                                </p:cTn>
                              </p:par>
                            </p:childTnLst>
                          </p:cTn>
                        </p:par>
                      </p:childTnLst>
                    </p:cTn>
                  </p:par>
                  <p:par>
                    <p:cTn id="146" fill="hold">
                      <p:stCondLst>
                        <p:cond delay="indefinite"/>
                      </p:stCondLst>
                      <p:childTnLst>
                        <p:par>
                          <p:cTn id="147" fill="hold">
                            <p:stCondLst>
                              <p:cond delay="0"/>
                            </p:stCondLst>
                            <p:childTnLst>
                              <p:par>
                                <p:cTn id="148" presetID="14" presetClass="entr" presetSubtype="10" fill="hold" grpId="0" nodeType="clickEffect">
                                  <p:stCondLst>
                                    <p:cond delay="0"/>
                                  </p:stCondLst>
                                  <p:childTnLst>
                                    <p:set>
                                      <p:cBhvr>
                                        <p:cTn id="149" dur="1" fill="hold">
                                          <p:stCondLst>
                                            <p:cond delay="0"/>
                                          </p:stCondLst>
                                        </p:cTn>
                                        <p:tgtEl>
                                          <p:spTgt spid="44"/>
                                        </p:tgtEl>
                                        <p:attrNameLst>
                                          <p:attrName>style.visibility</p:attrName>
                                        </p:attrNameLst>
                                      </p:cBhvr>
                                      <p:to>
                                        <p:strVal val="visible"/>
                                      </p:to>
                                    </p:set>
                                    <p:animEffect transition="in" filter="randombar(horizontal)">
                                      <p:cBhvr>
                                        <p:cTn id="150" dur="500"/>
                                        <p:tgtEl>
                                          <p:spTgt spid="44"/>
                                        </p:tgtEl>
                                      </p:cBhvr>
                                    </p:animEffect>
                                  </p:childTnLst>
                                </p:cTn>
                              </p:par>
                            </p:childTnLst>
                          </p:cTn>
                        </p:par>
                      </p:childTnLst>
                    </p:cTn>
                  </p:par>
                  <p:par>
                    <p:cTn id="151" fill="hold">
                      <p:stCondLst>
                        <p:cond delay="indefinite"/>
                      </p:stCondLst>
                      <p:childTnLst>
                        <p:par>
                          <p:cTn id="152" fill="hold">
                            <p:stCondLst>
                              <p:cond delay="0"/>
                            </p:stCondLst>
                            <p:childTnLst>
                              <p:par>
                                <p:cTn id="153" presetID="21" presetClass="entr" presetSubtype="1" fill="hold" grpId="0" nodeType="clickEffect">
                                  <p:stCondLst>
                                    <p:cond delay="0"/>
                                  </p:stCondLst>
                                  <p:childTnLst>
                                    <p:set>
                                      <p:cBhvr>
                                        <p:cTn id="154" dur="1" fill="hold">
                                          <p:stCondLst>
                                            <p:cond delay="0"/>
                                          </p:stCondLst>
                                        </p:cTn>
                                        <p:tgtEl>
                                          <p:spTgt spid="45"/>
                                        </p:tgtEl>
                                        <p:attrNameLst>
                                          <p:attrName>style.visibility</p:attrName>
                                        </p:attrNameLst>
                                      </p:cBhvr>
                                      <p:to>
                                        <p:strVal val="visible"/>
                                      </p:to>
                                    </p:set>
                                    <p:animEffect transition="in" filter="wheel(1)">
                                      <p:cBhvr>
                                        <p:cTn id="155" dur="900"/>
                                        <p:tgtEl>
                                          <p:spTgt spid="45"/>
                                        </p:tgtEl>
                                      </p:cBhvr>
                                    </p:animEffect>
                                  </p:childTnLst>
                                </p:cTn>
                              </p:par>
                            </p:childTnLst>
                          </p:cTn>
                        </p:par>
                      </p:childTnLst>
                    </p:cTn>
                  </p:par>
                  <p:par>
                    <p:cTn id="156" fill="hold">
                      <p:stCondLst>
                        <p:cond delay="indefinite"/>
                      </p:stCondLst>
                      <p:childTnLst>
                        <p:par>
                          <p:cTn id="157" fill="hold">
                            <p:stCondLst>
                              <p:cond delay="0"/>
                            </p:stCondLst>
                            <p:childTnLst>
                              <p:par>
                                <p:cTn id="158" presetID="14" presetClass="entr" presetSubtype="10" fill="hold" grpId="0" nodeType="clickEffect">
                                  <p:stCondLst>
                                    <p:cond delay="0"/>
                                  </p:stCondLst>
                                  <p:childTnLst>
                                    <p:set>
                                      <p:cBhvr>
                                        <p:cTn id="159" dur="1" fill="hold">
                                          <p:stCondLst>
                                            <p:cond delay="0"/>
                                          </p:stCondLst>
                                        </p:cTn>
                                        <p:tgtEl>
                                          <p:spTgt spid="46"/>
                                        </p:tgtEl>
                                        <p:attrNameLst>
                                          <p:attrName>style.visibility</p:attrName>
                                        </p:attrNameLst>
                                      </p:cBhvr>
                                      <p:to>
                                        <p:strVal val="visible"/>
                                      </p:to>
                                    </p:set>
                                    <p:animEffect transition="in" filter="randombar(horizontal)">
                                      <p:cBhvr>
                                        <p:cTn id="16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p:bldP spid="22" grpId="0"/>
      <p:bldP spid="7" grpId="0" animBg="1"/>
      <p:bldP spid="49" grpId="0" animBg="1"/>
      <p:bldP spid="60" grpId="0" animBg="1"/>
      <p:bldP spid="61" grpId="0" animBg="1"/>
      <p:bldP spid="71" grpId="0"/>
      <p:bldP spid="72" grpId="0"/>
      <p:bldP spid="18" grpId="0" animBg="1"/>
      <p:bldP spid="20" grpId="0" animBg="1"/>
      <p:bldP spid="23" grpId="0" animBg="1"/>
      <p:bldP spid="24" grpId="0"/>
      <p:bldP spid="25" grpId="0"/>
      <p:bldP spid="26" grpId="0"/>
      <p:bldP spid="29" grpId="0" animBg="1"/>
      <p:bldP spid="9" grpId="0" animBg="1"/>
      <p:bldP spid="32" grpId="0" animBg="1"/>
      <p:bldP spid="33" grpId="0" animBg="1"/>
      <p:bldP spid="34" grpId="0" animBg="1"/>
      <p:bldP spid="35" grpId="0" animBg="1"/>
      <p:bldP spid="36" grpId="0" animBg="1"/>
      <p:bldP spid="37" grpId="0" animBg="1"/>
      <p:bldP spid="38" grpId="0" animBg="1"/>
      <p:bldP spid="39" grpId="0"/>
      <p:bldP spid="40" grpId="0"/>
      <p:bldP spid="41" grpId="0"/>
      <p:bldP spid="3" grpId="0" animBg="1"/>
      <p:bldP spid="42" grpId="0"/>
      <p:bldP spid="43" grpId="0" animBg="1"/>
      <p:bldP spid="44" grpId="0"/>
      <p:bldP spid="45" grpId="0" animBg="1"/>
      <p:bldP spid="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32130" y="2036445"/>
            <a:ext cx="2563495" cy="2195830"/>
          </a:xfrm>
        </p:spPr>
        <p:txBody>
          <a:bodyPr anchor="b" anchorCtr="0"/>
          <a:lstStyle/>
          <a:p>
            <a:pPr algn="ctr"/>
            <a:r>
              <a:rPr lang="zh-CN" altLang="en-US" sz="3600"/>
              <a:t>数据库连接池</a:t>
            </a:r>
            <a:endParaRPr lang="zh-CN" altLang="en-US" sz="3600"/>
          </a:p>
        </p:txBody>
      </p:sp>
      <p:sp>
        <p:nvSpPr>
          <p:cNvPr id="4" name="正文"/>
          <p:cNvSpPr txBox="1"/>
          <p:nvPr>
            <p:custDataLst>
              <p:tags r:id="rId2"/>
            </p:custDataLst>
          </p:nvPr>
        </p:nvSpPr>
        <p:spPr>
          <a:xfrm>
            <a:off x="3763010" y="1457325"/>
            <a:ext cx="6567805" cy="3943350"/>
          </a:xfrm>
          <a:prstGeom prst="rect">
            <a:avLst/>
          </a:prstGeom>
          <a:noFill/>
        </p:spPr>
        <p:txBody>
          <a:bodyPr wrap="square" lIns="90170" tIns="46990" rIns="90170" bIns="46990" rtlCol="0" anchor="ctr" anchorCtr="0">
            <a:normAutofit fontScale="90000" lnSpcReduction="10000"/>
          </a:bodyPr>
          <a:lstStyle/>
          <a:p>
            <a:pPr indent="0" algn="just" fontAlgn="auto">
              <a:lnSpc>
                <a:spcPct val="140000"/>
              </a:lnSpc>
            </a:pPr>
            <a:r>
              <a:rPr lang="zh-CN" altLang="en-US" kern="0" spc="0" dirty="0">
                <a:ln>
                  <a:noFill/>
                  <a:prstDash val="sysDot"/>
                </a:ln>
                <a:solidFill>
                  <a:schemeClr val="tx1">
                    <a:lumMod val="85000"/>
                    <a:lumOff val="15000"/>
                  </a:schemeClr>
                </a:solidFill>
                <a:latin typeface="+mn-ea"/>
                <a:ea typeface="+mn-ea"/>
                <a:sym typeface="+mn-ea"/>
              </a:rPr>
              <a:t>数据库连接池实现</a:t>
            </a:r>
            <a:endParaRPr lang="zh-CN" altLang="en-US" kern="0" spc="0" dirty="0">
              <a:ln>
                <a:noFill/>
                <a:prstDash val="sysDot"/>
              </a:ln>
              <a:solidFill>
                <a:schemeClr val="tx1">
                  <a:lumMod val="85000"/>
                  <a:lumOff val="15000"/>
                </a:schemeClr>
              </a:solidFill>
              <a:latin typeface="+mn-ea"/>
              <a:ea typeface="+mn-ea"/>
              <a:sym typeface="+mn-ea"/>
            </a:endParaRPr>
          </a:p>
          <a:p>
            <a:pPr indent="0" algn="just" fontAlgn="auto">
              <a:lnSpc>
                <a:spcPct val="140000"/>
              </a:lnSpc>
            </a:pPr>
            <a:r>
              <a:rPr lang="zh-CN" altLang="en-US" kern="0" spc="0" dirty="0">
                <a:ln>
                  <a:noFill/>
                  <a:prstDash val="sysDot"/>
                </a:ln>
                <a:solidFill>
                  <a:schemeClr val="tx1">
                    <a:lumMod val="85000"/>
                    <a:lumOff val="15000"/>
                  </a:schemeClr>
                </a:solidFill>
                <a:latin typeface="+mn-ea"/>
                <a:ea typeface="+mn-ea"/>
                <a:sym typeface="+mn-ea"/>
              </a:rPr>
              <a:t>标准接口：DataSource</a:t>
            </a:r>
            <a:endParaRPr lang="zh-CN" altLang="en-US" kern="0" spc="0" dirty="0">
              <a:ln>
                <a:noFill/>
                <a:prstDash val="sysDot"/>
              </a:ln>
              <a:solidFill>
                <a:schemeClr val="tx1">
                  <a:lumMod val="85000"/>
                  <a:lumOff val="15000"/>
                </a:schemeClr>
              </a:solidFill>
              <a:latin typeface="+mn-ea"/>
              <a:ea typeface="+mn-ea"/>
              <a:sym typeface="+mn-ea"/>
            </a:endParaRPr>
          </a:p>
          <a:p>
            <a:pPr indent="0" algn="just" fontAlgn="auto">
              <a:lnSpc>
                <a:spcPct val="140000"/>
              </a:lnSpc>
            </a:pPr>
            <a:r>
              <a:rPr lang="zh-CN" altLang="en-US" kern="0" spc="0" dirty="0">
                <a:ln>
                  <a:noFill/>
                  <a:prstDash val="sysDot"/>
                </a:ln>
                <a:solidFill>
                  <a:schemeClr val="tx1">
                    <a:lumMod val="85000"/>
                    <a:lumOff val="15000"/>
                  </a:schemeClr>
                </a:solidFill>
                <a:latin typeface="+mn-ea"/>
                <a:ea typeface="+mn-ea"/>
                <a:sym typeface="+mn-ea"/>
              </a:rPr>
              <a:t>官方(SUN) 提供的数据库连接池标准接口，由第三方组织实现此接口。</a:t>
            </a:r>
            <a:endParaRPr lang="zh-CN" altLang="en-US" kern="0" spc="0" dirty="0">
              <a:ln>
                <a:noFill/>
                <a:prstDash val="sysDot"/>
              </a:ln>
              <a:solidFill>
                <a:schemeClr val="tx1">
                  <a:lumMod val="85000"/>
                  <a:lumOff val="15000"/>
                </a:schemeClr>
              </a:solidFill>
              <a:latin typeface="+mn-ea"/>
              <a:ea typeface="+mn-ea"/>
              <a:sym typeface="+mn-ea"/>
            </a:endParaRPr>
          </a:p>
          <a:p>
            <a:pPr indent="0" algn="just" fontAlgn="auto">
              <a:lnSpc>
                <a:spcPct val="140000"/>
              </a:lnSpc>
            </a:pPr>
            <a:r>
              <a:rPr lang="zh-CN" altLang="en-US" kern="0" spc="0" dirty="0">
                <a:ln>
                  <a:noFill/>
                  <a:prstDash val="sysDot"/>
                </a:ln>
                <a:solidFill>
                  <a:schemeClr val="tx1">
                    <a:lumMod val="85000"/>
                    <a:lumOff val="15000"/>
                  </a:schemeClr>
                </a:solidFill>
                <a:latin typeface="+mn-ea"/>
                <a:ea typeface="+mn-ea"/>
                <a:sym typeface="+mn-ea"/>
              </a:rPr>
              <a:t>功能：获取连接</a:t>
            </a:r>
            <a:endParaRPr lang="zh-CN" altLang="en-US" kern="0" spc="0" dirty="0">
              <a:ln>
                <a:noFill/>
                <a:prstDash val="sysDot"/>
              </a:ln>
              <a:solidFill>
                <a:schemeClr val="tx1">
                  <a:lumMod val="85000"/>
                  <a:lumOff val="15000"/>
                </a:schemeClr>
              </a:solidFill>
              <a:latin typeface="+mn-ea"/>
              <a:ea typeface="+mn-ea"/>
              <a:sym typeface="+mn-ea"/>
            </a:endParaRPr>
          </a:p>
          <a:p>
            <a:pPr indent="0" algn="just" fontAlgn="auto">
              <a:lnSpc>
                <a:spcPct val="140000"/>
              </a:lnSpc>
            </a:pPr>
            <a:r>
              <a:rPr lang="zh-CN" altLang="en-US" kern="0" spc="0" dirty="0">
                <a:ln>
                  <a:noFill/>
                  <a:prstDash val="sysDot"/>
                </a:ln>
                <a:solidFill>
                  <a:schemeClr val="tx1">
                    <a:lumMod val="85000"/>
                    <a:lumOff val="15000"/>
                  </a:schemeClr>
                </a:solidFill>
                <a:latin typeface="+mn-ea"/>
                <a:ea typeface="+mn-ea"/>
                <a:sym typeface="+mn-ea"/>
              </a:rPr>
              <a:t>Connection   getConnection()</a:t>
            </a:r>
            <a:endParaRPr lang="zh-CN" altLang="en-US" kern="0" spc="0" dirty="0">
              <a:ln>
                <a:noFill/>
                <a:prstDash val="sysDot"/>
              </a:ln>
              <a:solidFill>
                <a:schemeClr val="tx1">
                  <a:lumMod val="85000"/>
                  <a:lumOff val="15000"/>
                </a:schemeClr>
              </a:solidFill>
              <a:latin typeface="+mn-ea"/>
              <a:ea typeface="+mn-ea"/>
              <a:sym typeface="+mn-ea"/>
            </a:endParaRPr>
          </a:p>
          <a:p>
            <a:pPr indent="0" algn="just" fontAlgn="auto">
              <a:lnSpc>
                <a:spcPct val="140000"/>
              </a:lnSpc>
            </a:pPr>
            <a:r>
              <a:rPr lang="zh-CN" altLang="en-US" kern="0" spc="0" dirty="0">
                <a:ln>
                  <a:noFill/>
                  <a:prstDash val="sysDot"/>
                </a:ln>
                <a:solidFill>
                  <a:schemeClr val="tx1">
                    <a:lumMod val="85000"/>
                    <a:lumOff val="15000"/>
                  </a:schemeClr>
                </a:solidFill>
                <a:latin typeface="+mn-ea"/>
                <a:ea typeface="+mn-ea"/>
                <a:sym typeface="+mn-ea"/>
              </a:rPr>
              <a:t>常见的数据库连接池：</a:t>
            </a:r>
            <a:endParaRPr lang="zh-CN" altLang="en-US" kern="0" spc="0" dirty="0">
              <a:ln>
                <a:noFill/>
                <a:prstDash val="sysDot"/>
              </a:ln>
              <a:solidFill>
                <a:schemeClr val="tx1">
                  <a:lumMod val="85000"/>
                  <a:lumOff val="15000"/>
                </a:schemeClr>
              </a:solidFill>
              <a:latin typeface="+mn-ea"/>
              <a:ea typeface="+mn-ea"/>
              <a:sym typeface="+mn-ea"/>
            </a:endParaRPr>
          </a:p>
          <a:p>
            <a:pPr indent="0" algn="just" fontAlgn="auto">
              <a:lnSpc>
                <a:spcPct val="140000"/>
              </a:lnSpc>
            </a:pPr>
            <a:r>
              <a:rPr lang="zh-CN" altLang="en-US" kern="0" spc="0" dirty="0">
                <a:ln>
                  <a:noFill/>
                  <a:prstDash val="sysDot"/>
                </a:ln>
                <a:solidFill>
                  <a:schemeClr val="tx1">
                    <a:lumMod val="85000"/>
                    <a:lumOff val="15000"/>
                  </a:schemeClr>
                </a:solidFill>
                <a:latin typeface="+mn-ea"/>
                <a:ea typeface="+mn-ea"/>
                <a:sym typeface="+mn-ea"/>
              </a:rPr>
              <a:t>DBCP</a:t>
            </a:r>
            <a:endParaRPr lang="zh-CN" altLang="en-US" kern="0" spc="0" dirty="0">
              <a:ln>
                <a:noFill/>
                <a:prstDash val="sysDot"/>
              </a:ln>
              <a:solidFill>
                <a:schemeClr val="tx1">
                  <a:lumMod val="85000"/>
                  <a:lumOff val="15000"/>
                </a:schemeClr>
              </a:solidFill>
              <a:latin typeface="+mn-ea"/>
              <a:ea typeface="+mn-ea"/>
              <a:sym typeface="+mn-ea"/>
            </a:endParaRPr>
          </a:p>
          <a:p>
            <a:pPr indent="0" algn="just" fontAlgn="auto">
              <a:lnSpc>
                <a:spcPct val="140000"/>
              </a:lnSpc>
            </a:pPr>
            <a:r>
              <a:rPr lang="zh-CN" altLang="en-US" kern="0" spc="0" dirty="0">
                <a:ln>
                  <a:noFill/>
                  <a:prstDash val="sysDot"/>
                </a:ln>
                <a:solidFill>
                  <a:schemeClr val="tx1">
                    <a:lumMod val="85000"/>
                    <a:lumOff val="15000"/>
                  </a:schemeClr>
                </a:solidFill>
                <a:latin typeface="+mn-ea"/>
                <a:ea typeface="+mn-ea"/>
                <a:sym typeface="+mn-ea"/>
              </a:rPr>
              <a:t>C3P0</a:t>
            </a:r>
            <a:endParaRPr lang="zh-CN" altLang="en-US" kern="0" spc="0" dirty="0">
              <a:ln>
                <a:noFill/>
                <a:prstDash val="sysDot"/>
              </a:ln>
              <a:solidFill>
                <a:schemeClr val="tx1">
                  <a:lumMod val="85000"/>
                  <a:lumOff val="15000"/>
                </a:schemeClr>
              </a:solidFill>
              <a:latin typeface="+mn-ea"/>
              <a:ea typeface="+mn-ea"/>
              <a:sym typeface="+mn-ea"/>
            </a:endParaRPr>
          </a:p>
          <a:p>
            <a:pPr indent="0" algn="just" fontAlgn="auto">
              <a:lnSpc>
                <a:spcPct val="140000"/>
              </a:lnSpc>
            </a:pPr>
            <a:r>
              <a:rPr lang="zh-CN" altLang="en-US" kern="0" spc="0" dirty="0">
                <a:ln>
                  <a:noFill/>
                  <a:prstDash val="sysDot"/>
                </a:ln>
                <a:solidFill>
                  <a:schemeClr val="tx1">
                    <a:lumMod val="85000"/>
                    <a:lumOff val="15000"/>
                  </a:schemeClr>
                </a:solidFill>
                <a:latin typeface="+mn-ea"/>
                <a:ea typeface="+mn-ea"/>
                <a:sym typeface="+mn-ea"/>
              </a:rPr>
              <a:t>Druid</a:t>
            </a:r>
            <a:endParaRPr lang="zh-CN" altLang="en-US" kern="0" spc="0" dirty="0">
              <a:ln>
                <a:noFill/>
                <a:prstDash val="sysDot"/>
              </a:ln>
              <a:solidFill>
                <a:schemeClr val="tx1">
                  <a:lumMod val="85000"/>
                  <a:lumOff val="15000"/>
                </a:schemeClr>
              </a:solidFill>
              <a:latin typeface="+mn-ea"/>
              <a:ea typeface="+mn-ea"/>
              <a:sym typeface="+mn-ea"/>
            </a:endParaRPr>
          </a:p>
          <a:p>
            <a:pPr indent="0" algn="just" fontAlgn="auto">
              <a:lnSpc>
                <a:spcPct val="140000"/>
              </a:lnSpc>
            </a:pPr>
            <a:r>
              <a:rPr lang="zh-CN" altLang="en-US" kern="0" spc="0" dirty="0">
                <a:ln>
                  <a:noFill/>
                  <a:prstDash val="sysDot"/>
                </a:ln>
                <a:solidFill>
                  <a:schemeClr val="tx1">
                    <a:lumMod val="85000"/>
                    <a:lumOff val="15000"/>
                  </a:schemeClr>
                </a:solidFill>
                <a:latin typeface="+mn-ea"/>
                <a:ea typeface="+mn-ea"/>
                <a:sym typeface="+mn-ea"/>
              </a:rPr>
              <a:t>Druid(德鲁伊)</a:t>
            </a:r>
            <a:endParaRPr lang="zh-CN" altLang="en-US" kern="0" spc="0" dirty="0">
              <a:ln>
                <a:noFill/>
                <a:prstDash val="sysDot"/>
              </a:ln>
              <a:solidFill>
                <a:schemeClr val="tx1">
                  <a:lumMod val="85000"/>
                  <a:lumOff val="15000"/>
                </a:schemeClr>
              </a:solidFill>
              <a:latin typeface="+mn-ea"/>
              <a:ea typeface="+mn-ea"/>
              <a:sym typeface="+mn-ea"/>
            </a:endParaRPr>
          </a:p>
          <a:p>
            <a:pPr indent="0" algn="just" fontAlgn="auto">
              <a:lnSpc>
                <a:spcPct val="140000"/>
              </a:lnSpc>
            </a:pPr>
            <a:r>
              <a:rPr lang="zh-CN" altLang="en-US" kern="0" spc="0" dirty="0">
                <a:ln>
                  <a:noFill/>
                  <a:prstDash val="sysDot"/>
                </a:ln>
                <a:solidFill>
                  <a:schemeClr val="tx1">
                    <a:lumMod val="85000"/>
                    <a:lumOff val="15000"/>
                  </a:schemeClr>
                </a:solidFill>
                <a:latin typeface="+mn-ea"/>
                <a:ea typeface="+mn-ea"/>
                <a:sym typeface="+mn-ea"/>
              </a:rPr>
              <a:t>Druid连接池是阿里巴巴开源的数据库连接池项目 </a:t>
            </a:r>
            <a:endParaRPr lang="zh-CN" altLang="en-US" kern="0" spc="0" dirty="0">
              <a:ln>
                <a:noFill/>
                <a:prstDash val="sysDot"/>
              </a:ln>
              <a:solidFill>
                <a:schemeClr val="tx1">
                  <a:lumMod val="85000"/>
                  <a:lumOff val="15000"/>
                </a:schemeClr>
              </a:solidFill>
              <a:latin typeface="+mn-ea"/>
              <a:ea typeface="+mn-ea"/>
              <a:sym typeface="+mn-ea"/>
            </a:endParaRPr>
          </a:p>
          <a:p>
            <a:pPr indent="0" algn="just" fontAlgn="auto">
              <a:lnSpc>
                <a:spcPct val="140000"/>
              </a:lnSpc>
            </a:pPr>
            <a:r>
              <a:rPr lang="zh-CN" altLang="en-US" kern="0" spc="0" dirty="0">
                <a:ln>
                  <a:noFill/>
                  <a:prstDash val="sysDot"/>
                </a:ln>
                <a:solidFill>
                  <a:schemeClr val="tx1">
                    <a:lumMod val="85000"/>
                    <a:lumOff val="15000"/>
                  </a:schemeClr>
                </a:solidFill>
                <a:latin typeface="+mn-ea"/>
                <a:ea typeface="+mn-ea"/>
                <a:sym typeface="+mn-ea"/>
              </a:rPr>
              <a:t>功能强大，性能优秀，是Java语言最好的数据库连接池之一</a:t>
            </a:r>
            <a:endParaRPr lang="zh-CN" altLang="en-US" kern="0" spc="0" dirty="0">
              <a:ln>
                <a:noFill/>
                <a:prstDash val="sysDot"/>
              </a:ln>
              <a:solidFill>
                <a:schemeClr val="tx1">
                  <a:lumMod val="85000"/>
                  <a:lumOff val="15000"/>
                </a:schemeClr>
              </a:solidFill>
              <a:latin typeface="+mn-ea"/>
              <a:ea typeface="+mn-ea"/>
              <a:sym typeface="+mn-ea"/>
            </a:endParaRPr>
          </a:p>
        </p:txBody>
      </p:sp>
      <p:sp>
        <p:nvSpPr>
          <p:cNvPr id="3" name="矩形 2"/>
          <p:cNvSpPr/>
          <p:nvPr>
            <p:custDataLst>
              <p:tags r:id="rId3"/>
            </p:custDataLst>
          </p:nvPr>
        </p:nvSpPr>
        <p:spPr>
          <a:xfrm>
            <a:off x="754380" y="4300855"/>
            <a:ext cx="2157095" cy="1250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1">
              <a:ln>
                <a:noFill/>
              </a:ln>
              <a:solidFill>
                <a:schemeClr val="tx1">
                  <a:lumMod val="85000"/>
                  <a:lumOff val="15000"/>
                </a:schemeClr>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7" name="任意多边形 6"/>
          <p:cNvSpPr/>
          <p:nvPr>
            <p:custDataLst>
              <p:tags r:id="rId4"/>
            </p:custDataLst>
          </p:nvPr>
        </p:nvSpPr>
        <p:spPr>
          <a:xfrm>
            <a:off x="1804670" y="945198"/>
            <a:ext cx="8893175" cy="4967605"/>
          </a:xfrm>
          <a:custGeom>
            <a:avLst/>
            <a:gdLst>
              <a:gd name="connsiteX0" fmla="*/ 5 w 14004"/>
              <a:gd name="connsiteY0" fmla="*/ 1622 h 7822"/>
              <a:gd name="connsiteX1" fmla="*/ 0 w 14004"/>
              <a:gd name="connsiteY1" fmla="*/ 0 h 7822"/>
              <a:gd name="connsiteX2" fmla="*/ 14004 w 14004"/>
              <a:gd name="connsiteY2" fmla="*/ 0 h 7822"/>
              <a:gd name="connsiteX3" fmla="*/ 14004 w 14004"/>
              <a:gd name="connsiteY3" fmla="*/ 7822 h 7822"/>
              <a:gd name="connsiteX4" fmla="*/ 0 w 14004"/>
              <a:gd name="connsiteY4" fmla="*/ 7822 h 7822"/>
              <a:gd name="connsiteX5" fmla="*/ 5 w 14004"/>
              <a:gd name="connsiteY5" fmla="*/ 6212 h 7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04" h="7822">
                <a:moveTo>
                  <a:pt x="5" y="1622"/>
                </a:moveTo>
                <a:lnTo>
                  <a:pt x="0" y="0"/>
                </a:lnTo>
                <a:lnTo>
                  <a:pt x="14004" y="0"/>
                </a:lnTo>
                <a:lnTo>
                  <a:pt x="14004" y="7822"/>
                </a:lnTo>
                <a:lnTo>
                  <a:pt x="0" y="7822"/>
                </a:lnTo>
                <a:lnTo>
                  <a:pt x="5" y="6212"/>
                </a:lnTo>
              </a:path>
            </a:pathLst>
          </a:custGeom>
          <a:noFill/>
          <a:ln w="19050">
            <a:solidFill>
              <a:schemeClr val="accent1">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1">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p:cNvSpPr txBox="1">
            <a:spLocks noChangeArrowheads="1"/>
          </p:cNvSpPr>
          <p:nvPr/>
        </p:nvSpPr>
        <p:spPr bwMode="auto">
          <a:xfrm>
            <a:off x="2436019" y="-25399"/>
            <a:ext cx="5579799"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Alibaba PuHuiTi B"/>
                <a:sym typeface="+mn-ea"/>
              </a:rPr>
              <a:t>JDBC </a:t>
            </a:r>
            <a:r>
              <a:rPr lang="zh-CN" altLang="en-US" sz="2400" b="1" kern="0" dirty="0">
                <a:solidFill>
                  <a:schemeClr val="tx1">
                    <a:lumMod val="65000"/>
                    <a:lumOff val="35000"/>
                  </a:schemeClr>
                </a:solidFill>
                <a:latin typeface="微软雅黑" panose="020B0503020204020204" pitchFamily="34" charset="-122"/>
                <a:ea typeface="Alibaba PuHuiTi B"/>
                <a:sym typeface="+mn-ea"/>
              </a:rPr>
              <a:t>简介</a:t>
            </a:r>
            <a:r>
              <a:rPr lang="zh-CN" altLang="en-US" sz="2800" b="1" kern="0"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endParaRPr lang="zh-TW" altLang="zh-CN" sz="2800" b="1" kern="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838201" y="1160633"/>
            <a:ext cx="8412331" cy="1027397"/>
          </a:xfrm>
          <a:prstGeom prst="rect">
            <a:avLst/>
          </a:prstGeom>
          <a:noFill/>
        </p:spPr>
        <p:txBody>
          <a:bodyPr wrap="square">
            <a:spAutoFit/>
          </a:bodyPr>
          <a:lstStyle/>
          <a:p>
            <a:pPr>
              <a:lnSpc>
                <a:spcPct val="150000"/>
              </a:lnSpc>
              <a:defRPr/>
            </a:pPr>
            <a:r>
              <a:rPr lang="en-US" altLang="zh-CN" sz="1400">
                <a:solidFill>
                  <a:schemeClr val="tx1">
                    <a:lumMod val="85000"/>
                    <a:lumOff val="15000"/>
                  </a:schemeClr>
                </a:solidFill>
                <a:latin typeface="阿里巴巴普惠体" panose="00020600040101010101"/>
                <a:ea typeface="Alibaba PuHuiTi B"/>
              </a:rPr>
              <a:t>JDBC </a:t>
            </a:r>
            <a:r>
              <a:rPr lang="zh-CN" altLang="en-US" sz="1400">
                <a:solidFill>
                  <a:schemeClr val="tx1">
                    <a:lumMod val="85000"/>
                    <a:lumOff val="15000"/>
                  </a:schemeClr>
                </a:solidFill>
                <a:latin typeface="阿里巴巴普惠体" panose="00020600040101010101"/>
                <a:ea typeface="Alibaba PuHuiTi B"/>
              </a:rPr>
              <a:t>概念：</a:t>
            </a:r>
            <a:endParaRPr lang="en-US" altLang="zh-CN" sz="1400">
              <a:solidFill>
                <a:schemeClr val="tx1">
                  <a:lumMod val="85000"/>
                  <a:lumOff val="15000"/>
                </a:schemeClr>
              </a:solidFill>
              <a:latin typeface="阿里巴巴普惠体" panose="00020600040101010101"/>
              <a:ea typeface="Alibaba PuHuiTi B"/>
            </a:endParaRPr>
          </a:p>
          <a:p>
            <a:pPr marL="838200" lvl="1" indent="-228600">
              <a:lnSpc>
                <a:spcPct val="150000"/>
              </a:lnSpc>
              <a:buFont typeface="Arial" panose="020B0604020202020204" pitchFamily="34" charset="0"/>
              <a:buChar char="•"/>
              <a:defRPr/>
            </a:pPr>
            <a:r>
              <a:rPr lang="en-US" altLang="zh-CN" sz="1400">
                <a:solidFill>
                  <a:schemeClr val="tx1">
                    <a:lumMod val="85000"/>
                    <a:lumOff val="15000"/>
                  </a:schemeClr>
                </a:solidFill>
                <a:latin typeface="阿里巴巴普惠体" panose="00020600040101010101"/>
                <a:ea typeface="Alibaba PuHuiTi B"/>
              </a:rPr>
              <a:t>JDBC </a:t>
            </a:r>
            <a:r>
              <a:rPr lang="zh-CN" altLang="en-US" sz="1400">
                <a:solidFill>
                  <a:schemeClr val="tx1">
                    <a:lumMod val="85000"/>
                    <a:lumOff val="15000"/>
                  </a:schemeClr>
                </a:solidFill>
                <a:latin typeface="阿里巴巴普惠体" panose="00020600040101010101"/>
                <a:ea typeface="Alibaba PuHuiTi B"/>
              </a:rPr>
              <a:t>就是使用</a:t>
            </a:r>
            <a:r>
              <a:rPr lang="en-US" altLang="zh-CN" sz="1400">
                <a:solidFill>
                  <a:schemeClr val="tx1">
                    <a:lumMod val="85000"/>
                    <a:lumOff val="15000"/>
                  </a:schemeClr>
                </a:solidFill>
                <a:latin typeface="阿里巴巴普惠体" panose="00020600040101010101"/>
                <a:ea typeface="Alibaba PuHuiTi B"/>
              </a:rPr>
              <a:t>Java</a:t>
            </a:r>
            <a:r>
              <a:rPr lang="zh-CN" altLang="en-US" sz="1400">
                <a:solidFill>
                  <a:schemeClr val="tx1">
                    <a:lumMod val="85000"/>
                    <a:lumOff val="15000"/>
                  </a:schemeClr>
                </a:solidFill>
                <a:latin typeface="阿里巴巴普惠体" panose="00020600040101010101"/>
                <a:ea typeface="Alibaba PuHuiTi B"/>
              </a:rPr>
              <a:t>语言操作关系型数据库的一套</a:t>
            </a:r>
            <a:r>
              <a:rPr lang="en-US" altLang="zh-CN" sz="1400">
                <a:solidFill>
                  <a:schemeClr val="tx1">
                    <a:lumMod val="85000"/>
                    <a:lumOff val="15000"/>
                  </a:schemeClr>
                </a:solidFill>
                <a:latin typeface="阿里巴巴普惠体" panose="00020600040101010101"/>
                <a:ea typeface="Alibaba PuHuiTi B"/>
              </a:rPr>
              <a:t>API</a:t>
            </a:r>
            <a:endParaRPr lang="en-US" altLang="zh-CN" sz="1400">
              <a:solidFill>
                <a:schemeClr val="tx1">
                  <a:lumMod val="85000"/>
                  <a:lumOff val="15000"/>
                </a:schemeClr>
              </a:solidFill>
              <a:latin typeface="阿里巴巴普惠体" panose="00020600040101010101"/>
              <a:ea typeface="Alibaba PuHuiTi B"/>
            </a:endParaRPr>
          </a:p>
          <a:p>
            <a:pPr marL="838200" lvl="1" indent="-228600">
              <a:lnSpc>
                <a:spcPct val="150000"/>
              </a:lnSpc>
              <a:buFont typeface="Arial" panose="020B0604020202020204" pitchFamily="34" charset="0"/>
              <a:buChar char="•"/>
              <a:defRPr/>
            </a:pPr>
            <a:r>
              <a:rPr lang="zh-CN" altLang="en-US" sz="1400">
                <a:solidFill>
                  <a:schemeClr val="tx1">
                    <a:lumMod val="85000"/>
                    <a:lumOff val="15000"/>
                  </a:schemeClr>
                </a:solidFill>
                <a:latin typeface="阿里巴巴普惠体" panose="00020600040101010101"/>
                <a:ea typeface="Alibaba PuHuiTi B"/>
              </a:rPr>
              <a:t>全称：</a:t>
            </a:r>
            <a:r>
              <a:rPr lang="en-US" altLang="zh-CN" sz="1400">
                <a:solidFill>
                  <a:schemeClr val="tx1">
                    <a:lumMod val="85000"/>
                    <a:lumOff val="15000"/>
                  </a:schemeClr>
                </a:solidFill>
                <a:latin typeface="阿里巴巴普惠体" panose="00020600040101010101"/>
                <a:ea typeface="Alibaba PuHuiTi B"/>
              </a:rPr>
              <a:t>( </a:t>
            </a:r>
            <a:r>
              <a:rPr lang="en-US" altLang="zh-CN" sz="1400">
                <a:solidFill>
                  <a:srgbClr val="C00000"/>
                </a:solidFill>
                <a:latin typeface="阿里巴巴普惠体" panose="00020600040101010101"/>
                <a:ea typeface="Alibaba PuHuiTi B"/>
              </a:rPr>
              <a:t>J</a:t>
            </a:r>
            <a:r>
              <a:rPr lang="en-US" altLang="zh-CN" sz="1400">
                <a:solidFill>
                  <a:schemeClr val="tx1">
                    <a:lumMod val="85000"/>
                    <a:lumOff val="15000"/>
                  </a:schemeClr>
                </a:solidFill>
                <a:latin typeface="阿里巴巴普惠体" panose="00020600040101010101"/>
                <a:ea typeface="Alibaba PuHuiTi B"/>
              </a:rPr>
              <a:t>ava </a:t>
            </a:r>
            <a:r>
              <a:rPr lang="en-US" altLang="zh-CN" sz="1400">
                <a:solidFill>
                  <a:srgbClr val="C00000"/>
                </a:solidFill>
                <a:latin typeface="阿里巴巴普惠体" panose="00020600040101010101"/>
                <a:ea typeface="Alibaba PuHuiTi B"/>
              </a:rPr>
              <a:t>D</a:t>
            </a:r>
            <a:r>
              <a:rPr lang="en-US" altLang="zh-CN" sz="1400">
                <a:solidFill>
                  <a:schemeClr val="tx1">
                    <a:lumMod val="85000"/>
                    <a:lumOff val="15000"/>
                  </a:schemeClr>
                </a:solidFill>
                <a:latin typeface="阿里巴巴普惠体" panose="00020600040101010101"/>
                <a:ea typeface="Alibaba PuHuiTi B"/>
              </a:rPr>
              <a:t>ata</a:t>
            </a:r>
            <a:r>
              <a:rPr lang="en-US" altLang="zh-CN" sz="1400">
                <a:solidFill>
                  <a:srgbClr val="C00000"/>
                </a:solidFill>
                <a:latin typeface="阿里巴巴普惠体" panose="00020600040101010101"/>
                <a:ea typeface="Alibaba PuHuiTi B"/>
              </a:rPr>
              <a:t>B</a:t>
            </a:r>
            <a:r>
              <a:rPr lang="en-US" altLang="zh-CN" sz="1400">
                <a:solidFill>
                  <a:schemeClr val="tx1">
                    <a:lumMod val="85000"/>
                    <a:lumOff val="15000"/>
                  </a:schemeClr>
                </a:solidFill>
                <a:latin typeface="阿里巴巴普惠体" panose="00020600040101010101"/>
                <a:ea typeface="Alibaba PuHuiTi B"/>
              </a:rPr>
              <a:t>ase </a:t>
            </a:r>
            <a:r>
              <a:rPr lang="en-US" altLang="zh-CN" sz="1400">
                <a:solidFill>
                  <a:srgbClr val="C00000"/>
                </a:solidFill>
                <a:latin typeface="阿里巴巴普惠体" panose="00020600040101010101"/>
                <a:ea typeface="Alibaba PuHuiTi B"/>
              </a:rPr>
              <a:t>C</a:t>
            </a:r>
            <a:r>
              <a:rPr lang="en-US" altLang="zh-CN" sz="1400">
                <a:solidFill>
                  <a:schemeClr val="tx1">
                    <a:lumMod val="85000"/>
                    <a:lumOff val="15000"/>
                  </a:schemeClr>
                </a:solidFill>
                <a:latin typeface="阿里巴巴普惠体" panose="00020600040101010101"/>
                <a:ea typeface="Alibaba PuHuiTi B"/>
              </a:rPr>
              <a:t>onnectivity ) Java </a:t>
            </a:r>
            <a:r>
              <a:rPr lang="zh-CN" altLang="en-US" sz="1400">
                <a:solidFill>
                  <a:schemeClr val="tx1">
                    <a:lumMod val="85000"/>
                    <a:lumOff val="15000"/>
                  </a:schemeClr>
                </a:solidFill>
                <a:latin typeface="阿里巴巴普惠体" panose="00020600040101010101"/>
                <a:ea typeface="Alibaba PuHuiTi B"/>
              </a:rPr>
              <a:t>数据库连接</a:t>
            </a:r>
            <a:endParaRPr lang="en-US" altLang="zh-CN" sz="1400">
              <a:solidFill>
                <a:schemeClr val="tx1">
                  <a:lumMod val="85000"/>
                  <a:lumOff val="15000"/>
                </a:schemeClr>
              </a:solidFill>
              <a:latin typeface="阿里巴巴普惠体" panose="00020600040101010101"/>
              <a:ea typeface="Alibaba PuHuiTi B"/>
            </a:endParaRPr>
          </a:p>
        </p:txBody>
      </p:sp>
      <p:sp>
        <p:nvSpPr>
          <p:cNvPr id="5" name="文本框 4"/>
          <p:cNvSpPr txBox="1"/>
          <p:nvPr/>
        </p:nvSpPr>
        <p:spPr>
          <a:xfrm>
            <a:off x="836548" y="2156773"/>
            <a:ext cx="6343742" cy="1670073"/>
          </a:xfrm>
          <a:prstGeom prst="rect">
            <a:avLst/>
          </a:prstGeom>
          <a:noFill/>
        </p:spPr>
        <p:txBody>
          <a:bodyPr wrap="square">
            <a:spAutoFit/>
          </a:bodyPr>
          <a:lstStyle/>
          <a:p>
            <a:pPr>
              <a:lnSpc>
                <a:spcPct val="150000"/>
              </a:lnSpc>
              <a:defRPr/>
            </a:pPr>
            <a:r>
              <a:rPr lang="en-US" altLang="zh-CN" sz="1400">
                <a:solidFill>
                  <a:schemeClr val="tx1">
                    <a:lumMod val="85000"/>
                    <a:lumOff val="15000"/>
                  </a:schemeClr>
                </a:solidFill>
                <a:latin typeface="阿里巴巴普惠体" panose="00020600040101010101"/>
                <a:ea typeface="Alibaba PuHuiTi B"/>
              </a:rPr>
              <a:t>JDBC </a:t>
            </a:r>
            <a:r>
              <a:rPr lang="zh-CN" altLang="en-US" sz="1400">
                <a:solidFill>
                  <a:schemeClr val="tx1">
                    <a:lumMod val="85000"/>
                    <a:lumOff val="15000"/>
                  </a:schemeClr>
                </a:solidFill>
                <a:latin typeface="阿里巴巴普惠体" panose="00020600040101010101"/>
                <a:ea typeface="Alibaba PuHuiTi B"/>
              </a:rPr>
              <a:t>本质：</a:t>
            </a:r>
            <a:endParaRPr lang="en-US" altLang="zh-CN" sz="1400">
              <a:solidFill>
                <a:schemeClr val="tx1">
                  <a:lumMod val="85000"/>
                  <a:lumOff val="15000"/>
                </a:schemeClr>
              </a:solidFill>
              <a:latin typeface="阿里巴巴普惠体" panose="00020600040101010101"/>
              <a:ea typeface="Alibaba PuHuiTi B"/>
            </a:endParaRPr>
          </a:p>
          <a:p>
            <a:pPr marL="838200" lvl="1" indent="-228600">
              <a:lnSpc>
                <a:spcPct val="150000"/>
              </a:lnSpc>
              <a:buFont typeface="Arial" panose="020B0604020202020204" pitchFamily="34" charset="0"/>
              <a:buChar char="•"/>
              <a:defRPr/>
            </a:pPr>
            <a:r>
              <a:rPr lang="zh-CN" altLang="en-US" sz="1400">
                <a:solidFill>
                  <a:schemeClr val="tx1">
                    <a:lumMod val="85000"/>
                    <a:lumOff val="15000"/>
                  </a:schemeClr>
                </a:solidFill>
                <a:latin typeface="阿里巴巴普惠体" panose="00020600040101010101"/>
                <a:ea typeface="Alibaba PuHuiTi B"/>
              </a:rPr>
              <a:t>官方（</a:t>
            </a:r>
            <a:r>
              <a:rPr lang="en-US" altLang="zh-CN" sz="1400">
                <a:solidFill>
                  <a:schemeClr val="tx1">
                    <a:lumMod val="85000"/>
                    <a:lumOff val="15000"/>
                  </a:schemeClr>
                </a:solidFill>
                <a:latin typeface="阿里巴巴普惠体" panose="00020600040101010101"/>
                <a:ea typeface="Alibaba PuHuiTi B"/>
              </a:rPr>
              <a:t>sun</a:t>
            </a:r>
            <a:r>
              <a:rPr lang="zh-CN" altLang="en-US" sz="1400">
                <a:solidFill>
                  <a:schemeClr val="tx1">
                    <a:lumMod val="85000"/>
                    <a:lumOff val="15000"/>
                  </a:schemeClr>
                </a:solidFill>
                <a:latin typeface="阿里巴巴普惠体" panose="00020600040101010101"/>
                <a:ea typeface="Alibaba PuHuiTi B"/>
              </a:rPr>
              <a:t>公司）定义的一套操作所有关系型数据库的规则，即接口</a:t>
            </a:r>
            <a:endParaRPr lang="en-US" altLang="zh-CN" sz="1400">
              <a:solidFill>
                <a:schemeClr val="tx1">
                  <a:lumMod val="85000"/>
                  <a:lumOff val="15000"/>
                </a:schemeClr>
              </a:solidFill>
              <a:latin typeface="阿里巴巴普惠体" panose="00020600040101010101"/>
              <a:ea typeface="Alibaba PuHuiTi B"/>
            </a:endParaRPr>
          </a:p>
          <a:p>
            <a:pPr marL="838200" lvl="1" indent="-228600">
              <a:lnSpc>
                <a:spcPct val="150000"/>
              </a:lnSpc>
              <a:buFont typeface="Arial" panose="020B0604020202020204" pitchFamily="34" charset="0"/>
              <a:buChar char="•"/>
              <a:defRPr/>
            </a:pPr>
            <a:r>
              <a:rPr lang="zh-CN" altLang="en-US" sz="1400">
                <a:solidFill>
                  <a:schemeClr val="tx1">
                    <a:lumMod val="85000"/>
                    <a:lumOff val="15000"/>
                  </a:schemeClr>
                </a:solidFill>
                <a:latin typeface="阿里巴巴普惠体" panose="00020600040101010101"/>
                <a:ea typeface="Alibaba PuHuiTi B"/>
              </a:rPr>
              <a:t>各个数据库厂商去实现这套接口，提供数据库驱动</a:t>
            </a:r>
            <a:r>
              <a:rPr lang="en-US" altLang="zh-CN" sz="1400">
                <a:solidFill>
                  <a:schemeClr val="tx1">
                    <a:lumMod val="85000"/>
                    <a:lumOff val="15000"/>
                  </a:schemeClr>
                </a:solidFill>
                <a:latin typeface="阿里巴巴普惠体" panose="00020600040101010101"/>
                <a:ea typeface="Alibaba PuHuiTi B"/>
              </a:rPr>
              <a:t>jar</a:t>
            </a:r>
            <a:r>
              <a:rPr lang="zh-CN" altLang="en-US" sz="1400">
                <a:solidFill>
                  <a:schemeClr val="tx1">
                    <a:lumMod val="85000"/>
                    <a:lumOff val="15000"/>
                  </a:schemeClr>
                </a:solidFill>
                <a:latin typeface="阿里巴巴普惠体" panose="00020600040101010101"/>
                <a:ea typeface="Alibaba PuHuiTi B"/>
              </a:rPr>
              <a:t>包</a:t>
            </a:r>
            <a:endParaRPr lang="en-US" altLang="zh-CN" sz="1400">
              <a:solidFill>
                <a:schemeClr val="tx1">
                  <a:lumMod val="85000"/>
                  <a:lumOff val="15000"/>
                </a:schemeClr>
              </a:solidFill>
              <a:latin typeface="阿里巴巴普惠体" panose="00020600040101010101"/>
              <a:ea typeface="Alibaba PuHuiTi B"/>
            </a:endParaRPr>
          </a:p>
          <a:p>
            <a:pPr marL="838200" lvl="1" indent="-228600">
              <a:lnSpc>
                <a:spcPct val="150000"/>
              </a:lnSpc>
              <a:buFont typeface="Arial" panose="020B0604020202020204" pitchFamily="34" charset="0"/>
              <a:buChar char="•"/>
              <a:defRPr/>
            </a:pPr>
            <a:r>
              <a:rPr lang="zh-CN" altLang="en-US" sz="1400">
                <a:solidFill>
                  <a:schemeClr val="tx1">
                    <a:lumMod val="85000"/>
                    <a:lumOff val="15000"/>
                  </a:schemeClr>
                </a:solidFill>
                <a:latin typeface="阿里巴巴普惠体" panose="00020600040101010101"/>
                <a:ea typeface="Alibaba PuHuiTi B"/>
              </a:rPr>
              <a:t>我们可以使用这套接口（</a:t>
            </a:r>
            <a:r>
              <a:rPr lang="en-US" altLang="zh-CN" sz="1400">
                <a:solidFill>
                  <a:schemeClr val="tx1">
                    <a:lumMod val="85000"/>
                    <a:lumOff val="15000"/>
                  </a:schemeClr>
                </a:solidFill>
                <a:latin typeface="阿里巴巴普惠体" panose="00020600040101010101"/>
                <a:ea typeface="Alibaba PuHuiTi B"/>
              </a:rPr>
              <a:t>JDBC</a:t>
            </a:r>
            <a:r>
              <a:rPr lang="zh-CN" altLang="en-US" sz="1400">
                <a:solidFill>
                  <a:schemeClr val="tx1">
                    <a:lumMod val="85000"/>
                    <a:lumOff val="15000"/>
                  </a:schemeClr>
                </a:solidFill>
                <a:latin typeface="阿里巴巴普惠体" panose="00020600040101010101"/>
                <a:ea typeface="Alibaba PuHuiTi B"/>
              </a:rPr>
              <a:t>）编程，真正执行的代码是驱动</a:t>
            </a:r>
            <a:r>
              <a:rPr lang="en-US" altLang="zh-CN" sz="1400">
                <a:solidFill>
                  <a:schemeClr val="tx1">
                    <a:lumMod val="85000"/>
                    <a:lumOff val="15000"/>
                  </a:schemeClr>
                </a:solidFill>
                <a:latin typeface="阿里巴巴普惠体" panose="00020600040101010101"/>
                <a:ea typeface="Alibaba PuHuiTi B"/>
              </a:rPr>
              <a:t>jar</a:t>
            </a:r>
            <a:r>
              <a:rPr lang="zh-CN" altLang="en-US" sz="1400">
                <a:solidFill>
                  <a:schemeClr val="tx1">
                    <a:lumMod val="85000"/>
                    <a:lumOff val="15000"/>
                  </a:schemeClr>
                </a:solidFill>
                <a:latin typeface="阿里巴巴普惠体" panose="00020600040101010101"/>
                <a:ea typeface="Alibaba PuHuiTi B"/>
              </a:rPr>
              <a:t>包中的实现类</a:t>
            </a:r>
            <a:endParaRPr lang="en-US" altLang="zh-CN" sz="1400">
              <a:solidFill>
                <a:schemeClr val="tx1">
                  <a:lumMod val="85000"/>
                  <a:lumOff val="15000"/>
                </a:schemeClr>
              </a:solidFill>
              <a:latin typeface="阿里巴巴普惠体" panose="00020600040101010101"/>
              <a:ea typeface="Alibaba PuHuiTi B"/>
            </a:endParaRPr>
          </a:p>
        </p:txBody>
      </p:sp>
      <p:sp>
        <p:nvSpPr>
          <p:cNvPr id="6" name="文本框 5"/>
          <p:cNvSpPr txBox="1"/>
          <p:nvPr/>
        </p:nvSpPr>
        <p:spPr>
          <a:xfrm>
            <a:off x="836547" y="3813241"/>
            <a:ext cx="4462306" cy="1670073"/>
          </a:xfrm>
          <a:prstGeom prst="rect">
            <a:avLst/>
          </a:prstGeom>
          <a:noFill/>
        </p:spPr>
        <p:txBody>
          <a:bodyPr wrap="square">
            <a:spAutoFit/>
          </a:bodyPr>
          <a:lstStyle/>
          <a:p>
            <a:pPr>
              <a:lnSpc>
                <a:spcPct val="150000"/>
              </a:lnSpc>
              <a:defRPr/>
            </a:pPr>
            <a:r>
              <a:rPr lang="en-US" altLang="zh-CN" sz="1400">
                <a:solidFill>
                  <a:schemeClr val="tx1">
                    <a:lumMod val="85000"/>
                    <a:lumOff val="15000"/>
                  </a:schemeClr>
                </a:solidFill>
                <a:latin typeface="阿里巴巴普惠体" panose="00020600040101010101"/>
                <a:ea typeface="Alibaba PuHuiTi B"/>
              </a:rPr>
              <a:t>JDBC </a:t>
            </a:r>
            <a:r>
              <a:rPr lang="zh-CN" altLang="en-US" sz="1400">
                <a:solidFill>
                  <a:schemeClr val="tx1">
                    <a:lumMod val="85000"/>
                    <a:lumOff val="15000"/>
                  </a:schemeClr>
                </a:solidFill>
                <a:latin typeface="阿里巴巴普惠体" panose="00020600040101010101"/>
                <a:ea typeface="Alibaba PuHuiTi B"/>
              </a:rPr>
              <a:t>好处：</a:t>
            </a:r>
            <a:endParaRPr lang="en-US" altLang="zh-CN" sz="1400">
              <a:solidFill>
                <a:schemeClr val="tx1">
                  <a:lumMod val="85000"/>
                  <a:lumOff val="15000"/>
                </a:schemeClr>
              </a:solidFill>
              <a:latin typeface="阿里巴巴普惠体" panose="00020600040101010101"/>
              <a:ea typeface="Alibaba PuHuiTi B"/>
            </a:endParaRPr>
          </a:p>
          <a:p>
            <a:pPr marL="838200" lvl="1" indent="-228600">
              <a:lnSpc>
                <a:spcPct val="150000"/>
              </a:lnSpc>
              <a:buFont typeface="Arial" panose="020B0604020202020204" pitchFamily="34" charset="0"/>
              <a:buChar char="•"/>
              <a:defRPr/>
            </a:pPr>
            <a:r>
              <a:rPr lang="zh-CN" altLang="en-US" sz="1400">
                <a:solidFill>
                  <a:schemeClr val="tx1">
                    <a:lumMod val="85000"/>
                    <a:lumOff val="15000"/>
                  </a:schemeClr>
                </a:solidFill>
                <a:latin typeface="阿里巴巴普惠体" panose="00020600040101010101"/>
                <a:ea typeface="Alibaba PuHuiTi B"/>
              </a:rPr>
              <a:t>各数据库厂商使用相同的接口，</a:t>
            </a:r>
            <a:r>
              <a:rPr lang="en-US" altLang="zh-CN" sz="1400">
                <a:solidFill>
                  <a:schemeClr val="tx1">
                    <a:lumMod val="85000"/>
                    <a:lumOff val="15000"/>
                  </a:schemeClr>
                </a:solidFill>
                <a:latin typeface="阿里巴巴普惠体" panose="00020600040101010101"/>
                <a:ea typeface="Alibaba PuHuiTi B"/>
              </a:rPr>
              <a:t>Java</a:t>
            </a:r>
            <a:r>
              <a:rPr lang="zh-CN" altLang="en-US" sz="1400">
                <a:solidFill>
                  <a:schemeClr val="tx1">
                    <a:lumMod val="85000"/>
                    <a:lumOff val="15000"/>
                  </a:schemeClr>
                </a:solidFill>
                <a:latin typeface="阿里巴巴普惠体" panose="00020600040101010101"/>
                <a:ea typeface="Alibaba PuHuiTi B"/>
              </a:rPr>
              <a:t>代码不需要针对不同数据库分别开发</a:t>
            </a:r>
            <a:endParaRPr lang="zh-CN" altLang="en-US" sz="1400">
              <a:solidFill>
                <a:schemeClr val="tx1">
                  <a:lumMod val="85000"/>
                  <a:lumOff val="15000"/>
                </a:schemeClr>
              </a:solidFill>
              <a:latin typeface="阿里巴巴普惠体" panose="00020600040101010101"/>
              <a:ea typeface="Alibaba PuHuiTi B"/>
            </a:endParaRPr>
          </a:p>
          <a:p>
            <a:pPr marL="838200" lvl="1" indent="-228600">
              <a:lnSpc>
                <a:spcPct val="150000"/>
              </a:lnSpc>
              <a:buFont typeface="Arial" panose="020B0604020202020204" pitchFamily="34" charset="0"/>
              <a:buChar char="•"/>
              <a:defRPr/>
            </a:pPr>
            <a:r>
              <a:rPr lang="zh-CN" altLang="en-US" sz="1400">
                <a:solidFill>
                  <a:schemeClr val="tx1">
                    <a:lumMod val="85000"/>
                    <a:lumOff val="15000"/>
                  </a:schemeClr>
                </a:solidFill>
                <a:latin typeface="阿里巴巴普惠体" panose="00020600040101010101"/>
                <a:ea typeface="Alibaba PuHuiTi B"/>
              </a:rPr>
              <a:t>可随时替换底层数据库，访问数据库的</a:t>
            </a:r>
            <a:r>
              <a:rPr lang="en-US" altLang="zh-CN" sz="1400">
                <a:solidFill>
                  <a:schemeClr val="tx1">
                    <a:lumMod val="85000"/>
                    <a:lumOff val="15000"/>
                  </a:schemeClr>
                </a:solidFill>
                <a:latin typeface="阿里巴巴普惠体" panose="00020600040101010101"/>
                <a:ea typeface="Alibaba PuHuiTi B"/>
              </a:rPr>
              <a:t>Java</a:t>
            </a:r>
            <a:r>
              <a:rPr lang="zh-CN" altLang="en-US" sz="1400">
                <a:solidFill>
                  <a:schemeClr val="tx1">
                    <a:lumMod val="85000"/>
                    <a:lumOff val="15000"/>
                  </a:schemeClr>
                </a:solidFill>
                <a:latin typeface="阿里巴巴普惠体" panose="00020600040101010101"/>
                <a:ea typeface="Alibaba PuHuiTi B"/>
              </a:rPr>
              <a:t>代码基本不变</a:t>
            </a:r>
            <a:endParaRPr lang="en-US" altLang="zh-CN" sz="1400">
              <a:solidFill>
                <a:schemeClr val="tx1">
                  <a:lumMod val="85000"/>
                  <a:lumOff val="15000"/>
                </a:schemeClr>
              </a:solidFill>
              <a:latin typeface="阿里巴巴普惠体" panose="00020600040101010101"/>
              <a:ea typeface="Alibaba PuHuiTi B"/>
            </a:endParaRPr>
          </a:p>
        </p:txBody>
      </p:sp>
      <p:pic>
        <p:nvPicPr>
          <p:cNvPr id="9" name="图片 8"/>
          <p:cNvPicPr>
            <a:picLocks noChangeAspect="1"/>
          </p:cNvPicPr>
          <p:nvPr/>
        </p:nvPicPr>
        <p:blipFill>
          <a:blip r:embed="rId1"/>
          <a:stretch>
            <a:fillRect/>
          </a:stretch>
        </p:blipFill>
        <p:spPr>
          <a:xfrm>
            <a:off x="6015468" y="4890631"/>
            <a:ext cx="799569" cy="593495"/>
          </a:xfrm>
          <a:prstGeom prst="rect">
            <a:avLst/>
          </a:prstGeom>
        </p:spPr>
      </p:pic>
      <p:pic>
        <p:nvPicPr>
          <p:cNvPr id="3" name="图片 2"/>
          <p:cNvPicPr>
            <a:picLocks noChangeAspect="1"/>
          </p:cNvPicPr>
          <p:nvPr/>
        </p:nvPicPr>
        <p:blipFill>
          <a:blip r:embed="rId2"/>
          <a:stretch>
            <a:fillRect/>
          </a:stretch>
        </p:blipFill>
        <p:spPr>
          <a:xfrm>
            <a:off x="7654244" y="4904058"/>
            <a:ext cx="1290841" cy="597551"/>
          </a:xfrm>
          <a:prstGeom prst="rect">
            <a:avLst/>
          </a:prstGeom>
        </p:spPr>
      </p:pic>
      <p:pic>
        <p:nvPicPr>
          <p:cNvPr id="12" name="图片 11"/>
          <p:cNvPicPr>
            <a:picLocks noChangeAspect="1"/>
          </p:cNvPicPr>
          <p:nvPr/>
        </p:nvPicPr>
        <p:blipFill>
          <a:blip r:embed="rId3"/>
          <a:stretch>
            <a:fillRect/>
          </a:stretch>
        </p:blipFill>
        <p:spPr>
          <a:xfrm>
            <a:off x="9964660" y="4814376"/>
            <a:ext cx="689897" cy="687233"/>
          </a:xfrm>
          <a:prstGeom prst="rect">
            <a:avLst/>
          </a:prstGeom>
        </p:spPr>
      </p:pic>
      <p:sp>
        <p:nvSpPr>
          <p:cNvPr id="13" name="矩形: 圆角 12"/>
          <p:cNvSpPr/>
          <p:nvPr/>
        </p:nvSpPr>
        <p:spPr>
          <a:xfrm>
            <a:off x="7312113" y="2204941"/>
            <a:ext cx="1975104" cy="53129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ea typeface="Alibaba PuHuiTi B"/>
              </a:rPr>
              <a:t>Java</a:t>
            </a:r>
            <a:r>
              <a:rPr lang="zh-CN" altLang="en-US" sz="1600">
                <a:ea typeface="Alibaba PuHuiTi B"/>
              </a:rPr>
              <a:t>代码</a:t>
            </a:r>
            <a:endParaRPr lang="zh-CN" altLang="en-US" sz="1600">
              <a:ea typeface="Alibaba PuHuiTi B"/>
            </a:endParaRPr>
          </a:p>
        </p:txBody>
      </p:sp>
      <p:sp>
        <p:nvSpPr>
          <p:cNvPr id="15" name="矩形: 圆角 14"/>
          <p:cNvSpPr/>
          <p:nvPr/>
        </p:nvSpPr>
        <p:spPr>
          <a:xfrm>
            <a:off x="7312113" y="3036605"/>
            <a:ext cx="1975104" cy="53129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ea typeface="Alibaba PuHuiTi B"/>
              </a:rPr>
              <a:t>JDBC </a:t>
            </a:r>
            <a:endParaRPr lang="zh-CN" altLang="en-US" sz="1600">
              <a:ea typeface="Alibaba PuHuiTi B"/>
            </a:endParaRPr>
          </a:p>
        </p:txBody>
      </p:sp>
      <p:sp>
        <p:nvSpPr>
          <p:cNvPr id="16" name="矩形: 圆角 15"/>
          <p:cNvSpPr/>
          <p:nvPr/>
        </p:nvSpPr>
        <p:spPr>
          <a:xfrm>
            <a:off x="5838099" y="4043985"/>
            <a:ext cx="1159414" cy="53129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ea typeface="Alibaba PuHuiTi B"/>
              </a:rPr>
              <a:t>MySQL</a:t>
            </a:r>
            <a:br>
              <a:rPr lang="en-US" altLang="zh-CN" sz="1600">
                <a:ea typeface="Alibaba PuHuiTi B"/>
              </a:rPr>
            </a:br>
            <a:r>
              <a:rPr lang="zh-CN" altLang="en-US" sz="1600">
                <a:ea typeface="Alibaba PuHuiTi B"/>
              </a:rPr>
              <a:t>驱动</a:t>
            </a:r>
            <a:endParaRPr lang="zh-CN" altLang="en-US" sz="1600">
              <a:ea typeface="Alibaba PuHuiTi B"/>
            </a:endParaRPr>
          </a:p>
        </p:txBody>
      </p:sp>
      <p:sp>
        <p:nvSpPr>
          <p:cNvPr id="17" name="矩形: 圆角 16"/>
          <p:cNvSpPr/>
          <p:nvPr/>
        </p:nvSpPr>
        <p:spPr>
          <a:xfrm>
            <a:off x="7719958" y="4039125"/>
            <a:ext cx="1159414" cy="53129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ea typeface="Alibaba PuHuiTi B"/>
              </a:rPr>
              <a:t>Oracle</a:t>
            </a:r>
            <a:br>
              <a:rPr lang="en-US" altLang="zh-CN" sz="1600">
                <a:ea typeface="Alibaba PuHuiTi B"/>
              </a:rPr>
            </a:br>
            <a:r>
              <a:rPr lang="zh-CN" altLang="en-US" sz="1600">
                <a:ea typeface="Alibaba PuHuiTi B"/>
              </a:rPr>
              <a:t>驱动</a:t>
            </a:r>
            <a:endParaRPr lang="zh-CN" altLang="en-US" sz="1600">
              <a:ea typeface="Alibaba PuHuiTi B"/>
            </a:endParaRPr>
          </a:p>
        </p:txBody>
      </p:sp>
      <p:sp>
        <p:nvSpPr>
          <p:cNvPr id="18" name="矩形: 圆角 17"/>
          <p:cNvSpPr/>
          <p:nvPr/>
        </p:nvSpPr>
        <p:spPr>
          <a:xfrm>
            <a:off x="9729902" y="4022709"/>
            <a:ext cx="1159414" cy="53129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ea typeface="Alibaba PuHuiTi B"/>
              </a:rPr>
              <a:t>DB2</a:t>
            </a:r>
            <a:br>
              <a:rPr lang="en-US" altLang="zh-CN" sz="1600">
                <a:ea typeface="Alibaba PuHuiTi B"/>
              </a:rPr>
            </a:br>
            <a:r>
              <a:rPr lang="zh-CN" altLang="en-US" sz="1600">
                <a:ea typeface="Alibaba PuHuiTi B"/>
              </a:rPr>
              <a:t>驱动</a:t>
            </a:r>
            <a:endParaRPr lang="zh-CN" altLang="en-US" sz="1600">
              <a:ea typeface="Alibaba PuHuiTi B"/>
            </a:endParaRPr>
          </a:p>
        </p:txBody>
      </p:sp>
      <p:cxnSp>
        <p:nvCxnSpPr>
          <p:cNvPr id="19" name="直接箭头连接符 18"/>
          <p:cNvCxnSpPr>
            <a:stCxn id="13" idx="2"/>
            <a:endCxn id="15" idx="0"/>
          </p:cNvCxnSpPr>
          <p:nvPr/>
        </p:nvCxnSpPr>
        <p:spPr>
          <a:xfrm>
            <a:off x="8299665" y="2736235"/>
            <a:ext cx="0" cy="30037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1" name="直接箭头连接符 20"/>
          <p:cNvCxnSpPr>
            <a:stCxn id="15" idx="2"/>
            <a:endCxn id="16" idx="0"/>
          </p:cNvCxnSpPr>
          <p:nvPr/>
        </p:nvCxnSpPr>
        <p:spPr>
          <a:xfrm flipH="1">
            <a:off x="6417806" y="3567899"/>
            <a:ext cx="1881859" cy="47608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3" name="直接箭头连接符 22"/>
          <p:cNvCxnSpPr>
            <a:stCxn id="15" idx="2"/>
            <a:endCxn id="17" idx="0"/>
          </p:cNvCxnSpPr>
          <p:nvPr/>
        </p:nvCxnSpPr>
        <p:spPr>
          <a:xfrm>
            <a:off x="8299665" y="3567899"/>
            <a:ext cx="0" cy="47122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5" name="直接箭头连接符 24"/>
          <p:cNvCxnSpPr>
            <a:stCxn id="15" idx="2"/>
            <a:endCxn id="18" idx="0"/>
          </p:cNvCxnSpPr>
          <p:nvPr/>
        </p:nvCxnSpPr>
        <p:spPr>
          <a:xfrm>
            <a:off x="8299665" y="3567899"/>
            <a:ext cx="2009944" cy="45481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7" name="直接箭头连接符 26"/>
          <p:cNvCxnSpPr>
            <a:stCxn id="16" idx="2"/>
            <a:endCxn id="9" idx="0"/>
          </p:cNvCxnSpPr>
          <p:nvPr/>
        </p:nvCxnSpPr>
        <p:spPr>
          <a:xfrm flipH="1">
            <a:off x="6415253" y="4575279"/>
            <a:ext cx="2553" cy="31535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9" name="直接箭头连接符 28"/>
          <p:cNvCxnSpPr>
            <a:stCxn id="17" idx="2"/>
            <a:endCxn id="3" idx="0"/>
          </p:cNvCxnSpPr>
          <p:nvPr/>
        </p:nvCxnSpPr>
        <p:spPr>
          <a:xfrm>
            <a:off x="8299665" y="4570419"/>
            <a:ext cx="0" cy="33363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1" name="直接箭头连接符 30"/>
          <p:cNvCxnSpPr>
            <a:stCxn id="18" idx="2"/>
            <a:endCxn id="12" idx="0"/>
          </p:cNvCxnSpPr>
          <p:nvPr/>
        </p:nvCxnSpPr>
        <p:spPr>
          <a:xfrm>
            <a:off x="10309609" y="4554003"/>
            <a:ext cx="0" cy="26037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8" name="箭头: 左 7"/>
          <p:cNvSpPr/>
          <p:nvPr/>
        </p:nvSpPr>
        <p:spPr>
          <a:xfrm>
            <a:off x="9438074" y="3078809"/>
            <a:ext cx="643319" cy="446886"/>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0081393" y="3106080"/>
            <a:ext cx="1338879" cy="377411"/>
          </a:xfrm>
          <a:prstGeom prst="rect">
            <a:avLst/>
          </a:prstGeom>
          <a:noFill/>
        </p:spPr>
        <p:txBody>
          <a:bodyPr wrap="square">
            <a:spAutoFit/>
          </a:bodyPr>
          <a:lstStyle/>
          <a:p>
            <a:pPr>
              <a:lnSpc>
                <a:spcPct val="150000"/>
              </a:lnSpc>
              <a:defRPr/>
            </a:pPr>
            <a:r>
              <a:rPr lang="zh-CN" altLang="en-US" sz="1400">
                <a:solidFill>
                  <a:srgbClr val="C00000"/>
                </a:solidFill>
                <a:latin typeface="阿里巴巴普惠体" panose="00020600040101010101"/>
                <a:ea typeface="Alibaba PuHuiTi B"/>
              </a:rPr>
              <a:t>一套标准接口</a:t>
            </a:r>
            <a:endParaRPr lang="en-US" altLang="zh-CN" sz="1400">
              <a:solidFill>
                <a:srgbClr val="C00000"/>
              </a:solidFill>
              <a:latin typeface="阿里巴巴普惠体" panose="00020600040101010101"/>
              <a:ea typeface="Alibaba PuHuiTi B"/>
            </a:endParaRPr>
          </a:p>
        </p:txBody>
      </p:sp>
      <p:sp>
        <p:nvSpPr>
          <p:cNvPr id="30" name="箭头: 左 29"/>
          <p:cNvSpPr/>
          <p:nvPr/>
        </p:nvSpPr>
        <p:spPr>
          <a:xfrm>
            <a:off x="11044726" y="4081329"/>
            <a:ext cx="477834" cy="446886"/>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11522561" y="4067313"/>
            <a:ext cx="796992" cy="377411"/>
          </a:xfrm>
          <a:prstGeom prst="rect">
            <a:avLst/>
          </a:prstGeom>
          <a:noFill/>
        </p:spPr>
        <p:txBody>
          <a:bodyPr wrap="square">
            <a:spAutoFit/>
          </a:bodyPr>
          <a:lstStyle/>
          <a:p>
            <a:pPr>
              <a:lnSpc>
                <a:spcPct val="150000"/>
              </a:lnSpc>
              <a:defRPr/>
            </a:pPr>
            <a:r>
              <a:rPr lang="zh-CN" altLang="en-US" sz="1400">
                <a:solidFill>
                  <a:srgbClr val="C00000"/>
                </a:solidFill>
                <a:latin typeface="阿里巴巴普惠体" panose="00020600040101010101"/>
                <a:ea typeface="Alibaba PuHuiTi B"/>
              </a:rPr>
              <a:t>实现类</a:t>
            </a:r>
            <a:endParaRPr lang="en-US" altLang="zh-CN" sz="1400">
              <a:solidFill>
                <a:srgbClr val="C00000"/>
              </a:solidFill>
              <a:latin typeface="阿里巴巴普惠体" panose="00020600040101010101"/>
              <a:ea typeface="Alibaba PuHuiTi B"/>
            </a:endParaRPr>
          </a:p>
        </p:txBody>
      </p:sp>
      <p:sp>
        <p:nvSpPr>
          <p:cNvPr id="33" name="文本框 32"/>
          <p:cNvSpPr txBox="1"/>
          <p:nvPr/>
        </p:nvSpPr>
        <p:spPr>
          <a:xfrm>
            <a:off x="7498749" y="1418397"/>
            <a:ext cx="4023811" cy="377411"/>
          </a:xfrm>
          <a:prstGeom prst="rect">
            <a:avLst/>
          </a:prstGeom>
          <a:noFill/>
        </p:spPr>
        <p:txBody>
          <a:bodyPr wrap="square">
            <a:spAutoFit/>
          </a:bodyPr>
          <a:lstStyle/>
          <a:p>
            <a:pPr>
              <a:lnSpc>
                <a:spcPct val="150000"/>
              </a:lnSpc>
              <a:defRPr/>
            </a:pPr>
            <a:r>
              <a:rPr lang="zh-CN" altLang="en-US" sz="1400">
                <a:solidFill>
                  <a:srgbClr val="C00000"/>
                </a:solidFill>
                <a:latin typeface="阿里巴巴普惠体" panose="00020600040101010101"/>
                <a:ea typeface="Alibaba PuHuiTi B"/>
              </a:rPr>
              <a:t>同一套</a:t>
            </a:r>
            <a:r>
              <a:rPr lang="en-US" altLang="zh-CN" sz="1400">
                <a:solidFill>
                  <a:srgbClr val="C00000"/>
                </a:solidFill>
                <a:latin typeface="阿里巴巴普惠体" panose="00020600040101010101"/>
                <a:ea typeface="Alibaba PuHuiTi B"/>
              </a:rPr>
              <a:t>Java</a:t>
            </a:r>
            <a:r>
              <a:rPr lang="zh-CN" altLang="en-US" sz="1400">
                <a:solidFill>
                  <a:srgbClr val="C00000"/>
                </a:solidFill>
                <a:latin typeface="阿里巴巴普惠体" panose="00020600040101010101"/>
                <a:ea typeface="Alibaba PuHuiTi B"/>
              </a:rPr>
              <a:t>代码，操作不同的关系型数据库</a:t>
            </a:r>
            <a:endParaRPr lang="en-US" altLang="zh-CN" sz="1400">
              <a:solidFill>
                <a:srgbClr val="C00000"/>
              </a:solidFill>
              <a:latin typeface="阿里巴巴普惠体" panose="00020600040101010101"/>
              <a:ea typeface="Alibaba PuHuiTi B"/>
            </a:endParaRPr>
          </a:p>
        </p:txBody>
      </p:sp>
      <mc:AlternateContent xmlns:mc="http://schemas.openxmlformats.org/markup-compatibility/2006" xmlns:p14="http://schemas.microsoft.com/office/powerpoint/2010/main">
        <mc:Choice Requires="p14">
          <p:contentPart r:id="rId4" p14:bwMode="auto">
            <p14:nvContentPartPr>
              <p14:cNvPr id="7" name="墨迹 6"/>
              <p14:cNvContentPartPr/>
              <p14:nvPr/>
            </p14:nvContentPartPr>
            <p14:xfrm>
              <a:off x="2320290" y="2249170"/>
              <a:ext cx="2741930" cy="184150"/>
            </p14:xfrm>
          </p:contentPart>
        </mc:Choice>
        <mc:Fallback xmlns="">
          <p:pic>
            <p:nvPicPr>
              <p:cNvPr id="7" name="墨迹 6"/>
            </p:nvPicPr>
            <p:blipFill>
              <a:blip r:embed="rId5"/>
            </p:blipFill>
            <p:spPr>
              <a:xfrm>
                <a:off x="2320290" y="2249170"/>
                <a:ext cx="2741930" cy="18415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4" name="墨迹 13"/>
              <p14:cNvContentPartPr/>
              <p14:nvPr/>
            </p14:nvContentPartPr>
            <p14:xfrm>
              <a:off x="5710555" y="1481455"/>
              <a:ext cx="528320" cy="477520"/>
            </p14:xfrm>
          </p:contentPart>
        </mc:Choice>
        <mc:Fallback xmlns="">
          <p:pic>
            <p:nvPicPr>
              <p:cNvPr id="14" name="墨迹 13"/>
            </p:nvPicPr>
            <p:blipFill>
              <a:blip r:embed="rId7"/>
            </p:blipFill>
            <p:spPr>
              <a:xfrm>
                <a:off x="5710555" y="1481455"/>
                <a:ext cx="528320" cy="47752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par>
                                <p:cTn id="21" presetID="14" presetClass="entr" presetSubtype="1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randombar(horizontal)">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up)">
                                      <p:cBhvr>
                                        <p:cTn id="33" dur="500"/>
                                        <p:tgtEl>
                                          <p:spTgt spid="19"/>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randombar(horizontal)">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randombar(horizontal)">
                                      <p:cBhvr>
                                        <p:cTn id="41" dur="500"/>
                                        <p:tgtEl>
                                          <p:spTgt spid="24"/>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right)">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randombar(horizontal)">
                                      <p:cBhvr>
                                        <p:cTn id="49" dur="500"/>
                                        <p:tgtEl>
                                          <p:spTgt spid="16"/>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randombar(horizontal)">
                                      <p:cBhvr>
                                        <p:cTn id="52" dur="500"/>
                                        <p:tgtEl>
                                          <p:spTgt spid="17"/>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randombar(horizontal)">
                                      <p:cBhvr>
                                        <p:cTn id="55" dur="5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500"/>
                                        <p:tgtEl>
                                          <p:spTgt spid="21"/>
                                        </p:tgtEl>
                                      </p:cBhvr>
                                    </p:animEffect>
                                  </p:childTnLst>
                                </p:cTn>
                              </p:par>
                              <p:par>
                                <p:cTn id="61" presetID="22" presetClass="entr" presetSubtype="1"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up)">
                                      <p:cBhvr>
                                        <p:cTn id="63" dur="500"/>
                                        <p:tgtEl>
                                          <p:spTgt spid="23"/>
                                        </p:tgtEl>
                                      </p:cBhvr>
                                    </p:animEffect>
                                  </p:childTnLst>
                                </p:cTn>
                              </p:par>
                              <p:par>
                                <p:cTn id="64" presetID="22" presetClass="entr" presetSubtype="1"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up)">
                                      <p:cBhvr>
                                        <p:cTn id="66" dur="500"/>
                                        <p:tgtEl>
                                          <p:spTgt spid="25"/>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randombar(horizontal)">
                                      <p:cBhvr>
                                        <p:cTn id="71" dur="500"/>
                                        <p:tgtEl>
                                          <p:spTgt spid="32"/>
                                        </p:tgtEl>
                                      </p:cBhvr>
                                    </p:animEffect>
                                  </p:childTnLst>
                                </p:cTn>
                              </p:par>
                              <p:par>
                                <p:cTn id="72" presetID="22" presetClass="entr" presetSubtype="2"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right)">
                                      <p:cBhvr>
                                        <p:cTn id="74" dur="500"/>
                                        <p:tgtEl>
                                          <p:spTgt spid="3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up)">
                                      <p:cBhvr>
                                        <p:cTn id="79" dur="500"/>
                                        <p:tgtEl>
                                          <p:spTgt spid="27"/>
                                        </p:tgtEl>
                                      </p:cBhvr>
                                    </p:animEffect>
                                  </p:childTnLst>
                                </p:cTn>
                              </p:par>
                              <p:par>
                                <p:cTn id="80" presetID="22" presetClass="entr" presetSubtype="1" fill="hold"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wipe(up)">
                                      <p:cBhvr>
                                        <p:cTn id="82" dur="500"/>
                                        <p:tgtEl>
                                          <p:spTgt spid="29"/>
                                        </p:tgtEl>
                                      </p:cBhvr>
                                    </p:animEffect>
                                  </p:childTnLst>
                                </p:cTn>
                              </p:par>
                              <p:par>
                                <p:cTn id="83" presetID="22" presetClass="entr" presetSubtype="1" fill="hold" nodeType="with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wipe(up)">
                                      <p:cBhvr>
                                        <p:cTn id="85" dur="500"/>
                                        <p:tgtEl>
                                          <p:spTgt spid="31"/>
                                        </p:tgtEl>
                                      </p:cBhvr>
                                    </p:animEffect>
                                  </p:childTnLst>
                                </p:cTn>
                              </p:par>
                            </p:childTnLst>
                          </p:cTn>
                        </p:par>
                      </p:childTnLst>
                    </p:cTn>
                  </p:par>
                  <p:par>
                    <p:cTn id="86" fill="hold">
                      <p:stCondLst>
                        <p:cond delay="indefinite"/>
                      </p:stCondLst>
                      <p:childTnLst>
                        <p:par>
                          <p:cTn id="87" fill="hold">
                            <p:stCondLst>
                              <p:cond delay="0"/>
                            </p:stCondLst>
                            <p:childTnLst>
                              <p:par>
                                <p:cTn id="88" presetID="14" presetClass="entr" presetSubtype="10" fill="hold" grpId="0" nodeType="clickEffect">
                                  <p:stCondLst>
                                    <p:cond delay="0"/>
                                  </p:stCondLst>
                                  <p:childTnLst>
                                    <p:set>
                                      <p:cBhvr>
                                        <p:cTn id="89" dur="1" fill="hold">
                                          <p:stCondLst>
                                            <p:cond delay="0"/>
                                          </p:stCondLst>
                                        </p:cTn>
                                        <p:tgtEl>
                                          <p:spTgt spid="5"/>
                                        </p:tgtEl>
                                        <p:attrNameLst>
                                          <p:attrName>style.visibility</p:attrName>
                                        </p:attrNameLst>
                                      </p:cBhvr>
                                      <p:to>
                                        <p:strVal val="visible"/>
                                      </p:to>
                                    </p:set>
                                    <p:animEffect transition="in" filter="randombar(horizontal)">
                                      <p:cBhvr>
                                        <p:cTn id="90" dur="500"/>
                                        <p:tgtEl>
                                          <p:spTgt spid="5"/>
                                        </p:tgtEl>
                                      </p:cBhvr>
                                    </p:animEffect>
                                  </p:childTnLst>
                                </p:cTn>
                              </p:par>
                            </p:childTnLst>
                          </p:cTn>
                        </p:par>
                      </p:childTnLst>
                    </p:cTn>
                  </p:par>
                  <p:par>
                    <p:cTn id="91" fill="hold">
                      <p:stCondLst>
                        <p:cond delay="indefinite"/>
                      </p:stCondLst>
                      <p:childTnLst>
                        <p:par>
                          <p:cTn id="92" fill="hold">
                            <p:stCondLst>
                              <p:cond delay="0"/>
                            </p:stCondLst>
                            <p:childTnLst>
                              <p:par>
                                <p:cTn id="93" presetID="14" presetClass="entr" presetSubtype="10" fill="hold" grpId="0" nodeType="clickEffect">
                                  <p:stCondLst>
                                    <p:cond delay="0"/>
                                  </p:stCondLst>
                                  <p:childTnLst>
                                    <p:set>
                                      <p:cBhvr>
                                        <p:cTn id="94" dur="1" fill="hold">
                                          <p:stCondLst>
                                            <p:cond delay="0"/>
                                          </p:stCondLst>
                                        </p:cTn>
                                        <p:tgtEl>
                                          <p:spTgt spid="6"/>
                                        </p:tgtEl>
                                        <p:attrNameLst>
                                          <p:attrName>style.visibility</p:attrName>
                                        </p:attrNameLst>
                                      </p:cBhvr>
                                      <p:to>
                                        <p:strVal val="visible"/>
                                      </p:to>
                                    </p:set>
                                    <p:animEffect transition="in" filter="randombar(horizontal)">
                                      <p:cBhvr>
                                        <p:cTn id="9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3" grpId="0" animBg="1"/>
      <p:bldP spid="15" grpId="0" animBg="1"/>
      <p:bldP spid="16" grpId="0" animBg="1"/>
      <p:bldP spid="17" grpId="0" animBg="1"/>
      <p:bldP spid="18" grpId="0" animBg="1"/>
      <p:bldP spid="8" grpId="0" animBg="1"/>
      <p:bldP spid="24" grpId="0"/>
      <p:bldP spid="30" grpId="0" animBg="1"/>
      <p:bldP spid="32"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248548" y="1300797"/>
            <a:ext cx="5973761" cy="4256405"/>
          </a:xfrm>
        </p:spPr>
        <p:txBody>
          <a:bodyPr/>
          <a:lstStyle/>
          <a:p>
            <a:r>
              <a:rPr lang="en-US" altLang="zh-CN">
                <a:solidFill>
                  <a:schemeClr val="tx1">
                    <a:lumMod val="85000"/>
                    <a:lumOff val="15000"/>
                  </a:schemeClr>
                </a:solidFill>
              </a:rPr>
              <a:t>JDBC </a:t>
            </a:r>
            <a:r>
              <a:rPr lang="zh-CN" altLang="en-US">
                <a:solidFill>
                  <a:schemeClr val="tx1">
                    <a:lumMod val="85000"/>
                    <a:lumOff val="15000"/>
                  </a:schemeClr>
                </a:solidFill>
              </a:rPr>
              <a:t>简介</a:t>
            </a:r>
            <a:endParaRPr lang="en-US" altLang="zh-CN">
              <a:solidFill>
                <a:schemeClr val="tx1">
                  <a:lumMod val="85000"/>
                  <a:lumOff val="15000"/>
                </a:schemeClr>
              </a:solidFill>
            </a:endParaRPr>
          </a:p>
          <a:p>
            <a:r>
              <a:rPr lang="en-US" altLang="zh-CN">
                <a:solidFill>
                  <a:srgbClr val="C00000"/>
                </a:solidFill>
              </a:rPr>
              <a:t>JDBC </a:t>
            </a:r>
            <a:r>
              <a:rPr lang="zh-CN" altLang="en-US">
                <a:solidFill>
                  <a:srgbClr val="C00000"/>
                </a:solidFill>
              </a:rPr>
              <a:t>快速入门</a:t>
            </a:r>
            <a:endParaRPr lang="en-US" altLang="zh-CN">
              <a:solidFill>
                <a:srgbClr val="C00000"/>
              </a:solidFill>
            </a:endParaRPr>
          </a:p>
          <a:p>
            <a:r>
              <a:rPr lang="en-US" altLang="zh-CN"/>
              <a:t>JDBC API </a:t>
            </a:r>
            <a:r>
              <a:rPr lang="zh-CN" altLang="en-US"/>
              <a:t>详解</a:t>
            </a:r>
            <a:endParaRPr lang="en-US" altLang="zh-CN"/>
          </a:p>
          <a:p>
            <a:r>
              <a:rPr kumimoji="1" lang="zh-CN" altLang="en-US"/>
              <a:t>数据库连接池</a:t>
            </a:r>
            <a:endParaRPr kumimoji="1" lang="en-US" altLang="zh-CN"/>
          </a:p>
          <a:p>
            <a:endParaRPr kumimoji="1"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p:cNvSpPr txBox="1">
            <a:spLocks noChangeArrowheads="1"/>
          </p:cNvSpPr>
          <p:nvPr/>
        </p:nvSpPr>
        <p:spPr bwMode="auto">
          <a:xfrm>
            <a:off x="2478881" y="-25399"/>
            <a:ext cx="553693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Alibaba PuHuiTi B"/>
                <a:sym typeface="+mn-ea"/>
              </a:rPr>
              <a:t>JDBC </a:t>
            </a:r>
            <a:r>
              <a:rPr lang="zh-CN" altLang="en-US" sz="2400" b="1" kern="0" dirty="0">
                <a:solidFill>
                  <a:schemeClr val="tx1">
                    <a:lumMod val="65000"/>
                    <a:lumOff val="35000"/>
                  </a:schemeClr>
                </a:solidFill>
                <a:latin typeface="微软雅黑" panose="020B0503020204020204" pitchFamily="34" charset="-122"/>
                <a:ea typeface="Alibaba PuHuiTi B"/>
                <a:sym typeface="+mn-ea"/>
              </a:rPr>
              <a:t>快速入门</a:t>
            </a:r>
            <a:endParaRPr lang="zh-TW" altLang="zh-CN" sz="2800" b="1" kern="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22" name="TextBox 3"/>
          <p:cNvSpPr txBox="1"/>
          <p:nvPr/>
        </p:nvSpPr>
        <p:spPr>
          <a:xfrm>
            <a:off x="1962317" y="2627954"/>
            <a:ext cx="5451123" cy="335156"/>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zh-CN" altLang="zh-CN" sz="1200">
                <a:solidFill>
                  <a:srgbClr val="080808"/>
                </a:solidFill>
                <a:latin typeface="Arial Unicode MS"/>
                <a:ea typeface="Alibaba PuHuiTi B"/>
              </a:rPr>
              <a:t>Class.forName(</a:t>
            </a:r>
            <a:r>
              <a:rPr lang="zh-CN" altLang="zh-CN" sz="1200">
                <a:solidFill>
                  <a:srgbClr val="067D17"/>
                </a:solidFill>
                <a:latin typeface="Arial Unicode MS"/>
                <a:ea typeface="Alibaba PuHuiTi B"/>
              </a:rPr>
              <a:t>"com.mysql.jdbc.Driver"</a:t>
            </a:r>
            <a:r>
              <a:rPr lang="zh-CN" altLang="zh-CN" sz="1200">
                <a:solidFill>
                  <a:srgbClr val="080808"/>
                </a:solidFill>
                <a:latin typeface="Arial Unicode MS"/>
                <a:ea typeface="Alibaba PuHuiTi B"/>
              </a:rPr>
              <a:t>);</a:t>
            </a:r>
            <a:endParaRPr lang="zh-CN" altLang="zh-CN">
              <a:latin typeface="Arial" panose="020B0604020202020204" pitchFamily="34" charset="0"/>
              <a:ea typeface="Alibaba PuHuiTi B"/>
            </a:endParaRPr>
          </a:p>
        </p:txBody>
      </p:sp>
      <p:sp>
        <p:nvSpPr>
          <p:cNvPr id="2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3" name="文本框 32"/>
          <p:cNvSpPr txBox="1"/>
          <p:nvPr/>
        </p:nvSpPr>
        <p:spPr>
          <a:xfrm>
            <a:off x="1917949" y="2260796"/>
            <a:ext cx="1562099" cy="336695"/>
          </a:xfrm>
          <a:prstGeom prst="rect">
            <a:avLst/>
          </a:prstGeom>
          <a:noFill/>
        </p:spPr>
        <p:txBody>
          <a:bodyPr wrap="square">
            <a:spAutoFit/>
          </a:bodyPr>
          <a:lstStyle/>
          <a:p>
            <a:pPr>
              <a:lnSpc>
                <a:spcPct val="150000"/>
              </a:lnSpc>
              <a:defRPr/>
            </a:pPr>
            <a:r>
              <a:rPr lang="en-US" altLang="zh-CN" sz="1200">
                <a:solidFill>
                  <a:schemeClr val="tx1">
                    <a:lumMod val="85000"/>
                    <a:lumOff val="15000"/>
                  </a:schemeClr>
                </a:solidFill>
                <a:latin typeface="阿里巴巴普惠体" panose="00020600040101010101"/>
                <a:ea typeface="Alibaba PuHuiTi B"/>
              </a:rPr>
              <a:t>1.   </a:t>
            </a:r>
            <a:r>
              <a:rPr lang="zh-CN" altLang="en-US" sz="1200">
                <a:solidFill>
                  <a:schemeClr val="tx1">
                    <a:lumMod val="85000"/>
                    <a:lumOff val="15000"/>
                  </a:schemeClr>
                </a:solidFill>
                <a:latin typeface="阿里巴巴普惠体" panose="00020600040101010101"/>
                <a:ea typeface="Alibaba PuHuiTi B"/>
              </a:rPr>
              <a:t>注册驱动</a:t>
            </a:r>
            <a:endParaRPr lang="en-US" altLang="zh-CN" sz="1200">
              <a:solidFill>
                <a:schemeClr val="tx1">
                  <a:lumMod val="85000"/>
                  <a:lumOff val="15000"/>
                </a:schemeClr>
              </a:solidFill>
              <a:latin typeface="阿里巴巴普惠体" panose="00020600040101010101"/>
              <a:ea typeface="Alibaba PuHuiTi B"/>
            </a:endParaRPr>
          </a:p>
        </p:txBody>
      </p:sp>
      <p:sp>
        <p:nvSpPr>
          <p:cNvPr id="34" name="文本框 33"/>
          <p:cNvSpPr txBox="1"/>
          <p:nvPr/>
        </p:nvSpPr>
        <p:spPr>
          <a:xfrm>
            <a:off x="1917949" y="2918860"/>
            <a:ext cx="1562099" cy="336695"/>
          </a:xfrm>
          <a:prstGeom prst="rect">
            <a:avLst/>
          </a:prstGeom>
          <a:noFill/>
        </p:spPr>
        <p:txBody>
          <a:bodyPr wrap="square">
            <a:spAutoFit/>
          </a:bodyPr>
          <a:lstStyle/>
          <a:p>
            <a:pPr>
              <a:lnSpc>
                <a:spcPct val="150000"/>
              </a:lnSpc>
              <a:defRPr/>
            </a:pPr>
            <a:r>
              <a:rPr lang="en-US" altLang="zh-CN" sz="1200">
                <a:solidFill>
                  <a:schemeClr val="tx1">
                    <a:lumMod val="85000"/>
                    <a:lumOff val="15000"/>
                  </a:schemeClr>
                </a:solidFill>
                <a:latin typeface="阿里巴巴普惠体" panose="00020600040101010101"/>
                <a:ea typeface="Alibaba PuHuiTi B"/>
              </a:rPr>
              <a:t>2.   </a:t>
            </a:r>
            <a:r>
              <a:rPr lang="zh-CN" altLang="en-US" sz="1200">
                <a:solidFill>
                  <a:schemeClr val="tx1">
                    <a:lumMod val="85000"/>
                    <a:lumOff val="15000"/>
                  </a:schemeClr>
                </a:solidFill>
                <a:latin typeface="阿里巴巴普惠体" panose="00020600040101010101"/>
                <a:ea typeface="Alibaba PuHuiTi B"/>
              </a:rPr>
              <a:t>获取连接</a:t>
            </a:r>
            <a:endParaRPr lang="en-US" altLang="zh-CN" sz="1200">
              <a:solidFill>
                <a:schemeClr val="tx1">
                  <a:lumMod val="85000"/>
                  <a:lumOff val="15000"/>
                </a:schemeClr>
              </a:solidFill>
              <a:latin typeface="阿里巴巴普惠体" panose="00020600040101010101"/>
              <a:ea typeface="Alibaba PuHuiTi B"/>
            </a:endParaRPr>
          </a:p>
        </p:txBody>
      </p:sp>
      <p:sp>
        <p:nvSpPr>
          <p:cNvPr id="36" name="TextBox 3"/>
          <p:cNvSpPr txBox="1"/>
          <p:nvPr/>
        </p:nvSpPr>
        <p:spPr>
          <a:xfrm>
            <a:off x="1962318" y="3253307"/>
            <a:ext cx="5451122" cy="335156"/>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200">
                <a:solidFill>
                  <a:srgbClr val="080808"/>
                </a:solidFill>
                <a:latin typeface="Arial Unicode MS"/>
                <a:ea typeface="Alibaba PuHuiTi B"/>
              </a:rPr>
              <a:t>Connection conn = DriverManager.getConnection(url, username, password);</a:t>
            </a:r>
            <a:endParaRPr lang="en-US" altLang="zh-CN" sz="1200">
              <a:solidFill>
                <a:srgbClr val="080808"/>
              </a:solidFill>
              <a:latin typeface="Arial Unicode MS"/>
              <a:ea typeface="Alibaba PuHuiTi B"/>
            </a:endParaRPr>
          </a:p>
        </p:txBody>
      </p:sp>
      <p:sp>
        <p:nvSpPr>
          <p:cNvPr id="28"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7" name="文本框 36"/>
          <p:cNvSpPr txBox="1"/>
          <p:nvPr/>
        </p:nvSpPr>
        <p:spPr>
          <a:xfrm>
            <a:off x="1917949" y="3536378"/>
            <a:ext cx="1562099" cy="336695"/>
          </a:xfrm>
          <a:prstGeom prst="rect">
            <a:avLst/>
          </a:prstGeom>
          <a:noFill/>
        </p:spPr>
        <p:txBody>
          <a:bodyPr wrap="square">
            <a:spAutoFit/>
          </a:bodyPr>
          <a:lstStyle/>
          <a:p>
            <a:pPr>
              <a:lnSpc>
                <a:spcPct val="150000"/>
              </a:lnSpc>
              <a:defRPr/>
            </a:pPr>
            <a:r>
              <a:rPr lang="en-US" altLang="zh-CN" sz="1200">
                <a:solidFill>
                  <a:schemeClr val="tx1">
                    <a:lumMod val="85000"/>
                    <a:lumOff val="15000"/>
                  </a:schemeClr>
                </a:solidFill>
                <a:latin typeface="阿里巴巴普惠体" panose="00020600040101010101"/>
                <a:ea typeface="Alibaba PuHuiTi B"/>
              </a:rPr>
              <a:t>3.   </a:t>
            </a:r>
            <a:r>
              <a:rPr lang="zh-CN" altLang="en-US" sz="1200">
                <a:solidFill>
                  <a:schemeClr val="tx1">
                    <a:lumMod val="85000"/>
                    <a:lumOff val="15000"/>
                  </a:schemeClr>
                </a:solidFill>
                <a:latin typeface="阿里巴巴普惠体" panose="00020600040101010101"/>
                <a:ea typeface="Alibaba PuHuiTi B"/>
              </a:rPr>
              <a:t>定义</a:t>
            </a:r>
            <a:r>
              <a:rPr lang="en-US" altLang="zh-CN" sz="1200">
                <a:solidFill>
                  <a:schemeClr val="tx1">
                    <a:lumMod val="85000"/>
                    <a:lumOff val="15000"/>
                  </a:schemeClr>
                </a:solidFill>
                <a:latin typeface="阿里巴巴普惠体" panose="00020600040101010101"/>
                <a:ea typeface="Alibaba PuHuiTi B"/>
              </a:rPr>
              <a:t>SQL</a:t>
            </a:r>
            <a:r>
              <a:rPr lang="zh-CN" altLang="en-US" sz="1200">
                <a:solidFill>
                  <a:schemeClr val="tx1">
                    <a:lumMod val="85000"/>
                    <a:lumOff val="15000"/>
                  </a:schemeClr>
                </a:solidFill>
                <a:latin typeface="阿里巴巴普惠体" panose="00020600040101010101"/>
                <a:ea typeface="Alibaba PuHuiTi B"/>
              </a:rPr>
              <a:t>语句</a:t>
            </a:r>
            <a:endParaRPr lang="en-US" altLang="zh-CN" sz="1200">
              <a:solidFill>
                <a:schemeClr val="tx1">
                  <a:lumMod val="85000"/>
                  <a:lumOff val="15000"/>
                </a:schemeClr>
              </a:solidFill>
              <a:latin typeface="阿里巴巴普惠体" panose="00020600040101010101"/>
              <a:ea typeface="Alibaba PuHuiTi B"/>
            </a:endParaRPr>
          </a:p>
        </p:txBody>
      </p:sp>
      <p:sp>
        <p:nvSpPr>
          <p:cNvPr id="38" name="TextBox 3"/>
          <p:cNvSpPr txBox="1"/>
          <p:nvPr/>
        </p:nvSpPr>
        <p:spPr>
          <a:xfrm>
            <a:off x="1962318" y="3900016"/>
            <a:ext cx="5451122" cy="335156"/>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200">
                <a:solidFill>
                  <a:srgbClr val="080808"/>
                </a:solidFill>
                <a:latin typeface="Arial Unicode MS"/>
                <a:ea typeface="Alibaba PuHuiTi B"/>
              </a:rPr>
              <a:t>String sql = </a:t>
            </a:r>
            <a:r>
              <a:rPr lang="zh-CN" altLang="en-US" sz="1200">
                <a:solidFill>
                  <a:srgbClr val="080808"/>
                </a:solidFill>
                <a:latin typeface="Arial Unicode MS"/>
                <a:ea typeface="Alibaba PuHuiTi B"/>
              </a:rPr>
              <a:t> </a:t>
            </a:r>
            <a:r>
              <a:rPr lang="en-US" altLang="zh-CN" sz="1200">
                <a:solidFill>
                  <a:srgbClr val="080808"/>
                </a:solidFill>
                <a:latin typeface="Arial Unicode MS"/>
                <a:ea typeface="Alibaba PuHuiTi B"/>
              </a:rPr>
              <a:t>“update…” ;</a:t>
            </a:r>
            <a:endParaRPr lang="en-US" altLang="zh-CN" sz="1200">
              <a:solidFill>
                <a:srgbClr val="080808"/>
              </a:solidFill>
              <a:latin typeface="Arial Unicode MS"/>
              <a:ea typeface="Alibaba PuHuiTi B"/>
            </a:endParaRPr>
          </a:p>
        </p:txBody>
      </p:sp>
      <p:sp>
        <p:nvSpPr>
          <p:cNvPr id="40" name="文本框 39"/>
          <p:cNvSpPr txBox="1"/>
          <p:nvPr/>
        </p:nvSpPr>
        <p:spPr>
          <a:xfrm>
            <a:off x="1917948" y="4203299"/>
            <a:ext cx="2425451" cy="336695"/>
          </a:xfrm>
          <a:prstGeom prst="rect">
            <a:avLst/>
          </a:prstGeom>
          <a:noFill/>
        </p:spPr>
        <p:txBody>
          <a:bodyPr wrap="square">
            <a:spAutoFit/>
          </a:bodyPr>
          <a:lstStyle/>
          <a:p>
            <a:pPr>
              <a:lnSpc>
                <a:spcPct val="150000"/>
              </a:lnSpc>
              <a:defRPr/>
            </a:pPr>
            <a:r>
              <a:rPr lang="en-US" altLang="zh-CN" sz="1200">
                <a:solidFill>
                  <a:schemeClr val="tx1">
                    <a:lumMod val="85000"/>
                    <a:lumOff val="15000"/>
                  </a:schemeClr>
                </a:solidFill>
                <a:latin typeface="阿里巴巴普惠体" panose="00020600040101010101"/>
                <a:ea typeface="Alibaba PuHuiTi B"/>
              </a:rPr>
              <a:t>4.   </a:t>
            </a:r>
            <a:r>
              <a:rPr lang="zh-CN" altLang="en-US" sz="1200">
                <a:solidFill>
                  <a:schemeClr val="tx1">
                    <a:lumMod val="85000"/>
                    <a:lumOff val="15000"/>
                  </a:schemeClr>
                </a:solidFill>
                <a:latin typeface="阿里巴巴普惠体" panose="00020600040101010101"/>
                <a:ea typeface="Alibaba PuHuiTi B"/>
              </a:rPr>
              <a:t>获取执行</a:t>
            </a:r>
            <a:r>
              <a:rPr lang="en-US" altLang="zh-CN" sz="1200">
                <a:solidFill>
                  <a:schemeClr val="tx1">
                    <a:lumMod val="85000"/>
                    <a:lumOff val="15000"/>
                  </a:schemeClr>
                </a:solidFill>
                <a:latin typeface="阿里巴巴普惠体" panose="00020600040101010101"/>
                <a:ea typeface="Alibaba PuHuiTi B"/>
              </a:rPr>
              <a:t>SQL</a:t>
            </a:r>
            <a:r>
              <a:rPr lang="zh-CN" altLang="en-US" sz="1200">
                <a:solidFill>
                  <a:schemeClr val="tx1">
                    <a:lumMod val="85000"/>
                    <a:lumOff val="15000"/>
                  </a:schemeClr>
                </a:solidFill>
                <a:latin typeface="阿里巴巴普惠体" panose="00020600040101010101"/>
                <a:ea typeface="Alibaba PuHuiTi B"/>
              </a:rPr>
              <a:t>对象</a:t>
            </a:r>
            <a:endParaRPr lang="en-US" altLang="zh-CN" sz="1200">
              <a:solidFill>
                <a:schemeClr val="tx1">
                  <a:lumMod val="85000"/>
                  <a:lumOff val="15000"/>
                </a:schemeClr>
              </a:solidFill>
              <a:latin typeface="阿里巴巴普惠体" panose="00020600040101010101"/>
              <a:ea typeface="Alibaba PuHuiTi B"/>
            </a:endParaRPr>
          </a:p>
        </p:txBody>
      </p:sp>
      <p:sp>
        <p:nvSpPr>
          <p:cNvPr id="41" name="TextBox 3"/>
          <p:cNvSpPr txBox="1"/>
          <p:nvPr/>
        </p:nvSpPr>
        <p:spPr>
          <a:xfrm>
            <a:off x="1962318" y="4542019"/>
            <a:ext cx="5451122" cy="335156"/>
          </a:xfrm>
          <a:prstGeom prst="rect">
            <a:avLst/>
          </a:prstGeom>
          <a:solidFill>
            <a:srgbClr val="FFFFE4"/>
          </a:solidFill>
          <a:ln w="3175">
            <a:solidFill>
              <a:srgbClr val="919191"/>
            </a:solidFill>
          </a:ln>
        </p:spPr>
        <p:txBody>
          <a:bodyPr wrap="square">
            <a:spAutoFit/>
          </a:bodyPr>
          <a:lstStyle/>
          <a:p>
            <a:pPr eaLnBrk="0" fontAlgn="base" hangingPunct="0">
              <a:lnSpc>
                <a:spcPct val="150000"/>
              </a:lnSpc>
              <a:spcBef>
                <a:spcPct val="0"/>
              </a:spcBef>
              <a:spcAft>
                <a:spcPct val="0"/>
              </a:spcAft>
            </a:pPr>
            <a:r>
              <a:rPr lang="en-US" altLang="zh-CN" sz="1200">
                <a:solidFill>
                  <a:srgbClr val="080808"/>
                </a:solidFill>
                <a:latin typeface="Arial Unicode MS"/>
                <a:ea typeface="Alibaba PuHuiTi B"/>
              </a:rPr>
              <a:t>Statement stmt = conn.createStatement();</a:t>
            </a:r>
            <a:endParaRPr lang="en-US" altLang="zh-CN" sz="1200">
              <a:solidFill>
                <a:srgbClr val="080808"/>
              </a:solidFill>
              <a:latin typeface="Arial Unicode MS"/>
              <a:ea typeface="Alibaba PuHuiTi B"/>
            </a:endParaRPr>
          </a:p>
        </p:txBody>
      </p:sp>
      <p:sp>
        <p:nvSpPr>
          <p:cNvPr id="42"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3" name="文本框 42"/>
          <p:cNvSpPr txBox="1"/>
          <p:nvPr/>
        </p:nvSpPr>
        <p:spPr>
          <a:xfrm>
            <a:off x="1916983" y="4820817"/>
            <a:ext cx="2425451" cy="336695"/>
          </a:xfrm>
          <a:prstGeom prst="rect">
            <a:avLst/>
          </a:prstGeom>
          <a:noFill/>
        </p:spPr>
        <p:txBody>
          <a:bodyPr wrap="square">
            <a:spAutoFit/>
          </a:bodyPr>
          <a:lstStyle/>
          <a:p>
            <a:pPr>
              <a:lnSpc>
                <a:spcPct val="150000"/>
              </a:lnSpc>
              <a:defRPr/>
            </a:pPr>
            <a:r>
              <a:rPr lang="en-US" altLang="zh-CN" sz="1200">
                <a:solidFill>
                  <a:schemeClr val="tx1">
                    <a:lumMod val="85000"/>
                    <a:lumOff val="15000"/>
                  </a:schemeClr>
                </a:solidFill>
                <a:latin typeface="阿里巴巴普惠体" panose="00020600040101010101"/>
                <a:ea typeface="Alibaba PuHuiTi B"/>
              </a:rPr>
              <a:t>5.   </a:t>
            </a:r>
            <a:r>
              <a:rPr lang="zh-CN" altLang="en-US" sz="1200">
                <a:solidFill>
                  <a:schemeClr val="tx1">
                    <a:lumMod val="85000"/>
                    <a:lumOff val="15000"/>
                  </a:schemeClr>
                </a:solidFill>
                <a:latin typeface="阿里巴巴普惠体" panose="00020600040101010101"/>
                <a:ea typeface="Alibaba PuHuiTi B"/>
              </a:rPr>
              <a:t>执行</a:t>
            </a:r>
            <a:r>
              <a:rPr lang="en-US" altLang="zh-CN" sz="1200">
                <a:solidFill>
                  <a:schemeClr val="tx1">
                    <a:lumMod val="85000"/>
                    <a:lumOff val="15000"/>
                  </a:schemeClr>
                </a:solidFill>
                <a:latin typeface="阿里巴巴普惠体" panose="00020600040101010101"/>
                <a:ea typeface="Alibaba PuHuiTi B"/>
              </a:rPr>
              <a:t>SQL</a:t>
            </a:r>
            <a:endParaRPr lang="en-US" altLang="zh-CN" sz="1200">
              <a:solidFill>
                <a:schemeClr val="tx1">
                  <a:lumMod val="85000"/>
                  <a:lumOff val="15000"/>
                </a:schemeClr>
              </a:solidFill>
              <a:latin typeface="阿里巴巴普惠体" panose="00020600040101010101"/>
              <a:ea typeface="Alibaba PuHuiTi B"/>
            </a:endParaRPr>
          </a:p>
        </p:txBody>
      </p:sp>
      <p:sp>
        <p:nvSpPr>
          <p:cNvPr id="44" name="TextBox 3"/>
          <p:cNvSpPr txBox="1"/>
          <p:nvPr/>
        </p:nvSpPr>
        <p:spPr>
          <a:xfrm>
            <a:off x="1963280" y="5165665"/>
            <a:ext cx="5450160" cy="27699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a:solidFill>
                  <a:srgbClr val="000000"/>
                </a:solidFill>
                <a:latin typeface="Arial Unicode MS"/>
                <a:ea typeface="JetBrains Mono"/>
              </a:rPr>
              <a:t>stmt</a:t>
            </a:r>
            <a:r>
              <a:rPr lang="zh-CN" altLang="zh-CN" sz="1200">
                <a:solidFill>
                  <a:srgbClr val="080808"/>
                </a:solidFill>
                <a:latin typeface="Arial Unicode MS"/>
                <a:ea typeface="JetBrains Mono"/>
              </a:rPr>
              <a:t>.execute</a:t>
            </a:r>
            <a:r>
              <a:rPr lang="en-US" altLang="zh-CN" sz="1200">
                <a:solidFill>
                  <a:srgbClr val="080808"/>
                </a:solidFill>
                <a:latin typeface="Arial Unicode MS"/>
                <a:ea typeface="JetBrains Mono"/>
              </a:rPr>
              <a:t>Update(sql);  </a:t>
            </a:r>
            <a:endParaRPr lang="zh-CN" altLang="zh-CN">
              <a:latin typeface="Arial" panose="020B0604020202020204" pitchFamily="34" charset="0"/>
            </a:endParaRPr>
          </a:p>
        </p:txBody>
      </p:sp>
      <p:sp>
        <p:nvSpPr>
          <p:cNvPr id="45"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6" name="文本框 45"/>
          <p:cNvSpPr txBox="1"/>
          <p:nvPr/>
        </p:nvSpPr>
        <p:spPr>
          <a:xfrm>
            <a:off x="1916983" y="5542176"/>
            <a:ext cx="2425451" cy="336695"/>
          </a:xfrm>
          <a:prstGeom prst="rect">
            <a:avLst/>
          </a:prstGeom>
          <a:noFill/>
        </p:spPr>
        <p:txBody>
          <a:bodyPr wrap="square">
            <a:spAutoFit/>
          </a:bodyPr>
          <a:lstStyle/>
          <a:p>
            <a:pPr>
              <a:lnSpc>
                <a:spcPct val="150000"/>
              </a:lnSpc>
              <a:defRPr/>
            </a:pPr>
            <a:r>
              <a:rPr lang="en-US" altLang="zh-CN" sz="1200">
                <a:solidFill>
                  <a:schemeClr val="tx1">
                    <a:lumMod val="85000"/>
                    <a:lumOff val="15000"/>
                  </a:schemeClr>
                </a:solidFill>
                <a:latin typeface="阿里巴巴普惠体" panose="00020600040101010101"/>
                <a:ea typeface="Alibaba PuHuiTi B"/>
              </a:rPr>
              <a:t>6.   </a:t>
            </a:r>
            <a:r>
              <a:rPr lang="zh-CN" altLang="en-US" sz="1200">
                <a:solidFill>
                  <a:schemeClr val="tx1">
                    <a:lumMod val="85000"/>
                    <a:lumOff val="15000"/>
                  </a:schemeClr>
                </a:solidFill>
                <a:latin typeface="阿里巴巴普惠体" panose="00020600040101010101"/>
                <a:ea typeface="Alibaba PuHuiTi B"/>
              </a:rPr>
              <a:t>处理返回结果</a:t>
            </a:r>
            <a:endParaRPr lang="en-US" altLang="zh-CN" sz="1200">
              <a:solidFill>
                <a:schemeClr val="tx1">
                  <a:lumMod val="85000"/>
                  <a:lumOff val="15000"/>
                </a:schemeClr>
              </a:solidFill>
              <a:latin typeface="阿里巴巴普惠体" panose="00020600040101010101"/>
              <a:ea typeface="Alibaba PuHuiTi B"/>
            </a:endParaRPr>
          </a:p>
        </p:txBody>
      </p:sp>
      <p:sp>
        <p:nvSpPr>
          <p:cNvPr id="48" name="文本框 47"/>
          <p:cNvSpPr txBox="1"/>
          <p:nvPr/>
        </p:nvSpPr>
        <p:spPr>
          <a:xfrm>
            <a:off x="1916984" y="5879252"/>
            <a:ext cx="2425451" cy="336695"/>
          </a:xfrm>
          <a:prstGeom prst="rect">
            <a:avLst/>
          </a:prstGeom>
          <a:noFill/>
        </p:spPr>
        <p:txBody>
          <a:bodyPr wrap="square">
            <a:spAutoFit/>
          </a:bodyPr>
          <a:lstStyle/>
          <a:p>
            <a:pPr>
              <a:lnSpc>
                <a:spcPct val="150000"/>
              </a:lnSpc>
              <a:defRPr/>
            </a:pPr>
            <a:r>
              <a:rPr lang="en-US" altLang="zh-CN" sz="1200">
                <a:solidFill>
                  <a:schemeClr val="tx1">
                    <a:lumMod val="85000"/>
                    <a:lumOff val="15000"/>
                  </a:schemeClr>
                </a:solidFill>
                <a:latin typeface="阿里巴巴普惠体" panose="00020600040101010101"/>
                <a:ea typeface="Alibaba PuHuiTi B"/>
              </a:rPr>
              <a:t>7.   </a:t>
            </a:r>
            <a:r>
              <a:rPr lang="zh-CN" altLang="en-US" sz="1200">
                <a:solidFill>
                  <a:schemeClr val="tx1">
                    <a:lumMod val="85000"/>
                    <a:lumOff val="15000"/>
                  </a:schemeClr>
                </a:solidFill>
                <a:latin typeface="阿里巴巴普惠体" panose="00020600040101010101"/>
                <a:ea typeface="Alibaba PuHuiTi B"/>
              </a:rPr>
              <a:t>释放资源</a:t>
            </a:r>
            <a:endParaRPr lang="en-US" altLang="zh-CN" sz="1200">
              <a:solidFill>
                <a:schemeClr val="tx1">
                  <a:lumMod val="85000"/>
                  <a:lumOff val="15000"/>
                </a:schemeClr>
              </a:solidFill>
              <a:latin typeface="阿里巴巴普惠体" panose="00020600040101010101"/>
              <a:ea typeface="Alibaba PuHuiTi B"/>
            </a:endParaRPr>
          </a:p>
        </p:txBody>
      </p:sp>
      <p:sp>
        <p:nvSpPr>
          <p:cNvPr id="20" name="文本框 19"/>
          <p:cNvSpPr txBox="1"/>
          <p:nvPr/>
        </p:nvSpPr>
        <p:spPr>
          <a:xfrm>
            <a:off x="1917949" y="1537460"/>
            <a:ext cx="2644624" cy="336695"/>
          </a:xfrm>
          <a:prstGeom prst="rect">
            <a:avLst/>
          </a:prstGeom>
          <a:noFill/>
        </p:spPr>
        <p:txBody>
          <a:bodyPr wrap="square">
            <a:spAutoFit/>
          </a:bodyPr>
          <a:lstStyle/>
          <a:p>
            <a:pPr>
              <a:lnSpc>
                <a:spcPct val="150000"/>
              </a:lnSpc>
              <a:defRPr/>
            </a:pPr>
            <a:r>
              <a:rPr lang="en-US" altLang="zh-CN" sz="1200">
                <a:solidFill>
                  <a:schemeClr val="tx1">
                    <a:lumMod val="85000"/>
                    <a:lumOff val="15000"/>
                  </a:schemeClr>
                </a:solidFill>
                <a:latin typeface="阿里巴巴普惠体" panose="00020600040101010101"/>
                <a:ea typeface="Alibaba PuHuiTi B"/>
              </a:rPr>
              <a:t>0.   </a:t>
            </a:r>
            <a:r>
              <a:rPr lang="zh-CN" altLang="en-US" sz="1200">
                <a:solidFill>
                  <a:schemeClr val="tx1">
                    <a:lumMod val="85000"/>
                    <a:lumOff val="15000"/>
                  </a:schemeClr>
                </a:solidFill>
                <a:latin typeface="阿里巴巴普惠体" panose="00020600040101010101"/>
                <a:ea typeface="Alibaba PuHuiTi B"/>
              </a:rPr>
              <a:t>创建工程，导入驱动</a:t>
            </a:r>
            <a:r>
              <a:rPr lang="en-US" altLang="zh-CN" sz="1200">
                <a:solidFill>
                  <a:schemeClr val="tx1">
                    <a:lumMod val="85000"/>
                    <a:lumOff val="15000"/>
                  </a:schemeClr>
                </a:solidFill>
                <a:latin typeface="阿里巴巴普惠体" panose="00020600040101010101"/>
                <a:ea typeface="Alibaba PuHuiTi B"/>
              </a:rPr>
              <a:t>jar</a:t>
            </a:r>
            <a:r>
              <a:rPr lang="zh-CN" altLang="en-US" sz="1200">
                <a:solidFill>
                  <a:schemeClr val="tx1">
                    <a:lumMod val="85000"/>
                    <a:lumOff val="15000"/>
                  </a:schemeClr>
                </a:solidFill>
                <a:latin typeface="阿里巴巴普惠体" panose="00020600040101010101"/>
                <a:ea typeface="Alibaba PuHuiTi B"/>
              </a:rPr>
              <a:t>包</a:t>
            </a:r>
            <a:endParaRPr lang="en-US" altLang="zh-CN" sz="1200">
              <a:solidFill>
                <a:schemeClr val="tx1">
                  <a:lumMod val="85000"/>
                  <a:lumOff val="15000"/>
                </a:schemeClr>
              </a:solidFill>
              <a:latin typeface="阿里巴巴普惠体" panose="00020600040101010101"/>
              <a:ea typeface="Alibaba PuHuiTi B"/>
            </a:endParaRPr>
          </a:p>
        </p:txBody>
      </p:sp>
      <p:pic>
        <p:nvPicPr>
          <p:cNvPr id="5" name="图片 4"/>
          <p:cNvPicPr>
            <a:picLocks noChangeAspect="1"/>
          </p:cNvPicPr>
          <p:nvPr/>
        </p:nvPicPr>
        <p:blipFill>
          <a:blip r:embed="rId1"/>
          <a:stretch>
            <a:fillRect/>
          </a:stretch>
        </p:blipFill>
        <p:spPr>
          <a:xfrm>
            <a:off x="2017145" y="1953682"/>
            <a:ext cx="2446232" cy="274344"/>
          </a:xfrm>
          <a:prstGeom prst="rect">
            <a:avLst/>
          </a:prstGeom>
        </p:spPr>
      </p:pic>
      <p:pic>
        <p:nvPicPr>
          <p:cNvPr id="25" name="图片 24"/>
          <p:cNvPicPr>
            <a:picLocks noChangeAspect="1"/>
          </p:cNvPicPr>
          <p:nvPr/>
        </p:nvPicPr>
        <p:blipFill>
          <a:blip r:embed="rId2"/>
          <a:stretch>
            <a:fillRect/>
          </a:stretch>
        </p:blipFill>
        <p:spPr>
          <a:xfrm>
            <a:off x="9544599" y="5157512"/>
            <a:ext cx="799569" cy="593495"/>
          </a:xfrm>
          <a:prstGeom prst="rect">
            <a:avLst/>
          </a:prstGeom>
        </p:spPr>
      </p:pic>
      <p:sp>
        <p:nvSpPr>
          <p:cNvPr id="27" name="矩形: 圆角 26"/>
          <p:cNvSpPr/>
          <p:nvPr/>
        </p:nvSpPr>
        <p:spPr>
          <a:xfrm>
            <a:off x="8956831" y="2468305"/>
            <a:ext cx="1975104" cy="53129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a:ea typeface="Alibaba PuHuiTi B"/>
              </a:rPr>
              <a:t>Java</a:t>
            </a:r>
            <a:r>
              <a:rPr lang="zh-CN" altLang="en-US" sz="1600">
                <a:ea typeface="Alibaba PuHuiTi B"/>
              </a:rPr>
              <a:t>代码</a:t>
            </a:r>
            <a:endParaRPr lang="zh-CN" altLang="en-US" sz="1600">
              <a:ea typeface="Alibaba PuHuiTi B"/>
            </a:endParaRPr>
          </a:p>
        </p:txBody>
      </p:sp>
      <p:cxnSp>
        <p:nvCxnSpPr>
          <p:cNvPr id="7" name="直接箭头连接符 6"/>
          <p:cNvCxnSpPr/>
          <p:nvPr/>
        </p:nvCxnSpPr>
        <p:spPr>
          <a:xfrm>
            <a:off x="9544599" y="3420885"/>
            <a:ext cx="0" cy="16695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直接箭头连接符 28"/>
          <p:cNvCxnSpPr/>
          <p:nvPr/>
        </p:nvCxnSpPr>
        <p:spPr>
          <a:xfrm flipV="1">
            <a:off x="10466716" y="3404435"/>
            <a:ext cx="0" cy="16614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9" name="文本框 38"/>
          <p:cNvSpPr txBox="1"/>
          <p:nvPr/>
        </p:nvSpPr>
        <p:spPr>
          <a:xfrm>
            <a:off x="8956831" y="4068756"/>
            <a:ext cx="830750" cy="336695"/>
          </a:xfrm>
          <a:prstGeom prst="rect">
            <a:avLst/>
          </a:prstGeom>
          <a:noFill/>
        </p:spPr>
        <p:txBody>
          <a:bodyPr wrap="square">
            <a:spAutoFit/>
          </a:bodyPr>
          <a:lstStyle/>
          <a:p>
            <a:pPr>
              <a:lnSpc>
                <a:spcPct val="150000"/>
              </a:lnSpc>
              <a:defRPr/>
            </a:pPr>
            <a:r>
              <a:rPr lang="en-US" altLang="zh-CN" sz="1200">
                <a:solidFill>
                  <a:schemeClr val="tx1">
                    <a:lumMod val="85000"/>
                    <a:lumOff val="15000"/>
                  </a:schemeClr>
                </a:solidFill>
                <a:latin typeface="阿里巴巴普惠体" panose="00020600040101010101"/>
                <a:ea typeface="Alibaba PuHuiTi B"/>
              </a:rPr>
              <a:t>SQL</a:t>
            </a:r>
            <a:endParaRPr lang="en-US" altLang="zh-CN" sz="1200">
              <a:solidFill>
                <a:schemeClr val="tx1">
                  <a:lumMod val="85000"/>
                  <a:lumOff val="15000"/>
                </a:schemeClr>
              </a:solidFill>
              <a:latin typeface="阿里巴巴普惠体" panose="00020600040101010101"/>
              <a:ea typeface="Alibaba PuHuiTi B"/>
            </a:endParaRPr>
          </a:p>
        </p:txBody>
      </p:sp>
      <p:sp>
        <p:nvSpPr>
          <p:cNvPr id="47" name="文本框 46"/>
          <p:cNvSpPr txBox="1"/>
          <p:nvPr/>
        </p:nvSpPr>
        <p:spPr>
          <a:xfrm>
            <a:off x="10516560" y="4087331"/>
            <a:ext cx="830750" cy="336695"/>
          </a:xfrm>
          <a:prstGeom prst="rect">
            <a:avLst/>
          </a:prstGeom>
          <a:noFill/>
        </p:spPr>
        <p:txBody>
          <a:bodyPr wrap="square">
            <a:spAutoFit/>
          </a:bodyPr>
          <a:lstStyle/>
          <a:p>
            <a:pPr>
              <a:lnSpc>
                <a:spcPct val="150000"/>
              </a:lnSpc>
              <a:defRPr/>
            </a:pPr>
            <a:r>
              <a:rPr lang="zh-CN" altLang="en-US" sz="1200">
                <a:solidFill>
                  <a:schemeClr val="tx1">
                    <a:lumMod val="85000"/>
                    <a:lumOff val="15000"/>
                  </a:schemeClr>
                </a:solidFill>
                <a:latin typeface="阿里巴巴普惠体" panose="00020600040101010101"/>
                <a:ea typeface="Alibaba PuHuiTi B"/>
              </a:rPr>
              <a:t>返回结果</a:t>
            </a:r>
            <a:endParaRPr lang="en-US" altLang="zh-CN" sz="1200">
              <a:solidFill>
                <a:schemeClr val="tx1">
                  <a:lumMod val="85000"/>
                  <a:lumOff val="15000"/>
                </a:schemeClr>
              </a:solidFill>
              <a:latin typeface="阿里巴巴普惠体" panose="00020600040101010101"/>
              <a:ea typeface="Alibaba PuHuiTi B"/>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down)">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wipe(down)">
                                      <p:cBhvr>
                                        <p:cTn id="29" dur="500"/>
                                        <p:tgtEl>
                                          <p:spTgt spid="38"/>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wipe(down)">
                                      <p:cBhvr>
                                        <p:cTn id="38" dur="500"/>
                                        <p:tgtEl>
                                          <p:spTgt spid="41"/>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down)">
                                      <p:cBhvr>
                                        <p:cTn id="47" dur="500"/>
                                        <p:tgtEl>
                                          <p:spTgt spid="4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6">
                                            <p:txEl>
                                              <p:pRg st="0" end="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8">
                                            <p:txEl>
                                              <p:pRg st="0" end="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nodeType="click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randombar(horizontal)">
                                      <p:cBhvr>
                                        <p:cTn id="64" dur="500"/>
                                        <p:tgtEl>
                                          <p:spTgt spid="25"/>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randombar(horizontal)">
                                      <p:cBhvr>
                                        <p:cTn id="69" dur="500"/>
                                        <p:tgtEl>
                                          <p:spTgt spid="27"/>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6" grpId="0" animBg="1"/>
      <p:bldP spid="38" grpId="0" animBg="1"/>
      <p:bldP spid="41" grpId="0" animBg="1"/>
      <p:bldP spid="44"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248548" y="1300797"/>
            <a:ext cx="5973761" cy="4256405"/>
          </a:xfrm>
        </p:spPr>
        <p:txBody>
          <a:bodyPr/>
          <a:lstStyle/>
          <a:p>
            <a:r>
              <a:rPr lang="en-US" altLang="zh-CN">
                <a:solidFill>
                  <a:schemeClr val="tx1">
                    <a:lumMod val="85000"/>
                    <a:lumOff val="15000"/>
                  </a:schemeClr>
                </a:solidFill>
              </a:rPr>
              <a:t>JDBC </a:t>
            </a:r>
            <a:r>
              <a:rPr lang="zh-CN" altLang="en-US">
                <a:solidFill>
                  <a:schemeClr val="tx1">
                    <a:lumMod val="85000"/>
                    <a:lumOff val="15000"/>
                  </a:schemeClr>
                </a:solidFill>
              </a:rPr>
              <a:t>简介</a:t>
            </a:r>
            <a:endParaRPr lang="en-US" altLang="zh-CN">
              <a:solidFill>
                <a:schemeClr val="tx1">
                  <a:lumMod val="85000"/>
                  <a:lumOff val="15000"/>
                </a:schemeClr>
              </a:solidFill>
            </a:endParaRPr>
          </a:p>
          <a:p>
            <a:r>
              <a:rPr lang="en-US" altLang="zh-CN">
                <a:solidFill>
                  <a:schemeClr val="tx1">
                    <a:lumMod val="85000"/>
                    <a:lumOff val="15000"/>
                  </a:schemeClr>
                </a:solidFill>
              </a:rPr>
              <a:t>JDBC </a:t>
            </a:r>
            <a:r>
              <a:rPr lang="zh-CN" altLang="en-US">
                <a:solidFill>
                  <a:schemeClr val="tx1">
                    <a:lumMod val="85000"/>
                    <a:lumOff val="15000"/>
                  </a:schemeClr>
                </a:solidFill>
              </a:rPr>
              <a:t>快速入门</a:t>
            </a:r>
            <a:endParaRPr lang="en-US" altLang="zh-CN">
              <a:solidFill>
                <a:schemeClr val="tx1">
                  <a:lumMod val="85000"/>
                  <a:lumOff val="15000"/>
                </a:schemeClr>
              </a:solidFill>
            </a:endParaRPr>
          </a:p>
          <a:p>
            <a:r>
              <a:rPr lang="en-US" altLang="zh-CN">
                <a:solidFill>
                  <a:srgbClr val="C00000"/>
                </a:solidFill>
              </a:rPr>
              <a:t>JDBC API </a:t>
            </a:r>
            <a:r>
              <a:rPr lang="zh-CN" altLang="en-US">
                <a:solidFill>
                  <a:srgbClr val="C00000"/>
                </a:solidFill>
              </a:rPr>
              <a:t>详解</a:t>
            </a:r>
            <a:endParaRPr lang="en-US" altLang="zh-CN">
              <a:solidFill>
                <a:srgbClr val="C00000"/>
              </a:solidFill>
            </a:endParaRPr>
          </a:p>
          <a:p>
            <a:r>
              <a:rPr kumimoji="1" lang="zh-CN" altLang="en-US"/>
              <a:t>数据库连接池</a:t>
            </a:r>
            <a:endParaRPr kumimoji="1" lang="en-US" altLang="zh-CN"/>
          </a:p>
          <a:p>
            <a:endParaRPr kumimoji="1"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a:t>JDBC API </a:t>
            </a:r>
            <a:r>
              <a:rPr lang="zh-CN" altLang="en-US"/>
              <a:t>详解</a:t>
            </a:r>
            <a:endParaRPr lang="zh-CN" altLang="en-US"/>
          </a:p>
        </p:txBody>
      </p:sp>
      <p:sp>
        <p:nvSpPr>
          <p:cNvPr id="3" name="文本占位符 2"/>
          <p:cNvSpPr>
            <a:spLocks noGrp="1"/>
          </p:cNvSpPr>
          <p:nvPr>
            <p:ph type="body" idx="10"/>
          </p:nvPr>
        </p:nvSpPr>
        <p:spPr>
          <a:xfrm>
            <a:off x="5273040" y="3069272"/>
            <a:ext cx="5466080" cy="3581694"/>
          </a:xfrm>
        </p:spPr>
        <p:txBody>
          <a:bodyPr/>
          <a:lstStyle/>
          <a:p>
            <a:r>
              <a:rPr lang="en-US" altLang="zh-CN"/>
              <a:t>DriverManager</a:t>
            </a:r>
            <a:endParaRPr lang="en-US" altLang="zh-CN"/>
          </a:p>
          <a:p>
            <a:r>
              <a:rPr kumimoji="1" lang="en-US" altLang="zh-CN"/>
              <a:t>Connection</a:t>
            </a:r>
            <a:endParaRPr kumimoji="1" lang="en-US" altLang="zh-CN"/>
          </a:p>
          <a:p>
            <a:r>
              <a:rPr kumimoji="1" lang="en-US" altLang="zh-CN"/>
              <a:t>Statement</a:t>
            </a:r>
            <a:endParaRPr kumimoji="1" lang="en-US" altLang="zh-CN"/>
          </a:p>
          <a:p>
            <a:r>
              <a:rPr kumimoji="1" lang="en-US" altLang="zh-CN"/>
              <a:t>ResultSet</a:t>
            </a:r>
            <a:endParaRPr kumimoji="1" lang="en-US" altLang="zh-CN"/>
          </a:p>
          <a:p>
            <a:r>
              <a:rPr kumimoji="1" lang="en-US" altLang="zh-CN"/>
              <a:t>PreparedStatement</a:t>
            </a:r>
            <a:endParaRPr kumimoji="1" lang="en-US" altLang="zh-CN"/>
          </a:p>
        </p:txBody>
      </p:sp>
      <p:sp>
        <p:nvSpPr>
          <p:cNvPr id="4" name="文本占位符 3"/>
          <p:cNvSpPr>
            <a:spLocks noGrp="1"/>
          </p:cNvSpPr>
          <p:nvPr>
            <p:ph type="body" sz="quarter" idx="11"/>
          </p:nvPr>
        </p:nvSpPr>
        <p:spPr/>
        <p:txBody>
          <a:bodyPr/>
          <a:lstStyle/>
          <a:p>
            <a:r>
              <a:rPr lang="en-US" altLang="zh-CN"/>
              <a:t>03</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标题占位符 1"/>
          <p:cNvSpPr txBox="1">
            <a:spLocks noChangeArrowheads="1"/>
          </p:cNvSpPr>
          <p:nvPr/>
        </p:nvSpPr>
        <p:spPr bwMode="auto">
          <a:xfrm>
            <a:off x="2528888" y="-25399"/>
            <a:ext cx="548693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eaLnBrk="0" hangingPunct="0">
              <a:defRPr/>
            </a:pPr>
            <a:r>
              <a:rPr lang="en-US" altLang="zh-CN" sz="2400" b="1" kern="0" dirty="0">
                <a:solidFill>
                  <a:schemeClr val="tx1">
                    <a:lumMod val="65000"/>
                    <a:lumOff val="35000"/>
                  </a:schemeClr>
                </a:solidFill>
                <a:latin typeface="微软雅黑" panose="020B0503020204020204" pitchFamily="34" charset="-122"/>
                <a:ea typeface="Alibaba PuHuiTi B"/>
                <a:sym typeface="+mn-ea"/>
              </a:rPr>
              <a:t>JDBC API </a:t>
            </a:r>
            <a:r>
              <a:rPr lang="zh-CN" altLang="en-US" sz="2400" b="1" kern="0" dirty="0">
                <a:solidFill>
                  <a:schemeClr val="tx1">
                    <a:lumMod val="65000"/>
                    <a:lumOff val="35000"/>
                  </a:schemeClr>
                </a:solidFill>
                <a:latin typeface="微软雅黑" panose="020B0503020204020204" pitchFamily="34" charset="-122"/>
                <a:ea typeface="Alibaba PuHuiTi B"/>
                <a:sym typeface="+mn-ea"/>
              </a:rPr>
              <a:t>详解</a:t>
            </a:r>
            <a:endParaRPr lang="zh-TW" altLang="zh-CN" sz="2800" b="1" kern="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7172" name="TextBox 10"/>
          <p:cNvSpPr txBox="1">
            <a:spLocks noChangeArrowheads="1"/>
          </p:cNvSpPr>
          <p:nvPr/>
        </p:nvSpPr>
        <p:spPr bwMode="auto">
          <a:xfrm>
            <a:off x="838201" y="941341"/>
            <a:ext cx="46863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lnSpc>
                <a:spcPct val="150000"/>
              </a:lnSpc>
              <a:buFont typeface="Arial" panose="020B0604020202020204" pitchFamily="34" charset="0"/>
              <a:buNone/>
              <a:defRPr/>
            </a:pPr>
            <a:r>
              <a:rPr lang="en-US" altLang="zh-CN" sz="2000" b="1">
                <a:solidFill>
                  <a:schemeClr val="tx1">
                    <a:lumMod val="75000"/>
                    <a:lumOff val="25000"/>
                  </a:schemeClr>
                </a:solidFill>
                <a:latin typeface="微软雅黑" panose="020B0503020204020204" pitchFamily="34" charset="-122"/>
                <a:ea typeface="Alibaba PuHuiTi B"/>
              </a:rPr>
              <a:t>DriverManager</a:t>
            </a:r>
            <a:endParaRPr lang="zh-CN" altLang="en-US" sz="2000" b="1">
              <a:solidFill>
                <a:schemeClr val="tx1">
                  <a:lumMod val="75000"/>
                  <a:lumOff val="25000"/>
                </a:schemeClr>
              </a:solidFill>
              <a:latin typeface="微软雅黑" panose="020B0503020204020204" pitchFamily="34" charset="-122"/>
              <a:ea typeface="Alibaba PuHuiTi B"/>
            </a:endParaRPr>
          </a:p>
        </p:txBody>
      </p:sp>
      <p:sp>
        <p:nvSpPr>
          <p:cNvPr id="3" name="文本框 2"/>
          <p:cNvSpPr txBox="1"/>
          <p:nvPr/>
        </p:nvSpPr>
        <p:spPr>
          <a:xfrm>
            <a:off x="1111251" y="1669815"/>
            <a:ext cx="3771468" cy="1023742"/>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altLang="zh-CN" sz="1400">
                <a:solidFill>
                  <a:schemeClr val="tx1">
                    <a:lumMod val="85000"/>
                    <a:lumOff val="15000"/>
                  </a:schemeClr>
                </a:solidFill>
                <a:latin typeface="微软雅黑" panose="020B0503020204020204" pitchFamily="34" charset="-122"/>
                <a:ea typeface="Alibaba PuHuiTi B"/>
              </a:rPr>
              <a:t>DriverManager(</a:t>
            </a:r>
            <a:r>
              <a:rPr lang="zh-CN" altLang="en-US" sz="1400">
                <a:solidFill>
                  <a:schemeClr val="tx1">
                    <a:lumMod val="85000"/>
                    <a:lumOff val="15000"/>
                  </a:schemeClr>
                </a:solidFill>
                <a:latin typeface="微软雅黑" panose="020B0503020204020204" pitchFamily="34" charset="-122"/>
                <a:ea typeface="Alibaba PuHuiTi B"/>
              </a:rPr>
              <a:t>驱动管理类</a:t>
            </a:r>
            <a:r>
              <a:rPr lang="en-US" altLang="zh-CN" sz="1400">
                <a:solidFill>
                  <a:schemeClr val="tx1">
                    <a:lumMod val="85000"/>
                    <a:lumOff val="15000"/>
                  </a:schemeClr>
                </a:solidFill>
                <a:latin typeface="微软雅黑" panose="020B0503020204020204" pitchFamily="34" charset="-122"/>
                <a:ea typeface="Alibaba PuHuiTi B"/>
              </a:rPr>
              <a:t>)</a:t>
            </a:r>
            <a:r>
              <a:rPr lang="zh-CN" altLang="en-US" sz="1400">
                <a:solidFill>
                  <a:schemeClr val="tx1">
                    <a:lumMod val="85000"/>
                    <a:lumOff val="15000"/>
                  </a:schemeClr>
                </a:solidFill>
                <a:latin typeface="微软雅黑" panose="020B0503020204020204" pitchFamily="34" charset="-122"/>
                <a:ea typeface="Alibaba PuHuiTi B"/>
              </a:rPr>
              <a:t>作用：</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400">
                <a:solidFill>
                  <a:schemeClr val="tx1">
                    <a:lumMod val="85000"/>
                    <a:lumOff val="15000"/>
                  </a:schemeClr>
                </a:solidFill>
                <a:latin typeface="微软雅黑" panose="020B0503020204020204" pitchFamily="34" charset="-122"/>
                <a:ea typeface="Alibaba PuHuiTi B"/>
              </a:rPr>
              <a:t>注册驱动</a:t>
            </a:r>
            <a:endParaRPr lang="en-US" altLang="zh-CN" sz="1400">
              <a:solidFill>
                <a:schemeClr val="tx1">
                  <a:lumMod val="85000"/>
                  <a:lumOff val="15000"/>
                </a:schemeClr>
              </a:solidFill>
              <a:latin typeface="微软雅黑" panose="020B0503020204020204" pitchFamily="34" charset="-122"/>
              <a:ea typeface="Alibaba PuHuiTi B"/>
            </a:endParaRPr>
          </a:p>
          <a:p>
            <a:pPr marL="800100" lvl="1" indent="-342900">
              <a:lnSpc>
                <a:spcPct val="150000"/>
              </a:lnSpc>
              <a:buFont typeface="+mj-lt"/>
              <a:buAutoNum type="arabicPeriod"/>
              <a:defRPr/>
            </a:pPr>
            <a:r>
              <a:rPr lang="zh-CN" altLang="en-US" sz="1400">
                <a:solidFill>
                  <a:schemeClr val="tx1">
                    <a:lumMod val="85000"/>
                    <a:lumOff val="15000"/>
                  </a:schemeClr>
                </a:solidFill>
                <a:latin typeface="微软雅黑" panose="020B0503020204020204" pitchFamily="34" charset="-122"/>
                <a:ea typeface="Alibaba PuHuiTi B"/>
              </a:rPr>
              <a:t>获取数据库连接</a:t>
            </a:r>
            <a:endParaRPr lang="en-US" altLang="zh-CN" sz="1400">
              <a:solidFill>
                <a:schemeClr val="tx1">
                  <a:lumMod val="85000"/>
                  <a:lumOff val="15000"/>
                </a:schemeClr>
              </a:solidFill>
              <a:latin typeface="微软雅黑" panose="020B0503020204020204" pitchFamily="34" charset="-122"/>
              <a:ea typeface="Alibaba PuHuiTi B"/>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xml><?xml version="1.0" encoding="utf-8"?>
<p:tagLst xmlns:p="http://schemas.openxmlformats.org/presentationml/2006/main">
  <p:tag name="commondata" val="eyJoZGlkIjoiZWExNTBiMGJkMGYwN2QyOWM0NzQ1ZTYzNGI5YjFlY2QifQ=="/>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custom20238441_1*a*1"/>
  <p:tag name="KSO_WM_TEMPLATE_CATEGORY" val="custom"/>
  <p:tag name="KSO_WM_TEMPLATE_INDEX" val="20238441"/>
  <p:tag name="KSO_WM_UNIT_LAYERLEVEL" val="1"/>
  <p:tag name="KSO_WM_TAG_VERSION" val="3.0"/>
  <p:tag name="KSO_WM_BEAUTIFY_FLAG" val="#wm#"/>
  <p:tag name="KSO_WM_UNIT_PRESET_TEXT" val="单击此处添加标题"/>
</p:tagLst>
</file>

<file path=ppt/tags/tag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8441_1*f*1"/>
  <p:tag name="KSO_WM_TEMPLATE_CATEGORY" val="custom"/>
  <p:tag name="KSO_WM_TEMPLATE_INDEX" val="20238441"/>
  <p:tag name="KSO_WM_UNIT_LAYERLEVEL" val="1"/>
  <p:tag name="KSO_WM_TAG_VERSION" val="3.0"/>
  <p:tag name="KSO_WM_UNIT_TEXT_FILL_FORE_SCHEMECOLOR_INDEX_BRIGHTNESS" val="0.35"/>
  <p:tag name="KSO_WM_DIAGRAM_VERSION" val="3"/>
  <p:tag name="KSO_WM_DIAGRAM_COLOR_TRICK" val="1"/>
  <p:tag name="KSO_WM_DIAGRAM_COLOR_TEXT_CAN_REMOVE" val="n"/>
  <p:tag name="KSO_WM_UNIT_LINE_FORE_SCHEMECOLOR_INDEX" val="-2"/>
  <p:tag name="KSO_WM_UNIT_TEXT_FILL_FORE_SCHEMECOLOR_INDEX" val="1"/>
  <p:tag name="KSO_WM_UNIT_TEXT_FILL_TYPE" val="1"/>
  <p:tag name="KSO_WM_DIAGRAM_MAX_ITEMCNT" val="1"/>
  <p:tag name="KSO_WM_DIAGRAM_MIN_ITEMCNT" val="1"/>
  <p:tag name="KSO_WM_DIAGRAM_VIRTUALLY_FRAME" val="{&quot;height&quot;:243.58094787597662,&quot;left&quot;:580.4,&quot;top&quot;:159.89999850295658,&quot;width&quot;:331.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441_1*i*1"/>
  <p:tag name="KSO_WM_TEMPLATE_CATEGORY" val="custom"/>
  <p:tag name="KSO_WM_TEMPLATE_INDEX" val="20238441"/>
  <p:tag name="KSO_WM_UNIT_LAYERLEVEL" val="1"/>
  <p:tag name="KSO_WM_TAG_VERSION" val="3.0"/>
  <p:tag name="KSO_WM_BEAUTIFY_FLAG" val="#wm#"/>
  <p:tag name="KSO_WM_UNIT_TYPE" val="i"/>
  <p:tag name="KSO_WM_UNIT_INDEX"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441_1*i*2"/>
  <p:tag name="KSO_WM_TEMPLATE_CATEGORY" val="custom"/>
  <p:tag name="KSO_WM_TEMPLATE_INDEX" val="20238441"/>
  <p:tag name="KSO_WM_UNIT_LAYERLEVEL" val="1"/>
  <p:tag name="KSO_WM_TAG_VERSION" val="3.0"/>
  <p:tag name="KSO_WM_BEAUTIFY_FLAG" val="#wm#"/>
  <p:tag name="KSO_WM_UNIT_TYPE" val="i"/>
  <p:tag name="KSO_WM_UNIT_INDEX" val="2"/>
</p:tagLst>
</file>

<file path=ppt/tags/tag9.xml><?xml version="1.0" encoding="utf-8"?>
<p:tagLst xmlns:p="http://schemas.openxmlformats.org/presentationml/2006/main">
  <p:tag name="KSO_WM_SLIDE_ID" val="custom20238441_1"/>
  <p:tag name="KSO_WM_TEMPLATE_SUBCATEGORY" val="0"/>
  <p:tag name="KSO_WM_TEMPLATE_MASTER_TYPE" val="0"/>
  <p:tag name="KSO_WM_TEMPLATE_COLOR_TYPE" val="0"/>
  <p:tag name="KSO_WM_SLIDE_TYPE" val="text"/>
  <p:tag name="KSO_WM_SLIDE_SUBTYPE" val="pureTxt"/>
  <p:tag name="KSO_WM_SLIDE_ITEM_CNT" val="0"/>
  <p:tag name="KSO_WM_SLIDE_INDEX" val="1"/>
  <p:tag name="KSO_WM_SLIDE_SIZE" val="801*391"/>
  <p:tag name="KSO_WM_SLIDE_POSITION" val="41*74"/>
  <p:tag name="KSO_WM_TAG_VERSION" val="3.0"/>
  <p:tag name="KSO_WM_BEAUTIFY_FLAG" val="#wm#"/>
  <p:tag name="KSO_WM_TEMPLATE_CATEGORY" val="custom"/>
  <p:tag name="KSO_WM_TEMPLATE_INDEX" val="20238441"/>
  <p:tag name="KSO_WM_SLIDE_LAYOUT" val="a_f"/>
  <p:tag name="KSO_WM_SLIDE_LAYOUT_CNT" val="1_1"/>
</p:tagLst>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5336</Words>
  <Application>WPS 演示</Application>
  <PresentationFormat>宽屏</PresentationFormat>
  <Paragraphs>575</Paragraphs>
  <Slides>35</Slides>
  <Notes>0</Notes>
  <HiddenSlides>0</HiddenSlides>
  <MMClips>0</MMClips>
  <ScaleCrop>false</ScaleCrop>
  <HeadingPairs>
    <vt:vector size="6" baseType="variant">
      <vt:variant>
        <vt:lpstr>已用的字体</vt:lpstr>
      </vt:variant>
      <vt:variant>
        <vt:i4>22</vt:i4>
      </vt:variant>
      <vt:variant>
        <vt:lpstr>主题</vt:lpstr>
      </vt:variant>
      <vt:variant>
        <vt:i4>7</vt:i4>
      </vt:variant>
      <vt:variant>
        <vt:lpstr>幻灯片标题</vt:lpstr>
      </vt:variant>
      <vt:variant>
        <vt:i4>35</vt:i4>
      </vt:variant>
    </vt:vector>
  </HeadingPairs>
  <TitlesOfParts>
    <vt:vector size="64" baseType="lpstr">
      <vt:lpstr>Arial</vt:lpstr>
      <vt:lpstr>宋体</vt:lpstr>
      <vt:lpstr>Wingdings</vt:lpstr>
      <vt:lpstr>Calibri</vt:lpstr>
      <vt:lpstr>黑体</vt:lpstr>
      <vt:lpstr>Alibaba PuHuiTi B</vt:lpstr>
      <vt:lpstr>Alibaba PuHuiTi R</vt:lpstr>
      <vt:lpstr>Segoe UI</vt:lpstr>
      <vt:lpstr>微软雅黑</vt:lpstr>
      <vt:lpstr>Verdana</vt:lpstr>
      <vt:lpstr>阿里巴巴普惠体</vt:lpstr>
      <vt:lpstr>Alibaba PuHuiTi M</vt:lpstr>
      <vt:lpstr>Alibaba PuHuiTi Medium</vt:lpstr>
      <vt:lpstr>Segoe UI Light</vt:lpstr>
      <vt:lpstr>微软雅黑 Light</vt:lpstr>
      <vt:lpstr>Alibaba PuHuiTi B</vt:lpstr>
      <vt:lpstr>Segoe Print</vt:lpstr>
      <vt:lpstr>阿里巴巴普惠体</vt:lpstr>
      <vt:lpstr>Arial Unicode MS</vt:lpstr>
      <vt:lpstr>JetBrains Mono</vt:lpstr>
      <vt:lpstr>Arial Unicode MS</vt:lpstr>
      <vt:lpstr>等线</vt:lpstr>
      <vt:lpstr>封面2</vt:lpstr>
      <vt:lpstr>目录</vt:lpstr>
      <vt:lpstr>学习目标</vt:lpstr>
      <vt:lpstr>章节页版式（一级+二级标题）</vt:lpstr>
      <vt:lpstr>章节页版式（一级标题）</vt:lpstr>
      <vt:lpstr>正文设计方案</vt:lpstr>
      <vt:lpstr>5_结束页设计方案</vt:lpstr>
      <vt:lpstr>JDBC</vt:lpstr>
      <vt:lpstr>PowerPoint 演示文稿</vt:lpstr>
      <vt:lpstr>PowerPoint 演示文稿</vt:lpstr>
      <vt:lpstr>PowerPoint 演示文稿</vt:lpstr>
      <vt:lpstr>PowerPoint 演示文稿</vt:lpstr>
      <vt:lpstr>PowerPoint 演示文稿</vt:lpstr>
      <vt:lpstr>PowerPoint 演示文稿</vt:lpstr>
      <vt:lpstr>JDBC API 详解</vt:lpstr>
      <vt:lpstr>PowerPoint 演示文稿</vt:lpstr>
      <vt:lpstr>PowerPoint 演示文稿</vt:lpstr>
      <vt:lpstr>PowerPoint 演示文稿</vt:lpstr>
      <vt:lpstr>JDBC API 详解</vt:lpstr>
      <vt:lpstr>PowerPoint 演示文稿</vt:lpstr>
      <vt:lpstr>PowerPoint 演示文稿</vt:lpstr>
      <vt:lpstr>PowerPoint 演示文稿</vt:lpstr>
      <vt:lpstr>JDBC API 详解</vt:lpstr>
      <vt:lpstr>PowerPoint 演示文稿</vt:lpstr>
      <vt:lpstr>JDBC API 详解</vt:lpstr>
      <vt:lpstr>PowerPoint 演示文稿</vt:lpstr>
      <vt:lpstr>PowerPoint 演示文稿</vt:lpstr>
      <vt:lpstr>PowerPoint 演示文稿</vt:lpstr>
      <vt:lpstr>JDBC API 详解</vt:lpstr>
      <vt:lpstr>PowerPoint 演示文稿</vt:lpstr>
      <vt:lpstr>PowerPoint 演示文稿</vt:lpstr>
      <vt:lpstr>PowerPoint 演示文稿</vt:lpstr>
      <vt:lpstr>PowerPoint 演示文稿</vt:lpstr>
      <vt:lpstr>PowerPoint 演示文稿</vt:lpstr>
      <vt:lpstr>数据库连接池</vt:lpstr>
      <vt:lpstr>PowerPoint 演示文稿</vt:lpstr>
      <vt:lpstr>PowerPoint 演示文稿</vt:lpstr>
      <vt:lpstr>PowerPoint 演示文稿</vt:lpstr>
      <vt:lpstr>MVC 模式</vt:lpstr>
      <vt:lpstr>MVC 模式 和 三层架构</vt:lpstr>
      <vt:lpstr>三层架构</vt:lpstr>
      <vt:lpstr>数据库连接池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蔚破冲</cp:lastModifiedBy>
  <cp:revision>1418</cp:revision>
  <dcterms:created xsi:type="dcterms:W3CDTF">2020-03-31T02:23:00Z</dcterms:created>
  <dcterms:modified xsi:type="dcterms:W3CDTF">2024-10-13T13:00:37Z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772780884D394E699CACAA082F2E5C0A_12</vt:lpwstr>
  </property>
  <property fmtid="{D5CDD505-2E9C-101B-9397-08002B2CF9AE}" pid="3" name="KSOProductBuildVer">
    <vt:lpwstr>2052-12.1.0.18276</vt:lpwstr>
  </property>
</Properties>
</file>