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8" r:id="rId3"/>
    <p:sldId id="260" r:id="rId4"/>
    <p:sldId id="328" r:id="rId5"/>
    <p:sldId id="349" r:id="rId6"/>
    <p:sldId id="351" r:id="rId7"/>
    <p:sldId id="316" r:id="rId8"/>
    <p:sldId id="353" r:id="rId9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雪 米" initials="雪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219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3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FD6A-D607-4CB2-9743-8B7DC75FEF5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139D5-EA8E-4154-9E7F-399752CE73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hyperlink" Target="http://www.zhihuishu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4332233" y="1849413"/>
            <a:ext cx="3593983" cy="13144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400" dirty="0">
              <a:latin typeface="Impact" panose="020B0806030902050204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480506" y="2152450"/>
            <a:ext cx="3230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000" b="1" dirty="0"/>
              <a:t>课程</a:t>
            </a:r>
            <a:r>
              <a:rPr lang="zh-CN" altLang="en-US" sz="4000" b="1" dirty="0">
                <a:sym typeface="+mn-ea"/>
              </a:rPr>
              <a:t>部分</a:t>
            </a:r>
            <a:r>
              <a:rPr lang="zh-CN" altLang="en-US" sz="4000" b="1" dirty="0"/>
              <a:t>说明</a:t>
            </a:r>
            <a:endParaRPr lang="zh-CN" altLang="en-US" sz="4000" b="1" dirty="0"/>
          </a:p>
        </p:txBody>
      </p:sp>
      <p:sp>
        <p:nvSpPr>
          <p:cNvPr id="14" name="矩形 13"/>
          <p:cNvSpPr/>
          <p:nvPr/>
        </p:nvSpPr>
        <p:spPr>
          <a:xfrm>
            <a:off x="4223911" y="4176239"/>
            <a:ext cx="370230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Source Han Sans SC" panose="020B0500000000000000" pitchFamily="34" charset="-122"/>
                <a:ea typeface="Source Han Sans SC" panose="020B0500000000000000" pitchFamily="34" charset="-122"/>
                <a:sym typeface="Source Han Sans SC" panose="020B0500000000000000" pitchFamily="34" charset="-122"/>
              </a:rPr>
              <a:t> </a:t>
            </a:r>
            <a:endParaRPr lang="en-US" dirty="0">
              <a:latin typeface="Source Han Sans SC" panose="020B0500000000000000" pitchFamily="34" charset="-122"/>
              <a:ea typeface="Source Han Sans SC" panose="020B0500000000000000" pitchFamily="34" charset="-122"/>
              <a:sym typeface="Source Han Sans SC" panose="020B0500000000000000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5" t="31101" r="36956" b="24007"/>
          <a:stretch>
            <a:fillRect/>
          </a:stretch>
        </p:blipFill>
        <p:spPr>
          <a:xfrm rot="10800000">
            <a:off x="7886700" y="4438651"/>
            <a:ext cx="4305300" cy="2419349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5" t="31101" r="36956" b="24007"/>
          <a:stretch>
            <a:fillRect/>
          </a:stretch>
        </p:blipFill>
        <p:spPr>
          <a:xfrm rot="10800000" flipH="1">
            <a:off x="0" y="4438651"/>
            <a:ext cx="4305300" cy="24193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6369382" y="1841500"/>
            <a:ext cx="1657241" cy="1657241"/>
            <a:chOff x="5251204" y="3816010"/>
            <a:chExt cx="943428" cy="943428"/>
          </a:xfrm>
        </p:grpSpPr>
        <p:sp>
          <p:nvSpPr>
            <p:cNvPr id="40" name="鹏程工作室"/>
            <p:cNvSpPr/>
            <p:nvPr/>
          </p:nvSpPr>
          <p:spPr>
            <a:xfrm>
              <a:off x="5251204" y="3816010"/>
              <a:ext cx="943428" cy="94342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1" name="Group 19"/>
            <p:cNvGrpSpPr/>
            <p:nvPr/>
          </p:nvGrpSpPr>
          <p:grpSpPr>
            <a:xfrm>
              <a:off x="5538995" y="4162311"/>
              <a:ext cx="365125" cy="250825"/>
              <a:chOff x="9902825" y="4503738"/>
              <a:chExt cx="365125" cy="250825"/>
            </a:xfrm>
            <a:solidFill>
              <a:schemeClr val="bg1"/>
            </a:solidFill>
          </p:grpSpPr>
          <p:sp>
            <p:nvSpPr>
              <p:cNvPr id="42" name="Freeform 119"/>
              <p:cNvSpPr/>
              <p:nvPr/>
            </p:nvSpPr>
            <p:spPr bwMode="auto">
              <a:xfrm>
                <a:off x="9948863" y="4549776"/>
                <a:ext cx="107950" cy="95250"/>
              </a:xfrm>
              <a:custGeom>
                <a:avLst/>
                <a:gdLst>
                  <a:gd name="T0" fmla="*/ 18 w 19"/>
                  <a:gd name="T1" fmla="*/ 17 h 17"/>
                  <a:gd name="T2" fmla="*/ 18 w 19"/>
                  <a:gd name="T3" fmla="*/ 14 h 17"/>
                  <a:gd name="T4" fmla="*/ 14 w 19"/>
                  <a:gd name="T5" fmla="*/ 12 h 17"/>
                  <a:gd name="T6" fmla="*/ 12 w 19"/>
                  <a:gd name="T7" fmla="*/ 11 h 17"/>
                  <a:gd name="T8" fmla="*/ 12 w 19"/>
                  <a:gd name="T9" fmla="*/ 9 h 17"/>
                  <a:gd name="T10" fmla="*/ 12 w 19"/>
                  <a:gd name="T11" fmla="*/ 7 h 17"/>
                  <a:gd name="T12" fmla="*/ 13 w 19"/>
                  <a:gd name="T13" fmla="*/ 6 h 17"/>
                  <a:gd name="T14" fmla="*/ 13 w 19"/>
                  <a:gd name="T15" fmla="*/ 5 h 17"/>
                  <a:gd name="T16" fmla="*/ 13 w 19"/>
                  <a:gd name="T17" fmla="*/ 3 h 17"/>
                  <a:gd name="T18" fmla="*/ 9 w 19"/>
                  <a:gd name="T19" fmla="*/ 0 h 17"/>
                  <a:gd name="T20" fmla="*/ 6 w 19"/>
                  <a:gd name="T21" fmla="*/ 3 h 17"/>
                  <a:gd name="T22" fmla="*/ 6 w 19"/>
                  <a:gd name="T23" fmla="*/ 5 h 17"/>
                  <a:gd name="T24" fmla="*/ 5 w 19"/>
                  <a:gd name="T25" fmla="*/ 6 h 17"/>
                  <a:gd name="T26" fmla="*/ 6 w 19"/>
                  <a:gd name="T27" fmla="*/ 7 h 17"/>
                  <a:gd name="T28" fmla="*/ 7 w 19"/>
                  <a:gd name="T29" fmla="*/ 9 h 17"/>
                  <a:gd name="T30" fmla="*/ 7 w 19"/>
                  <a:gd name="T31" fmla="*/ 11 h 17"/>
                  <a:gd name="T32" fmla="*/ 5 w 19"/>
                  <a:gd name="T33" fmla="*/ 12 h 17"/>
                  <a:gd name="T34" fmla="*/ 0 w 19"/>
                  <a:gd name="T35" fmla="*/ 14 h 17"/>
                  <a:gd name="T36" fmla="*/ 0 w 19"/>
                  <a:gd name="T37" fmla="*/ 17 h 17"/>
                  <a:gd name="T38" fmla="*/ 18 w 19"/>
                  <a:gd name="T3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17">
                    <a:moveTo>
                      <a:pt x="18" y="17"/>
                    </a:moveTo>
                    <a:cubicBezTo>
                      <a:pt x="18" y="17"/>
                      <a:pt x="19" y="15"/>
                      <a:pt x="18" y="14"/>
                    </a:cubicBezTo>
                    <a:cubicBezTo>
                      <a:pt x="18" y="14"/>
                      <a:pt x="16" y="13"/>
                      <a:pt x="14" y="12"/>
                    </a:cubicBezTo>
                    <a:cubicBezTo>
                      <a:pt x="12" y="11"/>
                      <a:pt x="12" y="11"/>
                      <a:pt x="12" y="11"/>
                    </a:cubicBezTo>
                    <a:cubicBezTo>
                      <a:pt x="12" y="9"/>
                      <a:pt x="12" y="9"/>
                      <a:pt x="12" y="9"/>
                    </a:cubicBezTo>
                    <a:cubicBezTo>
                      <a:pt x="12" y="9"/>
                      <a:pt x="12" y="9"/>
                      <a:pt x="12" y="7"/>
                    </a:cubicBezTo>
                    <a:cubicBezTo>
                      <a:pt x="13" y="7"/>
                      <a:pt x="13" y="7"/>
                      <a:pt x="13" y="6"/>
                    </a:cubicBezTo>
                    <a:cubicBezTo>
                      <a:pt x="13" y="6"/>
                      <a:pt x="13" y="5"/>
                      <a:pt x="13" y="5"/>
                    </a:cubicBezTo>
                    <a:cubicBezTo>
                      <a:pt x="13" y="4"/>
                      <a:pt x="13" y="3"/>
                      <a:pt x="13" y="3"/>
                    </a:cubicBezTo>
                    <a:cubicBezTo>
                      <a:pt x="13" y="1"/>
                      <a:pt x="11" y="0"/>
                      <a:pt x="9" y="0"/>
                    </a:cubicBezTo>
                    <a:cubicBezTo>
                      <a:pt x="7" y="0"/>
                      <a:pt x="6" y="1"/>
                      <a:pt x="6" y="3"/>
                    </a:cubicBezTo>
                    <a:cubicBezTo>
                      <a:pt x="6" y="3"/>
                      <a:pt x="6" y="4"/>
                      <a:pt x="6" y="5"/>
                    </a:cubicBezTo>
                    <a:cubicBezTo>
                      <a:pt x="5" y="5"/>
                      <a:pt x="5" y="6"/>
                      <a:pt x="5" y="6"/>
                    </a:cubicBezTo>
                    <a:cubicBezTo>
                      <a:pt x="5" y="7"/>
                      <a:pt x="6" y="7"/>
                      <a:pt x="6" y="7"/>
                    </a:cubicBezTo>
                    <a:cubicBezTo>
                      <a:pt x="6" y="9"/>
                      <a:pt x="7" y="9"/>
                      <a:pt x="7" y="9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1"/>
                      <a:pt x="6" y="11"/>
                      <a:pt x="5" y="12"/>
                    </a:cubicBezTo>
                    <a:cubicBezTo>
                      <a:pt x="3" y="13"/>
                      <a:pt x="1" y="14"/>
                      <a:pt x="0" y="14"/>
                    </a:cubicBezTo>
                    <a:cubicBezTo>
                      <a:pt x="0" y="15"/>
                      <a:pt x="0" y="17"/>
                      <a:pt x="0" y="17"/>
                    </a:cubicBezTo>
                    <a:lnTo>
                      <a:pt x="18" y="1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43" name="Rectangle 120"/>
              <p:cNvSpPr>
                <a:spLocks noChangeArrowheads="1"/>
              </p:cNvSpPr>
              <p:nvPr/>
            </p:nvSpPr>
            <p:spPr bwMode="auto">
              <a:xfrm>
                <a:off x="10085388" y="4549776"/>
                <a:ext cx="90487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44" name="Rectangle 121"/>
              <p:cNvSpPr>
                <a:spLocks noChangeArrowheads="1"/>
              </p:cNvSpPr>
              <p:nvPr/>
            </p:nvSpPr>
            <p:spPr bwMode="auto">
              <a:xfrm>
                <a:off x="10085388" y="4594226"/>
                <a:ext cx="136525" cy="238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45" name="Rectangle 122"/>
              <p:cNvSpPr>
                <a:spLocks noChangeArrowheads="1"/>
              </p:cNvSpPr>
              <p:nvPr/>
            </p:nvSpPr>
            <p:spPr bwMode="auto">
              <a:xfrm>
                <a:off x="10085388" y="4640263"/>
                <a:ext cx="114300" cy="22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46" name="Freeform 123"/>
              <p:cNvSpPr>
                <a:spLocks noEditPoints="1"/>
              </p:cNvSpPr>
              <p:nvPr/>
            </p:nvSpPr>
            <p:spPr bwMode="auto">
              <a:xfrm>
                <a:off x="9902825" y="4503738"/>
                <a:ext cx="365125" cy="250825"/>
              </a:xfrm>
              <a:custGeom>
                <a:avLst/>
                <a:gdLst>
                  <a:gd name="T0" fmla="*/ 0 w 64"/>
                  <a:gd name="T1" fmla="*/ 0 h 44"/>
                  <a:gd name="T2" fmla="*/ 0 w 64"/>
                  <a:gd name="T3" fmla="*/ 44 h 44"/>
                  <a:gd name="T4" fmla="*/ 64 w 64"/>
                  <a:gd name="T5" fmla="*/ 44 h 44"/>
                  <a:gd name="T6" fmla="*/ 64 w 64"/>
                  <a:gd name="T7" fmla="*/ 0 h 44"/>
                  <a:gd name="T8" fmla="*/ 0 w 64"/>
                  <a:gd name="T9" fmla="*/ 0 h 44"/>
                  <a:gd name="T10" fmla="*/ 60 w 64"/>
                  <a:gd name="T11" fmla="*/ 40 h 44"/>
                  <a:gd name="T12" fmla="*/ 52 w 64"/>
                  <a:gd name="T13" fmla="*/ 40 h 44"/>
                  <a:gd name="T14" fmla="*/ 52 w 64"/>
                  <a:gd name="T15" fmla="*/ 38 h 44"/>
                  <a:gd name="T16" fmla="*/ 46 w 64"/>
                  <a:gd name="T17" fmla="*/ 32 h 44"/>
                  <a:gd name="T18" fmla="*/ 40 w 64"/>
                  <a:gd name="T19" fmla="*/ 38 h 44"/>
                  <a:gd name="T20" fmla="*/ 40 w 64"/>
                  <a:gd name="T21" fmla="*/ 40 h 44"/>
                  <a:gd name="T22" fmla="*/ 24 w 64"/>
                  <a:gd name="T23" fmla="*/ 40 h 44"/>
                  <a:gd name="T24" fmla="*/ 24 w 64"/>
                  <a:gd name="T25" fmla="*/ 38 h 44"/>
                  <a:gd name="T26" fmla="*/ 18 w 64"/>
                  <a:gd name="T27" fmla="*/ 32 h 44"/>
                  <a:gd name="T28" fmla="*/ 12 w 64"/>
                  <a:gd name="T29" fmla="*/ 38 h 44"/>
                  <a:gd name="T30" fmla="*/ 12 w 64"/>
                  <a:gd name="T31" fmla="*/ 40 h 44"/>
                  <a:gd name="T32" fmla="*/ 4 w 64"/>
                  <a:gd name="T33" fmla="*/ 40 h 44"/>
                  <a:gd name="T34" fmla="*/ 4 w 64"/>
                  <a:gd name="T35" fmla="*/ 4 h 44"/>
                  <a:gd name="T36" fmla="*/ 60 w 64"/>
                  <a:gd name="T37" fmla="*/ 4 h 44"/>
                  <a:gd name="T38" fmla="*/ 60 w 64"/>
                  <a:gd name="T39" fmla="*/ 4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44"/>
                      <a:pt x="0" y="44"/>
                      <a:pt x="0" y="44"/>
                    </a:cubicBezTo>
                    <a:cubicBezTo>
                      <a:pt x="64" y="44"/>
                      <a:pt x="64" y="44"/>
                      <a:pt x="64" y="44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0" y="0"/>
                    </a:lnTo>
                    <a:close/>
                    <a:moveTo>
                      <a:pt x="60" y="40"/>
                    </a:moveTo>
                    <a:cubicBezTo>
                      <a:pt x="52" y="40"/>
                      <a:pt x="52" y="40"/>
                      <a:pt x="52" y="40"/>
                    </a:cubicBezTo>
                    <a:cubicBezTo>
                      <a:pt x="52" y="39"/>
                      <a:pt x="52" y="39"/>
                      <a:pt x="52" y="38"/>
                    </a:cubicBezTo>
                    <a:cubicBezTo>
                      <a:pt x="52" y="35"/>
                      <a:pt x="49" y="32"/>
                      <a:pt x="46" y="32"/>
                    </a:cubicBezTo>
                    <a:cubicBezTo>
                      <a:pt x="43" y="32"/>
                      <a:pt x="40" y="35"/>
                      <a:pt x="40" y="38"/>
                    </a:cubicBezTo>
                    <a:cubicBezTo>
                      <a:pt x="40" y="39"/>
                      <a:pt x="40" y="39"/>
                      <a:pt x="40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24" y="39"/>
                      <a:pt x="24" y="39"/>
                      <a:pt x="24" y="38"/>
                    </a:cubicBezTo>
                    <a:cubicBezTo>
                      <a:pt x="24" y="35"/>
                      <a:pt x="21" y="32"/>
                      <a:pt x="18" y="32"/>
                    </a:cubicBezTo>
                    <a:cubicBezTo>
                      <a:pt x="15" y="32"/>
                      <a:pt x="12" y="35"/>
                      <a:pt x="12" y="38"/>
                    </a:cubicBezTo>
                    <a:cubicBezTo>
                      <a:pt x="12" y="39"/>
                      <a:pt x="12" y="39"/>
                      <a:pt x="12" y="40"/>
                    </a:cubicBezTo>
                    <a:cubicBezTo>
                      <a:pt x="4" y="40"/>
                      <a:pt x="4" y="40"/>
                      <a:pt x="4" y="40"/>
                    </a:cubicBezTo>
                    <a:cubicBezTo>
                      <a:pt x="4" y="4"/>
                      <a:pt x="4" y="4"/>
                      <a:pt x="4" y="4"/>
                    </a:cubicBezTo>
                    <a:cubicBezTo>
                      <a:pt x="60" y="4"/>
                      <a:pt x="60" y="4"/>
                      <a:pt x="60" y="4"/>
                    </a:cubicBezTo>
                    <a:lnTo>
                      <a:pt x="60" y="4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7" name="组合 46"/>
          <p:cNvGrpSpPr/>
          <p:nvPr/>
        </p:nvGrpSpPr>
        <p:grpSpPr>
          <a:xfrm>
            <a:off x="1774256" y="1841500"/>
            <a:ext cx="1657241" cy="1657241"/>
            <a:chOff x="5233060" y="1528877"/>
            <a:chExt cx="943428" cy="943428"/>
          </a:xfrm>
        </p:grpSpPr>
        <p:sp>
          <p:nvSpPr>
            <p:cNvPr id="48" name="鹏程工作室"/>
            <p:cNvSpPr/>
            <p:nvPr/>
          </p:nvSpPr>
          <p:spPr>
            <a:xfrm>
              <a:off x="5233060" y="1528877"/>
              <a:ext cx="943428" cy="9434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5538995" y="1863272"/>
              <a:ext cx="365125" cy="274638"/>
              <a:chOff x="7712075" y="5475288"/>
              <a:chExt cx="365125" cy="274638"/>
            </a:xfrm>
          </p:grpSpPr>
          <p:sp>
            <p:nvSpPr>
              <p:cNvPr id="50" name="Freeform 125"/>
              <p:cNvSpPr>
                <a:spLocks noEditPoints="1"/>
              </p:cNvSpPr>
              <p:nvPr/>
            </p:nvSpPr>
            <p:spPr bwMode="auto">
              <a:xfrm>
                <a:off x="7712075" y="5475288"/>
                <a:ext cx="365125" cy="274638"/>
              </a:xfrm>
              <a:custGeom>
                <a:avLst/>
                <a:gdLst>
                  <a:gd name="T0" fmla="*/ 56 w 64"/>
                  <a:gd name="T1" fmla="*/ 0 h 48"/>
                  <a:gd name="T2" fmla="*/ 8 w 64"/>
                  <a:gd name="T3" fmla="*/ 0 h 48"/>
                  <a:gd name="T4" fmla="*/ 0 w 64"/>
                  <a:gd name="T5" fmla="*/ 8 h 48"/>
                  <a:gd name="T6" fmla="*/ 0 w 64"/>
                  <a:gd name="T7" fmla="*/ 40 h 48"/>
                  <a:gd name="T8" fmla="*/ 8 w 64"/>
                  <a:gd name="T9" fmla="*/ 48 h 48"/>
                  <a:gd name="T10" fmla="*/ 56 w 64"/>
                  <a:gd name="T11" fmla="*/ 48 h 48"/>
                  <a:gd name="T12" fmla="*/ 64 w 64"/>
                  <a:gd name="T13" fmla="*/ 40 h 48"/>
                  <a:gd name="T14" fmla="*/ 64 w 64"/>
                  <a:gd name="T15" fmla="*/ 8 h 48"/>
                  <a:gd name="T16" fmla="*/ 56 w 64"/>
                  <a:gd name="T17" fmla="*/ 0 h 48"/>
                  <a:gd name="T18" fmla="*/ 60 w 64"/>
                  <a:gd name="T19" fmla="*/ 40 h 48"/>
                  <a:gd name="T20" fmla="*/ 56 w 64"/>
                  <a:gd name="T21" fmla="*/ 44 h 48"/>
                  <a:gd name="T22" fmla="*/ 8 w 64"/>
                  <a:gd name="T23" fmla="*/ 44 h 48"/>
                  <a:gd name="T24" fmla="*/ 4 w 64"/>
                  <a:gd name="T25" fmla="*/ 40 h 48"/>
                  <a:gd name="T26" fmla="*/ 4 w 64"/>
                  <a:gd name="T27" fmla="*/ 20 h 48"/>
                  <a:gd name="T28" fmla="*/ 60 w 64"/>
                  <a:gd name="T29" fmla="*/ 20 h 48"/>
                  <a:gd name="T30" fmla="*/ 60 w 64"/>
                  <a:gd name="T31" fmla="*/ 40 h 48"/>
                  <a:gd name="T32" fmla="*/ 60 w 64"/>
                  <a:gd name="T33" fmla="*/ 12 h 48"/>
                  <a:gd name="T34" fmla="*/ 4 w 64"/>
                  <a:gd name="T35" fmla="*/ 12 h 48"/>
                  <a:gd name="T36" fmla="*/ 4 w 64"/>
                  <a:gd name="T37" fmla="*/ 8 h 48"/>
                  <a:gd name="T38" fmla="*/ 8 w 64"/>
                  <a:gd name="T39" fmla="*/ 4 h 48"/>
                  <a:gd name="T40" fmla="*/ 56 w 64"/>
                  <a:gd name="T41" fmla="*/ 4 h 48"/>
                  <a:gd name="T42" fmla="*/ 60 w 64"/>
                  <a:gd name="T43" fmla="*/ 8 h 48"/>
                  <a:gd name="T44" fmla="*/ 60 w 64"/>
                  <a:gd name="T45" fmla="*/ 12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4" h="48">
                    <a:moveTo>
                      <a:pt x="56" y="0"/>
                    </a:moveTo>
                    <a:cubicBezTo>
                      <a:pt x="8" y="0"/>
                      <a:pt x="8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4"/>
                      <a:pt x="4" y="48"/>
                      <a:pt x="8" y="48"/>
                    </a:cubicBezTo>
                    <a:cubicBezTo>
                      <a:pt x="56" y="48"/>
                      <a:pt x="56" y="48"/>
                      <a:pt x="56" y="48"/>
                    </a:cubicBezTo>
                    <a:cubicBezTo>
                      <a:pt x="60" y="48"/>
                      <a:pt x="64" y="44"/>
                      <a:pt x="64" y="4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4" y="4"/>
                      <a:pt x="60" y="0"/>
                      <a:pt x="56" y="0"/>
                    </a:cubicBezTo>
                    <a:close/>
                    <a:moveTo>
                      <a:pt x="60" y="40"/>
                    </a:moveTo>
                    <a:cubicBezTo>
                      <a:pt x="60" y="42"/>
                      <a:pt x="58" y="44"/>
                      <a:pt x="56" y="44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6" y="44"/>
                      <a:pt x="4" y="42"/>
                      <a:pt x="4" y="40"/>
                    </a:cubicBezTo>
                    <a:cubicBezTo>
                      <a:pt x="4" y="20"/>
                      <a:pt x="4" y="20"/>
                      <a:pt x="4" y="20"/>
                    </a:cubicBezTo>
                    <a:cubicBezTo>
                      <a:pt x="60" y="20"/>
                      <a:pt x="60" y="20"/>
                      <a:pt x="60" y="20"/>
                    </a:cubicBezTo>
                    <a:lnTo>
                      <a:pt x="60" y="40"/>
                    </a:lnTo>
                    <a:close/>
                    <a:moveTo>
                      <a:pt x="60" y="12"/>
                    </a:moveTo>
                    <a:cubicBezTo>
                      <a:pt x="4" y="12"/>
                      <a:pt x="4" y="12"/>
                      <a:pt x="4" y="12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8" y="4"/>
                      <a:pt x="60" y="6"/>
                      <a:pt x="60" y="8"/>
                    </a:cubicBezTo>
                    <a:lnTo>
                      <a:pt x="60" y="1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51" name="Rectangle 126"/>
              <p:cNvSpPr>
                <a:spLocks noChangeArrowheads="1"/>
              </p:cNvSpPr>
              <p:nvPr/>
            </p:nvSpPr>
            <p:spPr bwMode="auto">
              <a:xfrm>
                <a:off x="7758113" y="5613401"/>
                <a:ext cx="136525" cy="222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52" name="Rectangle 127"/>
              <p:cNvSpPr>
                <a:spLocks noChangeArrowheads="1"/>
              </p:cNvSpPr>
              <p:nvPr/>
            </p:nvSpPr>
            <p:spPr bwMode="auto">
              <a:xfrm>
                <a:off x="7758113" y="5657851"/>
                <a:ext cx="46037" cy="2381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53" name="Rectangle 128"/>
              <p:cNvSpPr>
                <a:spLocks noChangeArrowheads="1"/>
              </p:cNvSpPr>
              <p:nvPr/>
            </p:nvSpPr>
            <p:spPr bwMode="auto">
              <a:xfrm>
                <a:off x="7962900" y="5613401"/>
                <a:ext cx="69850" cy="444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4" name="组合 53"/>
          <p:cNvGrpSpPr/>
          <p:nvPr/>
        </p:nvGrpSpPr>
        <p:grpSpPr>
          <a:xfrm>
            <a:off x="3901639" y="1841500"/>
            <a:ext cx="1657241" cy="1657241"/>
            <a:chOff x="5233060" y="2670628"/>
            <a:chExt cx="943428" cy="943428"/>
          </a:xfrm>
        </p:grpSpPr>
        <p:sp>
          <p:nvSpPr>
            <p:cNvPr id="55" name="鹏程工作室"/>
            <p:cNvSpPr/>
            <p:nvPr/>
          </p:nvSpPr>
          <p:spPr>
            <a:xfrm>
              <a:off x="5233060" y="2670628"/>
              <a:ext cx="943428" cy="9434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5513593" y="2977242"/>
              <a:ext cx="365125" cy="330200"/>
              <a:chOff x="9172575" y="5419726"/>
              <a:chExt cx="365125" cy="330200"/>
            </a:xfrm>
          </p:grpSpPr>
          <p:sp>
            <p:nvSpPr>
              <p:cNvPr id="57" name="Rectangle 132"/>
              <p:cNvSpPr>
                <a:spLocks noChangeArrowheads="1"/>
              </p:cNvSpPr>
              <p:nvPr/>
            </p:nvSpPr>
            <p:spPr bwMode="auto">
              <a:xfrm>
                <a:off x="9194800" y="5681663"/>
                <a:ext cx="68262" cy="682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58" name="Rectangle 133"/>
              <p:cNvSpPr>
                <a:spLocks noChangeArrowheads="1"/>
              </p:cNvSpPr>
              <p:nvPr/>
            </p:nvSpPr>
            <p:spPr bwMode="auto">
              <a:xfrm>
                <a:off x="9286875" y="5635626"/>
                <a:ext cx="68262" cy="114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59" name="Rectangle 134"/>
              <p:cNvSpPr>
                <a:spLocks noChangeArrowheads="1"/>
              </p:cNvSpPr>
              <p:nvPr/>
            </p:nvSpPr>
            <p:spPr bwMode="auto">
              <a:xfrm>
                <a:off x="9377363" y="5589588"/>
                <a:ext cx="68262" cy="160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60" name="Rectangle 135"/>
              <p:cNvSpPr>
                <a:spLocks noChangeArrowheads="1"/>
              </p:cNvSpPr>
              <p:nvPr/>
            </p:nvSpPr>
            <p:spPr bwMode="auto">
              <a:xfrm>
                <a:off x="9469438" y="5545138"/>
                <a:ext cx="68262" cy="2047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  <p:sp>
            <p:nvSpPr>
              <p:cNvPr id="61" name="Freeform 136"/>
              <p:cNvSpPr/>
              <p:nvPr/>
            </p:nvSpPr>
            <p:spPr bwMode="auto">
              <a:xfrm>
                <a:off x="9172575" y="5419726"/>
                <a:ext cx="365125" cy="215900"/>
              </a:xfrm>
              <a:custGeom>
                <a:avLst/>
                <a:gdLst>
                  <a:gd name="T0" fmla="*/ 198 w 230"/>
                  <a:gd name="T1" fmla="*/ 32 h 136"/>
                  <a:gd name="T2" fmla="*/ 154 w 230"/>
                  <a:gd name="T3" fmla="*/ 32 h 136"/>
                  <a:gd name="T4" fmla="*/ 101 w 230"/>
                  <a:gd name="T5" fmla="*/ 71 h 136"/>
                  <a:gd name="T6" fmla="*/ 72 w 230"/>
                  <a:gd name="T7" fmla="*/ 57 h 136"/>
                  <a:gd name="T8" fmla="*/ 0 w 230"/>
                  <a:gd name="T9" fmla="*/ 118 h 136"/>
                  <a:gd name="T10" fmla="*/ 0 w 230"/>
                  <a:gd name="T11" fmla="*/ 136 h 136"/>
                  <a:gd name="T12" fmla="*/ 72 w 230"/>
                  <a:gd name="T13" fmla="*/ 75 h 136"/>
                  <a:gd name="T14" fmla="*/ 101 w 230"/>
                  <a:gd name="T15" fmla="*/ 89 h 136"/>
                  <a:gd name="T16" fmla="*/ 162 w 230"/>
                  <a:gd name="T17" fmla="*/ 46 h 136"/>
                  <a:gd name="T18" fmla="*/ 205 w 230"/>
                  <a:gd name="T19" fmla="*/ 46 h 136"/>
                  <a:gd name="T20" fmla="*/ 230 w 230"/>
                  <a:gd name="T21" fmla="*/ 21 h 136"/>
                  <a:gd name="T22" fmla="*/ 230 w 230"/>
                  <a:gd name="T23" fmla="*/ 0 h 136"/>
                  <a:gd name="T24" fmla="*/ 198 w 230"/>
                  <a:gd name="T25" fmla="*/ 32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0" h="136">
                    <a:moveTo>
                      <a:pt x="198" y="32"/>
                    </a:moveTo>
                    <a:lnTo>
                      <a:pt x="154" y="32"/>
                    </a:lnTo>
                    <a:lnTo>
                      <a:pt x="101" y="71"/>
                    </a:lnTo>
                    <a:lnTo>
                      <a:pt x="72" y="57"/>
                    </a:lnTo>
                    <a:lnTo>
                      <a:pt x="0" y="118"/>
                    </a:lnTo>
                    <a:lnTo>
                      <a:pt x="0" y="136"/>
                    </a:lnTo>
                    <a:lnTo>
                      <a:pt x="72" y="75"/>
                    </a:lnTo>
                    <a:lnTo>
                      <a:pt x="101" y="89"/>
                    </a:lnTo>
                    <a:lnTo>
                      <a:pt x="162" y="46"/>
                    </a:lnTo>
                    <a:lnTo>
                      <a:pt x="205" y="46"/>
                    </a:lnTo>
                    <a:lnTo>
                      <a:pt x="230" y="21"/>
                    </a:lnTo>
                    <a:lnTo>
                      <a:pt x="230" y="0"/>
                    </a:lnTo>
                    <a:lnTo>
                      <a:pt x="198" y="3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id-ID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2" name="组合 61"/>
          <p:cNvGrpSpPr/>
          <p:nvPr/>
        </p:nvGrpSpPr>
        <p:grpSpPr>
          <a:xfrm>
            <a:off x="8564277" y="1841499"/>
            <a:ext cx="1657241" cy="1657241"/>
            <a:chOff x="5233060" y="4957761"/>
            <a:chExt cx="943428" cy="943428"/>
          </a:xfrm>
        </p:grpSpPr>
        <p:sp>
          <p:nvSpPr>
            <p:cNvPr id="63" name="鹏程工作室"/>
            <p:cNvSpPr/>
            <p:nvPr/>
          </p:nvSpPr>
          <p:spPr>
            <a:xfrm>
              <a:off x="5233060" y="4957761"/>
              <a:ext cx="943428" cy="94342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鹏程工作室"/>
            <p:cNvSpPr>
              <a:spLocks noEditPoints="1"/>
            </p:cNvSpPr>
            <p:nvPr/>
          </p:nvSpPr>
          <p:spPr bwMode="auto">
            <a:xfrm>
              <a:off x="5513593" y="5246912"/>
              <a:ext cx="365125" cy="365125"/>
            </a:xfrm>
            <a:custGeom>
              <a:avLst/>
              <a:gdLst>
                <a:gd name="T0" fmla="*/ 115 w 230"/>
                <a:gd name="T1" fmla="*/ 0 h 230"/>
                <a:gd name="T2" fmla="*/ 14 w 230"/>
                <a:gd name="T3" fmla="*/ 215 h 230"/>
                <a:gd name="T4" fmla="*/ 0 w 230"/>
                <a:gd name="T5" fmla="*/ 230 h 230"/>
                <a:gd name="T6" fmla="*/ 230 w 230"/>
                <a:gd name="T7" fmla="*/ 57 h 230"/>
                <a:gd name="T8" fmla="*/ 86 w 230"/>
                <a:gd name="T9" fmla="*/ 215 h 230"/>
                <a:gd name="T10" fmla="*/ 43 w 230"/>
                <a:gd name="T11" fmla="*/ 187 h 230"/>
                <a:gd name="T12" fmla="*/ 86 w 230"/>
                <a:gd name="T13" fmla="*/ 215 h 230"/>
                <a:gd name="T14" fmla="*/ 29 w 230"/>
                <a:gd name="T15" fmla="*/ 158 h 230"/>
                <a:gd name="T16" fmla="*/ 100 w 230"/>
                <a:gd name="T17" fmla="*/ 144 h 230"/>
                <a:gd name="T18" fmla="*/ 100 w 230"/>
                <a:gd name="T19" fmla="*/ 129 h 230"/>
                <a:gd name="T20" fmla="*/ 29 w 230"/>
                <a:gd name="T21" fmla="*/ 115 h 230"/>
                <a:gd name="T22" fmla="*/ 100 w 230"/>
                <a:gd name="T23" fmla="*/ 129 h 230"/>
                <a:gd name="T24" fmla="*/ 29 w 230"/>
                <a:gd name="T25" fmla="*/ 101 h 230"/>
                <a:gd name="T26" fmla="*/ 100 w 230"/>
                <a:gd name="T27" fmla="*/ 86 h 230"/>
                <a:gd name="T28" fmla="*/ 100 w 230"/>
                <a:gd name="T29" fmla="*/ 72 h 230"/>
                <a:gd name="T30" fmla="*/ 29 w 230"/>
                <a:gd name="T31" fmla="*/ 57 h 230"/>
                <a:gd name="T32" fmla="*/ 100 w 230"/>
                <a:gd name="T33" fmla="*/ 72 h 230"/>
                <a:gd name="T34" fmla="*/ 29 w 230"/>
                <a:gd name="T35" fmla="*/ 43 h 230"/>
                <a:gd name="T36" fmla="*/ 100 w 230"/>
                <a:gd name="T37" fmla="*/ 29 h 230"/>
                <a:gd name="T38" fmla="*/ 172 w 230"/>
                <a:gd name="T39" fmla="*/ 201 h 230"/>
                <a:gd name="T40" fmla="*/ 143 w 230"/>
                <a:gd name="T41" fmla="*/ 172 h 230"/>
                <a:gd name="T42" fmla="*/ 172 w 230"/>
                <a:gd name="T43" fmla="*/ 201 h 230"/>
                <a:gd name="T44" fmla="*/ 143 w 230"/>
                <a:gd name="T45" fmla="*/ 158 h 230"/>
                <a:gd name="T46" fmla="*/ 172 w 230"/>
                <a:gd name="T47" fmla="*/ 129 h 230"/>
                <a:gd name="T48" fmla="*/ 172 w 230"/>
                <a:gd name="T49" fmla="*/ 115 h 230"/>
                <a:gd name="T50" fmla="*/ 143 w 230"/>
                <a:gd name="T51" fmla="*/ 86 h 230"/>
                <a:gd name="T52" fmla="*/ 172 w 230"/>
                <a:gd name="T53" fmla="*/ 115 h 230"/>
                <a:gd name="T54" fmla="*/ 187 w 230"/>
                <a:gd name="T55" fmla="*/ 201 h 230"/>
                <a:gd name="T56" fmla="*/ 215 w 230"/>
                <a:gd name="T57" fmla="*/ 172 h 230"/>
                <a:gd name="T58" fmla="*/ 215 w 230"/>
                <a:gd name="T59" fmla="*/ 158 h 230"/>
                <a:gd name="T60" fmla="*/ 187 w 230"/>
                <a:gd name="T61" fmla="*/ 129 h 230"/>
                <a:gd name="T62" fmla="*/ 215 w 230"/>
                <a:gd name="T63" fmla="*/ 158 h 230"/>
                <a:gd name="T64" fmla="*/ 187 w 230"/>
                <a:gd name="T65" fmla="*/ 115 h 230"/>
                <a:gd name="T66" fmla="*/ 215 w 230"/>
                <a:gd name="T67" fmla="*/ 86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0" h="230">
                  <a:moveTo>
                    <a:pt x="115" y="57"/>
                  </a:moveTo>
                  <a:lnTo>
                    <a:pt x="115" y="0"/>
                  </a:lnTo>
                  <a:lnTo>
                    <a:pt x="14" y="0"/>
                  </a:lnTo>
                  <a:lnTo>
                    <a:pt x="14" y="215"/>
                  </a:lnTo>
                  <a:lnTo>
                    <a:pt x="0" y="215"/>
                  </a:lnTo>
                  <a:lnTo>
                    <a:pt x="0" y="230"/>
                  </a:lnTo>
                  <a:lnTo>
                    <a:pt x="230" y="230"/>
                  </a:lnTo>
                  <a:lnTo>
                    <a:pt x="230" y="57"/>
                  </a:lnTo>
                  <a:lnTo>
                    <a:pt x="115" y="57"/>
                  </a:lnTo>
                  <a:close/>
                  <a:moveTo>
                    <a:pt x="86" y="215"/>
                  </a:moveTo>
                  <a:lnTo>
                    <a:pt x="43" y="215"/>
                  </a:lnTo>
                  <a:lnTo>
                    <a:pt x="43" y="187"/>
                  </a:lnTo>
                  <a:lnTo>
                    <a:pt x="86" y="187"/>
                  </a:lnTo>
                  <a:lnTo>
                    <a:pt x="86" y="215"/>
                  </a:lnTo>
                  <a:close/>
                  <a:moveTo>
                    <a:pt x="100" y="158"/>
                  </a:moveTo>
                  <a:lnTo>
                    <a:pt x="29" y="158"/>
                  </a:lnTo>
                  <a:lnTo>
                    <a:pt x="29" y="144"/>
                  </a:lnTo>
                  <a:lnTo>
                    <a:pt x="100" y="144"/>
                  </a:lnTo>
                  <a:lnTo>
                    <a:pt x="100" y="158"/>
                  </a:lnTo>
                  <a:close/>
                  <a:moveTo>
                    <a:pt x="100" y="129"/>
                  </a:moveTo>
                  <a:lnTo>
                    <a:pt x="29" y="129"/>
                  </a:lnTo>
                  <a:lnTo>
                    <a:pt x="29" y="115"/>
                  </a:lnTo>
                  <a:lnTo>
                    <a:pt x="100" y="115"/>
                  </a:lnTo>
                  <a:lnTo>
                    <a:pt x="100" y="129"/>
                  </a:lnTo>
                  <a:close/>
                  <a:moveTo>
                    <a:pt x="100" y="101"/>
                  </a:moveTo>
                  <a:lnTo>
                    <a:pt x="29" y="101"/>
                  </a:lnTo>
                  <a:lnTo>
                    <a:pt x="29" y="86"/>
                  </a:lnTo>
                  <a:lnTo>
                    <a:pt x="100" y="86"/>
                  </a:lnTo>
                  <a:lnTo>
                    <a:pt x="100" y="101"/>
                  </a:lnTo>
                  <a:close/>
                  <a:moveTo>
                    <a:pt x="100" y="72"/>
                  </a:moveTo>
                  <a:lnTo>
                    <a:pt x="29" y="72"/>
                  </a:lnTo>
                  <a:lnTo>
                    <a:pt x="29" y="57"/>
                  </a:lnTo>
                  <a:lnTo>
                    <a:pt x="100" y="57"/>
                  </a:lnTo>
                  <a:lnTo>
                    <a:pt x="100" y="72"/>
                  </a:lnTo>
                  <a:close/>
                  <a:moveTo>
                    <a:pt x="100" y="43"/>
                  </a:moveTo>
                  <a:lnTo>
                    <a:pt x="29" y="43"/>
                  </a:lnTo>
                  <a:lnTo>
                    <a:pt x="29" y="29"/>
                  </a:lnTo>
                  <a:lnTo>
                    <a:pt x="100" y="29"/>
                  </a:lnTo>
                  <a:lnTo>
                    <a:pt x="100" y="43"/>
                  </a:lnTo>
                  <a:close/>
                  <a:moveTo>
                    <a:pt x="172" y="201"/>
                  </a:moveTo>
                  <a:lnTo>
                    <a:pt x="143" y="201"/>
                  </a:lnTo>
                  <a:lnTo>
                    <a:pt x="143" y="172"/>
                  </a:lnTo>
                  <a:lnTo>
                    <a:pt x="172" y="172"/>
                  </a:lnTo>
                  <a:lnTo>
                    <a:pt x="172" y="201"/>
                  </a:lnTo>
                  <a:close/>
                  <a:moveTo>
                    <a:pt x="172" y="158"/>
                  </a:moveTo>
                  <a:lnTo>
                    <a:pt x="143" y="158"/>
                  </a:lnTo>
                  <a:lnTo>
                    <a:pt x="143" y="129"/>
                  </a:lnTo>
                  <a:lnTo>
                    <a:pt x="172" y="129"/>
                  </a:lnTo>
                  <a:lnTo>
                    <a:pt x="172" y="158"/>
                  </a:lnTo>
                  <a:close/>
                  <a:moveTo>
                    <a:pt x="172" y="115"/>
                  </a:moveTo>
                  <a:lnTo>
                    <a:pt x="143" y="115"/>
                  </a:lnTo>
                  <a:lnTo>
                    <a:pt x="143" y="86"/>
                  </a:lnTo>
                  <a:lnTo>
                    <a:pt x="172" y="86"/>
                  </a:lnTo>
                  <a:lnTo>
                    <a:pt x="172" y="115"/>
                  </a:lnTo>
                  <a:close/>
                  <a:moveTo>
                    <a:pt x="215" y="201"/>
                  </a:moveTo>
                  <a:lnTo>
                    <a:pt x="187" y="201"/>
                  </a:lnTo>
                  <a:lnTo>
                    <a:pt x="187" y="172"/>
                  </a:lnTo>
                  <a:lnTo>
                    <a:pt x="215" y="172"/>
                  </a:lnTo>
                  <a:lnTo>
                    <a:pt x="215" y="201"/>
                  </a:lnTo>
                  <a:close/>
                  <a:moveTo>
                    <a:pt x="215" y="158"/>
                  </a:moveTo>
                  <a:lnTo>
                    <a:pt x="187" y="158"/>
                  </a:lnTo>
                  <a:lnTo>
                    <a:pt x="187" y="129"/>
                  </a:lnTo>
                  <a:lnTo>
                    <a:pt x="215" y="129"/>
                  </a:lnTo>
                  <a:lnTo>
                    <a:pt x="215" y="158"/>
                  </a:lnTo>
                  <a:close/>
                  <a:moveTo>
                    <a:pt x="215" y="115"/>
                  </a:moveTo>
                  <a:lnTo>
                    <a:pt x="187" y="115"/>
                  </a:lnTo>
                  <a:lnTo>
                    <a:pt x="187" y="86"/>
                  </a:lnTo>
                  <a:lnTo>
                    <a:pt x="215" y="86"/>
                  </a:lnTo>
                  <a:lnTo>
                    <a:pt x="215" y="1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65" name="矩形 64"/>
          <p:cNvSpPr/>
          <p:nvPr/>
        </p:nvSpPr>
        <p:spPr>
          <a:xfrm>
            <a:off x="1446633" y="4295351"/>
            <a:ext cx="213162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13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必修课程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1175657" y="3741353"/>
            <a:ext cx="2732547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13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HK" sz="2000" b="1" dirty="0">
                <a:latin typeface="Impact" panose="020B0806030902050204" pitchFamily="34" charset="0"/>
                <a:ea typeface="张海山锐谐体2.0-授权联系：Samtype@QQ.com" pitchFamily="2" charset="-122"/>
                <a:sym typeface="+mn-ea"/>
              </a:rPr>
              <a:t>课程</a:t>
            </a:r>
            <a:r>
              <a:rPr lang="zh-CN" altLang="en-US" sz="2000" b="1" dirty="0">
                <a:latin typeface="Impact" panose="020B0806030902050204" pitchFamily="34" charset="0"/>
                <a:ea typeface="张海山锐谐体2.0-授权联系：Samtype@QQ.com" pitchFamily="2" charset="-122"/>
                <a:sym typeface="+mn-ea"/>
              </a:rPr>
              <a:t>类型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3731851" y="4387426"/>
            <a:ext cx="213162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13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1.5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学分；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313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32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课时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3431665" y="3895658"/>
            <a:ext cx="2732547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Impact" panose="020B0806030902050204" pitchFamily="34" charset="0"/>
                <a:ea typeface="张海山锐谐体2.0-授权联系：Samtype@QQ.com" pitchFamily="2" charset="-122"/>
                <a:sym typeface="+mn-ea"/>
              </a:rPr>
              <a:t>学分课时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6102706" y="4295351"/>
            <a:ext cx="2131629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13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理论教学；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ctr" defTabSz="91313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实践教学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5831730" y="3741353"/>
            <a:ext cx="2732547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13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Impact" panose="020B0806030902050204" pitchFamily="34" charset="0"/>
                <a:ea typeface="张海山锐谐体2.0-授权联系：Samtype@QQ.com" pitchFamily="2" charset="-122"/>
                <a:sym typeface="+mn-ea"/>
              </a:rPr>
              <a:t>教学方式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8797925" y="4295140"/>
            <a:ext cx="2085975" cy="730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b="1" i="1" u="sng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创业思维</a:t>
            </a:r>
            <a:r>
              <a:rPr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的训练</a:t>
            </a:r>
            <a:r>
              <a:rPr 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应对不确定性</a:t>
            </a:r>
            <a:r>
              <a:rPr lang="en-US" altLang="zh-CN" sz="1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……</a:t>
            </a:r>
            <a:endParaRPr lang="en-US" alt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085198" y="3741353"/>
            <a:ext cx="2732547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3130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1" dirty="0">
                <a:latin typeface="Impact" panose="020B0806030902050204" pitchFamily="34" charset="0"/>
                <a:ea typeface="张海山锐谐体2.0-授权联系：Samtype@QQ.com" pitchFamily="2" charset="-122"/>
                <a:sym typeface="微软雅黑" panose="020B0503020204020204" pitchFamily="34" charset="-122"/>
              </a:rPr>
              <a:t>教学目标</a:t>
            </a:r>
            <a:endParaRPr lang="zh-CN" altLang="en-US" sz="2000" b="1" dirty="0">
              <a:latin typeface="Impact" panose="020B0806030902050204" pitchFamily="34" charset="0"/>
              <a:ea typeface="张海山锐谐体2.0-授权联系：Samtype@QQ.com" pitchFamily="2" charset="-122"/>
              <a:sym typeface="微软雅黑" panose="020B0503020204020204" pitchFamily="34" charset="-122"/>
            </a:endParaRPr>
          </a:p>
        </p:txBody>
      </p:sp>
      <p:sp>
        <p:nvSpPr>
          <p:cNvPr id="73" name="圆角矩形 72"/>
          <p:cNvSpPr/>
          <p:nvPr/>
        </p:nvSpPr>
        <p:spPr>
          <a:xfrm>
            <a:off x="483507" y="588736"/>
            <a:ext cx="681157" cy="3129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46285" y="588736"/>
            <a:ext cx="681157" cy="3129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490220" y="51438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课程设置相关说明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6325" y="974725"/>
            <a:ext cx="10515600" cy="4351338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700" i="1"/>
              <a:t>考核：</a:t>
            </a:r>
            <a:endParaRPr lang="zh-CN" altLang="en-US" sz="2700" i="1"/>
          </a:p>
        </p:txBody>
      </p:sp>
      <p:sp>
        <p:nvSpPr>
          <p:cNvPr id="73" name="圆角矩形 72"/>
          <p:cNvSpPr/>
          <p:nvPr/>
        </p:nvSpPr>
        <p:spPr>
          <a:xfrm>
            <a:off x="483507" y="588736"/>
            <a:ext cx="681157" cy="3129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646285" y="588736"/>
            <a:ext cx="681157" cy="3129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1490220" y="514385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课程设置相关说明</a:t>
            </a:r>
            <a:endParaRPr lang="zh-CN" altLang="en-US" sz="2400" b="1" dirty="0"/>
          </a:p>
        </p:txBody>
      </p:sp>
      <p:sp>
        <p:nvSpPr>
          <p:cNvPr id="100" name="文本框 99"/>
          <p:cNvSpPr txBox="1"/>
          <p:nvPr/>
        </p:nvSpPr>
        <p:spPr>
          <a:xfrm>
            <a:off x="3556000" y="2434908"/>
            <a:ext cx="508000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304800"/>
            <a:r>
              <a:rPr lang="en-US" sz="1400" b="0">
                <a:latin typeface="Calibri" panose="020F0502020204030204" charset="0"/>
                <a:ea typeface="黑体" panose="02010609060101010101" charset="-122"/>
                <a:cs typeface="Times New Roman" panose="02020603050405020304" pitchFamily="18" charset="0"/>
              </a:rPr>
              <a:t> 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2270760" y="1691005"/>
          <a:ext cx="7994650" cy="4102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4395"/>
                <a:gridCol w="878205"/>
                <a:gridCol w="2025650"/>
                <a:gridCol w="2747010"/>
                <a:gridCol w="808990"/>
                <a:gridCol w="660400"/>
              </a:tblGrid>
              <a:tr h="557530">
                <a:tc rowSpan="2"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考核环节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考核内容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考核说明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分值比例（</a:t>
                      </a:r>
                      <a:r>
                        <a:rPr lang="en-US" sz="1600" b="1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）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cap="flat">
                      <a:noFill/>
                    </a:lnR>
                    <a:lnT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5280">
                <a:tc vMerge="1" gridSpan="2">
                  <a:tcP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 h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分项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总评</a:t>
                      </a:r>
                      <a:endParaRPr lang="en-US" altLang="en-US" sz="16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8020">
                <a:tc rowSpan="3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平时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实践</a:t>
                      </a:r>
                      <a:endParaRPr 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考核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网课《创·践》在线学习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完成全部课时视频学习和测试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4570">
                <a:tc v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参加互联网+大赛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以小组为单位撰写商业计划书并制作PPT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和视频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，并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成功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报名互联网+”大学生创新创业大赛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15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669925">
                <a:tc vMerge="1">
                  <a:tcPr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理论平时表现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课堂表现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作业完成情况</a:t>
                      </a:r>
                      <a:r>
                        <a:rPr lang="zh-CN" alt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等</a:t>
                      </a:r>
                      <a:endParaRPr lang="zh-CN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线下；随堂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%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741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期末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理论期末考核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课堂所学理论知识及应用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6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 笔试；开卷</a:t>
                      </a:r>
                      <a:endParaRPr lang="en-US" altLang="en-US" sz="16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40%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600" b="0">
                          <a:latin typeface="Calibri" panose="020F0502020204030204" charset="0"/>
                          <a:cs typeface="Calibri" panose="020F0502020204030204" charset="0"/>
                        </a:rPr>
                        <a:t>40%</a:t>
                      </a:r>
                      <a:endParaRPr lang="en-US" altLang="en-US" sz="1600" b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90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52805" y="1686560"/>
            <a:ext cx="10343515" cy="4030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/>
              <a:t>同学们登录：</a:t>
            </a:r>
            <a:endParaRPr lang="zh-CN" altLang="en-US" sz="3200"/>
          </a:p>
          <a:p>
            <a:r>
              <a:rPr lang="zh-CN" altLang="en-US" sz="3200"/>
              <a:t>1、新生（首次使用智慧树的学生）可以选择网页登录，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/>
              </a:rPr>
              <a:t>www.zhihuishu.com</a:t>
            </a:r>
            <a:r>
              <a:rPr lang="zh-CN" altLang="en-US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  <a:hlinkClick r:id="rId1"/>
              </a:rPr>
              <a:t>，</a:t>
            </a:r>
            <a:r>
              <a:rPr lang="zh-CN" altLang="en-US" sz="3200"/>
              <a:t>或者是下载知到app，选择</a:t>
            </a:r>
            <a:r>
              <a:rPr lang="zh-CN" altLang="en-US" sz="3200">
                <a:solidFill>
                  <a:srgbClr val="FF0000"/>
                </a:solidFill>
              </a:rPr>
              <a:t>学号</a:t>
            </a:r>
            <a:r>
              <a:rPr lang="zh-CN" altLang="en-US" sz="3200"/>
              <a:t>登录，初始密码是123456，确认信息即可开始学习</a:t>
            </a:r>
            <a:endParaRPr lang="zh-CN" altLang="en-US" sz="3200"/>
          </a:p>
          <a:p>
            <a:endParaRPr lang="zh-CN" altLang="en-US" sz="3200"/>
          </a:p>
          <a:p>
            <a:r>
              <a:rPr lang="zh-CN" altLang="en-US" sz="3200"/>
              <a:t>2、老生（原来用过智慧树的学生）可以选择网页登录或知到app登录，可以选择学号或手机号登录，使用自己原来密码即可登录学习</a:t>
            </a:r>
            <a:endParaRPr lang="zh-CN" altLang="en-US" sz="32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374650"/>
            <a:ext cx="2991485" cy="1044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 descr="30576771-3214-4204-8321-99d15ca4b75a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1794490" cy="57943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79425" y="5738495"/>
            <a:ext cx="113919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其中学习习惯分就是学生需要每天看25分钟视频，大概需要连续20天，养成每天学习的习惯才能得到的分数，学习互动分就是学生参与课程问题和讨论得到的分数。</a:t>
            </a:r>
            <a:endParaRPr lang="zh-CN" altLang="en-US"/>
          </a:p>
          <a:p>
            <a:r>
              <a:rPr lang="zh-CN" altLang="en-US"/>
              <a:t>见面课学生可以在固定的时间参与直播互动，也可以自己在直播后自己找时间看视频回放都可以取得相应的成绩。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6"/>
          <p:cNvSpPr/>
          <p:nvPr/>
        </p:nvSpPr>
        <p:spPr>
          <a:xfrm>
            <a:off x="483507" y="588736"/>
            <a:ext cx="681157" cy="3129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4" name="圆角矩形 7"/>
          <p:cNvSpPr/>
          <p:nvPr/>
        </p:nvSpPr>
        <p:spPr>
          <a:xfrm>
            <a:off x="646285" y="588736"/>
            <a:ext cx="681157" cy="3129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Impact" panose="020B080603090205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90220" y="514385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ym typeface="+mn-ea"/>
              </a:rPr>
              <a:t>课程教学内容及建议课时</a:t>
            </a:r>
            <a:endParaRPr lang="zh-CN" altLang="en-US" sz="2400" b="1" dirty="0">
              <a:sym typeface="+mn-ea"/>
            </a:endParaRPr>
          </a:p>
        </p:txBody>
      </p:sp>
      <p:grpSp>
        <p:nvGrpSpPr>
          <p:cNvPr id="6" name="鹏程工作室"/>
          <p:cNvGrpSpPr/>
          <p:nvPr/>
        </p:nvGrpSpPr>
        <p:grpSpPr>
          <a:xfrm>
            <a:off x="5538995" y="4162311"/>
            <a:ext cx="365125" cy="250825"/>
            <a:chOff x="9902825" y="4503738"/>
            <a:chExt cx="365125" cy="250825"/>
          </a:xfrm>
          <a:solidFill>
            <a:schemeClr val="bg1"/>
          </a:solidFill>
        </p:grpSpPr>
        <p:sp>
          <p:nvSpPr>
            <p:cNvPr id="10" name="Freeform 119"/>
            <p:cNvSpPr/>
            <p:nvPr/>
          </p:nvSpPr>
          <p:spPr bwMode="auto">
            <a:xfrm>
              <a:off x="9948863" y="4549776"/>
              <a:ext cx="107950" cy="95250"/>
            </a:xfrm>
            <a:custGeom>
              <a:avLst/>
              <a:gdLst>
                <a:gd name="T0" fmla="*/ 18 w 19"/>
                <a:gd name="T1" fmla="*/ 17 h 17"/>
                <a:gd name="T2" fmla="*/ 18 w 19"/>
                <a:gd name="T3" fmla="*/ 14 h 17"/>
                <a:gd name="T4" fmla="*/ 14 w 19"/>
                <a:gd name="T5" fmla="*/ 12 h 17"/>
                <a:gd name="T6" fmla="*/ 12 w 19"/>
                <a:gd name="T7" fmla="*/ 11 h 17"/>
                <a:gd name="T8" fmla="*/ 12 w 19"/>
                <a:gd name="T9" fmla="*/ 9 h 17"/>
                <a:gd name="T10" fmla="*/ 12 w 19"/>
                <a:gd name="T11" fmla="*/ 7 h 17"/>
                <a:gd name="T12" fmla="*/ 13 w 19"/>
                <a:gd name="T13" fmla="*/ 6 h 17"/>
                <a:gd name="T14" fmla="*/ 13 w 19"/>
                <a:gd name="T15" fmla="*/ 5 h 17"/>
                <a:gd name="T16" fmla="*/ 13 w 19"/>
                <a:gd name="T17" fmla="*/ 3 h 17"/>
                <a:gd name="T18" fmla="*/ 9 w 19"/>
                <a:gd name="T19" fmla="*/ 0 h 17"/>
                <a:gd name="T20" fmla="*/ 6 w 19"/>
                <a:gd name="T21" fmla="*/ 3 h 17"/>
                <a:gd name="T22" fmla="*/ 6 w 19"/>
                <a:gd name="T23" fmla="*/ 5 h 17"/>
                <a:gd name="T24" fmla="*/ 5 w 19"/>
                <a:gd name="T25" fmla="*/ 6 h 17"/>
                <a:gd name="T26" fmla="*/ 6 w 19"/>
                <a:gd name="T27" fmla="*/ 7 h 17"/>
                <a:gd name="T28" fmla="*/ 7 w 19"/>
                <a:gd name="T29" fmla="*/ 9 h 17"/>
                <a:gd name="T30" fmla="*/ 7 w 19"/>
                <a:gd name="T31" fmla="*/ 11 h 17"/>
                <a:gd name="T32" fmla="*/ 5 w 19"/>
                <a:gd name="T33" fmla="*/ 12 h 17"/>
                <a:gd name="T34" fmla="*/ 0 w 19"/>
                <a:gd name="T35" fmla="*/ 14 h 17"/>
                <a:gd name="T36" fmla="*/ 0 w 19"/>
                <a:gd name="T37" fmla="*/ 17 h 17"/>
                <a:gd name="T38" fmla="*/ 18 w 19"/>
                <a:gd name="T3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17">
                  <a:moveTo>
                    <a:pt x="18" y="17"/>
                  </a:moveTo>
                  <a:cubicBezTo>
                    <a:pt x="18" y="17"/>
                    <a:pt x="19" y="15"/>
                    <a:pt x="18" y="14"/>
                  </a:cubicBezTo>
                  <a:cubicBezTo>
                    <a:pt x="18" y="14"/>
                    <a:pt x="16" y="13"/>
                    <a:pt x="14" y="12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7"/>
                  </a:cubicBezTo>
                  <a:cubicBezTo>
                    <a:pt x="13" y="7"/>
                    <a:pt x="13" y="7"/>
                    <a:pt x="13" y="6"/>
                  </a:cubicBezTo>
                  <a:cubicBezTo>
                    <a:pt x="13" y="6"/>
                    <a:pt x="13" y="5"/>
                    <a:pt x="13" y="5"/>
                  </a:cubicBezTo>
                  <a:cubicBezTo>
                    <a:pt x="13" y="4"/>
                    <a:pt x="13" y="3"/>
                    <a:pt x="13" y="3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7" y="0"/>
                    <a:pt x="6" y="1"/>
                    <a:pt x="6" y="3"/>
                  </a:cubicBezTo>
                  <a:cubicBezTo>
                    <a:pt x="6" y="3"/>
                    <a:pt x="6" y="4"/>
                    <a:pt x="6" y="5"/>
                  </a:cubicBezTo>
                  <a:cubicBezTo>
                    <a:pt x="5" y="5"/>
                    <a:pt x="5" y="6"/>
                    <a:pt x="5" y="6"/>
                  </a:cubicBezTo>
                  <a:cubicBezTo>
                    <a:pt x="5" y="7"/>
                    <a:pt x="6" y="7"/>
                    <a:pt x="6" y="7"/>
                  </a:cubicBezTo>
                  <a:cubicBezTo>
                    <a:pt x="6" y="9"/>
                    <a:pt x="7" y="9"/>
                    <a:pt x="7" y="9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6" y="11"/>
                    <a:pt x="5" y="12"/>
                  </a:cubicBezTo>
                  <a:cubicBezTo>
                    <a:pt x="3" y="13"/>
                    <a:pt x="1" y="14"/>
                    <a:pt x="0" y="14"/>
                  </a:cubicBezTo>
                  <a:cubicBezTo>
                    <a:pt x="0" y="15"/>
                    <a:pt x="0" y="17"/>
                    <a:pt x="0" y="17"/>
                  </a:cubicBezTo>
                  <a:lnTo>
                    <a:pt x="18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1" name="Rectangle 120"/>
            <p:cNvSpPr>
              <a:spLocks noChangeArrowheads="1"/>
            </p:cNvSpPr>
            <p:nvPr/>
          </p:nvSpPr>
          <p:spPr bwMode="auto">
            <a:xfrm>
              <a:off x="10085388" y="4549776"/>
              <a:ext cx="90487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2" name="Rectangle 121"/>
            <p:cNvSpPr>
              <a:spLocks noChangeArrowheads="1"/>
            </p:cNvSpPr>
            <p:nvPr/>
          </p:nvSpPr>
          <p:spPr bwMode="auto">
            <a:xfrm>
              <a:off x="10085388" y="4594226"/>
              <a:ext cx="136525" cy="238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3" name="Rectangle 122"/>
            <p:cNvSpPr>
              <a:spLocks noChangeArrowheads="1"/>
            </p:cNvSpPr>
            <p:nvPr/>
          </p:nvSpPr>
          <p:spPr bwMode="auto">
            <a:xfrm>
              <a:off x="10085388" y="4640263"/>
              <a:ext cx="114300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  <p:sp>
          <p:nvSpPr>
            <p:cNvPr id="14" name="Freeform 123"/>
            <p:cNvSpPr>
              <a:spLocks noEditPoints="1"/>
            </p:cNvSpPr>
            <p:nvPr/>
          </p:nvSpPr>
          <p:spPr bwMode="auto">
            <a:xfrm>
              <a:off x="9902825" y="4503738"/>
              <a:ext cx="365125" cy="250825"/>
            </a:xfrm>
            <a:custGeom>
              <a:avLst/>
              <a:gdLst>
                <a:gd name="T0" fmla="*/ 0 w 64"/>
                <a:gd name="T1" fmla="*/ 0 h 44"/>
                <a:gd name="T2" fmla="*/ 0 w 64"/>
                <a:gd name="T3" fmla="*/ 44 h 44"/>
                <a:gd name="T4" fmla="*/ 64 w 64"/>
                <a:gd name="T5" fmla="*/ 44 h 44"/>
                <a:gd name="T6" fmla="*/ 64 w 64"/>
                <a:gd name="T7" fmla="*/ 0 h 44"/>
                <a:gd name="T8" fmla="*/ 0 w 64"/>
                <a:gd name="T9" fmla="*/ 0 h 44"/>
                <a:gd name="T10" fmla="*/ 60 w 64"/>
                <a:gd name="T11" fmla="*/ 40 h 44"/>
                <a:gd name="T12" fmla="*/ 52 w 64"/>
                <a:gd name="T13" fmla="*/ 40 h 44"/>
                <a:gd name="T14" fmla="*/ 52 w 64"/>
                <a:gd name="T15" fmla="*/ 38 h 44"/>
                <a:gd name="T16" fmla="*/ 46 w 64"/>
                <a:gd name="T17" fmla="*/ 32 h 44"/>
                <a:gd name="T18" fmla="*/ 40 w 64"/>
                <a:gd name="T19" fmla="*/ 38 h 44"/>
                <a:gd name="T20" fmla="*/ 40 w 64"/>
                <a:gd name="T21" fmla="*/ 40 h 44"/>
                <a:gd name="T22" fmla="*/ 24 w 64"/>
                <a:gd name="T23" fmla="*/ 40 h 44"/>
                <a:gd name="T24" fmla="*/ 24 w 64"/>
                <a:gd name="T25" fmla="*/ 38 h 44"/>
                <a:gd name="T26" fmla="*/ 18 w 64"/>
                <a:gd name="T27" fmla="*/ 32 h 44"/>
                <a:gd name="T28" fmla="*/ 12 w 64"/>
                <a:gd name="T29" fmla="*/ 38 h 44"/>
                <a:gd name="T30" fmla="*/ 12 w 64"/>
                <a:gd name="T31" fmla="*/ 40 h 44"/>
                <a:gd name="T32" fmla="*/ 4 w 64"/>
                <a:gd name="T33" fmla="*/ 40 h 44"/>
                <a:gd name="T34" fmla="*/ 4 w 64"/>
                <a:gd name="T35" fmla="*/ 4 h 44"/>
                <a:gd name="T36" fmla="*/ 60 w 64"/>
                <a:gd name="T37" fmla="*/ 4 h 44"/>
                <a:gd name="T38" fmla="*/ 60 w 64"/>
                <a:gd name="T39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" h="44">
                  <a:moveTo>
                    <a:pt x="0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64" y="44"/>
                    <a:pt x="64" y="44"/>
                    <a:pt x="64" y="44"/>
                  </a:cubicBezTo>
                  <a:cubicBezTo>
                    <a:pt x="64" y="0"/>
                    <a:pt x="64" y="0"/>
                    <a:pt x="64" y="0"/>
                  </a:cubicBezTo>
                  <a:lnTo>
                    <a:pt x="0" y="0"/>
                  </a:lnTo>
                  <a:close/>
                  <a:moveTo>
                    <a:pt x="60" y="40"/>
                  </a:moveTo>
                  <a:cubicBezTo>
                    <a:pt x="52" y="40"/>
                    <a:pt x="52" y="40"/>
                    <a:pt x="52" y="40"/>
                  </a:cubicBezTo>
                  <a:cubicBezTo>
                    <a:pt x="52" y="39"/>
                    <a:pt x="52" y="39"/>
                    <a:pt x="52" y="38"/>
                  </a:cubicBezTo>
                  <a:cubicBezTo>
                    <a:pt x="52" y="35"/>
                    <a:pt x="49" y="32"/>
                    <a:pt x="46" y="32"/>
                  </a:cubicBezTo>
                  <a:cubicBezTo>
                    <a:pt x="43" y="32"/>
                    <a:pt x="40" y="35"/>
                    <a:pt x="40" y="38"/>
                  </a:cubicBezTo>
                  <a:cubicBezTo>
                    <a:pt x="40" y="39"/>
                    <a:pt x="40" y="39"/>
                    <a:pt x="40" y="40"/>
                  </a:cubicBezTo>
                  <a:cubicBezTo>
                    <a:pt x="24" y="40"/>
                    <a:pt x="24" y="40"/>
                    <a:pt x="24" y="40"/>
                  </a:cubicBezTo>
                  <a:cubicBezTo>
                    <a:pt x="24" y="39"/>
                    <a:pt x="24" y="39"/>
                    <a:pt x="24" y="38"/>
                  </a:cubicBezTo>
                  <a:cubicBezTo>
                    <a:pt x="24" y="35"/>
                    <a:pt x="21" y="32"/>
                    <a:pt x="18" y="32"/>
                  </a:cubicBezTo>
                  <a:cubicBezTo>
                    <a:pt x="15" y="32"/>
                    <a:pt x="12" y="35"/>
                    <a:pt x="12" y="38"/>
                  </a:cubicBezTo>
                  <a:cubicBezTo>
                    <a:pt x="12" y="39"/>
                    <a:pt x="12" y="39"/>
                    <a:pt x="12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60" y="4"/>
                    <a:pt x="60" y="4"/>
                    <a:pt x="60" y="4"/>
                  </a:cubicBezTo>
                  <a:lnTo>
                    <a:pt x="6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15" name="鹏程工作室"/>
          <p:cNvSpPr>
            <a:spLocks noEditPoints="1"/>
          </p:cNvSpPr>
          <p:nvPr/>
        </p:nvSpPr>
        <p:spPr bwMode="auto">
          <a:xfrm>
            <a:off x="5538993" y="5246912"/>
            <a:ext cx="365125" cy="365125"/>
          </a:xfrm>
          <a:custGeom>
            <a:avLst/>
            <a:gdLst>
              <a:gd name="T0" fmla="*/ 115 w 230"/>
              <a:gd name="T1" fmla="*/ 0 h 230"/>
              <a:gd name="T2" fmla="*/ 14 w 230"/>
              <a:gd name="T3" fmla="*/ 215 h 230"/>
              <a:gd name="T4" fmla="*/ 0 w 230"/>
              <a:gd name="T5" fmla="*/ 230 h 230"/>
              <a:gd name="T6" fmla="*/ 230 w 230"/>
              <a:gd name="T7" fmla="*/ 57 h 230"/>
              <a:gd name="T8" fmla="*/ 86 w 230"/>
              <a:gd name="T9" fmla="*/ 215 h 230"/>
              <a:gd name="T10" fmla="*/ 43 w 230"/>
              <a:gd name="T11" fmla="*/ 187 h 230"/>
              <a:gd name="T12" fmla="*/ 86 w 230"/>
              <a:gd name="T13" fmla="*/ 215 h 230"/>
              <a:gd name="T14" fmla="*/ 29 w 230"/>
              <a:gd name="T15" fmla="*/ 158 h 230"/>
              <a:gd name="T16" fmla="*/ 100 w 230"/>
              <a:gd name="T17" fmla="*/ 144 h 230"/>
              <a:gd name="T18" fmla="*/ 100 w 230"/>
              <a:gd name="T19" fmla="*/ 129 h 230"/>
              <a:gd name="T20" fmla="*/ 29 w 230"/>
              <a:gd name="T21" fmla="*/ 115 h 230"/>
              <a:gd name="T22" fmla="*/ 100 w 230"/>
              <a:gd name="T23" fmla="*/ 129 h 230"/>
              <a:gd name="T24" fmla="*/ 29 w 230"/>
              <a:gd name="T25" fmla="*/ 101 h 230"/>
              <a:gd name="T26" fmla="*/ 100 w 230"/>
              <a:gd name="T27" fmla="*/ 86 h 230"/>
              <a:gd name="T28" fmla="*/ 100 w 230"/>
              <a:gd name="T29" fmla="*/ 72 h 230"/>
              <a:gd name="T30" fmla="*/ 29 w 230"/>
              <a:gd name="T31" fmla="*/ 57 h 230"/>
              <a:gd name="T32" fmla="*/ 100 w 230"/>
              <a:gd name="T33" fmla="*/ 72 h 230"/>
              <a:gd name="T34" fmla="*/ 29 w 230"/>
              <a:gd name="T35" fmla="*/ 43 h 230"/>
              <a:gd name="T36" fmla="*/ 100 w 230"/>
              <a:gd name="T37" fmla="*/ 29 h 230"/>
              <a:gd name="T38" fmla="*/ 172 w 230"/>
              <a:gd name="T39" fmla="*/ 201 h 230"/>
              <a:gd name="T40" fmla="*/ 143 w 230"/>
              <a:gd name="T41" fmla="*/ 172 h 230"/>
              <a:gd name="T42" fmla="*/ 172 w 230"/>
              <a:gd name="T43" fmla="*/ 201 h 230"/>
              <a:gd name="T44" fmla="*/ 143 w 230"/>
              <a:gd name="T45" fmla="*/ 158 h 230"/>
              <a:gd name="T46" fmla="*/ 172 w 230"/>
              <a:gd name="T47" fmla="*/ 129 h 230"/>
              <a:gd name="T48" fmla="*/ 172 w 230"/>
              <a:gd name="T49" fmla="*/ 115 h 230"/>
              <a:gd name="T50" fmla="*/ 143 w 230"/>
              <a:gd name="T51" fmla="*/ 86 h 230"/>
              <a:gd name="T52" fmla="*/ 172 w 230"/>
              <a:gd name="T53" fmla="*/ 115 h 230"/>
              <a:gd name="T54" fmla="*/ 187 w 230"/>
              <a:gd name="T55" fmla="*/ 201 h 230"/>
              <a:gd name="T56" fmla="*/ 215 w 230"/>
              <a:gd name="T57" fmla="*/ 172 h 230"/>
              <a:gd name="T58" fmla="*/ 215 w 230"/>
              <a:gd name="T59" fmla="*/ 158 h 230"/>
              <a:gd name="T60" fmla="*/ 187 w 230"/>
              <a:gd name="T61" fmla="*/ 129 h 230"/>
              <a:gd name="T62" fmla="*/ 215 w 230"/>
              <a:gd name="T63" fmla="*/ 158 h 230"/>
              <a:gd name="T64" fmla="*/ 187 w 230"/>
              <a:gd name="T65" fmla="*/ 115 h 230"/>
              <a:gd name="T66" fmla="*/ 215 w 230"/>
              <a:gd name="T67" fmla="*/ 86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230" h="230">
                <a:moveTo>
                  <a:pt x="115" y="57"/>
                </a:moveTo>
                <a:lnTo>
                  <a:pt x="115" y="0"/>
                </a:lnTo>
                <a:lnTo>
                  <a:pt x="14" y="0"/>
                </a:lnTo>
                <a:lnTo>
                  <a:pt x="14" y="215"/>
                </a:lnTo>
                <a:lnTo>
                  <a:pt x="0" y="215"/>
                </a:lnTo>
                <a:lnTo>
                  <a:pt x="0" y="230"/>
                </a:lnTo>
                <a:lnTo>
                  <a:pt x="230" y="230"/>
                </a:lnTo>
                <a:lnTo>
                  <a:pt x="230" y="57"/>
                </a:lnTo>
                <a:lnTo>
                  <a:pt x="115" y="57"/>
                </a:lnTo>
                <a:close/>
                <a:moveTo>
                  <a:pt x="86" y="215"/>
                </a:moveTo>
                <a:lnTo>
                  <a:pt x="43" y="215"/>
                </a:lnTo>
                <a:lnTo>
                  <a:pt x="43" y="187"/>
                </a:lnTo>
                <a:lnTo>
                  <a:pt x="86" y="187"/>
                </a:lnTo>
                <a:lnTo>
                  <a:pt x="86" y="215"/>
                </a:lnTo>
                <a:close/>
                <a:moveTo>
                  <a:pt x="100" y="158"/>
                </a:moveTo>
                <a:lnTo>
                  <a:pt x="29" y="158"/>
                </a:lnTo>
                <a:lnTo>
                  <a:pt x="29" y="144"/>
                </a:lnTo>
                <a:lnTo>
                  <a:pt x="100" y="144"/>
                </a:lnTo>
                <a:lnTo>
                  <a:pt x="100" y="158"/>
                </a:lnTo>
                <a:close/>
                <a:moveTo>
                  <a:pt x="100" y="129"/>
                </a:moveTo>
                <a:lnTo>
                  <a:pt x="29" y="129"/>
                </a:lnTo>
                <a:lnTo>
                  <a:pt x="29" y="115"/>
                </a:lnTo>
                <a:lnTo>
                  <a:pt x="100" y="115"/>
                </a:lnTo>
                <a:lnTo>
                  <a:pt x="100" y="129"/>
                </a:lnTo>
                <a:close/>
                <a:moveTo>
                  <a:pt x="100" y="101"/>
                </a:moveTo>
                <a:lnTo>
                  <a:pt x="29" y="101"/>
                </a:lnTo>
                <a:lnTo>
                  <a:pt x="29" y="86"/>
                </a:lnTo>
                <a:lnTo>
                  <a:pt x="100" y="86"/>
                </a:lnTo>
                <a:lnTo>
                  <a:pt x="100" y="101"/>
                </a:lnTo>
                <a:close/>
                <a:moveTo>
                  <a:pt x="100" y="72"/>
                </a:moveTo>
                <a:lnTo>
                  <a:pt x="29" y="72"/>
                </a:lnTo>
                <a:lnTo>
                  <a:pt x="29" y="57"/>
                </a:lnTo>
                <a:lnTo>
                  <a:pt x="100" y="57"/>
                </a:lnTo>
                <a:lnTo>
                  <a:pt x="100" y="72"/>
                </a:lnTo>
                <a:close/>
                <a:moveTo>
                  <a:pt x="100" y="43"/>
                </a:moveTo>
                <a:lnTo>
                  <a:pt x="29" y="43"/>
                </a:lnTo>
                <a:lnTo>
                  <a:pt x="29" y="29"/>
                </a:lnTo>
                <a:lnTo>
                  <a:pt x="100" y="29"/>
                </a:lnTo>
                <a:lnTo>
                  <a:pt x="100" y="43"/>
                </a:lnTo>
                <a:close/>
                <a:moveTo>
                  <a:pt x="172" y="201"/>
                </a:moveTo>
                <a:lnTo>
                  <a:pt x="143" y="201"/>
                </a:lnTo>
                <a:lnTo>
                  <a:pt x="143" y="172"/>
                </a:lnTo>
                <a:lnTo>
                  <a:pt x="172" y="172"/>
                </a:lnTo>
                <a:lnTo>
                  <a:pt x="172" y="201"/>
                </a:lnTo>
                <a:close/>
                <a:moveTo>
                  <a:pt x="172" y="158"/>
                </a:moveTo>
                <a:lnTo>
                  <a:pt x="143" y="158"/>
                </a:lnTo>
                <a:lnTo>
                  <a:pt x="143" y="129"/>
                </a:lnTo>
                <a:lnTo>
                  <a:pt x="172" y="129"/>
                </a:lnTo>
                <a:lnTo>
                  <a:pt x="172" y="158"/>
                </a:lnTo>
                <a:close/>
                <a:moveTo>
                  <a:pt x="172" y="115"/>
                </a:moveTo>
                <a:lnTo>
                  <a:pt x="143" y="115"/>
                </a:lnTo>
                <a:lnTo>
                  <a:pt x="143" y="86"/>
                </a:lnTo>
                <a:lnTo>
                  <a:pt x="172" y="86"/>
                </a:lnTo>
                <a:lnTo>
                  <a:pt x="172" y="115"/>
                </a:lnTo>
                <a:close/>
                <a:moveTo>
                  <a:pt x="215" y="201"/>
                </a:moveTo>
                <a:lnTo>
                  <a:pt x="187" y="201"/>
                </a:lnTo>
                <a:lnTo>
                  <a:pt x="187" y="172"/>
                </a:lnTo>
                <a:lnTo>
                  <a:pt x="215" y="172"/>
                </a:lnTo>
                <a:lnTo>
                  <a:pt x="215" y="201"/>
                </a:lnTo>
                <a:close/>
                <a:moveTo>
                  <a:pt x="215" y="158"/>
                </a:moveTo>
                <a:lnTo>
                  <a:pt x="187" y="158"/>
                </a:lnTo>
                <a:lnTo>
                  <a:pt x="187" y="129"/>
                </a:lnTo>
                <a:lnTo>
                  <a:pt x="215" y="129"/>
                </a:lnTo>
                <a:lnTo>
                  <a:pt x="215" y="158"/>
                </a:lnTo>
                <a:close/>
                <a:moveTo>
                  <a:pt x="215" y="115"/>
                </a:moveTo>
                <a:lnTo>
                  <a:pt x="187" y="115"/>
                </a:lnTo>
                <a:lnTo>
                  <a:pt x="187" y="86"/>
                </a:lnTo>
                <a:lnTo>
                  <a:pt x="215" y="86"/>
                </a:lnTo>
                <a:lnTo>
                  <a:pt x="215" y="1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id-ID">
              <a:cs typeface="+mn-ea"/>
              <a:sym typeface="+mn-lt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463040" y="1460500"/>
            <a:ext cx="751459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第一章  创新创业思维导论   </a:t>
            </a:r>
            <a:r>
              <a:rPr lang="en-US" altLang="zh-CN" sz="2400" b="1" dirty="0">
                <a:latin typeface="+mn-ea"/>
                <a:cs typeface="+mn-ea"/>
              </a:rPr>
              <a:t> </a:t>
            </a:r>
            <a:r>
              <a:rPr lang="zh-CN" altLang="en-US" sz="2400" b="1" dirty="0">
                <a:latin typeface="+mn-ea"/>
                <a:cs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</a:rPr>
              <a:t>2</a:t>
            </a:r>
            <a:r>
              <a:rPr lang="zh-CN" altLang="en-US" sz="2400" b="1" dirty="0">
                <a:latin typeface="+mn-ea"/>
                <a:cs typeface="+mn-ea"/>
              </a:rPr>
              <a:t>）</a:t>
            </a:r>
            <a:endParaRPr lang="en-US" altLang="zh-CN" sz="2400" b="1" dirty="0"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第二章  管理思维与创业思维 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4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endParaRPr lang="zh-CN" altLang="en-US" sz="2400" b="1" dirty="0"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第三章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创业思维背后逻辑——效果推理理论 </a:t>
            </a:r>
            <a:r>
              <a:rPr lang="zh-CN" altLang="en-US" sz="2400" b="1" dirty="0">
                <a:latin typeface="+mn-ea"/>
                <a:cs typeface="+mn-ea"/>
              </a:rPr>
              <a:t>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4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r>
              <a:rPr lang="zh-CN" altLang="en-US" sz="2400" b="1" dirty="0">
                <a:latin typeface="+mn-ea"/>
                <a:cs typeface="+mn-ea"/>
              </a:rPr>
              <a:t> </a:t>
            </a:r>
            <a:endParaRPr lang="zh-CN" altLang="en-US" sz="2400" b="1" dirty="0"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第四章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设计思维</a:t>
            </a:r>
            <a:r>
              <a:rPr lang="zh-CN" altLang="en-US" sz="2400" b="1" dirty="0">
                <a:latin typeface="+mn-ea"/>
                <a:cs typeface="+mn-ea"/>
              </a:rPr>
              <a:t>   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4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endParaRPr lang="zh-CN" altLang="en-US" sz="2400" b="1" dirty="0"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第五章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精益创业     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endParaRPr lang="zh-CN" altLang="en-US" sz="2400" b="1" dirty="0"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第六章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创新方法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——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TRIZ理论   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2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endParaRPr lang="zh-CN" altLang="en-US" sz="2400" b="1" dirty="0"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第七章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商业模式画布    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4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endParaRPr lang="zh-CN" altLang="en-US" sz="2400" b="1" dirty="0"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第八章  有效的表达---路演背后的逻辑 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4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endParaRPr lang="zh-CN" altLang="en-US" sz="2400" b="1" dirty="0">
              <a:latin typeface="+mn-ea"/>
              <a:cs typeface="+mn-ea"/>
            </a:endParaRPr>
          </a:p>
          <a:p>
            <a:pPr indent="457200" algn="l" fontAlgn="auto">
              <a:lnSpc>
                <a:spcPct val="150000"/>
              </a:lnSpc>
            </a:pPr>
            <a:r>
              <a:rPr lang="zh-CN" altLang="en-US" sz="2400" b="1" dirty="0">
                <a:latin typeface="+mn-ea"/>
                <a:cs typeface="+mn-ea"/>
              </a:rPr>
              <a:t>第九章  互联网+大赛     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（</a:t>
            </a:r>
            <a:r>
              <a:rPr lang="en-US" altLang="zh-CN" sz="2400" b="1" dirty="0">
                <a:latin typeface="+mn-ea"/>
                <a:cs typeface="+mn-ea"/>
                <a:sym typeface="+mn-ea"/>
              </a:rPr>
              <a:t>6</a:t>
            </a:r>
            <a:r>
              <a:rPr lang="zh-CN" altLang="en-US" sz="2400" b="1" dirty="0">
                <a:latin typeface="+mn-ea"/>
                <a:cs typeface="+mn-ea"/>
                <a:sym typeface="+mn-ea"/>
              </a:rPr>
              <a:t>）</a:t>
            </a:r>
            <a:endParaRPr lang="zh-CN" altLang="en-US" sz="2400" b="1" dirty="0"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7070" y="1162368"/>
            <a:ext cx="8277665" cy="430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600" algn="ctr">
              <a:lnSpc>
                <a:spcPct val="100000"/>
              </a:lnSpc>
            </a:pPr>
            <a:r>
              <a:rPr lang="zh-CN" altLang="en-US" sz="2800" b="0" spc="-15" dirty="0">
                <a:ea typeface="微软雅黑" panose="020B0503020204020204" pitchFamily="34" charset="-122"/>
              </a:rPr>
              <a:t>创新创业理论体系的逻辑架构</a:t>
            </a:r>
            <a:endParaRPr lang="zh-CN" altLang="en-US" sz="2800" b="0" spc="-15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8375" y="1593850"/>
            <a:ext cx="7715250" cy="4730115"/>
          </a:xfrm>
          <a:prstGeom prst="rect">
            <a:avLst/>
          </a:prstGeom>
          <a:noFill/>
          <a:ln w="28575">
            <a:solidFill>
              <a:srgbClr val="219083"/>
            </a:solidFill>
          </a:ln>
        </p:spPr>
        <p:txBody>
          <a:bodyPr wrap="square" rtlCol="0" anchor="ctr" anchorCtr="0">
            <a:no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我们使用管理思维生活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不确定性出现的时候，我们使用创业思维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创业思维遵循效果推理理论及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大原则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开始作事的时候我们使用设计思维前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步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利用精益创业迅速迭代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使用商业模式画布进行全面思考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运用有效的表达进行路演，吸引团队和投资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AutoNum type="arabicPeriod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创业如此，人生也是如此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37"/>
          <p:cNvGrpSpPr/>
          <p:nvPr/>
        </p:nvGrpSpPr>
        <p:grpSpPr>
          <a:xfrm>
            <a:off x="0" y="234902"/>
            <a:ext cx="354563" cy="677408"/>
            <a:chOff x="0" y="-78772"/>
            <a:chExt cx="602082" cy="1150304"/>
          </a:xfrm>
        </p:grpSpPr>
        <p:sp>
          <p:nvSpPr>
            <p:cNvPr id="12" name="任意多边形 35"/>
            <p:cNvSpPr/>
            <p:nvPr/>
          </p:nvSpPr>
          <p:spPr>
            <a:xfrm>
              <a:off x="0" y="256213"/>
              <a:ext cx="251412" cy="480334"/>
            </a:xfrm>
            <a:custGeom>
              <a:avLst/>
              <a:gdLst>
                <a:gd name="connsiteX0" fmla="*/ 0 w 251412"/>
                <a:gd name="connsiteY0" fmla="*/ 0 h 480334"/>
                <a:gd name="connsiteX1" fmla="*/ 251412 w 251412"/>
                <a:gd name="connsiteY1" fmla="*/ 240167 h 480334"/>
                <a:gd name="connsiteX2" fmla="*/ 0 w 251412"/>
                <a:gd name="connsiteY2" fmla="*/ 480334 h 480334"/>
                <a:gd name="connsiteX3" fmla="*/ 0 w 251412"/>
                <a:gd name="connsiteY3" fmla="*/ 0 h 480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1412" h="480334">
                  <a:moveTo>
                    <a:pt x="0" y="0"/>
                  </a:moveTo>
                  <a:lnTo>
                    <a:pt x="251412" y="240167"/>
                  </a:lnTo>
                  <a:lnTo>
                    <a:pt x="0" y="4803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9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 31"/>
            <p:cNvSpPr/>
            <p:nvPr/>
          </p:nvSpPr>
          <p:spPr>
            <a:xfrm>
              <a:off x="0" y="-78772"/>
              <a:ext cx="602082" cy="1150304"/>
            </a:xfrm>
            <a:custGeom>
              <a:avLst/>
              <a:gdLst>
                <a:gd name="connsiteX0" fmla="*/ 0 w 441911"/>
                <a:gd name="connsiteY0" fmla="*/ 0 h 844290"/>
                <a:gd name="connsiteX1" fmla="*/ 441911 w 441911"/>
                <a:gd name="connsiteY1" fmla="*/ 422145 h 844290"/>
                <a:gd name="connsiteX2" fmla="*/ 0 w 441911"/>
                <a:gd name="connsiteY2" fmla="*/ 844290 h 844290"/>
                <a:gd name="connsiteX3" fmla="*/ 0 w 441911"/>
                <a:gd name="connsiteY3" fmla="*/ 662312 h 844290"/>
                <a:gd name="connsiteX4" fmla="*/ 251412 w 441911"/>
                <a:gd name="connsiteY4" fmla="*/ 422145 h 844290"/>
                <a:gd name="connsiteX5" fmla="*/ 0 w 441911"/>
                <a:gd name="connsiteY5" fmla="*/ 181978 h 844290"/>
                <a:gd name="connsiteX6" fmla="*/ 0 w 441911"/>
                <a:gd name="connsiteY6" fmla="*/ 0 h 844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1911" h="844290">
                  <a:moveTo>
                    <a:pt x="0" y="0"/>
                  </a:moveTo>
                  <a:lnTo>
                    <a:pt x="441911" y="422145"/>
                  </a:lnTo>
                  <a:lnTo>
                    <a:pt x="0" y="844290"/>
                  </a:lnTo>
                  <a:lnTo>
                    <a:pt x="0" y="662312"/>
                  </a:lnTo>
                  <a:lnTo>
                    <a:pt x="251412" y="422145"/>
                  </a:lnTo>
                  <a:lnTo>
                    <a:pt x="0" y="1819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90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dde59075-2c3c-4a76-9db1-2e7d15e31258}"/>
  <p:tag name="TABLE_ENDDRAG_ORIGIN_RECT" val="629*323"/>
  <p:tag name="TABLE_ENDDRAG_RECT" val="178*133*629*323"/>
</p:tagLst>
</file>

<file path=ppt/tags/tag2.xml><?xml version="1.0" encoding="utf-8"?>
<p:tagLst xmlns:p="http://schemas.openxmlformats.org/presentationml/2006/main">
  <p:tag name="KSO_WM_UNIT_PLACING_PICTURE_USER_VIEWPORT" val="{&quot;height&quot;:5475,&quot;width&quot;:11145}"/>
</p:tagLst>
</file>

<file path=ppt/tags/tag3.xml><?xml version="1.0" encoding="utf-8"?>
<p:tagLst xmlns:p="http://schemas.openxmlformats.org/presentationml/2006/main">
  <p:tag name="KSO_WPP_MARK_KEY" val="8834e62a-635a-48cc-9b94-a2cdf09788b4"/>
  <p:tag name="COMMONDATA" val="eyJoZGlkIjoiN2ZmNWExNjU4N2U4MzFhNmM2YWI2MTViYTcwOTUxNzUifQ=="/>
</p:tagLst>
</file>

<file path=ppt/theme/theme1.xml><?xml version="1.0" encoding="utf-8"?>
<a:theme xmlns:a="http://schemas.openxmlformats.org/drawingml/2006/main" name="Office 主题">
  <a:themeElements>
    <a:clrScheme name="自定义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C00000"/>
      </a:accent1>
      <a:accent2>
        <a:srgbClr val="303C42"/>
      </a:accent2>
      <a:accent3>
        <a:srgbClr val="C00000"/>
      </a:accent3>
      <a:accent4>
        <a:srgbClr val="303C42"/>
      </a:accent4>
      <a:accent5>
        <a:srgbClr val="C00000"/>
      </a:accent5>
      <a:accent6>
        <a:srgbClr val="303C42"/>
      </a:accent6>
      <a:hlink>
        <a:srgbClr val="3A3838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演示</Application>
  <PresentationFormat>宽屏</PresentationFormat>
  <Paragraphs>138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Impact</vt:lpstr>
      <vt:lpstr>Source Han Sans SC</vt:lpstr>
      <vt:lpstr>微软雅黑</vt:lpstr>
      <vt:lpstr>张海山锐谐体2.0-授权联系：Samtype@QQ.com</vt:lpstr>
      <vt:lpstr>Calibri</vt:lpstr>
      <vt:lpstr>黑体</vt:lpstr>
      <vt:lpstr>Times New Roman</vt:lpstr>
      <vt:lpstr>Calibri</vt:lpstr>
      <vt:lpstr>Arial Unicode MS</vt:lpstr>
      <vt:lpstr>Office 主题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创新创业理论体系的逻辑架构</vt:lpstr>
    </vt:vector>
  </TitlesOfParts>
  <Company>Organization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HL81829782</dc:creator>
  <cp:lastModifiedBy>蔚破冲</cp:lastModifiedBy>
  <cp:revision>64</cp:revision>
  <dcterms:created xsi:type="dcterms:W3CDTF">2020-09-10T04:32:00Z</dcterms:created>
  <dcterms:modified xsi:type="dcterms:W3CDTF">2024-07-09T03:08:57Z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BFC80CAC35D949A1816483D40FC62FDF_13</vt:lpwstr>
  </property>
</Properties>
</file>