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7"/>
  </p:handoutMasterIdLst>
  <p:sldIdLst>
    <p:sldId id="259" r:id="rId3"/>
    <p:sldId id="260" r:id="rId4"/>
    <p:sldId id="261" r:id="rId6"/>
    <p:sldId id="262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79" r:id="rId15"/>
    <p:sldId id="280" r:id="rId16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4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title"/>
          </p:nvPr>
        </p:nvSpPr>
        <p:spPr>
          <a:xfrm>
            <a:off x="467995" y="44768"/>
            <a:ext cx="8229600" cy="1143000"/>
          </a:xfrm>
        </p:spPr>
        <p:txBody>
          <a:bodyPr anchor="ctr"/>
          <a:p>
            <a:r>
              <a:rPr lang="zh-CN" altLang="en-US"/>
              <a:t>第一章</a:t>
            </a:r>
            <a:endParaRPr lang="zh-CN" altLang="en-US"/>
          </a:p>
        </p:txBody>
      </p:sp>
      <p:sp>
        <p:nvSpPr>
          <p:cNvPr id="2050" name="文本占位符 3074"/>
          <p:cNvSpPr>
            <a:spLocks noGrp="1"/>
          </p:cNvSpPr>
          <p:nvPr>
            <p:ph idx="1"/>
          </p:nvPr>
        </p:nvSpPr>
        <p:spPr>
          <a:xfrm>
            <a:off x="323533" y="908368"/>
            <a:ext cx="8229600" cy="4814887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sz="2400" b="1" dirty="0"/>
              <a:t>Java程序有哪几种类型？前端(Applet)、本地（Application）及后端（Servlets）程序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Java语言的程序既要被编译又要被解释执行。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Times New Roman" panose="02020603050405020304" pitchFamily="2" charset="0"/>
              </a:rPr>
              <a:t>编译一个java源程序时应该使用什么命令？</a:t>
            </a:r>
            <a:r>
              <a:rPr lang="zh-CN" altLang="en-US" sz="2400" b="1" dirty="0"/>
              <a:t> javac表示利用编译器将一个源程序编译为字节码程序；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java表示利用解释器来解释执行字节码程序；appletviewer用来执行一个Applet小程序。 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Java 源程序与字节码文件的扩展名分别是什么？</a:t>
            </a:r>
            <a:endParaRPr lang="zh-CN" altLang="en-US" sz="2400" b="1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.Java, .class)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掌握 Application程序的编写</a:t>
            </a:r>
            <a:r>
              <a:rPr lang="en-US" altLang="zh-CN" sz="2400" b="1" dirty="0"/>
              <a:t> ;</a:t>
            </a:r>
            <a:r>
              <a:rPr lang="zh-CN" altLang="en-US" sz="2400" b="1" dirty="0"/>
              <a:t>掌握 Applet 程序的编写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Java平台的版本：J2SE、J2ME、J2EE，每个版本的特点。</a:t>
            </a:r>
            <a:r>
              <a:rPr lang="en-US" altLang="zh-CN" sz="2400" b="1" dirty="0"/>
              <a:t> J2SE : </a:t>
            </a:r>
            <a:r>
              <a:rPr lang="zh-CN" altLang="en-US" sz="2400" b="1" dirty="0"/>
              <a:t>桌面和服务端</a:t>
            </a:r>
            <a:r>
              <a:rPr lang="en-US" altLang="zh-CN" sz="2400" b="1" dirty="0"/>
              <a:t> : J2ME : </a:t>
            </a:r>
            <a:r>
              <a:rPr lang="zh-CN" altLang="en-US" sz="2400" b="1" dirty="0"/>
              <a:t>移动设备</a:t>
            </a:r>
            <a:r>
              <a:rPr lang="en-US" altLang="zh-CN" sz="2400" b="1" dirty="0"/>
              <a:t> ; J2EE : </a:t>
            </a:r>
            <a:r>
              <a:rPr lang="zh-CN" altLang="en-US" sz="2400" b="1" dirty="0"/>
              <a:t>企业级应用程序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print 和 println 的差别</a:t>
            </a:r>
            <a:r>
              <a:rPr lang="en-US" altLang="zh-CN" sz="2400" b="1" dirty="0"/>
              <a:t> : </a:t>
            </a:r>
            <a:r>
              <a:rPr lang="zh-CN" altLang="en-US" sz="2400" b="1" dirty="0"/>
              <a:t>都是将内容输出到控制台，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但是</a:t>
            </a:r>
            <a:r>
              <a:rPr lang="en-US" altLang="zh-CN" sz="2400" b="1" dirty="0"/>
              <a:t> println </a:t>
            </a:r>
            <a:r>
              <a:rPr lang="zh-CN" altLang="en-US" sz="2400" b="1" dirty="0"/>
              <a:t>会自动换行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第七章</a:t>
            </a:r>
            <a:endParaRPr lang="zh-CN" altLang="en-US"/>
          </a:p>
        </p:txBody>
      </p:sp>
      <p:sp>
        <p:nvSpPr>
          <p:cNvPr id="10242" name="文本占位符 11266"/>
          <p:cNvSpPr>
            <a:spLocks noGrp="1"/>
          </p:cNvSpPr>
          <p:nvPr>
            <p:ph idx="1"/>
          </p:nvPr>
        </p:nvSpPr>
        <p:spPr>
          <a:xfrm>
            <a:off x="395288" y="2205038"/>
            <a:ext cx="8569325" cy="4392612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en-US" altLang="zh-CN" sz="2800" b="1"/>
              <a:t>Java</a:t>
            </a:r>
            <a:r>
              <a:rPr lang="zh-CN" altLang="en-US" sz="2800" b="1"/>
              <a:t>异常处理机制。</a:t>
            </a:r>
            <a:endParaRPr lang="zh-CN" altLang="en-US" sz="2800" b="1"/>
          </a:p>
          <a:p>
            <a:pPr>
              <a:lnSpc>
                <a:spcPct val="80000"/>
              </a:lnSpc>
            </a:pPr>
            <a:r>
              <a:rPr lang="zh-CN" altLang="en-US" sz="2800" b="1"/>
              <a:t>异常是如何被抛出的、捕获和处理的？</a:t>
            </a:r>
            <a:endParaRPr lang="zh-CN" altLang="en-US" sz="2800" b="1"/>
          </a:p>
          <a:p>
            <a:pPr>
              <a:lnSpc>
                <a:spcPct val="80000"/>
              </a:lnSpc>
            </a:pPr>
            <a:r>
              <a:rPr lang="en-US" altLang="zh-CN" sz="2800" b="1"/>
              <a:t>Java</a:t>
            </a:r>
            <a:r>
              <a:rPr lang="zh-CN" altLang="en-US" sz="2800" b="1"/>
              <a:t>异常处理模块可以同时捕获多个异常，如果这些异常之间具有继承关系，则必须先捕获子类的异常，再捕获父类的异常。</a:t>
            </a:r>
            <a:endParaRPr lang="zh-CN" altLang="en-US" sz="2800" b="1"/>
          </a:p>
          <a:p>
            <a:pPr>
              <a:lnSpc>
                <a:spcPct val="80000"/>
              </a:lnSpc>
            </a:pPr>
            <a:r>
              <a:rPr lang="en-US" altLang="zh-CN" sz="2800" b="1">
                <a:sym typeface="+mn-ea"/>
              </a:rPr>
              <a:t>Java</a:t>
            </a:r>
            <a:r>
              <a:rPr lang="zh-CN" altLang="en-US" sz="2800" b="1">
                <a:sym typeface="+mn-ea"/>
              </a:rPr>
              <a:t>提供的常用的异常类，如：下标越界异常、空指针异常、文件找不到</a:t>
            </a:r>
            <a:r>
              <a:rPr lang="zh-CN" altLang="en-US" sz="2800" b="1">
                <a:sym typeface="+mn-ea"/>
              </a:rPr>
              <a:t>异常等等。</a:t>
            </a:r>
            <a:endParaRPr lang="zh-CN" altLang="en-US" sz="2800" b="1"/>
          </a:p>
          <a:p>
            <a:pPr>
              <a:lnSpc>
                <a:spcPct val="80000"/>
              </a:lnSpc>
            </a:pPr>
            <a:r>
              <a:rPr lang="en-US" altLang="zh-CN" sz="2800" b="1"/>
              <a:t>Java </a:t>
            </a:r>
            <a:r>
              <a:rPr lang="zh-CN" altLang="en-US" sz="2800" b="1"/>
              <a:t>异常处理所涉及的关键字：</a:t>
            </a:r>
            <a:endParaRPr lang="zh-CN" altLang="en-US" sz="2800" b="1"/>
          </a:p>
          <a:p>
            <a:pPr>
              <a:lnSpc>
                <a:spcPct val="80000"/>
              </a:lnSpc>
              <a:buNone/>
            </a:pPr>
            <a:r>
              <a:rPr lang="zh-CN" altLang="en-US" b="1"/>
              <a:t>    </a:t>
            </a:r>
            <a:r>
              <a:rPr lang="en-US" altLang="zh-CN" b="1"/>
              <a:t>try</a:t>
            </a:r>
            <a:r>
              <a:rPr lang="zh-CN" altLang="en-US" b="1"/>
              <a:t>、</a:t>
            </a:r>
            <a:r>
              <a:rPr lang="en-US" altLang="zh-CN" b="1"/>
              <a:t>throw</a:t>
            </a:r>
            <a:r>
              <a:rPr lang="zh-CN" altLang="en-US" b="1"/>
              <a:t>、</a:t>
            </a:r>
            <a:r>
              <a:rPr lang="en-US" altLang="zh-CN" b="1"/>
              <a:t>catch </a:t>
            </a:r>
            <a:r>
              <a:rPr lang="zh-CN" altLang="en-US" b="1"/>
              <a:t>、</a:t>
            </a:r>
            <a:r>
              <a:rPr lang="en-US" altLang="zh-CN" b="1"/>
              <a:t>throws</a:t>
            </a:r>
            <a:r>
              <a:rPr lang="zh-CN" altLang="en-US" b="1"/>
              <a:t>、</a:t>
            </a:r>
            <a:r>
              <a:rPr lang="en-US" altLang="zh-CN" b="1"/>
              <a:t>finally</a:t>
            </a:r>
            <a:endParaRPr lang="en-US" altLang="zh-CN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4337"/>
          <p:cNvSpPr>
            <a:spLocks noGrp="1"/>
          </p:cNvSpPr>
          <p:nvPr>
            <p:ph type="title"/>
          </p:nvPr>
        </p:nvSpPr>
        <p:spPr>
          <a:xfrm>
            <a:off x="395288" y="-111125"/>
            <a:ext cx="8229600" cy="774700"/>
          </a:xfrm>
        </p:spPr>
        <p:txBody>
          <a:bodyPr anchor="ctr"/>
          <a:p>
            <a:r>
              <a:rPr lang="zh-CN" altLang="en-US"/>
              <a:t>第</a:t>
            </a:r>
            <a:r>
              <a:rPr lang="zh-CN" altLang="en-US"/>
              <a:t>八章</a:t>
            </a:r>
            <a:endParaRPr lang="zh-CN" altLang="en-US"/>
          </a:p>
        </p:txBody>
      </p:sp>
      <p:sp>
        <p:nvSpPr>
          <p:cNvPr id="13314" name="文本占位符 14338"/>
          <p:cNvSpPr>
            <a:spLocks noGrp="1"/>
          </p:cNvSpPr>
          <p:nvPr>
            <p:ph idx="1"/>
          </p:nvPr>
        </p:nvSpPr>
        <p:spPr>
          <a:xfrm>
            <a:off x="396875" y="694055"/>
            <a:ext cx="8569325" cy="5969000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sz="2000" b="1" dirty="0"/>
              <a:t>Java图形用户界面开发。常用的容器有哪些？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/>
              <a:t>    Frame、Panel、Applet、Dialog、Window。  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常用的布局类型有哪些？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/>
              <a:t>    BorderLayout(边界布局)、FlowLayout(流式布局)、GridLayout(网格布局)、CardLayout(卡片布局)、GridBagLayout(网格包布局)，其中Frame的缺省布局类型是BorderLayout；Panel和Applet的缺省布局类型是  FlowLayout。 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各种组件的使用，例如文本编辑的组件（TextField和TextArea）、标签(Label)、列表(List )、下拉列表(Choice)、滚动条</a:t>
            </a:r>
            <a:r>
              <a:rPr lang="en-US" altLang="zh-CN" sz="2000" b="1" dirty="0"/>
              <a:t>(Scrollbar)</a:t>
            </a:r>
            <a:r>
              <a:rPr lang="zh-CN" altLang="en-US" sz="2000" b="1" dirty="0"/>
              <a:t>等。 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设置Frame、Panel等容器的大小和背景色。setBounds、setSize和setBackground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Frame对象默认是看不见的，需要通过setVisible方法来设置其可见性为true。 另外，Frame对象默认大小为0</a:t>
            </a:r>
            <a:r>
              <a:rPr lang="zh-CN" altLang="en-US" sz="2000" b="1" dirty="0">
                <a:sym typeface="Arial" panose="020B0604020202020204" pitchFamily="34" charset="0"/>
              </a:rPr>
              <a:t>×0像素。</a:t>
            </a:r>
            <a:endParaRPr lang="zh-CN" altLang="en-US" sz="2000" b="1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Java图形用户界面开发需要导入包：java.awt，而图形用户界面中的事件处理，则需要导入包：java.awt.event 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菜单处理涉及的类：</a:t>
            </a:r>
            <a:r>
              <a:rPr lang="en-US" altLang="zh-CN" sz="2000" b="1" dirty="0"/>
              <a:t>MenuBar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Menu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MenuItem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en-US" altLang="zh-CN" sz="2000" b="1">
                <a:sym typeface="Arial" panose="020B0604020202020204" pitchFamily="34" charset="0"/>
              </a:rPr>
              <a:t>Java</a:t>
            </a:r>
            <a:r>
              <a:rPr lang="zh-CN" altLang="en-US" sz="2000" b="1">
                <a:sym typeface="Arial" panose="020B0604020202020204" pitchFamily="34" charset="0"/>
              </a:rPr>
              <a:t>事件处理的实现步骤，例如，动作事件（ActionEvent）的处理涉及到</a:t>
            </a:r>
            <a:r>
              <a:rPr lang="zh-CN" altLang="en-US" sz="2000" b="1">
                <a:sym typeface="Arial" panose="020B0604020202020204" pitchFamily="34" charset="0"/>
              </a:rPr>
              <a:t>的三个步骤。</a:t>
            </a:r>
            <a:endParaRPr lang="zh-CN" altLang="en-US" sz="2000" b="1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掌握事件处理的常用接口（即监听器）以及这些</a:t>
            </a:r>
            <a:r>
              <a:rPr lang="zh-CN" altLang="en-US" sz="2000" b="1" dirty="0"/>
              <a:t>接口中的方法。例如，</a:t>
            </a:r>
            <a:r>
              <a:rPr lang="en-US" altLang="zh-CN" sz="2000" b="1" dirty="0"/>
              <a:t>ActionListener, KeyListener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MouseListener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WindowListener, ...</a:t>
            </a:r>
            <a:endParaRPr lang="en-US" altLang="zh-CN" sz="200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b="1" dirty="0"/>
              <a:t>    </a:t>
            </a:r>
            <a:r>
              <a:rPr lang="zh-CN" altLang="en-US" sz="2000" b="1" dirty="0"/>
              <a:t>理解</a:t>
            </a:r>
            <a:r>
              <a:rPr lang="zh-CN" altLang="en-US" sz="2000" b="1" dirty="0">
                <a:sym typeface="+mn-ea"/>
              </a:rPr>
              <a:t>接口中</a:t>
            </a:r>
            <a:r>
              <a:rPr lang="zh-CN" altLang="en-US" sz="2000" b="1" dirty="0"/>
              <a:t>每个方法的</a:t>
            </a:r>
            <a:r>
              <a:rPr lang="zh-CN" altLang="en-US" sz="2000" b="1" dirty="0"/>
              <a:t>用途。（具体</a:t>
            </a:r>
            <a:r>
              <a:rPr lang="zh-CN" altLang="en-US" sz="2000" b="1" dirty="0"/>
              <a:t>内容见表</a:t>
            </a:r>
            <a:r>
              <a:rPr lang="en-US" altLang="zh-CN" sz="2000" b="1" dirty="0"/>
              <a:t>11-1</a:t>
            </a:r>
            <a:r>
              <a:rPr lang="zh-CN" altLang="en-US" sz="2000" b="1" dirty="0"/>
              <a:t>）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2289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r>
              <a:rPr lang="zh-CN" altLang="en-US" dirty="0"/>
              <a:t>第</a:t>
            </a:r>
            <a:r>
              <a:rPr lang="zh-CN" altLang="en-US" dirty="0"/>
              <a:t>九章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5361"/>
          <p:cNvSpPr>
            <a:spLocks noGrp="1"/>
          </p:cNvSpPr>
          <p:nvPr>
            <p:ph type="title"/>
          </p:nvPr>
        </p:nvSpPr>
        <p:spPr/>
        <p:txBody>
          <a:bodyPr vert="horz" wrap="square" anchor="ctr" anchorCtr="0"/>
          <a:p>
            <a:r>
              <a:rPr lang="zh-CN" altLang="en-US" b="1" dirty="0"/>
              <a:t>第十章</a:t>
            </a:r>
            <a:endParaRPr lang="zh-CN" altLang="en-US" b="1" dirty="0"/>
          </a:p>
        </p:txBody>
      </p:sp>
      <p:sp>
        <p:nvSpPr>
          <p:cNvPr id="26626" name="文本占位符 15362"/>
          <p:cNvSpPr>
            <a:spLocks noGrp="1"/>
          </p:cNvSpPr>
          <p:nvPr>
            <p:ph idx="1"/>
          </p:nvPr>
        </p:nvSpPr>
        <p:spPr>
          <a:xfrm>
            <a:off x="107950" y="2206625"/>
            <a:ext cx="8858250" cy="4391025"/>
          </a:xfrm>
        </p:spPr>
        <p:txBody>
          <a:bodyPr vert="horz" wrap="square" anchor="t" anchorCtr="0"/>
          <a:p>
            <a:pPr>
              <a:lnSpc>
                <a:spcPct val="80000"/>
              </a:lnSpc>
            </a:pPr>
            <a:r>
              <a:rPr lang="zh-CN" altLang="en-US" sz="2800" b="1" dirty="0">
                <a:sym typeface="Arial" panose="020B0604020202020204" pitchFamily="34" charset="0"/>
              </a:rPr>
              <a:t>导入</a:t>
            </a:r>
            <a:r>
              <a:rPr lang="en-US" altLang="zh-CN" sz="2800" b="1" dirty="0">
                <a:sym typeface="Arial" panose="020B0604020202020204" pitchFamily="34" charset="0"/>
              </a:rPr>
              <a:t>java.net</a:t>
            </a:r>
            <a:r>
              <a:rPr lang="zh-CN" altLang="en-US" sz="2800" b="1" dirty="0">
                <a:sym typeface="Arial" panose="020B0604020202020204" pitchFamily="34" charset="0"/>
              </a:rPr>
              <a:t>包</a:t>
            </a:r>
            <a:endParaRPr lang="zh-CN" altLang="en-US" sz="2800" b="1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zh-CN" altLang="en-US" sz="2800" b="1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ym typeface="Arial" panose="020B0604020202020204" pitchFamily="34" charset="0"/>
              </a:rPr>
              <a:t>网络编程。设置</a:t>
            </a:r>
            <a:r>
              <a:rPr lang="en-US" altLang="zh-CN" sz="2800" b="1">
                <a:sym typeface="Arial" panose="020B0604020202020204" pitchFamily="34" charset="0"/>
              </a:rPr>
              <a:t>IP</a:t>
            </a:r>
            <a:r>
              <a:rPr lang="zh-CN" altLang="en-US" sz="2800" b="1" dirty="0">
                <a:sym typeface="Arial" panose="020B0604020202020204" pitchFamily="34" charset="0"/>
              </a:rPr>
              <a:t>地址和端口号的目的是什么？</a:t>
            </a:r>
            <a:endParaRPr lang="zh-CN" altLang="en-US" sz="2800" b="1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en-US" altLang="zh-CN" sz="2800" b="1">
                <a:sym typeface="Arial" panose="020B0604020202020204" pitchFamily="34" charset="0"/>
              </a:rPr>
              <a:t>TCP/IP</a:t>
            </a:r>
            <a:r>
              <a:rPr lang="zh-CN" altLang="en-US" sz="2800" b="1" dirty="0">
                <a:sym typeface="Arial" panose="020B0604020202020204" pitchFamily="34" charset="0"/>
              </a:rPr>
              <a:t>协议。</a:t>
            </a:r>
            <a:r>
              <a:rPr lang="en-US" altLang="zh-CN" sz="2800" b="1">
                <a:sym typeface="Arial" panose="020B0604020202020204" pitchFamily="34" charset="0"/>
              </a:rPr>
              <a:t>TCP/IP</a:t>
            </a:r>
            <a:r>
              <a:rPr lang="zh-CN" altLang="en-US" sz="2800" b="1" dirty="0">
                <a:sym typeface="Arial" panose="020B0604020202020204" pitchFamily="34" charset="0"/>
              </a:rPr>
              <a:t>协议有四个层次，每层都有哪些协议？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en-US" altLang="zh-CN" sz="2800" b="1">
                <a:sym typeface="Arial" panose="020B0604020202020204" pitchFamily="34" charset="0"/>
              </a:rPr>
              <a:t>TCP</a:t>
            </a:r>
            <a:r>
              <a:rPr lang="zh-CN" altLang="en-US" sz="2800" b="1" dirty="0">
                <a:sym typeface="Arial" panose="020B0604020202020204" pitchFamily="34" charset="0"/>
              </a:rPr>
              <a:t>协议与</a:t>
            </a:r>
            <a:r>
              <a:rPr lang="en-US" altLang="zh-CN" sz="2800" b="1">
                <a:sym typeface="Arial" panose="020B0604020202020204" pitchFamily="34" charset="0"/>
              </a:rPr>
              <a:t>UDP</a:t>
            </a:r>
            <a:r>
              <a:rPr lang="zh-CN" altLang="en-US" sz="2800" b="1" dirty="0">
                <a:sym typeface="Arial" panose="020B0604020202020204" pitchFamily="34" charset="0"/>
              </a:rPr>
              <a:t>协议的区别。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097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 anchor="ctr"/>
          <a:p>
            <a:r>
              <a:rPr lang="zh-CN" altLang="en-US"/>
              <a:t>第二章</a:t>
            </a:r>
            <a:endParaRPr lang="zh-CN" altLang="en-US"/>
          </a:p>
        </p:txBody>
      </p:sp>
      <p:sp>
        <p:nvSpPr>
          <p:cNvPr id="3074" name="文本占位符 4098"/>
          <p:cNvSpPr>
            <a:spLocks noGrp="1"/>
          </p:cNvSpPr>
          <p:nvPr>
            <p:ph idx="1"/>
          </p:nvPr>
        </p:nvSpPr>
        <p:spPr>
          <a:xfrm>
            <a:off x="179388" y="908050"/>
            <a:ext cx="8713787" cy="5661025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sz="2000" b="1" dirty="0"/>
              <a:t>数组的定义和使用。数组的定义格式： int c[ ]=new int[5]; 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float  f[ ][ ]=new float [5][6]; 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数组的初始化。有两种方式：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(1) 直接赋值，例如  int a[ ][ ] = {{1,2,3,4}, {5,6,7,8}, {9,10,11,12}}; 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(2)  先创建好之后，再一个元素一个元素的赋值。例如 int c[ ]=new int[5]; 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c[0]=1; c[1]=2; ......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基本数据类型。int、char、boolean 、float等，每一种类型在内存中所占据的字节</a:t>
            </a:r>
            <a:r>
              <a:rPr lang="zh-CN" altLang="en-US" sz="2000" b="1" dirty="0"/>
              <a:t>个数和缺省值。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数据类型的转换。什么是自动数据类型转换？什么是强制数据类型转换？ double i＝15;  short b=(short) i;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Java语言标识符的命名规则。四条规则：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>
                <a:latin typeface="Times New Roman" panose="02020603050405020304" pitchFamily="2" charset="0"/>
              </a:rPr>
              <a:t>(1) </a:t>
            </a:r>
            <a:r>
              <a:rPr lang="zh-CN" altLang="en-US" sz="2000" b="1" dirty="0"/>
              <a:t>标识符由英文字母 (a~z, A~Z)、数字、下划线 _ 和 美元符号$组成；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>
                <a:latin typeface="Times New Roman" panose="02020603050405020304" pitchFamily="2" charset="0"/>
              </a:rPr>
              <a:t>(2) </a:t>
            </a:r>
            <a:r>
              <a:rPr lang="zh-CN" altLang="en-US" sz="2000" b="1" dirty="0"/>
              <a:t>首字母不能使用数字；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>
                <a:latin typeface="Times New Roman" panose="02020603050405020304" pitchFamily="2" charset="0"/>
              </a:rPr>
              <a:t>(3) </a:t>
            </a:r>
            <a:r>
              <a:rPr lang="zh-CN" altLang="en-US" sz="2000" b="1" dirty="0"/>
              <a:t>标识符不能是保留字，例如 class；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>
                <a:latin typeface="Times New Roman" panose="02020603050405020304" pitchFamily="2" charset="0"/>
              </a:rPr>
              <a:t>(4) </a:t>
            </a:r>
            <a:r>
              <a:rPr lang="zh-CN" altLang="en-US" sz="2000" b="1" dirty="0"/>
              <a:t>大小写字母表示不同的意义，即代表不同的标识符。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第二章</a:t>
            </a:r>
            <a:endParaRPr lang="zh-CN" altLang="en-US"/>
          </a:p>
        </p:txBody>
      </p:sp>
      <p:sp>
        <p:nvSpPr>
          <p:cNvPr id="4098" name="文本占位符 5122"/>
          <p:cNvSpPr>
            <a:spLocks noGrp="1"/>
          </p:cNvSpPr>
          <p:nvPr>
            <p:ph idx="1"/>
          </p:nvPr>
        </p:nvSpPr>
        <p:spPr>
          <a:xfrm>
            <a:off x="395288" y="1412875"/>
            <a:ext cx="8640762" cy="5329238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sz="2000" b="1" dirty="0"/>
              <a:t>Java 常用的保留字有哪些？分别用来做什么？abstract、static、public、final、super  、const 、void 、int 、 float…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注意：保留字都是小写字母，且保留字不能作为标识符来使用。   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变量的作用域。变量的作用域有哪些？</a:t>
            </a:r>
            <a:r>
              <a:rPr lang="zh-CN" altLang="en-US" sz="2000" b="1" dirty="0"/>
              <a:t>局部变量与全局变量的差别。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全局变量的隐藏。如果全局变量与局部变量同名，那么在局部变量的作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/>
              <a:t>用域内，全局变量就被隐藏了，即不发挥作用。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常用的运算符。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/>
              <a:t>（1）条件运算符：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/>
              <a:t>    c&lt;10 ? 1: c&lt;25 ? 2 : 3 。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/>
              <a:t>（2）逻辑运算符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/>
              <a:t>（3）算术运算符： </a:t>
            </a:r>
            <a:endParaRPr lang="zh-CN" altLang="en-US" sz="2000" b="1" dirty="0"/>
          </a:p>
          <a:p>
            <a:pPr lvl="1">
              <a:lnSpc>
                <a:spcPct val="80000"/>
              </a:lnSpc>
              <a:buNone/>
            </a:pPr>
            <a:r>
              <a:rPr lang="zh-CN" altLang="en-US" sz="2000" b="1" dirty="0"/>
              <a:t>x+=y;        x=x+y;     5%3  </a:t>
            </a:r>
            <a:endParaRPr lang="zh-CN" altLang="en-US" sz="2000" b="1" dirty="0"/>
          </a:p>
          <a:p>
            <a:pPr lvl="1">
              <a:lnSpc>
                <a:spcPct val="80000"/>
              </a:lnSpc>
              <a:buNone/>
            </a:pPr>
            <a:r>
              <a:rPr lang="zh-CN" altLang="en-US" sz="2000" b="1" dirty="0"/>
              <a:t>int s;   s=s+3;   </a:t>
            </a:r>
            <a:endParaRPr lang="zh-CN" altLang="en-US" sz="2000" b="1" dirty="0"/>
          </a:p>
          <a:p>
            <a:pPr lvl="1">
              <a:lnSpc>
                <a:spcPct val="80000"/>
              </a:lnSpc>
              <a:buNone/>
            </a:pPr>
            <a:r>
              <a:rPr lang="zh-CN" altLang="en-US" sz="2000" b="1" dirty="0"/>
              <a:t>注意：算术的加法与字符串的加法之间的不同：String s;   s=s+3;    </a:t>
            </a:r>
            <a:endParaRPr lang="zh-CN" altLang="en-US" sz="2000" b="1" dirty="0"/>
          </a:p>
          <a:p>
            <a:pPr lvl="1">
              <a:lnSpc>
                <a:spcPct val="80000"/>
              </a:lnSpc>
              <a:buNone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第三章</a:t>
            </a:r>
            <a:endParaRPr lang="zh-CN" altLang="en-US"/>
          </a:p>
        </p:txBody>
      </p:sp>
      <p:sp>
        <p:nvSpPr>
          <p:cNvPr id="5122" name="文本占位符 6146"/>
          <p:cNvSpPr>
            <a:spLocks noGrp="1"/>
          </p:cNvSpPr>
          <p:nvPr>
            <p:ph idx="1"/>
          </p:nvPr>
        </p:nvSpPr>
        <p:spPr>
          <a:xfrm>
            <a:off x="395288" y="1773238"/>
            <a:ext cx="8229600" cy="4525962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sz="2000" b="1" dirty="0"/>
              <a:t>掌握Java流程控制语句的使用，包括分支语句、循环语句和跳转语句。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例如if…then… else…语句以及 switch…case… 语句的使用。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/>
              <a:t>           int c=1; 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/>
              <a:t>           switch (c) { 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/>
              <a:t>             case 1: … break;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/>
              <a:t>             case 2: … break;</a:t>
            </a:r>
            <a:endParaRPr lang="zh-CN" altLang="en-US" sz="2000" b="1" dirty="0"/>
          </a:p>
          <a:p>
            <a:pPr lvl="2">
              <a:lnSpc>
                <a:spcPct val="80000"/>
              </a:lnSpc>
              <a:buNone/>
            </a:pPr>
            <a:r>
              <a:rPr lang="zh-CN" altLang="en-US" sz="2000" b="1" dirty="0"/>
              <a:t>     default: …  break;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/>
              <a:t>           } </a:t>
            </a: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while 循环和 do…while 循环的区别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break 和continue的区别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三种注释语句的使用。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endParaRPr lang="zh-CN" altLang="en-US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1800" b="1" dirty="0"/>
              <a:t>           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第四章</a:t>
            </a:r>
            <a:endParaRPr lang="zh-CN" altLang="en-US"/>
          </a:p>
        </p:txBody>
      </p:sp>
      <p:sp>
        <p:nvSpPr>
          <p:cNvPr id="6146" name="文本占位符 7170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5184775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sz="2400" b="1" dirty="0"/>
              <a:t>怎样创建一个类的对象，应该使用什么保留字？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如何回收一个不再使用的对象？使用什么保留字？ finalize. 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Java的内存回收机制。一般由系统的内存回收程序负责释放无用的内存，程序员可以不用负责回收内存。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Java利用package语句来创建一个包。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用户可以定义自己的包，即自定义包，也可以使用Java系统所提供的包，即系统包。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静态变量和方法。static是静态修饰符，用来表示一个变量或方法是静态的。一个静态变量或方法属于类，不属于任何对象，可以通过“类名.变量名”和“对象名.变量名”来访问。非静态变量和方法则属于具体的对象，只能通过“对象名.变量名”来访问。静态变量也称为类变量，是一个公共的内存单元。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 类的成员变量进行初始化的主要途径。主要有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种途径。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endParaRPr lang="zh-CN" alt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819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 anchor="ctr"/>
          <a:p>
            <a:r>
              <a:rPr lang="zh-CN" altLang="en-US"/>
              <a:t>第五章</a:t>
            </a:r>
            <a:endParaRPr lang="zh-CN" altLang="en-US"/>
          </a:p>
        </p:txBody>
      </p:sp>
      <p:sp>
        <p:nvSpPr>
          <p:cNvPr id="7170" name="文本占位符 8194"/>
          <p:cNvSpPr>
            <a:spLocks noGrp="1"/>
          </p:cNvSpPr>
          <p:nvPr>
            <p:ph idx="1"/>
          </p:nvPr>
        </p:nvSpPr>
        <p:spPr>
          <a:xfrm>
            <a:off x="395288" y="1125538"/>
            <a:ext cx="8569325" cy="5472112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sz="2400" b="1" dirty="0"/>
              <a:t>面向对象技术的三大特性。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子类对象与父类对象的关系。子类的对象可以直接赋值给父类的对象，但是父类的对象不能直接赋值给子类的对象，必须进行类型转换。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Father f=new Father(); Son s=new Son();  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f=s;   s=(Son)f;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继承的概念。单重继承与多重继承的区别。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Java不支持多重继承。为了实现多重继承的功能，Java采用接口技术，接口可以间接</a:t>
            </a:r>
            <a:r>
              <a:rPr lang="zh-CN" altLang="en-US" sz="2400" b="1" dirty="0"/>
              <a:t>实现多重继承。接口中的变量和方法都是public 的。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什么是Object类？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Java语言的构造方法。什么是构造方法？构造方法有哪些特点？什么是缺省的构造方法。 构造方法的</a:t>
            </a:r>
            <a:r>
              <a:rPr lang="zh-CN" altLang="en-US" sz="2400" b="1" dirty="0"/>
              <a:t>重载。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函数调用时参数的传递问题（即到底是值传递还是地址传递）。如果参数的类型为基本类型，那么通常是值传递，即实参的值被传递给形参；如果参数是一个类的对象，那么通常是地址传递，即实参的地址被传递给形参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9217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 anchor="ctr"/>
          <a:p>
            <a:r>
              <a:rPr lang="zh-CN" altLang="en-US"/>
              <a:t>第五章</a:t>
            </a:r>
            <a:endParaRPr lang="zh-CN" altLang="en-US"/>
          </a:p>
        </p:txBody>
      </p:sp>
      <p:sp>
        <p:nvSpPr>
          <p:cNvPr id="8194" name="文本占位符 9218"/>
          <p:cNvSpPr>
            <a:spLocks noGrp="1"/>
          </p:cNvSpPr>
          <p:nvPr>
            <p:ph idx="1"/>
          </p:nvPr>
        </p:nvSpPr>
        <p:spPr>
          <a:xfrm>
            <a:off x="395288" y="1052513"/>
            <a:ext cx="8569325" cy="5545137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2000" b="1" dirty="0"/>
              <a:t>覆盖（即</a:t>
            </a:r>
            <a:r>
              <a:rPr lang="zh-CN" altLang="en-US" sz="2000" b="1" dirty="0"/>
              <a:t>重写）与重载。</a:t>
            </a:r>
            <a:endParaRPr lang="zh-CN" altLang="en-US" sz="2000" b="1" dirty="0"/>
          </a:p>
          <a:p>
            <a:pPr>
              <a:lnSpc>
                <a:spcPct val="90000"/>
              </a:lnSpc>
            </a:pPr>
            <a:r>
              <a:rPr lang="zh-CN" altLang="en-US" sz="2000" b="1" dirty="0"/>
              <a:t>重载是同一个类中有多个方法同名，但方法的参数个数或者类型不同  。</a:t>
            </a:r>
            <a:endParaRPr lang="zh-CN" altLang="en-US" sz="2000" b="1" dirty="0"/>
          </a:p>
          <a:p>
            <a:pPr>
              <a:lnSpc>
                <a:spcPct val="90000"/>
              </a:lnSpc>
            </a:pPr>
            <a:r>
              <a:rPr lang="zh-CN" altLang="en-US" sz="2000" b="1" dirty="0"/>
              <a:t>覆盖是父类与子类之间有多个方法同名，并且参数个数和类型都相同。只是方法体不同。</a:t>
            </a:r>
            <a:endParaRPr lang="zh-CN" altLang="en-US" sz="2000" b="1" dirty="0"/>
          </a:p>
          <a:p>
            <a:pPr>
              <a:lnSpc>
                <a:spcPct val="90000"/>
              </a:lnSpc>
            </a:pPr>
            <a:r>
              <a:rPr lang="zh-CN" altLang="en-US" sz="2000" b="1" dirty="0"/>
              <a:t>一个java程序中可以有多个类，但只能有一个主类（即public 类）。主类中一般有一个主方法，main()方法。注意main()方法的格式。</a:t>
            </a:r>
            <a:endParaRPr lang="zh-CN" altLang="en-US" sz="2000" b="1" dirty="0"/>
          </a:p>
          <a:p>
            <a:pPr>
              <a:lnSpc>
                <a:spcPct val="90000"/>
              </a:lnSpc>
            </a:pPr>
            <a:r>
              <a:rPr lang="zh-CN" altLang="en-US" sz="2000" b="1" dirty="0"/>
              <a:t>修饰符:</a:t>
            </a:r>
            <a:endParaRPr lang="zh-CN" altLang="en-US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/>
              <a:t>    (1) 访问</a:t>
            </a:r>
            <a:r>
              <a:rPr lang="zh-CN" altLang="en-US" sz="2000" b="1" dirty="0"/>
              <a:t>控制权限修饰符。</a:t>
            </a:r>
            <a:endParaRPr lang="zh-CN" altLang="en-US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/>
              <a:t>    (2) abstract修饰符。 abstract修饰的类称为抽象类， abstract修饰的方法称为抽象方法，抽象方法只能位于抽象类中，但抽象类中也可以有非抽象的方法。引入抽象类和抽象方法的目的是增加程序的灵活性、体现出多态的</a:t>
            </a:r>
            <a:r>
              <a:rPr lang="zh-CN" altLang="en-US" sz="2000" b="1" dirty="0"/>
              <a:t>特性。</a:t>
            </a:r>
            <a:endParaRPr lang="zh-CN" altLang="en-US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/>
              <a:t>    (3) final修饰符。final修饰的类被称为最终类，最终类不能被继承。final修饰的方法被称为最终方法，最终方法不能被重写。</a:t>
            </a:r>
            <a:endParaRPr lang="zh-CN" altLang="en-US" sz="2000" b="1" dirty="0"/>
          </a:p>
          <a:p>
            <a:pPr>
              <a:lnSpc>
                <a:spcPct val="90000"/>
              </a:lnSpc>
            </a:pPr>
            <a:r>
              <a:rPr lang="zh-CN" altLang="en-US" sz="2000" b="1" dirty="0"/>
              <a:t>接口的定义(interface)和实现(implements)。接口是由常量和抽象方法所组成的特殊类。接口中的变量和方法都是public的。</a:t>
            </a:r>
            <a:endParaRPr lang="zh-CN" altLang="en-US" sz="2000" b="1" dirty="0"/>
          </a:p>
          <a:p>
            <a:pPr>
              <a:lnSpc>
                <a:spcPct val="90000"/>
              </a:lnSpc>
            </a:pPr>
            <a:r>
              <a:rPr lang="zh-CN" altLang="en-US" sz="2000" b="1" dirty="0"/>
              <a:t>注意 public、protected、default（不加修饰符）、private之间所存在的差别。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第六章</a:t>
            </a:r>
            <a:endParaRPr lang="zh-CN" altLang="en-US"/>
          </a:p>
        </p:txBody>
      </p:sp>
      <p:sp>
        <p:nvSpPr>
          <p:cNvPr id="9218" name="文本占位符 1024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5184775"/>
          </a:xfrm>
        </p:spPr>
        <p:txBody>
          <a:bodyPr anchor="t"/>
          <a:p>
            <a:r>
              <a:rPr lang="zh-CN" altLang="en-US" sz="2400" b="1" dirty="0"/>
              <a:t>注意一下String类的常用方法的使用：length(), charAt(), toUpperCase(), toLowerCase(), </a:t>
            </a:r>
            <a:r>
              <a:rPr lang="zh-CN" altLang="en-US" sz="2400" b="1" dirty="0">
                <a:solidFill>
                  <a:srgbClr val="000000"/>
                </a:solidFill>
              </a:rPr>
              <a:t>valueOf()方法</a:t>
            </a:r>
            <a:r>
              <a:rPr lang="zh-CN" altLang="en-US" sz="2400" b="1" dirty="0"/>
              <a:t>;</a:t>
            </a:r>
            <a:endParaRPr lang="zh-CN" altLang="en-US" sz="2400" b="1" dirty="0"/>
          </a:p>
          <a:p>
            <a:r>
              <a:rPr lang="zh-CN" altLang="en-US" sz="2400" b="1" dirty="0"/>
              <a:t>用双引号括起来的字符串称为字符串常量，它是一个匿名的String对象。同一个字符串常量在内存中只有一个，例如，常量 ”a” 在内存中只有一个。</a:t>
            </a:r>
            <a:endParaRPr lang="zh-CN" altLang="en-US" sz="2400" b="1" dirty="0"/>
          </a:p>
          <a:p>
            <a:r>
              <a:rPr lang="zh-CN" altLang="en-US" sz="2400" b="1" dirty="0"/>
              <a:t>字符串的连接运算符： + ，例如： 2+“,”+3    </a:t>
            </a:r>
            <a:endParaRPr lang="zh-CN" altLang="en-US" sz="2400" b="1" dirty="0"/>
          </a:p>
          <a:p>
            <a:r>
              <a:rPr lang="zh-CN" altLang="en-US" sz="2400" b="1" dirty="0"/>
              <a:t>字符串的比较运算：</a:t>
            </a:r>
            <a:endParaRPr lang="zh-CN" altLang="en-US" sz="2400" b="1" dirty="0"/>
          </a:p>
          <a:p>
            <a:pPr lvl="1">
              <a:buNone/>
            </a:pPr>
            <a:r>
              <a:rPr lang="zh-CN" altLang="en-US" sz="2400" b="1" dirty="0"/>
              <a:t>equals() 方法：用来比较两个字符串对象所包含的值是否相等。</a:t>
            </a:r>
            <a:endParaRPr lang="zh-CN" altLang="en-US" sz="2400" b="1" dirty="0"/>
          </a:p>
          <a:p>
            <a:pPr lvl="1">
              <a:buNone/>
            </a:pPr>
            <a:r>
              <a:rPr lang="zh-CN" altLang="en-US" sz="2400" b="1" dirty="0"/>
              <a:t>＝＝运算符：用来比较两个字符串对象在内存的地址是否相等。</a:t>
            </a:r>
            <a:endParaRPr lang="zh-CN" altLang="en-US" sz="2400" b="1" dirty="0"/>
          </a:p>
          <a:p>
            <a:r>
              <a:rPr lang="zh-CN" altLang="en-US" sz="2400" b="1" dirty="0"/>
              <a:t>equals() 方法与 equalsIgnoreCase() 方法的区别。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33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第</a:t>
            </a:r>
            <a:r>
              <a:rPr lang="zh-CN" altLang="en-US"/>
              <a:t>六章</a:t>
            </a:r>
            <a:endParaRPr lang="zh-CN" altLang="en-US"/>
          </a:p>
        </p:txBody>
      </p:sp>
      <p:sp>
        <p:nvSpPr>
          <p:cNvPr id="12290" name="文本占位符 13314"/>
          <p:cNvSpPr>
            <a:spLocks noGrp="1"/>
          </p:cNvSpPr>
          <p:nvPr>
            <p:ph idx="1"/>
          </p:nvPr>
        </p:nvSpPr>
        <p:spPr>
          <a:xfrm>
            <a:off x="395288" y="1844675"/>
            <a:ext cx="8569325" cy="4392613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Math类中的方法 ： abs(x) , random( )，sin(x)  cos(x) ，ceil(x)</a:t>
            </a:r>
            <a:endParaRPr lang="zh-CN" altLang="en-US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Math类中的常量：PI、E</a:t>
            </a:r>
            <a:endParaRPr lang="zh-CN" altLang="en-US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lnSpc>
                <a:spcPct val="90000"/>
              </a:lnSpc>
            </a:pPr>
            <a:endParaRPr lang="zh-CN" altLang="en-US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包装类：</a:t>
            </a:r>
            <a:endParaRPr lang="zh-CN" altLang="en-US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Integer类:  parseInt(), toString()</a:t>
            </a:r>
            <a:endParaRPr lang="zh-CN" altLang="en-US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Double类: parseDouble()</a:t>
            </a:r>
            <a:endParaRPr lang="zh-CN" altLang="en-US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Float类</a:t>
            </a:r>
            <a:endParaRPr lang="zh-CN" altLang="en-US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……</a:t>
            </a:r>
            <a:r>
              <a:rPr lang="zh-CN" altLang="en-US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.</a:t>
            </a:r>
            <a:endParaRPr lang="zh-CN" altLang="en-US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34aee69-34e3-48f5-bb85-ee752e43a66b"/>
  <p:tag name="COMMONDATA" val="eyJoZGlkIjoiZmEwODBhMzFiZDU0MGUzNzZlN2U3MTczNzEwZjc0NjcifQ=="/>
  <p:tag name="commondata" val="eyJoZGlkIjoiZWExNTBiMGJkMGYwN2QyOWM0NzQ1ZTYzNGI5YjFlY2Q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4082</Words>
  <Application>WPS 演示</Application>
  <PresentationFormat>在屏幕上显示</PresentationFormat>
  <Paragraphs>158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默认设计模板</vt:lpstr>
      <vt:lpstr>第一章</vt:lpstr>
      <vt:lpstr>第二章</vt:lpstr>
      <vt:lpstr>第二章</vt:lpstr>
      <vt:lpstr>第三章</vt:lpstr>
      <vt:lpstr>第四章</vt:lpstr>
      <vt:lpstr>第五章</vt:lpstr>
      <vt:lpstr>第五章</vt:lpstr>
      <vt:lpstr>第六章</vt:lpstr>
      <vt:lpstr>第六章</vt:lpstr>
      <vt:lpstr>第七章</vt:lpstr>
      <vt:lpstr>第八章</vt:lpstr>
      <vt:lpstr>第九章</vt:lpstr>
      <vt:lpstr>第十章</vt:lpstr>
    </vt:vector>
  </TitlesOfParts>
  <Company>ipc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wujie</dc:creator>
  <cp:lastModifiedBy>蔚破冲</cp:lastModifiedBy>
  <cp:revision>60</cp:revision>
  <dcterms:created xsi:type="dcterms:W3CDTF">2007-12-19T15:46:00Z</dcterms:created>
  <dcterms:modified xsi:type="dcterms:W3CDTF">2024-07-04T07:30:23Z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3D61BBD8DCC74CB484641848B4007733_13</vt:lpwstr>
  </property>
</Properties>
</file>