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81" r:id="rId5"/>
    <p:sldId id="390" r:id="rId6"/>
    <p:sldId id="430" r:id="rId7"/>
    <p:sldId id="313" r:id="rId8"/>
    <p:sldId id="279" r:id="rId9"/>
    <p:sldId id="297" r:id="rId10"/>
    <p:sldId id="300" r:id="rId12"/>
    <p:sldId id="265" r:id="rId13"/>
    <p:sldId id="298" r:id="rId14"/>
    <p:sldId id="266" r:id="rId15"/>
    <p:sldId id="327" r:id="rId16"/>
    <p:sldId id="267" r:id="rId17"/>
    <p:sldId id="325" r:id="rId18"/>
    <p:sldId id="328" r:id="rId19"/>
    <p:sldId id="343" r:id="rId20"/>
    <p:sldId id="326" r:id="rId21"/>
    <p:sldId id="268" r:id="rId22"/>
    <p:sldId id="271" r:id="rId23"/>
    <p:sldId id="291" r:id="rId24"/>
    <p:sldId id="304" r:id="rId25"/>
    <p:sldId id="305" r:id="rId26"/>
    <p:sldId id="369" r:id="rId27"/>
    <p:sldId id="306" r:id="rId28"/>
    <p:sldId id="310" r:id="rId29"/>
    <p:sldId id="317" r:id="rId30"/>
    <p:sldId id="275" r:id="rId31"/>
    <p:sldId id="276" r:id="rId32"/>
    <p:sldId id="315" r:id="rId33"/>
    <p:sldId id="329" r:id="rId34"/>
    <p:sldId id="331" r:id="rId35"/>
    <p:sldId id="332" r:id="rId36"/>
    <p:sldId id="333" r:id="rId37"/>
    <p:sldId id="334" r:id="rId38"/>
    <p:sldId id="335" r:id="rId39"/>
    <p:sldId id="337" r:id="rId40"/>
    <p:sldId id="336" r:id="rId41"/>
    <p:sldId id="338" r:id="rId42"/>
    <p:sldId id="339" r:id="rId43"/>
    <p:sldId id="340" r:id="rId44"/>
    <p:sldId id="323" r:id="rId45"/>
    <p:sldId id="341" r:id="rId46"/>
    <p:sldId id="389" r:id="rId47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3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CN" sz="1200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02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文本占位符 10242"/>
          <p:cNvSpPr>
            <a:spLocks noGrp="1" noRot="1"/>
          </p:cNvSpPr>
          <p:nvPr>
            <p:ph type="body"/>
          </p:nvPr>
        </p:nvSpPr>
        <p:spPr/>
        <p:txBody>
          <a:bodyPr anchor="ctr"/>
          <a:lstStyle/>
          <a:p>
            <a:pPr lvl="0" indent="0"/>
            <a:r>
              <a:rPr lang="zh-CN" altLang="en-US"/>
              <a:t>面向机器的编程语言</a:t>
            </a:r>
            <a:endParaRPr lang="zh-CN" altLang="en-US"/>
          </a:p>
          <a:p>
            <a:pPr lvl="0" indent="0"/>
            <a:r>
              <a:rPr lang="zh-CN" altLang="en-US"/>
              <a:t>面向程序员的编程语言	面向过程的编程语言</a:t>
            </a:r>
            <a:endParaRPr lang="zh-CN" altLang="en-US"/>
          </a:p>
          <a:p>
            <a:pPr lvl="0" indent="0"/>
            <a:r>
              <a:rPr lang="zh-CN" altLang="en-US"/>
              <a:t>	</a:t>
            </a:r>
            <a:endParaRPr lang="zh-CN" altLang="en-US"/>
          </a:p>
          <a:p>
            <a:pPr lvl="0" indent="0"/>
            <a:r>
              <a:rPr lang="zh-CN" altLang="en-US"/>
              <a:t>面向问题域的编程语言	面向对象的编程语言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2049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组合 2055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3" name="椭圆 2056"/>
            <p:cNvSpPr/>
            <p:nvPr/>
          </p:nvSpPr>
          <p:spPr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3" name="椭圆 2057"/>
            <p:cNvSpPr/>
            <p:nvPr/>
          </p:nvSpPr>
          <p:spPr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4" name="椭圆 2058"/>
            <p:cNvSpPr/>
            <p:nvPr/>
          </p:nvSpPr>
          <p:spPr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5" name="椭圆 2059"/>
            <p:cNvSpPr/>
            <p:nvPr/>
          </p:nvSpPr>
          <p:spPr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6" name="椭圆 2060"/>
            <p:cNvSpPr/>
            <p:nvPr/>
          </p:nvSpPr>
          <p:spPr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7" name="椭圆 2061"/>
            <p:cNvSpPr/>
            <p:nvPr/>
          </p:nvSpPr>
          <p:spPr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8" name="椭圆 2062"/>
            <p:cNvSpPr/>
            <p:nvPr/>
          </p:nvSpPr>
          <p:spPr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9" name="椭圆 2063"/>
            <p:cNvSpPr/>
            <p:nvPr/>
          </p:nvSpPr>
          <p:spPr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0" name="椭圆 2064"/>
            <p:cNvSpPr/>
            <p:nvPr/>
          </p:nvSpPr>
          <p:spPr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1" name="椭圆 2065"/>
            <p:cNvSpPr/>
            <p:nvPr/>
          </p:nvSpPr>
          <p:spPr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2" name="椭圆 2066"/>
            <p:cNvSpPr/>
            <p:nvPr/>
          </p:nvSpPr>
          <p:spPr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3" name="椭圆 2067"/>
            <p:cNvSpPr/>
            <p:nvPr/>
          </p:nvSpPr>
          <p:spPr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4" name="椭圆 2068"/>
            <p:cNvSpPr/>
            <p:nvPr/>
          </p:nvSpPr>
          <p:spPr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5" name="椭圆 2069"/>
            <p:cNvSpPr/>
            <p:nvPr/>
          </p:nvSpPr>
          <p:spPr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6" name="椭圆 2070"/>
            <p:cNvSpPr/>
            <p:nvPr/>
          </p:nvSpPr>
          <p:spPr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7" name="椭圆 2071"/>
            <p:cNvSpPr/>
            <p:nvPr/>
          </p:nvSpPr>
          <p:spPr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8" name="椭圆 2072"/>
            <p:cNvSpPr/>
            <p:nvPr/>
          </p:nvSpPr>
          <p:spPr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9" name="椭圆 2073"/>
            <p:cNvSpPr/>
            <p:nvPr/>
          </p:nvSpPr>
          <p:spPr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0" name="椭圆 2074"/>
            <p:cNvSpPr/>
            <p:nvPr/>
          </p:nvSpPr>
          <p:spPr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1" name="椭圆 2075"/>
            <p:cNvSpPr/>
            <p:nvPr/>
          </p:nvSpPr>
          <p:spPr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2" name="椭圆 2076"/>
            <p:cNvSpPr/>
            <p:nvPr/>
          </p:nvSpPr>
          <p:spPr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3" name="椭圆 2077"/>
            <p:cNvSpPr/>
            <p:nvPr/>
          </p:nvSpPr>
          <p:spPr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4" name="椭圆 2078"/>
            <p:cNvSpPr/>
            <p:nvPr/>
          </p:nvSpPr>
          <p:spPr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5" name="椭圆 2079"/>
            <p:cNvSpPr/>
            <p:nvPr/>
          </p:nvSpPr>
          <p:spPr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6" name="椭圆 2080"/>
            <p:cNvSpPr/>
            <p:nvPr/>
          </p:nvSpPr>
          <p:spPr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7" name="椭圆 2081"/>
            <p:cNvSpPr/>
            <p:nvPr/>
          </p:nvSpPr>
          <p:spPr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8" name="椭圆 2082"/>
            <p:cNvSpPr/>
            <p:nvPr/>
          </p:nvSpPr>
          <p:spPr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9" name="椭圆 2083"/>
            <p:cNvSpPr/>
            <p:nvPr/>
          </p:nvSpPr>
          <p:spPr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80" name="椭圆 2084"/>
            <p:cNvSpPr/>
            <p:nvPr/>
          </p:nvSpPr>
          <p:spPr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81" name="椭圆 2085"/>
            <p:cNvSpPr/>
            <p:nvPr/>
          </p:nvSpPr>
          <p:spPr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82" name="椭圆 2086"/>
            <p:cNvSpPr/>
            <p:nvPr/>
          </p:nvSpPr>
          <p:spPr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83" name="直接连接符 2087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r">
              <a:defRPr sz="48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 sz="3200"/>
            </a:lvl1pPr>
            <a:lvl2pPr marL="344805" lvl="1" indent="0" algn="ctr">
              <a:buNone/>
              <a:defRPr sz="3200"/>
            </a:lvl2pPr>
            <a:lvl3pPr marL="694055" lvl="2" indent="0" algn="ctr">
              <a:buNone/>
              <a:defRPr sz="3200"/>
            </a:lvl3pPr>
            <a:lvl4pPr marL="989330" lvl="3" indent="0" algn="ctr">
              <a:buNone/>
              <a:defRPr sz="3200"/>
            </a:lvl4pPr>
            <a:lvl5pPr marL="1282700" lvl="4" indent="0" algn="ctr">
              <a:buNone/>
              <a:defRPr sz="3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fontAlgn="base">
              <a:buClrTx/>
            </a:pPr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fontAlgn="base">
              <a:buClrTx/>
            </a:pPr>
            <a:endParaRPr lang="zh-CN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25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347345"/>
            <a:r>
              <a:rPr lang="zh-CN" altLang="en-US"/>
              <a:t>第二级</a:t>
            </a:r>
            <a:endParaRPr lang="zh-CN" altLang="en-US"/>
          </a:p>
          <a:p>
            <a:pPr lvl="2" indent="-293370"/>
            <a:r>
              <a:rPr lang="zh-CN" altLang="en-US"/>
              <a:t>第三级</a:t>
            </a:r>
            <a:endParaRPr lang="zh-CN" altLang="en-US"/>
          </a:p>
          <a:p>
            <a:pPr lvl="3" indent="-292100"/>
            <a:r>
              <a:rPr lang="zh-CN" altLang="en-US"/>
              <a:t>第四级</a:t>
            </a:r>
            <a:endParaRPr lang="zh-CN" altLang="en-US"/>
          </a:p>
          <a:p>
            <a:pPr lvl="4" indent="-31623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pPr lvl="0" fontAlgn="base">
              <a:buClrTx/>
            </a:pPr>
            <a:endParaRPr lang="zh-CN" strike="noStrike" noProof="1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grpSp>
        <p:nvGrpSpPr>
          <p:cNvPr id="1032" name="组合 1031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3" name="椭圆 1032"/>
            <p:cNvSpPr/>
            <p:nvPr/>
          </p:nvSpPr>
          <p:spPr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4" name="椭圆 1033"/>
            <p:cNvSpPr/>
            <p:nvPr/>
          </p:nvSpPr>
          <p:spPr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5" name="椭圆 1034"/>
            <p:cNvSpPr/>
            <p:nvPr/>
          </p:nvSpPr>
          <p:spPr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6" name="椭圆 1035"/>
            <p:cNvSpPr/>
            <p:nvPr/>
          </p:nvSpPr>
          <p:spPr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7" name="椭圆 1036"/>
            <p:cNvSpPr/>
            <p:nvPr/>
          </p:nvSpPr>
          <p:spPr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8" name="椭圆 1037"/>
            <p:cNvSpPr/>
            <p:nvPr/>
          </p:nvSpPr>
          <p:spPr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9" name="椭圆 1038"/>
            <p:cNvSpPr/>
            <p:nvPr/>
          </p:nvSpPr>
          <p:spPr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0" name="椭圆 1039"/>
            <p:cNvSpPr/>
            <p:nvPr/>
          </p:nvSpPr>
          <p:spPr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1" name="椭圆 1040"/>
            <p:cNvSpPr/>
            <p:nvPr/>
          </p:nvSpPr>
          <p:spPr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2" name="椭圆 1041"/>
            <p:cNvSpPr/>
            <p:nvPr/>
          </p:nvSpPr>
          <p:spPr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3" name="椭圆 1042"/>
            <p:cNvSpPr/>
            <p:nvPr/>
          </p:nvSpPr>
          <p:spPr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4" name="椭圆 1043"/>
            <p:cNvSpPr/>
            <p:nvPr/>
          </p:nvSpPr>
          <p:spPr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5" name="椭圆 1044"/>
            <p:cNvSpPr/>
            <p:nvPr/>
          </p:nvSpPr>
          <p:spPr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6" name="椭圆 1045"/>
            <p:cNvSpPr/>
            <p:nvPr/>
          </p:nvSpPr>
          <p:spPr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7" name="椭圆 1046"/>
            <p:cNvSpPr/>
            <p:nvPr/>
          </p:nvSpPr>
          <p:spPr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8" name="椭圆 1047"/>
            <p:cNvSpPr/>
            <p:nvPr/>
          </p:nvSpPr>
          <p:spPr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9" name="椭圆 1048"/>
            <p:cNvSpPr/>
            <p:nvPr/>
          </p:nvSpPr>
          <p:spPr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0" name="椭圆 1049"/>
            <p:cNvSpPr/>
            <p:nvPr/>
          </p:nvSpPr>
          <p:spPr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1" name="椭圆 1050"/>
            <p:cNvSpPr/>
            <p:nvPr/>
          </p:nvSpPr>
          <p:spPr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2" name="椭圆 1051"/>
            <p:cNvSpPr/>
            <p:nvPr/>
          </p:nvSpPr>
          <p:spPr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3" name="椭圆 1052"/>
            <p:cNvSpPr/>
            <p:nvPr/>
          </p:nvSpPr>
          <p:spPr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4" name="椭圆 1053"/>
            <p:cNvSpPr/>
            <p:nvPr/>
          </p:nvSpPr>
          <p:spPr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5" name="椭圆 1054"/>
            <p:cNvSpPr/>
            <p:nvPr/>
          </p:nvSpPr>
          <p:spPr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6" name="椭圆 1055"/>
            <p:cNvSpPr/>
            <p:nvPr/>
          </p:nvSpPr>
          <p:spPr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7" name="椭圆 1056"/>
            <p:cNvSpPr/>
            <p:nvPr/>
          </p:nvSpPr>
          <p:spPr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8" name="椭圆 1057"/>
            <p:cNvSpPr/>
            <p:nvPr/>
          </p:nvSpPr>
          <p:spPr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59" name="椭圆 1058"/>
            <p:cNvSpPr/>
            <p:nvPr/>
          </p:nvSpPr>
          <p:spPr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60" name="椭圆 1059"/>
            <p:cNvSpPr/>
            <p:nvPr/>
          </p:nvSpPr>
          <p:spPr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61" name="椭圆 1060"/>
            <p:cNvSpPr/>
            <p:nvPr/>
          </p:nvSpPr>
          <p:spPr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62" name="椭圆 1061"/>
            <p:cNvSpPr/>
            <p:nvPr/>
          </p:nvSpPr>
          <p:spPr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63" name="椭圆 1062"/>
            <p:cNvSpPr/>
            <p:nvPr/>
          </p:nvSpPr>
          <p:spPr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7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defTabSz="914400">
              <a:buClrTx/>
              <a:buSzTx/>
              <a:buFontTx/>
            </a:pPr>
            <a:r>
              <a:rPr lang="zh-CN" altLang="en-US" kern="1200" baseline="0" dirty="0">
                <a:latin typeface="+mj-lt"/>
                <a:ea typeface="+mj-ea"/>
                <a:cs typeface="+mj-cs"/>
              </a:rPr>
              <a:t>第一讲 Java 概述 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4098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l" defTabSz="914400">
              <a:buSzPct val="7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江  峰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l" defTabSz="914400">
              <a:buSzPct val="70000"/>
            </a:pP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l" defTabSz="914400">
              <a:buSzPct val="7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jiangfeng@qust.edu.cn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2289"/>
          <p:cNvSpPr>
            <a:spLocks noGrp="1"/>
          </p:cNvSpPr>
          <p:nvPr>
            <p:ph type="title"/>
          </p:nvPr>
        </p:nvSpPr>
        <p:spPr>
          <a:xfrm>
            <a:off x="457200" y="620713"/>
            <a:ext cx="7543800" cy="796925"/>
          </a:xfrm>
        </p:spPr>
        <p:txBody>
          <a:bodyPr anchor="b"/>
          <a:lstStyle/>
          <a:p>
            <a:r>
              <a:rPr lang="zh-CN" altLang="en-US" sz="4000" dirty="0">
                <a:latin typeface="Times New Roman" panose="02020603050405020304" pitchFamily="2" charset="0"/>
              </a:rPr>
              <a:t>Java的发展历史</a:t>
            </a:r>
            <a:r>
              <a:rPr lang="zh-CN" altLang="en-US" sz="2600" b="0" dirty="0">
                <a:latin typeface="Times New Roman" panose="02020603050405020304" pitchFamily="2" charset="0"/>
                <a:ea typeface="標楷體" charset="-120"/>
              </a:rPr>
              <a:t> </a:t>
            </a:r>
            <a:endParaRPr lang="en-US" altLang="zh-CN" sz="2600" b="0" dirty="0">
              <a:latin typeface="Times New Roman" panose="02020603050405020304" pitchFamily="2" charset="0"/>
              <a:ea typeface="標楷體" charset="-120"/>
            </a:endParaRPr>
          </a:p>
        </p:txBody>
      </p:sp>
      <p:sp>
        <p:nvSpPr>
          <p:cNvPr id="12291" name="内容占位符 12290"/>
          <p:cNvSpPr>
            <a:spLocks noGrp="1"/>
          </p:cNvSpPr>
          <p:nvPr>
            <p:ph sz="half" idx="1"/>
          </p:nvPr>
        </p:nvSpPr>
        <p:spPr>
          <a:xfrm>
            <a:off x="250825" y="1719263"/>
            <a:ext cx="8497888" cy="4662487"/>
          </a:xfrm>
        </p:spPr>
        <p:txBody>
          <a:bodyPr anchor="t"/>
          <a:lstStyle/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Java的发展历史，要从1990年开始。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Sun Microsystem公司为了发展消费性电子产品而进行了一个名为Green的项目计划。这个计划的负责人是James Gosling。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/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起初他以 C++ 来写一种嵌入式软件，可以放在烤面包机或PAD等小型消费电子产品中，使这些设备更聪明，更智能化。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/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但后来他发现 C++ 并不适合这类的任务！因为用 C++ 写的程序经常会出现程序错误，尤其是内存管理这一块。</a:t>
            </a:r>
            <a:endParaRPr lang="zh-TW" altLang="en-US" sz="12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33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>
                <a:latin typeface="Times New Roman" panose="02020603050405020304" pitchFamily="2" charset="0"/>
              </a:rPr>
              <a:t>Java</a:t>
            </a:r>
            <a:r>
              <a:rPr lang="zh-CN" altLang="en-US" sz="4000">
                <a:latin typeface="Times New Roman" panose="02020603050405020304" pitchFamily="2" charset="0"/>
              </a:rPr>
              <a:t>的发展历史</a:t>
            </a:r>
            <a:endParaRPr lang="zh-CN" altLang="en-US" sz="4000">
              <a:latin typeface="Times New Roman" panose="02020603050405020304" pitchFamily="2" charset="0"/>
            </a:endParaRPr>
          </a:p>
        </p:txBody>
      </p:sp>
      <p:sp>
        <p:nvSpPr>
          <p:cNvPr id="13315" name="内容占位符 1331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Gosling最后决定要开发一种新的语言，来解决 C++ 的潜在性危险问题，这个语言被称为 Oak（橡树）。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/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它保留了大部分与C++相似的语法，但却把具有危险性的功能加以改进，像内存资源管理，便由该语言本身来管理，以减少程序员的负担及错误的产生。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/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Oak是一种可移植性语言，也就是一种平台独立的语言，能够在各种芯片上运行。这样，各家厂商就可以降低研发成本，直接把别人写的程序用在自家的产品上。</a:t>
            </a:r>
            <a:r>
              <a:rPr lang="zh-CN" altLang="en-US" sz="2400" b="1" dirty="0">
                <a:latin typeface="Times New Roman" panose="02020603050405020304" pitchFamily="2" charset="0"/>
              </a:rPr>
              <a:t>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4337"/>
          <p:cNvSpPr>
            <a:spLocks noGrp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 anchor="b"/>
          <a:lstStyle/>
          <a:p>
            <a:r>
              <a:rPr lang="zh-CN" altLang="en-US" sz="4000" dirty="0">
                <a:latin typeface="Times New Roman" panose="02020603050405020304" pitchFamily="2" charset="0"/>
              </a:rPr>
              <a:t>Java的发展历史</a:t>
            </a:r>
            <a:endParaRPr lang="en-US" altLang="zh-CN" sz="4000" dirty="0">
              <a:latin typeface="Times New Roman" panose="02020603050405020304" pitchFamily="2" charset="0"/>
            </a:endParaRPr>
          </a:p>
        </p:txBody>
      </p:sp>
      <p:sp>
        <p:nvSpPr>
          <p:cNvPr id="14339" name="内容占位符 1433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</a:rPr>
              <a:t>后来，因为Oak这个商标已被注册走了，工程师们便想到用自己经常喝的咖啡品牌 (Java) 来重新命名，并在 Sun World 95 中被公布出来。从此以后，Java 就随着互联网的发展而快速发展。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endParaRPr lang="zh-TW" altLang="en-US" b="1" dirty="0">
              <a:latin typeface="Times New Roman" panose="02020603050405020304" pitchFamily="2" charset="0"/>
            </a:endParaRPr>
          </a:p>
        </p:txBody>
      </p:sp>
      <p:pic>
        <p:nvPicPr>
          <p:cNvPr id="14340" name="图片 14339" descr="Java Technolog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163" y="3860800"/>
            <a:ext cx="1871662" cy="223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15361" descr="duke_jam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609600"/>
            <a:ext cx="4262438" cy="563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矩形 15362"/>
          <p:cNvSpPr/>
          <p:nvPr/>
        </p:nvSpPr>
        <p:spPr>
          <a:xfrm>
            <a:off x="2268538" y="616585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之父：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James Gosling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395288" y="476250"/>
            <a:ext cx="7543800" cy="685800"/>
          </a:xfrm>
        </p:spPr>
        <p:txBody>
          <a:bodyPr anchor="b"/>
          <a:lstStyle/>
          <a:p>
            <a:r>
              <a:rPr lang="zh-CN" altLang="en-US" sz="3600" dirty="0">
                <a:solidFill>
                  <a:srgbClr val="003366"/>
                </a:solidFill>
                <a:latin typeface="Times New Roman" panose="02020603050405020304" pitchFamily="2" charset="0"/>
              </a:rPr>
              <a:t>二、</a:t>
            </a:r>
            <a:r>
              <a:rPr lang="zh-CN" altLang="en-US" dirty="0"/>
              <a:t>Java工作原理 </a:t>
            </a:r>
            <a:endParaRPr lang="zh-TW" altLang="en-US" dirty="0"/>
          </a:p>
        </p:txBody>
      </p:sp>
      <p:sp>
        <p:nvSpPr>
          <p:cNvPr id="16387" name="矩形 16386"/>
          <p:cNvSpPr/>
          <p:nvPr/>
        </p:nvSpPr>
        <p:spPr>
          <a:xfrm>
            <a:off x="468313" y="13398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对于大多数语言，如果要运行一个程序，要么编译程序要么解释程序；但是Java 程序则既要被编译又要被解释。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AutoNum type="arabicParenBoth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编译器将 Java 源程序翻译为字节码 (bytecode)程序;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AutoNum type="arabicParenBoth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解释器 (Java虚拟机) 再解释执行该字节码程序。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16388" name="图片 163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87775"/>
            <a:ext cx="9144000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7409"/>
          <p:cNvSpPr/>
          <p:nvPr/>
        </p:nvSpPr>
        <p:spPr>
          <a:xfrm>
            <a:off x="539750" y="476250"/>
            <a:ext cx="7793038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zh-CN" altLang="en-US" sz="3900" b="1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一次编写，处处运行</a:t>
            </a:r>
            <a:endParaRPr lang="zh-CN" altLang="en-US" sz="3900" b="1">
              <a:solidFill>
                <a:srgbClr val="FF0066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  <p:sp>
        <p:nvSpPr>
          <p:cNvPr id="17410" name="文本框 17410"/>
          <p:cNvSpPr txBox="1"/>
          <p:nvPr/>
        </p:nvSpPr>
        <p:spPr>
          <a:xfrm>
            <a:off x="687388" y="2709863"/>
            <a:ext cx="1143000" cy="10191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Java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源程序</a:t>
            </a:r>
            <a:endParaRPr lang="zh-CN" altLang="en-US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2" name="直接连接符 17411"/>
          <p:cNvSpPr/>
          <p:nvPr/>
        </p:nvSpPr>
        <p:spPr>
          <a:xfrm>
            <a:off x="1830388" y="3243263"/>
            <a:ext cx="1219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17413" name="文本框 17412"/>
          <p:cNvSpPr txBox="1"/>
          <p:nvPr/>
        </p:nvSpPr>
        <p:spPr>
          <a:xfrm>
            <a:off x="1982788" y="2786063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编译</a:t>
            </a:r>
            <a:endParaRPr lang="zh-CN" altLang="en-US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4" name="文本框 17413"/>
          <p:cNvSpPr txBox="1"/>
          <p:nvPr/>
        </p:nvSpPr>
        <p:spPr>
          <a:xfrm>
            <a:off x="3049588" y="2682875"/>
            <a:ext cx="1143000" cy="10191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字节码</a:t>
            </a:r>
            <a:endParaRPr lang="zh-CN" altLang="en-US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文件</a:t>
            </a:r>
            <a:endParaRPr lang="zh-CN" altLang="en-US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5" name="直接连接符 17414"/>
          <p:cNvSpPr/>
          <p:nvPr/>
        </p:nvSpPr>
        <p:spPr>
          <a:xfrm>
            <a:off x="4192588" y="3243263"/>
            <a:ext cx="1143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17416" name="文本框 17415"/>
          <p:cNvSpPr txBox="1"/>
          <p:nvPr/>
        </p:nvSpPr>
        <p:spPr>
          <a:xfrm>
            <a:off x="5335588" y="2709863"/>
            <a:ext cx="1143000" cy="10191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Java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虚拟机</a:t>
            </a:r>
            <a:endParaRPr lang="zh-CN" altLang="en-US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7" name="文本框 17416"/>
          <p:cNvSpPr txBox="1"/>
          <p:nvPr/>
        </p:nvSpPr>
        <p:spPr>
          <a:xfrm>
            <a:off x="4268788" y="278606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执行</a:t>
            </a:r>
            <a:endParaRPr lang="zh-CN" altLang="en-US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8" name="文本框 17417"/>
          <p:cNvSpPr txBox="1"/>
          <p:nvPr/>
        </p:nvSpPr>
        <p:spPr>
          <a:xfrm>
            <a:off x="7088188" y="1735138"/>
            <a:ext cx="1143000" cy="4699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Linux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9" name="文本框 17418"/>
          <p:cNvSpPr txBox="1"/>
          <p:nvPr/>
        </p:nvSpPr>
        <p:spPr>
          <a:xfrm>
            <a:off x="7011988" y="2987675"/>
            <a:ext cx="1447800" cy="4699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Windows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20" name="文本框 17419"/>
          <p:cNvSpPr txBox="1"/>
          <p:nvPr/>
        </p:nvSpPr>
        <p:spPr>
          <a:xfrm>
            <a:off x="7164388" y="4149725"/>
            <a:ext cx="990600" cy="4699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Mac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21" name="直接连接符 17420"/>
          <p:cNvSpPr/>
          <p:nvPr/>
        </p:nvSpPr>
        <p:spPr>
          <a:xfrm flipV="1">
            <a:off x="6478588" y="1844675"/>
            <a:ext cx="609600" cy="1371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17422" name="直接连接符 17421"/>
          <p:cNvSpPr/>
          <p:nvPr/>
        </p:nvSpPr>
        <p:spPr>
          <a:xfrm>
            <a:off x="6478588" y="3216275"/>
            <a:ext cx="5334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pic>
        <p:nvPicPr>
          <p:cNvPr id="17423" name="图片 17422" descr="hello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3789363"/>
            <a:ext cx="6337300" cy="287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24" name="直接连接符 17423"/>
          <p:cNvSpPr/>
          <p:nvPr/>
        </p:nvSpPr>
        <p:spPr>
          <a:xfrm>
            <a:off x="6478588" y="3213100"/>
            <a:ext cx="685800" cy="12192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2" name="文本框 17424"/>
          <p:cNvSpPr txBox="1"/>
          <p:nvPr/>
        </p:nvSpPr>
        <p:spPr>
          <a:xfrm>
            <a:off x="879475" y="2152650"/>
            <a:ext cx="817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.java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26" name="文本框 17425"/>
          <p:cNvSpPr txBox="1"/>
          <p:nvPr/>
        </p:nvSpPr>
        <p:spPr>
          <a:xfrm>
            <a:off x="3203575" y="2133600"/>
            <a:ext cx="868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.class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27" name="文本框 17426"/>
          <p:cNvSpPr txBox="1"/>
          <p:nvPr/>
        </p:nvSpPr>
        <p:spPr>
          <a:xfrm>
            <a:off x="5318125" y="2205038"/>
            <a:ext cx="11255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解释器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 bldLvl="0" animBg="1"/>
      <p:bldP spid="17416" grpId="0" bldLvl="0" animBg="1"/>
      <p:bldP spid="17417" grpId="0"/>
      <p:bldP spid="17418" grpId="0" animBg="1"/>
      <p:bldP spid="17419" grpId="0" bldLvl="0" animBg="1"/>
      <p:bldP spid="17420" grpId="0" bldLvl="0" animBg="1"/>
      <p:bldP spid="17426" grpId="0"/>
      <p:bldP spid="174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18433"/>
          <p:cNvSpPr txBox="1"/>
          <p:nvPr/>
        </p:nvSpPr>
        <p:spPr>
          <a:xfrm>
            <a:off x="107950" y="404813"/>
            <a:ext cx="7888288" cy="13096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Java 虚拟机 (Java Virtual Machine</a:t>
            </a:r>
            <a:endParaRPr lang="zh-CN" altLang="en-US" sz="4000" b="1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zh-CN" altLang="en-US" sz="40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JVM) 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文本框 18434"/>
          <p:cNvSpPr txBox="1"/>
          <p:nvPr/>
        </p:nvSpPr>
        <p:spPr>
          <a:xfrm>
            <a:off x="323850" y="1955800"/>
            <a:ext cx="8208963" cy="3444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Webdings" panose="05030102010509060703" pitchFamily="2" charset="2"/>
              <a:buChar char="=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Java 虚拟机是以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Java字节码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为指令组的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软CPU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，负责对本地的字节码文件进行解释执行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JVM 的构成：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类加载器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字节确认器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JIT实时编译器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9457"/>
          <p:cNvSpPr>
            <a:spLocks noGrp="1"/>
          </p:cNvSpPr>
          <p:nvPr>
            <p:ph type="title"/>
          </p:nvPr>
        </p:nvSpPr>
        <p:spPr>
          <a:xfrm>
            <a:off x="539750" y="476250"/>
            <a:ext cx="7793038" cy="1143000"/>
          </a:xfrm>
        </p:spPr>
        <p:txBody>
          <a:bodyPr anchor="b"/>
          <a:lstStyle/>
          <a:p>
            <a:r>
              <a:rPr lang="en-US" altLang="zh-CN"/>
              <a:t>Java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19459" name="内容占位符 19458"/>
          <p:cNvSpPr>
            <a:spLocks noGrp="1"/>
          </p:cNvSpPr>
          <p:nvPr>
            <p:ph idx="1"/>
          </p:nvPr>
        </p:nvSpPr>
        <p:spPr>
          <a:xfrm>
            <a:off x="539750" y="1844675"/>
            <a:ext cx="8321675" cy="4114800"/>
          </a:xfrm>
        </p:spPr>
        <p:txBody>
          <a:bodyPr anchor="t"/>
          <a:lstStyle/>
          <a:p>
            <a:pPr marL="609600" indent="-609600"/>
            <a:r>
              <a:rPr lang="zh-CN" altLang="en-US" sz="2400" b="1"/>
              <a:t>平台</a:t>
            </a:r>
            <a:r>
              <a:rPr lang="en-US" altLang="zh-CN" sz="2400" b="1"/>
              <a:t>(Platform)</a:t>
            </a:r>
            <a:r>
              <a:rPr lang="zh-CN" altLang="en-US" sz="2400" b="1"/>
              <a:t>是程序在其中运行的硬件或软件环境。</a:t>
            </a:r>
            <a:endParaRPr lang="zh-CN" altLang="en-US" sz="2400" b="1"/>
          </a:p>
          <a:p>
            <a:pPr marL="609600" indent="-609600"/>
            <a:r>
              <a:rPr lang="zh-CN" altLang="en-US" sz="2400" b="1"/>
              <a:t>最流行平台：</a:t>
            </a:r>
            <a:r>
              <a:rPr lang="en-US" altLang="zh-CN" sz="2400" b="1"/>
              <a:t>Windows, Linux, Solaris, MacOS</a:t>
            </a:r>
            <a:endParaRPr lang="en-US" altLang="zh-CN" sz="2400" b="1"/>
          </a:p>
          <a:p>
            <a:pPr marL="609600" indent="-609600"/>
            <a:endParaRPr lang="en-US" altLang="zh-CN" sz="2400" b="1"/>
          </a:p>
          <a:p>
            <a:pPr marL="609600" indent="-609600"/>
            <a:r>
              <a:rPr lang="en-US" altLang="zh-CN" sz="2400" b="1"/>
              <a:t> Java </a:t>
            </a:r>
            <a:r>
              <a:rPr lang="zh-CN" altLang="en-US" sz="2400" b="1"/>
              <a:t>既是一种程序语言也是一个平台。</a:t>
            </a:r>
            <a:r>
              <a:rPr lang="en-US" altLang="zh-CN" sz="2400" b="1"/>
              <a:t>Java</a:t>
            </a:r>
            <a:r>
              <a:rPr lang="zh-CN" altLang="en-US" sz="2400" b="1"/>
              <a:t>平台是</a:t>
            </a:r>
            <a:endParaRPr lang="zh-CN" altLang="en-US" sz="2400" b="1"/>
          </a:p>
          <a:p>
            <a:pPr marL="609600" indent="-609600">
              <a:buNone/>
            </a:pPr>
            <a:r>
              <a:rPr lang="zh-CN" altLang="en-US" sz="2400" b="1"/>
              <a:t>一种运行在其它硬件平台上的纯软件平台，它有两个组件：</a:t>
            </a:r>
            <a:endParaRPr lang="zh-CN" altLang="en-US" sz="2400" b="1"/>
          </a:p>
          <a:p>
            <a:pPr marL="609600" indent="-609600">
              <a:buNone/>
            </a:pPr>
            <a:r>
              <a:rPr lang="en-US" altLang="zh-CN" sz="2400" b="1"/>
              <a:t>Java</a:t>
            </a:r>
            <a:r>
              <a:rPr lang="zh-CN" altLang="en-US" sz="2400" b="1"/>
              <a:t>虚拟机</a:t>
            </a:r>
            <a:r>
              <a:rPr lang="en-US" altLang="zh-CN" sz="2400" b="1"/>
              <a:t>(Java Virtual Machine, JVM) </a:t>
            </a:r>
            <a:r>
              <a:rPr lang="zh-CN" altLang="en-US" sz="2400" b="1"/>
              <a:t>和</a:t>
            </a:r>
            <a:r>
              <a:rPr lang="en-US" altLang="zh-CN" sz="2400" b="1"/>
              <a:t>Java</a:t>
            </a:r>
            <a:r>
              <a:rPr lang="zh-CN" altLang="en-US" sz="2400" b="1"/>
              <a:t>应用编程</a:t>
            </a:r>
            <a:endParaRPr lang="zh-CN" altLang="en-US" sz="2400" b="1"/>
          </a:p>
          <a:p>
            <a:pPr marL="609600" indent="-609600">
              <a:buNone/>
            </a:pPr>
            <a:r>
              <a:rPr lang="zh-CN" altLang="en-US" sz="2400" b="1"/>
              <a:t>接口</a:t>
            </a:r>
            <a:r>
              <a:rPr lang="en-US" altLang="zh-CN" sz="2400" b="1"/>
              <a:t>(Java API)</a:t>
            </a:r>
            <a:endParaRPr lang="en-US" altLang="zh-CN" sz="2400" b="1"/>
          </a:p>
          <a:p>
            <a:pPr marL="609600" indent="-609600"/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Java API 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和 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JVM 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将程序与硬件分离</a:t>
            </a:r>
            <a:endParaRPr lang="zh-CN" altLang="en-US" sz="2400" b="1">
              <a:solidFill>
                <a:srgbClr val="FF0066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0481"/>
          <p:cNvSpPr>
            <a:spLocks noGrp="1"/>
          </p:cNvSpPr>
          <p:nvPr>
            <p:ph type="title"/>
          </p:nvPr>
        </p:nvSpPr>
        <p:spPr>
          <a:xfrm>
            <a:off x="539750" y="476250"/>
            <a:ext cx="7793038" cy="1143000"/>
          </a:xfrm>
        </p:spPr>
        <p:txBody>
          <a:bodyPr anchor="b"/>
          <a:lstStyle/>
          <a:p>
            <a:r>
              <a:rPr lang="en-US" altLang="zh-CN"/>
              <a:t>Java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20483" name="内容占位符 20482"/>
          <p:cNvSpPr>
            <a:spLocks noGrp="1"/>
          </p:cNvSpPr>
          <p:nvPr>
            <p:ph idx="1"/>
          </p:nvPr>
        </p:nvSpPr>
        <p:spPr>
          <a:xfrm>
            <a:off x="539750" y="1844675"/>
            <a:ext cx="8321675" cy="4114800"/>
          </a:xfrm>
        </p:spPr>
        <p:txBody>
          <a:bodyPr anchor="t"/>
          <a:lstStyle/>
          <a:p>
            <a:pPr marL="609600" indent="-609600">
              <a:lnSpc>
                <a:spcPct val="90000"/>
              </a:lnSpc>
            </a:pP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Java API 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和 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JVM 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将程序与硬件分离</a:t>
            </a:r>
            <a:endParaRPr lang="zh-CN" altLang="en-US" sz="2400" b="1">
              <a:solidFill>
                <a:srgbClr val="FF0066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  <p:pic>
        <p:nvPicPr>
          <p:cNvPr id="20484" name="图片 204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2781300"/>
            <a:ext cx="7056437" cy="3314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1505"/>
          <p:cNvSpPr>
            <a:spLocks noGrp="1"/>
          </p:cNvSpPr>
          <p:nvPr>
            <p:ph type="title"/>
          </p:nvPr>
        </p:nvSpPr>
        <p:spPr>
          <a:xfrm>
            <a:off x="468313" y="765175"/>
            <a:ext cx="7543800" cy="581025"/>
          </a:xfrm>
        </p:spPr>
        <p:txBody>
          <a:bodyPr anchor="b"/>
          <a:lstStyle/>
          <a:p>
            <a:r>
              <a:rPr lang="zh-CN" altLang="en-US" sz="3600" dirty="0">
                <a:solidFill>
                  <a:srgbClr val="003366"/>
                </a:solidFill>
                <a:latin typeface="Times New Roman" panose="02020603050405020304" pitchFamily="2" charset="0"/>
              </a:rPr>
              <a:t>Java</a:t>
            </a:r>
            <a:r>
              <a:rPr lang="zh-CN" altLang="en-US" sz="3600" dirty="0">
                <a:latin typeface="Times New Roman" panose="02020603050405020304" pitchFamily="2" charset="0"/>
              </a:rPr>
              <a:t>平台的版本</a:t>
            </a:r>
            <a:r>
              <a:rPr lang="zh-CN" altLang="en-US" sz="2200" dirty="0">
                <a:latin typeface="Times New Roman" panose="02020603050405020304" pitchFamily="2" charset="0"/>
              </a:rPr>
              <a:t> </a:t>
            </a:r>
            <a:endParaRPr lang="zh-TW" altLang="en-US" sz="2200" dirty="0">
              <a:latin typeface="Times New Roman" panose="02020603050405020304" pitchFamily="2" charset="0"/>
            </a:endParaRPr>
          </a:p>
        </p:txBody>
      </p:sp>
      <p:sp>
        <p:nvSpPr>
          <p:cNvPr id="21507" name="内容占位符 21506"/>
          <p:cNvSpPr>
            <a:spLocks noGrp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Java平台又称Java 运行时环境(Java Runtime Environment, JRE)。一台计算机要想运行Java程序，则必须首先安装 JRE。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</a:pPr>
            <a:endParaRPr lang="zh-CN" altLang="en-US" sz="26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目前Java平台有3种版本，以适应各种需求：</a:t>
            </a:r>
            <a:r>
              <a:rPr lang="zh-CN" altLang="en-US" sz="2600" b="1" dirty="0">
                <a:latin typeface="Times New Roman" panose="02020603050405020304" pitchFamily="2" charset="0"/>
              </a:rPr>
              <a:t> </a:t>
            </a:r>
            <a:r>
              <a:rPr lang="zh-TW" altLang="en-US" sz="2600" b="1" dirty="0">
                <a:latin typeface="Times New Roman" panose="02020603050405020304" pitchFamily="2" charset="0"/>
              </a:rPr>
              <a:t> </a:t>
            </a:r>
            <a:endParaRPr lang="zh-TW" altLang="en-US" sz="2600" b="1" dirty="0">
              <a:latin typeface="Times New Roman" panose="02020603050405020304" pitchFamily="2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Java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2" charset="0"/>
              </a:rPr>
              <a:t>TM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 2 Platform, Standard Edition (J2SE) （标准版）</a:t>
            </a:r>
            <a:endParaRPr lang="zh-TW" altLang="en-US" sz="2200" b="1" dirty="0">
              <a:latin typeface="Times New Roman" panose="02020603050405020304" pitchFamily="2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Java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2" charset="0"/>
              </a:rPr>
              <a:t>TM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 2 Platform, Enterprise Edition (J2EE) （企业版）</a:t>
            </a:r>
            <a:r>
              <a:rPr lang="zh-CN" altLang="en-US" sz="2200" b="1" dirty="0">
                <a:latin typeface="Times New Roman" panose="02020603050405020304" pitchFamily="2" charset="0"/>
              </a:rPr>
              <a:t> </a:t>
            </a:r>
            <a:endParaRPr lang="zh-TW" altLang="en-US" sz="2200" b="1" dirty="0">
              <a:latin typeface="Times New Roman" panose="02020603050405020304" pitchFamily="2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Java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2" charset="0"/>
              </a:rPr>
              <a:t>TM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 2 Platform, Micro Edition (J2ME) （小型家电版）</a:t>
            </a:r>
            <a:r>
              <a:rPr lang="zh-CN" altLang="en-US" sz="2200" b="1" dirty="0">
                <a:latin typeface="Times New Roman" panose="02020603050405020304" pitchFamily="2" charset="0"/>
              </a:rPr>
              <a:t> </a:t>
            </a:r>
            <a:endParaRPr lang="zh-CN" altLang="en-US" sz="2200" b="1" dirty="0">
              <a:latin typeface="Times New Roman" panose="02020603050405020304" pitchFamily="2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TW" altLang="en-US" sz="2200" b="1" dirty="0">
                <a:latin typeface="Times New Roman" panose="02020603050405020304" pitchFamily="2" charset="0"/>
              </a:rPr>
              <a:t> </a:t>
            </a:r>
            <a:endParaRPr lang="zh-TW" altLang="en-US" sz="2200" b="1" dirty="0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借助这些平台版本，使得Java程序能在各式大小型机器及操作系统上运行，达成所谓程序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可移植性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跨平台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的目标。</a:t>
            </a:r>
            <a:endParaRPr lang="zh-TW" altLang="en-US" sz="26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xfrm>
            <a:off x="395288" y="692150"/>
            <a:ext cx="7543800" cy="688975"/>
          </a:xfrm>
        </p:spPr>
        <p:txBody>
          <a:bodyPr anchor="b"/>
          <a:lstStyle/>
          <a:p>
            <a:r>
              <a:rPr lang="zh-CN" altLang="en-US" dirty="0">
                <a:solidFill>
                  <a:srgbClr val="003366"/>
                </a:solidFill>
                <a:latin typeface="Times New Roman" panose="02020603050405020304" pitchFamily="2" charset="0"/>
              </a:rPr>
              <a:t>Java语言程序设计</a:t>
            </a:r>
            <a:endParaRPr lang="zh-TW" altLang="en-US" dirty="0">
              <a:solidFill>
                <a:srgbClr val="003366"/>
              </a:solidFill>
              <a:latin typeface="Times New Roman" panose="02020603050405020304" pitchFamily="2" charset="0"/>
            </a:endParaRPr>
          </a:p>
        </p:txBody>
      </p:sp>
      <p:sp>
        <p:nvSpPr>
          <p:cNvPr id="5122" name="文本占位符 512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3838" cy="4411662"/>
          </a:xfrm>
        </p:spPr>
        <p:txBody>
          <a:bodyPr anchor="t"/>
          <a:lstStyle/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本课程内容共分为5篇：</a:t>
            </a:r>
            <a:endParaRPr lang="zh-TW" altLang="en-US" sz="2600" b="1" dirty="0">
              <a:latin typeface="Times New Roman" panose="02020603050405020304" pitchFamily="2" charset="0"/>
            </a:endParaRPr>
          </a:p>
        </p:txBody>
      </p:sp>
      <p:sp>
        <p:nvSpPr>
          <p:cNvPr id="5123" name="矩形 5123"/>
          <p:cNvSpPr/>
          <p:nvPr/>
        </p:nvSpPr>
        <p:spPr>
          <a:xfrm>
            <a:off x="4572000" y="5445125"/>
            <a:ext cx="4032250" cy="544513"/>
          </a:xfrm>
          <a:prstGeom prst="rect">
            <a:avLst/>
          </a:prstGeom>
          <a:solidFill>
            <a:srgbClr val="FFFF00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矩形 5124"/>
          <p:cNvSpPr/>
          <p:nvPr/>
        </p:nvSpPr>
        <p:spPr>
          <a:xfrm>
            <a:off x="4675188" y="5543550"/>
            <a:ext cx="2897187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第一篇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语言基础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矩形 5125"/>
          <p:cNvSpPr/>
          <p:nvPr/>
        </p:nvSpPr>
        <p:spPr>
          <a:xfrm>
            <a:off x="4572000" y="4868863"/>
            <a:ext cx="3600450" cy="573087"/>
          </a:xfrm>
          <a:prstGeom prst="rect">
            <a:avLst/>
          </a:prstGeom>
          <a:solidFill>
            <a:srgbClr val="00FFFF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6" name="矩形 5126"/>
          <p:cNvSpPr/>
          <p:nvPr/>
        </p:nvSpPr>
        <p:spPr>
          <a:xfrm>
            <a:off x="4645025" y="4956175"/>
            <a:ext cx="2911475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第二篇  面向对象技术</a:t>
            </a:r>
            <a:endParaRPr lang="zh-CN" altLang="en-US" sz="2400" b="1">
              <a:latin typeface="Arial" panose="020B0604020202020204" pitchFamily="34" charset="0"/>
              <a:ea typeface="PMingLiU" pitchFamily="2" charset="-120"/>
            </a:endParaRPr>
          </a:p>
        </p:txBody>
      </p:sp>
      <p:sp>
        <p:nvSpPr>
          <p:cNvPr id="5127" name="矩形 5127"/>
          <p:cNvSpPr/>
          <p:nvPr/>
        </p:nvSpPr>
        <p:spPr>
          <a:xfrm>
            <a:off x="4572000" y="4211638"/>
            <a:ext cx="3313113" cy="658812"/>
          </a:xfrm>
          <a:prstGeom prst="rect">
            <a:avLst/>
          </a:prstGeom>
          <a:solidFill>
            <a:srgbClr val="FF00FF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8" name="矩形 5128"/>
          <p:cNvSpPr/>
          <p:nvPr/>
        </p:nvSpPr>
        <p:spPr>
          <a:xfrm>
            <a:off x="4630738" y="4359275"/>
            <a:ext cx="29813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第三篇 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异常处理</a:t>
            </a:r>
            <a:endParaRPr lang="zh-CN" altLang="en-US" sz="2400" b="1">
              <a:latin typeface="Verdana" panose="020B0604030504040204" pitchFamily="2" charset="0"/>
              <a:ea typeface="PMingLiU" pitchFamily="2" charset="-120"/>
            </a:endParaRPr>
          </a:p>
        </p:txBody>
      </p:sp>
      <p:sp>
        <p:nvSpPr>
          <p:cNvPr id="5129" name="矩形 5129"/>
          <p:cNvSpPr/>
          <p:nvPr/>
        </p:nvSpPr>
        <p:spPr>
          <a:xfrm>
            <a:off x="4572000" y="3644900"/>
            <a:ext cx="3024188" cy="576263"/>
          </a:xfrm>
          <a:prstGeom prst="rect">
            <a:avLst/>
          </a:prstGeom>
          <a:solidFill>
            <a:srgbClr val="00FF00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30" name="矩形 5130"/>
          <p:cNvSpPr/>
          <p:nvPr/>
        </p:nvSpPr>
        <p:spPr>
          <a:xfrm>
            <a:off x="4614863" y="3800475"/>
            <a:ext cx="300355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第四篇  输入输出与多线程 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矩形 5131"/>
          <p:cNvSpPr/>
          <p:nvPr/>
        </p:nvSpPr>
        <p:spPr>
          <a:xfrm>
            <a:off x="4573588" y="2998788"/>
            <a:ext cx="2663825" cy="639762"/>
          </a:xfrm>
          <a:prstGeom prst="rect">
            <a:avLst/>
          </a:prstGeom>
          <a:solidFill>
            <a:srgbClr val="FF0000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32" name="矩形 5132"/>
          <p:cNvSpPr/>
          <p:nvPr/>
        </p:nvSpPr>
        <p:spPr>
          <a:xfrm>
            <a:off x="4614863" y="3157538"/>
            <a:ext cx="2455862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第五篇 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应用 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3" name="未知"/>
          <p:cNvSpPr>
            <a:spLocks noEditPoints="1"/>
          </p:cNvSpPr>
          <p:nvPr/>
        </p:nvSpPr>
        <p:spPr>
          <a:xfrm>
            <a:off x="7983538" y="3911600"/>
            <a:ext cx="1157287" cy="1417638"/>
          </a:xfrm>
          <a:custGeom>
            <a:avLst/>
            <a:gdLst/>
            <a:ahLst/>
            <a:cxnLst/>
            <a:rect l="0" t="0" r="0" b="0"/>
            <a:pathLst>
              <a:path w="729" h="893">
                <a:moveTo>
                  <a:pt x="170" y="12"/>
                </a:moveTo>
                <a:lnTo>
                  <a:pt x="179" y="8"/>
                </a:lnTo>
                <a:lnTo>
                  <a:pt x="189" y="4"/>
                </a:lnTo>
                <a:lnTo>
                  <a:pt x="197" y="2"/>
                </a:lnTo>
                <a:lnTo>
                  <a:pt x="207" y="0"/>
                </a:lnTo>
                <a:lnTo>
                  <a:pt x="216" y="0"/>
                </a:lnTo>
                <a:lnTo>
                  <a:pt x="226" y="0"/>
                </a:lnTo>
                <a:lnTo>
                  <a:pt x="236" y="2"/>
                </a:lnTo>
                <a:lnTo>
                  <a:pt x="244" y="6"/>
                </a:lnTo>
                <a:lnTo>
                  <a:pt x="253" y="10"/>
                </a:lnTo>
                <a:lnTo>
                  <a:pt x="261" y="14"/>
                </a:lnTo>
                <a:lnTo>
                  <a:pt x="270" y="19"/>
                </a:lnTo>
                <a:lnTo>
                  <a:pt x="276" y="27"/>
                </a:lnTo>
                <a:lnTo>
                  <a:pt x="285" y="34"/>
                </a:lnTo>
                <a:lnTo>
                  <a:pt x="290" y="42"/>
                </a:lnTo>
                <a:lnTo>
                  <a:pt x="296" y="52"/>
                </a:lnTo>
                <a:lnTo>
                  <a:pt x="302" y="61"/>
                </a:lnTo>
                <a:lnTo>
                  <a:pt x="305" y="72"/>
                </a:lnTo>
                <a:lnTo>
                  <a:pt x="308" y="82"/>
                </a:lnTo>
                <a:lnTo>
                  <a:pt x="310" y="93"/>
                </a:lnTo>
                <a:lnTo>
                  <a:pt x="312" y="103"/>
                </a:lnTo>
                <a:lnTo>
                  <a:pt x="312" y="114"/>
                </a:lnTo>
                <a:lnTo>
                  <a:pt x="310" y="124"/>
                </a:lnTo>
                <a:lnTo>
                  <a:pt x="308" y="135"/>
                </a:lnTo>
                <a:lnTo>
                  <a:pt x="307" y="144"/>
                </a:lnTo>
                <a:lnTo>
                  <a:pt x="303" y="154"/>
                </a:lnTo>
                <a:lnTo>
                  <a:pt x="298" y="163"/>
                </a:lnTo>
                <a:lnTo>
                  <a:pt x="293" y="173"/>
                </a:lnTo>
                <a:lnTo>
                  <a:pt x="288" y="182"/>
                </a:lnTo>
                <a:lnTo>
                  <a:pt x="281" y="190"/>
                </a:lnTo>
                <a:lnTo>
                  <a:pt x="275" y="196"/>
                </a:lnTo>
                <a:lnTo>
                  <a:pt x="266" y="203"/>
                </a:lnTo>
                <a:lnTo>
                  <a:pt x="258" y="209"/>
                </a:lnTo>
                <a:lnTo>
                  <a:pt x="248" y="213"/>
                </a:lnTo>
                <a:lnTo>
                  <a:pt x="239" y="216"/>
                </a:lnTo>
                <a:lnTo>
                  <a:pt x="229" y="218"/>
                </a:lnTo>
                <a:lnTo>
                  <a:pt x="221" y="220"/>
                </a:lnTo>
                <a:lnTo>
                  <a:pt x="211" y="220"/>
                </a:lnTo>
                <a:lnTo>
                  <a:pt x="200" y="220"/>
                </a:lnTo>
                <a:lnTo>
                  <a:pt x="192" y="218"/>
                </a:lnTo>
                <a:lnTo>
                  <a:pt x="182" y="215"/>
                </a:lnTo>
                <a:lnTo>
                  <a:pt x="174" y="211"/>
                </a:lnTo>
                <a:lnTo>
                  <a:pt x="165" y="207"/>
                </a:lnTo>
                <a:lnTo>
                  <a:pt x="158" y="201"/>
                </a:lnTo>
                <a:lnTo>
                  <a:pt x="150" y="194"/>
                </a:lnTo>
                <a:lnTo>
                  <a:pt x="143" y="186"/>
                </a:lnTo>
                <a:lnTo>
                  <a:pt x="136" y="179"/>
                </a:lnTo>
                <a:lnTo>
                  <a:pt x="131" y="169"/>
                </a:lnTo>
                <a:lnTo>
                  <a:pt x="126" y="160"/>
                </a:lnTo>
                <a:lnTo>
                  <a:pt x="123" y="150"/>
                </a:lnTo>
                <a:lnTo>
                  <a:pt x="120" y="139"/>
                </a:lnTo>
                <a:lnTo>
                  <a:pt x="116" y="129"/>
                </a:lnTo>
                <a:lnTo>
                  <a:pt x="116" y="118"/>
                </a:lnTo>
                <a:lnTo>
                  <a:pt x="116" y="106"/>
                </a:lnTo>
                <a:lnTo>
                  <a:pt x="116" y="97"/>
                </a:lnTo>
                <a:lnTo>
                  <a:pt x="118" y="86"/>
                </a:lnTo>
                <a:lnTo>
                  <a:pt x="121" y="76"/>
                </a:lnTo>
                <a:lnTo>
                  <a:pt x="125" y="67"/>
                </a:lnTo>
                <a:lnTo>
                  <a:pt x="128" y="57"/>
                </a:lnTo>
                <a:lnTo>
                  <a:pt x="133" y="48"/>
                </a:lnTo>
                <a:lnTo>
                  <a:pt x="140" y="38"/>
                </a:lnTo>
                <a:lnTo>
                  <a:pt x="145" y="31"/>
                </a:lnTo>
                <a:lnTo>
                  <a:pt x="153" y="25"/>
                </a:lnTo>
                <a:lnTo>
                  <a:pt x="162" y="17"/>
                </a:lnTo>
                <a:lnTo>
                  <a:pt x="170" y="12"/>
                </a:lnTo>
                <a:close/>
                <a:moveTo>
                  <a:pt x="536" y="681"/>
                </a:moveTo>
                <a:lnTo>
                  <a:pt x="537" y="683"/>
                </a:lnTo>
                <a:lnTo>
                  <a:pt x="539" y="683"/>
                </a:lnTo>
                <a:lnTo>
                  <a:pt x="541" y="685"/>
                </a:lnTo>
                <a:lnTo>
                  <a:pt x="542" y="685"/>
                </a:lnTo>
                <a:lnTo>
                  <a:pt x="697" y="785"/>
                </a:lnTo>
                <a:lnTo>
                  <a:pt x="702" y="789"/>
                </a:lnTo>
                <a:lnTo>
                  <a:pt x="707" y="793"/>
                </a:lnTo>
                <a:lnTo>
                  <a:pt x="712" y="796"/>
                </a:lnTo>
                <a:lnTo>
                  <a:pt x="716" y="800"/>
                </a:lnTo>
                <a:lnTo>
                  <a:pt x="719" y="806"/>
                </a:lnTo>
                <a:lnTo>
                  <a:pt x="723" y="812"/>
                </a:lnTo>
                <a:lnTo>
                  <a:pt x="724" y="817"/>
                </a:lnTo>
                <a:lnTo>
                  <a:pt x="726" y="823"/>
                </a:lnTo>
                <a:lnTo>
                  <a:pt x="728" y="829"/>
                </a:lnTo>
                <a:lnTo>
                  <a:pt x="729" y="834"/>
                </a:lnTo>
                <a:lnTo>
                  <a:pt x="729" y="840"/>
                </a:lnTo>
                <a:lnTo>
                  <a:pt x="729" y="846"/>
                </a:lnTo>
                <a:lnTo>
                  <a:pt x="729" y="851"/>
                </a:lnTo>
                <a:lnTo>
                  <a:pt x="728" y="857"/>
                </a:lnTo>
                <a:lnTo>
                  <a:pt x="726" y="861"/>
                </a:lnTo>
                <a:lnTo>
                  <a:pt x="724" y="867"/>
                </a:lnTo>
                <a:lnTo>
                  <a:pt x="724" y="867"/>
                </a:lnTo>
                <a:lnTo>
                  <a:pt x="721" y="872"/>
                </a:lnTo>
                <a:lnTo>
                  <a:pt x="718" y="876"/>
                </a:lnTo>
                <a:lnTo>
                  <a:pt x="714" y="880"/>
                </a:lnTo>
                <a:lnTo>
                  <a:pt x="709" y="884"/>
                </a:lnTo>
                <a:lnTo>
                  <a:pt x="706" y="887"/>
                </a:lnTo>
                <a:lnTo>
                  <a:pt x="701" y="889"/>
                </a:lnTo>
                <a:lnTo>
                  <a:pt x="696" y="891"/>
                </a:lnTo>
                <a:lnTo>
                  <a:pt x="691" y="893"/>
                </a:lnTo>
                <a:lnTo>
                  <a:pt x="686" y="893"/>
                </a:lnTo>
                <a:lnTo>
                  <a:pt x="680" y="893"/>
                </a:lnTo>
                <a:lnTo>
                  <a:pt x="675" y="893"/>
                </a:lnTo>
                <a:lnTo>
                  <a:pt x="669" y="893"/>
                </a:lnTo>
                <a:lnTo>
                  <a:pt x="664" y="891"/>
                </a:lnTo>
                <a:lnTo>
                  <a:pt x="659" y="889"/>
                </a:lnTo>
                <a:lnTo>
                  <a:pt x="652" y="887"/>
                </a:lnTo>
                <a:lnTo>
                  <a:pt x="647" y="884"/>
                </a:lnTo>
                <a:lnTo>
                  <a:pt x="492" y="785"/>
                </a:lnTo>
                <a:lnTo>
                  <a:pt x="488" y="781"/>
                </a:lnTo>
                <a:lnTo>
                  <a:pt x="485" y="779"/>
                </a:lnTo>
                <a:lnTo>
                  <a:pt x="483" y="778"/>
                </a:lnTo>
                <a:lnTo>
                  <a:pt x="480" y="776"/>
                </a:lnTo>
                <a:lnTo>
                  <a:pt x="477" y="772"/>
                </a:lnTo>
                <a:lnTo>
                  <a:pt x="475" y="770"/>
                </a:lnTo>
                <a:lnTo>
                  <a:pt x="473" y="766"/>
                </a:lnTo>
                <a:lnTo>
                  <a:pt x="472" y="764"/>
                </a:lnTo>
                <a:lnTo>
                  <a:pt x="468" y="762"/>
                </a:lnTo>
                <a:lnTo>
                  <a:pt x="465" y="760"/>
                </a:lnTo>
                <a:lnTo>
                  <a:pt x="462" y="757"/>
                </a:lnTo>
                <a:lnTo>
                  <a:pt x="458" y="755"/>
                </a:lnTo>
                <a:lnTo>
                  <a:pt x="456" y="751"/>
                </a:lnTo>
                <a:lnTo>
                  <a:pt x="453" y="749"/>
                </a:lnTo>
                <a:lnTo>
                  <a:pt x="451" y="745"/>
                </a:lnTo>
                <a:lnTo>
                  <a:pt x="448" y="742"/>
                </a:lnTo>
                <a:lnTo>
                  <a:pt x="362" y="607"/>
                </a:lnTo>
                <a:lnTo>
                  <a:pt x="246" y="626"/>
                </a:lnTo>
                <a:lnTo>
                  <a:pt x="305" y="742"/>
                </a:lnTo>
                <a:lnTo>
                  <a:pt x="308" y="747"/>
                </a:lnTo>
                <a:lnTo>
                  <a:pt x="310" y="753"/>
                </a:lnTo>
                <a:lnTo>
                  <a:pt x="312" y="759"/>
                </a:lnTo>
                <a:lnTo>
                  <a:pt x="313" y="766"/>
                </a:lnTo>
                <a:lnTo>
                  <a:pt x="313" y="772"/>
                </a:lnTo>
                <a:lnTo>
                  <a:pt x="315" y="778"/>
                </a:lnTo>
                <a:lnTo>
                  <a:pt x="313" y="783"/>
                </a:lnTo>
                <a:lnTo>
                  <a:pt x="313" y="789"/>
                </a:lnTo>
                <a:lnTo>
                  <a:pt x="312" y="795"/>
                </a:lnTo>
                <a:lnTo>
                  <a:pt x="310" y="800"/>
                </a:lnTo>
                <a:lnTo>
                  <a:pt x="308" y="806"/>
                </a:lnTo>
                <a:lnTo>
                  <a:pt x="305" y="812"/>
                </a:lnTo>
                <a:lnTo>
                  <a:pt x="303" y="815"/>
                </a:lnTo>
                <a:lnTo>
                  <a:pt x="298" y="819"/>
                </a:lnTo>
                <a:lnTo>
                  <a:pt x="295" y="823"/>
                </a:lnTo>
                <a:lnTo>
                  <a:pt x="291" y="827"/>
                </a:lnTo>
                <a:lnTo>
                  <a:pt x="290" y="827"/>
                </a:lnTo>
                <a:lnTo>
                  <a:pt x="286" y="829"/>
                </a:lnTo>
                <a:lnTo>
                  <a:pt x="281" y="831"/>
                </a:lnTo>
                <a:lnTo>
                  <a:pt x="276" y="833"/>
                </a:lnTo>
                <a:lnTo>
                  <a:pt x="271" y="833"/>
                </a:lnTo>
                <a:lnTo>
                  <a:pt x="266" y="833"/>
                </a:lnTo>
                <a:lnTo>
                  <a:pt x="261" y="833"/>
                </a:lnTo>
                <a:lnTo>
                  <a:pt x="256" y="833"/>
                </a:lnTo>
                <a:lnTo>
                  <a:pt x="251" y="831"/>
                </a:lnTo>
                <a:lnTo>
                  <a:pt x="246" y="829"/>
                </a:lnTo>
                <a:lnTo>
                  <a:pt x="241" y="825"/>
                </a:lnTo>
                <a:lnTo>
                  <a:pt x="236" y="821"/>
                </a:lnTo>
                <a:lnTo>
                  <a:pt x="232" y="817"/>
                </a:lnTo>
                <a:lnTo>
                  <a:pt x="227" y="814"/>
                </a:lnTo>
                <a:lnTo>
                  <a:pt x="224" y="808"/>
                </a:lnTo>
                <a:lnTo>
                  <a:pt x="221" y="804"/>
                </a:lnTo>
                <a:lnTo>
                  <a:pt x="217" y="798"/>
                </a:lnTo>
                <a:lnTo>
                  <a:pt x="128" y="624"/>
                </a:lnTo>
                <a:lnTo>
                  <a:pt x="125" y="618"/>
                </a:lnTo>
                <a:lnTo>
                  <a:pt x="123" y="611"/>
                </a:lnTo>
                <a:lnTo>
                  <a:pt x="121" y="605"/>
                </a:lnTo>
                <a:lnTo>
                  <a:pt x="120" y="599"/>
                </a:lnTo>
                <a:lnTo>
                  <a:pt x="120" y="592"/>
                </a:lnTo>
                <a:lnTo>
                  <a:pt x="118" y="586"/>
                </a:lnTo>
                <a:lnTo>
                  <a:pt x="120" y="580"/>
                </a:lnTo>
                <a:lnTo>
                  <a:pt x="120" y="575"/>
                </a:lnTo>
                <a:lnTo>
                  <a:pt x="121" y="569"/>
                </a:lnTo>
                <a:lnTo>
                  <a:pt x="123" y="563"/>
                </a:lnTo>
                <a:lnTo>
                  <a:pt x="125" y="558"/>
                </a:lnTo>
                <a:lnTo>
                  <a:pt x="128" y="554"/>
                </a:lnTo>
                <a:lnTo>
                  <a:pt x="130" y="548"/>
                </a:lnTo>
                <a:lnTo>
                  <a:pt x="135" y="544"/>
                </a:lnTo>
                <a:lnTo>
                  <a:pt x="138" y="541"/>
                </a:lnTo>
                <a:lnTo>
                  <a:pt x="142" y="537"/>
                </a:lnTo>
                <a:lnTo>
                  <a:pt x="143" y="537"/>
                </a:lnTo>
                <a:lnTo>
                  <a:pt x="143" y="537"/>
                </a:lnTo>
                <a:lnTo>
                  <a:pt x="145" y="537"/>
                </a:lnTo>
                <a:lnTo>
                  <a:pt x="147" y="535"/>
                </a:lnTo>
                <a:lnTo>
                  <a:pt x="148" y="535"/>
                </a:lnTo>
                <a:lnTo>
                  <a:pt x="150" y="535"/>
                </a:lnTo>
                <a:lnTo>
                  <a:pt x="150" y="533"/>
                </a:lnTo>
                <a:lnTo>
                  <a:pt x="152" y="533"/>
                </a:lnTo>
                <a:lnTo>
                  <a:pt x="153" y="533"/>
                </a:lnTo>
                <a:lnTo>
                  <a:pt x="157" y="531"/>
                </a:lnTo>
                <a:lnTo>
                  <a:pt x="160" y="529"/>
                </a:lnTo>
                <a:lnTo>
                  <a:pt x="163" y="527"/>
                </a:lnTo>
                <a:lnTo>
                  <a:pt x="167" y="525"/>
                </a:lnTo>
                <a:lnTo>
                  <a:pt x="170" y="524"/>
                </a:lnTo>
                <a:lnTo>
                  <a:pt x="174" y="522"/>
                </a:lnTo>
                <a:lnTo>
                  <a:pt x="177" y="522"/>
                </a:lnTo>
                <a:lnTo>
                  <a:pt x="182" y="520"/>
                </a:lnTo>
                <a:lnTo>
                  <a:pt x="296" y="503"/>
                </a:lnTo>
                <a:lnTo>
                  <a:pt x="296" y="499"/>
                </a:lnTo>
                <a:lnTo>
                  <a:pt x="296" y="497"/>
                </a:lnTo>
                <a:lnTo>
                  <a:pt x="296" y="495"/>
                </a:lnTo>
                <a:lnTo>
                  <a:pt x="296" y="493"/>
                </a:lnTo>
                <a:lnTo>
                  <a:pt x="291" y="491"/>
                </a:lnTo>
                <a:lnTo>
                  <a:pt x="288" y="488"/>
                </a:lnTo>
                <a:lnTo>
                  <a:pt x="285" y="484"/>
                </a:lnTo>
                <a:lnTo>
                  <a:pt x="281" y="480"/>
                </a:lnTo>
                <a:lnTo>
                  <a:pt x="278" y="476"/>
                </a:lnTo>
                <a:lnTo>
                  <a:pt x="275" y="472"/>
                </a:lnTo>
                <a:lnTo>
                  <a:pt x="273" y="469"/>
                </a:lnTo>
                <a:lnTo>
                  <a:pt x="271" y="463"/>
                </a:lnTo>
                <a:lnTo>
                  <a:pt x="270" y="459"/>
                </a:lnTo>
                <a:lnTo>
                  <a:pt x="268" y="455"/>
                </a:lnTo>
                <a:lnTo>
                  <a:pt x="266" y="451"/>
                </a:lnTo>
                <a:lnTo>
                  <a:pt x="266" y="448"/>
                </a:lnTo>
                <a:lnTo>
                  <a:pt x="264" y="444"/>
                </a:lnTo>
                <a:lnTo>
                  <a:pt x="264" y="438"/>
                </a:lnTo>
                <a:lnTo>
                  <a:pt x="264" y="434"/>
                </a:lnTo>
                <a:lnTo>
                  <a:pt x="264" y="431"/>
                </a:lnTo>
                <a:lnTo>
                  <a:pt x="263" y="431"/>
                </a:lnTo>
                <a:lnTo>
                  <a:pt x="261" y="429"/>
                </a:lnTo>
                <a:lnTo>
                  <a:pt x="259" y="429"/>
                </a:lnTo>
                <a:lnTo>
                  <a:pt x="258" y="427"/>
                </a:lnTo>
                <a:lnTo>
                  <a:pt x="310" y="306"/>
                </a:lnTo>
                <a:lnTo>
                  <a:pt x="312" y="302"/>
                </a:lnTo>
                <a:lnTo>
                  <a:pt x="313" y="296"/>
                </a:lnTo>
                <a:lnTo>
                  <a:pt x="313" y="292"/>
                </a:lnTo>
                <a:lnTo>
                  <a:pt x="313" y="287"/>
                </a:lnTo>
                <a:lnTo>
                  <a:pt x="313" y="281"/>
                </a:lnTo>
                <a:lnTo>
                  <a:pt x="313" y="277"/>
                </a:lnTo>
                <a:lnTo>
                  <a:pt x="313" y="271"/>
                </a:lnTo>
                <a:lnTo>
                  <a:pt x="312" y="266"/>
                </a:lnTo>
                <a:lnTo>
                  <a:pt x="310" y="260"/>
                </a:lnTo>
                <a:lnTo>
                  <a:pt x="308" y="254"/>
                </a:lnTo>
                <a:lnTo>
                  <a:pt x="307" y="251"/>
                </a:lnTo>
                <a:lnTo>
                  <a:pt x="303" y="245"/>
                </a:lnTo>
                <a:lnTo>
                  <a:pt x="302" y="241"/>
                </a:lnTo>
                <a:lnTo>
                  <a:pt x="298" y="237"/>
                </a:lnTo>
                <a:lnTo>
                  <a:pt x="293" y="234"/>
                </a:lnTo>
                <a:lnTo>
                  <a:pt x="290" y="230"/>
                </a:lnTo>
                <a:lnTo>
                  <a:pt x="295" y="232"/>
                </a:lnTo>
                <a:lnTo>
                  <a:pt x="300" y="234"/>
                </a:lnTo>
                <a:lnTo>
                  <a:pt x="303" y="235"/>
                </a:lnTo>
                <a:lnTo>
                  <a:pt x="308" y="239"/>
                </a:lnTo>
                <a:lnTo>
                  <a:pt x="312" y="243"/>
                </a:lnTo>
                <a:lnTo>
                  <a:pt x="315" y="247"/>
                </a:lnTo>
                <a:lnTo>
                  <a:pt x="317" y="251"/>
                </a:lnTo>
                <a:lnTo>
                  <a:pt x="320" y="256"/>
                </a:lnTo>
                <a:lnTo>
                  <a:pt x="354" y="357"/>
                </a:lnTo>
                <a:lnTo>
                  <a:pt x="354" y="361"/>
                </a:lnTo>
                <a:lnTo>
                  <a:pt x="355" y="364"/>
                </a:lnTo>
                <a:lnTo>
                  <a:pt x="355" y="368"/>
                </a:lnTo>
                <a:lnTo>
                  <a:pt x="355" y="372"/>
                </a:lnTo>
                <a:lnTo>
                  <a:pt x="355" y="374"/>
                </a:lnTo>
                <a:lnTo>
                  <a:pt x="355" y="378"/>
                </a:lnTo>
                <a:lnTo>
                  <a:pt x="354" y="381"/>
                </a:lnTo>
                <a:lnTo>
                  <a:pt x="354" y="385"/>
                </a:lnTo>
                <a:lnTo>
                  <a:pt x="357" y="387"/>
                </a:lnTo>
                <a:lnTo>
                  <a:pt x="359" y="389"/>
                </a:lnTo>
                <a:lnTo>
                  <a:pt x="362" y="393"/>
                </a:lnTo>
                <a:lnTo>
                  <a:pt x="364" y="395"/>
                </a:lnTo>
                <a:lnTo>
                  <a:pt x="366" y="398"/>
                </a:lnTo>
                <a:lnTo>
                  <a:pt x="369" y="402"/>
                </a:lnTo>
                <a:lnTo>
                  <a:pt x="371" y="404"/>
                </a:lnTo>
                <a:lnTo>
                  <a:pt x="372" y="408"/>
                </a:lnTo>
                <a:lnTo>
                  <a:pt x="374" y="412"/>
                </a:lnTo>
                <a:lnTo>
                  <a:pt x="374" y="414"/>
                </a:lnTo>
                <a:lnTo>
                  <a:pt x="376" y="417"/>
                </a:lnTo>
                <a:lnTo>
                  <a:pt x="376" y="421"/>
                </a:lnTo>
                <a:lnTo>
                  <a:pt x="376" y="423"/>
                </a:lnTo>
                <a:lnTo>
                  <a:pt x="377" y="427"/>
                </a:lnTo>
                <a:lnTo>
                  <a:pt x="377" y="429"/>
                </a:lnTo>
                <a:lnTo>
                  <a:pt x="377" y="433"/>
                </a:lnTo>
                <a:lnTo>
                  <a:pt x="384" y="434"/>
                </a:lnTo>
                <a:lnTo>
                  <a:pt x="389" y="436"/>
                </a:lnTo>
                <a:lnTo>
                  <a:pt x="396" y="438"/>
                </a:lnTo>
                <a:lnTo>
                  <a:pt x="401" y="442"/>
                </a:lnTo>
                <a:lnTo>
                  <a:pt x="406" y="448"/>
                </a:lnTo>
                <a:lnTo>
                  <a:pt x="409" y="451"/>
                </a:lnTo>
                <a:lnTo>
                  <a:pt x="414" y="459"/>
                </a:lnTo>
                <a:lnTo>
                  <a:pt x="418" y="465"/>
                </a:lnTo>
                <a:lnTo>
                  <a:pt x="428" y="491"/>
                </a:lnTo>
                <a:lnTo>
                  <a:pt x="430" y="495"/>
                </a:lnTo>
                <a:lnTo>
                  <a:pt x="431" y="499"/>
                </a:lnTo>
                <a:lnTo>
                  <a:pt x="433" y="503"/>
                </a:lnTo>
                <a:lnTo>
                  <a:pt x="433" y="506"/>
                </a:lnTo>
                <a:lnTo>
                  <a:pt x="433" y="510"/>
                </a:lnTo>
                <a:lnTo>
                  <a:pt x="433" y="514"/>
                </a:lnTo>
                <a:lnTo>
                  <a:pt x="433" y="518"/>
                </a:lnTo>
                <a:lnTo>
                  <a:pt x="433" y="522"/>
                </a:lnTo>
                <a:lnTo>
                  <a:pt x="531" y="675"/>
                </a:lnTo>
                <a:lnTo>
                  <a:pt x="532" y="677"/>
                </a:lnTo>
                <a:lnTo>
                  <a:pt x="532" y="677"/>
                </a:lnTo>
                <a:lnTo>
                  <a:pt x="534" y="679"/>
                </a:lnTo>
                <a:lnTo>
                  <a:pt x="536" y="681"/>
                </a:lnTo>
                <a:close/>
                <a:moveTo>
                  <a:pt x="217" y="472"/>
                </a:moveTo>
                <a:lnTo>
                  <a:pt x="212" y="478"/>
                </a:lnTo>
                <a:lnTo>
                  <a:pt x="206" y="484"/>
                </a:lnTo>
                <a:lnTo>
                  <a:pt x="199" y="489"/>
                </a:lnTo>
                <a:lnTo>
                  <a:pt x="192" y="493"/>
                </a:lnTo>
                <a:lnTo>
                  <a:pt x="185" y="495"/>
                </a:lnTo>
                <a:lnTo>
                  <a:pt x="177" y="495"/>
                </a:lnTo>
                <a:lnTo>
                  <a:pt x="168" y="493"/>
                </a:lnTo>
                <a:lnTo>
                  <a:pt x="162" y="491"/>
                </a:lnTo>
                <a:lnTo>
                  <a:pt x="29" y="433"/>
                </a:lnTo>
                <a:lnTo>
                  <a:pt x="25" y="431"/>
                </a:lnTo>
                <a:lnTo>
                  <a:pt x="22" y="427"/>
                </a:lnTo>
                <a:lnTo>
                  <a:pt x="17" y="423"/>
                </a:lnTo>
                <a:lnTo>
                  <a:pt x="14" y="421"/>
                </a:lnTo>
                <a:lnTo>
                  <a:pt x="10" y="417"/>
                </a:lnTo>
                <a:lnTo>
                  <a:pt x="8" y="414"/>
                </a:lnTo>
                <a:lnTo>
                  <a:pt x="5" y="408"/>
                </a:lnTo>
                <a:lnTo>
                  <a:pt x="3" y="404"/>
                </a:lnTo>
                <a:lnTo>
                  <a:pt x="2" y="398"/>
                </a:lnTo>
                <a:lnTo>
                  <a:pt x="2" y="395"/>
                </a:lnTo>
                <a:lnTo>
                  <a:pt x="0" y="389"/>
                </a:lnTo>
                <a:lnTo>
                  <a:pt x="0" y="385"/>
                </a:lnTo>
                <a:lnTo>
                  <a:pt x="0" y="379"/>
                </a:lnTo>
                <a:lnTo>
                  <a:pt x="0" y="374"/>
                </a:lnTo>
                <a:lnTo>
                  <a:pt x="2" y="368"/>
                </a:lnTo>
                <a:lnTo>
                  <a:pt x="3" y="364"/>
                </a:lnTo>
                <a:lnTo>
                  <a:pt x="3" y="364"/>
                </a:lnTo>
                <a:lnTo>
                  <a:pt x="5" y="359"/>
                </a:lnTo>
                <a:lnTo>
                  <a:pt x="7" y="355"/>
                </a:lnTo>
                <a:lnTo>
                  <a:pt x="10" y="349"/>
                </a:lnTo>
                <a:lnTo>
                  <a:pt x="14" y="347"/>
                </a:lnTo>
                <a:lnTo>
                  <a:pt x="17" y="343"/>
                </a:lnTo>
                <a:lnTo>
                  <a:pt x="20" y="340"/>
                </a:lnTo>
                <a:lnTo>
                  <a:pt x="24" y="338"/>
                </a:lnTo>
                <a:lnTo>
                  <a:pt x="29" y="334"/>
                </a:lnTo>
                <a:lnTo>
                  <a:pt x="32" y="334"/>
                </a:lnTo>
                <a:lnTo>
                  <a:pt x="37" y="332"/>
                </a:lnTo>
                <a:lnTo>
                  <a:pt x="40" y="330"/>
                </a:lnTo>
                <a:lnTo>
                  <a:pt x="46" y="330"/>
                </a:lnTo>
                <a:lnTo>
                  <a:pt x="51" y="330"/>
                </a:lnTo>
                <a:lnTo>
                  <a:pt x="56" y="332"/>
                </a:lnTo>
                <a:lnTo>
                  <a:pt x="59" y="332"/>
                </a:lnTo>
                <a:lnTo>
                  <a:pt x="64" y="334"/>
                </a:lnTo>
                <a:lnTo>
                  <a:pt x="163" y="379"/>
                </a:lnTo>
                <a:lnTo>
                  <a:pt x="217" y="258"/>
                </a:lnTo>
                <a:lnTo>
                  <a:pt x="219" y="254"/>
                </a:lnTo>
                <a:lnTo>
                  <a:pt x="222" y="249"/>
                </a:lnTo>
                <a:lnTo>
                  <a:pt x="226" y="245"/>
                </a:lnTo>
                <a:lnTo>
                  <a:pt x="227" y="241"/>
                </a:lnTo>
                <a:lnTo>
                  <a:pt x="232" y="239"/>
                </a:lnTo>
                <a:lnTo>
                  <a:pt x="236" y="235"/>
                </a:lnTo>
                <a:lnTo>
                  <a:pt x="239" y="234"/>
                </a:lnTo>
                <a:lnTo>
                  <a:pt x="244" y="232"/>
                </a:lnTo>
                <a:lnTo>
                  <a:pt x="248" y="230"/>
                </a:lnTo>
                <a:lnTo>
                  <a:pt x="253" y="230"/>
                </a:lnTo>
                <a:lnTo>
                  <a:pt x="256" y="230"/>
                </a:lnTo>
                <a:lnTo>
                  <a:pt x="261" y="230"/>
                </a:lnTo>
                <a:lnTo>
                  <a:pt x="266" y="230"/>
                </a:lnTo>
                <a:lnTo>
                  <a:pt x="270" y="232"/>
                </a:lnTo>
                <a:lnTo>
                  <a:pt x="275" y="234"/>
                </a:lnTo>
                <a:lnTo>
                  <a:pt x="280" y="235"/>
                </a:lnTo>
                <a:lnTo>
                  <a:pt x="280" y="235"/>
                </a:lnTo>
                <a:lnTo>
                  <a:pt x="285" y="237"/>
                </a:lnTo>
                <a:lnTo>
                  <a:pt x="288" y="241"/>
                </a:lnTo>
                <a:lnTo>
                  <a:pt x="291" y="243"/>
                </a:lnTo>
                <a:lnTo>
                  <a:pt x="295" y="247"/>
                </a:lnTo>
                <a:lnTo>
                  <a:pt x="296" y="251"/>
                </a:lnTo>
                <a:lnTo>
                  <a:pt x="300" y="256"/>
                </a:lnTo>
                <a:lnTo>
                  <a:pt x="302" y="260"/>
                </a:lnTo>
                <a:lnTo>
                  <a:pt x="303" y="266"/>
                </a:lnTo>
                <a:lnTo>
                  <a:pt x="305" y="270"/>
                </a:lnTo>
                <a:lnTo>
                  <a:pt x="305" y="275"/>
                </a:lnTo>
                <a:lnTo>
                  <a:pt x="305" y="281"/>
                </a:lnTo>
                <a:lnTo>
                  <a:pt x="305" y="285"/>
                </a:lnTo>
                <a:lnTo>
                  <a:pt x="305" y="290"/>
                </a:lnTo>
                <a:lnTo>
                  <a:pt x="303" y="296"/>
                </a:lnTo>
                <a:lnTo>
                  <a:pt x="303" y="300"/>
                </a:lnTo>
                <a:lnTo>
                  <a:pt x="302" y="306"/>
                </a:lnTo>
                <a:lnTo>
                  <a:pt x="238" y="448"/>
                </a:lnTo>
                <a:lnTo>
                  <a:pt x="236" y="451"/>
                </a:lnTo>
                <a:lnTo>
                  <a:pt x="234" y="455"/>
                </a:lnTo>
                <a:lnTo>
                  <a:pt x="231" y="459"/>
                </a:lnTo>
                <a:lnTo>
                  <a:pt x="229" y="463"/>
                </a:lnTo>
                <a:lnTo>
                  <a:pt x="226" y="465"/>
                </a:lnTo>
                <a:lnTo>
                  <a:pt x="222" y="469"/>
                </a:lnTo>
                <a:lnTo>
                  <a:pt x="221" y="470"/>
                </a:lnTo>
                <a:lnTo>
                  <a:pt x="217" y="472"/>
                </a:lnTo>
                <a:close/>
                <a:moveTo>
                  <a:pt x="376" y="395"/>
                </a:moveTo>
                <a:lnTo>
                  <a:pt x="377" y="397"/>
                </a:lnTo>
                <a:lnTo>
                  <a:pt x="377" y="398"/>
                </a:lnTo>
                <a:lnTo>
                  <a:pt x="379" y="400"/>
                </a:lnTo>
                <a:lnTo>
                  <a:pt x="381" y="404"/>
                </a:lnTo>
                <a:lnTo>
                  <a:pt x="381" y="406"/>
                </a:lnTo>
                <a:lnTo>
                  <a:pt x="382" y="408"/>
                </a:lnTo>
                <a:lnTo>
                  <a:pt x="382" y="410"/>
                </a:lnTo>
                <a:lnTo>
                  <a:pt x="384" y="414"/>
                </a:lnTo>
                <a:lnTo>
                  <a:pt x="384" y="415"/>
                </a:lnTo>
                <a:lnTo>
                  <a:pt x="384" y="417"/>
                </a:lnTo>
                <a:lnTo>
                  <a:pt x="386" y="419"/>
                </a:lnTo>
                <a:lnTo>
                  <a:pt x="386" y="423"/>
                </a:lnTo>
                <a:lnTo>
                  <a:pt x="391" y="425"/>
                </a:lnTo>
                <a:lnTo>
                  <a:pt x="398" y="427"/>
                </a:lnTo>
                <a:lnTo>
                  <a:pt x="403" y="431"/>
                </a:lnTo>
                <a:lnTo>
                  <a:pt x="408" y="434"/>
                </a:lnTo>
                <a:lnTo>
                  <a:pt x="413" y="440"/>
                </a:lnTo>
                <a:lnTo>
                  <a:pt x="418" y="446"/>
                </a:lnTo>
                <a:lnTo>
                  <a:pt x="421" y="451"/>
                </a:lnTo>
                <a:lnTo>
                  <a:pt x="424" y="459"/>
                </a:lnTo>
                <a:lnTo>
                  <a:pt x="438" y="488"/>
                </a:lnTo>
                <a:lnTo>
                  <a:pt x="441" y="484"/>
                </a:lnTo>
                <a:lnTo>
                  <a:pt x="446" y="482"/>
                </a:lnTo>
                <a:lnTo>
                  <a:pt x="450" y="476"/>
                </a:lnTo>
                <a:lnTo>
                  <a:pt x="455" y="472"/>
                </a:lnTo>
                <a:lnTo>
                  <a:pt x="456" y="467"/>
                </a:lnTo>
                <a:lnTo>
                  <a:pt x="460" y="461"/>
                </a:lnTo>
                <a:lnTo>
                  <a:pt x="462" y="455"/>
                </a:lnTo>
                <a:lnTo>
                  <a:pt x="463" y="448"/>
                </a:lnTo>
                <a:lnTo>
                  <a:pt x="483" y="290"/>
                </a:lnTo>
                <a:lnTo>
                  <a:pt x="483" y="279"/>
                </a:lnTo>
                <a:lnTo>
                  <a:pt x="483" y="270"/>
                </a:lnTo>
                <a:lnTo>
                  <a:pt x="480" y="260"/>
                </a:lnTo>
                <a:lnTo>
                  <a:pt x="475" y="251"/>
                </a:lnTo>
                <a:lnTo>
                  <a:pt x="468" y="243"/>
                </a:lnTo>
                <a:lnTo>
                  <a:pt x="462" y="237"/>
                </a:lnTo>
                <a:lnTo>
                  <a:pt x="453" y="234"/>
                </a:lnTo>
                <a:lnTo>
                  <a:pt x="445" y="230"/>
                </a:lnTo>
                <a:lnTo>
                  <a:pt x="445" y="230"/>
                </a:lnTo>
                <a:lnTo>
                  <a:pt x="443" y="230"/>
                </a:lnTo>
                <a:lnTo>
                  <a:pt x="443" y="230"/>
                </a:lnTo>
                <a:lnTo>
                  <a:pt x="441" y="230"/>
                </a:lnTo>
                <a:lnTo>
                  <a:pt x="440" y="230"/>
                </a:lnTo>
                <a:lnTo>
                  <a:pt x="438" y="228"/>
                </a:lnTo>
                <a:lnTo>
                  <a:pt x="435" y="226"/>
                </a:lnTo>
                <a:lnTo>
                  <a:pt x="431" y="226"/>
                </a:lnTo>
                <a:lnTo>
                  <a:pt x="428" y="224"/>
                </a:lnTo>
                <a:lnTo>
                  <a:pt x="424" y="224"/>
                </a:lnTo>
                <a:lnTo>
                  <a:pt x="421" y="222"/>
                </a:lnTo>
                <a:lnTo>
                  <a:pt x="416" y="222"/>
                </a:lnTo>
                <a:lnTo>
                  <a:pt x="413" y="222"/>
                </a:lnTo>
                <a:lnTo>
                  <a:pt x="313" y="228"/>
                </a:lnTo>
                <a:lnTo>
                  <a:pt x="317" y="230"/>
                </a:lnTo>
                <a:lnTo>
                  <a:pt x="318" y="232"/>
                </a:lnTo>
                <a:lnTo>
                  <a:pt x="320" y="234"/>
                </a:lnTo>
                <a:lnTo>
                  <a:pt x="322" y="235"/>
                </a:lnTo>
                <a:lnTo>
                  <a:pt x="323" y="239"/>
                </a:lnTo>
                <a:lnTo>
                  <a:pt x="325" y="241"/>
                </a:lnTo>
                <a:lnTo>
                  <a:pt x="327" y="245"/>
                </a:lnTo>
                <a:lnTo>
                  <a:pt x="328" y="247"/>
                </a:lnTo>
                <a:lnTo>
                  <a:pt x="355" y="330"/>
                </a:lnTo>
                <a:lnTo>
                  <a:pt x="384" y="328"/>
                </a:lnTo>
                <a:lnTo>
                  <a:pt x="376" y="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134" name="图片 5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1413" y="1352550"/>
            <a:ext cx="1195387" cy="1644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2529"/>
          <p:cNvSpPr>
            <a:spLocks noGrp="1"/>
          </p:cNvSpPr>
          <p:nvPr>
            <p:ph type="title"/>
          </p:nvPr>
        </p:nvSpPr>
        <p:spPr>
          <a:xfrm>
            <a:off x="468313" y="692150"/>
            <a:ext cx="7543800" cy="685800"/>
          </a:xfrm>
        </p:spPr>
        <p:txBody>
          <a:bodyPr anchor="b"/>
          <a:lstStyle/>
          <a:p>
            <a:r>
              <a:rPr lang="zh-CN" altLang="en-US" sz="3600" dirty="0">
                <a:solidFill>
                  <a:srgbClr val="003366"/>
                </a:solidFill>
                <a:latin typeface="Times New Roman" panose="02020603050405020304" pitchFamily="2" charset="0"/>
              </a:rPr>
              <a:t>三、Java</a:t>
            </a:r>
            <a:r>
              <a:rPr lang="zh-CN" altLang="en-US" sz="3600" dirty="0">
                <a:latin typeface="Times New Roman" panose="02020603050405020304" pitchFamily="2" charset="0"/>
              </a:rPr>
              <a:t>语言的特性</a:t>
            </a:r>
            <a:r>
              <a:rPr lang="zh-CN" altLang="en-US" sz="3600" b="0" dirty="0">
                <a:latin typeface="Times New Roman" panose="02020603050405020304" pitchFamily="2" charset="0"/>
              </a:rPr>
              <a:t> </a:t>
            </a:r>
            <a:endParaRPr lang="zh-TW" altLang="en-US" sz="3600" dirty="0">
              <a:latin typeface="Times New Roman" panose="02020603050405020304" pitchFamily="2" charset="0"/>
            </a:endParaRPr>
          </a:p>
        </p:txBody>
      </p:sp>
      <p:sp>
        <p:nvSpPr>
          <p:cNvPr id="22531" name="内容占位符 22530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075613" cy="4411662"/>
          </a:xfrm>
        </p:spPr>
        <p:txBody>
          <a:bodyPr anchor="t"/>
          <a:lstStyle/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1．</a:t>
            </a:r>
            <a:r>
              <a:rPr lang="zh-CN" altLang="en-US" sz="2600" b="1" dirty="0">
                <a:latin typeface="Times New Roman" panose="02020603050405020304" pitchFamily="2" charset="0"/>
              </a:rPr>
              <a:t>完全的面向对象</a:t>
            </a:r>
            <a:endParaRPr lang="zh-CN" altLang="en-US" sz="2600" b="1" dirty="0"/>
          </a:p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2" charset="0"/>
              </a:rPr>
              <a:t>    如何解决软件危机是编程语言发展史上的一个难题，面向对象方法的三个特点：封装、继承、多态为解决软件危机作出了贡献。</a:t>
            </a:r>
            <a:endParaRPr lang="zh-CN" altLang="en-US" sz="2600" b="1" dirty="0"/>
          </a:p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  JAVA</a:t>
            </a:r>
            <a:r>
              <a:rPr lang="zh-CN" altLang="en-US" sz="2600" b="1" dirty="0">
                <a:latin typeface="Times New Roman" panose="02020603050405020304" pitchFamily="2" charset="0"/>
              </a:rPr>
              <a:t>是完全面向对象的，</a:t>
            </a:r>
            <a:r>
              <a:rPr lang="zh-CN" altLang="en-US" sz="2600" b="1" dirty="0"/>
              <a:t>JAVA</a:t>
            </a:r>
            <a:r>
              <a:rPr lang="zh-CN" altLang="en-US" sz="2600" b="1" dirty="0">
                <a:latin typeface="Times New Roman" panose="02020603050405020304" pitchFamily="2" charset="0"/>
              </a:rPr>
              <a:t>中所有的代码都用类来组织。</a:t>
            </a:r>
            <a:endParaRPr lang="zh-CN" altLang="en-US" sz="2600" b="1" dirty="0"/>
          </a:p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2．</a:t>
            </a:r>
            <a:r>
              <a:rPr lang="zh-CN" altLang="en-US" sz="2600" b="1" dirty="0">
                <a:latin typeface="Times New Roman" panose="02020603050405020304" pitchFamily="2" charset="0"/>
              </a:rPr>
              <a:t>平台无关性</a:t>
            </a:r>
            <a:r>
              <a:rPr lang="zh-CN" altLang="en-US" sz="2600" b="1" dirty="0"/>
              <a:t>  </a:t>
            </a:r>
            <a:endParaRPr lang="zh-CN" altLang="en-US" sz="2600" b="1" dirty="0"/>
          </a:p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2" charset="0"/>
              </a:rPr>
              <a:t>       一次编写，到处运行。</a:t>
            </a:r>
            <a:endParaRPr lang="zh-CN" altLang="en-US" sz="2600" b="1" dirty="0"/>
          </a:p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3．</a:t>
            </a:r>
            <a:r>
              <a:rPr lang="zh-CN" altLang="en-US" sz="2600" b="1" dirty="0">
                <a:latin typeface="宋体" panose="02010600030101010101" pitchFamily="2" charset="-122"/>
              </a:rPr>
              <a:t>支持多线程。</a:t>
            </a:r>
            <a:r>
              <a:rPr lang="zh-CN" altLang="en-US" sz="2600" b="1" dirty="0"/>
              <a:t> </a:t>
            </a:r>
            <a:endParaRPr lang="zh-CN" altLang="en-US" sz="2600" b="1" dirty="0"/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4.  安全—具有内置的安全机制。</a:t>
            </a:r>
            <a:endParaRPr lang="zh-CN" altLang="en-US" sz="2600" b="1" dirty="0"/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5.  预编写代码—可以使用已编好的大量代码集。</a:t>
            </a:r>
            <a:endParaRPr lang="zh-CN" alt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2355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3200">
                <a:solidFill>
                  <a:srgbClr val="006600"/>
                </a:solidFill>
              </a:rPr>
              <a:t>Java </a:t>
            </a:r>
            <a:r>
              <a:rPr lang="zh-CN" altLang="en-US" sz="3200">
                <a:solidFill>
                  <a:srgbClr val="006600"/>
                </a:solidFill>
              </a:rPr>
              <a:t>与 </a:t>
            </a:r>
            <a:r>
              <a:rPr lang="en-US" altLang="zh-CN" sz="3200">
                <a:solidFill>
                  <a:srgbClr val="006600"/>
                </a:solidFill>
              </a:rPr>
              <a:t>C</a:t>
            </a:r>
            <a:r>
              <a:rPr lang="zh-CN" altLang="en-US" sz="3200">
                <a:solidFill>
                  <a:srgbClr val="006600"/>
                </a:solidFill>
              </a:rPr>
              <a:t>及</a:t>
            </a:r>
            <a:r>
              <a:rPr lang="en-US" altLang="zh-CN" sz="3200">
                <a:solidFill>
                  <a:srgbClr val="006600"/>
                </a:solidFill>
              </a:rPr>
              <a:t>C++</a:t>
            </a:r>
            <a:r>
              <a:rPr lang="zh-CN" altLang="en-US" sz="3200">
                <a:solidFill>
                  <a:srgbClr val="006600"/>
                </a:solidFill>
              </a:rPr>
              <a:t>的区别</a:t>
            </a:r>
            <a:endParaRPr lang="zh-CN" altLang="en-US" sz="3200">
              <a:solidFill>
                <a:srgbClr val="006600"/>
              </a:solidFill>
            </a:endParaRPr>
          </a:p>
        </p:txBody>
      </p:sp>
      <p:sp>
        <p:nvSpPr>
          <p:cNvPr id="23555" name="内容占位符 23554"/>
          <p:cNvSpPr>
            <a:spLocks noGrp="1"/>
          </p:cNvSpPr>
          <p:nvPr>
            <p:ph idx="1"/>
          </p:nvPr>
        </p:nvSpPr>
        <p:spPr>
          <a:xfrm>
            <a:off x="228600" y="1557338"/>
            <a:ext cx="8534400" cy="4919662"/>
          </a:xfrm>
        </p:spPr>
        <p:txBody>
          <a:bodyPr anchor="t"/>
          <a:lstStyle/>
          <a:p>
            <a:pPr>
              <a:lnSpc>
                <a:spcPct val="110000"/>
              </a:lnSpc>
            </a:pPr>
            <a:endParaRPr lang="en-US" altLang="zh-CN" sz="2800" b="1"/>
          </a:p>
          <a:p>
            <a:pPr lvl="1">
              <a:lnSpc>
                <a:spcPct val="110000"/>
              </a:lnSpc>
            </a:pPr>
            <a:r>
              <a:rPr lang="zh-CN" altLang="en-US" sz="2800" b="1"/>
              <a:t>不再有</a:t>
            </a:r>
            <a:r>
              <a:rPr lang="en-US" altLang="zh-CN" sz="2800" b="1"/>
              <a:t>#include </a:t>
            </a:r>
            <a:r>
              <a:rPr lang="zh-CN" altLang="en-US" sz="2800" b="1"/>
              <a:t>和</a:t>
            </a:r>
            <a:r>
              <a:rPr lang="en-US" altLang="zh-CN" sz="2800" b="1"/>
              <a:t>#define </a:t>
            </a:r>
            <a:r>
              <a:rPr lang="zh-CN" altLang="en-US" sz="2800" b="1"/>
              <a:t>等处理功能</a:t>
            </a:r>
            <a:endParaRPr lang="zh-CN" altLang="en-US" sz="2800" b="1"/>
          </a:p>
          <a:p>
            <a:pPr lvl="1">
              <a:lnSpc>
                <a:spcPct val="110000"/>
              </a:lnSpc>
            </a:pPr>
            <a:r>
              <a:rPr lang="zh-CN" altLang="en-US" sz="2800" b="1"/>
              <a:t>不再有</a:t>
            </a:r>
            <a:r>
              <a:rPr lang="en-US" altLang="zh-CN" sz="2800" b="1"/>
              <a:t>structure,union</a:t>
            </a:r>
            <a:r>
              <a:rPr lang="zh-CN" altLang="en-US" sz="2800" b="1"/>
              <a:t>及</a:t>
            </a:r>
            <a:r>
              <a:rPr lang="en-US" altLang="zh-CN" sz="2800" b="1"/>
              <a:t>typedef</a:t>
            </a:r>
            <a:endParaRPr lang="en-US" altLang="zh-CN" sz="2800" b="1"/>
          </a:p>
          <a:p>
            <a:pPr lvl="1">
              <a:lnSpc>
                <a:spcPct val="110000"/>
              </a:lnSpc>
            </a:pPr>
            <a:r>
              <a:rPr lang="zh-CN" altLang="en-US" sz="2800" b="1"/>
              <a:t>不再有函数、不再有指针、不再有多重继承</a:t>
            </a:r>
            <a:endParaRPr lang="zh-CN" altLang="en-US" sz="2800" b="1"/>
          </a:p>
          <a:p>
            <a:pPr lvl="1">
              <a:lnSpc>
                <a:spcPct val="110000"/>
              </a:lnSpc>
            </a:pPr>
            <a:r>
              <a:rPr lang="zh-CN" altLang="en-US" sz="2800" b="1"/>
              <a:t>不再有</a:t>
            </a:r>
            <a:r>
              <a:rPr lang="en-US" altLang="zh-CN" sz="2800" b="1"/>
              <a:t>goto</a:t>
            </a:r>
            <a:r>
              <a:rPr lang="zh-CN" altLang="en-US" sz="2800" b="1"/>
              <a:t>语句</a:t>
            </a:r>
            <a:endParaRPr lang="zh-CN" altLang="en-US" sz="2800" b="1"/>
          </a:p>
          <a:p>
            <a:pPr lvl="1">
              <a:lnSpc>
                <a:spcPct val="110000"/>
              </a:lnSpc>
            </a:pPr>
            <a:r>
              <a:rPr lang="zh-CN" altLang="en-US" sz="2800" b="1"/>
              <a:t>不再有操作符重载</a:t>
            </a:r>
            <a:r>
              <a:rPr lang="en-US" altLang="zh-CN" sz="2800" b="1"/>
              <a:t>(Operatior Overloading)</a:t>
            </a:r>
            <a:endParaRPr lang="en-US" altLang="zh-CN" sz="2800" b="1"/>
          </a:p>
          <a:p>
            <a:pPr lvl="1">
              <a:lnSpc>
                <a:spcPct val="110000"/>
              </a:lnSpc>
            </a:pPr>
            <a:r>
              <a:rPr lang="zh-CN" altLang="en-US" sz="2800" b="1"/>
              <a:t>取消自动类型转换</a:t>
            </a:r>
            <a:r>
              <a:rPr lang="en-US" altLang="zh-CN" sz="2800" b="1"/>
              <a:t>,</a:t>
            </a:r>
            <a:r>
              <a:rPr lang="zh-CN" altLang="en-US" sz="2800" b="1"/>
              <a:t>要求强制类型转换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lstStyle/>
          <a:p>
            <a:r>
              <a:rPr lang="zh-CN" altLang="en-US" sz="3600">
                <a:solidFill>
                  <a:srgbClr val="003366"/>
                </a:solidFill>
                <a:latin typeface="Times New Roman" panose="02020603050405020304" pitchFamily="2" charset="0"/>
              </a:rPr>
              <a:t>四、</a:t>
            </a:r>
            <a:r>
              <a:rPr lang="en-US" altLang="zh-CN"/>
              <a:t>JDK</a:t>
            </a:r>
            <a:r>
              <a:rPr lang="zh-CN" altLang="en-US"/>
              <a:t>及</a:t>
            </a:r>
            <a:r>
              <a:rPr lang="en-US" altLang="zh-CN"/>
              <a:t>Java</a:t>
            </a:r>
            <a:r>
              <a:rPr lang="zh-CN" altLang="en-US"/>
              <a:t>运行环境</a:t>
            </a:r>
            <a:endParaRPr lang="zh-CN" altLang="en-US"/>
          </a:p>
        </p:txBody>
      </p:sp>
      <p:sp>
        <p:nvSpPr>
          <p:cNvPr id="24579" name="内容占位符 24578"/>
          <p:cNvSpPr>
            <a:spLocks noGrp="1"/>
          </p:cNvSpPr>
          <p:nvPr>
            <p:ph idx="1"/>
          </p:nvPr>
        </p:nvSpPr>
        <p:spPr>
          <a:xfrm>
            <a:off x="468313" y="1700213"/>
            <a:ext cx="8001000" cy="4343400"/>
          </a:xfrm>
        </p:spPr>
        <p:txBody>
          <a:bodyPr anchor="t"/>
          <a:lstStyle/>
          <a:p>
            <a:r>
              <a:rPr lang="zh-CN" altLang="en-US" sz="2400" b="1" dirty="0"/>
              <a:t>JDK：J2SE Software Development Kit，由Sun公司开发的</a:t>
            </a:r>
            <a:r>
              <a:rPr lang="zh-CN" altLang="en-US" sz="2400" b="1" dirty="0">
                <a:solidFill>
                  <a:srgbClr val="FF0000"/>
                </a:solidFill>
              </a:rPr>
              <a:t>命令行</a:t>
            </a:r>
            <a:r>
              <a:rPr lang="zh-CN" altLang="en-US" sz="2400" b="1" dirty="0"/>
              <a:t>软件开发工具箱。</a:t>
            </a:r>
            <a:r>
              <a:rPr lang="zh-CN" altLang="en-US" sz="2400" b="1" dirty="0">
                <a:solidFill>
                  <a:srgbClr val="FF0000"/>
                </a:solidFill>
              </a:rPr>
              <a:t>初学Java适合使用JDK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r>
              <a:rPr lang="zh-CN" altLang="en-US" sz="2400" b="1" dirty="0"/>
              <a:t>Sun Java Studio：由Sun公司开发的集成开发环境。</a:t>
            </a:r>
            <a:endParaRPr lang="zh-CN" altLang="en-US" sz="2400" b="1" dirty="0"/>
          </a:p>
          <a:p>
            <a:r>
              <a:rPr lang="zh-CN" altLang="en-US" sz="2400" b="1" dirty="0"/>
              <a:t>JBuilder：由Inprise公司开发的可视化集成开发环境。</a:t>
            </a:r>
            <a:r>
              <a:rPr lang="zh-CN" altLang="en-US" sz="2400" b="1" dirty="0">
                <a:solidFill>
                  <a:srgbClr val="FF0000"/>
                </a:solidFill>
              </a:rPr>
              <a:t>可做实际开发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r>
              <a:rPr lang="zh-CN" altLang="en-US" sz="2400" b="1" dirty="0"/>
              <a:t>Visual J++：由微软开发的可视化集成开发环境，支持windows功能调用。</a:t>
            </a:r>
            <a:endParaRPr lang="zh-CN" altLang="en-US" sz="2400" b="1" dirty="0"/>
          </a:p>
          <a:p>
            <a:r>
              <a:rPr lang="zh-CN" altLang="en-US" sz="2400" b="1" dirty="0"/>
              <a:t>Eclipse：由 IBM 公司主导开发的免费的、开放源代码的 Java开发环境。虽然是免费的，但质量好，而且非常容易定制，可以编写和使用很多插件（plugin）。 </a:t>
            </a:r>
            <a:endParaRPr lang="zh-CN" altLang="en-US" sz="2400" b="1" dirty="0"/>
          </a:p>
          <a:p>
            <a:r>
              <a:rPr lang="zh-CN" altLang="en-US" sz="2400" b="1" dirty="0"/>
              <a:t>JCreator、IntelliJ IDEA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5601"/>
          <p:cNvSpPr>
            <a:spLocks noGrp="1"/>
          </p:cNvSpPr>
          <p:nvPr>
            <p:ph type="title"/>
          </p:nvPr>
        </p:nvSpPr>
        <p:spPr>
          <a:xfrm>
            <a:off x="468313" y="539433"/>
            <a:ext cx="7532687" cy="581025"/>
          </a:xfrm>
        </p:spPr>
        <p:txBody>
          <a:bodyPr anchor="b"/>
          <a:lstStyle/>
          <a:p>
            <a:r>
              <a:rPr lang="en-US" altLang="zh-CN" sz="3600">
                <a:solidFill>
                  <a:srgbClr val="003366"/>
                </a:solidFill>
                <a:latin typeface="Times New Roman" panose="02020603050405020304" pitchFamily="2" charset="0"/>
              </a:rPr>
              <a:t>Java</a:t>
            </a:r>
            <a:r>
              <a:rPr lang="zh-CN" altLang="en-US" sz="3600">
                <a:latin typeface="Times New Roman" panose="02020603050405020304" pitchFamily="2" charset="0"/>
              </a:rPr>
              <a:t>软件开发工具</a:t>
            </a:r>
            <a:r>
              <a:rPr lang="en-US" altLang="zh-CN" sz="3600">
                <a:latin typeface="Times New Roman" panose="02020603050405020304" pitchFamily="2" charset="0"/>
              </a:rPr>
              <a:t>——JDK </a:t>
            </a:r>
            <a:endParaRPr lang="en-US" altLang="zh-CN" sz="3600">
              <a:latin typeface="Times New Roman" panose="02020603050405020304" pitchFamily="2" charset="0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type="body" sz="half" idx="1"/>
          </p:nvPr>
        </p:nvSpPr>
        <p:spPr>
          <a:xfrm>
            <a:off x="36830" y="1620520"/>
            <a:ext cx="9107170" cy="5068570"/>
          </a:xfrm>
        </p:spPr>
        <p:txBody>
          <a:bodyPr anchor="t"/>
          <a:lstStyle/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2" charset="0"/>
              </a:rPr>
              <a:t>JDK（Java2 Software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Development Kit），由SUN开发的Java开发工具。是一般初学者所使用的开发环境。其余的开发环境均架构在此环境之上。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在 Java1.1 以前称作 JDK，Java1.2 版后更名为J2SDK。不过大家仍沿用JDK来称呼。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/>
              <a:t>最早的下载地址：http://java.sun.com/products/</a:t>
            </a:r>
            <a:endParaRPr lang="zh-CN" altLang="en-US" sz="2400" b="1" dirty="0"/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zh-CN" altLang="en-US" sz="2400" b="1" dirty="0">
              <a:sym typeface="+mn-ea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sz="2400" b="1" dirty="0">
                <a:sym typeface="+mn-ea"/>
              </a:rPr>
              <a:t>JKD 8 </a:t>
            </a:r>
            <a:r>
              <a:rPr lang="zh-CN" altLang="en-US" sz="2400" b="1" dirty="0">
                <a:sym typeface="+mn-ea"/>
              </a:rPr>
              <a:t>的下载地址：</a:t>
            </a:r>
            <a:r>
              <a:rPr lang="zh-CN" altLang="en-US" sz="2400" b="1" dirty="0"/>
              <a:t>https://www.oracle.com/java/technologies/javase-jdk8-downloads.html</a:t>
            </a:r>
            <a:endParaRPr lang="zh-CN" altLang="en-US" sz="2400" b="1" dirty="0"/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sz="2400" b="1" dirty="0"/>
              <a:t>JDK 21 </a:t>
            </a:r>
            <a:r>
              <a:rPr lang="zh-CN" altLang="en-US" sz="2400" b="1" dirty="0"/>
              <a:t>的下载地址：</a:t>
            </a:r>
            <a:endParaRPr lang="zh-CN" altLang="en-US" sz="2400" b="1" dirty="0"/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/>
              <a:t>https://www.oracle.com/java/technologies/downloads/#jdk21-windows</a:t>
            </a:r>
            <a:endParaRPr lang="zh-CN" altLang="en-US" sz="2400" b="1" dirty="0"/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sz="2400" b="1" dirty="0"/>
              <a:t>long-term support</a:t>
            </a:r>
            <a:r>
              <a:rPr lang="zh-CN" altLang="en-US" sz="2400" b="1" dirty="0"/>
              <a:t>（长期支持版）：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17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21</a:t>
            </a:r>
            <a:endParaRPr lang="en-US" altLang="zh-CN" sz="2400" b="1" dirty="0"/>
          </a:p>
        </p:txBody>
      </p:sp>
      <p:sp>
        <p:nvSpPr>
          <p:cNvPr id="2" name="矩形 25603"/>
          <p:cNvSpPr/>
          <p:nvPr/>
        </p:nvSpPr>
        <p:spPr>
          <a:xfrm>
            <a:off x="2381250" y="1866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4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140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占位符 26625"/>
          <p:cNvSpPr>
            <a:spLocks noGrp="1"/>
          </p:cNvSpPr>
          <p:nvPr>
            <p:ph idx="1"/>
          </p:nvPr>
        </p:nvSpPr>
        <p:spPr>
          <a:xfrm>
            <a:off x="329248" y="958533"/>
            <a:ext cx="8640762" cy="5976937"/>
          </a:xfrm>
        </p:spPr>
        <p:txBody>
          <a:bodyPr anchor="t"/>
          <a:lstStyle/>
          <a:p>
            <a:r>
              <a:rPr lang="zh-CN" altLang="en-US" sz="2000" b="1" dirty="0"/>
              <a:t>Product / File Description                     File Size                                              </a:t>
            </a:r>
            <a:endParaRPr lang="zh-CN" altLang="en-US" sz="2000" b="1" dirty="0"/>
          </a:p>
          <a:p>
            <a:r>
              <a:rPr lang="zh-CN" altLang="en-US" sz="2000" b="1" dirty="0"/>
              <a:t>Linux ARM 32 Hard Float ABI	    72.94 MB </a:t>
            </a:r>
            <a:endParaRPr lang="zh-CN" altLang="en-US" sz="2000" b="1" dirty="0"/>
          </a:p>
          <a:p>
            <a:r>
              <a:rPr lang="zh-CN" altLang="en-US" sz="2000" b="1" dirty="0"/>
              <a:t>Linux ARM 64 Hard Float ABI	    69.83 MB </a:t>
            </a:r>
            <a:endParaRPr lang="zh-CN" altLang="en-US" sz="2000" b="1" dirty="0"/>
          </a:p>
          <a:p>
            <a:r>
              <a:rPr lang="zh-CN" altLang="en-US" sz="2000" b="1" dirty="0"/>
              <a:t>Linux x86 RPM Package	                 171.28 MB </a:t>
            </a:r>
            <a:endParaRPr lang="zh-CN" altLang="en-US" sz="2000" b="1" dirty="0"/>
          </a:p>
          <a:p>
            <a:r>
              <a:rPr lang="zh-CN" altLang="en-US" sz="2000" b="1" dirty="0"/>
              <a:t>Linux x86 Compressed Archive	    186.1 MB </a:t>
            </a:r>
            <a:endParaRPr lang="zh-CN" altLang="en-US" sz="2000" b="1" dirty="0"/>
          </a:p>
          <a:p>
            <a:r>
              <a:rPr lang="zh-CN" altLang="en-US" sz="2000" b="1" dirty="0"/>
              <a:t>Linux x64 RPM Package	                 170.65 MB </a:t>
            </a:r>
            <a:endParaRPr lang="zh-CN" altLang="en-US" sz="2000" b="1" dirty="0"/>
          </a:p>
          <a:p>
            <a:r>
              <a:rPr lang="zh-CN" altLang="en-US" sz="2000" b="1" dirty="0"/>
              <a:t>Linux x64 Compressed Archive	    185.53 MB </a:t>
            </a:r>
            <a:endParaRPr lang="zh-CN" altLang="en-US" sz="2000" b="1" dirty="0"/>
          </a:p>
          <a:p>
            <a:r>
              <a:rPr lang="zh-CN" altLang="en-US" sz="2000" b="1" dirty="0"/>
              <a:t>macOS x64	254.06 MB	 </a:t>
            </a:r>
            <a:endParaRPr lang="zh-CN" altLang="en-US" sz="2000" b="1" dirty="0"/>
          </a:p>
          <a:p>
            <a:r>
              <a:rPr lang="zh-CN" altLang="en-US" sz="2000" b="1" dirty="0"/>
              <a:t>Solaris SPARC 64-bit (SVR4 package)	133.01 MB </a:t>
            </a:r>
            <a:endParaRPr lang="zh-CN" altLang="en-US" sz="2000" b="1" dirty="0"/>
          </a:p>
          <a:p>
            <a:r>
              <a:rPr lang="zh-CN" altLang="en-US" sz="2000" b="1" dirty="0"/>
              <a:t>Solaris SPARC 64-bit	                 94.24 MB	 </a:t>
            </a:r>
            <a:endParaRPr lang="zh-CN" altLang="en-US" sz="2000" b="1" dirty="0"/>
          </a:p>
          <a:p>
            <a:r>
              <a:rPr lang="zh-CN" altLang="en-US" sz="2000" b="1" dirty="0"/>
              <a:t>Solaris x64 (SVR4 package)	    133.8 MB </a:t>
            </a:r>
            <a:endParaRPr lang="zh-CN" altLang="en-US" sz="2000" b="1" dirty="0"/>
          </a:p>
          <a:p>
            <a:r>
              <a:rPr lang="zh-CN" altLang="en-US" sz="2000" b="1" dirty="0"/>
              <a:t>Solaris x64	                                           92.01 MB	 </a:t>
            </a:r>
            <a:endParaRPr lang="zh-CN" altLang="en-US" sz="2000" b="1" dirty="0"/>
          </a:p>
          <a:p>
            <a:r>
              <a:rPr lang="zh-CN" altLang="en-US" sz="2000" b="1" dirty="0"/>
              <a:t>Windows x86	                              200.86 MB	 </a:t>
            </a:r>
            <a:endParaRPr lang="zh-CN" altLang="en-US" sz="2000" b="1" dirty="0"/>
          </a:p>
          <a:p>
            <a:r>
              <a:rPr lang="zh-CN" altLang="en-US" sz="2000" b="1" dirty="0"/>
              <a:t>Windows x64	                              210.92 MB	  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98170" y="243840"/>
            <a:ext cx="6674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cs typeface="Times New Roman" panose="02020603050405020304" pitchFamily="2" charset="0"/>
              </a:rPr>
              <a:t>Java SE Development Kit 8u241</a:t>
            </a:r>
            <a:endParaRPr lang="zh-CN" altLang="en-US" sz="2800" b="1">
              <a:cs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7649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 anchor="b"/>
          <a:lstStyle/>
          <a:p>
            <a:r>
              <a:rPr lang="en-US" altLang="zh-CN"/>
              <a:t>JDK</a:t>
            </a:r>
            <a:r>
              <a:rPr lang="zh-CN" altLang="en-US"/>
              <a:t>安装过程</a:t>
            </a:r>
            <a:r>
              <a:rPr lang="en-US" altLang="zh-CN"/>
              <a:t>(for windows)</a:t>
            </a:r>
            <a:endParaRPr lang="en-US" altLang="zh-CN"/>
          </a:p>
        </p:txBody>
      </p:sp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5257800"/>
          </a:xfrm>
        </p:spPr>
        <p:txBody>
          <a:bodyPr anchor="t"/>
          <a:lstStyle/>
          <a:p>
            <a:r>
              <a:rPr lang="zh-CN" altLang="en-US" b="1" dirty="0"/>
              <a:t>安装过程：</a:t>
            </a:r>
            <a:endParaRPr lang="zh-CN" altLang="en-US" b="1" dirty="0"/>
          </a:p>
          <a:p>
            <a:pPr lvl="1"/>
            <a:r>
              <a:rPr lang="zh-CN" altLang="en-US" b="1" dirty="0"/>
              <a:t>只需运行 </a:t>
            </a:r>
            <a:r>
              <a:rPr lang="zh-CN" altLang="en-US" sz="3000" b="1" dirty="0"/>
              <a:t>jdk-8u181-windows-x64.exe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/>
            <a:r>
              <a:rPr lang="zh-CN" altLang="en-US" b="1" dirty="0"/>
              <a:t>默认安装到如下路径：  </a:t>
            </a:r>
            <a:endParaRPr lang="zh-CN" altLang="en-US" b="1" dirty="0"/>
          </a:p>
          <a:p>
            <a:pPr lvl="1"/>
            <a:r>
              <a:rPr b="1" dirty="0"/>
              <a:t>C:\Program Files\Java\jdk1.8.0_181</a:t>
            </a:r>
            <a:r>
              <a:rPr lang="zh-CN" altLang="en-US" b="1" dirty="0"/>
              <a:t>\。</a:t>
            </a:r>
            <a:endParaRPr lang="zh-CN" altLang="en-US" b="1" dirty="0"/>
          </a:p>
          <a:p>
            <a:r>
              <a:rPr lang="zh-CN" altLang="en-US" b="1" dirty="0"/>
              <a:t>设置执行路径和库文件查找路径：</a:t>
            </a:r>
            <a:endParaRPr lang="zh-CN" altLang="en-US" b="1" dirty="0"/>
          </a:p>
          <a:p>
            <a:pPr lvl="1"/>
            <a:r>
              <a:rPr lang="zh-CN" altLang="en-US" sz="2400" b="1" dirty="0"/>
              <a:t>鼠标右击【我的电脑】，选择【系统】</a:t>
            </a:r>
            <a:r>
              <a:rPr lang="zh-CN" altLang="en-US" sz="2400" b="1" dirty="0">
                <a:sym typeface="Symbol" panose="05050102010706020507" pitchFamily="2" charset="2"/>
              </a:rPr>
              <a:t> </a:t>
            </a:r>
            <a:r>
              <a:rPr lang="zh-CN" altLang="en-US" sz="2400" b="1" dirty="0"/>
              <a:t>【高级】</a:t>
            </a:r>
            <a:r>
              <a:rPr lang="zh-CN" altLang="en-US" sz="2400" b="1" dirty="0">
                <a:sym typeface="Symbol" panose="05050102010706020507" pitchFamily="2" charset="2"/>
              </a:rPr>
              <a:t>【环境变量】 【PATH】，加入</a:t>
            </a:r>
            <a:endParaRPr lang="zh-CN" altLang="en-US" sz="2400" b="1" dirty="0">
              <a:sym typeface="Symbol" panose="05050102010706020507" pitchFamily="2" charset="2"/>
            </a:endParaRPr>
          </a:p>
          <a:p>
            <a:pPr marL="344805" lvl="1" indent="0">
              <a:buNone/>
            </a:pPr>
            <a:r>
              <a:rPr lang="zh-CN" altLang="en-US" sz="2400" b="1" dirty="0">
                <a:sym typeface="Symbol" panose="05050102010706020507" pitchFamily="2" charset="2"/>
              </a:rPr>
              <a:t>“</a:t>
            </a:r>
            <a:r>
              <a:rPr b="1" dirty="0">
                <a:sym typeface="+mn-ea"/>
              </a:rPr>
              <a:t>C:\Program Files\Java\jdk1.8.0_181</a:t>
            </a:r>
            <a:r>
              <a:rPr lang="zh-CN" altLang="en-US" b="1" dirty="0"/>
              <a:t>\bin</a:t>
            </a:r>
            <a:r>
              <a:rPr lang="zh-CN" altLang="en-US" sz="2400" b="1" dirty="0">
                <a:sym typeface="Symbol" panose="05050102010706020507" pitchFamily="2" charset="2"/>
              </a:rPr>
              <a:t>”</a:t>
            </a:r>
            <a:endParaRPr lang="zh-CN" altLang="en-US" sz="2400" b="1" dirty="0">
              <a:sym typeface="Symbol" panose="05050102010706020507" pitchFamily="2" charset="2"/>
            </a:endParaRPr>
          </a:p>
          <a:p>
            <a:pPr lvl="1"/>
            <a:r>
              <a:rPr lang="zh-CN" altLang="en-US" sz="2400" b="1" dirty="0"/>
              <a:t>鼠标右击【我的电脑】，选择【系统】</a:t>
            </a:r>
            <a:r>
              <a:rPr lang="zh-CN" altLang="en-US" sz="2400" b="1" dirty="0">
                <a:sym typeface="Symbol" panose="05050102010706020507" pitchFamily="2" charset="2"/>
              </a:rPr>
              <a:t> </a:t>
            </a:r>
            <a:r>
              <a:rPr lang="zh-CN" altLang="en-US" sz="2400" b="1" dirty="0"/>
              <a:t>【高级】</a:t>
            </a:r>
            <a:r>
              <a:rPr lang="zh-CN" altLang="en-US" sz="2400" b="1" dirty="0">
                <a:sym typeface="Symbol" panose="05050102010706020507" pitchFamily="2" charset="2"/>
              </a:rPr>
              <a:t>【环境变量】 【CLASSPATH】，加入“.;</a:t>
            </a:r>
            <a:r>
              <a:rPr b="1" dirty="0">
                <a:sym typeface="+mn-ea"/>
              </a:rPr>
              <a:t>C:\Program Files\Java\jdk1.8.0_181</a:t>
            </a:r>
            <a:r>
              <a:rPr lang="zh-CN" altLang="en-US" b="1" dirty="0">
                <a:sym typeface="+mn-ea"/>
              </a:rPr>
              <a:t>\</a:t>
            </a:r>
            <a:r>
              <a:rPr lang="zh-CN" altLang="en-US" b="1" dirty="0"/>
              <a:t>lib</a:t>
            </a:r>
            <a:r>
              <a:rPr lang="zh-CN" altLang="en-US" sz="2400" b="1" dirty="0">
                <a:sym typeface="Symbol" panose="05050102010706020507" pitchFamily="2" charset="2"/>
              </a:rPr>
              <a:t>”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39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7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charRg st="75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9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charRg st="91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58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charRg st="158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539750" y="765175"/>
            <a:ext cx="7543800" cy="1295400"/>
          </a:xfrm>
        </p:spPr>
        <p:txBody>
          <a:bodyPr anchor="b"/>
          <a:lstStyle/>
          <a:p>
            <a:r>
              <a:rPr lang="zh-CN" altLang="en-US" dirty="0"/>
              <a:t>Java安装目录说明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sz="2800" dirty="0">
                <a:sym typeface="+mn-ea"/>
              </a:rPr>
              <a:t>C:\Program Files\Java\jdk1.8.0_181</a:t>
            </a:r>
            <a:r>
              <a:rPr lang="zh-CN" altLang="en-US" sz="2800" dirty="0">
                <a:sym typeface="+mn-ea"/>
              </a:rPr>
              <a:t>\</a:t>
            </a:r>
            <a:endParaRPr lang="zh-CN" altLang="en-US" sz="2800" b="0" dirty="0"/>
          </a:p>
        </p:txBody>
      </p:sp>
      <p:graphicFrame>
        <p:nvGraphicFramePr>
          <p:cNvPr id="28675" name="表格 28674"/>
          <p:cNvGraphicFramePr/>
          <p:nvPr>
            <p:custDataLst>
              <p:tags r:id="rId1"/>
            </p:custDataLst>
          </p:nvPr>
        </p:nvGraphicFramePr>
        <p:xfrm>
          <a:off x="1187450" y="2349500"/>
          <a:ext cx="6096000" cy="4140200"/>
        </p:xfrm>
        <a:graphic>
          <a:graphicData uri="http://schemas.openxmlformats.org/drawingml/2006/table">
            <a:tbl>
              <a:tblPr/>
              <a:tblGrid>
                <a:gridCol w="2209800"/>
                <a:gridCol w="3886200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/>
                        <a:t>子目录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/>
                        <a:t>说明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/>
                        <a:t>bin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/>
                        <a:t>编译器及一些工具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/>
                        <a:t>jre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/>
                        <a:t>Java</a:t>
                      </a:r>
                      <a:r>
                        <a:rPr lang="zh-CN" altLang="en-US" b="1"/>
                        <a:t>运行环境</a:t>
                      </a:r>
                      <a:r>
                        <a:rPr lang="en-US" altLang="zh-CN" b="1"/>
                        <a:t>(</a:t>
                      </a:r>
                      <a:r>
                        <a:rPr lang="zh-CN" altLang="en-US" b="1"/>
                        <a:t>虚拟机</a:t>
                      </a:r>
                      <a:r>
                        <a:rPr lang="en-US" altLang="zh-CN" b="1"/>
                        <a:t>)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/>
                        <a:t>lib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/>
                        <a:t>库文件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/>
                        <a:t> include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/>
                        <a:t>用于本地方法的文件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/>
                        <a:t>src.zip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/>
                        <a:t>库源文件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9697"/>
          <p:cNvSpPr>
            <a:spLocks noGrp="1"/>
          </p:cNvSpPr>
          <p:nvPr>
            <p:ph type="title"/>
          </p:nvPr>
        </p:nvSpPr>
        <p:spPr>
          <a:xfrm>
            <a:off x="468313" y="692150"/>
            <a:ext cx="7543800" cy="469900"/>
          </a:xfrm>
        </p:spPr>
        <p:txBody>
          <a:bodyPr anchor="b"/>
          <a:lstStyle/>
          <a:p>
            <a:r>
              <a:rPr lang="zh-CN" altLang="en-US" sz="3600">
                <a:solidFill>
                  <a:srgbClr val="003366"/>
                </a:solidFill>
                <a:latin typeface="Times New Roman" panose="02020603050405020304" pitchFamily="2" charset="0"/>
              </a:rPr>
              <a:t>五、</a:t>
            </a:r>
            <a:r>
              <a:rPr lang="en-US" altLang="zh-CN" sz="3600">
                <a:solidFill>
                  <a:srgbClr val="003366"/>
                </a:solidFill>
                <a:latin typeface="Times New Roman" panose="02020603050405020304" pitchFamily="2" charset="0"/>
              </a:rPr>
              <a:t>Java </a:t>
            </a:r>
            <a:r>
              <a:rPr lang="zh-CN" altLang="en-US" sz="3600">
                <a:latin typeface="Times New Roman" panose="02020603050405020304" pitchFamily="2" charset="0"/>
              </a:rPr>
              <a:t>程序样例</a:t>
            </a:r>
            <a:endParaRPr lang="zh-CN" altLang="en-US" sz="3600">
              <a:latin typeface="Times New Roman" panose="02020603050405020304" pitchFamily="2" charset="0"/>
            </a:endParaRPr>
          </a:p>
        </p:txBody>
      </p:sp>
      <p:sp>
        <p:nvSpPr>
          <p:cNvPr id="29698" name="矩形 29698"/>
          <p:cNvSpPr/>
          <p:nvPr/>
        </p:nvSpPr>
        <p:spPr>
          <a:xfrm>
            <a:off x="2938463" y="1749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文本占位符 29699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7643813" cy="4411662"/>
          </a:xfrm>
        </p:spPr>
        <p:txBody>
          <a:bodyPr anchor="t"/>
          <a:lstStyle/>
          <a:p>
            <a:r>
              <a:rPr lang="zh-CN" altLang="en-US" b="1" dirty="0"/>
              <a:t>Java是一种网络程序语言，它能写出包含前端 (Applet)、本地（Application）及后端（Servlets）的程序。虽然这三者的结构不同，但基本的语法都一样，所以能彼此沟通，构造出一个完整的平台。现在又加上了 JSP，使得开发网络程序更快速。Java 平台也更完整。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0721"/>
          <p:cNvSpPr>
            <a:spLocks noGrp="1"/>
          </p:cNvSpPr>
          <p:nvPr>
            <p:ph type="title"/>
          </p:nvPr>
        </p:nvSpPr>
        <p:spPr>
          <a:xfrm>
            <a:off x="468313" y="692150"/>
            <a:ext cx="7543800" cy="469900"/>
          </a:xfrm>
        </p:spPr>
        <p:txBody>
          <a:bodyPr anchor="b"/>
          <a:lstStyle/>
          <a:p>
            <a:r>
              <a:rPr lang="en-US" altLang="zh-CN" sz="3600" b="0" dirty="0">
                <a:latin typeface="Times New Roman" panose="02020603050405020304" pitchFamily="2" charset="0"/>
              </a:rPr>
              <a:t>Applet</a:t>
            </a:r>
            <a:r>
              <a:rPr lang="en-US" altLang="zh-CN" sz="3600" dirty="0">
                <a:latin typeface="Times New Roman" panose="02020603050405020304" pitchFamily="2" charset="0"/>
              </a:rPr>
              <a:t> </a:t>
            </a:r>
            <a:r>
              <a:rPr lang="zh-CN" altLang="en-US" sz="3600" dirty="0">
                <a:latin typeface="Times New Roman" panose="02020603050405020304" pitchFamily="2" charset="0"/>
              </a:rPr>
              <a:t>（小应用程序）</a:t>
            </a:r>
            <a:endParaRPr lang="zh-CN" altLang="en-US" sz="3600" dirty="0">
              <a:latin typeface="Times New Roman" panose="02020603050405020304" pitchFamily="2" charset="0"/>
            </a:endParaRPr>
          </a:p>
        </p:txBody>
      </p:sp>
      <p:sp>
        <p:nvSpPr>
          <p:cNvPr id="30722" name="文本占位符 3072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4037013" cy="4411662"/>
          </a:xfrm>
        </p:spPr>
        <p:txBody>
          <a:bodyPr anchor="t"/>
          <a:lstStyle/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Applet是一种可嵌入于Web文件中的一种小型程序。通常其程序因网络传输速度关系都很短小。但在应用上却常常比Application有用，一般都是通过浏览器来观看Applet。右图是一个3D立体仿真Applet范例。</a:t>
            </a:r>
            <a:endParaRPr lang="zh-CN" altLang="en-US" sz="2800" b="1" dirty="0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200" b="1" dirty="0"/>
              <a:t>appletviewer: 小应用程序浏览器</a:t>
            </a:r>
            <a:endParaRPr lang="en-US" altLang="zh-CN" sz="2200" b="1" dirty="0">
              <a:latin typeface="Times New Roman" panose="02020603050405020304" pitchFamily="2" charset="0"/>
            </a:endParaRPr>
          </a:p>
        </p:txBody>
      </p:sp>
      <p:sp>
        <p:nvSpPr>
          <p:cNvPr id="30723" name="矩形 30723"/>
          <p:cNvSpPr/>
          <p:nvPr/>
        </p:nvSpPr>
        <p:spPr>
          <a:xfrm>
            <a:off x="2824163" y="1905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30725" name="联机映像占位符 30724"/>
          <p:cNvPicPr>
            <a:picLocks noGrp="1" noChangeAspect="1"/>
          </p:cNvPicPr>
          <p:nvPr>
            <p:ph type="clipArt" sz="half" idx="2"/>
          </p:nvPr>
        </p:nvPicPr>
        <p:blipFill>
          <a:blip r:embed="rId1"/>
          <a:stretch>
            <a:fillRect/>
          </a:stretch>
        </p:blipFill>
        <p:spPr>
          <a:xfrm>
            <a:off x="4037013" y="1846263"/>
            <a:ext cx="4856162" cy="439261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1745"/>
          <p:cNvSpPr>
            <a:spLocks noGrp="1"/>
          </p:cNvSpPr>
          <p:nvPr>
            <p:ph type="title"/>
          </p:nvPr>
        </p:nvSpPr>
        <p:spPr>
          <a:xfrm>
            <a:off x="468313" y="620713"/>
            <a:ext cx="7543800" cy="469900"/>
          </a:xfrm>
        </p:spPr>
        <p:txBody>
          <a:bodyPr anchor="b"/>
          <a:lstStyle/>
          <a:p>
            <a:r>
              <a:rPr lang="en-US" altLang="zh-CN" sz="3600" b="0" dirty="0">
                <a:latin typeface="Times New Roman" panose="02020603050405020304" pitchFamily="2" charset="0"/>
              </a:rPr>
              <a:t>Application</a:t>
            </a:r>
            <a:r>
              <a:rPr lang="en-US" altLang="zh-CN" sz="3600" dirty="0">
                <a:latin typeface="Times New Roman" panose="02020603050405020304" pitchFamily="2" charset="0"/>
              </a:rPr>
              <a:t> </a:t>
            </a:r>
            <a:endParaRPr lang="en-US" altLang="zh-CN" sz="3600" dirty="0">
              <a:latin typeface="Times New Roman" panose="02020603050405020304" pitchFamily="2" charset="0"/>
            </a:endParaRPr>
          </a:p>
        </p:txBody>
      </p:sp>
      <p:sp>
        <p:nvSpPr>
          <p:cNvPr id="31746" name="文本占位符 31746"/>
          <p:cNvSpPr>
            <a:spLocks noGrp="1"/>
          </p:cNvSpPr>
          <p:nvPr>
            <p:ph type="body" sz="half" idx="1"/>
          </p:nvPr>
        </p:nvSpPr>
        <p:spPr>
          <a:xfrm>
            <a:off x="323850" y="1343025"/>
            <a:ext cx="3241675" cy="4410075"/>
          </a:xfrm>
        </p:spPr>
        <p:txBody>
          <a:bodyPr anchor="t"/>
          <a:lstStyle/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Application（一般意义上的应用程序）。右图便是一个连接数据库的应用程序。(数据来源：www.svcon.com)</a:t>
            </a:r>
            <a:r>
              <a:rPr lang="zh-CN" altLang="en-US" sz="2400" b="1" dirty="0">
                <a:latin typeface="Times New Roman" panose="02020603050405020304" pitchFamily="2" charset="0"/>
              </a:rPr>
              <a:t> </a:t>
            </a:r>
            <a:endParaRPr lang="en-US" altLang="zh-CN" sz="2400" b="1" dirty="0">
              <a:latin typeface="Times New Roman" panose="02020603050405020304" pitchFamily="2" charset="0"/>
            </a:endParaRPr>
          </a:p>
        </p:txBody>
      </p:sp>
      <p:sp>
        <p:nvSpPr>
          <p:cNvPr id="31747" name="矩形 31747"/>
          <p:cNvSpPr/>
          <p:nvPr/>
        </p:nvSpPr>
        <p:spPr>
          <a:xfrm>
            <a:off x="2838450" y="22669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31749" name="联机映像占位符 31748"/>
          <p:cNvPicPr>
            <a:picLocks noGrp="1" noChangeAspect="1"/>
          </p:cNvPicPr>
          <p:nvPr>
            <p:ph type="clipArt" sz="half" idx="2"/>
          </p:nvPr>
        </p:nvPicPr>
        <p:blipFill>
          <a:blip r:embed="rId1"/>
          <a:stretch>
            <a:fillRect/>
          </a:stretch>
        </p:blipFill>
        <p:spPr>
          <a:xfrm>
            <a:off x="3492500" y="1844675"/>
            <a:ext cx="5529263" cy="384968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61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参考书目</a:t>
            </a:r>
            <a:endParaRPr lang="zh-CN" altLang="en-US"/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教材：</a:t>
            </a:r>
            <a:endParaRPr lang="zh-CN" altLang="en-US" sz="28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《Java语言程序设计（第2版）》</a:t>
            </a:r>
            <a:endParaRPr lang="zh-CN" altLang="en-US" sz="28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作者：丁振凡 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b="1"/>
          </a:p>
          <a:p>
            <a:pPr>
              <a:lnSpc>
                <a:spcPct val="90000"/>
              </a:lnSpc>
            </a:pPr>
            <a:r>
              <a:rPr lang="zh-CN" altLang="en-US" sz="2400" b="1"/>
              <a:t>参考书：</a:t>
            </a:r>
            <a:endParaRPr lang="zh-CN" altLang="en-US" sz="2400" b="1"/>
          </a:p>
          <a:p>
            <a:pPr lvl="1">
              <a:lnSpc>
                <a:spcPct val="90000"/>
              </a:lnSpc>
            </a:pPr>
            <a:r>
              <a:rPr lang="en-US" altLang="zh-CN" sz="2400" b="1"/>
              <a:t>《Thinking in JAVA》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400" b="1"/>
              <a:t>《 JAVA2 </a:t>
            </a:r>
            <a:r>
              <a:rPr lang="zh-CN" altLang="en-US" sz="2400" b="1"/>
              <a:t>程序设计实用教程</a:t>
            </a:r>
            <a:r>
              <a:rPr lang="en-US" altLang="zh-CN" sz="2400" b="1"/>
              <a:t>》  </a:t>
            </a:r>
            <a:r>
              <a:rPr lang="zh-CN" altLang="en-US" sz="2400" b="1"/>
              <a:t>马迪芳    清华大学出版社</a:t>
            </a:r>
            <a:endParaRPr lang="zh-CN" altLang="en-US" sz="2400" b="1"/>
          </a:p>
          <a:p>
            <a:pPr lvl="1">
              <a:lnSpc>
                <a:spcPct val="90000"/>
              </a:lnSpc>
            </a:pPr>
            <a:r>
              <a:rPr lang="en-US" altLang="zh-CN" sz="2400" b="1"/>
              <a:t>《JAVA2 </a:t>
            </a:r>
            <a:r>
              <a:rPr lang="zh-CN" altLang="en-US" sz="2400" b="1"/>
              <a:t>实例教程</a:t>
            </a:r>
            <a:r>
              <a:rPr lang="en-US" altLang="zh-CN" sz="2400" b="1"/>
              <a:t>》  </a:t>
            </a:r>
            <a:r>
              <a:rPr lang="zh-CN" altLang="en-US" sz="2400" b="1"/>
              <a:t>杜江   清华大学出版社</a:t>
            </a:r>
            <a:endParaRPr lang="zh-CN" altLang="en-US" sz="2400" b="1"/>
          </a:p>
          <a:p>
            <a:pPr lvl="1">
              <a:lnSpc>
                <a:spcPct val="90000"/>
              </a:lnSpc>
            </a:pPr>
            <a:r>
              <a:rPr lang="zh-CN" altLang="en-US" sz="2400" b="1"/>
              <a:t>  </a:t>
            </a:r>
            <a:r>
              <a:rPr lang="en-US" altLang="zh-CN" sz="2400" b="1"/>
              <a:t>…… 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276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anchor="b"/>
          <a:lstStyle/>
          <a:p>
            <a:r>
              <a:rPr lang="zh-CN" altLang="en-US" dirty="0"/>
              <a:t>DOS命令的使用</a:t>
            </a:r>
            <a:endParaRPr lang="zh-CN" altLang="en-US" dirty="0"/>
          </a:p>
        </p:txBody>
      </p:sp>
      <p:sp>
        <p:nvSpPr>
          <p:cNvPr id="32771" name="内容占位符 32770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zh-CN" altLang="en-US" b="1" dirty="0"/>
              <a:t>编译 java 源程序</a:t>
            </a:r>
            <a:endParaRPr lang="zh-CN" altLang="en-US" b="1" dirty="0"/>
          </a:p>
          <a:p>
            <a:pPr lvl="1">
              <a:lnSpc>
                <a:spcPct val="80000"/>
              </a:lnSpc>
            </a:pPr>
            <a:r>
              <a:rPr lang="zh-CN" altLang="en-US" b="1" dirty="0"/>
              <a:t>javac   *.java</a:t>
            </a:r>
            <a:endParaRPr lang="zh-CN" altLang="en-US" b="1" dirty="0"/>
          </a:p>
          <a:p>
            <a:pPr lvl="1">
              <a:lnSpc>
                <a:spcPct val="80000"/>
              </a:lnSpc>
            </a:pPr>
            <a:endParaRPr lang="zh-CN" altLang="en-US" b="1" dirty="0"/>
          </a:p>
          <a:p>
            <a:pPr>
              <a:lnSpc>
                <a:spcPct val="80000"/>
              </a:lnSpc>
            </a:pPr>
            <a:r>
              <a:rPr lang="zh-CN" altLang="en-US" b="1" dirty="0"/>
              <a:t>运行字节码 class文件：</a:t>
            </a:r>
            <a:endParaRPr lang="zh-CN" altLang="en-US" b="1" dirty="0"/>
          </a:p>
          <a:p>
            <a:pPr lvl="1">
              <a:lnSpc>
                <a:spcPct val="80000"/>
              </a:lnSpc>
            </a:pPr>
            <a:r>
              <a:rPr lang="zh-CN" altLang="en-US" b="1" dirty="0"/>
              <a:t>如要运行 Example.class文件，输入命令</a:t>
            </a:r>
            <a:endParaRPr lang="zh-CN" altLang="en-US" b="1" dirty="0"/>
          </a:p>
          <a:p>
            <a:pPr lvl="1">
              <a:lnSpc>
                <a:spcPct val="80000"/>
              </a:lnSpc>
              <a:buNone/>
            </a:pPr>
            <a:r>
              <a:rPr lang="zh-CN" altLang="en-US" b="1" dirty="0"/>
              <a:t>     java  Example</a:t>
            </a:r>
            <a:endParaRPr lang="zh-CN" altLang="en-US" b="1" dirty="0"/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注意：区分大小写，java命令后不带.class后缀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>
              <a:lnSpc>
                <a:spcPct val="80000"/>
              </a:lnSpc>
            </a:pPr>
            <a:endParaRPr lang="zh-CN" altLang="en-US" b="1" dirty="0"/>
          </a:p>
          <a:p>
            <a:pPr>
              <a:lnSpc>
                <a:spcPct val="80000"/>
              </a:lnSpc>
            </a:pPr>
            <a:r>
              <a:rPr lang="zh-CN" altLang="en-US" b="1" dirty="0"/>
              <a:t>运行 jar 文件：</a:t>
            </a:r>
            <a:endParaRPr lang="zh-CN" altLang="en-US" b="1" dirty="0"/>
          </a:p>
          <a:p>
            <a:pPr lvl="1">
              <a:lnSpc>
                <a:spcPct val="80000"/>
              </a:lnSpc>
            </a:pPr>
            <a:r>
              <a:rPr lang="zh-CN" altLang="en-US" b="1" dirty="0"/>
              <a:t>如要运行 Example.jar 文件，输入命令</a:t>
            </a:r>
            <a:endParaRPr lang="zh-CN" altLang="en-US" b="1" dirty="0"/>
          </a:p>
          <a:p>
            <a:pPr lvl="1">
              <a:lnSpc>
                <a:spcPct val="80000"/>
              </a:lnSpc>
              <a:buNone/>
            </a:pPr>
            <a:r>
              <a:rPr lang="zh-CN" altLang="en-US" b="1" dirty="0"/>
              <a:t>     java  –jar  Example.jar</a:t>
            </a:r>
            <a:endParaRPr lang="zh-CN" altLang="en-US" b="1" dirty="0"/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注意：不区分大小写，java命令后带.jar后缀。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3793"/>
          <p:cNvSpPr>
            <a:spLocks noGrp="1"/>
          </p:cNvSpPr>
          <p:nvPr>
            <p:ph type="title"/>
          </p:nvPr>
        </p:nvSpPr>
        <p:spPr>
          <a:xfrm>
            <a:off x="323850" y="836613"/>
            <a:ext cx="7848600" cy="863600"/>
          </a:xfrm>
        </p:spPr>
        <p:txBody>
          <a:bodyPr anchor="ctr"/>
          <a:lstStyle/>
          <a:p>
            <a:r>
              <a:rPr lang="en-US" altLang="zh-CN">
                <a:solidFill>
                  <a:srgbClr val="FF0000"/>
                </a:solidFill>
              </a:rPr>
              <a:t>5.1 </a:t>
            </a:r>
            <a:r>
              <a:rPr lang="en-US" altLang="zh-CN"/>
              <a:t> 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创建第一个应用程序</a:t>
            </a:r>
            <a:endParaRPr lang="zh-CN" altLang="en-US">
              <a:solidFill>
                <a:srgbClr val="FF0066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  <p:sp>
        <p:nvSpPr>
          <p:cNvPr id="33794" name="文本占位符 33794"/>
          <p:cNvSpPr>
            <a:spLocks noGrp="1"/>
          </p:cNvSpPr>
          <p:nvPr>
            <p:ph idx="1"/>
          </p:nvPr>
        </p:nvSpPr>
        <p:spPr>
          <a:xfrm>
            <a:off x="611188" y="1557338"/>
            <a:ext cx="7772400" cy="4114800"/>
          </a:xfrm>
        </p:spPr>
        <p:txBody>
          <a:bodyPr anchor="t"/>
          <a:lstStyle/>
          <a:p>
            <a:pPr marL="609600" indent="-609600">
              <a:buNone/>
            </a:pPr>
            <a:r>
              <a:rPr lang="zh-CN" altLang="en-US" b="1" dirty="0"/>
              <a:t>         </a:t>
            </a:r>
            <a:endParaRPr lang="zh-CN" altLang="en-US" b="1" dirty="0"/>
          </a:p>
          <a:p>
            <a:pPr marL="609600" indent="-609600"/>
            <a:r>
              <a:rPr lang="zh-CN" altLang="en-US" b="1" dirty="0"/>
              <a:t>Step1:创建源程序文件；</a:t>
            </a:r>
            <a:endParaRPr lang="zh-CN" altLang="en-US" b="1" dirty="0"/>
          </a:p>
          <a:p>
            <a:pPr marL="609600" indent="-609600"/>
            <a:r>
              <a:rPr lang="zh-CN" altLang="en-US" b="1" dirty="0"/>
              <a:t>Step2:将源程序文件编译为字节码文件；</a:t>
            </a:r>
            <a:endParaRPr lang="zh-CN" altLang="en-US" b="1" dirty="0"/>
          </a:p>
          <a:p>
            <a:pPr marL="609600" indent="-609600"/>
            <a:r>
              <a:rPr lang="zh-CN" altLang="en-US" b="1" dirty="0"/>
              <a:t>Step3:运行字节码文件</a:t>
            </a:r>
            <a:endParaRPr lang="zh-CN" altLang="en-US" b="1" dirty="0"/>
          </a:p>
          <a:p>
            <a:pPr marL="609600" indent="-609600">
              <a:buNone/>
            </a:pPr>
            <a:endParaRPr lang="zh-CN" altLang="en-US" sz="21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4817"/>
          <p:cNvSpPr>
            <a:spLocks noGrp="1"/>
          </p:cNvSpPr>
          <p:nvPr>
            <p:ph type="title"/>
          </p:nvPr>
        </p:nvSpPr>
        <p:spPr>
          <a:xfrm>
            <a:off x="539750" y="404813"/>
            <a:ext cx="7793038" cy="1143000"/>
          </a:xfrm>
        </p:spPr>
        <p:txBody>
          <a:bodyPr anchor="b"/>
          <a:lstStyle/>
          <a:p>
            <a:r>
              <a:rPr lang="zh-CN" altLang="en-US" sz="4000" dirty="0"/>
              <a:t>Step1： 创建源程序文件</a:t>
            </a:r>
            <a:endParaRPr lang="zh-CN" altLang="en-US" sz="4000" dirty="0"/>
          </a:p>
        </p:txBody>
      </p:sp>
      <p:sp>
        <p:nvSpPr>
          <p:cNvPr id="34819" name="内容占位符 34818"/>
          <p:cNvSpPr>
            <a:spLocks noGrp="1"/>
          </p:cNvSpPr>
          <p:nvPr>
            <p:ph idx="1"/>
          </p:nvPr>
        </p:nvSpPr>
        <p:spPr>
          <a:xfrm>
            <a:off x="179388" y="1804988"/>
            <a:ext cx="8713787" cy="4360862"/>
          </a:xfrm>
        </p:spPr>
        <p:txBody>
          <a:bodyPr anchor="t"/>
          <a:lstStyle/>
          <a:p>
            <a:pPr marL="609600" indent="-609600"/>
            <a:r>
              <a:rPr lang="zh-CN" altLang="en-US" sz="2400" b="1" dirty="0"/>
              <a:t>启动“记事本（</a:t>
            </a:r>
            <a:r>
              <a:rPr lang="en-US" altLang="zh-CN" sz="2400" b="1" dirty="0"/>
              <a:t>Notepad++</a:t>
            </a:r>
            <a:r>
              <a:rPr lang="zh-CN" altLang="en-US" sz="2400" b="1" dirty="0"/>
              <a:t>）”，输入如下代码：</a:t>
            </a:r>
            <a:endParaRPr lang="zh-CN" altLang="en-US" sz="2400" b="1" dirty="0"/>
          </a:p>
          <a:p>
            <a:pPr marL="609600" indent="-609600"/>
            <a:r>
              <a:rPr lang="zh-CN" altLang="en-US" sz="2400" b="1" dirty="0"/>
              <a:t>public class </a:t>
            </a:r>
            <a:r>
              <a:rPr lang="zh-CN" altLang="en-US" sz="2400" b="1" u="sng" dirty="0"/>
              <a:t>HelloWorldApp</a:t>
            </a:r>
            <a:r>
              <a:rPr lang="zh-CN" altLang="en-US" sz="2400" b="1" dirty="0"/>
              <a:t> {</a:t>
            </a:r>
            <a:endParaRPr lang="zh-CN" altLang="en-US" sz="2400" b="1" dirty="0"/>
          </a:p>
          <a:p>
            <a:pPr marL="609600" indent="-609600"/>
            <a:r>
              <a:rPr lang="zh-CN" altLang="en-US" sz="2400" b="1" dirty="0"/>
              <a:t>    public static void main(String[] args) {</a:t>
            </a:r>
            <a:endParaRPr lang="zh-CN" altLang="en-US" sz="2400" b="1" dirty="0"/>
          </a:p>
          <a:p>
            <a:pPr marL="609600" indent="-609600"/>
            <a:r>
              <a:rPr lang="zh-CN" altLang="en-US" sz="2400" b="1" dirty="0"/>
              <a:t>        //Display the string.</a:t>
            </a:r>
            <a:endParaRPr lang="zh-CN" altLang="en-US" sz="2400" b="1" dirty="0"/>
          </a:p>
          <a:p>
            <a:pPr marL="609600" indent="-609600"/>
            <a:r>
              <a:rPr lang="zh-CN" altLang="en-US" sz="2400" b="1" dirty="0"/>
              <a:t>        System.out.println("Hello World!"); </a:t>
            </a:r>
            <a:endParaRPr lang="zh-CN" altLang="en-US" sz="2400" b="1" dirty="0"/>
          </a:p>
          <a:p>
            <a:pPr marL="609600" indent="-609600"/>
            <a:r>
              <a:rPr lang="zh-CN" altLang="en-US" sz="2400" b="1" dirty="0"/>
              <a:t>	}</a:t>
            </a:r>
            <a:endParaRPr lang="zh-CN" altLang="en-US" sz="2400" b="1" dirty="0"/>
          </a:p>
          <a:p>
            <a:pPr marL="609600" indent="-609600"/>
            <a:r>
              <a:rPr lang="zh-CN" altLang="en-US" sz="2400" b="1" dirty="0"/>
              <a:t>}</a:t>
            </a:r>
            <a:endParaRPr lang="zh-CN" altLang="en-US" sz="2400" b="1" dirty="0"/>
          </a:p>
          <a:p>
            <a:pPr marL="609600" indent="-609600"/>
            <a:endParaRPr lang="zh-CN" altLang="en-US" sz="2400" b="1" dirty="0"/>
          </a:p>
          <a:p>
            <a:pPr marL="609600" indent="-609600"/>
            <a:r>
              <a:rPr lang="zh-CN" altLang="en-US" sz="2400" b="1" dirty="0"/>
              <a:t>注意：大小写敏感；保存文件名为 </a:t>
            </a:r>
            <a:r>
              <a:rPr lang="zh-CN" altLang="en-US" sz="2400" b="1" dirty="0">
                <a:latin typeface="Times New Roman" panose="02020603050405020304" pitchFamily="2" charset="0"/>
              </a:rPr>
              <a:t>HelloWorldApp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.java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34820" name="直接连接符 34819"/>
          <p:cNvSpPr/>
          <p:nvPr/>
        </p:nvSpPr>
        <p:spPr>
          <a:xfrm>
            <a:off x="3995738" y="2636838"/>
            <a:ext cx="2952750" cy="2879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5841"/>
          <p:cNvSpPr>
            <a:spLocks noGrp="1"/>
          </p:cNvSpPr>
          <p:nvPr>
            <p:ph type="title"/>
          </p:nvPr>
        </p:nvSpPr>
        <p:spPr>
          <a:xfrm>
            <a:off x="539750" y="404813"/>
            <a:ext cx="7793038" cy="1143000"/>
          </a:xfrm>
        </p:spPr>
        <p:txBody>
          <a:bodyPr anchor="b"/>
          <a:lstStyle/>
          <a:p>
            <a:r>
              <a:rPr lang="zh-CN" altLang="en-US" sz="4000" dirty="0"/>
              <a:t>Step2： 编译源程序文件</a:t>
            </a:r>
            <a:endParaRPr lang="zh-CN" altLang="en-US" sz="4000" dirty="0"/>
          </a:p>
        </p:txBody>
      </p:sp>
      <p:sp>
        <p:nvSpPr>
          <p:cNvPr id="35843" name="内容占位符 35842"/>
          <p:cNvSpPr>
            <a:spLocks noGrp="1"/>
          </p:cNvSpPr>
          <p:nvPr>
            <p:ph idx="1"/>
          </p:nvPr>
        </p:nvSpPr>
        <p:spPr>
          <a:xfrm>
            <a:off x="571500" y="1804988"/>
            <a:ext cx="8321675" cy="4360862"/>
          </a:xfrm>
        </p:spPr>
        <p:txBody>
          <a:bodyPr anchor="t"/>
          <a:lstStyle/>
          <a:p>
            <a:pPr marL="609600" indent="-609600">
              <a:lnSpc>
                <a:spcPct val="80000"/>
              </a:lnSpc>
              <a:buAutoNum type="arabicParenBoth"/>
            </a:pPr>
            <a:r>
              <a:rPr lang="zh-CN" altLang="en-US" sz="3200" b="1" dirty="0"/>
              <a:t>进入DOS 或 命令提示符状态；</a:t>
            </a:r>
            <a:endParaRPr lang="zh-CN" altLang="en-US" sz="3200" b="1" dirty="0"/>
          </a:p>
          <a:p>
            <a:pPr marL="609600" indent="-609600">
              <a:lnSpc>
                <a:spcPct val="80000"/>
              </a:lnSpc>
              <a:buAutoNum type="arabicParenBoth"/>
            </a:pPr>
            <a:r>
              <a:rPr lang="zh-CN" altLang="en-US" sz="3200" b="1" dirty="0"/>
              <a:t>转到Java源程序所在的目录，例如D:\java\javacode</a:t>
            </a:r>
            <a:endParaRPr lang="zh-CN" altLang="en-US" sz="3200" b="1" dirty="0"/>
          </a:p>
          <a:p>
            <a:pPr marL="609600" indent="-609600">
              <a:lnSpc>
                <a:spcPct val="80000"/>
              </a:lnSpc>
              <a:buAutoNum type="arabicParenBoth"/>
            </a:pPr>
            <a:r>
              <a:rPr lang="zh-CN" altLang="en-US" sz="3200" b="1" dirty="0"/>
              <a:t>输入如下命令，并回车：</a:t>
            </a:r>
            <a:endParaRPr lang="zh-CN" altLang="en-US" sz="32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3200" b="1" dirty="0"/>
              <a:t>      javac   HelloWorldApp.java</a:t>
            </a:r>
            <a:endParaRPr lang="zh-CN" altLang="en-US" sz="3200" b="1" dirty="0"/>
          </a:p>
          <a:p>
            <a:pPr marL="609600" indent="-609600">
              <a:lnSpc>
                <a:spcPct val="80000"/>
              </a:lnSpc>
              <a:buNone/>
            </a:pPr>
            <a:endParaRPr lang="zh-CN" altLang="en-US" sz="32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3300" b="1" dirty="0">
                <a:solidFill>
                  <a:srgbClr val="FF0000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注意：编译成功后将生成字节码文件</a:t>
            </a:r>
            <a:endParaRPr lang="zh-CN" altLang="en-US" sz="3300" b="1" dirty="0">
              <a:solidFill>
                <a:srgbClr val="FF0000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3300" b="1" dirty="0">
                <a:latin typeface="Times New Roman" panose="02020603050405020304" pitchFamily="2" charset="0"/>
                <a:ea typeface="华文琥珀" panose="02010800040101010101" pitchFamily="2" charset="-122"/>
              </a:rPr>
              <a:t>            HelloWorldApp.class</a:t>
            </a:r>
            <a:endParaRPr lang="zh-CN" altLang="en-US" sz="3300" b="1" dirty="0"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6865"/>
          <p:cNvSpPr>
            <a:spLocks noGrp="1"/>
          </p:cNvSpPr>
          <p:nvPr>
            <p:ph type="title"/>
          </p:nvPr>
        </p:nvSpPr>
        <p:spPr>
          <a:xfrm>
            <a:off x="539750" y="404813"/>
            <a:ext cx="7793038" cy="1143000"/>
          </a:xfrm>
        </p:spPr>
        <p:txBody>
          <a:bodyPr anchor="b"/>
          <a:lstStyle/>
          <a:p>
            <a:r>
              <a:rPr lang="en-US" altLang="zh-CN" sz="4000"/>
              <a:t>Step3</a:t>
            </a:r>
            <a:r>
              <a:rPr lang="zh-CN" altLang="en-US" sz="4000"/>
              <a:t>：</a:t>
            </a:r>
            <a:r>
              <a:rPr lang="zh-CN" altLang="en-US" sz="4000">
                <a:solidFill>
                  <a:schemeClr val="tx1"/>
                </a:solidFill>
              </a:rPr>
              <a:t>运行字节码文件</a:t>
            </a:r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36866" name="文本占位符 36866"/>
          <p:cNvSpPr>
            <a:spLocks noGrp="1"/>
          </p:cNvSpPr>
          <p:nvPr>
            <p:ph idx="1"/>
          </p:nvPr>
        </p:nvSpPr>
        <p:spPr>
          <a:xfrm>
            <a:off x="611188" y="1773238"/>
            <a:ext cx="7772400" cy="4114800"/>
          </a:xfrm>
        </p:spPr>
        <p:txBody>
          <a:bodyPr anchor="t"/>
          <a:lstStyle/>
          <a:p>
            <a:pPr marL="609600" indent="-609600"/>
            <a:r>
              <a:rPr lang="zh-CN" altLang="en-US" b="1" dirty="0"/>
              <a:t>在相同的目录下输入如下命令，并回车：</a:t>
            </a:r>
            <a:endParaRPr lang="zh-CN" altLang="en-US" b="1" dirty="0"/>
          </a:p>
          <a:p>
            <a:pPr marL="609600" indent="-609600"/>
            <a:r>
              <a:rPr lang="zh-CN" altLang="en-US" b="1" dirty="0"/>
              <a:t>      java  HelloWorldApp</a:t>
            </a:r>
            <a:endParaRPr lang="zh-CN" altLang="en-US" b="1" dirty="0"/>
          </a:p>
          <a:p>
            <a:pPr marL="609600" indent="-609600"/>
            <a:endParaRPr lang="zh-CN" altLang="en-US" b="1" dirty="0"/>
          </a:p>
          <a:p>
            <a:pPr marL="609600" indent="-609600"/>
            <a:endParaRPr lang="zh-CN" altLang="en-US" b="1" dirty="0"/>
          </a:p>
          <a:p>
            <a:pPr marL="609600" indent="-609600">
              <a:buNone/>
            </a:pPr>
            <a:endParaRPr lang="zh-CN" altLang="en-US" b="1" dirty="0">
              <a:solidFill>
                <a:srgbClr val="FF0066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  <p:pic>
        <p:nvPicPr>
          <p:cNvPr id="36868" name="图片 368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6575" y="2924175"/>
            <a:ext cx="9631363" cy="381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7889"/>
          <p:cNvSpPr>
            <a:spLocks noGrp="1"/>
          </p:cNvSpPr>
          <p:nvPr>
            <p:ph type="title"/>
          </p:nvPr>
        </p:nvSpPr>
        <p:spPr>
          <a:xfrm>
            <a:off x="468630" y="405130"/>
            <a:ext cx="7543800" cy="1910080"/>
          </a:xfrm>
        </p:spPr>
        <p:txBody>
          <a:bodyPr anchor="b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500">
                <a:solidFill>
                  <a:srgbClr val="FF0066"/>
                </a:solidFill>
                <a:ea typeface="华文琥珀" panose="02010800040101010101" pitchFamily="2" charset="-122"/>
              </a:rPr>
              <a:t>5.2 </a:t>
            </a:r>
            <a:r>
              <a:rPr lang="zh-CN" altLang="en-US" sz="3500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创建第一个 </a:t>
            </a:r>
            <a:r>
              <a:rPr lang="en-US" altLang="zh-CN" sz="3500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Applet </a:t>
            </a:r>
            <a:r>
              <a:rPr lang="zh-CN" altLang="en-US" sz="3500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小应用程序</a:t>
            </a:r>
            <a:br>
              <a:rPr lang="zh-CN" altLang="en-US" sz="3500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</a:br>
            <a:r>
              <a:rPr lang="zh-CN" altLang="en-US" sz="320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</a:t>
            </a:r>
            <a:r>
              <a:rPr lang="zh-CN" altLang="en-US" sz="320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已经不支持</a:t>
            </a:r>
            <a:r>
              <a:rPr lang="en-US" altLang="zh-CN" sz="320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Applet</a:t>
            </a:r>
            <a:r>
              <a:rPr lang="zh-CN" altLang="en-US" sz="320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，下面的内容仅供大家了解！）</a:t>
            </a:r>
            <a:endParaRPr lang="zh-CN" altLang="en-US" sz="3200">
              <a:solidFill>
                <a:schemeClr val="tx1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891" name="内容占位符 37890"/>
          <p:cNvSpPr>
            <a:spLocks noGrp="1"/>
          </p:cNvSpPr>
          <p:nvPr>
            <p:ph idx="1"/>
          </p:nvPr>
        </p:nvSpPr>
        <p:spPr>
          <a:xfrm>
            <a:off x="468630" y="2592070"/>
            <a:ext cx="8229600" cy="3808730"/>
          </a:xfrm>
        </p:spPr>
        <p:txBody>
          <a:bodyPr anchor="t"/>
          <a:lstStyle/>
          <a:p>
            <a:pPr marL="609600" indent="-609600">
              <a:buNone/>
            </a:pPr>
            <a:r>
              <a:rPr lang="en-US" altLang="zh-CN" sz="2800" b="1"/>
              <a:t>Step1:</a:t>
            </a:r>
            <a:r>
              <a:rPr lang="zh-CN" altLang="en-US" sz="2800" b="1"/>
              <a:t>创建源代码文件</a:t>
            </a:r>
            <a:r>
              <a:rPr lang="en-US" altLang="zh-CN" sz="2800" b="1"/>
              <a:t>;</a:t>
            </a:r>
            <a:endParaRPr lang="en-US" altLang="zh-CN" sz="2800" b="1"/>
          </a:p>
          <a:p>
            <a:pPr marL="609600" indent="-609600">
              <a:buNone/>
            </a:pPr>
            <a:r>
              <a:rPr lang="en-US" altLang="zh-CN" sz="2800" b="1"/>
              <a:t>Step2:</a:t>
            </a:r>
            <a:r>
              <a:rPr lang="zh-CN" altLang="en-US" sz="2800" b="1"/>
              <a:t>将源代码文件编译为字节码文件；</a:t>
            </a:r>
            <a:endParaRPr lang="zh-CN" altLang="en-US" sz="2800" b="1"/>
          </a:p>
          <a:p>
            <a:pPr marL="609600" indent="-609600">
              <a:buNone/>
            </a:pPr>
            <a:r>
              <a:rPr lang="en-US" altLang="zh-CN" sz="2800" b="1"/>
              <a:t>Step3:</a:t>
            </a:r>
            <a:r>
              <a:rPr lang="zh-CN" altLang="en-US" sz="2800" b="1"/>
              <a:t>创建配套的</a:t>
            </a:r>
            <a:r>
              <a:rPr lang="en-US" altLang="zh-CN" sz="2800" b="1"/>
              <a:t>HTML</a:t>
            </a:r>
            <a:r>
              <a:rPr lang="zh-CN" altLang="en-US" sz="2800" b="1"/>
              <a:t>文件；</a:t>
            </a:r>
            <a:endParaRPr lang="zh-CN" altLang="en-US" sz="2800" b="1"/>
          </a:p>
          <a:p>
            <a:pPr marL="609600" indent="-609600">
              <a:buNone/>
            </a:pPr>
            <a:r>
              <a:rPr lang="en-US" altLang="zh-CN" sz="2800" b="1"/>
              <a:t>Step4:</a:t>
            </a:r>
            <a:r>
              <a:rPr lang="zh-CN" altLang="en-US" sz="2800" b="1"/>
              <a:t>运行程序。</a:t>
            </a:r>
            <a:endParaRPr lang="zh-CN" altLang="en-US" sz="2800" b="1"/>
          </a:p>
          <a:p>
            <a:pPr marL="609600" indent="-609600">
              <a:buNone/>
            </a:pP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89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4100" dirty="0"/>
              <a:t>Step1: 创建源程序文件 </a:t>
            </a:r>
            <a:endParaRPr lang="zh-CN" altLang="en-US" sz="4100" dirty="0"/>
          </a:p>
        </p:txBody>
      </p:sp>
      <p:sp>
        <p:nvSpPr>
          <p:cNvPr id="38914" name="文本占位符 38914"/>
          <p:cNvSpPr>
            <a:spLocks noGrp="1"/>
          </p:cNvSpPr>
          <p:nvPr>
            <p:ph idx="1"/>
          </p:nvPr>
        </p:nvSpPr>
        <p:spPr>
          <a:xfrm>
            <a:off x="457200" y="1719263"/>
            <a:ext cx="8362950" cy="4411662"/>
          </a:xfrm>
        </p:spPr>
        <p:txBody>
          <a:bodyPr anchor="t"/>
          <a:lstStyle/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zh-CN" altLang="en-US" sz="2600" b="1"/>
              <a:t>启动 “记事本”，输入如下代码，并保存为</a:t>
            </a:r>
            <a:endParaRPr lang="zh-CN" altLang="en-US" sz="2600" b="1"/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600" b="1">
                <a:solidFill>
                  <a:srgbClr val="FF0000"/>
                </a:solidFill>
              </a:rPr>
              <a:t>HelloWorld</a:t>
            </a:r>
            <a:r>
              <a:rPr lang="en-US" altLang="zh-CN" sz="2600" b="1"/>
              <a:t>.java</a:t>
            </a:r>
            <a:endParaRPr lang="en-US" altLang="zh-CN" sz="2600" b="1"/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endParaRPr lang="en-US" altLang="zh-CN" sz="2600" b="1"/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import java.applet.Applet;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import java.awt.Graphics;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public class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</a:rPr>
              <a:t>HelloWorld </a:t>
            </a:r>
            <a:r>
              <a:rPr lang="en-US" altLang="zh-CN" sz="2400" b="1">
                <a:latin typeface="Times New Roman" panose="02020603050405020304" pitchFamily="2" charset="0"/>
              </a:rPr>
              <a:t>extends Applet {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    public void paint(Graphics g) {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        g.drawString("Hello world!", 50, 25);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    }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}</a:t>
            </a:r>
            <a:endParaRPr lang="en-US" altLang="zh-CN" sz="2400" b="1"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  <p:sp>
        <p:nvSpPr>
          <p:cNvPr id="38916" name="直接连接符 38915"/>
          <p:cNvSpPr/>
          <p:nvPr/>
        </p:nvSpPr>
        <p:spPr>
          <a:xfrm flipH="1" flipV="1">
            <a:off x="1619250" y="2492375"/>
            <a:ext cx="1584325" cy="1584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99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 dirty="0"/>
              <a:t>Step2: 将源程序文件编译为字节码文件</a:t>
            </a:r>
            <a:endParaRPr lang="zh-CN" altLang="en-US" sz="3600" dirty="0"/>
          </a:p>
        </p:txBody>
      </p:sp>
      <p:sp>
        <p:nvSpPr>
          <p:cNvPr id="39939" name="内容占位符 3993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609600" indent="-609600">
              <a:lnSpc>
                <a:spcPct val="80000"/>
              </a:lnSpc>
              <a:buAutoNum type="arabicParenBoth"/>
            </a:pPr>
            <a:r>
              <a:rPr lang="zh-CN" altLang="en-US" sz="3200" b="1" dirty="0"/>
              <a:t>进入DOS或命令提示符状态；</a:t>
            </a:r>
            <a:endParaRPr lang="zh-CN" altLang="en-US" sz="3200" b="1" dirty="0"/>
          </a:p>
          <a:p>
            <a:pPr marL="609600" indent="-609600">
              <a:lnSpc>
                <a:spcPct val="80000"/>
              </a:lnSpc>
              <a:buAutoNum type="arabicParenBoth"/>
            </a:pPr>
            <a:r>
              <a:rPr lang="zh-CN" altLang="en-US" sz="3200" b="1" dirty="0"/>
              <a:t>转到Java源程序所在目录，如D:\java\javacode</a:t>
            </a:r>
            <a:endParaRPr lang="zh-CN" altLang="en-US" sz="3200" b="1" dirty="0"/>
          </a:p>
          <a:p>
            <a:pPr marL="609600" indent="-609600">
              <a:lnSpc>
                <a:spcPct val="80000"/>
              </a:lnSpc>
              <a:buAutoNum type="arabicParenBoth"/>
            </a:pPr>
            <a:r>
              <a:rPr lang="zh-CN" altLang="en-US" sz="3200" b="1" dirty="0"/>
              <a:t>输入如下命令，并回车：</a:t>
            </a:r>
            <a:endParaRPr lang="zh-CN" altLang="en-US" sz="32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3200" b="1" dirty="0"/>
              <a:t>      javac HelloWorld.java</a:t>
            </a:r>
            <a:endParaRPr lang="zh-CN" altLang="en-US" sz="3200" b="1" dirty="0"/>
          </a:p>
          <a:p>
            <a:pPr marL="609600" indent="-609600">
              <a:lnSpc>
                <a:spcPct val="80000"/>
              </a:lnSpc>
              <a:buNone/>
            </a:pPr>
            <a:endParaRPr lang="zh-CN" altLang="en-US" sz="32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3800" b="1" dirty="0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注意：编译成功后将生成字节码文件</a:t>
            </a:r>
            <a:endParaRPr lang="zh-CN" altLang="en-US" sz="3800" b="1" dirty="0">
              <a:solidFill>
                <a:srgbClr val="FF0066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3800" b="1" dirty="0">
                <a:solidFill>
                  <a:srgbClr val="FF0066"/>
                </a:solidFill>
                <a:latin typeface="Times New Roman" panose="02020603050405020304" pitchFamily="2" charset="0"/>
                <a:ea typeface="华文琥珀" panose="02010800040101010101" pitchFamily="2" charset="-122"/>
              </a:rPr>
              <a:t>            HelloWorld.class</a:t>
            </a:r>
            <a:endParaRPr lang="zh-CN" altLang="en-US" sz="3800" b="1" dirty="0">
              <a:solidFill>
                <a:srgbClr val="FF0066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zh-CN" altLang="en-US" sz="2500" b="1" dirty="0">
              <a:solidFill>
                <a:srgbClr val="FF0066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409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3700"/>
              <a:t>Step3: </a:t>
            </a:r>
            <a:r>
              <a:rPr lang="zh-CN" altLang="en-US" sz="3700"/>
              <a:t>配套的</a:t>
            </a:r>
            <a:r>
              <a:rPr lang="en-US" altLang="zh-CN" sz="3700"/>
              <a:t>HTML</a:t>
            </a:r>
            <a:r>
              <a:rPr lang="zh-CN" altLang="en-US" sz="3700"/>
              <a:t>文件</a:t>
            </a:r>
            <a:endParaRPr lang="zh-CN" altLang="en-US" sz="3700"/>
          </a:p>
        </p:txBody>
      </p:sp>
      <p:sp>
        <p:nvSpPr>
          <p:cNvPr id="40962" name="文本占位符 4096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897437"/>
          </a:xfrm>
        </p:spPr>
        <p:txBody>
          <a:bodyPr anchor="t"/>
          <a:lstStyle/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zh-CN" altLang="en-US" sz="2400" b="1"/>
              <a:t>在“记事本”，输入如下代码，并保存为</a:t>
            </a:r>
            <a:r>
              <a:rPr lang="en-US" altLang="zh-CN" sz="2400" b="1"/>
              <a:t>Hello.html</a:t>
            </a:r>
            <a:endParaRPr lang="en-US" altLang="zh-CN" sz="2400" b="1"/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endParaRPr lang="en-US" altLang="zh-CN" sz="2400" b="1"/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&lt;HTML&gt;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	&lt;HEAD&gt;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		&lt;TITLE&gt; A Simple Program &lt;/TITLE&gt;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	&lt;/HEAD&gt;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	&lt;BODY&gt;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		Here is the output of my program: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		&lt;APPLET CODE="</a:t>
            </a:r>
            <a:r>
              <a:rPr lang="en-US" altLang="zh-CN" sz="2400" b="1" u="sng">
                <a:solidFill>
                  <a:srgbClr val="FF0000"/>
                </a:solidFill>
                <a:latin typeface="Times New Roman" panose="02020603050405020304" pitchFamily="2" charset="0"/>
              </a:rPr>
              <a:t>HelloWorld.class</a:t>
            </a:r>
            <a:r>
              <a:rPr lang="en-US" altLang="zh-CN" sz="2400" b="1">
                <a:latin typeface="Times New Roman" panose="02020603050405020304" pitchFamily="2" charset="0"/>
              </a:rPr>
              <a:t>" WIDTH=150 HEIGHT=25&gt;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		&lt;/APPLET&gt;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	&lt;/BODY&gt;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marL="609600" indent="-6096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&lt;/HTML&gt;</a:t>
            </a:r>
            <a:endParaRPr lang="en-US" altLang="zh-CN" sz="2400" b="1"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19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3700"/>
              <a:t>Step4: </a:t>
            </a:r>
            <a:r>
              <a:rPr lang="zh-CN" altLang="en-US" sz="3700"/>
              <a:t>运行程序</a:t>
            </a:r>
            <a:endParaRPr lang="zh-CN" altLang="en-US" sz="3700"/>
          </a:p>
        </p:txBody>
      </p:sp>
      <p:sp>
        <p:nvSpPr>
          <p:cNvPr id="4198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609600" indent="-609600">
              <a:buNone/>
            </a:pPr>
            <a:r>
              <a:rPr lang="zh-CN" altLang="en-US" sz="2400" b="1"/>
              <a:t>输入如下命令，并回车：</a:t>
            </a:r>
            <a:endParaRPr lang="zh-CN" altLang="en-US" sz="2400" b="1"/>
          </a:p>
          <a:p>
            <a:pPr marL="609600" indent="-609600"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</a:rPr>
              <a:t>appletviewer Hello.html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2" charset="0"/>
            </a:endParaRPr>
          </a:p>
          <a:p>
            <a:pPr marL="609600" indent="-609600">
              <a:buNone/>
            </a:pPr>
            <a:endParaRPr lang="en-US" altLang="zh-CN" sz="2100" b="1">
              <a:solidFill>
                <a:srgbClr val="FF0000"/>
              </a:solidFill>
            </a:endParaRPr>
          </a:p>
          <a:p>
            <a:pPr marL="609600" indent="-609600">
              <a:buNone/>
            </a:pPr>
            <a:endParaRPr lang="en-US" altLang="zh-CN" sz="2100" b="1">
              <a:solidFill>
                <a:schemeClr val="folHlink"/>
              </a:solidFill>
            </a:endParaRPr>
          </a:p>
          <a:p>
            <a:pPr marL="609600" indent="-609600">
              <a:buNone/>
            </a:pPr>
            <a:endParaRPr lang="en-US" altLang="zh-CN" sz="1900" b="1">
              <a:solidFill>
                <a:srgbClr val="FF0066"/>
              </a:solidFill>
              <a:latin typeface="Times New Roman" panose="02020603050405020304" pitchFamily="2" charset="0"/>
              <a:ea typeface="华文琥珀" panose="02010800040101010101" pitchFamily="2" charset="-122"/>
            </a:endParaRPr>
          </a:p>
        </p:txBody>
      </p:sp>
      <p:pic>
        <p:nvPicPr>
          <p:cNvPr id="41988" name="图片 419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738" y="3068638"/>
            <a:ext cx="5688012" cy="342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6T6IV`S5HZJ3LKCJO2U)C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3060" y="41910"/>
            <a:ext cx="6021705" cy="663067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43009"/>
          <p:cNvSpPr>
            <a:spLocks noGrp="1"/>
          </p:cNvSpPr>
          <p:nvPr>
            <p:ph type="title"/>
          </p:nvPr>
        </p:nvSpPr>
        <p:spPr>
          <a:xfrm>
            <a:off x="1066800" y="522288"/>
            <a:ext cx="7772400" cy="1143000"/>
          </a:xfrm>
        </p:spPr>
        <p:txBody>
          <a:bodyPr lIns="92075" tIns="46038" rIns="92075" bIns="46038" anchor="ctr"/>
          <a:lstStyle/>
          <a:p>
            <a:r>
              <a:rPr lang="zh-CN" altLang="en-US" b="0" dirty="0"/>
              <a:t>Java 程序基本结构</a:t>
            </a:r>
            <a:endParaRPr lang="zh-CN" altLang="en-US" b="0" dirty="0"/>
          </a:p>
        </p:txBody>
      </p:sp>
      <p:grpSp>
        <p:nvGrpSpPr>
          <p:cNvPr id="43010" name="组合 43010"/>
          <p:cNvGrpSpPr/>
          <p:nvPr/>
        </p:nvGrpSpPr>
        <p:grpSpPr>
          <a:xfrm>
            <a:off x="1258888" y="1700213"/>
            <a:ext cx="5486400" cy="4648200"/>
            <a:chOff x="0" y="0"/>
            <a:chExt cx="3456" cy="2928"/>
          </a:xfrm>
        </p:grpSpPr>
        <p:sp>
          <p:nvSpPr>
            <p:cNvPr id="43011" name="矩形 43011"/>
            <p:cNvSpPr/>
            <p:nvPr/>
          </p:nvSpPr>
          <p:spPr>
            <a:xfrm>
              <a:off x="0" y="0"/>
              <a:ext cx="3456" cy="29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3012" name="矩形 43012"/>
            <p:cNvSpPr/>
            <p:nvPr/>
          </p:nvSpPr>
          <p:spPr>
            <a:xfrm>
              <a:off x="144" y="150"/>
              <a:ext cx="3168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import语句</a:t>
              </a:r>
              <a:endPara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3013" name="文本框 43013"/>
            <p:cNvSpPr txBox="1"/>
            <p:nvPr/>
          </p:nvSpPr>
          <p:spPr>
            <a:xfrm>
              <a:off x="48" y="590"/>
              <a:ext cx="3385" cy="23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2" charset="0"/>
                  <a:ea typeface="宋体" panose="02010600030101010101" pitchFamily="2" charset="-122"/>
                </a:rPr>
                <a:t>class</a:t>
              </a:r>
              <a:endPara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solidFill>
                    <a:schemeClr val="bg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{</a:t>
              </a:r>
              <a:endParaRPr lang="en-US" altLang="zh-CN" sz="2400" b="1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solidFill>
                    <a:schemeClr val="bg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b="1">
                  <a:latin typeface="Times New Roman" panose="02020603050405020304" pitchFamily="2" charset="0"/>
                  <a:ea typeface="宋体" panose="02010600030101010101" pitchFamily="2" charset="-122"/>
                </a:rPr>
                <a:t>public static void main(String[ ] args)</a:t>
              </a:r>
              <a:endPara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solidFill>
                    <a:schemeClr val="bg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 {</a:t>
              </a:r>
              <a:endParaRPr lang="en-US" altLang="zh-CN" sz="2400" b="1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lang="en-US" altLang="zh-CN" sz="2400" b="1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lang="en-US" altLang="zh-CN" sz="2400" b="1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lang="en-US" altLang="zh-CN" sz="2400" b="1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solidFill>
                    <a:schemeClr val="bg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  }</a:t>
              </a:r>
              <a:endParaRPr lang="en-US" altLang="zh-CN" sz="2400" b="1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solidFill>
                    <a:schemeClr val="bg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}</a:t>
              </a:r>
              <a:endParaRPr lang="en-US" altLang="zh-CN" sz="2400" b="1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矩形 43014"/>
            <p:cNvSpPr/>
            <p:nvPr/>
          </p:nvSpPr>
          <p:spPr>
            <a:xfrm>
              <a:off x="624" y="598"/>
              <a:ext cx="1344" cy="3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主类名称</a:t>
              </a:r>
              <a:endParaRPr lang="zh-CN" altLang="en-US" sz="2400" b="1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矩形 43015"/>
            <p:cNvSpPr/>
            <p:nvPr/>
          </p:nvSpPr>
          <p:spPr>
            <a:xfrm>
              <a:off x="336" y="1742"/>
              <a:ext cx="2880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方法体</a:t>
              </a:r>
              <a:endParaRPr lang="zh-CN" altLang="en-US" sz="2800" b="1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017" name="矩形标注 43016"/>
          <p:cNvSpPr/>
          <p:nvPr/>
        </p:nvSpPr>
        <p:spPr>
          <a:xfrm>
            <a:off x="6732588" y="1844675"/>
            <a:ext cx="2089150" cy="3097213"/>
          </a:xfrm>
          <a:prstGeom prst="wedgeRectCallout">
            <a:avLst>
              <a:gd name="adj1" fmla="val -260301"/>
              <a:gd name="adj2" fmla="val -3232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程序中如果用到了系统所提供的额外的类，就必须放置一个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import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4033"/>
          <p:cNvSpPr>
            <a:spLocks noGrp="1"/>
          </p:cNvSpPr>
          <p:nvPr>
            <p:ph type="title"/>
          </p:nvPr>
        </p:nvSpPr>
        <p:spPr>
          <a:xfrm>
            <a:off x="468313" y="549275"/>
            <a:ext cx="7543800" cy="1143000"/>
          </a:xfrm>
        </p:spPr>
        <p:txBody>
          <a:bodyPr lIns="92075" tIns="46038" rIns="92075" bIns="46038" anchor="ctr"/>
          <a:lstStyle/>
          <a:p>
            <a:r>
              <a:rPr lang="zh-CN" altLang="en-US"/>
              <a:t>编写</a:t>
            </a:r>
            <a:r>
              <a:rPr lang="en-US" altLang="zh-CN"/>
              <a:t>Java</a:t>
            </a:r>
            <a:r>
              <a:rPr lang="zh-CN" altLang="en-US"/>
              <a:t>程序需要注意的几点</a:t>
            </a:r>
            <a:endParaRPr lang="zh-CN" altLang="en-US"/>
          </a:p>
        </p:txBody>
      </p:sp>
      <p:sp>
        <p:nvSpPr>
          <p:cNvPr id="44035" name="文本占位符 44034"/>
          <p:cNvSpPr>
            <a:spLocks noGrp="1"/>
          </p:cNvSpPr>
          <p:nvPr>
            <p:ph idx="1"/>
          </p:nvPr>
        </p:nvSpPr>
        <p:spPr>
          <a:xfrm>
            <a:off x="630238" y="2060575"/>
            <a:ext cx="7762875" cy="4248150"/>
          </a:xfrm>
        </p:spPr>
        <p:txBody>
          <a:bodyPr/>
          <a:lstStyle/>
          <a:p>
            <a:pPr fontAlgn="base"/>
            <a:r>
              <a:rPr lang="zh-CN" altLang="en-US" b="1" strike="noStrike" noProof="1">
                <a:effectLst>
                  <a:outerShdw blurRad="38100" dist="38100" dir="2700000">
                    <a:srgbClr val="C0C0C0"/>
                  </a:outerShdw>
                </a:effectLst>
              </a:rPr>
              <a:t>Java 区分大小写</a:t>
            </a:r>
            <a:endParaRPr lang="zh-CN" altLang="en-US" b="1" strike="noStrike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fontAlgn="base"/>
            <a:r>
              <a:rPr lang="zh-CN" altLang="en-US" b="1" strike="noStrike" noProof="1">
                <a:effectLst>
                  <a:outerShdw blurRad="38100" dist="38100" dir="2700000">
                    <a:srgbClr val="C0C0C0"/>
                  </a:outerShdw>
                </a:effectLst>
              </a:rPr>
              <a:t>类定义不能嵌套</a:t>
            </a:r>
            <a:endParaRPr lang="zh-CN" altLang="en-US" b="1" strike="noStrike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fontAlgn="base"/>
            <a:r>
              <a:rPr lang="zh-CN" altLang="en-US" b="1" strike="noStrike" noProof="1">
                <a:effectLst>
                  <a:outerShdw blurRad="38100" dist="38100" dir="2700000">
                    <a:srgbClr val="C0C0C0"/>
                  </a:outerShdw>
                </a:effectLst>
              </a:rPr>
              <a:t>一个程序中可以有一个或多个类，但其中只能有一个主类 (public)</a:t>
            </a:r>
            <a:endParaRPr lang="zh-CN" altLang="en-US" b="1" strike="noStrike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fontAlgn="base"/>
            <a:r>
              <a:rPr lang="zh-CN" altLang="en-US" b="1" strike="noStrike" noProof="1">
                <a:effectLst>
                  <a:outerShdw blurRad="38100" dist="38100" dir="2700000">
                    <a:srgbClr val="C0C0C0"/>
                  </a:outerShdw>
                </a:effectLst>
              </a:rPr>
              <a:t>源程序编写完毕，应该用主类名作为文件名，再加后缀 .java 存储成磁盘文件</a:t>
            </a:r>
            <a:endParaRPr lang="zh-CN" altLang="en-US" b="1" strike="noStrike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45057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 anchor="b"/>
          <a:lstStyle/>
          <a:p>
            <a:r>
              <a:rPr lang="zh-CN" altLang="en-US"/>
              <a:t>易犯错误</a:t>
            </a:r>
            <a:endParaRPr lang="zh-CN" altLang="en-US"/>
          </a:p>
        </p:txBody>
      </p:sp>
      <p:sp>
        <p:nvSpPr>
          <p:cNvPr id="45059" name="内容占位符 45058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文件名和类名不一致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800" b="1" dirty="0"/>
              <a:t>Java区分大小写，不一致时以类名为准。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main函数声明错误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800" b="1" dirty="0"/>
              <a:t>public static void：公开、静态、无返回值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800" b="1" dirty="0"/>
              <a:t>String[] args：参数为字符串数组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Java关键字拼写错误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800" b="1" dirty="0"/>
              <a:t>Java关键字全部小写。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引用API中类的名称、属性和方法拼写错误，命名规则如下：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800" b="1" dirty="0"/>
              <a:t>类名称：以大写字母开头的名词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800" b="1" dirty="0"/>
              <a:t>属性：以小写字母开头的名词(可带定语)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800" b="1" dirty="0"/>
              <a:t>方法：以小写字母开头的动词或动宾词组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608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848600" cy="863600"/>
          </a:xfrm>
        </p:spPr>
        <p:txBody>
          <a:bodyPr anchor="ctr"/>
          <a:lstStyle/>
          <a:p>
            <a:r>
              <a:rPr lang="zh-CN" altLang="en-US"/>
              <a:t>总结：</a:t>
            </a:r>
            <a:endParaRPr lang="zh-CN" altLang="en-US"/>
          </a:p>
        </p:txBody>
      </p:sp>
      <p:sp>
        <p:nvSpPr>
          <p:cNvPr id="46083" name="内容占位符 4608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724400"/>
          </a:xfrm>
        </p:spPr>
        <p:txBody>
          <a:bodyPr anchor="t"/>
          <a:lstStyle/>
          <a:p>
            <a:r>
              <a:rPr lang="zh-CN" altLang="en-US" b="1"/>
              <a:t>了解</a:t>
            </a:r>
            <a:r>
              <a:rPr lang="en-US" altLang="zh-CN" b="1"/>
              <a:t>Java</a:t>
            </a:r>
            <a:r>
              <a:rPr lang="zh-CN" altLang="en-US" b="1"/>
              <a:t>程序设计语言的历史与现状。</a:t>
            </a:r>
            <a:endParaRPr lang="zh-CN" altLang="en-US" b="1"/>
          </a:p>
          <a:p>
            <a:r>
              <a:rPr lang="zh-CN" altLang="en-US" b="1"/>
              <a:t>熟悉</a:t>
            </a:r>
            <a:r>
              <a:rPr lang="en-US" altLang="zh-CN" b="1"/>
              <a:t>Java</a:t>
            </a:r>
            <a:r>
              <a:rPr lang="zh-CN" altLang="en-US" b="1"/>
              <a:t>工作原理 </a:t>
            </a:r>
            <a:endParaRPr lang="zh-CN" altLang="en-US" b="1"/>
          </a:p>
          <a:p>
            <a:r>
              <a:rPr lang="zh-CN" altLang="en-US" b="1"/>
              <a:t>了解</a:t>
            </a:r>
            <a:r>
              <a:rPr lang="en-US" altLang="zh-CN" b="1"/>
              <a:t>Java</a:t>
            </a:r>
            <a:r>
              <a:rPr lang="zh-CN" altLang="en-US" b="1"/>
              <a:t>的特点 </a:t>
            </a:r>
            <a:endParaRPr lang="zh-CN" altLang="en-US" b="1"/>
          </a:p>
          <a:p>
            <a:r>
              <a:rPr lang="zh-CN" altLang="en-US" b="1"/>
              <a:t>能够区分</a:t>
            </a:r>
            <a:r>
              <a:rPr lang="en-US" altLang="zh-CN" b="1"/>
              <a:t>Java</a:t>
            </a:r>
            <a:r>
              <a:rPr lang="zh-CN" altLang="en-US" b="1"/>
              <a:t>与</a:t>
            </a:r>
            <a:r>
              <a:rPr lang="en-US" altLang="zh-CN" b="1"/>
              <a:t>C++</a:t>
            </a:r>
            <a:r>
              <a:rPr lang="zh-CN" altLang="en-US" b="1"/>
              <a:t>两种语言的不同</a:t>
            </a:r>
            <a:endParaRPr lang="zh-CN" altLang="en-US" b="1"/>
          </a:p>
          <a:p>
            <a:r>
              <a:rPr lang="zh-CN" altLang="en-US" b="1"/>
              <a:t>了解</a:t>
            </a:r>
            <a:r>
              <a:rPr lang="en-US" altLang="zh-CN" b="1"/>
              <a:t>JDK</a:t>
            </a:r>
            <a:r>
              <a:rPr lang="zh-CN" altLang="en-US" b="1"/>
              <a:t>及</a:t>
            </a:r>
            <a:r>
              <a:rPr lang="en-US" altLang="zh-CN" b="1"/>
              <a:t>Java</a:t>
            </a:r>
            <a:r>
              <a:rPr lang="zh-CN" altLang="en-US" b="1"/>
              <a:t>运行环境 </a:t>
            </a:r>
            <a:endParaRPr lang="zh-CN" altLang="en-US" b="1"/>
          </a:p>
          <a:p>
            <a:r>
              <a:rPr lang="zh-CN" altLang="en-US" b="1"/>
              <a:t>能够编写简单的应用程序和小应用程序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608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848600" cy="863600"/>
          </a:xfrm>
        </p:spPr>
        <p:txBody>
          <a:bodyPr anchor="ctr"/>
          <a:lstStyle/>
          <a:p>
            <a:r>
              <a:rPr lang="zh-CN" altLang="en-US"/>
              <a:t>课后作业：</a:t>
            </a:r>
            <a:endParaRPr lang="zh-CN" altLang="en-US"/>
          </a:p>
        </p:txBody>
      </p:sp>
      <p:sp>
        <p:nvSpPr>
          <p:cNvPr id="46083" name="内容占位符 46082"/>
          <p:cNvSpPr>
            <a:spLocks noGrp="1"/>
          </p:cNvSpPr>
          <p:nvPr>
            <p:ph idx="1"/>
          </p:nvPr>
        </p:nvSpPr>
        <p:spPr>
          <a:xfrm>
            <a:off x="370840" y="1447800"/>
            <a:ext cx="8299450" cy="4724400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）下载并安装某个版本的</a:t>
            </a:r>
            <a:r>
              <a:rPr lang="en-US" altLang="zh-CN" b="1"/>
              <a:t>JDK</a:t>
            </a:r>
            <a:r>
              <a:rPr lang="zh-CN" altLang="en-US" b="1"/>
              <a:t>安装程序。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）对环境变量进行</a:t>
            </a:r>
            <a:r>
              <a:rPr lang="zh-CN" altLang="en-US" b="1"/>
              <a:t>设置。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）编写一个简单的应用程序，例如，输出100以内的全部偶数，并以10个一行的形式输出。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1142984"/>
            <a:ext cx="4643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QQ</a:t>
            </a:r>
            <a:r>
              <a:rPr lang="zh-CN" altLang="en-US" sz="4000" dirty="0" smtClean="0"/>
              <a:t>群：</a:t>
            </a:r>
            <a:r>
              <a:rPr lang="en-US" altLang="zh-CN" sz="4000" dirty="0" smtClean="0"/>
              <a:t>595761897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71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课程安排</a:t>
            </a:r>
            <a:endParaRPr lang="zh-CN" altLang="en-US"/>
          </a:p>
        </p:txBody>
      </p:sp>
      <p:sp>
        <p:nvSpPr>
          <p:cNvPr id="7170" name="文本占位符 7170"/>
          <p:cNvSpPr>
            <a:spLocks noGrp="1"/>
          </p:cNvSpPr>
          <p:nvPr>
            <p:ph idx="1"/>
          </p:nvPr>
        </p:nvSpPr>
        <p:spPr>
          <a:xfrm>
            <a:off x="323850" y="1557338"/>
            <a:ext cx="8820150" cy="4824412"/>
          </a:xfrm>
        </p:spPr>
        <p:txBody>
          <a:bodyPr anchor="t"/>
          <a:lstStyle/>
          <a:p>
            <a:r>
              <a:rPr lang="zh-CN" altLang="en-US" b="1" dirty="0"/>
              <a:t>总课时：56 学时 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授课：32 学时    上机实验：24 学时 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上机实验安排：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时间：第 </a:t>
            </a:r>
            <a:r>
              <a:rPr lang="en-US" altLang="zh-CN" b="1" dirty="0">
                <a:solidFill>
                  <a:srgbClr val="FF0000"/>
                </a:solidFill>
              </a:rPr>
              <a:t>4-15 </a:t>
            </a:r>
            <a:r>
              <a:rPr lang="zh-CN" altLang="en-US" b="1" dirty="0">
                <a:solidFill>
                  <a:srgbClr val="FF0000"/>
                </a:solidFill>
              </a:rPr>
              <a:t>周，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地点：按课表上执行！    </a:t>
            </a:r>
            <a:r>
              <a:rPr lang="zh-CN" altLang="en-US" b="1" dirty="0"/>
              <a:t>    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81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授课模式</a:t>
            </a:r>
            <a:endParaRPr lang="zh-CN" altLang="en-US"/>
          </a:p>
        </p:txBody>
      </p:sp>
      <p:sp>
        <p:nvSpPr>
          <p:cNvPr id="8194" name="文本占位符 8194"/>
          <p:cNvSpPr>
            <a:spLocks noGrp="1"/>
          </p:cNvSpPr>
          <p:nvPr>
            <p:ph idx="1"/>
          </p:nvPr>
        </p:nvSpPr>
        <p:spPr>
          <a:xfrm>
            <a:off x="635" y="1719580"/>
            <a:ext cx="9079865" cy="4411345"/>
          </a:xfrm>
        </p:spPr>
        <p:txBody>
          <a:bodyPr anchor="t"/>
          <a:lstStyle/>
          <a:p>
            <a:r>
              <a:rPr lang="zh-CN" altLang="en-US" b="1"/>
              <a:t>课堂讲解</a:t>
            </a:r>
            <a:endParaRPr lang="zh-CN" altLang="en-US" b="1"/>
          </a:p>
          <a:p>
            <a:pPr lvl="1"/>
            <a:endParaRPr lang="zh-CN" altLang="en-US" b="1"/>
          </a:p>
          <a:p>
            <a:r>
              <a:rPr lang="zh-CN" altLang="en-US" b="1"/>
              <a:t>上机实验</a:t>
            </a:r>
            <a:endParaRPr lang="zh-CN" altLang="en-US" b="1"/>
          </a:p>
          <a:p>
            <a:pPr lvl="1"/>
            <a:r>
              <a:rPr lang="zh-CN" altLang="en-US" b="1"/>
              <a:t>每次二或三道程序设计题；</a:t>
            </a:r>
            <a:endParaRPr lang="zh-CN" altLang="en-US" b="1"/>
          </a:p>
          <a:p>
            <a:pPr marL="344805" lvl="1" indent="0">
              <a:buNone/>
            </a:pPr>
            <a:endParaRPr lang="zh-CN" altLang="en-US" b="1"/>
          </a:p>
          <a:p>
            <a:r>
              <a:rPr lang="zh-CN" altLang="en-US" b="1"/>
              <a:t>课程考核方式：</a:t>
            </a:r>
            <a:endParaRPr lang="zh-CN" altLang="en-US" b="1"/>
          </a:p>
          <a:p>
            <a:pPr marL="344805" lvl="1" indent="0"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）期末考试成绩占</a:t>
            </a:r>
            <a:r>
              <a:rPr lang="en-US" altLang="zh-CN" b="1"/>
              <a:t> 60%</a:t>
            </a:r>
            <a:endParaRPr lang="en-US" altLang="zh-CN" b="1"/>
          </a:p>
          <a:p>
            <a:pPr marL="344805" lvl="1" indent="0"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）平时成绩占</a:t>
            </a:r>
            <a:r>
              <a:rPr lang="en-US" altLang="zh-CN" b="1"/>
              <a:t>40%</a:t>
            </a:r>
            <a:r>
              <a:rPr lang="zh-CN" altLang="en-US" b="1"/>
              <a:t>，其中：</a:t>
            </a:r>
            <a:endParaRPr lang="zh-CN" altLang="en-US" b="1"/>
          </a:p>
          <a:p>
            <a:pPr marL="344805" lvl="1" indent="0">
              <a:buNone/>
            </a:pPr>
            <a:r>
              <a:rPr lang="zh-CN" altLang="en-US" b="1"/>
              <a:t> </a:t>
            </a:r>
            <a:r>
              <a:rPr lang="en-US" altLang="zh-CN" b="1"/>
              <a:t>                                      </a:t>
            </a:r>
            <a:r>
              <a:rPr lang="zh-CN" altLang="en-US" b="1"/>
              <a:t>实验成绩</a:t>
            </a:r>
            <a:r>
              <a:rPr lang="en-US" altLang="zh-CN" b="1"/>
              <a:t>30%</a:t>
            </a:r>
            <a:r>
              <a:rPr lang="zh-CN" altLang="en-US" b="1"/>
              <a:t>、随堂测验</a:t>
            </a:r>
            <a:r>
              <a:rPr lang="en-US" altLang="zh-CN" b="1"/>
              <a:t>10%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92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一、</a:t>
            </a:r>
            <a:r>
              <a:rPr lang="en-US" altLang="zh-CN"/>
              <a:t>Java</a:t>
            </a:r>
            <a:r>
              <a:rPr lang="zh-CN" altLang="en-US"/>
              <a:t>的历史与现状 </a:t>
            </a:r>
            <a:endParaRPr lang="zh-CN" altLang="en-US"/>
          </a:p>
        </p:txBody>
      </p:sp>
      <p:sp>
        <p:nvSpPr>
          <p:cNvPr id="9218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b="1" dirty="0"/>
              <a:t>机器语言				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汇编语言 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高级语言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1954 年- FORTRAN		 </a:t>
            </a:r>
            <a:br>
              <a:rPr lang="zh-CN" altLang="en-US" b="1" dirty="0"/>
            </a:br>
            <a:r>
              <a:rPr lang="zh-CN" altLang="en-US" b="1" dirty="0"/>
              <a:t>1964 年- BASIC                  1970 年- Pascal</a:t>
            </a:r>
            <a:br>
              <a:rPr lang="zh-CN" altLang="en-US" b="1" dirty="0"/>
            </a:br>
            <a:r>
              <a:rPr lang="zh-CN" altLang="en-US" b="1" dirty="0"/>
              <a:t>1972 年- C			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1983 年- C++			 </a:t>
            </a:r>
            <a:br>
              <a:rPr lang="zh-CN" altLang="en-US" b="1" dirty="0"/>
            </a:br>
            <a:r>
              <a:rPr lang="zh-CN" altLang="en-US" b="1" dirty="0"/>
              <a:t>1990 年- Python		</a:t>
            </a:r>
            <a:r>
              <a:rPr lang="zh-CN" altLang="en-US" b="1" dirty="0">
                <a:solidFill>
                  <a:srgbClr val="FF0000"/>
                </a:solidFill>
              </a:rPr>
              <a:t>1990 年- Java </a:t>
            </a:r>
            <a:br>
              <a:rPr lang="zh-CN" altLang="en-US" b="1" dirty="0">
                <a:solidFill>
                  <a:srgbClr val="FF0000"/>
                </a:solidFill>
              </a:rPr>
            </a:br>
            <a:r>
              <a:rPr lang="zh-CN" altLang="en-US" b="1" dirty="0"/>
              <a:t> 2000 年- C #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1265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863600"/>
          </a:xfrm>
        </p:spPr>
        <p:txBody>
          <a:bodyPr anchor="b"/>
          <a:lstStyle/>
          <a:p>
            <a:r>
              <a:rPr lang="en-US" altLang="zh-CN"/>
              <a:t>Java</a:t>
            </a:r>
            <a:r>
              <a:rPr lang="zh-CN" altLang="en-US"/>
              <a:t>与其他语言的横向比较</a:t>
            </a:r>
            <a:endParaRPr lang="zh-CN" altLang="en-US"/>
          </a:p>
        </p:txBody>
      </p:sp>
      <p:graphicFrame>
        <p:nvGraphicFramePr>
          <p:cNvPr id="11267" name="表格 11266"/>
          <p:cNvGraphicFramePr/>
          <p:nvPr/>
        </p:nvGraphicFramePr>
        <p:xfrm>
          <a:off x="762000" y="2057400"/>
          <a:ext cx="7696200" cy="3810635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295400"/>
                <a:gridCol w="1752600"/>
                <a:gridCol w="1447800"/>
              </a:tblGrid>
              <a:tr h="8223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</a:rPr>
                        <a:t>主流的程序设计语言</a:t>
                      </a:r>
                      <a:r>
                        <a:rPr lang="zh-CN" altLang="en-US" sz="2400" b="1"/>
                        <a:t> 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C++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Object Pascal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Java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C#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</a:rPr>
                        <a:t>桌面应用程序框架</a:t>
                      </a:r>
                      <a:r>
                        <a:rPr lang="zh-CN" altLang="en-US" sz="2400" b="1"/>
                        <a:t> 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MFC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VCL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JFC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.NET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</a:rPr>
                        <a:t>企业应用程序框架</a:t>
                      </a:r>
                      <a:r>
                        <a:rPr lang="zh-CN" altLang="en-US" sz="2400" b="1"/>
                        <a:t> 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Windows DNA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</a:rPr>
                        <a:t>（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ASP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COM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COM+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sz="2000"/>
                        <a:t> 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J2EE 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.NetFramework</a:t>
                      </a:r>
                      <a:r>
                        <a:rPr lang="en-US" altLang="zh-CN" sz="2000"/>
                        <a:t> 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</a:rPr>
                        <a:t>开发工具</a:t>
                      </a:r>
                      <a:r>
                        <a:rPr lang="zh-CN" altLang="en-US" sz="2400" b="1"/>
                        <a:t> 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Visual C++</a:t>
                      </a:r>
                      <a:endParaRPr lang="en-US" altLang="zh-CN" sz="2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 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C++ Builder</a:t>
                      </a:r>
                      <a:endParaRPr lang="zh-CN" altLang="en-US" sz="2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Delphi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JDK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，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Visual J++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，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JBuilder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buClr>
                          <a:schemeClr val="accent2"/>
                        </a:buClr>
                        <a:defRPr sz="2200" kern="1200"/>
                      </a:lvl2pPr>
                      <a:lvl3pPr marL="987425" lvl="2" indent="-293370">
                        <a:buClr>
                          <a:schemeClr val="accent1"/>
                        </a:buClr>
                        <a:defRPr sz="2100" kern="1200"/>
                      </a:lvl3pPr>
                      <a:lvl4pPr marL="1281430" lvl="3" indent="-292100">
                        <a:buClr>
                          <a:schemeClr val="tx2"/>
                        </a:buClr>
                        <a:defRPr sz="1800" kern="1200"/>
                      </a:lvl4pPr>
                      <a:lvl5pPr marL="1598930" lvl="4" indent="-316230">
                        <a:buClr>
                          <a:schemeClr val="fol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Visual C#</a:t>
                      </a:r>
                      <a:r>
                        <a:rPr lang="en-US" altLang="zh-CN" sz="2000"/>
                        <a:t> 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9" name="圆角矩形标注 11298"/>
          <p:cNvSpPr/>
          <p:nvPr/>
        </p:nvSpPr>
        <p:spPr>
          <a:xfrm>
            <a:off x="2339975" y="1268413"/>
            <a:ext cx="1152525" cy="576262"/>
          </a:xfrm>
          <a:prstGeom prst="wedgeRoundRectCallout">
            <a:avLst>
              <a:gd name="adj1" fmla="val -111431"/>
              <a:gd name="adj2" fmla="val 10537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语言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0" name="圆角矩形标注 11299"/>
          <p:cNvSpPr/>
          <p:nvPr/>
        </p:nvSpPr>
        <p:spPr>
          <a:xfrm>
            <a:off x="4067175" y="1268413"/>
            <a:ext cx="2017713" cy="577850"/>
          </a:xfrm>
          <a:prstGeom prst="wedgeRoundRectCallout">
            <a:avLst>
              <a:gd name="adj1" fmla="val -138750"/>
              <a:gd name="adj2" fmla="val 28324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方法和技术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1" name="圆角矩形标注 11300"/>
          <p:cNvSpPr/>
          <p:nvPr/>
        </p:nvSpPr>
        <p:spPr>
          <a:xfrm>
            <a:off x="2411413" y="6021388"/>
            <a:ext cx="2017712" cy="577850"/>
          </a:xfrm>
          <a:prstGeom prst="wedgeRoundRectCallout">
            <a:avLst>
              <a:gd name="adj1" fmla="val -97130"/>
              <a:gd name="adj2" fmla="val -34944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方法和技术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2" name="圆角矩形标注 11301"/>
          <p:cNvSpPr/>
          <p:nvPr/>
        </p:nvSpPr>
        <p:spPr>
          <a:xfrm>
            <a:off x="250825" y="6021388"/>
            <a:ext cx="1008063" cy="577850"/>
          </a:xfrm>
          <a:prstGeom prst="wedgeRoundRectCallout">
            <a:avLst>
              <a:gd name="adj1" fmla="val 77718"/>
              <a:gd name="adj2" fmla="val -22637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软件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animBg="1"/>
      <p:bldP spid="11300" grpId="0" animBg="1"/>
      <p:bldP spid="11301" grpId="0" animBg="1"/>
      <p:bldP spid="11302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430,&quot;width&quot;:10380}"/>
</p:tagLst>
</file>

<file path=ppt/tags/tag2.xml><?xml version="1.0" encoding="utf-8"?>
<p:tagLst xmlns:p="http://schemas.openxmlformats.org/presentationml/2006/main">
  <p:tag name="KSO_WM_UNIT_TABLE_BEAUTIFY" val="smartTable{63b59ab3-9518-4970-9329-562aa960d414}"/>
</p:tagLst>
</file>

<file path=ppt/tags/tag3.xml><?xml version="1.0" encoding="utf-8"?>
<p:tagLst xmlns:p="http://schemas.openxmlformats.org/presentationml/2006/main">
  <p:tag name="commondata" val="eyJoZGlkIjoiZmEwODBhMzFiZDU0MGUzNzZlN2U3MTczNzEwZjc0NjcifQ=="/>
</p:tagLst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6794</Words>
  <Application>WPS 演示</Application>
  <PresentationFormat>全屏显示(4:3)</PresentationFormat>
  <Paragraphs>485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PMingLiU</vt:lpstr>
      <vt:lpstr>MingLiU-ExtB</vt:lpstr>
      <vt:lpstr>Verdana</vt:lpstr>
      <vt:lpstr>標楷體</vt:lpstr>
      <vt:lpstr>微软雅黑</vt:lpstr>
      <vt:lpstr>Arial Unicode MS</vt:lpstr>
      <vt:lpstr>华文琥珀</vt:lpstr>
      <vt:lpstr>Webdings</vt:lpstr>
      <vt:lpstr>Symbol</vt:lpstr>
      <vt:lpstr>Network</vt:lpstr>
      <vt:lpstr>第一讲 Java 概述 </vt:lpstr>
      <vt:lpstr>Java语言程序设计</vt:lpstr>
      <vt:lpstr>参考书目</vt:lpstr>
      <vt:lpstr>PowerPoint 演示文稿</vt:lpstr>
      <vt:lpstr>PowerPoint 演示文稿</vt:lpstr>
      <vt:lpstr>课程安排</vt:lpstr>
      <vt:lpstr>授课模式</vt:lpstr>
      <vt:lpstr>一、Java的历史与现状 </vt:lpstr>
      <vt:lpstr>Java与其他语言的横向比较</vt:lpstr>
      <vt:lpstr>Java的发展历史 </vt:lpstr>
      <vt:lpstr>Java的发展历史</vt:lpstr>
      <vt:lpstr>Java的发展历史</vt:lpstr>
      <vt:lpstr>PowerPoint 演示文稿</vt:lpstr>
      <vt:lpstr>二、Java工作原理 </vt:lpstr>
      <vt:lpstr>PowerPoint 演示文稿</vt:lpstr>
      <vt:lpstr>PowerPoint 演示文稿</vt:lpstr>
      <vt:lpstr>Java平台</vt:lpstr>
      <vt:lpstr>Java平台</vt:lpstr>
      <vt:lpstr>Java平台的版本 </vt:lpstr>
      <vt:lpstr>三、Java语言的特性 </vt:lpstr>
      <vt:lpstr>Java 与 C及C++的区别</vt:lpstr>
      <vt:lpstr>四、JDK及Java运行环境</vt:lpstr>
      <vt:lpstr>Java软件开发工具——JDK </vt:lpstr>
      <vt:lpstr>PowerPoint 演示文稿</vt:lpstr>
      <vt:lpstr>JDK安装过程(for windows)</vt:lpstr>
      <vt:lpstr>Java安装目录说明  C:\Program Files\Java\jdk1.8.0_181\</vt:lpstr>
      <vt:lpstr>五、Java 程序样例</vt:lpstr>
      <vt:lpstr>Applet （小应用程序）</vt:lpstr>
      <vt:lpstr>Application </vt:lpstr>
      <vt:lpstr>DOS命令的使用</vt:lpstr>
      <vt:lpstr>5.1  创建第一个应用程序</vt:lpstr>
      <vt:lpstr>Step1： 创建源程序文件</vt:lpstr>
      <vt:lpstr>Step2： 编译源程序文件</vt:lpstr>
      <vt:lpstr>Step3：运行字节码文件</vt:lpstr>
      <vt:lpstr>5.2 创建第一个 Applet 小应用程序 （JDK已经不支持Applet，下面的内容仅供大家了解！）</vt:lpstr>
      <vt:lpstr>Step1: 创建源程序文件 </vt:lpstr>
      <vt:lpstr>Step2: 将源程序文件编译为字节码文件</vt:lpstr>
      <vt:lpstr>Step3: 配套的HTML文件</vt:lpstr>
      <vt:lpstr>Step4: 运行程序</vt:lpstr>
      <vt:lpstr>Java 程序基本结构</vt:lpstr>
      <vt:lpstr>编写Java程序需要注意的几点</vt:lpstr>
      <vt:lpstr>易犯错误</vt:lpstr>
      <vt:lpstr>总结：</vt:lpstr>
      <vt:lpstr>课后作业：</vt:lpstr>
    </vt:vector>
  </TitlesOfParts>
  <Company>zy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江峰</cp:lastModifiedBy>
  <cp:revision>120</cp:revision>
  <dcterms:created xsi:type="dcterms:W3CDTF">2003-03-11T06:13:00Z</dcterms:created>
  <dcterms:modified xsi:type="dcterms:W3CDTF">2024-02-28T10:24:33Z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C3C86244FDC4482E9491B70D163BFAEC</vt:lpwstr>
  </property>
</Properties>
</file>