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2" r:id="rId6"/>
    <p:sldId id="278" r:id="rId7"/>
    <p:sldId id="311" r:id="rId8"/>
    <p:sldId id="279" r:id="rId9"/>
    <p:sldId id="312" r:id="rId10"/>
    <p:sldId id="258" r:id="rId11"/>
    <p:sldId id="314" r:id="rId12"/>
    <p:sldId id="315" r:id="rId13"/>
    <p:sldId id="316" r:id="rId14"/>
    <p:sldId id="317" r:id="rId15"/>
    <p:sldId id="280" r:id="rId16"/>
    <p:sldId id="321" r:id="rId17"/>
    <p:sldId id="320" r:id="rId18"/>
    <p:sldId id="313" r:id="rId19"/>
    <p:sldId id="319" r:id="rId20"/>
    <p:sldId id="323" r:id="rId21"/>
    <p:sldId id="324" r:id="rId22"/>
    <p:sldId id="325" r:id="rId23"/>
    <p:sldId id="270" r:id="rId24"/>
    <p:sldId id="355" r:id="rId25"/>
    <p:sldId id="272" r:id="rId26"/>
    <p:sldId id="341" r:id="rId27"/>
    <p:sldId id="343" r:id="rId28"/>
    <p:sldId id="344" r:id="rId29"/>
    <p:sldId id="356" r:id="rId30"/>
    <p:sldId id="348" r:id="rId31"/>
    <p:sldId id="349" r:id="rId32"/>
    <p:sldId id="345" r:id="rId33"/>
    <p:sldId id="346" r:id="rId34"/>
    <p:sldId id="327" r:id="rId35"/>
  </p:sldIdLst>
  <p:sldSz cx="9144000" cy="6858000" type="screen4x3"/>
  <p:notesSz cx="6858000" cy="9144000"/>
  <p:custDataLst>
    <p:tags r:id="rId39"/>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lvl="0" fontAlgn="base"/>
            <a:endParaRPr lang="zh-CN"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sz="1200" strike="noStrike" noProof="1"/>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sz="1200" strike="noStrike" noProof="1">
                <a:latin typeface="Times New Roman" panose="02020603050405020304" pitchFamily="2" charset="0"/>
                <a:ea typeface="宋体" panose="02010600030101010101" pitchFamily="2" charset="-122"/>
                <a:cs typeface="+mn-ea"/>
              </a:rPr>
            </a:fld>
            <a:endParaRPr lang="zh-CN"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p:cNvSpPr>
          <p:nvPr>
            <p:ph type="sldImg"/>
          </p:nvPr>
        </p:nvSpPr>
        <p:spPr>
          <a:ln/>
        </p:spPr>
      </p:sp>
      <p:sp>
        <p:nvSpPr>
          <p:cNvPr id="5122" name="文本占位符 2"/>
          <p:cNvSpPr>
            <a:spLocks noGrp="1" noRot="1"/>
          </p:cNvSpPr>
          <p:nvPr>
            <p:ph type="body"/>
          </p:nvPr>
        </p:nvSpPr>
        <p:spPr>
          <a:ln/>
        </p:spPr>
        <p:txBody>
          <a:bodyPr anchor="ctr" anchorCtr="0"/>
          <a:p>
            <a:pPr lvl="0"/>
            <a:endParaRPr lang="zh-CN" altLang="en-US"/>
          </a:p>
        </p:txBody>
      </p:sp>
      <p:sp>
        <p:nvSpPr>
          <p:cNvPr id="5123" name="灯片编号占位符 3"/>
          <p:cNvSpPr>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5" name="组合 2054"/>
          <p:cNvGrpSpPr/>
          <p:nvPr/>
        </p:nvGrpSpPr>
        <p:grpSpPr>
          <a:xfrm>
            <a:off x="0" y="1371600"/>
            <a:ext cx="8405813" cy="1246188"/>
            <a:chOff x="0" y="0"/>
            <a:chExt cx="5295" cy="785"/>
          </a:xfrm>
        </p:grpSpPr>
        <p:sp>
          <p:nvSpPr>
            <p:cNvPr id="2051" name="未知"/>
            <p:cNvSpPr/>
            <p:nvPr userDrawn="1"/>
          </p:nvSpPr>
          <p:spPr>
            <a:xfrm rot="-507431">
              <a:off x="0" y="613"/>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2" name="未知"/>
            <p:cNvSpPr/>
            <p:nvPr userDrawn="1"/>
          </p:nvSpPr>
          <p:spPr>
            <a:xfrm rot="-507431">
              <a:off x="1173" y="0"/>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3" name="组合 2057"/>
            <p:cNvGrpSpPr/>
            <p:nvPr userDrawn="1"/>
          </p:nvGrpSpPr>
          <p:grpSpPr>
            <a:xfrm>
              <a:off x="1008" y="384"/>
              <a:ext cx="288" cy="288"/>
              <a:chOff x="0" y="0"/>
              <a:chExt cx="192" cy="192"/>
            </a:xfrm>
          </p:grpSpPr>
          <p:sp>
            <p:nvSpPr>
              <p:cNvPr id="2054" name="椭圆 2058"/>
              <p:cNvSpPr/>
              <p:nvPr/>
            </p:nvSpPr>
            <p:spPr>
              <a:xfrm>
                <a:off x="0" y="0"/>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 name="椭圆 2059"/>
              <p:cNvSpPr/>
              <p:nvPr/>
            </p:nvSpPr>
            <p:spPr>
              <a:xfrm>
                <a:off x="96" y="51"/>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56" name="椭圆 2060"/>
              <p:cNvSpPr/>
              <p:nvPr/>
            </p:nvSpPr>
            <p:spPr>
              <a:xfrm>
                <a:off x="30" y="24"/>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57" name="椭圆 2061"/>
              <p:cNvSpPr/>
              <p:nvPr/>
            </p:nvSpPr>
            <p:spPr>
              <a:xfrm>
                <a:off x="30" y="78"/>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58" name="椭圆 2062"/>
              <p:cNvSpPr/>
              <p:nvPr/>
            </p:nvSpPr>
            <p:spPr>
              <a:xfrm>
                <a:off x="75" y="96"/>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59" name="椭圆 2063"/>
              <p:cNvSpPr/>
              <p:nvPr/>
            </p:nvSpPr>
            <p:spPr>
              <a:xfrm>
                <a:off x="135" y="9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60" name="椭圆 2064"/>
              <p:cNvSpPr/>
              <p:nvPr/>
            </p:nvSpPr>
            <p:spPr>
              <a:xfrm>
                <a:off x="87" y="135"/>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61" name="椭圆 2065"/>
              <p:cNvSpPr/>
              <p:nvPr/>
            </p:nvSpPr>
            <p:spPr>
              <a:xfrm>
                <a:off x="30" y="12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62" name="椭圆 2066"/>
              <p:cNvSpPr/>
              <p:nvPr/>
            </p:nvSpPr>
            <p:spPr>
              <a:xfrm>
                <a:off x="84" y="3"/>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grpSp>
      </p:grpSp>
      <p:grpSp>
        <p:nvGrpSpPr>
          <p:cNvPr id="2063" name="组合 2049"/>
          <p:cNvGrpSpPr/>
          <p:nvPr/>
        </p:nvGrpSpPr>
        <p:grpSpPr>
          <a:xfrm>
            <a:off x="0" y="0"/>
            <a:ext cx="9144000" cy="6858000"/>
            <a:chOff x="0" y="0"/>
            <a:chExt cx="5760" cy="4320"/>
          </a:xfrm>
        </p:grpSpPr>
        <p:grpSp>
          <p:nvGrpSpPr>
            <p:cNvPr id="2064" name="组合 2050"/>
            <p:cNvGrpSpPr/>
            <p:nvPr userDrawn="1"/>
          </p:nvGrpSpPr>
          <p:grpSpPr>
            <a:xfrm>
              <a:off x="0" y="0"/>
              <a:ext cx="5760" cy="4320"/>
              <a:chOff x="0" y="0"/>
              <a:chExt cx="5760" cy="4320"/>
            </a:xfrm>
          </p:grpSpPr>
          <p:sp>
            <p:nvSpPr>
              <p:cNvPr id="2065" name="矩形 205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2066" name="矩形 2052"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grpSp>
        <p:sp>
          <p:nvSpPr>
            <p:cNvPr id="2067" name="矩形 205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grpSp>
      <p:sp>
        <p:nvSpPr>
          <p:cNvPr id="2068" name="标题 2067"/>
          <p:cNvSpPr>
            <a:spLocks noGrp="1"/>
          </p:cNvSpPr>
          <p:nvPr>
            <p:ph type="ctrTitle"/>
          </p:nvPr>
        </p:nvSpPr>
        <p:spPr>
          <a:xfrm>
            <a:off x="1828800" y="2133600"/>
            <a:ext cx="7315200" cy="1600200"/>
          </a:xfrm>
          <a:prstGeom prst="rect">
            <a:avLst/>
          </a:prstGeom>
          <a:noFill/>
          <a:ln w="9525">
            <a:noFill/>
          </a:ln>
        </p:spPr>
        <p:txBody>
          <a:bodyPr anchor="ctr"/>
          <a:lstStyle>
            <a:lvl1pPr lvl="0" algn="l">
              <a:defRPr kern="1200"/>
            </a:lvl1pPr>
          </a:lstStyle>
          <a:p>
            <a:pPr lvl="0" fontAlgn="base"/>
            <a:r>
              <a:rPr lang="zh-CN" altLang="en-US" strike="noStrike" noProof="1"/>
              <a:t>单击此处编辑母版标题样式</a:t>
            </a:r>
            <a:endParaRPr lang="zh-CN" altLang="en-US" strike="noStrike" noProof="1"/>
          </a:p>
        </p:txBody>
      </p:sp>
      <p:sp>
        <p:nvSpPr>
          <p:cNvPr id="2069" name="副标题 2068"/>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70" name="日期占位符 2069"/>
          <p:cNvSpPr>
            <a:spLocks noGrp="1"/>
          </p:cNvSpPr>
          <p:nvPr>
            <p:ph type="dt" sz="half" idx="2"/>
          </p:nvPr>
        </p:nvSpPr>
        <p:spPr>
          <a:xfrm>
            <a:off x="1371600" y="6248400"/>
            <a:ext cx="1905000" cy="457200"/>
          </a:xfrm>
          <a:prstGeom prst="rect">
            <a:avLst/>
          </a:prstGeom>
          <a:noFill/>
          <a:ln w="9525">
            <a:noFill/>
          </a:ln>
        </p:spPr>
        <p:txBody>
          <a:bodyPr anchor="t"/>
          <a:p>
            <a:pPr fontAlgn="base"/>
            <a:endParaRPr lang="zh-CN" altLang="en-US" strike="noStrike" noProof="1">
              <a:latin typeface="Arial Narrow" panose="020B0606020202030204" pitchFamily="2" charset="0"/>
            </a:endParaRPr>
          </a:p>
        </p:txBody>
      </p:sp>
      <p:sp>
        <p:nvSpPr>
          <p:cNvPr id="2071" name="页脚占位符 2070"/>
          <p:cNvSpPr>
            <a:spLocks noGrp="1"/>
          </p:cNvSpPr>
          <p:nvPr>
            <p:ph type="ftr" sz="quarter" idx="3"/>
          </p:nvPr>
        </p:nvSpPr>
        <p:spPr>
          <a:xfrm>
            <a:off x="3733800" y="6248400"/>
            <a:ext cx="2895600" cy="457200"/>
          </a:xfrm>
          <a:prstGeom prst="rect">
            <a:avLst/>
          </a:prstGeom>
          <a:noFill/>
          <a:ln w="9525">
            <a:noFill/>
          </a:ln>
        </p:spPr>
        <p:txBody>
          <a:bodyPr anchor="t"/>
          <a:p>
            <a:pPr fontAlgn="base"/>
            <a:endParaRPr lang="zh-CN" strike="noStrike" noProof="1">
              <a:latin typeface="Arial Narrow" panose="020B0606020202030204" pitchFamily="2" charset="0"/>
            </a:endParaRPr>
          </a:p>
        </p:txBody>
      </p:sp>
      <p:sp>
        <p:nvSpPr>
          <p:cNvPr id="2072" name="灯片编号占位符 2071"/>
          <p:cNvSpPr>
            <a:spLocks noGrp="1"/>
          </p:cNvSpPr>
          <p:nvPr>
            <p:ph type="sldNum" sz="quarter" idx="4"/>
          </p:nvPr>
        </p:nvSpPr>
        <p:spPr>
          <a:xfrm>
            <a:off x="7086600" y="6248400"/>
            <a:ext cx="1905000" cy="457200"/>
          </a:xfrm>
          <a:prstGeom prst="rect">
            <a:avLst/>
          </a:prstGeom>
          <a:noFill/>
          <a:ln w="9525">
            <a:noFill/>
          </a:ln>
        </p:spPr>
        <p:txBody>
          <a:bodyPr anchor="t"/>
          <a:p>
            <a:pPr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latin typeface="Arial Narrow" panose="020B060602020203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wipe(right)">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a:p>
        </p:txBody>
      </p:sp>
      <p:sp>
        <p:nvSpPr>
          <p:cNvPr id="7" name="页脚占位符 6"/>
          <p:cNvSpPr>
            <a:spLocks noGrp="1"/>
          </p:cNvSpPr>
          <p:nvPr>
            <p:ph type="ftr" sz="quarter" idx="11"/>
          </p:nvPr>
        </p:nvSpPr>
        <p:spPr/>
        <p:txBody>
          <a:bodyPr/>
          <a:p>
            <a:pPr lvl="0" fontAlgn="base"/>
            <a:endParaRPr lang="zh-CN" strike="noStrike" noProof="1"/>
          </a:p>
        </p:txBody>
      </p:sp>
      <p:sp>
        <p:nvSpPr>
          <p:cNvPr id="8" name="灯片编号占位符 7"/>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1025"/>
          <p:cNvGrpSpPr/>
          <p:nvPr/>
        </p:nvGrpSpPr>
        <p:grpSpPr>
          <a:xfrm>
            <a:off x="-22225" y="-139700"/>
            <a:ext cx="9166225" cy="6997700"/>
            <a:chOff x="0" y="0"/>
            <a:chExt cx="5775" cy="4409"/>
          </a:xfrm>
        </p:grpSpPr>
        <p:sp>
          <p:nvSpPr>
            <p:cNvPr id="1027" name="矩形 1026"/>
            <p:cNvSpPr/>
            <p:nvPr userDrawn="1"/>
          </p:nvSpPr>
          <p:spPr>
            <a:xfrm>
              <a:off x="15" y="390"/>
              <a:ext cx="5760" cy="727"/>
            </a:xfrm>
            <a:prstGeom prst="rect">
              <a:avLst/>
            </a:prstGeom>
            <a:solidFill>
              <a:schemeClr val="accent2"/>
            </a:soli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28" name="矩形 1027" descr="Cacback"/>
            <p:cNvSpPr/>
            <p:nvPr userDrawn="1"/>
          </p:nvSpPr>
          <p:spPr>
            <a:xfrm>
              <a:off x="15" y="89"/>
              <a:ext cx="1119" cy="4320"/>
            </a:xfrm>
            <a:prstGeom prst="rect">
              <a:avLst/>
            </a:prstGeom>
            <a:blipFill rotWithShape="0">
              <a:blip r:embed="rId14"/>
            </a:blip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grpSp>
          <p:nvGrpSpPr>
            <p:cNvPr id="1029" name="组合 1028"/>
            <p:cNvGrpSpPr/>
            <p:nvPr userDrawn="1"/>
          </p:nvGrpSpPr>
          <p:grpSpPr>
            <a:xfrm>
              <a:off x="0" y="0"/>
              <a:ext cx="5295" cy="785"/>
              <a:chOff x="0" y="0"/>
              <a:chExt cx="5295" cy="785"/>
            </a:xfrm>
          </p:grpSpPr>
          <p:sp>
            <p:nvSpPr>
              <p:cNvPr id="1030" name="未知"/>
              <p:cNvSpPr/>
              <p:nvPr userDrawn="1"/>
            </p:nvSpPr>
            <p:spPr>
              <a:xfrm rot="-507431">
                <a:off x="0" y="613"/>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未知"/>
              <p:cNvSpPr/>
              <p:nvPr userDrawn="1"/>
            </p:nvSpPr>
            <p:spPr>
              <a:xfrm rot="-507431">
                <a:off x="1173" y="0"/>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1031"/>
              <p:cNvGrpSpPr/>
              <p:nvPr userDrawn="1"/>
            </p:nvGrpSpPr>
            <p:grpSpPr>
              <a:xfrm>
                <a:off x="1013" y="415"/>
                <a:ext cx="192" cy="192"/>
                <a:chOff x="0" y="0"/>
                <a:chExt cx="192" cy="192"/>
              </a:xfrm>
            </p:grpSpPr>
            <p:sp>
              <p:nvSpPr>
                <p:cNvPr id="1033" name="椭圆 1032"/>
                <p:cNvSpPr/>
                <p:nvPr/>
              </p:nvSpPr>
              <p:spPr>
                <a:xfrm>
                  <a:off x="0" y="0"/>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34" name="椭圆 1033"/>
                <p:cNvSpPr/>
                <p:nvPr/>
              </p:nvSpPr>
              <p:spPr>
                <a:xfrm>
                  <a:off x="96" y="51"/>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35" name="椭圆 1034"/>
                <p:cNvSpPr/>
                <p:nvPr/>
              </p:nvSpPr>
              <p:spPr>
                <a:xfrm>
                  <a:off x="30" y="24"/>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36" name="椭圆 1035"/>
                <p:cNvSpPr/>
                <p:nvPr/>
              </p:nvSpPr>
              <p:spPr>
                <a:xfrm>
                  <a:off x="30" y="78"/>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37" name="椭圆 1036"/>
                <p:cNvSpPr/>
                <p:nvPr/>
              </p:nvSpPr>
              <p:spPr>
                <a:xfrm>
                  <a:off x="75" y="96"/>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38" name="椭圆 1037"/>
                <p:cNvSpPr/>
                <p:nvPr/>
              </p:nvSpPr>
              <p:spPr>
                <a:xfrm>
                  <a:off x="135" y="9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39" name="椭圆 1038"/>
                <p:cNvSpPr/>
                <p:nvPr/>
              </p:nvSpPr>
              <p:spPr>
                <a:xfrm>
                  <a:off x="87" y="135"/>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40" name="椭圆 1039"/>
                <p:cNvSpPr/>
                <p:nvPr/>
              </p:nvSpPr>
              <p:spPr>
                <a:xfrm>
                  <a:off x="30" y="12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sp>
              <p:nvSpPr>
                <p:cNvPr id="1041" name="椭圆 1040"/>
                <p:cNvSpPr/>
                <p:nvPr/>
              </p:nvSpPr>
              <p:spPr>
                <a:xfrm>
                  <a:off x="84" y="3"/>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grpSp>
        </p:grpSp>
        <p:sp>
          <p:nvSpPr>
            <p:cNvPr id="1042" name="矩形 1041"/>
            <p:cNvSpPr/>
            <p:nvPr userDrawn="1"/>
          </p:nvSpPr>
          <p:spPr>
            <a:xfrm>
              <a:off x="441" y="1274"/>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2" charset="0"/>
                <a:ea typeface="宋体" panose="02010600030101010101" pitchFamily="2" charset="-122"/>
              </a:endParaRPr>
            </a:p>
          </p:txBody>
        </p:sp>
      </p:grpSp>
      <p:sp>
        <p:nvSpPr>
          <p:cNvPr id="1043" name="标题 1042"/>
          <p:cNvSpPr>
            <a:spLocks noGrp="1"/>
          </p:cNvSpPr>
          <p:nvPr>
            <p:ph type="title"/>
          </p:nvPr>
        </p:nvSpPr>
        <p:spPr>
          <a:xfrm>
            <a:off x="1154113" y="457200"/>
            <a:ext cx="77724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44" name="文本占位符 104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45" name="日期占位符 1044"/>
          <p:cNvSpPr>
            <a:spLocks noGrp="1"/>
          </p:cNvSpPr>
          <p:nvPr>
            <p:ph type="dt" sz="half" idx="2"/>
          </p:nvPr>
        </p:nvSpPr>
        <p:spPr>
          <a:xfrm>
            <a:off x="685800" y="6248400"/>
            <a:ext cx="1905000" cy="457200"/>
          </a:xfrm>
          <a:prstGeom prst="rect">
            <a:avLst/>
          </a:prstGeom>
          <a:noFill/>
          <a:ln w="9525">
            <a:noFill/>
          </a:ln>
        </p:spPr>
        <p:txBody>
          <a:bodyPr/>
          <a:lstStyle>
            <a:lvl1pPr>
              <a:defRPr sz="1400">
                <a:latin typeface="Arial Narrow" panose="020B0606020202030204" pitchFamily="2" charset="0"/>
              </a:defRPr>
            </a:lvl1pPr>
          </a:lstStyle>
          <a:p>
            <a:pPr lvl="0" fontAlgn="base"/>
            <a:endParaRPr lang="zh-CN" altLang="en-US" strike="noStrike" noProof="1"/>
          </a:p>
        </p:txBody>
      </p:sp>
      <p:sp>
        <p:nvSpPr>
          <p:cNvPr id="1046" name="页脚占位符 104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Arial Narrow" panose="020B0606020202030204" pitchFamily="2" charset="0"/>
              </a:defRPr>
            </a:lvl1pPr>
          </a:lstStyle>
          <a:p>
            <a:pPr lvl="0" fontAlgn="base"/>
            <a:endParaRPr lang="zh-CN" strike="noStrike" noProof="1"/>
          </a:p>
        </p:txBody>
      </p:sp>
      <p:sp>
        <p:nvSpPr>
          <p:cNvPr id="1047" name="灯片编号占位符 104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atin typeface="Arial Narrow" panose="020B0606020202030204" pitchFamily="2" charset="0"/>
              </a:defRPr>
            </a:lvl1pPr>
          </a:lstStyle>
          <a:p>
            <a:pPr lvl="0" fontAlgn="base"/>
            <a:fld id="{9A0DB2DC-4C9A-4742-B13C-FB6460FD3503}" type="slidenum">
              <a:rPr lang="zh-CN" strike="noStrike" noProof="1">
                <a:latin typeface="Arial Narrow" panose="020B0606020202030204" pitchFamily="2"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Blip>
          <a:blip r:embed="rId15"/>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7169"/>
          <p:cNvSpPr>
            <a:spLocks noGrp="1"/>
          </p:cNvSpPr>
          <p:nvPr>
            <p:ph type="title"/>
          </p:nvPr>
        </p:nvSpPr>
        <p:spPr>
          <a:ln/>
        </p:spPr>
        <p:txBody>
          <a:bodyPr anchor="ctr" anchorCtr="0"/>
          <a:p>
            <a:r>
              <a:rPr lang="zh-CN" altLang="en-US" b="1"/>
              <a:t>第二章  </a:t>
            </a:r>
            <a:r>
              <a:rPr lang="en-US" altLang="zh-CN" b="1"/>
              <a:t>Java</a:t>
            </a:r>
            <a:r>
              <a:rPr lang="zh-CN" altLang="en-US" b="1"/>
              <a:t>语言基础</a:t>
            </a:r>
            <a:endParaRPr lang="zh-CN" altLang="en-US" b="1"/>
          </a:p>
        </p:txBody>
      </p:sp>
      <p:sp>
        <p:nvSpPr>
          <p:cNvPr id="7171" name="内容占位符 7170"/>
          <p:cNvSpPr>
            <a:spLocks noGrp="1"/>
          </p:cNvSpPr>
          <p:nvPr>
            <p:ph idx="1"/>
          </p:nvPr>
        </p:nvSpPr>
        <p:spPr>
          <a:xfrm>
            <a:off x="1066800" y="1905000"/>
            <a:ext cx="6324600" cy="4191000"/>
          </a:xfrm>
          <a:ln/>
        </p:spPr>
        <p:txBody>
          <a:bodyPr anchor="t" anchorCtr="0"/>
          <a:p>
            <a:pPr algn="just">
              <a:buNone/>
            </a:pPr>
            <a:r>
              <a:rPr lang="zh-CN" altLang="en-US" b="1">
                <a:solidFill>
                  <a:srgbClr val="3333FF"/>
                </a:solidFill>
                <a:latin typeface="Times New Roman" panose="02020603050405020304" pitchFamily="2" charset="0"/>
              </a:rPr>
              <a:t>主要内容：</a:t>
            </a:r>
            <a:r>
              <a:rPr lang="zh-CN" altLang="en-US" b="1"/>
              <a:t> </a:t>
            </a:r>
            <a:endParaRPr lang="zh-CN" altLang="en-US" b="1"/>
          </a:p>
          <a:p>
            <a:pPr algn="just"/>
            <a:r>
              <a:rPr lang="zh-CN" altLang="en-US" b="1"/>
              <a:t>标识符与保留字</a:t>
            </a:r>
            <a:endParaRPr lang="zh-CN" altLang="en-US" b="1"/>
          </a:p>
          <a:p>
            <a:pPr algn="just"/>
            <a:r>
              <a:rPr lang="zh-CN" altLang="en-US" b="1">
                <a:latin typeface="Times New Roman" panose="02020603050405020304" pitchFamily="2" charset="0"/>
              </a:rPr>
              <a:t>变量和常量</a:t>
            </a:r>
            <a:endParaRPr lang="zh-CN" altLang="en-US" b="1"/>
          </a:p>
          <a:p>
            <a:pPr algn="just"/>
            <a:r>
              <a:rPr lang="zh-CN" altLang="en-US" b="1">
                <a:latin typeface="Times New Roman" panose="02020603050405020304" pitchFamily="2" charset="0"/>
              </a:rPr>
              <a:t>基本数据类型</a:t>
            </a:r>
            <a:endParaRPr lang="zh-CN" altLang="en-US" b="1"/>
          </a:p>
          <a:p>
            <a:pPr algn="just"/>
            <a:r>
              <a:rPr lang="zh-CN" altLang="en-US" b="1">
                <a:latin typeface="Times New Roman" panose="02020603050405020304" pitchFamily="2" charset="0"/>
              </a:rPr>
              <a:t>数组</a:t>
            </a:r>
            <a:r>
              <a:rPr lang="en-US" altLang="zh-CN" b="1">
                <a:latin typeface="Times New Roman" panose="02020603050405020304" pitchFamily="2" charset="0"/>
              </a:rPr>
              <a:t> </a:t>
            </a:r>
            <a:endParaRPr lang="en-US" altLang="zh-CN" b="1">
              <a:latin typeface="Times New Roman" panose="02020603050405020304" pitchFamily="2" charset="0"/>
            </a:endParaRPr>
          </a:p>
        </p:txBody>
      </p:sp>
      <p:sp>
        <p:nvSpPr>
          <p:cNvPr id="409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1">
                                            <p:txEl>
                                              <p:charRg st="7" end="15"/>
                                            </p:txEl>
                                          </p:spTgt>
                                        </p:tgtEl>
                                        <p:attrNameLst>
                                          <p:attrName>style.visibility</p:attrName>
                                        </p:attrNameLst>
                                      </p:cBhvr>
                                      <p:to>
                                        <p:strVal val="visible"/>
                                      </p:to>
                                    </p:set>
                                    <p:animEffect transition="in" filter="box(in)">
                                      <p:cBhvr>
                                        <p:cTn id="7" dur="500"/>
                                        <p:tgtEl>
                                          <p:spTgt spid="7171">
                                            <p:txEl>
                                              <p:charRg st="7"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1">
                                            <p:txEl>
                                              <p:charRg st="15" end="21"/>
                                            </p:txEl>
                                          </p:spTgt>
                                        </p:tgtEl>
                                        <p:attrNameLst>
                                          <p:attrName>style.visibility</p:attrName>
                                        </p:attrNameLst>
                                      </p:cBhvr>
                                      <p:to>
                                        <p:strVal val="visible"/>
                                      </p:to>
                                    </p:set>
                                    <p:animEffect transition="in" filter="box(in)">
                                      <p:cBhvr>
                                        <p:cTn id="12" dur="500"/>
                                        <p:tgtEl>
                                          <p:spTgt spid="7171">
                                            <p:txEl>
                                              <p:charRg st="15"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1">
                                            <p:txEl>
                                              <p:charRg st="21" end="28"/>
                                            </p:txEl>
                                          </p:spTgt>
                                        </p:tgtEl>
                                        <p:attrNameLst>
                                          <p:attrName>style.visibility</p:attrName>
                                        </p:attrNameLst>
                                      </p:cBhvr>
                                      <p:to>
                                        <p:strVal val="visible"/>
                                      </p:to>
                                    </p:set>
                                    <p:animEffect transition="in" filter="box(in)">
                                      <p:cBhvr>
                                        <p:cTn id="17" dur="500"/>
                                        <p:tgtEl>
                                          <p:spTgt spid="7171">
                                            <p:txEl>
                                              <p:charRg st="21"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171">
                                            <p:txEl>
                                              <p:charRg st="36" end="45"/>
                                            </p:txEl>
                                          </p:spTgt>
                                        </p:tgtEl>
                                        <p:attrNameLst>
                                          <p:attrName>style.visibility</p:attrName>
                                        </p:attrNameLst>
                                      </p:cBhvr>
                                      <p:to>
                                        <p:strVal val="visible"/>
                                      </p:to>
                                    </p:set>
                                    <p:animEffect transition="in" filter="box(in)">
                                      <p:cBhvr>
                                        <p:cTn id="22" dur="500"/>
                                        <p:tgtEl>
                                          <p:spTgt spid="7171">
                                            <p:txEl>
                                              <p:charRg st="36"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8433"/>
          <p:cNvSpPr>
            <a:spLocks noGrp="1"/>
          </p:cNvSpPr>
          <p:nvPr>
            <p:ph type="title"/>
          </p:nvPr>
        </p:nvSpPr>
        <p:spPr>
          <a:ln/>
        </p:spPr>
        <p:txBody>
          <a:bodyPr anchor="ctr" anchorCtr="0"/>
          <a:p>
            <a:r>
              <a:rPr lang="zh-CN" altLang="en-US" b="1"/>
              <a:t>二、变量的声明</a:t>
            </a:r>
            <a:endParaRPr lang="zh-CN" altLang="en-US" b="1"/>
          </a:p>
        </p:txBody>
      </p:sp>
      <p:sp>
        <p:nvSpPr>
          <p:cNvPr id="18435" name="内容占位符 18434"/>
          <p:cNvSpPr>
            <a:spLocks noGrp="1"/>
          </p:cNvSpPr>
          <p:nvPr>
            <p:ph idx="1"/>
          </p:nvPr>
        </p:nvSpPr>
        <p:spPr>
          <a:xfrm>
            <a:off x="107950" y="1981200"/>
            <a:ext cx="8712200" cy="4256088"/>
          </a:xfrm>
          <a:ln/>
        </p:spPr>
        <p:txBody>
          <a:bodyPr anchor="t" anchorCtr="0"/>
          <a:p>
            <a:pPr>
              <a:buClr>
                <a:srgbClr val="3333FF"/>
              </a:buClr>
              <a:buSzPct val="80000"/>
              <a:buFont typeface="Wingdings" panose="05000000000000000000" pitchFamily="2" charset="2"/>
              <a:buChar char="n"/>
            </a:pPr>
            <a:r>
              <a:rPr lang="en-US" altLang="zh-CN" b="1"/>
              <a:t> </a:t>
            </a:r>
            <a:r>
              <a:rPr lang="zh-CN" altLang="en-US" b="1"/>
              <a:t>变量在使用前必须声明。声明一个变量就</a:t>
            </a:r>
            <a:endParaRPr lang="zh-CN" altLang="en-US" b="1"/>
          </a:p>
          <a:p>
            <a:pPr>
              <a:buClr>
                <a:srgbClr val="3333FF"/>
              </a:buClr>
              <a:buSzPct val="80000"/>
              <a:buFont typeface="Wingdings" panose="05000000000000000000" pitchFamily="2" charset="2"/>
              <a:buNone/>
            </a:pPr>
            <a:r>
              <a:rPr lang="zh-CN" altLang="en-US" b="1"/>
              <a:t>是在内存中开辟一块区域，通过变量名可以访</a:t>
            </a:r>
            <a:endParaRPr lang="zh-CN" altLang="en-US" b="1"/>
          </a:p>
          <a:p>
            <a:pPr>
              <a:buClr>
                <a:srgbClr val="3333FF"/>
              </a:buClr>
              <a:buSzPct val="80000"/>
              <a:buFont typeface="Wingdings" panose="05000000000000000000" pitchFamily="2" charset="2"/>
              <a:buNone/>
            </a:pPr>
            <a:r>
              <a:rPr lang="zh-CN" altLang="en-US" b="1"/>
              <a:t>问该区域。 </a:t>
            </a:r>
            <a:endParaRPr lang="zh-CN" altLang="en-US" b="1"/>
          </a:p>
          <a:p>
            <a:pPr>
              <a:buClr>
                <a:srgbClr val="3333FF"/>
              </a:buClr>
              <a:buSzPct val="80000"/>
              <a:buFont typeface="Wingdings" panose="05000000000000000000" pitchFamily="2" charset="2"/>
              <a:buChar char="n"/>
            </a:pPr>
            <a:r>
              <a:rPr lang="zh-CN" altLang="en-US" b="1"/>
              <a:t> 变量声明的语法：</a:t>
            </a:r>
            <a:endParaRPr lang="zh-CN" altLang="en-US" b="1"/>
          </a:p>
          <a:p>
            <a:pPr>
              <a:buNone/>
            </a:pPr>
            <a:r>
              <a:rPr lang="zh-CN" altLang="en-US" sz="2800" b="1">
                <a:latin typeface="Times New Roman" panose="02020603050405020304" pitchFamily="2" charset="0"/>
              </a:rPr>
              <a:t>    数据类型  变量名</a:t>
            </a:r>
            <a:r>
              <a:rPr lang="en-US" altLang="zh-CN" sz="2800" b="1">
                <a:latin typeface="Times New Roman" panose="02020603050405020304" pitchFamily="2" charset="0"/>
              </a:rPr>
              <a:t>1 </a:t>
            </a:r>
            <a:r>
              <a:rPr lang="en-US" altLang="zh-CN" sz="2800" b="1">
                <a:solidFill>
                  <a:srgbClr val="3333FF"/>
                </a:solidFill>
                <a:latin typeface="Times New Roman" panose="02020603050405020304" pitchFamily="2" charset="0"/>
              </a:rPr>
              <a:t>[=</a:t>
            </a:r>
            <a:r>
              <a:rPr lang="zh-CN" altLang="en-US" sz="2800" b="1">
                <a:solidFill>
                  <a:srgbClr val="3333FF"/>
                </a:solidFill>
                <a:latin typeface="Times New Roman" panose="02020603050405020304" pitchFamily="2" charset="0"/>
              </a:rPr>
              <a:t>变量值</a:t>
            </a:r>
            <a:r>
              <a:rPr lang="en-US" altLang="zh-CN" sz="2800" b="1">
                <a:solidFill>
                  <a:srgbClr val="3333FF"/>
                </a:solidFill>
                <a:latin typeface="Times New Roman" panose="02020603050405020304" pitchFamily="2" charset="0"/>
              </a:rPr>
              <a:t>1, </a:t>
            </a:r>
            <a:r>
              <a:rPr lang="zh-CN" altLang="en-US" sz="2800" b="1">
                <a:solidFill>
                  <a:srgbClr val="3333FF"/>
                </a:solidFill>
                <a:latin typeface="Times New Roman" panose="02020603050405020304" pitchFamily="2" charset="0"/>
              </a:rPr>
              <a:t>变量名</a:t>
            </a:r>
            <a:r>
              <a:rPr lang="en-US" altLang="zh-CN" sz="2800" b="1">
                <a:solidFill>
                  <a:srgbClr val="3333FF"/>
                </a:solidFill>
                <a:latin typeface="Times New Roman" panose="02020603050405020304" pitchFamily="2" charset="0"/>
              </a:rPr>
              <a:t>2 =</a:t>
            </a:r>
            <a:r>
              <a:rPr lang="zh-CN" altLang="en-US" sz="2800" b="1">
                <a:solidFill>
                  <a:srgbClr val="3333FF"/>
                </a:solidFill>
                <a:latin typeface="Times New Roman" panose="02020603050405020304" pitchFamily="2" charset="0"/>
              </a:rPr>
              <a:t>变量值</a:t>
            </a:r>
            <a:r>
              <a:rPr lang="en-US" altLang="zh-CN" sz="2800" b="1">
                <a:solidFill>
                  <a:srgbClr val="3333FF"/>
                </a:solidFill>
                <a:latin typeface="Times New Roman" panose="02020603050405020304" pitchFamily="2" charset="0"/>
              </a:rPr>
              <a:t>2...];</a:t>
            </a:r>
            <a:endParaRPr lang="en-US" altLang="zh-CN" sz="2800" b="1">
              <a:solidFill>
                <a:srgbClr val="3333FF"/>
              </a:solidFill>
              <a:latin typeface="Times New Roman" panose="02020603050405020304" pitchFamily="2" charset="0"/>
            </a:endParaRPr>
          </a:p>
          <a:p>
            <a:pPr>
              <a:buClr>
                <a:srgbClr val="3333FF"/>
              </a:buClr>
              <a:buSzPct val="80000"/>
              <a:buFont typeface="Wingdings" panose="05000000000000000000" pitchFamily="2" charset="2"/>
              <a:buChar char="n"/>
            </a:pPr>
            <a:r>
              <a:rPr lang="en-US" altLang="zh-CN" b="1">
                <a:latin typeface="Times New Roman" panose="02020603050405020304" pitchFamily="2" charset="0"/>
              </a:rPr>
              <a:t> </a:t>
            </a:r>
            <a:r>
              <a:rPr lang="zh-CN" altLang="en-US" b="1">
                <a:latin typeface="Times New Roman" panose="02020603050405020304" pitchFamily="2" charset="0"/>
              </a:rPr>
              <a:t>例如：</a:t>
            </a:r>
            <a:r>
              <a:rPr lang="en-US" altLang="zh-CN" b="1">
                <a:latin typeface="Times New Roman" panose="02020603050405020304" pitchFamily="2" charset="0"/>
              </a:rPr>
              <a:t>int a=1024, b=123;</a:t>
            </a:r>
            <a:endParaRPr lang="en-US" altLang="zh-CN" b="1">
              <a:latin typeface="Times New Roman" panose="02020603050405020304" pitchFamily="2" charset="0"/>
            </a:endParaRPr>
          </a:p>
          <a:p>
            <a:pPr>
              <a:buNone/>
            </a:pPr>
            <a:r>
              <a:rPr lang="en-US" altLang="zh-CN" b="1">
                <a:latin typeface="Times New Roman" panose="02020603050405020304" pitchFamily="2" charset="0"/>
              </a:rPr>
              <a:t>                char c = ‘A’;</a:t>
            </a:r>
            <a:endParaRPr lang="en-US" altLang="zh-CN" b="1">
              <a:latin typeface="Times New Roman" panose="02020603050405020304" pitchFamily="2" charset="0"/>
            </a:endParaRPr>
          </a:p>
          <a:p>
            <a:pPr>
              <a:buNone/>
            </a:pPr>
            <a:endParaRPr lang="en-US" altLang="zh-CN" sz="2800" b="1">
              <a:latin typeface="Times New Roman" panose="02020603050405020304" pitchFamily="2" charset="0"/>
            </a:endParaRPr>
          </a:p>
        </p:txBody>
      </p:sp>
      <p:sp>
        <p:nvSpPr>
          <p:cNvPr id="1433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charRg st="48" end="58"/>
                                            </p:txEl>
                                          </p:spTgt>
                                        </p:tgtEl>
                                        <p:attrNameLst>
                                          <p:attrName>style.visibility</p:attrName>
                                        </p:attrNameLst>
                                      </p:cBhvr>
                                      <p:to>
                                        <p:strVal val="visible"/>
                                      </p:to>
                                    </p:set>
                                    <p:animEffect transition="in" filter="box(in)">
                                      <p:cBhvr>
                                        <p:cTn id="7" dur="500"/>
                                        <p:tgtEl>
                                          <p:spTgt spid="18435">
                                            <p:txEl>
                                              <p:charRg st="48" end="5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charRg st="58" end="99"/>
                                            </p:txEl>
                                          </p:spTgt>
                                        </p:tgtEl>
                                        <p:attrNameLst>
                                          <p:attrName>style.visibility</p:attrName>
                                        </p:attrNameLst>
                                      </p:cBhvr>
                                      <p:to>
                                        <p:strVal val="visible"/>
                                      </p:to>
                                    </p:set>
                                    <p:animEffect transition="in" filter="box(in)">
                                      <p:cBhvr>
                                        <p:cTn id="10" dur="500"/>
                                        <p:tgtEl>
                                          <p:spTgt spid="18435">
                                            <p:txEl>
                                              <p:charRg st="58" end="9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8435">
                                            <p:txEl>
                                              <p:charRg st="99" end="122"/>
                                            </p:txEl>
                                          </p:spTgt>
                                        </p:tgtEl>
                                        <p:attrNameLst>
                                          <p:attrName>style.visibility</p:attrName>
                                        </p:attrNameLst>
                                      </p:cBhvr>
                                      <p:to>
                                        <p:strVal val="visible"/>
                                      </p:to>
                                    </p:set>
                                    <p:animEffect transition="in" filter="box(in)">
                                      <p:cBhvr>
                                        <p:cTn id="15" dur="500"/>
                                        <p:tgtEl>
                                          <p:spTgt spid="18435">
                                            <p:txEl>
                                              <p:charRg st="99" end="12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8435">
                                            <p:txEl>
                                              <p:charRg st="122" end="152"/>
                                            </p:txEl>
                                          </p:spTgt>
                                        </p:tgtEl>
                                        <p:attrNameLst>
                                          <p:attrName>style.visibility</p:attrName>
                                        </p:attrNameLst>
                                      </p:cBhvr>
                                      <p:to>
                                        <p:strVal val="visible"/>
                                      </p:to>
                                    </p:set>
                                    <p:animEffect transition="in" filter="box(in)">
                                      <p:cBhvr>
                                        <p:cTn id="18" dur="500"/>
                                        <p:tgtEl>
                                          <p:spTgt spid="18435">
                                            <p:txEl>
                                              <p:charRg st="122"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9457"/>
          <p:cNvSpPr>
            <a:spLocks noGrp="1"/>
          </p:cNvSpPr>
          <p:nvPr>
            <p:ph type="title"/>
          </p:nvPr>
        </p:nvSpPr>
        <p:spPr>
          <a:ln/>
        </p:spPr>
        <p:txBody>
          <a:bodyPr anchor="ctr" anchorCtr="0"/>
          <a:p>
            <a:r>
              <a:rPr lang="zh-CN" altLang="en-US" b="1"/>
              <a:t>三、变量的作用域</a:t>
            </a:r>
            <a:endParaRPr lang="zh-CN" altLang="en-US" b="1"/>
          </a:p>
        </p:txBody>
      </p:sp>
      <p:sp>
        <p:nvSpPr>
          <p:cNvPr id="19459" name="内容占位符 19458"/>
          <p:cNvSpPr>
            <a:spLocks noGrp="1"/>
          </p:cNvSpPr>
          <p:nvPr>
            <p:ph idx="1"/>
          </p:nvPr>
        </p:nvSpPr>
        <p:spPr>
          <a:xfrm>
            <a:off x="179388" y="1981200"/>
            <a:ext cx="8569325" cy="4687888"/>
          </a:xfrm>
          <a:ln/>
        </p:spPr>
        <p:txBody>
          <a:bodyPr anchor="t" anchorCtr="0"/>
          <a:p>
            <a:pPr>
              <a:lnSpc>
                <a:spcPct val="90000"/>
              </a:lnSpc>
              <a:buClr>
                <a:srgbClr val="3333FF"/>
              </a:buClr>
              <a:buSzPct val="80000"/>
              <a:buFont typeface="Wingdings" panose="05000000000000000000" pitchFamily="2" charset="2"/>
              <a:buChar char="n"/>
            </a:pPr>
            <a:r>
              <a:rPr lang="en-US" altLang="zh-CN" sz="2400" b="1"/>
              <a:t> </a:t>
            </a:r>
            <a:r>
              <a:rPr lang="zh-CN" altLang="en-US" sz="2400" b="1"/>
              <a:t>按照变量作用域的不同，可以把变量分成下面四种类型：</a:t>
            </a:r>
            <a:endParaRPr lang="zh-CN" altLang="en-US" sz="2400" b="1"/>
          </a:p>
          <a:p>
            <a:pPr>
              <a:lnSpc>
                <a:spcPct val="90000"/>
              </a:lnSpc>
              <a:buClr>
                <a:srgbClr val="3333FF"/>
              </a:buClr>
              <a:buSzPct val="80000"/>
              <a:buFont typeface="Wingdings" panose="05000000000000000000" pitchFamily="2" charset="2"/>
              <a:buNone/>
            </a:pPr>
            <a:r>
              <a:rPr lang="zh-CN" altLang="en-US" sz="2400" b="1">
                <a:latin typeface="Times New Roman" panose="02020603050405020304" pitchFamily="2" charset="0"/>
              </a:rPr>
              <a:t>	</a:t>
            </a:r>
            <a:r>
              <a:rPr lang="en-US" altLang="zh-CN" sz="2400" b="1">
                <a:latin typeface="Times New Roman" panose="02020603050405020304" pitchFamily="2" charset="0"/>
              </a:rPr>
              <a:t>(1)  </a:t>
            </a:r>
            <a:r>
              <a:rPr lang="zh-CN" altLang="en-US" sz="2400" b="1">
                <a:solidFill>
                  <a:srgbClr val="3333FF"/>
                </a:solidFill>
                <a:latin typeface="Times New Roman" panose="02020603050405020304" pitchFamily="2" charset="0"/>
              </a:rPr>
              <a:t>局部变量</a:t>
            </a:r>
            <a:r>
              <a:rPr lang="zh-CN" altLang="en-US" sz="2400" b="1">
                <a:latin typeface="Times New Roman" panose="02020603050405020304" pitchFamily="2" charset="0"/>
              </a:rPr>
              <a:t>：在方法中声明，其作用域为该方法；</a:t>
            </a:r>
            <a:endParaRPr lang="zh-CN" altLang="en-US" sz="2400" b="1">
              <a:latin typeface="Times New Roman" panose="02020603050405020304" pitchFamily="2" charset="0"/>
            </a:endParaRPr>
          </a:p>
          <a:p>
            <a:pPr>
              <a:lnSpc>
                <a:spcPct val="90000"/>
              </a:lnSpc>
              <a:buClr>
                <a:srgbClr val="3333FF"/>
              </a:buClr>
              <a:buSzPct val="80000"/>
              <a:buFont typeface="Wingdings" panose="05000000000000000000" pitchFamily="2" charset="2"/>
              <a:buNone/>
            </a:pPr>
            <a:r>
              <a:rPr lang="zh-CN" altLang="en-US" sz="2400" b="1">
                <a:latin typeface="Times New Roman" panose="02020603050405020304" pitchFamily="2" charset="0"/>
              </a:rPr>
              <a:t>	</a:t>
            </a:r>
            <a:r>
              <a:rPr lang="en-US" altLang="zh-CN" sz="2400" b="1">
                <a:latin typeface="Times New Roman" panose="02020603050405020304" pitchFamily="2" charset="0"/>
              </a:rPr>
              <a:t>(2)  </a:t>
            </a:r>
            <a:r>
              <a:rPr lang="zh-CN" altLang="en-US" sz="2400" b="1">
                <a:solidFill>
                  <a:srgbClr val="3333FF"/>
                </a:solidFill>
                <a:latin typeface="Times New Roman" panose="02020603050405020304" pitchFamily="2" charset="0"/>
              </a:rPr>
              <a:t>类变量</a:t>
            </a:r>
            <a:r>
              <a:rPr lang="en-US" altLang="zh-CN" sz="2400" b="1">
                <a:solidFill>
                  <a:srgbClr val="3333FF"/>
                </a:solidFill>
                <a:latin typeface="Times New Roman" panose="02020603050405020304" pitchFamily="2" charset="0"/>
              </a:rPr>
              <a:t>(</a:t>
            </a:r>
            <a:r>
              <a:rPr lang="zh-CN" altLang="en-US" sz="2400" b="1">
                <a:solidFill>
                  <a:srgbClr val="3333FF"/>
                </a:solidFill>
                <a:latin typeface="Times New Roman" panose="02020603050405020304" pitchFamily="2" charset="0"/>
              </a:rPr>
              <a:t>全局变量</a:t>
            </a:r>
            <a:r>
              <a:rPr lang="en-US" altLang="zh-CN" sz="2400" b="1">
                <a:solidFill>
                  <a:srgbClr val="3333FF"/>
                </a:solidFill>
                <a:latin typeface="Times New Roman" panose="02020603050405020304" pitchFamily="2" charset="0"/>
              </a:rPr>
              <a:t>)</a:t>
            </a:r>
            <a:r>
              <a:rPr lang="zh-CN" altLang="en-US" sz="2400" b="1">
                <a:solidFill>
                  <a:srgbClr val="3333FF"/>
                </a:solidFill>
                <a:latin typeface="Times New Roman" panose="02020603050405020304" pitchFamily="2" charset="0"/>
              </a:rPr>
              <a:t>：</a:t>
            </a:r>
            <a:r>
              <a:rPr lang="zh-CN" altLang="en-US" sz="2400" b="1">
                <a:latin typeface="Times New Roman" panose="02020603050405020304" pitchFamily="2" charset="0"/>
              </a:rPr>
              <a:t>在类中，而不是在类的某个方法中声明，其作用域为整个类；</a:t>
            </a:r>
            <a:endParaRPr lang="zh-CN" altLang="en-US" sz="2400" b="1">
              <a:latin typeface="Times New Roman" panose="02020603050405020304" pitchFamily="2" charset="0"/>
            </a:endParaRPr>
          </a:p>
          <a:p>
            <a:pPr>
              <a:lnSpc>
                <a:spcPct val="90000"/>
              </a:lnSpc>
              <a:buNone/>
            </a:pPr>
            <a:r>
              <a:rPr lang="zh-CN" altLang="en-US" sz="2400" b="1">
                <a:latin typeface="Times New Roman" panose="02020603050405020304" pitchFamily="2" charset="0"/>
              </a:rPr>
              <a:t>	</a:t>
            </a:r>
            <a:r>
              <a:rPr lang="en-US" altLang="zh-CN" sz="2400" b="1">
                <a:latin typeface="Times New Roman" panose="02020603050405020304" pitchFamily="2" charset="0"/>
              </a:rPr>
              <a:t>(3)  </a:t>
            </a:r>
            <a:r>
              <a:rPr lang="zh-CN" altLang="en-US" sz="2400" b="1">
                <a:solidFill>
                  <a:srgbClr val="3333FF"/>
                </a:solidFill>
                <a:latin typeface="Times New Roman" panose="02020603050405020304" pitchFamily="2" charset="0"/>
              </a:rPr>
              <a:t>方法参数：</a:t>
            </a:r>
            <a:r>
              <a:rPr lang="zh-CN" altLang="en-US" sz="2400" b="1">
                <a:latin typeface="Times New Roman" panose="02020603050405020304" pitchFamily="2" charset="0"/>
              </a:rPr>
              <a:t>方法参数的作用域就是这个方法；</a:t>
            </a:r>
            <a:endParaRPr lang="zh-CN" altLang="en-US" sz="2400" b="1">
              <a:latin typeface="Times New Roman" panose="02020603050405020304" pitchFamily="2" charset="0"/>
            </a:endParaRPr>
          </a:p>
          <a:p>
            <a:pPr>
              <a:lnSpc>
                <a:spcPct val="90000"/>
              </a:lnSpc>
              <a:buClr>
                <a:srgbClr val="3333FF"/>
              </a:buClr>
              <a:buSzPct val="80000"/>
              <a:buFont typeface="Wingdings" panose="05000000000000000000" pitchFamily="2" charset="2"/>
              <a:buNone/>
            </a:pPr>
            <a:endParaRPr lang="zh-CN" altLang="en-US" sz="2400" b="1">
              <a:latin typeface="Times New Roman" panose="02020603050405020304" pitchFamily="2" charset="0"/>
            </a:endParaRPr>
          </a:p>
        </p:txBody>
      </p:sp>
      <p:sp>
        <p:nvSpPr>
          <p:cNvPr id="15363"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charRg st="83" end="111"/>
                                            </p:txEl>
                                          </p:spTgt>
                                        </p:tgtEl>
                                        <p:attrNameLst>
                                          <p:attrName>style.visibility</p:attrName>
                                        </p:attrNameLst>
                                      </p:cBhvr>
                                      <p:to>
                                        <p:strVal val="visible"/>
                                      </p:to>
                                    </p:set>
                                    <p:animEffect transition="in" filter="box(in)">
                                      <p:cBhvr>
                                        <p:cTn id="7" dur="500"/>
                                        <p:tgtEl>
                                          <p:spTgt spid="19459">
                                            <p:txEl>
                                              <p:charRg st="83" end="1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
                                            <p:txEl>
                                              <p:charRg st="111" end="155"/>
                                            </p:txEl>
                                          </p:spTgt>
                                        </p:tgtEl>
                                        <p:attrNameLst>
                                          <p:attrName>style.visibility</p:attrName>
                                        </p:attrNameLst>
                                      </p:cBhvr>
                                      <p:to>
                                        <p:strVal val="visible"/>
                                      </p:to>
                                    </p:set>
                                    <p:animEffect transition="in" filter="box(in)">
                                      <p:cBhvr>
                                        <p:cTn id="12" dur="500"/>
                                        <p:tgtEl>
                                          <p:spTgt spid="19459">
                                            <p:txEl>
                                              <p:charRg st="111" end="1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charRg st="155" end="188"/>
                                            </p:txEl>
                                          </p:spTgt>
                                        </p:tgtEl>
                                        <p:attrNameLst>
                                          <p:attrName>style.visibility</p:attrName>
                                        </p:attrNameLst>
                                      </p:cBhvr>
                                      <p:to>
                                        <p:strVal val="visible"/>
                                      </p:to>
                                    </p:set>
                                    <p:animEffect transition="in" filter="box(in)">
                                      <p:cBhvr>
                                        <p:cTn id="17" dur="500"/>
                                        <p:tgtEl>
                                          <p:spTgt spid="19459">
                                            <p:txEl>
                                              <p:charRg st="155"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20481"/>
          <p:cNvSpPr>
            <a:spLocks noGrp="1"/>
          </p:cNvSpPr>
          <p:nvPr>
            <p:ph type="title"/>
          </p:nvPr>
        </p:nvSpPr>
        <p:spPr>
          <a:ln/>
        </p:spPr>
        <p:txBody>
          <a:bodyPr anchor="ctr" anchorCtr="0"/>
          <a:p>
            <a:r>
              <a:rPr lang="zh-CN" altLang="en-US"/>
              <a:t>三、变量的作用域</a:t>
            </a:r>
            <a:endParaRPr lang="zh-CN" altLang="en-US"/>
          </a:p>
        </p:txBody>
      </p:sp>
      <p:sp>
        <p:nvSpPr>
          <p:cNvPr id="20483" name="内容占位符 20482"/>
          <p:cNvSpPr>
            <a:spLocks noGrp="1"/>
          </p:cNvSpPr>
          <p:nvPr>
            <p:ph idx="1"/>
          </p:nvPr>
        </p:nvSpPr>
        <p:spPr>
          <a:xfrm>
            <a:off x="250825" y="1700213"/>
            <a:ext cx="8569325" cy="865187"/>
          </a:xfrm>
          <a:ln/>
        </p:spPr>
        <p:txBody>
          <a:bodyPr anchor="t" anchorCtr="0"/>
          <a:p>
            <a:pPr>
              <a:buClr>
                <a:srgbClr val="3333FF"/>
              </a:buClr>
              <a:buSzPct val="80000"/>
              <a:buFont typeface="Wingdings" panose="05000000000000000000" pitchFamily="2" charset="2"/>
              <a:buNone/>
            </a:pPr>
            <a:r>
              <a:rPr lang="en-US" altLang="zh-CN" sz="2400">
                <a:latin typeface="Times New Roman" panose="02020603050405020304" pitchFamily="2" charset="0"/>
              </a:rPr>
              <a:t>	(4)  </a:t>
            </a:r>
            <a:r>
              <a:rPr lang="zh-CN" altLang="en-US" sz="2400" b="1">
                <a:solidFill>
                  <a:srgbClr val="3333FF"/>
                </a:solidFill>
                <a:latin typeface="Times New Roman" panose="02020603050405020304" pitchFamily="2" charset="0"/>
              </a:rPr>
              <a:t>异常处理参数</a:t>
            </a:r>
            <a:r>
              <a:rPr lang="zh-CN" altLang="en-US" sz="2400" b="1">
                <a:latin typeface="Times New Roman" panose="02020603050405020304" pitchFamily="2" charset="0"/>
              </a:rPr>
              <a:t>：异常处理参数的作用域为该异常处理器。</a:t>
            </a:r>
            <a:endParaRPr lang="zh-CN" altLang="en-US" sz="2400" b="1">
              <a:latin typeface="Times New Roman" panose="02020603050405020304" pitchFamily="2" charset="0"/>
            </a:endParaRPr>
          </a:p>
        </p:txBody>
      </p:sp>
      <p:sp>
        <p:nvSpPr>
          <p:cNvPr id="20484" name="矩形 20483"/>
          <p:cNvSpPr/>
          <p:nvPr/>
        </p:nvSpPr>
        <p:spPr>
          <a:xfrm>
            <a:off x="5003800" y="2852738"/>
            <a:ext cx="3889375" cy="3860800"/>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485" name="矩形 20484"/>
          <p:cNvSpPr/>
          <p:nvPr/>
        </p:nvSpPr>
        <p:spPr>
          <a:xfrm>
            <a:off x="5219700" y="2482850"/>
            <a:ext cx="2538413" cy="365125"/>
          </a:xfrm>
          <a:prstGeom prst="rect">
            <a:avLst/>
          </a:prstGeom>
          <a:noFill/>
          <a:ln w="9525">
            <a:noFill/>
          </a:ln>
        </p:spPr>
        <p:txBody>
          <a:bodyPr wrap="none" lIns="0" tIns="0" rIns="0" bIns="0" anchor="t" anchorCtr="0">
            <a:spAutoFit/>
          </a:bodyPr>
          <a:p>
            <a:r>
              <a:rPr lang="en-US" altLang="zh-CN">
                <a:latin typeface="Times New Roman" panose="02020603050405020304" pitchFamily="2" charset="0"/>
                <a:ea typeface="PMingLiU" pitchFamily="2" charset="-120"/>
              </a:rPr>
              <a:t>public  class  AClass</a:t>
            </a:r>
            <a:endParaRPr lang="en-US" altLang="zh-CN">
              <a:latin typeface="Times New Roman" panose="02020603050405020304" pitchFamily="2" charset="0"/>
              <a:ea typeface="PMingLiU" pitchFamily="2" charset="-120"/>
            </a:endParaRPr>
          </a:p>
        </p:txBody>
      </p:sp>
      <p:sp>
        <p:nvSpPr>
          <p:cNvPr id="20486" name="矩形 20485"/>
          <p:cNvSpPr/>
          <p:nvPr/>
        </p:nvSpPr>
        <p:spPr>
          <a:xfrm>
            <a:off x="5364163" y="3135313"/>
            <a:ext cx="1524000" cy="365125"/>
          </a:xfrm>
          <a:prstGeom prst="rect">
            <a:avLst/>
          </a:prstGeom>
          <a:noFill/>
          <a:ln w="9525">
            <a:noFill/>
          </a:ln>
        </p:spPr>
        <p:txBody>
          <a:bodyPr wrap="none" lIns="0" tIns="0" rIns="0" bIns="0" anchor="t" anchorCtr="0">
            <a:spAutoFit/>
          </a:bodyPr>
          <a:p>
            <a:r>
              <a:rPr lang="zh-CN" altLang="en-US">
                <a:solidFill>
                  <a:srgbClr val="FF3300"/>
                </a:solidFill>
                <a:latin typeface="Tahoma" panose="020B0604030504040204" pitchFamily="2" charset="0"/>
                <a:ea typeface="PMingLiU" pitchFamily="2" charset="-120"/>
              </a:rPr>
              <a:t>类变量声明</a:t>
            </a:r>
            <a:endParaRPr lang="zh-CN" altLang="en-US">
              <a:solidFill>
                <a:srgbClr val="FF3300"/>
              </a:solidFill>
              <a:latin typeface="Tahoma" panose="020B0604030504040204" pitchFamily="2" charset="0"/>
              <a:ea typeface="PMingLiU" pitchFamily="2" charset="-120"/>
            </a:endParaRPr>
          </a:p>
        </p:txBody>
      </p:sp>
      <p:sp>
        <p:nvSpPr>
          <p:cNvPr id="20487" name="矩形 20486"/>
          <p:cNvSpPr/>
          <p:nvPr/>
        </p:nvSpPr>
        <p:spPr>
          <a:xfrm>
            <a:off x="5883275" y="3411538"/>
            <a:ext cx="488950" cy="304800"/>
          </a:xfrm>
          <a:prstGeom prst="rect">
            <a:avLst/>
          </a:prstGeom>
          <a:noFill/>
          <a:ln w="9525">
            <a:noFill/>
          </a:ln>
        </p:spPr>
        <p:txBody>
          <a:bodyPr lIns="0" tIns="0" rIns="0" bIns="0" anchor="t" anchorCtr="0">
            <a:spAutoFit/>
          </a:bodyPr>
          <a:p>
            <a:r>
              <a:rPr lang="en-US" altLang="zh-CN" sz="2000">
                <a:latin typeface="PMingLiU" pitchFamily="2" charset="-120"/>
                <a:ea typeface="PMingLiU" pitchFamily="2" charset="-120"/>
              </a:rPr>
              <a:t>.....</a:t>
            </a:r>
            <a:endParaRPr lang="en-US" altLang="zh-CN" sz="2000">
              <a:latin typeface="PMingLiU" pitchFamily="2" charset="-120"/>
              <a:ea typeface="PMingLiU" pitchFamily="2" charset="-120"/>
            </a:endParaRPr>
          </a:p>
        </p:txBody>
      </p:sp>
      <p:sp>
        <p:nvSpPr>
          <p:cNvPr id="20488" name="矩形 20487"/>
          <p:cNvSpPr/>
          <p:nvPr/>
        </p:nvSpPr>
        <p:spPr>
          <a:xfrm>
            <a:off x="5219700" y="3716338"/>
            <a:ext cx="3455988" cy="2881312"/>
          </a:xfrm>
          <a:prstGeom prst="rect">
            <a:avLst/>
          </a:prstGeom>
          <a:solidFill>
            <a:srgbClr val="00FF00"/>
          </a:solidFill>
          <a:ln w="9525"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489" name="矩形 20488"/>
          <p:cNvSpPr/>
          <p:nvPr/>
        </p:nvSpPr>
        <p:spPr>
          <a:xfrm>
            <a:off x="5397500" y="4405313"/>
            <a:ext cx="2919413" cy="1976437"/>
          </a:xfrm>
          <a:prstGeom prst="rect">
            <a:avLst/>
          </a:prstGeom>
          <a:solidFill>
            <a:srgbClr val="00FFFF"/>
          </a:solidFill>
          <a:ln w="9525"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490" name="矩形 20489"/>
          <p:cNvSpPr/>
          <p:nvPr/>
        </p:nvSpPr>
        <p:spPr>
          <a:xfrm>
            <a:off x="5443538" y="4473575"/>
            <a:ext cx="1876425" cy="365125"/>
          </a:xfrm>
          <a:prstGeom prst="rect">
            <a:avLst/>
          </a:prstGeom>
          <a:noFill/>
          <a:ln w="9525">
            <a:noFill/>
          </a:ln>
        </p:spPr>
        <p:txBody>
          <a:bodyPr wrap="none" lIns="0" tIns="0" rIns="0" bIns="0" anchor="t" anchorCtr="0">
            <a:spAutoFit/>
          </a:bodyPr>
          <a:p>
            <a:r>
              <a:rPr lang="en-US" altLang="zh-CN" sz="1200">
                <a:latin typeface="Tahoma" panose="020B0604030504040204" pitchFamily="2" charset="0"/>
                <a:ea typeface="PMingLiU" pitchFamily="2" charset="-120"/>
              </a:rPr>
              <a:t> </a:t>
            </a:r>
            <a:r>
              <a:rPr lang="zh-CN" altLang="en-US">
                <a:solidFill>
                  <a:srgbClr val="FF3300"/>
                </a:solidFill>
                <a:latin typeface="Tahoma" panose="020B0604030504040204" pitchFamily="2" charset="0"/>
                <a:ea typeface="PMingLiU" pitchFamily="2" charset="-120"/>
              </a:rPr>
              <a:t>局部变量声明</a:t>
            </a:r>
            <a:endParaRPr lang="zh-CN" altLang="en-US">
              <a:solidFill>
                <a:srgbClr val="FF3300"/>
              </a:solidFill>
              <a:latin typeface="Tahoma" panose="020B0604030504040204" pitchFamily="2" charset="0"/>
              <a:ea typeface="PMingLiU" pitchFamily="2" charset="-120"/>
            </a:endParaRPr>
          </a:p>
        </p:txBody>
      </p:sp>
      <p:sp>
        <p:nvSpPr>
          <p:cNvPr id="20491" name="矩形 20490"/>
          <p:cNvSpPr/>
          <p:nvPr/>
        </p:nvSpPr>
        <p:spPr>
          <a:xfrm>
            <a:off x="5437188" y="4787900"/>
            <a:ext cx="595312" cy="304800"/>
          </a:xfrm>
          <a:prstGeom prst="rect">
            <a:avLst/>
          </a:prstGeom>
          <a:noFill/>
          <a:ln w="9525">
            <a:noFill/>
          </a:ln>
        </p:spPr>
        <p:txBody>
          <a:bodyPr wrap="none" lIns="0" tIns="0" rIns="0" bIns="0" anchor="t" anchorCtr="0">
            <a:spAutoFit/>
          </a:bodyPr>
          <a:p>
            <a:r>
              <a:rPr lang="en-US" altLang="zh-CN" sz="2000">
                <a:solidFill>
                  <a:srgbClr val="000000"/>
                </a:solidFill>
                <a:latin typeface="PMingLiU" pitchFamily="2" charset="-120"/>
                <a:ea typeface="PMingLiU" pitchFamily="2" charset="-120"/>
              </a:rPr>
              <a:t>   </a:t>
            </a:r>
            <a:r>
              <a:rPr lang="en-US" altLang="zh-CN" sz="2000">
                <a:solidFill>
                  <a:srgbClr val="000000"/>
                </a:solidFill>
                <a:latin typeface="Times New Roman" panose="02020603050405020304" pitchFamily="2" charset="0"/>
                <a:ea typeface="PMingLiU" pitchFamily="2" charset="-120"/>
              </a:rPr>
              <a:t>try</a:t>
            </a:r>
            <a:r>
              <a:rPr lang="en-US" altLang="zh-CN" sz="2000">
                <a:solidFill>
                  <a:srgbClr val="000000"/>
                </a:solidFill>
                <a:latin typeface="PMingLiU" pitchFamily="2" charset="-120"/>
                <a:ea typeface="PMingLiU" pitchFamily="2" charset="-120"/>
              </a:rPr>
              <a:t>{</a:t>
            </a:r>
            <a:endParaRPr lang="en-US" altLang="zh-CN" sz="2000">
              <a:latin typeface="Tahoma" panose="020B0604030504040204" pitchFamily="2" charset="0"/>
              <a:ea typeface="PMingLiU" pitchFamily="2" charset="-120"/>
            </a:endParaRPr>
          </a:p>
        </p:txBody>
      </p:sp>
      <p:sp>
        <p:nvSpPr>
          <p:cNvPr id="20492" name="矩形 20491"/>
          <p:cNvSpPr/>
          <p:nvPr/>
        </p:nvSpPr>
        <p:spPr>
          <a:xfrm>
            <a:off x="5803900" y="4897438"/>
            <a:ext cx="568325" cy="304800"/>
          </a:xfrm>
          <a:prstGeom prst="rect">
            <a:avLst/>
          </a:prstGeom>
          <a:noFill/>
          <a:ln w="9525">
            <a:noFill/>
          </a:ln>
        </p:spPr>
        <p:txBody>
          <a:bodyPr wrap="none" lIns="0" tIns="0" rIns="0" bIns="0" anchor="t" anchorCtr="0">
            <a:spAutoFit/>
          </a:bodyPr>
          <a:p>
            <a:r>
              <a:rPr lang="en-US" altLang="zh-CN" sz="2000">
                <a:solidFill>
                  <a:srgbClr val="000000"/>
                </a:solidFill>
                <a:latin typeface="PMingLiU" pitchFamily="2" charset="-120"/>
                <a:ea typeface="PMingLiU" pitchFamily="2" charset="-120"/>
              </a:rPr>
              <a:t>    .....</a:t>
            </a:r>
            <a:endParaRPr lang="en-US" altLang="zh-CN" sz="2000">
              <a:latin typeface="Tahoma" panose="020B0604030504040204" pitchFamily="2" charset="0"/>
              <a:ea typeface="PMingLiU" pitchFamily="2" charset="-120"/>
            </a:endParaRPr>
          </a:p>
        </p:txBody>
      </p:sp>
      <p:sp>
        <p:nvSpPr>
          <p:cNvPr id="20493" name="矩形 20492"/>
          <p:cNvSpPr/>
          <p:nvPr/>
        </p:nvSpPr>
        <p:spPr>
          <a:xfrm>
            <a:off x="5495925" y="5219700"/>
            <a:ext cx="2532063" cy="849313"/>
          </a:xfrm>
          <a:prstGeom prst="rect">
            <a:avLst/>
          </a:prstGeom>
          <a:solidFill>
            <a:srgbClr val="FF00FF"/>
          </a:solidFill>
          <a:ln w="9525"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494" name="矩形 20493"/>
          <p:cNvSpPr/>
          <p:nvPr/>
        </p:nvSpPr>
        <p:spPr>
          <a:xfrm>
            <a:off x="5541963" y="5286375"/>
            <a:ext cx="2392362" cy="304800"/>
          </a:xfrm>
          <a:prstGeom prst="rect">
            <a:avLst/>
          </a:prstGeom>
          <a:noFill/>
          <a:ln w="9525">
            <a:noFill/>
          </a:ln>
        </p:spPr>
        <p:txBody>
          <a:bodyPr wrap="none" lIns="0" tIns="0" rIns="0" bIns="0" anchor="t" anchorCtr="0">
            <a:spAutoFit/>
          </a:bodyPr>
          <a:p>
            <a:r>
              <a:rPr lang="en-US" altLang="zh-CN" sz="2000">
                <a:latin typeface="Tahoma" panose="020B0604030504040204" pitchFamily="2" charset="0"/>
                <a:ea typeface="PMingLiU" pitchFamily="2" charset="-120"/>
              </a:rPr>
              <a:t> catch(</a:t>
            </a:r>
            <a:r>
              <a:rPr lang="zh-CN" altLang="en-US" sz="2000">
                <a:latin typeface="Tahoma" panose="020B0604030504040204" pitchFamily="2" charset="0"/>
                <a:ea typeface="宋体" panose="02010600030101010101" pitchFamily="2" charset="-122"/>
              </a:rPr>
              <a:t>异常处理参数</a:t>
            </a:r>
            <a:r>
              <a:rPr lang="en-US" altLang="zh-CN" sz="2000">
                <a:latin typeface="Tahoma" panose="020B0604030504040204" pitchFamily="2" charset="0"/>
                <a:ea typeface="PMingLiU" pitchFamily="2" charset="-120"/>
              </a:rPr>
              <a:t>)</a:t>
            </a:r>
            <a:endParaRPr lang="en-US" altLang="zh-CN" sz="2000">
              <a:latin typeface="Tahoma" panose="020B0604030504040204" pitchFamily="2" charset="0"/>
              <a:ea typeface="PMingLiU" pitchFamily="2" charset="-120"/>
            </a:endParaRPr>
          </a:p>
        </p:txBody>
      </p:sp>
      <p:sp>
        <p:nvSpPr>
          <p:cNvPr id="20495" name="矩形 20494"/>
          <p:cNvSpPr/>
          <p:nvPr/>
        </p:nvSpPr>
        <p:spPr>
          <a:xfrm>
            <a:off x="5803900" y="5516563"/>
            <a:ext cx="568325" cy="304800"/>
          </a:xfrm>
          <a:prstGeom prst="rect">
            <a:avLst/>
          </a:prstGeom>
          <a:noFill/>
          <a:ln w="9525">
            <a:noFill/>
          </a:ln>
        </p:spPr>
        <p:txBody>
          <a:bodyPr wrap="none" lIns="0" tIns="0" rIns="0" bIns="0" anchor="t" anchorCtr="0">
            <a:spAutoFit/>
          </a:bodyPr>
          <a:p>
            <a:r>
              <a:rPr lang="en-US" altLang="zh-CN" sz="2000">
                <a:solidFill>
                  <a:srgbClr val="000000"/>
                </a:solidFill>
                <a:latin typeface="PMingLiU" pitchFamily="2" charset="-120"/>
                <a:ea typeface="PMingLiU" pitchFamily="2" charset="-120"/>
              </a:rPr>
              <a:t>    .....</a:t>
            </a:r>
            <a:endParaRPr lang="en-US" altLang="zh-CN" sz="2000">
              <a:latin typeface="Tahoma" panose="020B0604030504040204" pitchFamily="2" charset="0"/>
              <a:ea typeface="PMingLiU" pitchFamily="2" charset="-120"/>
            </a:endParaRPr>
          </a:p>
        </p:txBody>
      </p:sp>
      <p:sp>
        <p:nvSpPr>
          <p:cNvPr id="20496" name="矩形 20495"/>
          <p:cNvSpPr/>
          <p:nvPr/>
        </p:nvSpPr>
        <p:spPr>
          <a:xfrm>
            <a:off x="3421063" y="3059113"/>
            <a:ext cx="1295400" cy="730250"/>
          </a:xfrm>
          <a:prstGeom prst="rect">
            <a:avLst/>
          </a:prstGeom>
          <a:noFill/>
          <a:ln w="9525">
            <a:noFill/>
          </a:ln>
        </p:spPr>
        <p:txBody>
          <a:bodyPr lIns="0" tIns="0" rIns="0" bIns="0" anchor="t" anchorCtr="0">
            <a:spAutoFit/>
          </a:bodyPr>
          <a:p>
            <a:r>
              <a:rPr lang="zh-CN" altLang="en-US" b="1">
                <a:latin typeface="Tahoma" panose="020B0604030504040204" pitchFamily="2" charset="0"/>
                <a:ea typeface="宋体" panose="02010600030101010101" pitchFamily="2" charset="-122"/>
              </a:rPr>
              <a:t>类变量作用域</a:t>
            </a:r>
            <a:endParaRPr lang="zh-CN" altLang="en-US" b="1">
              <a:latin typeface="Tahoma" panose="020B0604030504040204" pitchFamily="2" charset="0"/>
              <a:ea typeface="宋体" panose="02010600030101010101" pitchFamily="2" charset="-122"/>
            </a:endParaRPr>
          </a:p>
        </p:txBody>
      </p:sp>
      <p:sp>
        <p:nvSpPr>
          <p:cNvPr id="20497" name="矩形 20496"/>
          <p:cNvSpPr/>
          <p:nvPr/>
        </p:nvSpPr>
        <p:spPr>
          <a:xfrm>
            <a:off x="2987675" y="3851275"/>
            <a:ext cx="1512888" cy="730250"/>
          </a:xfrm>
          <a:prstGeom prst="rect">
            <a:avLst/>
          </a:prstGeom>
          <a:noFill/>
          <a:ln w="9525">
            <a:noFill/>
          </a:ln>
        </p:spPr>
        <p:txBody>
          <a:bodyPr lIns="0" tIns="0" rIns="0" bIns="0" anchor="t" anchorCtr="0">
            <a:spAutoFit/>
          </a:bodyPr>
          <a:p>
            <a:r>
              <a:rPr lang="en-US" altLang="zh-CN" b="1">
                <a:latin typeface="Tahoma" panose="020B0604030504040204" pitchFamily="2" charset="0"/>
                <a:ea typeface="宋体" panose="02010600030101010101" pitchFamily="2" charset="-122"/>
              </a:rPr>
              <a:t>    </a:t>
            </a:r>
            <a:r>
              <a:rPr lang="zh-CN" altLang="en-US" b="1">
                <a:latin typeface="Tahoma" panose="020B0604030504040204" pitchFamily="2" charset="0"/>
                <a:ea typeface="宋体" panose="02010600030101010101" pitchFamily="2" charset="-122"/>
              </a:rPr>
              <a:t>方法参</a:t>
            </a:r>
            <a:endParaRPr lang="zh-CN" altLang="en-US" b="1">
              <a:latin typeface="Tahoma" panose="020B0604030504040204" pitchFamily="2" charset="0"/>
              <a:ea typeface="宋体" panose="02010600030101010101" pitchFamily="2" charset="-122"/>
            </a:endParaRPr>
          </a:p>
          <a:p>
            <a:r>
              <a:rPr lang="zh-CN" altLang="en-US" b="1">
                <a:latin typeface="Tahoma" panose="020B0604030504040204" pitchFamily="2" charset="0"/>
                <a:ea typeface="宋体" panose="02010600030101010101" pitchFamily="2" charset="-122"/>
              </a:rPr>
              <a:t>数作用域</a:t>
            </a:r>
            <a:endParaRPr lang="zh-CN" altLang="en-US" b="1">
              <a:latin typeface="Tahoma" panose="020B0604030504040204" pitchFamily="2" charset="0"/>
              <a:ea typeface="宋体" panose="02010600030101010101" pitchFamily="2" charset="-122"/>
            </a:endParaRPr>
          </a:p>
        </p:txBody>
      </p:sp>
      <p:sp>
        <p:nvSpPr>
          <p:cNvPr id="20498" name="矩形 20497"/>
          <p:cNvSpPr/>
          <p:nvPr/>
        </p:nvSpPr>
        <p:spPr>
          <a:xfrm>
            <a:off x="2916238" y="4941888"/>
            <a:ext cx="1585912" cy="730250"/>
          </a:xfrm>
          <a:prstGeom prst="rect">
            <a:avLst/>
          </a:prstGeom>
          <a:noFill/>
          <a:ln w="9525">
            <a:noFill/>
          </a:ln>
        </p:spPr>
        <p:txBody>
          <a:bodyPr lIns="0" tIns="0" rIns="0" bIns="0" anchor="t" anchorCtr="0">
            <a:spAutoFit/>
          </a:bodyPr>
          <a:p>
            <a:r>
              <a:rPr lang="zh-CN" altLang="en-US" b="1">
                <a:latin typeface="Tahoma" panose="020B0604030504040204" pitchFamily="2" charset="0"/>
                <a:ea typeface="宋体" panose="02010600030101010101" pitchFamily="2" charset="-122"/>
              </a:rPr>
              <a:t>局部变量</a:t>
            </a:r>
            <a:endParaRPr lang="zh-CN" altLang="en-US" b="1">
              <a:latin typeface="Tahoma" panose="020B0604030504040204" pitchFamily="2" charset="0"/>
              <a:ea typeface="宋体" panose="02010600030101010101" pitchFamily="2" charset="-122"/>
            </a:endParaRPr>
          </a:p>
          <a:p>
            <a:r>
              <a:rPr lang="zh-CN" altLang="en-US" b="1">
                <a:latin typeface="Tahoma" panose="020B0604030504040204" pitchFamily="2" charset="0"/>
                <a:ea typeface="宋体" panose="02010600030101010101" pitchFamily="2" charset="-122"/>
              </a:rPr>
              <a:t>作用域</a:t>
            </a:r>
            <a:endParaRPr lang="zh-CN" altLang="en-US" b="1">
              <a:latin typeface="Tahoma" panose="020B0604030504040204" pitchFamily="2" charset="0"/>
              <a:ea typeface="宋体" panose="02010600030101010101" pitchFamily="2" charset="-122"/>
            </a:endParaRPr>
          </a:p>
        </p:txBody>
      </p:sp>
      <p:sp>
        <p:nvSpPr>
          <p:cNvPr id="20499" name="矩形 20498"/>
          <p:cNvSpPr/>
          <p:nvPr/>
        </p:nvSpPr>
        <p:spPr>
          <a:xfrm>
            <a:off x="3276600" y="5867400"/>
            <a:ext cx="1571625" cy="730250"/>
          </a:xfrm>
          <a:prstGeom prst="rect">
            <a:avLst/>
          </a:prstGeom>
          <a:noFill/>
          <a:ln w="9525">
            <a:noFill/>
          </a:ln>
        </p:spPr>
        <p:txBody>
          <a:bodyPr wrap="none" lIns="0" tIns="0" rIns="0" bIns="0" anchor="t" anchorCtr="0">
            <a:spAutoFit/>
          </a:bodyPr>
          <a:p>
            <a:r>
              <a:rPr lang="zh-CN" altLang="en-US" b="1">
                <a:latin typeface="PMingLiU" pitchFamily="2" charset="-120"/>
                <a:ea typeface="宋体" panose="02010600030101010101" pitchFamily="2" charset="-122"/>
              </a:rPr>
              <a:t>异常处理</a:t>
            </a:r>
            <a:endParaRPr lang="zh-CN" altLang="en-US" b="1">
              <a:latin typeface="PMingLiU" pitchFamily="2" charset="-120"/>
              <a:ea typeface="宋体" panose="02010600030101010101" pitchFamily="2" charset="-122"/>
            </a:endParaRPr>
          </a:p>
          <a:p>
            <a:r>
              <a:rPr lang="zh-CN" altLang="en-US" b="1">
                <a:latin typeface="PMingLiU" pitchFamily="2" charset="-120"/>
                <a:ea typeface="宋体" panose="02010600030101010101" pitchFamily="2" charset="-122"/>
              </a:rPr>
              <a:t>参数作用域</a:t>
            </a:r>
            <a:r>
              <a:rPr lang="zh-CN" altLang="en-US" sz="1200">
                <a:solidFill>
                  <a:srgbClr val="000000"/>
                </a:solidFill>
                <a:latin typeface="PMingLiU" pitchFamily="2" charset="-120"/>
                <a:ea typeface="PMingLiU" pitchFamily="2" charset="-120"/>
              </a:rPr>
              <a:t> </a:t>
            </a:r>
            <a:endParaRPr lang="zh-CN" altLang="en-US" sz="1200">
              <a:solidFill>
                <a:srgbClr val="000000"/>
              </a:solidFill>
              <a:latin typeface="PMingLiU" pitchFamily="2" charset="-120"/>
              <a:ea typeface="PMingLiU" pitchFamily="2" charset="-120"/>
            </a:endParaRPr>
          </a:p>
        </p:txBody>
      </p:sp>
      <p:sp>
        <p:nvSpPr>
          <p:cNvPr id="20500" name="直接连接符 20499"/>
          <p:cNvSpPr/>
          <p:nvPr/>
        </p:nvSpPr>
        <p:spPr>
          <a:xfrm>
            <a:off x="4643438" y="3284538"/>
            <a:ext cx="576262" cy="0"/>
          </a:xfrm>
          <a:prstGeom prst="line">
            <a:avLst/>
          </a:prstGeom>
          <a:ln w="57150"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501" name="直接连接符 20500"/>
          <p:cNvSpPr/>
          <p:nvPr/>
        </p:nvSpPr>
        <p:spPr>
          <a:xfrm flipV="1">
            <a:off x="4211638" y="4592638"/>
            <a:ext cx="1212850" cy="636587"/>
          </a:xfrm>
          <a:prstGeom prst="line">
            <a:avLst/>
          </a:prstGeom>
          <a:ln w="57150"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502" name="未知"/>
          <p:cNvSpPr/>
          <p:nvPr/>
        </p:nvSpPr>
        <p:spPr>
          <a:xfrm>
            <a:off x="5416550" y="4549775"/>
            <a:ext cx="112713" cy="82550"/>
          </a:xfrm>
          <a:custGeom>
            <a:avLst/>
            <a:gdLst/>
            <a:ahLst/>
            <a:cxnLst/>
            <a:pathLst>
              <a:path w="71" h="52">
                <a:moveTo>
                  <a:pt x="0" y="0"/>
                </a:moveTo>
                <a:lnTo>
                  <a:pt x="71" y="26"/>
                </a:lnTo>
                <a:lnTo>
                  <a:pt x="0" y="52"/>
                </a:lnTo>
                <a:lnTo>
                  <a:pt x="0" y="0"/>
                </a:lnTo>
                <a:close/>
              </a:path>
            </a:pathLst>
          </a:custGeom>
          <a:solidFill>
            <a:srgbClr val="000000"/>
          </a:solidFill>
          <a:ln w="9525">
            <a:noFill/>
          </a:ln>
        </p:spPr>
        <p:txBody>
          <a:bodyPr/>
          <a:p>
            <a:endParaRPr lang="zh-CN" altLang="en-US"/>
          </a:p>
        </p:txBody>
      </p:sp>
      <p:sp>
        <p:nvSpPr>
          <p:cNvPr id="20503" name="直接连接符 20502"/>
          <p:cNvSpPr/>
          <p:nvPr/>
        </p:nvSpPr>
        <p:spPr>
          <a:xfrm flipV="1">
            <a:off x="4354513" y="4089400"/>
            <a:ext cx="865187" cy="131763"/>
          </a:xfrm>
          <a:prstGeom prst="line">
            <a:avLst/>
          </a:prstGeom>
          <a:ln w="57150"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504" name="直接连接符 20503"/>
          <p:cNvSpPr/>
          <p:nvPr/>
        </p:nvSpPr>
        <p:spPr>
          <a:xfrm flipV="1">
            <a:off x="4789488" y="5478463"/>
            <a:ext cx="766762" cy="749300"/>
          </a:xfrm>
          <a:prstGeom prst="line">
            <a:avLst/>
          </a:prstGeom>
          <a:ln w="57150"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0505" name="未知"/>
          <p:cNvSpPr/>
          <p:nvPr/>
        </p:nvSpPr>
        <p:spPr>
          <a:xfrm>
            <a:off x="5546725" y="5435600"/>
            <a:ext cx="111125" cy="84138"/>
          </a:xfrm>
          <a:custGeom>
            <a:avLst/>
            <a:gdLst/>
            <a:ahLst/>
            <a:cxnLst/>
            <a:pathLst>
              <a:path w="70" h="53">
                <a:moveTo>
                  <a:pt x="0" y="0"/>
                </a:moveTo>
                <a:lnTo>
                  <a:pt x="70" y="26"/>
                </a:lnTo>
                <a:lnTo>
                  <a:pt x="0" y="53"/>
                </a:lnTo>
                <a:lnTo>
                  <a:pt x="0" y="0"/>
                </a:lnTo>
                <a:close/>
              </a:path>
            </a:pathLst>
          </a:custGeom>
          <a:solidFill>
            <a:srgbClr val="000000"/>
          </a:solidFill>
          <a:ln w="9525">
            <a:noFill/>
          </a:ln>
        </p:spPr>
        <p:txBody>
          <a:bodyPr/>
          <a:p>
            <a:endParaRPr lang="zh-CN" altLang="en-US"/>
          </a:p>
        </p:txBody>
      </p:sp>
      <p:sp>
        <p:nvSpPr>
          <p:cNvPr id="20506" name="矩形 20505"/>
          <p:cNvSpPr/>
          <p:nvPr/>
        </p:nvSpPr>
        <p:spPr>
          <a:xfrm>
            <a:off x="5176838" y="3771900"/>
            <a:ext cx="3328987" cy="307975"/>
          </a:xfrm>
          <a:prstGeom prst="rect">
            <a:avLst/>
          </a:prstGeom>
          <a:noFill/>
          <a:ln w="9525">
            <a:noFill/>
          </a:ln>
        </p:spPr>
        <p:txBody>
          <a:bodyPr wrap="none" lIns="0" tIns="0" rIns="0" bIns="0" anchor="t" anchorCtr="0">
            <a:spAutoFit/>
          </a:bodyPr>
          <a:p>
            <a:r>
              <a:rPr lang="en-US" altLang="zh-CN" sz="2000">
                <a:solidFill>
                  <a:srgbClr val="FF3300"/>
                </a:solidFill>
                <a:latin typeface="Tahoma" panose="020B0604030504040204" pitchFamily="2" charset="0"/>
                <a:ea typeface="PMingLiU" pitchFamily="2" charset="-120"/>
              </a:rPr>
              <a:t> </a:t>
            </a:r>
            <a:r>
              <a:rPr lang="en-US" altLang="zh-CN" sz="2000">
                <a:solidFill>
                  <a:srgbClr val="FF3300"/>
                </a:solidFill>
                <a:latin typeface="Times New Roman" panose="02020603050405020304" pitchFamily="2" charset="0"/>
                <a:ea typeface="PMingLiU" pitchFamily="2" charset="-120"/>
              </a:rPr>
              <a:t>public  void  method</a:t>
            </a:r>
            <a:r>
              <a:rPr lang="en-US" altLang="zh-CN" sz="2000">
                <a:solidFill>
                  <a:srgbClr val="FF3300"/>
                </a:solidFill>
                <a:latin typeface="Times New Roman" panose="02020603050405020304" pitchFamily="2" charset="0"/>
                <a:ea typeface="宋体" panose="02010600030101010101" pitchFamily="2" charset="-122"/>
              </a:rPr>
              <a:t>1 </a:t>
            </a:r>
            <a:r>
              <a:rPr lang="en-US" altLang="zh-CN" sz="2000">
                <a:solidFill>
                  <a:srgbClr val="FF3300"/>
                </a:solidFill>
                <a:latin typeface="Tahoma" panose="020B0604030504040204" pitchFamily="2" charset="0"/>
                <a:ea typeface="PMingLiU" pitchFamily="2" charset="-120"/>
              </a:rPr>
              <a:t>(</a:t>
            </a:r>
            <a:r>
              <a:rPr lang="zh-CN" altLang="en-US" sz="2000">
                <a:solidFill>
                  <a:srgbClr val="FF3300"/>
                </a:solidFill>
                <a:latin typeface="Tahoma" panose="020B0604030504040204" pitchFamily="2" charset="0"/>
                <a:ea typeface="宋体" panose="02010600030101010101" pitchFamily="2" charset="-122"/>
              </a:rPr>
              <a:t>参数行</a:t>
            </a:r>
            <a:r>
              <a:rPr lang="en-US" altLang="zh-CN" sz="2000">
                <a:solidFill>
                  <a:srgbClr val="FF3300"/>
                </a:solidFill>
                <a:latin typeface="Tahoma" panose="020B0604030504040204" pitchFamily="2" charset="0"/>
                <a:ea typeface="PMingLiU" pitchFamily="2" charset="-120"/>
              </a:rPr>
              <a:t>)</a:t>
            </a:r>
            <a:endParaRPr lang="en-US" altLang="zh-CN" sz="2000">
              <a:solidFill>
                <a:srgbClr val="FF3300"/>
              </a:solidFill>
              <a:latin typeface="Tahoma" panose="020B0604030504040204" pitchFamily="2" charset="0"/>
              <a:ea typeface="PMingLiU" pitchFamily="2" charset="-120"/>
            </a:endParaRPr>
          </a:p>
        </p:txBody>
      </p:sp>
      <p:sp>
        <p:nvSpPr>
          <p:cNvPr id="16410"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3">
                                            <p:txEl>
                                              <p:charRg st="0" end="41"/>
                                            </p:txEl>
                                          </p:spTgt>
                                        </p:tgtEl>
                                        <p:attrNameLst>
                                          <p:attrName>style.visibility</p:attrName>
                                        </p:attrNameLst>
                                      </p:cBhvr>
                                      <p:to>
                                        <p:strVal val="visible"/>
                                      </p:to>
                                    </p:set>
                                    <p:animEffect transition="in" filter="box(in)">
                                      <p:cBhvr>
                                        <p:cTn id="7" dur="500"/>
                                        <p:tgtEl>
                                          <p:spTgt spid="20483">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box(in)">
                                      <p:cBhvr>
                                        <p:cTn id="12" dur="500"/>
                                        <p:tgtEl>
                                          <p:spTgt spid="2048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0485"/>
                                        </p:tgtEl>
                                        <p:attrNameLst>
                                          <p:attrName>style.visibility</p:attrName>
                                        </p:attrNameLst>
                                      </p:cBhvr>
                                      <p:to>
                                        <p:strVal val="visible"/>
                                      </p:to>
                                    </p:set>
                                    <p:animEffect transition="in" filter="box(in)">
                                      <p:cBhvr>
                                        <p:cTn id="15" dur="500"/>
                                        <p:tgtEl>
                                          <p:spTgt spid="2048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486"/>
                                        </p:tgtEl>
                                        <p:attrNameLst>
                                          <p:attrName>style.visibility</p:attrName>
                                        </p:attrNameLst>
                                      </p:cBhvr>
                                      <p:to>
                                        <p:strVal val="visible"/>
                                      </p:to>
                                    </p:set>
                                    <p:animEffect transition="in" filter="box(in)">
                                      <p:cBhvr>
                                        <p:cTn id="18" dur="500"/>
                                        <p:tgtEl>
                                          <p:spTgt spid="2048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0487"/>
                                        </p:tgtEl>
                                        <p:attrNameLst>
                                          <p:attrName>style.visibility</p:attrName>
                                        </p:attrNameLst>
                                      </p:cBhvr>
                                      <p:to>
                                        <p:strVal val="visible"/>
                                      </p:to>
                                    </p:set>
                                    <p:animEffect transition="in" filter="box(in)">
                                      <p:cBhvr>
                                        <p:cTn id="21" dur="500"/>
                                        <p:tgtEl>
                                          <p:spTgt spid="20487"/>
                                        </p:tgtEl>
                                      </p:cBhvr>
                                    </p:animEffect>
                                  </p:childTnLst>
                                </p:cTn>
                              </p:par>
                              <p:par>
                                <p:cTn id="22" presetID="4" presetClass="entr" presetSubtype="16" fill="hold" nodeType="with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box(in)">
                                      <p:cBhvr>
                                        <p:cTn id="24" dur="500"/>
                                        <p:tgtEl>
                                          <p:spTgt spid="20488"/>
                                        </p:tgtEl>
                                      </p:cBhvr>
                                    </p:animEffect>
                                  </p:childTnLst>
                                </p:cTn>
                              </p:par>
                              <p:par>
                                <p:cTn id="25" presetID="4" presetClass="entr" presetSubtype="16" fill="hold" nodeType="withEffect">
                                  <p:stCondLst>
                                    <p:cond delay="0"/>
                                  </p:stCondLst>
                                  <p:childTnLst>
                                    <p:set>
                                      <p:cBhvr>
                                        <p:cTn id="26" dur="1" fill="hold">
                                          <p:stCondLst>
                                            <p:cond delay="0"/>
                                          </p:stCondLst>
                                        </p:cTn>
                                        <p:tgtEl>
                                          <p:spTgt spid="20489"/>
                                        </p:tgtEl>
                                        <p:attrNameLst>
                                          <p:attrName>style.visibility</p:attrName>
                                        </p:attrNameLst>
                                      </p:cBhvr>
                                      <p:to>
                                        <p:strVal val="visible"/>
                                      </p:to>
                                    </p:set>
                                    <p:animEffect transition="in" filter="box(in)">
                                      <p:cBhvr>
                                        <p:cTn id="27" dur="500"/>
                                        <p:tgtEl>
                                          <p:spTgt spid="2048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0490"/>
                                        </p:tgtEl>
                                        <p:attrNameLst>
                                          <p:attrName>style.visibility</p:attrName>
                                        </p:attrNameLst>
                                      </p:cBhvr>
                                      <p:to>
                                        <p:strVal val="visible"/>
                                      </p:to>
                                    </p:set>
                                    <p:animEffect transition="in" filter="box(in)">
                                      <p:cBhvr>
                                        <p:cTn id="30" dur="500"/>
                                        <p:tgtEl>
                                          <p:spTgt spid="2049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0491"/>
                                        </p:tgtEl>
                                        <p:attrNameLst>
                                          <p:attrName>style.visibility</p:attrName>
                                        </p:attrNameLst>
                                      </p:cBhvr>
                                      <p:to>
                                        <p:strVal val="visible"/>
                                      </p:to>
                                    </p:set>
                                    <p:animEffect transition="in" filter="box(in)">
                                      <p:cBhvr>
                                        <p:cTn id="33" dur="500"/>
                                        <p:tgtEl>
                                          <p:spTgt spid="2049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0492"/>
                                        </p:tgtEl>
                                        <p:attrNameLst>
                                          <p:attrName>style.visibility</p:attrName>
                                        </p:attrNameLst>
                                      </p:cBhvr>
                                      <p:to>
                                        <p:strVal val="visible"/>
                                      </p:to>
                                    </p:set>
                                    <p:animEffect transition="in" filter="box(in)">
                                      <p:cBhvr>
                                        <p:cTn id="36" dur="500"/>
                                        <p:tgtEl>
                                          <p:spTgt spid="20492"/>
                                        </p:tgtEl>
                                      </p:cBhvr>
                                    </p:animEffect>
                                  </p:childTnLst>
                                </p:cTn>
                              </p:par>
                              <p:par>
                                <p:cTn id="37" presetID="4" presetClass="entr" presetSubtype="16" fill="hold" nodeType="with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box(in)">
                                      <p:cBhvr>
                                        <p:cTn id="39" dur="500"/>
                                        <p:tgtEl>
                                          <p:spTgt spid="2049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0494"/>
                                        </p:tgtEl>
                                        <p:attrNameLst>
                                          <p:attrName>style.visibility</p:attrName>
                                        </p:attrNameLst>
                                      </p:cBhvr>
                                      <p:to>
                                        <p:strVal val="visible"/>
                                      </p:to>
                                    </p:set>
                                    <p:animEffect transition="in" filter="box(in)">
                                      <p:cBhvr>
                                        <p:cTn id="42" dur="500"/>
                                        <p:tgtEl>
                                          <p:spTgt spid="20494"/>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0495"/>
                                        </p:tgtEl>
                                        <p:attrNameLst>
                                          <p:attrName>style.visibility</p:attrName>
                                        </p:attrNameLst>
                                      </p:cBhvr>
                                      <p:to>
                                        <p:strVal val="visible"/>
                                      </p:to>
                                    </p:set>
                                    <p:animEffect transition="in" filter="box(in)">
                                      <p:cBhvr>
                                        <p:cTn id="45" dur="500"/>
                                        <p:tgtEl>
                                          <p:spTgt spid="20495"/>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0496"/>
                                        </p:tgtEl>
                                        <p:attrNameLst>
                                          <p:attrName>style.visibility</p:attrName>
                                        </p:attrNameLst>
                                      </p:cBhvr>
                                      <p:to>
                                        <p:strVal val="visible"/>
                                      </p:to>
                                    </p:set>
                                    <p:animEffect transition="in" filter="box(in)">
                                      <p:cBhvr>
                                        <p:cTn id="48" dur="500"/>
                                        <p:tgtEl>
                                          <p:spTgt spid="20496"/>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0497"/>
                                        </p:tgtEl>
                                        <p:attrNameLst>
                                          <p:attrName>style.visibility</p:attrName>
                                        </p:attrNameLst>
                                      </p:cBhvr>
                                      <p:to>
                                        <p:strVal val="visible"/>
                                      </p:to>
                                    </p:set>
                                    <p:animEffect transition="in" filter="box(in)">
                                      <p:cBhvr>
                                        <p:cTn id="51" dur="500"/>
                                        <p:tgtEl>
                                          <p:spTgt spid="20497"/>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0498"/>
                                        </p:tgtEl>
                                        <p:attrNameLst>
                                          <p:attrName>style.visibility</p:attrName>
                                        </p:attrNameLst>
                                      </p:cBhvr>
                                      <p:to>
                                        <p:strVal val="visible"/>
                                      </p:to>
                                    </p:set>
                                    <p:animEffect transition="in" filter="box(in)">
                                      <p:cBhvr>
                                        <p:cTn id="54" dur="500"/>
                                        <p:tgtEl>
                                          <p:spTgt spid="20498"/>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0499"/>
                                        </p:tgtEl>
                                        <p:attrNameLst>
                                          <p:attrName>style.visibility</p:attrName>
                                        </p:attrNameLst>
                                      </p:cBhvr>
                                      <p:to>
                                        <p:strVal val="visible"/>
                                      </p:to>
                                    </p:set>
                                    <p:animEffect transition="in" filter="box(in)">
                                      <p:cBhvr>
                                        <p:cTn id="57" dur="500"/>
                                        <p:tgtEl>
                                          <p:spTgt spid="20499"/>
                                        </p:tgtEl>
                                      </p:cBhvr>
                                    </p:animEffect>
                                  </p:childTnLst>
                                </p:cTn>
                              </p:par>
                              <p:par>
                                <p:cTn id="58" presetID="4" presetClass="entr" presetSubtype="16" fill="hold" nodeType="withEffect">
                                  <p:stCondLst>
                                    <p:cond delay="0"/>
                                  </p:stCondLst>
                                  <p:childTnLst>
                                    <p:set>
                                      <p:cBhvr>
                                        <p:cTn id="59" dur="1" fill="hold">
                                          <p:stCondLst>
                                            <p:cond delay="0"/>
                                          </p:stCondLst>
                                        </p:cTn>
                                        <p:tgtEl>
                                          <p:spTgt spid="20500"/>
                                        </p:tgtEl>
                                        <p:attrNameLst>
                                          <p:attrName>style.visibility</p:attrName>
                                        </p:attrNameLst>
                                      </p:cBhvr>
                                      <p:to>
                                        <p:strVal val="visible"/>
                                      </p:to>
                                    </p:set>
                                    <p:animEffect transition="in" filter="box(in)">
                                      <p:cBhvr>
                                        <p:cTn id="60" dur="500"/>
                                        <p:tgtEl>
                                          <p:spTgt spid="20500"/>
                                        </p:tgtEl>
                                      </p:cBhvr>
                                    </p:animEffect>
                                  </p:childTnLst>
                                </p:cTn>
                              </p:par>
                              <p:par>
                                <p:cTn id="61" presetID="4" presetClass="entr" presetSubtype="16" fill="hold" nodeType="withEffect">
                                  <p:stCondLst>
                                    <p:cond delay="0"/>
                                  </p:stCondLst>
                                  <p:childTnLst>
                                    <p:set>
                                      <p:cBhvr>
                                        <p:cTn id="62" dur="1" fill="hold">
                                          <p:stCondLst>
                                            <p:cond delay="0"/>
                                          </p:stCondLst>
                                        </p:cTn>
                                        <p:tgtEl>
                                          <p:spTgt spid="20501"/>
                                        </p:tgtEl>
                                        <p:attrNameLst>
                                          <p:attrName>style.visibility</p:attrName>
                                        </p:attrNameLst>
                                      </p:cBhvr>
                                      <p:to>
                                        <p:strVal val="visible"/>
                                      </p:to>
                                    </p:set>
                                    <p:animEffect transition="in" filter="box(in)">
                                      <p:cBhvr>
                                        <p:cTn id="63" dur="500"/>
                                        <p:tgtEl>
                                          <p:spTgt spid="20501"/>
                                        </p:tgtEl>
                                      </p:cBhvr>
                                    </p:animEffect>
                                  </p:childTnLst>
                                </p:cTn>
                              </p:par>
                              <p:par>
                                <p:cTn id="64" presetID="4" presetClass="entr" presetSubtype="16" fill="hold" nodeType="withEffect">
                                  <p:stCondLst>
                                    <p:cond delay="0"/>
                                  </p:stCondLst>
                                  <p:childTnLst>
                                    <p:set>
                                      <p:cBhvr>
                                        <p:cTn id="65" dur="1" fill="hold">
                                          <p:stCondLst>
                                            <p:cond delay="0"/>
                                          </p:stCondLst>
                                        </p:cTn>
                                        <p:tgtEl>
                                          <p:spTgt spid="20502"/>
                                        </p:tgtEl>
                                        <p:attrNameLst>
                                          <p:attrName>style.visibility</p:attrName>
                                        </p:attrNameLst>
                                      </p:cBhvr>
                                      <p:to>
                                        <p:strVal val="visible"/>
                                      </p:to>
                                    </p:set>
                                    <p:animEffect transition="in" filter="box(in)">
                                      <p:cBhvr>
                                        <p:cTn id="66" dur="500"/>
                                        <p:tgtEl>
                                          <p:spTgt spid="20502"/>
                                        </p:tgtEl>
                                      </p:cBhvr>
                                    </p:animEffect>
                                  </p:childTnLst>
                                </p:cTn>
                              </p:par>
                              <p:par>
                                <p:cTn id="67" presetID="4" presetClass="entr" presetSubtype="16" fill="hold" nodeType="withEffect">
                                  <p:stCondLst>
                                    <p:cond delay="0"/>
                                  </p:stCondLst>
                                  <p:childTnLst>
                                    <p:set>
                                      <p:cBhvr>
                                        <p:cTn id="68" dur="1" fill="hold">
                                          <p:stCondLst>
                                            <p:cond delay="0"/>
                                          </p:stCondLst>
                                        </p:cTn>
                                        <p:tgtEl>
                                          <p:spTgt spid="20503"/>
                                        </p:tgtEl>
                                        <p:attrNameLst>
                                          <p:attrName>style.visibility</p:attrName>
                                        </p:attrNameLst>
                                      </p:cBhvr>
                                      <p:to>
                                        <p:strVal val="visible"/>
                                      </p:to>
                                    </p:set>
                                    <p:animEffect transition="in" filter="box(in)">
                                      <p:cBhvr>
                                        <p:cTn id="69" dur="500"/>
                                        <p:tgtEl>
                                          <p:spTgt spid="20503"/>
                                        </p:tgtEl>
                                      </p:cBhvr>
                                    </p:animEffect>
                                  </p:childTnLst>
                                </p:cTn>
                              </p:par>
                              <p:par>
                                <p:cTn id="70" presetID="4" presetClass="entr" presetSubtype="16" fill="hold" nodeType="withEffect">
                                  <p:stCondLst>
                                    <p:cond delay="0"/>
                                  </p:stCondLst>
                                  <p:childTnLst>
                                    <p:set>
                                      <p:cBhvr>
                                        <p:cTn id="71" dur="1" fill="hold">
                                          <p:stCondLst>
                                            <p:cond delay="0"/>
                                          </p:stCondLst>
                                        </p:cTn>
                                        <p:tgtEl>
                                          <p:spTgt spid="20504"/>
                                        </p:tgtEl>
                                        <p:attrNameLst>
                                          <p:attrName>style.visibility</p:attrName>
                                        </p:attrNameLst>
                                      </p:cBhvr>
                                      <p:to>
                                        <p:strVal val="visible"/>
                                      </p:to>
                                    </p:set>
                                    <p:animEffect transition="in" filter="box(in)">
                                      <p:cBhvr>
                                        <p:cTn id="72" dur="500"/>
                                        <p:tgtEl>
                                          <p:spTgt spid="20504"/>
                                        </p:tgtEl>
                                      </p:cBhvr>
                                    </p:animEffect>
                                  </p:childTnLst>
                                </p:cTn>
                              </p:par>
                              <p:par>
                                <p:cTn id="73" presetID="4" presetClass="entr" presetSubtype="16" fill="hold" nodeType="withEffect">
                                  <p:stCondLst>
                                    <p:cond delay="0"/>
                                  </p:stCondLst>
                                  <p:childTnLst>
                                    <p:set>
                                      <p:cBhvr>
                                        <p:cTn id="74" dur="1" fill="hold">
                                          <p:stCondLst>
                                            <p:cond delay="0"/>
                                          </p:stCondLst>
                                        </p:cTn>
                                        <p:tgtEl>
                                          <p:spTgt spid="20505"/>
                                        </p:tgtEl>
                                        <p:attrNameLst>
                                          <p:attrName>style.visibility</p:attrName>
                                        </p:attrNameLst>
                                      </p:cBhvr>
                                      <p:to>
                                        <p:strVal val="visible"/>
                                      </p:to>
                                    </p:set>
                                    <p:animEffect transition="in" filter="box(in)">
                                      <p:cBhvr>
                                        <p:cTn id="75" dur="500"/>
                                        <p:tgtEl>
                                          <p:spTgt spid="20505"/>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0506"/>
                                        </p:tgtEl>
                                        <p:attrNameLst>
                                          <p:attrName>style.visibility</p:attrName>
                                        </p:attrNameLst>
                                      </p:cBhvr>
                                      <p:to>
                                        <p:strVal val="visible"/>
                                      </p:to>
                                    </p:set>
                                    <p:animEffect transition="in" filter="box(in)">
                                      <p:cBhvr>
                                        <p:cTn id="78" dur="500"/>
                                        <p:tgtEl>
                                          <p:spTgt spid="20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86" grpId="0"/>
      <p:bldP spid="20487" grpId="0"/>
      <p:bldP spid="20490" grpId="0"/>
      <p:bldP spid="20491" grpId="0"/>
      <p:bldP spid="20492" grpId="0"/>
      <p:bldP spid="20494" grpId="0"/>
      <p:bldP spid="20495" grpId="0"/>
      <p:bldP spid="20496" grpId="0"/>
      <p:bldP spid="20497" grpId="0"/>
      <p:bldP spid="20498" grpId="0"/>
      <p:bldP spid="20499" grpId="0"/>
      <p:bldP spid="205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21505"/>
          <p:cNvSpPr>
            <a:spLocks noGrp="1"/>
          </p:cNvSpPr>
          <p:nvPr>
            <p:ph type="title"/>
          </p:nvPr>
        </p:nvSpPr>
        <p:spPr>
          <a:ln/>
        </p:spPr>
        <p:txBody>
          <a:bodyPr anchor="ctr" anchorCtr="0"/>
          <a:p>
            <a:r>
              <a:rPr lang="zh-CN" altLang="en-US" b="1"/>
              <a:t>四、常量</a:t>
            </a:r>
            <a:endParaRPr lang="zh-CN" altLang="en-US" b="1"/>
          </a:p>
        </p:txBody>
      </p:sp>
      <p:sp>
        <p:nvSpPr>
          <p:cNvPr id="21507" name="内容占位符 21506"/>
          <p:cNvSpPr>
            <a:spLocks noGrp="1"/>
          </p:cNvSpPr>
          <p:nvPr>
            <p:ph idx="1"/>
          </p:nvPr>
        </p:nvSpPr>
        <p:spPr>
          <a:xfrm>
            <a:off x="685800" y="1981200"/>
            <a:ext cx="8134350" cy="4114800"/>
          </a:xfrm>
          <a:ln/>
        </p:spPr>
        <p:txBody>
          <a:bodyPr anchor="t" anchorCtr="0"/>
          <a:p>
            <a:pPr marL="609600" indent="-609600">
              <a:lnSpc>
                <a:spcPct val="90000"/>
              </a:lnSpc>
            </a:pPr>
            <a:r>
              <a:rPr lang="zh-CN" altLang="en-US" sz="2400" b="1"/>
              <a:t>  </a:t>
            </a:r>
            <a:r>
              <a:rPr lang="en-US" altLang="zh-CN" sz="2400" b="1"/>
              <a:t>Java </a:t>
            </a:r>
            <a:r>
              <a:rPr lang="zh-CN" altLang="en-US" sz="2400" b="1"/>
              <a:t>语言的常量有两大类：</a:t>
            </a:r>
            <a:endParaRPr lang="zh-CN" altLang="en-US" sz="2400" b="1"/>
          </a:p>
          <a:p>
            <a:pPr marL="609600" indent="-609600">
              <a:lnSpc>
                <a:spcPct val="90000"/>
              </a:lnSpc>
              <a:buAutoNum type="arabicParenBoth"/>
            </a:pPr>
            <a:r>
              <a:rPr lang="zh-CN" altLang="en-US" sz="2400" b="1">
                <a:latin typeface="Times New Roman" panose="02020603050405020304" pitchFamily="2" charset="0"/>
              </a:rPr>
              <a:t>自定义常量：用</a:t>
            </a:r>
            <a:r>
              <a:rPr lang="en-US" altLang="zh-CN" sz="2400" b="1">
                <a:latin typeface="Times New Roman" panose="02020603050405020304" pitchFamily="2" charset="0"/>
              </a:rPr>
              <a:t>final</a:t>
            </a:r>
            <a:r>
              <a:rPr lang="zh-CN" altLang="en-US" sz="2400" b="1">
                <a:latin typeface="Times New Roman" panose="02020603050405020304" pitchFamily="2" charset="0"/>
              </a:rPr>
              <a:t>关键字修饰的变量</a:t>
            </a:r>
            <a:r>
              <a:rPr lang="zh-CN" altLang="en-US" sz="2400" b="1"/>
              <a:t>。 </a:t>
            </a:r>
            <a:endParaRPr lang="zh-CN" altLang="en-US" sz="2400" b="1"/>
          </a:p>
          <a:p>
            <a:pPr marL="609600" indent="-609600">
              <a:lnSpc>
                <a:spcPct val="90000"/>
              </a:lnSpc>
              <a:buNone/>
            </a:pPr>
            <a:r>
              <a:rPr lang="zh-CN" altLang="en-US" sz="2400" b="1">
                <a:latin typeface="Times New Roman" panose="02020603050405020304" pitchFamily="2" charset="0"/>
              </a:rPr>
              <a:t>       例如，</a:t>
            </a:r>
            <a:r>
              <a:rPr lang="en-US" altLang="zh-CN" sz="2400" b="1">
                <a:latin typeface="Times New Roman" panose="02020603050405020304" pitchFamily="2" charset="0"/>
              </a:rPr>
              <a:t>final int NUM=100; </a:t>
            </a:r>
            <a:endParaRPr lang="en-US" altLang="zh-CN" sz="2400" b="1">
              <a:latin typeface="Times New Roman" panose="02020603050405020304" pitchFamily="2" charset="0"/>
            </a:endParaRPr>
          </a:p>
          <a:p>
            <a:pPr marL="609600" indent="-609600">
              <a:lnSpc>
                <a:spcPct val="90000"/>
              </a:lnSpc>
              <a:buNone/>
            </a:pPr>
            <a:r>
              <a:rPr lang="en-US" altLang="zh-CN" sz="2400" b="1">
                <a:latin typeface="Times New Roman" panose="02020603050405020304" pitchFamily="2" charset="0"/>
              </a:rPr>
              <a:t>       NUM </a:t>
            </a:r>
            <a:r>
              <a:rPr lang="zh-CN" altLang="en-US" sz="2400" b="1">
                <a:latin typeface="Times New Roman" panose="02020603050405020304" pitchFamily="2" charset="0"/>
              </a:rPr>
              <a:t>是一个整型的自定义常量 ；</a:t>
            </a:r>
            <a:endParaRPr lang="zh-CN" altLang="en-US" sz="2400" b="1">
              <a:latin typeface="Times New Roman" panose="02020603050405020304" pitchFamily="2" charset="0"/>
            </a:endParaRPr>
          </a:p>
          <a:p>
            <a:pPr marL="609600" indent="-609600">
              <a:lnSpc>
                <a:spcPct val="90000"/>
              </a:lnSpc>
              <a:buNone/>
            </a:pPr>
            <a:endParaRPr lang="zh-CN" altLang="en-US" sz="2400" b="1">
              <a:solidFill>
                <a:srgbClr val="FF3300"/>
              </a:solidFill>
              <a:latin typeface="Times New Roman" panose="02020603050405020304" pitchFamily="2" charset="0"/>
            </a:endParaRPr>
          </a:p>
          <a:p>
            <a:pPr marL="609600" indent="-609600">
              <a:lnSpc>
                <a:spcPct val="90000"/>
              </a:lnSpc>
              <a:buAutoNum type="arabicParenBoth" startAt="2"/>
            </a:pPr>
            <a:r>
              <a:rPr lang="zh-CN" altLang="en-US" sz="2400" b="1">
                <a:latin typeface="Times New Roman" panose="02020603050405020304" pitchFamily="2" charset="0"/>
              </a:rPr>
              <a:t>普通常量：</a:t>
            </a:r>
            <a:r>
              <a:rPr lang="zh-CN" altLang="en-US" sz="2400" b="1"/>
              <a:t>如</a:t>
            </a:r>
            <a:r>
              <a:rPr lang="en-US" altLang="zh-CN" sz="2400" b="1"/>
              <a:t>12.6</a:t>
            </a:r>
            <a:r>
              <a:rPr lang="zh-CN" altLang="en-US" sz="2400" b="1"/>
              <a:t>、</a:t>
            </a:r>
            <a:r>
              <a:rPr lang="en-US" altLang="zh-CN" sz="2400" b="1"/>
              <a:t>246</a:t>
            </a:r>
            <a:r>
              <a:rPr lang="zh-CN" altLang="en-US" sz="2400" b="1"/>
              <a:t>、</a:t>
            </a:r>
            <a:r>
              <a:rPr lang="en-US" altLang="zh-CN" sz="2400" b="1"/>
              <a:t>false </a:t>
            </a:r>
            <a:r>
              <a:rPr lang="zh-CN" altLang="en-US" sz="2400" b="1"/>
              <a:t>等，表示一个个具体的值。</a:t>
            </a:r>
            <a:endParaRPr lang="zh-CN" altLang="en-US" sz="2400" b="1"/>
          </a:p>
        </p:txBody>
      </p:sp>
      <p:sp>
        <p:nvSpPr>
          <p:cNvPr id="1741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charRg st="52" end="96"/>
                                            </p:txEl>
                                          </p:spTgt>
                                        </p:tgtEl>
                                        <p:attrNameLst>
                                          <p:attrName>style.visibility</p:attrName>
                                        </p:attrNameLst>
                                      </p:cBhvr>
                                      <p:to>
                                        <p:strVal val="visible"/>
                                      </p:to>
                                    </p:set>
                                    <p:animEffect transition="in" filter="box(in)">
                                      <p:cBhvr>
                                        <p:cTn id="7" dur="500"/>
                                        <p:tgtEl>
                                          <p:spTgt spid="21507">
                                            <p:txEl>
                                              <p:charRg st="52" end="9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7">
                                            <p:txEl>
                                              <p:charRg st="126" end="151"/>
                                            </p:txEl>
                                          </p:spTgt>
                                        </p:tgtEl>
                                        <p:attrNameLst>
                                          <p:attrName>style.visibility</p:attrName>
                                        </p:attrNameLst>
                                      </p:cBhvr>
                                      <p:to>
                                        <p:strVal val="visible"/>
                                      </p:to>
                                    </p:set>
                                    <p:animEffect transition="in" filter="box(in)">
                                      <p:cBhvr>
                                        <p:cTn id="10" dur="500"/>
                                        <p:tgtEl>
                                          <p:spTgt spid="21507">
                                            <p:txEl>
                                              <p:charRg st="126" end="15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1507">
                                            <p:txEl>
                                              <p:charRg st="152" end="204"/>
                                            </p:txEl>
                                          </p:spTgt>
                                        </p:tgtEl>
                                        <p:attrNameLst>
                                          <p:attrName>style.visibility</p:attrName>
                                        </p:attrNameLst>
                                      </p:cBhvr>
                                      <p:to>
                                        <p:strVal val="visible"/>
                                      </p:to>
                                    </p:set>
                                    <p:animEffect transition="in" filter="box(in)">
                                      <p:cBhvr>
                                        <p:cTn id="15" dur="500"/>
                                        <p:tgtEl>
                                          <p:spTgt spid="21507">
                                            <p:txEl>
                                              <p:charRg st="152"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22529"/>
          <p:cNvSpPr>
            <a:spLocks noGrp="1"/>
          </p:cNvSpPr>
          <p:nvPr>
            <p:ph type="title"/>
          </p:nvPr>
        </p:nvSpPr>
        <p:spPr>
          <a:ln/>
        </p:spPr>
        <p:txBody>
          <a:bodyPr anchor="ctr" anchorCtr="0"/>
          <a:p>
            <a:r>
              <a:rPr lang="zh-CN" altLang="en-US" b="1"/>
              <a:t>四、常量</a:t>
            </a:r>
            <a:endParaRPr lang="zh-CN" altLang="en-US" b="1"/>
          </a:p>
        </p:txBody>
      </p:sp>
      <p:sp>
        <p:nvSpPr>
          <p:cNvPr id="22531" name="内容占位符 22530"/>
          <p:cNvSpPr>
            <a:spLocks noGrp="1"/>
          </p:cNvSpPr>
          <p:nvPr>
            <p:ph idx="1"/>
          </p:nvPr>
        </p:nvSpPr>
        <p:spPr>
          <a:xfrm>
            <a:off x="685800" y="1981200"/>
            <a:ext cx="8134350" cy="4114800"/>
          </a:xfrm>
          <a:ln/>
        </p:spPr>
        <p:txBody>
          <a:bodyPr anchor="t" anchorCtr="0"/>
          <a:p>
            <a:pPr marL="609600" indent="-609600"/>
            <a:r>
              <a:rPr lang="zh-CN" altLang="en-US" b="1">
                <a:latin typeface="Times New Roman" panose="02020603050405020304" pitchFamily="2" charset="0"/>
              </a:rPr>
              <a:t>普通常量按照数据类型的不同又分成下面五种：</a:t>
            </a:r>
            <a:endParaRPr lang="zh-CN" altLang="en-US" b="1">
              <a:latin typeface="Times New Roman" panose="02020603050405020304" pitchFamily="2" charset="0"/>
            </a:endParaRPr>
          </a:p>
          <a:p>
            <a:pPr marL="609600" indent="-609600">
              <a:buAutoNum type="circleNumDbPlain"/>
            </a:pPr>
            <a:r>
              <a:rPr lang="zh-CN" altLang="en-US" b="1">
                <a:solidFill>
                  <a:srgbClr val="800000"/>
                </a:solidFill>
              </a:rPr>
              <a:t>整型常量：</a:t>
            </a:r>
            <a:r>
              <a:rPr lang="en-US" altLang="zh-CN" b="1">
                <a:solidFill>
                  <a:srgbClr val="800000"/>
                </a:solidFill>
              </a:rPr>
              <a:t>123</a:t>
            </a:r>
            <a:r>
              <a:rPr lang="zh-CN" altLang="en-US" b="1">
                <a:solidFill>
                  <a:srgbClr val="800000"/>
                </a:solidFill>
              </a:rPr>
              <a:t>、</a:t>
            </a:r>
            <a:r>
              <a:rPr lang="en-US" altLang="zh-CN" b="1">
                <a:solidFill>
                  <a:srgbClr val="800000"/>
                </a:solidFill>
              </a:rPr>
              <a:t>-456</a:t>
            </a:r>
            <a:r>
              <a:rPr lang="zh-CN" altLang="en-US" b="1">
                <a:solidFill>
                  <a:srgbClr val="800000"/>
                </a:solidFill>
              </a:rPr>
              <a:t>、</a:t>
            </a:r>
            <a:r>
              <a:rPr lang="en-US" altLang="zh-CN" b="1">
                <a:solidFill>
                  <a:srgbClr val="800000"/>
                </a:solidFill>
              </a:rPr>
              <a:t>0</a:t>
            </a:r>
            <a:r>
              <a:rPr lang="zh-CN" altLang="en-US" b="1">
                <a:solidFill>
                  <a:srgbClr val="800000"/>
                </a:solidFill>
              </a:rPr>
              <a:t>。</a:t>
            </a:r>
            <a:endParaRPr lang="zh-CN" altLang="en-US" b="1">
              <a:solidFill>
                <a:srgbClr val="800000"/>
              </a:solidFill>
            </a:endParaRPr>
          </a:p>
          <a:p>
            <a:pPr marL="609600" indent="-609600">
              <a:buAutoNum type="circleNumDbPlain"/>
            </a:pPr>
            <a:r>
              <a:rPr lang="zh-CN" altLang="en-US" b="1">
                <a:solidFill>
                  <a:srgbClr val="800000"/>
                </a:solidFill>
              </a:rPr>
              <a:t>布尔型常量：</a:t>
            </a:r>
            <a:r>
              <a:rPr lang="en-US" altLang="zh-CN" b="1">
                <a:solidFill>
                  <a:srgbClr val="800000"/>
                </a:solidFill>
              </a:rPr>
              <a:t>true </a:t>
            </a:r>
            <a:r>
              <a:rPr lang="zh-CN" altLang="en-US" b="1">
                <a:solidFill>
                  <a:srgbClr val="800000"/>
                </a:solidFill>
              </a:rPr>
              <a:t>和 </a:t>
            </a:r>
            <a:r>
              <a:rPr lang="en-US" altLang="zh-CN" b="1">
                <a:solidFill>
                  <a:srgbClr val="800000"/>
                </a:solidFill>
              </a:rPr>
              <a:t>false</a:t>
            </a:r>
            <a:r>
              <a:rPr lang="zh-CN" altLang="en-US" b="1">
                <a:solidFill>
                  <a:srgbClr val="800000"/>
                </a:solidFill>
              </a:rPr>
              <a:t>，</a:t>
            </a:r>
            <a:r>
              <a:rPr lang="zh-CN" altLang="en-US" b="1"/>
              <a:t>分别代表真和假。</a:t>
            </a:r>
            <a:endParaRPr lang="zh-CN" altLang="en-US" b="1"/>
          </a:p>
          <a:p>
            <a:pPr marL="609600" indent="-609600">
              <a:buAutoNum type="circleNumDbPlain"/>
            </a:pPr>
            <a:r>
              <a:rPr lang="zh-CN" altLang="en-US" b="1"/>
              <a:t>字符常量：用单引号引起来的单个字符，如 ‘</a:t>
            </a:r>
            <a:r>
              <a:rPr lang="en-US" altLang="zh-CN" b="1"/>
              <a:t>1’</a:t>
            </a:r>
            <a:r>
              <a:rPr lang="zh-CN" altLang="en-US" b="1"/>
              <a:t>、 ‘</a:t>
            </a:r>
            <a:r>
              <a:rPr lang="en-US" altLang="zh-CN" b="1"/>
              <a:t>a’</a:t>
            </a:r>
            <a:r>
              <a:rPr lang="zh-CN" altLang="en-US" b="1"/>
              <a:t>、 ‘</a:t>
            </a:r>
            <a:r>
              <a:rPr lang="en-US" altLang="zh-CN" b="1"/>
              <a:t>A’</a:t>
            </a:r>
            <a:r>
              <a:rPr lang="zh-CN" altLang="en-US" b="1"/>
              <a:t>、 ‘</a:t>
            </a:r>
            <a:r>
              <a:rPr lang="en-US" altLang="zh-CN" b="1"/>
              <a:t>$’ </a:t>
            </a:r>
            <a:r>
              <a:rPr lang="zh-CN" altLang="en-US" b="1"/>
              <a:t>等。</a:t>
            </a:r>
            <a:endParaRPr lang="zh-CN" altLang="en-US" b="1"/>
          </a:p>
        </p:txBody>
      </p:sp>
      <p:sp>
        <p:nvSpPr>
          <p:cNvPr id="18435"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charRg st="22" end="39"/>
                                            </p:txEl>
                                          </p:spTgt>
                                        </p:tgtEl>
                                        <p:attrNameLst>
                                          <p:attrName>style.visibility</p:attrName>
                                        </p:attrNameLst>
                                      </p:cBhvr>
                                      <p:to>
                                        <p:strVal val="visible"/>
                                      </p:to>
                                    </p:set>
                                    <p:animEffect transition="in" filter="box(in)">
                                      <p:cBhvr>
                                        <p:cTn id="7" dur="500"/>
                                        <p:tgtEl>
                                          <p:spTgt spid="22531">
                                            <p:txEl>
                                              <p:charRg st="22"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1">
                                            <p:txEl>
                                              <p:charRg st="39" end="67"/>
                                            </p:txEl>
                                          </p:spTgt>
                                        </p:tgtEl>
                                        <p:attrNameLst>
                                          <p:attrName>style.visibility</p:attrName>
                                        </p:attrNameLst>
                                      </p:cBhvr>
                                      <p:to>
                                        <p:strVal val="visible"/>
                                      </p:to>
                                    </p:set>
                                    <p:animEffect transition="in" filter="box(in)">
                                      <p:cBhvr>
                                        <p:cTn id="12" dur="500"/>
                                        <p:tgtEl>
                                          <p:spTgt spid="22531">
                                            <p:txEl>
                                              <p:charRg st="39"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531">
                                            <p:txEl>
                                              <p:charRg st="67" end="109"/>
                                            </p:txEl>
                                          </p:spTgt>
                                        </p:tgtEl>
                                        <p:attrNameLst>
                                          <p:attrName>style.visibility</p:attrName>
                                        </p:attrNameLst>
                                      </p:cBhvr>
                                      <p:to>
                                        <p:strVal val="visible"/>
                                      </p:to>
                                    </p:set>
                                    <p:animEffect transition="in" filter="box(in)">
                                      <p:cBhvr>
                                        <p:cTn id="17" dur="500"/>
                                        <p:tgtEl>
                                          <p:spTgt spid="22531">
                                            <p:txEl>
                                              <p:charRg st="67"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3553"/>
          <p:cNvSpPr>
            <a:spLocks noGrp="1"/>
          </p:cNvSpPr>
          <p:nvPr>
            <p:ph type="title"/>
          </p:nvPr>
        </p:nvSpPr>
        <p:spPr>
          <a:ln/>
        </p:spPr>
        <p:txBody>
          <a:bodyPr anchor="ctr" anchorCtr="0"/>
          <a:p>
            <a:r>
              <a:rPr lang="zh-CN" altLang="en-US" b="1"/>
              <a:t>四、常量</a:t>
            </a:r>
            <a:endParaRPr lang="zh-CN" altLang="en-US" b="1"/>
          </a:p>
        </p:txBody>
      </p:sp>
      <p:sp>
        <p:nvSpPr>
          <p:cNvPr id="23555" name="内容占位符 23554"/>
          <p:cNvSpPr>
            <a:spLocks noGrp="1"/>
          </p:cNvSpPr>
          <p:nvPr>
            <p:ph idx="1"/>
          </p:nvPr>
        </p:nvSpPr>
        <p:spPr>
          <a:xfrm>
            <a:off x="685800" y="1981200"/>
            <a:ext cx="8134350" cy="4114800"/>
          </a:xfrm>
          <a:ln/>
        </p:spPr>
        <p:txBody>
          <a:bodyPr anchor="t" anchorCtr="0"/>
          <a:p>
            <a:pPr marL="609600" indent="-609600">
              <a:buAutoNum type="circleNumDbPlain" startAt="4"/>
            </a:pPr>
            <a:r>
              <a:rPr lang="zh-CN" altLang="en-US" b="1">
                <a:solidFill>
                  <a:srgbClr val="800000"/>
                </a:solidFill>
              </a:rPr>
              <a:t>实型常量：</a:t>
            </a:r>
            <a:r>
              <a:rPr lang="en-US" altLang="zh-CN" b="1">
                <a:solidFill>
                  <a:srgbClr val="800000"/>
                </a:solidFill>
              </a:rPr>
              <a:t>0.123</a:t>
            </a:r>
            <a:r>
              <a:rPr lang="zh-CN" altLang="en-US" b="1">
                <a:solidFill>
                  <a:srgbClr val="800000"/>
                </a:solidFill>
              </a:rPr>
              <a:t>、</a:t>
            </a:r>
            <a:r>
              <a:rPr lang="en-US" altLang="zh-CN" b="1">
                <a:solidFill>
                  <a:srgbClr val="800000"/>
                </a:solidFill>
              </a:rPr>
              <a:t>1.23</a:t>
            </a:r>
            <a:r>
              <a:rPr lang="zh-CN" altLang="en-US" b="1">
                <a:solidFill>
                  <a:srgbClr val="800000"/>
                </a:solidFill>
              </a:rPr>
              <a:t>。</a:t>
            </a:r>
            <a:endParaRPr lang="zh-CN" altLang="en-US" b="1">
              <a:solidFill>
                <a:srgbClr val="800000"/>
              </a:solidFill>
            </a:endParaRPr>
          </a:p>
          <a:p>
            <a:pPr marL="609600" indent="-609600">
              <a:buAutoNum type="circleNumDbPlain" startAt="4"/>
            </a:pPr>
            <a:r>
              <a:rPr lang="zh-CN" altLang="en-US" b="1">
                <a:solidFill>
                  <a:srgbClr val="800000"/>
                </a:solidFill>
              </a:rPr>
              <a:t>字符串常量：</a:t>
            </a:r>
            <a:r>
              <a:rPr lang="zh-CN" altLang="en-US" b="1"/>
              <a:t>用双引号引起来的零个或者多个字符，如  “”、 “</a:t>
            </a:r>
            <a:r>
              <a:rPr lang="en-US" altLang="zh-CN" b="1"/>
              <a:t>hello, Java” </a:t>
            </a:r>
            <a:r>
              <a:rPr lang="zh-CN" altLang="en-US" b="1"/>
              <a:t>等。</a:t>
            </a:r>
            <a:endParaRPr lang="zh-CN" altLang="en-US" b="1"/>
          </a:p>
        </p:txBody>
      </p:sp>
      <p:sp>
        <p:nvSpPr>
          <p:cNvPr id="1945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xEl>
                                              <p:charRg st="0" end="17"/>
                                            </p:txEl>
                                          </p:spTgt>
                                        </p:tgtEl>
                                        <p:attrNameLst>
                                          <p:attrName>style.visibility</p:attrName>
                                        </p:attrNameLst>
                                      </p:cBhvr>
                                      <p:to>
                                        <p:strVal val="visible"/>
                                      </p:to>
                                    </p:set>
                                    <p:animEffect transition="in" filter="box(in)">
                                      <p:cBhvr>
                                        <p:cTn id="7" dur="500"/>
                                        <p:tgtEl>
                                          <p:spTgt spid="23555">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xEl>
                                              <p:charRg st="17" end="64"/>
                                            </p:txEl>
                                          </p:spTgt>
                                        </p:tgtEl>
                                        <p:attrNameLst>
                                          <p:attrName>style.visibility</p:attrName>
                                        </p:attrNameLst>
                                      </p:cBhvr>
                                      <p:to>
                                        <p:strVal val="visible"/>
                                      </p:to>
                                    </p:set>
                                    <p:animEffect transition="in" filter="box(in)">
                                      <p:cBhvr>
                                        <p:cTn id="12" dur="500"/>
                                        <p:tgtEl>
                                          <p:spTgt spid="23555">
                                            <p:txEl>
                                              <p:charRg st="17"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24577"/>
          <p:cNvSpPr>
            <a:spLocks noGrp="1"/>
          </p:cNvSpPr>
          <p:nvPr>
            <p:ph type="title"/>
          </p:nvPr>
        </p:nvSpPr>
        <p:spPr>
          <a:ln/>
        </p:spPr>
        <p:txBody>
          <a:bodyPr anchor="ctr" anchorCtr="0"/>
          <a:p>
            <a:r>
              <a:rPr lang="en-US" altLang="zh-CN"/>
              <a:t>2.3</a:t>
            </a:r>
            <a:r>
              <a:rPr lang="zh-CN" altLang="en-US"/>
              <a:t>  基本数据类型</a:t>
            </a:r>
            <a:endParaRPr lang="zh-CN" altLang="en-US"/>
          </a:p>
        </p:txBody>
      </p:sp>
      <p:pic>
        <p:nvPicPr>
          <p:cNvPr id="20482" name="图片 24578" descr="数据类型"/>
          <p:cNvPicPr>
            <a:picLocks noChangeAspect="1"/>
          </p:cNvPicPr>
          <p:nvPr/>
        </p:nvPicPr>
        <p:blipFill>
          <a:blip r:embed="rId1"/>
          <a:stretch>
            <a:fillRect/>
          </a:stretch>
        </p:blipFill>
        <p:spPr>
          <a:xfrm>
            <a:off x="142875" y="2008188"/>
            <a:ext cx="8893175" cy="4022725"/>
          </a:xfrm>
          <a:prstGeom prst="rect">
            <a:avLst/>
          </a:prstGeom>
          <a:noFill/>
          <a:ln w="9525">
            <a:noFill/>
          </a:ln>
        </p:spPr>
      </p:pic>
      <p:sp>
        <p:nvSpPr>
          <p:cNvPr id="20483"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25601"/>
          <p:cNvSpPr>
            <a:spLocks noGrp="1"/>
          </p:cNvSpPr>
          <p:nvPr>
            <p:ph type="title"/>
          </p:nvPr>
        </p:nvSpPr>
        <p:spPr>
          <a:ln/>
        </p:spPr>
        <p:txBody>
          <a:bodyPr anchor="ctr" anchorCtr="0"/>
          <a:p>
            <a:r>
              <a:rPr lang="zh-CN" altLang="en-US" sz="5300" b="1" dirty="0">
                <a:solidFill>
                  <a:schemeClr val="tx1"/>
                </a:solidFill>
              </a:rPr>
              <a:t>一、整型</a:t>
            </a:r>
            <a:endParaRPr lang="zh-CN" altLang="en-US" sz="5300" b="1" dirty="0">
              <a:solidFill>
                <a:schemeClr val="tx1"/>
              </a:solidFill>
            </a:endParaRPr>
          </a:p>
        </p:txBody>
      </p:sp>
      <p:graphicFrame>
        <p:nvGraphicFramePr>
          <p:cNvPr id="25603" name="表格 25602"/>
          <p:cNvGraphicFramePr/>
          <p:nvPr/>
        </p:nvGraphicFramePr>
        <p:xfrm>
          <a:off x="1116013" y="2492375"/>
          <a:ext cx="7543800" cy="3332163"/>
        </p:xfrm>
        <a:graphic>
          <a:graphicData uri="http://schemas.openxmlformats.org/drawingml/2006/table">
            <a:tbl>
              <a:tblPr/>
              <a:tblGrid>
                <a:gridCol w="1066800"/>
                <a:gridCol w="1219200"/>
                <a:gridCol w="1143000"/>
                <a:gridCol w="4114800"/>
              </a:tblGrid>
              <a:tr h="944563">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b="1">
                          <a:solidFill>
                            <a:srgbClr val="FF3300"/>
                          </a:solidFill>
                        </a:rPr>
                        <a:t>类型</a:t>
                      </a:r>
                      <a:endParaRPr lang="zh-CN" altLang="en-US" b="1">
                        <a:solidFill>
                          <a:srgbClr val="FF3300"/>
                        </a:solidFill>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b="1">
                          <a:solidFill>
                            <a:srgbClr val="FF3300"/>
                          </a:solidFill>
                        </a:rPr>
                        <a:t>缺省值</a:t>
                      </a:r>
                      <a:endParaRPr lang="zh-CN" altLang="en-US"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b="1">
                          <a:solidFill>
                            <a:srgbClr val="FF3300"/>
                          </a:solidFill>
                        </a:rPr>
                        <a:t>长度</a:t>
                      </a:r>
                      <a:endParaRPr lang="zh-CN" altLang="en-US"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b="1">
                          <a:solidFill>
                            <a:srgbClr val="FF3300"/>
                          </a:solidFill>
                        </a:rPr>
                        <a:t>取值范围</a:t>
                      </a:r>
                      <a:endParaRPr lang="zh-CN" altLang="en-US" b="1">
                        <a:solidFill>
                          <a:srgbClr val="FF3300"/>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r>
              <a:tr h="536575">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byte</a:t>
                      </a:r>
                      <a:endParaRPr lang="zh-CN" altLang="en-US" sz="27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0</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8</a:t>
                      </a:r>
                      <a:r>
                        <a:rPr lang="zh-CN" altLang="en-US" sz="2700" b="1"/>
                        <a:t>位</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ea typeface="Times New Roman" panose="02020603050405020304" pitchFamily="2" charset="0"/>
                        </a:rPr>
                        <a:t>-2</a:t>
                      </a:r>
                      <a:r>
                        <a:rPr lang="en-US" altLang="zh-CN" sz="2700" b="1" baseline="30000">
                          <a:ea typeface="Times New Roman" panose="02020603050405020304" pitchFamily="2" charset="0"/>
                        </a:rPr>
                        <a:t>7</a:t>
                      </a:r>
                      <a:r>
                        <a:rPr lang="en-US" altLang="zh-CN" sz="2700" b="1">
                          <a:ea typeface="Times New Roman" panose="02020603050405020304" pitchFamily="2" charset="0"/>
                        </a:rPr>
                        <a:t> ~ 2</a:t>
                      </a:r>
                      <a:r>
                        <a:rPr lang="en-US" altLang="zh-CN" sz="2700" b="1" baseline="30000">
                          <a:ea typeface="Times New Roman" panose="02020603050405020304" pitchFamily="2" charset="0"/>
                        </a:rPr>
                        <a:t>7</a:t>
                      </a:r>
                      <a:r>
                        <a:rPr lang="en-US" altLang="zh-CN" sz="2700" b="1">
                          <a:ea typeface="Times New Roman" panose="02020603050405020304" pitchFamily="2" charset="0"/>
                        </a:rPr>
                        <a:t>-1</a:t>
                      </a:r>
                      <a:endParaRPr lang="zh-CN" altLang="en-US" sz="2700" b="1">
                        <a:ea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short</a:t>
                      </a:r>
                      <a:endParaRPr lang="zh-CN" altLang="en-US" sz="27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0</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16</a:t>
                      </a:r>
                      <a:r>
                        <a:rPr lang="zh-CN" altLang="en-US" sz="2700" b="1"/>
                        <a:t>位</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ea typeface="Times New Roman" panose="02020603050405020304" pitchFamily="2" charset="0"/>
                        </a:rPr>
                        <a:t>-2</a:t>
                      </a:r>
                      <a:r>
                        <a:rPr lang="en-US" altLang="zh-CN" sz="2700" b="1" baseline="30000">
                          <a:ea typeface="Times New Roman" panose="02020603050405020304" pitchFamily="2" charset="0"/>
                        </a:rPr>
                        <a:t>15</a:t>
                      </a:r>
                      <a:r>
                        <a:rPr lang="en-US" altLang="zh-CN" sz="2700" b="1">
                          <a:ea typeface="Times New Roman" panose="02020603050405020304" pitchFamily="2" charset="0"/>
                        </a:rPr>
                        <a:t> ~ 2</a:t>
                      </a:r>
                      <a:r>
                        <a:rPr lang="en-US" altLang="zh-CN" sz="2700" b="1" baseline="30000">
                          <a:ea typeface="Times New Roman" panose="02020603050405020304" pitchFamily="2" charset="0"/>
                        </a:rPr>
                        <a:t>15</a:t>
                      </a:r>
                      <a:r>
                        <a:rPr lang="en-US" altLang="zh-CN" sz="2700" b="1">
                          <a:ea typeface="Times New Roman" panose="02020603050405020304" pitchFamily="2" charset="0"/>
                        </a:rPr>
                        <a:t>-1</a:t>
                      </a:r>
                      <a:endParaRPr lang="zh-CN" altLang="en-US" sz="2700" b="1">
                        <a:ea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int</a:t>
                      </a:r>
                      <a:endParaRPr lang="zh-CN" altLang="en-US" sz="27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0</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32</a:t>
                      </a:r>
                      <a:r>
                        <a:rPr lang="zh-CN" altLang="en-US" sz="2700" b="1"/>
                        <a:t>位</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ea typeface="Times New Roman" panose="02020603050405020304" pitchFamily="2" charset="0"/>
                        </a:rPr>
                        <a:t>-2</a:t>
                      </a:r>
                      <a:r>
                        <a:rPr lang="en-US" altLang="zh-CN" sz="2700" b="1" baseline="30000">
                          <a:ea typeface="Times New Roman" panose="02020603050405020304" pitchFamily="2" charset="0"/>
                        </a:rPr>
                        <a:t>31</a:t>
                      </a:r>
                      <a:r>
                        <a:rPr lang="en-US" altLang="zh-CN" sz="2700" b="1">
                          <a:ea typeface="Times New Roman" panose="02020603050405020304" pitchFamily="2" charset="0"/>
                        </a:rPr>
                        <a:t> ~ 2</a:t>
                      </a:r>
                      <a:r>
                        <a:rPr lang="en-US" altLang="zh-CN" sz="2700" b="1" baseline="30000">
                          <a:ea typeface="Times New Roman" panose="02020603050405020304" pitchFamily="2" charset="0"/>
                        </a:rPr>
                        <a:t>31</a:t>
                      </a:r>
                      <a:r>
                        <a:rPr lang="en-US" altLang="zh-CN" sz="2700" b="1">
                          <a:ea typeface="Times New Roman" panose="02020603050405020304" pitchFamily="2" charset="0"/>
                        </a:rPr>
                        <a:t>-1</a:t>
                      </a:r>
                      <a:endParaRPr lang="zh-CN" altLang="en-US" sz="2700" b="1">
                        <a:ea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4225">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long</a:t>
                      </a:r>
                      <a:endParaRPr lang="zh-CN" altLang="en-US" sz="27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0</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t>64</a:t>
                      </a:r>
                      <a:r>
                        <a:rPr lang="zh-CN" altLang="en-US" sz="2700" b="1"/>
                        <a:t>位</a:t>
                      </a:r>
                      <a:endParaRPr lang="zh-CN" altLang="en-US" sz="27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700" b="1">
                          <a:ea typeface="Times New Roman" panose="02020603050405020304" pitchFamily="2" charset="0"/>
                        </a:rPr>
                        <a:t>-2</a:t>
                      </a:r>
                      <a:r>
                        <a:rPr lang="en-US" altLang="zh-CN" sz="2700" b="1" baseline="30000">
                          <a:ea typeface="Times New Roman" panose="02020603050405020304" pitchFamily="2" charset="0"/>
                        </a:rPr>
                        <a:t>63</a:t>
                      </a:r>
                      <a:r>
                        <a:rPr lang="en-US" altLang="zh-CN" sz="2700" b="1">
                          <a:ea typeface="Times New Roman" panose="02020603050405020304" pitchFamily="2" charset="0"/>
                        </a:rPr>
                        <a:t> ~ 2</a:t>
                      </a:r>
                      <a:r>
                        <a:rPr lang="en-US" altLang="zh-CN" sz="2700" b="1" baseline="30000">
                          <a:ea typeface="Times New Roman" panose="02020603050405020304" pitchFamily="2" charset="0"/>
                        </a:rPr>
                        <a:t>63</a:t>
                      </a:r>
                      <a:r>
                        <a:rPr lang="en-US" altLang="zh-CN" sz="2700" b="1">
                          <a:ea typeface="Times New Roman" panose="02020603050405020304" pitchFamily="2" charset="0"/>
                        </a:rPr>
                        <a:t>-1</a:t>
                      </a:r>
                      <a:endParaRPr lang="zh-CN" altLang="en-US" sz="2700" b="1">
                        <a:ea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153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6625"/>
          <p:cNvSpPr>
            <a:spLocks noGrp="1"/>
          </p:cNvSpPr>
          <p:nvPr>
            <p:ph type="title"/>
          </p:nvPr>
        </p:nvSpPr>
        <p:spPr>
          <a:ln/>
        </p:spPr>
        <p:txBody>
          <a:bodyPr anchor="ctr" anchorCtr="0"/>
          <a:p>
            <a:r>
              <a:rPr lang="zh-CN" altLang="en-US" sz="5300" b="1" dirty="0">
                <a:solidFill>
                  <a:schemeClr val="tx1"/>
                </a:solidFill>
              </a:rPr>
              <a:t>二、浮点型</a:t>
            </a:r>
            <a:endParaRPr lang="zh-CN" altLang="en-US" sz="5300" b="1" dirty="0">
              <a:solidFill>
                <a:schemeClr val="tx1"/>
              </a:solidFill>
            </a:endParaRPr>
          </a:p>
        </p:txBody>
      </p:sp>
      <p:graphicFrame>
        <p:nvGraphicFramePr>
          <p:cNvPr id="26627" name="内容占位符 26626"/>
          <p:cNvGraphicFramePr/>
          <p:nvPr>
            <p:ph idx="1"/>
          </p:nvPr>
        </p:nvGraphicFramePr>
        <p:xfrm>
          <a:off x="900113" y="2565400"/>
          <a:ext cx="7772400" cy="1800225"/>
        </p:xfrm>
        <a:graphic>
          <a:graphicData uri="http://schemas.openxmlformats.org/drawingml/2006/table">
            <a:tbl>
              <a:tblPr/>
              <a:tblGrid>
                <a:gridCol w="1255713"/>
                <a:gridCol w="1412875"/>
                <a:gridCol w="1414462"/>
                <a:gridCol w="3689350"/>
              </a:tblGrid>
              <a:tr h="720725">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400" b="1">
                          <a:solidFill>
                            <a:srgbClr val="FF3300"/>
                          </a:solidFill>
                        </a:rPr>
                        <a:t>类型</a:t>
                      </a:r>
                      <a:endParaRPr lang="zh-CN" altLang="en-US" sz="2400" b="1">
                        <a:solidFill>
                          <a:srgbClr val="FF3300"/>
                        </a:solidFill>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400" b="1">
                          <a:solidFill>
                            <a:srgbClr val="FF3300"/>
                          </a:solidFill>
                        </a:rPr>
                        <a:t>缺省值</a:t>
                      </a:r>
                      <a:endParaRPr lang="zh-CN" altLang="en-US" sz="2400"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400" b="1">
                          <a:solidFill>
                            <a:srgbClr val="FF3300"/>
                          </a:solidFill>
                        </a:rPr>
                        <a:t>长度</a:t>
                      </a:r>
                      <a:endParaRPr lang="zh-CN" altLang="en-US" sz="2400"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400" b="1">
                          <a:solidFill>
                            <a:srgbClr val="FF3300"/>
                          </a:solidFill>
                        </a:rPr>
                        <a:t>取值范围</a:t>
                      </a:r>
                      <a:endParaRPr lang="zh-CN" altLang="en-US" sz="2400" b="1">
                        <a:solidFill>
                          <a:srgbClr val="FF3300"/>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r>
              <a:tr h="503238">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float</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0.0</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32</a:t>
                      </a:r>
                      <a:r>
                        <a:rPr lang="zh-CN" altLang="en-US" sz="2400" b="1"/>
                        <a:t>位</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ea typeface="Times New Roman" panose="02020603050405020304" pitchFamily="2" charset="0"/>
                        </a:rPr>
                        <a:t>-3.4</a:t>
                      </a:r>
                      <a:r>
                        <a:rPr lang="en-US" altLang="zh-CN" sz="2400" b="1">
                          <a:latin typeface="Times New Roman" panose="02020603050405020304" pitchFamily="2" charset="0"/>
                          <a:ea typeface="Times New Roman" panose="02020603050405020304" pitchFamily="2" charset="0"/>
                        </a:rPr>
                        <a:t>*</a:t>
                      </a:r>
                      <a:r>
                        <a:rPr lang="en-US" altLang="zh-CN" sz="2400" b="1">
                          <a:ea typeface="Times New Roman" panose="02020603050405020304" pitchFamily="2" charset="0"/>
                        </a:rPr>
                        <a:t>10</a:t>
                      </a:r>
                      <a:r>
                        <a:rPr lang="en-US" altLang="zh-CN" sz="2400" b="1" baseline="30000">
                          <a:ea typeface="Times New Roman" panose="02020603050405020304" pitchFamily="2" charset="0"/>
                        </a:rPr>
                        <a:t>38</a:t>
                      </a:r>
                      <a:r>
                        <a:rPr lang="en-US" altLang="zh-CN" sz="2400" b="1">
                          <a:ea typeface="Times New Roman" panose="02020603050405020304" pitchFamily="2" charset="0"/>
                        </a:rPr>
                        <a:t>~3.4</a:t>
                      </a:r>
                      <a:r>
                        <a:rPr lang="en-US" altLang="zh-CN" sz="2400" b="1">
                          <a:latin typeface="Times New Roman" panose="02020603050405020304" pitchFamily="2" charset="0"/>
                          <a:ea typeface="Times New Roman" panose="02020603050405020304" pitchFamily="2" charset="0"/>
                        </a:rPr>
                        <a:t>*</a:t>
                      </a:r>
                      <a:r>
                        <a:rPr lang="en-US" altLang="zh-CN" sz="2400" b="1">
                          <a:ea typeface="Times New Roman" panose="02020603050405020304" pitchFamily="2" charset="0"/>
                        </a:rPr>
                        <a:t>10</a:t>
                      </a:r>
                      <a:r>
                        <a:rPr lang="en-US" altLang="zh-CN" sz="2400" b="1" baseline="30000">
                          <a:ea typeface="Times New Roman" panose="02020603050405020304" pitchFamily="2" charset="0"/>
                        </a:rPr>
                        <a:t>38</a:t>
                      </a:r>
                      <a:r>
                        <a:rPr lang="en-US" altLang="zh-CN" sz="2400" b="1"/>
                        <a:t> </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double</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0.0</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64</a:t>
                      </a:r>
                      <a:r>
                        <a:rPr lang="zh-CN" altLang="en-US" sz="2400" b="1"/>
                        <a:t>位</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ea typeface="Times New Roman" panose="02020603050405020304" pitchFamily="2" charset="0"/>
                        </a:rPr>
                        <a:t>-1.7</a:t>
                      </a:r>
                      <a:r>
                        <a:rPr lang="en-US" altLang="zh-CN" sz="2400" b="1">
                          <a:latin typeface="Times New Roman" panose="02020603050405020304" pitchFamily="2" charset="0"/>
                          <a:ea typeface="Times New Roman" panose="02020603050405020304" pitchFamily="2" charset="0"/>
                        </a:rPr>
                        <a:t>*</a:t>
                      </a:r>
                      <a:r>
                        <a:rPr lang="en-US" altLang="zh-CN" sz="2400" b="1">
                          <a:ea typeface="Times New Roman" panose="02020603050405020304" pitchFamily="2" charset="0"/>
                        </a:rPr>
                        <a:t>10</a:t>
                      </a:r>
                      <a:r>
                        <a:rPr lang="en-US" altLang="zh-CN" sz="2400" b="1" baseline="30000">
                          <a:ea typeface="Times New Roman" panose="02020603050405020304" pitchFamily="2" charset="0"/>
                        </a:rPr>
                        <a:t>308</a:t>
                      </a:r>
                      <a:r>
                        <a:rPr lang="en-US" altLang="zh-CN" sz="2400" b="1">
                          <a:ea typeface="Times New Roman" panose="02020603050405020304" pitchFamily="2" charset="0"/>
                        </a:rPr>
                        <a:t>~1.7</a:t>
                      </a:r>
                      <a:r>
                        <a:rPr lang="en-US" altLang="zh-CN" sz="2400" b="1">
                          <a:latin typeface="Times New Roman" panose="02020603050405020304" pitchFamily="2" charset="0"/>
                          <a:ea typeface="Times New Roman" panose="02020603050405020304" pitchFamily="2" charset="0"/>
                        </a:rPr>
                        <a:t>*</a:t>
                      </a:r>
                      <a:r>
                        <a:rPr lang="en-US" altLang="zh-CN" sz="2400" b="1">
                          <a:ea typeface="Times New Roman" panose="02020603050405020304" pitchFamily="2" charset="0"/>
                        </a:rPr>
                        <a:t>10</a:t>
                      </a:r>
                      <a:r>
                        <a:rPr lang="en-US" altLang="zh-CN" sz="2400" b="1" baseline="30000">
                          <a:ea typeface="Times New Roman" panose="02020603050405020304" pitchFamily="2" charset="0"/>
                        </a:rPr>
                        <a:t>308</a:t>
                      </a:r>
                      <a:endParaRPr lang="zh-CN" altLang="en-US" sz="2400" b="1" baseline="30000">
                        <a:ea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255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7649"/>
          <p:cNvSpPr>
            <a:spLocks noGrp="1"/>
          </p:cNvSpPr>
          <p:nvPr>
            <p:ph type="title"/>
          </p:nvPr>
        </p:nvSpPr>
        <p:spPr>
          <a:ln/>
        </p:spPr>
        <p:txBody>
          <a:bodyPr anchor="ctr" anchorCtr="0"/>
          <a:p>
            <a:r>
              <a:rPr lang="zh-CN" altLang="en-US" sz="5300" b="1" dirty="0">
                <a:solidFill>
                  <a:schemeClr val="tx1"/>
                </a:solidFill>
              </a:rPr>
              <a:t>三、字符型</a:t>
            </a:r>
            <a:endParaRPr lang="zh-CN" altLang="en-US" sz="5300" b="1" dirty="0">
              <a:solidFill>
                <a:schemeClr val="tx1"/>
              </a:solidFill>
            </a:endParaRPr>
          </a:p>
        </p:txBody>
      </p:sp>
      <p:graphicFrame>
        <p:nvGraphicFramePr>
          <p:cNvPr id="27651" name="内容占位符 27650"/>
          <p:cNvGraphicFramePr/>
          <p:nvPr>
            <p:ph idx="1"/>
          </p:nvPr>
        </p:nvGraphicFramePr>
        <p:xfrm>
          <a:off x="971550" y="2133600"/>
          <a:ext cx="7772400" cy="1079500"/>
        </p:xfrm>
        <a:graphic>
          <a:graphicData uri="http://schemas.openxmlformats.org/drawingml/2006/table">
            <a:tbl>
              <a:tblPr/>
              <a:tblGrid>
                <a:gridCol w="1255713"/>
                <a:gridCol w="1412875"/>
                <a:gridCol w="1414462"/>
                <a:gridCol w="3689350"/>
              </a:tblGrid>
              <a:tr h="574675">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类型</a:t>
                      </a:r>
                      <a:endParaRPr lang="zh-CN" altLang="en-US" sz="2600" b="1">
                        <a:solidFill>
                          <a:srgbClr val="FF3300"/>
                        </a:solidFill>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缺省值</a:t>
                      </a:r>
                      <a:endParaRPr lang="zh-CN" altLang="en-US" sz="2600"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长度</a:t>
                      </a:r>
                      <a:endParaRPr lang="zh-CN" altLang="en-US" sz="2600"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取值范围</a:t>
                      </a:r>
                      <a:endParaRPr lang="zh-CN" altLang="en-US" sz="2600" b="1">
                        <a:solidFill>
                          <a:srgbClr val="FF3300"/>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r>
              <a:tr h="504825">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char</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ea typeface="Times New Roman" panose="02020603050405020304" pitchFamily="2" charset="0"/>
                        </a:rPr>
                        <a:t>'\u0000'</a:t>
                      </a:r>
                      <a:r>
                        <a:rPr lang="en-US" altLang="zh-CN" sz="2400" b="1"/>
                        <a:t> </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16</a:t>
                      </a:r>
                      <a:r>
                        <a:rPr lang="zh-CN" altLang="en-US" sz="2400" b="1"/>
                        <a:t>位</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ea typeface="Times New Roman" panose="02020603050405020304" pitchFamily="2" charset="0"/>
                        </a:rPr>
                        <a:t>\u0000 ~ \uFFFF</a:t>
                      </a:r>
                      <a:r>
                        <a:rPr lang="en-US" altLang="zh-CN" sz="2400" b="1"/>
                        <a:t> </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3571" name="矩形 27669"/>
          <p:cNvSpPr/>
          <p:nvPr/>
        </p:nvSpPr>
        <p:spPr>
          <a:xfrm>
            <a:off x="539750" y="3429000"/>
            <a:ext cx="8280400" cy="3095625"/>
          </a:xfrm>
          <a:prstGeom prst="rect">
            <a:avLst/>
          </a:prstGeom>
          <a:noFill/>
          <a:ln w="9525">
            <a:noFill/>
          </a:ln>
        </p:spPr>
        <p:txBody>
          <a:bodyPr anchor="t" anchorCtr="0"/>
          <a:p>
            <a:pPr marL="381000" indent="-381000">
              <a:spcBef>
                <a:spcPct val="20000"/>
              </a:spcBef>
              <a:buClr>
                <a:srgbClr val="3333FF"/>
              </a:buClr>
              <a:buSzPct val="80000"/>
              <a:buFont typeface="Wingdings" panose="05000000000000000000" pitchFamily="2" charset="2"/>
              <a:buChar char="n"/>
            </a:pPr>
            <a:endParaRPr lang="zh-CN" altLang="en-US" b="1">
              <a:latin typeface="Times New Roman" panose="02020603050405020304" pitchFamily="2" charset="0"/>
              <a:ea typeface="宋体" panose="02010600030101010101" pitchFamily="2" charset="-122"/>
            </a:endParaRPr>
          </a:p>
        </p:txBody>
      </p:sp>
      <p:sp>
        <p:nvSpPr>
          <p:cNvPr id="2357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8193"/>
          <p:cNvSpPr>
            <a:spLocks noGrp="1"/>
          </p:cNvSpPr>
          <p:nvPr>
            <p:ph type="title"/>
          </p:nvPr>
        </p:nvSpPr>
        <p:spPr>
          <a:ln/>
        </p:spPr>
        <p:txBody>
          <a:bodyPr anchor="ctr" anchorCtr="0"/>
          <a:p>
            <a:r>
              <a:rPr lang="en-US" altLang="zh-CN" b="1"/>
              <a:t>2.1</a:t>
            </a:r>
            <a:r>
              <a:rPr lang="zh-CN" altLang="en-US" b="1"/>
              <a:t>  标识符与保留字</a:t>
            </a:r>
            <a:endParaRPr lang="zh-CN" altLang="en-US" b="1"/>
          </a:p>
        </p:txBody>
      </p:sp>
      <p:sp>
        <p:nvSpPr>
          <p:cNvPr id="8195" name="内容占位符 8194"/>
          <p:cNvSpPr>
            <a:spLocks noGrp="1"/>
          </p:cNvSpPr>
          <p:nvPr>
            <p:ph idx="1"/>
          </p:nvPr>
        </p:nvSpPr>
        <p:spPr>
          <a:ln/>
        </p:spPr>
        <p:txBody>
          <a:bodyPr anchor="t" anchorCtr="0"/>
          <a:p>
            <a:pPr/>
            <a:r>
              <a:rPr lang="zh-CN" altLang="en-US" b="1"/>
              <a:t>一、标识符  </a:t>
            </a:r>
            <a:endParaRPr lang="zh-CN" altLang="en-US" b="1"/>
          </a:p>
          <a:p>
            <a:pPr/>
            <a:r>
              <a:rPr lang="zh-CN" altLang="en-US" b="1"/>
              <a:t>二、保留字</a:t>
            </a:r>
            <a:endParaRPr lang="zh-CN" altLang="en-US" b="1"/>
          </a:p>
          <a:p>
            <a:pPr/>
            <a:r>
              <a:rPr lang="zh-CN" altLang="en-US" b="1"/>
              <a:t>三、分隔符</a:t>
            </a:r>
            <a:endParaRPr lang="zh-CN" altLang="en-US" b="1"/>
          </a:p>
        </p:txBody>
      </p:sp>
      <p:sp>
        <p:nvSpPr>
          <p:cNvPr id="614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charRg st="8" end="14"/>
                                            </p:txEl>
                                          </p:spTgt>
                                        </p:tgtEl>
                                        <p:attrNameLst>
                                          <p:attrName>style.visibility</p:attrName>
                                        </p:attrNameLst>
                                      </p:cBhvr>
                                      <p:to>
                                        <p:strVal val="visible"/>
                                      </p:to>
                                    </p:set>
                                    <p:animEffect transition="in" filter="box(in)">
                                      <p:cBhvr>
                                        <p:cTn id="7" dur="500"/>
                                        <p:tgtEl>
                                          <p:spTgt spid="8195">
                                            <p:txEl>
                                              <p:charRg st="8"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5">
                                            <p:txEl>
                                              <p:charRg st="14" end="20"/>
                                            </p:txEl>
                                          </p:spTgt>
                                        </p:tgtEl>
                                        <p:attrNameLst>
                                          <p:attrName>style.visibility</p:attrName>
                                        </p:attrNameLst>
                                      </p:cBhvr>
                                      <p:to>
                                        <p:strVal val="visible"/>
                                      </p:to>
                                    </p:set>
                                    <p:animEffect transition="in" filter="box(in)">
                                      <p:cBhvr>
                                        <p:cTn id="12" dur="500"/>
                                        <p:tgtEl>
                                          <p:spTgt spid="8195">
                                            <p:txEl>
                                              <p:charRg st="14"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30721"/>
          <p:cNvSpPr>
            <a:spLocks noGrp="1"/>
          </p:cNvSpPr>
          <p:nvPr>
            <p:ph type="title"/>
          </p:nvPr>
        </p:nvSpPr>
        <p:spPr>
          <a:ln/>
        </p:spPr>
        <p:txBody>
          <a:bodyPr anchor="ctr" anchorCtr="0"/>
          <a:p>
            <a:r>
              <a:rPr lang="zh-CN" altLang="en-US" sz="5300" b="1" dirty="0">
                <a:solidFill>
                  <a:schemeClr val="tx1"/>
                </a:solidFill>
              </a:rPr>
              <a:t>四、布尔型</a:t>
            </a:r>
            <a:endParaRPr lang="zh-CN" altLang="en-US" sz="5300" b="1" dirty="0">
              <a:solidFill>
                <a:schemeClr val="tx1"/>
              </a:solidFill>
            </a:endParaRPr>
          </a:p>
        </p:txBody>
      </p:sp>
      <p:graphicFrame>
        <p:nvGraphicFramePr>
          <p:cNvPr id="30723" name="内容占位符 30722"/>
          <p:cNvGraphicFramePr/>
          <p:nvPr>
            <p:ph idx="1"/>
          </p:nvPr>
        </p:nvGraphicFramePr>
        <p:xfrm>
          <a:off x="900113" y="2492375"/>
          <a:ext cx="7772400" cy="1296988"/>
        </p:xfrm>
        <a:graphic>
          <a:graphicData uri="http://schemas.openxmlformats.org/drawingml/2006/table">
            <a:tbl>
              <a:tblPr/>
              <a:tblGrid>
                <a:gridCol w="1255713"/>
                <a:gridCol w="1412875"/>
                <a:gridCol w="1414462"/>
                <a:gridCol w="3689350"/>
              </a:tblGrid>
              <a:tr h="649288">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类型</a:t>
                      </a:r>
                      <a:endParaRPr lang="zh-CN" altLang="en-US" sz="2600" b="1">
                        <a:solidFill>
                          <a:srgbClr val="FF3300"/>
                        </a:solidFill>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缺省值</a:t>
                      </a:r>
                      <a:endParaRPr lang="zh-CN" altLang="en-US" sz="2600"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长度</a:t>
                      </a:r>
                      <a:endParaRPr lang="zh-CN" altLang="en-US" sz="2600" b="1">
                        <a:solidFill>
                          <a:srgbClr val="FF3300"/>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zh-CN" altLang="en-US" sz="2600" b="1">
                          <a:solidFill>
                            <a:srgbClr val="FF3300"/>
                          </a:solidFill>
                        </a:rPr>
                        <a:t>取值范围</a:t>
                      </a:r>
                      <a:endParaRPr lang="zh-CN" altLang="en-US" sz="2600" b="1">
                        <a:solidFill>
                          <a:srgbClr val="FF3300"/>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FF">
                        <a:alpha val="100000"/>
                      </a:srgbClr>
                    </a:solidFill>
                  </a:tcPr>
                </a:tc>
              </a:tr>
              <a:tr h="647700">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boolean</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solidFill>
                            <a:srgbClr val="3333FF"/>
                          </a:solidFill>
                          <a:ea typeface="Times New Roman" panose="02020603050405020304" pitchFamily="2" charset="0"/>
                        </a:rPr>
                        <a:t>false</a:t>
                      </a:r>
                      <a:r>
                        <a:rPr lang="en-US" altLang="zh-CN" sz="2400" b="1"/>
                        <a:t> </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1</a:t>
                      </a:r>
                      <a:r>
                        <a:rPr lang="zh-CN" altLang="en-US" sz="2400" b="1"/>
                        <a:t>位</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lgn="ctr">
                        <a:buNone/>
                      </a:pPr>
                      <a:r>
                        <a:rPr lang="en-US" altLang="zh-CN" sz="2400" b="1"/>
                        <a:t>{ false, true }</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4595"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31745"/>
          <p:cNvSpPr>
            <a:spLocks noGrp="1"/>
          </p:cNvSpPr>
          <p:nvPr>
            <p:ph type="title"/>
          </p:nvPr>
        </p:nvSpPr>
        <p:spPr>
          <a:ln/>
        </p:spPr>
        <p:txBody>
          <a:bodyPr anchor="ctr" anchorCtr="0"/>
          <a:p>
            <a:r>
              <a:rPr lang="zh-CN" altLang="en-US"/>
              <a:t>数据类型的转换</a:t>
            </a:r>
            <a:endParaRPr lang="zh-CN" altLang="en-US"/>
          </a:p>
        </p:txBody>
      </p:sp>
      <p:sp>
        <p:nvSpPr>
          <p:cNvPr id="31747" name="内容占位符 31746"/>
          <p:cNvSpPr>
            <a:spLocks noGrp="1"/>
          </p:cNvSpPr>
          <p:nvPr>
            <p:ph idx="1"/>
          </p:nvPr>
        </p:nvSpPr>
        <p:spPr>
          <a:xfrm>
            <a:off x="914400" y="1981200"/>
            <a:ext cx="7772400" cy="4114800"/>
          </a:xfrm>
          <a:ln/>
        </p:spPr>
        <p:txBody>
          <a:bodyPr anchor="t" anchorCtr="0"/>
          <a:p>
            <a:pPr>
              <a:lnSpc>
                <a:spcPct val="80000"/>
              </a:lnSpc>
            </a:pPr>
            <a:r>
              <a:rPr lang="zh-CN" altLang="en-US" sz="2800" b="1">
                <a:solidFill>
                  <a:srgbClr val="3333FF"/>
                </a:solidFill>
                <a:latin typeface="宋体" panose="02010600030101010101" pitchFamily="2" charset="-122"/>
              </a:rPr>
              <a:t>自动类型转换</a:t>
            </a:r>
            <a:r>
              <a:rPr lang="zh-CN" altLang="en-US" sz="2800">
                <a:solidFill>
                  <a:srgbClr val="3333FF"/>
                </a:solidFill>
              </a:rPr>
              <a:t>：</a:t>
            </a:r>
            <a:endParaRPr lang="zh-CN" altLang="en-US" sz="2800">
              <a:solidFill>
                <a:srgbClr val="3333FF"/>
              </a:solidFill>
            </a:endParaRPr>
          </a:p>
          <a:p>
            <a:pPr>
              <a:lnSpc>
                <a:spcPct val="80000"/>
              </a:lnSpc>
              <a:buNone/>
            </a:pPr>
            <a:r>
              <a:rPr lang="zh-CN" altLang="en-US" sz="2800">
                <a:latin typeface="宋体" panose="02010600030101010101" pitchFamily="2" charset="-122"/>
              </a:rPr>
              <a:t>	</a:t>
            </a:r>
            <a:r>
              <a:rPr lang="zh-CN" altLang="en-US" sz="2800" b="1">
                <a:latin typeface="宋体" panose="02010600030101010101" pitchFamily="2" charset="-122"/>
              </a:rPr>
              <a:t>当不同类型的数据之间进行混合运算时，系统自动将数据从</a:t>
            </a:r>
            <a:r>
              <a:rPr lang="zh-CN" altLang="en-US" sz="2800" b="1">
                <a:solidFill>
                  <a:srgbClr val="3333FF"/>
                </a:solidFill>
                <a:latin typeface="宋体" panose="02010600030101010101" pitchFamily="2" charset="-122"/>
              </a:rPr>
              <a:t>取值范围小</a:t>
            </a:r>
            <a:r>
              <a:rPr lang="zh-CN" altLang="en-US" sz="2800" b="1">
                <a:latin typeface="宋体" panose="02010600030101010101" pitchFamily="2" charset="-122"/>
              </a:rPr>
              <a:t>的类型转换到</a:t>
            </a:r>
            <a:r>
              <a:rPr lang="zh-CN" altLang="en-US" sz="2800" b="1">
                <a:solidFill>
                  <a:srgbClr val="3333FF"/>
                </a:solidFill>
                <a:latin typeface="宋体" panose="02010600030101010101" pitchFamily="2" charset="-122"/>
              </a:rPr>
              <a:t>取值范围大</a:t>
            </a:r>
            <a:r>
              <a:rPr lang="zh-CN" altLang="en-US" sz="2800" b="1">
                <a:latin typeface="宋体" panose="02010600030101010101" pitchFamily="2" charset="-122"/>
              </a:rPr>
              <a:t>的类型。</a:t>
            </a:r>
            <a:endParaRPr lang="zh-CN" altLang="en-US" sz="2800" b="1">
              <a:latin typeface="宋体" panose="02010600030101010101" pitchFamily="2" charset="-122"/>
            </a:endParaRPr>
          </a:p>
          <a:p>
            <a:pPr>
              <a:lnSpc>
                <a:spcPct val="80000"/>
              </a:lnSpc>
              <a:buNone/>
            </a:pPr>
            <a:r>
              <a:rPr lang="zh-CN" altLang="en-US" sz="2800" b="1">
                <a:latin typeface="Times New Roman" panose="02020603050405020304" pitchFamily="2" charset="0"/>
              </a:rPr>
              <a:t>    </a:t>
            </a:r>
            <a:endParaRPr lang="zh-CN" altLang="en-US" sz="2800" b="1">
              <a:latin typeface="Times New Roman" panose="02020603050405020304" pitchFamily="2" charset="0"/>
            </a:endParaRPr>
          </a:p>
          <a:p>
            <a:pPr>
              <a:lnSpc>
                <a:spcPct val="80000"/>
              </a:lnSpc>
              <a:buNone/>
            </a:pPr>
            <a:endParaRPr lang="zh-CN" altLang="en-US" sz="2800" b="1">
              <a:latin typeface="Times New Roman" panose="02020603050405020304" pitchFamily="2" charset="0"/>
            </a:endParaRPr>
          </a:p>
          <a:p>
            <a:pPr>
              <a:lnSpc>
                <a:spcPct val="80000"/>
              </a:lnSpc>
              <a:buNone/>
            </a:pPr>
            <a:r>
              <a:rPr lang="zh-CN" altLang="en-US" sz="2800" b="1">
                <a:latin typeface="Times New Roman" panose="02020603050405020304" pitchFamily="2" charset="0"/>
              </a:rPr>
              <a:t>例如</a:t>
            </a:r>
            <a:r>
              <a:rPr lang="en-US" altLang="zh-CN" sz="2800" b="1">
                <a:latin typeface="Times New Roman" panose="02020603050405020304" pitchFamily="2" charset="0"/>
              </a:rPr>
              <a:t>:</a:t>
            </a:r>
            <a:r>
              <a:rPr lang="en-US" altLang="zh-CN" sz="2800">
                <a:latin typeface="宋体" panose="02010600030101010101" pitchFamily="2" charset="-122"/>
              </a:rPr>
              <a:t>    </a:t>
            </a:r>
            <a:r>
              <a:rPr lang="en-US" altLang="zh-CN" sz="2800">
                <a:latin typeface="Times New Roman" panose="02020603050405020304" pitchFamily="2" charset="0"/>
              </a:rPr>
              <a:t>byte a = 20; </a:t>
            </a:r>
            <a:endParaRPr lang="en-US" altLang="zh-CN" sz="2800">
              <a:latin typeface="Times New Roman" panose="02020603050405020304" pitchFamily="2" charset="0"/>
            </a:endParaRPr>
          </a:p>
          <a:p>
            <a:pPr>
              <a:lnSpc>
                <a:spcPct val="80000"/>
              </a:lnSpc>
              <a:buNone/>
            </a:pPr>
            <a:r>
              <a:rPr lang="en-US" altLang="zh-CN" sz="2800">
                <a:latin typeface="Times New Roman" panose="02020603050405020304" pitchFamily="2" charset="0"/>
              </a:rPr>
              <a:t>		       short b = 30;</a:t>
            </a:r>
            <a:endParaRPr lang="en-US" altLang="zh-CN" sz="2800">
              <a:latin typeface="Times New Roman" panose="02020603050405020304" pitchFamily="2" charset="0"/>
            </a:endParaRPr>
          </a:p>
          <a:p>
            <a:pPr>
              <a:lnSpc>
                <a:spcPct val="80000"/>
              </a:lnSpc>
              <a:buNone/>
            </a:pPr>
            <a:r>
              <a:rPr lang="en-US" altLang="zh-CN" sz="2800">
                <a:latin typeface="Times New Roman" panose="02020603050405020304" pitchFamily="2" charset="0"/>
              </a:rPr>
              <a:t>                 int c = a+b;</a:t>
            </a:r>
            <a:endParaRPr lang="en-US" altLang="zh-CN" sz="2800">
              <a:latin typeface="Times New Roman" panose="02020603050405020304" pitchFamily="2" charset="0"/>
            </a:endParaRPr>
          </a:p>
          <a:p>
            <a:pPr>
              <a:lnSpc>
                <a:spcPct val="80000"/>
              </a:lnSpc>
              <a:buNone/>
            </a:pPr>
            <a:r>
              <a:rPr lang="en-US" altLang="zh-CN" sz="2800"/>
              <a:t> </a:t>
            </a:r>
            <a:endParaRPr lang="en-US" altLang="zh-CN" sz="2800"/>
          </a:p>
        </p:txBody>
      </p:sp>
      <p:sp>
        <p:nvSpPr>
          <p:cNvPr id="31748" name="文本框 31747"/>
          <p:cNvSpPr txBox="1"/>
          <p:nvPr/>
        </p:nvSpPr>
        <p:spPr>
          <a:xfrm>
            <a:off x="2555875" y="3711575"/>
            <a:ext cx="539750" cy="519113"/>
          </a:xfrm>
          <a:prstGeom prst="rect">
            <a:avLst/>
          </a:prstGeom>
          <a:noFill/>
          <a:ln w="9525">
            <a:noFill/>
          </a:ln>
        </p:spPr>
        <p:txBody>
          <a:bodyPr wrap="none" anchor="t" anchorCtr="0">
            <a:spAutoFit/>
          </a:bodyPr>
          <a:p>
            <a:r>
              <a:rPr lang="zh-CN" altLang="en-US" sz="2800">
                <a:latin typeface="Times New Roman" panose="02020603050405020304" pitchFamily="2" charset="0"/>
                <a:ea typeface="宋体" panose="02010600030101010101" pitchFamily="2" charset="-122"/>
              </a:rPr>
              <a:t>小</a:t>
            </a:r>
            <a:endParaRPr lang="zh-CN" altLang="en-US" sz="2800">
              <a:latin typeface="Times New Roman" panose="02020603050405020304" pitchFamily="2" charset="0"/>
              <a:ea typeface="宋体" panose="02010600030101010101" pitchFamily="2" charset="-122"/>
            </a:endParaRPr>
          </a:p>
        </p:txBody>
      </p:sp>
      <p:sp>
        <p:nvSpPr>
          <p:cNvPr id="31749" name="文本框 31748"/>
          <p:cNvSpPr txBox="1"/>
          <p:nvPr/>
        </p:nvSpPr>
        <p:spPr>
          <a:xfrm>
            <a:off x="6011863" y="3783013"/>
            <a:ext cx="539750" cy="519112"/>
          </a:xfrm>
          <a:prstGeom prst="rect">
            <a:avLst/>
          </a:prstGeom>
          <a:noFill/>
          <a:ln w="9525">
            <a:noFill/>
          </a:ln>
        </p:spPr>
        <p:txBody>
          <a:bodyPr wrap="none" anchor="t" anchorCtr="0">
            <a:spAutoFit/>
          </a:bodyPr>
          <a:p>
            <a:r>
              <a:rPr lang="zh-CN" altLang="en-US" sz="2800">
                <a:latin typeface="Times New Roman" panose="02020603050405020304" pitchFamily="2" charset="0"/>
                <a:ea typeface="宋体" panose="02010600030101010101" pitchFamily="2" charset="-122"/>
              </a:rPr>
              <a:t>大</a:t>
            </a:r>
            <a:endParaRPr lang="zh-CN" altLang="en-US" sz="2800">
              <a:latin typeface="Times New Roman" panose="02020603050405020304" pitchFamily="2" charset="0"/>
              <a:ea typeface="宋体" panose="02010600030101010101" pitchFamily="2" charset="-122"/>
            </a:endParaRPr>
          </a:p>
        </p:txBody>
      </p:sp>
      <p:sp>
        <p:nvSpPr>
          <p:cNvPr id="31750" name="直接连接符 31749"/>
          <p:cNvSpPr/>
          <p:nvPr/>
        </p:nvSpPr>
        <p:spPr>
          <a:xfrm>
            <a:off x="3203575" y="4005263"/>
            <a:ext cx="2736850" cy="0"/>
          </a:xfrm>
          <a:prstGeom prst="line">
            <a:avLst/>
          </a:prstGeom>
          <a:ln w="41275" cap="flat" cmpd="sng">
            <a:solidFill>
              <a:schemeClr val="tx1"/>
            </a:solidFill>
            <a:prstDash val="solid"/>
            <a:round/>
            <a:headEnd type="none" w="med" len="med"/>
            <a:tailEnd type="triangle" w="lg" len="lg"/>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2560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7">
                                            <p:txEl>
                                              <p:charRg st="14" end="64"/>
                                            </p:txEl>
                                          </p:spTgt>
                                        </p:tgtEl>
                                        <p:attrNameLst>
                                          <p:attrName>style.visibility</p:attrName>
                                        </p:attrNameLst>
                                      </p:cBhvr>
                                      <p:to>
                                        <p:strVal val="visible"/>
                                      </p:to>
                                    </p:set>
                                    <p:animEffect transition="in" filter="box(in)">
                                      <p:cBhvr>
                                        <p:cTn id="7" dur="500"/>
                                        <p:tgtEl>
                                          <p:spTgt spid="31747">
                                            <p:txEl>
                                              <p:charRg st="14"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747">
                                            <p:txEl>
                                              <p:charRg st="64" end="69"/>
                                            </p:txEl>
                                          </p:spTgt>
                                        </p:tgtEl>
                                        <p:attrNameLst>
                                          <p:attrName>style.visibility</p:attrName>
                                        </p:attrNameLst>
                                      </p:cBhvr>
                                      <p:to>
                                        <p:strVal val="visible"/>
                                      </p:to>
                                    </p:set>
                                    <p:animEffect transition="in" filter="box(in)">
                                      <p:cBhvr>
                                        <p:cTn id="12" dur="500"/>
                                        <p:tgtEl>
                                          <p:spTgt spid="31747">
                                            <p:txEl>
                                              <p:charRg st="64"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box(in)">
                                      <p:cBhvr>
                                        <p:cTn id="17" dur="500"/>
                                        <p:tgtEl>
                                          <p:spTgt spid="31748"/>
                                        </p:tgtEl>
                                      </p:cBhvr>
                                    </p:animEffect>
                                  </p:childTnLst>
                                </p:cTn>
                              </p:par>
                              <p:par>
                                <p:cTn id="18" presetID="4" presetClass="entr" presetSubtype="16" fill="hold" nodeType="withEffect">
                                  <p:stCondLst>
                                    <p:cond delay="0"/>
                                  </p:stCondLst>
                                  <p:childTnLst>
                                    <p:set>
                                      <p:cBhvr>
                                        <p:cTn id="19" dur="1" fill="hold">
                                          <p:stCondLst>
                                            <p:cond delay="0"/>
                                          </p:stCondLst>
                                        </p:cTn>
                                        <p:tgtEl>
                                          <p:spTgt spid="31750"/>
                                        </p:tgtEl>
                                        <p:attrNameLst>
                                          <p:attrName>style.visibility</p:attrName>
                                        </p:attrNameLst>
                                      </p:cBhvr>
                                      <p:to>
                                        <p:strVal val="visible"/>
                                      </p:to>
                                    </p:set>
                                    <p:animEffect transition="in" filter="box(in)">
                                      <p:cBhvr>
                                        <p:cTn id="20" dur="500"/>
                                        <p:tgtEl>
                                          <p:spTgt spid="3175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1749"/>
                                        </p:tgtEl>
                                        <p:attrNameLst>
                                          <p:attrName>style.visibility</p:attrName>
                                        </p:attrNameLst>
                                      </p:cBhvr>
                                      <p:to>
                                        <p:strVal val="visible"/>
                                      </p:to>
                                    </p:set>
                                    <p:animEffect transition="in" filter="box(in)">
                                      <p:cBhvr>
                                        <p:cTn id="23" dur="500"/>
                                        <p:tgtEl>
                                          <p:spTgt spid="3174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1747">
                                            <p:txEl>
                                              <p:charRg st="70" end="91"/>
                                            </p:txEl>
                                          </p:spTgt>
                                        </p:tgtEl>
                                        <p:attrNameLst>
                                          <p:attrName>style.visibility</p:attrName>
                                        </p:attrNameLst>
                                      </p:cBhvr>
                                      <p:to>
                                        <p:strVal val="visible"/>
                                      </p:to>
                                    </p:set>
                                    <p:animEffect transition="in" filter="box(in)">
                                      <p:cBhvr>
                                        <p:cTn id="28" dur="500"/>
                                        <p:tgtEl>
                                          <p:spTgt spid="31747">
                                            <p:txEl>
                                              <p:charRg st="70" end="9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1747">
                                            <p:txEl>
                                              <p:charRg st="91" end="114"/>
                                            </p:txEl>
                                          </p:spTgt>
                                        </p:tgtEl>
                                        <p:attrNameLst>
                                          <p:attrName>style.visibility</p:attrName>
                                        </p:attrNameLst>
                                      </p:cBhvr>
                                      <p:to>
                                        <p:strVal val="visible"/>
                                      </p:to>
                                    </p:set>
                                    <p:animEffect transition="in" filter="box(in)">
                                      <p:cBhvr>
                                        <p:cTn id="33" dur="500"/>
                                        <p:tgtEl>
                                          <p:spTgt spid="31747">
                                            <p:txEl>
                                              <p:charRg st="91" end="1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1747">
                                            <p:txEl>
                                              <p:charRg st="114" end="144"/>
                                            </p:txEl>
                                          </p:spTgt>
                                        </p:tgtEl>
                                        <p:attrNameLst>
                                          <p:attrName>style.visibility</p:attrName>
                                        </p:attrNameLst>
                                      </p:cBhvr>
                                      <p:to>
                                        <p:strVal val="visible"/>
                                      </p:to>
                                    </p:set>
                                    <p:animEffect transition="in" filter="box(in)">
                                      <p:cBhvr>
                                        <p:cTn id="38" dur="500"/>
                                        <p:tgtEl>
                                          <p:spTgt spid="31747">
                                            <p:txEl>
                                              <p:charRg st="114"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32769"/>
          <p:cNvSpPr>
            <a:spLocks noGrp="1"/>
          </p:cNvSpPr>
          <p:nvPr>
            <p:ph type="title"/>
          </p:nvPr>
        </p:nvSpPr>
        <p:spPr>
          <a:ln/>
        </p:spPr>
        <p:txBody>
          <a:bodyPr anchor="ctr" anchorCtr="0"/>
          <a:p>
            <a:r>
              <a:rPr lang="zh-CN" altLang="en-US"/>
              <a:t>数据类型的转换</a:t>
            </a:r>
            <a:endParaRPr lang="zh-CN" altLang="en-US"/>
          </a:p>
        </p:txBody>
      </p:sp>
      <p:sp>
        <p:nvSpPr>
          <p:cNvPr id="32771" name="内容占位符 32770"/>
          <p:cNvSpPr>
            <a:spLocks noGrp="1"/>
          </p:cNvSpPr>
          <p:nvPr>
            <p:ph sz="half" idx="1"/>
          </p:nvPr>
        </p:nvSpPr>
        <p:spPr>
          <a:xfrm>
            <a:off x="900113" y="1989138"/>
            <a:ext cx="7558087" cy="3887787"/>
          </a:xfrm>
          <a:ln/>
        </p:spPr>
        <p:txBody>
          <a:bodyPr anchor="t" anchorCtr="0"/>
          <a:p>
            <a:pPr>
              <a:buClrTx/>
              <a:buSzTx/>
              <a:buFontTx/>
            </a:pPr>
            <a:r>
              <a:rPr lang="zh-CN" altLang="en-US" b="1">
                <a:solidFill>
                  <a:srgbClr val="3333FF"/>
                </a:solidFill>
                <a:latin typeface="宋体" panose="02010600030101010101" pitchFamily="2" charset="-122"/>
              </a:rPr>
              <a:t>强制类型转换</a:t>
            </a:r>
            <a:r>
              <a:rPr lang="zh-CN" altLang="en-US" b="1">
                <a:solidFill>
                  <a:srgbClr val="3333FF"/>
                </a:solidFill>
              </a:rPr>
              <a:t>：</a:t>
            </a:r>
            <a:endParaRPr lang="zh-CN" altLang="en-US" b="1">
              <a:solidFill>
                <a:srgbClr val="3333FF"/>
              </a:solidFill>
            </a:endParaRPr>
          </a:p>
          <a:p>
            <a:pPr algn="just">
              <a:buClrTx/>
              <a:buSzTx/>
              <a:buFontTx/>
              <a:buNone/>
            </a:pPr>
            <a:r>
              <a:rPr lang="zh-CN" altLang="en-US" b="1">
                <a:latin typeface="宋体" panose="02010600030101010101" pitchFamily="2" charset="-122"/>
              </a:rPr>
              <a:t>	</a:t>
            </a:r>
            <a:r>
              <a:rPr lang="zh-CN" altLang="en-US" sz="2800" b="1">
                <a:solidFill>
                  <a:srgbClr val="3333FF"/>
                </a:solidFill>
                <a:latin typeface="宋体" panose="02010600030101010101" pitchFamily="2" charset="-122"/>
              </a:rPr>
              <a:t>取值范围大</a:t>
            </a:r>
            <a:r>
              <a:rPr lang="zh-CN" altLang="en-US" sz="2800" b="1">
                <a:latin typeface="宋体" panose="02010600030101010101" pitchFamily="2" charset="-122"/>
              </a:rPr>
              <a:t>的数据类型转换到</a:t>
            </a:r>
            <a:r>
              <a:rPr lang="zh-CN" altLang="en-US" sz="2800" b="1">
                <a:solidFill>
                  <a:srgbClr val="3333FF"/>
                </a:solidFill>
                <a:latin typeface="宋体" panose="02010600030101010101" pitchFamily="2" charset="-122"/>
              </a:rPr>
              <a:t>取值范围小</a:t>
            </a:r>
            <a:r>
              <a:rPr lang="zh-CN" altLang="en-US" sz="2800" b="1">
                <a:latin typeface="宋体" panose="02010600030101010101" pitchFamily="2" charset="-122"/>
              </a:rPr>
              <a:t>的类型时，必须强制进行数据类型的转换。</a:t>
            </a:r>
            <a:endParaRPr lang="zh-CN" altLang="en-US" sz="2800" b="1">
              <a:latin typeface="宋体" panose="02010600030101010101" pitchFamily="2" charset="-122"/>
            </a:endParaRPr>
          </a:p>
          <a:p>
            <a:pPr algn="just">
              <a:buClrTx/>
              <a:buSzTx/>
              <a:buFontTx/>
              <a:buNone/>
            </a:pPr>
            <a:endParaRPr lang="zh-CN" altLang="en-US" sz="2800" b="1">
              <a:latin typeface="Times New Roman" panose="02020603050405020304" pitchFamily="2" charset="0"/>
            </a:endParaRPr>
          </a:p>
          <a:p>
            <a:pPr algn="just">
              <a:buClrTx/>
              <a:buSzTx/>
              <a:buFontTx/>
              <a:buNone/>
            </a:pPr>
            <a:endParaRPr lang="zh-CN" altLang="en-US" sz="2800" b="1">
              <a:latin typeface="Times New Roman" panose="02020603050405020304" pitchFamily="2" charset="0"/>
            </a:endParaRPr>
          </a:p>
          <a:p>
            <a:pPr algn="just">
              <a:buClrTx/>
              <a:buSzTx/>
              <a:buFontTx/>
              <a:buNone/>
            </a:pPr>
            <a:r>
              <a:rPr lang="zh-CN" altLang="en-US" sz="2800" b="1">
                <a:latin typeface="宋体" panose="02010600030101010101" pitchFamily="2" charset="-122"/>
              </a:rPr>
              <a:t>	 </a:t>
            </a:r>
            <a:endParaRPr lang="zh-CN" altLang="en-US" sz="2800" b="1"/>
          </a:p>
        </p:txBody>
      </p:sp>
      <p:sp>
        <p:nvSpPr>
          <p:cNvPr id="32772" name="文本框 32771"/>
          <p:cNvSpPr txBox="1"/>
          <p:nvPr/>
        </p:nvSpPr>
        <p:spPr>
          <a:xfrm>
            <a:off x="2555875" y="4422775"/>
            <a:ext cx="539750" cy="519113"/>
          </a:xfrm>
          <a:prstGeom prst="rect">
            <a:avLst/>
          </a:prstGeom>
          <a:noFill/>
          <a:ln w="9525">
            <a:noFill/>
          </a:ln>
        </p:spPr>
        <p:txBody>
          <a:bodyPr wrap="none" anchor="t" anchorCtr="0">
            <a:spAutoFit/>
          </a:bodyPr>
          <a:p>
            <a:r>
              <a:rPr lang="zh-CN" altLang="en-US" sz="2800">
                <a:latin typeface="Times New Roman" panose="02020603050405020304" pitchFamily="2" charset="0"/>
                <a:ea typeface="宋体" panose="02010600030101010101" pitchFamily="2" charset="-122"/>
              </a:rPr>
              <a:t>大</a:t>
            </a:r>
            <a:endParaRPr lang="zh-CN" altLang="en-US" sz="2800">
              <a:latin typeface="Times New Roman" panose="02020603050405020304" pitchFamily="2" charset="0"/>
              <a:ea typeface="宋体" panose="02010600030101010101" pitchFamily="2" charset="-122"/>
            </a:endParaRPr>
          </a:p>
        </p:txBody>
      </p:sp>
      <p:sp>
        <p:nvSpPr>
          <p:cNvPr id="32773" name="文本框 32772"/>
          <p:cNvSpPr txBox="1"/>
          <p:nvPr/>
        </p:nvSpPr>
        <p:spPr>
          <a:xfrm>
            <a:off x="6011863" y="4494213"/>
            <a:ext cx="539750" cy="519112"/>
          </a:xfrm>
          <a:prstGeom prst="rect">
            <a:avLst/>
          </a:prstGeom>
          <a:noFill/>
          <a:ln w="9525">
            <a:noFill/>
          </a:ln>
        </p:spPr>
        <p:txBody>
          <a:bodyPr wrap="none" anchor="t" anchorCtr="0">
            <a:spAutoFit/>
          </a:bodyPr>
          <a:p>
            <a:r>
              <a:rPr lang="zh-CN" altLang="en-US" sz="2800">
                <a:latin typeface="Times New Roman" panose="02020603050405020304" pitchFamily="2" charset="0"/>
                <a:ea typeface="宋体" panose="02010600030101010101" pitchFamily="2" charset="-122"/>
              </a:rPr>
              <a:t>小</a:t>
            </a:r>
            <a:endParaRPr lang="zh-CN" altLang="en-US" sz="2800">
              <a:latin typeface="Times New Roman" panose="02020603050405020304" pitchFamily="2" charset="0"/>
              <a:ea typeface="宋体" panose="02010600030101010101" pitchFamily="2" charset="-122"/>
            </a:endParaRPr>
          </a:p>
        </p:txBody>
      </p:sp>
      <p:sp>
        <p:nvSpPr>
          <p:cNvPr id="32774" name="直接连接符 32773"/>
          <p:cNvSpPr/>
          <p:nvPr/>
        </p:nvSpPr>
        <p:spPr>
          <a:xfrm>
            <a:off x="3203575" y="4716463"/>
            <a:ext cx="2736850" cy="0"/>
          </a:xfrm>
          <a:prstGeom prst="line">
            <a:avLst/>
          </a:prstGeom>
          <a:ln w="41275" cap="flat" cmpd="sng">
            <a:solidFill>
              <a:schemeClr val="tx1"/>
            </a:solidFill>
            <a:prstDash val="solid"/>
            <a:round/>
            <a:headEnd type="none" w="med" len="med"/>
            <a:tailEnd type="triangle" w="lg" len="lg"/>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32775" name="文本框 32774"/>
          <p:cNvSpPr txBox="1"/>
          <p:nvPr/>
        </p:nvSpPr>
        <p:spPr>
          <a:xfrm>
            <a:off x="3779838" y="4192588"/>
            <a:ext cx="1403350" cy="457200"/>
          </a:xfrm>
          <a:prstGeom prst="rect">
            <a:avLst/>
          </a:prstGeom>
          <a:noFill/>
          <a:ln w="9525">
            <a:noFill/>
          </a:ln>
        </p:spPr>
        <p:txBody>
          <a:bodyPr wrap="none" anchor="t" anchorCtr="0">
            <a:spAutoFit/>
          </a:bodyPr>
          <a:p>
            <a:r>
              <a:rPr lang="zh-CN" altLang="en-US">
                <a:latin typeface="Times New Roman" panose="02020603050405020304" pitchFamily="2" charset="0"/>
                <a:ea typeface="宋体" panose="02010600030101010101" pitchFamily="2" charset="-122"/>
              </a:rPr>
              <a:t>强制转换</a:t>
            </a:r>
            <a:endParaRPr lang="zh-CN" altLang="en-US">
              <a:latin typeface="Times New Roman" panose="02020603050405020304" pitchFamily="2" charset="0"/>
              <a:ea typeface="宋体" panose="02010600030101010101" pitchFamily="2" charset="-122"/>
            </a:endParaRPr>
          </a:p>
        </p:txBody>
      </p:sp>
      <p:sp>
        <p:nvSpPr>
          <p:cNvPr id="2663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charRg st="14" end="53"/>
                                            </p:txEl>
                                          </p:spTgt>
                                        </p:tgtEl>
                                        <p:attrNameLst>
                                          <p:attrName>style.visibility</p:attrName>
                                        </p:attrNameLst>
                                      </p:cBhvr>
                                      <p:to>
                                        <p:strVal val="visible"/>
                                      </p:to>
                                    </p:set>
                                    <p:animEffect transition="in" filter="box(in)">
                                      <p:cBhvr>
                                        <p:cTn id="7" dur="500"/>
                                        <p:tgtEl>
                                          <p:spTgt spid="32771">
                                            <p:txEl>
                                              <p:charRg st="14"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ox(in)">
                                      <p:cBhvr>
                                        <p:cTn id="12" dur="500"/>
                                        <p:tgtEl>
                                          <p:spTgt spid="32772"/>
                                        </p:tgtEl>
                                      </p:cBhvr>
                                    </p:animEffect>
                                  </p:childTnLst>
                                </p:cTn>
                              </p:par>
                              <p:par>
                                <p:cTn id="13" presetID="4" presetClass="entr" presetSubtype="16" fill="hold" nodeType="withEffect">
                                  <p:stCondLst>
                                    <p:cond delay="0"/>
                                  </p:stCondLst>
                                  <p:childTnLst>
                                    <p:set>
                                      <p:cBhvr>
                                        <p:cTn id="14" dur="1" fill="hold">
                                          <p:stCondLst>
                                            <p:cond delay="0"/>
                                          </p:stCondLst>
                                        </p:cTn>
                                        <p:tgtEl>
                                          <p:spTgt spid="32774"/>
                                        </p:tgtEl>
                                        <p:attrNameLst>
                                          <p:attrName>style.visibility</p:attrName>
                                        </p:attrNameLst>
                                      </p:cBhvr>
                                      <p:to>
                                        <p:strVal val="visible"/>
                                      </p:to>
                                    </p:set>
                                    <p:animEffect transition="in" filter="box(in)">
                                      <p:cBhvr>
                                        <p:cTn id="15" dur="500"/>
                                        <p:tgtEl>
                                          <p:spTgt spid="327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2773"/>
                                        </p:tgtEl>
                                        <p:attrNameLst>
                                          <p:attrName>style.visibility</p:attrName>
                                        </p:attrNameLst>
                                      </p:cBhvr>
                                      <p:to>
                                        <p:strVal val="visible"/>
                                      </p:to>
                                    </p:set>
                                    <p:animEffect transition="in" filter="box(in)">
                                      <p:cBhvr>
                                        <p:cTn id="18" dur="500"/>
                                        <p:tgtEl>
                                          <p:spTgt spid="3277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2775"/>
                                        </p:tgtEl>
                                        <p:attrNameLst>
                                          <p:attrName>style.visibility</p:attrName>
                                        </p:attrNameLst>
                                      </p:cBhvr>
                                      <p:to>
                                        <p:strVal val="visible"/>
                                      </p:to>
                                    </p:set>
                                    <p:animEffect transition="in" filter="box(in)">
                                      <p:cBhvr>
                                        <p:cTn id="23"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7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3793"/>
          <p:cNvSpPr>
            <a:spLocks noGrp="1"/>
          </p:cNvSpPr>
          <p:nvPr>
            <p:ph type="title"/>
          </p:nvPr>
        </p:nvSpPr>
        <p:spPr>
          <a:ln/>
        </p:spPr>
        <p:txBody>
          <a:bodyPr anchor="ctr" anchorCtr="0"/>
          <a:p>
            <a:r>
              <a:rPr lang="zh-CN" altLang="en-US" b="1"/>
              <a:t>数据类型的转换</a:t>
            </a:r>
            <a:endParaRPr lang="zh-CN" altLang="en-US" b="1"/>
          </a:p>
        </p:txBody>
      </p:sp>
      <p:sp>
        <p:nvSpPr>
          <p:cNvPr id="33795" name="内容占位符 33794"/>
          <p:cNvSpPr>
            <a:spLocks noGrp="1"/>
          </p:cNvSpPr>
          <p:nvPr>
            <p:ph sz="half" idx="1"/>
          </p:nvPr>
        </p:nvSpPr>
        <p:spPr>
          <a:xfrm>
            <a:off x="900113" y="1989138"/>
            <a:ext cx="7558087" cy="2455862"/>
          </a:xfrm>
          <a:ln/>
        </p:spPr>
        <p:txBody>
          <a:bodyPr anchor="t" anchorCtr="0"/>
          <a:p>
            <a:pPr>
              <a:lnSpc>
                <a:spcPct val="90000"/>
              </a:lnSpc>
              <a:buClrTx/>
              <a:buSzTx/>
              <a:buFontTx/>
            </a:pPr>
            <a:r>
              <a:rPr lang="zh-CN" altLang="en-US" sz="2800" b="1">
                <a:solidFill>
                  <a:srgbClr val="3333FF"/>
                </a:solidFill>
                <a:latin typeface="宋体" panose="02010600030101010101" pitchFamily="2" charset="-122"/>
              </a:rPr>
              <a:t>强制转换的格式为：</a:t>
            </a:r>
            <a:endParaRPr lang="zh-CN" altLang="en-US" sz="2800" b="1">
              <a:solidFill>
                <a:srgbClr val="3333FF"/>
              </a:solidFill>
              <a:latin typeface="宋体" panose="02010600030101010101" pitchFamily="2" charset="-122"/>
            </a:endParaRPr>
          </a:p>
          <a:p>
            <a:pPr>
              <a:lnSpc>
                <a:spcPct val="90000"/>
              </a:lnSpc>
              <a:buClrTx/>
              <a:buSzTx/>
              <a:buFontTx/>
              <a:buNone/>
            </a:pPr>
            <a:r>
              <a:rPr lang="zh-CN" altLang="en-US" sz="2800" b="1">
                <a:latin typeface="宋体" panose="02010600030101010101" pitchFamily="2" charset="-122"/>
              </a:rPr>
              <a:t>           </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目标类型</a:t>
            </a:r>
            <a:r>
              <a:rPr lang="en-US" altLang="zh-CN" sz="2800" b="1">
                <a:solidFill>
                  <a:srgbClr val="FF0000"/>
                </a:solidFill>
                <a:latin typeface="宋体" panose="02010600030101010101" pitchFamily="2" charset="-122"/>
              </a:rPr>
              <a:t>)</a:t>
            </a:r>
            <a:r>
              <a:rPr lang="en-US" altLang="zh-CN" sz="2800" b="1">
                <a:latin typeface="宋体" panose="02010600030101010101" pitchFamily="2" charset="-122"/>
              </a:rPr>
              <a:t> </a:t>
            </a:r>
            <a:r>
              <a:rPr lang="zh-CN" altLang="en-US" sz="2800" b="1">
                <a:latin typeface="宋体" panose="02010600030101010101" pitchFamily="2" charset="-122"/>
              </a:rPr>
              <a:t>变量</a:t>
            </a:r>
            <a:endParaRPr lang="zh-CN" altLang="en-US" sz="2800" b="1">
              <a:latin typeface="宋体" panose="02010600030101010101" pitchFamily="2" charset="-122"/>
            </a:endParaRPr>
          </a:p>
          <a:p>
            <a:pPr algn="just">
              <a:lnSpc>
                <a:spcPct val="90000"/>
              </a:lnSpc>
              <a:buClrTx/>
              <a:buSzTx/>
              <a:buFontTx/>
              <a:buNone/>
            </a:pPr>
            <a:r>
              <a:rPr lang="zh-CN" altLang="en-US" sz="2800" b="1">
                <a:latin typeface="Times New Roman" panose="02020603050405020304" pitchFamily="2" charset="0"/>
              </a:rPr>
              <a:t>	</a:t>
            </a:r>
            <a:endParaRPr lang="zh-CN" altLang="en-US" sz="2800" b="1">
              <a:latin typeface="Times New Roman" panose="02020603050405020304" pitchFamily="2" charset="0"/>
            </a:endParaRPr>
          </a:p>
          <a:p>
            <a:pPr algn="just">
              <a:lnSpc>
                <a:spcPct val="90000"/>
              </a:lnSpc>
              <a:buClrTx/>
              <a:buSzTx/>
              <a:buFontTx/>
              <a:buNone/>
            </a:pPr>
            <a:r>
              <a:rPr lang="zh-CN" altLang="en-US" sz="2800" b="1">
                <a:latin typeface="Times New Roman" panose="02020603050405020304" pitchFamily="2" charset="0"/>
              </a:rPr>
              <a:t>例如</a:t>
            </a:r>
            <a:r>
              <a:rPr lang="en-US" altLang="zh-CN" sz="2800" b="1">
                <a:latin typeface="Times New Roman" panose="02020603050405020304" pitchFamily="2" charset="0"/>
              </a:rPr>
              <a:t>:        int a=20; </a:t>
            </a:r>
            <a:endParaRPr lang="en-US" altLang="zh-CN" sz="2800" b="1">
              <a:latin typeface="Times New Roman" panose="02020603050405020304" pitchFamily="2" charset="0"/>
            </a:endParaRPr>
          </a:p>
          <a:p>
            <a:pPr algn="just">
              <a:lnSpc>
                <a:spcPct val="90000"/>
              </a:lnSpc>
              <a:buClrTx/>
              <a:buSzTx/>
              <a:buFontTx/>
              <a:buNone/>
            </a:pPr>
            <a:r>
              <a:rPr lang="en-US" altLang="zh-CN" sz="2800" b="1">
                <a:latin typeface="Times New Roman" panose="02020603050405020304" pitchFamily="2" charset="0"/>
              </a:rPr>
              <a:t>		       byte b=(byte) a;</a:t>
            </a:r>
            <a:endParaRPr lang="en-US" altLang="zh-CN" sz="2800" b="1"/>
          </a:p>
        </p:txBody>
      </p:sp>
      <p:sp>
        <p:nvSpPr>
          <p:cNvPr id="33796" name="内容占位符 33795"/>
          <p:cNvSpPr>
            <a:spLocks noGrp="1"/>
          </p:cNvSpPr>
          <p:nvPr>
            <p:ph sz="half" idx="2"/>
          </p:nvPr>
        </p:nvSpPr>
        <p:spPr>
          <a:xfrm>
            <a:off x="971550" y="4652963"/>
            <a:ext cx="7559675" cy="1584325"/>
          </a:xfrm>
          <a:ln/>
        </p:spPr>
        <p:txBody>
          <a:bodyPr anchor="t" anchorCtr="0"/>
          <a:p>
            <a:pPr>
              <a:lnSpc>
                <a:spcPct val="90000"/>
              </a:lnSpc>
              <a:buClrTx/>
              <a:buSzTx/>
              <a:buFontTx/>
            </a:pPr>
            <a:r>
              <a:rPr lang="en-US" altLang="zh-CN" sz="2800" b="1">
                <a:solidFill>
                  <a:srgbClr val="FF3300"/>
                </a:solidFill>
              </a:rPr>
              <a:t>!!</a:t>
            </a:r>
            <a:r>
              <a:rPr lang="zh-CN" altLang="en-US" sz="2800" b="1">
                <a:solidFill>
                  <a:srgbClr val="3333FF"/>
                </a:solidFill>
              </a:rPr>
              <a:t>在进行强制类型转换时要注意使目标类型能够容纳原类型的所有信息</a:t>
            </a:r>
            <a:r>
              <a:rPr lang="zh-CN" altLang="en-US" sz="2800" b="1"/>
              <a:t>。</a:t>
            </a:r>
            <a:endParaRPr lang="zh-CN" altLang="en-US" sz="2800" b="1">
              <a:solidFill>
                <a:srgbClr val="3333FF"/>
              </a:solidFill>
            </a:endParaRPr>
          </a:p>
        </p:txBody>
      </p:sp>
      <p:sp>
        <p:nvSpPr>
          <p:cNvPr id="2765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charRg st="38" end="60"/>
                                            </p:txEl>
                                          </p:spTgt>
                                        </p:tgtEl>
                                        <p:attrNameLst>
                                          <p:attrName>style.visibility</p:attrName>
                                        </p:attrNameLst>
                                      </p:cBhvr>
                                      <p:to>
                                        <p:strVal val="visible"/>
                                      </p:to>
                                    </p:set>
                                    <p:animEffect transition="in" filter="box(in)">
                                      <p:cBhvr>
                                        <p:cTn id="7" dur="500"/>
                                        <p:tgtEl>
                                          <p:spTgt spid="33795">
                                            <p:txEl>
                                              <p:charRg st="38"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charRg st="60" end="86"/>
                                            </p:txEl>
                                          </p:spTgt>
                                        </p:tgtEl>
                                        <p:attrNameLst>
                                          <p:attrName>style.visibility</p:attrName>
                                        </p:attrNameLst>
                                      </p:cBhvr>
                                      <p:to>
                                        <p:strVal val="visible"/>
                                      </p:to>
                                    </p:set>
                                    <p:animEffect transition="in" filter="box(in)">
                                      <p:cBhvr>
                                        <p:cTn id="12" dur="500"/>
                                        <p:tgtEl>
                                          <p:spTgt spid="33795">
                                            <p:txEl>
                                              <p:charRg st="60"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796">
                                            <p:txEl>
                                              <p:charRg st="0" end="34"/>
                                            </p:txEl>
                                          </p:spTgt>
                                        </p:tgtEl>
                                        <p:attrNameLst>
                                          <p:attrName>style.visibility</p:attrName>
                                        </p:attrNameLst>
                                      </p:cBhvr>
                                      <p:to>
                                        <p:strVal val="visible"/>
                                      </p:to>
                                    </p:set>
                                    <p:animEffect transition="in" filter="box(in)">
                                      <p:cBhvr>
                                        <p:cTn id="17" dur="500"/>
                                        <p:tgtEl>
                                          <p:spTgt spid="33796">
                                            <p:txEl>
                                              <p:charRg st="0"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46081"/>
          <p:cNvSpPr>
            <a:spLocks noGrp="1"/>
          </p:cNvSpPr>
          <p:nvPr>
            <p:ph type="title"/>
          </p:nvPr>
        </p:nvSpPr>
        <p:spPr>
          <a:xfrm>
            <a:off x="1403350" y="765175"/>
            <a:ext cx="7110413" cy="633413"/>
          </a:xfrm>
          <a:ln/>
        </p:spPr>
        <p:txBody>
          <a:bodyPr anchor="ctr" anchorCtr="0"/>
          <a:p>
            <a:r>
              <a:rPr lang="en-US" altLang="zh-CN" sz="3600" b="1"/>
              <a:t>2.4</a:t>
            </a:r>
            <a:r>
              <a:rPr lang="zh-CN" altLang="en-US" sz="3600" b="1"/>
              <a:t>  数组</a:t>
            </a:r>
            <a:endParaRPr lang="zh-CN" altLang="en-US" b="1"/>
          </a:p>
        </p:txBody>
      </p:sp>
      <p:sp>
        <p:nvSpPr>
          <p:cNvPr id="46083" name="内容占位符 46082"/>
          <p:cNvSpPr>
            <a:spLocks noGrp="1"/>
          </p:cNvSpPr>
          <p:nvPr>
            <p:ph idx="1"/>
          </p:nvPr>
        </p:nvSpPr>
        <p:spPr>
          <a:xfrm>
            <a:off x="971550" y="1773238"/>
            <a:ext cx="7848600" cy="4679950"/>
          </a:xfrm>
          <a:ln/>
        </p:spPr>
        <p:txBody>
          <a:bodyPr anchor="t" anchorCtr="0"/>
          <a:p>
            <a:pPr/>
            <a:r>
              <a:rPr lang="zh-CN" altLang="en-US" b="1"/>
              <a:t>数组是有序数据的集合，</a:t>
            </a:r>
            <a:r>
              <a:rPr lang="zh-CN" altLang="en-US" b="1">
                <a:solidFill>
                  <a:srgbClr val="FF3300"/>
                </a:solidFill>
              </a:rPr>
              <a:t>数组中的每个元素具有相同的数据类型</a:t>
            </a:r>
            <a:r>
              <a:rPr lang="zh-CN" altLang="en-US" b="1"/>
              <a:t>，可以用一个统一的</a:t>
            </a:r>
            <a:r>
              <a:rPr lang="zh-CN" altLang="en-US" b="1">
                <a:solidFill>
                  <a:srgbClr val="3333FF"/>
                </a:solidFill>
              </a:rPr>
              <a:t>数组名</a:t>
            </a:r>
            <a:r>
              <a:rPr lang="zh-CN" altLang="en-US" b="1"/>
              <a:t>和</a:t>
            </a:r>
            <a:r>
              <a:rPr lang="zh-CN" altLang="en-US" b="1">
                <a:solidFill>
                  <a:srgbClr val="3333FF"/>
                </a:solidFill>
              </a:rPr>
              <a:t>下标</a:t>
            </a:r>
            <a:r>
              <a:rPr lang="zh-CN" altLang="en-US" b="1"/>
              <a:t>来唯一地确定数组中的元素。</a:t>
            </a:r>
            <a:endParaRPr lang="zh-CN" altLang="en-US" b="1"/>
          </a:p>
          <a:p>
            <a:pPr/>
            <a:endParaRPr lang="zh-CN" altLang="en-US" b="1"/>
          </a:p>
        </p:txBody>
      </p:sp>
      <p:sp>
        <p:nvSpPr>
          <p:cNvPr id="28675"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charRg st="56" end="113"/>
                                            </p:txEl>
                                          </p:spTgt>
                                        </p:tgtEl>
                                        <p:attrNameLst>
                                          <p:attrName>style.visibility</p:attrName>
                                        </p:attrNameLst>
                                      </p:cBhvr>
                                      <p:to>
                                        <p:strVal val="visible"/>
                                      </p:to>
                                    </p:set>
                                    <p:animEffect transition="in" filter="box(in)">
                                      <p:cBhvr>
                                        <p:cTn id="7" dur="500"/>
                                        <p:tgtEl>
                                          <p:spTgt spid="46083">
                                            <p:txEl>
                                              <p:charRg st="56"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48129"/>
          <p:cNvSpPr>
            <a:spLocks noGrp="1"/>
          </p:cNvSpPr>
          <p:nvPr>
            <p:ph type="title"/>
          </p:nvPr>
        </p:nvSpPr>
        <p:spPr>
          <a:xfrm>
            <a:off x="1493838" y="692150"/>
            <a:ext cx="7110412" cy="633413"/>
          </a:xfrm>
          <a:ln/>
        </p:spPr>
        <p:txBody>
          <a:bodyPr anchor="ctr" anchorCtr="0"/>
          <a:p>
            <a:r>
              <a:rPr lang="zh-CN" altLang="en-US" b="1">
                <a:solidFill>
                  <a:schemeClr val="tx1"/>
                </a:solidFill>
              </a:rPr>
              <a:t>一、声明数组</a:t>
            </a:r>
            <a:endParaRPr lang="zh-CN" altLang="en-US" b="1">
              <a:solidFill>
                <a:schemeClr val="tx1"/>
              </a:solidFill>
            </a:endParaRPr>
          </a:p>
        </p:txBody>
      </p:sp>
      <p:sp>
        <p:nvSpPr>
          <p:cNvPr id="48131" name="矩形 48130"/>
          <p:cNvSpPr/>
          <p:nvPr/>
        </p:nvSpPr>
        <p:spPr>
          <a:xfrm>
            <a:off x="1187450" y="1844675"/>
            <a:ext cx="7200900" cy="4114800"/>
          </a:xfrm>
          <a:prstGeom prst="rect">
            <a:avLst/>
          </a:prstGeom>
          <a:noFill/>
          <a:ln w="9525">
            <a:noFill/>
          </a:ln>
        </p:spPr>
        <p:txBody>
          <a:bodyPr anchor="t" anchorCtr="0">
            <a:spAutoFit/>
          </a:bodyPr>
          <a:p>
            <a:r>
              <a:rPr lang="zh-CN" altLang="en-US" b="1" dirty="0">
                <a:latin typeface="Times New Roman" panose="02020603050405020304" pitchFamily="2" charset="0"/>
                <a:ea typeface="宋体" panose="02010600030101010101" pitchFamily="2" charset="-122"/>
                <a:sym typeface="Wingdings" panose="05000000000000000000" pitchFamily="2" charset="2"/>
              </a:rPr>
              <a:t>数组的声明包含两部分：数组的类型与数组的名称。</a:t>
            </a:r>
            <a:endParaRPr lang="zh-CN" altLang="en-US" b="1" dirty="0">
              <a:latin typeface="Times New Roman" panose="02020603050405020304" pitchFamily="2" charset="0"/>
              <a:ea typeface="宋体" panose="02010600030101010101" pitchFamily="2" charset="-122"/>
              <a:sym typeface="Wingdings" panose="05000000000000000000" pitchFamily="2" charset="2"/>
            </a:endParaRPr>
          </a:p>
          <a:p>
            <a:r>
              <a:rPr lang="zh-CN" altLang="en-US" b="1" dirty="0">
                <a:latin typeface="Times New Roman" panose="02020603050405020304" pitchFamily="2" charset="0"/>
                <a:ea typeface="宋体" panose="02010600030101010101" pitchFamily="2" charset="-122"/>
                <a:sym typeface="Wingdings" panose="05000000000000000000" pitchFamily="2" charset="2"/>
              </a:rPr>
              <a:t> </a:t>
            </a:r>
            <a:r>
              <a:rPr lang="zh-CN" altLang="en-US" b="1" dirty="0">
                <a:latin typeface="Times New Roman" panose="02020603050405020304" pitchFamily="2" charset="0"/>
                <a:ea typeface="宋体" panose="02010600030101010101" pitchFamily="2" charset="-122"/>
              </a:rPr>
              <a:t>格式：</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                            </a:t>
            </a:r>
            <a:r>
              <a:rPr lang="zh-CN" altLang="en-US" b="1" dirty="0">
                <a:latin typeface="Times New Roman" panose="02020603050405020304" pitchFamily="2" charset="0"/>
                <a:ea typeface="宋体" panose="02010600030101010101" pitchFamily="2" charset="-122"/>
                <a:sym typeface="Wingdings" panose="05000000000000000000" pitchFamily="2" charset="2"/>
              </a:rPr>
              <a:t>数据</a:t>
            </a:r>
            <a:r>
              <a:rPr lang="zh-CN" altLang="en-US" b="1" dirty="0">
                <a:latin typeface="Times New Roman" panose="02020603050405020304" pitchFamily="2" charset="0"/>
                <a:ea typeface="宋体" panose="02010600030101010101" pitchFamily="2" charset="-122"/>
              </a:rPr>
              <a:t>类型    数组名 [ ];   或者</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sym typeface="Wingdings" panose="05000000000000000000" pitchFamily="2" charset="2"/>
              </a:rPr>
              <a:t>数据</a:t>
            </a:r>
            <a:r>
              <a:rPr lang="zh-CN" altLang="en-US" b="1" dirty="0">
                <a:latin typeface="Times New Roman" panose="02020603050405020304" pitchFamily="2" charset="0"/>
                <a:ea typeface="宋体" panose="02010600030101010101" pitchFamily="2" charset="-122"/>
              </a:rPr>
              <a:t>类型 [ ]   数组名;</a:t>
            </a:r>
            <a:endParaRPr lang="zh-CN" altLang="en-US" b="1" dirty="0">
              <a:latin typeface="Times New Roman" panose="02020603050405020304" pitchFamily="2" charset="0"/>
              <a:ea typeface="宋体" panose="02010600030101010101" pitchFamily="2" charset="-122"/>
            </a:endParaRPr>
          </a:p>
          <a:p>
            <a:pPr>
              <a:buFont typeface="Wingdings" panose="05000000000000000000" pitchFamily="2" charset="2"/>
              <a:buChar char="u"/>
            </a:pPr>
            <a:r>
              <a:rPr lang="zh-CN" altLang="en-US" b="1" dirty="0">
                <a:latin typeface="Times New Roman" panose="02020603050405020304" pitchFamily="2" charset="0"/>
                <a:ea typeface="宋体" panose="02010600030101010101" pitchFamily="2" charset="-122"/>
              </a:rPr>
              <a:t> 例如：</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char   s[] ;   </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int   p[] ;  </a:t>
            </a:r>
            <a:endParaRPr lang="zh-CN" altLang="en-US" b="1" dirty="0">
              <a:latin typeface="Times New Roman" panose="02020603050405020304" pitchFamily="2" charset="0"/>
              <a:ea typeface="宋体" panose="02010600030101010101" pitchFamily="2" charset="-122"/>
            </a:endParaRPr>
          </a:p>
          <a:p>
            <a:pPr algn="ct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char []  s ;</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 int   []  p ;</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其中，方括号 [ ] 不可或缺。</a:t>
            </a:r>
            <a:endParaRPr lang="zh-CN" altLang="en-US" b="1" dirty="0">
              <a:latin typeface="Times New Roman" panose="02020603050405020304" pitchFamily="2" charset="0"/>
              <a:ea typeface="宋体" panose="02010600030101010101" pitchFamily="2" charset="-122"/>
            </a:endParaRPr>
          </a:p>
        </p:txBody>
      </p:sp>
      <p:sp>
        <p:nvSpPr>
          <p:cNvPr id="2969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1">
                                            <p:txEl>
                                              <p:charRg st="21" end="27"/>
                                            </p:txEl>
                                          </p:spTgt>
                                        </p:tgtEl>
                                        <p:attrNameLst>
                                          <p:attrName>style.visibility</p:attrName>
                                        </p:attrNameLst>
                                      </p:cBhvr>
                                      <p:to>
                                        <p:strVal val="visible"/>
                                      </p:to>
                                    </p:set>
                                    <p:animEffect transition="in" filter="box(in)">
                                      <p:cBhvr>
                                        <p:cTn id="7" dur="500"/>
                                        <p:tgtEl>
                                          <p:spTgt spid="48131">
                                            <p:txEl>
                                              <p:charRg st="21" end="2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8131">
                                            <p:txEl>
                                              <p:charRg st="27" end="47"/>
                                            </p:txEl>
                                          </p:spTgt>
                                        </p:tgtEl>
                                        <p:attrNameLst>
                                          <p:attrName>style.visibility</p:attrName>
                                        </p:attrNameLst>
                                      </p:cBhvr>
                                      <p:to>
                                        <p:strVal val="visible"/>
                                      </p:to>
                                    </p:set>
                                    <p:animEffect transition="in" filter="box(in)">
                                      <p:cBhvr>
                                        <p:cTn id="10" dur="500"/>
                                        <p:tgtEl>
                                          <p:spTgt spid="48131">
                                            <p:txEl>
                                              <p:charRg st="27" end="4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8131">
                                            <p:txEl>
                                              <p:charRg st="66" end="84"/>
                                            </p:txEl>
                                          </p:spTgt>
                                        </p:tgtEl>
                                        <p:attrNameLst>
                                          <p:attrName>style.visibility</p:attrName>
                                        </p:attrNameLst>
                                      </p:cBhvr>
                                      <p:to>
                                        <p:strVal val="visible"/>
                                      </p:to>
                                    </p:set>
                                    <p:animEffect transition="in" filter="box(in)">
                                      <p:cBhvr>
                                        <p:cTn id="13" dur="500"/>
                                        <p:tgtEl>
                                          <p:spTgt spid="48131">
                                            <p:txEl>
                                              <p:charRg st="66" end="8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8131">
                                            <p:txEl>
                                              <p:charRg st="84" end="89"/>
                                            </p:txEl>
                                          </p:spTgt>
                                        </p:tgtEl>
                                        <p:attrNameLst>
                                          <p:attrName>style.visibility</p:attrName>
                                        </p:attrNameLst>
                                      </p:cBhvr>
                                      <p:to>
                                        <p:strVal val="visible"/>
                                      </p:to>
                                    </p:set>
                                    <p:animEffect transition="in" filter="box(in)">
                                      <p:cBhvr>
                                        <p:cTn id="18" dur="500"/>
                                        <p:tgtEl>
                                          <p:spTgt spid="48131">
                                            <p:txEl>
                                              <p:charRg st="84" end="89"/>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8131">
                                            <p:txEl>
                                              <p:charRg st="89" end="105"/>
                                            </p:txEl>
                                          </p:spTgt>
                                        </p:tgtEl>
                                        <p:attrNameLst>
                                          <p:attrName>style.visibility</p:attrName>
                                        </p:attrNameLst>
                                      </p:cBhvr>
                                      <p:to>
                                        <p:strVal val="visible"/>
                                      </p:to>
                                    </p:set>
                                    <p:animEffect transition="in" filter="box(in)">
                                      <p:cBhvr>
                                        <p:cTn id="21" dur="500"/>
                                        <p:tgtEl>
                                          <p:spTgt spid="48131">
                                            <p:txEl>
                                              <p:charRg st="89" end="10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8131">
                                            <p:txEl>
                                              <p:charRg st="105" end="119"/>
                                            </p:txEl>
                                          </p:spTgt>
                                        </p:tgtEl>
                                        <p:attrNameLst>
                                          <p:attrName>style.visibility</p:attrName>
                                        </p:attrNameLst>
                                      </p:cBhvr>
                                      <p:to>
                                        <p:strVal val="visible"/>
                                      </p:to>
                                    </p:set>
                                    <p:animEffect transition="in" filter="box(in)">
                                      <p:cBhvr>
                                        <p:cTn id="24" dur="500"/>
                                        <p:tgtEl>
                                          <p:spTgt spid="48131">
                                            <p:txEl>
                                              <p:charRg st="105" end="11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8131">
                                            <p:txEl>
                                              <p:charRg st="120" end="133"/>
                                            </p:txEl>
                                          </p:spTgt>
                                        </p:tgtEl>
                                        <p:attrNameLst>
                                          <p:attrName>style.visibility</p:attrName>
                                        </p:attrNameLst>
                                      </p:cBhvr>
                                      <p:to>
                                        <p:strVal val="visible"/>
                                      </p:to>
                                    </p:set>
                                    <p:animEffect transition="in" filter="box(in)">
                                      <p:cBhvr>
                                        <p:cTn id="29" dur="500"/>
                                        <p:tgtEl>
                                          <p:spTgt spid="48131">
                                            <p:txEl>
                                              <p:charRg st="120" end="13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8131">
                                            <p:txEl>
                                              <p:charRg st="133" end="148"/>
                                            </p:txEl>
                                          </p:spTgt>
                                        </p:tgtEl>
                                        <p:attrNameLst>
                                          <p:attrName>style.visibility</p:attrName>
                                        </p:attrNameLst>
                                      </p:cBhvr>
                                      <p:to>
                                        <p:strVal val="visible"/>
                                      </p:to>
                                    </p:set>
                                    <p:animEffect transition="in" filter="box(in)">
                                      <p:cBhvr>
                                        <p:cTn id="32" dur="500"/>
                                        <p:tgtEl>
                                          <p:spTgt spid="48131">
                                            <p:txEl>
                                              <p:charRg st="133" end="14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8131">
                                            <p:txEl>
                                              <p:charRg st="148" end="172"/>
                                            </p:txEl>
                                          </p:spTgt>
                                        </p:tgtEl>
                                        <p:attrNameLst>
                                          <p:attrName>style.visibility</p:attrName>
                                        </p:attrNameLst>
                                      </p:cBhvr>
                                      <p:to>
                                        <p:strVal val="visible"/>
                                      </p:to>
                                    </p:set>
                                    <p:animEffect transition="in" filter="box(in)">
                                      <p:cBhvr>
                                        <p:cTn id="37" dur="500"/>
                                        <p:tgtEl>
                                          <p:spTgt spid="48131">
                                            <p:txEl>
                                              <p:charRg st="148"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50177"/>
          <p:cNvSpPr>
            <a:spLocks noGrp="1"/>
          </p:cNvSpPr>
          <p:nvPr>
            <p:ph type="title"/>
          </p:nvPr>
        </p:nvSpPr>
        <p:spPr>
          <a:xfrm>
            <a:off x="1493838" y="692150"/>
            <a:ext cx="7110412" cy="633413"/>
          </a:xfrm>
          <a:ln/>
        </p:spPr>
        <p:txBody>
          <a:bodyPr anchor="ctr" anchorCtr="0"/>
          <a:p>
            <a:r>
              <a:rPr lang="zh-CN" altLang="en-US" sz="3600" b="1">
                <a:solidFill>
                  <a:schemeClr val="tx1"/>
                </a:solidFill>
              </a:rPr>
              <a:t>二、数组的创建与初始化</a:t>
            </a:r>
            <a:endParaRPr lang="zh-CN" altLang="en-US" sz="3600" b="1">
              <a:solidFill>
                <a:schemeClr val="tx1"/>
              </a:solidFill>
            </a:endParaRPr>
          </a:p>
        </p:txBody>
      </p:sp>
      <p:sp>
        <p:nvSpPr>
          <p:cNvPr id="50179" name="矩形 50178"/>
          <p:cNvSpPr/>
          <p:nvPr/>
        </p:nvSpPr>
        <p:spPr>
          <a:xfrm>
            <a:off x="755650" y="2636838"/>
            <a:ext cx="7920038" cy="4906962"/>
          </a:xfrm>
          <a:prstGeom prst="rect">
            <a:avLst/>
          </a:prstGeom>
          <a:noFill/>
          <a:ln w="9525">
            <a:noFill/>
          </a:ln>
        </p:spPr>
        <p:txBody>
          <a:bodyPr anchor="t" anchorCtr="0">
            <a:spAutoFit/>
          </a:bodyPr>
          <a:p>
            <a:r>
              <a:rPr lang="zh-CN" altLang="en-US" b="1" dirty="0">
                <a:latin typeface="Times New Roman" panose="02020603050405020304" pitchFamily="2" charset="0"/>
                <a:ea typeface="宋体" panose="02010600030101010101" pitchFamily="2" charset="-122"/>
                <a:sym typeface="Webdings" panose="05030102010509060703" pitchFamily="2" charset="2"/>
              </a:rPr>
              <a:t></a:t>
            </a:r>
            <a:r>
              <a:rPr lang="zh-CN" altLang="en-US" b="1" dirty="0">
                <a:latin typeface="Times New Roman" panose="02020603050405020304" pitchFamily="2" charset="0"/>
                <a:ea typeface="宋体" panose="02010600030101010101" pitchFamily="2" charset="-122"/>
              </a:rPr>
              <a:t>声明数组仅仅指定</a:t>
            </a:r>
            <a:r>
              <a:rPr lang="zh-CN" altLang="en-US" b="1" u="sng" dirty="0">
                <a:latin typeface="Times New Roman" panose="02020603050405020304" pitchFamily="2" charset="0"/>
                <a:ea typeface="宋体" panose="02010600030101010101" pitchFamily="2" charset="-122"/>
              </a:rPr>
              <a:t>数组的名字</a:t>
            </a:r>
            <a:r>
              <a:rPr lang="zh-CN" altLang="en-US" b="1" dirty="0">
                <a:latin typeface="Times New Roman" panose="02020603050405020304" pitchFamily="2" charset="0"/>
                <a:ea typeface="宋体" panose="02010600030101010101" pitchFamily="2" charset="-122"/>
              </a:rPr>
              <a:t>和</a:t>
            </a:r>
            <a:r>
              <a:rPr lang="zh-CN" altLang="en-US" b="1" u="sng" dirty="0">
                <a:latin typeface="Times New Roman" panose="02020603050405020304" pitchFamily="2" charset="0"/>
                <a:ea typeface="宋体" panose="02010600030101010101" pitchFamily="2" charset="-122"/>
              </a:rPr>
              <a:t>数组元素的类型</a:t>
            </a:r>
            <a:r>
              <a:rPr lang="zh-CN" altLang="en-US" b="1" dirty="0">
                <a:latin typeface="Times New Roman" panose="02020603050405020304" pitchFamily="2" charset="0"/>
                <a:ea typeface="宋体" panose="02010600030101010101" pitchFamily="2" charset="-122"/>
              </a:rPr>
              <a:t>，要想使用数组还需要</a:t>
            </a:r>
            <a:r>
              <a:rPr lang="zh-CN" altLang="en-US" b="1" u="sng" dirty="0">
                <a:latin typeface="Times New Roman" panose="02020603050405020304" pitchFamily="2" charset="0"/>
                <a:ea typeface="宋体" panose="02010600030101010101" pitchFamily="2" charset="-122"/>
              </a:rPr>
              <a:t>创建数组</a:t>
            </a:r>
            <a:r>
              <a:rPr lang="zh-CN" altLang="en-US" b="1" dirty="0">
                <a:latin typeface="Times New Roman" panose="02020603050405020304" pitchFamily="2" charset="0"/>
                <a:ea typeface="宋体" panose="02010600030101010101" pitchFamily="2" charset="-122"/>
              </a:rPr>
              <a:t>。</a:t>
            </a:r>
            <a:endParaRPr lang="zh-CN" altLang="en-US" b="1" dirty="0">
              <a:latin typeface="Times New Roman" panose="02020603050405020304" pitchFamily="2" charset="0"/>
              <a:ea typeface="宋体" panose="02010600030101010101" pitchFamily="2" charset="-122"/>
            </a:endParaRPr>
          </a:p>
          <a:p>
            <a:endParaRPr lang="zh-CN" altLang="en-US" b="1" dirty="0">
              <a:latin typeface="Times New Roman" panose="02020603050405020304" pitchFamily="2" charset="0"/>
              <a:ea typeface="宋体" panose="02010600030101010101" pitchFamily="2" charset="-122"/>
            </a:endParaRPr>
          </a:p>
          <a:p>
            <a:pPr>
              <a:buClr>
                <a:schemeClr val="tx1"/>
              </a:buClr>
              <a:buFont typeface="Wingdings" panose="05000000000000000000" pitchFamily="2" charset="2"/>
              <a:buChar char="l"/>
            </a:pPr>
            <a:r>
              <a:rPr lang="zh-CN" altLang="en-US" b="1" dirty="0">
                <a:solidFill>
                  <a:srgbClr val="FF3300"/>
                </a:solidFill>
                <a:latin typeface="Times New Roman" panose="02020603050405020304" pitchFamily="2" charset="0"/>
                <a:ea typeface="宋体" panose="02010600030101010101" pitchFamily="2" charset="-122"/>
              </a:rPr>
              <a:t> 在创建数组时必须指明数组的长度</a:t>
            </a:r>
            <a:r>
              <a:rPr lang="zh-CN" altLang="en-US" b="1" dirty="0">
                <a:latin typeface="Times New Roman" panose="02020603050405020304" pitchFamily="2" charset="0"/>
                <a:ea typeface="宋体" panose="02010600030101010101" pitchFamily="2" charset="-122"/>
              </a:rPr>
              <a:t>，以分配相应的内存空间。</a:t>
            </a:r>
            <a:endParaRPr lang="zh-CN" altLang="en-US" b="1" dirty="0">
              <a:latin typeface="Times New Roman" panose="02020603050405020304" pitchFamily="2" charset="0"/>
              <a:ea typeface="宋体" panose="02010600030101010101" pitchFamily="2" charset="-122"/>
            </a:endParaRPr>
          </a:p>
          <a:p>
            <a:pPr>
              <a:buClr>
                <a:schemeClr val="tx1"/>
              </a:buClr>
              <a:buFont typeface="Wingdings" panose="05000000000000000000" pitchFamily="2" charset="2"/>
              <a:buChar char="l"/>
            </a:pPr>
            <a:endParaRPr lang="zh-CN" altLang="en-US" b="1" dirty="0">
              <a:latin typeface="Times New Roman" panose="02020603050405020304" pitchFamily="2" charset="0"/>
              <a:ea typeface="宋体" panose="02010600030101010101" pitchFamily="2" charset="-122"/>
            </a:endParaRPr>
          </a:p>
          <a:p>
            <a:pPr>
              <a:buFont typeface="Wingdings" panose="05000000000000000000" pitchFamily="2" charset="2"/>
              <a:buChar char="l"/>
            </a:pPr>
            <a:r>
              <a:rPr lang="zh-CN" altLang="en-US" b="1" dirty="0">
                <a:solidFill>
                  <a:srgbClr val="3333FF"/>
                </a:solidFill>
                <a:latin typeface="Times New Roman" panose="02020603050405020304" pitchFamily="2" charset="0"/>
                <a:ea typeface="宋体" panose="02010600030101010101" pitchFamily="2" charset="-122"/>
              </a:rPr>
              <a:t>格式：</a:t>
            </a:r>
            <a:r>
              <a:rPr lang="zh-CN" altLang="en-US" b="1" dirty="0">
                <a:latin typeface="Times New Roman" panose="02020603050405020304" pitchFamily="2" charset="0"/>
                <a:ea typeface="宋体" panose="02010600030101010101" pitchFamily="2" charset="-122"/>
              </a:rPr>
              <a:t>      数组名 ＝ new  </a:t>
            </a:r>
            <a:r>
              <a:rPr lang="zh-CN" altLang="en-US" b="1" dirty="0">
                <a:latin typeface="Times New Roman" panose="02020603050405020304" pitchFamily="2" charset="0"/>
                <a:ea typeface="宋体" panose="02010600030101010101" pitchFamily="2" charset="-122"/>
                <a:sym typeface="Wingdings" panose="05000000000000000000" pitchFamily="2" charset="2"/>
              </a:rPr>
              <a:t>数据</a:t>
            </a:r>
            <a:r>
              <a:rPr lang="zh-CN" altLang="en-US" b="1" dirty="0">
                <a:latin typeface="Times New Roman" panose="02020603050405020304" pitchFamily="2" charset="0"/>
                <a:ea typeface="宋体" panose="02010600030101010101" pitchFamily="2" charset="-122"/>
              </a:rPr>
              <a:t>类型</a:t>
            </a:r>
            <a:r>
              <a:rPr lang="zh-CN" altLang="en-US" dirty="0">
                <a:latin typeface="Times New Roman" panose="02020603050405020304" pitchFamily="2" charset="0"/>
                <a:ea typeface="宋体" panose="02010600030101010101" pitchFamily="2" charset="-122"/>
              </a:rPr>
              <a:t>  </a:t>
            </a:r>
            <a:r>
              <a:rPr lang="zh-CN" altLang="en-US" b="1" dirty="0">
                <a:latin typeface="Times New Roman" panose="02020603050405020304" pitchFamily="2" charset="0"/>
                <a:ea typeface="宋体" panose="02010600030101010101" pitchFamily="2" charset="-122"/>
              </a:rPr>
              <a:t>[长度];</a:t>
            </a:r>
            <a:endParaRPr lang="zh-CN" altLang="en-US" b="1" dirty="0">
              <a:latin typeface="Times New Roman" panose="02020603050405020304" pitchFamily="2" charset="0"/>
              <a:ea typeface="宋体" panose="02010600030101010101" pitchFamily="2" charset="-122"/>
            </a:endParaRPr>
          </a:p>
          <a:p>
            <a:pPr>
              <a:buFont typeface="Wingdings" panose="05000000000000000000" pitchFamily="2" charset="2"/>
              <a:buChar char="l"/>
            </a:pPr>
            <a:r>
              <a:rPr lang="zh-CN" altLang="en-US" b="1">
                <a:latin typeface="Times New Roman" panose="02020603050405020304" pitchFamily="2" charset="0"/>
                <a:ea typeface="宋体" panose="02010600030101010101" pitchFamily="2" charset="-122"/>
                <a:sym typeface="Arial" panose="020B0604020202020204" pitchFamily="34" charset="0"/>
              </a:rPr>
              <a:t>例如：        </a:t>
            </a:r>
            <a:r>
              <a:rPr lang="en-US" altLang="zh-CN" b="1">
                <a:latin typeface="Times New Roman" panose="02020603050405020304" pitchFamily="2" charset="0"/>
                <a:ea typeface="宋体" panose="02010600030101010101" pitchFamily="2" charset="-122"/>
                <a:sym typeface="Arial" panose="020B0604020202020204" pitchFamily="34" charset="0"/>
              </a:rPr>
              <a:t>s </a:t>
            </a:r>
            <a:r>
              <a:rPr lang="zh-CN" altLang="en-US" b="1">
                <a:latin typeface="Times New Roman" panose="02020603050405020304" pitchFamily="2" charset="0"/>
                <a:ea typeface="宋体" panose="02010600030101010101" pitchFamily="2" charset="-122"/>
                <a:sym typeface="Arial" panose="020B0604020202020204" pitchFamily="34" charset="0"/>
              </a:rPr>
              <a:t>＝ </a:t>
            </a:r>
            <a:r>
              <a:rPr lang="en-US" altLang="zh-CN" b="1">
                <a:solidFill>
                  <a:srgbClr val="3333FF"/>
                </a:solidFill>
                <a:latin typeface="Times New Roman" panose="02020603050405020304" pitchFamily="2" charset="0"/>
                <a:ea typeface="宋体" panose="02010600030101010101" pitchFamily="2" charset="-122"/>
                <a:sym typeface="Arial" panose="020B0604020202020204" pitchFamily="34" charset="0"/>
              </a:rPr>
              <a:t>new</a:t>
            </a:r>
            <a:r>
              <a:rPr lang="en-US" altLang="zh-CN" b="1">
                <a:latin typeface="Times New Roman" panose="02020603050405020304" pitchFamily="2" charset="0"/>
                <a:ea typeface="宋体" panose="02010600030101010101" pitchFamily="2" charset="-122"/>
                <a:sym typeface="Arial" panose="020B0604020202020204" pitchFamily="34" charset="0"/>
              </a:rPr>
              <a:t> char[10];</a:t>
            </a:r>
            <a:endParaRPr lang="en-US" altLang="zh-CN" b="1">
              <a:latin typeface="Times New Roman" panose="02020603050405020304" pitchFamily="2" charset="0"/>
              <a:ea typeface="宋体" panose="02010600030101010101" pitchFamily="2" charset="-122"/>
              <a:sym typeface="Arial" panose="020B0604020202020204" pitchFamily="34" charset="0"/>
            </a:endParaRPr>
          </a:p>
          <a:p>
            <a:pPr>
              <a:buFont typeface="Wingdings" panose="05000000000000000000" pitchFamily="2" charset="2"/>
              <a:buChar char="l"/>
            </a:pPr>
            <a:endParaRPr lang="en-US" altLang="zh-CN" b="1">
              <a:latin typeface="Times New Roman" panose="02020603050405020304" pitchFamily="2" charset="0"/>
              <a:ea typeface="宋体" panose="02010600030101010101" pitchFamily="2" charset="-122"/>
              <a:sym typeface="Arial" panose="020B0604020202020204" pitchFamily="34" charset="0"/>
            </a:endParaRPr>
          </a:p>
          <a:p>
            <a:pPr>
              <a:buFont typeface="Wingdings" panose="05000000000000000000" pitchFamily="2" charset="2"/>
              <a:buChar char="l"/>
            </a:pPr>
            <a:r>
              <a:rPr lang="zh-CN" altLang="en-US" b="1">
                <a:latin typeface="Times New Roman" panose="02020603050405020304" pitchFamily="2" charset="0"/>
                <a:ea typeface="宋体" panose="02010600030101010101" pitchFamily="2" charset="-122"/>
                <a:sym typeface="Arial" panose="020B0604020202020204" pitchFamily="34" charset="0"/>
              </a:rPr>
              <a:t>创建数组也可以与声明数组放在一起，例如：</a:t>
            </a:r>
            <a:endParaRPr lang="zh-CN" altLang="en-US" b="1">
              <a:latin typeface="Times New Roman" panose="02020603050405020304" pitchFamily="2" charset="0"/>
              <a:ea typeface="宋体" panose="02010600030101010101" pitchFamily="2" charset="-122"/>
              <a:sym typeface="Arial" panose="020B0604020202020204" pitchFamily="34" charset="0"/>
            </a:endParaRPr>
          </a:p>
          <a:p>
            <a:r>
              <a:rPr lang="en-US" altLang="zh-CN" b="1">
                <a:latin typeface="Times New Roman" panose="02020603050405020304" pitchFamily="2" charset="0"/>
                <a:ea typeface="宋体" panose="02010600030101010101" pitchFamily="2" charset="-122"/>
                <a:sym typeface="Arial" panose="020B0604020202020204" pitchFamily="34" charset="0"/>
              </a:rPr>
              <a:t>char  s[]=</a:t>
            </a:r>
            <a:r>
              <a:rPr lang="en-US" altLang="zh-CN" b="1">
                <a:solidFill>
                  <a:srgbClr val="3333FF"/>
                </a:solidFill>
                <a:latin typeface="Times New Roman" panose="02020603050405020304" pitchFamily="2" charset="0"/>
                <a:ea typeface="宋体" panose="02010600030101010101" pitchFamily="2" charset="-122"/>
                <a:sym typeface="Arial" panose="020B0604020202020204" pitchFamily="34" charset="0"/>
              </a:rPr>
              <a:t>new</a:t>
            </a:r>
            <a:r>
              <a:rPr lang="en-US" altLang="zh-CN" b="1">
                <a:latin typeface="Times New Roman" panose="02020603050405020304" pitchFamily="2" charset="0"/>
                <a:ea typeface="宋体" panose="02010600030101010101" pitchFamily="2" charset="-122"/>
                <a:sym typeface="Arial" panose="020B0604020202020204" pitchFamily="34" charset="0"/>
              </a:rPr>
              <a:t> char[10];</a:t>
            </a:r>
            <a:endParaRPr lang="en-US" altLang="zh-CN" b="1">
              <a:latin typeface="Times New Roman" panose="02020603050405020304" pitchFamily="2" charset="0"/>
              <a:ea typeface="宋体" panose="02010600030101010101" pitchFamily="2" charset="-122"/>
            </a:endParaRPr>
          </a:p>
          <a:p>
            <a:pPr>
              <a:buFont typeface="Wingdings" panose="05000000000000000000" pitchFamily="2" charset="2"/>
              <a:buChar char="l"/>
            </a:pPr>
            <a:endParaRPr lang="zh-CN" altLang="en-US" b="1" dirty="0">
              <a:latin typeface="Times New Roman" panose="02020603050405020304" pitchFamily="2" charset="0"/>
              <a:ea typeface="宋体" panose="02010600030101010101" pitchFamily="2" charset="-122"/>
            </a:endParaRPr>
          </a:p>
          <a:p>
            <a:endParaRPr lang="zh-CN" altLang="en-US" sz="2800" b="1" dirty="0">
              <a:latin typeface="Times New Roman" panose="02020603050405020304" pitchFamily="2" charset="0"/>
              <a:ea typeface="宋体" panose="02010600030101010101" pitchFamily="2" charset="-122"/>
            </a:endParaRPr>
          </a:p>
        </p:txBody>
      </p:sp>
      <p:sp>
        <p:nvSpPr>
          <p:cNvPr id="30723" name="矩形 50179"/>
          <p:cNvSpPr/>
          <p:nvPr/>
        </p:nvSpPr>
        <p:spPr>
          <a:xfrm>
            <a:off x="900113" y="1773238"/>
            <a:ext cx="1504950" cy="457200"/>
          </a:xfrm>
          <a:prstGeom prst="rect">
            <a:avLst/>
          </a:prstGeom>
          <a:noFill/>
          <a:ln w="9525">
            <a:noFill/>
          </a:ln>
        </p:spPr>
        <p:txBody>
          <a:bodyPr wrap="none" anchor="t" anchorCtr="0">
            <a:spAutoFit/>
          </a:bodyPr>
          <a:p>
            <a:r>
              <a:rPr lang="en-US" altLang="zh-CN" b="1">
                <a:latin typeface="Times New Roman" panose="02020603050405020304" pitchFamily="2" charset="0"/>
                <a:ea typeface="宋体" panose="02010600030101010101" pitchFamily="2" charset="-122"/>
              </a:rPr>
              <a:t>char   s[] ;</a:t>
            </a:r>
            <a:endParaRPr lang="en-US" altLang="zh-CN" b="1">
              <a:latin typeface="Times New Roman" panose="02020603050405020304" pitchFamily="2" charset="0"/>
              <a:ea typeface="宋体" panose="02010600030101010101" pitchFamily="2" charset="-122"/>
            </a:endParaRPr>
          </a:p>
        </p:txBody>
      </p:sp>
      <p:sp>
        <p:nvSpPr>
          <p:cNvPr id="3072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179">
                                            <p:txEl>
                                              <p:charRg st="0" end="50"/>
                                            </p:txEl>
                                          </p:spTgt>
                                        </p:tgtEl>
                                        <p:attrNameLst>
                                          <p:attrName>style.visibility</p:attrName>
                                        </p:attrNameLst>
                                      </p:cBhvr>
                                      <p:to>
                                        <p:strVal val="visible"/>
                                      </p:to>
                                    </p:set>
                                    <p:animEffect transition="in" filter="box(in)">
                                      <p:cBhvr>
                                        <p:cTn id="7" dur="500"/>
                                        <p:tgtEl>
                                          <p:spTgt spid="50179">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0179">
                                            <p:txEl>
                                              <p:charRg st="51" end="90"/>
                                            </p:txEl>
                                          </p:spTgt>
                                        </p:tgtEl>
                                        <p:attrNameLst>
                                          <p:attrName>style.visibility</p:attrName>
                                        </p:attrNameLst>
                                      </p:cBhvr>
                                      <p:to>
                                        <p:strVal val="visible"/>
                                      </p:to>
                                    </p:set>
                                    <p:animEffect transition="in" filter="box(in)">
                                      <p:cBhvr>
                                        <p:cTn id="12" dur="500"/>
                                        <p:tgtEl>
                                          <p:spTgt spid="50179">
                                            <p:txEl>
                                              <p:charRg st="51"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0179">
                                            <p:txEl>
                                              <p:charRg st="91" end="104"/>
                                            </p:txEl>
                                          </p:spTgt>
                                        </p:tgtEl>
                                        <p:attrNameLst>
                                          <p:attrName>style.visibility</p:attrName>
                                        </p:attrNameLst>
                                      </p:cBhvr>
                                      <p:to>
                                        <p:strVal val="visible"/>
                                      </p:to>
                                    </p:set>
                                    <p:animEffect transition="in" filter="box(in)">
                                      <p:cBhvr>
                                        <p:cTn id="17" dur="500"/>
                                        <p:tgtEl>
                                          <p:spTgt spid="50179">
                                            <p:txEl>
                                              <p:charRg st="9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0179">
                                            <p:txEl>
                                              <p:charRg st="130" end="131"/>
                                            </p:txEl>
                                          </p:spTgt>
                                        </p:tgtEl>
                                        <p:attrNameLst>
                                          <p:attrName>style.visibility</p:attrName>
                                        </p:attrNameLst>
                                      </p:cBhvr>
                                      <p:to>
                                        <p:strVal val="visible"/>
                                      </p:to>
                                    </p:set>
                                    <p:animEffect transition="in" filter="box(in)">
                                      <p:cBhvr>
                                        <p:cTn id="22" dur="500"/>
                                        <p:tgtEl>
                                          <p:spTgt spid="50179">
                                            <p:txEl>
                                              <p:charRg st="130"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0179">
                                            <p:txEl>
                                              <p:charRg st="130" end="131"/>
                                            </p:txEl>
                                          </p:spTgt>
                                        </p:tgtEl>
                                        <p:attrNameLst>
                                          <p:attrName>style.visibility</p:attrName>
                                        </p:attrNameLst>
                                      </p:cBhvr>
                                      <p:to>
                                        <p:strVal val="visible"/>
                                      </p:to>
                                    </p:set>
                                    <p:animEffect transition="in" filter="box(in)">
                                      <p:cBhvr>
                                        <p:cTn id="27" dur="500"/>
                                        <p:tgtEl>
                                          <p:spTgt spid="50179">
                                            <p:txEl>
                                              <p:charRg st="130"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0179">
                                            <p:txEl>
                                              <p:charRg st="131" end="152"/>
                                            </p:txEl>
                                          </p:spTgt>
                                        </p:tgtEl>
                                        <p:attrNameLst>
                                          <p:attrName>style.visibility</p:attrName>
                                        </p:attrNameLst>
                                      </p:cBhvr>
                                      <p:to>
                                        <p:strVal val="visible"/>
                                      </p:to>
                                    </p:set>
                                    <p:animEffect transition="in" filter="box(in)">
                                      <p:cBhvr>
                                        <p:cTn id="32" dur="500"/>
                                        <p:tgtEl>
                                          <p:spTgt spid="50179">
                                            <p:txEl>
                                              <p:charRg st="13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51201"/>
          <p:cNvSpPr>
            <a:spLocks noGrp="1"/>
          </p:cNvSpPr>
          <p:nvPr>
            <p:ph type="title"/>
          </p:nvPr>
        </p:nvSpPr>
        <p:spPr>
          <a:xfrm>
            <a:off x="1493838" y="692150"/>
            <a:ext cx="7110412" cy="633413"/>
          </a:xfrm>
          <a:ln/>
        </p:spPr>
        <p:txBody>
          <a:bodyPr anchor="ctr" anchorCtr="0"/>
          <a:p>
            <a:r>
              <a:rPr lang="zh-CN" altLang="en-US" sz="3600" b="1">
                <a:solidFill>
                  <a:schemeClr val="tx1"/>
                </a:solidFill>
              </a:rPr>
              <a:t>二、数组的创建与初始化</a:t>
            </a:r>
            <a:endParaRPr lang="zh-CN" altLang="en-US" sz="3600" b="1">
              <a:solidFill>
                <a:schemeClr val="tx1"/>
              </a:solidFill>
            </a:endParaRPr>
          </a:p>
        </p:txBody>
      </p:sp>
      <p:sp>
        <p:nvSpPr>
          <p:cNvPr id="51203" name="矩形 51202"/>
          <p:cNvSpPr/>
          <p:nvPr/>
        </p:nvSpPr>
        <p:spPr>
          <a:xfrm>
            <a:off x="755650" y="2349500"/>
            <a:ext cx="7920038" cy="1920875"/>
          </a:xfrm>
          <a:prstGeom prst="rect">
            <a:avLst/>
          </a:prstGeom>
          <a:noFill/>
          <a:ln w="9525">
            <a:noFill/>
          </a:ln>
        </p:spPr>
        <p:txBody>
          <a:bodyPr anchor="t" anchorCtr="0">
            <a:spAutoFit/>
          </a:bodyPr>
          <a:p>
            <a:endParaRPr lang="en-US" altLang="zh-CN" b="1">
              <a:latin typeface="Times New Roman" panose="02020603050405020304" pitchFamily="2" charset="0"/>
              <a:ea typeface="宋体" panose="02010600030101010101" pitchFamily="2" charset="-122"/>
            </a:endParaRPr>
          </a:p>
          <a:p>
            <a:pPr>
              <a:buFont typeface="Wingdings" panose="05000000000000000000" pitchFamily="2" charset="2"/>
              <a:buChar char="l"/>
            </a:pPr>
            <a:endParaRPr lang="en-US" altLang="zh-CN" b="1">
              <a:latin typeface="Times New Roman" panose="02020603050405020304" pitchFamily="2" charset="0"/>
              <a:ea typeface="宋体" panose="02010600030101010101" pitchFamily="2" charset="-122"/>
            </a:endParaRPr>
          </a:p>
          <a:p>
            <a:pPr>
              <a:buFont typeface="Wingdings" panose="05000000000000000000" pitchFamily="2" charset="2"/>
              <a:buChar char="l"/>
            </a:pPr>
            <a:r>
              <a:rPr lang="en-US" altLang="zh-CN" b="1">
                <a:latin typeface="Times New Roman" panose="02020603050405020304" pitchFamily="2" charset="0"/>
                <a:ea typeface="宋体" panose="02010600030101010101" pitchFamily="2" charset="-122"/>
              </a:rPr>
              <a:t> </a:t>
            </a:r>
            <a:r>
              <a:rPr lang="zh-CN" altLang="en-US" b="1">
                <a:latin typeface="Times New Roman" panose="02020603050405020304" pitchFamily="2" charset="0"/>
                <a:ea typeface="宋体" panose="02010600030101010101" pitchFamily="2" charset="-122"/>
              </a:rPr>
              <a:t>也可以通过给数组赋初值的方式来创建数组，例如：</a:t>
            </a:r>
            <a:endParaRPr lang="zh-CN" altLang="en-US" b="1">
              <a:latin typeface="Times New Roman" panose="02020603050405020304" pitchFamily="2" charset="0"/>
              <a:ea typeface="宋体" panose="02010600030101010101" pitchFamily="2" charset="-122"/>
            </a:endParaRPr>
          </a:p>
          <a:p>
            <a:pPr>
              <a:buFont typeface="Wingdings" panose="05000000000000000000" pitchFamily="2" charset="2"/>
              <a:buChar char="l"/>
            </a:pPr>
            <a:endParaRPr lang="zh-CN" altLang="en-US"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char</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m[]= { ‘a’, ‘b’,</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‘c’,</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‘d’,</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‘e’,</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‘f’,</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‘g’,</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‘h’,</a:t>
            </a:r>
            <a:r>
              <a:rPr lang="en-US" altLang="zh-CN">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‘i’}</a:t>
            </a:r>
            <a:endParaRPr lang="en-US" altLang="zh-CN" b="1">
              <a:latin typeface="Times New Roman" panose="02020603050405020304" pitchFamily="2" charset="0"/>
              <a:ea typeface="宋体" panose="02010600030101010101" pitchFamily="2" charset="-122"/>
            </a:endParaRPr>
          </a:p>
        </p:txBody>
      </p:sp>
      <p:sp>
        <p:nvSpPr>
          <p:cNvPr id="3174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xEl>
                                              <p:charRg st="107" end="133"/>
                                            </p:txEl>
                                          </p:spTgt>
                                        </p:tgtEl>
                                        <p:attrNameLst>
                                          <p:attrName>style.visibility</p:attrName>
                                        </p:attrNameLst>
                                      </p:cBhvr>
                                      <p:to>
                                        <p:strVal val="visible"/>
                                      </p:to>
                                    </p:set>
                                    <p:animEffect transition="in" filter="box(in)">
                                      <p:cBhvr>
                                        <p:cTn id="7" dur="500"/>
                                        <p:tgtEl>
                                          <p:spTgt spid="51203">
                                            <p:txEl>
                                              <p:charRg st="107" end="13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1203">
                                            <p:txEl>
                                              <p:charRg st="133" end="190"/>
                                            </p:txEl>
                                          </p:spTgt>
                                        </p:tgtEl>
                                        <p:attrNameLst>
                                          <p:attrName>style.visibility</p:attrName>
                                        </p:attrNameLst>
                                      </p:cBhvr>
                                      <p:to>
                                        <p:strVal val="visible"/>
                                      </p:to>
                                    </p:set>
                                    <p:animEffect transition="in" filter="box(in)">
                                      <p:cBhvr>
                                        <p:cTn id="10" dur="500"/>
                                        <p:tgtEl>
                                          <p:spTgt spid="51203">
                                            <p:txEl>
                                              <p:charRg st="13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52225"/>
          <p:cNvSpPr>
            <a:spLocks noGrp="1"/>
          </p:cNvSpPr>
          <p:nvPr>
            <p:ph type="title"/>
          </p:nvPr>
        </p:nvSpPr>
        <p:spPr>
          <a:xfrm>
            <a:off x="1493838" y="692150"/>
            <a:ext cx="7110412" cy="633413"/>
          </a:xfrm>
          <a:ln/>
        </p:spPr>
        <p:txBody>
          <a:bodyPr anchor="ctr" anchorCtr="0"/>
          <a:p>
            <a:r>
              <a:rPr lang="zh-CN" altLang="en-US" b="1">
                <a:solidFill>
                  <a:schemeClr val="tx1"/>
                </a:solidFill>
              </a:rPr>
              <a:t>数组元素的引用</a:t>
            </a:r>
            <a:endParaRPr lang="zh-CN" altLang="en-US" b="1">
              <a:solidFill>
                <a:schemeClr val="tx1"/>
              </a:solidFill>
            </a:endParaRPr>
          </a:p>
        </p:txBody>
      </p:sp>
      <p:sp>
        <p:nvSpPr>
          <p:cNvPr id="52227" name="矩形 52226"/>
          <p:cNvSpPr/>
          <p:nvPr/>
        </p:nvSpPr>
        <p:spPr>
          <a:xfrm>
            <a:off x="755650" y="2349500"/>
            <a:ext cx="7920038" cy="1773238"/>
          </a:xfrm>
          <a:prstGeom prst="rect">
            <a:avLst/>
          </a:prstGeom>
          <a:noFill/>
          <a:ln w="9525">
            <a:noFill/>
          </a:ln>
        </p:spPr>
        <p:txBody>
          <a:bodyPr anchor="t" anchorCtr="0">
            <a:spAutoFit/>
          </a:bodyPr>
          <a:p>
            <a:pPr>
              <a:spcBef>
                <a:spcPct val="20000"/>
              </a:spcBef>
              <a:buClr>
                <a:srgbClr val="3333FF"/>
              </a:buClr>
              <a:buFont typeface="Wingdings" panose="05000000000000000000" pitchFamily="2" charset="2"/>
              <a:buChar char="n"/>
            </a:pPr>
            <a:endParaRPr lang="zh-CN" altLang="en-US" b="1">
              <a:latin typeface="Times New Roman" panose="02020603050405020304" pitchFamily="2" charset="0"/>
              <a:ea typeface="宋体" panose="02010600030101010101" pitchFamily="2" charset="-122"/>
            </a:endParaRPr>
          </a:p>
          <a:p>
            <a:pPr>
              <a:spcBef>
                <a:spcPct val="20000"/>
              </a:spcBef>
              <a:buClr>
                <a:srgbClr val="3333FF"/>
              </a:buClr>
              <a:buFont typeface="Wingdings" panose="05000000000000000000" pitchFamily="2" charset="2"/>
              <a:buChar char="n"/>
            </a:pPr>
            <a:r>
              <a:rPr lang="zh-CN" altLang="en-US" b="1">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s[5] </a:t>
            </a:r>
            <a:r>
              <a:rPr lang="zh-CN" altLang="en-US" b="1">
                <a:latin typeface="Times New Roman" panose="02020603050405020304" pitchFamily="2" charset="0"/>
                <a:ea typeface="宋体" panose="02010600030101010101" pitchFamily="2" charset="-122"/>
              </a:rPr>
              <a:t>表示数组</a:t>
            </a:r>
            <a:r>
              <a:rPr lang="en-US" altLang="zh-CN" b="1">
                <a:latin typeface="Times New Roman" panose="02020603050405020304" pitchFamily="2" charset="0"/>
                <a:ea typeface="宋体" panose="02010600030101010101" pitchFamily="2" charset="-122"/>
              </a:rPr>
              <a:t>s</a:t>
            </a:r>
            <a:r>
              <a:rPr lang="zh-CN" altLang="en-US" b="1">
                <a:latin typeface="Times New Roman" panose="02020603050405020304" pitchFamily="2" charset="0"/>
                <a:ea typeface="宋体" panose="02010600030101010101" pitchFamily="2" charset="-122"/>
              </a:rPr>
              <a:t>中的第</a:t>
            </a:r>
            <a:r>
              <a:rPr lang="en-US" altLang="zh-CN" b="1">
                <a:latin typeface="Times New Roman" panose="02020603050405020304" pitchFamily="2" charset="0"/>
                <a:ea typeface="宋体" panose="02010600030101010101" pitchFamily="2" charset="-122"/>
              </a:rPr>
              <a:t>6</a:t>
            </a:r>
            <a:r>
              <a:rPr lang="zh-CN" altLang="en-US" b="1">
                <a:latin typeface="Times New Roman" panose="02020603050405020304" pitchFamily="2" charset="0"/>
                <a:ea typeface="宋体" panose="02010600030101010101" pitchFamily="2" charset="-122"/>
              </a:rPr>
              <a:t>个元素</a:t>
            </a:r>
            <a:endParaRPr lang="zh-CN" altLang="en-US" b="1">
              <a:latin typeface="Times New Roman" panose="02020603050405020304" pitchFamily="2" charset="0"/>
              <a:ea typeface="宋体" panose="02010600030101010101" pitchFamily="2" charset="-122"/>
            </a:endParaRPr>
          </a:p>
          <a:p>
            <a:pPr>
              <a:spcBef>
                <a:spcPct val="20000"/>
              </a:spcBef>
              <a:buClr>
                <a:srgbClr val="3333FF"/>
              </a:buClr>
              <a:buFont typeface="Wingdings" panose="05000000000000000000" pitchFamily="2" charset="2"/>
              <a:buChar char="n"/>
            </a:pPr>
            <a:endParaRPr lang="zh-CN" altLang="en-US" b="1">
              <a:latin typeface="Times New Roman" panose="02020603050405020304" pitchFamily="2" charset="0"/>
              <a:ea typeface="宋体" panose="02010600030101010101" pitchFamily="2" charset="-122"/>
            </a:endParaRPr>
          </a:p>
          <a:p>
            <a:pPr>
              <a:spcBef>
                <a:spcPct val="20000"/>
              </a:spcBef>
              <a:buClr>
                <a:srgbClr val="3333FF"/>
              </a:buClr>
              <a:buFont typeface="Wingdings" panose="05000000000000000000" pitchFamily="2" charset="2"/>
              <a:buChar char="n"/>
            </a:pPr>
            <a:r>
              <a:rPr lang="zh-CN" altLang="en-US" b="1">
                <a:latin typeface="Times New Roman" panose="02020603050405020304" pitchFamily="2" charset="0"/>
                <a:ea typeface="宋体" panose="02010600030101010101" pitchFamily="2" charset="-122"/>
              </a:rPr>
              <a:t> 数组的长度：通过 </a:t>
            </a:r>
            <a:r>
              <a:rPr lang="en-US" altLang="zh-CN" b="1">
                <a:latin typeface="Times New Roman" panose="02020603050405020304" pitchFamily="2" charset="0"/>
                <a:ea typeface="宋体" panose="02010600030101010101" pitchFamily="2" charset="-122"/>
              </a:rPr>
              <a:t>s.length </a:t>
            </a:r>
            <a:r>
              <a:rPr lang="zh-CN" altLang="en-US" b="1">
                <a:latin typeface="Times New Roman" panose="02020603050405020304" pitchFamily="2" charset="0"/>
                <a:ea typeface="宋体" panose="02010600030101010101" pitchFamily="2" charset="-122"/>
              </a:rPr>
              <a:t>可以获得当前数组 </a:t>
            </a:r>
            <a:r>
              <a:rPr lang="en-US" altLang="zh-CN" b="1">
                <a:latin typeface="Times New Roman" panose="02020603050405020304" pitchFamily="2" charset="0"/>
                <a:ea typeface="宋体" panose="02010600030101010101" pitchFamily="2" charset="-122"/>
              </a:rPr>
              <a:t>s </a:t>
            </a:r>
            <a:r>
              <a:rPr lang="zh-CN" altLang="en-US" b="1">
                <a:latin typeface="Times New Roman" panose="02020603050405020304" pitchFamily="2" charset="0"/>
                <a:ea typeface="宋体" panose="02010600030101010101" pitchFamily="2" charset="-122"/>
              </a:rPr>
              <a:t>的长度</a:t>
            </a:r>
            <a:endParaRPr lang="zh-CN" altLang="en-US" b="1">
              <a:latin typeface="Times New Roman" panose="02020603050405020304" pitchFamily="2" charset="0"/>
              <a:ea typeface="宋体" panose="02010600030101010101" pitchFamily="2" charset="-122"/>
            </a:endParaRPr>
          </a:p>
        </p:txBody>
      </p:sp>
      <p:sp>
        <p:nvSpPr>
          <p:cNvPr id="32771" name="矩形 52227"/>
          <p:cNvSpPr/>
          <p:nvPr/>
        </p:nvSpPr>
        <p:spPr>
          <a:xfrm>
            <a:off x="900113" y="1773238"/>
            <a:ext cx="3225800" cy="457200"/>
          </a:xfrm>
          <a:prstGeom prst="rect">
            <a:avLst/>
          </a:prstGeom>
          <a:noFill/>
          <a:ln w="9525">
            <a:noFill/>
          </a:ln>
        </p:spPr>
        <p:txBody>
          <a:bodyPr wrap="none" anchor="t" anchorCtr="0">
            <a:spAutoFit/>
          </a:bodyPr>
          <a:p>
            <a:r>
              <a:rPr lang="en-US" altLang="zh-CN" b="1">
                <a:latin typeface="Times New Roman" panose="02020603050405020304" pitchFamily="2" charset="0"/>
                <a:ea typeface="宋体" panose="02010600030101010101" pitchFamily="2" charset="-122"/>
              </a:rPr>
              <a:t>char  s[]=new char[10];</a:t>
            </a:r>
            <a:endParaRPr lang="en-US" altLang="zh-CN" b="1">
              <a:latin typeface="Times New Roman" panose="02020603050405020304" pitchFamily="2" charset="0"/>
              <a:ea typeface="宋体" panose="02010600030101010101" pitchFamily="2" charset="-122"/>
            </a:endParaRPr>
          </a:p>
        </p:txBody>
      </p:sp>
      <p:sp>
        <p:nvSpPr>
          <p:cNvPr id="3277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2227">
                                            <p:txEl>
                                              <p:charRg st="69" end="89"/>
                                            </p:txEl>
                                          </p:spTgt>
                                        </p:tgtEl>
                                        <p:attrNameLst>
                                          <p:attrName>style.visibility</p:attrName>
                                        </p:attrNameLst>
                                      </p:cBhvr>
                                      <p:to>
                                        <p:strVal val="visible"/>
                                      </p:to>
                                    </p:set>
                                    <p:animEffect transition="in" filter="box(in)">
                                      <p:cBhvr>
                                        <p:cTn id="7" dur="500"/>
                                        <p:tgtEl>
                                          <p:spTgt spid="52227">
                                            <p:txEl>
                                              <p:charRg st="69" end="8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charRg st="22" end="56"/>
                                            </p:txEl>
                                          </p:spTgt>
                                        </p:tgtEl>
                                        <p:attrNameLst>
                                          <p:attrName>style.visibility</p:attrName>
                                        </p:attrNameLst>
                                      </p:cBhvr>
                                      <p:to>
                                        <p:strVal val="visible"/>
                                      </p:to>
                                    </p:set>
                                    <p:animEffect transition="in" filter="box(in)">
                                      <p:cBhvr>
                                        <p:cTn id="10" dur="500"/>
                                        <p:tgtEl>
                                          <p:spTgt spid="52227">
                                            <p:txEl>
                                              <p:charRg st="22"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54273"/>
          <p:cNvSpPr txBox="1"/>
          <p:nvPr/>
        </p:nvSpPr>
        <p:spPr>
          <a:xfrm>
            <a:off x="3203575" y="692150"/>
            <a:ext cx="3241675" cy="701675"/>
          </a:xfrm>
          <a:prstGeom prst="rect">
            <a:avLst/>
          </a:prstGeom>
          <a:noFill/>
          <a:ln w="9525">
            <a:noFill/>
          </a:ln>
        </p:spPr>
        <p:txBody>
          <a:bodyPr wrap="none" anchor="t" anchorCtr="0">
            <a:spAutoFit/>
          </a:bodyPr>
          <a:p>
            <a:r>
              <a:rPr lang="zh-CN" altLang="en-US" sz="4000" b="1">
                <a:latin typeface="Times New Roman" panose="02020603050405020304" pitchFamily="2" charset="0"/>
                <a:ea typeface="宋体" panose="02010600030101010101" pitchFamily="2" charset="-122"/>
              </a:rPr>
              <a:t>三、多维数组</a:t>
            </a:r>
            <a:endParaRPr lang="zh-CN" altLang="en-US" sz="4000" b="1">
              <a:latin typeface="Times New Roman" panose="02020603050405020304" pitchFamily="2" charset="0"/>
              <a:ea typeface="宋体" panose="02010600030101010101" pitchFamily="2" charset="-122"/>
            </a:endParaRPr>
          </a:p>
        </p:txBody>
      </p:sp>
      <p:sp>
        <p:nvSpPr>
          <p:cNvPr id="54275" name="文本框 54274"/>
          <p:cNvSpPr txBox="1"/>
          <p:nvPr/>
        </p:nvSpPr>
        <p:spPr>
          <a:xfrm>
            <a:off x="457200" y="1581150"/>
            <a:ext cx="8435975" cy="3260725"/>
          </a:xfrm>
          <a:prstGeom prst="rect">
            <a:avLst/>
          </a:prstGeom>
          <a:noFill/>
          <a:ln w="9525">
            <a:noFill/>
          </a:ln>
        </p:spPr>
        <p:txBody>
          <a:bodyPr anchor="t" anchorCtr="0">
            <a:spAutoFit/>
          </a:bodyPr>
          <a:p>
            <a:r>
              <a:rPr lang="zh-CN" altLang="en-US" b="1" dirty="0">
                <a:latin typeface="Times New Roman" panose="02020603050405020304" pitchFamily="2" charset="0"/>
                <a:ea typeface="宋体" panose="02010600030101010101" pitchFamily="2" charset="-122"/>
                <a:sym typeface="Wingdings" panose="05000000000000000000" pitchFamily="2" charset="2"/>
              </a:rPr>
              <a:t></a:t>
            </a:r>
            <a:r>
              <a:rPr lang="zh-CN" altLang="en-US" sz="2800" b="1" dirty="0">
                <a:latin typeface="Times New Roman" panose="02020603050405020304" pitchFamily="2" charset="0"/>
                <a:ea typeface="宋体" panose="02010600030101010101" pitchFamily="2" charset="-122"/>
              </a:rPr>
              <a:t>声明</a:t>
            </a:r>
            <a:r>
              <a:rPr lang="zh-CN" altLang="en-US" sz="2800" b="1" dirty="0">
                <a:latin typeface="Times New Roman" panose="02020603050405020304" pitchFamily="2" charset="0"/>
                <a:ea typeface="宋体" panose="02010600030101010101" pitchFamily="2" charset="-122"/>
                <a:sym typeface="Arial" panose="020B0604020202020204" pitchFamily="34" charset="0"/>
              </a:rPr>
              <a:t>多维数组</a:t>
            </a:r>
            <a:endParaRPr lang="zh-CN" altLang="en-US" sz="2800" b="1" dirty="0">
              <a:latin typeface="Times New Roman" panose="02020603050405020304" pitchFamily="2" charset="0"/>
              <a:ea typeface="宋体" panose="02010600030101010101" pitchFamily="2" charset="-122"/>
            </a:endParaRPr>
          </a:p>
          <a:p>
            <a:r>
              <a:rPr lang="zh-CN" altLang="en-US"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int a[ ][ ]; 或 int [ ][ ] a;</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sym typeface="Wingdings" panose="05000000000000000000" pitchFamily="2" charset="2"/>
              </a:rPr>
              <a:t></a:t>
            </a:r>
            <a:r>
              <a:rPr lang="zh-CN" altLang="en-US" sz="2800" b="1" dirty="0">
                <a:latin typeface="Times New Roman" panose="02020603050405020304" pitchFamily="2" charset="0"/>
                <a:ea typeface="宋体" panose="02010600030101010101" pitchFamily="2" charset="-122"/>
              </a:rPr>
              <a:t>创建多维数组</a:t>
            </a:r>
            <a:endParaRPr lang="zh-CN" altLang="en-US" sz="2800" b="1" dirty="0">
              <a:latin typeface="Times New Roman" panose="02020603050405020304" pitchFamily="2" charset="0"/>
              <a:ea typeface="宋体" panose="02010600030101010101" pitchFamily="2" charset="-122"/>
            </a:endParaRPr>
          </a:p>
          <a:p>
            <a:r>
              <a:rPr lang="zh-CN" altLang="en-US" sz="2800" b="1" dirty="0">
                <a:latin typeface="Times New Roman" panose="02020603050405020304" pitchFamily="2" charset="0"/>
                <a:ea typeface="宋体" panose="02010600030101010101" pitchFamily="2" charset="-122"/>
              </a:rPr>
              <a:t>   </a:t>
            </a:r>
            <a:r>
              <a:rPr lang="zh-CN" altLang="en-US" b="1" dirty="0">
                <a:latin typeface="Times New Roman" panose="02020603050405020304" pitchFamily="2" charset="0"/>
                <a:ea typeface="宋体" panose="02010600030101010101" pitchFamily="2" charset="-122"/>
              </a:rPr>
              <a:t>a = </a:t>
            </a:r>
            <a:r>
              <a:rPr lang="zh-CN" altLang="en-US" b="1" dirty="0">
                <a:solidFill>
                  <a:srgbClr val="3333FF"/>
                </a:solidFill>
                <a:latin typeface="Times New Roman" panose="02020603050405020304" pitchFamily="2" charset="0"/>
                <a:ea typeface="宋体" panose="02010600030101010101" pitchFamily="2" charset="-122"/>
              </a:rPr>
              <a:t>new</a:t>
            </a:r>
            <a:r>
              <a:rPr lang="zh-CN" altLang="en-US" b="1" dirty="0">
                <a:latin typeface="Times New Roman" panose="02020603050405020304" pitchFamily="2" charset="0"/>
                <a:ea typeface="宋体" panose="02010600030101010101" pitchFamily="2" charset="-122"/>
              </a:rPr>
              <a:t> int[2][4];  </a:t>
            </a:r>
            <a:r>
              <a:rPr lang="zh-CN" altLang="en-US"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a:p>
            <a:endParaRPr lang="zh-CN" altLang="en-US" dirty="0">
              <a:latin typeface="Times New Roman" panose="02020603050405020304" pitchFamily="2" charset="0"/>
              <a:ea typeface="宋体" panose="02010600030101010101" pitchFamily="2" charset="-122"/>
            </a:endParaRPr>
          </a:p>
          <a:p>
            <a:r>
              <a:rPr lang="zh-CN" altLang="en-US" b="1">
                <a:latin typeface="Times New Roman" panose="02020603050405020304" pitchFamily="2" charset="0"/>
                <a:ea typeface="宋体" panose="02010600030101010101" pitchFamily="2" charset="-122"/>
                <a:sym typeface="Arial" panose="020B0604020202020204" pitchFamily="34" charset="0"/>
              </a:rPr>
              <a:t>二维数组的长度：通过 </a:t>
            </a:r>
            <a:r>
              <a:rPr lang="en-US" altLang="zh-CN" b="1">
                <a:latin typeface="Times New Roman" panose="02020603050405020304" pitchFamily="2" charset="0"/>
                <a:ea typeface="宋体" panose="02010600030101010101" pitchFamily="2" charset="-122"/>
                <a:sym typeface="Arial" panose="020B0604020202020204" pitchFamily="34" charset="0"/>
              </a:rPr>
              <a:t>a.length </a:t>
            </a:r>
            <a:r>
              <a:rPr lang="zh-CN" altLang="en-US" b="1">
                <a:latin typeface="Times New Roman" panose="02020603050405020304" pitchFamily="2" charset="0"/>
                <a:ea typeface="宋体" panose="02010600030101010101" pitchFamily="2" charset="-122"/>
                <a:sym typeface="Arial" panose="020B0604020202020204" pitchFamily="34" charset="0"/>
              </a:rPr>
              <a:t>可以获得当前数组 </a:t>
            </a:r>
            <a:r>
              <a:rPr lang="en-US" altLang="zh-CN" b="1">
                <a:latin typeface="Times New Roman" panose="02020603050405020304" pitchFamily="2" charset="0"/>
                <a:ea typeface="宋体" panose="02010600030101010101" pitchFamily="2" charset="-122"/>
                <a:sym typeface="Arial" panose="020B0604020202020204" pitchFamily="34" charset="0"/>
              </a:rPr>
              <a:t>a </a:t>
            </a:r>
            <a:r>
              <a:rPr lang="zh-CN" altLang="en-US" b="1">
                <a:latin typeface="Times New Roman" panose="02020603050405020304" pitchFamily="2" charset="0"/>
                <a:ea typeface="宋体" panose="02010600030101010101" pitchFamily="2" charset="-122"/>
                <a:sym typeface="Arial" panose="020B0604020202020204" pitchFamily="34" charset="0"/>
              </a:rPr>
              <a:t>的行数，</a:t>
            </a:r>
            <a:endParaRPr lang="zh-CN" altLang="en-US" b="1">
              <a:latin typeface="Times New Roman" panose="02020603050405020304" pitchFamily="2" charset="0"/>
              <a:ea typeface="宋体" panose="02010600030101010101" pitchFamily="2" charset="-122"/>
              <a:sym typeface="Arial" panose="020B0604020202020204" pitchFamily="34" charset="0"/>
            </a:endParaRPr>
          </a:p>
          <a:p>
            <a:r>
              <a:rPr lang="zh-CN" altLang="en-US" b="1">
                <a:latin typeface="Times New Roman" panose="02020603050405020304" pitchFamily="2" charset="0"/>
                <a:ea typeface="宋体" panose="02010600030101010101" pitchFamily="2" charset="-122"/>
                <a:sym typeface="Arial" panose="020B0604020202020204" pitchFamily="34" charset="0"/>
              </a:rPr>
              <a:t>通过 </a:t>
            </a:r>
            <a:r>
              <a:rPr lang="en-US" altLang="zh-CN" b="1">
                <a:latin typeface="Times New Roman" panose="02020603050405020304" pitchFamily="2" charset="0"/>
                <a:ea typeface="宋体" panose="02010600030101010101" pitchFamily="2" charset="-122"/>
                <a:sym typeface="Arial" panose="020B0604020202020204" pitchFamily="34" charset="0"/>
              </a:rPr>
              <a:t>a[0].</a:t>
            </a:r>
            <a:r>
              <a:rPr lang="en-US" altLang="zh-CN" b="1">
                <a:latin typeface="Times New Roman" panose="02020603050405020304" pitchFamily="2" charset="0"/>
                <a:ea typeface="宋体" panose="02010600030101010101" pitchFamily="2" charset="-122"/>
                <a:sym typeface="宋体" panose="02010600030101010101" pitchFamily="2" charset="-122"/>
              </a:rPr>
              <a:t>length </a:t>
            </a:r>
            <a:r>
              <a:rPr lang="zh-CN" altLang="en-US" b="1">
                <a:latin typeface="Times New Roman" panose="02020603050405020304" pitchFamily="2" charset="0"/>
                <a:ea typeface="宋体" panose="02010600030101010101" pitchFamily="2" charset="-122"/>
                <a:sym typeface="宋体" panose="02010600030101010101" pitchFamily="2" charset="-122"/>
              </a:rPr>
              <a:t>可以获得 </a:t>
            </a:r>
            <a:r>
              <a:rPr lang="en-US" altLang="zh-CN" b="1">
                <a:latin typeface="Times New Roman" panose="02020603050405020304" pitchFamily="2" charset="0"/>
                <a:ea typeface="宋体" panose="02010600030101010101" pitchFamily="2" charset="-122"/>
                <a:sym typeface="宋体" panose="02010600030101010101" pitchFamily="2" charset="-122"/>
              </a:rPr>
              <a:t>a </a:t>
            </a:r>
            <a:r>
              <a:rPr lang="zh-CN" altLang="en-US" b="1">
                <a:latin typeface="Times New Roman" panose="02020603050405020304" pitchFamily="2" charset="0"/>
                <a:ea typeface="宋体" panose="02010600030101010101" pitchFamily="2" charset="-122"/>
                <a:sym typeface="宋体" panose="02010600030101010101" pitchFamily="2" charset="-122"/>
              </a:rPr>
              <a:t>的列数。</a:t>
            </a:r>
            <a:r>
              <a:rPr lang="zh-CN" altLang="en-US"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a:p>
            <a:r>
              <a:rPr lang="zh-CN" altLang="en-US" dirty="0">
                <a:latin typeface="Times New Roman" panose="02020603050405020304" pitchFamily="2" charset="0"/>
                <a:ea typeface="宋体" panose="02010600030101010101" pitchFamily="2" charset="-122"/>
              </a:rPr>
              <a:t>   </a:t>
            </a:r>
            <a:endParaRPr lang="zh-CN" altLang="en-US" b="1" dirty="0">
              <a:latin typeface="Times New Roman" panose="02020603050405020304" pitchFamily="2" charset="0"/>
              <a:ea typeface="宋体" panose="02010600030101010101" pitchFamily="2" charset="-122"/>
            </a:endParaRPr>
          </a:p>
        </p:txBody>
      </p:sp>
      <p:graphicFrame>
        <p:nvGraphicFramePr>
          <p:cNvPr id="54276" name="内容占位符 54275"/>
          <p:cNvGraphicFramePr/>
          <p:nvPr>
            <p:ph sz="half" idx="1"/>
          </p:nvPr>
        </p:nvGraphicFramePr>
        <p:xfrm>
          <a:off x="7308850" y="2420938"/>
          <a:ext cx="1219200" cy="487363"/>
        </p:xfrm>
        <a:graphic>
          <a:graphicData uri="http://schemas.openxmlformats.org/drawingml/2006/table">
            <a:tbl>
              <a:tblPr/>
              <a:tblGrid>
                <a:gridCol w="358775"/>
                <a:gridCol w="250825"/>
                <a:gridCol w="304800"/>
                <a:gridCol w="304800"/>
              </a:tblGrid>
              <a:tr h="242888">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81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charRg st="6"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charRg st="39" end="4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charRg st="45" end="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charRg st="74" end="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275">
                                            <p:txEl>
                                              <p:charRg st="111" end="14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4276"/>
                                        </p:tgtEl>
                                        <p:attrNameLst>
                                          <p:attrName>style.visibility</p:attrName>
                                        </p:attrNameLst>
                                      </p:cBhvr>
                                      <p:to>
                                        <p:strVal val="visible"/>
                                      </p:to>
                                    </p:set>
                                    <p:anim calcmode="lin" valueType="num">
                                      <p:cBhvr additive="base">
                                        <p:cTn id="31" dur="500" fill="hold"/>
                                        <p:tgtEl>
                                          <p:spTgt spid="54276"/>
                                        </p:tgtEl>
                                        <p:attrNameLst>
                                          <p:attrName>ppt_x</p:attrName>
                                        </p:attrNameLst>
                                      </p:cBhvr>
                                      <p:tavLst>
                                        <p:tav tm="0">
                                          <p:val>
                                            <p:strVal val="1+#ppt_w/2"/>
                                          </p:val>
                                        </p:tav>
                                        <p:tav tm="100000">
                                          <p:val>
                                            <p:strVal val="#ppt_x"/>
                                          </p:val>
                                        </p:tav>
                                      </p:tavLst>
                                    </p:anim>
                                    <p:anim calcmode="lin" valueType="num">
                                      <p:cBhvr additive="base">
                                        <p:cTn id="32"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4275">
                                            <p:txEl>
                                              <p:charRg st="93"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9217"/>
          <p:cNvSpPr>
            <a:spLocks noGrp="1"/>
          </p:cNvSpPr>
          <p:nvPr>
            <p:ph type="title"/>
          </p:nvPr>
        </p:nvSpPr>
        <p:spPr>
          <a:ln/>
        </p:spPr>
        <p:txBody>
          <a:bodyPr anchor="ctr" anchorCtr="0"/>
          <a:p>
            <a:r>
              <a:rPr lang="zh-CN" altLang="en-US" b="1"/>
              <a:t>一、标识符 </a:t>
            </a:r>
            <a:r>
              <a:rPr lang="en-US" altLang="zh-CN" b="1"/>
              <a:t>(Identifier)</a:t>
            </a:r>
            <a:endParaRPr lang="en-US" altLang="zh-CN" b="1"/>
          </a:p>
        </p:txBody>
      </p:sp>
      <p:sp>
        <p:nvSpPr>
          <p:cNvPr id="9219" name="内容占位符 9218"/>
          <p:cNvSpPr>
            <a:spLocks noGrp="1"/>
          </p:cNvSpPr>
          <p:nvPr>
            <p:ph idx="1"/>
          </p:nvPr>
        </p:nvSpPr>
        <p:spPr>
          <a:xfrm>
            <a:off x="323850" y="1773238"/>
            <a:ext cx="8820150" cy="5084762"/>
          </a:xfrm>
          <a:ln/>
        </p:spPr>
        <p:txBody>
          <a:bodyPr anchor="t" anchorCtr="0"/>
          <a:p>
            <a:pPr>
              <a:lnSpc>
                <a:spcPct val="80000"/>
              </a:lnSpc>
              <a:buClr>
                <a:srgbClr val="3333FF"/>
              </a:buClr>
              <a:buFont typeface="Wingdings" panose="05000000000000000000" pitchFamily="2" charset="2"/>
              <a:buChar char="n"/>
            </a:pPr>
            <a:r>
              <a:rPr lang="zh-CN" altLang="en-US" sz="2800" b="1">
                <a:solidFill>
                  <a:srgbClr val="3333FF"/>
                </a:solidFill>
              </a:rPr>
              <a:t>定义：所谓标识符就是指用来标识 </a:t>
            </a:r>
            <a:r>
              <a:rPr lang="en-US" altLang="zh-CN" sz="2800" b="1">
                <a:solidFill>
                  <a:srgbClr val="3333FF"/>
                </a:solidFill>
              </a:rPr>
              <a:t>Java </a:t>
            </a:r>
            <a:r>
              <a:rPr lang="zh-CN" altLang="en-US" sz="2800" b="1">
                <a:solidFill>
                  <a:srgbClr val="3333FF"/>
                </a:solidFill>
              </a:rPr>
              <a:t>中的包、类、方法、变量、常量等的名称</a:t>
            </a:r>
            <a:r>
              <a:rPr lang="zh-CN" altLang="en-US" sz="2800" b="1">
                <a:solidFill>
                  <a:srgbClr val="3333FF"/>
                </a:solidFill>
              </a:rPr>
              <a:t>。</a:t>
            </a:r>
            <a:endParaRPr lang="zh-CN" altLang="en-US" sz="2800" b="1">
              <a:solidFill>
                <a:srgbClr val="3333FF"/>
              </a:solidFill>
            </a:endParaRPr>
          </a:p>
          <a:p>
            <a:pPr>
              <a:lnSpc>
                <a:spcPct val="80000"/>
              </a:lnSpc>
              <a:buNone/>
            </a:pPr>
            <a:r>
              <a:rPr lang="zh-CN" altLang="en-US" sz="2400" b="1"/>
              <a:t>就像我们要为每个新出生的婴儿取一个名字，我们同样要为</a:t>
            </a:r>
            <a:r>
              <a:rPr lang="en-US" altLang="zh-CN" sz="2400" b="1"/>
              <a:t>Java</a:t>
            </a:r>
            <a:endParaRPr lang="en-US" altLang="zh-CN" sz="2400" b="1"/>
          </a:p>
          <a:p>
            <a:pPr>
              <a:lnSpc>
                <a:spcPct val="80000"/>
              </a:lnSpc>
              <a:buNone/>
            </a:pPr>
            <a:r>
              <a:rPr lang="zh-CN" altLang="en-US" sz="2400" b="1"/>
              <a:t>的每个元素指定一个名称，以便编译器可以唯一识别它们。</a:t>
            </a:r>
            <a:endParaRPr lang="zh-CN" altLang="en-US" sz="2400" b="1"/>
          </a:p>
          <a:p>
            <a:pPr>
              <a:lnSpc>
                <a:spcPct val="80000"/>
              </a:lnSpc>
              <a:buNone/>
            </a:pPr>
            <a:endParaRPr lang="zh-CN" altLang="en-US" sz="2000" b="1"/>
          </a:p>
          <a:p>
            <a:pPr>
              <a:lnSpc>
                <a:spcPct val="80000"/>
              </a:lnSpc>
              <a:buClr>
                <a:srgbClr val="3333FF"/>
              </a:buClr>
              <a:buFont typeface="Wingdings" panose="05000000000000000000" pitchFamily="2" charset="2"/>
              <a:buChar char="n"/>
            </a:pPr>
            <a:r>
              <a:rPr lang="zh-CN" altLang="en-US" sz="2400" b="1"/>
              <a:t>规则：</a:t>
            </a:r>
            <a:endParaRPr lang="zh-CN" altLang="en-US" sz="2400" b="1"/>
          </a:p>
          <a:p>
            <a:pPr>
              <a:lnSpc>
                <a:spcPct val="80000"/>
              </a:lnSpc>
              <a:buNone/>
            </a:pPr>
            <a:r>
              <a:rPr lang="en-US" altLang="zh-CN" sz="2400" b="1">
                <a:latin typeface="Times New Roman" panose="02020603050405020304" pitchFamily="2" charset="0"/>
              </a:rPr>
              <a:t>(1) </a:t>
            </a:r>
            <a:r>
              <a:rPr lang="zh-CN" altLang="en-US" sz="2400" b="1"/>
              <a:t>标识符由字母 </a:t>
            </a:r>
            <a:r>
              <a:rPr lang="en-US" altLang="zh-CN" sz="2400" b="1"/>
              <a:t>(a~z, A~Z)</a:t>
            </a:r>
            <a:r>
              <a:rPr lang="zh-CN" altLang="en-US" sz="2400" b="1"/>
              <a:t>、数字、下划线 </a:t>
            </a:r>
            <a:r>
              <a:rPr lang="en-US" altLang="zh-CN" sz="2400" b="1"/>
              <a:t>_ </a:t>
            </a:r>
            <a:r>
              <a:rPr lang="zh-CN" altLang="en-US" sz="2400" b="1"/>
              <a:t>和 美元符号</a:t>
            </a:r>
            <a:r>
              <a:rPr lang="en-US" altLang="zh-CN" sz="2400" b="1"/>
              <a:t>$</a:t>
            </a:r>
            <a:r>
              <a:rPr lang="zh-CN" altLang="en-US" sz="2400" b="1"/>
              <a:t>组成；</a:t>
            </a:r>
            <a:endParaRPr lang="zh-CN" altLang="en-US" sz="2400" b="1"/>
          </a:p>
          <a:p>
            <a:pPr>
              <a:lnSpc>
                <a:spcPct val="80000"/>
              </a:lnSpc>
              <a:buNone/>
            </a:pPr>
            <a:r>
              <a:rPr lang="en-US" altLang="zh-CN" sz="2400" b="1">
                <a:latin typeface="Times New Roman" panose="02020603050405020304" pitchFamily="2" charset="0"/>
              </a:rPr>
              <a:t>(2) </a:t>
            </a:r>
            <a:r>
              <a:rPr lang="zh-CN" altLang="en-US" sz="2400" b="1"/>
              <a:t>首字母不能使用数字；</a:t>
            </a:r>
            <a:endParaRPr lang="zh-CN" altLang="en-US" sz="2400" b="1"/>
          </a:p>
          <a:p>
            <a:pPr>
              <a:lnSpc>
                <a:spcPct val="80000"/>
              </a:lnSpc>
              <a:buNone/>
            </a:pPr>
            <a:r>
              <a:rPr lang="en-US" altLang="zh-CN" sz="2400" b="1">
                <a:latin typeface="Times New Roman" panose="02020603050405020304" pitchFamily="2" charset="0"/>
              </a:rPr>
              <a:t>(3) </a:t>
            </a:r>
            <a:r>
              <a:rPr lang="zh-CN" altLang="en-US" sz="2400" b="1"/>
              <a:t>标识符不能是保留字，例如 </a:t>
            </a:r>
            <a:r>
              <a:rPr lang="en-US" altLang="zh-CN" sz="2400" b="1"/>
              <a:t>class</a:t>
            </a:r>
            <a:r>
              <a:rPr lang="zh-CN" altLang="en-US" sz="2400" b="1"/>
              <a:t>；</a:t>
            </a:r>
            <a:endParaRPr lang="zh-CN" altLang="en-US" sz="2400" b="1"/>
          </a:p>
          <a:p>
            <a:pPr>
              <a:lnSpc>
                <a:spcPct val="80000"/>
              </a:lnSpc>
              <a:buNone/>
            </a:pPr>
            <a:r>
              <a:rPr lang="en-US" altLang="zh-CN" sz="2400" b="1">
                <a:latin typeface="Times New Roman" panose="02020603050405020304" pitchFamily="2" charset="0"/>
              </a:rPr>
              <a:t>(4) </a:t>
            </a:r>
            <a:r>
              <a:rPr lang="zh-CN" altLang="en-US" sz="2400" b="1"/>
              <a:t>大小写字母表示不同的意义，即代表不同的标识符。</a:t>
            </a:r>
            <a:endParaRPr lang="zh-CN" altLang="en-US" sz="2400" b="1"/>
          </a:p>
          <a:p>
            <a:pPr>
              <a:lnSpc>
                <a:spcPct val="80000"/>
              </a:lnSpc>
              <a:buNone/>
            </a:pPr>
            <a:endParaRPr lang="zh-CN" altLang="en-US" sz="2400" b="1"/>
          </a:p>
          <a:p>
            <a:pPr>
              <a:lnSpc>
                <a:spcPct val="80000"/>
              </a:lnSpc>
              <a:buClr>
                <a:srgbClr val="3333FF"/>
              </a:buClr>
              <a:buFont typeface="Wingdings" panose="05000000000000000000" pitchFamily="2" charset="2"/>
              <a:buChar char="n"/>
            </a:pPr>
            <a:r>
              <a:rPr lang="zh-CN" altLang="en-US" sz="2400" b="1"/>
              <a:t>思考：</a:t>
            </a:r>
            <a:r>
              <a:rPr lang="zh-CN" altLang="en-US" sz="2400" b="1">
                <a:solidFill>
                  <a:srgbClr val="FF3300"/>
                </a:solidFill>
              </a:rPr>
              <a:t>判定下面标识符的有效性？</a:t>
            </a:r>
            <a:endParaRPr lang="zh-CN" altLang="en-US" sz="2400" b="1">
              <a:solidFill>
                <a:srgbClr val="FF3300"/>
              </a:solidFill>
            </a:endParaRPr>
          </a:p>
          <a:p>
            <a:pPr>
              <a:lnSpc>
                <a:spcPct val="80000"/>
              </a:lnSpc>
              <a:buNone/>
            </a:pPr>
            <a:r>
              <a:rPr lang="zh-CN" altLang="en-US" sz="2400" b="1">
                <a:latin typeface="Times New Roman" panose="02020603050405020304" pitchFamily="2" charset="0"/>
              </a:rPr>
              <a:t>   </a:t>
            </a:r>
            <a:r>
              <a:rPr lang="en-US" altLang="zh-CN" sz="2400" b="1">
                <a:latin typeface="Times New Roman" panose="02020603050405020304" pitchFamily="2" charset="0"/>
              </a:rPr>
              <a:t>myMethod</a:t>
            </a:r>
            <a:r>
              <a:rPr lang="zh-CN" altLang="en-US" sz="2400" b="1">
                <a:latin typeface="Times New Roman" panose="02020603050405020304" pitchFamily="2" charset="0"/>
              </a:rPr>
              <a:t>；</a:t>
            </a:r>
            <a:r>
              <a:rPr lang="en-US" altLang="zh-CN" sz="2400" b="1">
                <a:latin typeface="Times New Roman" panose="02020603050405020304" pitchFamily="2" charset="0"/>
              </a:rPr>
              <a:t>_demo</a:t>
            </a:r>
            <a:r>
              <a:rPr lang="zh-CN" altLang="en-US" sz="2400" b="1">
                <a:latin typeface="Times New Roman" panose="02020603050405020304" pitchFamily="2" charset="0"/>
              </a:rPr>
              <a:t>；</a:t>
            </a:r>
            <a:r>
              <a:rPr lang="en-US" altLang="zh-CN" sz="2400" b="1">
                <a:latin typeface="Times New Roman" panose="02020603050405020304" pitchFamily="2" charset="0"/>
              </a:rPr>
              <a:t>yu$12</a:t>
            </a:r>
            <a:r>
              <a:rPr lang="zh-CN" altLang="en-US" sz="2400" b="1">
                <a:latin typeface="Times New Roman" panose="02020603050405020304" pitchFamily="2" charset="0"/>
              </a:rPr>
              <a:t>；</a:t>
            </a:r>
            <a:r>
              <a:rPr lang="en-US" altLang="zh-CN" sz="2400" b="1">
                <a:latin typeface="Times New Roman" panose="02020603050405020304" pitchFamily="2" charset="0"/>
              </a:rPr>
              <a:t>8value</a:t>
            </a:r>
            <a:r>
              <a:rPr lang="zh-CN" altLang="en-US" sz="2400" b="1">
                <a:latin typeface="Times New Roman" panose="02020603050405020304" pitchFamily="2" charset="0"/>
              </a:rPr>
              <a:t>；</a:t>
            </a:r>
            <a:r>
              <a:rPr lang="en-US" altLang="zh-CN" sz="2400" b="1">
                <a:latin typeface="Times New Roman" panose="02020603050405020304" pitchFamily="2" charset="0"/>
              </a:rPr>
              <a:t>lee#</a:t>
            </a:r>
            <a:r>
              <a:rPr lang="zh-CN" altLang="en-US" sz="2400" b="1">
                <a:latin typeface="Times New Roman" panose="02020603050405020304" pitchFamily="2" charset="0"/>
              </a:rPr>
              <a:t>；</a:t>
            </a:r>
            <a:r>
              <a:rPr lang="en-US" altLang="zh-CN" sz="2400" b="1">
                <a:latin typeface="Times New Roman" panose="02020603050405020304" pitchFamily="2" charset="0"/>
              </a:rPr>
              <a:t>ONE-HUNDRED</a:t>
            </a:r>
            <a:r>
              <a:rPr lang="zh-CN" altLang="en-US" sz="2400" b="1">
                <a:latin typeface="Times New Roman" panose="02020603050405020304" pitchFamily="2" charset="0"/>
              </a:rPr>
              <a:t>；</a:t>
            </a:r>
            <a:r>
              <a:rPr lang="en-US" altLang="zh-CN" sz="2400" b="1">
                <a:latin typeface="Times New Roman" panose="02020603050405020304" pitchFamily="2" charset="0"/>
              </a:rPr>
              <a:t>class </a:t>
            </a:r>
            <a:endParaRPr lang="en-US" altLang="zh-CN" sz="2400" b="1">
              <a:latin typeface="Times New Roman" panose="02020603050405020304" pitchFamily="2" charset="0"/>
            </a:endParaRPr>
          </a:p>
        </p:txBody>
      </p:sp>
      <p:sp>
        <p:nvSpPr>
          <p:cNvPr id="717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charRg st="41" end="72"/>
                                            </p:txEl>
                                          </p:spTgt>
                                        </p:tgtEl>
                                        <p:attrNameLst>
                                          <p:attrName>style.visibility</p:attrName>
                                        </p:attrNameLst>
                                      </p:cBhvr>
                                      <p:to>
                                        <p:strVal val="visible"/>
                                      </p:to>
                                    </p:set>
                                    <p:animEffect transition="in" filter="box(in)">
                                      <p:cBhvr>
                                        <p:cTn id="7" dur="500"/>
                                        <p:tgtEl>
                                          <p:spTgt spid="9219">
                                            <p:txEl>
                                              <p:charRg st="41"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charRg st="72" end="99"/>
                                            </p:txEl>
                                          </p:spTgt>
                                        </p:tgtEl>
                                        <p:attrNameLst>
                                          <p:attrName>style.visibility</p:attrName>
                                        </p:attrNameLst>
                                      </p:cBhvr>
                                      <p:to>
                                        <p:strVal val="visible"/>
                                      </p:to>
                                    </p:set>
                                    <p:animEffect transition="in" filter="box(in)">
                                      <p:cBhvr>
                                        <p:cTn id="12" dur="500"/>
                                        <p:tgtEl>
                                          <p:spTgt spid="9219">
                                            <p:txEl>
                                              <p:charRg st="72" end="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charRg st="100" end="104"/>
                                            </p:txEl>
                                          </p:spTgt>
                                        </p:tgtEl>
                                        <p:attrNameLst>
                                          <p:attrName>style.visibility</p:attrName>
                                        </p:attrNameLst>
                                      </p:cBhvr>
                                      <p:to>
                                        <p:strVal val="visible"/>
                                      </p:to>
                                    </p:set>
                                    <p:animEffect transition="in" filter="box(in)">
                                      <p:cBhvr>
                                        <p:cTn id="17" dur="500"/>
                                        <p:tgtEl>
                                          <p:spTgt spid="9219">
                                            <p:txEl>
                                              <p:charRg st="100"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19">
                                            <p:txEl>
                                              <p:charRg st="104" end="146"/>
                                            </p:txEl>
                                          </p:spTgt>
                                        </p:tgtEl>
                                        <p:attrNameLst>
                                          <p:attrName>style.visibility</p:attrName>
                                        </p:attrNameLst>
                                      </p:cBhvr>
                                      <p:to>
                                        <p:strVal val="visible"/>
                                      </p:to>
                                    </p:set>
                                    <p:animEffect transition="in" filter="box(in)">
                                      <p:cBhvr>
                                        <p:cTn id="22" dur="500"/>
                                        <p:tgtEl>
                                          <p:spTgt spid="9219">
                                            <p:txEl>
                                              <p:charRg st="104" end="1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19">
                                            <p:txEl>
                                              <p:charRg st="146" end="161"/>
                                            </p:txEl>
                                          </p:spTgt>
                                        </p:tgtEl>
                                        <p:attrNameLst>
                                          <p:attrName>style.visibility</p:attrName>
                                        </p:attrNameLst>
                                      </p:cBhvr>
                                      <p:to>
                                        <p:strVal val="visible"/>
                                      </p:to>
                                    </p:set>
                                    <p:animEffect transition="in" filter="box(in)">
                                      <p:cBhvr>
                                        <p:cTn id="27" dur="500"/>
                                        <p:tgtEl>
                                          <p:spTgt spid="9219">
                                            <p:txEl>
                                              <p:charRg st="146"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19">
                                            <p:txEl>
                                              <p:charRg st="161" end="185"/>
                                            </p:txEl>
                                          </p:spTgt>
                                        </p:tgtEl>
                                        <p:attrNameLst>
                                          <p:attrName>style.visibility</p:attrName>
                                        </p:attrNameLst>
                                      </p:cBhvr>
                                      <p:to>
                                        <p:strVal val="visible"/>
                                      </p:to>
                                    </p:set>
                                    <p:animEffect transition="in" filter="box(in)">
                                      <p:cBhvr>
                                        <p:cTn id="32" dur="500"/>
                                        <p:tgtEl>
                                          <p:spTgt spid="9219">
                                            <p:txEl>
                                              <p:charRg st="161"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219">
                                            <p:txEl>
                                              <p:charRg st="185" end="213"/>
                                            </p:txEl>
                                          </p:spTgt>
                                        </p:tgtEl>
                                        <p:attrNameLst>
                                          <p:attrName>style.visibility</p:attrName>
                                        </p:attrNameLst>
                                      </p:cBhvr>
                                      <p:to>
                                        <p:strVal val="visible"/>
                                      </p:to>
                                    </p:set>
                                    <p:animEffect transition="in" filter="box(in)">
                                      <p:cBhvr>
                                        <p:cTn id="37" dur="500"/>
                                        <p:tgtEl>
                                          <p:spTgt spid="9219">
                                            <p:txEl>
                                              <p:charRg st="185"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219">
                                            <p:txEl>
                                              <p:charRg st="214" end="230"/>
                                            </p:txEl>
                                          </p:spTgt>
                                        </p:tgtEl>
                                        <p:attrNameLst>
                                          <p:attrName>style.visibility</p:attrName>
                                        </p:attrNameLst>
                                      </p:cBhvr>
                                      <p:to>
                                        <p:strVal val="visible"/>
                                      </p:to>
                                    </p:set>
                                    <p:animEffect transition="in" filter="box(in)">
                                      <p:cBhvr>
                                        <p:cTn id="42" dur="500"/>
                                        <p:tgtEl>
                                          <p:spTgt spid="9219">
                                            <p:txEl>
                                              <p:charRg st="214" end="230"/>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9219">
                                            <p:txEl>
                                              <p:charRg st="230" end="285"/>
                                            </p:txEl>
                                          </p:spTgt>
                                        </p:tgtEl>
                                        <p:attrNameLst>
                                          <p:attrName>style.visibility</p:attrName>
                                        </p:attrNameLst>
                                      </p:cBhvr>
                                      <p:to>
                                        <p:strVal val="visible"/>
                                      </p:to>
                                    </p:set>
                                    <p:animEffect transition="in" filter="box(in)">
                                      <p:cBhvr>
                                        <p:cTn id="45" dur="500"/>
                                        <p:tgtEl>
                                          <p:spTgt spid="9219">
                                            <p:txEl>
                                              <p:charRg st="230"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55297"/>
          <p:cNvSpPr txBox="1"/>
          <p:nvPr/>
        </p:nvSpPr>
        <p:spPr>
          <a:xfrm>
            <a:off x="2555875" y="765175"/>
            <a:ext cx="4297363" cy="639763"/>
          </a:xfrm>
          <a:prstGeom prst="rect">
            <a:avLst/>
          </a:prstGeom>
          <a:noFill/>
          <a:ln w="9525">
            <a:noFill/>
          </a:ln>
        </p:spPr>
        <p:txBody>
          <a:bodyPr wrap="none" anchor="t" anchorCtr="0">
            <a:spAutoFit/>
          </a:bodyPr>
          <a:p>
            <a:r>
              <a:rPr lang="zh-CN" altLang="en-US" sz="3600" b="1">
                <a:latin typeface="Times New Roman" panose="02020603050405020304" pitchFamily="2" charset="0"/>
                <a:ea typeface="宋体" panose="02010600030101010101" pitchFamily="2" charset="-122"/>
              </a:rPr>
              <a:t>多维数组元素的引用</a:t>
            </a:r>
            <a:endParaRPr lang="zh-CN" altLang="en-US" sz="3600" b="1">
              <a:latin typeface="Times New Roman" panose="02020603050405020304" pitchFamily="2" charset="0"/>
              <a:ea typeface="宋体" panose="02010600030101010101" pitchFamily="2" charset="-122"/>
            </a:endParaRPr>
          </a:p>
        </p:txBody>
      </p:sp>
      <p:sp>
        <p:nvSpPr>
          <p:cNvPr id="55299" name="矩形 55298"/>
          <p:cNvSpPr/>
          <p:nvPr/>
        </p:nvSpPr>
        <p:spPr>
          <a:xfrm>
            <a:off x="1182688" y="2017713"/>
            <a:ext cx="7772400" cy="4114800"/>
          </a:xfrm>
          <a:prstGeom prst="rect">
            <a:avLst/>
          </a:prstGeom>
          <a:noFill/>
          <a:ln w="9525">
            <a:noFill/>
          </a:ln>
        </p:spPr>
        <p:txBody>
          <a:bodyPr anchor="t" anchorCtr="0"/>
          <a:p>
            <a:pPr marL="342900" indent="-342900">
              <a:spcBef>
                <a:spcPct val="20000"/>
              </a:spcBef>
              <a:buChar char="•"/>
            </a:pPr>
            <a:endParaRPr lang="en-US" altLang="zh-CN" sz="2800" b="1">
              <a:latin typeface="Times New Roman" panose="02020603050405020304" pitchFamily="2" charset="0"/>
              <a:ea typeface="宋体" panose="02010600030101010101" pitchFamily="2" charset="-122"/>
            </a:endParaRPr>
          </a:p>
          <a:p>
            <a:pPr marL="342900" indent="-342900">
              <a:spcBef>
                <a:spcPct val="20000"/>
              </a:spcBef>
            </a:pPr>
            <a:r>
              <a:rPr lang="zh-CN" altLang="en-US" sz="2800" b="1">
                <a:latin typeface="Times New Roman" panose="02020603050405020304" pitchFamily="2" charset="0"/>
                <a:ea typeface="宋体" panose="02010600030101010101" pitchFamily="2" charset="-122"/>
              </a:rPr>
              <a:t>例如： </a:t>
            </a:r>
            <a:r>
              <a:rPr lang="en-US" altLang="zh-CN" sz="2800" b="1">
                <a:latin typeface="Times New Roman" panose="02020603050405020304" pitchFamily="2" charset="0"/>
                <a:ea typeface="宋体" panose="02010600030101010101" pitchFamily="2" charset="-122"/>
              </a:rPr>
              <a:t>int num[ ][ ]</a:t>
            </a:r>
            <a:r>
              <a:rPr lang="zh-CN" altLang="en-US" sz="2800" b="1">
                <a:latin typeface="Times New Roman" panose="02020603050405020304" pitchFamily="2" charset="0"/>
                <a:ea typeface="宋体" panose="02010600030101010101" pitchFamily="2" charset="-122"/>
              </a:rPr>
              <a:t>＝ </a:t>
            </a:r>
            <a:r>
              <a:rPr lang="en-US" altLang="zh-CN" sz="2800" b="1">
                <a:latin typeface="Times New Roman" panose="02020603050405020304" pitchFamily="2" charset="0"/>
                <a:ea typeface="宋体" panose="02010600030101010101" pitchFamily="2" charset="-122"/>
              </a:rPr>
              <a:t>new int[2][4]; </a:t>
            </a:r>
            <a:endParaRPr lang="en-US" altLang="zh-CN" sz="2800" b="1">
              <a:latin typeface="Times New Roman" panose="02020603050405020304" pitchFamily="2" charset="0"/>
              <a:ea typeface="宋体" panose="02010600030101010101" pitchFamily="2" charset="-122"/>
            </a:endParaRPr>
          </a:p>
          <a:p>
            <a:pPr marL="342900" indent="-342900">
              <a:spcBef>
                <a:spcPct val="20000"/>
              </a:spcBef>
            </a:pPr>
            <a:r>
              <a:rPr lang="en-US" altLang="zh-CN" sz="3200" b="1">
                <a:latin typeface="Times New Roman" panose="02020603050405020304" pitchFamily="2" charset="0"/>
                <a:ea typeface="宋体" panose="02010600030101010101" pitchFamily="2" charset="-122"/>
              </a:rPr>
              <a:t>             </a:t>
            </a:r>
            <a:r>
              <a:rPr lang="en-US" altLang="zh-CN" sz="2800" b="1">
                <a:latin typeface="Times New Roman" panose="02020603050405020304" pitchFamily="2" charset="0"/>
                <a:ea typeface="宋体" panose="02010600030101010101" pitchFamily="2" charset="-122"/>
              </a:rPr>
              <a:t>num[1][0]; </a:t>
            </a:r>
            <a:endParaRPr lang="en-US" altLang="zh-CN" sz="2800" b="1">
              <a:latin typeface="Times New Roman" panose="02020603050405020304" pitchFamily="2" charset="0"/>
              <a:ea typeface="宋体" panose="02010600030101010101" pitchFamily="2" charset="-122"/>
            </a:endParaRPr>
          </a:p>
        </p:txBody>
      </p:sp>
      <p:graphicFrame>
        <p:nvGraphicFramePr>
          <p:cNvPr id="55300" name="内容占位符 55299"/>
          <p:cNvGraphicFramePr/>
          <p:nvPr>
            <p:ph sz="half" idx="1"/>
          </p:nvPr>
        </p:nvGraphicFramePr>
        <p:xfrm>
          <a:off x="5292725" y="4868863"/>
          <a:ext cx="1871663" cy="720725"/>
        </p:xfrm>
        <a:graphic>
          <a:graphicData uri="http://schemas.openxmlformats.org/drawingml/2006/table">
            <a:tbl>
              <a:tblPr/>
              <a:tblGrid>
                <a:gridCol w="550863"/>
                <a:gridCol w="385762"/>
                <a:gridCol w="466725"/>
                <a:gridCol w="468313"/>
              </a:tblGrid>
              <a:tr h="360363">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0362">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Blip>
                          <a:blip r:embed="rId1"/>
                        </a:buBlip>
                        <a:defRPr sz="2800" b="0" i="0" u="none" kern="1200" baseline="0">
                          <a:solidFill>
                            <a:schemeClr val="tx1"/>
                          </a:solidFill>
                          <a:latin typeface="Arial Narrow" panose="020B0606020202030204" pitchFamily="2" charset="0"/>
                          <a:ea typeface="宋体" panose="02010600030101010101" pitchFamily="2" charset="-122"/>
                        </a:defRPr>
                      </a:lvl1pPr>
                      <a:lvl2pPr marL="742950" lvl="1" indent="-285750">
                        <a:buChar char="–"/>
                        <a:defRPr sz="2400" kern="1200"/>
                      </a:lvl2pPr>
                      <a:lvl3pPr marL="1143000" lvl="2" indent="-228600">
                        <a:buChar char="•"/>
                        <a:defRPr sz="2000" kern="1200"/>
                      </a:lvl3pPr>
                      <a:lvl4pPr marL="1600200" lvl="3" indent="-228600">
                        <a:buChar char="–"/>
                        <a:defRPr sz="1800" kern="1200"/>
                      </a:lvl4pPr>
                      <a:lvl5pPr marL="2057400" lvl="4" indent="-228600">
                        <a:buChar char="»"/>
                        <a:defRPr sz="1800" kern="1200"/>
                      </a:lvl5pPr>
                    </a:lstStyle>
                    <a:p>
                      <a:pPr marL="0" lvl="0" indent="0">
                        <a:buNone/>
                      </a:pPr>
                      <a:endParaRPr lang="zh-CN" altLang="en-US" sz="10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5317" name="直接连接符 55316"/>
          <p:cNvSpPr/>
          <p:nvPr/>
        </p:nvSpPr>
        <p:spPr>
          <a:xfrm>
            <a:off x="3892550" y="3638550"/>
            <a:ext cx="1400175" cy="1703388"/>
          </a:xfrm>
          <a:prstGeom prst="line">
            <a:avLst/>
          </a:prstGeom>
          <a:ln w="9525" cap="flat" cmpd="sng">
            <a:solidFill>
              <a:schemeClr val="tx1"/>
            </a:solidFill>
            <a:prstDash val="solid"/>
            <a:round/>
            <a:headEnd type="none" w="med" len="med"/>
            <a:tailEnd type="triangle" w="lg" len="lg"/>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55318" name="笑脸 55317"/>
          <p:cNvSpPr/>
          <p:nvPr/>
        </p:nvSpPr>
        <p:spPr>
          <a:xfrm>
            <a:off x="5364163" y="5229225"/>
            <a:ext cx="431800" cy="360363"/>
          </a:xfrm>
          <a:prstGeom prst="smileyFace">
            <a:avLst>
              <a:gd name="adj" fmla="val 4653"/>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2" charset="0"/>
              <a:ea typeface="宋体" panose="02010600030101010101" pitchFamily="2" charset="-122"/>
            </a:endParaRPr>
          </a:p>
        </p:txBody>
      </p:sp>
      <p:sp>
        <p:nvSpPr>
          <p:cNvPr id="3483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299">
                                            <p:txEl>
                                              <p:charRg st="48" end="83"/>
                                            </p:txEl>
                                          </p:spTgt>
                                        </p:tgtEl>
                                        <p:attrNameLst>
                                          <p:attrName>style.visibility</p:attrName>
                                        </p:attrNameLst>
                                      </p:cBhvr>
                                      <p:to>
                                        <p:strVal val="visible"/>
                                      </p:to>
                                    </p:set>
                                    <p:animEffect transition="in" filter="box(in)">
                                      <p:cBhvr>
                                        <p:cTn id="7" dur="500"/>
                                        <p:tgtEl>
                                          <p:spTgt spid="55299">
                                            <p:txEl>
                                              <p:charRg st="48" end="8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299">
                                            <p:txEl>
                                              <p:charRg st="83" end="108"/>
                                            </p:txEl>
                                          </p:spTgt>
                                        </p:tgtEl>
                                        <p:attrNameLst>
                                          <p:attrName>style.visibility</p:attrName>
                                        </p:attrNameLst>
                                      </p:cBhvr>
                                      <p:to>
                                        <p:strVal val="visible"/>
                                      </p:to>
                                    </p:set>
                                    <p:animEffect transition="in" filter="box(in)">
                                      <p:cBhvr>
                                        <p:cTn id="10" dur="500"/>
                                        <p:tgtEl>
                                          <p:spTgt spid="55299">
                                            <p:txEl>
                                              <p:charRg st="83" end="10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5300"/>
                                        </p:tgtEl>
                                        <p:attrNameLst>
                                          <p:attrName>style.visibility</p:attrName>
                                        </p:attrNameLst>
                                      </p:cBhvr>
                                      <p:to>
                                        <p:strVal val="visible"/>
                                      </p:to>
                                    </p:set>
                                    <p:animEffect transition="in" filter="box(in)">
                                      <p:cBhvr>
                                        <p:cTn id="15" dur="500"/>
                                        <p:tgtEl>
                                          <p:spTgt spid="55300"/>
                                        </p:tgtEl>
                                      </p:cBhvr>
                                    </p:animEffect>
                                  </p:childTnLst>
                                </p:cTn>
                              </p:par>
                              <p:par>
                                <p:cTn id="16" presetID="4" presetClass="entr" presetSubtype="16" fill="hold" nodeType="withEffect">
                                  <p:stCondLst>
                                    <p:cond delay="0"/>
                                  </p:stCondLst>
                                  <p:childTnLst>
                                    <p:set>
                                      <p:cBhvr>
                                        <p:cTn id="17" dur="1" fill="hold">
                                          <p:stCondLst>
                                            <p:cond delay="0"/>
                                          </p:stCondLst>
                                        </p:cTn>
                                        <p:tgtEl>
                                          <p:spTgt spid="55317"/>
                                        </p:tgtEl>
                                        <p:attrNameLst>
                                          <p:attrName>style.visibility</p:attrName>
                                        </p:attrNameLst>
                                      </p:cBhvr>
                                      <p:to>
                                        <p:strVal val="visible"/>
                                      </p:to>
                                    </p:set>
                                    <p:animEffect transition="in" filter="box(in)">
                                      <p:cBhvr>
                                        <p:cTn id="18" dur="500"/>
                                        <p:tgtEl>
                                          <p:spTgt spid="5531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5318"/>
                                        </p:tgtEl>
                                        <p:attrNameLst>
                                          <p:attrName>style.visibility</p:attrName>
                                        </p:attrNameLst>
                                      </p:cBhvr>
                                      <p:to>
                                        <p:strVal val="visible"/>
                                      </p:to>
                                    </p:set>
                                    <p:animEffect transition="in" filter="box(in)">
                                      <p:cBhvr>
                                        <p:cTn id="23" dur="500"/>
                                        <p:tgtEl>
                                          <p:spTgt spid="55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56321"/>
          <p:cNvSpPr>
            <a:spLocks noGrp="1"/>
          </p:cNvSpPr>
          <p:nvPr>
            <p:ph type="title"/>
          </p:nvPr>
        </p:nvSpPr>
        <p:spPr>
          <a:xfrm>
            <a:off x="381000" y="609600"/>
            <a:ext cx="7772400" cy="685800"/>
          </a:xfrm>
          <a:ln/>
        </p:spPr>
        <p:txBody>
          <a:bodyPr anchor="b" anchorCtr="0"/>
          <a:p>
            <a:r>
              <a:rPr lang="zh-CN" altLang="en-US" b="1"/>
              <a:t>多维数组示例</a:t>
            </a:r>
            <a:endParaRPr lang="zh-CN" altLang="en-US" b="1"/>
          </a:p>
        </p:txBody>
      </p:sp>
      <p:sp>
        <p:nvSpPr>
          <p:cNvPr id="35842" name="矩形 56322"/>
          <p:cNvSpPr/>
          <p:nvPr/>
        </p:nvSpPr>
        <p:spPr>
          <a:xfrm>
            <a:off x="577850" y="1628775"/>
            <a:ext cx="8458200" cy="4846638"/>
          </a:xfrm>
          <a:prstGeom prst="rect">
            <a:avLst/>
          </a:prstGeom>
          <a:noFill/>
          <a:ln w="9525">
            <a:noFill/>
          </a:ln>
        </p:spPr>
        <p:txBody>
          <a:bodyPr anchor="t" anchorCtr="0">
            <a:spAutoFit/>
          </a:bodyPr>
          <a:p>
            <a:r>
              <a:rPr lang="en-US" altLang="zh-CN" b="1">
                <a:latin typeface="Times New Roman" panose="02020603050405020304" pitchFamily="2" charset="0"/>
                <a:ea typeface="宋体" panose="02010600030101010101" pitchFamily="2" charset="-122"/>
              </a:rPr>
              <a:t>public class Array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public static void main(String[ ] args)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int [ ][ ] a = new int [4] [4];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for (int i = 0; i &lt; a.length; i++)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for (int j = 0; j &lt; a [ i ].length; j++)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a [ i ] [ j ] = i + j;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for (int i = 0; i &lt; a.length; i++)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for (int j = 0; j &lt; a[ i ].length; j++){</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System.out.print(a [ i ] [ j ] + " "); } 				    System.out.println( ); }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 } </a:t>
            </a:r>
            <a:endParaRPr lang="en-US" altLang="zh-CN" b="1">
              <a:latin typeface="Times New Roman" panose="02020603050405020304" pitchFamily="2" charset="0"/>
              <a:ea typeface="宋体" panose="02010600030101010101" pitchFamily="2" charset="-122"/>
            </a:endParaRPr>
          </a:p>
        </p:txBody>
      </p:sp>
      <p:sp>
        <p:nvSpPr>
          <p:cNvPr id="35843"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57345"/>
          <p:cNvSpPr>
            <a:spLocks noGrp="1"/>
          </p:cNvSpPr>
          <p:nvPr>
            <p:ph type="title"/>
          </p:nvPr>
        </p:nvSpPr>
        <p:spPr>
          <a:ln/>
        </p:spPr>
        <p:txBody>
          <a:bodyPr anchor="ctr" anchorCtr="0"/>
          <a:p>
            <a:r>
              <a:rPr lang="zh-CN" altLang="en-US"/>
              <a:t>课堂小结</a:t>
            </a:r>
            <a:endParaRPr lang="zh-CN" altLang="en-US"/>
          </a:p>
        </p:txBody>
      </p:sp>
      <p:sp>
        <p:nvSpPr>
          <p:cNvPr id="57347" name="内容占位符 57346"/>
          <p:cNvSpPr>
            <a:spLocks noGrp="1"/>
          </p:cNvSpPr>
          <p:nvPr>
            <p:ph sz="half" idx="1"/>
          </p:nvPr>
        </p:nvSpPr>
        <p:spPr>
          <a:xfrm>
            <a:off x="900113" y="1989138"/>
            <a:ext cx="7920037" cy="3744912"/>
          </a:xfrm>
          <a:ln/>
        </p:spPr>
        <p:txBody>
          <a:bodyPr anchor="t" anchorCtr="0"/>
          <a:p>
            <a:pPr>
              <a:buClrTx/>
              <a:buSzTx/>
              <a:buFontTx/>
            </a:pPr>
            <a:r>
              <a:rPr lang="zh-CN" altLang="en-US" sz="2800" b="1">
                <a:latin typeface="Times New Roman" panose="02020603050405020304" pitchFamily="2" charset="0"/>
              </a:rPr>
              <a:t>介绍了 </a:t>
            </a:r>
            <a:r>
              <a:rPr lang="en-US" altLang="zh-CN" sz="2800" b="1">
                <a:latin typeface="Times New Roman" panose="02020603050405020304" pitchFamily="2" charset="0"/>
              </a:rPr>
              <a:t>Java </a:t>
            </a:r>
            <a:r>
              <a:rPr lang="zh-CN" altLang="en-US" sz="2800" b="1">
                <a:latin typeface="Times New Roman" panose="02020603050405020304" pitchFamily="2" charset="0"/>
              </a:rPr>
              <a:t>的基本语法：标识符的定义规则、保留字以及分隔符；</a:t>
            </a:r>
            <a:endParaRPr lang="zh-CN" altLang="en-US" sz="2800" b="1">
              <a:latin typeface="Times New Roman" panose="02020603050405020304" pitchFamily="2" charset="0"/>
            </a:endParaRPr>
          </a:p>
          <a:p>
            <a:pPr>
              <a:buClrTx/>
              <a:buSzTx/>
              <a:buFontTx/>
            </a:pPr>
            <a:r>
              <a:rPr lang="zh-CN" altLang="en-US" sz="2800" b="1">
                <a:latin typeface="Times New Roman" panose="02020603050405020304" pitchFamily="2" charset="0"/>
              </a:rPr>
              <a:t>常量和变量的声明与使用；</a:t>
            </a:r>
            <a:endParaRPr lang="zh-CN" altLang="en-US" sz="2800" b="1">
              <a:latin typeface="Times New Roman" panose="02020603050405020304" pitchFamily="2" charset="0"/>
            </a:endParaRPr>
          </a:p>
          <a:p>
            <a:pPr>
              <a:buClrTx/>
              <a:buSzTx/>
              <a:buFontTx/>
            </a:pPr>
            <a:r>
              <a:rPr lang="zh-CN" altLang="en-US" sz="2800" b="1">
                <a:latin typeface="Times New Roman" panose="02020603050405020304" pitchFamily="2" charset="0"/>
              </a:rPr>
              <a:t>各种数据类型以及它们之间的转换；</a:t>
            </a:r>
            <a:endParaRPr lang="zh-CN" altLang="en-US" sz="2800" b="1">
              <a:latin typeface="Times New Roman" panose="02020603050405020304" pitchFamily="2" charset="0"/>
            </a:endParaRPr>
          </a:p>
          <a:p>
            <a:pPr>
              <a:buClrTx/>
              <a:buSzTx/>
              <a:buFontTx/>
            </a:pPr>
            <a:r>
              <a:rPr lang="zh-CN" altLang="en-US" sz="2800" b="1"/>
              <a:t>数组的</a:t>
            </a:r>
            <a:r>
              <a:rPr lang="zh-CN" altLang="en-US" sz="2800" b="1">
                <a:sym typeface="Arial" panose="020B0604020202020204" pitchFamily="34" charset="0"/>
              </a:rPr>
              <a:t>声明与</a:t>
            </a:r>
            <a:r>
              <a:rPr lang="zh-CN" altLang="en-US" sz="2800" b="1"/>
              <a:t>创建（先声明，再创建）。  </a:t>
            </a:r>
            <a:endParaRPr lang="zh-CN" altLang="en-US" sz="2800" b="1">
              <a:latin typeface="Times New Roman" panose="02020603050405020304" pitchFamily="2" charset="0"/>
            </a:endParaRPr>
          </a:p>
        </p:txBody>
      </p:sp>
      <p:sp>
        <p:nvSpPr>
          <p:cNvPr id="3686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7347">
                                            <p:txEl>
                                              <p:charRg st="36" end="49"/>
                                            </p:txEl>
                                          </p:spTgt>
                                        </p:tgtEl>
                                        <p:attrNameLst>
                                          <p:attrName>style.visibility</p:attrName>
                                        </p:attrNameLst>
                                      </p:cBhvr>
                                      <p:to>
                                        <p:strVal val="visible"/>
                                      </p:to>
                                    </p:set>
                                    <p:animEffect transition="in" filter="box(in)">
                                      <p:cBhvr>
                                        <p:cTn id="7" dur="500"/>
                                        <p:tgtEl>
                                          <p:spTgt spid="57347">
                                            <p:txEl>
                                              <p:charRg st="36"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7347">
                                            <p:txEl>
                                              <p:charRg st="49" end="74"/>
                                            </p:txEl>
                                          </p:spTgt>
                                        </p:tgtEl>
                                        <p:attrNameLst>
                                          <p:attrName>style.visibility</p:attrName>
                                        </p:attrNameLst>
                                      </p:cBhvr>
                                      <p:to>
                                        <p:strVal val="visible"/>
                                      </p:to>
                                    </p:set>
                                    <p:animEffect transition="in" filter="box(in)">
                                      <p:cBhvr>
                                        <p:cTn id="12" dur="500"/>
                                        <p:tgtEl>
                                          <p:spTgt spid="57347">
                                            <p:txEl>
                                              <p:charRg st="49"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7347">
                                            <p:txEl>
                                              <p:charRg st="86" end="96"/>
                                            </p:txEl>
                                          </p:spTgt>
                                        </p:tgtEl>
                                        <p:attrNameLst>
                                          <p:attrName>style.visibility</p:attrName>
                                        </p:attrNameLst>
                                      </p:cBhvr>
                                      <p:to>
                                        <p:strVal val="visible"/>
                                      </p:to>
                                    </p:set>
                                    <p:animEffect transition="in" filter="box(in)">
                                      <p:cBhvr>
                                        <p:cTn id="17" dur="500"/>
                                        <p:tgtEl>
                                          <p:spTgt spid="57347">
                                            <p:txEl>
                                              <p:charRg st="86"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0241"/>
          <p:cNvSpPr>
            <a:spLocks noGrp="1"/>
          </p:cNvSpPr>
          <p:nvPr>
            <p:ph type="title"/>
          </p:nvPr>
        </p:nvSpPr>
        <p:spPr>
          <a:ln/>
        </p:spPr>
        <p:txBody>
          <a:bodyPr anchor="ctr" anchorCtr="0"/>
          <a:p>
            <a:r>
              <a:rPr lang="zh-CN" altLang="en-US"/>
              <a:t>二、保留字 </a:t>
            </a:r>
            <a:r>
              <a:rPr lang="en-US" altLang="zh-CN"/>
              <a:t>(Reserved Word)</a:t>
            </a:r>
            <a:endParaRPr lang="en-US" altLang="zh-CN"/>
          </a:p>
        </p:txBody>
      </p:sp>
      <p:sp>
        <p:nvSpPr>
          <p:cNvPr id="10243" name="内容占位符 10242"/>
          <p:cNvSpPr>
            <a:spLocks noGrp="1"/>
          </p:cNvSpPr>
          <p:nvPr>
            <p:ph idx="1"/>
          </p:nvPr>
        </p:nvSpPr>
        <p:spPr>
          <a:xfrm>
            <a:off x="250825" y="1828800"/>
            <a:ext cx="8893175" cy="1671638"/>
          </a:xfrm>
          <a:ln/>
        </p:spPr>
        <p:txBody>
          <a:bodyPr anchor="t" anchorCtr="0"/>
          <a:p>
            <a:pPr>
              <a:lnSpc>
                <a:spcPct val="90000"/>
              </a:lnSpc>
            </a:pPr>
            <a:r>
              <a:rPr lang="zh-CN" altLang="en-US" sz="2800" b="1">
                <a:solidFill>
                  <a:srgbClr val="3333FF"/>
                </a:solidFill>
              </a:rPr>
              <a:t>定义：保留字也称关键字</a:t>
            </a:r>
            <a:r>
              <a:rPr lang="en-US" altLang="zh-CN" sz="2800" b="1">
                <a:solidFill>
                  <a:srgbClr val="3333FF"/>
                </a:solidFill>
              </a:rPr>
              <a:t>(Keyword)</a:t>
            </a:r>
            <a:r>
              <a:rPr lang="zh-CN" altLang="en-US" sz="2800" b="1">
                <a:solidFill>
                  <a:srgbClr val="3333FF"/>
                </a:solidFill>
              </a:rPr>
              <a:t>，就是已经被</a:t>
            </a:r>
            <a:r>
              <a:rPr lang="en-US" altLang="zh-CN" sz="2800" b="1">
                <a:solidFill>
                  <a:srgbClr val="3333FF"/>
                </a:solidFill>
              </a:rPr>
              <a:t>Java</a:t>
            </a:r>
            <a:r>
              <a:rPr lang="zh-CN" altLang="en-US" sz="2800" b="1">
                <a:solidFill>
                  <a:srgbClr val="3333FF"/>
                </a:solidFill>
              </a:rPr>
              <a:t>语言本身使用，不能作其他用途使用的符号串。</a:t>
            </a:r>
            <a:endParaRPr lang="zh-CN" altLang="en-US" sz="2800" b="1">
              <a:solidFill>
                <a:srgbClr val="3333FF"/>
              </a:solidFill>
            </a:endParaRPr>
          </a:p>
          <a:p>
            <a:pPr>
              <a:lnSpc>
                <a:spcPct val="90000"/>
              </a:lnSpc>
              <a:buNone/>
            </a:pPr>
            <a:r>
              <a:rPr lang="zh-CN" altLang="en-US" sz="2400"/>
              <a:t>	</a:t>
            </a:r>
            <a:r>
              <a:rPr lang="zh-CN" altLang="en-US" sz="2400" b="1"/>
              <a:t>保留字全部由</a:t>
            </a:r>
            <a:r>
              <a:rPr lang="zh-CN" altLang="en-US" sz="2400" b="1">
                <a:solidFill>
                  <a:srgbClr val="FF3300"/>
                </a:solidFill>
              </a:rPr>
              <a:t>小写英文字母</a:t>
            </a:r>
            <a:r>
              <a:rPr lang="zh-CN" altLang="en-US" sz="2400" b="1"/>
              <a:t>组成。</a:t>
            </a:r>
            <a:endParaRPr lang="zh-CN" altLang="en-US" sz="2400" b="1"/>
          </a:p>
        </p:txBody>
      </p:sp>
      <p:sp>
        <p:nvSpPr>
          <p:cNvPr id="10244" name="矩形 10243"/>
          <p:cNvSpPr/>
          <p:nvPr/>
        </p:nvSpPr>
        <p:spPr>
          <a:xfrm>
            <a:off x="468313" y="3500438"/>
            <a:ext cx="8064500" cy="2647950"/>
          </a:xfrm>
          <a:prstGeom prst="rect">
            <a:avLst/>
          </a:prstGeom>
          <a:noFill/>
          <a:ln w="9525">
            <a:noFill/>
          </a:ln>
        </p:spPr>
        <p:txBody>
          <a:bodyPr anchor="t" anchorCtr="0">
            <a:spAutoFit/>
          </a:bodyPr>
          <a:p>
            <a:r>
              <a:rPr lang="en-US" altLang="zh-CN" b="1">
                <a:latin typeface="Times New Roman" panose="02020603050405020304" pitchFamily="2" charset="0"/>
                <a:ea typeface="宋体" panose="02010600030101010101" pitchFamily="2" charset="-122"/>
              </a:rPr>
              <a:t>Java </a:t>
            </a:r>
            <a:r>
              <a:rPr lang="zh-CN" altLang="en-US" b="1">
                <a:latin typeface="Times New Roman" panose="02020603050405020304" pitchFamily="2" charset="0"/>
                <a:ea typeface="宋体" panose="02010600030101010101" pitchFamily="2" charset="-122"/>
              </a:rPr>
              <a:t>语言的保留字包括：</a:t>
            </a:r>
            <a:endParaRPr lang="zh-CN" altLang="en-US"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1</a:t>
            </a:r>
            <a:r>
              <a:rPr lang="zh-CN" altLang="en-US" b="1">
                <a:latin typeface="Times New Roman" panose="02020603050405020304" pitchFamily="2" charset="0"/>
                <a:ea typeface="宋体" panose="02010600030101010101" pitchFamily="2" charset="-122"/>
              </a:rPr>
              <a:t>、原始数据类型：</a:t>
            </a:r>
            <a:endParaRPr lang="zh-CN" altLang="en-US" b="1">
              <a:latin typeface="Times New Roman" panose="02020603050405020304" pitchFamily="2" charset="0"/>
              <a:ea typeface="宋体" panose="02010600030101010101" pitchFamily="2" charset="-122"/>
            </a:endParaRPr>
          </a:p>
          <a:p>
            <a:pPr lvl="1" indent="0"/>
            <a:r>
              <a:rPr lang="en-US" altLang="zh-CN" b="1">
                <a:latin typeface="Times New Roman" panose="02020603050405020304" pitchFamily="2" charset="0"/>
                <a:ea typeface="宋体" panose="02010600030101010101" pitchFamily="2" charset="-122"/>
              </a:rPr>
              <a:t>byte</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short</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int</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long</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float</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double</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char</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boolean</a:t>
            </a:r>
            <a:endParaRPr lang="en-US" altLang="zh-CN">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2</a:t>
            </a:r>
            <a:r>
              <a:rPr lang="zh-CN" altLang="en-US" b="1">
                <a:latin typeface="Times New Roman" panose="02020603050405020304" pitchFamily="2" charset="0"/>
                <a:ea typeface="宋体" panose="02010600030101010101" pitchFamily="2" charset="-122"/>
              </a:rPr>
              <a:t>、循环保留字：</a:t>
            </a:r>
            <a:endParaRPr lang="zh-CN" altLang="en-US" b="1">
              <a:latin typeface="Times New Roman" panose="02020603050405020304" pitchFamily="2" charset="0"/>
              <a:ea typeface="宋体" panose="02010600030101010101" pitchFamily="2" charset="-122"/>
            </a:endParaRPr>
          </a:p>
          <a:p>
            <a:r>
              <a:rPr lang="zh-CN" altLang="en-US">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do</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while</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for</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break</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continue</a:t>
            </a:r>
            <a:endParaRPr lang="en-US" altLang="zh-CN" b="1">
              <a:latin typeface="Times New Roman" panose="02020603050405020304" pitchFamily="2" charset="0"/>
              <a:ea typeface="宋体" panose="02010600030101010101" pitchFamily="2" charset="-122"/>
            </a:endParaRPr>
          </a:p>
          <a:p>
            <a:r>
              <a:rPr lang="en-US" altLang="zh-CN" b="1">
                <a:latin typeface="Times New Roman" panose="02020603050405020304" pitchFamily="2" charset="0"/>
                <a:ea typeface="宋体" panose="02010600030101010101" pitchFamily="2" charset="-122"/>
              </a:rPr>
              <a:t>3</a:t>
            </a:r>
            <a:r>
              <a:rPr lang="zh-CN" altLang="en-US" b="1">
                <a:latin typeface="Times New Roman" panose="02020603050405020304" pitchFamily="2" charset="0"/>
                <a:ea typeface="宋体" panose="02010600030101010101" pitchFamily="2" charset="-122"/>
              </a:rPr>
              <a:t>、分支保留字：</a:t>
            </a:r>
            <a:endParaRPr lang="zh-CN" altLang="en-US" b="1" i="1">
              <a:latin typeface="Times New Roman" panose="02020603050405020304" pitchFamily="2" charset="0"/>
              <a:ea typeface="宋体" panose="02010600030101010101" pitchFamily="2" charset="-122"/>
            </a:endParaRPr>
          </a:p>
          <a:p>
            <a:pPr lvl="1" indent="0"/>
            <a:r>
              <a:rPr lang="zh-CN" altLang="en-US" b="1">
                <a:latin typeface="Times New Roman" panose="02020603050405020304" pitchFamily="2" charset="0"/>
                <a:ea typeface="宋体" panose="02010600030101010101" pitchFamily="2" charset="-122"/>
              </a:rPr>
              <a:t>      </a:t>
            </a:r>
            <a:r>
              <a:rPr lang="en-US" altLang="zh-CN" b="1">
                <a:latin typeface="Times New Roman" panose="02020603050405020304" pitchFamily="2" charset="0"/>
                <a:ea typeface="宋体" panose="02010600030101010101" pitchFamily="2" charset="-122"/>
              </a:rPr>
              <a:t>if</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else</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switch</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case</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default</a:t>
            </a:r>
            <a:r>
              <a:rPr lang="zh-CN" altLang="en-US" b="1">
                <a:latin typeface="Times New Roman" panose="02020603050405020304" pitchFamily="2" charset="0"/>
                <a:ea typeface="宋体" panose="02010600030101010101" pitchFamily="2" charset="-122"/>
              </a:rPr>
              <a:t>、</a:t>
            </a:r>
            <a:r>
              <a:rPr lang="en-US" altLang="zh-CN" b="1">
                <a:latin typeface="Times New Roman" panose="02020603050405020304" pitchFamily="2" charset="0"/>
                <a:ea typeface="宋体" panose="02010600030101010101" pitchFamily="2" charset="-122"/>
              </a:rPr>
              <a:t>break</a:t>
            </a:r>
            <a:endParaRPr lang="en-US" altLang="zh-CN" b="1">
              <a:latin typeface="Times New Roman" panose="02020603050405020304" pitchFamily="2" charset="0"/>
              <a:ea typeface="宋体" panose="02010600030101010101" pitchFamily="2" charset="-122"/>
            </a:endParaRPr>
          </a:p>
        </p:txBody>
      </p:sp>
      <p:sp>
        <p:nvSpPr>
          <p:cNvPr id="819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3">
                                            <p:txEl>
                                              <p:charRg st="0" end="52"/>
                                            </p:txEl>
                                          </p:spTgt>
                                        </p:tgtEl>
                                        <p:attrNameLst>
                                          <p:attrName>style.visibility</p:attrName>
                                        </p:attrNameLst>
                                      </p:cBhvr>
                                      <p:to>
                                        <p:strVal val="visible"/>
                                      </p:to>
                                    </p:set>
                                    <p:animEffect transition="in" filter="box(in)">
                                      <p:cBhvr>
                                        <p:cTn id="7" dur="500"/>
                                        <p:tgtEl>
                                          <p:spTgt spid="10243">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3">
                                            <p:txEl>
                                              <p:charRg st="52" end="79"/>
                                            </p:txEl>
                                          </p:spTgt>
                                        </p:tgtEl>
                                        <p:attrNameLst>
                                          <p:attrName>style.visibility</p:attrName>
                                        </p:attrNameLst>
                                      </p:cBhvr>
                                      <p:to>
                                        <p:strVal val="visible"/>
                                      </p:to>
                                    </p:set>
                                    <p:animEffect transition="in" filter="box(in)">
                                      <p:cBhvr>
                                        <p:cTn id="12" dur="500"/>
                                        <p:tgtEl>
                                          <p:spTgt spid="10243">
                                            <p:txEl>
                                              <p:charRg st="52"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4">
                                            <p:txEl>
                                              <p:charRg st="0" end="15"/>
                                            </p:txEl>
                                          </p:spTgt>
                                        </p:tgtEl>
                                        <p:attrNameLst>
                                          <p:attrName>style.visibility</p:attrName>
                                        </p:attrNameLst>
                                      </p:cBhvr>
                                      <p:to>
                                        <p:strVal val="visible"/>
                                      </p:to>
                                    </p:set>
                                    <p:animEffect transition="in" filter="box(in)">
                                      <p:cBhvr>
                                        <p:cTn id="17" dur="500"/>
                                        <p:tgtEl>
                                          <p:spTgt spid="10244">
                                            <p:txEl>
                                              <p:charRg st="0"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44">
                                            <p:txEl>
                                              <p:charRg st="15" end="25"/>
                                            </p:txEl>
                                          </p:spTgt>
                                        </p:tgtEl>
                                        <p:attrNameLst>
                                          <p:attrName>style.visibility</p:attrName>
                                        </p:attrNameLst>
                                      </p:cBhvr>
                                      <p:to>
                                        <p:strVal val="visible"/>
                                      </p:to>
                                    </p:set>
                                    <p:animEffect transition="in" filter="box(in)">
                                      <p:cBhvr>
                                        <p:cTn id="22" dur="500"/>
                                        <p:tgtEl>
                                          <p:spTgt spid="10244">
                                            <p:txEl>
                                              <p:charRg st="15" end="2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0244">
                                            <p:txEl>
                                              <p:charRg st="25" end="71"/>
                                            </p:txEl>
                                          </p:spTgt>
                                        </p:tgtEl>
                                        <p:attrNameLst>
                                          <p:attrName>style.visibility</p:attrName>
                                        </p:attrNameLst>
                                      </p:cBhvr>
                                      <p:to>
                                        <p:strVal val="visible"/>
                                      </p:to>
                                    </p:set>
                                    <p:animEffect transition="in" filter="box(in)">
                                      <p:cBhvr>
                                        <p:cTn id="25" dur="500"/>
                                        <p:tgtEl>
                                          <p:spTgt spid="10244">
                                            <p:txEl>
                                              <p:charRg st="25" end="7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244">
                                            <p:txEl>
                                              <p:charRg st="71" end="80"/>
                                            </p:txEl>
                                          </p:spTgt>
                                        </p:tgtEl>
                                        <p:attrNameLst>
                                          <p:attrName>style.visibility</p:attrName>
                                        </p:attrNameLst>
                                      </p:cBhvr>
                                      <p:to>
                                        <p:strVal val="visible"/>
                                      </p:to>
                                    </p:set>
                                    <p:animEffect transition="in" filter="box(in)">
                                      <p:cBhvr>
                                        <p:cTn id="30" dur="500"/>
                                        <p:tgtEl>
                                          <p:spTgt spid="10244">
                                            <p:txEl>
                                              <p:charRg st="71" end="80"/>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0244">
                                            <p:txEl>
                                              <p:charRg st="80" end="114"/>
                                            </p:txEl>
                                          </p:spTgt>
                                        </p:tgtEl>
                                        <p:attrNameLst>
                                          <p:attrName>style.visibility</p:attrName>
                                        </p:attrNameLst>
                                      </p:cBhvr>
                                      <p:to>
                                        <p:strVal val="visible"/>
                                      </p:to>
                                    </p:set>
                                    <p:animEffect transition="in" filter="box(in)">
                                      <p:cBhvr>
                                        <p:cTn id="33" dur="500"/>
                                        <p:tgtEl>
                                          <p:spTgt spid="10244">
                                            <p:txEl>
                                              <p:charRg st="80" end="1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0244">
                                            <p:txEl>
                                              <p:charRg st="114" end="123"/>
                                            </p:txEl>
                                          </p:spTgt>
                                        </p:tgtEl>
                                        <p:attrNameLst>
                                          <p:attrName>style.visibility</p:attrName>
                                        </p:attrNameLst>
                                      </p:cBhvr>
                                      <p:to>
                                        <p:strVal val="visible"/>
                                      </p:to>
                                    </p:set>
                                    <p:animEffect transition="in" filter="box(in)">
                                      <p:cBhvr>
                                        <p:cTn id="38" dur="500"/>
                                        <p:tgtEl>
                                          <p:spTgt spid="10244">
                                            <p:txEl>
                                              <p:charRg st="114" end="123"/>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10244">
                                            <p:txEl>
                                              <p:charRg st="123" end="163"/>
                                            </p:txEl>
                                          </p:spTgt>
                                        </p:tgtEl>
                                        <p:attrNameLst>
                                          <p:attrName>style.visibility</p:attrName>
                                        </p:attrNameLst>
                                      </p:cBhvr>
                                      <p:to>
                                        <p:strVal val="visible"/>
                                      </p:to>
                                    </p:set>
                                    <p:animEffect transition="in" filter="box(in)">
                                      <p:cBhvr>
                                        <p:cTn id="41" dur="500"/>
                                        <p:tgtEl>
                                          <p:spTgt spid="10244">
                                            <p:txEl>
                                              <p:charRg st="123"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1265"/>
          <p:cNvSpPr>
            <a:spLocks noGrp="1"/>
          </p:cNvSpPr>
          <p:nvPr>
            <p:ph type="title"/>
          </p:nvPr>
        </p:nvSpPr>
        <p:spPr>
          <a:ln/>
        </p:spPr>
        <p:txBody>
          <a:bodyPr anchor="ctr" anchorCtr="0"/>
          <a:p>
            <a:r>
              <a:rPr lang="zh-CN" altLang="en-US"/>
              <a:t>二、保留字</a:t>
            </a:r>
            <a:endParaRPr lang="zh-CN" altLang="en-US"/>
          </a:p>
        </p:txBody>
      </p:sp>
      <p:sp>
        <p:nvSpPr>
          <p:cNvPr id="11267" name="矩形 11266"/>
          <p:cNvSpPr/>
          <p:nvPr/>
        </p:nvSpPr>
        <p:spPr>
          <a:xfrm>
            <a:off x="468313" y="1844675"/>
            <a:ext cx="8496300" cy="4479925"/>
          </a:xfrm>
          <a:prstGeom prst="rect">
            <a:avLst/>
          </a:prstGeom>
          <a:noFill/>
          <a:ln w="9525">
            <a:noFill/>
          </a:ln>
        </p:spPr>
        <p:txBody>
          <a:bodyPr anchor="t" anchorCtr="0">
            <a:spAutoFit/>
          </a:bodyPr>
          <a:p>
            <a:r>
              <a:rPr lang="zh-CN" altLang="en-US" b="1" dirty="0">
                <a:latin typeface="Times New Roman" panose="02020603050405020304" pitchFamily="2" charset="0"/>
                <a:ea typeface="宋体" panose="02010600030101010101" pitchFamily="2" charset="-122"/>
              </a:rPr>
              <a:t>4、方法、变量和类修饰符：</a:t>
            </a:r>
            <a:endParaRPr lang="zh-CN" altLang="en-US" b="1" dirty="0">
              <a:latin typeface="Times New Roman" panose="02020603050405020304" pitchFamily="2" charset="0"/>
              <a:ea typeface="宋体" panose="02010600030101010101" pitchFamily="2" charset="-122"/>
            </a:endParaRPr>
          </a:p>
          <a:p>
            <a:pPr lvl="1" indent="0"/>
            <a:r>
              <a:rPr lang="zh-CN" altLang="en-US" b="1" dirty="0">
                <a:latin typeface="Times New Roman" panose="02020603050405020304" pitchFamily="2" charset="0"/>
                <a:ea typeface="宋体" panose="02010600030101010101" pitchFamily="2" charset="-122"/>
              </a:rPr>
              <a:t>      private、public、protected、final、static、abstract</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5、异常处理：   try、catch、finally、throw、throws</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6、对象相关保留字：</a:t>
            </a:r>
            <a:endParaRPr lang="zh-CN" altLang="en-US" b="1" i="1" dirty="0">
              <a:latin typeface="Times New Roman" panose="02020603050405020304" pitchFamily="2" charset="0"/>
              <a:ea typeface="宋体" panose="02010600030101010101" pitchFamily="2" charset="-122"/>
            </a:endParaRPr>
          </a:p>
          <a:p>
            <a:pPr lvl="1" indent="0"/>
            <a:r>
              <a:rPr lang="zh-CN" altLang="en-US" b="1" dirty="0">
                <a:latin typeface="Times New Roman" panose="02020603050405020304" pitchFamily="2" charset="0"/>
                <a:ea typeface="宋体" panose="02010600030101010101" pitchFamily="2" charset="-122"/>
              </a:rPr>
              <a:t>       new、extends、implements、class、instanceof、this、super</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7、字面值常量：   false、true、null</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8、方法相关保留字：   return、void</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9、包相关保留字：   package、import</a:t>
            </a:r>
            <a:endParaRPr lang="zh-CN" altLang="en-US" b="1" dirty="0">
              <a:latin typeface="Times New Roman" panose="02020603050405020304" pitchFamily="2" charset="0"/>
              <a:ea typeface="宋体" panose="02010600030101010101" pitchFamily="2" charset="-122"/>
            </a:endParaRPr>
          </a:p>
          <a:p>
            <a:endParaRPr lang="zh-CN" altLang="en-US" b="1" dirty="0">
              <a:latin typeface="Times New Roman" panose="02020603050405020304" pitchFamily="2" charset="0"/>
              <a:ea typeface="宋体" panose="02010600030101010101" pitchFamily="2" charset="-122"/>
            </a:endParaRPr>
          </a:p>
          <a:p>
            <a:r>
              <a:rPr lang="zh-CN" altLang="en-US"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a:p>
            <a:endParaRPr lang="zh-CN" altLang="en-US" b="1" dirty="0">
              <a:latin typeface="Times New Roman" panose="02020603050405020304" pitchFamily="2" charset="0"/>
              <a:ea typeface="宋体" panose="02010600030101010101" pitchFamily="2" charset="-122"/>
            </a:endParaRPr>
          </a:p>
        </p:txBody>
      </p:sp>
      <p:sp>
        <p:nvSpPr>
          <p:cNvPr id="921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charRg st="0" end="14"/>
                                            </p:txEl>
                                          </p:spTgt>
                                        </p:tgtEl>
                                        <p:attrNameLst>
                                          <p:attrName>style.visibility</p:attrName>
                                        </p:attrNameLst>
                                      </p:cBhvr>
                                      <p:to>
                                        <p:strVal val="visible"/>
                                      </p:to>
                                    </p:set>
                                    <p:animEffect transition="in" filter="box(in)">
                                      <p:cBhvr>
                                        <p:cTn id="7" dur="500"/>
                                        <p:tgtEl>
                                          <p:spTgt spid="11267">
                                            <p:txEl>
                                              <p:charRg st="0" end="1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xEl>
                                              <p:charRg st="14" end="89"/>
                                            </p:txEl>
                                          </p:spTgt>
                                        </p:tgtEl>
                                        <p:attrNameLst>
                                          <p:attrName>style.visibility</p:attrName>
                                        </p:attrNameLst>
                                      </p:cBhvr>
                                      <p:to>
                                        <p:strVal val="visible"/>
                                      </p:to>
                                    </p:set>
                                    <p:animEffect transition="in" filter="box(in)">
                                      <p:cBhvr>
                                        <p:cTn id="10" dur="500"/>
                                        <p:tgtEl>
                                          <p:spTgt spid="11267">
                                            <p:txEl>
                                              <p:charRg st="14" end="8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267">
                                            <p:txEl>
                                              <p:charRg st="89" end="130"/>
                                            </p:txEl>
                                          </p:spTgt>
                                        </p:tgtEl>
                                        <p:attrNameLst>
                                          <p:attrName>style.visibility</p:attrName>
                                        </p:attrNameLst>
                                      </p:cBhvr>
                                      <p:to>
                                        <p:strVal val="visible"/>
                                      </p:to>
                                    </p:set>
                                    <p:animEffect transition="in" filter="box(in)">
                                      <p:cBhvr>
                                        <p:cTn id="15" dur="500"/>
                                        <p:tgtEl>
                                          <p:spTgt spid="11267">
                                            <p:txEl>
                                              <p:charRg st="89" end="13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1267">
                                            <p:txEl>
                                              <p:charRg st="130" end="141"/>
                                            </p:txEl>
                                          </p:spTgt>
                                        </p:tgtEl>
                                        <p:attrNameLst>
                                          <p:attrName>style.visibility</p:attrName>
                                        </p:attrNameLst>
                                      </p:cBhvr>
                                      <p:to>
                                        <p:strVal val="visible"/>
                                      </p:to>
                                    </p:set>
                                    <p:animEffect transition="in" filter="box(in)">
                                      <p:cBhvr>
                                        <p:cTn id="20" dur="500"/>
                                        <p:tgtEl>
                                          <p:spTgt spid="11267">
                                            <p:txEl>
                                              <p:charRg st="130" end="14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1267">
                                            <p:txEl>
                                              <p:charRg st="141" end="199"/>
                                            </p:txEl>
                                          </p:spTgt>
                                        </p:tgtEl>
                                        <p:attrNameLst>
                                          <p:attrName>style.visibility</p:attrName>
                                        </p:attrNameLst>
                                      </p:cBhvr>
                                      <p:to>
                                        <p:strVal val="visible"/>
                                      </p:to>
                                    </p:set>
                                    <p:animEffect transition="in" filter="box(in)">
                                      <p:cBhvr>
                                        <p:cTn id="23" dur="500"/>
                                        <p:tgtEl>
                                          <p:spTgt spid="11267">
                                            <p:txEl>
                                              <p:charRg st="141" end="19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1267">
                                            <p:txEl>
                                              <p:charRg st="199" end="226"/>
                                            </p:txEl>
                                          </p:spTgt>
                                        </p:tgtEl>
                                        <p:attrNameLst>
                                          <p:attrName>style.visibility</p:attrName>
                                        </p:attrNameLst>
                                      </p:cBhvr>
                                      <p:to>
                                        <p:strVal val="visible"/>
                                      </p:to>
                                    </p:set>
                                    <p:animEffect transition="in" filter="box(in)">
                                      <p:cBhvr>
                                        <p:cTn id="28" dur="500"/>
                                        <p:tgtEl>
                                          <p:spTgt spid="11267">
                                            <p:txEl>
                                              <p:charRg st="199" end="22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1267">
                                            <p:txEl>
                                              <p:charRg st="226" end="251"/>
                                            </p:txEl>
                                          </p:spTgt>
                                        </p:tgtEl>
                                        <p:attrNameLst>
                                          <p:attrName>style.visibility</p:attrName>
                                        </p:attrNameLst>
                                      </p:cBhvr>
                                      <p:to>
                                        <p:strVal val="visible"/>
                                      </p:to>
                                    </p:set>
                                    <p:animEffect transition="in" filter="box(in)">
                                      <p:cBhvr>
                                        <p:cTn id="31" dur="500"/>
                                        <p:tgtEl>
                                          <p:spTgt spid="11267">
                                            <p:txEl>
                                              <p:charRg st="226" end="251"/>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1267">
                                            <p:txEl>
                                              <p:charRg st="251" end="278"/>
                                            </p:txEl>
                                          </p:spTgt>
                                        </p:tgtEl>
                                        <p:attrNameLst>
                                          <p:attrName>style.visibility</p:attrName>
                                        </p:attrNameLst>
                                      </p:cBhvr>
                                      <p:to>
                                        <p:strVal val="visible"/>
                                      </p:to>
                                    </p:set>
                                    <p:animEffect transition="in" filter="box(in)">
                                      <p:cBhvr>
                                        <p:cTn id="34" dur="500"/>
                                        <p:tgtEl>
                                          <p:spTgt spid="11267">
                                            <p:txEl>
                                              <p:charRg st="251" end="27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1267">
                                            <p:txEl>
                                              <p:charRg st="298" end="327"/>
                                            </p:txEl>
                                          </p:spTgt>
                                        </p:tgtEl>
                                        <p:attrNameLst>
                                          <p:attrName>style.visibility</p:attrName>
                                        </p:attrNameLst>
                                      </p:cBhvr>
                                      <p:to>
                                        <p:strVal val="visible"/>
                                      </p:to>
                                    </p:set>
                                    <p:animEffect transition="in" filter="box(in)">
                                      <p:cBhvr>
                                        <p:cTn id="37" dur="500"/>
                                        <p:tgtEl>
                                          <p:spTgt spid="11267">
                                            <p:txEl>
                                              <p:charRg st="298" end="3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2289"/>
          <p:cNvSpPr>
            <a:spLocks noGrp="1"/>
          </p:cNvSpPr>
          <p:nvPr>
            <p:ph type="title"/>
          </p:nvPr>
        </p:nvSpPr>
        <p:spPr>
          <a:ln/>
        </p:spPr>
        <p:txBody>
          <a:bodyPr anchor="ctr" anchorCtr="0"/>
          <a:p>
            <a:r>
              <a:rPr lang="zh-CN" altLang="en-US" b="1"/>
              <a:t>三、分隔符</a:t>
            </a:r>
            <a:endParaRPr lang="zh-CN" altLang="en-US" b="1"/>
          </a:p>
        </p:txBody>
      </p:sp>
      <p:sp>
        <p:nvSpPr>
          <p:cNvPr id="12291" name="内容占位符 12290"/>
          <p:cNvSpPr>
            <a:spLocks noGrp="1"/>
          </p:cNvSpPr>
          <p:nvPr>
            <p:ph idx="1"/>
          </p:nvPr>
        </p:nvSpPr>
        <p:spPr>
          <a:xfrm>
            <a:off x="323850" y="1700213"/>
            <a:ext cx="8135938" cy="4968875"/>
          </a:xfrm>
          <a:ln/>
        </p:spPr>
        <p:txBody>
          <a:bodyPr anchor="t" anchorCtr="0"/>
          <a:p>
            <a:pPr>
              <a:buClr>
                <a:srgbClr val="3333FF"/>
              </a:buClr>
              <a:buFont typeface="Wingdings" panose="05000000000000000000" pitchFamily="2" charset="2"/>
              <a:buChar char="n"/>
            </a:pPr>
            <a:r>
              <a:rPr lang="zh-CN" altLang="en-US" sz="2800" b="1">
                <a:solidFill>
                  <a:srgbClr val="3333FF"/>
                </a:solidFill>
              </a:rPr>
              <a:t>定义：分隔符是用来分隔 </a:t>
            </a:r>
            <a:r>
              <a:rPr lang="en-US" altLang="zh-CN" sz="2800" b="1">
                <a:solidFill>
                  <a:srgbClr val="3333FF"/>
                </a:solidFill>
              </a:rPr>
              <a:t>Java </a:t>
            </a:r>
            <a:r>
              <a:rPr lang="zh-CN" altLang="en-US" sz="2800" b="1">
                <a:solidFill>
                  <a:srgbClr val="3333FF"/>
                </a:solidFill>
              </a:rPr>
              <a:t>程序中的基本元素</a:t>
            </a:r>
            <a:endParaRPr lang="zh-CN" altLang="en-US" sz="2800" b="1">
              <a:solidFill>
                <a:srgbClr val="3333FF"/>
              </a:solidFill>
            </a:endParaRPr>
          </a:p>
          <a:p>
            <a:pPr>
              <a:buClr>
                <a:srgbClr val="3333FF"/>
              </a:buClr>
              <a:buFont typeface="Wingdings" panose="05000000000000000000" pitchFamily="2" charset="2"/>
              <a:buNone/>
            </a:pPr>
            <a:r>
              <a:rPr lang="zh-CN" altLang="en-US" sz="2800" b="1">
                <a:solidFill>
                  <a:srgbClr val="3333FF"/>
                </a:solidFill>
              </a:rPr>
              <a:t>的符号，有空白符和普通分隔符两种。</a:t>
            </a:r>
            <a:endParaRPr lang="zh-CN" altLang="en-US" sz="2800" b="1">
              <a:solidFill>
                <a:srgbClr val="3333FF"/>
              </a:solidFill>
            </a:endParaRPr>
          </a:p>
          <a:p>
            <a:pPr>
              <a:buClr>
                <a:srgbClr val="3333FF"/>
              </a:buClr>
              <a:buFont typeface="Wingdings" panose="05000000000000000000" pitchFamily="2" charset="2"/>
              <a:buNone/>
            </a:pPr>
            <a:endParaRPr lang="zh-CN" altLang="en-US" sz="2800" b="1">
              <a:solidFill>
                <a:srgbClr val="3333FF"/>
              </a:solidFill>
            </a:endParaRPr>
          </a:p>
          <a:p>
            <a:pPr>
              <a:buNone/>
            </a:pPr>
            <a:r>
              <a:rPr lang="en-US" altLang="zh-CN" sz="2800" b="1"/>
              <a:t>1</a:t>
            </a:r>
            <a:r>
              <a:rPr lang="zh-CN" altLang="en-US" sz="2800" b="1"/>
              <a:t>、空白符：空格、回车、换行符。</a:t>
            </a:r>
            <a:endParaRPr lang="zh-CN" altLang="en-US" sz="2800" b="1"/>
          </a:p>
          <a:p>
            <a:pPr>
              <a:buNone/>
            </a:pPr>
            <a:endParaRPr lang="zh-CN" altLang="en-US" sz="2800" b="1">
              <a:solidFill>
                <a:srgbClr val="FF3300"/>
              </a:solidFill>
            </a:endParaRPr>
          </a:p>
          <a:p>
            <a:pPr>
              <a:buNone/>
            </a:pPr>
            <a:endParaRPr lang="zh-CN" altLang="en-US" sz="2800" b="1">
              <a:solidFill>
                <a:srgbClr val="FF3300"/>
              </a:solidFill>
            </a:endParaRPr>
          </a:p>
        </p:txBody>
      </p:sp>
      <p:sp>
        <p:nvSpPr>
          <p:cNvPr id="10243"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charRg st="45" end="66"/>
                                            </p:txEl>
                                          </p:spTgt>
                                        </p:tgtEl>
                                        <p:attrNameLst>
                                          <p:attrName>style.visibility</p:attrName>
                                        </p:attrNameLst>
                                      </p:cBhvr>
                                      <p:to>
                                        <p:strVal val="visible"/>
                                      </p:to>
                                    </p:set>
                                    <p:animEffect transition="in" filter="box(in)">
                                      <p:cBhvr>
                                        <p:cTn id="7" dur="500"/>
                                        <p:tgtEl>
                                          <p:spTgt spid="12291">
                                            <p:txEl>
                                              <p:charRg st="45"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3313"/>
          <p:cNvSpPr>
            <a:spLocks noGrp="1"/>
          </p:cNvSpPr>
          <p:nvPr>
            <p:ph type="title"/>
          </p:nvPr>
        </p:nvSpPr>
        <p:spPr>
          <a:ln/>
        </p:spPr>
        <p:txBody>
          <a:bodyPr anchor="ctr" anchorCtr="0"/>
          <a:p>
            <a:r>
              <a:rPr lang="zh-CN" altLang="en-US" b="1"/>
              <a:t>三、分隔符</a:t>
            </a:r>
            <a:endParaRPr lang="zh-CN" altLang="en-US" b="1"/>
          </a:p>
        </p:txBody>
      </p:sp>
      <p:sp>
        <p:nvSpPr>
          <p:cNvPr id="13315" name="文本占位符 13314"/>
          <p:cNvSpPr>
            <a:spLocks noGrp="1"/>
          </p:cNvSpPr>
          <p:nvPr>
            <p:ph idx="1"/>
          </p:nvPr>
        </p:nvSpPr>
        <p:spPr>
          <a:xfrm>
            <a:off x="539750" y="1989138"/>
            <a:ext cx="8424863" cy="4114800"/>
          </a:xfrm>
        </p:spPr>
        <p:txBody>
          <a:bodyPr/>
          <a:p>
            <a:pPr marL="342900" marR="0" indent="-34290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a:solidFill>
                  <a:schemeClr val="tx1"/>
                </a:solidFill>
                <a:latin typeface="+mn-lt"/>
                <a:ea typeface="+mn-ea"/>
                <a:cs typeface="+mn-cs"/>
              </a:rPr>
              <a:t>2</a:t>
            </a:r>
            <a:r>
              <a:rPr kumimoji="0" lang="zh-CN" altLang="en-US" sz="3200" b="1" i="0" u="none" strike="noStrike" kern="1200" cap="none" spc="0" normalizeH="0" baseline="0" noProof="1">
                <a:solidFill>
                  <a:schemeClr val="tx1"/>
                </a:solidFill>
                <a:latin typeface="+mn-lt"/>
                <a:ea typeface="+mn-ea"/>
                <a:cs typeface="+mn-cs"/>
              </a:rPr>
              <a:t>、普通分隔符 </a:t>
            </a:r>
            <a:r>
              <a:rPr kumimoji="0" lang="en-US" altLang="zh-CN" sz="3200" b="1" i="0" u="none" strike="noStrike" kern="1200" cap="none" spc="0" normalizeH="0" baseline="0" noProof="1">
                <a:solidFill>
                  <a:schemeClr val="tx1"/>
                </a:solidFill>
                <a:latin typeface="+mn-lt"/>
                <a:ea typeface="+mn-ea"/>
                <a:cs typeface="+mn-cs"/>
              </a:rPr>
              <a:t>(4 </a:t>
            </a:r>
            <a:r>
              <a:rPr kumimoji="0" lang="zh-CN" altLang="en-US" sz="3200" b="1" i="0" u="none" strike="noStrike" kern="1200" cap="none" spc="0" normalizeH="0" baseline="0" noProof="1">
                <a:solidFill>
                  <a:schemeClr val="tx1"/>
                </a:solidFill>
                <a:latin typeface="+mn-lt"/>
                <a:ea typeface="+mn-ea"/>
                <a:cs typeface="+mn-cs"/>
              </a:rPr>
              <a:t>种）    </a:t>
            </a:r>
            <a:r>
              <a:rPr kumimoji="0" lang="en-US" altLang="zh-CN" sz="3200" b="1" i="0" u="none" strike="noStrike" kern="1200" cap="none" spc="0" normalizeH="0" baseline="0" noProof="1">
                <a:solidFill>
                  <a:schemeClr val="tx1"/>
                </a:solidFill>
                <a:latin typeface="+mn-lt"/>
                <a:ea typeface="+mn-ea"/>
                <a:cs typeface="+mn-cs"/>
              </a:rPr>
              <a:t>{ }        </a:t>
            </a:r>
            <a:r>
              <a:rPr kumimoji="0" lang="zh-CN" altLang="en-US" sz="3200" b="1" i="0" u="none" strike="noStrike" kern="1200" cap="none" spc="0" normalizeH="0" baseline="0" noProof="1">
                <a:solidFill>
                  <a:schemeClr val="tx1"/>
                </a:solidFill>
                <a:latin typeface="+mn-lt"/>
                <a:ea typeface="+mn-ea"/>
                <a:cs typeface="+mn-cs"/>
              </a:rPr>
              <a:t>；     ，     ：</a:t>
            </a:r>
            <a:endParaRPr kumimoji="0" lang="zh-CN" altLang="en-US" sz="32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
                <a:srgbClr val="3333FF"/>
              </a:buClr>
              <a:buSzPct val="60000"/>
              <a:buFont typeface="Wingdings" panose="05000000000000000000" pitchFamily="2" charset="2"/>
              <a:buChar char="n"/>
            </a:pPr>
            <a:r>
              <a:rPr kumimoji="0" lang="zh-CN" altLang="en-US" sz="3200" b="1" i="0" u="none" strike="noStrike" kern="1200" cap="none" spc="0" normalizeH="0" baseline="0" noProof="1">
                <a:solidFill>
                  <a:schemeClr val="tx1"/>
                </a:solidFill>
                <a:latin typeface="+mn-lt"/>
                <a:ea typeface="+mn-ea"/>
                <a:cs typeface="+mn-cs"/>
              </a:rPr>
              <a:t>  </a:t>
            </a:r>
            <a:r>
              <a:rPr kumimoji="0" lang="en-US" altLang="zh-CN" sz="3200" b="1" i="0" u="none" strike="noStrike" kern="1200" cap="none" spc="0" normalizeH="0" baseline="0" noProof="1">
                <a:solidFill>
                  <a:schemeClr val="tx1"/>
                </a:solidFill>
                <a:latin typeface="+mn-lt"/>
                <a:ea typeface="+mn-ea"/>
                <a:cs typeface="+mn-cs"/>
              </a:rPr>
              <a:t>{ }  </a:t>
            </a:r>
            <a:r>
              <a:rPr kumimoji="0" lang="zh-CN" altLang="en-US" sz="3200" b="1" i="0" u="none" strike="noStrike" kern="1200" cap="none" spc="0" normalizeH="0" baseline="0" noProof="1">
                <a:solidFill>
                  <a:schemeClr val="tx1"/>
                </a:solidFill>
                <a:latin typeface="+mn-lt"/>
                <a:ea typeface="+mn-ea"/>
                <a:cs typeface="+mn-cs"/>
              </a:rPr>
              <a:t>用来定义类体、方法体等。一对花括号括起来的代码段就是一个语句块。</a:t>
            </a:r>
            <a:endParaRPr kumimoji="0" lang="zh-CN" altLang="en-US" sz="32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
                <a:srgbClr val="3333FF"/>
              </a:buClr>
              <a:buSzPct val="60000"/>
              <a:buFont typeface="Wingdings" panose="05000000000000000000" pitchFamily="2" charset="2"/>
              <a:buChar char="n"/>
            </a:pPr>
            <a:r>
              <a:rPr kumimoji="0" lang="zh-CN" altLang="en-US" sz="3200" b="1" i="0" u="none" strike="noStrike" kern="1200" cap="none" spc="0" normalizeH="0" baseline="0" noProof="1">
                <a:solidFill>
                  <a:schemeClr val="tx1"/>
                </a:solidFill>
                <a:latin typeface="+mn-lt"/>
                <a:ea typeface="+mn-ea"/>
                <a:cs typeface="+mn-cs"/>
              </a:rPr>
              <a:t>分号 ‘；’ 用来表示语句的结束</a:t>
            </a:r>
            <a:endParaRPr kumimoji="0" lang="zh-CN" altLang="en-US" sz="32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
                <a:srgbClr val="3333FF"/>
              </a:buClr>
              <a:buSzPct val="60000"/>
              <a:buFont typeface="Wingdings" panose="05000000000000000000" pitchFamily="2" charset="2"/>
              <a:buChar char="n"/>
            </a:pPr>
            <a:r>
              <a:rPr kumimoji="0" lang="zh-CN" altLang="en-US" sz="3200" b="1" i="0" u="none" strike="noStrike" kern="1200" cap="none" spc="0" normalizeH="0" baseline="0" noProof="1">
                <a:solidFill>
                  <a:schemeClr val="tx1"/>
                </a:solidFill>
                <a:latin typeface="+mn-lt"/>
                <a:ea typeface="+mn-ea"/>
                <a:cs typeface="+mn-cs"/>
              </a:rPr>
              <a:t>逗号 ‘，’ 用来区分各种参数或各</a:t>
            </a:r>
            <a:r>
              <a:rPr kumimoji="0" lang="zh-CN" altLang="en-US" sz="3200" b="1" i="0" u="none" strike="noStrike" kern="1200" cap="none" spc="0" normalizeH="0" baseline="0" noProof="1">
                <a:solidFill>
                  <a:schemeClr val="tx1"/>
                </a:solidFill>
                <a:latin typeface="+mn-lt"/>
                <a:ea typeface="+mn-ea"/>
                <a:cs typeface="+mn-cs"/>
                <a:sym typeface="+mn-ea"/>
              </a:rPr>
              <a:t>种</a:t>
            </a:r>
            <a:r>
              <a:rPr kumimoji="0" lang="zh-CN" altLang="en-US" sz="3200" b="1" i="0" u="none" strike="noStrike" kern="1200" cap="none" spc="0" normalizeH="0" baseline="0" noProof="1">
                <a:solidFill>
                  <a:schemeClr val="tx1"/>
                </a:solidFill>
                <a:latin typeface="+mn-lt"/>
                <a:ea typeface="+mn-ea"/>
                <a:cs typeface="+mn-cs"/>
              </a:rPr>
              <a:t>变量。例如： </a:t>
            </a:r>
            <a:r>
              <a:rPr kumimoji="0" lang="en-US" altLang="zh-CN" sz="3200" b="1" i="0" u="none" strike="noStrike" kern="1200" cap="none" spc="0" normalizeH="0" baseline="0" noProof="1">
                <a:solidFill>
                  <a:schemeClr val="tx1"/>
                </a:solidFill>
                <a:latin typeface="+mn-lt"/>
                <a:ea typeface="+mn-ea"/>
                <a:cs typeface="+mn-cs"/>
              </a:rPr>
              <a:t>Sum(a, b)       int x, y</a:t>
            </a:r>
            <a:endParaRPr kumimoji="0" lang="en-US" altLang="zh-CN" sz="3200" b="1"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ct val="20000"/>
              </a:spcBef>
              <a:spcAft>
                <a:spcPct val="0"/>
              </a:spcAft>
              <a:buClr>
                <a:srgbClr val="3333FF"/>
              </a:buClr>
              <a:buSzPct val="60000"/>
              <a:buFont typeface="Wingdings" panose="05000000000000000000" pitchFamily="2" charset="2"/>
              <a:buNone/>
            </a:pPr>
            <a:endParaRPr kumimoji="0" lang="zh-CN" altLang="en-US" sz="3200" b="1" i="0" u="none" strike="noStrike" kern="1200" cap="none" spc="0" normalizeH="0" baseline="0" noProof="1">
              <a:solidFill>
                <a:schemeClr val="tx1"/>
              </a:solidFill>
              <a:latin typeface="+mn-lt"/>
              <a:ea typeface="+mn-ea"/>
              <a:cs typeface="+mn-cs"/>
            </a:endParaRPr>
          </a:p>
        </p:txBody>
      </p:sp>
      <p:sp>
        <p:nvSpPr>
          <p:cNvPr id="1126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charRg st="0" end="42"/>
                                            </p:txEl>
                                          </p:spTgt>
                                        </p:tgtEl>
                                        <p:attrNameLst>
                                          <p:attrName>style.visibility</p:attrName>
                                        </p:attrNameLst>
                                      </p:cBhvr>
                                      <p:to>
                                        <p:strVal val="visible"/>
                                      </p:to>
                                    </p:set>
                                    <p:animEffect transition="in" filter="box(in)">
                                      <p:cBhvr>
                                        <p:cTn id="7" dur="500"/>
                                        <p:tgtEl>
                                          <p:spTgt spid="13315">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315">
                                            <p:txEl>
                                              <p:charRg st="42" end="82"/>
                                            </p:txEl>
                                          </p:spTgt>
                                        </p:tgtEl>
                                        <p:attrNameLst>
                                          <p:attrName>style.visibility</p:attrName>
                                        </p:attrNameLst>
                                      </p:cBhvr>
                                      <p:to>
                                        <p:strVal val="visible"/>
                                      </p:to>
                                    </p:set>
                                    <p:animEffect transition="in" filter="box(in)">
                                      <p:cBhvr>
                                        <p:cTn id="12" dur="500"/>
                                        <p:tgtEl>
                                          <p:spTgt spid="13315">
                                            <p:txEl>
                                              <p:charRg st="42" end="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15">
                                            <p:txEl>
                                              <p:charRg st="82" end="99"/>
                                            </p:txEl>
                                          </p:spTgt>
                                        </p:tgtEl>
                                        <p:attrNameLst>
                                          <p:attrName>style.visibility</p:attrName>
                                        </p:attrNameLst>
                                      </p:cBhvr>
                                      <p:to>
                                        <p:strVal val="visible"/>
                                      </p:to>
                                    </p:set>
                                    <p:animEffect transition="in" filter="box(in)">
                                      <p:cBhvr>
                                        <p:cTn id="17" dur="500"/>
                                        <p:tgtEl>
                                          <p:spTgt spid="13315">
                                            <p:txEl>
                                              <p:charRg st="82"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315">
                                            <p:txEl>
                                              <p:charRg st="99" end="162"/>
                                            </p:txEl>
                                          </p:spTgt>
                                        </p:tgtEl>
                                        <p:attrNameLst>
                                          <p:attrName>style.visibility</p:attrName>
                                        </p:attrNameLst>
                                      </p:cBhvr>
                                      <p:to>
                                        <p:strVal val="visible"/>
                                      </p:to>
                                    </p:set>
                                    <p:animEffect transition="in" filter="box(in)">
                                      <p:cBhvr>
                                        <p:cTn id="22" dur="500"/>
                                        <p:tgtEl>
                                          <p:spTgt spid="13315">
                                            <p:txEl>
                                              <p:charRg st="99"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337"/>
          <p:cNvSpPr>
            <a:spLocks noGrp="1"/>
          </p:cNvSpPr>
          <p:nvPr>
            <p:ph type="title"/>
          </p:nvPr>
        </p:nvSpPr>
        <p:spPr>
          <a:ln/>
        </p:spPr>
        <p:txBody>
          <a:bodyPr anchor="ctr" anchorCtr="0"/>
          <a:p>
            <a:r>
              <a:rPr lang="en-US" altLang="zh-CN" b="1"/>
              <a:t>2.2</a:t>
            </a:r>
            <a:r>
              <a:rPr lang="zh-CN" altLang="en-US" b="1"/>
              <a:t>  变量和常量</a:t>
            </a:r>
            <a:endParaRPr lang="zh-CN" altLang="en-US" b="1"/>
          </a:p>
        </p:txBody>
      </p:sp>
      <p:sp>
        <p:nvSpPr>
          <p:cNvPr id="12290" name="文本占位符 14338"/>
          <p:cNvSpPr>
            <a:spLocks noGrp="1"/>
          </p:cNvSpPr>
          <p:nvPr>
            <p:ph idx="1"/>
          </p:nvPr>
        </p:nvSpPr>
        <p:spPr>
          <a:xfrm>
            <a:off x="685800" y="1981200"/>
            <a:ext cx="8062913" cy="4687888"/>
          </a:xfrm>
          <a:ln/>
        </p:spPr>
        <p:txBody>
          <a:bodyPr anchor="t" anchorCtr="0"/>
          <a:p>
            <a:pPr>
              <a:buClr>
                <a:srgbClr val="3333FF"/>
              </a:buClr>
              <a:buFont typeface="Wingdings" panose="05000000000000000000" pitchFamily="2" charset="2"/>
              <a:buChar char="n"/>
            </a:pPr>
            <a:r>
              <a:rPr lang="en-US" altLang="zh-CN" sz="2800" b="1">
                <a:latin typeface="Times New Roman" panose="02020603050405020304" pitchFamily="2" charset="0"/>
              </a:rPr>
              <a:t> </a:t>
            </a:r>
            <a:r>
              <a:rPr lang="en-US" altLang="zh-CN" sz="2800" b="1"/>
              <a:t>Java</a:t>
            </a:r>
            <a:r>
              <a:rPr lang="zh-CN" altLang="en-US" sz="2800" b="1"/>
              <a:t>程序运行</a:t>
            </a:r>
            <a:r>
              <a:rPr lang="zh-CN" altLang="en-US" sz="2800" b="1">
                <a:latin typeface="Times New Roman" panose="02020603050405020304" pitchFamily="2" charset="0"/>
              </a:rPr>
              <a:t>过程中，其值可以改变的量称为</a:t>
            </a:r>
            <a:r>
              <a:rPr lang="zh-CN" altLang="en-US" sz="2800" b="1">
                <a:solidFill>
                  <a:srgbClr val="FF3300"/>
                </a:solidFill>
                <a:latin typeface="Times New Roman" panose="02020603050405020304" pitchFamily="2" charset="0"/>
              </a:rPr>
              <a:t>变量</a:t>
            </a:r>
            <a:r>
              <a:rPr lang="zh-CN" altLang="en-US" sz="2800" b="1">
                <a:latin typeface="Times New Roman" panose="02020603050405020304" pitchFamily="2" charset="0"/>
              </a:rPr>
              <a:t>。 </a:t>
            </a:r>
            <a:endParaRPr lang="zh-CN" altLang="en-US" sz="2800" b="1">
              <a:latin typeface="Times New Roman" panose="02020603050405020304" pitchFamily="2" charset="0"/>
            </a:endParaRPr>
          </a:p>
          <a:p>
            <a:pPr>
              <a:buClr>
                <a:srgbClr val="3333FF"/>
              </a:buClr>
              <a:buFont typeface="Wingdings" panose="05000000000000000000" pitchFamily="2" charset="2"/>
              <a:buChar char="n"/>
            </a:pPr>
            <a:r>
              <a:rPr lang="en-US" altLang="zh-CN" sz="2800" b="1">
                <a:sym typeface="Arial" panose="020B0604020202020204" pitchFamily="34" charset="0"/>
              </a:rPr>
              <a:t>Java</a:t>
            </a:r>
            <a:r>
              <a:rPr lang="zh-CN" altLang="en-US" sz="2800" b="1">
                <a:sym typeface="Arial" panose="020B0604020202020204" pitchFamily="34" charset="0"/>
              </a:rPr>
              <a:t>程序运行时，值不可修改的量称为</a:t>
            </a:r>
            <a:r>
              <a:rPr lang="zh-CN" altLang="en-US" sz="2800" b="1">
                <a:solidFill>
                  <a:srgbClr val="FF0000"/>
                </a:solidFill>
                <a:sym typeface="Arial" panose="020B0604020202020204" pitchFamily="34" charset="0"/>
              </a:rPr>
              <a:t>常量</a:t>
            </a:r>
            <a:r>
              <a:rPr lang="zh-CN" altLang="en-US" sz="2800" b="1">
                <a:sym typeface="Arial" panose="020B0604020202020204" pitchFamily="34" charset="0"/>
              </a:rPr>
              <a:t>。</a:t>
            </a:r>
            <a:endParaRPr lang="zh-CN" altLang="en-US" sz="2800" b="1">
              <a:latin typeface="Times New Roman" panose="02020603050405020304" pitchFamily="2" charset="0"/>
            </a:endParaRPr>
          </a:p>
          <a:p>
            <a:pPr>
              <a:buClr>
                <a:srgbClr val="3333FF"/>
              </a:buClr>
              <a:buFont typeface="Wingdings" panose="05000000000000000000" pitchFamily="2" charset="2"/>
              <a:buChar char="n"/>
            </a:pPr>
            <a:endParaRPr lang="zh-CN" altLang="en-US" sz="2800" b="1"/>
          </a:p>
          <a:p>
            <a:pPr>
              <a:buClr>
                <a:srgbClr val="3333FF"/>
              </a:buClr>
              <a:buFont typeface="Wingdings" panose="05000000000000000000" pitchFamily="2" charset="2"/>
              <a:buNone/>
            </a:pPr>
            <a:endParaRPr lang="zh-CN" altLang="en-US" b="1">
              <a:latin typeface="Times New Roman" panose="02020603050405020304" pitchFamily="2" charset="0"/>
            </a:endParaRPr>
          </a:p>
          <a:p>
            <a:pPr>
              <a:buClr>
                <a:srgbClr val="3333FF"/>
              </a:buClr>
              <a:buFont typeface="Wingdings" panose="05000000000000000000" pitchFamily="2" charset="2"/>
              <a:buNone/>
            </a:pPr>
            <a:endParaRPr lang="zh-CN" altLang="en-US" b="1"/>
          </a:p>
        </p:txBody>
      </p:sp>
      <p:sp>
        <p:nvSpPr>
          <p:cNvPr id="1229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6385"/>
          <p:cNvSpPr>
            <a:spLocks noGrp="1"/>
          </p:cNvSpPr>
          <p:nvPr>
            <p:ph type="title"/>
          </p:nvPr>
        </p:nvSpPr>
        <p:spPr>
          <a:xfrm>
            <a:off x="1154113" y="414338"/>
            <a:ext cx="7772400" cy="1143000"/>
          </a:xfrm>
          <a:ln/>
        </p:spPr>
        <p:txBody>
          <a:bodyPr anchor="ctr" anchorCtr="0"/>
          <a:p>
            <a:r>
              <a:rPr lang="zh-CN" altLang="en-US" b="1"/>
              <a:t>一、变量的特性</a:t>
            </a:r>
            <a:endParaRPr lang="zh-CN" altLang="en-US" b="1"/>
          </a:p>
        </p:txBody>
      </p:sp>
      <p:sp>
        <p:nvSpPr>
          <p:cNvPr id="16387" name="内容占位符 16386"/>
          <p:cNvSpPr>
            <a:spLocks noGrp="1"/>
          </p:cNvSpPr>
          <p:nvPr>
            <p:ph idx="1"/>
          </p:nvPr>
        </p:nvSpPr>
        <p:spPr>
          <a:xfrm>
            <a:off x="395288" y="1598613"/>
            <a:ext cx="8497887" cy="4543425"/>
          </a:xfrm>
          <a:ln/>
        </p:spPr>
        <p:txBody>
          <a:bodyPr anchor="t" anchorCtr="0"/>
          <a:p>
            <a:pPr>
              <a:buClr>
                <a:srgbClr val="3333FF"/>
              </a:buClr>
              <a:buSzPct val="80000"/>
              <a:buFont typeface="Wingdings" panose="05000000000000000000" pitchFamily="2" charset="2"/>
              <a:buChar char="n"/>
            </a:pPr>
            <a:r>
              <a:rPr lang="zh-CN" altLang="en-US" b="1"/>
              <a:t>变量名：变量命名必须遵循前面的标识符命名规则。</a:t>
            </a:r>
            <a:endParaRPr lang="zh-CN" altLang="en-US" b="1"/>
          </a:p>
          <a:p>
            <a:pPr>
              <a:buClr>
                <a:srgbClr val="3333FF"/>
              </a:buClr>
              <a:buSzPct val="80000"/>
              <a:buFont typeface="Wingdings" panose="05000000000000000000" pitchFamily="2" charset="2"/>
              <a:buChar char="n"/>
            </a:pPr>
            <a:endParaRPr lang="zh-CN" altLang="en-US" b="1"/>
          </a:p>
          <a:p>
            <a:pPr>
              <a:buClr>
                <a:srgbClr val="3333FF"/>
              </a:buClr>
              <a:buSzPct val="80000"/>
              <a:buFont typeface="Wingdings" panose="05000000000000000000" pitchFamily="2" charset="2"/>
              <a:buChar char="n"/>
            </a:pPr>
            <a:r>
              <a:rPr lang="zh-CN" altLang="en-US" b="1">
                <a:sym typeface="Arial" panose="020B0604020202020204" pitchFamily="34" charset="0"/>
              </a:rPr>
              <a:t>声明变量时必须指明该变量的数据类型。</a:t>
            </a:r>
            <a:endParaRPr lang="zh-CN" altLang="en-US" b="1"/>
          </a:p>
          <a:p>
            <a:pPr>
              <a:buClr>
                <a:srgbClr val="3333FF"/>
              </a:buClr>
              <a:buSzPct val="80000"/>
              <a:buFont typeface="Wingdings" panose="05000000000000000000" pitchFamily="2" charset="2"/>
              <a:buChar char="n"/>
            </a:pPr>
            <a:endParaRPr lang="zh-CN" altLang="en-US" b="1"/>
          </a:p>
          <a:p>
            <a:pPr>
              <a:buClr>
                <a:srgbClr val="3333FF"/>
              </a:buClr>
              <a:buSzPct val="80000"/>
              <a:buFont typeface="Wingdings" panose="05000000000000000000" pitchFamily="2" charset="2"/>
              <a:buChar char="n"/>
            </a:pPr>
            <a:r>
              <a:rPr lang="zh-CN" altLang="en-US" b="1">
                <a:sym typeface="Arial" panose="020B0604020202020204" pitchFamily="34" charset="0"/>
              </a:rPr>
              <a:t>变量的作用域：即变量使用范围。</a:t>
            </a:r>
            <a:endParaRPr lang="zh-CN" altLang="en-US" b="1"/>
          </a:p>
          <a:p>
            <a:pPr>
              <a:buNone/>
            </a:pPr>
            <a:r>
              <a:rPr lang="zh-CN" altLang="en-US" b="1">
                <a:sym typeface="Arial" panose="020B0604020202020204" pitchFamily="34" charset="0"/>
              </a:rPr>
              <a:t>	声明一个变量的同时也就指明了该变量的作用域。</a:t>
            </a:r>
            <a:endParaRPr lang="zh-CN" altLang="en-US" b="1"/>
          </a:p>
          <a:p>
            <a:pPr>
              <a:buClr>
                <a:srgbClr val="3333FF"/>
              </a:buClr>
              <a:buSzPct val="80000"/>
              <a:buFont typeface="Wingdings" panose="05000000000000000000" pitchFamily="2" charset="2"/>
              <a:buChar char="n"/>
            </a:pPr>
            <a:endParaRPr lang="zh-CN" altLang="en-US" b="1"/>
          </a:p>
          <a:p>
            <a:pPr>
              <a:buClr>
                <a:srgbClr val="3333FF"/>
              </a:buClr>
              <a:buSzPct val="80000"/>
              <a:buFont typeface="Wingdings" panose="05000000000000000000" pitchFamily="2" charset="2"/>
              <a:buChar char="n"/>
            </a:pPr>
            <a:endParaRPr lang="zh-CN" altLang="en-US" b="1"/>
          </a:p>
          <a:p>
            <a:pPr>
              <a:buClr>
                <a:srgbClr val="3333FF"/>
              </a:buClr>
              <a:buSzPct val="80000"/>
              <a:buFont typeface="Wingdings" panose="05000000000000000000" pitchFamily="2" charset="2"/>
              <a:buNone/>
            </a:pPr>
            <a:r>
              <a:rPr lang="zh-CN" altLang="en-US" b="1"/>
              <a:t> </a:t>
            </a:r>
            <a:endParaRPr lang="zh-CN" altLang="en-US" b="1"/>
          </a:p>
        </p:txBody>
      </p:sp>
      <p:sp>
        <p:nvSpPr>
          <p:cNvPr id="13315"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Narrow" panose="020B0606020202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Narrow" panose="020B06060202020302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rPr>
            </a:fld>
            <a:endParaRPr lang="zh-CN" altLang="en-US" sz="14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charRg st="0" end="36"/>
                                            </p:txEl>
                                          </p:spTgt>
                                        </p:tgtEl>
                                        <p:attrNameLst>
                                          <p:attrName>style.visibility</p:attrName>
                                        </p:attrNameLst>
                                      </p:cBhvr>
                                      <p:to>
                                        <p:strVal val="visible"/>
                                      </p:to>
                                    </p:set>
                                    <p:animEffect transition="in" filter="box(in)">
                                      <p:cBhvr>
                                        <p:cTn id="7" dur="500"/>
                                        <p:tgtEl>
                                          <p:spTgt spid="16387">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87">
                                            <p:txEl>
                                              <p:charRg st="25" end="44"/>
                                            </p:txEl>
                                          </p:spTgt>
                                        </p:tgtEl>
                                        <p:attrNameLst>
                                          <p:attrName>style.visibility</p:attrName>
                                        </p:attrNameLst>
                                      </p:cBhvr>
                                      <p:to>
                                        <p:strVal val="visible"/>
                                      </p:to>
                                    </p:set>
                                    <p:animEffect transition="in" filter="box(in)">
                                      <p:cBhvr>
                                        <p:cTn id="12" dur="500"/>
                                        <p:tgtEl>
                                          <p:spTgt spid="16387">
                                            <p:txEl>
                                              <p:charRg st="25"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387">
                                            <p:txEl>
                                              <p:charRg st="25" end="44"/>
                                            </p:txEl>
                                          </p:spTgt>
                                        </p:tgtEl>
                                        <p:attrNameLst>
                                          <p:attrName>style.visibility</p:attrName>
                                        </p:attrNameLst>
                                      </p:cBhvr>
                                      <p:to>
                                        <p:strVal val="visible"/>
                                      </p:to>
                                    </p:set>
                                    <p:animEffect transition="in" filter="box(in)">
                                      <p:cBhvr>
                                        <p:cTn id="17" dur="500"/>
                                        <p:tgtEl>
                                          <p:spTgt spid="16387">
                                            <p:txEl>
                                              <p:charRg st="25" end="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387">
                                            <p:txEl>
                                              <p:charRg st="44" end="45"/>
                                            </p:txEl>
                                          </p:spTgt>
                                        </p:tgtEl>
                                        <p:attrNameLst>
                                          <p:attrName>style.visibility</p:attrName>
                                        </p:attrNameLst>
                                      </p:cBhvr>
                                      <p:to>
                                        <p:strVal val="visible"/>
                                      </p:to>
                                    </p:set>
                                    <p:animEffect transition="in" filter="box(in)">
                                      <p:cBhvr>
                                        <p:cTn id="22" dur="500"/>
                                        <p:tgtEl>
                                          <p:spTgt spid="16387">
                                            <p:txEl>
                                              <p:charRg st="44" end="4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16387">
                                            <p:txEl>
                                              <p:charRg st="85" end="87"/>
                                            </p:txEl>
                                          </p:spTgt>
                                        </p:tgtEl>
                                        <p:attrNameLst>
                                          <p:attrName>style.visibility</p:attrName>
                                        </p:attrNameLst>
                                      </p:cBhvr>
                                      <p:to>
                                        <p:strVal val="visible"/>
                                      </p:to>
                                    </p:set>
                                    <p:animEffect transition="in" filter="diamond(in)">
                                      <p:cBhvr>
                                        <p:cTn id="25" dur="2000"/>
                                        <p:tgtEl>
                                          <p:spTgt spid="16387">
                                            <p:txEl>
                                              <p:charRg st="85"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mEwODBhMzFiZDU0MGUzNzZlN2U3MTczNzEwZjc0NjcifQ=="/>
</p:tagLst>
</file>

<file path=ppt/theme/theme1.xml><?xml version="1.0" encoding="utf-8"?>
<a:theme xmlns:a="http://schemas.openxmlformats.org/drawingml/2006/main" name="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0</TotalTime>
  <Words>3896</Words>
  <Application>WPS 演示</Application>
  <PresentationFormat>在屏幕上显示</PresentationFormat>
  <Paragraphs>463</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Arial</vt:lpstr>
      <vt:lpstr>宋体</vt:lpstr>
      <vt:lpstr>Wingdings</vt:lpstr>
      <vt:lpstr>Times New Roman</vt:lpstr>
      <vt:lpstr>Arial Narrow</vt:lpstr>
      <vt:lpstr>Tahoma</vt:lpstr>
      <vt:lpstr>PMingLiU</vt:lpstr>
      <vt:lpstr>MingLiU-ExtB</vt:lpstr>
      <vt:lpstr>楷体_GB2312</vt:lpstr>
      <vt:lpstr>新宋体</vt:lpstr>
      <vt:lpstr>Courier New</vt:lpstr>
      <vt:lpstr>Batang</vt:lpstr>
      <vt:lpstr>Constantia</vt:lpstr>
      <vt:lpstr>Webdings</vt:lpstr>
      <vt:lpstr>Calibri</vt:lpstr>
      <vt:lpstr>Malgun Gothic</vt:lpstr>
      <vt:lpstr>微软雅黑</vt:lpstr>
      <vt:lpstr>Arial Unicode MS</vt:lpstr>
      <vt:lpstr>Cactus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thtfpc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Java基本语法</dc:title>
  <dc:creator>thtfpc user</dc:creator>
  <cp:lastModifiedBy>Administrator</cp:lastModifiedBy>
  <cp:revision>110</cp:revision>
  <dcterms:created xsi:type="dcterms:W3CDTF">2004-02-20T04:24:01Z</dcterms:created>
  <dcterms:modified xsi:type="dcterms:W3CDTF">2024-03-13T13:01:18Z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E1A9910090A24DE8B746B054E656306D_13</vt:lpwstr>
  </property>
</Properties>
</file>