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325" r:id="rId5"/>
    <p:sldId id="258" r:id="rId6"/>
    <p:sldId id="259" r:id="rId7"/>
    <p:sldId id="260" r:id="rId8"/>
    <p:sldId id="261" r:id="rId9"/>
    <p:sldId id="314" r:id="rId11"/>
    <p:sldId id="315" r:id="rId12"/>
    <p:sldId id="263" r:id="rId13"/>
    <p:sldId id="317" r:id="rId14"/>
    <p:sldId id="318" r:id="rId15"/>
    <p:sldId id="319" r:id="rId16"/>
    <p:sldId id="320" r:id="rId17"/>
    <p:sldId id="329" r:id="rId18"/>
    <p:sldId id="265" r:id="rId19"/>
    <p:sldId id="321" r:id="rId20"/>
    <p:sldId id="322" r:id="rId21"/>
    <p:sldId id="323" r:id="rId22"/>
    <p:sldId id="266" r:id="rId23"/>
    <p:sldId id="267" r:id="rId24"/>
    <p:sldId id="326" r:id="rId25"/>
    <p:sldId id="268" r:id="rId26"/>
    <p:sldId id="269" r:id="rId27"/>
    <p:sldId id="270" r:id="rId28"/>
    <p:sldId id="272" r:id="rId29"/>
    <p:sldId id="273" r:id="rId30"/>
    <p:sldId id="327" r:id="rId31"/>
    <p:sldId id="328" r:id="rId32"/>
    <p:sldId id="330" r:id="rId33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644"/>
  </p:normalViewPr>
  <p:slideViewPr>
    <p:cSldViewPr showGuides="1">
      <p:cViewPr varScale="1">
        <p:scale>
          <a:sx n="61" d="100"/>
          <a:sy n="61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页眉占位符 133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13315" name="日期占位符 1331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13316" name="幻灯片图像占位符 13315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317" name="文本占位符 13316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318" name="页脚占位符 1331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13319" name="灯片编号占位符 1331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10594" name="幻灯片图像占位符 1105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0595" name="文本占位符 110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b="1" dirty="0">
                <a:solidFill>
                  <a:srgbClr val="40458C"/>
                </a:solidFill>
              </a:rPr>
              <a:t>执行结果</a:t>
            </a:r>
            <a:r>
              <a:rPr lang="zh-CN" altLang="en-US" b="1" dirty="0"/>
              <a:t> </a:t>
            </a:r>
            <a:r>
              <a:rPr lang="zh-TW" altLang="en-US" b="1" dirty="0"/>
              <a:t>：</a:t>
            </a:r>
            <a:endParaRPr lang="zh-TW" altLang="en-US" dirty="0"/>
          </a:p>
          <a:p>
            <a:pPr lvl="0"/>
            <a:r>
              <a:rPr lang="zh-CN" altLang="en-US" dirty="0">
                <a:solidFill>
                  <a:srgbClr val="40458C"/>
                </a:solidFill>
              </a:rPr>
              <a:t>本月您家的用电度数是</a:t>
            </a:r>
            <a:r>
              <a:rPr lang="en-US" altLang="zh-CN" dirty="0">
                <a:solidFill>
                  <a:srgbClr val="40458C"/>
                </a:solidFill>
              </a:rPr>
              <a:t>:   -25</a:t>
            </a:r>
            <a:r>
              <a:rPr lang="zh-CN" altLang="en-US" dirty="0">
                <a:solidFill>
                  <a:srgbClr val="40458C"/>
                </a:solidFill>
              </a:rPr>
              <a:t>度</a:t>
            </a:r>
            <a:endParaRPr lang="zh-CN" altLang="en-US" dirty="0"/>
          </a:p>
          <a:p>
            <a:pPr lvl="0"/>
            <a:r>
              <a:rPr lang="zh-CN" altLang="en-US" dirty="0">
                <a:solidFill>
                  <a:srgbClr val="40458C"/>
                </a:solidFill>
              </a:rPr>
              <a:t>请输入正数的度数</a:t>
            </a:r>
            <a:r>
              <a:rPr lang="en-US" altLang="zh-CN">
                <a:solidFill>
                  <a:srgbClr val="40458C"/>
                </a:solidFill>
              </a:rPr>
              <a:t>!!!</a:t>
            </a:r>
            <a:endParaRPr lang="en-US" altLang="zh-CN"/>
          </a:p>
          <a:p>
            <a:pPr lvl="0"/>
            <a:r>
              <a:rPr lang="en-US" altLang="zh-CN" dirty="0" err="1">
                <a:solidFill>
                  <a:srgbClr val="40458C"/>
                </a:solidFill>
              </a:rPr>
              <a:t>&gt;java EleFee</a:t>
            </a:r>
            <a:r>
              <a:rPr lang="en-US" altLang="zh-CN">
                <a:solidFill>
                  <a:srgbClr val="40458C"/>
                </a:solidFill>
              </a:rPr>
              <a:t> 25</a:t>
            </a:r>
            <a:endParaRPr lang="en-US" altLang="zh-CN"/>
          </a:p>
          <a:p>
            <a:pPr lvl="0"/>
            <a:r>
              <a:rPr lang="zh-CN" altLang="en-US" dirty="0">
                <a:solidFill>
                  <a:srgbClr val="40458C"/>
                </a:solidFill>
              </a:rPr>
              <a:t>本月您家的用电度数是</a:t>
            </a:r>
            <a:r>
              <a:rPr lang="en-US" altLang="zh-CN" dirty="0">
                <a:solidFill>
                  <a:srgbClr val="40458C"/>
                </a:solidFill>
              </a:rPr>
              <a:t>:   25</a:t>
            </a:r>
            <a:r>
              <a:rPr lang="zh-CN" altLang="en-US" dirty="0">
                <a:solidFill>
                  <a:srgbClr val="40458C"/>
                </a:solidFill>
              </a:rPr>
              <a:t>度</a:t>
            </a:r>
            <a:endParaRPr lang="zh-CN" altLang="en-US" dirty="0"/>
          </a:p>
          <a:p>
            <a:pPr lvl="0"/>
            <a:r>
              <a:rPr lang="zh-CN" altLang="en-US" dirty="0">
                <a:solidFill>
                  <a:srgbClr val="40458C"/>
                </a:solidFill>
              </a:rPr>
              <a:t>您需要缴的电费是</a:t>
            </a:r>
            <a:r>
              <a:rPr lang="en-US" altLang="zh-CN" dirty="0">
                <a:solidFill>
                  <a:srgbClr val="40458C"/>
                </a:solidFill>
              </a:rPr>
              <a:t>:     3.75</a:t>
            </a:r>
            <a:r>
              <a:rPr lang="zh-CN" altLang="en-US" dirty="0">
                <a:solidFill>
                  <a:srgbClr val="40458C"/>
                </a:solidFill>
              </a:rPr>
              <a:t>元</a:t>
            </a:r>
            <a:endParaRPr lang="zh-CN" altLang="en-US" dirty="0"/>
          </a:p>
          <a:p>
            <a:pPr lvl="0"/>
            <a:r>
              <a:rPr lang="en-US" altLang="zh-CN" dirty="0" err="1">
                <a:solidFill>
                  <a:srgbClr val="40458C"/>
                </a:solidFill>
              </a:rPr>
              <a:t>&gt;java EleFee</a:t>
            </a:r>
            <a:r>
              <a:rPr lang="en-US" altLang="zh-CN">
                <a:solidFill>
                  <a:srgbClr val="40458C"/>
                </a:solidFill>
              </a:rPr>
              <a:t> 250</a:t>
            </a:r>
            <a:endParaRPr lang="en-US" altLang="zh-CN"/>
          </a:p>
          <a:p>
            <a:pPr lvl="0"/>
            <a:r>
              <a:rPr lang="zh-CN" altLang="en-US" dirty="0">
                <a:solidFill>
                  <a:srgbClr val="40458C"/>
                </a:solidFill>
              </a:rPr>
              <a:t>本月您家的用电度数是</a:t>
            </a:r>
            <a:r>
              <a:rPr lang="en-US" altLang="zh-CN" dirty="0">
                <a:solidFill>
                  <a:srgbClr val="40458C"/>
                </a:solidFill>
              </a:rPr>
              <a:t>:   250</a:t>
            </a:r>
            <a:r>
              <a:rPr lang="zh-CN" altLang="en-US" dirty="0">
                <a:solidFill>
                  <a:srgbClr val="40458C"/>
                </a:solidFill>
              </a:rPr>
              <a:t>度</a:t>
            </a:r>
            <a:endParaRPr lang="zh-CN" altLang="en-US" dirty="0"/>
          </a:p>
          <a:p>
            <a:pPr lvl="0"/>
            <a:r>
              <a:rPr lang="zh-CN" altLang="en-US" dirty="0">
                <a:solidFill>
                  <a:srgbClr val="40458C"/>
                </a:solidFill>
              </a:rPr>
              <a:t>您需要缴的电费是</a:t>
            </a:r>
            <a:r>
              <a:rPr lang="en-US" altLang="zh-CN" dirty="0">
                <a:solidFill>
                  <a:srgbClr val="40458C"/>
                </a:solidFill>
              </a:rPr>
              <a:t>:     38.5</a:t>
            </a:r>
            <a:r>
              <a:rPr lang="zh-CN" altLang="en-US" dirty="0">
                <a:solidFill>
                  <a:srgbClr val="40458C"/>
                </a:solidFill>
              </a:rPr>
              <a:t>元</a:t>
            </a:r>
            <a:endParaRPr lang="zh-CN" altLang="en-US" dirty="0"/>
          </a:p>
          <a:p>
            <a:pPr lvl="0"/>
            <a:r>
              <a:rPr lang="en-US" altLang="zh-CN" dirty="0" err="1">
                <a:solidFill>
                  <a:srgbClr val="40458C"/>
                </a:solidFill>
              </a:rPr>
              <a:t>&gt;java EleFee</a:t>
            </a:r>
            <a:r>
              <a:rPr lang="en-US" altLang="zh-CN">
                <a:solidFill>
                  <a:srgbClr val="40458C"/>
                </a:solidFill>
              </a:rPr>
              <a:t> 550</a:t>
            </a:r>
            <a:endParaRPr lang="en-US" altLang="zh-CN"/>
          </a:p>
          <a:p>
            <a:pPr lvl="0"/>
            <a:r>
              <a:rPr lang="zh-CN" altLang="en-US" dirty="0">
                <a:solidFill>
                  <a:srgbClr val="40458C"/>
                </a:solidFill>
              </a:rPr>
              <a:t>本月您家的用电度数是</a:t>
            </a:r>
            <a:r>
              <a:rPr lang="en-US" altLang="zh-CN" dirty="0">
                <a:solidFill>
                  <a:srgbClr val="40458C"/>
                </a:solidFill>
              </a:rPr>
              <a:t>:   550</a:t>
            </a:r>
            <a:r>
              <a:rPr lang="zh-CN" altLang="en-US" dirty="0">
                <a:solidFill>
                  <a:srgbClr val="40458C"/>
                </a:solidFill>
              </a:rPr>
              <a:t>度</a:t>
            </a:r>
            <a:endParaRPr lang="zh-CN" altLang="en-US" dirty="0"/>
          </a:p>
          <a:p>
            <a:pPr lvl="0"/>
            <a:r>
              <a:rPr lang="zh-CN" altLang="en-US" dirty="0">
                <a:solidFill>
                  <a:srgbClr val="40458C"/>
                </a:solidFill>
              </a:rPr>
              <a:t>您需要缴的电费是</a:t>
            </a:r>
            <a:r>
              <a:rPr lang="en-US" altLang="zh-CN" dirty="0">
                <a:solidFill>
                  <a:srgbClr val="40458C"/>
                </a:solidFill>
              </a:rPr>
              <a:t>:     115.5</a:t>
            </a:r>
            <a:r>
              <a:rPr lang="zh-CN" altLang="en-US" dirty="0">
                <a:solidFill>
                  <a:srgbClr val="40458C"/>
                </a:solidFill>
              </a:rPr>
              <a:t>元</a:t>
            </a:r>
            <a:endParaRPr lang="zh-CN" altLang="en-US" dirty="0">
              <a:solidFill>
                <a:srgbClr val="40458C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直接连接符 35841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3" name="标题 35842"/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5844" name="副标题 35843"/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 sz="3200"/>
            </a:lvl1pPr>
            <a:lvl2pPr marL="344805" lvl="1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3200"/>
            </a:lvl2pPr>
            <a:lvl3pPr marL="694055" lvl="2" indent="0" algn="ctr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3200"/>
            </a:lvl3pPr>
            <a:lvl4pPr marL="989330" lvl="3" indent="0" algn="ctr"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3200"/>
            </a:lvl4pPr>
            <a:lvl5pPr marL="1282700" lvl="4" indent="0" algn="ctr">
              <a:buClr>
                <a:schemeClr val="folHlink"/>
              </a:buClr>
              <a:buSzPct val="80000"/>
              <a:buFont typeface="Wingdings" panose="05000000000000000000" pitchFamily="2" charset="2"/>
              <a:buNone/>
              <a:defRPr sz="3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35845" name="日期占位符 35844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fld id="{BB962C8B-B14F-4D97-AF65-F5344CB8AC3E}" type="datetime1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846" name="页脚占位符 3584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5847" name="灯片编号占位符 3584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5848" name="组合 35847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5849" name="椭圆 35848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0" name="椭圆 35849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1" name="椭圆 35850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2" name="椭圆 35851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3" name="椭圆 35852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4" name="椭圆 35853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5" name="椭圆 35854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6" name="椭圆 35855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7" name="椭圆 35856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8" name="椭圆 35857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9" name="椭圆 35858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0" name="椭圆 35859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1" name="椭圆 35860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2" name="椭圆 35861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3" name="椭圆 35862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4" name="椭圆 35863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5" name="椭圆 35864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6" name="椭圆 35865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7" name="椭圆 35866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8" name="椭圆 35867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9" name="椭圆 35868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70" name="椭圆 35869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71" name="椭圆 35870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72" name="椭圆 35871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73" name="椭圆 35872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74" name="椭圆 35873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75" name="椭圆 35874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76" name="椭圆 35875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77" name="椭圆 35876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78" name="椭圆 35877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79" name="椭圆 35878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5880" name="直接连接符 35879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直接连接符 34817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19" name="标题 34818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4820" name="文本占位符 34819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1" name="日期占位符 34820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822" name="页脚占位符 3482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4823" name="灯片编号占位符 34822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4824" name="组合 34823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4825" name="椭圆 34824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6" name="椭圆 34825"/>
            <p:cNvSpPr/>
            <p:nvPr/>
          </p:nvSpPr>
          <p:spPr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7" name="椭圆 34826"/>
            <p:cNvSpPr/>
            <p:nvPr/>
          </p:nvSpPr>
          <p:spPr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8" name="椭圆 34827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9" name="椭圆 34828"/>
            <p:cNvSpPr/>
            <p:nvPr/>
          </p:nvSpPr>
          <p:spPr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0" name="椭圆 34829"/>
            <p:cNvSpPr/>
            <p:nvPr/>
          </p:nvSpPr>
          <p:spPr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1" name="椭圆 34830"/>
            <p:cNvSpPr/>
            <p:nvPr/>
          </p:nvSpPr>
          <p:spPr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2" name="椭圆 34831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3" name="椭圆 34832"/>
            <p:cNvSpPr/>
            <p:nvPr/>
          </p:nvSpPr>
          <p:spPr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4" name="椭圆 34833"/>
            <p:cNvSpPr/>
            <p:nvPr/>
          </p:nvSpPr>
          <p:spPr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5" name="椭圆 34834"/>
            <p:cNvSpPr/>
            <p:nvPr/>
          </p:nvSpPr>
          <p:spPr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6" name="椭圆 34835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7" name="椭圆 34836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8" name="椭圆 34837"/>
            <p:cNvSpPr/>
            <p:nvPr/>
          </p:nvSpPr>
          <p:spPr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9" name="椭圆 34838"/>
            <p:cNvSpPr/>
            <p:nvPr/>
          </p:nvSpPr>
          <p:spPr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0" name="椭圆 34839"/>
            <p:cNvSpPr/>
            <p:nvPr/>
          </p:nvSpPr>
          <p:spPr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1" name="椭圆 34840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2" name="椭圆 34841"/>
            <p:cNvSpPr/>
            <p:nvPr/>
          </p:nvSpPr>
          <p:spPr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3" name="椭圆 34842"/>
            <p:cNvSpPr/>
            <p:nvPr/>
          </p:nvSpPr>
          <p:spPr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4" name="椭圆 34843"/>
            <p:cNvSpPr/>
            <p:nvPr/>
          </p:nvSpPr>
          <p:spPr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5" name="椭圆 34844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6" name="椭圆 34845"/>
            <p:cNvSpPr/>
            <p:nvPr/>
          </p:nvSpPr>
          <p:spPr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7" name="椭圆 34846"/>
            <p:cNvSpPr/>
            <p:nvPr/>
          </p:nvSpPr>
          <p:spPr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8" name="椭圆 34847"/>
            <p:cNvSpPr/>
            <p:nvPr/>
          </p:nvSpPr>
          <p:spPr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49" name="椭圆 34848"/>
            <p:cNvSpPr/>
            <p:nvPr/>
          </p:nvSpPr>
          <p:spPr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50" name="椭圆 34849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51" name="椭圆 34850"/>
            <p:cNvSpPr/>
            <p:nvPr/>
          </p:nvSpPr>
          <p:spPr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52" name="椭圆 34851"/>
            <p:cNvSpPr/>
            <p:nvPr/>
          </p:nvSpPr>
          <p:spPr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53" name="椭圆 34852"/>
            <p:cNvSpPr/>
            <p:nvPr/>
          </p:nvSpPr>
          <p:spPr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54" name="椭圆 34853"/>
            <p:cNvSpPr/>
            <p:nvPr/>
          </p:nvSpPr>
          <p:spPr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55" name="椭圆 34854"/>
            <p:cNvSpPr/>
            <p:nvPr/>
          </p:nvSpPr>
          <p:spPr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4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4" name="标题 8193"/>
          <p:cNvSpPr>
            <a:spLocks noGrp="1"/>
          </p:cNvSpPr>
          <p:nvPr>
            <p:ph type="ctrTitle"/>
          </p:nvPr>
        </p:nvSpPr>
        <p:spPr/>
        <p:txBody>
          <a:bodyPr anchor="b"/>
          <a:p>
            <a:pPr algn="ctr" defTabSz="914400">
              <a:buSzTx/>
            </a:pPr>
            <a:r>
              <a:rPr lang="en-US" altLang="zh-CN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第三章  控制流程 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副标题 8194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SzPct val="70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江峰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58" name="标题 450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800" b="0" dirty="0">
                <a:solidFill>
                  <a:srgbClr val="40458C"/>
                </a:solidFill>
                <a:latin typeface="Times New Roman" panose="02020603050405020304" pitchFamily="18" charset="0"/>
              </a:rPr>
              <a:t>范例</a:t>
            </a:r>
            <a:r>
              <a:rPr lang="en-US" altLang="zh-CN" sz="3800" b="0">
                <a:solidFill>
                  <a:srgbClr val="40458C"/>
                </a:solidFill>
                <a:latin typeface="Times New Roman" panose="02020603050405020304" pitchFamily="18" charset="0"/>
              </a:rPr>
              <a:t>3_2</a:t>
            </a:r>
            <a:endParaRPr lang="en-US" altLang="zh-TW" sz="3800" b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文本占位符 45058"/>
          <p:cNvSpPr>
            <a:spLocks noGrp="1"/>
          </p:cNvSpPr>
          <p:nvPr>
            <p:ph type="body" sz="half" idx="1"/>
          </p:nvPr>
        </p:nvSpPr>
        <p:spPr>
          <a:xfrm>
            <a:off x="468313" y="1719263"/>
            <a:ext cx="8280400" cy="989012"/>
          </a:xfrm>
        </p:spPr>
        <p:txBody>
          <a:bodyPr/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求出输入的三个数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的中位数，也就是值在中</a:t>
            </a:r>
            <a:endParaRPr lang="zh-CN" altLang="en-US" sz="2800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间的那一个。</a:t>
            </a:r>
            <a:endParaRPr lang="zh-CN" altLang="en-US" sz="2800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900">
                <a:solidFill>
                  <a:srgbClr val="3333CC"/>
                </a:solidFill>
                <a:latin typeface="Times New Roman" panose="02020603050405020304" pitchFamily="18" charset="0"/>
              </a:rPr>
              <a:t>	</a:t>
            </a:r>
            <a:endParaRPr lang="zh-CN" altLang="en-US" sz="190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900">
                <a:solidFill>
                  <a:srgbClr val="3333CC"/>
                </a:solidFill>
                <a:latin typeface="Times New Roman" panose="02020603050405020304" pitchFamily="18" charset="0"/>
              </a:rPr>
              <a:t>	</a:t>
            </a:r>
            <a:endParaRPr lang="zh-CN" altLang="en-US" sz="19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96" name="内容占位符 45095"/>
          <p:cNvGraphicFramePr/>
          <p:nvPr>
            <p:ph sz="half" idx="2"/>
          </p:nvPr>
        </p:nvGraphicFramePr>
        <p:xfrm>
          <a:off x="468313" y="3068638"/>
          <a:ext cx="8229600" cy="2800350"/>
        </p:xfrm>
        <a:graphic>
          <a:graphicData uri="http://schemas.openxmlformats.org/drawingml/2006/table">
            <a:tbl>
              <a:tblPr/>
              <a:tblGrid>
                <a:gridCol w="1450975"/>
                <a:gridCol w="2016125"/>
                <a:gridCol w="2447925"/>
                <a:gridCol w="2314575"/>
              </a:tblGrid>
              <a:tr h="7000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40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a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b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c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a</a:t>
                      </a:r>
                      <a:endParaRPr lang="zh-CN" altLang="en-US" sz="4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\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&gt;/=/&lt;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&gt;/=/&lt;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b</a:t>
                      </a:r>
                      <a:endParaRPr lang="zh-CN" altLang="en-US" sz="4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\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\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&gt;/=/&lt;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c</a:t>
                      </a:r>
                      <a:endParaRPr lang="zh-CN" altLang="en-US" sz="4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\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\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4000"/>
                        <a:t>\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4690" name="标题 1146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代码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4691" name="文本占位符 11469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/>
              <a:t>if ((b&gt;</a:t>
            </a:r>
            <a:r>
              <a:rPr lang="en-US" altLang="zh-CN">
                <a:solidFill>
                  <a:srgbClr val="3333CC"/>
                </a:solidFill>
              </a:rPr>
              <a:t>a</a:t>
            </a:r>
            <a:r>
              <a:rPr lang="en-US" altLang="zh-CN"/>
              <a:t>)&amp;&amp;(</a:t>
            </a:r>
            <a:r>
              <a:rPr lang="en-US" altLang="zh-CN">
                <a:solidFill>
                  <a:srgbClr val="3333CC"/>
                </a:solidFill>
              </a:rPr>
              <a:t>a</a:t>
            </a:r>
            <a:r>
              <a:rPr lang="en-US" altLang="zh-CN"/>
              <a:t>&gt;c)||(c&gt;</a:t>
            </a:r>
            <a:r>
              <a:rPr lang="en-US" altLang="zh-CN">
                <a:solidFill>
                  <a:srgbClr val="3333CC"/>
                </a:solidFill>
              </a:rPr>
              <a:t>a</a:t>
            </a:r>
            <a:r>
              <a:rPr lang="en-US" altLang="zh-CN"/>
              <a:t>)&amp;&amp;(</a:t>
            </a:r>
            <a:r>
              <a:rPr lang="en-US" altLang="zh-CN">
                <a:solidFill>
                  <a:srgbClr val="3333CC"/>
                </a:solidFill>
              </a:rPr>
              <a:t>a</a:t>
            </a:r>
            <a:r>
              <a:rPr lang="en-US" altLang="zh-CN"/>
              <a:t>&gt;b)) </a:t>
            </a:r>
            <a:endParaRPr lang="en-US" altLang="zh-CN"/>
          </a:p>
          <a:p>
            <a:pPr>
              <a:buNone/>
            </a:pPr>
            <a:r>
              <a:rPr lang="en-US" altLang="zh-CN" err="1"/>
              <a:t>		System.out.println("The</a:t>
            </a:r>
            <a:r>
              <a:rPr lang="en-US" altLang="zh-CN"/>
              <a:t> mid-num is "+</a:t>
            </a:r>
            <a:r>
              <a:rPr lang="en-US" altLang="zh-CN">
                <a:solidFill>
                  <a:srgbClr val="3333CC"/>
                </a:solidFill>
              </a:rPr>
              <a:t>a</a:t>
            </a:r>
            <a:r>
              <a:rPr lang="en-US" altLang="zh-CN"/>
              <a:t>);</a:t>
            </a:r>
            <a:endParaRPr lang="en-US" altLang="zh-CN"/>
          </a:p>
          <a:p>
            <a:pPr>
              <a:buNone/>
            </a:pPr>
            <a:r>
              <a:rPr lang="en-US" altLang="zh-CN"/>
              <a:t>if ((a&gt;</a:t>
            </a:r>
            <a:r>
              <a:rPr lang="en-US" altLang="zh-CN">
                <a:solidFill>
                  <a:srgbClr val="3333CC"/>
                </a:solidFill>
              </a:rPr>
              <a:t>b</a:t>
            </a:r>
            <a:r>
              <a:rPr lang="en-US" altLang="zh-CN"/>
              <a:t>)&amp;&amp;(</a:t>
            </a:r>
            <a:r>
              <a:rPr lang="en-US" altLang="zh-CN">
                <a:solidFill>
                  <a:srgbClr val="3333CC"/>
                </a:solidFill>
              </a:rPr>
              <a:t>b</a:t>
            </a:r>
            <a:r>
              <a:rPr lang="en-US" altLang="zh-CN"/>
              <a:t>&gt;c)||(c&gt;</a:t>
            </a:r>
            <a:r>
              <a:rPr lang="en-US" altLang="zh-CN">
                <a:solidFill>
                  <a:srgbClr val="3333CC"/>
                </a:solidFill>
              </a:rPr>
              <a:t>b</a:t>
            </a:r>
            <a:r>
              <a:rPr lang="en-US" altLang="zh-CN"/>
              <a:t>)&amp;&amp;(</a:t>
            </a:r>
            <a:r>
              <a:rPr lang="en-US" altLang="zh-CN">
                <a:solidFill>
                  <a:srgbClr val="3333CC"/>
                </a:solidFill>
              </a:rPr>
              <a:t>b</a:t>
            </a:r>
            <a:r>
              <a:rPr lang="en-US" altLang="zh-CN"/>
              <a:t>&gt;a))</a:t>
            </a:r>
            <a:endParaRPr lang="en-US" altLang="zh-CN"/>
          </a:p>
          <a:p>
            <a:pPr>
              <a:buNone/>
            </a:pPr>
            <a:r>
              <a:rPr lang="en-US" altLang="zh-CN" err="1"/>
              <a:t>		System.out.println("The</a:t>
            </a:r>
            <a:r>
              <a:rPr lang="en-US" altLang="zh-CN"/>
              <a:t> mid-num is "+</a:t>
            </a:r>
            <a:r>
              <a:rPr lang="en-US" altLang="zh-CN">
                <a:solidFill>
                  <a:srgbClr val="3333CC"/>
                </a:solidFill>
              </a:rPr>
              <a:t>b</a:t>
            </a:r>
            <a:r>
              <a:rPr lang="en-US" altLang="zh-CN"/>
              <a:t>);</a:t>
            </a:r>
            <a:endParaRPr lang="en-US" altLang="zh-CN"/>
          </a:p>
          <a:p>
            <a:pPr>
              <a:buNone/>
            </a:pPr>
            <a:r>
              <a:rPr lang="en-US" altLang="zh-CN"/>
              <a:t>if ((a&gt;</a:t>
            </a:r>
            <a:r>
              <a:rPr lang="en-US" altLang="zh-CN">
                <a:solidFill>
                  <a:srgbClr val="3333CC"/>
                </a:solidFill>
              </a:rPr>
              <a:t>c</a:t>
            </a:r>
            <a:r>
              <a:rPr lang="en-US" altLang="zh-CN"/>
              <a:t>)&amp;&amp;(</a:t>
            </a:r>
            <a:r>
              <a:rPr lang="en-US" altLang="zh-CN">
                <a:solidFill>
                  <a:srgbClr val="3333CC"/>
                </a:solidFill>
              </a:rPr>
              <a:t>c</a:t>
            </a:r>
            <a:r>
              <a:rPr lang="en-US" altLang="zh-CN"/>
              <a:t>&gt;b)||(b&gt;</a:t>
            </a:r>
            <a:r>
              <a:rPr lang="en-US" altLang="zh-CN">
                <a:solidFill>
                  <a:srgbClr val="3333CC"/>
                </a:solidFill>
              </a:rPr>
              <a:t>c</a:t>
            </a:r>
            <a:r>
              <a:rPr lang="en-US" altLang="zh-CN"/>
              <a:t>)&amp;&amp;(</a:t>
            </a:r>
            <a:r>
              <a:rPr lang="en-US" altLang="zh-CN">
                <a:solidFill>
                  <a:srgbClr val="3333CC"/>
                </a:solidFill>
              </a:rPr>
              <a:t>c</a:t>
            </a:r>
            <a:r>
              <a:rPr lang="en-US" altLang="zh-CN"/>
              <a:t>&gt;a))</a:t>
            </a:r>
            <a:endParaRPr lang="en-US" altLang="zh-CN"/>
          </a:p>
          <a:p>
            <a:pPr>
              <a:buNone/>
            </a:pPr>
            <a:r>
              <a:rPr lang="en-US" altLang="zh-CN" err="1"/>
              <a:t>		System.out.println("The</a:t>
            </a:r>
            <a:r>
              <a:rPr lang="en-US" altLang="zh-CN"/>
              <a:t> mid-num is "+</a:t>
            </a:r>
            <a:r>
              <a:rPr lang="en-US" altLang="zh-CN">
                <a:solidFill>
                  <a:srgbClr val="3333CC"/>
                </a:solidFill>
              </a:rPr>
              <a:t>c</a:t>
            </a:r>
            <a:r>
              <a:rPr lang="en-US" altLang="zh-CN"/>
              <a:t>);</a:t>
            </a:r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114692" name="矩形 114691"/>
          <p:cNvSpPr/>
          <p:nvPr/>
        </p:nvSpPr>
        <p:spPr>
          <a:xfrm>
            <a:off x="3924300" y="549275"/>
            <a:ext cx="2087563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>
                <a:latin typeface="Arial" panose="020B0604020202020204" pitchFamily="34" charset="0"/>
              </a:rPr>
              <a:t>a=b=c=2</a:t>
            </a:r>
            <a:endParaRPr lang="en-US" altLang="zh-CN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3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charRg st="33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7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4691">
                                            <p:txEl>
                                              <p:charRg st="76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10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691">
                                            <p:txEl>
                                              <p:charRg st="108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15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4691">
                                            <p:txEl>
                                              <p:charRg st="151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183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4691">
                                            <p:txEl>
                                              <p:charRg st="183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5714" name="标题 1157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代码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5715" name="文本占位符 11571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/>
              <a:t>if ((b&gt;=a)&amp;&amp;(a&gt;=c)||(c&gt;=a)&amp;&amp;(a&gt;=b))</a:t>
            </a:r>
            <a:endParaRPr lang="en-US" altLang="zh-CN"/>
          </a:p>
          <a:p>
            <a:pPr>
              <a:buNone/>
            </a:pPr>
            <a:r>
              <a:rPr lang="en-US" altLang="zh-CN"/>
              <a:t>		</a:t>
            </a:r>
            <a:r>
              <a:rPr lang="en-US" altLang="zh-CN" u="sng" err="1"/>
              <a:t>System.out.println("The</a:t>
            </a:r>
            <a:r>
              <a:rPr lang="en-US" altLang="zh-CN" u="sng"/>
              <a:t> mid-num is "+a);</a:t>
            </a:r>
            <a:endParaRPr lang="en-US" altLang="zh-CN" u="sng"/>
          </a:p>
          <a:p>
            <a:pPr>
              <a:buNone/>
            </a:pPr>
            <a:r>
              <a:rPr lang="en-US" altLang="zh-CN"/>
              <a:t>if ((a&gt;=b)&amp;&amp;(b&gt;=c)||(c&gt;=b)&amp;&amp;(b&gt;=a))</a:t>
            </a:r>
            <a:endParaRPr lang="en-US" altLang="zh-CN"/>
          </a:p>
          <a:p>
            <a:pPr>
              <a:buNone/>
            </a:pPr>
            <a:r>
              <a:rPr lang="en-US" altLang="zh-CN"/>
              <a:t>		</a:t>
            </a:r>
            <a:r>
              <a:rPr lang="en-US" altLang="zh-CN" u="sng" err="1"/>
              <a:t>System.out.println("The</a:t>
            </a:r>
            <a:r>
              <a:rPr lang="en-US" altLang="zh-CN" u="sng"/>
              <a:t> mid-num is "+b);</a:t>
            </a:r>
            <a:endParaRPr lang="en-US" altLang="zh-CN" u="sng"/>
          </a:p>
          <a:p>
            <a:pPr>
              <a:buNone/>
            </a:pPr>
            <a:r>
              <a:rPr lang="en-US" altLang="zh-CN"/>
              <a:t>if ((a&gt;=c)&amp;&amp;(c&gt;=b)||(b&gt;=c)&amp;&amp;(c&gt;=a))</a:t>
            </a:r>
            <a:endParaRPr lang="en-US" altLang="zh-CN"/>
          </a:p>
          <a:p>
            <a:pPr>
              <a:buNone/>
            </a:pPr>
            <a:r>
              <a:rPr lang="en-US" altLang="zh-CN"/>
              <a:t>		</a:t>
            </a:r>
            <a:r>
              <a:rPr lang="en-US" altLang="zh-CN" u="sng" err="1"/>
              <a:t>System.out.println("The</a:t>
            </a:r>
            <a:r>
              <a:rPr lang="en-US" altLang="zh-CN" u="sng"/>
              <a:t> mid-num is "+c);</a:t>
            </a:r>
            <a:endParaRPr lang="en-US" altLang="zh-CN" u="sng"/>
          </a:p>
          <a:p>
            <a:pPr>
              <a:buNone/>
            </a:pPr>
            <a:endParaRPr lang="en-US" altLang="zh-CN" u="sng"/>
          </a:p>
        </p:txBody>
      </p:sp>
      <p:sp>
        <p:nvSpPr>
          <p:cNvPr id="115716" name="矩形 115715"/>
          <p:cNvSpPr/>
          <p:nvPr/>
        </p:nvSpPr>
        <p:spPr>
          <a:xfrm>
            <a:off x="3924300" y="549275"/>
            <a:ext cx="2087563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>
                <a:latin typeface="Arial" panose="020B0604020202020204" pitchFamily="34" charset="0"/>
              </a:rPr>
              <a:t>a=b=c=2</a:t>
            </a:r>
            <a:endParaRPr lang="en-US" altLang="zh-CN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charRg st="3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charRg st="36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charRg st="7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5715">
                                            <p:txEl>
                                              <p:charRg st="79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charRg st="115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charRg st="115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charRg st="158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5715">
                                            <p:txEl>
                                              <p:charRg st="158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charRg st="194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5715">
                                            <p:txEl>
                                              <p:charRg st="194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6738" name="标题 1167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代码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6739" name="文本占位符 11673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/>
              <a:t>if ((</a:t>
            </a:r>
            <a:r>
              <a:rPr lang="en-US" altLang="zh-CN">
                <a:solidFill>
                  <a:srgbClr val="3333CC"/>
                </a:solidFill>
              </a:rPr>
              <a:t>b&gt;=a)&amp;&amp;(a&gt;=c)||(c&gt;=a)&amp;&amp;(a&gt;=b))</a:t>
            </a:r>
            <a:endParaRPr lang="en-US" altLang="zh-CN">
              <a:solidFill>
                <a:srgbClr val="3333CC"/>
              </a:solidFill>
            </a:endParaRPr>
          </a:p>
          <a:p>
            <a:pPr>
              <a:buNone/>
            </a:pPr>
            <a:r>
              <a:rPr lang="en-US" altLang="zh-CN"/>
              <a:t>		</a:t>
            </a:r>
            <a:r>
              <a:rPr lang="en-US" altLang="zh-CN" u="sng" err="1"/>
              <a:t>System.out.println("The</a:t>
            </a:r>
            <a:r>
              <a:rPr lang="en-US" altLang="zh-CN" u="sng"/>
              <a:t> mid-num is "+a);</a:t>
            </a:r>
            <a:endParaRPr lang="en-US" altLang="zh-CN" u="sng"/>
          </a:p>
          <a:p>
            <a:pPr>
              <a:buNone/>
            </a:pPr>
            <a:r>
              <a:rPr lang="en-US" altLang="zh-CN"/>
              <a:t>else if ((a&gt;=b)&amp;&amp;(b&gt;=c)||(c&gt;=b)&amp;&amp;(b&gt;=a))</a:t>
            </a:r>
            <a:endParaRPr lang="en-US" altLang="zh-CN"/>
          </a:p>
          <a:p>
            <a:pPr>
              <a:buNone/>
            </a:pPr>
            <a:r>
              <a:rPr lang="en-US" altLang="zh-CN" err="1"/>
              <a:t>		System.out.println("The</a:t>
            </a:r>
            <a:r>
              <a:rPr lang="en-US" altLang="zh-CN"/>
              <a:t> mid-num is "+b);</a:t>
            </a:r>
            <a:endParaRPr lang="en-US" altLang="zh-CN"/>
          </a:p>
          <a:p>
            <a:pPr>
              <a:buNone/>
            </a:pPr>
            <a:r>
              <a:rPr lang="en-US" altLang="zh-CN"/>
              <a:t>else if ((a&gt;=c)&amp;&amp;(c&gt;=b)||(b&gt;=c)&amp;&amp;(c&gt;=a))</a:t>
            </a:r>
            <a:endParaRPr lang="en-US" altLang="zh-CN"/>
          </a:p>
          <a:p>
            <a:pPr>
              <a:buNone/>
            </a:pPr>
            <a:r>
              <a:rPr lang="en-US" altLang="zh-CN" err="1"/>
              <a:t>		System.out.println("The</a:t>
            </a:r>
            <a:r>
              <a:rPr lang="en-US" altLang="zh-CN"/>
              <a:t> mid-num is "+c);</a:t>
            </a:r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116740" name="矩形 116739"/>
          <p:cNvSpPr/>
          <p:nvPr/>
        </p:nvSpPr>
        <p:spPr>
          <a:xfrm>
            <a:off x="3924300" y="549275"/>
            <a:ext cx="2087563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>
                <a:latin typeface="Arial" panose="020B0604020202020204" pitchFamily="34" charset="0"/>
              </a:rPr>
              <a:t>a=b=c=2</a:t>
            </a:r>
            <a:endParaRPr lang="en-US" altLang="zh-CN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7762" name="标题 1177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代码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7763" name="文本占位符 11776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/>
              <a:t>if (a&gt;b)	//a&gt;b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		if (b&gt;c)	//a&gt;b&gt;c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 err="1"/>
              <a:t>				System.out.println("The</a:t>
            </a:r>
            <a:r>
              <a:rPr lang="en-US" altLang="zh-CN" sz="2000"/>
              <a:t> mid-num is "+b);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		else if (a&gt;c)	//b&lt;=c&lt;a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 err="1"/>
              <a:t>				System.out.println("The</a:t>
            </a:r>
            <a:r>
              <a:rPr lang="en-US" altLang="zh-CN" sz="2000"/>
              <a:t> mid-num is "+c);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		else		//b&lt;a&lt;=c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 err="1"/>
              <a:t>				System.out.println("The</a:t>
            </a:r>
            <a:r>
              <a:rPr lang="en-US" altLang="zh-CN" sz="2000"/>
              <a:t> mid-num is "+a);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	else		//a&lt;=b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		if (a&gt;c)	//c&lt;a&lt;=b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 err="1"/>
              <a:t>				System.out.println("The</a:t>
            </a:r>
            <a:r>
              <a:rPr lang="en-US" altLang="zh-CN" sz="2000"/>
              <a:t> mid-num is "+a);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		else if (b&gt;c)	//a&lt;=c&lt;b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 err="1"/>
              <a:t>				System.out.println("The</a:t>
            </a:r>
            <a:r>
              <a:rPr lang="en-US" altLang="zh-CN" sz="2000"/>
              <a:t> mid-num is "+c);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		else		//a&lt;=b&lt;=c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			</a:t>
            </a:r>
            <a:r>
              <a:rPr lang="en-US" altLang="zh-CN" sz="2000" u="sng" err="1"/>
              <a:t>System.out.println("The</a:t>
            </a:r>
            <a:r>
              <a:rPr lang="en-US" altLang="zh-CN" sz="2000" u="sng"/>
              <a:t> mid-num is "+b);</a:t>
            </a:r>
            <a:endParaRPr lang="en-US" altLang="zh-CN" sz="2000" u="sng"/>
          </a:p>
        </p:txBody>
      </p:sp>
      <p:sp>
        <p:nvSpPr>
          <p:cNvPr id="117764" name="矩形 117763"/>
          <p:cNvSpPr/>
          <p:nvPr/>
        </p:nvSpPr>
        <p:spPr>
          <a:xfrm>
            <a:off x="3924300" y="549275"/>
            <a:ext cx="2087563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>
                <a:latin typeface="Arial" panose="020B0604020202020204" pitchFamily="34" charset="0"/>
              </a:rPr>
              <a:t>a=b=c=2</a:t>
            </a:r>
            <a:endParaRPr lang="en-US" altLang="zh-CN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02" name="标题 153601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dirty="0"/>
          </a:p>
        </p:txBody>
      </p:sp>
      <p:sp>
        <p:nvSpPr>
          <p:cNvPr id="153603" name="文本占位符 1536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The art of Programming!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D. E. Knuth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106" name="标题 471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0" dirty="0">
                <a:latin typeface="Times New Roman" panose="02020603050405020304" pitchFamily="18" charset="0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</a:rPr>
              <a:t>、多分支语句 </a:t>
            </a:r>
            <a:r>
              <a:rPr lang="en-US" altLang="zh-CN" b="0">
                <a:latin typeface="Times New Roman" panose="02020603050405020304" pitchFamily="18" charset="0"/>
              </a:rPr>
              <a:t>(switch</a:t>
            </a:r>
            <a:r>
              <a:rPr lang="zh-CN" altLang="en-US" b="0" dirty="0">
                <a:solidFill>
                  <a:srgbClr val="660066"/>
                </a:solidFill>
                <a:latin typeface="Times New Roman" panose="02020603050405020304" pitchFamily="18" charset="0"/>
              </a:rPr>
              <a:t>语句</a:t>
            </a:r>
            <a:r>
              <a:rPr lang="en-US" altLang="zh-CN" b="0">
                <a:latin typeface="Times New Roman" panose="02020603050405020304" pitchFamily="18" charset="0"/>
              </a:rPr>
              <a:t>)</a:t>
            </a:r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>
          <a:xfrm>
            <a:off x="323850" y="1484313"/>
            <a:ext cx="7561263" cy="5138737"/>
          </a:xfrm>
        </p:spPr>
        <p:txBody>
          <a:bodyPr/>
          <a:p>
            <a:pPr algn="just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if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语句中，布尔表达式所表示的条件只可能有两种：</a:t>
            </a:r>
            <a:r>
              <a:rPr lang="en-US" altLang="zh-CN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true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false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。若情况更多时，就需要另一种可提供更多选择的语句：</a:t>
            </a:r>
            <a:r>
              <a:rPr lang="en-US" altLang="zh-TW" sz="2400">
                <a:latin typeface="Times New Roman" panose="02020603050405020304" pitchFamily="18" charset="0"/>
              </a:rPr>
              <a:t>switch</a:t>
            </a:r>
            <a:r>
              <a:rPr lang="zh-TW" altLang="en-US" sz="2400" dirty="0">
                <a:latin typeface="Times New Roman" panose="02020603050405020304" pitchFamily="18" charset="0"/>
              </a:rPr>
              <a:t>。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语法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</a:rPr>
              <a:t>：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>
                <a:latin typeface="Times New Roman" panose="02020603050405020304" pitchFamily="18" charset="0"/>
              </a:rPr>
              <a:t>switch (</a:t>
            </a:r>
            <a:r>
              <a:rPr lang="zh-CN" altLang="en-US" sz="2400" dirty="0">
                <a:latin typeface="Times New Roman" panose="02020603050405020304" pitchFamily="18" charset="0"/>
              </a:rPr>
              <a:t>布尔表达式</a:t>
            </a:r>
            <a:r>
              <a:rPr lang="en-US" altLang="zh-TW" sz="2400">
                <a:latin typeface="Times New Roman" panose="02020603050405020304" pitchFamily="18" charset="0"/>
              </a:rPr>
              <a:t>){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	case </a:t>
            </a:r>
            <a:r>
              <a:rPr lang="zh-CN" altLang="en-US" sz="2400" dirty="0">
                <a:latin typeface="Times New Roman" panose="02020603050405020304" pitchFamily="18" charset="0"/>
              </a:rPr>
              <a:t>值</a:t>
            </a:r>
            <a:r>
              <a:rPr lang="en-US" altLang="zh-TW" sz="2400">
                <a:latin typeface="Times New Roman" panose="02020603050405020304" pitchFamily="18" charset="0"/>
              </a:rPr>
              <a:t>1: </a:t>
            </a:r>
            <a:r>
              <a:rPr lang="zh-CN" altLang="en-US" sz="2400" dirty="0">
                <a:latin typeface="Times New Roman" panose="02020603050405020304" pitchFamily="18" charset="0"/>
              </a:rPr>
              <a:t>语句</a:t>
            </a:r>
            <a:r>
              <a:rPr lang="en-US" altLang="zh-TW" sz="2400">
                <a:latin typeface="Times New Roman" panose="02020603050405020304" pitchFamily="18" charset="0"/>
              </a:rPr>
              <a:t>1;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			break;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	case</a:t>
            </a:r>
            <a:r>
              <a:rPr lang="zh-CN" altLang="en-US" sz="2400" dirty="0">
                <a:latin typeface="Times New Roman" panose="02020603050405020304" pitchFamily="18" charset="0"/>
              </a:rPr>
              <a:t> 值</a:t>
            </a:r>
            <a:r>
              <a:rPr lang="en-US" altLang="zh-TW" sz="2400">
                <a:latin typeface="Times New Roman" panose="02020603050405020304" pitchFamily="18" charset="0"/>
              </a:rPr>
              <a:t>2:</a:t>
            </a:r>
            <a:r>
              <a:rPr lang="zh-CN" altLang="en-US" sz="2400" dirty="0">
                <a:latin typeface="Times New Roman" panose="02020603050405020304" pitchFamily="18" charset="0"/>
              </a:rPr>
              <a:t> 语句</a:t>
            </a:r>
            <a:r>
              <a:rPr lang="en-US" altLang="zh-TW" sz="2400">
                <a:latin typeface="Times New Roman" panose="02020603050405020304" pitchFamily="18" charset="0"/>
              </a:rPr>
              <a:t>2;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			break;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			</a:t>
            </a:r>
            <a:r>
              <a:rPr lang="en-US" altLang="zh-TW" sz="2400">
                <a:latin typeface="Arial" panose="020B0604020202020204" pitchFamily="34" charset="0"/>
              </a:rPr>
              <a:t>……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	case</a:t>
            </a:r>
            <a:r>
              <a:rPr lang="zh-CN" altLang="en-US" sz="2400" dirty="0">
                <a:latin typeface="Times New Roman" panose="02020603050405020304" pitchFamily="18" charset="0"/>
              </a:rPr>
              <a:t> 值</a:t>
            </a:r>
            <a:r>
              <a:rPr lang="en-US" altLang="zh-TW" sz="2400">
                <a:latin typeface="Times New Roman" panose="02020603050405020304" pitchFamily="18" charset="0"/>
              </a:rPr>
              <a:t>N:</a:t>
            </a:r>
            <a:r>
              <a:rPr lang="zh-CN" altLang="en-US" sz="2400" dirty="0">
                <a:latin typeface="Times New Roman" panose="02020603050405020304" pitchFamily="18" charset="0"/>
              </a:rPr>
              <a:t> 语句</a:t>
            </a:r>
            <a:r>
              <a:rPr lang="en-US" altLang="zh-TW" sz="2400">
                <a:latin typeface="Times New Roman" panose="02020603050405020304" pitchFamily="18" charset="0"/>
              </a:rPr>
              <a:t>N;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			break;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	default:</a:t>
            </a:r>
            <a:r>
              <a:rPr lang="zh-CN" altLang="en-US" sz="2400" dirty="0">
                <a:latin typeface="Times New Roman" panose="02020603050405020304" pitchFamily="18" charset="0"/>
              </a:rPr>
              <a:t>    缺省语句</a:t>
            </a:r>
            <a:r>
              <a:rPr lang="zh-TW" altLang="en-US" sz="2400">
                <a:latin typeface="Times New Roman" panose="02020603050405020304" pitchFamily="18" charset="0"/>
              </a:rPr>
              <a:t>;</a:t>
            </a:r>
            <a:endParaRPr lang="zh-TW" altLang="en-US" sz="240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6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charRg st="69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7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charRg st="75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9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charRg st="92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0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charRg st="108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1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charRg st="119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3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charRg st="135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46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107">
                                            <p:txEl>
                                              <p:charRg st="146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5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7107">
                                            <p:txEl>
                                              <p:charRg st="153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69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7107">
                                            <p:txEl>
                                              <p:charRg st="169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80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7107">
                                            <p:txEl>
                                              <p:charRg st="180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200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107">
                                            <p:txEl>
                                              <p:charRg st="200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8786" name="标题 1187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范例</a:t>
            </a:r>
            <a:r>
              <a:rPr lang="en-US" altLang="zh-CN"/>
              <a:t>3_3</a:t>
            </a:r>
            <a:endParaRPr lang="en-US" altLang="zh-CN"/>
          </a:p>
        </p:txBody>
      </p:sp>
      <p:sp>
        <p:nvSpPr>
          <p:cNvPr id="118787" name="文本占位符 1187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dirty="0"/>
              <a:t>“</a:t>
            </a:r>
            <a:r>
              <a:rPr lang="zh-CN" altLang="en-US" dirty="0"/>
              <a:t>石头、剪刀、布” 游戏：以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分别代表石头、剪刀、布。根据输入的整数给出不同的显示。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9810" name="标题 1198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代码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9811" name="文本占位符 11981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2600" dirty="0"/>
              <a:t>		</a:t>
            </a:r>
            <a:r>
              <a:rPr lang="en-US" altLang="zh-CN" sz="2600"/>
              <a:t>switch (count) {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		case 1: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 err="1"/>
              <a:t>			System.out.println</a:t>
            </a:r>
            <a:r>
              <a:rPr lang="en-US" altLang="zh-CN" sz="2600" dirty="0"/>
              <a:t>("</a:t>
            </a:r>
            <a:r>
              <a:rPr lang="zh-CN" altLang="en-US" sz="2600" dirty="0"/>
              <a:t>你出锤头</a:t>
            </a:r>
            <a:r>
              <a:rPr lang="en-US" altLang="zh-CN" sz="2600"/>
              <a:t>! "); 		case 2: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			</a:t>
            </a:r>
            <a:r>
              <a:rPr lang="en-US" altLang="zh-CN" sz="2600" u="sng" err="1"/>
              <a:t>System.out.println</a:t>
            </a:r>
            <a:r>
              <a:rPr lang="en-US" altLang="zh-CN" sz="2600" u="sng" dirty="0"/>
              <a:t>("</a:t>
            </a:r>
            <a:r>
              <a:rPr lang="zh-CN" altLang="en-US" sz="2600" u="sng" dirty="0"/>
              <a:t>你出剪刀</a:t>
            </a:r>
            <a:r>
              <a:rPr lang="en-US" altLang="zh-CN" sz="2600" u="sng"/>
              <a:t>! ");</a:t>
            </a:r>
            <a:r>
              <a:rPr lang="en-US" altLang="zh-CN" sz="2600"/>
              <a:t> 		case 3: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			</a:t>
            </a:r>
            <a:r>
              <a:rPr lang="en-US" altLang="zh-CN" sz="2600" u="sng" err="1"/>
              <a:t>System.out.println</a:t>
            </a:r>
            <a:r>
              <a:rPr lang="en-US" altLang="zh-CN" sz="2600" u="sng" dirty="0"/>
              <a:t>("</a:t>
            </a:r>
            <a:r>
              <a:rPr lang="zh-CN" altLang="en-US" sz="2600" u="sng" dirty="0"/>
              <a:t>你出布</a:t>
            </a:r>
            <a:r>
              <a:rPr lang="en-US" altLang="zh-CN" sz="2600" u="sng"/>
              <a:t>! "); 	</a:t>
            </a:r>
            <a:r>
              <a:rPr lang="en-US" altLang="zh-CN" sz="2600"/>
              <a:t>	default: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			</a:t>
            </a:r>
            <a:r>
              <a:rPr lang="en-US" altLang="zh-CN" sz="2600" u="sng" err="1"/>
              <a:t>System.out.println</a:t>
            </a:r>
            <a:r>
              <a:rPr lang="en-US" altLang="zh-CN" sz="2600" u="sng" dirty="0"/>
              <a:t>("</a:t>
            </a:r>
            <a:r>
              <a:rPr lang="zh-CN" altLang="en-US" sz="2600" u="sng" dirty="0"/>
              <a:t>你出错了</a:t>
            </a:r>
            <a:r>
              <a:rPr lang="en-US" altLang="zh-CN" sz="2600" u="sng"/>
              <a:t>! ");</a:t>
            </a:r>
            <a:endParaRPr lang="en-US" altLang="zh-CN" sz="2600" u="sng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		}</a:t>
            </a:r>
            <a:endParaRPr lang="en-US" altLang="zh-CN" sz="2600"/>
          </a:p>
        </p:txBody>
      </p:sp>
      <p:sp>
        <p:nvSpPr>
          <p:cNvPr id="119812" name="矩形 119811"/>
          <p:cNvSpPr/>
          <p:nvPr/>
        </p:nvSpPr>
        <p:spPr>
          <a:xfrm>
            <a:off x="3924300" y="549275"/>
            <a:ext cx="2087563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>
                <a:latin typeface="Arial" panose="020B0604020202020204" pitchFamily="34" charset="0"/>
              </a:rPr>
              <a:t>count=2</a:t>
            </a:r>
            <a:endParaRPr lang="en-US" altLang="zh-CN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0834" name="标题 1208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代码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0835" name="文本占位符 12083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2600" dirty="0"/>
              <a:t>		</a:t>
            </a:r>
            <a:r>
              <a:rPr lang="en-US" altLang="zh-CN" sz="2600"/>
              <a:t>switch (count) {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		case 1: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 err="1"/>
              <a:t>			System.out.println</a:t>
            </a:r>
            <a:r>
              <a:rPr lang="en-US" altLang="zh-CN" sz="2600" dirty="0"/>
              <a:t>("</a:t>
            </a:r>
            <a:r>
              <a:rPr lang="zh-CN" altLang="en-US" sz="2600" dirty="0"/>
              <a:t>你出锤头</a:t>
            </a:r>
            <a:r>
              <a:rPr lang="en-US" altLang="zh-CN" sz="2600"/>
              <a:t>! ");break;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		case 2: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			</a:t>
            </a:r>
            <a:r>
              <a:rPr lang="en-US" altLang="zh-CN" sz="2600" u="sng" err="1"/>
              <a:t>System.out.println</a:t>
            </a:r>
            <a:r>
              <a:rPr lang="en-US" altLang="zh-CN" sz="2600" u="sng" dirty="0"/>
              <a:t>("</a:t>
            </a:r>
            <a:r>
              <a:rPr lang="zh-CN" altLang="en-US" sz="2600" u="sng" dirty="0"/>
              <a:t>你出剪刀</a:t>
            </a:r>
            <a:r>
              <a:rPr lang="en-US" altLang="zh-CN" sz="2600" u="sng"/>
              <a:t>! ");</a:t>
            </a:r>
            <a:r>
              <a:rPr lang="en-US" altLang="zh-CN" sz="2600"/>
              <a:t>break;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		case 3: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 err="1"/>
              <a:t>			System.out.println</a:t>
            </a:r>
            <a:r>
              <a:rPr lang="en-US" altLang="zh-CN" sz="2600" dirty="0"/>
              <a:t>("</a:t>
            </a:r>
            <a:r>
              <a:rPr lang="zh-CN" altLang="en-US" sz="2600" dirty="0"/>
              <a:t>你出布</a:t>
            </a:r>
            <a:r>
              <a:rPr lang="en-US" altLang="zh-CN" sz="2600"/>
              <a:t>! ");break;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		default: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 err="1"/>
              <a:t>			System.out.println</a:t>
            </a:r>
            <a:r>
              <a:rPr lang="en-US" altLang="zh-CN" sz="2600" dirty="0"/>
              <a:t>("</a:t>
            </a:r>
            <a:r>
              <a:rPr lang="zh-CN" altLang="en-US" sz="2600" dirty="0"/>
              <a:t>你出错了</a:t>
            </a:r>
            <a:r>
              <a:rPr lang="en-US" altLang="zh-CN" sz="2600"/>
              <a:t>! ");break;</a:t>
            </a:r>
            <a:endParaRPr lang="en-US" altLang="zh-CN" sz="2600"/>
          </a:p>
          <a:p>
            <a:pPr>
              <a:lnSpc>
                <a:spcPct val="90000"/>
              </a:lnSpc>
              <a:buNone/>
            </a:pPr>
            <a:r>
              <a:rPr lang="en-US" altLang="zh-CN" sz="2600"/>
              <a:t>		}</a:t>
            </a:r>
            <a:endParaRPr lang="en-US" altLang="zh-CN" sz="2600"/>
          </a:p>
        </p:txBody>
      </p:sp>
      <p:sp>
        <p:nvSpPr>
          <p:cNvPr id="120836" name="矩形 120835"/>
          <p:cNvSpPr/>
          <p:nvPr/>
        </p:nvSpPr>
        <p:spPr>
          <a:xfrm>
            <a:off x="3924300" y="549275"/>
            <a:ext cx="2087563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>
                <a:latin typeface="Arial" panose="020B0604020202020204" pitchFamily="34" charset="0"/>
              </a:rPr>
              <a:t>count=2</a:t>
            </a:r>
            <a:endParaRPr lang="en-US" altLang="zh-CN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4" name="标题 389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4000" b="0" dirty="0">
                <a:latin typeface="Times New Roman" panose="02020603050405020304" pitchFamily="18" charset="0"/>
              </a:rPr>
              <a:t>控制结构</a:t>
            </a:r>
            <a:r>
              <a:rPr lang="zh-CN" altLang="en-US" sz="4000" b="0" dirty="0">
                <a:latin typeface="Times New Roman" panose="02020603050405020304" pitchFamily="18" charset="0"/>
                <a:ea typeface="標楷體" charset="-120"/>
              </a:rPr>
              <a:t> </a:t>
            </a:r>
            <a:endParaRPr lang="zh-TW" altLang="en-US" sz="4000">
              <a:latin typeface="Times New Roman" panose="02020603050405020304" pitchFamily="18" charset="0"/>
            </a:endParaRPr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结构化程序设计有三种基本结构：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顺序（</a:t>
            </a:r>
            <a:r>
              <a: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sequence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）结构</a:t>
            </a:r>
            <a:endParaRPr lang="zh-CN" altLang="en-US" sz="24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若程序中的语句（</a:t>
            </a:r>
            <a:r>
              <a:rPr lang="en-US" altLang="zh-CN" sz="2400" dirty="0">
                <a:latin typeface="Times New Roman" panose="02020603050405020304" pitchFamily="18" charset="0"/>
              </a:rPr>
              <a:t>statement</a:t>
            </a:r>
            <a:r>
              <a:rPr lang="zh-CN" altLang="en-US" sz="2400" dirty="0">
                <a:latin typeface="Times New Roman" panose="02020603050405020304" pitchFamily="18" charset="0"/>
              </a:rPr>
              <a:t>）是以一行一行的方式执行（例如指定语句：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），称此语句是顺序性语句，而此类结构称为顺序结构。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分支结构</a:t>
            </a:r>
            <a:endParaRPr lang="zh-CN" altLang="en-US" sz="24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若以分支语句（如</a:t>
            </a:r>
            <a:r>
              <a:rPr lang="en-US" altLang="zh-CN" sz="2400" dirty="0">
                <a:latin typeface="Times New Roman" panose="02020603050405020304" pitchFamily="18" charset="0"/>
              </a:rPr>
              <a:t>if</a:t>
            </a:r>
            <a:r>
              <a:rPr lang="zh-CN" altLang="en-US" sz="2400" dirty="0">
                <a:latin typeface="Times New Roman" panose="02020603050405020304" pitchFamily="18" charset="0"/>
              </a:rPr>
              <a:t>）来做程序控制的结构称作分支结构。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循环结构</a:t>
            </a:r>
            <a:endParaRPr lang="zh-CN" altLang="en-US" sz="24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若以循环（如</a:t>
            </a:r>
            <a:r>
              <a:rPr lang="en-US" altLang="zh-CN" sz="2400" dirty="0">
                <a:latin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</a:rPr>
              <a:t>）语句来做程序控制的结构称作循环结构。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38916" name="直接连接符 38915"/>
          <p:cNvSpPr/>
          <p:nvPr/>
        </p:nvSpPr>
        <p:spPr>
          <a:xfrm flipV="1">
            <a:off x="4067175" y="4651375"/>
            <a:ext cx="1655763" cy="649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17" name="直接连接符 38916"/>
          <p:cNvSpPr/>
          <p:nvPr/>
        </p:nvSpPr>
        <p:spPr>
          <a:xfrm>
            <a:off x="4067175" y="5300663"/>
            <a:ext cx="1871663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18" name="直接连接符 38917"/>
          <p:cNvSpPr/>
          <p:nvPr/>
        </p:nvSpPr>
        <p:spPr>
          <a:xfrm>
            <a:off x="4067175" y="5300663"/>
            <a:ext cx="1584325" cy="1008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0" name="左弧形箭头 38919"/>
          <p:cNvSpPr/>
          <p:nvPr/>
        </p:nvSpPr>
        <p:spPr>
          <a:xfrm>
            <a:off x="5148263" y="5589588"/>
            <a:ext cx="935037" cy="1008062"/>
          </a:xfrm>
          <a:prstGeom prst="curvedRightArrow">
            <a:avLst>
              <a:gd name="adj1" fmla="val 21561"/>
              <a:gd name="adj2" fmla="val 43123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2" name="左弧形箭头 38921"/>
          <p:cNvSpPr/>
          <p:nvPr/>
        </p:nvSpPr>
        <p:spPr>
          <a:xfrm rot="10800000">
            <a:off x="6227763" y="5516563"/>
            <a:ext cx="935037" cy="1008062"/>
          </a:xfrm>
          <a:prstGeom prst="curvedRightArrow">
            <a:avLst>
              <a:gd name="adj1" fmla="val 21561"/>
              <a:gd name="adj2" fmla="val 43123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31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charRg st="31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9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charRg st="97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0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charRg st="102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3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8915">
                                            <p:txEl>
                                              <p:charRg st="130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3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8915">
                                            <p:txEl>
                                              <p:charRg st="135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130" name="标题 48129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 anchor="b"/>
          <a:p>
            <a:r>
              <a:rPr lang="zh-CN" altLang="en-US" b="0" dirty="0">
                <a:solidFill>
                  <a:srgbClr val="660066"/>
                </a:solidFill>
                <a:latin typeface="Times New Roman" panose="02020603050405020304" pitchFamily="18" charset="0"/>
              </a:rPr>
              <a:t>二、</a:t>
            </a:r>
            <a:r>
              <a:rPr lang="zh-CN" altLang="en-US" b="0" dirty="0"/>
              <a:t>循环语句</a:t>
            </a:r>
            <a:r>
              <a:rPr lang="zh-CN" altLang="en-US" dirty="0"/>
              <a:t> </a:t>
            </a:r>
            <a:endParaRPr lang="zh-TW" altLang="en-US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>
          <a:xfrm>
            <a:off x="395288" y="1447800"/>
            <a:ext cx="6843712" cy="2743200"/>
          </a:xfrm>
        </p:spPr>
        <p:txBody>
          <a:bodyPr/>
          <a:p>
            <a:r>
              <a:rPr lang="en-US" altLang="zh-TW" sz="3400" b="1">
                <a:latin typeface="Times New Roman" panose="02020603050405020304" pitchFamily="18" charset="0"/>
              </a:rPr>
              <a:t>for</a:t>
            </a:r>
            <a:r>
              <a:rPr lang="en-US" altLang="zh-CN" sz="3400" b="1">
                <a:latin typeface="Times New Roman" panose="02020603050405020304" pitchFamily="18" charset="0"/>
              </a:rPr>
              <a:t> </a:t>
            </a:r>
            <a:r>
              <a:rPr lang="zh-CN" altLang="en-US" sz="3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循环</a:t>
            </a:r>
            <a:r>
              <a:rPr lang="zh-CN" altLang="en-US" sz="3400" b="1" dirty="0">
                <a:latin typeface="Times New Roman" panose="02020603050405020304" pitchFamily="18" charset="0"/>
              </a:rPr>
              <a:t> </a:t>
            </a:r>
            <a:endParaRPr lang="zh-TW" altLang="en-US" sz="340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语法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</a:rPr>
              <a:t>：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for(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初始值；继续条件；调整值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</a:rPr>
              <a:t>｛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		</a:t>
            </a:r>
            <a:r>
              <a:rPr lang="zh-TW" altLang="zh-CN" sz="2400">
                <a:latin typeface="Times New Roman" panose="02020603050405020304" pitchFamily="18" charset="0"/>
              </a:rPr>
              <a:t>	</a:t>
            </a:r>
            <a:r>
              <a:rPr lang="en-US" altLang="zh-TW" sz="2400">
                <a:latin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循环主体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｝</a:t>
            </a:r>
            <a:endParaRPr lang="zh-TW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8132" name="矩形 48131"/>
          <p:cNvSpPr/>
          <p:nvPr/>
        </p:nvSpPr>
        <p:spPr>
          <a:xfrm>
            <a:off x="2576513" y="16049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8134" name="任意多边形 48133"/>
          <p:cNvSpPr/>
          <p:nvPr/>
        </p:nvSpPr>
        <p:spPr>
          <a:xfrm>
            <a:off x="5580063" y="3881438"/>
            <a:ext cx="1598612" cy="755650"/>
          </a:xfrm>
          <a:custGeom>
            <a:avLst/>
            <a:gdLst/>
            <a:ahLst/>
            <a:cxnLst/>
            <a:pathLst>
              <a:path w="793" h="476">
                <a:moveTo>
                  <a:pt x="0" y="237"/>
                </a:moveTo>
                <a:lnTo>
                  <a:pt x="397" y="0"/>
                </a:lnTo>
                <a:lnTo>
                  <a:pt x="793" y="237"/>
                </a:lnTo>
                <a:lnTo>
                  <a:pt x="397" y="476"/>
                </a:lnTo>
                <a:lnTo>
                  <a:pt x="0" y="237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35" name="矩形 48134"/>
          <p:cNvSpPr/>
          <p:nvPr/>
        </p:nvSpPr>
        <p:spPr>
          <a:xfrm>
            <a:off x="5819775" y="4089400"/>
            <a:ext cx="1270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2000" dirty="0">
                <a:latin typeface="Tahoma" panose="020B0604030504040204" pitchFamily="34" charset="0"/>
              </a:rPr>
              <a:t>继续条件？</a:t>
            </a:r>
            <a:endParaRPr lang="zh-CN" altLang="en-US" sz="2000" dirty="0">
              <a:latin typeface="Tahoma" panose="020B0604030504040204" pitchFamily="34" charset="0"/>
            </a:endParaRPr>
          </a:p>
        </p:txBody>
      </p:sp>
      <p:sp>
        <p:nvSpPr>
          <p:cNvPr id="48136" name="矩形 48135"/>
          <p:cNvSpPr/>
          <p:nvPr/>
        </p:nvSpPr>
        <p:spPr>
          <a:xfrm>
            <a:off x="6011863" y="6165850"/>
            <a:ext cx="1512887" cy="503238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37" name="矩形 48136"/>
          <p:cNvSpPr/>
          <p:nvPr/>
        </p:nvSpPr>
        <p:spPr>
          <a:xfrm>
            <a:off x="6084888" y="6253163"/>
            <a:ext cx="1270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2000" dirty="0">
                <a:latin typeface="Tahoma" panose="020B0604030504040204" pitchFamily="34" charset="0"/>
              </a:rPr>
              <a:t>下一个语句</a:t>
            </a:r>
            <a:endParaRPr lang="zh-CN" altLang="en-US" sz="2000" dirty="0">
              <a:latin typeface="Tahoma" panose="020B0604030504040204" pitchFamily="34" charset="0"/>
            </a:endParaRPr>
          </a:p>
        </p:txBody>
      </p:sp>
      <p:sp>
        <p:nvSpPr>
          <p:cNvPr id="48138" name="矩形 48137"/>
          <p:cNvSpPr/>
          <p:nvPr/>
        </p:nvSpPr>
        <p:spPr>
          <a:xfrm>
            <a:off x="5724525" y="5043488"/>
            <a:ext cx="1531938" cy="617537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39" name="矩形 48138"/>
          <p:cNvSpPr/>
          <p:nvPr/>
        </p:nvSpPr>
        <p:spPr>
          <a:xfrm>
            <a:off x="6223000" y="5048250"/>
            <a:ext cx="508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2000" dirty="0">
                <a:latin typeface="Tahoma" panose="020B0604030504040204" pitchFamily="34" charset="0"/>
              </a:rPr>
              <a:t>执行</a:t>
            </a:r>
            <a:endParaRPr lang="zh-CN" altLang="en-US" sz="2000" dirty="0">
              <a:latin typeface="Tahoma" panose="020B0604030504040204" pitchFamily="34" charset="0"/>
            </a:endParaRPr>
          </a:p>
        </p:txBody>
      </p:sp>
      <p:sp>
        <p:nvSpPr>
          <p:cNvPr id="48140" name="矩形 48139"/>
          <p:cNvSpPr/>
          <p:nvPr/>
        </p:nvSpPr>
        <p:spPr>
          <a:xfrm>
            <a:off x="5867400" y="5326063"/>
            <a:ext cx="117475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US" altLang="zh-CN" sz="2000" dirty="0">
                <a:latin typeface="Tahoma" panose="020B0604030504040204" pitchFamily="34" charset="0"/>
              </a:rPr>
              <a:t>  </a:t>
            </a:r>
            <a:r>
              <a:rPr lang="zh-CN" altLang="en-US" sz="2000" dirty="0">
                <a:latin typeface="Tahoma" panose="020B0604030504040204" pitchFamily="34" charset="0"/>
              </a:rPr>
              <a:t>循环主体</a:t>
            </a:r>
            <a:endParaRPr lang="zh-CN" altLang="en-US" sz="2000">
              <a:latin typeface="Tahoma" panose="020B0604030504040204" pitchFamily="34" charset="0"/>
            </a:endParaRPr>
          </a:p>
        </p:txBody>
      </p:sp>
      <p:sp>
        <p:nvSpPr>
          <p:cNvPr id="48141" name="任意多边形 48140"/>
          <p:cNvSpPr/>
          <p:nvPr/>
        </p:nvSpPr>
        <p:spPr>
          <a:xfrm>
            <a:off x="6372225" y="4646613"/>
            <a:ext cx="1588" cy="266700"/>
          </a:xfrm>
          <a:custGeom>
            <a:avLst/>
            <a:gdLst/>
            <a:ahLst/>
            <a:cxnLst/>
            <a:pathLst>
              <a:path h="168">
                <a:moveTo>
                  <a:pt x="0" y="0"/>
                </a:moveTo>
                <a:lnTo>
                  <a:pt x="0" y="50"/>
                </a:lnTo>
                <a:lnTo>
                  <a:pt x="0" y="168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42" name="任意多边形 48141"/>
          <p:cNvSpPr/>
          <p:nvPr/>
        </p:nvSpPr>
        <p:spPr>
          <a:xfrm>
            <a:off x="6332538" y="4900613"/>
            <a:ext cx="95250" cy="142875"/>
          </a:xfrm>
          <a:custGeom>
            <a:avLst/>
            <a:gdLst/>
            <a:ahLst/>
            <a:cxnLst/>
            <a:pathLst>
              <a:path w="60" h="90">
                <a:moveTo>
                  <a:pt x="60" y="0"/>
                </a:moveTo>
                <a:lnTo>
                  <a:pt x="30" y="90"/>
                </a:lnTo>
                <a:lnTo>
                  <a:pt x="0" y="0"/>
                </a:lnTo>
                <a:lnTo>
                  <a:pt x="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8147" name="矩形 48146"/>
          <p:cNvSpPr/>
          <p:nvPr/>
        </p:nvSpPr>
        <p:spPr>
          <a:xfrm>
            <a:off x="5867400" y="4637088"/>
            <a:ext cx="45085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true</a:t>
            </a:r>
            <a:endParaRPr lang="en-US" altLang="zh-CN" sz="20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48148" name="矩形 48147"/>
          <p:cNvSpPr/>
          <p:nvPr/>
        </p:nvSpPr>
        <p:spPr>
          <a:xfrm>
            <a:off x="5076825" y="3933825"/>
            <a:ext cx="492125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false</a:t>
            </a:r>
            <a:endParaRPr lang="en-US" altLang="zh-CN" sz="20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48149" name="直接连接符 48148"/>
          <p:cNvSpPr/>
          <p:nvPr/>
        </p:nvSpPr>
        <p:spPr>
          <a:xfrm flipV="1">
            <a:off x="8151813" y="4616450"/>
            <a:ext cx="1587" cy="663575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0" name="任意多边形 48149"/>
          <p:cNvSpPr/>
          <p:nvPr/>
        </p:nvSpPr>
        <p:spPr>
          <a:xfrm>
            <a:off x="8101013" y="4484688"/>
            <a:ext cx="93662" cy="141287"/>
          </a:xfrm>
          <a:custGeom>
            <a:avLst/>
            <a:gdLst/>
            <a:ahLst/>
            <a:cxnLst/>
            <a:pathLst>
              <a:path w="59" h="89">
                <a:moveTo>
                  <a:pt x="0" y="89"/>
                </a:moveTo>
                <a:lnTo>
                  <a:pt x="29" y="0"/>
                </a:lnTo>
                <a:lnTo>
                  <a:pt x="59" y="89"/>
                </a:lnTo>
                <a:lnTo>
                  <a:pt x="0" y="89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8152" name="矩形 48151"/>
          <p:cNvSpPr/>
          <p:nvPr/>
        </p:nvSpPr>
        <p:spPr>
          <a:xfrm>
            <a:off x="7556500" y="4019550"/>
            <a:ext cx="1336675" cy="466725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53" name="矩形 48152"/>
          <p:cNvSpPr/>
          <p:nvPr/>
        </p:nvSpPr>
        <p:spPr>
          <a:xfrm>
            <a:off x="7604125" y="4100513"/>
            <a:ext cx="1270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2000" dirty="0">
                <a:latin typeface="Tahoma" panose="020B0604030504040204" pitchFamily="34" charset="0"/>
              </a:rPr>
              <a:t>调整</a:t>
            </a:r>
            <a:r>
              <a:rPr lang="zh-CN" altLang="en-US" sz="2000" dirty="0">
                <a:latin typeface="Arial" panose="020B0604020202020204" pitchFamily="34" charset="0"/>
              </a:rPr>
              <a:t>变量值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48154" name="矩形 48153"/>
          <p:cNvSpPr/>
          <p:nvPr/>
        </p:nvSpPr>
        <p:spPr>
          <a:xfrm>
            <a:off x="5765800" y="2900363"/>
            <a:ext cx="1038225" cy="469900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55" name="矩形 48154"/>
          <p:cNvSpPr/>
          <p:nvPr/>
        </p:nvSpPr>
        <p:spPr>
          <a:xfrm>
            <a:off x="5940425" y="2987675"/>
            <a:ext cx="762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2000" dirty="0">
                <a:latin typeface="Tahoma" panose="020B0604030504040204" pitchFamily="34" charset="0"/>
              </a:rPr>
              <a:t>初始值</a:t>
            </a:r>
            <a:endParaRPr lang="zh-CN" altLang="en-US" sz="2000" dirty="0">
              <a:latin typeface="Tahoma" panose="020B0604030504040204" pitchFamily="34" charset="0"/>
            </a:endParaRPr>
          </a:p>
        </p:txBody>
      </p:sp>
      <p:sp>
        <p:nvSpPr>
          <p:cNvPr id="48157" name="任意多边形 48156"/>
          <p:cNvSpPr/>
          <p:nvPr/>
        </p:nvSpPr>
        <p:spPr>
          <a:xfrm>
            <a:off x="6372225" y="3389313"/>
            <a:ext cx="1588" cy="338137"/>
          </a:xfrm>
          <a:custGeom>
            <a:avLst/>
            <a:gdLst/>
            <a:ahLst/>
            <a:cxnLst/>
            <a:pathLst>
              <a:path h="213">
                <a:moveTo>
                  <a:pt x="0" y="0"/>
                </a:moveTo>
                <a:lnTo>
                  <a:pt x="0" y="59"/>
                </a:lnTo>
                <a:lnTo>
                  <a:pt x="0" y="213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58" name="任意多边形 48157"/>
          <p:cNvSpPr/>
          <p:nvPr/>
        </p:nvSpPr>
        <p:spPr>
          <a:xfrm>
            <a:off x="6332538" y="3714750"/>
            <a:ext cx="93662" cy="141288"/>
          </a:xfrm>
          <a:custGeom>
            <a:avLst/>
            <a:gdLst/>
            <a:ahLst/>
            <a:cxnLst/>
            <a:pathLst>
              <a:path w="59" h="89">
                <a:moveTo>
                  <a:pt x="59" y="0"/>
                </a:moveTo>
                <a:lnTo>
                  <a:pt x="29" y="89"/>
                </a:lnTo>
                <a:lnTo>
                  <a:pt x="0" y="0"/>
                </a:lnTo>
                <a:lnTo>
                  <a:pt x="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8160" name="任意多边形 48159"/>
          <p:cNvSpPr/>
          <p:nvPr/>
        </p:nvSpPr>
        <p:spPr>
          <a:xfrm>
            <a:off x="7199313" y="4252913"/>
            <a:ext cx="338137" cy="1587"/>
          </a:xfrm>
          <a:custGeom>
            <a:avLst/>
            <a:gdLst/>
            <a:ahLst/>
            <a:cxnLst/>
            <a:pathLst>
              <a:path w="213">
                <a:moveTo>
                  <a:pt x="213" y="0"/>
                </a:moveTo>
                <a:lnTo>
                  <a:pt x="153" y="0"/>
                </a:lnTo>
                <a:lnTo>
                  <a:pt x="0" y="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61" name="任意多边形 48160"/>
          <p:cNvSpPr/>
          <p:nvPr/>
        </p:nvSpPr>
        <p:spPr>
          <a:xfrm>
            <a:off x="7131050" y="4205288"/>
            <a:ext cx="141288" cy="93662"/>
          </a:xfrm>
          <a:custGeom>
            <a:avLst/>
            <a:gdLst/>
            <a:ahLst/>
            <a:cxnLst/>
            <a:pathLst>
              <a:path w="89" h="59">
                <a:moveTo>
                  <a:pt x="89" y="59"/>
                </a:moveTo>
                <a:lnTo>
                  <a:pt x="0" y="30"/>
                </a:lnTo>
                <a:lnTo>
                  <a:pt x="89" y="0"/>
                </a:lnTo>
                <a:lnTo>
                  <a:pt x="89" y="59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8162" name="直接连接符 48161"/>
          <p:cNvSpPr/>
          <p:nvPr/>
        </p:nvSpPr>
        <p:spPr>
          <a:xfrm flipV="1">
            <a:off x="7256463" y="5280025"/>
            <a:ext cx="895350" cy="20638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63" name="矩形 48162"/>
          <p:cNvSpPr/>
          <p:nvPr/>
        </p:nvSpPr>
        <p:spPr>
          <a:xfrm>
            <a:off x="250825" y="4292600"/>
            <a:ext cx="4105275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 algn="just"/>
            <a:r>
              <a:rPr lang="zh-TW" altLang="en-US" sz="2400" dirty="0">
                <a:latin typeface="Times New Roman" panose="02020603050405020304" pitchFamily="18" charset="0"/>
              </a:rPr>
              <a:t>例如：</a:t>
            </a:r>
            <a:endParaRPr lang="zh-TW" altLang="en-US" sz="2400" dirty="0">
              <a:latin typeface="Tahoma" panose="020B0604030504040204" pitchFamily="34" charset="0"/>
            </a:endParaRPr>
          </a:p>
          <a:p>
            <a:pPr indent="304800" algn="just" eaLnBrk="0" hangingPunct="0"/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for (i=0; i&lt;=11; i++) {</a:t>
            </a:r>
            <a:endParaRPr lang="en-US" altLang="zh-TW" sz="2400">
              <a:latin typeface="Times New Roman" panose="02020603050405020304" pitchFamily="18" charset="0"/>
              <a:ea typeface="PMingLiU" pitchFamily="18" charset="-120"/>
            </a:endParaRPr>
          </a:p>
          <a:p>
            <a:pPr indent="304800" eaLnBrk="0" hangingPunct="0"/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 	total += Rain[1][i];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  <a:p>
            <a:pPr indent="304800" eaLnBrk="0" hangingPunct="0"/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} </a:t>
            </a:r>
            <a:endParaRPr lang="en-US" altLang="zh-TW" sz="2400">
              <a:latin typeface="Times New Roman" panose="02020603050405020304" pitchFamily="18" charset="0"/>
              <a:ea typeface="PMingLiU" pitchFamily="18" charset="-120"/>
            </a:endParaRPr>
          </a:p>
        </p:txBody>
      </p:sp>
      <p:cxnSp>
        <p:nvCxnSpPr>
          <p:cNvPr id="48165" name="肘形连接符 48164"/>
          <p:cNvCxnSpPr>
            <a:endCxn id="48136" idx="1"/>
          </p:cNvCxnSpPr>
          <p:nvPr/>
        </p:nvCxnSpPr>
        <p:spPr>
          <a:xfrm rot="-5400000" flipH="1">
            <a:off x="4445000" y="4851400"/>
            <a:ext cx="2125663" cy="1008063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48166" name="直接连接符 48165"/>
          <p:cNvSpPr/>
          <p:nvPr/>
        </p:nvSpPr>
        <p:spPr>
          <a:xfrm>
            <a:off x="5003800" y="4292600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1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charRg st="1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4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charRg st="44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8135" grpId="0"/>
      <p:bldP spid="48137" grpId="0"/>
      <p:bldP spid="48139" grpId="0"/>
      <p:bldP spid="48140" grpId="0"/>
      <p:bldP spid="48147" grpId="0"/>
      <p:bldP spid="48148" grpId="0"/>
      <p:bldP spid="48153" grpId="0"/>
      <p:bldP spid="48155" grpId="0"/>
      <p:bldP spid="481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154" name="标题 491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0" dirty="0">
                <a:solidFill>
                  <a:srgbClr val="660066"/>
                </a:solidFill>
                <a:latin typeface="Times New Roman" panose="02020603050405020304" pitchFamily="18" charset="0"/>
              </a:rPr>
              <a:t>嵌套式</a:t>
            </a:r>
            <a:r>
              <a:rPr lang="en-US" altLang="zh-CN" b="0" dirty="0">
                <a:latin typeface="Times New Roman" panose="02020603050405020304" pitchFamily="18" charset="0"/>
              </a:rPr>
              <a:t>for</a:t>
            </a:r>
            <a:r>
              <a:rPr lang="zh-CN" altLang="en-US" b="0" dirty="0">
                <a:latin typeface="Times New Roman" panose="02020603050405020304" pitchFamily="18" charset="0"/>
              </a:rPr>
              <a:t>循环 </a:t>
            </a:r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solidFill>
                  <a:srgbClr val="40458C"/>
                </a:solidFill>
                <a:latin typeface="Times New Roman" panose="02020603050405020304" pitchFamily="18" charset="0"/>
              </a:rPr>
              <a:t>有时会因为一些较复杂的求值运算，而需要有嵌套式 </a:t>
            </a:r>
            <a:r>
              <a:rPr lang="en-US" altLang="zh-CN" dirty="0">
                <a:solidFill>
                  <a:srgbClr val="40458C"/>
                </a:solidFill>
                <a:latin typeface="Times New Roman" panose="02020603050405020304" pitchFamily="18" charset="0"/>
              </a:rPr>
              <a:t>for </a:t>
            </a:r>
            <a:r>
              <a:rPr lang="zh-CN" altLang="en-US" dirty="0">
                <a:solidFill>
                  <a:srgbClr val="40458C"/>
                </a:solidFill>
                <a:latin typeface="Times New Roman" panose="02020603050405020304" pitchFamily="18" charset="0"/>
              </a:rPr>
              <a:t>循环</a:t>
            </a:r>
            <a:r>
              <a:rPr lang="zh-TW" altLang="en-US" dirty="0">
                <a:latin typeface="Times New Roman" panose="02020603050405020304" pitchFamily="18" charset="0"/>
              </a:rPr>
              <a:t>。</a:t>
            </a:r>
            <a:endParaRPr lang="zh-TW" altLang="zh-CN" dirty="0">
              <a:latin typeface="Times New Roman" panose="02020603050405020304" pitchFamily="18" charset="0"/>
            </a:endParaRPr>
          </a:p>
          <a:p>
            <a:endParaRPr lang="zh-TW" altLang="zh-CN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b="1" dirty="0">
                <a:solidFill>
                  <a:srgbClr val="40458C"/>
                </a:solidFill>
                <a:latin typeface="Times New Roman" panose="02020603050405020304" pitchFamily="18" charset="0"/>
              </a:rPr>
              <a:t>范例</a:t>
            </a:r>
            <a:r>
              <a:rPr lang="en-US" altLang="zh-CN" b="1" dirty="0">
                <a:solidFill>
                  <a:srgbClr val="40458C"/>
                </a:solidFill>
                <a:latin typeface="Times New Roman" panose="02020603050405020304" pitchFamily="18" charset="0"/>
              </a:rPr>
              <a:t>3_4</a:t>
            </a:r>
            <a:r>
              <a:rPr lang="zh-CN" altLang="en-US" b="1" dirty="0">
                <a:solidFill>
                  <a:srgbClr val="40458C"/>
                </a:solidFill>
                <a:latin typeface="Times New Roman" panose="02020603050405020304" pitchFamily="18" charset="0"/>
              </a:rPr>
              <a:t>：</a:t>
            </a:r>
            <a:endParaRPr lang="zh-CN" altLang="en-US" b="1" dirty="0">
              <a:solidFill>
                <a:srgbClr val="40458C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40458C"/>
                </a:solidFill>
                <a:latin typeface="Times New Roman" panose="02020603050405020304" pitchFamily="18" charset="0"/>
              </a:rPr>
              <a:t>   范例说明</a:t>
            </a:r>
            <a:r>
              <a:rPr lang="zh-CN" altLang="en-US" b="1" dirty="0">
                <a:solidFill>
                  <a:srgbClr val="40458C"/>
                </a:solidFill>
                <a:latin typeface="Times New Roman" panose="02020603050405020304" pitchFamily="18" charset="0"/>
              </a:rPr>
              <a:t>：</a:t>
            </a:r>
            <a:endParaRPr lang="en-US" altLang="zh-TW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>
                <a:solidFill>
                  <a:srgbClr val="40458C"/>
                </a:solidFill>
                <a:latin typeface="Times New Roman" panose="02020603050405020304" pitchFamily="18" charset="0"/>
              </a:rPr>
              <a:t>	给定一个整型的数组，求出数组中值最大的元素。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</a:endParaRPr>
          </a:p>
          <a:p>
            <a:pPr algn="just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4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charRg st="4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8492" name="矩形 148491"/>
          <p:cNvSpPr/>
          <p:nvPr/>
        </p:nvSpPr>
        <p:spPr>
          <a:xfrm>
            <a:off x="323850" y="1062038"/>
            <a:ext cx="8351838" cy="568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err="1">
                <a:latin typeface="Arial" panose="020B0604020202020204" pitchFamily="34" charset="0"/>
              </a:rPr>
              <a:t>public class Findmax</a:t>
            </a:r>
            <a:endParaRPr lang="en-US" altLang="zh-CN" sz="2400">
              <a:latin typeface="Arial" panose="020B0604020202020204" pitchFamily="34" charset="0"/>
            </a:endParaRPr>
          </a:p>
          <a:p>
            <a:r>
              <a:rPr lang="en-US" altLang="zh-CN" sz="2400">
                <a:latin typeface="Arial" panose="020B0604020202020204" pitchFamily="34" charset="0"/>
              </a:rPr>
              <a:t>{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err="1">
                <a:latin typeface="Arial" panose="020B0604020202020204" pitchFamily="34" charset="0"/>
              </a:rPr>
              <a:t>	public static void main(String args</a:t>
            </a:r>
            <a:r>
              <a:rPr lang="en-US" altLang="zh-CN" sz="2400">
                <a:latin typeface="Arial" panose="020B0604020202020204" pitchFamily="34" charset="0"/>
              </a:rPr>
              <a:t>[])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Arial" panose="020B0604020202020204" pitchFamily="34" charset="0"/>
              </a:rPr>
              <a:t>	{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err="1">
                <a:latin typeface="Arial" panose="020B0604020202020204" pitchFamily="34" charset="0"/>
              </a:rPr>
              <a:t>		int</a:t>
            </a:r>
            <a:r>
              <a:rPr lang="en-US" altLang="zh-CN" sz="2400">
                <a:latin typeface="Arial" panose="020B0604020202020204" pitchFamily="34" charset="0"/>
              </a:rPr>
              <a:t> a[][]={{8,4,2,1},{9,0,7,5},{-10,12,-5,3}};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err="1">
                <a:latin typeface="Arial" panose="020B0604020202020204" pitchFamily="34" charset="0"/>
              </a:rPr>
              <a:t>		int i,j,max</a:t>
            </a:r>
            <a:r>
              <a:rPr lang="en-US" altLang="zh-CN" sz="2400">
                <a:latin typeface="Arial" panose="020B0604020202020204" pitchFamily="34" charset="0"/>
              </a:rPr>
              <a:t>;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Arial" panose="020B0604020202020204" pitchFamily="34" charset="0"/>
              </a:rPr>
              <a:t>		max=a[0][0];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Arial" panose="020B0604020202020204" pitchFamily="34" charset="0"/>
              </a:rPr>
              <a:t>		for (i=0;i&lt;3;i++){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Arial" panose="020B0604020202020204" pitchFamily="34" charset="0"/>
              </a:rPr>
              <a:t>		   for (j=0;j&lt;4;j++) 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err="1">
                <a:latin typeface="Arial" panose="020B0604020202020204" pitchFamily="34" charset="0"/>
              </a:rPr>
              <a:t>			if (a[i][j]&gt;max) max=a[i][j</a:t>
            </a:r>
            <a:r>
              <a:rPr lang="en-US" altLang="zh-CN" sz="2400">
                <a:latin typeface="Arial" panose="020B0604020202020204" pitchFamily="34" charset="0"/>
              </a:rPr>
              <a:t>];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>
                <a:latin typeface="Arial" panose="020B0604020202020204" pitchFamily="34" charset="0"/>
              </a:rPr>
              <a:t>		}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err="1">
                <a:latin typeface="Arial" panose="020B0604020202020204" pitchFamily="34" charset="0"/>
              </a:rPr>
              <a:t>		System.out.println("max</a:t>
            </a:r>
            <a:r>
              <a:rPr lang="en-US" altLang="zh-CN" sz="2400">
                <a:latin typeface="Arial" panose="020B0604020202020204" pitchFamily="34" charset="0"/>
              </a:rPr>
              <a:t>="+max);</a:t>
            </a:r>
            <a:endParaRPr lang="en-US" altLang="zh-CN" sz="2400">
              <a:latin typeface="Arial" panose="020B0604020202020204" pitchFamily="34" charset="0"/>
            </a:endParaRPr>
          </a:p>
          <a:p>
            <a:r>
              <a:rPr lang="en-US" altLang="zh-CN" sz="2400">
                <a:latin typeface="Arial" panose="020B0604020202020204" pitchFamily="34" charset="0"/>
              </a:rPr>
              <a:t>	}</a:t>
            </a:r>
            <a:endParaRPr lang="en-US" altLang="zh-CN" sz="2400">
              <a:latin typeface="Arial" panose="020B0604020202020204" pitchFamily="34" charset="0"/>
            </a:endParaRPr>
          </a:p>
          <a:p>
            <a:r>
              <a:rPr lang="en-US" altLang="zh-CN" sz="2400">
                <a:latin typeface="Arial" panose="020B0604020202020204" pitchFamily="34" charset="0"/>
              </a:rPr>
              <a:t>}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148493" name="矩形 148492"/>
          <p:cNvSpPr/>
          <p:nvPr/>
        </p:nvSpPr>
        <p:spPr>
          <a:xfrm>
            <a:off x="2339975" y="4302125"/>
            <a:ext cx="5688013" cy="8651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8494" name="矩形 148493"/>
          <p:cNvSpPr/>
          <p:nvPr/>
        </p:nvSpPr>
        <p:spPr>
          <a:xfrm>
            <a:off x="2124075" y="3870325"/>
            <a:ext cx="6192838" cy="1728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8495" name="标题 148494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27913" cy="858837"/>
          </a:xfrm>
        </p:spPr>
        <p:txBody>
          <a:bodyPr anchor="b"/>
          <a:p>
            <a:r>
              <a:rPr lang="zh-CN" altLang="en-US" b="0" dirty="0">
                <a:solidFill>
                  <a:srgbClr val="40458C"/>
                </a:solidFill>
                <a:latin typeface="Times New Roman" panose="02020603050405020304" pitchFamily="18" charset="0"/>
              </a:rPr>
              <a:t>范例</a:t>
            </a:r>
            <a:r>
              <a:rPr lang="en-US" altLang="zh-CN" b="0" dirty="0">
                <a:solidFill>
                  <a:srgbClr val="40458C"/>
                </a:solidFill>
                <a:latin typeface="Times New Roman" panose="02020603050405020304" pitchFamily="18" charset="0"/>
              </a:rPr>
              <a:t>3_4</a:t>
            </a:r>
            <a:r>
              <a:rPr lang="zh-CN" altLang="en-US" b="0" dirty="0">
                <a:solidFill>
                  <a:srgbClr val="40458C"/>
                </a:solidFill>
                <a:latin typeface="Times New Roman" panose="02020603050405020304" pitchFamily="18" charset="0"/>
              </a:rPr>
              <a:t>：</a:t>
            </a:r>
            <a:endParaRPr lang="zh-TW" altLang="en-US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8518" name="内容占位符 148517"/>
          <p:cNvGraphicFramePr/>
          <p:nvPr>
            <p:ph idx="1"/>
          </p:nvPr>
        </p:nvGraphicFramePr>
        <p:xfrm>
          <a:off x="3995738" y="260350"/>
          <a:ext cx="3671888" cy="1366838"/>
        </p:xfrm>
        <a:graphic>
          <a:graphicData uri="http://schemas.openxmlformats.org/drawingml/2006/table">
            <a:tbl>
              <a:tblPr/>
              <a:tblGrid>
                <a:gridCol w="917575"/>
                <a:gridCol w="919163"/>
                <a:gridCol w="917575"/>
                <a:gridCol w="917575"/>
              </a:tblGrid>
              <a:tr h="4556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8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9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-10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12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-5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178" name="标题 501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0">
                <a:solidFill>
                  <a:srgbClr val="660066"/>
                </a:solidFill>
                <a:latin typeface="Times New Roman" panose="02020603050405020304" pitchFamily="18" charset="0"/>
              </a:rPr>
              <a:t>while</a:t>
            </a:r>
            <a:r>
              <a:rPr lang="zh-CN" altLang="en-US" b="0" dirty="0">
                <a:latin typeface="Times New Roman" panose="02020603050405020304" pitchFamily="18" charset="0"/>
              </a:rPr>
              <a:t>循环 </a:t>
            </a:r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50179" name="文本占位符 50178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3227388" cy="2614612"/>
          </a:xfrm>
        </p:spPr>
        <p:txBody>
          <a:bodyPr/>
          <a:p>
            <a:pPr algn="just">
              <a:buNone/>
            </a:pP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语法</a:t>
            </a:r>
            <a:r>
              <a:rPr lang="zh-TW" altLang="en-US" sz="2400" dirty="0">
                <a:latin typeface="Times New Roman" panose="02020603050405020304" pitchFamily="18" charset="0"/>
              </a:rPr>
              <a:t>：</a:t>
            </a:r>
            <a:endParaRPr lang="zh-TW" altLang="zh-CN" sz="2400" dirty="0">
              <a:latin typeface="Times New Roman" panose="02020603050405020304" pitchFamily="18" charset="0"/>
            </a:endParaRPr>
          </a:p>
          <a:p>
            <a:pPr algn="just">
              <a:buNone/>
            </a:pPr>
            <a:endParaRPr lang="zh-TW" altLang="en-US" sz="2400" dirty="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>
                <a:latin typeface="Times New Roman" panose="02020603050405020304" pitchFamily="18" charset="0"/>
              </a:rPr>
              <a:t>while(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继续的条件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)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{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//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循环主体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</a:rPr>
              <a:t>；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>
                <a:latin typeface="Times New Roman" panose="02020603050405020304" pitchFamily="18" charset="0"/>
              </a:rPr>
              <a:t>}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50180" name="矩形 50179"/>
          <p:cNvSpPr/>
          <p:nvPr/>
        </p:nvSpPr>
        <p:spPr>
          <a:xfrm>
            <a:off x="3063875" y="2236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0182" name="任意多边形 50181"/>
          <p:cNvSpPr/>
          <p:nvPr/>
        </p:nvSpPr>
        <p:spPr>
          <a:xfrm>
            <a:off x="5537200" y="1835150"/>
            <a:ext cx="1752600" cy="1050925"/>
          </a:xfrm>
          <a:custGeom>
            <a:avLst/>
            <a:gdLst/>
            <a:ahLst/>
            <a:cxnLst/>
            <a:pathLst>
              <a:path w="1104" h="662">
                <a:moveTo>
                  <a:pt x="0" y="331"/>
                </a:moveTo>
                <a:lnTo>
                  <a:pt x="552" y="0"/>
                </a:lnTo>
                <a:lnTo>
                  <a:pt x="1104" y="331"/>
                </a:lnTo>
                <a:lnTo>
                  <a:pt x="552" y="662"/>
                </a:lnTo>
                <a:lnTo>
                  <a:pt x="0" y="331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183" name="矩形 50182"/>
          <p:cNvSpPr/>
          <p:nvPr/>
        </p:nvSpPr>
        <p:spPr>
          <a:xfrm>
            <a:off x="5795963" y="2238375"/>
            <a:ext cx="1270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2000" dirty="0">
                <a:latin typeface="Tahoma" panose="020B0604030504040204" pitchFamily="34" charset="0"/>
              </a:rPr>
              <a:t>继续条件？</a:t>
            </a:r>
            <a:endParaRPr lang="zh-CN" altLang="en-US" sz="2000" dirty="0">
              <a:latin typeface="Tahoma" panose="020B0604030504040204" pitchFamily="34" charset="0"/>
            </a:endParaRPr>
          </a:p>
        </p:txBody>
      </p:sp>
      <p:sp>
        <p:nvSpPr>
          <p:cNvPr id="50184" name="矩形 50183"/>
          <p:cNvSpPr/>
          <p:nvPr/>
        </p:nvSpPr>
        <p:spPr>
          <a:xfrm>
            <a:off x="5686425" y="4383088"/>
            <a:ext cx="1450975" cy="750887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185" name="矩形 50184"/>
          <p:cNvSpPr/>
          <p:nvPr/>
        </p:nvSpPr>
        <p:spPr>
          <a:xfrm>
            <a:off x="5795963" y="4637088"/>
            <a:ext cx="1270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2000" dirty="0">
                <a:latin typeface="Tahoma" panose="020B0604030504040204" pitchFamily="34" charset="0"/>
              </a:rPr>
              <a:t>下一个语句</a:t>
            </a:r>
            <a:endParaRPr lang="zh-CN" altLang="en-US" sz="2000" dirty="0">
              <a:latin typeface="Tahoma" panose="020B0604030504040204" pitchFamily="34" charset="0"/>
            </a:endParaRPr>
          </a:p>
        </p:txBody>
      </p:sp>
      <p:sp>
        <p:nvSpPr>
          <p:cNvPr id="50186" name="矩形 50185"/>
          <p:cNvSpPr/>
          <p:nvPr/>
        </p:nvSpPr>
        <p:spPr>
          <a:xfrm>
            <a:off x="5745163" y="3417888"/>
            <a:ext cx="1325562" cy="404812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187" name="矩形 50186"/>
          <p:cNvSpPr/>
          <p:nvPr/>
        </p:nvSpPr>
        <p:spPr>
          <a:xfrm>
            <a:off x="6159500" y="3498850"/>
            <a:ext cx="508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2000" dirty="0">
                <a:latin typeface="Tahoma" panose="020B0604030504040204" pitchFamily="34" charset="0"/>
              </a:rPr>
              <a:t>语句</a:t>
            </a:r>
            <a:endParaRPr lang="zh-CN" altLang="en-US" sz="2000" dirty="0">
              <a:latin typeface="Tahoma" panose="020B0604030504040204" pitchFamily="34" charset="0"/>
            </a:endParaRPr>
          </a:p>
        </p:txBody>
      </p:sp>
      <p:sp>
        <p:nvSpPr>
          <p:cNvPr id="50188" name="任意多边形 50187"/>
          <p:cNvSpPr/>
          <p:nvPr/>
        </p:nvSpPr>
        <p:spPr>
          <a:xfrm>
            <a:off x="6413500" y="2900363"/>
            <a:ext cx="1588" cy="341312"/>
          </a:xfrm>
          <a:custGeom>
            <a:avLst/>
            <a:gdLst/>
            <a:ahLst/>
            <a:cxnLst/>
            <a:pathLst>
              <a:path h="215">
                <a:moveTo>
                  <a:pt x="0" y="0"/>
                </a:moveTo>
                <a:lnTo>
                  <a:pt x="0" y="64"/>
                </a:lnTo>
                <a:lnTo>
                  <a:pt x="0" y="215"/>
                </a:lnTo>
              </a:path>
            </a:pathLst>
          </a:custGeom>
          <a:noFill/>
          <a:ln w="206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189" name="任意多边形 50188"/>
          <p:cNvSpPr/>
          <p:nvPr/>
        </p:nvSpPr>
        <p:spPr>
          <a:xfrm>
            <a:off x="6346825" y="3227388"/>
            <a:ext cx="130175" cy="193675"/>
          </a:xfrm>
          <a:custGeom>
            <a:avLst/>
            <a:gdLst/>
            <a:ahLst/>
            <a:cxnLst/>
            <a:pathLst>
              <a:path w="82" h="122">
                <a:moveTo>
                  <a:pt x="82" y="0"/>
                </a:moveTo>
                <a:lnTo>
                  <a:pt x="42" y="122"/>
                </a:lnTo>
                <a:lnTo>
                  <a:pt x="0" y="0"/>
                </a:lnTo>
                <a:lnTo>
                  <a:pt x="8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0194" name="矩形 50193"/>
          <p:cNvSpPr/>
          <p:nvPr/>
        </p:nvSpPr>
        <p:spPr>
          <a:xfrm>
            <a:off x="5851525" y="2963863"/>
            <a:ext cx="45085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true</a:t>
            </a:r>
            <a:endParaRPr lang="en-US" altLang="zh-CN" sz="20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50195" name="矩形 50194"/>
          <p:cNvSpPr/>
          <p:nvPr/>
        </p:nvSpPr>
        <p:spPr>
          <a:xfrm>
            <a:off x="4735513" y="2065338"/>
            <a:ext cx="492125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false</a:t>
            </a:r>
            <a:endParaRPr lang="en-US" altLang="zh-CN" sz="20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50198" name="直接连接符 50197"/>
          <p:cNvSpPr/>
          <p:nvPr/>
        </p:nvSpPr>
        <p:spPr>
          <a:xfrm>
            <a:off x="7470775" y="2360613"/>
            <a:ext cx="819150" cy="1587"/>
          </a:xfrm>
          <a:prstGeom prst="line">
            <a:avLst/>
          </a:prstGeom>
          <a:ln w="206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9" name="任意多边形 50198"/>
          <p:cNvSpPr/>
          <p:nvPr/>
        </p:nvSpPr>
        <p:spPr>
          <a:xfrm>
            <a:off x="7289800" y="2297113"/>
            <a:ext cx="195263" cy="130175"/>
          </a:xfrm>
          <a:custGeom>
            <a:avLst/>
            <a:gdLst/>
            <a:ahLst/>
            <a:cxnLst/>
            <a:pathLst>
              <a:path w="123" h="82">
                <a:moveTo>
                  <a:pt x="123" y="82"/>
                </a:moveTo>
                <a:lnTo>
                  <a:pt x="0" y="40"/>
                </a:lnTo>
                <a:lnTo>
                  <a:pt x="123" y="0"/>
                </a:lnTo>
                <a:lnTo>
                  <a:pt x="123" y="82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0200" name="直接连接符 50199"/>
          <p:cNvSpPr/>
          <p:nvPr/>
        </p:nvSpPr>
        <p:spPr>
          <a:xfrm>
            <a:off x="8297863" y="2363788"/>
            <a:ext cx="1587" cy="1254125"/>
          </a:xfrm>
          <a:prstGeom prst="line">
            <a:avLst/>
          </a:prstGeom>
          <a:ln w="206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201" name="直接连接符 50200"/>
          <p:cNvSpPr/>
          <p:nvPr/>
        </p:nvSpPr>
        <p:spPr>
          <a:xfrm flipV="1">
            <a:off x="7070725" y="3617913"/>
            <a:ext cx="1227138" cy="4762"/>
          </a:xfrm>
          <a:prstGeom prst="line">
            <a:avLst/>
          </a:prstGeom>
          <a:ln w="206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50202" name="肘形连接符 50201"/>
          <p:cNvCxnSpPr>
            <a:stCxn id="50182" idx="4"/>
            <a:endCxn id="50184" idx="0"/>
          </p:cNvCxnSpPr>
          <p:nvPr/>
        </p:nvCxnSpPr>
        <p:spPr>
          <a:xfrm rot="10800000" flipH="1" flipV="1">
            <a:off x="5537200" y="2360613"/>
            <a:ext cx="874713" cy="2022475"/>
          </a:xfrm>
          <a:prstGeom prst="bentConnector4">
            <a:avLst>
              <a:gd name="adj1" fmla="val -26134"/>
              <a:gd name="adj2" fmla="val 85162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charRg st="5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2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charRg st="2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2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charRg st="2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33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charRg st="33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3" grpId="0"/>
      <p:bldP spid="50185" grpId="0"/>
      <p:bldP spid="50187" grpId="0"/>
      <p:bldP spid="50194" grpId="0"/>
      <p:bldP spid="501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02" name="标题 512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0" dirty="0">
                <a:solidFill>
                  <a:srgbClr val="660066"/>
                </a:solidFill>
                <a:latin typeface="Times New Roman" panose="02020603050405020304" pitchFamily="18" charset="0"/>
              </a:rPr>
              <a:t>范例 </a:t>
            </a:r>
            <a:r>
              <a:rPr lang="en-US" altLang="zh-CN" b="0" dirty="0">
                <a:latin typeface="Times New Roman" panose="02020603050405020304" pitchFamily="18" charset="0"/>
              </a:rPr>
              <a:t>3_5: </a:t>
            </a:r>
            <a:r>
              <a:rPr lang="zh-CN" altLang="en-US" b="0" dirty="0">
                <a:latin typeface="Times New Roman" panose="02020603050405020304" pitchFamily="18" charset="0"/>
              </a:rPr>
              <a:t>精打细算 </a:t>
            </a:r>
            <a:r>
              <a:rPr lang="zh-TW" altLang="en-US" dirty="0">
                <a:latin typeface="Times New Roman" panose="02020603050405020304" pitchFamily="18" charset="0"/>
              </a:rPr>
              <a:t>	 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51203" name="文本占位符 5120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sz="2600" dirty="0">
                <a:solidFill>
                  <a:srgbClr val="3333CC"/>
                </a:solidFill>
                <a:latin typeface="Times New Roman" panose="02020603050405020304" pitchFamily="18" charset="0"/>
              </a:rPr>
              <a:t>范例说明</a:t>
            </a:r>
            <a:endParaRPr lang="zh-TW" altLang="en-US" sz="260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600" dirty="0">
                <a:solidFill>
                  <a:srgbClr val="3333CC"/>
                </a:solidFill>
                <a:latin typeface="Times New Roman" panose="02020603050405020304" pitchFamily="18" charset="0"/>
              </a:rPr>
              <a:t>    有两位名叫“钱弥”与“郝晶熙”的人，想比赛看谁存的钱多。两个人的本钱刚开始都一样，都有</a:t>
            </a:r>
            <a:r>
              <a:rPr lang="en-US" altLang="zh-CN" sz="2600" dirty="0">
                <a:solidFill>
                  <a:srgbClr val="3333CC"/>
                </a:solidFill>
                <a:latin typeface="Times New Roman" panose="02020603050405020304" pitchFamily="18" charset="0"/>
              </a:rPr>
              <a:t>10000</a:t>
            </a:r>
            <a:r>
              <a:rPr lang="zh-CN" altLang="en-US" sz="2600" dirty="0">
                <a:solidFill>
                  <a:srgbClr val="3333CC"/>
                </a:solidFill>
                <a:latin typeface="Times New Roman" panose="02020603050405020304" pitchFamily="18" charset="0"/>
              </a:rPr>
              <a:t>元。钱弥存入一家利率比较高的银行，为年利率</a:t>
            </a:r>
            <a:r>
              <a:rPr lang="en-US" altLang="zh-CN" sz="2600" dirty="0">
                <a:solidFill>
                  <a:srgbClr val="3333CC"/>
                </a:solidFill>
                <a:latin typeface="Times New Roman" panose="02020603050405020304" pitchFamily="18" charset="0"/>
              </a:rPr>
              <a:t>10%</a:t>
            </a:r>
            <a:r>
              <a:rPr lang="zh-CN" altLang="en-US" sz="2600" dirty="0">
                <a:solidFill>
                  <a:srgbClr val="3333CC"/>
                </a:solidFill>
                <a:latin typeface="Times New Roman" panose="02020603050405020304" pitchFamily="18" charset="0"/>
              </a:rPr>
              <a:t>，但采用</a:t>
            </a:r>
            <a:r>
              <a:rPr lang="zh-CN" altLang="en-US" sz="2600" u="sng" dirty="0">
                <a:solidFill>
                  <a:srgbClr val="3333CC"/>
                </a:solidFill>
                <a:latin typeface="Times New Roman" panose="02020603050405020304" pitchFamily="18" charset="0"/>
              </a:rPr>
              <a:t>单利计算</a:t>
            </a:r>
            <a:r>
              <a:rPr lang="zh-CN" altLang="en-US" sz="2600" dirty="0">
                <a:solidFill>
                  <a:srgbClr val="3333CC"/>
                </a:solidFill>
                <a:latin typeface="Times New Roman" panose="02020603050405020304" pitchFamily="18" charset="0"/>
              </a:rPr>
              <a:t>。郝晶熙则更会算了，存入一家年利率只有</a:t>
            </a:r>
            <a:r>
              <a:rPr lang="en-US" altLang="zh-CN" sz="2600" dirty="0">
                <a:solidFill>
                  <a:srgbClr val="3333CC"/>
                </a:solidFill>
                <a:latin typeface="Times New Roman" panose="02020603050405020304" pitchFamily="18" charset="0"/>
              </a:rPr>
              <a:t>5%</a:t>
            </a:r>
            <a:r>
              <a:rPr lang="zh-CN" altLang="en-US" sz="2600" dirty="0">
                <a:solidFill>
                  <a:srgbClr val="3333CC"/>
                </a:solidFill>
                <a:latin typeface="Times New Roman" panose="02020603050405020304" pitchFamily="18" charset="0"/>
              </a:rPr>
              <a:t>，但采用</a:t>
            </a:r>
            <a:r>
              <a:rPr lang="zh-CN" altLang="en-US" sz="2600" u="sng" dirty="0">
                <a:solidFill>
                  <a:srgbClr val="3333CC"/>
                </a:solidFill>
                <a:latin typeface="Times New Roman" panose="02020603050405020304" pitchFamily="18" charset="0"/>
              </a:rPr>
              <a:t>复利计算</a:t>
            </a:r>
            <a:r>
              <a:rPr lang="zh-CN" altLang="en-US" sz="2600" dirty="0">
                <a:solidFill>
                  <a:srgbClr val="3333CC"/>
                </a:solidFill>
                <a:latin typeface="Times New Roman" panose="02020603050405020304" pitchFamily="18" charset="0"/>
              </a:rPr>
              <a:t>的银行。请问郝晶熙小姐的钱要多少年后会比钱弥多？ </a:t>
            </a:r>
            <a:endParaRPr lang="zh-TW" altLang="en-US" sz="26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4" name="圆角矩形标注 51203"/>
          <p:cNvSpPr/>
          <p:nvPr/>
        </p:nvSpPr>
        <p:spPr>
          <a:xfrm>
            <a:off x="3563938" y="1412875"/>
            <a:ext cx="1296987" cy="431800"/>
          </a:xfrm>
          <a:prstGeom prst="wedgeRoundRectCallout">
            <a:avLst>
              <a:gd name="adj1" fmla="val -73500"/>
              <a:gd name="adj2" fmla="val 15919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000" dirty="0">
                <a:latin typeface="Arial" panose="020B0604020202020204" pitchFamily="34" charset="0"/>
              </a:rPr>
              <a:t>钱迷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51205" name="圆角矩形标注 51204"/>
          <p:cNvSpPr/>
          <p:nvPr/>
        </p:nvSpPr>
        <p:spPr>
          <a:xfrm>
            <a:off x="5148263" y="1196975"/>
            <a:ext cx="1296987" cy="431800"/>
          </a:xfrm>
          <a:prstGeom prst="wedgeRoundRectCallout">
            <a:avLst>
              <a:gd name="adj1" fmla="val -76315"/>
              <a:gd name="adj2" fmla="val 21029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000" dirty="0">
                <a:latin typeface="Arial" panose="020B0604020202020204" pitchFamily="34" charset="0"/>
              </a:rPr>
              <a:t>好精细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charRg st="5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2227" name="文本占位符 52226"/>
          <p:cNvSpPr>
            <a:spLocks noGrp="1"/>
          </p:cNvSpPr>
          <p:nvPr>
            <p:ph type="body" sz="half" idx="1"/>
          </p:nvPr>
        </p:nvSpPr>
        <p:spPr>
          <a:xfrm>
            <a:off x="250825" y="288925"/>
            <a:ext cx="5905500" cy="6164263"/>
          </a:xfrm>
        </p:spPr>
        <p:txBody>
          <a:bodyPr/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public class </a:t>
            </a:r>
            <a:r>
              <a:rPr lang="en-US" altLang="zh-TW" sz="2400" err="1">
                <a:latin typeface="Times New Roman" panose="02020603050405020304" pitchFamily="18" charset="0"/>
              </a:rPr>
              <a:t>InterestRate</a:t>
            </a:r>
            <a:r>
              <a:rPr lang="en-US" altLang="zh-TW" sz="2400">
                <a:latin typeface="Times New Roman" panose="02020603050405020304" pitchFamily="18" charset="0"/>
              </a:rPr>
              <a:t>{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  public static void main(String </a:t>
            </a:r>
            <a:r>
              <a:rPr lang="en-US" altLang="zh-TW" sz="2400" err="1">
                <a:latin typeface="Times New Roman" panose="02020603050405020304" pitchFamily="18" charset="0"/>
              </a:rPr>
              <a:t>args</a:t>
            </a:r>
            <a:r>
              <a:rPr lang="en-US" altLang="zh-TW" sz="2400">
                <a:latin typeface="Times New Roman" panose="02020603050405020304" pitchFamily="18" charset="0"/>
              </a:rPr>
              <a:t>[]){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     float a=10000f,b=10000f;      //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本钱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     float A,B;           //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存款额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     int y=0;	 //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年份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	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A=a;</a:t>
            </a:r>
            <a:r>
              <a:rPr lang="zh-TW" altLang="en-US" sz="2400" dirty="0">
                <a:latin typeface="Times New Roman" panose="02020603050405020304" pitchFamily="18" charset="0"/>
              </a:rPr>
              <a:t>             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B=b; </a:t>
            </a:r>
            <a:r>
              <a:rPr lang="zh-CN" altLang="en-US" sz="2400">
                <a:latin typeface="Times New Roman" panose="02020603050405020304" pitchFamily="18" charset="0"/>
              </a:rPr>
              <a:t>           </a:t>
            </a:r>
            <a:r>
              <a:rPr lang="en-US" altLang="zh-CN" sz="2400">
                <a:latin typeface="Times New Roman" panose="02020603050405020304" pitchFamily="18" charset="0"/>
              </a:rPr>
              <a:t>//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是钱弥，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是郝晶熙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     while(A&gt;=B){ 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        y=y+1; 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        A=</a:t>
            </a:r>
            <a:r>
              <a:rPr lang="en-US" altLang="zh-TW" sz="2400" err="1">
                <a:latin typeface="Times New Roman" panose="02020603050405020304" pitchFamily="18" charset="0"/>
              </a:rPr>
              <a:t>a+(a</a:t>
            </a:r>
            <a:r>
              <a:rPr lang="en-US" altLang="zh-TW" sz="2400">
                <a:latin typeface="Times New Roman" panose="02020603050405020304" pitchFamily="18" charset="0"/>
              </a:rPr>
              <a:t>*(0.1f*y));   //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单利计算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     </a:t>
            </a:r>
            <a:r>
              <a:rPr lang="zh-TW" altLang="zh-CN" sz="2400" dirty="0">
                <a:latin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</a:rPr>
              <a:t>  </a:t>
            </a:r>
            <a:r>
              <a:rPr lang="en-US" altLang="zh-TW" sz="2400">
                <a:latin typeface="Times New Roman" panose="02020603050405020304" pitchFamily="18" charset="0"/>
              </a:rPr>
              <a:t>B=B*1.05f;	     //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复利计算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</a:rPr>
              <a:t>  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>
                <a:latin typeface="Times New Roman" panose="02020603050405020304" pitchFamily="18" charset="0"/>
              </a:rPr>
              <a:t>}  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    </a:t>
            </a:r>
            <a:r>
              <a:rPr lang="en-US" altLang="zh-TW" sz="2400" err="1">
                <a:latin typeface="Times New Roman" panose="02020603050405020304" pitchFamily="18" charset="0"/>
              </a:rPr>
              <a:t> System.out.println</a:t>
            </a:r>
            <a:r>
              <a:rPr lang="en-US" altLang="zh-TW" sz="2400">
                <a:latin typeface="Times New Roman" panose="02020603050405020304" pitchFamily="18" charset="0"/>
              </a:rPr>
              <a:t>("</a:t>
            </a:r>
            <a:r>
              <a:rPr lang="zh-TW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TW" sz="2400">
                <a:latin typeface="Times New Roman" panose="02020603050405020304" pitchFamily="18" charset="0"/>
              </a:rPr>
              <a:t>"+ y +"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年后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");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 	</a:t>
            </a:r>
            <a:r>
              <a:rPr lang="en-US" altLang="zh-TW" sz="2400" err="1">
                <a:latin typeface="Times New Roman" panose="02020603050405020304" pitchFamily="18" charset="0"/>
              </a:rPr>
              <a:t>System.out.println</a:t>
            </a:r>
            <a:r>
              <a:rPr lang="en-US" altLang="zh-TW" sz="2400">
                <a:latin typeface="Times New Roman" panose="02020603050405020304" pitchFamily="18" charset="0"/>
              </a:rPr>
              <a:t>("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郝晶熙的钱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="+B);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</a:t>
            </a:r>
            <a:r>
              <a:rPr lang="en-US" altLang="zh-TW" sz="2400" err="1">
                <a:latin typeface="Times New Roman" panose="02020603050405020304" pitchFamily="18" charset="0"/>
              </a:rPr>
              <a:t>System.out.println</a:t>
            </a:r>
            <a:r>
              <a:rPr lang="en-US" altLang="zh-TW" sz="2400">
                <a:latin typeface="Times New Roman" panose="02020603050405020304" pitchFamily="18" charset="0"/>
              </a:rPr>
              <a:t>("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将多过于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");  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</a:t>
            </a:r>
            <a:r>
              <a:rPr lang="en-US" altLang="zh-TW" sz="2400" err="1">
                <a:latin typeface="Times New Roman" panose="02020603050405020304" pitchFamily="18" charset="0"/>
              </a:rPr>
              <a:t>System.out.println</a:t>
            </a:r>
            <a:r>
              <a:rPr lang="en-US" altLang="zh-TW" sz="2400">
                <a:latin typeface="Times New Roman" panose="02020603050405020304" pitchFamily="18" charset="0"/>
              </a:rPr>
              <a:t>("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钱弥的钱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="+A);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    }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}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52228" name="文本占位符 52227"/>
          <p:cNvSpPr>
            <a:spLocks noGrp="1"/>
          </p:cNvSpPr>
          <p:nvPr>
            <p:ph type="body" sz="half" idx="2"/>
          </p:nvPr>
        </p:nvSpPr>
        <p:spPr>
          <a:xfrm>
            <a:off x="5759450" y="2708275"/>
            <a:ext cx="3384550" cy="2160588"/>
          </a:xfrm>
          <a:ln>
            <a:solidFill>
              <a:schemeClr val="tx1"/>
            </a:solidFill>
            <a:miter/>
          </a:ln>
        </p:spPr>
        <p:txBody>
          <a:bodyPr/>
          <a:p>
            <a:pPr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执行结果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zh-TW" altLang="en-US" sz="2400" b="1" dirty="0">
                <a:latin typeface="Times New Roman" panose="02020603050405020304" pitchFamily="18" charset="0"/>
              </a:rPr>
              <a:t>：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27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年后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TW" altLang="en-US" sz="240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郝晶熙的钱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=37334.508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将多过</a:t>
            </a:r>
            <a:endParaRPr lang="zh-TW" altLang="en-US" sz="240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钱弥的钱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=37000.0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228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1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228">
                                            <p:txEl>
                                              <p:charRg st="14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3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228">
                                            <p:txEl>
                                              <p:charRg st="31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3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2228">
                                            <p:txEl>
                                              <p:charRg st="35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274" name="标题 542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TW" b="0">
                <a:latin typeface="Times New Roman" panose="02020603050405020304" pitchFamily="18" charset="0"/>
              </a:rPr>
              <a:t>do</a:t>
            </a:r>
            <a:r>
              <a:rPr lang="en-US" altLang="zh-TW" b="0">
                <a:latin typeface="Arial" panose="020B0604020202020204" pitchFamily="34" charset="0"/>
              </a:rPr>
              <a:t>…</a:t>
            </a:r>
            <a:r>
              <a:rPr lang="en-US" altLang="zh-TW" b="0">
                <a:latin typeface="Times New Roman" panose="02020603050405020304" pitchFamily="18" charset="0"/>
              </a:rPr>
              <a:t>while</a:t>
            </a:r>
            <a:r>
              <a:rPr lang="zh-CN" altLang="en-US" b="0" dirty="0">
                <a:solidFill>
                  <a:srgbClr val="660066"/>
                </a:solidFill>
                <a:latin typeface="Times New Roman" panose="02020603050405020304" pitchFamily="18" charset="0"/>
              </a:rPr>
              <a:t>循环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54275" name="文本占位符 54274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3838" cy="4411662"/>
          </a:xfrm>
        </p:spPr>
        <p:txBody>
          <a:bodyPr/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zh-TW" sz="2400">
                <a:solidFill>
                  <a:srgbClr val="3333CC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…</a:t>
            </a:r>
            <a:r>
              <a:rPr lang="en-US" altLang="zh-TW" sz="2400">
                <a:solidFill>
                  <a:srgbClr val="3333CC"/>
                </a:solidFill>
                <a:latin typeface="Times New Roman" panose="02020603050405020304" pitchFamily="18" charset="0"/>
              </a:rPr>
              <a:t>while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循环与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while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循环的不同在于：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while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是先检查条件是否成立后执行语句，而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2400">
                <a:solidFill>
                  <a:srgbClr val="3333CC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while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是先执行一次语句后再检查继续的条件</a:t>
            </a:r>
            <a:r>
              <a:rPr lang="zh-TW" altLang="en-US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。</a:t>
            </a:r>
            <a:endParaRPr lang="zh-TW" altLang="en-US" sz="2400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语法</a:t>
            </a:r>
            <a:r>
              <a:rPr lang="zh-TW" altLang="en-US" sz="2400" dirty="0">
                <a:latin typeface="Times New Roman" panose="02020603050405020304" pitchFamily="18" charset="0"/>
              </a:rPr>
              <a:t>：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		</a:t>
            </a:r>
            <a:r>
              <a:rPr lang="en-US" altLang="zh-TW" sz="2400">
                <a:latin typeface="Times New Roman" panose="02020603050405020304" pitchFamily="18" charset="0"/>
              </a:rPr>
              <a:t>do{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			//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循环主体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		</a:t>
            </a:r>
            <a:r>
              <a:rPr lang="en-US" altLang="zh-TW" sz="2400">
                <a:latin typeface="Times New Roman" panose="02020603050405020304" pitchFamily="18" charset="0"/>
              </a:rPr>
              <a:t>}while(</a:t>
            </a:r>
            <a:r>
              <a:rPr lang="zh-CN" altLang="en-US" sz="2400" dirty="0">
                <a:solidFill>
                  <a:srgbClr val="40458C"/>
                </a:solidFill>
                <a:latin typeface="Times New Roman" panose="02020603050405020304" pitchFamily="18" charset="0"/>
              </a:rPr>
              <a:t>继续条件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) 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54276" name="矩形 54275"/>
          <p:cNvSpPr/>
          <p:nvPr/>
        </p:nvSpPr>
        <p:spPr>
          <a:xfrm>
            <a:off x="3548063" y="2217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4277" name="组合 54276"/>
          <p:cNvGrpSpPr/>
          <p:nvPr/>
        </p:nvGrpSpPr>
        <p:grpSpPr>
          <a:xfrm>
            <a:off x="4427538" y="1989138"/>
            <a:ext cx="4176712" cy="4032250"/>
            <a:chOff x="3269" y="1253"/>
            <a:chExt cx="1804" cy="2198"/>
          </a:xfrm>
        </p:grpSpPr>
        <p:sp>
          <p:nvSpPr>
            <p:cNvPr id="54278" name="矩形 54277"/>
            <p:cNvSpPr/>
            <p:nvPr/>
          </p:nvSpPr>
          <p:spPr>
            <a:xfrm>
              <a:off x="3368" y="2959"/>
              <a:ext cx="950" cy="492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79" name="矩形 54278"/>
            <p:cNvSpPr/>
            <p:nvPr/>
          </p:nvSpPr>
          <p:spPr>
            <a:xfrm>
              <a:off x="3437" y="3124"/>
              <a:ext cx="549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dirty="0">
                  <a:latin typeface="Tahoma" panose="020B0604030504040204" pitchFamily="34" charset="0"/>
                </a:rPr>
                <a:t>下一个语句</a:t>
              </a:r>
              <a:endParaRPr lang="zh-CN" altLang="en-US" sz="2000" dirty="0">
                <a:latin typeface="Tahoma" panose="020B0604030504040204" pitchFamily="34" charset="0"/>
              </a:endParaRPr>
            </a:p>
          </p:txBody>
        </p:sp>
        <p:sp>
          <p:nvSpPr>
            <p:cNvPr id="54280" name="任意多边形 54279"/>
            <p:cNvSpPr/>
            <p:nvPr/>
          </p:nvSpPr>
          <p:spPr>
            <a:xfrm>
              <a:off x="3842" y="1535"/>
              <a:ext cx="1" cy="256"/>
            </a:xfrm>
            <a:custGeom>
              <a:avLst/>
              <a:gdLst/>
              <a:ahLst/>
              <a:cxnLst/>
              <a:pathLst>
                <a:path h="256">
                  <a:moveTo>
                    <a:pt x="0" y="0"/>
                  </a:moveTo>
                  <a:lnTo>
                    <a:pt x="0" y="74"/>
                  </a:lnTo>
                  <a:lnTo>
                    <a:pt x="0" y="256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1" name="任意多边形 54280"/>
            <p:cNvSpPr/>
            <p:nvPr/>
          </p:nvSpPr>
          <p:spPr>
            <a:xfrm>
              <a:off x="3800" y="1782"/>
              <a:ext cx="86" cy="130"/>
            </a:xfrm>
            <a:custGeom>
              <a:avLst/>
              <a:gdLst/>
              <a:ahLst/>
              <a:cxnLst/>
              <a:pathLst>
                <a:path w="86" h="130">
                  <a:moveTo>
                    <a:pt x="86" y="0"/>
                  </a:moveTo>
                  <a:lnTo>
                    <a:pt x="42" y="130"/>
                  </a:lnTo>
                  <a:lnTo>
                    <a:pt x="0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2" name="任意多边形 54281"/>
            <p:cNvSpPr/>
            <p:nvPr/>
          </p:nvSpPr>
          <p:spPr>
            <a:xfrm>
              <a:off x="3842" y="2614"/>
              <a:ext cx="1" cy="211"/>
            </a:xfrm>
            <a:custGeom>
              <a:avLst/>
              <a:gdLst/>
              <a:ahLst/>
              <a:cxnLst/>
              <a:pathLst>
                <a:path h="211">
                  <a:moveTo>
                    <a:pt x="0" y="0"/>
                  </a:moveTo>
                  <a:lnTo>
                    <a:pt x="0" y="67"/>
                  </a:lnTo>
                  <a:lnTo>
                    <a:pt x="0" y="211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3" name="任意多边形 54282"/>
            <p:cNvSpPr/>
            <p:nvPr/>
          </p:nvSpPr>
          <p:spPr>
            <a:xfrm>
              <a:off x="3800" y="2813"/>
              <a:ext cx="86" cy="130"/>
            </a:xfrm>
            <a:custGeom>
              <a:avLst/>
              <a:gdLst/>
              <a:ahLst/>
              <a:cxnLst/>
              <a:pathLst>
                <a:path w="86" h="130">
                  <a:moveTo>
                    <a:pt x="86" y="0"/>
                  </a:moveTo>
                  <a:lnTo>
                    <a:pt x="42" y="130"/>
                  </a:lnTo>
                  <a:lnTo>
                    <a:pt x="0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4" name="矩形 54283"/>
            <p:cNvSpPr/>
            <p:nvPr/>
          </p:nvSpPr>
          <p:spPr>
            <a:xfrm>
              <a:off x="4621" y="1993"/>
              <a:ext cx="195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PMingLiU" pitchFamily="18" charset="-120"/>
                </a:rPr>
                <a:t>true</a:t>
              </a:r>
              <a:endParaRPr lang="en-US" altLang="zh-CN" sz="24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54285" name="直接连接符 54284"/>
            <p:cNvSpPr/>
            <p:nvPr/>
          </p:nvSpPr>
          <p:spPr>
            <a:xfrm>
              <a:off x="4418" y="1387"/>
              <a:ext cx="654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6" name="任意多边形 54285"/>
            <p:cNvSpPr/>
            <p:nvPr/>
          </p:nvSpPr>
          <p:spPr>
            <a:xfrm>
              <a:off x="4300" y="1343"/>
              <a:ext cx="129" cy="85"/>
            </a:xfrm>
            <a:custGeom>
              <a:avLst/>
              <a:gdLst/>
              <a:ahLst/>
              <a:cxnLst/>
              <a:pathLst>
                <a:path w="129" h="85">
                  <a:moveTo>
                    <a:pt x="129" y="85"/>
                  </a:moveTo>
                  <a:lnTo>
                    <a:pt x="0" y="44"/>
                  </a:lnTo>
                  <a:lnTo>
                    <a:pt x="129" y="0"/>
                  </a:lnTo>
                  <a:lnTo>
                    <a:pt x="129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7" name="矩形 54286"/>
            <p:cNvSpPr/>
            <p:nvPr/>
          </p:nvSpPr>
          <p:spPr>
            <a:xfrm>
              <a:off x="3433" y="1253"/>
              <a:ext cx="867" cy="266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8" name="矩形 54287"/>
            <p:cNvSpPr/>
            <p:nvPr/>
          </p:nvSpPr>
          <p:spPr>
            <a:xfrm>
              <a:off x="3706" y="1306"/>
              <a:ext cx="219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dirty="0">
                  <a:latin typeface="Tahoma" panose="020B0604030504040204" pitchFamily="34" charset="0"/>
                </a:rPr>
                <a:t>语句</a:t>
              </a:r>
              <a:endParaRPr lang="zh-CN" altLang="en-US" sz="2000" dirty="0">
                <a:latin typeface="Tahoma" panose="020B0604030504040204" pitchFamily="34" charset="0"/>
              </a:endParaRPr>
            </a:p>
          </p:txBody>
        </p:sp>
        <p:sp>
          <p:nvSpPr>
            <p:cNvPr id="54289" name="任意多边形 54288"/>
            <p:cNvSpPr/>
            <p:nvPr/>
          </p:nvSpPr>
          <p:spPr>
            <a:xfrm>
              <a:off x="3269" y="1912"/>
              <a:ext cx="1146" cy="686"/>
            </a:xfrm>
            <a:custGeom>
              <a:avLst/>
              <a:gdLst/>
              <a:ahLst/>
              <a:cxnLst/>
              <a:pathLst>
                <a:path w="1146" h="686">
                  <a:moveTo>
                    <a:pt x="0" y="342"/>
                  </a:moveTo>
                  <a:lnTo>
                    <a:pt x="573" y="0"/>
                  </a:lnTo>
                  <a:lnTo>
                    <a:pt x="1146" y="342"/>
                  </a:lnTo>
                  <a:lnTo>
                    <a:pt x="573" y="686"/>
                  </a:lnTo>
                  <a:lnTo>
                    <a:pt x="0" y="342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0" name="矩形 54289"/>
            <p:cNvSpPr/>
            <p:nvPr/>
          </p:nvSpPr>
          <p:spPr>
            <a:xfrm>
              <a:off x="3437" y="2173"/>
              <a:ext cx="549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dirty="0">
                  <a:latin typeface="Tahoma" panose="020B0604030504040204" pitchFamily="34" charset="0"/>
                </a:rPr>
                <a:t>继续条件？</a:t>
              </a:r>
              <a:endParaRPr lang="zh-CN" altLang="en-US" sz="2000" dirty="0">
                <a:latin typeface="Tahoma" panose="020B0604030504040204" pitchFamily="34" charset="0"/>
              </a:endParaRPr>
            </a:p>
          </p:txBody>
        </p:sp>
        <p:sp>
          <p:nvSpPr>
            <p:cNvPr id="54291" name="直接连接符 54290"/>
            <p:cNvSpPr/>
            <p:nvPr/>
          </p:nvSpPr>
          <p:spPr>
            <a:xfrm>
              <a:off x="5072" y="1387"/>
              <a:ext cx="1" cy="867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2" name="直接连接符 54291"/>
            <p:cNvSpPr/>
            <p:nvPr/>
          </p:nvSpPr>
          <p:spPr>
            <a:xfrm>
              <a:off x="4415" y="2254"/>
              <a:ext cx="657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293" name="矩形 54292"/>
          <p:cNvSpPr/>
          <p:nvPr/>
        </p:nvSpPr>
        <p:spPr>
          <a:xfrm>
            <a:off x="6011863" y="4508500"/>
            <a:ext cx="492125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false</a:t>
            </a:r>
            <a:endParaRPr lang="en-US" altLang="zh-CN" sz="200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7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charRg st="77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8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charRg st="8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8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charRg st="87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9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4275">
                                            <p:txEl>
                                              <p:charRg st="98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5298" name="标题 552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0" dirty="0">
                <a:solidFill>
                  <a:srgbClr val="660066"/>
                </a:solidFill>
                <a:latin typeface="Times New Roman" panose="02020603050405020304" pitchFamily="18" charset="0"/>
              </a:rPr>
              <a:t>三、</a:t>
            </a:r>
            <a:r>
              <a:rPr lang="zh-CN" altLang="en-US" b="0" dirty="0"/>
              <a:t>跳转语句</a:t>
            </a:r>
            <a:endParaRPr lang="zh-TW" altLang="en-US" b="0"/>
          </a:p>
        </p:txBody>
      </p:sp>
      <p:sp>
        <p:nvSpPr>
          <p:cNvPr id="55299" name="文本占位符 55298"/>
          <p:cNvSpPr>
            <a:spLocks noGrp="1"/>
          </p:cNvSpPr>
          <p:nvPr>
            <p:ph type="body" sz="half" idx="1"/>
          </p:nvPr>
        </p:nvSpPr>
        <p:spPr>
          <a:xfrm>
            <a:off x="395288" y="1484313"/>
            <a:ext cx="7423150" cy="817562"/>
          </a:xfrm>
        </p:spPr>
        <p:txBody>
          <a:bodyPr/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break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continue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语句提供给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for, switch, while, do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等做额外的控制</a:t>
            </a:r>
            <a:r>
              <a:rPr lang="zh-TW" altLang="en-US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。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5300" name="矩形 55299"/>
          <p:cNvSpPr/>
          <p:nvPr/>
        </p:nvSpPr>
        <p:spPr>
          <a:xfrm>
            <a:off x="3246438" y="16843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5301" name="矩形 55300"/>
          <p:cNvSpPr/>
          <p:nvPr/>
        </p:nvSpPr>
        <p:spPr>
          <a:xfrm>
            <a:off x="3246438" y="16843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5302" name="组合 55301"/>
          <p:cNvGrpSpPr/>
          <p:nvPr/>
        </p:nvGrpSpPr>
        <p:grpSpPr>
          <a:xfrm>
            <a:off x="395288" y="2276475"/>
            <a:ext cx="8137525" cy="4365625"/>
            <a:chOff x="972" y="1827"/>
            <a:chExt cx="4031" cy="2336"/>
          </a:xfrm>
        </p:grpSpPr>
        <p:sp>
          <p:nvSpPr>
            <p:cNvPr id="55303" name="矩形 55302"/>
            <p:cNvSpPr/>
            <p:nvPr/>
          </p:nvSpPr>
          <p:spPr>
            <a:xfrm>
              <a:off x="1505" y="3751"/>
              <a:ext cx="628" cy="326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4" name="矩形 55303"/>
            <p:cNvSpPr/>
            <p:nvPr/>
          </p:nvSpPr>
          <p:spPr>
            <a:xfrm>
              <a:off x="1532" y="3857"/>
              <a:ext cx="566" cy="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下一个语句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5305" name="任意多边形 55304"/>
            <p:cNvSpPr/>
            <p:nvPr/>
          </p:nvSpPr>
          <p:spPr>
            <a:xfrm>
              <a:off x="1819" y="2810"/>
              <a:ext cx="1" cy="166"/>
            </a:xfrm>
            <a:custGeom>
              <a:avLst/>
              <a:gdLst/>
              <a:ahLst/>
              <a:cxnLst/>
              <a:pathLst>
                <a:path h="166">
                  <a:moveTo>
                    <a:pt x="0" y="0"/>
                  </a:moveTo>
                  <a:lnTo>
                    <a:pt x="0" y="51"/>
                  </a:lnTo>
                  <a:lnTo>
                    <a:pt x="0" y="166"/>
                  </a:ln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6" name="任意多边形 55305"/>
            <p:cNvSpPr/>
            <p:nvPr/>
          </p:nvSpPr>
          <p:spPr>
            <a:xfrm>
              <a:off x="1788" y="2968"/>
              <a:ext cx="61" cy="92"/>
            </a:xfrm>
            <a:custGeom>
              <a:avLst/>
              <a:gdLst/>
              <a:ahLst/>
              <a:cxnLst/>
              <a:pathLst>
                <a:path w="61" h="92">
                  <a:moveTo>
                    <a:pt x="61" y="0"/>
                  </a:moveTo>
                  <a:lnTo>
                    <a:pt x="31" y="92"/>
                  </a:ln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7" name="任意多边形 55306"/>
            <p:cNvSpPr/>
            <p:nvPr/>
          </p:nvSpPr>
          <p:spPr>
            <a:xfrm>
              <a:off x="1819" y="3525"/>
              <a:ext cx="1" cy="131"/>
            </a:xfrm>
            <a:custGeom>
              <a:avLst/>
              <a:gdLst/>
              <a:ahLst/>
              <a:cxnLst/>
              <a:pathLst>
                <a:path h="131">
                  <a:moveTo>
                    <a:pt x="0" y="0"/>
                  </a:moveTo>
                  <a:lnTo>
                    <a:pt x="0" y="42"/>
                  </a:lnTo>
                  <a:lnTo>
                    <a:pt x="0" y="131"/>
                  </a:ln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8" name="任意多边形 55307"/>
            <p:cNvSpPr/>
            <p:nvPr/>
          </p:nvSpPr>
          <p:spPr>
            <a:xfrm>
              <a:off x="1788" y="3650"/>
              <a:ext cx="61" cy="92"/>
            </a:xfrm>
            <a:custGeom>
              <a:avLst/>
              <a:gdLst/>
              <a:ahLst/>
              <a:cxnLst/>
              <a:pathLst>
                <a:path w="61" h="92">
                  <a:moveTo>
                    <a:pt x="61" y="0"/>
                  </a:moveTo>
                  <a:lnTo>
                    <a:pt x="31" y="92"/>
                  </a:ln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9" name="矩形 55308"/>
            <p:cNvSpPr/>
            <p:nvPr/>
          </p:nvSpPr>
          <p:spPr>
            <a:xfrm>
              <a:off x="2334" y="3139"/>
              <a:ext cx="223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000" b="1">
                  <a:latin typeface="Times New Roman" panose="02020603050405020304" pitchFamily="18" charset="0"/>
                  <a:ea typeface="PMingLiU" pitchFamily="18" charset="-120"/>
                </a:rPr>
                <a:t>true</a:t>
              </a:r>
              <a:endParaRPr lang="en-US" altLang="zh-CN" sz="20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55310" name="直接连接符 55309"/>
            <p:cNvSpPr/>
            <p:nvPr/>
          </p:nvSpPr>
          <p:spPr>
            <a:xfrm>
              <a:off x="2207" y="1916"/>
              <a:ext cx="426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1" name="任意多边形 55310"/>
            <p:cNvSpPr/>
            <p:nvPr/>
          </p:nvSpPr>
          <p:spPr>
            <a:xfrm>
              <a:off x="2123" y="1885"/>
              <a:ext cx="92" cy="61"/>
            </a:xfrm>
            <a:custGeom>
              <a:avLst/>
              <a:gdLst/>
              <a:ahLst/>
              <a:cxnLst/>
              <a:pathLst>
                <a:path w="92" h="61">
                  <a:moveTo>
                    <a:pt x="92" y="61"/>
                  </a:moveTo>
                  <a:lnTo>
                    <a:pt x="0" y="31"/>
                  </a:lnTo>
                  <a:lnTo>
                    <a:pt x="92" y="0"/>
                  </a:lnTo>
                  <a:lnTo>
                    <a:pt x="92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2" name="矩形 55311"/>
            <p:cNvSpPr/>
            <p:nvPr/>
          </p:nvSpPr>
          <p:spPr>
            <a:xfrm>
              <a:off x="1548" y="2626"/>
              <a:ext cx="574" cy="174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3" name="矩形 55312"/>
            <p:cNvSpPr/>
            <p:nvPr/>
          </p:nvSpPr>
          <p:spPr>
            <a:xfrm>
              <a:off x="1719" y="2655"/>
              <a:ext cx="227" cy="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语句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5314" name="任意多边形 55313"/>
            <p:cNvSpPr/>
            <p:nvPr/>
          </p:nvSpPr>
          <p:spPr>
            <a:xfrm>
              <a:off x="1440" y="3060"/>
              <a:ext cx="757" cy="453"/>
            </a:xfrm>
            <a:custGeom>
              <a:avLst/>
              <a:gdLst/>
              <a:ahLst/>
              <a:cxnLst/>
              <a:pathLst>
                <a:path w="757" h="453">
                  <a:moveTo>
                    <a:pt x="0" y="226"/>
                  </a:moveTo>
                  <a:lnTo>
                    <a:pt x="379" y="0"/>
                  </a:lnTo>
                  <a:lnTo>
                    <a:pt x="757" y="226"/>
                  </a:lnTo>
                  <a:lnTo>
                    <a:pt x="379" y="453"/>
                  </a:lnTo>
                  <a:lnTo>
                    <a:pt x="0" y="226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5" name="矩形 55314"/>
            <p:cNvSpPr/>
            <p:nvPr/>
          </p:nvSpPr>
          <p:spPr>
            <a:xfrm>
              <a:off x="1532" y="3229"/>
              <a:ext cx="566" cy="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继续条件？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5316" name="直接连接符 55315"/>
            <p:cNvSpPr/>
            <p:nvPr/>
          </p:nvSpPr>
          <p:spPr>
            <a:xfrm>
              <a:off x="2638" y="1916"/>
              <a:ext cx="1" cy="1374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7" name="直接连接符 55316"/>
            <p:cNvSpPr/>
            <p:nvPr/>
          </p:nvSpPr>
          <p:spPr>
            <a:xfrm>
              <a:off x="2197" y="3286"/>
              <a:ext cx="434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8" name="矩形 55317"/>
            <p:cNvSpPr/>
            <p:nvPr/>
          </p:nvSpPr>
          <p:spPr>
            <a:xfrm>
              <a:off x="1552" y="1827"/>
              <a:ext cx="571" cy="176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9" name="矩形 55318"/>
            <p:cNvSpPr/>
            <p:nvPr/>
          </p:nvSpPr>
          <p:spPr>
            <a:xfrm>
              <a:off x="1722" y="1859"/>
              <a:ext cx="227" cy="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语句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5320" name="任意多边形 55319"/>
            <p:cNvSpPr/>
            <p:nvPr/>
          </p:nvSpPr>
          <p:spPr>
            <a:xfrm>
              <a:off x="1837" y="2414"/>
              <a:ext cx="1" cy="131"/>
            </a:xfrm>
            <a:custGeom>
              <a:avLst/>
              <a:gdLst/>
              <a:ahLst/>
              <a:cxnLst/>
              <a:pathLst>
                <a:path h="131">
                  <a:moveTo>
                    <a:pt x="0" y="0"/>
                  </a:moveTo>
                  <a:lnTo>
                    <a:pt x="0" y="43"/>
                  </a:lnTo>
                  <a:lnTo>
                    <a:pt x="0" y="131"/>
                  </a:ln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1" name="任意多边形 55320"/>
            <p:cNvSpPr/>
            <p:nvPr/>
          </p:nvSpPr>
          <p:spPr>
            <a:xfrm>
              <a:off x="1806" y="2537"/>
              <a:ext cx="63" cy="92"/>
            </a:xfrm>
            <a:custGeom>
              <a:avLst/>
              <a:gdLst/>
              <a:ahLst/>
              <a:cxnLst/>
              <a:pathLst>
                <a:path w="63" h="92">
                  <a:moveTo>
                    <a:pt x="63" y="0"/>
                  </a:moveTo>
                  <a:lnTo>
                    <a:pt x="31" y="92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2" name="任意多边形 55321"/>
            <p:cNvSpPr/>
            <p:nvPr/>
          </p:nvSpPr>
          <p:spPr>
            <a:xfrm>
              <a:off x="1837" y="2024"/>
              <a:ext cx="1" cy="132"/>
            </a:xfrm>
            <a:custGeom>
              <a:avLst/>
              <a:gdLst/>
              <a:ahLst/>
              <a:cxnLst/>
              <a:pathLst>
                <a:path h="132">
                  <a:moveTo>
                    <a:pt x="0" y="0"/>
                  </a:moveTo>
                  <a:lnTo>
                    <a:pt x="0" y="43"/>
                  </a:lnTo>
                  <a:lnTo>
                    <a:pt x="0" y="132"/>
                  </a:ln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3" name="任意多边形 55322"/>
            <p:cNvSpPr/>
            <p:nvPr/>
          </p:nvSpPr>
          <p:spPr>
            <a:xfrm>
              <a:off x="1806" y="2148"/>
              <a:ext cx="63" cy="92"/>
            </a:xfrm>
            <a:custGeom>
              <a:avLst/>
              <a:gdLst/>
              <a:ahLst/>
              <a:cxnLst/>
              <a:pathLst>
                <a:path w="63" h="92">
                  <a:moveTo>
                    <a:pt x="63" y="0"/>
                  </a:moveTo>
                  <a:lnTo>
                    <a:pt x="31" y="92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4" name="矩形 55323"/>
            <p:cNvSpPr/>
            <p:nvPr/>
          </p:nvSpPr>
          <p:spPr>
            <a:xfrm>
              <a:off x="1552" y="2240"/>
              <a:ext cx="545" cy="16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5" name="矩形 55324"/>
            <p:cNvSpPr/>
            <p:nvPr/>
          </p:nvSpPr>
          <p:spPr>
            <a:xfrm>
              <a:off x="1699" y="2266"/>
              <a:ext cx="283" cy="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  <a:ea typeface="PMingLiU" pitchFamily="18" charset="-120"/>
                </a:rPr>
                <a:t>break</a:t>
              </a:r>
              <a:endParaRPr lang="en-US" altLang="zh-CN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55326" name="直接连接符 55325"/>
            <p:cNvSpPr/>
            <p:nvPr/>
          </p:nvSpPr>
          <p:spPr>
            <a:xfrm flipV="1">
              <a:off x="972" y="3842"/>
              <a:ext cx="1" cy="2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7" name="直接连接符 55326"/>
            <p:cNvSpPr/>
            <p:nvPr/>
          </p:nvSpPr>
          <p:spPr>
            <a:xfrm>
              <a:off x="1080" y="2348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8" name="直接连接符 55327"/>
            <p:cNvSpPr/>
            <p:nvPr/>
          </p:nvSpPr>
          <p:spPr>
            <a:xfrm>
              <a:off x="1119" y="2348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9" name="直接连接符 55328"/>
            <p:cNvSpPr/>
            <p:nvPr/>
          </p:nvSpPr>
          <p:spPr>
            <a:xfrm>
              <a:off x="1159" y="2348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30" name="直接连接符 55329"/>
            <p:cNvSpPr/>
            <p:nvPr/>
          </p:nvSpPr>
          <p:spPr>
            <a:xfrm>
              <a:off x="1198" y="2348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31" name="直接连接符 55330"/>
            <p:cNvSpPr/>
            <p:nvPr/>
          </p:nvSpPr>
          <p:spPr>
            <a:xfrm>
              <a:off x="1238" y="2348"/>
              <a:ext cx="19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32" name="直接连接符 55331"/>
            <p:cNvSpPr/>
            <p:nvPr/>
          </p:nvSpPr>
          <p:spPr>
            <a:xfrm>
              <a:off x="1277" y="2348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33" name="直接连接符 55332"/>
            <p:cNvSpPr/>
            <p:nvPr/>
          </p:nvSpPr>
          <p:spPr>
            <a:xfrm>
              <a:off x="1317" y="2348"/>
              <a:ext cx="19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34" name="直接连接符 55333"/>
            <p:cNvSpPr/>
            <p:nvPr/>
          </p:nvSpPr>
          <p:spPr>
            <a:xfrm>
              <a:off x="1356" y="2348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35" name="直接连接符 55334"/>
            <p:cNvSpPr/>
            <p:nvPr/>
          </p:nvSpPr>
          <p:spPr>
            <a:xfrm>
              <a:off x="1395" y="2348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36" name="直接连接符 55335"/>
            <p:cNvSpPr/>
            <p:nvPr/>
          </p:nvSpPr>
          <p:spPr>
            <a:xfrm>
              <a:off x="1435" y="2348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37" name="直接连接符 55336"/>
            <p:cNvSpPr/>
            <p:nvPr/>
          </p:nvSpPr>
          <p:spPr>
            <a:xfrm>
              <a:off x="1474" y="2348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38" name="直接连接符 55337"/>
            <p:cNvSpPr/>
            <p:nvPr/>
          </p:nvSpPr>
          <p:spPr>
            <a:xfrm>
              <a:off x="1514" y="2348"/>
              <a:ext cx="1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39" name="直接连接符 55338"/>
            <p:cNvSpPr/>
            <p:nvPr/>
          </p:nvSpPr>
          <p:spPr>
            <a:xfrm>
              <a:off x="1080" y="3582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0" name="直接连接符 55339"/>
            <p:cNvSpPr/>
            <p:nvPr/>
          </p:nvSpPr>
          <p:spPr>
            <a:xfrm>
              <a:off x="1119" y="3582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1" name="直接连接符 55340"/>
            <p:cNvSpPr/>
            <p:nvPr/>
          </p:nvSpPr>
          <p:spPr>
            <a:xfrm>
              <a:off x="1159" y="3582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2" name="直接连接符 55341"/>
            <p:cNvSpPr/>
            <p:nvPr/>
          </p:nvSpPr>
          <p:spPr>
            <a:xfrm>
              <a:off x="1198" y="3582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3" name="直接连接符 55342"/>
            <p:cNvSpPr/>
            <p:nvPr/>
          </p:nvSpPr>
          <p:spPr>
            <a:xfrm>
              <a:off x="1238" y="3582"/>
              <a:ext cx="19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4" name="直接连接符 55343"/>
            <p:cNvSpPr/>
            <p:nvPr/>
          </p:nvSpPr>
          <p:spPr>
            <a:xfrm>
              <a:off x="1277" y="3582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5" name="直接连接符 55344"/>
            <p:cNvSpPr/>
            <p:nvPr/>
          </p:nvSpPr>
          <p:spPr>
            <a:xfrm>
              <a:off x="1317" y="3582"/>
              <a:ext cx="19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6" name="直接连接符 55345"/>
            <p:cNvSpPr/>
            <p:nvPr/>
          </p:nvSpPr>
          <p:spPr>
            <a:xfrm>
              <a:off x="1356" y="3582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7" name="直接连接符 55346"/>
            <p:cNvSpPr/>
            <p:nvPr/>
          </p:nvSpPr>
          <p:spPr>
            <a:xfrm>
              <a:off x="1395" y="3582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8" name="直接连接符 55347"/>
            <p:cNvSpPr/>
            <p:nvPr/>
          </p:nvSpPr>
          <p:spPr>
            <a:xfrm>
              <a:off x="1435" y="3582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9" name="直接连接符 55348"/>
            <p:cNvSpPr/>
            <p:nvPr/>
          </p:nvSpPr>
          <p:spPr>
            <a:xfrm>
              <a:off x="1474" y="3582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50" name="直接连接符 55349"/>
            <p:cNvSpPr/>
            <p:nvPr/>
          </p:nvSpPr>
          <p:spPr>
            <a:xfrm>
              <a:off x="1514" y="3582"/>
              <a:ext cx="19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51" name="直接连接符 55350"/>
            <p:cNvSpPr/>
            <p:nvPr/>
          </p:nvSpPr>
          <p:spPr>
            <a:xfrm>
              <a:off x="1553" y="3582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52" name="直接连接符 55351"/>
            <p:cNvSpPr/>
            <p:nvPr/>
          </p:nvSpPr>
          <p:spPr>
            <a:xfrm>
              <a:off x="1593" y="3582"/>
              <a:ext cx="19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53" name="直接连接符 55352"/>
            <p:cNvSpPr/>
            <p:nvPr/>
          </p:nvSpPr>
          <p:spPr>
            <a:xfrm>
              <a:off x="1632" y="3582"/>
              <a:ext cx="13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54" name="任意多边形 55353"/>
            <p:cNvSpPr/>
            <p:nvPr/>
          </p:nvSpPr>
          <p:spPr>
            <a:xfrm>
              <a:off x="1637" y="3551"/>
              <a:ext cx="92" cy="61"/>
            </a:xfrm>
            <a:custGeom>
              <a:avLst/>
              <a:gdLst/>
              <a:ahLst/>
              <a:cxnLst/>
              <a:pathLst>
                <a:path w="92" h="61">
                  <a:moveTo>
                    <a:pt x="0" y="0"/>
                  </a:moveTo>
                  <a:lnTo>
                    <a:pt x="92" y="3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55" name="直接连接符 55354"/>
            <p:cNvSpPr/>
            <p:nvPr/>
          </p:nvSpPr>
          <p:spPr>
            <a:xfrm>
              <a:off x="1080" y="2348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56" name="直接连接符 55355"/>
            <p:cNvSpPr/>
            <p:nvPr/>
          </p:nvSpPr>
          <p:spPr>
            <a:xfrm>
              <a:off x="1080" y="2388"/>
              <a:ext cx="1" cy="19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57" name="直接连接符 55356"/>
            <p:cNvSpPr/>
            <p:nvPr/>
          </p:nvSpPr>
          <p:spPr>
            <a:xfrm>
              <a:off x="1080" y="2427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58" name="直接连接符 55357"/>
            <p:cNvSpPr/>
            <p:nvPr/>
          </p:nvSpPr>
          <p:spPr>
            <a:xfrm>
              <a:off x="1080" y="2466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59" name="直接连接符 55358"/>
            <p:cNvSpPr/>
            <p:nvPr/>
          </p:nvSpPr>
          <p:spPr>
            <a:xfrm>
              <a:off x="1080" y="2506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0" name="直接连接符 55359"/>
            <p:cNvSpPr/>
            <p:nvPr/>
          </p:nvSpPr>
          <p:spPr>
            <a:xfrm>
              <a:off x="1080" y="2545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1" name="直接连接符 55360"/>
            <p:cNvSpPr/>
            <p:nvPr/>
          </p:nvSpPr>
          <p:spPr>
            <a:xfrm>
              <a:off x="1080" y="2585"/>
              <a:ext cx="1" cy="19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2" name="直接连接符 55361"/>
            <p:cNvSpPr/>
            <p:nvPr/>
          </p:nvSpPr>
          <p:spPr>
            <a:xfrm>
              <a:off x="1080" y="2624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3" name="直接连接符 55362"/>
            <p:cNvSpPr/>
            <p:nvPr/>
          </p:nvSpPr>
          <p:spPr>
            <a:xfrm>
              <a:off x="1080" y="2664"/>
              <a:ext cx="1" cy="19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4" name="直接连接符 55363"/>
            <p:cNvSpPr/>
            <p:nvPr/>
          </p:nvSpPr>
          <p:spPr>
            <a:xfrm>
              <a:off x="1080" y="2703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5" name="直接连接符 55364"/>
            <p:cNvSpPr/>
            <p:nvPr/>
          </p:nvSpPr>
          <p:spPr>
            <a:xfrm>
              <a:off x="1080" y="2743"/>
              <a:ext cx="1" cy="19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6" name="直接连接符 55365"/>
            <p:cNvSpPr/>
            <p:nvPr/>
          </p:nvSpPr>
          <p:spPr>
            <a:xfrm>
              <a:off x="1080" y="2782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7" name="直接连接符 55366"/>
            <p:cNvSpPr/>
            <p:nvPr/>
          </p:nvSpPr>
          <p:spPr>
            <a:xfrm>
              <a:off x="1080" y="2821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8" name="直接连接符 55367"/>
            <p:cNvSpPr/>
            <p:nvPr/>
          </p:nvSpPr>
          <p:spPr>
            <a:xfrm>
              <a:off x="1080" y="2861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9" name="直接连接符 55368"/>
            <p:cNvSpPr/>
            <p:nvPr/>
          </p:nvSpPr>
          <p:spPr>
            <a:xfrm>
              <a:off x="1080" y="2900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70" name="直接连接符 55369"/>
            <p:cNvSpPr/>
            <p:nvPr/>
          </p:nvSpPr>
          <p:spPr>
            <a:xfrm>
              <a:off x="1080" y="2940"/>
              <a:ext cx="1" cy="19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71" name="直接连接符 55370"/>
            <p:cNvSpPr/>
            <p:nvPr/>
          </p:nvSpPr>
          <p:spPr>
            <a:xfrm>
              <a:off x="1080" y="2979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72" name="直接连接符 55371"/>
            <p:cNvSpPr/>
            <p:nvPr/>
          </p:nvSpPr>
          <p:spPr>
            <a:xfrm>
              <a:off x="1080" y="3019"/>
              <a:ext cx="1" cy="19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73" name="直接连接符 55372"/>
            <p:cNvSpPr/>
            <p:nvPr/>
          </p:nvSpPr>
          <p:spPr>
            <a:xfrm>
              <a:off x="1080" y="3058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74" name="直接连接符 55373"/>
            <p:cNvSpPr/>
            <p:nvPr/>
          </p:nvSpPr>
          <p:spPr>
            <a:xfrm>
              <a:off x="1080" y="3097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75" name="直接连接符 55374"/>
            <p:cNvSpPr/>
            <p:nvPr/>
          </p:nvSpPr>
          <p:spPr>
            <a:xfrm>
              <a:off x="1080" y="3137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76" name="直接连接符 55375"/>
            <p:cNvSpPr/>
            <p:nvPr/>
          </p:nvSpPr>
          <p:spPr>
            <a:xfrm>
              <a:off x="1080" y="3176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77" name="直接连接符 55376"/>
            <p:cNvSpPr/>
            <p:nvPr/>
          </p:nvSpPr>
          <p:spPr>
            <a:xfrm>
              <a:off x="1080" y="3216"/>
              <a:ext cx="1" cy="19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78" name="直接连接符 55377"/>
            <p:cNvSpPr/>
            <p:nvPr/>
          </p:nvSpPr>
          <p:spPr>
            <a:xfrm>
              <a:off x="1080" y="3255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79" name="直接连接符 55378"/>
            <p:cNvSpPr/>
            <p:nvPr/>
          </p:nvSpPr>
          <p:spPr>
            <a:xfrm>
              <a:off x="1080" y="3295"/>
              <a:ext cx="1" cy="19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80" name="直接连接符 55379"/>
            <p:cNvSpPr/>
            <p:nvPr/>
          </p:nvSpPr>
          <p:spPr>
            <a:xfrm>
              <a:off x="1080" y="3334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81" name="直接连接符 55380"/>
            <p:cNvSpPr/>
            <p:nvPr/>
          </p:nvSpPr>
          <p:spPr>
            <a:xfrm>
              <a:off x="1080" y="3373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82" name="直接连接符 55381"/>
            <p:cNvSpPr/>
            <p:nvPr/>
          </p:nvSpPr>
          <p:spPr>
            <a:xfrm>
              <a:off x="1080" y="3413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83" name="直接连接符 55382"/>
            <p:cNvSpPr/>
            <p:nvPr/>
          </p:nvSpPr>
          <p:spPr>
            <a:xfrm>
              <a:off x="1080" y="3452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84" name="直接连接符 55383"/>
            <p:cNvSpPr/>
            <p:nvPr/>
          </p:nvSpPr>
          <p:spPr>
            <a:xfrm>
              <a:off x="1080" y="3492"/>
              <a:ext cx="1" cy="19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85" name="直接连接符 55384"/>
            <p:cNvSpPr/>
            <p:nvPr/>
          </p:nvSpPr>
          <p:spPr>
            <a:xfrm>
              <a:off x="1080" y="3531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86" name="直接连接符 55385"/>
            <p:cNvSpPr/>
            <p:nvPr/>
          </p:nvSpPr>
          <p:spPr>
            <a:xfrm>
              <a:off x="1080" y="3571"/>
              <a:ext cx="1" cy="1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87" name="矩形 55386"/>
            <p:cNvSpPr/>
            <p:nvPr/>
          </p:nvSpPr>
          <p:spPr>
            <a:xfrm>
              <a:off x="1366" y="3587"/>
              <a:ext cx="24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000" b="1">
                  <a:latin typeface="Times New Roman" panose="02020603050405020304" pitchFamily="18" charset="0"/>
                </a:rPr>
                <a:t>false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88" name="矩形 55387"/>
            <p:cNvSpPr/>
            <p:nvPr/>
          </p:nvSpPr>
          <p:spPr>
            <a:xfrm>
              <a:off x="3829" y="3825"/>
              <a:ext cx="651" cy="338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89" name="矩形 55388"/>
            <p:cNvSpPr/>
            <p:nvPr/>
          </p:nvSpPr>
          <p:spPr>
            <a:xfrm>
              <a:off x="3856" y="3934"/>
              <a:ext cx="566" cy="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下一个语句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5390" name="任意多边形 55389"/>
            <p:cNvSpPr/>
            <p:nvPr/>
          </p:nvSpPr>
          <p:spPr>
            <a:xfrm>
              <a:off x="4154" y="2847"/>
              <a:ext cx="1" cy="173"/>
            </a:xfrm>
            <a:custGeom>
              <a:avLst/>
              <a:gdLst/>
              <a:ahLst/>
              <a:cxnLst/>
              <a:pathLst>
                <a:path h="173">
                  <a:moveTo>
                    <a:pt x="0" y="0"/>
                  </a:moveTo>
                  <a:lnTo>
                    <a:pt x="0" y="53"/>
                  </a:lnTo>
                  <a:lnTo>
                    <a:pt x="0" y="173"/>
                  </a:ln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91" name="任意多边形 55390"/>
            <p:cNvSpPr/>
            <p:nvPr/>
          </p:nvSpPr>
          <p:spPr>
            <a:xfrm>
              <a:off x="4122" y="3011"/>
              <a:ext cx="63" cy="96"/>
            </a:xfrm>
            <a:custGeom>
              <a:avLst/>
              <a:gdLst/>
              <a:ahLst/>
              <a:cxnLst/>
              <a:pathLst>
                <a:path w="63" h="96">
                  <a:moveTo>
                    <a:pt x="63" y="0"/>
                  </a:moveTo>
                  <a:lnTo>
                    <a:pt x="32" y="96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92" name="任意多边形 55391"/>
            <p:cNvSpPr/>
            <p:nvPr/>
          </p:nvSpPr>
          <p:spPr>
            <a:xfrm>
              <a:off x="4154" y="3589"/>
              <a:ext cx="1" cy="137"/>
            </a:xfrm>
            <a:custGeom>
              <a:avLst/>
              <a:gdLst/>
              <a:ahLst/>
              <a:cxnLst/>
              <a:pathLst>
                <a:path h="137">
                  <a:moveTo>
                    <a:pt x="0" y="0"/>
                  </a:moveTo>
                  <a:lnTo>
                    <a:pt x="0" y="45"/>
                  </a:lnTo>
                  <a:lnTo>
                    <a:pt x="0" y="137"/>
                  </a:ln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93" name="任意多边形 55392"/>
            <p:cNvSpPr/>
            <p:nvPr/>
          </p:nvSpPr>
          <p:spPr>
            <a:xfrm>
              <a:off x="4122" y="3719"/>
              <a:ext cx="63" cy="96"/>
            </a:xfrm>
            <a:custGeom>
              <a:avLst/>
              <a:gdLst/>
              <a:ahLst/>
              <a:cxnLst/>
              <a:pathLst>
                <a:path w="63" h="96">
                  <a:moveTo>
                    <a:pt x="63" y="0"/>
                  </a:moveTo>
                  <a:lnTo>
                    <a:pt x="32" y="96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94" name="矩形 55393"/>
            <p:cNvSpPr/>
            <p:nvPr/>
          </p:nvSpPr>
          <p:spPr>
            <a:xfrm>
              <a:off x="4687" y="3188"/>
              <a:ext cx="223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000" b="1">
                  <a:latin typeface="Times New Roman" panose="02020603050405020304" pitchFamily="18" charset="0"/>
                  <a:ea typeface="PMingLiU" pitchFamily="18" charset="-120"/>
                </a:rPr>
                <a:t>true</a:t>
              </a:r>
              <a:endParaRPr lang="en-US" altLang="zh-CN" sz="20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55395" name="直接连接符 55394"/>
            <p:cNvSpPr/>
            <p:nvPr/>
          </p:nvSpPr>
          <p:spPr>
            <a:xfrm>
              <a:off x="4556" y="1920"/>
              <a:ext cx="441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96" name="任意多边形 55395"/>
            <p:cNvSpPr/>
            <p:nvPr/>
          </p:nvSpPr>
          <p:spPr>
            <a:xfrm>
              <a:off x="4469" y="1887"/>
              <a:ext cx="96" cy="63"/>
            </a:xfrm>
            <a:custGeom>
              <a:avLst/>
              <a:gdLst/>
              <a:ahLst/>
              <a:cxnLst/>
              <a:pathLst>
                <a:path w="96" h="63">
                  <a:moveTo>
                    <a:pt x="96" y="63"/>
                  </a:moveTo>
                  <a:lnTo>
                    <a:pt x="0" y="33"/>
                  </a:lnTo>
                  <a:lnTo>
                    <a:pt x="96" y="0"/>
                  </a:lnTo>
                  <a:lnTo>
                    <a:pt x="96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97" name="矩形 55396"/>
            <p:cNvSpPr/>
            <p:nvPr/>
          </p:nvSpPr>
          <p:spPr>
            <a:xfrm>
              <a:off x="3873" y="2656"/>
              <a:ext cx="595" cy="181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98" name="矩形 55397"/>
            <p:cNvSpPr/>
            <p:nvPr/>
          </p:nvSpPr>
          <p:spPr>
            <a:xfrm>
              <a:off x="4051" y="2687"/>
              <a:ext cx="226" cy="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语句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5399" name="任意多边形 55398"/>
            <p:cNvSpPr/>
            <p:nvPr/>
          </p:nvSpPr>
          <p:spPr>
            <a:xfrm>
              <a:off x="3761" y="3107"/>
              <a:ext cx="785" cy="471"/>
            </a:xfrm>
            <a:custGeom>
              <a:avLst/>
              <a:gdLst/>
              <a:ahLst/>
              <a:cxnLst/>
              <a:pathLst>
                <a:path w="785" h="471">
                  <a:moveTo>
                    <a:pt x="0" y="235"/>
                  </a:moveTo>
                  <a:lnTo>
                    <a:pt x="393" y="0"/>
                  </a:lnTo>
                  <a:lnTo>
                    <a:pt x="785" y="235"/>
                  </a:lnTo>
                  <a:lnTo>
                    <a:pt x="393" y="471"/>
                  </a:lnTo>
                  <a:lnTo>
                    <a:pt x="0" y="235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00" name="矩形 55399"/>
            <p:cNvSpPr/>
            <p:nvPr/>
          </p:nvSpPr>
          <p:spPr>
            <a:xfrm>
              <a:off x="3856" y="3282"/>
              <a:ext cx="566" cy="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继续条件？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5401" name="直接连接符 55400"/>
            <p:cNvSpPr/>
            <p:nvPr/>
          </p:nvSpPr>
          <p:spPr>
            <a:xfrm>
              <a:off x="5002" y="1920"/>
              <a:ext cx="1" cy="142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02" name="直接连接符 55401"/>
            <p:cNvSpPr/>
            <p:nvPr/>
          </p:nvSpPr>
          <p:spPr>
            <a:xfrm>
              <a:off x="4546" y="3342"/>
              <a:ext cx="449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03" name="矩形 55402"/>
            <p:cNvSpPr/>
            <p:nvPr/>
          </p:nvSpPr>
          <p:spPr>
            <a:xfrm>
              <a:off x="3877" y="1827"/>
              <a:ext cx="592" cy="183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04" name="矩形 55403"/>
            <p:cNvSpPr/>
            <p:nvPr/>
          </p:nvSpPr>
          <p:spPr>
            <a:xfrm>
              <a:off x="4054" y="1859"/>
              <a:ext cx="226" cy="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语句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5405" name="任意多边形 55404"/>
            <p:cNvSpPr/>
            <p:nvPr/>
          </p:nvSpPr>
          <p:spPr>
            <a:xfrm>
              <a:off x="4173" y="2436"/>
              <a:ext cx="1" cy="137"/>
            </a:xfrm>
            <a:custGeom>
              <a:avLst/>
              <a:gdLst/>
              <a:ahLst/>
              <a:cxnLst/>
              <a:pathLst>
                <a:path h="137">
                  <a:moveTo>
                    <a:pt x="0" y="0"/>
                  </a:moveTo>
                  <a:lnTo>
                    <a:pt x="0" y="45"/>
                  </a:lnTo>
                  <a:lnTo>
                    <a:pt x="0" y="137"/>
                  </a:ln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06" name="任意多边形 55405"/>
            <p:cNvSpPr/>
            <p:nvPr/>
          </p:nvSpPr>
          <p:spPr>
            <a:xfrm>
              <a:off x="4141" y="2564"/>
              <a:ext cx="64" cy="96"/>
            </a:xfrm>
            <a:custGeom>
              <a:avLst/>
              <a:gdLst/>
              <a:ahLst/>
              <a:cxnLst/>
              <a:pathLst>
                <a:path w="64" h="96">
                  <a:moveTo>
                    <a:pt x="64" y="0"/>
                  </a:moveTo>
                  <a:lnTo>
                    <a:pt x="32" y="96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07" name="任意多边形 55406"/>
            <p:cNvSpPr/>
            <p:nvPr/>
          </p:nvSpPr>
          <p:spPr>
            <a:xfrm>
              <a:off x="4173" y="2032"/>
              <a:ext cx="1" cy="137"/>
            </a:xfrm>
            <a:custGeom>
              <a:avLst/>
              <a:gdLst/>
              <a:ahLst/>
              <a:cxnLst/>
              <a:pathLst>
                <a:path h="137">
                  <a:moveTo>
                    <a:pt x="0" y="0"/>
                  </a:moveTo>
                  <a:lnTo>
                    <a:pt x="0" y="44"/>
                  </a:lnTo>
                  <a:lnTo>
                    <a:pt x="0" y="137"/>
                  </a:ln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08" name="任意多边形 55407"/>
            <p:cNvSpPr/>
            <p:nvPr/>
          </p:nvSpPr>
          <p:spPr>
            <a:xfrm>
              <a:off x="4141" y="2160"/>
              <a:ext cx="64" cy="96"/>
            </a:xfrm>
            <a:custGeom>
              <a:avLst/>
              <a:gdLst/>
              <a:ahLst/>
              <a:cxnLst/>
              <a:pathLst>
                <a:path w="64" h="96">
                  <a:moveTo>
                    <a:pt x="64" y="0"/>
                  </a:moveTo>
                  <a:lnTo>
                    <a:pt x="32" y="96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09" name="矩形 55408"/>
            <p:cNvSpPr/>
            <p:nvPr/>
          </p:nvSpPr>
          <p:spPr>
            <a:xfrm>
              <a:off x="3877" y="2256"/>
              <a:ext cx="565" cy="174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10" name="矩形 55409"/>
            <p:cNvSpPr/>
            <p:nvPr/>
          </p:nvSpPr>
          <p:spPr>
            <a:xfrm>
              <a:off x="3960" y="2282"/>
              <a:ext cx="415" cy="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  <a:ea typeface="PMingLiU" pitchFamily="18" charset="-120"/>
                </a:rPr>
                <a:t>continue</a:t>
              </a:r>
              <a:endParaRPr lang="en-US" altLang="zh-CN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55411" name="直接连接符 55410"/>
            <p:cNvSpPr/>
            <p:nvPr/>
          </p:nvSpPr>
          <p:spPr>
            <a:xfrm flipV="1">
              <a:off x="3276" y="3919"/>
              <a:ext cx="1" cy="22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12" name="直接连接符 55411"/>
            <p:cNvSpPr/>
            <p:nvPr/>
          </p:nvSpPr>
          <p:spPr>
            <a:xfrm>
              <a:off x="3412" y="1897"/>
              <a:ext cx="1" cy="2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13" name="直接连接符 55412"/>
            <p:cNvSpPr/>
            <p:nvPr/>
          </p:nvSpPr>
          <p:spPr>
            <a:xfrm>
              <a:off x="3412" y="1938"/>
              <a:ext cx="1" cy="2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14" name="直接连接符 55413"/>
            <p:cNvSpPr/>
            <p:nvPr/>
          </p:nvSpPr>
          <p:spPr>
            <a:xfrm>
              <a:off x="3412" y="1979"/>
              <a:ext cx="1" cy="2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15" name="直接连接符 55414"/>
            <p:cNvSpPr/>
            <p:nvPr/>
          </p:nvSpPr>
          <p:spPr>
            <a:xfrm>
              <a:off x="3412" y="2020"/>
              <a:ext cx="1" cy="2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16" name="直接连接符 55415"/>
            <p:cNvSpPr/>
            <p:nvPr/>
          </p:nvSpPr>
          <p:spPr>
            <a:xfrm>
              <a:off x="3412" y="2061"/>
              <a:ext cx="1" cy="2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17" name="直接连接符 55416"/>
            <p:cNvSpPr/>
            <p:nvPr/>
          </p:nvSpPr>
          <p:spPr>
            <a:xfrm>
              <a:off x="3412" y="2102"/>
              <a:ext cx="1" cy="2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18" name="直接连接符 55417"/>
            <p:cNvSpPr/>
            <p:nvPr/>
          </p:nvSpPr>
          <p:spPr>
            <a:xfrm>
              <a:off x="3412" y="2143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19" name="直接连接符 55418"/>
            <p:cNvSpPr/>
            <p:nvPr/>
          </p:nvSpPr>
          <p:spPr>
            <a:xfrm>
              <a:off x="3412" y="2184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20" name="直接连接符 55419"/>
            <p:cNvSpPr/>
            <p:nvPr/>
          </p:nvSpPr>
          <p:spPr>
            <a:xfrm>
              <a:off x="3412" y="2225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21" name="直接连接符 55420"/>
            <p:cNvSpPr/>
            <p:nvPr/>
          </p:nvSpPr>
          <p:spPr>
            <a:xfrm>
              <a:off x="3412" y="2266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22" name="直接连接符 55421"/>
            <p:cNvSpPr/>
            <p:nvPr/>
          </p:nvSpPr>
          <p:spPr>
            <a:xfrm>
              <a:off x="3412" y="2307"/>
              <a:ext cx="1" cy="2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23" name="矩形 55422"/>
            <p:cNvSpPr/>
            <p:nvPr/>
          </p:nvSpPr>
          <p:spPr>
            <a:xfrm>
              <a:off x="3894" y="3577"/>
              <a:ext cx="24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000" b="1">
                  <a:latin typeface="Times New Roman" panose="02020603050405020304" pitchFamily="18" charset="0"/>
                </a:rPr>
                <a:t>false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5424" name="直接连接符 55423"/>
            <p:cNvSpPr/>
            <p:nvPr/>
          </p:nvSpPr>
          <p:spPr>
            <a:xfrm>
              <a:off x="3412" y="1897"/>
              <a:ext cx="21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25" name="直接连接符 55424"/>
            <p:cNvSpPr/>
            <p:nvPr/>
          </p:nvSpPr>
          <p:spPr>
            <a:xfrm>
              <a:off x="3453" y="1897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26" name="直接连接符 55425"/>
            <p:cNvSpPr/>
            <p:nvPr/>
          </p:nvSpPr>
          <p:spPr>
            <a:xfrm>
              <a:off x="3494" y="1897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27" name="直接连接符 55426"/>
            <p:cNvSpPr/>
            <p:nvPr/>
          </p:nvSpPr>
          <p:spPr>
            <a:xfrm>
              <a:off x="3535" y="1897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28" name="直接连接符 55427"/>
            <p:cNvSpPr/>
            <p:nvPr/>
          </p:nvSpPr>
          <p:spPr>
            <a:xfrm>
              <a:off x="3576" y="1897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29" name="直接连接符 55428"/>
            <p:cNvSpPr/>
            <p:nvPr/>
          </p:nvSpPr>
          <p:spPr>
            <a:xfrm>
              <a:off x="3616" y="1897"/>
              <a:ext cx="21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30" name="直接连接符 55429"/>
            <p:cNvSpPr/>
            <p:nvPr/>
          </p:nvSpPr>
          <p:spPr>
            <a:xfrm>
              <a:off x="3657" y="1897"/>
              <a:ext cx="21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31" name="直接连接符 55430"/>
            <p:cNvSpPr/>
            <p:nvPr/>
          </p:nvSpPr>
          <p:spPr>
            <a:xfrm>
              <a:off x="3698" y="1897"/>
              <a:ext cx="21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32" name="直接连接符 55431"/>
            <p:cNvSpPr/>
            <p:nvPr/>
          </p:nvSpPr>
          <p:spPr>
            <a:xfrm>
              <a:off x="3739" y="1897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33" name="直接连接符 55432"/>
            <p:cNvSpPr/>
            <p:nvPr/>
          </p:nvSpPr>
          <p:spPr>
            <a:xfrm>
              <a:off x="3780" y="1897"/>
              <a:ext cx="3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34" name="任意多边形 55433"/>
            <p:cNvSpPr/>
            <p:nvPr/>
          </p:nvSpPr>
          <p:spPr>
            <a:xfrm>
              <a:off x="3775" y="1865"/>
              <a:ext cx="95" cy="63"/>
            </a:xfrm>
            <a:custGeom>
              <a:avLst/>
              <a:gdLst/>
              <a:ahLst/>
              <a:cxnLst/>
              <a:pathLst>
                <a:path w="95" h="63">
                  <a:moveTo>
                    <a:pt x="0" y="0"/>
                  </a:moveTo>
                  <a:lnTo>
                    <a:pt x="95" y="32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35" name="直接连接符 55434"/>
            <p:cNvSpPr/>
            <p:nvPr/>
          </p:nvSpPr>
          <p:spPr>
            <a:xfrm>
              <a:off x="3417" y="2343"/>
              <a:ext cx="21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36" name="直接连接符 55435"/>
            <p:cNvSpPr/>
            <p:nvPr/>
          </p:nvSpPr>
          <p:spPr>
            <a:xfrm>
              <a:off x="3458" y="2343"/>
              <a:ext cx="21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37" name="直接连接符 55436"/>
            <p:cNvSpPr/>
            <p:nvPr/>
          </p:nvSpPr>
          <p:spPr>
            <a:xfrm>
              <a:off x="3499" y="2343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38" name="直接连接符 55437"/>
            <p:cNvSpPr/>
            <p:nvPr/>
          </p:nvSpPr>
          <p:spPr>
            <a:xfrm>
              <a:off x="3540" y="2343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39" name="直接连接符 55438"/>
            <p:cNvSpPr/>
            <p:nvPr/>
          </p:nvSpPr>
          <p:spPr>
            <a:xfrm>
              <a:off x="3581" y="2343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40" name="直接连接符 55439"/>
            <p:cNvSpPr/>
            <p:nvPr/>
          </p:nvSpPr>
          <p:spPr>
            <a:xfrm>
              <a:off x="3622" y="2343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41" name="直接连接符 55440"/>
            <p:cNvSpPr/>
            <p:nvPr/>
          </p:nvSpPr>
          <p:spPr>
            <a:xfrm>
              <a:off x="3662" y="2343"/>
              <a:ext cx="21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42" name="直接连接符 55441"/>
            <p:cNvSpPr/>
            <p:nvPr/>
          </p:nvSpPr>
          <p:spPr>
            <a:xfrm>
              <a:off x="3703" y="2343"/>
              <a:ext cx="21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43" name="直接连接符 55442"/>
            <p:cNvSpPr/>
            <p:nvPr/>
          </p:nvSpPr>
          <p:spPr>
            <a:xfrm>
              <a:off x="3744" y="2343"/>
              <a:ext cx="21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44" name="直接连接符 55443"/>
            <p:cNvSpPr/>
            <p:nvPr/>
          </p:nvSpPr>
          <p:spPr>
            <a:xfrm>
              <a:off x="3785" y="2343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45" name="直接连接符 55444"/>
            <p:cNvSpPr/>
            <p:nvPr/>
          </p:nvSpPr>
          <p:spPr>
            <a:xfrm>
              <a:off x="3826" y="2343"/>
              <a:ext cx="2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446" name="直接连接符 55445"/>
            <p:cNvSpPr/>
            <p:nvPr/>
          </p:nvSpPr>
          <p:spPr>
            <a:xfrm>
              <a:off x="3867" y="2343"/>
              <a:ext cx="1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1554" name="标题 1515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0" dirty="0">
                <a:solidFill>
                  <a:srgbClr val="660066"/>
                </a:solidFill>
                <a:latin typeface="Times New Roman" panose="02020603050405020304" pitchFamily="18" charset="0"/>
              </a:rPr>
              <a:t>四、</a:t>
            </a:r>
            <a:r>
              <a:rPr lang="zh-CN" altLang="en-US" b="0" dirty="0"/>
              <a:t>注释语句</a:t>
            </a:r>
            <a:r>
              <a:rPr lang="zh-CN" altLang="en-US" dirty="0"/>
              <a:t> </a:t>
            </a:r>
            <a:endParaRPr lang="zh-TW" altLang="en-US"/>
          </a:p>
        </p:txBody>
      </p:sp>
      <p:sp>
        <p:nvSpPr>
          <p:cNvPr id="151555" name="文本占位符 151554"/>
          <p:cNvSpPr>
            <a:spLocks noGrp="1"/>
          </p:cNvSpPr>
          <p:nvPr>
            <p:ph type="body" sz="half" idx="1"/>
          </p:nvPr>
        </p:nvSpPr>
        <p:spPr>
          <a:xfrm>
            <a:off x="395288" y="1917700"/>
            <a:ext cx="8280400" cy="4032250"/>
          </a:xfrm>
        </p:spPr>
        <p:txBody>
          <a:bodyPr/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(a)  </a:t>
            </a:r>
            <a:r>
              <a:rPr lang="en-US" altLang="zh-CN" sz="2400" dirty="0"/>
              <a:t>// </a:t>
            </a:r>
            <a:r>
              <a:rPr lang="zh-CN" altLang="en-US" sz="2400" dirty="0"/>
              <a:t>单行注释。 这种注释风格源于 </a:t>
            </a:r>
            <a:r>
              <a:rPr lang="en-US" altLang="zh-CN" sz="2400">
                <a:latin typeface="Times New Roman" panose="02020603050405020304" pitchFamily="18" charset="0"/>
              </a:rPr>
              <a:t>C++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      例子： </a:t>
            </a:r>
            <a:r>
              <a:rPr lang="en-US" altLang="zh-CN" sz="2400" dirty="0"/>
              <a:t>//</a:t>
            </a:r>
            <a:r>
              <a:rPr lang="zh-CN" altLang="en-US" sz="2400" dirty="0"/>
              <a:t>这是一个注释</a:t>
            </a:r>
            <a:endParaRPr lang="zh-CN" altLang="en-US" sz="2400" dirty="0"/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(b)  </a:t>
            </a:r>
            <a:r>
              <a:rPr lang="en-US" altLang="zh-CN" sz="2400"/>
              <a:t>/*</a:t>
            </a:r>
            <a:r>
              <a:rPr lang="en-US" altLang="zh-CN" sz="2400">
                <a:latin typeface="Arial" panose="020B0604020202020204" pitchFamily="34" charset="0"/>
              </a:rPr>
              <a:t>……</a:t>
            </a:r>
            <a:r>
              <a:rPr lang="en-US" altLang="zh-CN" sz="2400" dirty="0"/>
              <a:t>*/  </a:t>
            </a:r>
            <a:r>
              <a:rPr lang="zh-CN" altLang="en-US" sz="2400" dirty="0"/>
              <a:t>多行注释。这种注释风格源于 </a:t>
            </a:r>
            <a:r>
              <a:rPr lang="en-US" altLang="zh-CN" sz="2400">
                <a:latin typeface="Times New Roman" panose="02020603050405020304" pitchFamily="18" charset="0"/>
              </a:rPr>
              <a:t>C</a:t>
            </a:r>
            <a:r>
              <a:rPr lang="zh-CN" altLang="en-US" sz="2400" dirty="0"/>
              <a:t>语言， </a:t>
            </a:r>
            <a:r>
              <a:rPr lang="en-US" altLang="zh-CN" sz="2400">
                <a:latin typeface="Times New Roman" panose="02020603050405020304" pitchFamily="18" charset="0"/>
              </a:rPr>
              <a:t>C++</a:t>
            </a:r>
            <a:r>
              <a:rPr lang="zh-CN" altLang="en-US" sz="2400" dirty="0"/>
              <a:t>和</a:t>
            </a:r>
            <a:r>
              <a:rPr lang="en-US" altLang="zh-CN" sz="2400" dirty="0"/>
              <a:t>Java</a:t>
            </a:r>
            <a:r>
              <a:rPr lang="zh-CN" altLang="en-US" sz="2400" dirty="0"/>
              <a:t>都承继下来。</a:t>
            </a:r>
            <a:endParaRPr lang="zh-CN" altLang="en-US" sz="2400" dirty="0"/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      例子： </a:t>
            </a:r>
            <a:r>
              <a:rPr lang="en-US" altLang="zh-CN" sz="2400" dirty="0"/>
              <a:t>/*  </a:t>
            </a:r>
            <a:r>
              <a:rPr lang="zh-CN" altLang="en-US" sz="2400" dirty="0"/>
              <a:t>注释行 </a:t>
            </a:r>
            <a:r>
              <a:rPr lang="en-US" altLang="zh-CN" sz="2400"/>
              <a:t>1 </a:t>
            </a:r>
            <a:endParaRPr lang="en-US" altLang="zh-CN" sz="2400"/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</a:t>
            </a:r>
            <a:r>
              <a:rPr lang="zh-CN" altLang="en-US" sz="2400" dirty="0"/>
              <a:t>注释行 </a:t>
            </a:r>
            <a:r>
              <a:rPr lang="en-US" altLang="zh-CN" sz="2400"/>
              <a:t>2 */</a:t>
            </a:r>
            <a:endParaRPr lang="en-US" altLang="zh-CN" sz="2400"/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(c)  </a:t>
            </a:r>
            <a:r>
              <a:rPr lang="en-US" altLang="zh-CN" sz="2400"/>
              <a:t>/ **</a:t>
            </a:r>
            <a:r>
              <a:rPr lang="en-US" altLang="zh-CN" sz="2400">
                <a:latin typeface="Arial" panose="020B0604020202020204" pitchFamily="34" charset="0"/>
              </a:rPr>
              <a:t>……</a:t>
            </a:r>
            <a:r>
              <a:rPr lang="en-US" altLang="zh-CN" sz="2400" dirty="0"/>
              <a:t>*/  </a:t>
            </a:r>
            <a:r>
              <a:rPr lang="zh-CN" altLang="en-US" sz="2400" dirty="0"/>
              <a:t>文档注释。这种注释可由 </a:t>
            </a:r>
            <a:r>
              <a:rPr lang="en-US" altLang="zh-CN" sz="2400" err="1"/>
              <a:t>javadoc</a:t>
            </a:r>
            <a:r>
              <a:rPr lang="en-US" altLang="zh-CN" sz="2400" dirty="0"/>
              <a:t> </a:t>
            </a:r>
            <a:r>
              <a:rPr lang="zh-CN" altLang="en-US" sz="2400" dirty="0"/>
              <a:t>命令处理。</a:t>
            </a:r>
            <a:endParaRPr lang="zh-CN" altLang="en-US" sz="2400" dirty="0"/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400" b="1" dirty="0"/>
          </a:p>
        </p:txBody>
      </p:sp>
      <p:sp>
        <p:nvSpPr>
          <p:cNvPr id="151556" name="矩形 151555"/>
          <p:cNvSpPr/>
          <p:nvPr/>
        </p:nvSpPr>
        <p:spPr>
          <a:xfrm>
            <a:off x="3246438" y="16843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1557" name="矩形 151556"/>
          <p:cNvSpPr/>
          <p:nvPr/>
        </p:nvSpPr>
        <p:spPr>
          <a:xfrm>
            <a:off x="3246438" y="16843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47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charRg st="47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9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1555">
                                            <p:txEl>
                                              <p:charRg st="94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11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1555">
                                            <p:txEl>
                                              <p:charRg st="115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14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1555">
                                            <p:txEl>
                                              <p:charRg st="144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2578" name="标题 152577"/>
          <p:cNvSpPr>
            <a:spLocks noGrp="1"/>
          </p:cNvSpPr>
          <p:nvPr>
            <p:ph type="title"/>
          </p:nvPr>
        </p:nvSpPr>
        <p:spPr>
          <a:xfrm>
            <a:off x="971550" y="0"/>
            <a:ext cx="7543800" cy="1295400"/>
          </a:xfrm>
        </p:spPr>
        <p:txBody>
          <a:bodyPr anchor="b"/>
          <a:p>
            <a:r>
              <a:rPr lang="zh-CN" altLang="en-US" dirty="0"/>
              <a:t>文档注释</a:t>
            </a:r>
            <a:endParaRPr lang="zh-TW" altLang="en-US"/>
          </a:p>
        </p:txBody>
      </p:sp>
      <p:sp>
        <p:nvSpPr>
          <p:cNvPr id="152579" name="文本占位符 152578"/>
          <p:cNvSpPr>
            <a:spLocks noGrp="1"/>
          </p:cNvSpPr>
          <p:nvPr>
            <p:ph type="body" sz="half" idx="1"/>
          </p:nvPr>
        </p:nvSpPr>
        <p:spPr>
          <a:xfrm>
            <a:off x="395288" y="1484313"/>
            <a:ext cx="8569325" cy="5184775"/>
          </a:xfrm>
        </p:spPr>
        <p:txBody>
          <a:bodyPr/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sz="2400" dirty="0"/>
              <a:t>java</a:t>
            </a:r>
            <a:r>
              <a:rPr lang="zh-CN" altLang="en-US" sz="2400" dirty="0"/>
              <a:t>提供一种</a:t>
            </a:r>
            <a:r>
              <a:rPr lang="en-US" altLang="zh-CN" sz="2400" dirty="0"/>
              <a:t>C/C++</a:t>
            </a:r>
            <a:r>
              <a:rPr lang="zh-CN" altLang="en-US" sz="2400" dirty="0"/>
              <a:t>所不具有的</a:t>
            </a:r>
            <a:r>
              <a:rPr lang="zh-CN" altLang="en-US" sz="2400" b="1" dirty="0">
                <a:solidFill>
                  <a:srgbClr val="3333CC"/>
                </a:solidFill>
              </a:rPr>
              <a:t>文档注释</a:t>
            </a:r>
            <a:r>
              <a:rPr lang="zh-CN" altLang="en-US" sz="2400" dirty="0"/>
              <a:t>方式。其核心思想是当程序员编完程序以后，可以通过</a:t>
            </a:r>
            <a:r>
              <a:rPr lang="en-US" altLang="zh-CN" sz="2400" dirty="0"/>
              <a:t>JDK</a:t>
            </a:r>
            <a:r>
              <a:rPr lang="zh-CN" altLang="en-US" sz="2400" dirty="0"/>
              <a:t>提供的</a:t>
            </a:r>
            <a:r>
              <a:rPr lang="en-US" altLang="zh-CN" sz="2400" err="1"/>
              <a:t>javadoc</a:t>
            </a:r>
            <a:r>
              <a:rPr lang="zh-CN" altLang="en-US" sz="2400" dirty="0"/>
              <a:t>命令，生成所编程序的</a:t>
            </a:r>
            <a:r>
              <a:rPr lang="en-US" altLang="zh-CN" sz="2400" u="sng" dirty="0"/>
              <a:t>API</a:t>
            </a:r>
            <a:r>
              <a:rPr lang="zh-CN" altLang="en-US" sz="2400" u="sng" dirty="0"/>
              <a:t>文档</a:t>
            </a:r>
            <a:r>
              <a:rPr lang="zh-CN" altLang="en-US" sz="2400" dirty="0"/>
              <a:t>，而该文档中的内容主要就是从</a:t>
            </a:r>
            <a:r>
              <a:rPr lang="zh-CN" altLang="en-US" sz="2400" b="1" dirty="0">
                <a:solidFill>
                  <a:srgbClr val="3333CC"/>
                </a:solidFill>
              </a:rPr>
              <a:t>文档注释</a:t>
            </a:r>
            <a:r>
              <a:rPr lang="zh-CN" altLang="en-US" sz="2400" dirty="0"/>
              <a:t>中提取的。该</a:t>
            </a:r>
            <a:r>
              <a:rPr lang="en-US" altLang="zh-CN" sz="2400" dirty="0"/>
              <a:t>API</a:t>
            </a:r>
            <a:r>
              <a:rPr lang="zh-CN" altLang="en-US" sz="2400" dirty="0"/>
              <a:t>文档以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文件的形式出现，与</a:t>
            </a:r>
            <a:r>
              <a:rPr lang="en-US" altLang="zh-CN" sz="2400" dirty="0"/>
              <a:t>java</a:t>
            </a:r>
            <a:r>
              <a:rPr lang="zh-CN" altLang="en-US" sz="2400" dirty="0"/>
              <a:t>帮助文档的风格与形式完全一致。凡是在“</a:t>
            </a:r>
            <a:r>
              <a:rPr lang="en-US" altLang="zh-CN" sz="2400" dirty="0"/>
              <a:t>/**”</a:t>
            </a:r>
            <a:r>
              <a:rPr lang="zh-CN" altLang="en-US" sz="2400" dirty="0"/>
              <a:t>和“</a:t>
            </a:r>
            <a:r>
              <a:rPr lang="en-US" altLang="zh-CN" sz="2400" dirty="0"/>
              <a:t>*/”</a:t>
            </a:r>
            <a:r>
              <a:rPr lang="zh-CN" altLang="en-US" sz="2400" dirty="0"/>
              <a:t>之间的内容都是</a:t>
            </a:r>
            <a:r>
              <a:rPr lang="zh-CN" altLang="en-US" sz="2400" b="1" dirty="0">
                <a:solidFill>
                  <a:srgbClr val="3333CC"/>
                </a:solidFill>
              </a:rPr>
              <a:t>文档注释</a:t>
            </a:r>
            <a:r>
              <a:rPr lang="zh-CN" altLang="en-US" sz="2400" dirty="0"/>
              <a:t>。例如：</a:t>
            </a:r>
            <a:endParaRPr lang="zh-CN" altLang="en-US" sz="2400" dirty="0"/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zh-CN" altLang="en-US" sz="2400" dirty="0"/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 /** </a:t>
            </a:r>
            <a:r>
              <a:rPr lang="zh-CN" altLang="en-US" sz="2000" dirty="0"/>
              <a:t>这是一个</a:t>
            </a:r>
            <a:r>
              <a:rPr lang="zh-CN" altLang="en-US" sz="2000" b="1" dirty="0">
                <a:solidFill>
                  <a:srgbClr val="3333CC"/>
                </a:solidFill>
              </a:rPr>
              <a:t>文档注释</a:t>
            </a:r>
            <a:r>
              <a:rPr lang="zh-CN" altLang="en-US" sz="2000" dirty="0"/>
              <a:t>的例子，主要介绍下面这个类 </a:t>
            </a:r>
            <a:r>
              <a:rPr lang="en-US" altLang="zh-CN" sz="2000" dirty="0"/>
              <a:t>*/</a:t>
            </a:r>
            <a:br>
              <a:rPr lang="en-US" altLang="zh-CN" sz="2000" dirty="0"/>
            </a:br>
            <a:r>
              <a:rPr lang="zh-CN" altLang="en-US" sz="2000" dirty="0"/>
              <a:t>　　　　　</a:t>
            </a:r>
            <a:r>
              <a:rPr lang="en-US" altLang="zh-CN" sz="2000" err="1"/>
              <a:t>public class DocTest</a:t>
            </a: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zh-CN" altLang="en-US" sz="2000" dirty="0"/>
              <a:t>　　　　　　　　　</a:t>
            </a:r>
            <a:r>
              <a:rPr lang="en-US" altLang="zh-CN" sz="2000" dirty="0"/>
              <a:t>/** </a:t>
            </a:r>
            <a:r>
              <a:rPr lang="zh-CN" altLang="en-US" sz="2000" dirty="0"/>
              <a:t>变量注释，下面这个变量主要是充当整数计数 </a:t>
            </a:r>
            <a:r>
              <a:rPr lang="en-US" altLang="zh-CN" sz="2000" dirty="0"/>
              <a:t>*/</a:t>
            </a:r>
            <a:br>
              <a:rPr lang="en-US" altLang="zh-CN" sz="2000" dirty="0"/>
            </a:br>
            <a:r>
              <a:rPr lang="zh-CN" altLang="en-US" sz="2000" dirty="0"/>
              <a:t>　　　　　　　　　</a:t>
            </a:r>
            <a:r>
              <a:rPr lang="en-US" altLang="zh-CN" sz="2000" err="1"/>
              <a:t>public int</a:t>
            </a:r>
            <a:r>
              <a:rPr lang="en-US" altLang="zh-CN" sz="2000" dirty="0"/>
              <a:t> i;</a:t>
            </a:r>
            <a:br>
              <a:rPr lang="en-US" altLang="zh-CN" sz="2000" dirty="0"/>
            </a:br>
            <a:r>
              <a:rPr lang="zh-CN" altLang="en-US" sz="2000" dirty="0"/>
              <a:t>　　　　　　　　　　</a:t>
            </a:r>
            <a:r>
              <a:rPr lang="en-US" altLang="zh-CN" sz="2000" dirty="0"/>
              <a:t>/** </a:t>
            </a:r>
            <a:r>
              <a:rPr lang="zh-CN" altLang="en-US" sz="2000" dirty="0"/>
              <a:t>方法注释，下面这个方法的主要功能是计数 </a:t>
            </a:r>
            <a:r>
              <a:rPr lang="en-US" altLang="zh-CN" sz="2000" dirty="0"/>
              <a:t>*/</a:t>
            </a:r>
            <a:br>
              <a:rPr lang="en-US" altLang="zh-CN" sz="2000" dirty="0"/>
            </a:br>
            <a:r>
              <a:rPr lang="zh-CN" altLang="en-US" sz="2000" dirty="0"/>
              <a:t>　　　　　　　　　</a:t>
            </a:r>
            <a:r>
              <a:rPr lang="en-US" altLang="zh-CN" sz="2000" dirty="0"/>
              <a:t>public void count( ) {}</a:t>
            </a:r>
            <a:br>
              <a:rPr lang="en-US" altLang="zh-CN" sz="2000" dirty="0"/>
            </a:br>
            <a:r>
              <a:rPr lang="zh-CN" altLang="en-US" sz="2000" dirty="0"/>
              <a:t>　　　　　　</a:t>
            </a: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152580" name="矩形 152579"/>
          <p:cNvSpPr/>
          <p:nvPr/>
        </p:nvSpPr>
        <p:spPr>
          <a:xfrm>
            <a:off x="3246438" y="16843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charRg st="166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charRg st="166" end="3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7458" name="标题 1474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>
                <a:solidFill>
                  <a:srgbClr val="3333CC"/>
                </a:solidFill>
              </a:rPr>
              <a:t>一、分支语句 </a:t>
            </a:r>
            <a:endParaRPr lang="zh-TW" altLang="en-US">
              <a:solidFill>
                <a:srgbClr val="3333CC"/>
              </a:solidFill>
            </a:endParaRPr>
          </a:p>
        </p:txBody>
      </p:sp>
      <p:sp>
        <p:nvSpPr>
          <p:cNvPr id="147459" name="文本占位符 1474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b="1" dirty="0">
                <a:solidFill>
                  <a:srgbClr val="3333CC"/>
                </a:solidFill>
              </a:rPr>
              <a:t>分支语句</a:t>
            </a:r>
            <a:r>
              <a:rPr lang="zh-CN" altLang="en-US" sz="2800" dirty="0"/>
              <a:t>提供了一种程序控制机制，使得程序的执行可以跳过某些语句不执行，而转去执行特定的语句。</a:t>
            </a:r>
            <a:br>
              <a:rPr lang="zh-CN" altLang="en-US" sz="2800" dirty="0"/>
            </a:br>
            <a:endParaRPr lang="zh-CN" altLang="en-US" sz="2800" dirty="0">
              <a:solidFill>
                <a:srgbClr val="40458C"/>
              </a:solidFill>
              <a:latin typeface="Times New Roman" panose="02020603050405020304" pitchFamily="18" charset="0"/>
            </a:endParaRPr>
          </a:p>
          <a:p>
            <a:pPr lvl="2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、条件语句</a:t>
            </a:r>
            <a:endParaRPr lang="zh-CN" altLang="en-US" sz="28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lvl="2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、多分支语句</a:t>
            </a:r>
            <a:endParaRPr lang="zh-TW" altLang="en-US" sz="2800" b="1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60" name="直接连接符 147459"/>
          <p:cNvSpPr/>
          <p:nvPr/>
        </p:nvSpPr>
        <p:spPr>
          <a:xfrm flipV="1">
            <a:off x="5003800" y="2997200"/>
            <a:ext cx="1655763" cy="649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7461" name="直接连接符 147460"/>
          <p:cNvSpPr/>
          <p:nvPr/>
        </p:nvSpPr>
        <p:spPr>
          <a:xfrm>
            <a:off x="5003800" y="3646488"/>
            <a:ext cx="1512888" cy="7191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7463" name="文本框 147462"/>
          <p:cNvSpPr txBox="1"/>
          <p:nvPr/>
        </p:nvSpPr>
        <p:spPr>
          <a:xfrm>
            <a:off x="6659563" y="2781300"/>
            <a:ext cx="795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then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47464" name="文本框 147463"/>
          <p:cNvSpPr txBox="1"/>
          <p:nvPr/>
        </p:nvSpPr>
        <p:spPr>
          <a:xfrm>
            <a:off x="6516688" y="4005263"/>
            <a:ext cx="7350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else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47465" name="文本框 147464"/>
          <p:cNvSpPr txBox="1"/>
          <p:nvPr/>
        </p:nvSpPr>
        <p:spPr>
          <a:xfrm>
            <a:off x="4457700" y="3284538"/>
            <a:ext cx="4016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if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47466" name="直接连接符 147465"/>
          <p:cNvSpPr/>
          <p:nvPr/>
        </p:nvSpPr>
        <p:spPr>
          <a:xfrm flipV="1">
            <a:off x="2698750" y="4868863"/>
            <a:ext cx="1655763" cy="649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7467" name="直接连接符 147466"/>
          <p:cNvSpPr/>
          <p:nvPr/>
        </p:nvSpPr>
        <p:spPr>
          <a:xfrm>
            <a:off x="2698750" y="5518150"/>
            <a:ext cx="1512888" cy="719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7468" name="文本框 147467"/>
          <p:cNvSpPr txBox="1"/>
          <p:nvPr/>
        </p:nvSpPr>
        <p:spPr>
          <a:xfrm>
            <a:off x="4354513" y="4652963"/>
            <a:ext cx="1060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case 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47469" name="文本框 147468"/>
          <p:cNvSpPr txBox="1"/>
          <p:nvPr/>
        </p:nvSpPr>
        <p:spPr>
          <a:xfrm>
            <a:off x="4303713" y="6080125"/>
            <a:ext cx="1060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case n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7470" name="文本框 147469"/>
          <p:cNvSpPr txBox="1"/>
          <p:nvPr/>
        </p:nvSpPr>
        <p:spPr>
          <a:xfrm>
            <a:off x="1476375" y="5156200"/>
            <a:ext cx="1171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Switch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47471" name="直接连接符 147470"/>
          <p:cNvSpPr/>
          <p:nvPr/>
        </p:nvSpPr>
        <p:spPr>
          <a:xfrm>
            <a:off x="2771775" y="5516563"/>
            <a:ext cx="13684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7472" name="文本框 147471"/>
          <p:cNvSpPr txBox="1"/>
          <p:nvPr/>
        </p:nvSpPr>
        <p:spPr>
          <a:xfrm>
            <a:off x="4303713" y="5229225"/>
            <a:ext cx="1060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case 2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47473" name="文本框 147472"/>
          <p:cNvSpPr txBox="1"/>
          <p:nvPr/>
        </p:nvSpPr>
        <p:spPr>
          <a:xfrm>
            <a:off x="4356100" y="5589588"/>
            <a:ext cx="10604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……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4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charRg st="48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5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7459">
                                            <p:txEl>
                                              <p:charRg st="55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3" grpId="0"/>
      <p:bldP spid="147464" grpId="0"/>
      <p:bldP spid="147465" grpId="0"/>
      <p:bldP spid="147468" grpId="0"/>
      <p:bldP spid="147469" grpId="0"/>
      <p:bldP spid="147470" grpId="0"/>
      <p:bldP spid="147472" grpId="0"/>
      <p:bldP spid="1474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4626" name="标题 1546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课堂小结</a:t>
            </a:r>
            <a:endParaRPr lang="zh-CN" altLang="en-US" dirty="0"/>
          </a:p>
        </p:txBody>
      </p:sp>
      <p:sp>
        <p:nvSpPr>
          <p:cNvPr id="154627" name="文本占位符 154626"/>
          <p:cNvSpPr>
            <a:spLocks noGrp="1"/>
          </p:cNvSpPr>
          <p:nvPr>
            <p:ph type="body" sz="half" idx="1"/>
          </p:nvPr>
        </p:nvSpPr>
        <p:spPr>
          <a:xfrm>
            <a:off x="900113" y="1989138"/>
            <a:ext cx="7920037" cy="3744912"/>
          </a:xfrm>
        </p:spPr>
        <p:txBody>
          <a:bodyPr/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6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介绍了 </a:t>
            </a:r>
            <a:r>
              <a:rPr lang="en-US" altLang="zh-CN" sz="26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Java </a:t>
            </a:r>
            <a:r>
              <a:rPr lang="zh-CN" altLang="en-US" sz="26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语言的控制流程；</a:t>
            </a:r>
            <a:endParaRPr lang="zh-CN" altLang="en-US" sz="26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顺序（</a:t>
            </a:r>
            <a:r>
              <a: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sequence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）结构；</a:t>
            </a:r>
            <a:endParaRPr lang="zh-CN" altLang="en-US" sz="26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分支结构；</a:t>
            </a:r>
            <a:endParaRPr lang="zh-CN" altLang="en-US" sz="24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循环结构；</a:t>
            </a:r>
            <a:endParaRPr lang="zh-CN" altLang="en-US" sz="24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跳转语句和注释语句。</a:t>
            </a:r>
            <a:endParaRPr lang="zh-CN" altLang="en-US" sz="24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charRg st="18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4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4627">
                                            <p:txEl>
                                              <p:charRg st="4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dirty="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4000" dirty="0">
                <a:solidFill>
                  <a:srgbClr val="3333CC"/>
                </a:solidFill>
                <a:latin typeface="Times New Roman" panose="02020603050405020304" pitchFamily="18" charset="0"/>
              </a:rPr>
              <a:t>、简单的条件语句</a:t>
            </a:r>
            <a:endParaRPr lang="zh-CN" altLang="en-US" sz="40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文本占位符 39938"/>
          <p:cNvSpPr>
            <a:spLocks noGrp="1"/>
          </p:cNvSpPr>
          <p:nvPr>
            <p:ph type="body" sz="half" idx="1"/>
          </p:nvPr>
        </p:nvSpPr>
        <p:spPr>
          <a:xfrm>
            <a:off x="250825" y="1700213"/>
            <a:ext cx="4033838" cy="4411662"/>
          </a:xfrm>
        </p:spPr>
        <p:txBody>
          <a:bodyPr/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简单 </a:t>
            </a:r>
            <a:r>
              <a:rPr lang="en-US" altLang="zh-CN" sz="2800" b="1" dirty="0">
                <a:latin typeface="Times New Roman" panose="02020603050405020304" pitchFamily="18" charset="0"/>
              </a:rPr>
              <a:t>if </a:t>
            </a:r>
            <a:r>
              <a:rPr lang="zh-CN" altLang="en-US" sz="2800" b="1" dirty="0">
                <a:latin typeface="Times New Roman" panose="02020603050405020304" pitchFamily="18" charset="0"/>
              </a:rPr>
              <a:t>语句</a:t>
            </a:r>
            <a:r>
              <a:rPr lang="zh-TW" altLang="en-US" sz="2800" b="1" dirty="0">
                <a:latin typeface="Times New Roman" panose="02020603050405020304" pitchFamily="18" charset="0"/>
              </a:rPr>
              <a:t>：</a:t>
            </a:r>
            <a:endParaRPr lang="zh-TW" altLang="zh-CN" sz="2800" b="1" dirty="0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zh-TW" altLang="en-US" sz="2800" dirty="0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TW" altLang="en-US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</a:rPr>
              <a:t>if (</a:t>
            </a:r>
            <a:r>
              <a:rPr lang="zh-CN" altLang="en-US" sz="2800" b="1" dirty="0">
                <a:latin typeface="Times New Roman" panose="02020603050405020304" pitchFamily="18" charset="0"/>
              </a:rPr>
              <a:t>布尔表达式</a:t>
            </a:r>
            <a:r>
              <a:rPr lang="en-US" altLang="zh-TW" sz="2800" b="1">
                <a:latin typeface="Times New Roman" panose="02020603050405020304" pitchFamily="18" charset="0"/>
              </a:rPr>
              <a:t>) {</a:t>
            </a: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</a:rPr>
              <a:t>//true</a:t>
            </a:r>
            <a:endParaRPr lang="en-US" altLang="zh-TW" sz="2800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zh-TW" altLang="en-US" sz="2800" dirty="0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TW" altLang="en-US" sz="2800" b="1" dirty="0">
                <a:latin typeface="Times New Roman" panose="02020603050405020304" pitchFamily="18" charset="0"/>
              </a:rPr>
              <a:t>	</a:t>
            </a:r>
            <a:r>
              <a:rPr lang="en-US" altLang="zh-TW" sz="2800" b="1">
                <a:latin typeface="Times New Roman" panose="02020603050405020304" pitchFamily="18" charset="0"/>
              </a:rPr>
              <a:t>}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语句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TW" sz="2800" b="1">
                <a:latin typeface="Arial" panose="020B0604020202020204" pitchFamily="34" charset="0"/>
              </a:rPr>
              <a:t>……</a:t>
            </a:r>
            <a:endParaRPr lang="zh-TW" altLang="en-US" sz="2800" dirty="0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TW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9940" name="矩形 39939"/>
          <p:cNvSpPr/>
          <p:nvPr/>
        </p:nvSpPr>
        <p:spPr>
          <a:xfrm>
            <a:off x="3455988" y="2236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9941" name="组合 39940"/>
          <p:cNvGrpSpPr/>
          <p:nvPr/>
        </p:nvGrpSpPr>
        <p:grpSpPr>
          <a:xfrm>
            <a:off x="4643438" y="2276475"/>
            <a:ext cx="4032250" cy="3889375"/>
            <a:chOff x="3561" y="1444"/>
            <a:chExt cx="1856" cy="2043"/>
          </a:xfrm>
        </p:grpSpPr>
        <p:sp>
          <p:nvSpPr>
            <p:cNvPr id="39942" name="任意多边形 39941"/>
            <p:cNvSpPr/>
            <p:nvPr/>
          </p:nvSpPr>
          <p:spPr>
            <a:xfrm>
              <a:off x="4335" y="1444"/>
              <a:ext cx="1082" cy="651"/>
            </a:xfrm>
            <a:custGeom>
              <a:avLst/>
              <a:gdLst/>
              <a:ahLst/>
              <a:cxnLst/>
              <a:pathLst>
                <a:path w="1082" h="651">
                  <a:moveTo>
                    <a:pt x="0" y="325"/>
                  </a:moveTo>
                  <a:lnTo>
                    <a:pt x="541" y="0"/>
                  </a:lnTo>
                  <a:lnTo>
                    <a:pt x="1082" y="325"/>
                  </a:lnTo>
                  <a:lnTo>
                    <a:pt x="541" y="651"/>
                  </a:lnTo>
                  <a:lnTo>
                    <a:pt x="0" y="325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43" name="矩形 39942"/>
            <p:cNvSpPr/>
            <p:nvPr/>
          </p:nvSpPr>
          <p:spPr>
            <a:xfrm>
              <a:off x="4494" y="1693"/>
              <a:ext cx="70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Tahoma" panose="020B0604030504040204" pitchFamily="34" charset="0"/>
                </a:rPr>
                <a:t>布尔表达式</a:t>
              </a:r>
              <a:endParaRPr lang="zh-CN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39944" name="矩形 39943"/>
            <p:cNvSpPr/>
            <p:nvPr/>
          </p:nvSpPr>
          <p:spPr>
            <a:xfrm>
              <a:off x="4427" y="3022"/>
              <a:ext cx="896" cy="465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45" name="矩形 39944"/>
            <p:cNvSpPr/>
            <p:nvPr/>
          </p:nvSpPr>
          <p:spPr>
            <a:xfrm>
              <a:off x="4494" y="3179"/>
              <a:ext cx="62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      </a:t>
              </a:r>
              <a:r>
                <a:rPr lang="zh-CN" altLang="en-US" sz="2400" dirty="0">
                  <a:latin typeface="Tahoma" panose="020B0604030504040204" pitchFamily="34" charset="0"/>
                </a:rPr>
                <a:t>语句</a:t>
              </a:r>
              <a:r>
                <a:rPr lang="en-US" altLang="zh-CN" sz="2400">
                  <a:latin typeface="Tahoma" panose="020B0604030504040204" pitchFamily="34" charset="0"/>
                </a:rPr>
                <a:t>2</a:t>
              </a:r>
              <a:endParaRPr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39946" name="矩形 39945"/>
            <p:cNvSpPr/>
            <p:nvPr/>
          </p:nvSpPr>
          <p:spPr>
            <a:xfrm>
              <a:off x="4472" y="2433"/>
              <a:ext cx="836" cy="249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47" name="矩形 39946"/>
            <p:cNvSpPr/>
            <p:nvPr/>
          </p:nvSpPr>
          <p:spPr>
            <a:xfrm>
              <a:off x="4738" y="2481"/>
              <a:ext cx="35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Tahoma" panose="020B0604030504040204" pitchFamily="34" charset="0"/>
                </a:rPr>
                <a:t>语句</a:t>
              </a:r>
              <a:r>
                <a:rPr lang="en-US" altLang="zh-CN" sz="2400">
                  <a:latin typeface="Tahoma" panose="020B0604030504040204" pitchFamily="34" charset="0"/>
                </a:rPr>
                <a:t>1</a:t>
              </a:r>
              <a:endParaRPr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39948" name="任意多边形 39947"/>
            <p:cNvSpPr/>
            <p:nvPr/>
          </p:nvSpPr>
          <p:spPr>
            <a:xfrm>
              <a:off x="4876" y="2103"/>
              <a:ext cx="1" cy="212"/>
            </a:xfrm>
            <a:custGeom>
              <a:avLst/>
              <a:gdLst/>
              <a:ahLst/>
              <a:cxnLst/>
              <a:pathLst>
                <a:path h="212">
                  <a:moveTo>
                    <a:pt x="0" y="0"/>
                  </a:moveTo>
                  <a:lnTo>
                    <a:pt x="0" y="64"/>
                  </a:lnTo>
                  <a:lnTo>
                    <a:pt x="0" y="212"/>
                  </a:lnTo>
                </a:path>
              </a:pathLst>
            </a:custGeom>
            <a:noFill/>
            <a:ln w="206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49" name="任意多边形 39948"/>
            <p:cNvSpPr/>
            <p:nvPr/>
          </p:nvSpPr>
          <p:spPr>
            <a:xfrm>
              <a:off x="4834" y="2306"/>
              <a:ext cx="81" cy="120"/>
            </a:xfrm>
            <a:custGeom>
              <a:avLst/>
              <a:gdLst/>
              <a:ahLst/>
              <a:cxnLst/>
              <a:pathLst>
                <a:path w="81" h="120">
                  <a:moveTo>
                    <a:pt x="81" y="0"/>
                  </a:moveTo>
                  <a:lnTo>
                    <a:pt x="42" y="120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50" name="任意多边形 39949"/>
            <p:cNvSpPr/>
            <p:nvPr/>
          </p:nvSpPr>
          <p:spPr>
            <a:xfrm>
              <a:off x="4891" y="2697"/>
              <a:ext cx="1" cy="198"/>
            </a:xfrm>
            <a:custGeom>
              <a:avLst/>
              <a:gdLst/>
              <a:ahLst/>
              <a:cxnLst/>
              <a:pathLst>
                <a:path h="198">
                  <a:moveTo>
                    <a:pt x="0" y="0"/>
                  </a:moveTo>
                  <a:lnTo>
                    <a:pt x="0" y="63"/>
                  </a:lnTo>
                  <a:lnTo>
                    <a:pt x="0" y="198"/>
                  </a:lnTo>
                </a:path>
              </a:pathLst>
            </a:custGeom>
            <a:noFill/>
            <a:ln w="206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51" name="任意多边形 39950"/>
            <p:cNvSpPr/>
            <p:nvPr/>
          </p:nvSpPr>
          <p:spPr>
            <a:xfrm>
              <a:off x="4850" y="2884"/>
              <a:ext cx="80" cy="123"/>
            </a:xfrm>
            <a:custGeom>
              <a:avLst/>
              <a:gdLst/>
              <a:ahLst/>
              <a:cxnLst/>
              <a:pathLst>
                <a:path w="80" h="123">
                  <a:moveTo>
                    <a:pt x="80" y="0"/>
                  </a:moveTo>
                  <a:lnTo>
                    <a:pt x="41" y="123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52" name="直接连接符 39951"/>
            <p:cNvSpPr/>
            <p:nvPr/>
          </p:nvSpPr>
          <p:spPr>
            <a:xfrm>
              <a:off x="3561" y="2836"/>
              <a:ext cx="1125" cy="1"/>
            </a:xfrm>
            <a:prstGeom prst="line">
              <a:avLst/>
            </a:prstGeom>
            <a:ln w="206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3" name="任意多边形 39952"/>
            <p:cNvSpPr/>
            <p:nvPr/>
          </p:nvSpPr>
          <p:spPr>
            <a:xfrm>
              <a:off x="4675" y="2797"/>
              <a:ext cx="122" cy="81"/>
            </a:xfrm>
            <a:custGeom>
              <a:avLst/>
              <a:gdLst/>
              <a:ahLst/>
              <a:cxnLst/>
              <a:pathLst>
                <a:path w="122" h="81">
                  <a:moveTo>
                    <a:pt x="0" y="0"/>
                  </a:moveTo>
                  <a:lnTo>
                    <a:pt x="122" y="39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54" name="矩形 39953"/>
            <p:cNvSpPr/>
            <p:nvPr/>
          </p:nvSpPr>
          <p:spPr>
            <a:xfrm>
              <a:off x="4529" y="2143"/>
              <a:ext cx="249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PMingLiU" pitchFamily="18" charset="-120"/>
                </a:rPr>
                <a:t>true</a:t>
              </a:r>
              <a:endParaRPr lang="en-US" altLang="zh-CN" sz="24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955" name="矩形 39954"/>
            <p:cNvSpPr/>
            <p:nvPr/>
          </p:nvSpPr>
          <p:spPr>
            <a:xfrm>
              <a:off x="3840" y="1586"/>
              <a:ext cx="273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PMingLiU" pitchFamily="18" charset="-120"/>
                </a:rPr>
                <a:t>false</a:t>
              </a:r>
              <a:endParaRPr lang="en-US" altLang="zh-CN" sz="24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956" name="直接连接符 39955"/>
            <p:cNvSpPr/>
            <p:nvPr/>
          </p:nvSpPr>
          <p:spPr>
            <a:xfrm>
              <a:off x="3561" y="1769"/>
              <a:ext cx="1" cy="1067"/>
            </a:xfrm>
            <a:prstGeom prst="line">
              <a:avLst/>
            </a:prstGeom>
            <a:ln w="206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7" name="直接连接符 39956"/>
            <p:cNvSpPr/>
            <p:nvPr/>
          </p:nvSpPr>
          <p:spPr>
            <a:xfrm>
              <a:off x="3561" y="1769"/>
              <a:ext cx="774" cy="1"/>
            </a:xfrm>
            <a:prstGeom prst="line">
              <a:avLst/>
            </a:prstGeom>
            <a:ln w="206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charRg st="1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32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charRg st="32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3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charRg st="39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5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charRg st="55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62" name="标题 40961"/>
          <p:cNvSpPr>
            <a:spLocks noGrp="1"/>
          </p:cNvSpPr>
          <p:nvPr>
            <p:ph type="title"/>
          </p:nvPr>
        </p:nvSpPr>
        <p:spPr>
          <a:xfrm>
            <a:off x="457200" y="639763"/>
            <a:ext cx="7543800" cy="777875"/>
          </a:xfrm>
        </p:spPr>
        <p:txBody>
          <a:bodyPr anchor="b"/>
          <a:p>
            <a:r>
              <a:rPr lang="zh-CN" altLang="en-US" sz="4000" dirty="0">
                <a:solidFill>
                  <a:srgbClr val="3333CC"/>
                </a:solidFill>
                <a:latin typeface="Times New Roman" panose="02020603050405020304" pitchFamily="18" charset="0"/>
              </a:rPr>
              <a:t>条件语句的嵌套</a:t>
            </a:r>
            <a:endParaRPr lang="en-US" altLang="zh-TW" sz="40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文本占位符 4096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/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在实际生活中，常常会有许多条件需要判断。因此需要多个</a:t>
            </a:r>
            <a:r>
              <a: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if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来判断，甚至在一个</a:t>
            </a:r>
            <a:r>
              <a: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if 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中还有多个</a:t>
            </a:r>
            <a:r>
              <a: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if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，称作嵌套</a:t>
            </a:r>
            <a:r>
              <a:rPr lang="zh-TW" altLang="en-US" sz="24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if 。</a:t>
            </a:r>
            <a:endParaRPr lang="zh-TW" altLang="en-US" sz="2400" b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语法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zh-TW" altLang="en-US" sz="2400" b="1" dirty="0">
                <a:latin typeface="Times New Roman" panose="02020603050405020304" pitchFamily="18" charset="0"/>
              </a:rPr>
              <a:t>	</a:t>
            </a:r>
            <a:r>
              <a:rPr lang="en-US" altLang="zh-TW" sz="2400" b="1">
                <a:latin typeface="Times New Roman" panose="02020603050405020304" pitchFamily="18" charset="0"/>
              </a:rPr>
              <a:t>if  (</a:t>
            </a:r>
            <a:r>
              <a:rPr lang="zh-CN" altLang="en-US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布尔表达式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latin typeface="Times New Roman" panose="02020603050405020304" pitchFamily="18" charset="0"/>
              </a:rPr>
              <a:t>A) {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		</a:t>
            </a:r>
            <a:r>
              <a:rPr lang="zh-CN" altLang="en-US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语句块；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zh-TW" altLang="en-US" sz="2400" b="1" dirty="0">
                <a:latin typeface="Times New Roman" panose="02020603050405020304" pitchFamily="18" charset="0"/>
              </a:rPr>
              <a:t>		</a:t>
            </a:r>
            <a:r>
              <a:rPr lang="en-US" altLang="zh-TW" sz="2400" b="1">
                <a:latin typeface="Times New Roman" panose="02020603050405020304" pitchFamily="18" charset="0"/>
              </a:rPr>
              <a:t>if (</a:t>
            </a:r>
            <a:r>
              <a:rPr lang="zh-CN" altLang="en-US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布尔表达式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latin typeface="Times New Roman" panose="02020603050405020304" pitchFamily="18" charset="0"/>
              </a:rPr>
              <a:t>B) {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			</a:t>
            </a:r>
            <a:r>
              <a:rPr lang="zh-CN" altLang="en-US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语句块；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zh-TW" altLang="en-US" sz="2400" b="1" dirty="0">
                <a:latin typeface="Times New Roman" panose="02020603050405020304" pitchFamily="18" charset="0"/>
              </a:rPr>
              <a:t>		</a:t>
            </a:r>
            <a:r>
              <a:rPr lang="en-US" altLang="zh-TW" sz="2400" b="1">
                <a:latin typeface="Times New Roman" panose="02020603050405020304" pitchFamily="18" charset="0"/>
              </a:rPr>
              <a:t>}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		</a:t>
            </a:r>
            <a:r>
              <a:rPr lang="zh-CN" altLang="en-US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语句块；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	}</a:t>
            </a:r>
            <a:endParaRPr lang="en-US" altLang="zh-TW" sz="2400" b="1">
              <a:latin typeface="Times New Roman" panose="02020603050405020304" pitchFamily="18" charset="0"/>
            </a:endParaRPr>
          </a:p>
        </p:txBody>
      </p:sp>
      <p:sp>
        <p:nvSpPr>
          <p:cNvPr id="40964" name="矩形 40963"/>
          <p:cNvSpPr/>
          <p:nvPr/>
        </p:nvSpPr>
        <p:spPr>
          <a:xfrm>
            <a:off x="1339850" y="3886200"/>
            <a:ext cx="2808288" cy="13430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65" name="矩形 40964"/>
          <p:cNvSpPr/>
          <p:nvPr/>
        </p:nvSpPr>
        <p:spPr>
          <a:xfrm>
            <a:off x="755650" y="2924175"/>
            <a:ext cx="3608388" cy="3168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5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57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6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charRg st="61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7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charRg st="78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8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charRg st="86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0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charRg st="103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1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charRg st="112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1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charRg st="116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24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charRg st="124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xfrm>
            <a:off x="250825" y="333375"/>
            <a:ext cx="7772400" cy="1143000"/>
          </a:xfrm>
        </p:spPr>
        <p:txBody>
          <a:bodyPr anchor="b"/>
          <a:p>
            <a:r>
              <a:rPr lang="zh-CN" altLang="en-US" b="0" dirty="0">
                <a:solidFill>
                  <a:srgbClr val="660066"/>
                </a:solidFill>
                <a:latin typeface="Times New Roman" panose="02020603050405020304" pitchFamily="18" charset="0"/>
              </a:rPr>
              <a:t>范例</a:t>
            </a:r>
            <a:r>
              <a:rPr lang="en-US" altLang="zh-CN" b="0" dirty="0">
                <a:latin typeface="Times New Roman" panose="02020603050405020304" pitchFamily="18" charset="0"/>
              </a:rPr>
              <a:t>3_1</a:t>
            </a:r>
            <a:r>
              <a:rPr lang="zh-CN" altLang="en-US" b="0" dirty="0">
                <a:latin typeface="Times New Roman" panose="02020603050405020304" pitchFamily="18" charset="0"/>
              </a:rPr>
              <a:t>：电费计算 </a:t>
            </a:r>
            <a:endParaRPr lang="zh-TW" altLang="en-US" b="0">
              <a:latin typeface="Times New Roman" panose="02020603050405020304" pitchFamily="18" charset="0"/>
            </a:endParaRPr>
          </a:p>
        </p:txBody>
      </p:sp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7772400" cy="3268662"/>
          </a:xfrm>
        </p:spPr>
        <p:txBody>
          <a:bodyPr/>
          <a:p>
            <a:pPr algn="just">
              <a:buNone/>
            </a:pPr>
            <a:r>
              <a:rPr lang="zh-TW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电力公司的电费计算标准如下：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240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度以下，以每度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0.15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元计算。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240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度至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540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度间以每度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0.25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元计算。超过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540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度，则以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0.45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元计算。输入一个用户的用电度数，请输出本月该用户需缴的电费 </a:t>
            </a:r>
            <a:r>
              <a:rPr lang="zh-TW" altLang="en-US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。</a:t>
            </a:r>
            <a:endParaRPr lang="zh-TW" altLang="en-US" sz="2800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3010" name="矩形 43009"/>
          <p:cNvSpPr/>
          <p:nvPr/>
        </p:nvSpPr>
        <p:spPr>
          <a:xfrm>
            <a:off x="106363" y="169863"/>
            <a:ext cx="8642350" cy="6427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public  class </a:t>
            </a:r>
            <a:r>
              <a:rPr lang="en-US" altLang="zh-TW" sz="2400" err="1">
                <a:latin typeface="Times New Roman" panose="02020603050405020304" pitchFamily="18" charset="0"/>
                <a:ea typeface="PMingLiU" pitchFamily="18" charset="-120"/>
              </a:rPr>
              <a:t>Elefee</a:t>
            </a: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{</a:t>
            </a:r>
            <a:endParaRPr lang="en-US" altLang="zh-TW" sz="2400"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        public static void main(String </a:t>
            </a:r>
            <a:r>
              <a:rPr lang="en-US" altLang="zh-TW" sz="2400" err="1">
                <a:solidFill>
                  <a:srgbClr val="3333CC"/>
                </a:solidFill>
                <a:latin typeface="Times New Roman" panose="02020603050405020304" pitchFamily="18" charset="0"/>
                <a:ea typeface="PMingLiU" pitchFamily="18" charset="-120"/>
              </a:rPr>
              <a:t>args</a:t>
            </a:r>
            <a:r>
              <a:rPr lang="en-US" altLang="zh-TW" sz="2400">
                <a:solidFill>
                  <a:srgbClr val="3333CC"/>
                </a:solidFill>
                <a:latin typeface="Times New Roman" panose="02020603050405020304" pitchFamily="18" charset="0"/>
                <a:ea typeface="PMingLiU" pitchFamily="18" charset="-120"/>
              </a:rPr>
              <a:t>[]){</a:t>
            </a:r>
            <a:endParaRPr lang="en-US" altLang="zh-CN" sz="2400">
              <a:solidFill>
                <a:srgbClr val="3333CC"/>
              </a:solidFill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      	double a, fee=0.0;</a:t>
            </a:r>
            <a:endParaRPr lang="en-US" altLang="zh-TW" sz="2400"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      </a:t>
            </a:r>
            <a:r>
              <a:rPr lang="en-US" altLang="zh-TW" sz="2400" err="1">
                <a:latin typeface="Times New Roman" panose="02020603050405020304" pitchFamily="18" charset="0"/>
                <a:ea typeface="PMingLiU" pitchFamily="18" charset="-120"/>
              </a:rPr>
              <a:t>	System.out.println</a:t>
            </a: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("</a:t>
            </a:r>
            <a:r>
              <a:rPr lang="zh-CN" altLang="en-US" sz="2400" dirty="0">
                <a:solidFill>
                  <a:srgbClr val="FF0000"/>
                </a:solidFill>
                <a:latin typeface="PMingLiU" pitchFamily="18" charset="-120"/>
              </a:rPr>
              <a:t>本月您的用电度数是</a:t>
            </a:r>
            <a:r>
              <a:rPr lang="zh-CN" altLang="en-US" sz="2400" dirty="0">
                <a:latin typeface="Times New Roman" panose="02020603050405020304" pitchFamily="18" charset="0"/>
                <a:ea typeface="PMingLiU" pitchFamily="18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: "+ </a:t>
            </a:r>
            <a:r>
              <a:rPr lang="en-US" altLang="zh-TW" sz="2400">
                <a:solidFill>
                  <a:srgbClr val="3333CC"/>
                </a:solidFill>
                <a:latin typeface="Times New Roman" panose="02020603050405020304" pitchFamily="18" charset="0"/>
                <a:ea typeface="PMingLiU" pitchFamily="18" charset="-120"/>
              </a:rPr>
              <a:t>args[0]</a:t>
            </a: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+"</a:t>
            </a:r>
            <a:r>
              <a:rPr lang="zh-TW" altLang="en-US" sz="2400">
                <a:latin typeface="Times New Roman" panose="02020603050405020304" pitchFamily="18" charset="0"/>
                <a:ea typeface="PMingLiU" pitchFamily="18" charset="-120"/>
              </a:rPr>
              <a:t>度</a:t>
            </a: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");</a:t>
            </a:r>
            <a:endParaRPr lang="en-US" altLang="zh-TW" sz="2400"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      	a =</a:t>
            </a:r>
            <a:r>
              <a:rPr lang="en-US" altLang="zh-TW" sz="2400" err="1">
                <a:latin typeface="Times New Roman" panose="02020603050405020304" pitchFamily="18" charset="0"/>
                <a:ea typeface="PMingLiU" pitchFamily="18" charset="-120"/>
              </a:rPr>
              <a:t> Double.parseDouble</a:t>
            </a: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 (</a:t>
            </a:r>
            <a:r>
              <a:rPr lang="en-US" altLang="zh-TW" sz="2400">
                <a:solidFill>
                  <a:srgbClr val="3333CC"/>
                </a:solidFill>
                <a:latin typeface="Times New Roman" panose="02020603050405020304" pitchFamily="18" charset="0"/>
                <a:ea typeface="PMingLiU" pitchFamily="18" charset="-120"/>
              </a:rPr>
              <a:t>args[0]);</a:t>
            </a:r>
            <a:endParaRPr lang="en-US" altLang="zh-TW" sz="2400">
              <a:solidFill>
                <a:srgbClr val="3333CC"/>
              </a:solidFill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	if (a&gt;=0) {</a:t>
            </a:r>
            <a:endParaRPr lang="en-US" altLang="zh-TW" sz="2400"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	   if (a&lt;=240) { fee=a*0.15; }</a:t>
            </a:r>
            <a:endParaRPr lang="en-US" altLang="zh-TW" sz="2400"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               if (a&gt;240 &amp;&amp; a&lt;=540) { fee=(a-240)*0.25+240*0.15;  }</a:t>
            </a:r>
            <a:endParaRPr lang="en-US" altLang="zh-TW" sz="2400"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               if (a&gt;540) { fee=(a-540)*0.45+(540-240)*0.25+240*0.15; }	</a:t>
            </a:r>
            <a:r>
              <a:rPr lang="zh-CN" altLang="en-US" sz="2400">
                <a:latin typeface="Times New Roman" panose="02020603050405020304" pitchFamily="18" charset="0"/>
                <a:ea typeface="PMingLiU" pitchFamily="18" charset="-120"/>
              </a:rPr>
              <a:t>   </a:t>
            </a:r>
            <a:r>
              <a:rPr lang="en-US" altLang="zh-TW" sz="2400" err="1">
                <a:latin typeface="Times New Roman" panose="02020603050405020304" pitchFamily="18" charset="0"/>
              </a:rPr>
              <a:t>output(fee</a:t>
            </a:r>
            <a:r>
              <a:rPr lang="en-US" altLang="zh-TW" sz="2400">
                <a:latin typeface="Times New Roman" panose="02020603050405020304" pitchFamily="18" charset="0"/>
              </a:rPr>
              <a:t>);</a:t>
            </a: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	}</a:t>
            </a:r>
            <a:endParaRPr lang="en-US" altLang="zh-TW" sz="2400"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	if (a&lt;0) {</a:t>
            </a:r>
            <a:r>
              <a:rPr lang="en-US" altLang="zh-TW" sz="2400" err="1">
                <a:latin typeface="Times New Roman" panose="02020603050405020304" pitchFamily="18" charset="0"/>
                <a:ea typeface="PMingLiU" pitchFamily="18" charset="-120"/>
              </a:rPr>
              <a:t>System.out.println</a:t>
            </a: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("</a:t>
            </a:r>
            <a:r>
              <a:rPr lang="zh-CN" altLang="en-US" sz="2400" dirty="0">
                <a:solidFill>
                  <a:srgbClr val="FF0000"/>
                </a:solidFill>
                <a:latin typeface="PMingLiU" pitchFamily="18" charset="-120"/>
              </a:rPr>
              <a:t>请输入正数的度数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!!!");</a:t>
            </a: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         }</a:t>
            </a:r>
            <a:endParaRPr lang="en-US" altLang="zh-TW" sz="2400"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        static void output(double result){</a:t>
            </a:r>
            <a:endParaRPr lang="en-US" altLang="zh-TW" sz="2400">
              <a:latin typeface="Times New Roman" panose="02020603050405020304" pitchFamily="18" charset="0"/>
              <a:ea typeface="PMingLiU" pitchFamily="18" charset="-12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 err="1">
                <a:latin typeface="Times New Roman" panose="02020603050405020304" pitchFamily="18" charset="0"/>
                <a:ea typeface="PMingLiU" pitchFamily="18" charset="-120"/>
              </a:rPr>
              <a:t>            System.out.println</a:t>
            </a: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("</a:t>
            </a:r>
            <a:r>
              <a:rPr lang="zh-CN" altLang="en-US" sz="2400" dirty="0">
                <a:solidFill>
                  <a:srgbClr val="FF0000"/>
                </a:solidFill>
                <a:latin typeface="PMingLiU" pitchFamily="18" charset="-120"/>
              </a:rPr>
              <a:t>您需要缴的电费是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:   "+result+"</a:t>
            </a:r>
            <a:r>
              <a:rPr lang="zh-CN" altLang="en-US" sz="2400" dirty="0">
                <a:solidFill>
                  <a:srgbClr val="FF0000"/>
                </a:solidFill>
                <a:latin typeface="PMingLiU" pitchFamily="18" charset="-120"/>
              </a:rPr>
              <a:t>元</a:t>
            </a:r>
            <a:r>
              <a:rPr lang="zh-CN" altLang="en-US" sz="2400" dirty="0">
                <a:latin typeface="Times New Roman" panose="02020603050405020304" pitchFamily="18" charset="0"/>
                <a:ea typeface="PMingLiU" pitchFamily="18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");  }}</a:t>
            </a:r>
            <a:endParaRPr lang="en-US" altLang="zh-TW" sz="24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43013" name="直接连接符 43012"/>
          <p:cNvSpPr/>
          <p:nvPr/>
        </p:nvSpPr>
        <p:spPr>
          <a:xfrm>
            <a:off x="4932363" y="1033463"/>
            <a:ext cx="2447925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4" name="直接连接符 43013"/>
          <p:cNvSpPr/>
          <p:nvPr/>
        </p:nvSpPr>
        <p:spPr>
          <a:xfrm>
            <a:off x="1979613" y="4633913"/>
            <a:ext cx="647700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5" name="矩形 43014"/>
          <p:cNvSpPr/>
          <p:nvPr/>
        </p:nvSpPr>
        <p:spPr>
          <a:xfrm>
            <a:off x="1258888" y="3038475"/>
            <a:ext cx="7416800" cy="1295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latin typeface="Arial" panose="020B0604020202020204" pitchFamily="34" charset="0"/>
            </a:endParaRPr>
          </a:p>
        </p:txBody>
      </p:sp>
      <p:sp>
        <p:nvSpPr>
          <p:cNvPr id="43016" name="矩形 43015"/>
          <p:cNvSpPr/>
          <p:nvPr/>
        </p:nvSpPr>
        <p:spPr>
          <a:xfrm>
            <a:off x="1042988" y="2473325"/>
            <a:ext cx="7956550" cy="23050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latin typeface="Arial" panose="020B0604020202020204" pitchFamily="34" charset="0"/>
            </a:endParaRPr>
          </a:p>
        </p:txBody>
      </p:sp>
      <p:sp>
        <p:nvSpPr>
          <p:cNvPr id="43017" name="文本框 43016"/>
          <p:cNvSpPr txBox="1"/>
          <p:nvPr/>
        </p:nvSpPr>
        <p:spPr>
          <a:xfrm>
            <a:off x="3492500" y="34925"/>
            <a:ext cx="2087563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2400" err="1">
                <a:latin typeface="Times New Roman" panose="02020603050405020304" pitchFamily="18" charset="0"/>
              </a:rPr>
              <a:t>java Elefee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222</a:t>
            </a:r>
            <a:endParaRPr lang="en-US" altLang="zh-CN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8" name="直接连接符 43017"/>
          <p:cNvSpPr/>
          <p:nvPr/>
        </p:nvSpPr>
        <p:spPr>
          <a:xfrm flipH="1">
            <a:off x="5148263" y="404813"/>
            <a:ext cx="144462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7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charRg st="7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9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charRg st="96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52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3010">
                                            <p:txEl>
                                              <p:charRg st="152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93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3010">
                                            <p:txEl>
                                              <p:charRg st="193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206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3010">
                                            <p:txEl>
                                              <p:charRg st="206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238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3010">
                                            <p:txEl>
                                              <p:charRg st="238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306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3010">
                                            <p:txEl>
                                              <p:charRg st="306" end="3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396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3010">
                                            <p:txEl>
                                              <p:charRg st="396" end="4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443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3010">
                                            <p:txEl>
                                              <p:charRg st="443" end="4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454" end="4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3010">
                                            <p:txEl>
                                              <p:charRg st="454" end="4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497" end="5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3010">
                                            <p:txEl>
                                              <p:charRg st="497" end="5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43016" grpId="0" animBg="1"/>
      <p:bldP spid="43017" grpId="0" animBg="1"/>
      <p:bldP spid="430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4452" name="标题 10445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dirty="0">
                <a:solidFill>
                  <a:srgbClr val="33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4000" dirty="0">
                <a:solidFill>
                  <a:srgbClr val="3333CC"/>
                </a:solidFill>
                <a:latin typeface="Times New Roman" panose="02020603050405020304" pitchFamily="18" charset="0"/>
              </a:rPr>
              <a:t>、复杂的条件语句</a:t>
            </a:r>
            <a:endParaRPr lang="zh-CN" altLang="en-US" sz="40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3" name="文本占位符 10445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复杂 </a:t>
            </a:r>
            <a:r>
              <a:rPr lang="en-US" altLang="zh-CN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if </a:t>
            </a:r>
            <a:r>
              <a:rPr lang="zh-CN" altLang="en-US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语句</a:t>
            </a:r>
            <a:r>
              <a:rPr lang="zh-TW" altLang="en-US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：</a:t>
            </a:r>
            <a:endParaRPr lang="zh-TW" altLang="zh-CN" sz="2400" b="1" dirty="0">
              <a:solidFill>
                <a:srgbClr val="40458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zh-TW" altLang="en-US" sz="2400" b="1" dirty="0">
              <a:solidFill>
                <a:srgbClr val="40458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TW" altLang="en-US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if (</a:t>
            </a:r>
            <a:r>
              <a:rPr lang="zh-CN" altLang="en-US" sz="2400" b="1" dirty="0">
                <a:latin typeface="Times New Roman" panose="02020603050405020304" pitchFamily="18" charset="0"/>
              </a:rPr>
              <a:t>布尔表达式</a:t>
            </a:r>
            <a:r>
              <a:rPr lang="en-US" altLang="zh-TW" sz="2400" b="1">
                <a:latin typeface="Times New Roman" panose="02020603050405020304" pitchFamily="18" charset="0"/>
              </a:rPr>
              <a:t>) {	//true</a:t>
            </a:r>
            <a:endParaRPr lang="en-US" altLang="zh-TW" sz="2400" b="1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	语句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TW" altLang="en-US" sz="2400" b="1">
                <a:latin typeface="Times New Roman" panose="02020603050405020304" pitchFamily="18" charset="0"/>
              </a:rPr>
              <a:t>	</a:t>
            </a:r>
            <a:r>
              <a:rPr lang="en-US" altLang="zh-TW" sz="2400" b="1">
                <a:latin typeface="Times New Roman" panose="02020603050405020304" pitchFamily="18" charset="0"/>
              </a:rPr>
              <a:t>}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</a:rPr>
              <a:t>else {		//false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zh-CN" altLang="en-US" sz="2400" b="1" dirty="0">
                <a:latin typeface="Times New Roman" panose="02020603050405020304" pitchFamily="18" charset="0"/>
              </a:rPr>
              <a:t>语句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	</a:t>
            </a:r>
            <a:r>
              <a:rPr lang="zh-CN" altLang="en-US" sz="2400" b="1" dirty="0">
                <a:latin typeface="Times New Roman" panose="02020603050405020304" pitchFamily="18" charset="0"/>
              </a:rPr>
              <a:t>下一个语句；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TW" sz="2400" b="1">
                <a:latin typeface="Times New Roman" panose="02020603050405020304" pitchFamily="18" charset="0"/>
              </a:rPr>
              <a:t>……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04456" name="任意多边形 104455"/>
          <p:cNvSpPr/>
          <p:nvPr/>
        </p:nvSpPr>
        <p:spPr>
          <a:xfrm>
            <a:off x="6011863" y="2205038"/>
            <a:ext cx="1873250" cy="1079500"/>
          </a:xfrm>
          <a:custGeom>
            <a:avLst/>
            <a:gdLst/>
            <a:ahLst/>
            <a:cxnLst/>
            <a:pathLst>
              <a:path w="1082" h="651">
                <a:moveTo>
                  <a:pt x="0" y="325"/>
                </a:moveTo>
                <a:lnTo>
                  <a:pt x="541" y="0"/>
                </a:lnTo>
                <a:lnTo>
                  <a:pt x="1082" y="325"/>
                </a:lnTo>
                <a:lnTo>
                  <a:pt x="541" y="651"/>
                </a:lnTo>
                <a:lnTo>
                  <a:pt x="0" y="325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457" name="矩形 104456"/>
          <p:cNvSpPr/>
          <p:nvPr/>
        </p:nvSpPr>
        <p:spPr>
          <a:xfrm>
            <a:off x="6173788" y="2533650"/>
            <a:ext cx="15240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2400" dirty="0">
                <a:latin typeface="Tahoma" panose="020B0604030504040204" pitchFamily="34" charset="0"/>
              </a:rPr>
              <a:t>布尔表达式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4458" name="矩形 104457"/>
          <p:cNvSpPr/>
          <p:nvPr/>
        </p:nvSpPr>
        <p:spPr>
          <a:xfrm>
            <a:off x="5292725" y="4149725"/>
            <a:ext cx="3240088" cy="738188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459" name="矩形 104458"/>
          <p:cNvSpPr/>
          <p:nvPr/>
        </p:nvSpPr>
        <p:spPr>
          <a:xfrm>
            <a:off x="6156325" y="4365625"/>
            <a:ext cx="15240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2400" dirty="0">
                <a:latin typeface="Tahoma" panose="020B0604030504040204" pitchFamily="34" charset="0"/>
              </a:rPr>
              <a:t>下一个语句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  <p:grpSp>
        <p:nvGrpSpPr>
          <p:cNvPr id="104473" name="组合 104472"/>
          <p:cNvGrpSpPr/>
          <p:nvPr/>
        </p:nvGrpSpPr>
        <p:grpSpPr>
          <a:xfrm>
            <a:off x="7380288" y="3213100"/>
            <a:ext cx="1547812" cy="515938"/>
            <a:chOff x="4199" y="2423"/>
            <a:chExt cx="836" cy="249"/>
          </a:xfrm>
        </p:grpSpPr>
        <p:sp>
          <p:nvSpPr>
            <p:cNvPr id="104460" name="矩形 104459"/>
            <p:cNvSpPr/>
            <p:nvPr/>
          </p:nvSpPr>
          <p:spPr>
            <a:xfrm>
              <a:off x="4199" y="2423"/>
              <a:ext cx="836" cy="249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61" name="矩形 104460"/>
            <p:cNvSpPr/>
            <p:nvPr/>
          </p:nvSpPr>
          <p:spPr>
            <a:xfrm>
              <a:off x="4465" y="2471"/>
              <a:ext cx="411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语句</a:t>
              </a:r>
              <a:r>
                <a:rPr lang="en-US" altLang="zh-CN" sz="2400">
                  <a:latin typeface="宋体" panose="02010600030101010101" pitchFamily="2" charset="-122"/>
                </a:rPr>
                <a:t>1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</p:grpSp>
      <p:grpSp>
        <p:nvGrpSpPr>
          <p:cNvPr id="104480" name="组合 104479"/>
          <p:cNvGrpSpPr/>
          <p:nvPr/>
        </p:nvGrpSpPr>
        <p:grpSpPr>
          <a:xfrm>
            <a:off x="5378450" y="2701925"/>
            <a:ext cx="128588" cy="512763"/>
            <a:chOff x="4561" y="2093"/>
            <a:chExt cx="81" cy="323"/>
          </a:xfrm>
        </p:grpSpPr>
        <p:sp>
          <p:nvSpPr>
            <p:cNvPr id="104462" name="任意多边形 104461"/>
            <p:cNvSpPr/>
            <p:nvPr/>
          </p:nvSpPr>
          <p:spPr>
            <a:xfrm>
              <a:off x="4603" y="2093"/>
              <a:ext cx="1" cy="212"/>
            </a:xfrm>
            <a:custGeom>
              <a:avLst/>
              <a:gdLst/>
              <a:ahLst/>
              <a:cxnLst/>
              <a:pathLst>
                <a:path h="212">
                  <a:moveTo>
                    <a:pt x="0" y="0"/>
                  </a:moveTo>
                  <a:lnTo>
                    <a:pt x="0" y="64"/>
                  </a:lnTo>
                  <a:lnTo>
                    <a:pt x="0" y="212"/>
                  </a:lnTo>
                </a:path>
              </a:pathLst>
            </a:custGeom>
            <a:noFill/>
            <a:ln w="206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63" name="任意多边形 104462"/>
            <p:cNvSpPr/>
            <p:nvPr/>
          </p:nvSpPr>
          <p:spPr>
            <a:xfrm>
              <a:off x="4561" y="2296"/>
              <a:ext cx="81" cy="120"/>
            </a:xfrm>
            <a:custGeom>
              <a:avLst/>
              <a:gdLst/>
              <a:ahLst/>
              <a:cxnLst/>
              <a:pathLst>
                <a:path w="81" h="120">
                  <a:moveTo>
                    <a:pt x="81" y="0"/>
                  </a:moveTo>
                  <a:lnTo>
                    <a:pt x="42" y="120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4481" name="组合 104480"/>
          <p:cNvGrpSpPr/>
          <p:nvPr/>
        </p:nvGrpSpPr>
        <p:grpSpPr>
          <a:xfrm>
            <a:off x="5435600" y="3716338"/>
            <a:ext cx="127000" cy="420687"/>
            <a:chOff x="4577" y="2687"/>
            <a:chExt cx="80" cy="310"/>
          </a:xfrm>
        </p:grpSpPr>
        <p:sp>
          <p:nvSpPr>
            <p:cNvPr id="104464" name="任意多边形 104463"/>
            <p:cNvSpPr/>
            <p:nvPr/>
          </p:nvSpPr>
          <p:spPr>
            <a:xfrm>
              <a:off x="4618" y="2687"/>
              <a:ext cx="1" cy="198"/>
            </a:xfrm>
            <a:custGeom>
              <a:avLst/>
              <a:gdLst/>
              <a:ahLst/>
              <a:cxnLst/>
              <a:pathLst>
                <a:path h="198">
                  <a:moveTo>
                    <a:pt x="0" y="0"/>
                  </a:moveTo>
                  <a:lnTo>
                    <a:pt x="0" y="63"/>
                  </a:lnTo>
                  <a:lnTo>
                    <a:pt x="0" y="198"/>
                  </a:lnTo>
                </a:path>
              </a:pathLst>
            </a:custGeom>
            <a:noFill/>
            <a:ln w="206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65" name="任意多边形 104464"/>
            <p:cNvSpPr/>
            <p:nvPr/>
          </p:nvSpPr>
          <p:spPr>
            <a:xfrm>
              <a:off x="4577" y="2874"/>
              <a:ext cx="80" cy="123"/>
            </a:xfrm>
            <a:custGeom>
              <a:avLst/>
              <a:gdLst/>
              <a:ahLst/>
              <a:cxnLst/>
              <a:pathLst>
                <a:path w="80" h="123">
                  <a:moveTo>
                    <a:pt x="80" y="0"/>
                  </a:moveTo>
                  <a:lnTo>
                    <a:pt x="41" y="123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4468" name="矩形 104467"/>
          <p:cNvSpPr/>
          <p:nvPr/>
        </p:nvSpPr>
        <p:spPr>
          <a:xfrm>
            <a:off x="7885113" y="2349500"/>
            <a:ext cx="4445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PMingLiU" pitchFamily="18" charset="-120"/>
                <a:ea typeface="PMingLiU" pitchFamily="18" charset="-120"/>
              </a:rPr>
              <a:t>true</a:t>
            </a:r>
            <a:endParaRPr lang="en-US" altLang="zh-CN" sz="2400"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104469" name="矩形 104468"/>
          <p:cNvSpPr/>
          <p:nvPr/>
        </p:nvSpPr>
        <p:spPr>
          <a:xfrm>
            <a:off x="5435600" y="2276475"/>
            <a:ext cx="53975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PMingLiU" pitchFamily="18" charset="-120"/>
                <a:ea typeface="PMingLiU" pitchFamily="18" charset="-120"/>
              </a:rPr>
              <a:t>false</a:t>
            </a:r>
            <a:endParaRPr lang="en-US" altLang="zh-CN" sz="2400"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104471" name="直接连接符 104470"/>
          <p:cNvSpPr/>
          <p:nvPr/>
        </p:nvSpPr>
        <p:spPr>
          <a:xfrm>
            <a:off x="5435600" y="2708275"/>
            <a:ext cx="576263" cy="17463"/>
          </a:xfrm>
          <a:prstGeom prst="line">
            <a:avLst/>
          </a:prstGeom>
          <a:ln w="206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4474" name="组合 104473"/>
          <p:cNvGrpSpPr/>
          <p:nvPr/>
        </p:nvGrpSpPr>
        <p:grpSpPr>
          <a:xfrm>
            <a:off x="4787900" y="3213100"/>
            <a:ext cx="1584325" cy="501650"/>
            <a:chOff x="4199" y="2423"/>
            <a:chExt cx="836" cy="249"/>
          </a:xfrm>
        </p:grpSpPr>
        <p:sp>
          <p:nvSpPr>
            <p:cNvPr id="104475" name="矩形 104474"/>
            <p:cNvSpPr/>
            <p:nvPr/>
          </p:nvSpPr>
          <p:spPr>
            <a:xfrm>
              <a:off x="4199" y="2423"/>
              <a:ext cx="836" cy="249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76" name="矩形 104475"/>
            <p:cNvSpPr/>
            <p:nvPr/>
          </p:nvSpPr>
          <p:spPr>
            <a:xfrm>
              <a:off x="4465" y="2471"/>
              <a:ext cx="40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语句</a:t>
              </a:r>
              <a:r>
                <a:rPr lang="en-US" altLang="zh-CN" sz="2400">
                  <a:latin typeface="宋体" panose="02010600030101010101" pitchFamily="2" charset="-122"/>
                </a:rPr>
                <a:t>2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</p:grpSp>
      <p:sp>
        <p:nvSpPr>
          <p:cNvPr id="104477" name="直接连接符 104476"/>
          <p:cNvSpPr/>
          <p:nvPr/>
        </p:nvSpPr>
        <p:spPr>
          <a:xfrm flipV="1">
            <a:off x="7867650" y="2708275"/>
            <a:ext cx="376238" cy="15875"/>
          </a:xfrm>
          <a:prstGeom prst="line">
            <a:avLst/>
          </a:prstGeom>
          <a:ln w="206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4482" name="组合 104481"/>
          <p:cNvGrpSpPr/>
          <p:nvPr/>
        </p:nvGrpSpPr>
        <p:grpSpPr>
          <a:xfrm>
            <a:off x="8186738" y="2717800"/>
            <a:ext cx="128587" cy="512763"/>
            <a:chOff x="4561" y="2093"/>
            <a:chExt cx="81" cy="323"/>
          </a:xfrm>
        </p:grpSpPr>
        <p:sp>
          <p:nvSpPr>
            <p:cNvPr id="104483" name="任意多边形 104482"/>
            <p:cNvSpPr/>
            <p:nvPr/>
          </p:nvSpPr>
          <p:spPr>
            <a:xfrm>
              <a:off x="4603" y="2093"/>
              <a:ext cx="1" cy="212"/>
            </a:xfrm>
            <a:custGeom>
              <a:avLst/>
              <a:gdLst/>
              <a:ahLst/>
              <a:cxnLst/>
              <a:pathLst>
                <a:path h="212">
                  <a:moveTo>
                    <a:pt x="0" y="0"/>
                  </a:moveTo>
                  <a:lnTo>
                    <a:pt x="0" y="64"/>
                  </a:lnTo>
                  <a:lnTo>
                    <a:pt x="0" y="212"/>
                  </a:lnTo>
                </a:path>
              </a:pathLst>
            </a:custGeom>
            <a:noFill/>
            <a:ln w="206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84" name="任意多边形 104483"/>
            <p:cNvSpPr/>
            <p:nvPr/>
          </p:nvSpPr>
          <p:spPr>
            <a:xfrm>
              <a:off x="4561" y="2296"/>
              <a:ext cx="81" cy="120"/>
            </a:xfrm>
            <a:custGeom>
              <a:avLst/>
              <a:gdLst/>
              <a:ahLst/>
              <a:cxnLst/>
              <a:pathLst>
                <a:path w="81" h="120">
                  <a:moveTo>
                    <a:pt x="81" y="0"/>
                  </a:moveTo>
                  <a:lnTo>
                    <a:pt x="42" y="120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4485" name="组合 104484"/>
          <p:cNvGrpSpPr/>
          <p:nvPr/>
        </p:nvGrpSpPr>
        <p:grpSpPr>
          <a:xfrm>
            <a:off x="8148638" y="3716338"/>
            <a:ext cx="127000" cy="420687"/>
            <a:chOff x="4577" y="2687"/>
            <a:chExt cx="80" cy="310"/>
          </a:xfrm>
        </p:grpSpPr>
        <p:sp>
          <p:nvSpPr>
            <p:cNvPr id="104486" name="任意多边形 104485"/>
            <p:cNvSpPr/>
            <p:nvPr/>
          </p:nvSpPr>
          <p:spPr>
            <a:xfrm>
              <a:off x="4618" y="2687"/>
              <a:ext cx="1" cy="198"/>
            </a:xfrm>
            <a:custGeom>
              <a:avLst/>
              <a:gdLst/>
              <a:ahLst/>
              <a:cxnLst/>
              <a:pathLst>
                <a:path h="198">
                  <a:moveTo>
                    <a:pt x="0" y="0"/>
                  </a:moveTo>
                  <a:lnTo>
                    <a:pt x="0" y="63"/>
                  </a:lnTo>
                  <a:lnTo>
                    <a:pt x="0" y="198"/>
                  </a:lnTo>
                </a:path>
              </a:pathLst>
            </a:custGeom>
            <a:noFill/>
            <a:ln w="206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87" name="任意多边形 104486"/>
            <p:cNvSpPr/>
            <p:nvPr/>
          </p:nvSpPr>
          <p:spPr>
            <a:xfrm>
              <a:off x="4577" y="2874"/>
              <a:ext cx="80" cy="123"/>
            </a:xfrm>
            <a:custGeom>
              <a:avLst/>
              <a:gdLst/>
              <a:ahLst/>
              <a:cxnLst/>
              <a:pathLst>
                <a:path w="80" h="123">
                  <a:moveTo>
                    <a:pt x="80" y="0"/>
                  </a:moveTo>
                  <a:lnTo>
                    <a:pt x="41" y="123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1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txEl>
                                              <p:charRg st="1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32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453">
                                            <p:txEl>
                                              <p:charRg st="32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3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453">
                                            <p:txEl>
                                              <p:charRg st="39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4453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5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4453">
                                            <p:txEl>
                                              <p:charRg st="59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6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4453">
                                            <p:txEl>
                                              <p:charRg st="66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6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4453">
                                            <p:txEl>
                                              <p:charRg st="69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7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4453">
                                            <p:txEl>
                                              <p:charRg st="7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build="p"/>
      <p:bldP spid="104457" grpId="0"/>
      <p:bldP spid="104459" grpId="0"/>
      <p:bldP spid="104468" grpId="0"/>
      <p:bldP spid="1044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1618" name="标题 1116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条件语句的嵌套规则</a:t>
            </a:r>
            <a:endParaRPr lang="zh-CN" altLang="en-US"/>
          </a:p>
        </p:txBody>
      </p:sp>
      <p:sp>
        <p:nvSpPr>
          <p:cNvPr id="111619" name="文本占位符 111618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if (cond1)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	statement1;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else if (cond2)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	statement2;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else if (cond3)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	statement3;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else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	statement4;</a:t>
            </a:r>
            <a:endParaRPr lang="en-US" altLang="zh-CN" sz="2600"/>
          </a:p>
        </p:txBody>
      </p:sp>
      <p:sp>
        <p:nvSpPr>
          <p:cNvPr id="111620" name="文本占位符 111619"/>
          <p:cNvSpPr>
            <a:spLocks noGrp="1"/>
          </p:cNvSpPr>
          <p:nvPr>
            <p:ph type="body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if (cond1)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	if (cond2)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		statement1;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	else 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		statement2;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else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	if (cond3)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		statement3;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	else </a:t>
            </a:r>
            <a:endParaRPr lang="en-US" altLang="zh-CN" sz="2600"/>
          </a:p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/>
              <a:t>		statement4;</a:t>
            </a:r>
            <a:endParaRPr lang="en-US" altLang="zh-CN" sz="2600"/>
          </a:p>
        </p:txBody>
      </p:sp>
      <p:sp>
        <p:nvSpPr>
          <p:cNvPr id="111621" name="圆角矩形标注 111620"/>
          <p:cNvSpPr/>
          <p:nvPr/>
        </p:nvSpPr>
        <p:spPr>
          <a:xfrm>
            <a:off x="6804025" y="1628775"/>
            <a:ext cx="1943100" cy="647700"/>
          </a:xfrm>
          <a:prstGeom prst="wedgeRoundRectCallout">
            <a:avLst>
              <a:gd name="adj1" fmla="val -44116"/>
              <a:gd name="adj2" fmla="val 119852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cond1</a:t>
            </a:r>
            <a:r>
              <a:rPr lang="zh-CN" altLang="en-US" sz="2000" dirty="0">
                <a:latin typeface="Arial" panose="020B0604020202020204" pitchFamily="34" charset="0"/>
              </a:rPr>
              <a:t>成立且</a:t>
            </a:r>
            <a:r>
              <a:rPr lang="en-US" altLang="zh-CN" sz="2000" dirty="0">
                <a:latin typeface="Arial" panose="020B0604020202020204" pitchFamily="34" charset="0"/>
              </a:rPr>
              <a:t>cond2</a:t>
            </a:r>
            <a:r>
              <a:rPr lang="zh-CN" altLang="en-US" sz="2000" dirty="0">
                <a:latin typeface="Arial" panose="020B0604020202020204" pitchFamily="34" charset="0"/>
              </a:rPr>
              <a:t>成立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11622" name="圆角矩形标注 111621"/>
          <p:cNvSpPr/>
          <p:nvPr/>
        </p:nvSpPr>
        <p:spPr>
          <a:xfrm>
            <a:off x="7380288" y="2781300"/>
            <a:ext cx="1763712" cy="647700"/>
          </a:xfrm>
          <a:prstGeom prst="wedgeRoundRectCallout">
            <a:avLst>
              <a:gd name="adj1" fmla="val -57829"/>
              <a:gd name="adj2" fmla="val 8651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cond1</a:t>
            </a:r>
            <a:r>
              <a:rPr lang="zh-CN" altLang="en-US" sz="2000" dirty="0">
                <a:latin typeface="Arial" panose="020B0604020202020204" pitchFamily="34" charset="0"/>
              </a:rPr>
              <a:t>成立且</a:t>
            </a:r>
            <a:r>
              <a:rPr lang="en-US" altLang="zh-CN" sz="2000" dirty="0">
                <a:latin typeface="Arial" panose="020B0604020202020204" pitchFamily="34" charset="0"/>
              </a:rPr>
              <a:t>cond2</a:t>
            </a:r>
            <a:r>
              <a:rPr lang="zh-CN" altLang="en-US" sz="2000" dirty="0">
                <a:latin typeface="Arial" panose="020B0604020202020204" pitchFamily="34" charset="0"/>
              </a:rPr>
              <a:t>不成立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11623" name="圆角矩形标注 111622"/>
          <p:cNvSpPr/>
          <p:nvPr/>
        </p:nvSpPr>
        <p:spPr>
          <a:xfrm>
            <a:off x="7164388" y="3933825"/>
            <a:ext cx="1800225" cy="647700"/>
          </a:xfrm>
          <a:prstGeom prst="wedgeRoundRectCallout">
            <a:avLst>
              <a:gd name="adj1" fmla="val -57671"/>
              <a:gd name="adj2" fmla="val 8651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cond1</a:t>
            </a:r>
            <a:r>
              <a:rPr lang="zh-CN" altLang="en-US" sz="2000" dirty="0">
                <a:latin typeface="Arial" panose="020B0604020202020204" pitchFamily="34" charset="0"/>
              </a:rPr>
              <a:t>不成立且</a:t>
            </a:r>
            <a:r>
              <a:rPr lang="en-US" altLang="zh-CN" sz="2000" dirty="0">
                <a:latin typeface="Arial" panose="020B0604020202020204" pitchFamily="34" charset="0"/>
              </a:rPr>
              <a:t>cond3</a:t>
            </a:r>
            <a:r>
              <a:rPr lang="zh-CN" altLang="en-US" sz="2000" dirty="0">
                <a:latin typeface="Arial" panose="020B0604020202020204" pitchFamily="34" charset="0"/>
              </a:rPr>
              <a:t>成立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11624" name="圆角矩形标注 111623"/>
          <p:cNvSpPr/>
          <p:nvPr/>
        </p:nvSpPr>
        <p:spPr>
          <a:xfrm>
            <a:off x="7092950" y="5013325"/>
            <a:ext cx="2051050" cy="647700"/>
          </a:xfrm>
          <a:prstGeom prst="wedgeRoundRectCallout">
            <a:avLst>
              <a:gd name="adj1" fmla="val -44505"/>
              <a:gd name="adj2" fmla="val 8651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cond1</a:t>
            </a:r>
            <a:r>
              <a:rPr lang="zh-CN" altLang="en-US" sz="2000" dirty="0">
                <a:latin typeface="Arial" panose="020B0604020202020204" pitchFamily="34" charset="0"/>
              </a:rPr>
              <a:t>不成立且</a:t>
            </a:r>
            <a:r>
              <a:rPr lang="en-US" altLang="zh-CN" sz="2000" dirty="0">
                <a:latin typeface="Arial" panose="020B0604020202020204" pitchFamily="34" charset="0"/>
              </a:rPr>
              <a:t>cond3</a:t>
            </a:r>
            <a:r>
              <a:rPr lang="zh-CN" altLang="en-US" sz="2000" dirty="0">
                <a:latin typeface="Arial" panose="020B0604020202020204" pitchFamily="34" charset="0"/>
              </a:rPr>
              <a:t>不成立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11625" name="圆角矩形标注 111624"/>
          <p:cNvSpPr/>
          <p:nvPr/>
        </p:nvSpPr>
        <p:spPr>
          <a:xfrm>
            <a:off x="2700338" y="1557338"/>
            <a:ext cx="1584325" cy="431800"/>
          </a:xfrm>
          <a:prstGeom prst="wedgeRoundRectCallout">
            <a:avLst>
              <a:gd name="adj1" fmla="val -60421"/>
              <a:gd name="adj2" fmla="val 14595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cond1</a:t>
            </a:r>
            <a:r>
              <a:rPr lang="zh-CN" altLang="en-US" sz="2000" dirty="0">
                <a:latin typeface="Arial" panose="020B0604020202020204" pitchFamily="34" charset="0"/>
              </a:rPr>
              <a:t>成立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11627" name="圆角矩形标注 111626"/>
          <p:cNvSpPr/>
          <p:nvPr/>
        </p:nvSpPr>
        <p:spPr>
          <a:xfrm>
            <a:off x="2916238" y="2565400"/>
            <a:ext cx="1800225" cy="719138"/>
          </a:xfrm>
          <a:prstGeom prst="wedgeRoundRectCallout">
            <a:avLst>
              <a:gd name="adj1" fmla="val -68870"/>
              <a:gd name="adj2" fmla="val 4072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cond1</a:t>
            </a:r>
            <a:r>
              <a:rPr lang="zh-CN" altLang="en-US" sz="2000" dirty="0">
                <a:latin typeface="Arial" panose="020B0604020202020204" pitchFamily="34" charset="0"/>
              </a:rPr>
              <a:t>不成立且</a:t>
            </a:r>
            <a:r>
              <a:rPr lang="en-US" altLang="zh-CN" sz="2000" dirty="0">
                <a:latin typeface="Arial" panose="020B0604020202020204" pitchFamily="34" charset="0"/>
              </a:rPr>
              <a:t>cond2</a:t>
            </a:r>
            <a:r>
              <a:rPr lang="zh-CN" altLang="en-US" sz="2000" dirty="0">
                <a:latin typeface="Arial" panose="020B0604020202020204" pitchFamily="34" charset="0"/>
              </a:rPr>
              <a:t>成立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11628" name="圆角矩形标注 111627"/>
          <p:cNvSpPr/>
          <p:nvPr/>
        </p:nvSpPr>
        <p:spPr>
          <a:xfrm>
            <a:off x="2843213" y="3644900"/>
            <a:ext cx="1800225" cy="1079500"/>
          </a:xfrm>
          <a:prstGeom prst="wedgeRoundRectCallout">
            <a:avLst>
              <a:gd name="adj1" fmla="val -72310"/>
              <a:gd name="adj2" fmla="val -676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cond1</a:t>
            </a:r>
            <a:r>
              <a:rPr lang="zh-CN" altLang="en-US" sz="2000" dirty="0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cond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不成立且</a:t>
            </a:r>
            <a:r>
              <a:rPr lang="en-US" altLang="zh-CN" sz="2000" dirty="0">
                <a:latin typeface="Arial" panose="020B0604020202020204" pitchFamily="34" charset="0"/>
              </a:rPr>
              <a:t>cond3</a:t>
            </a:r>
            <a:r>
              <a:rPr lang="zh-CN" altLang="en-US" sz="2000" dirty="0">
                <a:latin typeface="Arial" panose="020B0604020202020204" pitchFamily="34" charset="0"/>
              </a:rPr>
              <a:t>成立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11629" name="圆角矩形标注 111628"/>
          <p:cNvSpPr/>
          <p:nvPr/>
        </p:nvSpPr>
        <p:spPr>
          <a:xfrm>
            <a:off x="1042988" y="5445125"/>
            <a:ext cx="2305050" cy="792163"/>
          </a:xfrm>
          <a:prstGeom prst="wedgeRoundRectCallout">
            <a:avLst>
              <a:gd name="adj1" fmla="val -6889"/>
              <a:gd name="adj2" fmla="val -9088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cond1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cond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且</a:t>
            </a:r>
            <a:r>
              <a:rPr lang="en-US" altLang="zh-CN" sz="2000" dirty="0">
                <a:latin typeface="Arial" panose="020B0604020202020204" pitchFamily="34" charset="0"/>
              </a:rPr>
              <a:t>cond3</a:t>
            </a:r>
            <a:r>
              <a:rPr lang="zh-CN" altLang="en-US" sz="2000" dirty="0">
                <a:latin typeface="Arial" panose="020B0604020202020204" pitchFamily="34" charset="0"/>
              </a:rPr>
              <a:t>都不成立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11630" name="矩形 111629"/>
          <p:cNvSpPr/>
          <p:nvPr/>
        </p:nvSpPr>
        <p:spPr>
          <a:xfrm>
            <a:off x="4932363" y="2205038"/>
            <a:ext cx="2519362" cy="1728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631" name="矩形 111630"/>
          <p:cNvSpPr/>
          <p:nvPr/>
        </p:nvSpPr>
        <p:spPr>
          <a:xfrm>
            <a:off x="5003800" y="4365625"/>
            <a:ext cx="2519363" cy="1728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632" name="矩形 111631"/>
          <p:cNvSpPr/>
          <p:nvPr/>
        </p:nvSpPr>
        <p:spPr>
          <a:xfrm>
            <a:off x="4572000" y="1628775"/>
            <a:ext cx="3240088" cy="47529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2" grpId="0" animBg="1"/>
      <p:bldP spid="111623" grpId="0" animBg="1"/>
      <p:bldP spid="111624" grpId="0" animBg="1"/>
      <p:bldP spid="111625" grpId="0" animBg="1"/>
      <p:bldP spid="111627" grpId="0" animBg="1"/>
      <p:bldP spid="111628" grpId="0" animBg="1"/>
      <p:bldP spid="111629" grpId="0" animBg="1"/>
    </p:bldLst>
  </p:timing>
</p:sld>
</file>

<file path=ppt/tags/tag1.xml><?xml version="1.0" encoding="utf-8"?>
<p:tagLst xmlns:p="http://schemas.openxmlformats.org/presentationml/2006/main">
  <p:tag name="commondata" val="eyJoZGlkIjoiZmEwODBhMzFiZDU0MGUzNzZlN2U3MTczNzEwZjc0NjcifQ=="/>
</p:tagLst>
</file>

<file path=ppt/theme/theme1.xml><?xml version="1.0" encoding="utf-8"?>
<a:theme xmlns:a="http://schemas.openxmlformats.org/drawingml/2006/main" name="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5629</Words>
  <Application>WPS 演示</Application>
  <PresentationFormat>在屏幕上显示</PresentationFormat>
  <Paragraphs>563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標楷體</vt:lpstr>
      <vt:lpstr>黑体</vt:lpstr>
      <vt:lpstr>Tahoma</vt:lpstr>
      <vt:lpstr>PMingLiU</vt:lpstr>
      <vt:lpstr>MingLiU-ExtB</vt:lpstr>
      <vt:lpstr>微软雅黑</vt:lpstr>
      <vt:lpstr>Arial Unicode MS</vt:lpstr>
      <vt:lpstr>Network</vt:lpstr>
      <vt:lpstr> 第三章  控制流程 </vt:lpstr>
      <vt:lpstr>控制结构 </vt:lpstr>
      <vt:lpstr>一、分支语句 </vt:lpstr>
      <vt:lpstr>1、简单的条件语句</vt:lpstr>
      <vt:lpstr>条件语句的嵌套</vt:lpstr>
      <vt:lpstr>范例3_1：电费计算 </vt:lpstr>
      <vt:lpstr>PowerPoint 演示文稿</vt:lpstr>
      <vt:lpstr>2、复杂的条件语句</vt:lpstr>
      <vt:lpstr>条件语句的嵌套规则</vt:lpstr>
      <vt:lpstr>范例3_2</vt:lpstr>
      <vt:lpstr>代码1</vt:lpstr>
      <vt:lpstr>代码2</vt:lpstr>
      <vt:lpstr>代码3</vt:lpstr>
      <vt:lpstr>代码4</vt:lpstr>
      <vt:lpstr>PowerPoint 演示文稿</vt:lpstr>
      <vt:lpstr>2、多分支语句 (switch语句)</vt:lpstr>
      <vt:lpstr>范例3_3</vt:lpstr>
      <vt:lpstr>代码1</vt:lpstr>
      <vt:lpstr>代码2</vt:lpstr>
      <vt:lpstr>二、循环语句 </vt:lpstr>
      <vt:lpstr>嵌套式for循环 </vt:lpstr>
      <vt:lpstr>范例3_4：</vt:lpstr>
      <vt:lpstr>while循环 </vt:lpstr>
      <vt:lpstr>范例 3_5: 精打细算 	 </vt:lpstr>
      <vt:lpstr>PowerPoint 演示文稿</vt:lpstr>
      <vt:lpstr>do…while循环 </vt:lpstr>
      <vt:lpstr>三、跳转语句</vt:lpstr>
      <vt:lpstr>四、注释语句 </vt:lpstr>
      <vt:lpstr>文档注释</vt:lpstr>
      <vt:lpstr>课堂小结</vt:lpstr>
    </vt:vector>
  </TitlesOfParts>
  <Company>zy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Administrator</cp:lastModifiedBy>
  <cp:revision>92</cp:revision>
  <dcterms:created xsi:type="dcterms:W3CDTF">2003-03-11T06:13:00Z</dcterms:created>
  <dcterms:modified xsi:type="dcterms:W3CDTF">2024-03-13T13:01:45Z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4EF0C680AAEF43FBA2D0DB04FBA3C8DB_13</vt:lpwstr>
  </property>
</Properties>
</file>