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311" r:id="rId3"/>
    <p:sldId id="301" r:id="rId4"/>
    <p:sldId id="312" r:id="rId5"/>
    <p:sldId id="313" r:id="rId6"/>
    <p:sldId id="300" r:id="rId7"/>
    <p:sldId id="257" r:id="rId8"/>
    <p:sldId id="258" r:id="rId9"/>
    <p:sldId id="302" r:id="rId10"/>
    <p:sldId id="279" r:id="rId11"/>
    <p:sldId id="276" r:id="rId12"/>
    <p:sldId id="286" r:id="rId13"/>
    <p:sldId id="305" r:id="rId14"/>
    <p:sldId id="306" r:id="rId15"/>
    <p:sldId id="278" r:id="rId16"/>
    <p:sldId id="284" r:id="rId17"/>
    <p:sldId id="285" r:id="rId18"/>
    <p:sldId id="287" r:id="rId19"/>
    <p:sldId id="292" r:id="rId20"/>
    <p:sldId id="293" r:id="rId21"/>
    <p:sldId id="294" r:id="rId22"/>
    <p:sldId id="295" r:id="rId23"/>
    <p:sldId id="277" r:id="rId24"/>
    <p:sldId id="281" r:id="rId25"/>
    <p:sldId id="307" r:id="rId26"/>
    <p:sldId id="282" r:id="rId27"/>
    <p:sldId id="308" r:id="rId28"/>
    <p:sldId id="347" r:id="rId29"/>
    <p:sldId id="34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14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眉占位符 5836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58371" name="日期占位符 5837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5604" name="幻灯片图像占位符 58371"/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文本占位符 583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374" name="页脚占位符 5837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58375" name="灯片编号占位符 5837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528D48-89BB-467E-B61C-90420EEEDE3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5939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18" name="文本占位符 593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19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B314F2-7AC3-4A05-AECB-0D7998FB7652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7475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4755" name="副标题 7475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7475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475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7475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C3F404B-EBC5-4438-997B-F7A9F4E9425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A87D-0E42-46AF-8150-846592B253B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1566D-2293-49B4-924C-242DC95B9E9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234CE-A606-44B3-9875-BDF787DC5C2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7475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4755" name="副标题 7475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7475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475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7475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D67EB93-709C-4857-8B52-94DF6256B7C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7373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2023/5/4</a:t>
            </a:fld>
            <a:endParaRPr lang="zh-CN" altLang="en-US"/>
          </a:p>
        </p:txBody>
      </p:sp>
      <p:sp>
        <p:nvSpPr>
          <p:cNvPr id="5" name="页脚占位符 7373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7373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B9302-8E7A-4493-BEE8-E661DA22F5C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3B3EE-4B66-4B44-9206-9CDBA73F092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E485F-BCE5-45F9-83C4-AE2BC9C4784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80891-E751-4343-886C-70DD9974DA3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6D356-CF79-48BC-95C3-FD685C6E92E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C58F4-5924-4C0D-9050-D1D46D6854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7373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2023/5/4</a:t>
            </a:fld>
            <a:endParaRPr lang="zh-CN" altLang="en-US"/>
          </a:p>
        </p:txBody>
      </p:sp>
      <p:sp>
        <p:nvSpPr>
          <p:cNvPr id="5" name="页脚占位符 7373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7373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C2BE1-F94A-4CD1-BE03-5BD42EE2F75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685F-4362-4769-B441-B2EBEC7D5E4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59F93-4292-4512-BE35-45B8FCFA53C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A483-B405-4AC7-B3A2-C0C7CE67FD3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CEDCB-96AB-482C-9671-9DA2B3D7669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1D12C-062B-43EF-A922-937E7060744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34DC0-198D-40FE-8E06-634D2884D4F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30A40-AE75-45D8-B3D7-8ED9889644D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405FB-76DF-456B-A84C-FDDBFF77649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20BCC-9EB0-462C-999C-3C31C4E013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2E613-9761-41CF-8FA7-819996476BD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3806A-6A4B-4077-B419-0CAAF1151A4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9732E-31A6-49AD-9A6B-44396B82FA4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7372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7373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2" name="日期占位符 7373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2023/5/4</a:t>
            </a:fld>
            <a:endParaRPr lang="zh-CN" altLang="en-US"/>
          </a:p>
        </p:txBody>
      </p:sp>
      <p:sp>
        <p:nvSpPr>
          <p:cNvPr id="73733" name="页脚占位符 7373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zh-CN"/>
          </a:p>
        </p:txBody>
      </p:sp>
      <p:sp>
        <p:nvSpPr>
          <p:cNvPr id="73734" name="灯片编号占位符 7373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21FD92-FAB4-47DE-BE1B-D271B237523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4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7372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7373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2" name="日期占位符 7373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2023/5/4</a:t>
            </a:fld>
            <a:endParaRPr lang="zh-CN" altLang="en-US"/>
          </a:p>
        </p:txBody>
      </p:sp>
      <p:sp>
        <p:nvSpPr>
          <p:cNvPr id="73733" name="页脚占位符 7373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zh-CN"/>
          </a:p>
        </p:txBody>
      </p:sp>
      <p:sp>
        <p:nvSpPr>
          <p:cNvPr id="73734" name="灯片编号占位符 7373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EFFF44-411D-4636-8AA1-7E688BC2A85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5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83969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11430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回 顾</a:t>
            </a:r>
          </a:p>
        </p:txBody>
      </p:sp>
      <p:sp>
        <p:nvSpPr>
          <p:cNvPr id="26626" name="文本占位符 83970"/>
          <p:cNvSpPr>
            <a:spLocks noGrp="1" noRot="1" noChangeArrowheads="1"/>
          </p:cNvSpPr>
          <p:nvPr>
            <p:ph idx="1"/>
          </p:nvPr>
        </p:nvSpPr>
        <p:spPr>
          <a:xfrm>
            <a:off x="611188" y="2060575"/>
            <a:ext cx="8064500" cy="3886200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类的继承 </a:t>
            </a:r>
            <a:r>
              <a:rPr lang="en-US" altLang="zh-CN" smtClean="0"/>
              <a:t>extend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类的多态  </a:t>
            </a:r>
          </a:p>
          <a:p>
            <a:r>
              <a:rPr lang="en-US" altLang="zh-CN" smtClean="0"/>
              <a:t>3.</a:t>
            </a:r>
            <a:r>
              <a:rPr lang="zh-CN" altLang="en-US" smtClean="0"/>
              <a:t>包 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4.</a:t>
            </a:r>
            <a:r>
              <a:rPr lang="zh-CN" altLang="en-US" smtClean="0"/>
              <a:t>接口 </a:t>
            </a:r>
            <a:r>
              <a:rPr lang="en-US" altLang="zh-CN" smtClean="0"/>
              <a:t>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0721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54075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6.1.2  </a:t>
            </a:r>
            <a:r>
              <a:rPr lang="zh-CN" altLang="en-US" sz="3600" b="1" smtClean="0">
                <a:solidFill>
                  <a:schemeClr val="tx1"/>
                </a:solidFill>
              </a:rPr>
              <a:t>获取字符串</a:t>
            </a:r>
          </a:p>
        </p:txBody>
      </p:sp>
      <p:sp>
        <p:nvSpPr>
          <p:cNvPr id="30723" name="内容占位符 30722"/>
          <p:cNvSpPr>
            <a:spLocks noGrp="1" noRot="1" noChangeArrowheads="1"/>
          </p:cNvSpPr>
          <p:nvPr>
            <p:ph idx="1"/>
          </p:nvPr>
        </p:nvSpPr>
        <p:spPr>
          <a:xfrm>
            <a:off x="250825" y="1412875"/>
            <a:ext cx="8569325" cy="4679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</a:rPr>
              <a:t>String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类提供了许多从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String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对象中获取新字符或字符串的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方法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AutoNum type="circleNumDbPlain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char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charAt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 index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获取字符串某一指定位置的字符。字符串的下标从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开始，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Index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不能为负数。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例如：	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char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		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= "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abc".charAt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AutoNum type="circleNumDbPlain" startAt="2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void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getChars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sourceStart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sourceEnd</a:t>
            </a:r>
            <a:r>
              <a:rPr lang="en-US" altLang="zh-CN" sz="2400" b="1" dirty="0" smtClean="0"/>
              <a:t>, char target </a:t>
            </a:r>
            <a:r>
              <a:rPr lang="en-US" altLang="zh-CN" sz="2400" b="1" dirty="0" smtClean="0"/>
              <a:t>[ ],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targetStart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getChars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方法将一个字符串中的多个字符复制到一个字符数组中。 </a:t>
            </a:r>
          </a:p>
        </p:txBody>
      </p:sp>
      <p:sp>
        <p:nvSpPr>
          <p:cNvPr id="30725" name="圆角矩形标注 30724"/>
          <p:cNvSpPr>
            <a:spLocks noChangeArrowheads="1"/>
          </p:cNvSpPr>
          <p:nvPr/>
        </p:nvSpPr>
        <p:spPr bwMode="auto">
          <a:xfrm flipV="1">
            <a:off x="3276600" y="5588000"/>
            <a:ext cx="1296988" cy="720725"/>
          </a:xfrm>
          <a:prstGeom prst="wedgeRoundRectCallout">
            <a:avLst>
              <a:gd name="adj1" fmla="val 31514"/>
              <a:gd name="adj2" fmla="val 19250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字符串的起始位置</a:t>
            </a:r>
          </a:p>
        </p:txBody>
      </p:sp>
      <p:sp>
        <p:nvSpPr>
          <p:cNvPr id="30726" name="圆角矩形标注 30725"/>
          <p:cNvSpPr>
            <a:spLocks noChangeArrowheads="1"/>
          </p:cNvSpPr>
          <p:nvPr/>
        </p:nvSpPr>
        <p:spPr bwMode="auto">
          <a:xfrm flipV="1">
            <a:off x="5076825" y="5445125"/>
            <a:ext cx="1296988" cy="720725"/>
          </a:xfrm>
          <a:prstGeom prst="wedgeRoundRectCallout">
            <a:avLst>
              <a:gd name="adj1" fmla="val 41676"/>
              <a:gd name="adj2" fmla="val 18457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字符串的终止位置</a:t>
            </a:r>
          </a:p>
        </p:txBody>
      </p:sp>
      <p:sp>
        <p:nvSpPr>
          <p:cNvPr id="30727" name="圆角矩形标注 30726"/>
          <p:cNvSpPr>
            <a:spLocks noChangeArrowheads="1"/>
          </p:cNvSpPr>
          <p:nvPr/>
        </p:nvSpPr>
        <p:spPr bwMode="auto">
          <a:xfrm flipV="1">
            <a:off x="6877050" y="5445125"/>
            <a:ext cx="1296988" cy="720725"/>
          </a:xfrm>
          <a:prstGeom prst="wedgeRoundRectCallout">
            <a:avLst>
              <a:gd name="adj1" fmla="val 48162"/>
              <a:gd name="adj2" fmla="val 1801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目标字符数组</a:t>
            </a:r>
          </a:p>
        </p:txBody>
      </p:sp>
      <p:sp>
        <p:nvSpPr>
          <p:cNvPr id="30728" name="圆角矩形标注 30727"/>
          <p:cNvSpPr>
            <a:spLocks noChangeArrowheads="1"/>
          </p:cNvSpPr>
          <p:nvPr/>
        </p:nvSpPr>
        <p:spPr bwMode="auto">
          <a:xfrm flipV="1">
            <a:off x="1331913" y="5516563"/>
            <a:ext cx="1584325" cy="836612"/>
          </a:xfrm>
          <a:prstGeom prst="wedgeRoundRectCallout">
            <a:avLst>
              <a:gd name="adj1" fmla="val 199"/>
              <a:gd name="adj2" fmla="val 13652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字符数组的起始位置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307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40962"/>
          <p:cNvSpPr>
            <a:spLocks noGrp="1" noRot="1" noChangeArrowheads="1"/>
          </p:cNvSpPr>
          <p:nvPr>
            <p:ph idx="1"/>
          </p:nvPr>
        </p:nvSpPr>
        <p:spPr>
          <a:xfrm>
            <a:off x="0" y="1484313"/>
            <a:ext cx="8964613" cy="46085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circleNumDbPlain" startAt="3"/>
            </a:pPr>
            <a:r>
              <a:rPr lang="en-US" altLang="zh-CN" sz="2400" b="1" smtClean="0">
                <a:solidFill>
                  <a:srgbClr val="000000"/>
                </a:solidFill>
              </a:rPr>
              <a:t>char [ ]  toCharArray( )   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将</a:t>
            </a:r>
            <a:r>
              <a:rPr lang="en-US" altLang="zh-CN" sz="2400" b="1" smtClean="0">
                <a:solidFill>
                  <a:srgbClr val="000000"/>
                </a:solidFill>
              </a:rPr>
              <a:t>String</a:t>
            </a:r>
            <a:r>
              <a:rPr lang="zh-CN" altLang="en-US" sz="2400" b="1" smtClean="0">
                <a:solidFill>
                  <a:srgbClr val="000000"/>
                </a:solidFill>
              </a:rPr>
              <a:t>对象中的所有字符转为一个字符数组。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例如：  </a:t>
            </a:r>
            <a:r>
              <a:rPr lang="en-US" altLang="zh-CN" sz="2400" b="1" smtClean="0">
                <a:solidFill>
                  <a:srgbClr val="000000"/>
                </a:solidFill>
              </a:rPr>
              <a:t>String s = "This is a demo of getChars method. ";</a:t>
            </a:r>
          </a:p>
          <a:p>
            <a:pPr marL="1752600" lvl="3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char buf [ ] = new char [40];</a:t>
            </a:r>
          </a:p>
          <a:p>
            <a:pPr marL="1752600" lvl="3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buf = s.toCharArray ( );</a:t>
            </a:r>
          </a:p>
          <a:p>
            <a:pPr marL="1752600" lvl="3" indent="-381000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circleNumDbPlain" startAt="4"/>
            </a:pPr>
            <a:r>
              <a:rPr lang="en-US" altLang="zh-CN" sz="2400" b="1" smtClean="0">
                <a:solidFill>
                  <a:srgbClr val="000000"/>
                </a:solidFill>
              </a:rPr>
              <a:t>String substring (</a:t>
            </a:r>
            <a:r>
              <a:rPr lang="en-US" altLang="zh-CN" sz="2400" b="1" smtClean="0"/>
              <a:t>int startIndex</a:t>
            </a:r>
            <a:r>
              <a:rPr lang="en-US" altLang="zh-CN" sz="2400" b="1" smtClean="0">
                <a:solidFill>
                  <a:srgbClr val="000000"/>
                </a:solidFill>
              </a:rPr>
              <a:t>)    //</a:t>
            </a:r>
            <a:r>
              <a:rPr lang="zh-CN" altLang="en-US" sz="2400" b="1" smtClean="0">
                <a:solidFill>
                  <a:srgbClr val="000000"/>
                </a:solidFill>
              </a:rPr>
              <a:t>获取子字符串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从指定的下标</a:t>
            </a:r>
            <a:r>
              <a:rPr lang="en-US" altLang="zh-CN" sz="2400" b="1" smtClean="0">
                <a:solidFill>
                  <a:srgbClr val="000000"/>
                </a:solidFill>
              </a:rPr>
              <a:t>startIndex</a:t>
            </a:r>
            <a:r>
              <a:rPr lang="zh-CN" altLang="en-US" sz="2400" b="1" smtClean="0">
                <a:solidFill>
                  <a:srgbClr val="000000"/>
                </a:solidFill>
              </a:rPr>
              <a:t>开始复制字符串中的字符，直到字符串末尾。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String substring (</a:t>
            </a:r>
            <a:r>
              <a:rPr lang="en-US" altLang="zh-CN" sz="2400" b="1" smtClean="0"/>
              <a:t>int startIndex, int endIndex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从</a:t>
            </a:r>
            <a:r>
              <a:rPr lang="en-US" altLang="zh-CN" sz="2400" b="1" smtClean="0">
                <a:solidFill>
                  <a:srgbClr val="000000"/>
                </a:solidFill>
              </a:rPr>
              <a:t>startIndex</a:t>
            </a:r>
            <a:r>
              <a:rPr lang="zh-CN" altLang="en-US" sz="2400" b="1" smtClean="0">
                <a:solidFill>
                  <a:srgbClr val="000000"/>
                </a:solidFill>
              </a:rPr>
              <a:t>开始复制字符串中字符，直到 </a:t>
            </a:r>
            <a:r>
              <a:rPr lang="en-US" altLang="zh-CN" sz="2400" b="1" smtClean="0">
                <a:solidFill>
                  <a:srgbClr val="000000"/>
                </a:solidFill>
              </a:rPr>
              <a:t>endIndex </a:t>
            </a:r>
            <a:r>
              <a:rPr lang="zh-CN" altLang="en-US" sz="2400" b="1" smtClean="0">
                <a:solidFill>
                  <a:srgbClr val="000000"/>
                </a:solidFill>
              </a:rPr>
              <a:t>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内容占位符 77826"/>
          <p:cNvSpPr>
            <a:spLocks noGrp="1" noRot="1" noChangeArrowheads="1"/>
          </p:cNvSpPr>
          <p:nvPr>
            <p:ph idx="1"/>
          </p:nvPr>
        </p:nvSpPr>
        <p:spPr>
          <a:xfrm>
            <a:off x="395288" y="1404938"/>
            <a:ext cx="8515350" cy="418465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circleNumDbPlain" startAt="5"/>
            </a:pPr>
            <a:r>
              <a:rPr lang="en-US" altLang="zh-CN" sz="2400" b="1" smtClean="0">
                <a:solidFill>
                  <a:srgbClr val="000000"/>
                </a:solidFill>
              </a:rPr>
              <a:t>String concat( </a:t>
            </a:r>
            <a:r>
              <a:rPr lang="en-US" altLang="zh-CN" sz="2400" b="1" smtClean="0"/>
              <a:t>String str</a:t>
            </a:r>
            <a:r>
              <a:rPr lang="en-US" altLang="zh-CN" sz="2400" b="1" smtClean="0">
                <a:solidFill>
                  <a:srgbClr val="000000"/>
                </a:solidFill>
              </a:rPr>
              <a:t>) 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将一个字符串连接到另一个字符串后面。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例如： </a:t>
            </a:r>
            <a:r>
              <a:rPr lang="en-US" altLang="zh-CN" sz="2400" b="1" smtClean="0">
                <a:solidFill>
                  <a:srgbClr val="000000"/>
                </a:solidFill>
              </a:rPr>
              <a:t>String s1= "one";</a:t>
            </a:r>
          </a:p>
          <a:p>
            <a:pPr marL="1752600" lvl="3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String s2=s1.concat("two");     "onetwo"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等价于：</a:t>
            </a:r>
          </a:p>
          <a:p>
            <a:pPr marL="1752600" lvl="3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   </a:t>
            </a:r>
            <a:r>
              <a:rPr lang="en-US" altLang="zh-CN" sz="2400" b="1" smtClean="0">
                <a:solidFill>
                  <a:srgbClr val="000000"/>
                </a:solidFill>
              </a:rPr>
              <a:t>String s1="one";</a:t>
            </a:r>
          </a:p>
          <a:p>
            <a:pPr marL="1752600" lvl="3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String s2=s1+ "two";                "onetwo"</a:t>
            </a:r>
          </a:p>
          <a:p>
            <a:pPr marL="1752600" lvl="3" indent="-381000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circleNumDbPlain" startAt="6"/>
            </a:pPr>
            <a:r>
              <a:rPr lang="en-US" altLang="zh-CN" sz="2400" b="1" smtClean="0">
                <a:solidFill>
                  <a:srgbClr val="000000"/>
                </a:solidFill>
              </a:rPr>
              <a:t>String replace (</a:t>
            </a:r>
            <a:r>
              <a:rPr lang="en-US" altLang="zh-CN" sz="2400" b="1" smtClean="0"/>
              <a:t>char oldChar, char newChar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将字符串中的所有字符</a:t>
            </a:r>
            <a:r>
              <a:rPr lang="en-US" altLang="zh-CN" sz="2400" b="1" smtClean="0">
                <a:solidFill>
                  <a:srgbClr val="000000"/>
                </a:solidFill>
              </a:rPr>
              <a:t>oldChar </a:t>
            </a:r>
            <a:r>
              <a:rPr lang="zh-CN" altLang="en-US" sz="2400" b="1" smtClean="0">
                <a:solidFill>
                  <a:srgbClr val="000000"/>
                </a:solidFill>
              </a:rPr>
              <a:t>替换为字符</a:t>
            </a:r>
            <a:r>
              <a:rPr lang="en-US" altLang="zh-CN" sz="2400" b="1" smtClean="0">
                <a:solidFill>
                  <a:srgbClr val="000000"/>
                </a:solidFill>
              </a:rPr>
              <a:t>newChar 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例如： </a:t>
            </a:r>
            <a:r>
              <a:rPr lang="en-US" altLang="zh-CN" sz="2400" b="1" smtClean="0">
                <a:solidFill>
                  <a:srgbClr val="000000"/>
                </a:solidFill>
              </a:rPr>
              <a:t>String s= "Hello".replace('l', 'w');      " Hewwo 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内容占位符 78850"/>
          <p:cNvSpPr>
            <a:spLocks noGrp="1" noRot="1" noChangeArrowheads="1"/>
          </p:cNvSpPr>
          <p:nvPr>
            <p:ph idx="1"/>
          </p:nvPr>
        </p:nvSpPr>
        <p:spPr>
          <a:xfrm>
            <a:off x="0" y="1412875"/>
            <a:ext cx="9144000" cy="45989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 startAt="7"/>
            </a:pPr>
            <a:r>
              <a:rPr lang="en-US" altLang="zh-CN" sz="2400" b="1" smtClean="0">
                <a:solidFill>
                  <a:srgbClr val="000000"/>
                </a:solidFill>
              </a:rPr>
              <a:t>String trim()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将位于字符串前面和后面的空格删除。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例如：</a:t>
            </a:r>
            <a:r>
              <a:rPr lang="en-US" altLang="zh-CN" sz="2400" b="1" smtClean="0">
                <a:solidFill>
                  <a:srgbClr val="000000"/>
                </a:solidFill>
              </a:rPr>
              <a:t>String s="    Hello World    ".trim();     "Hello World"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 startAt="8"/>
            </a:pPr>
            <a:r>
              <a:rPr lang="en-US" altLang="zh-CN" sz="2400" b="1" smtClean="0">
                <a:solidFill>
                  <a:srgbClr val="000000"/>
                </a:solidFill>
              </a:rPr>
              <a:t>String toLowerCase() 	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将字符串中的所有字符从大写字母改写成小写字母。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String toUpperCase()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将字符串中的所有字符从小写字母改写成大写字母。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例如：</a:t>
            </a:r>
            <a:r>
              <a:rPr lang="en-US" altLang="zh-CN" sz="2400" b="1" smtClean="0">
                <a:solidFill>
                  <a:srgbClr val="000000"/>
                </a:solidFill>
              </a:rPr>
              <a:t>String s="This is a test";</a:t>
            </a:r>
          </a:p>
          <a:p>
            <a:pPr marL="1752600" lvl="3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s.toLowerCase();           "this is a test"</a:t>
            </a:r>
          </a:p>
          <a:p>
            <a:pPr marL="1752600" lvl="3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s.toUpperCase();           "THIS IS A TEST"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2769"/>
          <p:cNvSpPr>
            <a:spLocks noGrp="1" noRot="1" noChangeArrowheads="1"/>
          </p:cNvSpPr>
          <p:nvPr>
            <p:ph type="title"/>
          </p:nvPr>
        </p:nvSpPr>
        <p:spPr>
          <a:xfrm>
            <a:off x="395288" y="260350"/>
            <a:ext cx="854075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6.1.3  </a:t>
            </a:r>
            <a:r>
              <a:rPr lang="zh-CN" altLang="en-US" sz="3600" b="1" smtClean="0">
                <a:solidFill>
                  <a:schemeClr val="tx1"/>
                </a:solidFill>
              </a:rPr>
              <a:t>搜索字符串</a:t>
            </a:r>
            <a:r>
              <a:rPr lang="zh-CN" altLang="en-US" sz="3600" b="1" smtClean="0"/>
              <a:t> </a:t>
            </a:r>
          </a:p>
        </p:txBody>
      </p:sp>
      <p:sp>
        <p:nvSpPr>
          <p:cNvPr id="32771" name="内容占位符 32770"/>
          <p:cNvSpPr>
            <a:spLocks noGrp="1" noRot="1" noChangeArrowheads="1"/>
          </p:cNvSpPr>
          <p:nvPr>
            <p:ph idx="1"/>
          </p:nvPr>
        </p:nvSpPr>
        <p:spPr>
          <a:xfrm>
            <a:off x="250825" y="1341438"/>
            <a:ext cx="8424863" cy="482441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length()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获取给定字符串的长度。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例如：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char chars[] = { 'a', 'b', 'c' };</a:t>
            </a:r>
          </a:p>
          <a:p>
            <a:pPr marL="1676400" lvl="3" indent="-3048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 String s = new String(chars);</a:t>
            </a:r>
          </a:p>
          <a:p>
            <a:pPr marL="1676400" lvl="3" indent="-3048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s.length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() );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circleNumDbPlain" startAt="2"/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400" b="1" dirty="0" smtClean="0"/>
              <a:t>char </a:t>
            </a:r>
            <a:r>
              <a:rPr lang="en-US" altLang="zh-CN" sz="2400" b="1" dirty="0" err="1" smtClean="0"/>
              <a:t>ch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查找给定字符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ch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在字符串中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第一次出现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的位置。如果找到该字符，则返回该字符在字符串中的位置；否则返回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-1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400" b="1" dirty="0" smtClean="0"/>
              <a:t>char </a:t>
            </a:r>
            <a:r>
              <a:rPr lang="en-US" altLang="zh-CN" sz="2400" b="1" dirty="0" err="1" smtClean="0"/>
              <a:t>ch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startIndex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功能与上面的方法相同，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startIndex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指定在字符串中开始查找的位置。</a:t>
            </a:r>
          </a:p>
        </p:txBody>
      </p:sp>
      <p:sp>
        <p:nvSpPr>
          <p:cNvPr id="40963" name="矩形 32771"/>
          <p:cNvSpPr>
            <a:spLocks noChangeArrowheads="1"/>
          </p:cNvSpPr>
          <p:nvPr/>
        </p:nvSpPr>
        <p:spPr bwMode="auto">
          <a:xfrm>
            <a:off x="0" y="2390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38914"/>
          <p:cNvSpPr>
            <a:spLocks noGrp="1" noRot="1" noChangeArrowheads="1"/>
          </p:cNvSpPr>
          <p:nvPr>
            <p:ph idx="1"/>
          </p:nvPr>
        </p:nvSpPr>
        <p:spPr>
          <a:xfrm>
            <a:off x="304800" y="1981200"/>
            <a:ext cx="8588375" cy="3886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 startAt="3"/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lastIndexOf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400" b="1" dirty="0" smtClean="0"/>
              <a:t>char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查找给定字符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ch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在字符串中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最后一次出现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的位置，如果找到该字符，则返回该字符在字符串中的位置；否则返回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-1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lastIndexOf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400" b="1" dirty="0" smtClean="0"/>
              <a:t>char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ch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startIndex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功能与上面的方法相同，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startIndex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指定在字符串中开始查找的位置。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39938"/>
          <p:cNvSpPr>
            <a:spLocks noGrp="1" noRot="1" noChangeArrowheads="1"/>
          </p:cNvSpPr>
          <p:nvPr>
            <p:ph idx="1"/>
          </p:nvPr>
        </p:nvSpPr>
        <p:spPr>
          <a:xfrm>
            <a:off x="395288" y="1268413"/>
            <a:ext cx="8569325" cy="446405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对子字符串进行搜索与搜索单个字符的方法完全相同，只需要改变参数的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类型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7-2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(</a:t>
            </a:r>
            <a:r>
              <a:rPr lang="en-US" altLang="zh-CN" sz="2400" b="1" dirty="0" smtClean="0"/>
              <a:t>String 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           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400" b="1" dirty="0" smtClean="0"/>
              <a:t>char </a:t>
            </a:r>
            <a:r>
              <a:rPr lang="en-US" altLang="zh-CN" sz="2400" b="1" dirty="0" err="1" smtClean="0"/>
              <a:t>ch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(</a:t>
            </a:r>
            <a:r>
              <a:rPr lang="en-US" altLang="zh-CN" sz="2400" b="1" dirty="0" smtClean="0"/>
              <a:t>String 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startIndex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lastIndexOf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(</a:t>
            </a:r>
            <a:r>
              <a:rPr lang="en-US" altLang="zh-CN" sz="2400" b="1" dirty="0" smtClean="0"/>
              <a:t>String 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lastIndexOf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(</a:t>
            </a:r>
            <a:r>
              <a:rPr lang="en-US" altLang="zh-CN" sz="2400" b="1" dirty="0" smtClean="0"/>
              <a:t>String 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startIndex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533400" indent="-533400">
              <a:lnSpc>
                <a:spcPct val="90000"/>
              </a:lnSpc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例如：  </a:t>
            </a:r>
          </a:p>
          <a:p>
            <a:pPr marL="1714500" lvl="3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String s= "Chinese";</a:t>
            </a:r>
          </a:p>
          <a:p>
            <a:pPr marL="1714500" lvl="3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String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= "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ese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";</a:t>
            </a:r>
          </a:p>
          <a:p>
            <a:pPr marL="1714500" lvl="3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=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s.indexOf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(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43010" name="左右箭头 39939"/>
          <p:cNvSpPr>
            <a:spLocks noChangeArrowheads="1"/>
          </p:cNvSpPr>
          <p:nvPr/>
        </p:nvSpPr>
        <p:spPr bwMode="auto">
          <a:xfrm>
            <a:off x="4357686" y="2071678"/>
            <a:ext cx="647700" cy="2159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1985"/>
          <p:cNvSpPr>
            <a:spLocks noGrp="1" noRot="1" noChangeArrowheads="1"/>
          </p:cNvSpPr>
          <p:nvPr>
            <p:ph type="title"/>
          </p:nvPr>
        </p:nvSpPr>
        <p:spPr>
          <a:xfrm>
            <a:off x="250825" y="260350"/>
            <a:ext cx="854075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6.1.4    valueOf () </a:t>
            </a:r>
            <a:r>
              <a:rPr lang="zh-CN" altLang="en-US" sz="3600" b="1" smtClean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41987" name="内容占位符 41986"/>
          <p:cNvSpPr>
            <a:spLocks noGrp="1" noRot="1" noChangeArrowheads="1"/>
          </p:cNvSpPr>
          <p:nvPr>
            <p:ph idx="1"/>
          </p:nvPr>
        </p:nvSpPr>
        <p:spPr>
          <a:xfrm>
            <a:off x="323850" y="1557338"/>
            <a:ext cx="8424863" cy="4449762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valueOf ()</a:t>
            </a:r>
            <a:r>
              <a:rPr lang="zh-CN" altLang="en-US" sz="2400" b="1" smtClean="0">
                <a:solidFill>
                  <a:srgbClr val="000000"/>
                </a:solidFill>
              </a:rPr>
              <a:t>方法可以将基本数据类型转化为字符串类型。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400" b="1" smtClean="0">
                <a:solidFill>
                  <a:schemeClr val="hlink"/>
                </a:solidFill>
              </a:rPr>
              <a:t>static</a:t>
            </a:r>
            <a:r>
              <a:rPr lang="en-US" altLang="zh-CN" sz="2400" b="1" smtClean="0">
                <a:solidFill>
                  <a:srgbClr val="000000"/>
                </a:solidFill>
              </a:rPr>
              <a:t> String valueOf (</a:t>
            </a:r>
            <a:r>
              <a:rPr lang="en-US" altLang="zh-CN" sz="2400" b="1" smtClean="0"/>
              <a:t>boolean b</a:t>
            </a:r>
            <a:r>
              <a:rPr lang="en-US" altLang="zh-CN" sz="2400" b="1" smtClean="0">
                <a:solidFill>
                  <a:srgbClr val="000000"/>
                </a:solidFill>
              </a:rPr>
              <a:t>)     //</a:t>
            </a:r>
            <a:r>
              <a:rPr lang="zh-CN" altLang="en-US" sz="2400" b="1" smtClean="0">
                <a:solidFill>
                  <a:srgbClr val="000000"/>
                </a:solidFill>
              </a:rPr>
              <a:t>布尔型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400" b="1" smtClean="0">
                <a:solidFill>
                  <a:schemeClr val="hlink"/>
                </a:solidFill>
              </a:rPr>
              <a:t>static</a:t>
            </a:r>
            <a:r>
              <a:rPr lang="en-US" altLang="zh-CN" sz="2400" b="1" smtClean="0">
                <a:solidFill>
                  <a:srgbClr val="000000"/>
                </a:solidFill>
              </a:rPr>
              <a:t> String valueOf (</a:t>
            </a:r>
            <a:r>
              <a:rPr lang="en-US" altLang="zh-CN" sz="2400" b="1" smtClean="0"/>
              <a:t>char c</a:t>
            </a:r>
            <a:r>
              <a:rPr lang="en-US" altLang="zh-CN" sz="2400" b="1" smtClean="0">
                <a:solidFill>
                  <a:srgbClr val="000000"/>
                </a:solidFill>
              </a:rPr>
              <a:t>)           //</a:t>
            </a:r>
            <a:r>
              <a:rPr lang="zh-CN" altLang="en-US" sz="2400" b="1" smtClean="0">
                <a:solidFill>
                  <a:srgbClr val="000000"/>
                </a:solidFill>
              </a:rPr>
              <a:t>字符型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400" b="1" smtClean="0">
                <a:solidFill>
                  <a:schemeClr val="hlink"/>
                </a:solidFill>
              </a:rPr>
              <a:t>static</a:t>
            </a:r>
            <a:r>
              <a:rPr lang="en-US" altLang="zh-CN" sz="2400" b="1" smtClean="0">
                <a:solidFill>
                  <a:srgbClr val="000000"/>
                </a:solidFill>
              </a:rPr>
              <a:t> String valueOf (</a:t>
            </a:r>
            <a:r>
              <a:rPr lang="en-US" altLang="zh-CN" sz="2400" b="1" smtClean="0"/>
              <a:t>int i</a:t>
            </a:r>
            <a:r>
              <a:rPr lang="en-US" altLang="zh-CN" sz="2400" b="1" smtClean="0">
                <a:solidFill>
                  <a:srgbClr val="000000"/>
                </a:solidFill>
              </a:rPr>
              <a:t>)               //</a:t>
            </a:r>
            <a:r>
              <a:rPr lang="zh-CN" altLang="en-US" sz="2400" b="1" smtClean="0">
                <a:solidFill>
                  <a:srgbClr val="000000"/>
                </a:solidFill>
              </a:rPr>
              <a:t>整型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400" b="1" smtClean="0">
                <a:solidFill>
                  <a:srgbClr val="000000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47105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6.2    StringBuffer</a:t>
            </a:r>
            <a:r>
              <a:rPr lang="zh-CN" altLang="en-US" sz="3600" b="1" smtClean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7107" name="内容占位符 47106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smtClean="0">
                <a:solidFill>
                  <a:srgbClr val="000000"/>
                </a:solidFill>
              </a:rPr>
              <a:t>String</a:t>
            </a:r>
            <a:r>
              <a:rPr lang="zh-CN" altLang="en-US" sz="2400" b="1" smtClean="0">
                <a:solidFill>
                  <a:srgbClr val="000000"/>
                </a:solidFill>
              </a:rPr>
              <a:t>类表示</a:t>
            </a:r>
            <a:r>
              <a:rPr lang="zh-CN" altLang="en-US" sz="2400" b="1" smtClean="0">
                <a:solidFill>
                  <a:schemeClr val="hlink"/>
                </a:solidFill>
              </a:rPr>
              <a:t>定长</a:t>
            </a:r>
            <a:r>
              <a:rPr lang="zh-CN" altLang="en-US" sz="2400" b="1" smtClean="0">
                <a:solidFill>
                  <a:srgbClr val="000000"/>
                </a:solidFill>
              </a:rPr>
              <a:t>、</a:t>
            </a:r>
            <a:r>
              <a:rPr lang="zh-CN" altLang="en-US" sz="2400" b="1" smtClean="0">
                <a:solidFill>
                  <a:schemeClr val="hlink"/>
                </a:solidFill>
              </a:rPr>
              <a:t>不可变</a:t>
            </a:r>
            <a:r>
              <a:rPr lang="zh-CN" altLang="en-US" sz="2400" b="1" smtClean="0">
                <a:solidFill>
                  <a:srgbClr val="000000"/>
                </a:solidFill>
              </a:rPr>
              <a:t>的字符序列。</a:t>
            </a:r>
          </a:p>
          <a:p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类则表示</a:t>
            </a:r>
            <a:r>
              <a:rPr lang="zh-CN" altLang="en-US" sz="2400" b="1" smtClean="0"/>
              <a:t>可变长的</a:t>
            </a:r>
            <a:r>
              <a:rPr lang="zh-CN" altLang="en-US" sz="2400" b="1" smtClean="0">
                <a:solidFill>
                  <a:srgbClr val="000000"/>
                </a:solidFill>
              </a:rPr>
              <a:t>和</a:t>
            </a:r>
            <a:r>
              <a:rPr lang="zh-CN" altLang="en-US" sz="2400" b="1" smtClean="0"/>
              <a:t>可写的</a:t>
            </a:r>
            <a:r>
              <a:rPr lang="zh-CN" altLang="en-US" sz="2400" b="1" smtClean="0">
                <a:solidFill>
                  <a:srgbClr val="000000"/>
                </a:solidFill>
              </a:rPr>
              <a:t>字符序列。</a:t>
            </a:r>
          </a:p>
          <a:p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对象中可以插入或者追加新的字符或子字符串。</a:t>
            </a:r>
          </a:p>
          <a:p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对象针对新添加的内容自动地增加内存空间。</a:t>
            </a:r>
          </a:p>
          <a:p>
            <a:endParaRPr lang="zh-CN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8129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6.2.1    </a:t>
            </a:r>
            <a:r>
              <a:rPr lang="zh-CN" altLang="en-US" sz="3600" b="1" smtClean="0">
                <a:solidFill>
                  <a:schemeClr val="tx1"/>
                </a:solidFill>
              </a:rPr>
              <a:t>构造方法</a:t>
            </a:r>
          </a:p>
        </p:txBody>
      </p:sp>
      <p:sp>
        <p:nvSpPr>
          <p:cNvPr id="48131" name="内容占位符 48130"/>
          <p:cNvSpPr>
            <a:spLocks noGrp="1" noRot="1" noChangeArrowheads="1"/>
          </p:cNvSpPr>
          <p:nvPr>
            <p:ph idx="1"/>
          </p:nvPr>
        </p:nvSpPr>
        <p:spPr>
          <a:xfrm>
            <a:off x="323850" y="1628775"/>
            <a:ext cx="8569325" cy="504031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400" b="1" smtClean="0">
                <a:solidFill>
                  <a:srgbClr val="000000"/>
                </a:solidFill>
              </a:rPr>
              <a:t>StringBuffer ()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u="sng" smtClean="0">
                <a:solidFill>
                  <a:srgbClr val="000000"/>
                </a:solidFill>
              </a:rPr>
              <a:t>默认构造方法</a:t>
            </a:r>
            <a:r>
              <a:rPr lang="zh-CN" altLang="en-US" sz="2400" b="1" smtClean="0">
                <a:solidFill>
                  <a:srgbClr val="000000"/>
                </a:solidFill>
              </a:rPr>
              <a:t>，创建一个</a:t>
            </a:r>
            <a:r>
              <a:rPr lang="zh-CN" altLang="en-US" sz="2400" b="1" smtClean="0">
                <a:solidFill>
                  <a:schemeClr val="hlink"/>
                </a:solidFill>
              </a:rPr>
              <a:t>不包含字符</a:t>
            </a:r>
            <a:r>
              <a:rPr lang="zh-CN" altLang="en-US" sz="2400" b="1" smtClean="0">
                <a:solidFill>
                  <a:srgbClr val="000000"/>
                </a:solidFill>
              </a:rPr>
              <a:t>、且</a:t>
            </a:r>
            <a:r>
              <a:rPr lang="zh-CN" altLang="en-US" sz="2400" b="1" u="sng" smtClean="0">
                <a:solidFill>
                  <a:srgbClr val="000000"/>
                </a:solidFill>
              </a:rPr>
              <a:t>初始容量</a:t>
            </a:r>
            <a:r>
              <a:rPr lang="zh-CN" altLang="en-US" sz="2400" b="1" smtClean="0">
                <a:solidFill>
                  <a:srgbClr val="000000"/>
                </a:solidFill>
              </a:rPr>
              <a:t>为</a:t>
            </a:r>
            <a:r>
              <a:rPr lang="en-US" altLang="zh-CN" sz="2400" b="1" smtClean="0">
                <a:solidFill>
                  <a:srgbClr val="000000"/>
                </a:solidFill>
              </a:rPr>
              <a:t>16</a:t>
            </a:r>
            <a:r>
              <a:rPr lang="zh-CN" altLang="en-US" sz="2400" b="1" smtClean="0">
                <a:solidFill>
                  <a:srgbClr val="000000"/>
                </a:solidFill>
              </a:rPr>
              <a:t>个字符（</a:t>
            </a:r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对象的</a:t>
            </a:r>
            <a:r>
              <a:rPr lang="zh-CN" altLang="en-US" sz="2400" b="1" smtClean="0">
                <a:solidFill>
                  <a:schemeClr val="hlink"/>
                </a:solidFill>
              </a:rPr>
              <a:t>默认容量</a:t>
            </a:r>
            <a:r>
              <a:rPr lang="zh-CN" altLang="en-US" sz="2400" b="1" smtClean="0">
                <a:solidFill>
                  <a:srgbClr val="000000"/>
                </a:solidFill>
              </a:rPr>
              <a:t>）的</a:t>
            </a:r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对象。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 startAt="2"/>
            </a:pPr>
            <a:r>
              <a:rPr lang="en-US" altLang="zh-CN" sz="2400" b="1" smtClean="0">
                <a:solidFill>
                  <a:srgbClr val="000000"/>
                </a:solidFill>
              </a:rPr>
              <a:t>StringBuffer (</a:t>
            </a:r>
            <a:r>
              <a:rPr lang="en-US" altLang="zh-CN" sz="2400" b="1" smtClean="0"/>
              <a:t>int size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创建一个</a:t>
            </a:r>
            <a:r>
              <a:rPr lang="zh-CN" altLang="en-US" sz="2400" b="1" smtClean="0">
                <a:solidFill>
                  <a:schemeClr val="hlink"/>
                </a:solidFill>
              </a:rPr>
              <a:t>不包含字符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u="sng" smtClean="0">
                <a:solidFill>
                  <a:srgbClr val="000000"/>
                </a:solidFill>
              </a:rPr>
              <a:t>初始容量</a:t>
            </a:r>
            <a:r>
              <a:rPr lang="zh-CN" altLang="en-US" sz="2400" b="1" smtClean="0">
                <a:solidFill>
                  <a:srgbClr val="000000"/>
                </a:solidFill>
              </a:rPr>
              <a:t>由</a:t>
            </a:r>
            <a:r>
              <a:rPr lang="en-US" altLang="zh-CN" sz="2400" b="1" smtClean="0">
                <a:solidFill>
                  <a:srgbClr val="000000"/>
                </a:solidFill>
              </a:rPr>
              <a:t>size</a:t>
            </a:r>
            <a:r>
              <a:rPr lang="zh-CN" altLang="en-US" sz="2400" b="1" smtClean="0">
                <a:solidFill>
                  <a:srgbClr val="000000"/>
                </a:solidFill>
              </a:rPr>
              <a:t>指定的</a:t>
            </a:r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对象。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circleNumDbPlain" startAt="3"/>
            </a:pPr>
            <a:r>
              <a:rPr lang="en-US" altLang="zh-CN" sz="2400" b="1" smtClean="0">
                <a:solidFill>
                  <a:srgbClr val="000000"/>
                </a:solidFill>
              </a:rPr>
              <a:t>StringBuffer (</a:t>
            </a:r>
            <a:r>
              <a:rPr lang="en-US" altLang="zh-CN" sz="2400" b="1" smtClean="0"/>
              <a:t>String str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创建一个</a:t>
            </a:r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对象，该对象</a:t>
            </a:r>
            <a:r>
              <a:rPr lang="zh-CN" altLang="en-US" sz="2400" b="1" smtClean="0">
                <a:solidFill>
                  <a:schemeClr val="hlink"/>
                </a:solidFill>
              </a:rPr>
              <a:t>包含参数</a:t>
            </a:r>
            <a:r>
              <a:rPr lang="en-US" altLang="zh-CN" sz="2400" b="1" smtClean="0">
                <a:solidFill>
                  <a:schemeClr val="hlink"/>
                </a:solidFill>
              </a:rPr>
              <a:t>str</a:t>
            </a:r>
            <a:r>
              <a:rPr lang="zh-CN" altLang="en-US" sz="2400" b="1" smtClean="0">
                <a:solidFill>
                  <a:schemeClr val="hlink"/>
                </a:solidFill>
              </a:rPr>
              <a:t>中的字符</a:t>
            </a:r>
            <a:r>
              <a:rPr lang="zh-CN" altLang="en-US" sz="2400" b="1" smtClean="0">
                <a:solidFill>
                  <a:srgbClr val="000000"/>
                </a:solidFill>
              </a:rPr>
              <a:t>，且</a:t>
            </a:r>
            <a:r>
              <a:rPr lang="zh-CN" altLang="en-US" sz="2400" b="1" u="sng" smtClean="0">
                <a:solidFill>
                  <a:srgbClr val="000000"/>
                </a:solidFill>
              </a:rPr>
              <a:t>初始容量</a:t>
            </a:r>
            <a:r>
              <a:rPr lang="zh-CN" altLang="en-US" sz="2400" b="1" smtClean="0">
                <a:solidFill>
                  <a:srgbClr val="000000"/>
                </a:solidFill>
              </a:rPr>
              <a:t>为参数</a:t>
            </a:r>
            <a:r>
              <a:rPr lang="en-US" altLang="zh-CN" sz="2400" b="1" smtClean="0">
                <a:solidFill>
                  <a:srgbClr val="000000"/>
                </a:solidFill>
              </a:rPr>
              <a:t>str</a:t>
            </a:r>
            <a:r>
              <a:rPr lang="zh-CN" altLang="en-US" sz="2400" b="1" smtClean="0">
                <a:solidFill>
                  <a:srgbClr val="000000"/>
                </a:solidFill>
              </a:rPr>
              <a:t>中的字符数目加上</a:t>
            </a:r>
            <a:r>
              <a:rPr lang="en-US" altLang="zh-CN" sz="2400" b="1" smtClean="0">
                <a:solidFill>
                  <a:srgbClr val="000000"/>
                </a:solidFill>
              </a:rPr>
              <a:t>16</a:t>
            </a:r>
            <a:r>
              <a:rPr lang="zh-CN" altLang="en-US" sz="2400" b="1" smtClean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563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第六章  常用数据类型处理类</a:t>
            </a:r>
          </a:p>
        </p:txBody>
      </p:sp>
      <p:sp>
        <p:nvSpPr>
          <p:cNvPr id="27650" name="文本占位符 5632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主要内容： </a:t>
            </a:r>
          </a:p>
          <a:p>
            <a:r>
              <a:rPr lang="en-US" altLang="zh-CN" smtClean="0"/>
              <a:t>6.1  String</a:t>
            </a:r>
            <a:r>
              <a:rPr lang="zh-CN" altLang="en-US" smtClean="0"/>
              <a:t>类  </a:t>
            </a:r>
          </a:p>
          <a:p>
            <a:r>
              <a:rPr lang="en-US" altLang="zh-CN" smtClean="0"/>
              <a:t>6.2  StringBuffer </a:t>
            </a:r>
            <a:r>
              <a:rPr lang="zh-CN" altLang="en-US" smtClean="0"/>
              <a:t>类  </a:t>
            </a:r>
          </a:p>
          <a:p>
            <a:r>
              <a:rPr lang="en-US" altLang="zh-CN" smtClean="0"/>
              <a:t>6.3  </a:t>
            </a:r>
            <a:r>
              <a:rPr lang="zh-CN" altLang="en-US" smtClean="0"/>
              <a:t>字符串的比较 </a:t>
            </a:r>
          </a:p>
          <a:p>
            <a:r>
              <a:rPr lang="en-US" altLang="zh-CN" smtClean="0"/>
              <a:t>6.4 </a:t>
            </a:r>
            <a:r>
              <a:rPr lang="zh-CN" altLang="en-US" smtClean="0"/>
              <a:t>基本数据类型包装类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49153"/>
          <p:cNvSpPr>
            <a:spLocks noGrp="1" noRot="1" noChangeArrowheads="1"/>
          </p:cNvSpPr>
          <p:nvPr>
            <p:ph type="title"/>
          </p:nvPr>
        </p:nvSpPr>
        <p:spPr>
          <a:xfrm>
            <a:off x="250825" y="333375"/>
            <a:ext cx="854075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6.2.2    </a:t>
            </a:r>
            <a:r>
              <a:rPr lang="zh-CN" altLang="en-US" sz="3600" b="1" smtClean="0">
                <a:solidFill>
                  <a:schemeClr val="tx1"/>
                </a:solidFill>
              </a:rPr>
              <a:t>长度和容量</a:t>
            </a:r>
          </a:p>
        </p:txBody>
      </p:sp>
      <p:sp>
        <p:nvSpPr>
          <p:cNvPr id="49155" name="内容占位符 49154"/>
          <p:cNvSpPr>
            <a:spLocks noGrp="1" noRot="1" noChangeArrowheads="1"/>
          </p:cNvSpPr>
          <p:nvPr>
            <p:ph idx="1"/>
          </p:nvPr>
        </p:nvSpPr>
        <p:spPr>
          <a:xfrm>
            <a:off x="395288" y="1773238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int length()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当前</a:t>
            </a:r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对象的实际长度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int capacity()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在不需要另外分配内存的情况下，</a:t>
            </a:r>
            <a:r>
              <a:rPr lang="en-US" altLang="zh-CN" sz="24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400" b="1" smtClean="0">
                <a:solidFill>
                  <a:srgbClr val="000000"/>
                </a:solidFill>
              </a:rPr>
              <a:t>对象可以存储的字符数目。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例子：</a:t>
            </a:r>
            <a:r>
              <a:rPr lang="en-US" altLang="zh-CN" sz="2400" b="1" smtClean="0">
                <a:solidFill>
                  <a:srgbClr val="000000"/>
                </a:solidFill>
              </a:rPr>
              <a:t>StringBuffer sb= new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StringBuffer("Hello");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	 System.out.println("length=" + sb.length() 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	 System.out.println("capacity=" + sb.capacity()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9159" name="圆角矩形标注 49158"/>
          <p:cNvSpPr>
            <a:spLocks noChangeArrowheads="1"/>
          </p:cNvSpPr>
          <p:nvPr/>
        </p:nvSpPr>
        <p:spPr bwMode="auto">
          <a:xfrm flipV="1">
            <a:off x="4067175" y="6021388"/>
            <a:ext cx="1368425" cy="431800"/>
          </a:xfrm>
          <a:prstGeom prst="wedgeRoundRectCallout">
            <a:avLst>
              <a:gd name="adj1" fmla="val -1162"/>
              <a:gd name="adj2" fmla="val 30992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altLang="zh-CN" sz="2000" b="1"/>
              <a:t>length=5</a:t>
            </a:r>
          </a:p>
        </p:txBody>
      </p:sp>
      <p:sp>
        <p:nvSpPr>
          <p:cNvPr id="49160" name="圆角矩形标注 49159"/>
          <p:cNvSpPr>
            <a:spLocks noChangeArrowheads="1"/>
          </p:cNvSpPr>
          <p:nvPr/>
        </p:nvSpPr>
        <p:spPr bwMode="auto">
          <a:xfrm flipV="1">
            <a:off x="6443663" y="5949950"/>
            <a:ext cx="2016125" cy="431800"/>
          </a:xfrm>
          <a:prstGeom prst="wedgeRoundRectCallout">
            <a:avLst>
              <a:gd name="adj1" fmla="val -33861"/>
              <a:gd name="adj2" fmla="val 2102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altLang="zh-CN" sz="2000" b="1"/>
              <a:t>capacity=21</a:t>
            </a:r>
          </a:p>
        </p:txBody>
      </p:sp>
      <p:sp>
        <p:nvSpPr>
          <p:cNvPr id="49161" name="圆角矩形标注 49160"/>
          <p:cNvSpPr>
            <a:spLocks noChangeArrowheads="1"/>
          </p:cNvSpPr>
          <p:nvPr/>
        </p:nvSpPr>
        <p:spPr bwMode="auto">
          <a:xfrm flipV="1">
            <a:off x="5219700" y="2565400"/>
            <a:ext cx="3419475" cy="431800"/>
          </a:xfrm>
          <a:prstGeom prst="wedgeRoundRectCallout">
            <a:avLst>
              <a:gd name="adj1" fmla="val -57153"/>
              <a:gd name="adj2" fmla="val -32647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circleNumDbPlain" startAt="3"/>
            </a:pPr>
            <a:r>
              <a:rPr lang="en-US" altLang="zh-CN" sz="2000" b="1"/>
              <a:t>StringBuffer (String str)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animBg="1"/>
      <p:bldP spid="49160" grpId="0" animBg="1"/>
      <p:bldP spid="491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50177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6.2.3    </a:t>
            </a:r>
            <a:r>
              <a:rPr lang="zh-CN" altLang="en-US" sz="3600" b="1" smtClean="0">
                <a:solidFill>
                  <a:schemeClr val="tx1"/>
                </a:solidFill>
              </a:rPr>
              <a:t>修改字符串</a:t>
            </a:r>
          </a:p>
        </p:txBody>
      </p:sp>
      <p:sp>
        <p:nvSpPr>
          <p:cNvPr id="50179" name="内容占位符 50178"/>
          <p:cNvSpPr>
            <a:spLocks noGrp="1" noRot="1" noChangeArrowheads="1"/>
          </p:cNvSpPr>
          <p:nvPr>
            <p:ph idx="1"/>
          </p:nvPr>
        </p:nvSpPr>
        <p:spPr>
          <a:xfrm>
            <a:off x="323850" y="1700213"/>
            <a:ext cx="8496300" cy="48244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circleNumDbPlain"/>
            </a:pPr>
            <a:r>
              <a:rPr lang="en-US" altLang="zh-CN" sz="2000" b="1" smtClean="0">
                <a:solidFill>
                  <a:srgbClr val="000000"/>
                </a:solidFill>
              </a:rPr>
              <a:t>append ()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	</a:t>
            </a:r>
            <a:r>
              <a:rPr lang="zh-CN" altLang="en-US" sz="2000" b="1" smtClean="0">
                <a:solidFill>
                  <a:srgbClr val="000000"/>
                </a:solidFill>
              </a:rPr>
              <a:t>将任意类型的数据以字符串形式连接到</a:t>
            </a:r>
            <a:r>
              <a:rPr lang="en-US" altLang="zh-CN" sz="20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000" b="1" smtClean="0">
                <a:solidFill>
                  <a:srgbClr val="000000"/>
                </a:solidFill>
              </a:rPr>
              <a:t>对象的</a:t>
            </a:r>
            <a:r>
              <a:rPr lang="zh-CN" altLang="en-US" sz="2000" b="1" smtClean="0">
                <a:solidFill>
                  <a:schemeClr val="hlink"/>
                </a:solidFill>
              </a:rPr>
              <a:t>后面</a:t>
            </a:r>
            <a:r>
              <a:rPr lang="zh-CN" altLang="en-US" sz="2000" b="1" smtClean="0">
                <a:solidFill>
                  <a:srgbClr val="000000"/>
                </a:solidFill>
              </a:rPr>
              <a:t>。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000" b="1" smtClean="0">
                <a:solidFill>
                  <a:srgbClr val="000000"/>
                </a:solidFill>
              </a:rPr>
              <a:t>类提供了</a:t>
            </a:r>
            <a:r>
              <a:rPr lang="en-US" altLang="zh-CN" sz="2000" b="1" smtClean="0">
                <a:solidFill>
                  <a:srgbClr val="000000"/>
                </a:solidFill>
              </a:rPr>
              <a:t>11</a:t>
            </a:r>
            <a:r>
              <a:rPr lang="zh-CN" altLang="en-US" sz="2000" b="1" smtClean="0">
                <a:solidFill>
                  <a:srgbClr val="000000"/>
                </a:solidFill>
              </a:rPr>
              <a:t>种重载的</a:t>
            </a:r>
            <a:r>
              <a:rPr lang="en-US" altLang="zh-CN" sz="2000" b="1" smtClean="0">
                <a:solidFill>
                  <a:srgbClr val="000000"/>
                </a:solidFill>
              </a:rPr>
              <a:t>append</a:t>
            </a:r>
            <a:r>
              <a:rPr lang="zh-CN" altLang="en-US" sz="2000" b="1" smtClean="0">
                <a:solidFill>
                  <a:srgbClr val="000000"/>
                </a:solidFill>
              </a:rPr>
              <a:t>方法，以便将各种类型的数据添加到</a:t>
            </a:r>
            <a:r>
              <a:rPr lang="en-US" altLang="zh-CN" sz="20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000" b="1" smtClean="0">
                <a:solidFill>
                  <a:srgbClr val="000000"/>
                </a:solidFill>
              </a:rPr>
              <a:t>对象的</a:t>
            </a:r>
            <a:r>
              <a:rPr lang="zh-CN" altLang="en-US" sz="2000" b="1" smtClean="0">
                <a:solidFill>
                  <a:schemeClr val="hlink"/>
                </a:solidFill>
              </a:rPr>
              <a:t>后面</a:t>
            </a:r>
            <a:r>
              <a:rPr lang="zh-CN" altLang="en-US" sz="2000" b="1" smtClean="0">
                <a:solidFill>
                  <a:srgbClr val="000000"/>
                </a:solidFill>
              </a:rPr>
              <a:t>。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000" b="1" smtClean="0">
                <a:solidFill>
                  <a:srgbClr val="000000"/>
                </a:solidFill>
              </a:rPr>
              <a:t>例如：  </a:t>
            </a:r>
            <a:r>
              <a:rPr lang="en-US" altLang="zh-CN" sz="2000" b="1" smtClean="0">
                <a:solidFill>
                  <a:srgbClr val="000000"/>
                </a:solidFill>
              </a:rPr>
              <a:t>StringBuffer append (</a:t>
            </a:r>
            <a:r>
              <a:rPr lang="en-US" altLang="zh-CN" sz="2000" b="1" smtClean="0"/>
              <a:t>String str</a:t>
            </a:r>
            <a:r>
              <a:rPr lang="en-US" altLang="zh-CN" sz="2000" b="1" smtClean="0">
                <a:solidFill>
                  <a:srgbClr val="00000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		         StringBuffer append (</a:t>
            </a:r>
            <a:r>
              <a:rPr lang="en-US" altLang="zh-CN" sz="2000" b="1" smtClean="0"/>
              <a:t>int num</a:t>
            </a:r>
            <a:r>
              <a:rPr lang="en-US" altLang="zh-CN" sz="2000" b="1" smtClean="0">
                <a:solidFill>
                  <a:srgbClr val="00000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	             StringBuffer append (</a:t>
            </a:r>
            <a:r>
              <a:rPr lang="en-US" altLang="zh-CN" sz="2000" b="1" smtClean="0"/>
              <a:t>Object obj</a:t>
            </a:r>
            <a:r>
              <a:rPr lang="en-US" altLang="zh-CN" sz="2000" b="1" smtClean="0">
                <a:solidFill>
                  <a:srgbClr val="00000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smtClean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circleNumDbPlain" startAt="2"/>
            </a:pPr>
            <a:r>
              <a:rPr lang="en-US" altLang="zh-CN" sz="2000" b="1" smtClean="0">
                <a:solidFill>
                  <a:srgbClr val="000000"/>
                </a:solidFill>
              </a:rPr>
              <a:t>insert ()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	</a:t>
            </a:r>
            <a:r>
              <a:rPr lang="zh-CN" altLang="en-US" sz="2000" b="1" smtClean="0">
                <a:solidFill>
                  <a:srgbClr val="000000"/>
                </a:solidFill>
              </a:rPr>
              <a:t>将任意类型的数据以字符串形式插入到</a:t>
            </a:r>
            <a:r>
              <a:rPr lang="en-US" altLang="zh-CN" sz="20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000" b="1" smtClean="0">
                <a:solidFill>
                  <a:srgbClr val="000000"/>
                </a:solidFill>
              </a:rPr>
              <a:t>对象的</a:t>
            </a:r>
            <a:r>
              <a:rPr lang="zh-CN" altLang="en-US" sz="2000" b="1" smtClean="0">
                <a:solidFill>
                  <a:schemeClr val="hlink"/>
                </a:solidFill>
              </a:rPr>
              <a:t>任意位置</a:t>
            </a:r>
            <a:r>
              <a:rPr lang="zh-CN" altLang="en-US" sz="2000" b="1" smtClean="0">
                <a:solidFill>
                  <a:srgbClr val="000000"/>
                </a:solidFill>
              </a:rPr>
              <a:t>。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000" b="1" smtClean="0">
                <a:solidFill>
                  <a:srgbClr val="000000"/>
                </a:solidFill>
              </a:rPr>
              <a:t>类提供</a:t>
            </a:r>
            <a:r>
              <a:rPr lang="en-US" altLang="zh-CN" sz="2000" b="1" smtClean="0">
                <a:solidFill>
                  <a:srgbClr val="000000"/>
                </a:solidFill>
              </a:rPr>
              <a:t>10</a:t>
            </a:r>
            <a:r>
              <a:rPr lang="zh-CN" altLang="en-US" sz="2000" b="1" smtClean="0">
                <a:solidFill>
                  <a:srgbClr val="000000"/>
                </a:solidFill>
              </a:rPr>
              <a:t>种重载的</a:t>
            </a:r>
            <a:r>
              <a:rPr lang="en-US" altLang="zh-CN" sz="2000" b="1" smtClean="0">
                <a:solidFill>
                  <a:srgbClr val="000000"/>
                </a:solidFill>
              </a:rPr>
              <a:t>insert</a:t>
            </a:r>
            <a:r>
              <a:rPr lang="zh-CN" altLang="en-US" sz="2000" b="1" smtClean="0">
                <a:solidFill>
                  <a:srgbClr val="000000"/>
                </a:solidFill>
              </a:rPr>
              <a:t>方法，以便在</a:t>
            </a:r>
            <a:r>
              <a:rPr lang="en-US" altLang="zh-CN" sz="2000" b="1" smtClean="0">
                <a:solidFill>
                  <a:srgbClr val="000000"/>
                </a:solidFill>
              </a:rPr>
              <a:t>StringBuffer</a:t>
            </a:r>
            <a:r>
              <a:rPr lang="zh-CN" altLang="en-US" sz="2000" b="1" smtClean="0">
                <a:solidFill>
                  <a:srgbClr val="000000"/>
                </a:solidFill>
              </a:rPr>
              <a:t>对象的</a:t>
            </a:r>
            <a:r>
              <a:rPr lang="zh-CN" altLang="en-US" sz="2000" b="1" smtClean="0">
                <a:solidFill>
                  <a:schemeClr val="hlink"/>
                </a:solidFill>
              </a:rPr>
              <a:t>任何位置</a:t>
            </a:r>
            <a:r>
              <a:rPr lang="zh-CN" altLang="en-US" sz="2000" b="1" smtClean="0">
                <a:solidFill>
                  <a:srgbClr val="000000"/>
                </a:solidFill>
              </a:rPr>
              <a:t>插入各种类型的数据。 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000" b="1" smtClean="0">
                <a:solidFill>
                  <a:srgbClr val="000000"/>
                </a:solidFill>
              </a:rPr>
              <a:t>例如： </a:t>
            </a:r>
            <a:r>
              <a:rPr lang="en-US" altLang="zh-CN" sz="2000" b="1" smtClean="0">
                <a:solidFill>
                  <a:srgbClr val="000000"/>
                </a:solidFill>
              </a:rPr>
              <a:t>StringBuffer insert (</a:t>
            </a:r>
            <a:r>
              <a:rPr lang="en-US" altLang="zh-CN" sz="2000" b="1" smtClean="0"/>
              <a:t>int index, String str</a:t>
            </a:r>
            <a:r>
              <a:rPr lang="en-US" altLang="zh-CN" sz="2000" b="1" smtClean="0">
                <a:solidFill>
                  <a:srgbClr val="00000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	            StringBuffer insert (</a:t>
            </a:r>
            <a:r>
              <a:rPr lang="en-US" altLang="zh-CN" sz="2000" b="1" smtClean="0"/>
              <a:t>int index, char ch</a:t>
            </a:r>
            <a:r>
              <a:rPr lang="en-US" altLang="zh-CN" sz="2000" b="1" smtClean="0">
                <a:solidFill>
                  <a:srgbClr val="00000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	            StringBuffer insert (</a:t>
            </a:r>
            <a:r>
              <a:rPr lang="en-US" altLang="zh-CN" sz="2000" b="1" smtClean="0"/>
              <a:t>int index, Object obj</a:t>
            </a:r>
            <a:r>
              <a:rPr lang="en-US" altLang="zh-CN" sz="2000" b="1" smtClean="0">
                <a:solidFill>
                  <a:srgbClr val="000000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smtClean="0">
              <a:solidFill>
                <a:srgbClr val="000000"/>
              </a:solidFill>
            </a:endParaRPr>
          </a:p>
        </p:txBody>
      </p:sp>
      <p:sp>
        <p:nvSpPr>
          <p:cNvPr id="50180" name="矩形 50179"/>
          <p:cNvSpPr>
            <a:spLocks noChangeArrowheads="1"/>
          </p:cNvSpPr>
          <p:nvPr/>
        </p:nvSpPr>
        <p:spPr bwMode="auto">
          <a:xfrm>
            <a:off x="6011863" y="3429000"/>
            <a:ext cx="360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81" name="矩形 50180"/>
          <p:cNvSpPr>
            <a:spLocks noChangeArrowheads="1"/>
          </p:cNvSpPr>
          <p:nvPr/>
        </p:nvSpPr>
        <p:spPr bwMode="auto">
          <a:xfrm>
            <a:off x="6372225" y="3429000"/>
            <a:ext cx="360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82" name="矩形 50181"/>
          <p:cNvSpPr>
            <a:spLocks noChangeArrowheads="1"/>
          </p:cNvSpPr>
          <p:nvPr/>
        </p:nvSpPr>
        <p:spPr bwMode="auto">
          <a:xfrm>
            <a:off x="6732588" y="3429000"/>
            <a:ext cx="360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83" name="矩形 50182"/>
          <p:cNvSpPr>
            <a:spLocks noChangeArrowheads="1"/>
          </p:cNvSpPr>
          <p:nvPr/>
        </p:nvSpPr>
        <p:spPr bwMode="auto">
          <a:xfrm>
            <a:off x="7091363" y="3429000"/>
            <a:ext cx="360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84" name="矩形 50183"/>
          <p:cNvSpPr>
            <a:spLocks noChangeArrowheads="1"/>
          </p:cNvSpPr>
          <p:nvPr/>
        </p:nvSpPr>
        <p:spPr bwMode="auto">
          <a:xfrm>
            <a:off x="7453313" y="3429000"/>
            <a:ext cx="3603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85" name="矩形 50184"/>
          <p:cNvSpPr>
            <a:spLocks noChangeArrowheads="1"/>
          </p:cNvSpPr>
          <p:nvPr/>
        </p:nvSpPr>
        <p:spPr bwMode="auto">
          <a:xfrm>
            <a:off x="7813675" y="3429000"/>
            <a:ext cx="360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86" name="矩形 50185"/>
          <p:cNvSpPr>
            <a:spLocks noChangeArrowheads="1"/>
          </p:cNvSpPr>
          <p:nvPr/>
        </p:nvSpPr>
        <p:spPr bwMode="auto">
          <a:xfrm>
            <a:off x="8172450" y="3429000"/>
            <a:ext cx="3603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88" name="直接连接符 50187"/>
          <p:cNvSpPr>
            <a:spLocks noChangeShapeType="1"/>
          </p:cNvSpPr>
          <p:nvPr/>
        </p:nvSpPr>
        <p:spPr bwMode="auto">
          <a:xfrm>
            <a:off x="8675688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90" name="矩形 50189"/>
          <p:cNvSpPr>
            <a:spLocks noChangeArrowheads="1"/>
          </p:cNvSpPr>
          <p:nvPr/>
        </p:nvSpPr>
        <p:spPr bwMode="auto">
          <a:xfrm>
            <a:off x="8532813" y="3429000"/>
            <a:ext cx="360362" cy="287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91" name="矩形 50190"/>
          <p:cNvSpPr>
            <a:spLocks noChangeArrowheads="1"/>
          </p:cNvSpPr>
          <p:nvPr/>
        </p:nvSpPr>
        <p:spPr bwMode="auto">
          <a:xfrm>
            <a:off x="7740650" y="2687638"/>
            <a:ext cx="13388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append ()</a:t>
            </a:r>
          </a:p>
        </p:txBody>
      </p:sp>
      <p:sp>
        <p:nvSpPr>
          <p:cNvPr id="50192" name="矩形 50191"/>
          <p:cNvSpPr>
            <a:spLocks noChangeArrowheads="1"/>
          </p:cNvSpPr>
          <p:nvPr/>
        </p:nvSpPr>
        <p:spPr bwMode="auto">
          <a:xfrm>
            <a:off x="6011863" y="6237288"/>
            <a:ext cx="36036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93" name="矩形 50192"/>
          <p:cNvSpPr>
            <a:spLocks noChangeArrowheads="1"/>
          </p:cNvSpPr>
          <p:nvPr/>
        </p:nvSpPr>
        <p:spPr bwMode="auto">
          <a:xfrm>
            <a:off x="6372225" y="6237288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94" name="矩形 50193"/>
          <p:cNvSpPr>
            <a:spLocks noChangeArrowheads="1"/>
          </p:cNvSpPr>
          <p:nvPr/>
        </p:nvSpPr>
        <p:spPr bwMode="auto">
          <a:xfrm>
            <a:off x="6732588" y="6237288"/>
            <a:ext cx="36036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95" name="矩形 50194"/>
          <p:cNvSpPr>
            <a:spLocks noChangeArrowheads="1"/>
          </p:cNvSpPr>
          <p:nvPr/>
        </p:nvSpPr>
        <p:spPr bwMode="auto">
          <a:xfrm>
            <a:off x="7091363" y="6237288"/>
            <a:ext cx="360362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96" name="矩形 50195"/>
          <p:cNvSpPr>
            <a:spLocks noChangeArrowheads="1"/>
          </p:cNvSpPr>
          <p:nvPr/>
        </p:nvSpPr>
        <p:spPr bwMode="auto">
          <a:xfrm>
            <a:off x="7453313" y="6237288"/>
            <a:ext cx="36036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97" name="矩形 50196"/>
          <p:cNvSpPr>
            <a:spLocks noChangeArrowheads="1"/>
          </p:cNvSpPr>
          <p:nvPr/>
        </p:nvSpPr>
        <p:spPr bwMode="auto">
          <a:xfrm>
            <a:off x="7813675" y="6237288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198" name="矩形 50197"/>
          <p:cNvSpPr>
            <a:spLocks noChangeArrowheads="1"/>
          </p:cNvSpPr>
          <p:nvPr/>
        </p:nvSpPr>
        <p:spPr bwMode="auto">
          <a:xfrm>
            <a:off x="8172450" y="6237288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200" name="直接连接符 50199"/>
          <p:cNvSpPr>
            <a:spLocks noChangeShapeType="1"/>
          </p:cNvSpPr>
          <p:nvPr/>
        </p:nvSpPr>
        <p:spPr bwMode="auto">
          <a:xfrm>
            <a:off x="7308850" y="5805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201" name="矩形 50200"/>
          <p:cNvSpPr>
            <a:spLocks noChangeArrowheads="1"/>
          </p:cNvSpPr>
          <p:nvPr/>
        </p:nvSpPr>
        <p:spPr bwMode="auto">
          <a:xfrm>
            <a:off x="8531225" y="6237288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202" name="矩形 50201"/>
          <p:cNvSpPr>
            <a:spLocks noChangeArrowheads="1"/>
          </p:cNvSpPr>
          <p:nvPr/>
        </p:nvSpPr>
        <p:spPr bwMode="auto">
          <a:xfrm>
            <a:off x="6842125" y="5495925"/>
            <a:ext cx="1122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insert ()</a:t>
            </a:r>
          </a:p>
        </p:txBody>
      </p:sp>
      <p:sp>
        <p:nvSpPr>
          <p:cNvPr id="50205" name="任意多边形 50204"/>
          <p:cNvSpPr>
            <a:spLocks noChangeArrowheads="1"/>
          </p:cNvSpPr>
          <p:nvPr/>
        </p:nvSpPr>
        <p:spPr bwMode="auto">
          <a:xfrm>
            <a:off x="4752975" y="6092825"/>
            <a:ext cx="2484438" cy="64928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204" y="272"/>
              </a:cxn>
              <a:cxn ang="0">
                <a:pos x="1338" y="409"/>
              </a:cxn>
              <a:cxn ang="0">
                <a:pos x="1564" y="272"/>
              </a:cxn>
            </a:cxnLst>
            <a:rect l="0" t="0" r="r" b="b"/>
            <a:pathLst>
              <a:path w="1565" h="409">
                <a:moveTo>
                  <a:pt x="113" y="0"/>
                </a:moveTo>
                <a:cubicBezTo>
                  <a:pt x="56" y="102"/>
                  <a:pt x="0" y="204"/>
                  <a:pt x="204" y="272"/>
                </a:cubicBezTo>
                <a:cubicBezTo>
                  <a:pt x="408" y="340"/>
                  <a:pt x="1111" y="409"/>
                  <a:pt x="1338" y="409"/>
                </a:cubicBezTo>
                <a:cubicBezTo>
                  <a:pt x="1565" y="409"/>
                  <a:pt x="1564" y="340"/>
                  <a:pt x="1564" y="27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 animBg="1"/>
      <p:bldP spid="50191" grpId="0"/>
      <p:bldP spid="50200" grpId="0" animBg="1"/>
      <p:bldP spid="502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31745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6.3  </a:t>
            </a:r>
            <a:r>
              <a:rPr lang="zh-CN" altLang="en-US" sz="3600" b="1" smtClean="0">
                <a:solidFill>
                  <a:schemeClr val="tx1"/>
                </a:solidFill>
              </a:rPr>
              <a:t>字符串的比较</a:t>
            </a:r>
          </a:p>
        </p:txBody>
      </p:sp>
      <p:sp>
        <p:nvSpPr>
          <p:cNvPr id="31747" name="内容占位符 31746"/>
          <p:cNvSpPr>
            <a:spLocks noGrp="1" noRot="1" noChangeArrowheads="1"/>
          </p:cNvSpPr>
          <p:nvPr>
            <p:ph idx="1"/>
          </p:nvPr>
        </p:nvSpPr>
        <p:spPr>
          <a:xfrm>
            <a:off x="250825" y="1628775"/>
            <a:ext cx="8424863" cy="453707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AutoNum type="circleNumDbPlain"/>
            </a:pPr>
            <a:r>
              <a:rPr lang="en-US" altLang="zh-CN" sz="2400" b="1" smtClean="0">
                <a:solidFill>
                  <a:srgbClr val="000000"/>
                </a:solidFill>
              </a:rPr>
              <a:t>boolean equals (</a:t>
            </a:r>
            <a:r>
              <a:rPr lang="en-US" altLang="zh-CN" sz="2400" b="1" smtClean="0"/>
              <a:t>String s2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比较两个字符串的值是否相等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circleNumDbPlain" startAt="2"/>
            </a:pPr>
            <a:r>
              <a:rPr lang="en-US" altLang="zh-CN" sz="2400" b="1" smtClean="0">
                <a:solidFill>
                  <a:srgbClr val="000000"/>
                </a:solidFill>
              </a:rPr>
              <a:t>boolean equalsIgnoreCase (</a:t>
            </a:r>
            <a:r>
              <a:rPr lang="en-US" altLang="zh-CN" sz="2400" b="1" smtClean="0"/>
              <a:t>String s2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	</a:t>
            </a:r>
            <a:r>
              <a:rPr lang="zh-CN" altLang="en-US" sz="2400" b="1" smtClean="0">
                <a:solidFill>
                  <a:srgbClr val="000000"/>
                </a:solidFill>
              </a:rPr>
              <a:t>比较两个字符串的值是否相等，忽略大小写</a:t>
            </a:r>
          </a:p>
          <a:p>
            <a:pPr marL="457200" indent="-457200">
              <a:lnSpc>
                <a:spcPct val="8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比较两个字符串是否相等，只有给定的两个字符串的长度和内容完全一致，才返回</a:t>
            </a:r>
            <a:r>
              <a:rPr lang="en-US" altLang="zh-CN" sz="2400" b="1" smtClean="0">
                <a:solidFill>
                  <a:srgbClr val="000000"/>
                </a:solidFill>
              </a:rPr>
              <a:t>true</a:t>
            </a:r>
            <a:r>
              <a:rPr lang="zh-CN" altLang="en-US" sz="2400" b="1" smtClean="0">
                <a:solidFill>
                  <a:srgbClr val="000000"/>
                </a:solidFill>
              </a:rPr>
              <a:t>，否则返回</a:t>
            </a:r>
            <a:r>
              <a:rPr lang="en-US" altLang="zh-CN" sz="2400" b="1" smtClean="0">
                <a:solidFill>
                  <a:srgbClr val="000000"/>
                </a:solidFill>
              </a:rPr>
              <a:t>false</a:t>
            </a:r>
            <a:r>
              <a:rPr lang="zh-CN" altLang="en-US" sz="2400" b="1" smtClean="0">
                <a:solidFill>
                  <a:srgbClr val="000000"/>
                </a:solidFill>
              </a:rPr>
              <a:t>。</a:t>
            </a:r>
          </a:p>
          <a:p>
            <a:pPr marL="457200" indent="-457200">
              <a:lnSpc>
                <a:spcPct val="8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例如：</a:t>
            </a:r>
            <a:r>
              <a:rPr lang="en-US" altLang="zh-CN" sz="2400" b="1" smtClean="0">
                <a:solidFill>
                  <a:srgbClr val="000000"/>
                </a:solidFill>
              </a:rPr>
              <a:t>String s1="a";</a:t>
            </a:r>
          </a:p>
          <a:p>
            <a:pPr marL="1676400" lvl="3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String s2=new String ("a") ;</a:t>
            </a:r>
          </a:p>
          <a:p>
            <a:pPr marL="1676400" lvl="3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String s3="A";</a:t>
            </a:r>
          </a:p>
          <a:p>
            <a:pPr marL="1676400" lvl="3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System.out.println(s1.equals(s2));</a:t>
            </a:r>
          </a:p>
          <a:p>
            <a:pPr marL="1676400" lvl="3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System.out.println(s1.equals(s3));</a:t>
            </a:r>
          </a:p>
          <a:p>
            <a:pPr marL="1676400" lvl="3" indent="-3048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System.out.println(s1.equalsIgnoreCase (s3));</a:t>
            </a:r>
          </a:p>
        </p:txBody>
      </p:sp>
      <p:sp>
        <p:nvSpPr>
          <p:cNvPr id="31751" name="圆角矩形标注 31750"/>
          <p:cNvSpPr>
            <a:spLocks noChangeArrowheads="1"/>
          </p:cNvSpPr>
          <p:nvPr/>
        </p:nvSpPr>
        <p:spPr bwMode="auto">
          <a:xfrm>
            <a:off x="6300788" y="3789363"/>
            <a:ext cx="1223962" cy="503237"/>
          </a:xfrm>
          <a:prstGeom prst="wedgeRoundRectCallout">
            <a:avLst>
              <a:gd name="adj1" fmla="val -90468"/>
              <a:gd name="adj2" fmla="val 17302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b="1"/>
              <a:t>true</a:t>
            </a:r>
          </a:p>
        </p:txBody>
      </p:sp>
      <p:sp>
        <p:nvSpPr>
          <p:cNvPr id="31752" name="圆角矩形标注 31751"/>
          <p:cNvSpPr>
            <a:spLocks noChangeArrowheads="1"/>
          </p:cNvSpPr>
          <p:nvPr/>
        </p:nvSpPr>
        <p:spPr bwMode="auto">
          <a:xfrm>
            <a:off x="7092950" y="4508500"/>
            <a:ext cx="1223963" cy="433388"/>
          </a:xfrm>
          <a:prstGeom prst="wedgeRoundRectCallout">
            <a:avLst>
              <a:gd name="adj1" fmla="val -115370"/>
              <a:gd name="adj2" fmla="val 14560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b="1"/>
              <a:t>false</a:t>
            </a:r>
          </a:p>
        </p:txBody>
      </p:sp>
      <p:sp>
        <p:nvSpPr>
          <p:cNvPr id="31753" name="圆角矩形标注 31752"/>
          <p:cNvSpPr>
            <a:spLocks noChangeArrowheads="1"/>
          </p:cNvSpPr>
          <p:nvPr/>
        </p:nvSpPr>
        <p:spPr bwMode="auto">
          <a:xfrm>
            <a:off x="7380288" y="6092825"/>
            <a:ext cx="1223962" cy="433388"/>
          </a:xfrm>
          <a:prstGeom prst="wedgeRoundRectCallout">
            <a:avLst>
              <a:gd name="adj1" fmla="val -129639"/>
              <a:gd name="adj2" fmla="val -957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b="1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53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0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charRg st="101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2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charRg st="122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7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charRg st="174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92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charRg st="192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21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charRg st="221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3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charRg st="236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71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charRg st="271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06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1747">
                                            <p:txEl>
                                              <p:charRg st="306" end="3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/>
      <p:bldP spid="31752" grpId="0" animBg="1"/>
      <p:bldP spid="317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3584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注意</a:t>
            </a:r>
          </a:p>
        </p:txBody>
      </p:sp>
      <p:sp>
        <p:nvSpPr>
          <p:cNvPr id="35843" name="内容占位符 3584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sz="2400" b="1" smtClean="0"/>
          </a:p>
          <a:p>
            <a:pPr>
              <a:lnSpc>
                <a:spcPct val="80000"/>
              </a:lnSpc>
            </a:pPr>
            <a:r>
              <a:rPr lang="zh-CN" altLang="en-US" sz="2400" b="1" smtClean="0"/>
              <a:t>对于字符串的比较，还可以使用等于运算符（＝＝）。</a:t>
            </a:r>
          </a:p>
          <a:p>
            <a:pPr>
              <a:lnSpc>
                <a:spcPct val="80000"/>
              </a:lnSpc>
            </a:pPr>
            <a:r>
              <a:rPr lang="zh-CN" altLang="en-US" sz="2400" b="1" smtClean="0"/>
              <a:t>与</a:t>
            </a:r>
            <a:r>
              <a:rPr lang="en-US" altLang="zh-CN" sz="2400" b="1" smtClean="0"/>
              <a:t>equals</a:t>
            </a:r>
            <a:r>
              <a:rPr lang="zh-CN" altLang="en-US" sz="2400" b="1" smtClean="0"/>
              <a:t>方法不同， “＝＝”不是比较两个字符串的值是否相等，而是比较两个对象变量的值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字符串在内存的地址</a:t>
            </a:r>
            <a:r>
              <a:rPr lang="en-US" altLang="zh-CN" sz="2400" b="1" smtClean="0"/>
              <a:t>)</a:t>
            </a:r>
            <a:r>
              <a:rPr lang="zh-CN" altLang="en-US" sz="2400" b="1" smtClean="0"/>
              <a:t>是否相等，即是否指向同一个字符串对象。</a:t>
            </a:r>
          </a:p>
          <a:p>
            <a:pPr>
              <a:lnSpc>
                <a:spcPct val="80000"/>
              </a:lnSpc>
            </a:pPr>
            <a:r>
              <a:rPr lang="zh-CN" altLang="en-US" sz="2400" b="1" smtClean="0"/>
              <a:t>在进行对象比较时，要特别注意比较的是对象的值，还是对象变量的值，如果要判定对象的值是否相等，使用</a:t>
            </a:r>
            <a:r>
              <a:rPr lang="en-US" altLang="zh-CN" sz="2400" b="1" smtClean="0"/>
              <a:t>equals</a:t>
            </a:r>
            <a:r>
              <a:rPr lang="zh-CN" altLang="en-US" sz="2400" b="1" smtClean="0"/>
              <a:t>方法，如果是判定两个对象变量的值是否相等，则使用“＝＝”运算符。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矩形 79875"/>
          <p:cNvSpPr>
            <a:spLocks noChangeArrowheads="1"/>
          </p:cNvSpPr>
          <p:nvPr/>
        </p:nvSpPr>
        <p:spPr bwMode="auto">
          <a:xfrm>
            <a:off x="1547813" y="2181225"/>
            <a:ext cx="1576387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0x1234567</a:t>
            </a:r>
          </a:p>
        </p:txBody>
      </p:sp>
      <p:sp>
        <p:nvSpPr>
          <p:cNvPr id="79877" name="椭圆 79876"/>
          <p:cNvSpPr>
            <a:spLocks noChangeArrowheads="1"/>
          </p:cNvSpPr>
          <p:nvPr/>
        </p:nvSpPr>
        <p:spPr bwMode="auto">
          <a:xfrm>
            <a:off x="5340350" y="1863725"/>
            <a:ext cx="1752600" cy="1565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"</a:t>
            </a:r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"</a:t>
            </a:r>
          </a:p>
        </p:txBody>
      </p:sp>
      <p:sp>
        <p:nvSpPr>
          <p:cNvPr id="79878" name="矩形 79877"/>
          <p:cNvSpPr>
            <a:spLocks noChangeArrowheads="1"/>
          </p:cNvSpPr>
          <p:nvPr/>
        </p:nvSpPr>
        <p:spPr bwMode="auto">
          <a:xfrm>
            <a:off x="1403350" y="4365625"/>
            <a:ext cx="163512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0x1234568</a:t>
            </a:r>
          </a:p>
        </p:txBody>
      </p:sp>
      <p:sp>
        <p:nvSpPr>
          <p:cNvPr id="79879" name="椭圆 79878"/>
          <p:cNvSpPr>
            <a:spLocks noChangeArrowheads="1"/>
          </p:cNvSpPr>
          <p:nvPr/>
        </p:nvSpPr>
        <p:spPr bwMode="auto">
          <a:xfrm>
            <a:off x="5343525" y="4724400"/>
            <a:ext cx="1676400" cy="1512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"</a:t>
            </a:r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"</a:t>
            </a:r>
          </a:p>
        </p:txBody>
      </p:sp>
      <p:sp>
        <p:nvSpPr>
          <p:cNvPr id="79880" name="文本框 79879"/>
          <p:cNvSpPr txBox="1">
            <a:spLocks noChangeArrowheads="1"/>
          </p:cNvSpPr>
          <p:nvPr/>
        </p:nvSpPr>
        <p:spPr bwMode="auto">
          <a:xfrm>
            <a:off x="7164388" y="23495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 Narrow" pitchFamily="34" charset="0"/>
              </a:rPr>
              <a:t>对象的值</a:t>
            </a:r>
          </a:p>
        </p:txBody>
      </p:sp>
      <p:sp>
        <p:nvSpPr>
          <p:cNvPr id="79881" name="文本框 79880"/>
          <p:cNvSpPr txBox="1">
            <a:spLocks noChangeArrowheads="1"/>
          </p:cNvSpPr>
          <p:nvPr/>
        </p:nvSpPr>
        <p:spPr bwMode="auto">
          <a:xfrm>
            <a:off x="7092950" y="5373688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 Narrow" pitchFamily="34" charset="0"/>
              </a:rPr>
              <a:t>对象的值</a:t>
            </a:r>
          </a:p>
        </p:txBody>
      </p:sp>
      <p:sp>
        <p:nvSpPr>
          <p:cNvPr id="79882" name="文本框 79881"/>
          <p:cNvSpPr txBox="1">
            <a:spLocks noChangeArrowheads="1"/>
          </p:cNvSpPr>
          <p:nvPr/>
        </p:nvSpPr>
        <p:spPr bwMode="auto">
          <a:xfrm>
            <a:off x="539750" y="1463675"/>
            <a:ext cx="2830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latin typeface="Arial Narrow" pitchFamily="34" charset="0"/>
              </a:rPr>
              <a:t>对象变量</a:t>
            </a:r>
            <a:r>
              <a:rPr lang="en-US" altLang="zh-CN" sz="2000">
                <a:latin typeface="Arial Narrow" pitchFamily="34" charset="0"/>
              </a:rPr>
              <a:t>(</a:t>
            </a:r>
            <a:r>
              <a:rPr lang="zh-CN" altLang="en-US" sz="2000">
                <a:latin typeface="Arial Narrow" pitchFamily="34" charset="0"/>
              </a:rPr>
              <a:t>引用</a:t>
            </a:r>
            <a:r>
              <a:rPr lang="en-US" altLang="zh-CN" sz="2000">
                <a:latin typeface="Arial Narrow" pitchFamily="34" charset="0"/>
              </a:rPr>
              <a:t>)s1</a:t>
            </a:r>
            <a:r>
              <a:rPr lang="zh-CN" altLang="en-US" sz="2000">
                <a:latin typeface="Arial Narrow" pitchFamily="34" charset="0"/>
              </a:rPr>
              <a:t>，值是</a:t>
            </a:r>
          </a:p>
          <a:p>
            <a:r>
              <a:rPr lang="zh-CN" altLang="en-US" sz="2000">
                <a:latin typeface="Arial Narrow" pitchFamily="34" charset="0"/>
              </a:rPr>
              <a:t>对象在内存的地址</a:t>
            </a:r>
          </a:p>
        </p:txBody>
      </p:sp>
      <p:sp>
        <p:nvSpPr>
          <p:cNvPr id="79883" name="文本框 79882"/>
          <p:cNvSpPr txBox="1">
            <a:spLocks noChangeArrowheads="1"/>
          </p:cNvSpPr>
          <p:nvPr/>
        </p:nvSpPr>
        <p:spPr bwMode="auto">
          <a:xfrm>
            <a:off x="684213" y="5275263"/>
            <a:ext cx="2906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对象变量</a:t>
            </a:r>
            <a:r>
              <a:rPr lang="en-US" altLang="zh-CN" sz="2000"/>
              <a:t>(</a:t>
            </a:r>
            <a:r>
              <a:rPr lang="zh-CN" altLang="en-US" sz="2000"/>
              <a:t>引用</a:t>
            </a:r>
            <a:r>
              <a:rPr lang="en-US" altLang="zh-CN" sz="2000"/>
              <a:t>)s2</a:t>
            </a:r>
            <a:r>
              <a:rPr lang="zh-CN" altLang="en-US" sz="2000"/>
              <a:t>，值是</a:t>
            </a:r>
          </a:p>
          <a:p>
            <a:r>
              <a:rPr lang="zh-CN" altLang="en-US" sz="2000"/>
              <a:t>对象在内存的地址</a:t>
            </a:r>
            <a:endParaRPr lang="zh-CN" altLang="en-US" sz="2000">
              <a:latin typeface="Arial Narrow" pitchFamily="34" charset="0"/>
            </a:endParaRPr>
          </a:p>
        </p:txBody>
      </p:sp>
      <p:sp>
        <p:nvSpPr>
          <p:cNvPr id="79884" name="直接连接符 79883"/>
          <p:cNvSpPr>
            <a:spLocks noChangeShapeType="1"/>
          </p:cNvSpPr>
          <p:nvPr/>
        </p:nvSpPr>
        <p:spPr bwMode="auto">
          <a:xfrm>
            <a:off x="3132138" y="2565400"/>
            <a:ext cx="2160587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5" name="直接连接符 79884"/>
          <p:cNvSpPr>
            <a:spLocks noChangeShapeType="1"/>
          </p:cNvSpPr>
          <p:nvPr/>
        </p:nvSpPr>
        <p:spPr bwMode="auto">
          <a:xfrm>
            <a:off x="3059113" y="4652963"/>
            <a:ext cx="2286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1" name="标题 79885"/>
          <p:cNvSpPr>
            <a:spLocks noGrp="1" noRot="1" noChangeArrowheads="1"/>
          </p:cNvSpPr>
          <p:nvPr>
            <p:ph type="title"/>
          </p:nvPr>
        </p:nvSpPr>
        <p:spPr>
          <a:xfrm>
            <a:off x="250825" y="333375"/>
            <a:ext cx="8540750" cy="114300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000000"/>
                </a:solidFill>
              </a:rPr>
              <a:t>String s1= "a";    String s2= "b";</a:t>
            </a:r>
          </a:p>
        </p:txBody>
      </p:sp>
      <p:sp>
        <p:nvSpPr>
          <p:cNvPr id="79887" name="上下箭头 79886"/>
          <p:cNvSpPr>
            <a:spLocks noChangeArrowheads="1"/>
          </p:cNvSpPr>
          <p:nvPr/>
        </p:nvSpPr>
        <p:spPr bwMode="auto">
          <a:xfrm>
            <a:off x="2268538" y="2997200"/>
            <a:ext cx="358775" cy="1008063"/>
          </a:xfrm>
          <a:prstGeom prst="upDownArrow">
            <a:avLst>
              <a:gd name="adj1" fmla="val 50000"/>
              <a:gd name="adj2" fmla="val 561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8" name="文本框 79887"/>
          <p:cNvSpPr txBox="1">
            <a:spLocks noChangeArrowheads="1"/>
          </p:cNvSpPr>
          <p:nvPr/>
        </p:nvSpPr>
        <p:spPr bwMode="auto">
          <a:xfrm>
            <a:off x="2843213" y="3300413"/>
            <a:ext cx="132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 Narrow" pitchFamily="34" charset="0"/>
              </a:rPr>
              <a:t>s1</a:t>
            </a:r>
            <a:r>
              <a:rPr lang="zh-CN" altLang="en-US" sz="2400">
                <a:latin typeface="Arial Narrow" pitchFamily="34" charset="0"/>
              </a:rPr>
              <a:t>＝＝</a:t>
            </a:r>
            <a:r>
              <a:rPr lang="en-US" altLang="zh-CN" sz="2400">
                <a:latin typeface="Arial Narrow" pitchFamily="34" charset="0"/>
              </a:rPr>
              <a:t>s2</a:t>
            </a:r>
          </a:p>
        </p:txBody>
      </p:sp>
      <p:sp>
        <p:nvSpPr>
          <p:cNvPr id="79889" name="上下箭头 79888"/>
          <p:cNvSpPr>
            <a:spLocks noChangeArrowheads="1"/>
          </p:cNvSpPr>
          <p:nvPr/>
        </p:nvSpPr>
        <p:spPr bwMode="auto">
          <a:xfrm>
            <a:off x="5940425" y="3500438"/>
            <a:ext cx="358775" cy="1008062"/>
          </a:xfrm>
          <a:prstGeom prst="upDownArrow">
            <a:avLst>
              <a:gd name="adj1" fmla="val 50000"/>
              <a:gd name="adj2" fmla="val 561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0" name="文本框 79889"/>
          <p:cNvSpPr txBox="1">
            <a:spLocks noChangeArrowheads="1"/>
          </p:cNvSpPr>
          <p:nvPr/>
        </p:nvSpPr>
        <p:spPr bwMode="auto">
          <a:xfrm>
            <a:off x="6515100" y="3803650"/>
            <a:ext cx="168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 Narrow" pitchFamily="34" charset="0"/>
              </a:rPr>
              <a:t>s1.equals(s2)</a:t>
            </a:r>
          </a:p>
        </p:txBody>
      </p:sp>
      <p:sp>
        <p:nvSpPr>
          <p:cNvPr id="79891" name="矩形 79890"/>
          <p:cNvSpPr>
            <a:spLocks noChangeArrowheads="1"/>
          </p:cNvSpPr>
          <p:nvPr/>
        </p:nvSpPr>
        <p:spPr bwMode="auto">
          <a:xfrm>
            <a:off x="4356100" y="1531938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0x1234567</a:t>
            </a:r>
          </a:p>
        </p:txBody>
      </p:sp>
      <p:sp>
        <p:nvSpPr>
          <p:cNvPr id="79892" name="矩形 79891"/>
          <p:cNvSpPr>
            <a:spLocks noChangeArrowheads="1"/>
          </p:cNvSpPr>
          <p:nvPr/>
        </p:nvSpPr>
        <p:spPr bwMode="auto">
          <a:xfrm>
            <a:off x="4427538" y="4545013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0x1234568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  <p:bldP spid="79877" grpId="0" animBg="1"/>
      <p:bldP spid="79878" grpId="0" animBg="1"/>
      <p:bldP spid="79879" grpId="0" animBg="1"/>
      <p:bldP spid="79880" grpId="0"/>
      <p:bldP spid="79881" grpId="0"/>
      <p:bldP spid="79882" grpId="0"/>
      <p:bldP spid="79883" grpId="0"/>
      <p:bldP spid="79884" grpId="0" animBg="1"/>
      <p:bldP spid="79885" grpId="0" animBg="1"/>
      <p:bldP spid="79888" grpId="0"/>
      <p:bldP spid="79890" grpId="0"/>
      <p:bldP spid="79891" grpId="0"/>
      <p:bldP spid="798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文本框 36868"/>
          <p:cNvSpPr txBox="1">
            <a:spLocks noChangeArrowheads="1"/>
          </p:cNvSpPr>
          <p:nvPr/>
        </p:nvSpPr>
        <p:spPr bwMode="auto">
          <a:xfrm>
            <a:off x="611188" y="692150"/>
            <a:ext cx="8064500" cy="590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en-US" altLang="zh-CN" sz="2000" b="1"/>
              <a:t>public class E6_8{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/>
              <a:t>	public static void main(String[] args){		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/>
              <a:t>		String s1= "a";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/>
              <a:t>		String s2= "a";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/>
              <a:t>		String s3= new String("a");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/>
              <a:t>		String s4= new String("a");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/>
              <a:t>		System.out.println(s1.equals(s2)); //</a:t>
            </a:r>
            <a:r>
              <a:rPr lang="zh-CN" altLang="en-US" sz="2000" b="1"/>
              <a:t>对象值的比较</a:t>
            </a:r>
          </a:p>
          <a:p>
            <a:pPr lvl="1">
              <a:spcBef>
                <a:spcPct val="20000"/>
              </a:spcBef>
            </a:pPr>
            <a:r>
              <a:rPr lang="zh-CN" altLang="en-US" sz="2000" b="1"/>
              <a:t>		</a:t>
            </a:r>
            <a:r>
              <a:rPr lang="en-US" altLang="zh-CN" sz="2000" b="1"/>
              <a:t>System.out.println(s3.equals(s4)); //</a:t>
            </a:r>
            <a:r>
              <a:rPr lang="zh-CN" altLang="en-US" sz="2000" b="1"/>
              <a:t>对象值的比较</a:t>
            </a:r>
          </a:p>
          <a:p>
            <a:pPr lvl="1">
              <a:spcBef>
                <a:spcPct val="20000"/>
              </a:spcBef>
            </a:pPr>
            <a:r>
              <a:rPr lang="zh-CN" altLang="en-US" sz="2000" b="1"/>
              <a:t>		</a:t>
            </a:r>
            <a:r>
              <a:rPr lang="en-US" altLang="zh-CN" sz="2000" b="1"/>
              <a:t>System.out.println(s1.equals(s3)); //</a:t>
            </a:r>
            <a:r>
              <a:rPr lang="zh-CN" altLang="en-US" sz="2000" b="1"/>
              <a:t>对象值的比较</a:t>
            </a:r>
          </a:p>
          <a:p>
            <a:pPr lvl="1">
              <a:spcBef>
                <a:spcPct val="20000"/>
              </a:spcBef>
            </a:pPr>
            <a:r>
              <a:rPr lang="zh-CN" altLang="en-US" sz="2000" b="1"/>
              <a:t>		</a:t>
            </a:r>
            <a:r>
              <a:rPr lang="en-US" altLang="zh-CN" sz="2000" b="1"/>
              <a:t>System.out.println(s1==s2); 	  //</a:t>
            </a:r>
            <a:r>
              <a:rPr lang="zh-CN" altLang="en-US" sz="2000" b="1"/>
              <a:t>对象变量值的比较</a:t>
            </a:r>
          </a:p>
          <a:p>
            <a:pPr lvl="1">
              <a:spcBef>
                <a:spcPct val="20000"/>
              </a:spcBef>
            </a:pPr>
            <a:r>
              <a:rPr lang="zh-CN" altLang="en-US" sz="2000" b="1"/>
              <a:t>		</a:t>
            </a:r>
            <a:r>
              <a:rPr lang="en-US" altLang="zh-CN" sz="2000" b="1"/>
              <a:t>System.out.println(s3==s4);	  //</a:t>
            </a:r>
            <a:r>
              <a:rPr lang="zh-CN" altLang="en-US" sz="2000" b="1"/>
              <a:t>对象变量值的比较</a:t>
            </a:r>
          </a:p>
          <a:p>
            <a:pPr lvl="1">
              <a:spcBef>
                <a:spcPct val="20000"/>
              </a:spcBef>
            </a:pPr>
            <a:r>
              <a:rPr lang="zh-CN" altLang="en-US" sz="2000" b="1"/>
              <a:t>		</a:t>
            </a:r>
            <a:r>
              <a:rPr lang="en-US" altLang="zh-CN" sz="2000" b="1"/>
              <a:t>System.out.println(s1==s3); 	  //</a:t>
            </a:r>
            <a:r>
              <a:rPr lang="zh-CN" altLang="en-US" sz="2000" b="1"/>
              <a:t>对象变量值的比较	</a:t>
            </a:r>
            <a:r>
              <a:rPr lang="en-US" altLang="zh-CN" sz="2000" b="1"/>
              <a:t>}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/>
              <a:t>}  </a:t>
            </a:r>
          </a:p>
        </p:txBody>
      </p:sp>
      <p:sp>
        <p:nvSpPr>
          <p:cNvPr id="36870" name="圆角矩形标注 36869"/>
          <p:cNvSpPr>
            <a:spLocks noChangeArrowheads="1"/>
          </p:cNvSpPr>
          <p:nvPr/>
        </p:nvSpPr>
        <p:spPr bwMode="auto">
          <a:xfrm>
            <a:off x="1042988" y="4149725"/>
            <a:ext cx="792162" cy="574675"/>
          </a:xfrm>
          <a:prstGeom prst="wedgeRoundRectCallout">
            <a:avLst>
              <a:gd name="adj1" fmla="val 141583"/>
              <a:gd name="adj2" fmla="val -26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/>
              <a:t>true</a:t>
            </a:r>
          </a:p>
        </p:txBody>
      </p:sp>
      <p:sp>
        <p:nvSpPr>
          <p:cNvPr id="36871" name="圆角矩形标注 36870"/>
          <p:cNvSpPr>
            <a:spLocks noChangeArrowheads="1"/>
          </p:cNvSpPr>
          <p:nvPr/>
        </p:nvSpPr>
        <p:spPr bwMode="auto">
          <a:xfrm>
            <a:off x="1908175" y="5373688"/>
            <a:ext cx="792163" cy="504825"/>
          </a:xfrm>
          <a:prstGeom prst="wedgeRoundRectCallout">
            <a:avLst>
              <a:gd name="adj1" fmla="val 70241"/>
              <a:gd name="adj2" fmla="val -1933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/>
              <a:t>false</a:t>
            </a:r>
          </a:p>
        </p:txBody>
      </p:sp>
      <p:sp>
        <p:nvSpPr>
          <p:cNvPr id="36872" name="圆角矩形标注 36871"/>
          <p:cNvSpPr>
            <a:spLocks noChangeArrowheads="1"/>
          </p:cNvSpPr>
          <p:nvPr/>
        </p:nvSpPr>
        <p:spPr bwMode="auto">
          <a:xfrm>
            <a:off x="3419475" y="5445125"/>
            <a:ext cx="792163" cy="504825"/>
          </a:xfrm>
          <a:prstGeom prst="wedgeRoundRectCallout">
            <a:avLst>
              <a:gd name="adj1" fmla="val 26153"/>
              <a:gd name="adj2" fmla="val -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8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8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36871" grpId="0" animBg="1"/>
      <p:bldP spid="368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占位符 80898"/>
          <p:cNvSpPr>
            <a:spLocks noGrp="1" noRot="1" noChangeArrowheads="1"/>
          </p:cNvSpPr>
          <p:nvPr>
            <p:ph idx="1"/>
          </p:nvPr>
        </p:nvSpPr>
        <p:spPr>
          <a:xfrm>
            <a:off x="1258888" y="188913"/>
            <a:ext cx="7488237" cy="1655762"/>
          </a:xfrm>
        </p:spPr>
        <p:txBody>
          <a:bodyPr/>
          <a:lstStyle/>
          <a:p>
            <a:pPr lvl="1"/>
            <a:r>
              <a:rPr lang="en-US" altLang="zh-CN" sz="2000" b="1" smtClean="0"/>
              <a:t>  </a:t>
            </a:r>
            <a:r>
              <a:rPr lang="en-US" altLang="zh-CN" sz="2000" b="1" smtClean="0">
                <a:solidFill>
                  <a:schemeClr val="hlink"/>
                </a:solidFill>
              </a:rPr>
              <a:t>String s1= "a";</a:t>
            </a:r>
          </a:p>
          <a:p>
            <a:pPr lvl="1"/>
            <a:r>
              <a:rPr lang="en-US" altLang="zh-CN" sz="2000" b="1" smtClean="0">
                <a:solidFill>
                  <a:schemeClr val="hlink"/>
                </a:solidFill>
              </a:rPr>
              <a:t>	String s2= "a";</a:t>
            </a:r>
          </a:p>
          <a:p>
            <a:pPr lvl="1"/>
            <a:r>
              <a:rPr lang="en-US" altLang="zh-CN" sz="2000" b="1" smtClean="0"/>
              <a:t>	String s3= new String("a");</a:t>
            </a:r>
          </a:p>
          <a:p>
            <a:pPr lvl="1"/>
            <a:r>
              <a:rPr lang="en-US" altLang="zh-CN" sz="2000" b="1" smtClean="0"/>
              <a:t>	</a:t>
            </a:r>
            <a:r>
              <a:rPr lang="en-US" altLang="zh-CN" sz="2000" b="1" smtClean="0">
                <a:solidFill>
                  <a:schemeClr val="hlink"/>
                </a:solidFill>
              </a:rPr>
              <a:t>String s4= new String("a"); </a:t>
            </a:r>
          </a:p>
          <a:p>
            <a:endParaRPr lang="en-US" altLang="zh-CN" sz="2000" b="1" smtClean="0">
              <a:solidFill>
                <a:schemeClr val="hlink"/>
              </a:solidFill>
            </a:endParaRPr>
          </a:p>
        </p:txBody>
      </p:sp>
      <p:sp>
        <p:nvSpPr>
          <p:cNvPr id="80900" name="矩形 80899"/>
          <p:cNvSpPr>
            <a:spLocks noChangeArrowheads="1"/>
          </p:cNvSpPr>
          <p:nvPr/>
        </p:nvSpPr>
        <p:spPr bwMode="auto">
          <a:xfrm>
            <a:off x="1500188" y="2743200"/>
            <a:ext cx="1576387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0x0000000</a:t>
            </a:r>
          </a:p>
        </p:txBody>
      </p:sp>
      <p:sp>
        <p:nvSpPr>
          <p:cNvPr id="80901" name="椭圆 80900"/>
          <p:cNvSpPr>
            <a:spLocks noChangeArrowheads="1"/>
          </p:cNvSpPr>
          <p:nvPr/>
        </p:nvSpPr>
        <p:spPr bwMode="auto">
          <a:xfrm>
            <a:off x="5292725" y="2484438"/>
            <a:ext cx="1752600" cy="101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"</a:t>
            </a:r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"</a:t>
            </a:r>
          </a:p>
        </p:txBody>
      </p:sp>
      <p:sp>
        <p:nvSpPr>
          <p:cNvPr id="80904" name="直接连接符 80903"/>
          <p:cNvSpPr>
            <a:spLocks noChangeShapeType="1"/>
          </p:cNvSpPr>
          <p:nvPr/>
        </p:nvSpPr>
        <p:spPr bwMode="auto">
          <a:xfrm>
            <a:off x="3132138" y="299720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5" name="矩形 80904"/>
          <p:cNvSpPr>
            <a:spLocks noChangeArrowheads="1"/>
          </p:cNvSpPr>
          <p:nvPr/>
        </p:nvSpPr>
        <p:spPr bwMode="auto">
          <a:xfrm>
            <a:off x="4308475" y="2239963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0x0000000</a:t>
            </a:r>
          </a:p>
        </p:txBody>
      </p:sp>
      <p:sp>
        <p:nvSpPr>
          <p:cNvPr id="80909" name="矩形 80908"/>
          <p:cNvSpPr>
            <a:spLocks noChangeArrowheads="1"/>
          </p:cNvSpPr>
          <p:nvPr/>
        </p:nvSpPr>
        <p:spPr bwMode="auto">
          <a:xfrm>
            <a:off x="1427163" y="4149725"/>
            <a:ext cx="1576387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0x0000001</a:t>
            </a:r>
          </a:p>
        </p:txBody>
      </p:sp>
      <p:sp>
        <p:nvSpPr>
          <p:cNvPr id="80910" name="椭圆 80909"/>
          <p:cNvSpPr>
            <a:spLocks noChangeArrowheads="1"/>
          </p:cNvSpPr>
          <p:nvPr/>
        </p:nvSpPr>
        <p:spPr bwMode="auto">
          <a:xfrm>
            <a:off x="5219700" y="3997325"/>
            <a:ext cx="1752600" cy="1087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"</a:t>
            </a:r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"</a:t>
            </a:r>
          </a:p>
        </p:txBody>
      </p:sp>
      <p:sp>
        <p:nvSpPr>
          <p:cNvPr id="80911" name="直接连接符 80910"/>
          <p:cNvSpPr>
            <a:spLocks noChangeShapeType="1"/>
          </p:cNvSpPr>
          <p:nvPr/>
        </p:nvSpPr>
        <p:spPr bwMode="auto">
          <a:xfrm>
            <a:off x="3059113" y="4510088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2" name="矩形 80911"/>
          <p:cNvSpPr>
            <a:spLocks noChangeArrowheads="1"/>
          </p:cNvSpPr>
          <p:nvPr/>
        </p:nvSpPr>
        <p:spPr bwMode="auto">
          <a:xfrm>
            <a:off x="4235450" y="3752850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0x0000001</a:t>
            </a:r>
          </a:p>
        </p:txBody>
      </p:sp>
      <p:sp>
        <p:nvSpPr>
          <p:cNvPr id="80913" name="矩形 80912"/>
          <p:cNvSpPr>
            <a:spLocks noChangeArrowheads="1"/>
          </p:cNvSpPr>
          <p:nvPr/>
        </p:nvSpPr>
        <p:spPr bwMode="auto">
          <a:xfrm>
            <a:off x="1427163" y="5778500"/>
            <a:ext cx="1576387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0x0000002</a:t>
            </a:r>
          </a:p>
        </p:txBody>
      </p:sp>
      <p:sp>
        <p:nvSpPr>
          <p:cNvPr id="80914" name="椭圆 80913"/>
          <p:cNvSpPr>
            <a:spLocks noChangeArrowheads="1"/>
          </p:cNvSpPr>
          <p:nvPr/>
        </p:nvSpPr>
        <p:spPr bwMode="auto">
          <a:xfrm>
            <a:off x="5219700" y="5626100"/>
            <a:ext cx="1873250" cy="1042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"</a:t>
            </a:r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"</a:t>
            </a:r>
          </a:p>
        </p:txBody>
      </p:sp>
      <p:sp>
        <p:nvSpPr>
          <p:cNvPr id="80915" name="直接连接符 80914"/>
          <p:cNvSpPr>
            <a:spLocks noChangeShapeType="1"/>
          </p:cNvSpPr>
          <p:nvPr/>
        </p:nvSpPr>
        <p:spPr bwMode="auto">
          <a:xfrm>
            <a:off x="3059113" y="6138863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6" name="矩形 80915"/>
          <p:cNvSpPr>
            <a:spLocks noChangeArrowheads="1"/>
          </p:cNvSpPr>
          <p:nvPr/>
        </p:nvSpPr>
        <p:spPr bwMode="auto">
          <a:xfrm>
            <a:off x="4235450" y="5408613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0x0000002</a:t>
            </a:r>
          </a:p>
        </p:txBody>
      </p:sp>
      <p:sp>
        <p:nvSpPr>
          <p:cNvPr id="80917" name="矩形 80916"/>
          <p:cNvSpPr>
            <a:spLocks noChangeArrowheads="1"/>
          </p:cNvSpPr>
          <p:nvPr/>
        </p:nvSpPr>
        <p:spPr bwMode="auto">
          <a:xfrm>
            <a:off x="1476375" y="1844675"/>
            <a:ext cx="1576388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0x0000000</a:t>
            </a:r>
          </a:p>
        </p:txBody>
      </p:sp>
      <p:sp>
        <p:nvSpPr>
          <p:cNvPr id="80918" name="直接连接符 80917"/>
          <p:cNvSpPr>
            <a:spLocks noChangeShapeType="1"/>
          </p:cNvSpPr>
          <p:nvPr/>
        </p:nvSpPr>
        <p:spPr bwMode="auto">
          <a:xfrm>
            <a:off x="3059113" y="2205038"/>
            <a:ext cx="230505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9" name="文本框 80918"/>
          <p:cNvSpPr txBox="1">
            <a:spLocks noChangeArrowheads="1"/>
          </p:cNvSpPr>
          <p:nvPr/>
        </p:nvSpPr>
        <p:spPr bwMode="auto">
          <a:xfrm>
            <a:off x="900113" y="2060575"/>
            <a:ext cx="45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s1</a:t>
            </a:r>
          </a:p>
        </p:txBody>
      </p:sp>
      <p:sp>
        <p:nvSpPr>
          <p:cNvPr id="80920" name="文本框 80919"/>
          <p:cNvSpPr txBox="1">
            <a:spLocks noChangeArrowheads="1"/>
          </p:cNvSpPr>
          <p:nvPr/>
        </p:nvSpPr>
        <p:spPr bwMode="auto">
          <a:xfrm>
            <a:off x="900113" y="2852738"/>
            <a:ext cx="45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s2</a:t>
            </a:r>
          </a:p>
        </p:txBody>
      </p:sp>
      <p:sp>
        <p:nvSpPr>
          <p:cNvPr id="80921" name="文本框 80920"/>
          <p:cNvSpPr txBox="1">
            <a:spLocks noChangeArrowheads="1"/>
          </p:cNvSpPr>
          <p:nvPr/>
        </p:nvSpPr>
        <p:spPr bwMode="auto">
          <a:xfrm>
            <a:off x="827088" y="4292600"/>
            <a:ext cx="45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s3</a:t>
            </a:r>
          </a:p>
        </p:txBody>
      </p:sp>
      <p:sp>
        <p:nvSpPr>
          <p:cNvPr id="80922" name="文本框 80921"/>
          <p:cNvSpPr txBox="1">
            <a:spLocks noChangeArrowheads="1"/>
          </p:cNvSpPr>
          <p:nvPr/>
        </p:nvSpPr>
        <p:spPr bwMode="auto">
          <a:xfrm>
            <a:off x="827088" y="5949950"/>
            <a:ext cx="45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s4</a:t>
            </a:r>
          </a:p>
        </p:txBody>
      </p:sp>
      <p:sp>
        <p:nvSpPr>
          <p:cNvPr id="53268" name="右大括号 80922"/>
          <p:cNvSpPr>
            <a:spLocks/>
          </p:cNvSpPr>
          <p:nvPr/>
        </p:nvSpPr>
        <p:spPr bwMode="auto">
          <a:xfrm>
            <a:off x="4111625" y="333375"/>
            <a:ext cx="215900" cy="503238"/>
          </a:xfrm>
          <a:prstGeom prst="rightBrace">
            <a:avLst>
              <a:gd name="adj1" fmla="val 19392"/>
              <a:gd name="adj2" fmla="val 5015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9" name="文本框 80923"/>
          <p:cNvSpPr txBox="1">
            <a:spLocks noChangeArrowheads="1"/>
          </p:cNvSpPr>
          <p:nvPr/>
        </p:nvSpPr>
        <p:spPr bwMode="auto">
          <a:xfrm>
            <a:off x="4284663" y="368300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s1==s2</a:t>
            </a:r>
          </a:p>
        </p:txBody>
      </p:sp>
      <p:sp>
        <p:nvSpPr>
          <p:cNvPr id="53270" name="右大括号 80924"/>
          <p:cNvSpPr>
            <a:spLocks/>
          </p:cNvSpPr>
          <p:nvPr/>
        </p:nvSpPr>
        <p:spPr bwMode="auto">
          <a:xfrm>
            <a:off x="5551488" y="1052513"/>
            <a:ext cx="215900" cy="503237"/>
          </a:xfrm>
          <a:prstGeom prst="rightBrace">
            <a:avLst>
              <a:gd name="adj1" fmla="val 19392"/>
              <a:gd name="adj2" fmla="val 5015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71" name="文本框 80925"/>
          <p:cNvSpPr txBox="1">
            <a:spLocks noChangeArrowheads="1"/>
          </p:cNvSpPr>
          <p:nvPr/>
        </p:nvSpPr>
        <p:spPr bwMode="auto">
          <a:xfrm>
            <a:off x="5721350" y="1087438"/>
            <a:ext cx="938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s3!=s4</a:t>
            </a:r>
          </a:p>
        </p:txBody>
      </p:sp>
      <p:sp>
        <p:nvSpPr>
          <p:cNvPr id="80929" name="右弧形箭头 80928"/>
          <p:cNvSpPr>
            <a:spLocks noChangeArrowheads="1"/>
          </p:cNvSpPr>
          <p:nvPr/>
        </p:nvSpPr>
        <p:spPr bwMode="auto">
          <a:xfrm>
            <a:off x="6804025" y="3357563"/>
            <a:ext cx="360363" cy="1079500"/>
          </a:xfrm>
          <a:prstGeom prst="curvedLeftArrow">
            <a:avLst>
              <a:gd name="adj1" fmla="val 59912"/>
              <a:gd name="adj2" fmla="val 119824"/>
              <a:gd name="adj3" fmla="val 33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30" name="右弧形箭头 80929"/>
          <p:cNvSpPr>
            <a:spLocks noChangeArrowheads="1"/>
          </p:cNvSpPr>
          <p:nvPr/>
        </p:nvSpPr>
        <p:spPr bwMode="auto">
          <a:xfrm>
            <a:off x="7164388" y="2708275"/>
            <a:ext cx="792162" cy="3816350"/>
          </a:xfrm>
          <a:prstGeom prst="curvedLeftArrow">
            <a:avLst>
              <a:gd name="adj1" fmla="val 96353"/>
              <a:gd name="adj2" fmla="val 192706"/>
              <a:gd name="adj3" fmla="val 35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80901" grpId="0" animBg="1"/>
      <p:bldP spid="80904" grpId="0" animBg="1"/>
      <p:bldP spid="80905" grpId="0"/>
      <p:bldP spid="80909" grpId="0" animBg="1"/>
      <p:bldP spid="80910" grpId="0" animBg="1"/>
      <p:bldP spid="80911" grpId="0" animBg="1"/>
      <p:bldP spid="80912" grpId="0"/>
      <p:bldP spid="80913" grpId="0" animBg="1"/>
      <p:bldP spid="80914" grpId="1" animBg="1"/>
      <p:bldP spid="80915" grpId="0" animBg="1"/>
      <p:bldP spid="80916" grpId="1"/>
      <p:bldP spid="80917" grpId="0" animBg="1"/>
      <p:bldP spid="80918" grpId="0" animBg="1"/>
      <p:bldP spid="80919" grpId="0"/>
      <p:bldP spid="80920" grpId="0"/>
      <p:bldP spid="80921" grpId="0"/>
      <p:bldP spid="809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36868"/>
          <p:cNvSpPr txBox="1">
            <a:spLocks noChangeArrowheads="1"/>
          </p:cNvSpPr>
          <p:nvPr/>
        </p:nvSpPr>
        <p:spPr bwMode="auto">
          <a:xfrm>
            <a:off x="171450" y="307975"/>
            <a:ext cx="8932863" cy="6288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import </a:t>
            </a:r>
            <a:r>
              <a:rPr lang="en-US" altLang="zh-CN" sz="2000" b="1" dirty="0" err="1">
                <a:latin typeface="Times New Roman" pitchFamily="18" charset="0"/>
              </a:rPr>
              <a:t>java.util.Scanner</a:t>
            </a:r>
            <a:r>
              <a:rPr lang="en-US" altLang="zh-CN" sz="2000" b="1" dirty="0">
                <a:latin typeface="Times New Roman" pitchFamily="18" charset="0"/>
              </a:rPr>
              <a:t>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public class Ex7_1 {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public static void main(String </a:t>
            </a:r>
            <a:r>
              <a:rPr lang="en-US" altLang="zh-CN" sz="2000" b="1" dirty="0" err="1">
                <a:latin typeface="Times New Roman" pitchFamily="18" charset="0"/>
              </a:rPr>
              <a:t>args</a:t>
            </a:r>
            <a:r>
              <a:rPr lang="en-US" altLang="zh-CN" sz="2000" b="1" dirty="0">
                <a:latin typeface="Times New Roman" pitchFamily="18" charset="0"/>
              </a:rPr>
              <a:t>[]) {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Scanner s=new Scanner(</a:t>
            </a:r>
            <a:r>
              <a:rPr lang="en-US" altLang="zh-CN" sz="2000" b="1" dirty="0" err="1">
                <a:latin typeface="Times New Roman" pitchFamily="18" charset="0"/>
              </a:rPr>
              <a:t>System.in</a:t>
            </a:r>
            <a:r>
              <a:rPr lang="en-US" altLang="zh-CN" sz="2000" b="1" dirty="0">
                <a:latin typeface="Times New Roman" pitchFamily="18" charset="0"/>
              </a:rPr>
              <a:t>);       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String [][] x= {{"</a:t>
            </a:r>
            <a:r>
              <a:rPr lang="en-US" altLang="zh-CN" sz="2000" b="1" dirty="0" err="1">
                <a:latin typeface="Times New Roman" pitchFamily="18" charset="0"/>
              </a:rPr>
              <a:t>good","好</a:t>
            </a:r>
            <a:r>
              <a:rPr lang="en-US" altLang="zh-CN" sz="2000" b="1" dirty="0">
                <a:latin typeface="Times New Roman" pitchFamily="18" charset="0"/>
              </a:rPr>
              <a:t>"},{"</a:t>
            </a:r>
            <a:r>
              <a:rPr lang="en-US" altLang="zh-CN" sz="2000" b="1" dirty="0" err="1">
                <a:latin typeface="Times New Roman" pitchFamily="18" charset="0"/>
              </a:rPr>
              <a:t>bad","坏</a:t>
            </a:r>
            <a:r>
              <a:rPr lang="en-US" altLang="zh-CN" sz="2000" b="1" dirty="0">
                <a:latin typeface="Times New Roman" pitchFamily="18" charset="0"/>
              </a:rPr>
              <a:t>"},{"</a:t>
            </a:r>
            <a:r>
              <a:rPr lang="en-US" altLang="zh-CN" sz="2000" b="1" dirty="0" err="1">
                <a:latin typeface="Times New Roman" pitchFamily="18" charset="0"/>
              </a:rPr>
              <a:t>work","工作</a:t>
            </a:r>
            <a:r>
              <a:rPr lang="en-US" altLang="zh-CN" sz="2000" b="1" dirty="0">
                <a:latin typeface="Times New Roman" pitchFamily="18" charset="0"/>
              </a:rPr>
              <a:t>"}};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</a:t>
            </a: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</a:rPr>
              <a:t> k; // k </a:t>
            </a:r>
            <a:r>
              <a:rPr lang="en-US" altLang="zh-CN" sz="2000" b="1" dirty="0" err="1">
                <a:latin typeface="Times New Roman" pitchFamily="18" charset="0"/>
              </a:rPr>
              <a:t>表示用户要找的中文或英文词汇位于词典中的第几行</a:t>
            </a:r>
            <a:endParaRPr lang="en-US" altLang="zh-CN" sz="2000" b="1" dirty="0">
              <a:latin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String in= </a:t>
            </a:r>
            <a:r>
              <a:rPr lang="en-US" altLang="zh-CN" sz="2000" b="1" dirty="0" err="1">
                <a:latin typeface="Times New Roman" pitchFamily="18" charset="0"/>
              </a:rPr>
              <a:t>s.nextLine</a:t>
            </a:r>
            <a:r>
              <a:rPr lang="en-US" altLang="zh-CN" sz="2000" b="1" dirty="0">
                <a:latin typeface="Times New Roman" pitchFamily="18" charset="0"/>
              </a:rPr>
              <a:t>();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if (( k =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</a:rPr>
              <a:t>find_e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</a:rPr>
              <a:t>x,in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CN" sz="2000" b="1" dirty="0">
                <a:latin typeface="Times New Roman" pitchFamily="18" charset="0"/>
              </a:rPr>
              <a:t>) != -1)           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    </a:t>
            </a:r>
            <a:r>
              <a:rPr lang="en-US" altLang="zh-CN" sz="2000" b="1" dirty="0" err="1">
                <a:latin typeface="Times New Roman" pitchFamily="18" charset="0"/>
              </a:rPr>
              <a:t>System.out.println</a:t>
            </a:r>
            <a:r>
              <a:rPr lang="en-US" altLang="zh-CN" sz="2000" b="1" dirty="0">
                <a:latin typeface="Times New Roman" pitchFamily="18" charset="0"/>
              </a:rPr>
              <a:t>( x[k][1] 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else if (( k =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itchFamily="18" charset="0"/>
              </a:rPr>
              <a:t>find_c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itchFamily="18" charset="0"/>
              </a:rPr>
              <a:t>x,in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</a:rPr>
              <a:t>) </a:t>
            </a:r>
            <a:r>
              <a:rPr lang="en-US" altLang="zh-CN" sz="2000" b="1" dirty="0">
                <a:latin typeface="Times New Roman" pitchFamily="18" charset="0"/>
              </a:rPr>
              <a:t>) != -1);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    </a:t>
            </a:r>
            <a:r>
              <a:rPr lang="en-US" altLang="zh-CN" sz="2000" b="1" dirty="0" err="1">
                <a:latin typeface="Times New Roman" pitchFamily="18" charset="0"/>
              </a:rPr>
              <a:t>System.out.println</a:t>
            </a:r>
            <a:r>
              <a:rPr lang="en-US" altLang="zh-CN" sz="2000" b="1" dirty="0">
                <a:latin typeface="Times New Roman" pitchFamily="18" charset="0"/>
              </a:rPr>
              <a:t>(x[k][0]);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else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  </a:t>
            </a:r>
            <a:r>
              <a:rPr lang="en-US" altLang="zh-CN" sz="2000" b="1" dirty="0" err="1">
                <a:latin typeface="Times New Roman" pitchFamily="18" charset="0"/>
              </a:rPr>
              <a:t>System.out.println</a:t>
            </a:r>
            <a:r>
              <a:rPr lang="en-US" altLang="zh-CN" sz="2000" b="1" dirty="0">
                <a:latin typeface="Times New Roman" pitchFamily="18" charset="0"/>
              </a:rPr>
              <a:t>("</a:t>
            </a:r>
            <a:r>
              <a:rPr lang="en-US" altLang="zh-CN" sz="2000" b="1" dirty="0" err="1">
                <a:latin typeface="Times New Roman" pitchFamily="18" charset="0"/>
              </a:rPr>
              <a:t>无此单词</a:t>
            </a:r>
            <a:r>
              <a:rPr lang="en-US" altLang="zh-CN" sz="2000" b="1" dirty="0">
                <a:latin typeface="Times New Roman" pitchFamily="18" charset="0"/>
              </a:rPr>
              <a:t>");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</a:t>
            </a:r>
            <a:r>
              <a:rPr lang="en-US" altLang="zh-CN" sz="2000" b="1" dirty="0" err="1">
                <a:latin typeface="Times New Roman" pitchFamily="18" charset="0"/>
              </a:rPr>
              <a:t>s.close</a:t>
            </a:r>
            <a:r>
              <a:rPr lang="en-US" altLang="zh-CN" sz="2000" b="1" dirty="0">
                <a:latin typeface="Times New Roman" pitchFamily="18" charset="0"/>
              </a:rPr>
              <a:t>();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6868"/>
          <p:cNvSpPr txBox="1">
            <a:spLocks noChangeArrowheads="1"/>
          </p:cNvSpPr>
          <p:nvPr/>
        </p:nvSpPr>
        <p:spPr bwMode="auto">
          <a:xfrm>
            <a:off x="171450" y="307975"/>
            <a:ext cx="8932863" cy="6288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static int find_e(String[][] x,String y) {  //根据输入的英文，输出中文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     for (int k=0; k &lt; x.length; k++)         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          if (x[k][0].equals(y))              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               return k;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      return -1;   //返回值等于-1表示字典中没有输入的英文单词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}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static int find_c(String[][] x,String y) {  //根据输入的中文，输出英文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     for (int k=0; k &lt; x.length; k++)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           if (x[k][1].equals(y))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                return k;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     return -1;   //返回值等于-1表示字典中没有输入的中文词汇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  }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占位符 114690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66738" y="1219200"/>
            <a:ext cx="8043862" cy="5334000"/>
          </a:xfrm>
        </p:spPr>
        <p:txBody>
          <a:bodyPr/>
          <a:lstStyle/>
          <a:p>
            <a:r>
              <a:rPr lang="zh-CN" altLang="en-US" sz="2400" smtClean="0"/>
              <a:t>为了以面向对象的方式来处理</a:t>
            </a:r>
            <a:r>
              <a:rPr lang="zh-CN" altLang="en-US" sz="2400" b="1" smtClean="0">
                <a:solidFill>
                  <a:schemeClr val="accent2"/>
                </a:solidFill>
              </a:rPr>
              <a:t>基本数据类型</a:t>
            </a:r>
            <a:r>
              <a:rPr lang="zh-CN" altLang="en-US" sz="2400" smtClean="0"/>
              <a:t>，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为每种基本数据类型提供一个</a:t>
            </a:r>
            <a:r>
              <a:rPr lang="en-US" altLang="zh-CN" sz="2400" smtClean="0"/>
              <a:t>Wrapper</a:t>
            </a:r>
            <a:r>
              <a:rPr lang="zh-CN" altLang="en-US" sz="2400" smtClean="0"/>
              <a:t>类。例如，将</a:t>
            </a:r>
            <a:r>
              <a:rPr lang="en-US" altLang="zh-CN" sz="2400" smtClean="0"/>
              <a:t>int</a:t>
            </a:r>
            <a:r>
              <a:rPr lang="zh-CN" altLang="en-US" sz="2400" smtClean="0"/>
              <a:t>包装成</a:t>
            </a:r>
            <a:r>
              <a:rPr lang="en-US" altLang="zh-CN" sz="2400" smtClean="0"/>
              <a:t>Integer</a:t>
            </a:r>
            <a:r>
              <a:rPr lang="zh-CN" altLang="en-US" sz="2400" smtClean="0"/>
              <a:t>类。</a:t>
            </a:r>
          </a:p>
          <a:p>
            <a:endParaRPr lang="zh-CN" altLang="en-US" sz="2000" smtClean="0"/>
          </a:p>
        </p:txBody>
      </p:sp>
      <p:graphicFrame>
        <p:nvGraphicFramePr>
          <p:cNvPr id="114730" name="内容占位符 114729"/>
          <p:cNvGraphicFramePr>
            <a:graphicFrameLocks noGrp="1"/>
          </p:cNvGraphicFramePr>
          <p:nvPr>
            <p:ph sz="half" idx="2"/>
          </p:nvPr>
        </p:nvGraphicFramePr>
        <p:xfrm>
          <a:off x="1219200" y="2667000"/>
          <a:ext cx="6553200" cy="3640138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4572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基本数据类型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Wrapper</a:t>
                      </a:r>
                      <a:r>
                        <a:rPr lang="zh-CN" altLang="en-US" sz="2400" b="1" dirty="0"/>
                        <a:t>类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 err="1"/>
                        <a:t>boolean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Boolean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byte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Byte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char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short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Short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Integer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long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Long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float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Float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double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/>
                        <a:t>Double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5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31586B-B5A1-48CC-835C-592726D18471}" type="slidenum">
              <a:rPr lang="zh-CN" altLang="en-US"/>
              <a:pPr/>
              <a:t>29</a:t>
            </a:fld>
            <a:endParaRPr lang="zh-CN" altLang="en-US"/>
          </a:p>
        </p:txBody>
      </p:sp>
      <p:sp>
        <p:nvSpPr>
          <p:cNvPr id="56355" name="标题 31745"/>
          <p:cNvSpPr>
            <a:spLocks noGrp="1" noRot="1" noChangeArrowheads="1"/>
          </p:cNvSpPr>
          <p:nvPr/>
        </p:nvSpPr>
        <p:spPr bwMode="auto">
          <a:xfrm>
            <a:off x="319088" y="180975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 b="1"/>
              <a:t>6.4  </a:t>
            </a:r>
            <a:r>
              <a:rPr lang="zh-CN" altLang="en-US" sz="3600" b="1"/>
              <a:t>基本数据类型包装类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84993"/>
          <p:cNvSpPr>
            <a:spLocks noGrp="1" noRot="1" noChangeArrowheads="1"/>
          </p:cNvSpPr>
          <p:nvPr>
            <p:ph type="title"/>
          </p:nvPr>
        </p:nvSpPr>
        <p:spPr>
          <a:xfrm>
            <a:off x="684213" y="333375"/>
            <a:ext cx="8216900" cy="1143000"/>
          </a:xfrm>
        </p:spPr>
        <p:txBody>
          <a:bodyPr/>
          <a:lstStyle/>
          <a:p>
            <a:r>
              <a:rPr lang="zh-CN" altLang="en-US" b="1" smtClean="0"/>
              <a:t>教学目的和要求：</a:t>
            </a:r>
          </a:p>
        </p:txBody>
      </p:sp>
      <p:sp>
        <p:nvSpPr>
          <p:cNvPr id="84995" name="内容占位符 8499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smtClean="0">
                <a:latin typeface="Times New Roman" pitchFamily="18" charset="0"/>
              </a:rPr>
              <a:t>理解</a:t>
            </a:r>
            <a:r>
              <a:rPr lang="en-US" altLang="zh-CN" b="1" smtClean="0">
                <a:latin typeface="Times New Roman" pitchFamily="18" charset="0"/>
              </a:rPr>
              <a:t>Java</a:t>
            </a:r>
            <a:r>
              <a:rPr lang="zh-CN" altLang="en-US" b="1" smtClean="0">
                <a:latin typeface="Times New Roman" pitchFamily="18" charset="0"/>
              </a:rPr>
              <a:t>字符串处理机制</a:t>
            </a:r>
          </a:p>
          <a:p>
            <a:pPr algn="just"/>
            <a:r>
              <a:rPr lang="zh-CN" altLang="en-US" b="1" smtClean="0">
                <a:latin typeface="Times New Roman" pitchFamily="18" charset="0"/>
              </a:rPr>
              <a:t>掌握</a:t>
            </a:r>
            <a:r>
              <a:rPr lang="en-US" altLang="zh-CN" b="1" smtClean="0">
                <a:latin typeface="Times New Roman" pitchFamily="18" charset="0"/>
              </a:rPr>
              <a:t>String</a:t>
            </a:r>
            <a:r>
              <a:rPr lang="zh-CN" altLang="en-US" b="1" smtClean="0">
                <a:latin typeface="Times New Roman" pitchFamily="18" charset="0"/>
              </a:rPr>
              <a:t>类的使用</a:t>
            </a:r>
          </a:p>
          <a:p>
            <a:pPr algn="just"/>
            <a:r>
              <a:rPr lang="zh-CN" altLang="en-US" b="1" smtClean="0">
                <a:latin typeface="Times New Roman" pitchFamily="18" charset="0"/>
              </a:rPr>
              <a:t>掌握</a:t>
            </a:r>
            <a:r>
              <a:rPr lang="en-US" altLang="zh-CN" b="1" smtClean="0">
                <a:latin typeface="Times New Roman" pitchFamily="18" charset="0"/>
              </a:rPr>
              <a:t>StringBuffer</a:t>
            </a:r>
            <a:r>
              <a:rPr lang="zh-CN" altLang="en-US" b="1" smtClean="0">
                <a:latin typeface="Times New Roman" pitchFamily="18" charset="0"/>
              </a:rPr>
              <a:t>类的使用</a:t>
            </a:r>
          </a:p>
          <a:p>
            <a:pPr algn="just"/>
            <a:r>
              <a:rPr lang="zh-CN" altLang="en-US" b="1" smtClean="0">
                <a:latin typeface="Times New Roman" pitchFamily="18" charset="0"/>
              </a:rPr>
              <a:t>掌握如何比较两个字符串</a:t>
            </a:r>
          </a:p>
          <a:p>
            <a:pPr algn="just"/>
            <a:r>
              <a:rPr lang="zh-CN" altLang="en-US" b="1" smtClean="0">
                <a:latin typeface="Times New Roman" pitchFamily="18" charset="0"/>
              </a:rPr>
              <a:t>掌握包装类的使用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16737"/>
          <p:cNvSpPr>
            <a:spLocks noGrp="1" noRot="1" noChangeArrowheads="1"/>
          </p:cNvSpPr>
          <p:nvPr>
            <p:ph type="title"/>
          </p:nvPr>
        </p:nvSpPr>
        <p:spPr>
          <a:xfrm>
            <a:off x="298450" y="130175"/>
            <a:ext cx="8540750" cy="1143000"/>
          </a:xfrm>
        </p:spPr>
        <p:txBody>
          <a:bodyPr anchor="b"/>
          <a:lstStyle/>
          <a:p>
            <a:r>
              <a:rPr lang="en-US" altLang="zh-CN" sz="3200" b="1" smtClean="0"/>
              <a:t>6.4.1  </a:t>
            </a:r>
            <a:r>
              <a:rPr lang="zh-CN" altLang="en-US" sz="3200" b="1" smtClean="0"/>
              <a:t>构造方法</a:t>
            </a:r>
          </a:p>
        </p:txBody>
      </p:sp>
      <p:sp>
        <p:nvSpPr>
          <p:cNvPr id="116739" name="文本占位符 11673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19100" y="1633538"/>
            <a:ext cx="8305800" cy="5181600"/>
          </a:xfrm>
        </p:spPr>
        <p:txBody>
          <a:bodyPr/>
          <a:lstStyle/>
          <a:p>
            <a:pPr marL="495300" indent="-495300"/>
            <a:r>
              <a:rPr lang="en-US" altLang="zh-CN" sz="2400" smtClean="0"/>
              <a:t>Wrapper</a:t>
            </a:r>
            <a:r>
              <a:rPr lang="zh-CN" altLang="en-US" sz="2400" smtClean="0"/>
              <a:t>类的构造方法有两种：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zh-CN" altLang="en-US" sz="2400" smtClean="0"/>
              <a:t>构造方法参数的类型为</a:t>
            </a:r>
            <a:r>
              <a:rPr lang="zh-CN" altLang="en-US" sz="2400" b="1" smtClean="0">
                <a:solidFill>
                  <a:srgbClr val="3333FF"/>
                </a:solidFill>
              </a:rPr>
              <a:t>基本数据类型</a:t>
            </a:r>
            <a:r>
              <a:rPr lang="zh-CN" altLang="en-US" sz="2400" smtClean="0"/>
              <a:t>；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zh-CN" altLang="en-US" sz="2400" smtClean="0"/>
              <a:t>构造方法参数的类型为</a:t>
            </a:r>
            <a:r>
              <a:rPr lang="zh-CN" altLang="en-US" sz="2400" b="1" smtClean="0">
                <a:solidFill>
                  <a:srgbClr val="3333FF"/>
                </a:solidFill>
              </a:rPr>
              <a:t>字符串</a:t>
            </a:r>
            <a:r>
              <a:rPr lang="en-US" altLang="zh-CN" sz="2400" b="1" smtClean="0">
                <a:solidFill>
                  <a:srgbClr val="3333FF"/>
                </a:solidFill>
              </a:rPr>
              <a:t>(String)</a:t>
            </a:r>
            <a:r>
              <a:rPr lang="zh-CN" altLang="en-US" sz="2400" smtClean="0"/>
              <a:t>。</a:t>
            </a:r>
          </a:p>
          <a:p>
            <a:pPr marL="495300" indent="-495300">
              <a:buFont typeface="Wingdings" pitchFamily="2" charset="2"/>
              <a:buAutoNum type="circleNumDbPlain"/>
            </a:pPr>
            <a:endParaRPr lang="zh-CN" altLang="en-US" sz="2400" smtClean="0"/>
          </a:p>
          <a:p>
            <a:pPr marL="495300" indent="-495300">
              <a:buFont typeface="Wingdings" pitchFamily="2" charset="2"/>
              <a:buChar char="p"/>
            </a:pPr>
            <a:r>
              <a:rPr lang="zh-CN" altLang="en-US" sz="2400" smtClean="0"/>
              <a:t>注意：第二种构造方法可能会抛出</a:t>
            </a:r>
            <a:r>
              <a:rPr lang="en-US" altLang="zh-CN" sz="2400" smtClean="0"/>
              <a:t>NumberFormatException</a:t>
            </a:r>
            <a:r>
              <a:rPr lang="zh-CN" altLang="en-US" sz="2400" smtClean="0"/>
              <a:t>异常，在使用这种构造方法时必须捕获这类异常。</a:t>
            </a:r>
          </a:p>
          <a:p>
            <a:pPr marL="495300" indent="-495300">
              <a:buFont typeface="Wingdings" pitchFamily="2" charset="2"/>
              <a:buAutoNum type="circleNumDbPlain"/>
            </a:pPr>
            <a:endParaRPr lang="zh-CN" altLang="en-US" sz="2400" smtClean="0"/>
          </a:p>
          <a:p>
            <a:pPr marL="495300" indent="-495300">
              <a:buFont typeface="Wingdings" pitchFamily="2" charset="2"/>
              <a:buAutoNum type="circleNumDbPlain"/>
            </a:pPr>
            <a:endParaRPr lang="zh-CN" altLang="en-US" sz="2000" smtClean="0"/>
          </a:p>
        </p:txBody>
      </p:sp>
      <p:sp>
        <p:nvSpPr>
          <p:cNvPr id="5734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D77634-8E0F-48BD-93D5-49FBD6895689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17761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8001000" cy="577850"/>
          </a:xfrm>
        </p:spPr>
        <p:txBody>
          <a:bodyPr anchor="b"/>
          <a:lstStyle/>
          <a:p>
            <a:r>
              <a:rPr lang="zh-CN" altLang="en-US" sz="3200" b="1" smtClean="0"/>
              <a:t>第一种构造方法举例</a:t>
            </a:r>
          </a:p>
        </p:txBody>
      </p:sp>
      <p:sp>
        <p:nvSpPr>
          <p:cNvPr id="117763" name="内容占位符 117762"/>
          <p:cNvSpPr>
            <a:spLocks noGrp="1" noRot="1" noChangeArrowheads="1"/>
          </p:cNvSpPr>
          <p:nvPr>
            <p:ph idx="1"/>
          </p:nvPr>
        </p:nvSpPr>
        <p:spPr>
          <a:xfrm>
            <a:off x="304800" y="9144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public class E9_1{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  public static void main(String args[]) {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boolean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pBoolean</a:t>
            </a:r>
            <a:r>
              <a:rPr lang="en-US" altLang="zh-CN" sz="2400" b="1" smtClean="0">
                <a:latin typeface="Times New Roman" pitchFamily="18" charset="0"/>
              </a:rPr>
              <a:t>=true;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Boolean wBoolean = </a:t>
            </a:r>
            <a:r>
              <a:rPr lang="en-US" altLang="zh-CN" sz="2400" b="1" smtClean="0">
                <a:solidFill>
                  <a:srgbClr val="002060"/>
                </a:solidFill>
                <a:latin typeface="Times New Roman" pitchFamily="18" charset="0"/>
              </a:rPr>
              <a:t>new Boolean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pBoolean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byte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pByte</a:t>
            </a:r>
            <a:r>
              <a:rPr lang="en-US" altLang="zh-CN" sz="2400" b="1" smtClean="0">
                <a:latin typeface="Times New Roman" pitchFamily="18" charset="0"/>
              </a:rPr>
              <a:t>=41;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Byte wByte = </a:t>
            </a:r>
            <a:r>
              <a:rPr lang="en-US" altLang="zh-CN" sz="2400" b="1" smtClean="0">
                <a:solidFill>
                  <a:srgbClr val="002060"/>
                </a:solidFill>
                <a:latin typeface="Times New Roman" pitchFamily="18" charset="0"/>
              </a:rPr>
              <a:t>new Byte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pByte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char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pChar</a:t>
            </a:r>
            <a:r>
              <a:rPr lang="en-US" altLang="zh-CN" sz="2400" b="1" smtClean="0">
                <a:latin typeface="Times New Roman" pitchFamily="18" charset="0"/>
              </a:rPr>
              <a:t>=</a:t>
            </a:r>
            <a:r>
              <a:rPr lang="en-US" altLang="zh-CN" sz="2100" b="1" smtClean="0"/>
              <a:t>'</a:t>
            </a:r>
            <a:r>
              <a:rPr lang="en-US" altLang="zh-CN" sz="2400" b="1" smtClean="0">
                <a:latin typeface="Times New Roman" pitchFamily="18" charset="0"/>
              </a:rPr>
              <a:t>c</a:t>
            </a:r>
            <a:r>
              <a:rPr lang="en-US" altLang="zh-CN" sz="2100" b="1" smtClean="0"/>
              <a:t>'</a:t>
            </a:r>
            <a:r>
              <a:rPr lang="en-US" altLang="zh-CN" sz="2400" b="1" smtClean="0">
                <a:latin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Character wChar = </a:t>
            </a:r>
            <a:r>
              <a:rPr lang="en-US" altLang="zh-CN" sz="2400" b="1" smtClean="0">
                <a:solidFill>
                  <a:srgbClr val="002060"/>
                </a:solidFill>
                <a:latin typeface="Times New Roman" pitchFamily="18" charset="0"/>
              </a:rPr>
              <a:t>new Character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pChar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int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pInt</a:t>
            </a:r>
            <a:r>
              <a:rPr lang="en-US" altLang="zh-CN" sz="2400" b="1" smtClean="0">
                <a:latin typeface="Times New Roman" pitchFamily="18" charset="0"/>
              </a:rPr>
              <a:t>=8888;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Integer wInt = </a:t>
            </a:r>
            <a:r>
              <a:rPr lang="en-US" altLang="zh-CN" sz="2400" b="1" smtClean="0">
                <a:solidFill>
                  <a:srgbClr val="002060"/>
                </a:solidFill>
                <a:latin typeface="Times New Roman" pitchFamily="18" charset="0"/>
              </a:rPr>
              <a:t>new Integer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pInt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);</a:t>
            </a:r>
            <a:r>
              <a:rPr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				 </a:t>
            </a:r>
            <a:endParaRPr lang="en-US" altLang="zh-CN" sz="2400" b="1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}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}</a:t>
            </a:r>
          </a:p>
        </p:txBody>
      </p:sp>
      <p:sp>
        <p:nvSpPr>
          <p:cNvPr id="117766" name="矩形 117765"/>
          <p:cNvSpPr>
            <a:spLocks noChangeArrowheads="1"/>
          </p:cNvSpPr>
          <p:nvPr/>
        </p:nvSpPr>
        <p:spPr bwMode="auto">
          <a:xfrm>
            <a:off x="3962400" y="2181225"/>
            <a:ext cx="3429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7" name="直接连接符 117766"/>
          <p:cNvSpPr>
            <a:spLocks noChangeShapeType="1"/>
          </p:cNvSpPr>
          <p:nvPr/>
        </p:nvSpPr>
        <p:spPr bwMode="auto">
          <a:xfrm>
            <a:off x="3505200" y="2057400"/>
            <a:ext cx="2362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8" name="文本框 117767"/>
          <p:cNvSpPr txBox="1">
            <a:spLocks noChangeArrowheads="1"/>
          </p:cNvSpPr>
          <p:nvPr/>
        </p:nvSpPr>
        <p:spPr bwMode="auto">
          <a:xfrm>
            <a:off x="685800" y="5495925"/>
            <a:ext cx="8091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上面的程序将布尔型变量 </a:t>
            </a:r>
            <a:r>
              <a:rPr lang="en-US" altLang="zh-CN" sz="2400" b="1">
                <a:latin typeface="Times New Roman" pitchFamily="18" charset="0"/>
              </a:rPr>
              <a:t>pBoolean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包装成</a:t>
            </a:r>
            <a:r>
              <a:rPr lang="zh-CN" altLang="en-US" sz="2400" b="1">
                <a:latin typeface="Times New Roman" pitchFamily="18" charset="0"/>
              </a:rPr>
              <a:t>一个 </a:t>
            </a:r>
            <a:r>
              <a:rPr lang="en-US" altLang="zh-CN" sz="2400" b="1">
                <a:latin typeface="Times New Roman" pitchFamily="18" charset="0"/>
              </a:rPr>
              <a:t>Boolean </a:t>
            </a:r>
            <a:r>
              <a:rPr lang="zh-CN" altLang="en-US" sz="2400" b="1">
                <a:latin typeface="Times New Roman" pitchFamily="18" charset="0"/>
              </a:rPr>
              <a:t>类</a:t>
            </a:r>
          </a:p>
          <a:p>
            <a:r>
              <a:rPr lang="zh-CN" altLang="en-US" sz="2400" b="1">
                <a:latin typeface="Times New Roman" pitchFamily="18" charset="0"/>
              </a:rPr>
              <a:t>的对象 </a:t>
            </a:r>
            <a:r>
              <a:rPr lang="en-US" altLang="zh-CN" sz="2400" b="1">
                <a:latin typeface="Times New Roman" pitchFamily="18" charset="0"/>
              </a:rPr>
              <a:t>wBoolean</a:t>
            </a:r>
            <a:r>
              <a:rPr lang="zh-CN" altLang="en-US" sz="2400" b="1">
                <a:latin typeface="Times New Roman" pitchFamily="18" charset="0"/>
              </a:rPr>
              <a:t>；将字节</a:t>
            </a:r>
            <a:r>
              <a:rPr lang="zh-CN" altLang="en-US" sz="2400" b="1">
                <a:latin typeface="Verdana" pitchFamily="34" charset="0"/>
              </a:rPr>
              <a:t>型</a:t>
            </a:r>
            <a:r>
              <a:rPr lang="zh-CN" altLang="en-US" sz="2400" b="1">
                <a:latin typeface="Times New Roman" pitchFamily="18" charset="0"/>
              </a:rPr>
              <a:t>变量 </a:t>
            </a:r>
            <a:r>
              <a:rPr lang="en-US" altLang="zh-CN" sz="2400" b="1">
                <a:latin typeface="Times New Roman" pitchFamily="18" charset="0"/>
              </a:rPr>
              <a:t>pByte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包装成</a:t>
            </a:r>
            <a:r>
              <a:rPr lang="zh-CN" altLang="en-US" sz="2400" b="1">
                <a:latin typeface="Times New Roman" pitchFamily="18" charset="0"/>
              </a:rPr>
              <a:t>一个 </a:t>
            </a:r>
            <a:r>
              <a:rPr lang="en-US" altLang="zh-CN" sz="2400" b="1">
                <a:latin typeface="Times New Roman" pitchFamily="18" charset="0"/>
              </a:rPr>
              <a:t>Byte </a:t>
            </a:r>
            <a:r>
              <a:rPr lang="zh-CN" altLang="en-US" sz="2400" b="1">
                <a:latin typeface="Times New Roman" pitchFamily="18" charset="0"/>
              </a:rPr>
              <a:t>类</a:t>
            </a:r>
          </a:p>
          <a:p>
            <a:r>
              <a:rPr lang="zh-CN" altLang="en-US" sz="2400" b="1">
                <a:latin typeface="Times New Roman" pitchFamily="18" charset="0"/>
              </a:rPr>
              <a:t>的对象 </a:t>
            </a:r>
            <a:r>
              <a:rPr lang="en-US" altLang="zh-CN" sz="2400" b="1">
                <a:latin typeface="Times New Roman" pitchFamily="18" charset="0"/>
              </a:rPr>
              <a:t>wByte ……</a:t>
            </a:r>
          </a:p>
        </p:txBody>
      </p:sp>
      <p:sp>
        <p:nvSpPr>
          <p:cNvPr id="5837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2DDBD8-18B2-4B44-B0C8-B3AE8FBAB0A9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nimBg="1"/>
      <p:bldP spid="1177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18785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8001000" cy="577850"/>
          </a:xfrm>
        </p:spPr>
        <p:txBody>
          <a:bodyPr anchor="b"/>
          <a:lstStyle/>
          <a:p>
            <a:r>
              <a:rPr lang="zh-CN" altLang="en-US" sz="3200" b="1" smtClean="0"/>
              <a:t>第二种构造方法举例</a:t>
            </a:r>
          </a:p>
        </p:txBody>
      </p:sp>
      <p:sp>
        <p:nvSpPr>
          <p:cNvPr id="118787" name="内容占位符 118786"/>
          <p:cNvSpPr>
            <a:spLocks noGrp="1" noRot="1" noChangeArrowheads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public class E9_2{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  public static void main(String args[])  throws NumberFormatException {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Boolean wBoolean =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new Boolean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400" b="1" smtClean="0">
                <a:solidFill>
                  <a:schemeClr val="folHlink"/>
                </a:solidFill>
                <a:latin typeface="Times New Roman" pitchFamily="18" charset="0"/>
              </a:rPr>
              <a:t>(</a:t>
            </a:r>
            <a:r>
              <a:rPr lang="en-US" altLang="zh-CN" sz="2400" b="1" smtClean="0">
                <a:solidFill>
                  <a:srgbClr val="002060"/>
                </a:solidFill>
              </a:rPr>
              <a:t>"</a:t>
            </a:r>
            <a:r>
              <a:rPr lang="en-US" altLang="zh-CN" sz="2400" b="1" smtClean="0">
                <a:solidFill>
                  <a:srgbClr val="002060"/>
                </a:solidFill>
                <a:latin typeface="Times New Roman" pitchFamily="18" charset="0"/>
              </a:rPr>
              <a:t>True</a:t>
            </a:r>
            <a:r>
              <a:rPr lang="en-US" altLang="zh-CN" sz="2400" b="1" smtClean="0">
                <a:solidFill>
                  <a:srgbClr val="002060"/>
                </a:solidFill>
              </a:rPr>
              <a:t>"</a:t>
            </a:r>
            <a:r>
              <a:rPr lang="en-US" altLang="zh-CN" sz="2400" b="1" smtClean="0">
                <a:solidFill>
                  <a:schemeClr val="folHlink"/>
                </a:solidFill>
                <a:latin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Byte wByte =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new Byte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400" b="1" smtClean="0">
                <a:solidFill>
                  <a:schemeClr val="folHlink"/>
                </a:solidFill>
                <a:latin typeface="Times New Roman" pitchFamily="18" charset="0"/>
              </a:rPr>
              <a:t>(</a:t>
            </a:r>
            <a:r>
              <a:rPr lang="en-US" altLang="zh-CN" sz="2400" b="1" smtClean="0">
                <a:solidFill>
                  <a:srgbClr val="002060"/>
                </a:solidFill>
              </a:rPr>
              <a:t>"</a:t>
            </a:r>
            <a:r>
              <a:rPr lang="en-US" altLang="zh-CN" sz="2400" b="1" smtClean="0">
                <a:solidFill>
                  <a:srgbClr val="002060"/>
                </a:solidFill>
                <a:latin typeface="Times New Roman" pitchFamily="18" charset="0"/>
              </a:rPr>
              <a:t>41</a:t>
            </a:r>
            <a:r>
              <a:rPr lang="en-US" altLang="zh-CN" sz="2400" b="1" smtClean="0">
                <a:solidFill>
                  <a:srgbClr val="002060"/>
                </a:solidFill>
              </a:rPr>
              <a:t>"</a:t>
            </a:r>
            <a:r>
              <a:rPr lang="en-US" altLang="zh-CN" sz="2400" b="1" smtClean="0">
                <a:solidFill>
                  <a:schemeClr val="folHlink"/>
                </a:solidFill>
                <a:latin typeface="Times New Roman" pitchFamily="18" charset="0"/>
              </a:rPr>
              <a:t>);</a:t>
            </a:r>
            <a:r>
              <a:rPr lang="en-US" altLang="zh-CN" sz="2400" b="1" smtClean="0">
                <a:latin typeface="Times New Roman" pitchFamily="18" charset="0"/>
              </a:rPr>
              <a:t>	 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Integer wInt =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new Integer </a:t>
            </a:r>
            <a:r>
              <a:rPr lang="en-US" altLang="zh-CN" sz="2400" b="1" smtClean="0">
                <a:solidFill>
                  <a:schemeClr val="folHlink"/>
                </a:solidFill>
                <a:latin typeface="Times New Roman" pitchFamily="18" charset="0"/>
              </a:rPr>
              <a:t>(</a:t>
            </a:r>
            <a:r>
              <a:rPr lang="en-US" altLang="zh-CN" sz="2400" b="1" smtClean="0">
                <a:solidFill>
                  <a:srgbClr val="002060"/>
                </a:solidFill>
              </a:rPr>
              <a:t>"</a:t>
            </a:r>
            <a:r>
              <a:rPr lang="en-US" altLang="zh-CN" sz="2400" b="1" smtClean="0">
                <a:solidFill>
                  <a:srgbClr val="002060"/>
                </a:solidFill>
                <a:latin typeface="Times New Roman" pitchFamily="18" charset="0"/>
              </a:rPr>
              <a:t>8888</a:t>
            </a:r>
            <a:r>
              <a:rPr lang="en-US" altLang="zh-CN" sz="2400" b="1" smtClean="0">
                <a:solidFill>
                  <a:srgbClr val="002060"/>
                </a:solidFill>
              </a:rPr>
              <a:t>"</a:t>
            </a:r>
            <a:r>
              <a:rPr lang="en-US" altLang="zh-CN" sz="2400" b="1" smtClean="0">
                <a:solidFill>
                  <a:schemeClr val="folHlink"/>
                </a:solidFill>
                <a:latin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	Float wFloat =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new Float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400" b="1" smtClean="0">
                <a:solidFill>
                  <a:schemeClr val="folHlink"/>
                </a:solidFill>
                <a:latin typeface="Times New Roman" pitchFamily="18" charset="0"/>
              </a:rPr>
              <a:t>(</a:t>
            </a:r>
            <a:r>
              <a:rPr lang="en-US" altLang="zh-CN" sz="2400" b="1" smtClean="0">
                <a:solidFill>
                  <a:srgbClr val="002060"/>
                </a:solidFill>
              </a:rPr>
              <a:t>"</a:t>
            </a:r>
            <a:r>
              <a:rPr lang="en-US" altLang="zh-CN" sz="2400" b="1" smtClean="0">
                <a:solidFill>
                  <a:srgbClr val="002060"/>
                </a:solidFill>
                <a:latin typeface="Times New Roman" pitchFamily="18" charset="0"/>
              </a:rPr>
              <a:t>1.23f</a:t>
            </a:r>
            <a:r>
              <a:rPr lang="en-US" altLang="zh-CN" sz="2400" b="1" smtClean="0">
                <a:solidFill>
                  <a:srgbClr val="002060"/>
                </a:solidFill>
              </a:rPr>
              <a:t>"</a:t>
            </a:r>
            <a:r>
              <a:rPr lang="en-US" altLang="zh-CN" sz="2400" b="1" smtClean="0">
                <a:solidFill>
                  <a:schemeClr val="folHlink"/>
                </a:solidFill>
                <a:latin typeface="Times New Roman" pitchFamily="18" charset="0"/>
              </a:rPr>
              <a:t>);</a:t>
            </a:r>
            <a:r>
              <a:rPr lang="en-US" altLang="zh-CN" sz="2400" b="1" smtClean="0">
                <a:solidFill>
                  <a:srgbClr val="FF3300"/>
                </a:solidFill>
                <a:latin typeface="Times New Roman" pitchFamily="18" charset="0"/>
              </a:rPr>
              <a:t>			 </a:t>
            </a:r>
            <a:endParaRPr lang="en-US" altLang="zh-CN" sz="2400" b="1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	}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}</a:t>
            </a:r>
          </a:p>
        </p:txBody>
      </p:sp>
      <p:sp>
        <p:nvSpPr>
          <p:cNvPr id="118788" name="矩形 118787"/>
          <p:cNvSpPr>
            <a:spLocks noChangeArrowheads="1"/>
          </p:cNvSpPr>
          <p:nvPr/>
        </p:nvSpPr>
        <p:spPr bwMode="auto">
          <a:xfrm>
            <a:off x="3962400" y="2305050"/>
            <a:ext cx="3429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89" name="文本框 118788"/>
          <p:cNvSpPr txBox="1">
            <a:spLocks noChangeArrowheads="1"/>
          </p:cNvSpPr>
          <p:nvPr/>
        </p:nvSpPr>
        <p:spPr bwMode="auto">
          <a:xfrm>
            <a:off x="457200" y="5181600"/>
            <a:ext cx="8258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上面的程序将一些字符串分别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</a:rPr>
              <a:t>包装成</a:t>
            </a:r>
            <a:r>
              <a:rPr lang="zh-CN" altLang="en-US" sz="2400" b="1">
                <a:latin typeface="Times New Roman" pitchFamily="18" charset="0"/>
              </a:rPr>
              <a:t>  </a:t>
            </a:r>
            <a:r>
              <a:rPr lang="en-US" altLang="zh-CN" sz="2400" b="1">
                <a:latin typeface="Times New Roman" pitchFamily="18" charset="0"/>
              </a:rPr>
              <a:t>Boolean </a:t>
            </a:r>
            <a:r>
              <a:rPr lang="zh-CN" altLang="en-US" sz="2400" b="1">
                <a:latin typeface="Times New Roman" pitchFamily="18" charset="0"/>
              </a:rPr>
              <a:t>类、</a:t>
            </a:r>
            <a:r>
              <a:rPr lang="en-US" altLang="zh-CN" sz="2400" b="1">
                <a:latin typeface="Times New Roman" pitchFamily="18" charset="0"/>
              </a:rPr>
              <a:t>Byte </a:t>
            </a:r>
            <a:r>
              <a:rPr lang="zh-CN" altLang="en-US" sz="2400" b="1">
                <a:latin typeface="Times New Roman" pitchFamily="18" charset="0"/>
              </a:rPr>
              <a:t>类、</a:t>
            </a:r>
          </a:p>
          <a:p>
            <a:r>
              <a:rPr lang="en-US" altLang="zh-CN" sz="2400" b="1">
                <a:latin typeface="Times New Roman" pitchFamily="18" charset="0"/>
              </a:rPr>
              <a:t>Integer </a:t>
            </a:r>
            <a:r>
              <a:rPr lang="zh-CN" altLang="en-US" sz="2400" b="1">
                <a:latin typeface="Times New Roman" pitchFamily="18" charset="0"/>
              </a:rPr>
              <a:t>类以及 </a:t>
            </a:r>
            <a:r>
              <a:rPr lang="en-US" altLang="zh-CN" sz="2400" b="1">
                <a:latin typeface="Times New Roman" pitchFamily="18" charset="0"/>
              </a:rPr>
              <a:t>Float </a:t>
            </a:r>
            <a:r>
              <a:rPr lang="zh-CN" altLang="en-US" sz="2400" b="1">
                <a:latin typeface="Times New Roman" pitchFamily="18" charset="0"/>
              </a:rPr>
              <a:t>类的对象。</a:t>
            </a:r>
          </a:p>
        </p:txBody>
      </p:sp>
      <p:sp>
        <p:nvSpPr>
          <p:cNvPr id="5939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308258-D579-4622-A4A0-B49D4C02685B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19809"/>
          <p:cNvSpPr>
            <a:spLocks noGrp="1" noRot="1" noChangeArrowheads="1"/>
          </p:cNvSpPr>
          <p:nvPr>
            <p:ph type="title"/>
          </p:nvPr>
        </p:nvSpPr>
        <p:spPr>
          <a:xfrm>
            <a:off x="609600" y="-73025"/>
            <a:ext cx="8001000" cy="835025"/>
          </a:xfrm>
        </p:spPr>
        <p:txBody>
          <a:bodyPr anchor="b"/>
          <a:lstStyle/>
          <a:p>
            <a:r>
              <a:rPr lang="en-US" altLang="zh-CN" sz="3600" b="1" smtClean="0"/>
              <a:t>6.4.2 Wrapper</a:t>
            </a:r>
            <a:r>
              <a:rPr lang="zh-CN" altLang="en-US" sz="3600" b="1" smtClean="0"/>
              <a:t>类的方法</a:t>
            </a:r>
          </a:p>
        </p:txBody>
      </p:sp>
      <p:sp>
        <p:nvSpPr>
          <p:cNvPr id="119811" name="文本占位符 119810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66738" y="1143000"/>
            <a:ext cx="8043862" cy="5181600"/>
          </a:xfrm>
        </p:spPr>
        <p:txBody>
          <a:bodyPr/>
          <a:lstStyle/>
          <a:p>
            <a:pPr marL="495300" indent="-495300"/>
            <a:r>
              <a:rPr lang="zh-CN" altLang="en-US" sz="2800" smtClean="0"/>
              <a:t>在将一个数据包装成</a:t>
            </a:r>
            <a:r>
              <a:rPr lang="en-US" altLang="zh-CN" sz="2800" smtClean="0"/>
              <a:t>Wrapper</a:t>
            </a:r>
            <a:r>
              <a:rPr lang="zh-CN" altLang="en-US" sz="2800" smtClean="0"/>
              <a:t>类的对象之后，可以随时将包装进去的数据取出来。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zh-CN" altLang="en-US" sz="2400" smtClean="0"/>
              <a:t> </a:t>
            </a:r>
            <a:r>
              <a:rPr lang="en-US" altLang="zh-CN" sz="2400" smtClean="0"/>
              <a:t>public byte </a:t>
            </a:r>
            <a:r>
              <a:rPr lang="en-US" altLang="zh-CN" sz="2400" b="1" smtClean="0"/>
              <a:t>byteValue</a:t>
            </a:r>
            <a:r>
              <a:rPr lang="en-US" altLang="zh-CN" sz="2400" smtClean="0"/>
              <a:t>();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 public boolean </a:t>
            </a:r>
            <a:r>
              <a:rPr lang="en-US" altLang="zh-CN" sz="2400" b="1" smtClean="0"/>
              <a:t>booleanValue</a:t>
            </a:r>
            <a:r>
              <a:rPr lang="en-US" altLang="zh-CN" sz="2400" smtClean="0"/>
              <a:t>();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 public char </a:t>
            </a:r>
            <a:r>
              <a:rPr lang="en-US" altLang="zh-CN" sz="2400" b="1" smtClean="0"/>
              <a:t>charValue</a:t>
            </a:r>
            <a:r>
              <a:rPr lang="en-US" altLang="zh-CN" sz="2400" smtClean="0"/>
              <a:t>();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 public int </a:t>
            </a:r>
            <a:r>
              <a:rPr lang="en-US" altLang="zh-CN" sz="2400" b="1" smtClean="0"/>
              <a:t>intValue</a:t>
            </a:r>
            <a:r>
              <a:rPr lang="en-US" altLang="zh-CN" sz="2400" smtClean="0"/>
              <a:t>();</a:t>
            </a:r>
          </a:p>
          <a:p>
            <a:pPr marL="495300" indent="-495300">
              <a:buFont typeface="Wingdings" pitchFamily="2" charset="2"/>
              <a:buNone/>
            </a:pPr>
            <a:r>
              <a:rPr lang="en-US" altLang="zh-CN" sz="2800" smtClean="0"/>
              <a:t>			……</a:t>
            </a:r>
          </a:p>
          <a:p>
            <a:pPr marL="495300" indent="-495300">
              <a:buFont typeface="Wingdings" pitchFamily="2" charset="2"/>
              <a:buNone/>
            </a:pPr>
            <a:r>
              <a:rPr lang="zh-CN" altLang="en-US" sz="2800" smtClean="0"/>
              <a:t>例如</a:t>
            </a:r>
            <a:r>
              <a:rPr lang="en-US" altLang="zh-CN" sz="2800" smtClean="0"/>
              <a:t>: </a:t>
            </a:r>
            <a:r>
              <a:rPr lang="en-US" altLang="zh-CN" sz="2400" smtClean="0">
                <a:latin typeface="Times New Roman" pitchFamily="18" charset="0"/>
              </a:rPr>
              <a:t>int x = 8888;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Integer wInt = new Integer (x);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int y = wInt.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intValue</a:t>
            </a:r>
            <a:r>
              <a:rPr lang="en-US" altLang="zh-CN" smtClean="0">
                <a:solidFill>
                  <a:schemeClr val="folHlink"/>
                </a:solidFill>
                <a:latin typeface="Times New Roman" pitchFamily="18" charset="0"/>
              </a:rPr>
              <a:t>());</a:t>
            </a:r>
          </a:p>
        </p:txBody>
      </p:sp>
      <p:sp>
        <p:nvSpPr>
          <p:cNvPr id="119812" name="直接连接符 119811"/>
          <p:cNvSpPr>
            <a:spLocks noChangeShapeType="1"/>
          </p:cNvSpPr>
          <p:nvPr/>
        </p:nvSpPr>
        <p:spPr bwMode="auto">
          <a:xfrm flipH="1" flipV="1">
            <a:off x="3962400" y="3810000"/>
            <a:ext cx="76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3" name="圆角矩形标注 119812"/>
          <p:cNvSpPr>
            <a:spLocks noChangeArrowheads="1"/>
          </p:cNvSpPr>
          <p:nvPr/>
        </p:nvSpPr>
        <p:spPr bwMode="auto">
          <a:xfrm>
            <a:off x="5715000" y="4648200"/>
            <a:ext cx="1828800" cy="914400"/>
          </a:xfrm>
          <a:prstGeom prst="wedgeRoundRectCallout">
            <a:avLst>
              <a:gd name="adj1" fmla="val -113282"/>
              <a:gd name="adj2" fmla="val 2916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Verdana" pitchFamily="34" charset="0"/>
              </a:rPr>
              <a:t>返回整数</a:t>
            </a:r>
            <a:r>
              <a:rPr lang="en-US" altLang="zh-CN" sz="2400">
                <a:latin typeface="Verdana" pitchFamily="34" charset="0"/>
              </a:rPr>
              <a:t>8888</a:t>
            </a:r>
          </a:p>
        </p:txBody>
      </p:sp>
      <p:sp>
        <p:nvSpPr>
          <p:cNvPr id="119814" name="文本框 119813"/>
          <p:cNvSpPr txBox="1">
            <a:spLocks noChangeArrowheads="1"/>
          </p:cNvSpPr>
          <p:nvPr/>
        </p:nvSpPr>
        <p:spPr bwMode="auto">
          <a:xfrm>
            <a:off x="533400" y="5730875"/>
            <a:ext cx="756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我们将整型变量 </a:t>
            </a:r>
            <a:r>
              <a:rPr lang="en-US" altLang="zh-CN" sz="2400" b="1">
                <a:latin typeface="Times New Roman" pitchFamily="18" charset="0"/>
              </a:rPr>
              <a:t>x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包装成</a:t>
            </a:r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Integer </a:t>
            </a:r>
            <a:r>
              <a:rPr lang="zh-CN" altLang="en-US" sz="2400" b="1">
                <a:latin typeface="Times New Roman" pitchFamily="18" charset="0"/>
              </a:rPr>
              <a:t>类的对象 </a:t>
            </a:r>
            <a:r>
              <a:rPr lang="en-US" altLang="zh-CN" sz="2400" b="1">
                <a:latin typeface="Times New Roman" pitchFamily="18" charset="0"/>
              </a:rPr>
              <a:t>wInt </a:t>
            </a:r>
            <a:r>
              <a:rPr lang="zh-CN" altLang="en-US" sz="2400" b="1">
                <a:latin typeface="Times New Roman" pitchFamily="18" charset="0"/>
              </a:rPr>
              <a:t>之后，</a:t>
            </a:r>
          </a:p>
          <a:p>
            <a:r>
              <a:rPr lang="zh-CN" altLang="en-US" sz="2400" b="1">
                <a:latin typeface="Times New Roman" pitchFamily="18" charset="0"/>
              </a:rPr>
              <a:t>还可以使用 </a:t>
            </a:r>
            <a:r>
              <a:rPr lang="en-US" altLang="zh-CN" sz="2400" b="1">
                <a:latin typeface="Times New Roman" pitchFamily="18" charset="0"/>
              </a:rPr>
              <a:t>wInt </a:t>
            </a:r>
            <a:r>
              <a:rPr lang="zh-CN" altLang="en-US" sz="2400" b="1">
                <a:latin typeface="Times New Roman" pitchFamily="18" charset="0"/>
              </a:rPr>
              <a:t>的 </a:t>
            </a:r>
            <a:r>
              <a:rPr lang="en-US" altLang="zh-CN" sz="2400" b="1">
                <a:latin typeface="Times New Roman" pitchFamily="18" charset="0"/>
              </a:rPr>
              <a:t>intValue( ) </a:t>
            </a:r>
            <a:r>
              <a:rPr lang="zh-CN" altLang="en-US" sz="2400" b="1">
                <a:latin typeface="Times New Roman" pitchFamily="18" charset="0"/>
              </a:rPr>
              <a:t>方法将该整数取出来。</a:t>
            </a:r>
          </a:p>
        </p:txBody>
      </p:sp>
      <p:sp>
        <p:nvSpPr>
          <p:cNvPr id="6042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E10D7F-87A4-4A5A-A91A-9508AD31F69A}" type="slidenum">
              <a:rPr lang="zh-CN" altLang="en-US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3" grpId="0" bldLvl="0" animBg="1"/>
      <p:bldP spid="1198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文本占位符 12083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66738" y="1371600"/>
            <a:ext cx="8043862" cy="5181600"/>
          </a:xfrm>
        </p:spPr>
        <p:txBody>
          <a:bodyPr/>
          <a:lstStyle/>
          <a:p>
            <a:pPr marL="495300" indent="-495300"/>
            <a:r>
              <a:rPr lang="en-US" altLang="zh-CN" sz="2800" smtClean="0"/>
              <a:t>valueOf() </a:t>
            </a:r>
            <a:r>
              <a:rPr lang="zh-CN" altLang="en-US" sz="2800" smtClean="0"/>
              <a:t>方法：将一个</a:t>
            </a:r>
            <a:r>
              <a:rPr lang="zh-CN" altLang="en-US" sz="2800" b="1" smtClean="0">
                <a:solidFill>
                  <a:srgbClr val="FF0000"/>
                </a:solidFill>
              </a:rPr>
              <a:t>字符串</a:t>
            </a:r>
            <a:r>
              <a:rPr lang="zh-CN" altLang="en-US" sz="2800" smtClean="0"/>
              <a:t>包装成</a:t>
            </a:r>
            <a:r>
              <a:rPr lang="en-US" altLang="zh-CN" sz="2800" smtClean="0">
                <a:solidFill>
                  <a:srgbClr val="FF0000"/>
                </a:solidFill>
              </a:rPr>
              <a:t>Wrapper</a:t>
            </a:r>
            <a:r>
              <a:rPr lang="zh-CN" altLang="en-US" sz="2800" smtClean="0">
                <a:solidFill>
                  <a:srgbClr val="FF0000"/>
                </a:solidFill>
              </a:rPr>
              <a:t>类的对象</a:t>
            </a:r>
            <a:r>
              <a:rPr lang="zh-CN" altLang="en-US" sz="2800" smtClean="0"/>
              <a:t>。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public </a:t>
            </a:r>
            <a:r>
              <a:rPr lang="en-US" altLang="zh-CN" sz="2400" smtClean="0">
                <a:solidFill>
                  <a:srgbClr val="FF0000"/>
                </a:solidFill>
              </a:rPr>
              <a:t>static </a:t>
            </a:r>
            <a:r>
              <a:rPr lang="en-US" altLang="zh-CN" sz="2400" smtClean="0">
                <a:solidFill>
                  <a:srgbClr val="3333FF"/>
                </a:solidFill>
              </a:rPr>
              <a:t>Integer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valueOf 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FF"/>
                </a:solidFill>
              </a:rPr>
              <a:t>String s</a:t>
            </a:r>
            <a:r>
              <a:rPr lang="en-US" altLang="zh-CN" sz="2400" smtClean="0"/>
              <a:t>); 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public </a:t>
            </a:r>
            <a:r>
              <a:rPr lang="en-US" altLang="zh-CN" sz="2400" smtClean="0">
                <a:solidFill>
                  <a:srgbClr val="FF0000"/>
                </a:solidFill>
              </a:rPr>
              <a:t>static </a:t>
            </a:r>
            <a:r>
              <a:rPr lang="en-US" altLang="zh-CN" sz="2400" smtClean="0">
                <a:solidFill>
                  <a:srgbClr val="3333FF"/>
                </a:solidFill>
              </a:rPr>
              <a:t>Short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valueOf 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FF"/>
                </a:solidFill>
              </a:rPr>
              <a:t>String s</a:t>
            </a:r>
            <a:r>
              <a:rPr lang="en-US" altLang="zh-CN" sz="2400" smtClean="0"/>
              <a:t>);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public </a:t>
            </a:r>
            <a:r>
              <a:rPr lang="en-US" altLang="zh-CN" sz="2400" smtClean="0">
                <a:solidFill>
                  <a:srgbClr val="FF0000"/>
                </a:solidFill>
              </a:rPr>
              <a:t>static </a:t>
            </a:r>
            <a:r>
              <a:rPr lang="en-US" altLang="zh-CN" sz="2400" smtClean="0">
                <a:solidFill>
                  <a:srgbClr val="3333FF"/>
                </a:solidFill>
              </a:rPr>
              <a:t>Byte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valueOf 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FF"/>
                </a:solidFill>
              </a:rPr>
              <a:t>String s</a:t>
            </a:r>
            <a:r>
              <a:rPr lang="en-US" altLang="zh-CN" sz="2400" smtClean="0"/>
              <a:t>); 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public </a:t>
            </a:r>
            <a:r>
              <a:rPr lang="en-US" altLang="zh-CN" sz="2400" smtClean="0">
                <a:solidFill>
                  <a:srgbClr val="FF0000"/>
                </a:solidFill>
              </a:rPr>
              <a:t>static </a:t>
            </a:r>
            <a:r>
              <a:rPr lang="en-US" altLang="zh-CN" sz="2400" smtClean="0">
                <a:solidFill>
                  <a:srgbClr val="3333FF"/>
                </a:solidFill>
              </a:rPr>
              <a:t>Boolean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valueOf 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FF"/>
                </a:solidFill>
              </a:rPr>
              <a:t>String s</a:t>
            </a:r>
            <a:r>
              <a:rPr lang="en-US" altLang="zh-CN" sz="2400" smtClean="0"/>
              <a:t>);</a:t>
            </a:r>
          </a:p>
          <a:p>
            <a:pPr marL="495300" indent="-495300">
              <a:buFont typeface="Wingdings" pitchFamily="2" charset="2"/>
              <a:buNone/>
            </a:pPr>
            <a:r>
              <a:rPr lang="en-US" altLang="zh-CN" sz="2400" smtClean="0"/>
              <a:t>			……</a:t>
            </a:r>
          </a:p>
          <a:p>
            <a:pPr marL="495300" indent="-495300">
              <a:buFont typeface="Wingdings" pitchFamily="2" charset="2"/>
              <a:buNone/>
            </a:pPr>
            <a:r>
              <a:rPr lang="zh-CN" altLang="en-US" sz="2800" smtClean="0"/>
              <a:t>例如：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Boolean wBoolean = </a:t>
            </a:r>
            <a:r>
              <a:rPr lang="en-US" altLang="zh-CN" b="1" smtClean="0">
                <a:latin typeface="Times New Roman" pitchFamily="18" charset="0"/>
              </a:rPr>
              <a:t>Boolean.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valueOf 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</a:rPr>
              <a:t>(</a:t>
            </a:r>
            <a:r>
              <a:rPr lang="en-US" altLang="zh-CN" smtClean="0">
                <a:solidFill>
                  <a:srgbClr val="3333FF"/>
                </a:solidFill>
              </a:rPr>
              <a:t>"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</a:rPr>
              <a:t>True</a:t>
            </a:r>
            <a:r>
              <a:rPr lang="en-US" altLang="zh-CN" smtClean="0">
                <a:solidFill>
                  <a:srgbClr val="3333FF"/>
                </a:solidFill>
              </a:rPr>
              <a:t>"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</a:rPr>
              <a:t>);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Integer wInt = </a:t>
            </a:r>
            <a:r>
              <a:rPr lang="en-US" altLang="zh-CN" b="1" smtClean="0">
                <a:latin typeface="Times New Roman" pitchFamily="18" charset="0"/>
              </a:rPr>
              <a:t>Integer.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valueOf </a:t>
            </a:r>
            <a:r>
              <a:rPr lang="en-US" altLang="zh-CN" sz="2100" smtClean="0">
                <a:solidFill>
                  <a:srgbClr val="3333FF"/>
                </a:solidFill>
              </a:rPr>
              <a:t>("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</a:rPr>
              <a:t>8888</a:t>
            </a:r>
            <a:r>
              <a:rPr lang="en-US" altLang="zh-CN" smtClean="0">
                <a:solidFill>
                  <a:srgbClr val="3333FF"/>
                </a:solidFill>
              </a:rPr>
              <a:t>"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</a:rPr>
              <a:t>);</a:t>
            </a:r>
            <a:r>
              <a:rPr lang="en-US" altLang="zh-CN" smtClean="0">
                <a:latin typeface="Times New Roman" pitchFamily="18" charset="0"/>
              </a:rPr>
              <a:t> 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endParaRPr lang="en-US" altLang="zh-CN" smtClean="0">
              <a:latin typeface="Times New Roman" pitchFamily="18" charset="0"/>
            </a:endParaRP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120837" name="直接连接符 120836"/>
          <p:cNvSpPr>
            <a:spLocks noChangeShapeType="1"/>
          </p:cNvSpPr>
          <p:nvPr/>
        </p:nvSpPr>
        <p:spPr bwMode="auto">
          <a:xfrm flipH="1" flipV="1">
            <a:off x="2743200" y="4038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38" name="任意多边形 120837"/>
          <p:cNvSpPr>
            <a:spLocks noChangeArrowheads="1"/>
          </p:cNvSpPr>
          <p:nvPr/>
        </p:nvSpPr>
        <p:spPr bwMode="auto">
          <a:xfrm>
            <a:off x="2743200" y="5715000"/>
            <a:ext cx="3276600" cy="685800"/>
          </a:xfrm>
          <a:custGeom>
            <a:avLst/>
            <a:gdLst/>
            <a:ahLst/>
            <a:cxnLst>
              <a:cxn ang="0">
                <a:pos x="2064" y="0"/>
              </a:cxn>
              <a:cxn ang="0">
                <a:pos x="816" y="432"/>
              </a:cxn>
              <a:cxn ang="0">
                <a:pos x="0" y="0"/>
              </a:cxn>
            </a:cxnLst>
            <a:rect l="0" t="0" r="r" b="b"/>
            <a:pathLst>
              <a:path w="2064" h="432">
                <a:moveTo>
                  <a:pt x="2064" y="0"/>
                </a:moveTo>
                <a:cubicBezTo>
                  <a:pt x="1612" y="216"/>
                  <a:pt x="1160" y="432"/>
                  <a:pt x="816" y="432"/>
                </a:cubicBezTo>
                <a:cubicBezTo>
                  <a:pt x="472" y="432"/>
                  <a:pt x="236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39" name="文本框 120838"/>
          <p:cNvSpPr txBox="1">
            <a:spLocks noChangeArrowheads="1"/>
          </p:cNvSpPr>
          <p:nvPr/>
        </p:nvSpPr>
        <p:spPr bwMode="auto">
          <a:xfrm>
            <a:off x="3733800" y="5943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33FF"/>
                </a:solidFill>
                <a:latin typeface="Times New Roman" pitchFamily="18" charset="0"/>
              </a:rPr>
              <a:t>包装</a:t>
            </a:r>
          </a:p>
        </p:txBody>
      </p:sp>
      <p:sp>
        <p:nvSpPr>
          <p:cNvPr id="61445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F2B673-F666-45C6-91EC-98AE3F46DDA3}" type="slidenum">
              <a:rPr lang="zh-CN" altLang="en-US"/>
              <a:pPr/>
              <a:t>34</a:t>
            </a:fld>
            <a:endParaRPr lang="zh-CN" altLang="en-US"/>
          </a:p>
        </p:txBody>
      </p:sp>
      <p:sp>
        <p:nvSpPr>
          <p:cNvPr id="61446" name="标题 119809"/>
          <p:cNvSpPr>
            <a:spLocks noGrp="1" noRot="1" noChangeArrowheads="1"/>
          </p:cNvSpPr>
          <p:nvPr>
            <p:ph type="title"/>
          </p:nvPr>
        </p:nvSpPr>
        <p:spPr>
          <a:xfrm>
            <a:off x="609600" y="-73025"/>
            <a:ext cx="8001000" cy="835025"/>
          </a:xfrm>
        </p:spPr>
        <p:txBody>
          <a:bodyPr anchor="b"/>
          <a:lstStyle/>
          <a:p>
            <a:r>
              <a:rPr lang="en-US" altLang="zh-CN" sz="3600" b="1" smtClean="0">
                <a:sym typeface="宋体" pitchFamily="2" charset="-122"/>
              </a:rPr>
              <a:t>6.4.2</a:t>
            </a:r>
            <a:r>
              <a:rPr lang="en-US" altLang="zh-CN" sz="3600" b="1" smtClean="0"/>
              <a:t> Wrapper</a:t>
            </a:r>
            <a:r>
              <a:rPr lang="zh-CN" altLang="en-US" sz="3600" b="1" smtClean="0"/>
              <a:t>类的方法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文本占位符 12185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66738" y="1371600"/>
            <a:ext cx="8043862" cy="5181600"/>
          </a:xfrm>
        </p:spPr>
        <p:txBody>
          <a:bodyPr/>
          <a:lstStyle/>
          <a:p>
            <a:pPr marL="495300" indent="-495300"/>
            <a:r>
              <a:rPr lang="en-US" altLang="zh-CN" sz="2800" smtClean="0"/>
              <a:t>toString() </a:t>
            </a:r>
            <a:r>
              <a:rPr lang="zh-CN" altLang="en-US" sz="2800" smtClean="0"/>
              <a:t>方法：将</a:t>
            </a:r>
            <a:r>
              <a:rPr lang="zh-CN" altLang="en-US" sz="2800" b="1" smtClean="0">
                <a:solidFill>
                  <a:srgbClr val="FF0000"/>
                </a:solidFill>
              </a:rPr>
              <a:t>基本数据类型</a:t>
            </a:r>
            <a:r>
              <a:rPr lang="zh-CN" altLang="en-US" sz="2800" smtClean="0"/>
              <a:t>转化为</a:t>
            </a:r>
            <a:r>
              <a:rPr lang="zh-CN" altLang="en-US" sz="2800" b="1" smtClean="0">
                <a:solidFill>
                  <a:srgbClr val="FF0000"/>
                </a:solidFill>
              </a:rPr>
              <a:t>字符串</a:t>
            </a:r>
            <a:r>
              <a:rPr lang="zh-CN" altLang="en-US" sz="2800" smtClean="0"/>
              <a:t>。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public </a:t>
            </a:r>
            <a:r>
              <a:rPr lang="en-US" altLang="zh-CN" sz="2400" smtClean="0">
                <a:solidFill>
                  <a:srgbClr val="FF0000"/>
                </a:solidFill>
              </a:rPr>
              <a:t>static </a:t>
            </a:r>
            <a:r>
              <a:rPr lang="en-US" altLang="zh-CN" sz="2400" smtClean="0"/>
              <a:t>String </a:t>
            </a:r>
            <a:r>
              <a:rPr lang="en-US" altLang="zh-CN" sz="2400" b="1" smtClean="0"/>
              <a:t>toString 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FF"/>
                </a:solidFill>
              </a:rPr>
              <a:t>int i</a:t>
            </a:r>
            <a:r>
              <a:rPr lang="en-US" altLang="zh-CN" sz="2400" smtClean="0"/>
              <a:t>); 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public </a:t>
            </a:r>
            <a:r>
              <a:rPr lang="en-US" altLang="zh-CN" sz="2400" smtClean="0">
                <a:solidFill>
                  <a:srgbClr val="FF0000"/>
                </a:solidFill>
              </a:rPr>
              <a:t>static </a:t>
            </a:r>
            <a:r>
              <a:rPr lang="en-US" altLang="zh-CN" sz="2400" smtClean="0"/>
              <a:t>String </a:t>
            </a:r>
            <a:r>
              <a:rPr lang="en-US" altLang="zh-CN" sz="2400" b="1" smtClean="0"/>
              <a:t>toString 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FF"/>
                </a:solidFill>
              </a:rPr>
              <a:t>char c</a:t>
            </a:r>
            <a:r>
              <a:rPr lang="en-US" altLang="zh-CN" sz="2400" smtClean="0"/>
              <a:t>);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public </a:t>
            </a:r>
            <a:r>
              <a:rPr lang="en-US" altLang="zh-CN" sz="2400" smtClean="0">
                <a:solidFill>
                  <a:srgbClr val="FF0000"/>
                </a:solidFill>
              </a:rPr>
              <a:t>static </a:t>
            </a:r>
            <a:r>
              <a:rPr lang="en-US" altLang="zh-CN" sz="2400" smtClean="0"/>
              <a:t>String </a:t>
            </a:r>
            <a:r>
              <a:rPr lang="en-US" altLang="zh-CN" sz="2400" b="1" smtClean="0"/>
              <a:t>toString 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FF"/>
                </a:solidFill>
              </a:rPr>
              <a:t>byte b</a:t>
            </a:r>
            <a:r>
              <a:rPr lang="en-US" altLang="zh-CN" sz="2400" smtClean="0"/>
              <a:t>); </a:t>
            </a:r>
          </a:p>
          <a:p>
            <a:pPr marL="495300" indent="-495300">
              <a:buFont typeface="Wingdings" pitchFamily="2" charset="2"/>
              <a:buAutoNum type="circleNumDbPlain"/>
            </a:pPr>
            <a:r>
              <a:rPr lang="en-US" altLang="zh-CN" sz="2400" smtClean="0"/>
              <a:t>public </a:t>
            </a:r>
            <a:r>
              <a:rPr lang="en-US" altLang="zh-CN" sz="2400" smtClean="0">
                <a:solidFill>
                  <a:srgbClr val="FF0000"/>
                </a:solidFill>
              </a:rPr>
              <a:t>static </a:t>
            </a:r>
            <a:r>
              <a:rPr lang="en-US" altLang="zh-CN" sz="2400" smtClean="0"/>
              <a:t>String </a:t>
            </a:r>
            <a:r>
              <a:rPr lang="en-US" altLang="zh-CN" sz="2400" b="1" smtClean="0"/>
              <a:t>toString </a:t>
            </a:r>
            <a:r>
              <a:rPr lang="en-US" altLang="zh-CN" sz="2400" smtClean="0"/>
              <a:t>(</a:t>
            </a:r>
            <a:r>
              <a:rPr lang="en-US" altLang="zh-CN" sz="2400" smtClean="0">
                <a:solidFill>
                  <a:srgbClr val="3333FF"/>
                </a:solidFill>
              </a:rPr>
              <a:t>boolean b</a:t>
            </a:r>
            <a:r>
              <a:rPr lang="en-US" altLang="zh-CN" sz="2400" smtClean="0"/>
              <a:t>);</a:t>
            </a:r>
          </a:p>
          <a:p>
            <a:pPr marL="495300" indent="-495300">
              <a:buFont typeface="Wingdings" pitchFamily="2" charset="2"/>
              <a:buNone/>
            </a:pPr>
            <a:r>
              <a:rPr lang="en-US" altLang="zh-CN" sz="2400" smtClean="0"/>
              <a:t>			……</a:t>
            </a:r>
          </a:p>
          <a:p>
            <a:pPr marL="495300" indent="-495300">
              <a:buFont typeface="Wingdings" pitchFamily="2" charset="2"/>
              <a:buNone/>
            </a:pPr>
            <a:r>
              <a:rPr lang="zh-CN" altLang="en-US" sz="2800" smtClean="0"/>
              <a:t>例如：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int i = 8888;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String s1 = </a:t>
            </a:r>
            <a:r>
              <a:rPr lang="en-US" altLang="zh-CN" b="1" smtClean="0">
                <a:latin typeface="Times New Roman" pitchFamily="18" charset="0"/>
              </a:rPr>
              <a:t>Integer.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toString </a:t>
            </a:r>
            <a:r>
              <a:rPr lang="en-US" altLang="zh-CN" smtClean="0">
                <a:solidFill>
                  <a:schemeClr val="accent2"/>
                </a:solidFill>
                <a:latin typeface="Times New Roman" pitchFamily="18" charset="0"/>
              </a:rPr>
              <a:t>(i);</a:t>
            </a:r>
            <a:r>
              <a:rPr lang="en-US" altLang="zh-CN" smtClean="0">
                <a:latin typeface="Times New Roman" pitchFamily="18" charset="0"/>
              </a:rPr>
              <a:t> 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char c = '2';</a:t>
            </a:r>
          </a:p>
          <a:p>
            <a:pPr marL="1309688" lvl="2" indent="-40005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String s2 = </a:t>
            </a:r>
            <a:r>
              <a:rPr lang="en-US" altLang="zh-CN" b="1" smtClean="0">
                <a:latin typeface="Times New Roman" pitchFamily="18" charset="0"/>
              </a:rPr>
              <a:t>Character.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toString </a:t>
            </a:r>
            <a:r>
              <a:rPr lang="en-US" altLang="zh-CN" smtClean="0">
                <a:solidFill>
                  <a:schemeClr val="accent2"/>
                </a:solidFill>
                <a:latin typeface="Times New Roman" pitchFamily="18" charset="0"/>
              </a:rPr>
              <a:t>(c);</a:t>
            </a:r>
            <a:r>
              <a:rPr lang="en-US" altLang="zh-CN" smtClean="0">
                <a:latin typeface="Times New Roman" pitchFamily="18" charset="0"/>
              </a:rPr>
              <a:t> </a:t>
            </a:r>
          </a:p>
        </p:txBody>
      </p:sp>
      <p:sp>
        <p:nvSpPr>
          <p:cNvPr id="121860" name="直接连接符 121859"/>
          <p:cNvSpPr>
            <a:spLocks noChangeShapeType="1"/>
          </p:cNvSpPr>
          <p:nvPr/>
        </p:nvSpPr>
        <p:spPr bwMode="auto">
          <a:xfrm flipH="1" flipV="1">
            <a:off x="3014663" y="2166938"/>
            <a:ext cx="762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61" name="直接连接符 121860"/>
          <p:cNvSpPr>
            <a:spLocks noChangeShapeType="1"/>
          </p:cNvSpPr>
          <p:nvPr/>
        </p:nvSpPr>
        <p:spPr bwMode="auto">
          <a:xfrm flipH="1" flipV="1">
            <a:off x="4660900" y="2595563"/>
            <a:ext cx="5334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45800A-5EC7-4BE1-9D1F-5600B1B424F1}" type="slidenum">
              <a:rPr lang="zh-CN" altLang="en-US"/>
              <a:pPr/>
              <a:t>35</a:t>
            </a:fld>
            <a:endParaRPr lang="zh-CN" altLang="en-US"/>
          </a:p>
        </p:txBody>
      </p:sp>
      <p:sp>
        <p:nvSpPr>
          <p:cNvPr id="62469" name="标题 119809"/>
          <p:cNvSpPr>
            <a:spLocks noGrp="1" noRot="1" noChangeArrowheads="1"/>
          </p:cNvSpPr>
          <p:nvPr>
            <p:ph type="title"/>
          </p:nvPr>
        </p:nvSpPr>
        <p:spPr>
          <a:xfrm>
            <a:off x="609600" y="-73025"/>
            <a:ext cx="8001000" cy="835025"/>
          </a:xfrm>
        </p:spPr>
        <p:txBody>
          <a:bodyPr anchor="b"/>
          <a:lstStyle/>
          <a:p>
            <a:r>
              <a:rPr lang="en-US" altLang="zh-CN" sz="3600" b="1" smtClean="0">
                <a:sym typeface="宋体" pitchFamily="2" charset="-122"/>
              </a:rPr>
              <a:t>6.4.3</a:t>
            </a:r>
            <a:r>
              <a:rPr lang="en-US" altLang="zh-CN" sz="3600" b="1" smtClean="0"/>
              <a:t> Wrapper</a:t>
            </a:r>
            <a:r>
              <a:rPr lang="zh-CN" altLang="en-US" sz="3600" b="1" smtClean="0"/>
              <a:t>类的方法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  <p:bldP spid="1218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87041"/>
          <p:cNvSpPr>
            <a:spLocks noGrp="1" noRot="1" noChangeArrowheads="1"/>
          </p:cNvSpPr>
          <p:nvPr>
            <p:ph type="title"/>
          </p:nvPr>
        </p:nvSpPr>
        <p:spPr>
          <a:xfrm>
            <a:off x="395288" y="549275"/>
            <a:ext cx="8305800" cy="838200"/>
          </a:xfrm>
        </p:spPr>
        <p:txBody>
          <a:bodyPr/>
          <a:lstStyle/>
          <a:p>
            <a:r>
              <a:rPr lang="zh-CN" altLang="en-US" sz="4000" b="1" smtClean="0"/>
              <a:t>本章小结</a:t>
            </a:r>
          </a:p>
        </p:txBody>
      </p:sp>
      <p:sp>
        <p:nvSpPr>
          <p:cNvPr id="87044" name="矩形 87043"/>
          <p:cNvSpPr>
            <a:spLocks noChangeArrowheads="1"/>
          </p:cNvSpPr>
          <p:nvPr/>
        </p:nvSpPr>
        <p:spPr bwMode="auto">
          <a:xfrm>
            <a:off x="611188" y="1700213"/>
            <a:ext cx="80645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000000"/>
                </a:solidFill>
              </a:rPr>
              <a:t>  </a:t>
            </a:r>
            <a:r>
              <a:rPr lang="zh-CN" altLang="en-US" sz="2400">
                <a:solidFill>
                  <a:srgbClr val="000000"/>
                </a:solidFill>
              </a:rPr>
              <a:t>字符串是程序设计中经常用到的数据结构，很多编程语言将字符串定义为基本数据类型。</a:t>
            </a:r>
          </a:p>
          <a:p>
            <a:pPr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00"/>
                </a:solidFill>
              </a:rPr>
              <a:t>  在</a:t>
            </a:r>
            <a:r>
              <a:rPr lang="en-US" altLang="zh-CN" sz="2400">
                <a:solidFill>
                  <a:srgbClr val="000000"/>
                </a:solidFill>
              </a:rPr>
              <a:t>Java</a:t>
            </a:r>
            <a:r>
              <a:rPr lang="zh-CN" altLang="en-US" sz="2400">
                <a:solidFill>
                  <a:srgbClr val="000000"/>
                </a:solidFill>
              </a:rPr>
              <a:t>语言中，字符串被定义成一个类</a:t>
            </a:r>
            <a:r>
              <a:rPr lang="en-US" altLang="zh-CN" sz="2400">
                <a:solidFill>
                  <a:srgbClr val="000000"/>
                </a:solidFill>
              </a:rPr>
              <a:t>—— String</a:t>
            </a:r>
            <a:r>
              <a:rPr lang="zh-CN" altLang="en-US" sz="2400">
                <a:solidFill>
                  <a:srgbClr val="000000"/>
                </a:solidFill>
              </a:rPr>
              <a:t>或者</a:t>
            </a:r>
            <a:r>
              <a:rPr lang="en-US" altLang="zh-CN" sz="2400">
                <a:solidFill>
                  <a:srgbClr val="000000"/>
                </a:solidFill>
              </a:rPr>
              <a:t>StringBuffer</a:t>
            </a:r>
            <a:r>
              <a:rPr lang="zh-CN" altLang="en-US" sz="2400">
                <a:solidFill>
                  <a:srgbClr val="000000"/>
                </a:solidFill>
              </a:rPr>
              <a:t>类。</a:t>
            </a:r>
          </a:p>
          <a:p>
            <a:pPr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00"/>
                </a:solidFill>
              </a:rPr>
              <a:t>  </a:t>
            </a:r>
            <a:r>
              <a:rPr lang="en-US" altLang="zh-CN" sz="2400">
                <a:solidFill>
                  <a:srgbClr val="000000"/>
                </a:solidFill>
              </a:rPr>
              <a:t>String </a:t>
            </a:r>
            <a:r>
              <a:rPr lang="zh-CN" altLang="en-US" sz="2400">
                <a:solidFill>
                  <a:srgbClr val="000000"/>
                </a:solidFill>
              </a:rPr>
              <a:t>类用来处理创建以后不再改变的字符串。</a:t>
            </a:r>
          </a:p>
          <a:p>
            <a:pPr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00"/>
                </a:solidFill>
              </a:rPr>
              <a:t>  </a:t>
            </a:r>
            <a:r>
              <a:rPr lang="en-US" altLang="zh-CN" sz="2400">
                <a:solidFill>
                  <a:srgbClr val="000000"/>
                </a:solidFill>
              </a:rPr>
              <a:t>StringBuffer </a:t>
            </a:r>
            <a:r>
              <a:rPr lang="zh-CN" altLang="en-US" sz="2400">
                <a:solidFill>
                  <a:srgbClr val="000000"/>
                </a:solidFill>
              </a:rPr>
              <a:t>类用来处理可变字符串。</a:t>
            </a:r>
          </a:p>
          <a:p>
            <a:pPr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00"/>
                </a:solidFill>
              </a:rPr>
              <a:t>  掌握 </a:t>
            </a:r>
            <a:r>
              <a:rPr lang="en-US" altLang="zh-CN" sz="2400">
                <a:solidFill>
                  <a:srgbClr val="000000"/>
                </a:solidFill>
              </a:rPr>
              <a:t>String </a:t>
            </a:r>
            <a:r>
              <a:rPr lang="zh-CN" altLang="en-US" sz="2400">
                <a:solidFill>
                  <a:srgbClr val="000000"/>
                </a:solidFill>
              </a:rPr>
              <a:t>类和 </a:t>
            </a:r>
            <a:r>
              <a:rPr lang="en-US" altLang="zh-CN" sz="2400">
                <a:solidFill>
                  <a:srgbClr val="000000"/>
                </a:solidFill>
              </a:rPr>
              <a:t>StringBuffer </a:t>
            </a:r>
            <a:r>
              <a:rPr lang="zh-CN" altLang="en-US" sz="2400">
                <a:solidFill>
                  <a:srgbClr val="000000"/>
                </a:solidFill>
              </a:rPr>
              <a:t>类所提供的各种方法的使用。</a:t>
            </a:r>
          </a:p>
          <a:p>
            <a:pPr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00"/>
                </a:solidFill>
              </a:rPr>
              <a:t>  掌握包装类的使用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86017"/>
          <p:cNvSpPr>
            <a:spLocks noGrp="1" noRot="1" noChangeArrowheads="1"/>
          </p:cNvSpPr>
          <p:nvPr>
            <p:ph idx="1"/>
          </p:nvPr>
        </p:nvSpPr>
        <p:spPr>
          <a:xfrm>
            <a:off x="1042988" y="1557338"/>
            <a:ext cx="7696200" cy="3722687"/>
          </a:xfrm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String</a:t>
            </a:r>
            <a:r>
              <a:rPr lang="zh-CN" altLang="en-US" smtClean="0"/>
              <a:t>类中方法的使用；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StringBuffer</a:t>
            </a:r>
            <a:r>
              <a:rPr lang="zh-CN" altLang="en-US" smtClean="0"/>
              <a:t>类中方法的使用；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字符串比较方法的使用 </a:t>
            </a:r>
          </a:p>
          <a:p>
            <a:r>
              <a:rPr lang="zh-CN" altLang="en-US" smtClean="0"/>
              <a:t>难点：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	（</a:t>
            </a:r>
            <a:r>
              <a:rPr lang="en-US" altLang="zh-CN" smtClean="0"/>
              <a:t>1</a:t>
            </a:r>
            <a:r>
              <a:rPr lang="zh-CN" altLang="en-US" smtClean="0"/>
              <a:t>）理解各种字符串比较方法之间的差异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（</a:t>
            </a:r>
            <a:r>
              <a:rPr lang="en-US" altLang="zh-CN" smtClean="0"/>
              <a:t>2</a:t>
            </a:r>
            <a:r>
              <a:rPr lang="zh-CN" altLang="en-US" smtClean="0"/>
              <a:t>）字符串类型与基本数据类型之间的转换</a:t>
            </a:r>
          </a:p>
        </p:txBody>
      </p:sp>
      <p:sp>
        <p:nvSpPr>
          <p:cNvPr id="29698" name="标题 86018"/>
          <p:cNvSpPr>
            <a:spLocks noGrp="1" noRot="1" noChangeArrowheads="1"/>
          </p:cNvSpPr>
          <p:nvPr>
            <p:ph type="title"/>
          </p:nvPr>
        </p:nvSpPr>
        <p:spPr>
          <a:xfrm>
            <a:off x="250825" y="404813"/>
            <a:ext cx="8540750" cy="914400"/>
          </a:xfrm>
        </p:spPr>
        <p:txBody>
          <a:bodyPr/>
          <a:lstStyle/>
          <a:p>
            <a:r>
              <a:rPr lang="zh-CN" altLang="en-US" sz="4000" b="1" smtClean="0">
                <a:latin typeface="宋体" pitchFamily="2" charset="-122"/>
              </a:rPr>
              <a:t>教学重点与难点</a:t>
            </a:r>
            <a:r>
              <a:rPr lang="zh-CN" altLang="en-US" sz="4000" b="1" smtClean="0"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8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8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55297"/>
          <p:cNvSpPr>
            <a:spLocks noGrp="1" noRot="1" noChangeArrowheads="1"/>
          </p:cNvSpPr>
          <p:nvPr>
            <p:ph type="title"/>
          </p:nvPr>
        </p:nvSpPr>
        <p:spPr>
          <a:xfrm>
            <a:off x="250825" y="333375"/>
            <a:ext cx="8540750" cy="1143000"/>
          </a:xfrm>
        </p:spPr>
        <p:txBody>
          <a:bodyPr/>
          <a:lstStyle/>
          <a:p>
            <a:r>
              <a:rPr lang="zh-CN" altLang="en-US" sz="3600" b="1" smtClean="0">
                <a:solidFill>
                  <a:schemeClr val="tx1"/>
                </a:solidFill>
              </a:rPr>
              <a:t>§</a:t>
            </a:r>
            <a:r>
              <a:rPr lang="en-US" altLang="zh-CN" sz="3600" b="1" smtClean="0">
                <a:solidFill>
                  <a:schemeClr val="tx1"/>
                </a:solidFill>
              </a:rPr>
              <a:t>6.1 String</a:t>
            </a:r>
            <a:r>
              <a:rPr lang="zh-CN" altLang="en-US" sz="3600" b="1" smtClean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55299" name="内容占位符 55298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Tx/>
            </a:pPr>
            <a:r>
              <a:rPr lang="zh-CN" altLang="en-US" sz="2400" b="1" smtClean="0">
                <a:solidFill>
                  <a:srgbClr val="000000"/>
                </a:solidFill>
              </a:rPr>
              <a:t>字符串是程序设计中经常用到，很多编程语言将字符串定义为基本数据类型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zh-CN" altLang="en-US" sz="2400" b="1" smtClean="0">
                <a:solidFill>
                  <a:srgbClr val="000000"/>
                </a:solidFill>
              </a:rPr>
              <a:t>或字符数组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80000"/>
              </a:lnSpc>
              <a:buSzTx/>
            </a:pPr>
            <a:r>
              <a:rPr lang="zh-CN" altLang="en-US" sz="2400" b="1" smtClean="0">
                <a:solidFill>
                  <a:srgbClr val="000000"/>
                </a:solidFill>
              </a:rPr>
              <a:t>但在</a:t>
            </a:r>
            <a:r>
              <a:rPr lang="en-US" altLang="zh-CN" sz="2400" b="1" smtClean="0">
                <a:solidFill>
                  <a:srgbClr val="000000"/>
                </a:solidFill>
              </a:rPr>
              <a:t>Java</a:t>
            </a:r>
            <a:r>
              <a:rPr lang="zh-CN" altLang="en-US" sz="2400" b="1" smtClean="0">
                <a:solidFill>
                  <a:srgbClr val="000000"/>
                </a:solidFill>
              </a:rPr>
              <a:t>中，字符串被定义为一个类</a:t>
            </a:r>
            <a:r>
              <a:rPr lang="en-US" altLang="zh-CN" sz="2400" b="1" smtClean="0">
                <a:solidFill>
                  <a:srgbClr val="000000"/>
                </a:solidFill>
              </a:rPr>
              <a:t>——String</a:t>
            </a:r>
            <a:r>
              <a:rPr lang="zh-CN" altLang="en-US" sz="2400" b="1" smtClean="0">
                <a:solidFill>
                  <a:srgbClr val="000000"/>
                </a:solidFill>
              </a:rPr>
              <a:t>类，必须先生成</a:t>
            </a:r>
            <a:r>
              <a:rPr lang="en-US" altLang="zh-CN" sz="2400" b="1" smtClean="0">
                <a:solidFill>
                  <a:srgbClr val="000000"/>
                </a:solidFill>
              </a:rPr>
              <a:t>String</a:t>
            </a:r>
            <a:r>
              <a:rPr lang="zh-CN" altLang="en-US" sz="2400" b="1" smtClean="0">
                <a:solidFill>
                  <a:srgbClr val="000000"/>
                </a:solidFill>
              </a:rPr>
              <a:t>类的对象后才能使用字符串。</a:t>
            </a:r>
          </a:p>
          <a:p>
            <a:pPr>
              <a:lnSpc>
                <a:spcPct val="80000"/>
              </a:lnSpc>
              <a:buSzTx/>
            </a:pPr>
            <a:r>
              <a:rPr lang="zh-CN" altLang="en-US" sz="2400" b="1" smtClean="0">
                <a:solidFill>
                  <a:srgbClr val="000000"/>
                </a:solidFill>
              </a:rPr>
              <a:t>将字符串作为对象处理有很多好处：</a:t>
            </a:r>
          </a:p>
          <a:p>
            <a:pPr lvl="1">
              <a:lnSpc>
                <a:spcPct val="80000"/>
              </a:lnSpc>
              <a:buClr>
                <a:schemeClr val="hlink"/>
              </a:buClr>
              <a:buSzTx/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00"/>
                </a:solidFill>
              </a:rPr>
              <a:t>有很多途径来构造</a:t>
            </a:r>
            <a:r>
              <a:rPr lang="en-US" altLang="zh-CN" sz="2400" b="1" smtClean="0">
                <a:solidFill>
                  <a:srgbClr val="000000"/>
                </a:solidFill>
              </a:rPr>
              <a:t>String</a:t>
            </a:r>
            <a:r>
              <a:rPr lang="zh-CN" altLang="en-US" sz="2400" b="1" smtClean="0">
                <a:solidFill>
                  <a:srgbClr val="000000"/>
                </a:solidFill>
              </a:rPr>
              <a:t>对象；</a:t>
            </a:r>
          </a:p>
          <a:p>
            <a:pPr lvl="1">
              <a:lnSpc>
                <a:spcPct val="80000"/>
              </a:lnSpc>
              <a:buClr>
                <a:schemeClr val="hlink"/>
              </a:buClr>
              <a:buSzTx/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00"/>
                </a:solidFill>
              </a:rPr>
              <a:t>可以很容易得到字符串；</a:t>
            </a:r>
          </a:p>
          <a:p>
            <a:pPr lvl="1">
              <a:lnSpc>
                <a:spcPct val="80000"/>
              </a:lnSpc>
              <a:buClr>
                <a:schemeClr val="hlink"/>
              </a:buClr>
              <a:buSzTx/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00"/>
                </a:solidFill>
              </a:rPr>
              <a:t>有很多方法来比较字符串、搜索字符串、连接字符串以及改变字符串中字母的大小写。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6145"/>
          <p:cNvSpPr>
            <a:spLocks noGrp="1" noRot="1" noChangeArrowheads="1"/>
          </p:cNvSpPr>
          <p:nvPr>
            <p:ph type="title"/>
          </p:nvPr>
        </p:nvSpPr>
        <p:spPr>
          <a:xfrm>
            <a:off x="395288" y="404813"/>
            <a:ext cx="8540750" cy="1143000"/>
          </a:xfrm>
        </p:spPr>
        <p:txBody>
          <a:bodyPr/>
          <a:lstStyle/>
          <a:p>
            <a:r>
              <a:rPr lang="zh-CN" altLang="en-US" sz="4000" b="1" smtClean="0"/>
              <a:t>两种类型的字符串</a:t>
            </a:r>
          </a:p>
        </p:txBody>
      </p:sp>
      <p:sp>
        <p:nvSpPr>
          <p:cNvPr id="6147" name="内容占位符 6146"/>
          <p:cNvSpPr>
            <a:spLocks noGrp="1" noRot="1" noChangeArrowheads="1"/>
          </p:cNvSpPr>
          <p:nvPr>
            <p:ph idx="1"/>
          </p:nvPr>
        </p:nvSpPr>
        <p:spPr>
          <a:xfrm>
            <a:off x="323850" y="2060575"/>
            <a:ext cx="8424863" cy="423386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b="1" smtClean="0">
                <a:solidFill>
                  <a:srgbClr val="000000"/>
                </a:solidFill>
              </a:rPr>
              <a:t>定长字符串：</a:t>
            </a:r>
            <a:r>
              <a:rPr lang="en-US" altLang="zh-CN" b="1" smtClean="0">
                <a:solidFill>
                  <a:srgbClr val="000000"/>
                </a:solidFill>
              </a:rPr>
              <a:t>String</a:t>
            </a:r>
            <a:r>
              <a:rPr lang="zh-CN" altLang="en-US" b="1" smtClean="0">
                <a:solidFill>
                  <a:srgbClr val="000000"/>
                </a:solidFill>
              </a:rPr>
              <a:t>类（效率较高）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zh-CN" altLang="en-US" sz="3200" b="1" smtClean="0">
                <a:solidFill>
                  <a:srgbClr val="000000"/>
                </a:solidFill>
              </a:rPr>
              <a:t>不能更改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b="1" smtClean="0">
                <a:solidFill>
                  <a:srgbClr val="000000"/>
                </a:solidFill>
              </a:rPr>
              <a:t>可变字符串：</a:t>
            </a:r>
            <a:r>
              <a:rPr lang="en-US" altLang="zh-CN" b="1" smtClean="0">
                <a:solidFill>
                  <a:srgbClr val="000000"/>
                </a:solidFill>
              </a:rPr>
              <a:t>StringBuffer</a:t>
            </a:r>
            <a:r>
              <a:rPr lang="zh-CN" altLang="en-US" b="1" smtClean="0">
                <a:solidFill>
                  <a:srgbClr val="000000"/>
                </a:solidFill>
              </a:rPr>
              <a:t>类（使用灵活）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zh-CN" altLang="en-US" sz="3200" b="1" smtClean="0">
                <a:solidFill>
                  <a:srgbClr val="000000"/>
                </a:solidFill>
              </a:rPr>
              <a:t>可追加、插入、修改，但内存管理复杂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7169"/>
          <p:cNvSpPr>
            <a:spLocks noGrp="1" noRot="1" noChangeArrowheads="1"/>
          </p:cNvSpPr>
          <p:nvPr>
            <p:ph type="title"/>
          </p:nvPr>
        </p:nvSpPr>
        <p:spPr>
          <a:xfrm>
            <a:off x="900113" y="333375"/>
            <a:ext cx="7543800" cy="11430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1"/>
                </a:solidFill>
              </a:rPr>
              <a:t>6.1.1 </a:t>
            </a:r>
            <a:r>
              <a:rPr lang="zh-CN" altLang="en-US" sz="3600" b="1" smtClean="0">
                <a:solidFill>
                  <a:schemeClr val="tx1"/>
                </a:solidFill>
              </a:rPr>
              <a:t>生成</a:t>
            </a:r>
            <a:r>
              <a:rPr lang="en-US" altLang="zh-CN" sz="3600" b="1" smtClean="0">
                <a:solidFill>
                  <a:schemeClr val="tx1"/>
                </a:solidFill>
              </a:rPr>
              <a:t>String</a:t>
            </a:r>
            <a:r>
              <a:rPr lang="zh-CN" altLang="en-US" sz="3600" b="1" smtClean="0">
                <a:solidFill>
                  <a:schemeClr val="tx1"/>
                </a:solidFill>
              </a:rPr>
              <a:t>对象 </a:t>
            </a:r>
          </a:p>
        </p:txBody>
      </p:sp>
      <p:sp>
        <p:nvSpPr>
          <p:cNvPr id="7171" name="内容占位符 7170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Java</a:t>
            </a:r>
            <a:r>
              <a:rPr lang="zh-CN" altLang="en-US" sz="2400" b="1" smtClean="0">
                <a:solidFill>
                  <a:srgbClr val="000000"/>
                </a:solidFill>
              </a:rPr>
              <a:t>中生成</a:t>
            </a:r>
            <a:r>
              <a:rPr lang="en-US" altLang="zh-CN" sz="2400" b="1" smtClean="0">
                <a:solidFill>
                  <a:srgbClr val="000000"/>
                </a:solidFill>
              </a:rPr>
              <a:t>String</a:t>
            </a:r>
            <a:r>
              <a:rPr lang="zh-CN" altLang="en-US" sz="2400" b="1" smtClean="0">
                <a:solidFill>
                  <a:srgbClr val="000000"/>
                </a:solidFill>
              </a:rPr>
              <a:t>对象有两种方法</a:t>
            </a:r>
            <a:r>
              <a:rPr lang="en-US" altLang="zh-CN" sz="2400" b="1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solidFill>
                  <a:srgbClr val="000000"/>
                </a:solidFill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</a:rPr>
              <a:t>、字面量</a:t>
            </a:r>
            <a:r>
              <a:rPr lang="en-US" altLang="zh-CN" sz="2800" b="1" smtClean="0">
                <a:solidFill>
                  <a:srgbClr val="000000"/>
                </a:solidFill>
              </a:rPr>
              <a:t>String</a:t>
            </a:r>
            <a:r>
              <a:rPr lang="zh-CN" altLang="en-US" sz="2800" b="1" smtClean="0">
                <a:solidFill>
                  <a:srgbClr val="000000"/>
                </a:solidFill>
              </a:rPr>
              <a:t>。</a:t>
            </a:r>
            <a:r>
              <a:rPr lang="zh-CN" altLang="en-US" sz="2400" b="1" smtClean="0">
                <a:solidFill>
                  <a:srgbClr val="000000"/>
                </a:solidFill>
              </a:rPr>
              <a:t>直接用</a:t>
            </a:r>
            <a:r>
              <a:rPr lang="zh-CN" altLang="en-US" sz="2400" b="1" smtClean="0">
                <a:solidFill>
                  <a:schemeClr val="hlink"/>
                </a:solidFill>
              </a:rPr>
              <a:t>字符串常量</a:t>
            </a:r>
            <a:r>
              <a:rPr lang="zh-CN" altLang="en-US" sz="2400" b="1" smtClean="0">
                <a:solidFill>
                  <a:srgbClr val="000000"/>
                </a:solidFill>
              </a:rPr>
              <a:t>给一个</a:t>
            </a:r>
            <a:r>
              <a:rPr lang="en-US" altLang="zh-CN" sz="2400" b="1" smtClean="0"/>
              <a:t>String</a:t>
            </a:r>
            <a:r>
              <a:rPr lang="zh-CN" altLang="en-US" sz="2400" b="1" smtClean="0"/>
              <a:t>对象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赋值，这个</a:t>
            </a:r>
            <a:r>
              <a:rPr lang="en-US" altLang="zh-CN" sz="2400" b="1" smtClean="0">
                <a:solidFill>
                  <a:srgbClr val="000000"/>
                </a:solidFill>
              </a:rPr>
              <a:t>String</a:t>
            </a:r>
            <a:r>
              <a:rPr lang="zh-CN" altLang="en-US" sz="2400" b="1" smtClean="0">
                <a:solidFill>
                  <a:srgbClr val="000000"/>
                </a:solidFill>
              </a:rPr>
              <a:t>对象就称为字面量</a:t>
            </a:r>
            <a:r>
              <a:rPr lang="en-US" altLang="zh-CN" sz="2400" b="1" smtClean="0">
                <a:solidFill>
                  <a:srgbClr val="000000"/>
                </a:solidFill>
              </a:rPr>
              <a:t>String</a:t>
            </a:r>
            <a:r>
              <a:rPr lang="zh-CN" altLang="en-US" sz="2400" b="1" smtClean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例如：		</a:t>
            </a:r>
            <a:r>
              <a:rPr lang="en-US" altLang="zh-CN" sz="2400" b="1" smtClean="0">
                <a:solidFill>
                  <a:srgbClr val="000000"/>
                </a:solidFill>
              </a:rPr>
              <a:t>String s1 = “hello”;</a:t>
            </a:r>
          </a:p>
          <a:p>
            <a:pPr>
              <a:lnSpc>
                <a:spcPct val="90000"/>
              </a:lnSpc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000000"/>
                </a:solidFill>
              </a:rPr>
              <a:t>注意：在</a:t>
            </a:r>
            <a:r>
              <a:rPr lang="en-US" altLang="zh-CN" sz="2400" b="1" smtClean="0">
                <a:solidFill>
                  <a:srgbClr val="000000"/>
                </a:solidFill>
              </a:rPr>
              <a:t>Java</a:t>
            </a:r>
            <a:r>
              <a:rPr lang="zh-CN" altLang="en-US" sz="2400" b="1" smtClean="0">
                <a:solidFill>
                  <a:srgbClr val="000000"/>
                </a:solidFill>
              </a:rPr>
              <a:t>中，用双引号括起来的字符串是</a:t>
            </a:r>
            <a:r>
              <a:rPr lang="zh-CN" altLang="en-US" sz="2400" b="1" smtClean="0">
                <a:solidFill>
                  <a:schemeClr val="hlink"/>
                </a:solidFill>
              </a:rPr>
              <a:t>字符串常量</a:t>
            </a:r>
            <a:r>
              <a:rPr lang="zh-CN" altLang="en-US" sz="2400" b="1" smtClean="0">
                <a:solidFill>
                  <a:srgbClr val="000000"/>
                </a:solidFill>
              </a:rPr>
              <a:t>。每个</a:t>
            </a:r>
            <a:r>
              <a:rPr lang="zh-CN" altLang="en-US" sz="2400" b="1" smtClean="0">
                <a:solidFill>
                  <a:schemeClr val="hlink"/>
                </a:solidFill>
              </a:rPr>
              <a:t>字符串常量</a:t>
            </a:r>
            <a:r>
              <a:rPr lang="zh-CN" altLang="en-US" sz="2400" b="1" smtClean="0">
                <a:solidFill>
                  <a:srgbClr val="000000"/>
                </a:solidFill>
              </a:rPr>
              <a:t>都自动被定义为一个匿名的</a:t>
            </a:r>
            <a:r>
              <a:rPr lang="en-US" altLang="zh-CN" sz="2400" b="1" smtClean="0">
                <a:solidFill>
                  <a:srgbClr val="000000"/>
                </a:solidFill>
              </a:rPr>
              <a:t>String</a:t>
            </a:r>
            <a:r>
              <a:rPr lang="zh-CN" altLang="en-US" sz="2400" b="1" smtClean="0">
                <a:solidFill>
                  <a:srgbClr val="000000"/>
                </a:solidFill>
              </a:rPr>
              <a:t>对象。 </a:t>
            </a:r>
          </a:p>
        </p:txBody>
      </p:sp>
      <p:sp>
        <p:nvSpPr>
          <p:cNvPr id="32771" name="矩形 7171"/>
          <p:cNvSpPr>
            <a:spLocks noChangeArrowheads="1"/>
          </p:cNvSpPr>
          <p:nvPr/>
        </p:nvSpPr>
        <p:spPr bwMode="auto">
          <a:xfrm>
            <a:off x="1619250" y="3068638"/>
            <a:ext cx="129698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73" name="矩形 7172"/>
          <p:cNvSpPr>
            <a:spLocks noChangeArrowheads="1"/>
          </p:cNvSpPr>
          <p:nvPr/>
        </p:nvSpPr>
        <p:spPr bwMode="auto">
          <a:xfrm>
            <a:off x="3094038" y="3644900"/>
            <a:ext cx="122555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74" name="矩形 7173"/>
          <p:cNvSpPr>
            <a:spLocks noChangeArrowheads="1"/>
          </p:cNvSpPr>
          <p:nvPr/>
        </p:nvSpPr>
        <p:spPr bwMode="auto">
          <a:xfrm>
            <a:off x="4621213" y="3644900"/>
            <a:ext cx="122555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75" name="圆角矩形标注 7174"/>
          <p:cNvSpPr>
            <a:spLocks noChangeArrowheads="1"/>
          </p:cNvSpPr>
          <p:nvPr/>
        </p:nvSpPr>
        <p:spPr bwMode="auto">
          <a:xfrm>
            <a:off x="2555875" y="5445125"/>
            <a:ext cx="1774825" cy="431800"/>
          </a:xfrm>
          <a:prstGeom prst="wedgeRoundRectCallout">
            <a:avLst>
              <a:gd name="adj1" fmla="val 11537"/>
              <a:gd name="adj2" fmla="val -37206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2000" b="1"/>
              <a:t>字面量</a:t>
            </a:r>
            <a:r>
              <a:rPr lang="en-US" altLang="zh-CN" sz="2000" b="1"/>
              <a:t>String</a:t>
            </a:r>
          </a:p>
        </p:txBody>
      </p:sp>
      <p:sp>
        <p:nvSpPr>
          <p:cNvPr id="7176" name="圆角矩形标注 7175"/>
          <p:cNvSpPr>
            <a:spLocks noChangeArrowheads="1"/>
          </p:cNvSpPr>
          <p:nvPr/>
        </p:nvSpPr>
        <p:spPr bwMode="auto">
          <a:xfrm>
            <a:off x="6300788" y="3357563"/>
            <a:ext cx="2519362" cy="719137"/>
          </a:xfrm>
          <a:prstGeom prst="wedgeRoundRectCallout">
            <a:avLst>
              <a:gd name="adj1" fmla="val -75394"/>
              <a:gd name="adj2" fmla="val 960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>
              <a:spcBef>
                <a:spcPct val="20000"/>
              </a:spcBef>
            </a:pPr>
            <a:r>
              <a:rPr lang="zh-CN" altLang="en-US" sz="2000" b="1"/>
              <a:t>字符串常量，代表一个匿名的</a:t>
            </a:r>
            <a:r>
              <a:rPr lang="en-US" altLang="zh-CN" sz="2000" b="1"/>
              <a:t>String</a:t>
            </a:r>
            <a:r>
              <a:rPr lang="zh-CN" altLang="en-US" sz="2000" b="1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57345"/>
          <p:cNvSpPr>
            <a:spLocks noGrp="1" noRot="1" noChangeArrowheads="1"/>
          </p:cNvSpPr>
          <p:nvPr>
            <p:ph type="title"/>
          </p:nvPr>
        </p:nvSpPr>
        <p:spPr>
          <a:xfrm>
            <a:off x="250825" y="260350"/>
            <a:ext cx="8540750" cy="1143000"/>
          </a:xfrm>
        </p:spPr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生成</a:t>
            </a:r>
            <a:r>
              <a:rPr lang="en-US" altLang="zh-CN" sz="3600" smtClean="0">
                <a:solidFill>
                  <a:schemeClr val="tx1"/>
                </a:solidFill>
              </a:rPr>
              <a:t>String</a:t>
            </a:r>
            <a:r>
              <a:rPr lang="zh-CN" altLang="en-US" sz="3600" smtClean="0">
                <a:solidFill>
                  <a:schemeClr val="tx1"/>
                </a:solidFill>
              </a:rPr>
              <a:t>对象的第二种方法</a:t>
            </a:r>
          </a:p>
        </p:txBody>
      </p:sp>
      <p:sp>
        <p:nvSpPr>
          <p:cNvPr id="57347" name="内容占位符 57346"/>
          <p:cNvSpPr>
            <a:spLocks noGrp="1" noRot="1" noChangeArrowheads="1"/>
          </p:cNvSpPr>
          <p:nvPr>
            <p:ph idx="1"/>
          </p:nvPr>
        </p:nvSpPr>
        <p:spPr>
          <a:xfrm>
            <a:off x="395288" y="1557338"/>
            <a:ext cx="8280400" cy="4392612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String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类的构造方法。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circleNumDbPlain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public String()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默认构造方法，新建一个空的字符串对象，相当于 “ ”，这时字符串长度为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circleNumDbPlain" startAt="2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public String (</a:t>
            </a:r>
            <a:r>
              <a:rPr lang="en-US" altLang="zh-CN" sz="2400" b="1" dirty="0" smtClean="0"/>
              <a:t>String original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用一个已经存在的字符串对象创建一个新的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String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对象，该对象内容与已存在的对象一致。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original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可以是另外一个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String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对象，也可以是一个字符串常量。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circleNumDbPlain" startAt="3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public String (</a:t>
            </a:r>
            <a:r>
              <a:rPr lang="en-US" altLang="zh-CN" sz="2400" b="1" dirty="0" smtClean="0"/>
              <a:t>char[] value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用指定的字符数组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value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来创建一个字符串对象，这时字符串对象中的内容为字符数组中的内容。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文本框 33795"/>
          <p:cNvSpPr txBox="1">
            <a:spLocks noChangeArrowheads="1"/>
          </p:cNvSpPr>
          <p:nvPr/>
        </p:nvSpPr>
        <p:spPr bwMode="auto">
          <a:xfrm>
            <a:off x="611188" y="765175"/>
            <a:ext cx="8208962" cy="5759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en-US" altLang="zh-CN" sz="2000" b="1" dirty="0"/>
              <a:t>public class </a:t>
            </a:r>
            <a:r>
              <a:rPr lang="en-US" altLang="zh-CN" sz="2000" b="1" dirty="0" err="1"/>
              <a:t>StringConstructors</a:t>
            </a:r>
            <a:r>
              <a:rPr lang="en-US" altLang="zh-CN" sz="2000" b="1" dirty="0"/>
              <a:t>{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){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String s1 = new String (); 	       //s1</a:t>
            </a:r>
            <a:r>
              <a:rPr lang="zh-CN" altLang="en-US" sz="2000" b="1" dirty="0"/>
              <a:t>的值为空</a:t>
            </a:r>
          </a:p>
          <a:p>
            <a:pPr lvl="1">
              <a:spcBef>
                <a:spcPct val="20000"/>
              </a:spcBef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String s2 = new String ("Java");     //s2</a:t>
            </a:r>
            <a:r>
              <a:rPr lang="zh-CN" altLang="en-US" sz="2000" b="1" dirty="0"/>
              <a:t>的值为</a:t>
            </a:r>
            <a:r>
              <a:rPr lang="en-US" altLang="zh-CN" sz="2000" b="1" dirty="0"/>
              <a:t>Java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char[ ] country= { 'c', 'h', '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', 'n', 'a' };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String s3 = new String (country );  //s3</a:t>
            </a:r>
            <a:r>
              <a:rPr lang="zh-CN" altLang="en-US" sz="2000" b="1" dirty="0"/>
              <a:t>的值为</a:t>
            </a:r>
            <a:r>
              <a:rPr lang="en-US" altLang="zh-CN" sz="2000" b="1" dirty="0"/>
              <a:t>china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String </a:t>
            </a:r>
            <a:r>
              <a:rPr lang="en-US" altLang="zh-CN" sz="2000" b="1" dirty="0" err="1"/>
              <a:t>str</a:t>
            </a:r>
            <a:r>
              <a:rPr lang="en-US" altLang="zh-CN" sz="2000" b="1" dirty="0"/>
              <a:t> = "Hello";                //</a:t>
            </a:r>
            <a:r>
              <a:rPr lang="zh-CN" altLang="en-US" sz="2000" b="1" dirty="0"/>
              <a:t>生成字面量</a:t>
            </a:r>
            <a:r>
              <a:rPr lang="en-US" altLang="zh-CN" sz="2000" b="1" dirty="0"/>
              <a:t>String </a:t>
            </a:r>
            <a:r>
              <a:rPr lang="en-US" altLang="zh-CN" sz="2000" b="1" dirty="0" err="1"/>
              <a:t>str</a:t>
            </a:r>
            <a:endParaRPr lang="en-US" altLang="zh-CN" sz="2000" b="1" dirty="0"/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String s4 = new String (</a:t>
            </a:r>
            <a:r>
              <a:rPr lang="en-US" altLang="zh-CN" sz="2000" b="1" dirty="0" err="1"/>
              <a:t>str</a:t>
            </a:r>
            <a:r>
              <a:rPr lang="en-US" altLang="zh-CN" sz="2000" b="1" dirty="0"/>
              <a:t>);	       //s4</a:t>
            </a:r>
            <a:r>
              <a:rPr lang="zh-CN" altLang="en-US" sz="2000" b="1" dirty="0"/>
              <a:t>的值为</a:t>
            </a:r>
            <a:r>
              <a:rPr lang="en-US" altLang="zh-CN" sz="2000" b="1" dirty="0"/>
              <a:t>Hello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("s1="+s1);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("s2="+s2);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("s3="+s3);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("s4="+s4);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	}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 dirty="0"/>
              <a:t>} </a:t>
            </a:r>
          </a:p>
        </p:txBody>
      </p:sp>
      <p:sp>
        <p:nvSpPr>
          <p:cNvPr id="33797" name="圆角矩形标注 33796"/>
          <p:cNvSpPr>
            <a:spLocks noChangeArrowheads="1"/>
          </p:cNvSpPr>
          <p:nvPr/>
        </p:nvSpPr>
        <p:spPr bwMode="auto">
          <a:xfrm>
            <a:off x="250825" y="1484313"/>
            <a:ext cx="1584325" cy="431800"/>
          </a:xfrm>
          <a:prstGeom prst="wedgeRoundRectCallout">
            <a:avLst>
              <a:gd name="adj1" fmla="val 91083"/>
              <a:gd name="adj2" fmla="val 5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rIns="54000"/>
          <a:lstStyle/>
          <a:p>
            <a:pPr algn="ctr"/>
            <a:r>
              <a:rPr lang="zh-CN" altLang="en-US" sz="2000">
                <a:solidFill>
                  <a:srgbClr val="000000"/>
                </a:solidFill>
              </a:rPr>
              <a:t>构造方法 </a:t>
            </a:r>
            <a:r>
              <a:rPr lang="en-US" altLang="zh-CN" sz="2000">
                <a:solidFill>
                  <a:srgbClr val="000000"/>
                </a:solidFill>
              </a:rPr>
              <a:t>①</a:t>
            </a:r>
          </a:p>
        </p:txBody>
      </p:sp>
      <p:sp>
        <p:nvSpPr>
          <p:cNvPr id="33798" name="圆角矩形标注 33797"/>
          <p:cNvSpPr>
            <a:spLocks noChangeArrowheads="1"/>
          </p:cNvSpPr>
          <p:nvPr/>
        </p:nvSpPr>
        <p:spPr bwMode="auto">
          <a:xfrm>
            <a:off x="250825" y="1989138"/>
            <a:ext cx="1584325" cy="431800"/>
          </a:xfrm>
          <a:prstGeom prst="wedgeRoundRectCallout">
            <a:avLst>
              <a:gd name="adj1" fmla="val 90181"/>
              <a:gd name="adj2" fmla="val -21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rIns="54000"/>
          <a:lstStyle/>
          <a:p>
            <a:pPr algn="ctr"/>
            <a:r>
              <a:rPr lang="zh-CN" altLang="en-US" sz="2000">
                <a:solidFill>
                  <a:srgbClr val="000000"/>
                </a:solidFill>
              </a:rPr>
              <a:t>构造方法 </a:t>
            </a:r>
            <a:r>
              <a:rPr lang="en-US" altLang="zh-CN" sz="2000">
                <a:solidFill>
                  <a:srgbClr val="000000"/>
                </a:solidFill>
              </a:rPr>
              <a:t>②</a:t>
            </a:r>
          </a:p>
        </p:txBody>
      </p:sp>
      <p:sp>
        <p:nvSpPr>
          <p:cNvPr id="33799" name="圆角矩形标注 33798"/>
          <p:cNvSpPr>
            <a:spLocks noChangeArrowheads="1"/>
          </p:cNvSpPr>
          <p:nvPr/>
        </p:nvSpPr>
        <p:spPr bwMode="auto">
          <a:xfrm>
            <a:off x="250825" y="2652713"/>
            <a:ext cx="1584325" cy="431800"/>
          </a:xfrm>
          <a:prstGeom prst="wedgeRoundRectCallout">
            <a:avLst>
              <a:gd name="adj1" fmla="val 90181"/>
              <a:gd name="adj2" fmla="val -21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rIns="54000"/>
          <a:lstStyle/>
          <a:p>
            <a:pPr algn="ctr"/>
            <a:r>
              <a:rPr lang="zh-CN" altLang="en-US" sz="2000">
                <a:solidFill>
                  <a:srgbClr val="000000"/>
                </a:solidFill>
              </a:rPr>
              <a:t>构造方法 </a:t>
            </a:r>
            <a:r>
              <a:rPr lang="en-US" altLang="zh-CN" sz="2000">
                <a:solidFill>
                  <a:srgbClr val="000000"/>
                </a:solidFill>
              </a:rPr>
              <a:t>③</a:t>
            </a:r>
          </a:p>
        </p:txBody>
      </p:sp>
      <p:sp>
        <p:nvSpPr>
          <p:cNvPr id="33800" name="圆角矩形标注 33799"/>
          <p:cNvSpPr>
            <a:spLocks noChangeArrowheads="1"/>
          </p:cNvSpPr>
          <p:nvPr/>
        </p:nvSpPr>
        <p:spPr bwMode="auto">
          <a:xfrm>
            <a:off x="323850" y="3357563"/>
            <a:ext cx="1584325" cy="431800"/>
          </a:xfrm>
          <a:prstGeom prst="wedgeRoundRectCallout">
            <a:avLst>
              <a:gd name="adj1" fmla="val 89079"/>
              <a:gd name="adj2" fmla="val -13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rIns="54000"/>
          <a:lstStyle/>
          <a:p>
            <a:pPr algn="ctr"/>
            <a:r>
              <a:rPr lang="zh-CN" altLang="en-US" sz="2000">
                <a:solidFill>
                  <a:srgbClr val="000000"/>
                </a:solidFill>
              </a:rPr>
              <a:t>构造方法 </a:t>
            </a:r>
            <a:r>
              <a:rPr lang="en-US" altLang="zh-CN" sz="2000">
                <a:solidFill>
                  <a:srgbClr val="000000"/>
                </a:solidFill>
              </a:rPr>
              <a:t>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animBg="1"/>
      <p:bldP spid="338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EwODBhMzFiZDU0MGUzNzZlN2U3MTczNzEwZjc0NjcifQ=="/>
</p:tagLst>
</file>

<file path=ppt/theme/theme1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71</TotalTime>
  <Pages>0</Pages>
  <Words>1495</Words>
  <Characters>0</Characters>
  <Application>WPS 演示</Application>
  <PresentationFormat>全屏显示(4:3)</PresentationFormat>
  <Lines>0</Lines>
  <Paragraphs>392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华文行楷</vt:lpstr>
      <vt:lpstr>Arial Narrow</vt:lpstr>
      <vt:lpstr>微软雅黑</vt:lpstr>
      <vt:lpstr>Verdana</vt:lpstr>
      <vt:lpstr>Arial Unicode MS</vt:lpstr>
      <vt:lpstr>黑体</vt:lpstr>
      <vt:lpstr>古瓶荷花</vt:lpstr>
      <vt:lpstr>1_古瓶荷花</vt:lpstr>
      <vt:lpstr>回 顾</vt:lpstr>
      <vt:lpstr>第六章  常用数据类型处理类</vt:lpstr>
      <vt:lpstr>教学目的和要求：</vt:lpstr>
      <vt:lpstr>教学重点与难点 </vt:lpstr>
      <vt:lpstr>§6.1 String类</vt:lpstr>
      <vt:lpstr>两种类型的字符串</vt:lpstr>
      <vt:lpstr>6.1.1 生成String对象 </vt:lpstr>
      <vt:lpstr>生成String对象的第二种方法</vt:lpstr>
      <vt:lpstr>幻灯片 9</vt:lpstr>
      <vt:lpstr>6.1.2  获取字符串</vt:lpstr>
      <vt:lpstr>幻灯片 11</vt:lpstr>
      <vt:lpstr>幻灯片 12</vt:lpstr>
      <vt:lpstr>幻灯片 13</vt:lpstr>
      <vt:lpstr>6.1.3  搜索字符串 </vt:lpstr>
      <vt:lpstr>幻灯片 15</vt:lpstr>
      <vt:lpstr>幻灯片 16</vt:lpstr>
      <vt:lpstr>6.1.4    valueOf () 方法</vt:lpstr>
      <vt:lpstr>6.2    StringBuffer类</vt:lpstr>
      <vt:lpstr>6.2.1    构造方法</vt:lpstr>
      <vt:lpstr>6.2.2    长度和容量</vt:lpstr>
      <vt:lpstr>6.2.3    修改字符串</vt:lpstr>
      <vt:lpstr>6.3  字符串的比较</vt:lpstr>
      <vt:lpstr>注意</vt:lpstr>
      <vt:lpstr>String s1= "a";    String s2= "b";</vt:lpstr>
      <vt:lpstr>幻灯片 25</vt:lpstr>
      <vt:lpstr>幻灯片 26</vt:lpstr>
      <vt:lpstr>幻灯片 27</vt:lpstr>
      <vt:lpstr>幻灯片 28</vt:lpstr>
      <vt:lpstr>幻灯片 29</vt:lpstr>
      <vt:lpstr>6.4.1  构造方法</vt:lpstr>
      <vt:lpstr>第一种构造方法举例</vt:lpstr>
      <vt:lpstr>第二种构造方法举例</vt:lpstr>
      <vt:lpstr>6.4.2 Wrapper类的方法</vt:lpstr>
      <vt:lpstr>6.4.2 Wrapper类的方法</vt:lpstr>
      <vt:lpstr>6.4.3 Wrapper类的方法</vt:lpstr>
      <vt:lpstr>本章小结</vt:lpstr>
    </vt:vector>
  </TitlesOfParts>
  <Company>hnkjxy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数组、向量和字符串 </dc:title>
  <dc:creator>king</dc:creator>
  <cp:lastModifiedBy>admin</cp:lastModifiedBy>
  <cp:revision>80</cp:revision>
  <dcterms:created xsi:type="dcterms:W3CDTF">2005-12-07T05:50:38Z</dcterms:created>
  <dcterms:modified xsi:type="dcterms:W3CDTF">2023-05-04T10:00:07Z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8B2A59EB8CFD4DAABE527B6E32946D6E</vt:lpwstr>
  </property>
</Properties>
</file>