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7"/>
  </p:notesMasterIdLst>
  <p:sldIdLst>
    <p:sldId id="270" r:id="rId4"/>
    <p:sldId id="327" r:id="rId5"/>
    <p:sldId id="328" r:id="rId6"/>
    <p:sldId id="315" r:id="rId7"/>
    <p:sldId id="271" r:id="rId8"/>
    <p:sldId id="342" r:id="rId9"/>
    <p:sldId id="343" r:id="rId10"/>
    <p:sldId id="344" r:id="rId11"/>
    <p:sldId id="341" r:id="rId12"/>
    <p:sldId id="321" r:id="rId13"/>
    <p:sldId id="322" r:id="rId14"/>
    <p:sldId id="323" r:id="rId15"/>
    <p:sldId id="272" r:id="rId16"/>
    <p:sldId id="273" r:id="rId17"/>
    <p:sldId id="302" r:id="rId18"/>
    <p:sldId id="324" r:id="rId19"/>
    <p:sldId id="329" r:id="rId20"/>
    <p:sldId id="331" r:id="rId21"/>
    <p:sldId id="330" r:id="rId22"/>
    <p:sldId id="332" r:id="rId23"/>
    <p:sldId id="303" r:id="rId24"/>
    <p:sldId id="333" r:id="rId25"/>
    <p:sldId id="334" r:id="rId26"/>
    <p:sldId id="335" r:id="rId27"/>
    <p:sldId id="336" r:id="rId28"/>
    <p:sldId id="304" r:id="rId29"/>
    <p:sldId id="305" r:id="rId30"/>
    <p:sldId id="307" r:id="rId31"/>
    <p:sldId id="337" r:id="rId32"/>
    <p:sldId id="340" r:id="rId33"/>
    <p:sldId id="367" r:id="rId34"/>
    <p:sldId id="368" r:id="rId35"/>
    <p:sldId id="369" r:id="rId36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FF"/>
    <a:srgbClr val="33CCCC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b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b="0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单击以编辑母版文本样式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zh-CN" altLang="en-US" sz="1200" b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/>
            </a:fld>
            <a:endParaRPr lang="zh-CN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eaLnBrk="1" hangingPunct="1"/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eaLnBrk="1" hangingPunct="1"/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098" name="文本框 4097"/>
          <p:cNvSpPr txBox="1"/>
          <p:nvPr/>
        </p:nvSpPr>
        <p:spPr>
          <a:xfrm>
            <a:off x="1979613" y="620713"/>
            <a:ext cx="625316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>
                <a:latin typeface="Times New Roman" panose="02020603050405020304" pitchFamily="2" charset="0"/>
              </a:rPr>
              <a:t>第七章   异常处理</a:t>
            </a:r>
            <a:endParaRPr lang="zh-CN" altLang="en-US" sz="4000">
              <a:latin typeface="Times New Roman" panose="02020603050405020304" pitchFamily="2" charset="0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1116013" y="2060575"/>
            <a:ext cx="5688012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2" charset="0"/>
                <a:sym typeface="Webdings" panose="05030102010509060703" pitchFamily="2" charset="2"/>
              </a:rPr>
              <a:t>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2" charset="0"/>
              </a:rPr>
              <a:t> 7.1 异常的概念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endParaRPr lang="zh-CN" altLang="en-US" sz="28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2" charset="0"/>
                <a:sym typeface="Webdings" panose="05030102010509060703" pitchFamily="2" charset="2"/>
              </a:rPr>
              <a:t> 7.2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2" charset="0"/>
              </a:rPr>
              <a:t>异常处理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endParaRPr lang="zh-CN" altLang="en-US" sz="2800" dirty="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3314" name="文本框 13313"/>
          <p:cNvSpPr txBox="1"/>
          <p:nvPr/>
        </p:nvSpPr>
        <p:spPr>
          <a:xfrm>
            <a:off x="2051050" y="476250"/>
            <a:ext cx="5559425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600" dirty="0">
                <a:latin typeface="Times New Roman" panose="02020603050405020304" pitchFamily="2" charset="0"/>
              </a:rPr>
              <a:t> 7.1.1  Java 异常处理机制</a:t>
            </a:r>
            <a:endParaRPr lang="zh-CN" altLang="en-US" sz="3600" dirty="0">
              <a:latin typeface="Times New Roman" panose="02020603050405020304" pitchFamily="2" charset="0"/>
            </a:endParaRPr>
          </a:p>
        </p:txBody>
      </p:sp>
      <p:sp>
        <p:nvSpPr>
          <p:cNvPr id="13315" name="文本框 13314"/>
          <p:cNvSpPr txBox="1"/>
          <p:nvPr/>
        </p:nvSpPr>
        <p:spPr>
          <a:xfrm>
            <a:off x="468313" y="1484313"/>
            <a:ext cx="8064500" cy="272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 Java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语言是一种容错性很强的语言，其中引入了异常处理机制。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Java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的异常处理也是面向对象的，当一个异常发生时程序会生成一个异常对象，称之为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2" charset="0"/>
              </a:rPr>
              <a:t>抛出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(throw)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一个异常。 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异常处理的核心思想是：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2" charset="0"/>
              </a:rPr>
              <a:t>捕获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(Catch)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经预先判断可能出错的代码段中可能产生的异常。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33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9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4338" name="矩形 14337"/>
          <p:cNvSpPr/>
          <p:nvPr/>
        </p:nvSpPr>
        <p:spPr>
          <a:xfrm>
            <a:off x="323850" y="3644900"/>
            <a:ext cx="79930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964612" cy="5616575"/>
          </a:xfrm>
          <a:solidFill>
            <a:schemeClr val="bg1">
              <a:alpha val="100000"/>
            </a:schemeClr>
          </a:solidFill>
          <a:ln/>
        </p:spPr>
        <p:txBody>
          <a:bodyPr vert="horz" wrap="square" anchor="t" anchorCtr="0"/>
          <a:p>
            <a:pPr marL="0" indent="0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</a:rPr>
              <a:t>    Java</a:t>
            </a:r>
            <a:r>
              <a:rPr lang="zh-CN" altLang="en-US" sz="2000" b="1">
                <a:solidFill>
                  <a:srgbClr val="000000"/>
                </a:solidFill>
              </a:rPr>
              <a:t>异常处理由</a:t>
            </a:r>
            <a:r>
              <a:rPr lang="en-US" altLang="zh-CN" sz="2000" b="1">
                <a:solidFill>
                  <a:srgbClr val="000000"/>
                </a:solidFill>
              </a:rPr>
              <a:t>5</a:t>
            </a:r>
            <a:r>
              <a:rPr lang="zh-CN" altLang="en-US" sz="2000" b="1">
                <a:solidFill>
                  <a:srgbClr val="000000"/>
                </a:solidFill>
              </a:rPr>
              <a:t>个关键字实现：</a:t>
            </a:r>
            <a:r>
              <a:rPr lang="en-US" altLang="zh-CN" sz="2000" b="1"/>
              <a:t>try</a:t>
            </a:r>
            <a:r>
              <a:rPr lang="zh-CN" altLang="en-US" sz="2000" b="1"/>
              <a:t>、</a:t>
            </a:r>
            <a:r>
              <a:rPr lang="en-US" altLang="zh-CN" sz="2000" b="1"/>
              <a:t>catch</a:t>
            </a:r>
            <a:r>
              <a:rPr lang="zh-CN" altLang="en-US" sz="2000" b="1"/>
              <a:t>、</a:t>
            </a:r>
            <a:r>
              <a:rPr lang="en-US" altLang="zh-CN" sz="2000" b="1"/>
              <a:t>throw</a:t>
            </a:r>
            <a:r>
              <a:rPr lang="zh-CN" altLang="en-US" sz="2000" b="1"/>
              <a:t>、</a:t>
            </a:r>
            <a:r>
              <a:rPr lang="en-US" altLang="zh-CN" sz="2000" b="1"/>
              <a:t>throws</a:t>
            </a:r>
            <a:r>
              <a:rPr lang="zh-CN" altLang="en-US" sz="2000" b="1"/>
              <a:t>和</a:t>
            </a:r>
            <a:r>
              <a:rPr lang="en-US" altLang="zh-CN" sz="2000" b="1"/>
              <a:t>finally</a:t>
            </a:r>
            <a:r>
              <a:rPr lang="zh-CN" altLang="en-US" sz="2000" b="1">
                <a:solidFill>
                  <a:srgbClr val="000000"/>
                </a:solidFill>
              </a:rPr>
              <a:t>。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其中</a:t>
            </a:r>
            <a:r>
              <a:rPr lang="en-US" altLang="zh-CN" sz="2000" b="1">
                <a:solidFill>
                  <a:srgbClr val="000000"/>
                </a:solidFill>
              </a:rPr>
              <a:t>try</a:t>
            </a:r>
            <a:r>
              <a:rPr lang="zh-CN" altLang="en-US" sz="2000" b="1">
                <a:solidFill>
                  <a:srgbClr val="000000"/>
                </a:solidFill>
              </a:rPr>
              <a:t>用来执行一段程序，如果出现异常，则系统抛出（</a:t>
            </a:r>
            <a:r>
              <a:rPr lang="en-US" altLang="zh-CN" sz="2000" b="1">
                <a:solidFill>
                  <a:srgbClr val="000000"/>
                </a:solidFill>
              </a:rPr>
              <a:t>throw</a:t>
            </a:r>
            <a:r>
              <a:rPr lang="zh-CN" altLang="en-US" sz="2000" b="1">
                <a:solidFill>
                  <a:srgbClr val="000000"/>
                </a:solidFill>
              </a:rPr>
              <a:t>）一个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异常对象，可以根据该对象的类型来捕获（</a:t>
            </a:r>
            <a:r>
              <a:rPr lang="en-US" altLang="zh-CN" sz="2000" b="1">
                <a:solidFill>
                  <a:srgbClr val="000000"/>
                </a:solidFill>
              </a:rPr>
              <a:t>catch</a:t>
            </a:r>
            <a:r>
              <a:rPr lang="zh-CN" altLang="en-US" sz="2000" b="1">
                <a:solidFill>
                  <a:srgbClr val="000000"/>
                </a:solidFill>
              </a:rPr>
              <a:t>）它并处理它。最后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由 </a:t>
            </a:r>
            <a:r>
              <a:rPr lang="en-US" altLang="zh-CN" sz="2000" b="1">
                <a:solidFill>
                  <a:srgbClr val="000000"/>
                </a:solidFill>
              </a:rPr>
              <a:t>finally </a:t>
            </a:r>
            <a:r>
              <a:rPr lang="zh-CN" altLang="en-US" sz="2000" b="1">
                <a:solidFill>
                  <a:srgbClr val="000000"/>
                </a:solidFill>
              </a:rPr>
              <a:t>语句块来进行收尾工作。</a:t>
            </a:r>
            <a:endParaRPr lang="zh-CN" altLang="en-US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</a:pPr>
            <a:r>
              <a:rPr lang="zh-CN" altLang="en-US" sz="2000" b="1">
                <a:solidFill>
                  <a:srgbClr val="000000"/>
                </a:solidFill>
              </a:rPr>
              <a:t>    下面是异常处理块的基本形式：</a:t>
            </a:r>
            <a:endParaRPr lang="zh-CN" altLang="en-US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  </a:t>
            </a:r>
            <a:r>
              <a:rPr lang="en-US" altLang="zh-CN" sz="2000" b="1">
                <a:solidFill>
                  <a:srgbClr val="000000"/>
                </a:solidFill>
              </a:rPr>
              <a:t>try {  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// </a:t>
            </a:r>
            <a:r>
              <a:rPr lang="zh-CN" altLang="en-US" sz="2000" b="1">
                <a:solidFill>
                  <a:srgbClr val="000000"/>
                </a:solidFill>
              </a:rPr>
              <a:t>可能产生异常的代码块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throw new </a:t>
            </a:r>
            <a:r>
              <a:rPr lang="en-US" altLang="zh-CN" sz="2000" b="1">
                <a:solidFill>
                  <a:schemeClr val="hlink"/>
                </a:solidFill>
              </a:rPr>
              <a:t>ExceptionType1</a:t>
            </a:r>
            <a:r>
              <a:rPr lang="en-US" altLang="zh-CN" sz="2000" b="1">
                <a:solidFill>
                  <a:srgbClr val="000000"/>
                </a:solidFill>
              </a:rPr>
              <a:t>();   //</a:t>
            </a:r>
            <a:r>
              <a:rPr lang="zh-CN" altLang="en-US" sz="2000" b="1">
                <a:solidFill>
                  <a:srgbClr val="000000"/>
                </a:solidFill>
              </a:rPr>
              <a:t>抛出</a:t>
            </a:r>
            <a:r>
              <a:rPr lang="en-US" altLang="zh-CN" sz="2000" b="1">
                <a:solidFill>
                  <a:srgbClr val="000000"/>
                </a:solidFill>
              </a:rPr>
              <a:t>ExceptionType1</a:t>
            </a:r>
            <a:r>
              <a:rPr lang="zh-CN" altLang="en-US" sz="2000" b="1">
                <a:solidFill>
                  <a:srgbClr val="000000"/>
                </a:solidFill>
              </a:rPr>
              <a:t>类型的异常</a:t>
            </a:r>
            <a:endParaRPr lang="zh-CN" altLang="en-US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  </a:t>
            </a:r>
            <a:r>
              <a:rPr lang="en-US" altLang="zh-CN" sz="2000" b="1">
                <a:solidFill>
                  <a:srgbClr val="000000"/>
                </a:solidFill>
              </a:rPr>
              <a:t>}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catch </a:t>
            </a:r>
            <a:r>
              <a:rPr lang="en-US" altLang="zh-CN" sz="2000" b="1">
                <a:solidFill>
                  <a:schemeClr val="hlink"/>
                </a:solidFill>
              </a:rPr>
              <a:t>(ExceptionType1 e</a:t>
            </a:r>
            <a:r>
              <a:rPr lang="en-US" altLang="zh-CN" sz="2000" b="1">
                <a:solidFill>
                  <a:srgbClr val="000000"/>
                </a:solidFill>
              </a:rPr>
              <a:t>) {  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// </a:t>
            </a:r>
            <a:r>
              <a:rPr lang="zh-CN" altLang="en-US" sz="2000" b="1">
                <a:solidFill>
                  <a:srgbClr val="000000"/>
                </a:solidFill>
              </a:rPr>
              <a:t>捕获并处理</a:t>
            </a:r>
            <a:r>
              <a:rPr lang="en-US" altLang="zh-CN" sz="2000" b="1">
                <a:solidFill>
                  <a:srgbClr val="000000"/>
                </a:solidFill>
              </a:rPr>
              <a:t>ExceptionType1</a:t>
            </a:r>
            <a:r>
              <a:rPr lang="zh-CN" altLang="en-US" sz="2000" b="1">
                <a:solidFill>
                  <a:srgbClr val="000000"/>
                </a:solidFill>
              </a:rPr>
              <a:t>类型的异常。该代码段不一定会执行 </a:t>
            </a:r>
            <a:endParaRPr lang="zh-CN" altLang="en-US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  </a:t>
            </a:r>
            <a:r>
              <a:rPr lang="en-US" altLang="zh-CN" sz="2000" b="1">
                <a:solidFill>
                  <a:srgbClr val="000000"/>
                </a:solidFill>
              </a:rPr>
              <a:t>}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catch </a:t>
            </a:r>
            <a:r>
              <a:rPr lang="en-US" altLang="zh-CN" sz="2000" b="1">
                <a:solidFill>
                  <a:schemeClr val="hlink"/>
                </a:solidFill>
              </a:rPr>
              <a:t>(ExceptionType2 e</a:t>
            </a:r>
            <a:r>
              <a:rPr lang="en-US" altLang="zh-CN" sz="2000" b="1">
                <a:solidFill>
                  <a:srgbClr val="000000"/>
                </a:solidFill>
              </a:rPr>
              <a:t>) {   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// </a:t>
            </a:r>
            <a:r>
              <a:rPr lang="zh-CN" altLang="en-US" sz="2000" b="1">
                <a:solidFill>
                  <a:srgbClr val="000000"/>
                </a:solidFill>
              </a:rPr>
              <a:t>捕获并处理</a:t>
            </a:r>
            <a:r>
              <a:rPr lang="en-US" altLang="zh-CN" sz="2000" b="1">
                <a:solidFill>
                  <a:srgbClr val="000000"/>
                </a:solidFill>
              </a:rPr>
              <a:t>ExceptionType2</a:t>
            </a:r>
            <a:r>
              <a:rPr lang="zh-CN" altLang="en-US" sz="2000" b="1">
                <a:solidFill>
                  <a:srgbClr val="000000"/>
                </a:solidFill>
              </a:rPr>
              <a:t>类型的异常。该代码段不一定会执行 </a:t>
            </a:r>
            <a:endParaRPr lang="zh-CN" altLang="en-US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 </a:t>
            </a:r>
            <a:r>
              <a:rPr lang="en-US" altLang="zh-CN" sz="2000" b="1">
                <a:solidFill>
                  <a:srgbClr val="000000"/>
                </a:solidFill>
              </a:rPr>
              <a:t>}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finally { </a:t>
            </a:r>
            <a:endParaRPr lang="en-US" altLang="zh-CN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// </a:t>
            </a:r>
            <a:r>
              <a:rPr lang="zh-CN" altLang="en-US" sz="2000" b="1">
                <a:solidFill>
                  <a:srgbClr val="000000"/>
                </a:solidFill>
              </a:rPr>
              <a:t>收尾工作，释放资源。该代码段一定会执行 </a:t>
            </a:r>
            <a:endParaRPr lang="zh-CN" altLang="en-US" sz="2000" b="1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 </a:t>
            </a:r>
            <a:r>
              <a:rPr lang="en-US" altLang="zh-CN" sz="2000" b="1">
                <a:solidFill>
                  <a:srgbClr val="000000"/>
                </a:solidFill>
              </a:rPr>
              <a:t>}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4340" name="矩形 14339"/>
          <p:cNvSpPr/>
          <p:nvPr/>
        </p:nvSpPr>
        <p:spPr>
          <a:xfrm>
            <a:off x="323850" y="2420938"/>
            <a:ext cx="7993063" cy="1223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矩形 14340"/>
          <p:cNvSpPr/>
          <p:nvPr/>
        </p:nvSpPr>
        <p:spPr>
          <a:xfrm>
            <a:off x="265113" y="5487988"/>
            <a:ext cx="7993062" cy="9366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5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2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charRg st="123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charRg st="14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6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charRg st="16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charRg st="16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4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charRg st="174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charRg st="174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9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charRg st="19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charRg st="19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49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charRg st="249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charRg st="249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5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charRg st="25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charRg st="25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83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charRg st="283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39">
                                            <p:txEl>
                                              <p:charRg st="283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29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charRg st="329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charRg st="329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33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charRg st="333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charRg st="333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39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39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09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39">
                                            <p:txEl>
                                              <p:charRg st="409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39">
                                            <p:txEl>
                                              <p:charRg st="409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12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39">
                                            <p:txEl>
                                              <p:charRg st="412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339">
                                            <p:txEl>
                                              <p:charRg st="412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24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39">
                                            <p:txEl>
                                              <p:charRg st="424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339">
                                            <p:txEl>
                                              <p:charRg st="424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53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39">
                                            <p:txEl>
                                              <p:charRg st="453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39">
                                            <p:txEl>
                                              <p:charRg st="453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5362" name="文本框 15361"/>
          <p:cNvSpPr txBox="1"/>
          <p:nvPr/>
        </p:nvSpPr>
        <p:spPr>
          <a:xfrm>
            <a:off x="0" y="260350"/>
            <a:ext cx="9144000" cy="6308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import java.io.*;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public class E7_1{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        public static void main(String args[ ]){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	    int b;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	    try {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          FileInputStream 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fis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=new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FileInputStream("D:\\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test.txt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");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	          while ( (b= 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fis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.read()) !=-1)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		     System.out.print((char)b);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	          fis.close();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	    }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	                catch (Exception e) {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   	system.out.println("出错了，原因是：");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   	system.out.println (e.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toString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                   }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}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	}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直接连接符 15362"/>
          <p:cNvSpPr/>
          <p:nvPr/>
        </p:nvSpPr>
        <p:spPr>
          <a:xfrm flipH="1">
            <a:off x="4356100" y="2781300"/>
            <a:ext cx="3240088" cy="1584325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1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charRg st="11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5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charRg st="155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4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charRg st="241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85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charRg st="285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21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charRg st="321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4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charRg st="347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56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charRg st="356" end="3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97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charRg st="397" end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435" end="4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362">
                                            <p:txEl>
                                              <p:charRg st="435" end="4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476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charRg st="476" end="4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499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362">
                                            <p:txEl>
                                              <p:charRg st="499" end="5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525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2">
                                            <p:txEl>
                                              <p:charRg st="525" end="5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6386" name="矩形 16385"/>
          <p:cNvSpPr/>
          <p:nvPr/>
        </p:nvSpPr>
        <p:spPr>
          <a:xfrm>
            <a:off x="3348038" y="5099050"/>
            <a:ext cx="5111750" cy="16557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7" name="文本框 16386"/>
          <p:cNvSpPr txBox="1"/>
          <p:nvPr/>
        </p:nvSpPr>
        <p:spPr>
          <a:xfrm>
            <a:off x="250825" y="1341438"/>
            <a:ext cx="8569325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 Java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异常处理机制是面向对象的。每发生一起异常就产生一个异常对象。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在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Java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类库中定义了很多异常类。注意：所有异常类都是类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java.lang.Throwable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的子类。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 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179388" y="4540250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Throwable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1687513" y="3438525"/>
            <a:ext cx="81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390" name="文本框 16389"/>
          <p:cNvSpPr txBox="1"/>
          <p:nvPr/>
        </p:nvSpPr>
        <p:spPr>
          <a:xfrm>
            <a:off x="1458913" y="5343525"/>
            <a:ext cx="12684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391" name="文本框 16390"/>
          <p:cNvSpPr txBox="1"/>
          <p:nvPr/>
        </p:nvSpPr>
        <p:spPr>
          <a:xfrm>
            <a:off x="3203575" y="3213100"/>
            <a:ext cx="25511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VirtualMachineError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392" name="文本框 16391"/>
          <p:cNvSpPr txBox="1"/>
          <p:nvPr/>
        </p:nvSpPr>
        <p:spPr>
          <a:xfrm>
            <a:off x="2906713" y="3590925"/>
            <a:ext cx="1425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AWTError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393" name="文本框 16392"/>
          <p:cNvSpPr txBox="1"/>
          <p:nvPr/>
        </p:nvSpPr>
        <p:spPr>
          <a:xfrm>
            <a:off x="2789238" y="4437063"/>
            <a:ext cx="2212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RuntimeException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394" name="文本框 16393"/>
          <p:cNvSpPr txBox="1"/>
          <p:nvPr/>
        </p:nvSpPr>
        <p:spPr>
          <a:xfrm>
            <a:off x="3511550" y="6035675"/>
            <a:ext cx="15636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IOException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6395" name="文本框 16394"/>
          <p:cNvSpPr txBox="1"/>
          <p:nvPr/>
        </p:nvSpPr>
        <p:spPr>
          <a:xfrm>
            <a:off x="5738813" y="5876925"/>
            <a:ext cx="17907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EOFException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6396" name="文本框 16395"/>
          <p:cNvSpPr txBox="1"/>
          <p:nvPr/>
        </p:nvSpPr>
        <p:spPr>
          <a:xfrm>
            <a:off x="5321300" y="6334125"/>
            <a:ext cx="2778125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FileNotFoundException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6397" name="直接连接符 16396"/>
          <p:cNvSpPr/>
          <p:nvPr/>
        </p:nvSpPr>
        <p:spPr>
          <a:xfrm flipV="1">
            <a:off x="1398588" y="3881438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8" name="直接连接符 16397"/>
          <p:cNvSpPr/>
          <p:nvPr/>
        </p:nvSpPr>
        <p:spPr>
          <a:xfrm>
            <a:off x="1550988" y="4948238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9" name="直接连接符 16398"/>
          <p:cNvSpPr/>
          <p:nvPr/>
        </p:nvSpPr>
        <p:spPr>
          <a:xfrm flipV="1">
            <a:off x="2484438" y="3141663"/>
            <a:ext cx="43180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0" name="直接连接符 16399"/>
          <p:cNvSpPr/>
          <p:nvPr/>
        </p:nvSpPr>
        <p:spPr>
          <a:xfrm>
            <a:off x="2541588" y="3652838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1" name="直接连接符 16400"/>
          <p:cNvSpPr/>
          <p:nvPr/>
        </p:nvSpPr>
        <p:spPr>
          <a:xfrm flipV="1">
            <a:off x="2555875" y="3500438"/>
            <a:ext cx="752475" cy="730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2" name="直接连接符 16401"/>
          <p:cNvSpPr/>
          <p:nvPr/>
        </p:nvSpPr>
        <p:spPr>
          <a:xfrm flipV="1">
            <a:off x="2770188" y="4868863"/>
            <a:ext cx="722312" cy="536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3" name="直接连接符 16402"/>
          <p:cNvSpPr/>
          <p:nvPr/>
        </p:nvSpPr>
        <p:spPr>
          <a:xfrm>
            <a:off x="2846388" y="5557838"/>
            <a:ext cx="788987" cy="534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4" name="直接连接符 16403"/>
          <p:cNvSpPr/>
          <p:nvPr/>
        </p:nvSpPr>
        <p:spPr>
          <a:xfrm flipV="1">
            <a:off x="5003800" y="6092825"/>
            <a:ext cx="865188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5" name="直接连接符 16404"/>
          <p:cNvSpPr/>
          <p:nvPr/>
        </p:nvSpPr>
        <p:spPr>
          <a:xfrm>
            <a:off x="5003800" y="6308725"/>
            <a:ext cx="358775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6" name="文本框 16405"/>
          <p:cNvSpPr txBox="1"/>
          <p:nvPr/>
        </p:nvSpPr>
        <p:spPr>
          <a:xfrm>
            <a:off x="5435600" y="3860800"/>
            <a:ext cx="24511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ArithmeticException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407" name="文本框 16406"/>
          <p:cNvSpPr txBox="1"/>
          <p:nvPr/>
        </p:nvSpPr>
        <p:spPr>
          <a:xfrm>
            <a:off x="5353050" y="4235450"/>
            <a:ext cx="25368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NullPointerException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408" name="文本框 16407"/>
          <p:cNvSpPr txBox="1"/>
          <p:nvPr/>
        </p:nvSpPr>
        <p:spPr>
          <a:xfrm>
            <a:off x="5435600" y="4652963"/>
            <a:ext cx="34115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IndexOutOfBoundsException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409" name="直接连接符 16408"/>
          <p:cNvSpPr/>
          <p:nvPr/>
        </p:nvSpPr>
        <p:spPr>
          <a:xfrm flipV="1">
            <a:off x="4830763" y="4076700"/>
            <a:ext cx="677862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0" name="直接连接符 16409"/>
          <p:cNvSpPr/>
          <p:nvPr/>
        </p:nvSpPr>
        <p:spPr>
          <a:xfrm flipV="1">
            <a:off x="4932363" y="4437063"/>
            <a:ext cx="503237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1" name="直接连接符 16410"/>
          <p:cNvSpPr/>
          <p:nvPr/>
        </p:nvSpPr>
        <p:spPr>
          <a:xfrm>
            <a:off x="4859338" y="4724400"/>
            <a:ext cx="649287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2" name="文本框 16411"/>
          <p:cNvSpPr txBox="1"/>
          <p:nvPr/>
        </p:nvSpPr>
        <p:spPr>
          <a:xfrm>
            <a:off x="1547813" y="549275"/>
            <a:ext cx="5927725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600" dirty="0">
                <a:latin typeface="Arial" panose="020B0604020202020204" pitchFamily="34" charset="0"/>
              </a:rPr>
              <a:t> 7.1.2  内置异常类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16413" name="文本框 16412"/>
          <p:cNvSpPr txBox="1"/>
          <p:nvPr/>
        </p:nvSpPr>
        <p:spPr>
          <a:xfrm>
            <a:off x="2843213" y="2852738"/>
            <a:ext cx="170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LinkageError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414" name="直接连接符 16413"/>
          <p:cNvSpPr/>
          <p:nvPr/>
        </p:nvSpPr>
        <p:spPr>
          <a:xfrm flipV="1">
            <a:off x="5724525" y="3068638"/>
            <a:ext cx="360363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5" name="直接连接符 16414"/>
          <p:cNvSpPr/>
          <p:nvPr/>
        </p:nvSpPr>
        <p:spPr>
          <a:xfrm>
            <a:off x="5724525" y="3446463"/>
            <a:ext cx="504825" cy="53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6" name="文本框 16415"/>
          <p:cNvSpPr txBox="1"/>
          <p:nvPr/>
        </p:nvSpPr>
        <p:spPr>
          <a:xfrm>
            <a:off x="5940425" y="2781300"/>
            <a:ext cx="24511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OutOfMemoryError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417" name="文本框 16416"/>
          <p:cNvSpPr txBox="1"/>
          <p:nvPr/>
        </p:nvSpPr>
        <p:spPr>
          <a:xfrm>
            <a:off x="6156325" y="324167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StackOverflowError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6418" name="直接连接符 16417"/>
          <p:cNvSpPr/>
          <p:nvPr/>
        </p:nvSpPr>
        <p:spPr>
          <a:xfrm flipV="1">
            <a:off x="2843213" y="5373688"/>
            <a:ext cx="6858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9" name="文本框 16418"/>
          <p:cNvSpPr txBox="1"/>
          <p:nvPr/>
        </p:nvSpPr>
        <p:spPr>
          <a:xfrm>
            <a:off x="3492500" y="5084763"/>
            <a:ext cx="29479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ClassNotFoundException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6420" name="文本框 16419"/>
          <p:cNvSpPr txBox="1"/>
          <p:nvPr/>
        </p:nvSpPr>
        <p:spPr>
          <a:xfrm>
            <a:off x="3708400" y="5487988"/>
            <a:ext cx="18764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AWTException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6421" name="直接连接符 16420"/>
          <p:cNvSpPr/>
          <p:nvPr/>
        </p:nvSpPr>
        <p:spPr>
          <a:xfrm>
            <a:off x="2843213" y="5516563"/>
            <a:ext cx="865187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3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  <p:bldP spid="16391" grpId="0"/>
      <p:bldP spid="16392" grpId="0"/>
      <p:bldP spid="16393" grpId="0"/>
      <p:bldP spid="16394" grpId="0"/>
      <p:bldP spid="16395" grpId="0"/>
      <p:bldP spid="16396" grpId="0" bldLvl="0" animBg="1"/>
      <p:bldP spid="16406" grpId="0"/>
      <p:bldP spid="16407" grpId="0"/>
      <p:bldP spid="16408" grpId="0"/>
      <p:bldP spid="16413" grpId="0"/>
      <p:bldP spid="16416" grpId="0"/>
      <p:bldP spid="16417" grpId="0"/>
      <p:bldP spid="16419" grpId="0"/>
      <p:bldP spid="164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7410" name="文本框 17409"/>
          <p:cNvSpPr txBox="1"/>
          <p:nvPr/>
        </p:nvSpPr>
        <p:spPr>
          <a:xfrm>
            <a:off x="250825" y="1557338"/>
            <a:ext cx="8894763" cy="435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57200" indent="-4572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Times New Roman" panose="02020603050405020304" pitchFamily="2" charset="0"/>
                <a:sym typeface="Wingdings" panose="05000000000000000000" pitchFamily="2" charset="2"/>
              </a:rPr>
              <a:t>Throwable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  <a:sym typeface="Wingdings" panose="05000000000000000000" pitchFamily="2" charset="2"/>
              </a:rPr>
              <a:t> 类有两个直接子类：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2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AutoNum type="circleNumDbPlain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  <a:sym typeface="Wingdings" panose="05000000000000000000" pitchFamily="2" charset="2"/>
              </a:rPr>
              <a:t>子类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000" dirty="0">
                <a:latin typeface="Times New Roman" panose="02020603050405020304" pitchFamily="2" charset="0"/>
              </a:rPr>
              <a:t>Error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marL="457200" indent="-45720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代表一些很难恢复的严重的系统错误，不是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用户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程序本身所能控制的。所以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457200" indent="-45720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一般不用捕获与处理Error，而是交给Java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运行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系统处理。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457200" indent="-457200"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457200" indent="-457200">
              <a:buFont typeface="Arial" panose="020B0604020202020204" pitchFamily="34" charset="0"/>
              <a:buAutoNum type="circleNumDbPlain" startAt="2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子类 </a:t>
            </a:r>
            <a:r>
              <a:rPr lang="zh-CN" altLang="en-US" sz="2000" dirty="0">
                <a:latin typeface="Times New Roman" panose="02020603050405020304" pitchFamily="2" charset="0"/>
              </a:rPr>
              <a:t>Exception</a:t>
            </a:r>
            <a:endParaRPr lang="zh-CN" altLang="en-US" sz="2000" dirty="0">
              <a:latin typeface="Times New Roman" panose="02020603050405020304" pitchFamily="2" charset="0"/>
            </a:endParaRPr>
          </a:p>
          <a:p>
            <a:pPr marL="457200" indent="-45720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2" charset="0"/>
              </a:rPr>
              <a:t>代表用户程序可以捕获的异常情况。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lphaLcParenR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子类 </a:t>
            </a:r>
            <a:r>
              <a:rPr lang="zh-CN" altLang="en-US" sz="2000" b="1" dirty="0">
                <a:latin typeface="Times New Roman" panose="02020603050405020304" pitchFamily="2" charset="0"/>
              </a:rPr>
              <a:t>RuntimeException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代表程序设计或实现上的问题，如</a:t>
            </a:r>
            <a:r>
              <a:rPr lang="zh-CN" altLang="en-US" sz="2000" b="1" dirty="0">
                <a:latin typeface="Times New Roman" panose="02020603050405020304" pitchFamily="2" charset="0"/>
              </a:rPr>
              <a:t>除数为零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或者</a:t>
            </a:r>
            <a:r>
              <a:rPr lang="zh-CN" altLang="en-US" sz="2000" b="1" dirty="0">
                <a:latin typeface="Times New Roman" panose="02020603050405020304" pitchFamily="2" charset="0"/>
              </a:rPr>
              <a:t>数组越界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等。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      这类异常经常出现，如果全部做出处理，会影响程序的可读性和效率。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所以这类异常，程序可以处理，也可以交给Java 运行系统自动处理。 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lphaLcParenR" startAt="2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其他子类 (例如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2" charset="0"/>
              </a:rPr>
              <a:t>IOException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2" charset="0"/>
              </a:rPr>
              <a:t>ClassNotFoundException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 等)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程序中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2" charset="0"/>
              </a:rPr>
              <a:t>必须捕获并处理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这些异常，或者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2" charset="0"/>
              </a:rPr>
              <a:t>声明抛弃这些异常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marL="914400" lvl="1" indent="-457200" eaLnBrk="1" hangingPunct="1"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17411" name="文本框 17410"/>
          <p:cNvSpPr txBox="1"/>
          <p:nvPr/>
        </p:nvSpPr>
        <p:spPr>
          <a:xfrm>
            <a:off x="5364163" y="260350"/>
            <a:ext cx="81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Error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4932363" y="1341438"/>
            <a:ext cx="12684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7413" name="文本框 17412"/>
          <p:cNvSpPr txBox="1"/>
          <p:nvPr/>
        </p:nvSpPr>
        <p:spPr>
          <a:xfrm>
            <a:off x="6732588" y="692150"/>
            <a:ext cx="2212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RuntimeException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7414" name="直接连接符 17413"/>
          <p:cNvSpPr/>
          <p:nvPr/>
        </p:nvSpPr>
        <p:spPr>
          <a:xfrm flipV="1">
            <a:off x="4859338" y="549275"/>
            <a:ext cx="563562" cy="2270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" name="直接连接符 17414"/>
          <p:cNvSpPr/>
          <p:nvPr/>
        </p:nvSpPr>
        <p:spPr>
          <a:xfrm>
            <a:off x="4859338" y="981075"/>
            <a:ext cx="5762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直接连接符 17415"/>
          <p:cNvSpPr/>
          <p:nvPr/>
        </p:nvSpPr>
        <p:spPr>
          <a:xfrm>
            <a:off x="6156325" y="549275"/>
            <a:ext cx="576263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7" name="直接连接符 17416"/>
          <p:cNvSpPr/>
          <p:nvPr/>
        </p:nvSpPr>
        <p:spPr>
          <a:xfrm flipV="1">
            <a:off x="6156325" y="260350"/>
            <a:ext cx="863600" cy="146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8" name="直接连接符 17417"/>
          <p:cNvSpPr/>
          <p:nvPr/>
        </p:nvSpPr>
        <p:spPr>
          <a:xfrm flipV="1">
            <a:off x="6243638" y="981075"/>
            <a:ext cx="560387" cy="4937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9" name="直接连接符 17418"/>
          <p:cNvSpPr/>
          <p:nvPr/>
        </p:nvSpPr>
        <p:spPr>
          <a:xfrm flipV="1">
            <a:off x="6227763" y="1341438"/>
            <a:ext cx="71755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0" name="直接连接符 17419"/>
          <p:cNvSpPr/>
          <p:nvPr/>
        </p:nvSpPr>
        <p:spPr>
          <a:xfrm>
            <a:off x="6227763" y="1557338"/>
            <a:ext cx="703262" cy="187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文本框 17420"/>
          <p:cNvSpPr txBox="1"/>
          <p:nvPr/>
        </p:nvSpPr>
        <p:spPr>
          <a:xfrm>
            <a:off x="3419475" y="620713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latin typeface="Times New Roman" panose="02020603050405020304" pitchFamily="2" charset="0"/>
              </a:rPr>
              <a:t>Throwable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17422" name="直接连接符 17421"/>
          <p:cNvSpPr/>
          <p:nvPr/>
        </p:nvSpPr>
        <p:spPr>
          <a:xfrm>
            <a:off x="6156325" y="476250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3" name="文本框 17422"/>
          <p:cNvSpPr txBox="1"/>
          <p:nvPr/>
        </p:nvSpPr>
        <p:spPr>
          <a:xfrm>
            <a:off x="7019925" y="1125538"/>
            <a:ext cx="15636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IOException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7424" name="文本框 17423"/>
          <p:cNvSpPr txBox="1"/>
          <p:nvPr/>
        </p:nvSpPr>
        <p:spPr>
          <a:xfrm>
            <a:off x="6040438" y="1685925"/>
            <a:ext cx="29479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ClassNotFoundException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7425" name="直接连接符 17424"/>
          <p:cNvSpPr/>
          <p:nvPr/>
        </p:nvSpPr>
        <p:spPr>
          <a:xfrm>
            <a:off x="6227763" y="1528763"/>
            <a:ext cx="865187" cy="100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6" name="矩形 17425"/>
          <p:cNvSpPr/>
          <p:nvPr/>
        </p:nvSpPr>
        <p:spPr>
          <a:xfrm>
            <a:off x="755650" y="4941888"/>
            <a:ext cx="7058025" cy="6492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7" name="矩形 17426"/>
          <p:cNvSpPr/>
          <p:nvPr/>
        </p:nvSpPr>
        <p:spPr>
          <a:xfrm>
            <a:off x="6127750" y="1125538"/>
            <a:ext cx="2808288" cy="935037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8" name="文本框 17427"/>
          <p:cNvSpPr txBox="1"/>
          <p:nvPr/>
        </p:nvSpPr>
        <p:spPr>
          <a:xfrm>
            <a:off x="7119938" y="1341438"/>
            <a:ext cx="690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……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0">
                                            <p:txEl>
                                              <p:charRg st="2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0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9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charRg st="96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charRg st="10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2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410">
                                            <p:txEl>
                                              <p:charRg st="12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4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410">
                                            <p:txEl>
                                              <p:charRg st="146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410">
                                            <p:txEl>
                                              <p:charRg st="174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1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410">
                                            <p:txEl>
                                              <p:charRg st="212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4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410">
                                            <p:txEl>
                                              <p:charRg st="247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94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410">
                                            <p:txEl>
                                              <p:charRg st="294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21" grpId="0"/>
      <p:bldP spid="17423" grpId="0"/>
      <p:bldP spid="17424" grpId="0"/>
      <p:bldP spid="174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8434" name="标题 18433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1143000"/>
          </a:xfrm>
          <a:ln/>
        </p:spPr>
        <p:txBody>
          <a:bodyPr anchor="ctr" anchorCtr="0"/>
          <a:p>
            <a:r>
              <a:rPr lang="en-US" altLang="zh-CN" sz="3600" b="1">
                <a:solidFill>
                  <a:schemeClr val="tx1"/>
                </a:solidFill>
              </a:rPr>
              <a:t>7.2  </a:t>
            </a:r>
            <a:r>
              <a:rPr lang="zh-CN" altLang="en-US" sz="3600" b="1">
                <a:solidFill>
                  <a:schemeClr val="tx1"/>
                </a:solidFill>
              </a:rPr>
              <a:t>异常处理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18435" name="文本占位符 18434"/>
          <p:cNvSpPr>
            <a:spLocks noGrp="1" noRot="1"/>
          </p:cNvSpPr>
          <p:nvPr>
            <p:ph type="body" idx="1"/>
          </p:nvPr>
        </p:nvSpPr>
        <p:spPr>
          <a:xfrm>
            <a:off x="603250" y="1989138"/>
            <a:ext cx="7569200" cy="3886200"/>
          </a:xfrm>
          <a:ln/>
        </p:spPr>
        <p:txBody>
          <a:bodyPr/>
          <a:p>
            <a:r>
              <a:rPr lang="en-US" altLang="zh-CN" b="1">
                <a:solidFill>
                  <a:srgbClr val="000000"/>
                </a:solidFill>
              </a:rPr>
              <a:t>7.2.1 </a:t>
            </a:r>
            <a:r>
              <a:rPr lang="zh-CN" altLang="en-US" b="1">
                <a:solidFill>
                  <a:srgbClr val="000000"/>
                </a:solidFill>
              </a:rPr>
              <a:t>捕获异常</a:t>
            </a:r>
            <a:endParaRPr lang="zh-CN" altLang="en-US" b="1">
              <a:solidFill>
                <a:srgbClr val="000000"/>
              </a:solidFill>
            </a:endParaRPr>
          </a:p>
          <a:p>
            <a:r>
              <a:rPr lang="en-US" altLang="zh-CN" b="1">
                <a:solidFill>
                  <a:srgbClr val="000000"/>
                </a:solidFill>
              </a:rPr>
              <a:t>7.2.2 </a:t>
            </a:r>
            <a:r>
              <a:rPr lang="zh-CN" altLang="en-US" b="1">
                <a:solidFill>
                  <a:srgbClr val="000000"/>
                </a:solidFill>
              </a:rPr>
              <a:t>声明抛弃异常</a:t>
            </a:r>
            <a:endParaRPr lang="zh-CN" altLang="en-US" b="1">
              <a:solidFill>
                <a:srgbClr val="000000"/>
              </a:solidFill>
            </a:endParaRPr>
          </a:p>
          <a:p>
            <a:r>
              <a:rPr lang="en-US" altLang="zh-CN" b="1">
                <a:solidFill>
                  <a:srgbClr val="000000"/>
                </a:solidFill>
              </a:rPr>
              <a:t>7.2.3 </a:t>
            </a:r>
            <a:r>
              <a:rPr lang="zh-CN" altLang="en-US" b="1">
                <a:solidFill>
                  <a:srgbClr val="000000"/>
                </a:solidFill>
              </a:rPr>
              <a:t>显示抛出异常</a:t>
            </a:r>
            <a:endParaRPr lang="zh-CN" altLang="en-US" b="1">
              <a:solidFill>
                <a:srgbClr val="000000"/>
              </a:solidFill>
            </a:endParaRPr>
          </a:p>
          <a:p>
            <a:r>
              <a:rPr lang="en-US" altLang="zh-CN" b="1">
                <a:solidFill>
                  <a:srgbClr val="000000"/>
                </a:solidFill>
              </a:rPr>
              <a:t>7.2.4 </a:t>
            </a:r>
            <a:r>
              <a:rPr lang="zh-CN" altLang="en-US" b="1">
                <a:solidFill>
                  <a:srgbClr val="000000"/>
                </a:solidFill>
              </a:rPr>
              <a:t>自定义异常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9458" name="标题 19457"/>
          <p:cNvSpPr>
            <a:spLocks noGrp="1" noRot="1"/>
          </p:cNvSpPr>
          <p:nvPr>
            <p:ph type="title"/>
          </p:nvPr>
        </p:nvSpPr>
        <p:spPr>
          <a:xfrm>
            <a:off x="323850" y="333375"/>
            <a:ext cx="8540750" cy="1143000"/>
          </a:xfrm>
          <a:ln/>
        </p:spPr>
        <p:txBody>
          <a:bodyPr anchor="ctr" anchorCtr="0"/>
          <a:p>
            <a:r>
              <a:rPr lang="en-US" altLang="zh-CN" sz="3600" b="1">
                <a:solidFill>
                  <a:schemeClr val="tx1"/>
                </a:solidFill>
              </a:rPr>
              <a:t>7.2.1 </a:t>
            </a:r>
            <a:r>
              <a:rPr lang="zh-CN" altLang="en-US" sz="3600" b="1">
                <a:solidFill>
                  <a:schemeClr val="tx1"/>
                </a:solidFill>
              </a:rPr>
              <a:t>捕获异常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19459" name="文本占位符 19458"/>
          <p:cNvSpPr>
            <a:spLocks noGrp="1" noRot="1"/>
          </p:cNvSpPr>
          <p:nvPr>
            <p:ph type="body" idx="1"/>
          </p:nvPr>
        </p:nvSpPr>
        <p:spPr>
          <a:xfrm>
            <a:off x="684213" y="1700213"/>
            <a:ext cx="7569200" cy="38862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捕获异常是通过 </a:t>
            </a:r>
            <a:r>
              <a:rPr lang="en-US" altLang="zh-CN" sz="2800" b="1">
                <a:solidFill>
                  <a:srgbClr val="000000"/>
                </a:solidFill>
              </a:rPr>
              <a:t>try-catch-finally </a:t>
            </a:r>
            <a:r>
              <a:rPr lang="zh-CN" altLang="en-US" sz="2800" b="1">
                <a:solidFill>
                  <a:srgbClr val="000000"/>
                </a:solidFill>
              </a:rPr>
              <a:t>语句实现的。</a:t>
            </a:r>
            <a:endParaRPr lang="zh-CN" altLang="en-US" sz="28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其中 </a:t>
            </a:r>
            <a:r>
              <a:rPr lang="en-US" altLang="zh-CN" sz="2800" b="1">
                <a:solidFill>
                  <a:srgbClr val="000000"/>
                </a:solidFill>
              </a:rPr>
              <a:t>try </a:t>
            </a:r>
            <a:r>
              <a:rPr lang="zh-CN" altLang="en-US" sz="2800" b="1">
                <a:solidFill>
                  <a:srgbClr val="000000"/>
                </a:solidFill>
              </a:rPr>
              <a:t>语句不能单独使用，必须和</a:t>
            </a:r>
            <a:r>
              <a:rPr lang="en-US" altLang="zh-CN" sz="2800" b="1">
                <a:solidFill>
                  <a:srgbClr val="000000"/>
                </a:solidFill>
              </a:rPr>
              <a:t>catch</a:t>
            </a:r>
            <a:r>
              <a:rPr lang="zh-CN" altLang="en-US" sz="2800" b="1">
                <a:solidFill>
                  <a:srgbClr val="000000"/>
                </a:solidFill>
              </a:rPr>
              <a:t>或者</a:t>
            </a:r>
            <a:r>
              <a:rPr lang="en-US" altLang="zh-CN" sz="2800" b="1">
                <a:solidFill>
                  <a:srgbClr val="000000"/>
                </a:solidFill>
              </a:rPr>
              <a:t>finally</a:t>
            </a:r>
            <a:r>
              <a:rPr lang="zh-CN" altLang="en-US" sz="2800" b="1">
                <a:solidFill>
                  <a:srgbClr val="000000"/>
                </a:solidFill>
              </a:rPr>
              <a:t>语句配合使用。</a:t>
            </a:r>
            <a:endParaRPr lang="zh-CN" altLang="en-US" sz="28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为了防止并处理一个运行时的错误，需要把</a:t>
            </a:r>
            <a:r>
              <a:rPr lang="zh-CN" altLang="en-US" sz="2800" b="1">
                <a:solidFill>
                  <a:schemeClr val="hlink"/>
                </a:solidFill>
              </a:rPr>
              <a:t>可能出错的代码</a:t>
            </a:r>
            <a:r>
              <a:rPr lang="zh-CN" altLang="en-US" sz="2800" b="1">
                <a:solidFill>
                  <a:srgbClr val="000000"/>
                </a:solidFill>
              </a:rPr>
              <a:t>放进</a:t>
            </a:r>
            <a:r>
              <a:rPr lang="en-US" altLang="zh-CN" sz="2800" b="1">
                <a:solidFill>
                  <a:srgbClr val="000000"/>
                </a:solidFill>
              </a:rPr>
              <a:t>try</a:t>
            </a:r>
            <a:r>
              <a:rPr lang="zh-CN" altLang="en-US" sz="2800" b="1">
                <a:solidFill>
                  <a:srgbClr val="000000"/>
                </a:solidFill>
              </a:rPr>
              <a:t>语句块中。</a:t>
            </a:r>
            <a:endParaRPr lang="zh-CN" altLang="en-US" sz="28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当</a:t>
            </a:r>
            <a:r>
              <a:rPr lang="en-US" altLang="zh-CN" sz="2800" b="1">
                <a:solidFill>
                  <a:srgbClr val="000000"/>
                </a:solidFill>
              </a:rPr>
              <a:t>try</a:t>
            </a:r>
            <a:r>
              <a:rPr lang="zh-CN" altLang="en-US" sz="2800" b="1">
                <a:solidFill>
                  <a:srgbClr val="000000"/>
                </a:solidFill>
              </a:rPr>
              <a:t>语句块中的某条语句发生异常，</a:t>
            </a:r>
            <a:r>
              <a:rPr lang="zh-CN" altLang="en-US" sz="2800" b="1">
                <a:solidFill>
                  <a:schemeClr val="hlink"/>
                </a:solidFill>
              </a:rPr>
              <a:t>该块中余下的语句将不再执行</a:t>
            </a:r>
            <a:r>
              <a:rPr lang="zh-CN" altLang="en-US" sz="2800" b="1">
                <a:solidFill>
                  <a:srgbClr val="000000"/>
                </a:solidFill>
              </a:rPr>
              <a:t>，而是转到</a:t>
            </a:r>
            <a:r>
              <a:rPr lang="en-US" altLang="zh-CN" sz="2800" b="1">
                <a:solidFill>
                  <a:srgbClr val="000000"/>
                </a:solidFill>
              </a:rPr>
              <a:t>catch</a:t>
            </a:r>
            <a:r>
              <a:rPr lang="zh-CN" altLang="en-US" sz="2800" b="1">
                <a:solidFill>
                  <a:srgbClr val="000000"/>
                </a:solidFill>
              </a:rPr>
              <a:t>语句中去执行。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3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74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1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111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0482" name="文本框 20481"/>
          <p:cNvSpPr txBox="1"/>
          <p:nvPr/>
        </p:nvSpPr>
        <p:spPr>
          <a:xfrm>
            <a:off x="179388" y="836613"/>
            <a:ext cx="8640762" cy="4838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400">
                <a:latin typeface="Times New Roman" panose="02020603050405020304" pitchFamily="2" charset="0"/>
              </a:rPr>
              <a:t> 	import java.io.*;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public class E7_3 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        public static void main(String args[]) 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                try 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           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  	</a:t>
            </a:r>
            <a:r>
              <a:rPr lang="en-US" altLang="zh-CN" sz="2400">
                <a:latin typeface="Times New Roman" panose="02020603050405020304" pitchFamily="2" charset="0"/>
              </a:rPr>
              <a:t>int i= 7/0;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			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System.out.println (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"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2" charset="0"/>
              </a:rPr>
              <a:t>该语句会不会执行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?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);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	    }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       catch (ArithmeticException e) {	   	 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	   	System.out.println (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zh-CN" altLang="en-US" sz="2400">
                <a:latin typeface="Arial" panose="020B0604020202020204" pitchFamily="34" charset="0"/>
              </a:rPr>
              <a:t>出现错误：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endParaRPr lang="en-US" altLang="zh-CN" sz="2400">
              <a:latin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</a:rPr>
              <a:t>			+ </a:t>
            </a:r>
            <a:r>
              <a:rPr lang="en-US" altLang="zh-CN" sz="2400">
                <a:latin typeface="Times New Roman" panose="02020603050405020304" pitchFamily="2" charset="0"/>
              </a:rPr>
              <a:t>e.getMessage());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       } 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                    }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}</a:t>
            </a:r>
            <a:endParaRPr lang="en-US" altLang="zh-CN" sz="2400">
              <a:latin typeface="Times New Roman" panose="02020603050405020304" pitchFamily="2" charset="0"/>
            </a:endParaRPr>
          </a:p>
        </p:txBody>
      </p:sp>
      <p:sp>
        <p:nvSpPr>
          <p:cNvPr id="20483" name="矩形 20482"/>
          <p:cNvSpPr/>
          <p:nvPr/>
        </p:nvSpPr>
        <p:spPr>
          <a:xfrm>
            <a:off x="2771775" y="2378075"/>
            <a:ext cx="2016125" cy="358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左弧形箭头 20483"/>
          <p:cNvSpPr/>
          <p:nvPr/>
        </p:nvSpPr>
        <p:spPr>
          <a:xfrm>
            <a:off x="757238" y="2492375"/>
            <a:ext cx="1727200" cy="1295400"/>
          </a:xfrm>
          <a:prstGeom prst="curvedRightArrow">
            <a:avLst>
              <a:gd name="adj1" fmla="val 6796"/>
              <a:gd name="adj2" fmla="val 23898"/>
              <a:gd name="adj3" fmla="val 4364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5" name="矩形 20484"/>
          <p:cNvSpPr/>
          <p:nvPr/>
        </p:nvSpPr>
        <p:spPr>
          <a:xfrm>
            <a:off x="2268538" y="1973263"/>
            <a:ext cx="6551612" cy="1511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6" name="矩形 20485"/>
          <p:cNvSpPr/>
          <p:nvPr/>
        </p:nvSpPr>
        <p:spPr>
          <a:xfrm>
            <a:off x="2268538" y="3486150"/>
            <a:ext cx="6551612" cy="1511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7" name="圆角矩形标注 20486"/>
          <p:cNvSpPr/>
          <p:nvPr/>
        </p:nvSpPr>
        <p:spPr>
          <a:xfrm>
            <a:off x="6948488" y="981075"/>
            <a:ext cx="1871662" cy="431800"/>
          </a:xfrm>
          <a:prstGeom prst="wedgeRoundRectCallout">
            <a:avLst>
              <a:gd name="adj1" fmla="val -15481"/>
              <a:gd name="adj2" fmla="val 17316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400" b="0">
                <a:latin typeface="Arial" panose="020B0604020202020204" pitchFamily="34" charset="0"/>
              </a:rPr>
              <a:t>try </a:t>
            </a:r>
            <a:r>
              <a:rPr lang="zh-CN" altLang="en-US" sz="2400" b="0">
                <a:latin typeface="Arial" panose="020B0604020202020204" pitchFamily="34" charset="0"/>
              </a:rPr>
              <a:t>语句块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0488" name="圆角矩形标注 20487"/>
          <p:cNvSpPr/>
          <p:nvPr/>
        </p:nvSpPr>
        <p:spPr>
          <a:xfrm>
            <a:off x="6372225" y="5300663"/>
            <a:ext cx="2087563" cy="431800"/>
          </a:xfrm>
          <a:prstGeom prst="wedgeRoundRectCallout">
            <a:avLst>
              <a:gd name="adj1" fmla="val -32889"/>
              <a:gd name="adj2" fmla="val -12279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400" b="0">
                <a:latin typeface="Arial" panose="020B0604020202020204" pitchFamily="34" charset="0"/>
              </a:rPr>
              <a:t>catch </a:t>
            </a:r>
            <a:r>
              <a:rPr lang="zh-CN" altLang="en-US" sz="2400" b="0">
                <a:latin typeface="Arial" panose="020B0604020202020204" pitchFamily="34" charset="0"/>
              </a:rPr>
              <a:t>语句块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9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charRg st="9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4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charRg st="149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2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20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charRg st="203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258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482">
                                            <p:txEl>
                                              <p:charRg st="258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292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charRg st="292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314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charRg st="314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334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charRg st="334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charRg st="357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charRg st="357" end="3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1143000"/>
          </a:xfrm>
          <a:ln/>
        </p:spPr>
        <p:txBody>
          <a:bodyPr anchor="ctr" anchorCtr="0"/>
          <a:p>
            <a:r>
              <a:rPr lang="en-US" altLang="zh-CN" b="1">
                <a:solidFill>
                  <a:srgbClr val="000000"/>
                </a:solidFill>
              </a:rPr>
              <a:t>catch </a:t>
            </a:r>
            <a:r>
              <a:rPr lang="zh-CN" altLang="en-US" b="1">
                <a:solidFill>
                  <a:srgbClr val="000000"/>
                </a:solidFill>
              </a:rPr>
              <a:t>语句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7" name="文本占位符 21506"/>
          <p:cNvSpPr>
            <a:spLocks noGrp="1" noRot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catch (</a:t>
            </a:r>
            <a:r>
              <a:rPr lang="en-US" altLang="zh-CN" sz="2400" b="1"/>
              <a:t>ArithmeticException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/>
              <a:t>e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endParaRPr lang="en-US" altLang="zh-CN" sz="2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catch</a:t>
            </a:r>
            <a:r>
              <a:rPr lang="zh-CN" altLang="en-US" sz="2400" b="1">
                <a:solidFill>
                  <a:srgbClr val="000000"/>
                </a:solidFill>
              </a:rPr>
              <a:t>之后的括号中是一个参数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zh-CN" altLang="en-US" sz="2400" b="1">
                <a:solidFill>
                  <a:srgbClr val="000000"/>
                </a:solidFill>
              </a:rPr>
              <a:t>是算术异常类的一个对象。</a:t>
            </a:r>
            <a:endParaRPr lang="zh-CN" altLang="en-US" sz="2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当</a:t>
            </a:r>
            <a:r>
              <a:rPr lang="en-US" altLang="zh-CN" sz="2400" b="1">
                <a:solidFill>
                  <a:srgbClr val="000000"/>
                </a:solidFill>
              </a:rPr>
              <a:t>try</a:t>
            </a:r>
            <a:r>
              <a:rPr lang="zh-CN" altLang="en-US" sz="2400" b="1">
                <a:solidFill>
                  <a:srgbClr val="000000"/>
                </a:solidFill>
              </a:rPr>
              <a:t>语句块中有异常发生时，</a:t>
            </a:r>
            <a:r>
              <a:rPr lang="en-US" altLang="zh-CN" sz="2400" b="1">
                <a:solidFill>
                  <a:srgbClr val="000000"/>
                </a:solidFill>
              </a:rPr>
              <a:t>Java</a:t>
            </a:r>
            <a:r>
              <a:rPr lang="zh-CN" altLang="en-US" sz="2400" b="1">
                <a:solidFill>
                  <a:srgbClr val="000000"/>
                </a:solidFill>
              </a:rPr>
              <a:t>系统会自动抛出一个异常对象；然后系统把这个异常对象的类型与</a:t>
            </a:r>
            <a:r>
              <a:rPr lang="en-US" altLang="zh-CN" sz="2400" b="1">
                <a:solidFill>
                  <a:srgbClr val="000000"/>
                </a:solidFill>
              </a:rPr>
              <a:t>catch</a:t>
            </a:r>
            <a:r>
              <a:rPr lang="zh-CN" altLang="en-US" sz="2400" b="1">
                <a:solidFill>
                  <a:srgbClr val="000000"/>
                </a:solidFill>
              </a:rPr>
              <a:t>块中的异常类型进行比较，如果匹配，则把抛出的异常对象传递给参数</a:t>
            </a:r>
            <a:r>
              <a:rPr lang="en-US" altLang="zh-CN" sz="2400" b="1">
                <a:solidFill>
                  <a:srgbClr val="000000"/>
                </a:solidFill>
              </a:rPr>
              <a:t>e</a:t>
            </a:r>
            <a:r>
              <a:rPr lang="zh-CN" altLang="en-US" sz="2400" b="1">
                <a:solidFill>
                  <a:srgbClr val="000000"/>
                </a:solidFill>
              </a:rPr>
              <a:t>。最后再执行</a:t>
            </a:r>
            <a:r>
              <a:rPr lang="en-US" altLang="zh-CN" sz="2400" b="1">
                <a:solidFill>
                  <a:srgbClr val="000000"/>
                </a:solidFill>
              </a:rPr>
              <a:t>catch</a:t>
            </a:r>
            <a:r>
              <a:rPr lang="zh-CN" altLang="en-US" sz="2400" b="1">
                <a:solidFill>
                  <a:srgbClr val="000000"/>
                </a:solidFill>
              </a:rPr>
              <a:t>语句块中的语句进行异常的处理。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62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2530" name="标题 22529"/>
          <p:cNvSpPr>
            <a:spLocks noGrp="1" noRot="1"/>
          </p:cNvSpPr>
          <p:nvPr>
            <p:ph type="title"/>
          </p:nvPr>
        </p:nvSpPr>
        <p:spPr>
          <a:xfrm>
            <a:off x="301625" y="549275"/>
            <a:ext cx="8540750" cy="719138"/>
          </a:xfrm>
          <a:ln/>
        </p:spPr>
        <p:txBody>
          <a:bodyPr anchor="ctr" anchorCtr="0"/>
          <a:p>
            <a:r>
              <a:rPr lang="zh-CN" altLang="en-US" sz="4000" b="1">
                <a:solidFill>
                  <a:srgbClr val="000000"/>
                </a:solidFill>
              </a:rPr>
              <a:t>多条</a:t>
            </a:r>
            <a:r>
              <a:rPr lang="en-US" altLang="zh-CN" sz="4000" b="1">
                <a:solidFill>
                  <a:srgbClr val="000000"/>
                </a:solidFill>
              </a:rPr>
              <a:t>catch</a:t>
            </a:r>
            <a:r>
              <a:rPr lang="zh-CN" altLang="en-US" sz="4000" b="1">
                <a:solidFill>
                  <a:srgbClr val="000000"/>
                </a:solidFill>
              </a:rPr>
              <a:t>语句</a:t>
            </a:r>
            <a:endParaRPr lang="zh-CN" altLang="en-US" sz="4000" b="1">
              <a:solidFill>
                <a:srgbClr val="000000"/>
              </a:solidFill>
            </a:endParaRPr>
          </a:p>
        </p:txBody>
      </p:sp>
      <p:sp>
        <p:nvSpPr>
          <p:cNvPr id="22531" name="文本占位符 22530"/>
          <p:cNvSpPr>
            <a:spLocks noGrp="1" noRot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如果</a:t>
            </a:r>
            <a:r>
              <a:rPr lang="en-US" altLang="zh-CN" sz="2400" b="1">
                <a:solidFill>
                  <a:srgbClr val="000000"/>
                </a:solidFill>
              </a:rPr>
              <a:t>try</a:t>
            </a:r>
            <a:r>
              <a:rPr lang="zh-CN" altLang="en-US" sz="2400" b="1">
                <a:solidFill>
                  <a:srgbClr val="000000"/>
                </a:solidFill>
              </a:rPr>
              <a:t>语句块中可能发生多种异常，则可以使用多个</a:t>
            </a:r>
            <a:r>
              <a:rPr lang="en-US" altLang="zh-CN" sz="2400" b="1">
                <a:solidFill>
                  <a:srgbClr val="000000"/>
                </a:solidFill>
              </a:rPr>
              <a:t>catch</a:t>
            </a:r>
            <a:r>
              <a:rPr lang="zh-CN" altLang="en-US" sz="2400" b="1">
                <a:solidFill>
                  <a:srgbClr val="000000"/>
                </a:solidFill>
              </a:rPr>
              <a:t>语句分别捕获；</a:t>
            </a:r>
            <a:endParaRPr lang="zh-CN" altLang="en-US" sz="2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b="1"/>
              <a:t>如果这些异常具有继承关系，则必须先捕获子类型的异常，再捕获父类型的异常。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122" name="标题 5121"/>
          <p:cNvSpPr>
            <a:spLocks noGrp="1" noRot="1"/>
          </p:cNvSpPr>
          <p:nvPr>
            <p:ph type="title"/>
          </p:nvPr>
        </p:nvSpPr>
        <p:spPr>
          <a:xfrm>
            <a:off x="684213" y="333375"/>
            <a:ext cx="8216900" cy="1143000"/>
          </a:xfrm>
          <a:ln/>
        </p:spPr>
        <p:txBody>
          <a:bodyPr anchor="ctr" anchorCtr="0"/>
          <a:p>
            <a:r>
              <a:rPr lang="zh-CN" altLang="en-US" b="1"/>
              <a:t>教学目的和要求：</a:t>
            </a:r>
            <a:endParaRPr lang="zh-CN" altLang="en-US" b="1"/>
          </a:p>
        </p:txBody>
      </p:sp>
      <p:sp>
        <p:nvSpPr>
          <p:cNvPr id="5123" name="文本占位符 5122"/>
          <p:cNvSpPr>
            <a:spLocks noGrp="1" noRot="1"/>
          </p:cNvSpPr>
          <p:nvPr>
            <p:ph type="body" idx="1"/>
          </p:nvPr>
        </p:nvSpPr>
        <p:spPr>
          <a:ln/>
        </p:spPr>
        <p:txBody>
          <a:bodyPr/>
          <a:p>
            <a:pPr algn="just"/>
            <a:r>
              <a:rPr lang="zh-CN" altLang="en-US" b="1">
                <a:latin typeface="Times New Roman" panose="02020603050405020304" pitchFamily="2" charset="0"/>
              </a:rPr>
              <a:t>理解</a:t>
            </a:r>
            <a:r>
              <a:rPr lang="zh-CN" altLang="en-US" b="1"/>
              <a:t>什么是异常</a:t>
            </a:r>
            <a:r>
              <a:rPr lang="zh-CN" altLang="en-US"/>
              <a:t>，</a:t>
            </a:r>
            <a:r>
              <a:rPr lang="zh-CN" altLang="en-US" b="1">
                <a:latin typeface="Times New Roman" panose="02020603050405020304" pitchFamily="2" charset="0"/>
              </a:rPr>
              <a:t>了解</a:t>
            </a:r>
            <a:r>
              <a:rPr lang="zh-CN" altLang="en-US" b="1"/>
              <a:t>异常发生的原因</a:t>
            </a:r>
            <a:r>
              <a:rPr lang="zh-CN" altLang="en-US"/>
              <a:t> </a:t>
            </a:r>
            <a:endParaRPr lang="zh-CN" altLang="en-US" b="1">
              <a:latin typeface="Times New Roman" panose="02020603050405020304" pitchFamily="2" charset="0"/>
            </a:endParaRPr>
          </a:p>
          <a:p>
            <a:pPr algn="just"/>
            <a:r>
              <a:rPr lang="zh-CN" altLang="en-US" b="1">
                <a:latin typeface="Times New Roman" panose="02020603050405020304" pitchFamily="2" charset="0"/>
              </a:rPr>
              <a:t>掌握</a:t>
            </a:r>
            <a:r>
              <a:rPr lang="en-US" altLang="zh-CN" b="1">
                <a:latin typeface="Times New Roman" panose="02020603050405020304" pitchFamily="2" charset="0"/>
              </a:rPr>
              <a:t>Java</a:t>
            </a:r>
            <a:r>
              <a:rPr lang="zh-CN" altLang="en-US" b="1"/>
              <a:t>异常处理的机制</a:t>
            </a:r>
            <a:r>
              <a:rPr lang="zh-CN" altLang="en-US"/>
              <a:t> </a:t>
            </a:r>
            <a:endParaRPr lang="zh-CN" altLang="en-US" b="1">
              <a:latin typeface="Times New Roman" panose="02020603050405020304" pitchFamily="2" charset="0"/>
            </a:endParaRPr>
          </a:p>
          <a:p>
            <a:pPr algn="just"/>
            <a:r>
              <a:rPr lang="zh-CN" altLang="en-US" b="1"/>
              <a:t>创建自己的异常类</a:t>
            </a:r>
            <a:endParaRPr lang="zh-CN" altLang="en-US" b="1"/>
          </a:p>
          <a:p>
            <a:pPr algn="just"/>
            <a:endParaRPr lang="zh-CN" altLang="en-US" b="1">
              <a:latin typeface="Times New Roman" panose="02020603050405020304" pitchFamily="2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3554" name="文本框 23553"/>
          <p:cNvSpPr txBox="1"/>
          <p:nvPr/>
        </p:nvSpPr>
        <p:spPr>
          <a:xfrm>
            <a:off x="179388" y="836613"/>
            <a:ext cx="8640762" cy="5203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400">
                <a:latin typeface="Times New Roman" panose="02020603050405020304" pitchFamily="2" charset="0"/>
              </a:rPr>
              <a:t>            public class E7_5 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        public static void main(String args[]) 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                try 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           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  	</a:t>
            </a:r>
            <a:r>
              <a:rPr lang="en-US" altLang="zh-CN" sz="2400">
                <a:latin typeface="Times New Roman" panose="02020603050405020304" pitchFamily="2" charset="0"/>
              </a:rPr>
              <a:t>int i= 7/0;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			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System.out.println ("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2" charset="0"/>
              </a:rPr>
              <a:t>该语句会不会执行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?");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	    }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       catch (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Exception e</a:t>
            </a:r>
            <a:r>
              <a:rPr lang="en-US" altLang="zh-CN" sz="2400">
                <a:latin typeface="Times New Roman" panose="02020603050405020304" pitchFamily="2" charset="0"/>
              </a:rPr>
              <a:t>) {	   	 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	   	System.out.println (e);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	     }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       catch (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ArithmeticException e</a:t>
            </a:r>
            <a:r>
              <a:rPr lang="en-US" altLang="zh-CN" sz="2400">
                <a:latin typeface="Times New Roman" panose="02020603050405020304" pitchFamily="2" charset="0"/>
              </a:rPr>
              <a:t>) {	   	 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	   	System.out.println (e);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	                } 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                    }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 	}</a:t>
            </a:r>
            <a:endParaRPr lang="en-US" altLang="zh-CN" sz="2400">
              <a:latin typeface="Times New Roman" panose="02020603050405020304" pitchFamily="2" charset="0"/>
            </a:endParaRPr>
          </a:p>
        </p:txBody>
      </p:sp>
      <p:sp>
        <p:nvSpPr>
          <p:cNvPr id="23555" name="矩形 23554"/>
          <p:cNvSpPr/>
          <p:nvPr/>
        </p:nvSpPr>
        <p:spPr>
          <a:xfrm>
            <a:off x="2052638" y="3111500"/>
            <a:ext cx="6551612" cy="11096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6" name="矩形 23555"/>
          <p:cNvSpPr/>
          <p:nvPr/>
        </p:nvSpPr>
        <p:spPr>
          <a:xfrm>
            <a:off x="2051050" y="4221163"/>
            <a:ext cx="6554788" cy="11096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7" name="上下箭头标注 23556"/>
          <p:cNvSpPr/>
          <p:nvPr/>
        </p:nvSpPr>
        <p:spPr>
          <a:xfrm>
            <a:off x="1187450" y="3644900"/>
            <a:ext cx="576263" cy="1223963"/>
          </a:xfrm>
          <a:prstGeom prst="upDownArrowCallout">
            <a:avLst>
              <a:gd name="adj1" fmla="val 25000"/>
              <a:gd name="adj2" fmla="val 25000"/>
              <a:gd name="adj3" fmla="val 26549"/>
              <a:gd name="adj4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8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charRg st="8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0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charRg st="107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3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charRg st="139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9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charRg st="193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3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charRg st="238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6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charRg st="268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7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charRg st="277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32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charRg st="332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62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554">
                                            <p:txEl>
                                              <p:charRg st="362" end="3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82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charRg st="382" end="4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405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charRg st="405" end="4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4578" name="标题 24577"/>
          <p:cNvSpPr>
            <a:spLocks noGrp="1" noRot="1"/>
          </p:cNvSpPr>
          <p:nvPr>
            <p:ph type="title"/>
          </p:nvPr>
        </p:nvSpPr>
        <p:spPr>
          <a:xfrm>
            <a:off x="611188" y="404813"/>
            <a:ext cx="7772400" cy="898525"/>
          </a:xfrm>
          <a:ln/>
        </p:spPr>
        <p:txBody>
          <a:bodyPr anchor="ctr" anchorCtr="0"/>
          <a:p>
            <a:r>
              <a:rPr lang="en-US" altLang="zh-CN" sz="4000" b="1">
                <a:solidFill>
                  <a:srgbClr val="000000"/>
                </a:solidFill>
              </a:rPr>
              <a:t>finally </a:t>
            </a:r>
            <a:r>
              <a:rPr lang="zh-CN" altLang="en-US" sz="4000" b="1">
                <a:solidFill>
                  <a:srgbClr val="000000"/>
                </a:solidFill>
              </a:rPr>
              <a:t>语句块</a:t>
            </a:r>
            <a:endParaRPr lang="zh-CN" altLang="en-US" sz="4000" b="1">
              <a:solidFill>
                <a:srgbClr val="000000"/>
              </a:solidFill>
            </a:endParaRPr>
          </a:p>
        </p:txBody>
      </p:sp>
      <p:sp>
        <p:nvSpPr>
          <p:cNvPr id="24579" name="文本框 24578"/>
          <p:cNvSpPr txBox="1"/>
          <p:nvPr/>
        </p:nvSpPr>
        <p:spPr>
          <a:xfrm>
            <a:off x="355600" y="1501775"/>
            <a:ext cx="8369300" cy="25034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latin typeface="Times New Roman" panose="02020603050405020304" pitchFamily="2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finally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语句在异常处理机制中起到收尾工作，用来保证程序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的正确性。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例如打开一个文件失败，程序处理完异常之后就会退出，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但是这时如果文件还没有关闭，这样可能会造成文件内容的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遗失，所以必须先关闭该文件，才能退出异常的处理。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而关闭文件的操作就放在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finally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语句块中。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65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1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charRg st="117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5602" name="文本框 25601"/>
          <p:cNvSpPr txBox="1"/>
          <p:nvPr/>
        </p:nvSpPr>
        <p:spPr>
          <a:xfrm>
            <a:off x="179388" y="836613"/>
            <a:ext cx="8662987" cy="56086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import java.io.*;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public class E7_6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public static void main(String args[])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  try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   	int i=7/0;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	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FileInputStream f= new FileInputStream("test.txt");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	 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       catch (ArithmeticException e) {	   	 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	System.out.println (e);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       catch (FileNotFoundException e) {	   	 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	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System.out.println (e);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       } 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finally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	System.out.println (</a:t>
            </a:r>
            <a:r>
              <a:rPr lang="en-US" altLang="zh-CN" sz="2000">
                <a:latin typeface="Arial" panose="020B0604020202020204" pitchFamily="34" charset="0"/>
              </a:rPr>
              <a:t>"</a:t>
            </a:r>
            <a:r>
              <a:rPr lang="en-US" altLang="zh-CN" sz="2000">
                <a:latin typeface="Times New Roman" panose="02020603050405020304" pitchFamily="2" charset="0"/>
              </a:rPr>
              <a:t>finally");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                   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}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25603" name="矩形 25602"/>
          <p:cNvSpPr/>
          <p:nvPr/>
        </p:nvSpPr>
        <p:spPr>
          <a:xfrm>
            <a:off x="2411413" y="2119313"/>
            <a:ext cx="2303462" cy="358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4" name="左弧形箭头 25603"/>
          <p:cNvSpPr/>
          <p:nvPr/>
        </p:nvSpPr>
        <p:spPr>
          <a:xfrm>
            <a:off x="468313" y="2247900"/>
            <a:ext cx="1727200" cy="1181100"/>
          </a:xfrm>
          <a:prstGeom prst="curvedRightArrow">
            <a:avLst>
              <a:gd name="adj1" fmla="val 7927"/>
              <a:gd name="adj2" fmla="val 30639"/>
              <a:gd name="adj3" fmla="val 478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5" name="左弧形箭头 25604"/>
          <p:cNvSpPr/>
          <p:nvPr/>
        </p:nvSpPr>
        <p:spPr>
          <a:xfrm>
            <a:off x="396875" y="3817938"/>
            <a:ext cx="1727200" cy="1439862"/>
          </a:xfrm>
          <a:prstGeom prst="curvedRightArrow">
            <a:avLst>
              <a:gd name="adj1" fmla="val 7927"/>
              <a:gd name="adj2" fmla="val 30639"/>
              <a:gd name="adj3" fmla="val 3926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113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charRg st="113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144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charRg st="144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199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charRg st="199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14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charRg st="214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6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charRg st="269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99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charRg st="299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05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charRg st="305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62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602">
                                            <p:txEl>
                                              <p:charRg st="362" end="3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92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5602">
                                            <p:txEl>
                                              <p:charRg st="392" end="4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412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charRg st="412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425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5602">
                                            <p:txEl>
                                              <p:charRg st="425" end="4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460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602">
                                            <p:txEl>
                                              <p:charRg st="460" end="4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465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charRg st="465" end="4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488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5602">
                                            <p:txEl>
                                              <p:charRg st="488" end="4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6626" name="标题 26625"/>
          <p:cNvSpPr>
            <a:spLocks noGrp="1" noRot="1"/>
          </p:cNvSpPr>
          <p:nvPr>
            <p:ph type="title"/>
          </p:nvPr>
        </p:nvSpPr>
        <p:spPr>
          <a:xfrm>
            <a:off x="323850" y="333375"/>
            <a:ext cx="8540750" cy="1143000"/>
          </a:xfrm>
          <a:ln/>
        </p:spPr>
        <p:txBody>
          <a:bodyPr anchor="ctr" anchorCtr="0"/>
          <a:p>
            <a:r>
              <a:rPr lang="en-US" altLang="zh-CN" sz="3600" b="1">
                <a:solidFill>
                  <a:schemeClr val="tx1"/>
                </a:solidFill>
              </a:rPr>
              <a:t>7.2.2 </a:t>
            </a:r>
            <a:r>
              <a:rPr lang="zh-CN" altLang="en-US" sz="3600" b="1">
                <a:solidFill>
                  <a:schemeClr val="tx1"/>
                </a:solidFill>
              </a:rPr>
              <a:t>声明抛弃异常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26627" name="文本占位符 26626"/>
          <p:cNvSpPr>
            <a:spLocks noGrp="1" noRot="1"/>
          </p:cNvSpPr>
          <p:nvPr>
            <p:ph type="body" idx="1"/>
          </p:nvPr>
        </p:nvSpPr>
        <p:spPr>
          <a:xfrm>
            <a:off x="539750" y="1700213"/>
            <a:ext cx="7713663" cy="3886200"/>
          </a:xfrm>
          <a:ln/>
        </p:spPr>
        <p:txBody>
          <a:bodyPr/>
          <a:p>
            <a:r>
              <a:rPr lang="zh-CN" altLang="en-US" sz="2400" b="1">
                <a:solidFill>
                  <a:srgbClr val="000000"/>
                </a:solidFill>
              </a:rPr>
              <a:t>如果一个方法 </a:t>
            </a:r>
            <a:r>
              <a:rPr lang="en-US" altLang="zh-CN" sz="2400" b="1">
                <a:solidFill>
                  <a:srgbClr val="000000"/>
                </a:solidFill>
              </a:rPr>
              <a:t>method() </a:t>
            </a:r>
            <a:r>
              <a:rPr lang="zh-CN" altLang="en-US" sz="2400" b="1">
                <a:solidFill>
                  <a:srgbClr val="000000"/>
                </a:solidFill>
              </a:rPr>
              <a:t>中可能产生一个异常，但是</a:t>
            </a:r>
            <a:r>
              <a:rPr lang="en-US" altLang="zh-CN" sz="2400" b="1">
                <a:solidFill>
                  <a:srgbClr val="000000"/>
                </a:solidFill>
              </a:rPr>
              <a:t>method() </a:t>
            </a:r>
            <a:r>
              <a:rPr lang="zh-CN" altLang="en-US" sz="2400" b="1">
                <a:solidFill>
                  <a:srgbClr val="000000"/>
                </a:solidFill>
              </a:rPr>
              <a:t>本身又不愿意或者没有能力处理该异常。 则</a:t>
            </a:r>
            <a:r>
              <a:rPr lang="en-US" altLang="zh-CN" sz="2400" b="1">
                <a:solidFill>
                  <a:srgbClr val="000000"/>
                </a:solidFill>
              </a:rPr>
              <a:t>method() </a:t>
            </a:r>
            <a:r>
              <a:rPr lang="zh-CN" altLang="en-US" sz="2400" b="1">
                <a:solidFill>
                  <a:srgbClr val="000000"/>
                </a:solidFill>
              </a:rPr>
              <a:t>方法可以声明抛弃该异常，将该异常交给</a:t>
            </a:r>
            <a:r>
              <a:rPr lang="zh-CN" altLang="en-US" sz="2400" b="1">
                <a:solidFill>
                  <a:schemeClr val="hlink"/>
                </a:solidFill>
              </a:rPr>
              <a:t>调用它的其他方法</a:t>
            </a:r>
            <a:r>
              <a:rPr lang="zh-CN" altLang="en-US" sz="2400" b="1">
                <a:solidFill>
                  <a:srgbClr val="000000"/>
                </a:solidFill>
              </a:rPr>
              <a:t>去处理。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7650" name="文本框 27649"/>
          <p:cNvSpPr txBox="1"/>
          <p:nvPr/>
        </p:nvSpPr>
        <p:spPr>
          <a:xfrm>
            <a:off x="684213" y="836613"/>
            <a:ext cx="8208962" cy="469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import java.io.*;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public class E7_7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void method( )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throws FileNotFoundException</a:t>
            </a:r>
            <a:r>
              <a:rPr lang="en-US" altLang="zh-CN" sz="2000">
                <a:latin typeface="Times New Roman" panose="02020603050405020304" pitchFamily="2" charset="0"/>
              </a:rPr>
              <a:t>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FileInputStream f= new FileInputStream("test.txt");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public static void main(String args[])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  try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   	E7_7  i = new E7_7();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	i.method ( );			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	 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       catch (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FileNotFoundException e</a:t>
            </a:r>
            <a:r>
              <a:rPr lang="en-US" altLang="zh-CN" sz="2000">
                <a:latin typeface="Times New Roman" panose="02020603050405020304" pitchFamily="2" charset="0"/>
              </a:rPr>
              <a:t>) {	   	 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	System.out.println (e);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        } 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       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}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27651" name="矩形 27650"/>
          <p:cNvSpPr/>
          <p:nvPr/>
        </p:nvSpPr>
        <p:spPr>
          <a:xfrm>
            <a:off x="2916238" y="3371850"/>
            <a:ext cx="3024187" cy="358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2" name="直接连接符 27651"/>
          <p:cNvSpPr/>
          <p:nvPr/>
        </p:nvSpPr>
        <p:spPr>
          <a:xfrm flipH="1">
            <a:off x="3276600" y="1773238"/>
            <a:ext cx="935038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7653" name="左弧形箭头 27652"/>
          <p:cNvSpPr/>
          <p:nvPr/>
        </p:nvSpPr>
        <p:spPr>
          <a:xfrm>
            <a:off x="973138" y="3500438"/>
            <a:ext cx="1727200" cy="720725"/>
          </a:xfrm>
          <a:prstGeom prst="curvedRightArrow">
            <a:avLst>
              <a:gd name="adj1" fmla="val 7927"/>
              <a:gd name="adj2" fmla="val 30639"/>
              <a:gd name="adj3" fmla="val 784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3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charRg st="3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9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charRg st="93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60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50">
                                            <p:txEl>
                                              <p:charRg st="160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1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0">
                                            <p:txEl>
                                              <p:charRg st="211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3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0">
                                            <p:txEl>
                                              <p:charRg st="235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77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charRg st="277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97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650">
                                            <p:txEl>
                                              <p:charRg st="297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312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charRg st="312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36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650">
                                            <p:txEl>
                                              <p:charRg st="369" end="3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399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650">
                                            <p:txEl>
                                              <p:charRg st="399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419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650">
                                            <p:txEl>
                                              <p:charRg st="419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430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650">
                                            <p:txEl>
                                              <p:charRg st="430" end="4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8674" name="文本框 28673"/>
          <p:cNvSpPr txBox="1"/>
          <p:nvPr/>
        </p:nvSpPr>
        <p:spPr>
          <a:xfrm>
            <a:off x="144463" y="1125538"/>
            <a:ext cx="8964612" cy="3170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import java.io.*;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public class E7_8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void method( )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throws FileNotFoundException</a:t>
            </a:r>
            <a:r>
              <a:rPr lang="en-US" altLang="zh-CN" sz="2000">
                <a:latin typeface="Times New Roman" panose="02020603050405020304" pitchFamily="2" charset="0"/>
              </a:rPr>
              <a:t>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FileInputStream f= new FileInputStream("test.txt");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public static void main(String args[])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throws</a:t>
            </a:r>
            <a:r>
              <a:rPr lang="en-US" altLang="zh-CN" sz="2000">
                <a:latin typeface="Times New Roman" panose="02020603050405020304" pitchFamily="2" charset="0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FileNotFoundException</a:t>
            </a:r>
            <a:r>
              <a:rPr lang="en-US" altLang="zh-CN" sz="2000">
                <a:latin typeface="Times New Roman" panose="02020603050405020304" pitchFamily="2" charset="0"/>
              </a:rPr>
              <a:t>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E7_8  i = new E7_8();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i.method ( );			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}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28675" name="矩形 28674"/>
          <p:cNvSpPr/>
          <p:nvPr/>
        </p:nvSpPr>
        <p:spPr>
          <a:xfrm>
            <a:off x="1608138" y="3379788"/>
            <a:ext cx="3024187" cy="358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76" name="直接连接符 28675"/>
          <p:cNvSpPr/>
          <p:nvPr/>
        </p:nvSpPr>
        <p:spPr>
          <a:xfrm>
            <a:off x="3421063" y="2025650"/>
            <a:ext cx="1006475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8677" name="直接连接符 28676"/>
          <p:cNvSpPr/>
          <p:nvPr/>
        </p:nvSpPr>
        <p:spPr>
          <a:xfrm flipH="1">
            <a:off x="5651500" y="3033713"/>
            <a:ext cx="1588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8678" name="矩形 28677"/>
          <p:cNvSpPr/>
          <p:nvPr/>
        </p:nvSpPr>
        <p:spPr>
          <a:xfrm>
            <a:off x="4716463" y="4186238"/>
            <a:ext cx="1871662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Arial" panose="020B0604020202020204" pitchFamily="34" charset="0"/>
              </a:rPr>
              <a:t>Java </a:t>
            </a:r>
            <a:r>
              <a:rPr lang="zh-CN" altLang="en-US">
                <a:latin typeface="Arial" panose="020B0604020202020204" pitchFamily="34" charset="0"/>
              </a:rPr>
              <a:t>运行系统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9" name="文本占位符 28678"/>
          <p:cNvSpPr>
            <a:spLocks noGrp="1" noRot="1"/>
          </p:cNvSpPr>
          <p:nvPr>
            <p:ph type="body" idx="1"/>
          </p:nvPr>
        </p:nvSpPr>
        <p:spPr>
          <a:xfrm>
            <a:off x="250825" y="5121275"/>
            <a:ext cx="8569325" cy="1187450"/>
          </a:xfrm>
          <a:ln/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如果要一次抛弃多个异常，则用逗号分隔开，如下所示：</a:t>
            </a:r>
            <a:endParaRPr lang="zh-CN" altLang="en-US" sz="2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</a:rPr>
              <a:t>void method ()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2" charset="0"/>
              </a:rPr>
              <a:t>throws IOException, FileNotFoundException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</a:rPr>
              <a:t>{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3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charRg st="3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8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charRg st="85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4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4">
                                            <p:txEl>
                                              <p:charRg st="142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21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74">
                                            <p:txEl>
                                              <p:charRg st="214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252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4">
                                            <p:txEl>
                                              <p:charRg st="252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271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charRg st="271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274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674">
                                            <p:txEl>
                                              <p:charRg st="274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867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8679">
                                            <p:txEl>
                                              <p:charRg st="2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charRg st="8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679">
                                            <p:txEl>
                                              <p:charRg st="8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9698" name="标题 29697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798513"/>
          </a:xfrm>
          <a:ln/>
        </p:spPr>
        <p:txBody>
          <a:bodyPr anchor="ctr" anchorCtr="0"/>
          <a:p>
            <a:r>
              <a:rPr lang="en-US" altLang="zh-CN" sz="4000" b="1">
                <a:solidFill>
                  <a:schemeClr val="tx1"/>
                </a:solidFill>
              </a:rPr>
              <a:t>7.2.3 </a:t>
            </a:r>
            <a:r>
              <a:rPr lang="zh-CN" altLang="en-US" sz="4000" b="1">
                <a:solidFill>
                  <a:schemeClr val="tx1"/>
                </a:solidFill>
              </a:rPr>
              <a:t>显示抛出异常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sp>
        <p:nvSpPr>
          <p:cNvPr id="29699" name="文本占位符 29698"/>
          <p:cNvSpPr>
            <a:spLocks noGrp="1" noRot="1"/>
          </p:cNvSpPr>
          <p:nvPr>
            <p:ph type="body" idx="1"/>
          </p:nvPr>
        </p:nvSpPr>
        <p:spPr>
          <a:xfrm>
            <a:off x="755650" y="2178050"/>
            <a:ext cx="7488238" cy="3578225"/>
          </a:xfrm>
          <a:ln/>
        </p:spPr>
        <p:txBody>
          <a:bodyPr/>
          <a:p>
            <a:r>
              <a:rPr lang="zh-CN" altLang="en-US" sz="2400" b="1">
                <a:solidFill>
                  <a:srgbClr val="000000"/>
                </a:solidFill>
              </a:rPr>
              <a:t>通常，异常对象是由 </a:t>
            </a:r>
            <a:r>
              <a:rPr lang="en-US" altLang="zh-CN" sz="2400" b="1">
                <a:solidFill>
                  <a:srgbClr val="000000"/>
                </a:solidFill>
              </a:rPr>
              <a:t>Java </a:t>
            </a:r>
            <a:r>
              <a:rPr lang="zh-CN" altLang="en-US" sz="2400" b="1">
                <a:solidFill>
                  <a:srgbClr val="000000"/>
                </a:solidFill>
              </a:rPr>
              <a:t>系统</a:t>
            </a:r>
            <a:r>
              <a:rPr lang="zh-CN" altLang="en-US" sz="2400" b="1"/>
              <a:t>自动抛出</a:t>
            </a:r>
            <a:r>
              <a:rPr lang="en-US" altLang="zh-CN" sz="2400" b="1">
                <a:solidFill>
                  <a:srgbClr val="000000"/>
                </a:solidFill>
              </a:rPr>
              <a:t>(throw)</a:t>
            </a:r>
            <a:r>
              <a:rPr lang="zh-CN" altLang="en-US" sz="2400" b="1">
                <a:solidFill>
                  <a:srgbClr val="000000"/>
                </a:solidFill>
              </a:rPr>
              <a:t>的。</a:t>
            </a:r>
            <a:endParaRPr lang="zh-CN" altLang="en-US" sz="2400" b="1">
              <a:solidFill>
                <a:srgbClr val="000000"/>
              </a:solidFill>
            </a:endParaRPr>
          </a:p>
          <a:p>
            <a:r>
              <a:rPr lang="zh-CN" altLang="en-US" sz="2400" b="1">
                <a:solidFill>
                  <a:srgbClr val="000000"/>
                </a:solidFill>
              </a:rPr>
              <a:t>程序员也可以在程序中根据条件显示抛出 </a:t>
            </a:r>
            <a:r>
              <a:rPr lang="en-US" altLang="zh-CN" sz="2400" b="1">
                <a:solidFill>
                  <a:srgbClr val="000000"/>
                </a:solidFill>
              </a:rPr>
              <a:t>(throw) </a:t>
            </a:r>
            <a:r>
              <a:rPr lang="zh-CN" altLang="en-US" sz="2400" b="1">
                <a:solidFill>
                  <a:srgbClr val="000000"/>
                </a:solidFill>
              </a:rPr>
              <a:t>一个异常。</a:t>
            </a:r>
            <a:endParaRPr lang="zh-CN" altLang="en-US" sz="2400" b="1">
              <a:solidFill>
                <a:srgbClr val="000000"/>
              </a:solidFill>
            </a:endParaRPr>
          </a:p>
          <a:p>
            <a:r>
              <a:rPr lang="en-US" altLang="zh-CN" sz="2400" b="1">
                <a:solidFill>
                  <a:srgbClr val="000000"/>
                </a:solidFill>
              </a:rPr>
              <a:t>throw </a:t>
            </a:r>
            <a:r>
              <a:rPr lang="zh-CN" altLang="en-US" sz="2400" b="1">
                <a:solidFill>
                  <a:srgbClr val="000000"/>
                </a:solidFill>
              </a:rPr>
              <a:t>语句之后的语句将不再执行，转到</a:t>
            </a:r>
            <a:r>
              <a:rPr lang="en-US" altLang="zh-CN" sz="2400" b="1">
                <a:solidFill>
                  <a:srgbClr val="000000"/>
                </a:solidFill>
              </a:rPr>
              <a:t>catch</a:t>
            </a:r>
            <a:r>
              <a:rPr lang="zh-CN" altLang="en-US" sz="2400" b="1">
                <a:solidFill>
                  <a:srgbClr val="000000"/>
                </a:solidFill>
              </a:rPr>
              <a:t>语句块中去执行。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0722" name="文本框 30721"/>
          <p:cNvSpPr txBox="1"/>
          <p:nvPr/>
        </p:nvSpPr>
        <p:spPr>
          <a:xfrm>
            <a:off x="144463" y="1125538"/>
            <a:ext cx="8964612" cy="3779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import java.io.*;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public class E7_9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void method( ) throws FileNotFoundException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String s= new String();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if (s.equals(</a:t>
            </a:r>
            <a:r>
              <a:rPr lang="en-US" altLang="zh-CN">
                <a:latin typeface="Arial" panose="020B0604020202020204" pitchFamily="34" charset="0"/>
              </a:rPr>
              <a:t>""</a:t>
            </a:r>
            <a:r>
              <a:rPr lang="en-US" altLang="zh-CN" sz="2000">
                <a:latin typeface="Times New Roman" panose="02020603050405020304" pitchFamily="2" charset="0"/>
              </a:rPr>
              <a:t>))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throw new FileNotFoundException( );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public static void main(String args[]) throws FileNotFoundException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E7_9  i = new E7_9();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i.method ( );			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}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30723" name="直接连接符 30722"/>
          <p:cNvSpPr/>
          <p:nvPr/>
        </p:nvSpPr>
        <p:spPr>
          <a:xfrm>
            <a:off x="4427538" y="3141663"/>
            <a:ext cx="0" cy="20875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0724" name="矩形 30723"/>
          <p:cNvSpPr/>
          <p:nvPr/>
        </p:nvSpPr>
        <p:spPr>
          <a:xfrm>
            <a:off x="2700338" y="5229225"/>
            <a:ext cx="338455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throw new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2" charset="0"/>
              </a:rPr>
              <a:t>异常类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2" charset="0"/>
              </a:rPr>
              <a:t>( );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30725" name="矩形 30724"/>
          <p:cNvSpPr/>
          <p:nvPr/>
        </p:nvSpPr>
        <p:spPr>
          <a:xfrm>
            <a:off x="2054225" y="2751138"/>
            <a:ext cx="46799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6" name="矩形 30725"/>
          <p:cNvSpPr/>
          <p:nvPr/>
        </p:nvSpPr>
        <p:spPr>
          <a:xfrm>
            <a:off x="3822700" y="5387975"/>
            <a:ext cx="2016125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3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charRg st="3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3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charRg st="13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7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charRg st="17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7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charRg st="177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49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charRg st="249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87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charRg st="287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306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charRg st="306" end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309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charRg st="309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1746" name="标题 31745"/>
          <p:cNvSpPr>
            <a:spLocks noGrp="1" noRot="1"/>
          </p:cNvSpPr>
          <p:nvPr>
            <p:ph type="title"/>
          </p:nvPr>
        </p:nvSpPr>
        <p:spPr>
          <a:xfrm>
            <a:off x="250825" y="476250"/>
            <a:ext cx="8540750" cy="936625"/>
          </a:xfrm>
          <a:ln/>
        </p:spPr>
        <p:txBody>
          <a:bodyPr anchor="ctr" anchorCtr="0"/>
          <a:p>
            <a:r>
              <a:rPr lang="en-US" altLang="zh-CN" sz="4000" b="1">
                <a:solidFill>
                  <a:schemeClr val="tx1"/>
                </a:solidFill>
              </a:rPr>
              <a:t>7.2.4 </a:t>
            </a:r>
            <a:r>
              <a:rPr lang="zh-CN" altLang="en-US" sz="4000" b="1">
                <a:solidFill>
                  <a:schemeClr val="tx1"/>
                </a:solidFill>
              </a:rPr>
              <a:t>自定义异常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sp>
        <p:nvSpPr>
          <p:cNvPr id="31747" name="文本占位符 31746"/>
          <p:cNvSpPr>
            <a:spLocks noGrp="1" noRot="1"/>
          </p:cNvSpPr>
          <p:nvPr>
            <p:ph type="body" idx="1"/>
          </p:nvPr>
        </p:nvSpPr>
        <p:spPr>
          <a:xfrm>
            <a:off x="611188" y="1916113"/>
            <a:ext cx="7488237" cy="3578225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400" b="1"/>
              <a:t>前面，我们讨论的都是由</a:t>
            </a:r>
            <a:r>
              <a:rPr lang="en-US" altLang="zh-CN" sz="2400" b="1"/>
              <a:t>Java</a:t>
            </a:r>
            <a:r>
              <a:rPr lang="zh-CN" altLang="en-US" sz="2400" b="1"/>
              <a:t>系统所提供的内置异常类。</a:t>
            </a:r>
            <a:endParaRPr lang="zh-CN" altLang="en-US" sz="2400" b="1"/>
          </a:p>
          <a:p>
            <a:pPr>
              <a:lnSpc>
                <a:spcPct val="90000"/>
              </a:lnSpc>
            </a:pPr>
            <a:r>
              <a:rPr lang="zh-CN" altLang="en-US" sz="2400" b="1"/>
              <a:t>除了可以使用系统提供的内置的异常类之外，</a:t>
            </a:r>
            <a:r>
              <a:rPr lang="en-US" altLang="zh-CN" sz="2400" b="1"/>
              <a:t>Java</a:t>
            </a:r>
            <a:r>
              <a:rPr lang="zh-CN" altLang="en-US" sz="2400" b="1"/>
              <a:t>还允许程序员自己来定义异常类。</a:t>
            </a:r>
            <a:endParaRPr lang="zh-CN" altLang="en-US" sz="2400" b="1"/>
          </a:p>
          <a:p>
            <a:pPr>
              <a:lnSpc>
                <a:spcPct val="90000"/>
              </a:lnSpc>
            </a:pPr>
            <a:r>
              <a:rPr lang="zh-CN" altLang="en-US" sz="2400" b="1"/>
              <a:t>自定义的异常类通常是继承 </a:t>
            </a:r>
            <a:r>
              <a:rPr lang="en-US" altLang="zh-CN" sz="2400" b="1">
                <a:solidFill>
                  <a:schemeClr val="hlink"/>
                </a:solidFill>
              </a:rPr>
              <a:t>Exception</a:t>
            </a:r>
            <a:r>
              <a:rPr lang="en-US" altLang="zh-CN" sz="2400" b="1"/>
              <a:t> </a:t>
            </a:r>
            <a:r>
              <a:rPr lang="zh-CN" altLang="en-US" sz="2400" b="1"/>
              <a:t>类。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charRg st="6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2770" name="文本框 32769"/>
          <p:cNvSpPr txBox="1"/>
          <p:nvPr/>
        </p:nvSpPr>
        <p:spPr>
          <a:xfrm>
            <a:off x="179388" y="620713"/>
            <a:ext cx="8964612" cy="59737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import java.io.*;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MyException</a:t>
            </a:r>
            <a:r>
              <a:rPr lang="en-US" altLang="zh-CN" sz="2000">
                <a:latin typeface="Times New Roman" panose="02020603050405020304" pitchFamily="2" charset="0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extends Exception</a:t>
            </a:r>
            <a:r>
              <a:rPr lang="en-US" altLang="zh-CN" sz="2000">
                <a:latin typeface="Times New Roman" panose="02020603050405020304" pitchFamily="2" charset="0"/>
              </a:rPr>
              <a:t>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	public String toString( ) { return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This is MyException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);</a:t>
            </a:r>
            <a:r>
              <a:rPr lang="en-US" altLang="zh-CN" sz="2000">
                <a:latin typeface="Times New Roman" panose="02020603050405020304" pitchFamily="2" charset="0"/>
              </a:rPr>
              <a:t> }</a:t>
            </a:r>
            <a:endParaRPr lang="en-US" altLang="zh-CN" sz="2000">
              <a:latin typeface="Times New Roman" panose="02020603050405020304" pitchFamily="2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>
                <a:latin typeface="Times New Roman" panose="02020603050405020304" pitchFamily="2" charset="0"/>
              </a:rPr>
              <a:t>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public class E7_10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void method( ) throws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MyException</a:t>
            </a:r>
            <a:r>
              <a:rPr lang="en-US" altLang="zh-CN" sz="2000">
                <a:latin typeface="Times New Roman" panose="02020603050405020304" pitchFamily="2" charset="0"/>
              </a:rPr>
              <a:t>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String s= new String();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if (s.equals(""))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   throw new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MyException</a:t>
            </a:r>
            <a:r>
              <a:rPr lang="en-US" altLang="zh-CN" sz="2000" b="0">
                <a:latin typeface="Times New Roman" panose="02020603050405020304" pitchFamily="2" charset="0"/>
              </a:rPr>
              <a:t> ( 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public static void main(String args[])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 	              try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   E7_10  i = new E7_10();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   i.method ( );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catch (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2" charset="0"/>
              </a:rPr>
              <a:t>MyException</a:t>
            </a:r>
            <a:r>
              <a:rPr lang="en-US" altLang="zh-CN" sz="2000">
                <a:latin typeface="Times New Roman" panose="02020603050405020304" pitchFamily="2" charset="0"/>
              </a:rPr>
              <a:t> e) {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	      System.out.println(e);  }			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	}</a:t>
            </a:r>
            <a:endParaRPr lang="en-US" altLang="zh-CN" sz="2000">
              <a:latin typeface="Times New Roman" panose="02020603050405020304" pitchFamily="2" charset="0"/>
            </a:endParaRPr>
          </a:p>
          <a:p>
            <a:r>
              <a:rPr lang="en-US" altLang="zh-CN" sz="2000">
                <a:latin typeface="Times New Roman" panose="02020603050405020304" pitchFamily="2" charset="0"/>
              </a:rPr>
              <a:t>}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sp>
        <p:nvSpPr>
          <p:cNvPr id="32771" name="直接连接符 32770"/>
          <p:cNvSpPr/>
          <p:nvPr/>
        </p:nvSpPr>
        <p:spPr>
          <a:xfrm>
            <a:off x="1835150" y="1196975"/>
            <a:ext cx="2592388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2772" name="直接连接符 32771"/>
          <p:cNvSpPr/>
          <p:nvPr/>
        </p:nvSpPr>
        <p:spPr>
          <a:xfrm>
            <a:off x="1763713" y="1268413"/>
            <a:ext cx="252095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2773" name="直接连接符 32772"/>
          <p:cNvSpPr/>
          <p:nvPr/>
        </p:nvSpPr>
        <p:spPr>
          <a:xfrm flipH="1">
            <a:off x="3203575" y="2565400"/>
            <a:ext cx="576263" cy="2808288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1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5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charRg st="5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1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charRg st="118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4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charRg st="141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7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0">
                                            <p:txEl>
                                              <p:charRg st="178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0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charRg st="204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2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charRg st="224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59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charRg st="259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62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2770">
                                            <p:txEl>
                                              <p:charRg st="262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05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770">
                                            <p:txEl>
                                              <p:charRg st="305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27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2770">
                                            <p:txEl>
                                              <p:charRg st="327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59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770">
                                            <p:txEl>
                                              <p:charRg st="359" end="3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81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2770">
                                            <p:txEl>
                                              <p:charRg st="381" end="3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8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2770">
                                            <p:txEl>
                                              <p:charRg st="385" end="4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411" end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2770">
                                            <p:txEl>
                                              <p:charRg st="411" end="4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448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2770">
                                            <p:txEl>
                                              <p:charRg st="448" end="4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451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2770">
                                            <p:txEl>
                                              <p:charRg st="451" end="4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146" name="文本占位符 6145"/>
          <p:cNvSpPr>
            <a:spLocks noGrp="1" noRot="1"/>
          </p:cNvSpPr>
          <p:nvPr>
            <p:ph type="body" idx="1"/>
          </p:nvPr>
        </p:nvSpPr>
        <p:spPr>
          <a:xfrm>
            <a:off x="1042988" y="1557338"/>
            <a:ext cx="7696200" cy="3722687"/>
          </a:xfrm>
          <a:ln/>
        </p:spPr>
        <p:txBody>
          <a:bodyPr/>
          <a:p>
            <a:r>
              <a:rPr lang="zh-CN" altLang="en-US" b="1"/>
              <a:t>重点：</a:t>
            </a:r>
            <a:endParaRPr lang="zh-CN" altLang="en-US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/>
              <a:t>Java</a:t>
            </a:r>
            <a:r>
              <a:rPr lang="zh-CN" altLang="en-US" b="1"/>
              <a:t>异常处理机制；</a:t>
            </a:r>
            <a:endParaRPr lang="zh-CN" altLang="en-US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/>
              <a:t>Java</a:t>
            </a:r>
            <a:r>
              <a:rPr lang="zh-CN" altLang="en-US" b="1"/>
              <a:t>内置异常类；</a:t>
            </a:r>
            <a:endParaRPr lang="zh-CN" altLang="en-US" b="1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/>
              <a:t>如何自定义异常 </a:t>
            </a:r>
            <a:endParaRPr lang="zh-CN" altLang="en-US" b="1"/>
          </a:p>
          <a:p>
            <a:r>
              <a:rPr lang="zh-CN" altLang="en-US" b="1"/>
              <a:t>难点：</a:t>
            </a:r>
            <a:endParaRPr lang="zh-CN" altLang="en-US" b="1"/>
          </a:p>
          <a:p>
            <a:pPr>
              <a:buNone/>
            </a:pPr>
            <a:r>
              <a:rPr lang="zh-CN" altLang="en-US" b="1"/>
              <a:t>	理解异常处理块中各个语句块的作用 </a:t>
            </a:r>
            <a:endParaRPr lang="zh-CN" altLang="en-US" b="1"/>
          </a:p>
        </p:txBody>
      </p:sp>
      <p:sp>
        <p:nvSpPr>
          <p:cNvPr id="6147" name="标题 6146"/>
          <p:cNvSpPr>
            <a:spLocks noGrp="1" noRot="1"/>
          </p:cNvSpPr>
          <p:nvPr>
            <p:ph type="title"/>
          </p:nvPr>
        </p:nvSpPr>
        <p:spPr>
          <a:xfrm>
            <a:off x="250825" y="404813"/>
            <a:ext cx="8540750" cy="914400"/>
          </a:xfrm>
          <a:ln/>
        </p:spPr>
        <p:txBody>
          <a:bodyPr anchor="ctr" anchorCtr="0"/>
          <a:p>
            <a:r>
              <a:rPr lang="zh-CN" altLang="en-US" sz="4000" b="1">
                <a:latin typeface="宋体" panose="02010600030101010101" pitchFamily="2" charset="-122"/>
              </a:rPr>
              <a:t>教学重点与难点</a:t>
            </a:r>
            <a:r>
              <a:rPr lang="zh-CN" altLang="en-US" sz="4000" b="1">
                <a:ea typeface="华文行楷" panose="02010800040101010101" pitchFamily="2" charset="-122"/>
              </a:rPr>
              <a:t> </a:t>
            </a:r>
            <a:endParaRPr lang="zh-CN" altLang="en-US" sz="4000" b="1"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3794" name="标题 33793"/>
          <p:cNvSpPr>
            <a:spLocks noGrp="1" noRot="1"/>
          </p:cNvSpPr>
          <p:nvPr>
            <p:ph type="title"/>
          </p:nvPr>
        </p:nvSpPr>
        <p:spPr>
          <a:xfrm>
            <a:off x="395288" y="549275"/>
            <a:ext cx="8305800" cy="838200"/>
          </a:xfrm>
          <a:ln/>
        </p:spPr>
        <p:txBody>
          <a:bodyPr anchor="ctr" anchorCtr="0"/>
          <a:p>
            <a:r>
              <a:rPr lang="zh-CN" altLang="en-US" sz="4000" b="1"/>
              <a:t>本章小结</a:t>
            </a:r>
            <a:endParaRPr lang="zh-CN" altLang="en-US" sz="4000" b="1"/>
          </a:p>
        </p:txBody>
      </p:sp>
      <p:sp>
        <p:nvSpPr>
          <p:cNvPr id="33795" name="矩形 33794"/>
          <p:cNvSpPr/>
          <p:nvPr/>
        </p:nvSpPr>
        <p:spPr>
          <a:xfrm>
            <a:off x="611188" y="1916113"/>
            <a:ext cx="8208962" cy="405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理解什么是异常，了解异常发生的原因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 掌握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异常处理机制，熟悉各种类型的异常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 掌握异常处理模块中各个语句块的作用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lvl="2" indent="-4572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try 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lvl="2" indent="-4572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catch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lvl="2" indent="-4572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throw 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lvl="2" indent="-4572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throws 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lvl="2" indent="-457200" eaLnBrk="1" hangingPunct="1">
              <a:buClr>
                <a:schemeClr val="hlink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finally</a:t>
            </a: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学会创建自己的异常类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7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charRg st="7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charRg st="83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9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charRg st="9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3795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745" y="620395"/>
            <a:ext cx="7128510" cy="59391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000"/>
              <a:t>public class Atest{</a:t>
            </a:r>
            <a:endParaRPr lang="zh-CN" altLang="en-US" sz="2000"/>
          </a:p>
          <a:p>
            <a:r>
              <a:rPr lang="zh-CN" altLang="en-US" sz="2000"/>
              <a:t>  </a:t>
            </a:r>
            <a:r>
              <a:rPr lang="en-US" altLang="zh-CN" sz="2000"/>
              <a:t>   </a:t>
            </a:r>
            <a:r>
              <a:rPr lang="zh-CN" altLang="en-US" sz="2000"/>
              <a:t>public static void main(String args[])</a:t>
            </a:r>
            <a:r>
              <a:rPr lang="en-US" altLang="zh-CN" sz="2000"/>
              <a:t> </a:t>
            </a:r>
            <a:r>
              <a:rPr lang="zh-CN" altLang="en-US" sz="2000"/>
              <a:t>{       </a:t>
            </a:r>
            <a:endParaRPr lang="zh-CN" altLang="en-US" sz="2000"/>
          </a:p>
          <a:p>
            <a:r>
              <a:rPr lang="zh-CN" altLang="en-US" sz="2000"/>
              <a:t>     </a:t>
            </a:r>
            <a:r>
              <a:rPr lang="en-US" altLang="zh-CN" sz="2000"/>
              <a:t>   </a:t>
            </a:r>
            <a:r>
              <a:rPr lang="zh-CN" altLang="en-US" sz="2000"/>
              <a:t> String str=null;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   </a:t>
            </a:r>
            <a:r>
              <a:rPr lang="zh-CN" altLang="en-US" sz="2000"/>
              <a:t>  try{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   </a:t>
            </a:r>
            <a:r>
              <a:rPr lang="zh-CN" altLang="en-US" sz="2000"/>
              <a:t>      if (str.length()==0){</a:t>
            </a:r>
            <a:endParaRPr lang="zh-CN" altLang="en-US" sz="2000"/>
          </a:p>
          <a:p>
            <a:r>
              <a:rPr lang="zh-CN" altLang="en-US" sz="2000"/>
              <a:t>           </a:t>
            </a:r>
            <a:r>
              <a:rPr lang="en-US" altLang="zh-CN" sz="2000"/>
              <a:t>   </a:t>
            </a:r>
            <a:r>
              <a:rPr lang="zh-CN" altLang="en-US" sz="2000"/>
              <a:t>   System.out.print("The");</a:t>
            </a:r>
            <a:endParaRPr lang="zh-CN" altLang="en-US" sz="2000"/>
          </a:p>
          <a:p>
            <a:r>
              <a:rPr lang="zh-CN" altLang="en-US" sz="2000"/>
              <a:t>       </a:t>
            </a:r>
            <a:r>
              <a:rPr lang="en-US" altLang="zh-CN" sz="2000"/>
              <a:t>   </a:t>
            </a:r>
            <a:r>
              <a:rPr lang="zh-CN" altLang="en-US" sz="2000"/>
              <a:t>   }</a:t>
            </a:r>
            <a:endParaRPr lang="zh-CN" altLang="en-US" sz="2000"/>
          </a:p>
          <a:p>
            <a:r>
              <a:rPr lang="zh-CN" altLang="en-US" sz="2000"/>
              <a:t>        </a:t>
            </a:r>
            <a:r>
              <a:rPr lang="en-US" altLang="zh-CN" sz="2000"/>
              <a:t>   </a:t>
            </a:r>
            <a:r>
              <a:rPr lang="zh-CN" altLang="en-US" sz="2000"/>
              <a:t>  System.out.print("Cow");</a:t>
            </a:r>
            <a:endParaRPr lang="zh-CN" altLang="en-US" sz="2000"/>
          </a:p>
          <a:p>
            <a:r>
              <a:rPr lang="zh-CN" altLang="en-US" sz="2000"/>
              <a:t>     </a:t>
            </a:r>
            <a:r>
              <a:rPr lang="en-US" altLang="zh-CN" sz="2000"/>
              <a:t>   </a:t>
            </a:r>
            <a:r>
              <a:rPr lang="zh-CN" altLang="en-US" sz="2000"/>
              <a:t> }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   </a:t>
            </a:r>
            <a:r>
              <a:rPr lang="zh-CN" altLang="en-US" sz="2000"/>
              <a:t>  catch(Exception e){</a:t>
            </a:r>
            <a:endParaRPr lang="zh-CN" altLang="en-US" sz="2000"/>
          </a:p>
          <a:p>
            <a:r>
              <a:rPr lang="zh-CN" altLang="en-US" sz="2000"/>
              <a:t>        </a:t>
            </a:r>
            <a:r>
              <a:rPr lang="en-US" altLang="zh-CN" sz="2000"/>
              <a:t>   </a:t>
            </a:r>
            <a:r>
              <a:rPr lang="zh-CN" altLang="en-US" sz="2000"/>
              <a:t>  System.out.print("and");</a:t>
            </a:r>
            <a:endParaRPr lang="zh-CN" altLang="en-US" sz="2000"/>
          </a:p>
          <a:p>
            <a:r>
              <a:rPr lang="zh-CN" altLang="en-US" sz="2000"/>
              <a:t>       </a:t>
            </a:r>
            <a:r>
              <a:rPr lang="en-US" altLang="zh-CN" sz="2000"/>
              <a:t>   </a:t>
            </a:r>
            <a:r>
              <a:rPr lang="zh-CN" altLang="en-US" sz="2000"/>
              <a:t>  // System.exit(0);</a:t>
            </a:r>
            <a:endParaRPr lang="zh-CN" altLang="en-US" sz="2000"/>
          </a:p>
          <a:p>
            <a:r>
              <a:rPr lang="zh-CN" altLang="en-US" sz="2000"/>
              <a:t>     </a:t>
            </a:r>
            <a:r>
              <a:rPr lang="en-US" altLang="zh-CN" sz="2000"/>
              <a:t>   </a:t>
            </a:r>
            <a:r>
              <a:rPr lang="zh-CN" altLang="en-US" sz="2000"/>
              <a:t> } </a:t>
            </a:r>
            <a:endParaRPr lang="zh-CN" altLang="en-US" sz="2000"/>
          </a:p>
          <a:p>
            <a:r>
              <a:rPr lang="zh-CN" altLang="en-US" sz="2000"/>
              <a:t>      </a:t>
            </a:r>
            <a:r>
              <a:rPr lang="en-US" altLang="zh-CN" sz="2000"/>
              <a:t>   </a:t>
            </a:r>
            <a:r>
              <a:rPr lang="zh-CN" altLang="en-US" sz="2000"/>
              <a:t>finally {</a:t>
            </a:r>
            <a:endParaRPr lang="zh-CN" altLang="en-US" sz="2000"/>
          </a:p>
          <a:p>
            <a:r>
              <a:rPr lang="zh-CN" altLang="en-US" sz="2000"/>
              <a:t>        </a:t>
            </a:r>
            <a:r>
              <a:rPr lang="en-US" altLang="zh-CN" sz="2000"/>
              <a:t>   </a:t>
            </a:r>
            <a:r>
              <a:rPr lang="zh-CN" altLang="en-US" sz="2000"/>
              <a:t>  System.out.print("Chicken");</a:t>
            </a:r>
            <a:endParaRPr lang="zh-CN" altLang="en-US" sz="2000"/>
          </a:p>
          <a:p>
            <a:r>
              <a:rPr lang="zh-CN" altLang="en-US" sz="2000"/>
              <a:t>      </a:t>
            </a:r>
            <a:r>
              <a:rPr lang="en-US" altLang="zh-CN" sz="2000"/>
              <a:t>   </a:t>
            </a:r>
            <a:r>
              <a:rPr lang="zh-CN" altLang="en-US" sz="2000"/>
              <a:t>}</a:t>
            </a:r>
            <a:endParaRPr lang="zh-CN" altLang="en-US" sz="2000"/>
          </a:p>
          <a:p>
            <a:r>
              <a:rPr lang="zh-CN" altLang="en-US" sz="2000"/>
              <a:t>     </a:t>
            </a:r>
            <a:r>
              <a:rPr lang="en-US" altLang="zh-CN" sz="2000"/>
              <a:t>   </a:t>
            </a:r>
            <a:r>
              <a:rPr lang="zh-CN" altLang="en-US" sz="2000"/>
              <a:t> System.out.print("show"); 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  </a:t>
            </a:r>
            <a:r>
              <a:rPr lang="zh-CN" altLang="en-US" sz="2000"/>
              <a:t>}</a:t>
            </a:r>
            <a:endParaRPr lang="zh-CN" altLang="en-US" sz="2000"/>
          </a:p>
          <a:p>
            <a:r>
              <a:rPr lang="zh-CN" altLang="en-US" sz="2000"/>
              <a:t>}</a:t>
            </a:r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745" y="620395"/>
            <a:ext cx="7128510" cy="43999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000"/>
              <a:t>public class </a:t>
            </a:r>
            <a:r>
              <a:rPr lang="en-US" altLang="zh-CN" sz="2000"/>
              <a:t>B</a:t>
            </a:r>
            <a:r>
              <a:rPr lang="zh-CN" altLang="en-US" sz="2000"/>
              <a:t>test{</a:t>
            </a:r>
            <a:endParaRPr lang="zh-CN" altLang="en-US" sz="2000"/>
          </a:p>
          <a:p>
            <a:r>
              <a:rPr lang="zh-CN" altLang="en-US" sz="2000"/>
              <a:t>  </a:t>
            </a:r>
            <a:r>
              <a:rPr lang="en-US" altLang="zh-CN" sz="2000"/>
              <a:t>   </a:t>
            </a:r>
            <a:r>
              <a:rPr lang="zh-CN" altLang="en-US" sz="2000"/>
              <a:t>static </a:t>
            </a:r>
            <a:r>
              <a:rPr lang="en-US" altLang="zh-CN" sz="2000"/>
              <a:t>int some</a:t>
            </a:r>
            <a:r>
              <a:rPr lang="zh-CN" altLang="en-US" sz="2000"/>
              <a:t>(</a:t>
            </a:r>
            <a:r>
              <a:rPr lang="en-US" altLang="zh-CN" sz="2000"/>
              <a:t> </a:t>
            </a:r>
            <a:r>
              <a:rPr lang="zh-CN" altLang="en-US" sz="2000"/>
              <a:t>)</a:t>
            </a:r>
            <a:r>
              <a:rPr lang="en-US" altLang="zh-CN" sz="2000"/>
              <a:t> </a:t>
            </a:r>
            <a:r>
              <a:rPr lang="zh-CN" altLang="en-US" sz="2000"/>
              <a:t>{       </a:t>
            </a:r>
            <a:endParaRPr lang="zh-CN" altLang="en-US" sz="2000"/>
          </a:p>
          <a:p>
            <a:r>
              <a:rPr lang="zh-CN" altLang="en-US" sz="2000"/>
              <a:t>     </a:t>
            </a:r>
            <a:r>
              <a:rPr lang="en-US" altLang="zh-CN" sz="2000"/>
              <a:t>   </a:t>
            </a:r>
            <a:r>
              <a:rPr lang="zh-CN" altLang="en-US" sz="2000"/>
              <a:t> try{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   </a:t>
            </a:r>
            <a:r>
              <a:rPr lang="zh-CN" altLang="en-US" sz="2000"/>
              <a:t>     </a:t>
            </a:r>
            <a:r>
              <a:rPr lang="en-US" altLang="zh-CN" sz="2000"/>
              <a:t> </a:t>
            </a:r>
            <a:r>
              <a:rPr lang="zh-CN" altLang="en-US" sz="2000"/>
              <a:t> </a:t>
            </a:r>
            <a:r>
              <a:rPr lang="zh-CN" altLang="en-US" sz="2000">
                <a:sym typeface="+mn-ea"/>
              </a:rPr>
              <a:t> System.out.print</a:t>
            </a:r>
            <a:r>
              <a:rPr lang="en-US" altLang="zh-CN" sz="2000">
                <a:sym typeface="+mn-ea"/>
              </a:rPr>
              <a:t>ln</a:t>
            </a:r>
            <a:r>
              <a:rPr lang="zh-CN" altLang="en-US" sz="2000">
                <a:sym typeface="+mn-ea"/>
              </a:rPr>
              <a:t>("</a:t>
            </a:r>
            <a:r>
              <a:rPr lang="en-US" altLang="zh-CN" sz="2000">
                <a:sym typeface="+mn-ea"/>
              </a:rPr>
              <a:t>try</a:t>
            </a:r>
            <a:r>
              <a:rPr lang="zh-CN" altLang="en-US" sz="2000">
                <a:sym typeface="+mn-ea"/>
              </a:rPr>
              <a:t>");</a:t>
            </a:r>
            <a:endParaRPr lang="zh-CN" altLang="en-US" sz="2000"/>
          </a:p>
          <a:p>
            <a:r>
              <a:rPr lang="zh-CN" altLang="en-US" sz="2000"/>
              <a:t>           </a:t>
            </a:r>
            <a:r>
              <a:rPr lang="en-US" altLang="zh-CN" sz="2000"/>
              <a:t>   </a:t>
            </a:r>
            <a:r>
              <a:rPr lang="zh-CN" altLang="en-US" sz="2000"/>
              <a:t> </a:t>
            </a:r>
            <a:r>
              <a:rPr lang="en-US" altLang="zh-CN" sz="2000"/>
              <a:t>return 1</a:t>
            </a:r>
            <a:r>
              <a:rPr lang="zh-CN" altLang="en-US" sz="2000"/>
              <a:t>;</a:t>
            </a:r>
            <a:endParaRPr lang="zh-CN" altLang="en-US" sz="2000"/>
          </a:p>
          <a:p>
            <a:r>
              <a:rPr lang="zh-CN" altLang="en-US" sz="2000"/>
              <a:t>       </a:t>
            </a:r>
            <a:r>
              <a:rPr lang="en-US" altLang="zh-CN" sz="2000"/>
              <a:t>  </a:t>
            </a:r>
            <a:r>
              <a:rPr lang="zh-CN" altLang="en-US" sz="2000"/>
              <a:t>}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   </a:t>
            </a:r>
            <a:r>
              <a:rPr lang="zh-CN" altLang="en-US" sz="2000"/>
              <a:t> </a:t>
            </a:r>
            <a:r>
              <a:rPr lang="en-US" altLang="zh-CN" sz="2000"/>
              <a:t> </a:t>
            </a:r>
            <a:r>
              <a:rPr lang="zh-CN" altLang="en-US" sz="2000"/>
              <a:t>finally {</a:t>
            </a:r>
            <a:endParaRPr lang="zh-CN" altLang="en-US" sz="2000"/>
          </a:p>
          <a:p>
            <a:r>
              <a:rPr lang="zh-CN" altLang="en-US" sz="2000"/>
              <a:t>        </a:t>
            </a:r>
            <a:r>
              <a:rPr lang="en-US" altLang="zh-CN" sz="2000"/>
              <a:t>   </a:t>
            </a:r>
            <a:r>
              <a:rPr lang="zh-CN" altLang="en-US" sz="2000"/>
              <a:t>  System.out.print</a:t>
            </a:r>
            <a:r>
              <a:rPr lang="en-US" altLang="zh-CN" sz="2000"/>
              <a:t>ln</a:t>
            </a:r>
            <a:r>
              <a:rPr lang="zh-CN" altLang="en-US" sz="2000"/>
              <a:t>("</a:t>
            </a:r>
            <a:r>
              <a:rPr lang="en-US" altLang="zh-CN" sz="2000"/>
              <a:t>finally</a:t>
            </a:r>
            <a:r>
              <a:rPr lang="zh-CN" altLang="en-US" sz="2000"/>
              <a:t>");</a:t>
            </a:r>
            <a:endParaRPr lang="zh-CN" altLang="en-US" sz="2000"/>
          </a:p>
          <a:p>
            <a:r>
              <a:rPr lang="zh-CN" altLang="en-US" sz="2000"/>
              <a:t>      </a:t>
            </a:r>
            <a:r>
              <a:rPr lang="en-US" altLang="zh-CN" sz="2000"/>
              <a:t>   </a:t>
            </a:r>
            <a:r>
              <a:rPr lang="zh-CN" altLang="en-US" sz="2000"/>
              <a:t>}</a:t>
            </a:r>
            <a:endParaRPr lang="zh-CN" altLang="en-US" sz="2000"/>
          </a:p>
          <a:p>
            <a:r>
              <a:rPr lang="zh-CN" altLang="en-US" sz="2000"/>
              <a:t>     </a:t>
            </a:r>
            <a:r>
              <a:rPr lang="en-US" altLang="zh-CN" sz="2000"/>
              <a:t> </a:t>
            </a:r>
            <a:r>
              <a:rPr lang="zh-CN" altLang="en-US" sz="2000"/>
              <a:t>}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      </a:t>
            </a:r>
            <a:r>
              <a:rPr lang="zh-CN" altLang="en-US" sz="2000">
                <a:sym typeface="+mn-ea"/>
              </a:rPr>
              <a:t>public static void main(String args[])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{    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System.out.print(</a:t>
            </a:r>
            <a:r>
              <a:rPr lang="en-US" altLang="zh-CN" sz="2000">
                <a:sym typeface="+mn-ea"/>
              </a:rPr>
              <a:t>some( ) </a:t>
            </a:r>
            <a:r>
              <a:rPr lang="zh-CN" altLang="en-US" sz="2000">
                <a:sym typeface="+mn-ea"/>
              </a:rPr>
              <a:t>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}</a:t>
            </a:r>
            <a:endParaRPr lang="zh-CN" altLang="en-US" sz="2000"/>
          </a:p>
          <a:p>
            <a:r>
              <a:rPr lang="zh-CN" altLang="en-US" sz="2000"/>
              <a:t>}</a:t>
            </a:r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0"/>
            <a:ext cx="7128510" cy="68160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public class </a:t>
            </a:r>
            <a:r>
              <a:rPr lang="en-US" altLang="zh-CN" sz="2000"/>
              <a:t>C</a:t>
            </a:r>
            <a:r>
              <a:rPr lang="zh-CN" altLang="en-US" sz="2000"/>
              <a:t>test{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  </a:t>
            </a:r>
            <a:r>
              <a:rPr lang="en-US" altLang="zh-CN" sz="2000"/>
              <a:t>  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public static void main(String args[])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{       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try{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          </a:t>
            </a:r>
            <a:r>
              <a:rPr lang="en-US" altLang="zh-CN" sz="2000">
                <a:sym typeface="+mn-ea"/>
              </a:rPr>
              <a:t>method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);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  }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 catch(Exception e){</a:t>
            </a:r>
            <a:r>
              <a:rPr lang="en-US" altLang="zh-CN" sz="2000"/>
              <a:t> </a:t>
            </a:r>
            <a:r>
              <a:rPr lang="zh-CN" altLang="en-US" sz="2000">
                <a:sym typeface="+mn-ea"/>
              </a:rPr>
              <a:t> } 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}</a:t>
            </a:r>
            <a:endParaRPr lang="zh-CN" altLang="en-US" sz="2000">
              <a:sym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static </a:t>
            </a:r>
            <a:r>
              <a:rPr lang="en-US" altLang="zh-CN" sz="2000">
                <a:sym typeface="+mn-ea"/>
              </a:rPr>
              <a:t>void </a:t>
            </a:r>
            <a:r>
              <a:rPr lang="en-US" altLang="zh-CN" sz="2000">
                <a:sym typeface="+mn-ea"/>
              </a:rPr>
              <a:t>method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)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{       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try{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wrench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);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    </a:t>
            </a:r>
            <a:r>
              <a:rPr lang="en-US" altLang="zh-CN" sz="2000">
                <a:sym typeface="+mn-ea"/>
              </a:rPr>
              <a:t>           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System.out.print</a:t>
            </a:r>
            <a:r>
              <a:rPr lang="en-US" altLang="zh-CN" sz="2000">
                <a:sym typeface="+mn-ea"/>
              </a:rPr>
              <a:t>ln</a:t>
            </a:r>
            <a:r>
              <a:rPr lang="zh-CN" altLang="en-US" sz="2000">
                <a:sym typeface="+mn-ea"/>
              </a:rPr>
              <a:t>("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");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</a:t>
            </a:r>
            <a:r>
              <a:rPr lang="en-US" altLang="zh-CN" sz="2000"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}</a:t>
            </a:r>
            <a:endParaRPr lang="zh-CN" altLang="en-US" sz="2000">
              <a:sym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   </a:t>
            </a:r>
            <a:r>
              <a:rPr lang="zh-CN" altLang="en-US" sz="2000">
                <a:sym typeface="+mn-ea"/>
              </a:rPr>
              <a:t>catch(</a:t>
            </a:r>
            <a:r>
              <a:rPr lang="en-US" altLang="zh-CN" sz="2000">
                <a:sym typeface="+mn-ea"/>
              </a:rPr>
              <a:t>Arithmetic</a:t>
            </a:r>
            <a:r>
              <a:rPr lang="zh-CN" altLang="en-US" sz="2000">
                <a:sym typeface="+mn-ea"/>
              </a:rPr>
              <a:t>Exception e){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 </a:t>
            </a:r>
            <a:r>
              <a:rPr lang="zh-CN" altLang="en-US" sz="2000">
                <a:sym typeface="+mn-ea"/>
              </a:rPr>
              <a:t>System.out.print</a:t>
            </a:r>
            <a:r>
              <a:rPr lang="en-US" altLang="zh-CN" sz="2000">
                <a:sym typeface="+mn-ea"/>
              </a:rPr>
              <a:t>ln</a:t>
            </a:r>
            <a:r>
              <a:rPr lang="zh-CN" altLang="en-US" sz="2000">
                <a:sym typeface="+mn-ea"/>
              </a:rPr>
              <a:t>("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");  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 } 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finally {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</a:t>
            </a:r>
            <a:r>
              <a:rPr lang="zh-CN" altLang="en-US" sz="2000">
                <a:sym typeface="+mn-ea"/>
              </a:rPr>
              <a:t> System.out.print</a:t>
            </a:r>
            <a:r>
              <a:rPr lang="en-US" altLang="zh-CN" sz="2000">
                <a:sym typeface="+mn-ea"/>
              </a:rPr>
              <a:t>ln</a:t>
            </a:r>
            <a:r>
              <a:rPr lang="zh-CN" altLang="en-US" sz="2000">
                <a:sym typeface="+mn-ea"/>
              </a:rPr>
              <a:t>("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");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</a:t>
            </a: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}</a:t>
            </a:r>
            <a:endParaRPr lang="zh-CN" altLang="en-US" sz="2000">
              <a:sym typeface="+mn-ea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              </a:t>
            </a:r>
            <a:r>
              <a:rPr lang="zh-CN" altLang="en-US" sz="2000">
                <a:sym typeface="+mn-ea"/>
              </a:rPr>
              <a:t>System.out.print</a:t>
            </a:r>
            <a:r>
              <a:rPr lang="en-US" altLang="zh-CN" sz="2000">
                <a:sym typeface="+mn-ea"/>
              </a:rPr>
              <a:t>ln</a:t>
            </a:r>
            <a:r>
              <a:rPr lang="zh-CN" altLang="en-US" sz="2000">
                <a:sym typeface="+mn-ea"/>
              </a:rPr>
              <a:t>("</a:t>
            </a:r>
            <a:r>
              <a:rPr lang="en-US" altLang="zh-CN" sz="2000">
                <a:sym typeface="+mn-ea"/>
              </a:rPr>
              <a:t>d</a:t>
            </a:r>
            <a:r>
              <a:rPr lang="zh-CN" altLang="en-US" sz="2000">
                <a:sym typeface="+mn-ea"/>
              </a:rPr>
              <a:t>");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}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ym typeface="+mn-ea"/>
              </a:rPr>
              <a:t>         </a:t>
            </a:r>
            <a:r>
              <a:rPr lang="zh-CN" altLang="en-US" sz="2000">
                <a:sym typeface="+mn-ea"/>
              </a:rPr>
              <a:t>static </a:t>
            </a:r>
            <a:r>
              <a:rPr lang="en-US" altLang="zh-CN" sz="2000">
                <a:sym typeface="+mn-ea"/>
              </a:rPr>
              <a:t>void </a:t>
            </a:r>
            <a:r>
              <a:rPr lang="en-US" altLang="zh-CN" sz="2000">
                <a:sym typeface="+mn-ea"/>
              </a:rPr>
              <a:t>wrench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)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{       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</a:t>
            </a: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</a:t>
            </a:r>
            <a:r>
              <a:rPr lang="en-US" sz="2000">
                <a:sym typeface="+mn-ea"/>
              </a:rPr>
              <a:t>throw new NullPointerException( )</a:t>
            </a:r>
            <a:r>
              <a:rPr lang="zh-CN" altLang="en-US" sz="2000">
                <a:sym typeface="+mn-ea"/>
              </a:rPr>
              <a:t>;</a:t>
            </a:r>
            <a:endParaRPr lang="zh-CN" altLang="en-US" sz="200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+mn-ea"/>
              </a:rPr>
              <a:t>       </a:t>
            </a:r>
            <a:r>
              <a:rPr lang="en-US" altLang="zh-CN" sz="20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}</a:t>
            </a:r>
            <a:r>
              <a:rPr lang="zh-CN" altLang="en-US" sz="2000"/>
              <a:t>}</a:t>
            </a:r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7170" name="文本框 7169"/>
          <p:cNvSpPr txBox="1"/>
          <p:nvPr/>
        </p:nvSpPr>
        <p:spPr>
          <a:xfrm>
            <a:off x="611188" y="908050"/>
            <a:ext cx="7858125" cy="4108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latin typeface="Times New Roman" panose="02020603050405020304" pitchFamily="2" charset="0"/>
              </a:rPr>
              <a:t>1	Public class HelloWorld{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2		public static void main(String args[ ]){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3			int i=0;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4			String g[ ]={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en-US" altLang="zh-CN" sz="2400">
                <a:latin typeface="Times New Roman" panose="02020603050405020304" pitchFamily="2" charset="0"/>
              </a:rPr>
              <a:t>Hello World!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en-US" altLang="zh-CN" sz="2400">
                <a:latin typeface="Times New Roman" panose="02020603050405020304" pitchFamily="2" charset="0"/>
              </a:rPr>
              <a:t>, 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en-US" altLang="zh-CN" sz="2400">
                <a:latin typeface="Times New Roman" panose="02020603050405020304" pitchFamily="2" charset="0"/>
              </a:rPr>
              <a:t>Hello!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en-US" altLang="zh-CN" sz="2400">
                <a:latin typeface="Times New Roman" panose="02020603050405020304" pitchFamily="2" charset="0"/>
              </a:rPr>
              <a:t>,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5				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en-US" altLang="zh-CN" sz="2400">
                <a:latin typeface="Times New Roman" panose="02020603050405020304" pitchFamily="2" charset="0"/>
              </a:rPr>
              <a:t>HELLO WORLD!</a:t>
            </a:r>
            <a:r>
              <a:rPr lang="en-US" altLang="zh-CN" sz="2400">
                <a:latin typeface="Arial" panose="020B0604020202020204" pitchFamily="34" charset="0"/>
              </a:rPr>
              <a:t>"</a:t>
            </a:r>
            <a:r>
              <a:rPr lang="en-US" altLang="zh-CN" sz="2400">
                <a:latin typeface="Times New Roman" panose="02020603050405020304" pitchFamily="2" charset="0"/>
              </a:rPr>
              <a:t>};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6			while ( i&lt;4){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 u="sng">
                <a:latin typeface="Times New Roman" panose="02020603050405020304" pitchFamily="2" charset="0"/>
              </a:rPr>
              <a:t>7				System.out.println(g[i]);</a:t>
            </a:r>
            <a:endParaRPr lang="en-US" altLang="zh-CN" sz="2400" u="sng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8				i++;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9			}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10		}</a:t>
            </a:r>
            <a:endParaRPr lang="en-US" altLang="zh-CN" sz="2400">
              <a:latin typeface="Times New Roman" panose="02020603050405020304" pitchFamily="2" charset="0"/>
            </a:endParaRPr>
          </a:p>
          <a:p>
            <a:r>
              <a:rPr lang="en-US" altLang="zh-CN" sz="2400">
                <a:latin typeface="Times New Roman" panose="02020603050405020304" pitchFamily="2" charset="0"/>
              </a:rPr>
              <a:t>11	}</a:t>
            </a:r>
            <a:endParaRPr lang="en-US" altLang="zh-CN" sz="2400">
              <a:latin typeface="Times New Roman" panose="02020603050405020304" pitchFamily="2" charset="0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2843213" y="4581525"/>
            <a:ext cx="5456237" cy="192087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t" anchorCtr="0">
            <a:spAutoFit/>
          </a:bodyPr>
          <a:p>
            <a:endParaRPr lang="en-US" altLang="zh-CN" sz="2000">
              <a:solidFill>
                <a:schemeClr val="bg1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2" charset="0"/>
              </a:rPr>
              <a:t>Hello World!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2" charset="0"/>
              </a:rPr>
              <a:t>Hello!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2" charset="0"/>
              </a:rPr>
              <a:t>HELLO WORLD!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2" charset="0"/>
              </a:rPr>
              <a:t>Java.lang.ArrayIndexOutOfBoundsException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2" charset="0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2" charset="0"/>
              </a:rPr>
              <a:t>	at HelloWorld.main(HelloWorld.java:7)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8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charRg st="84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2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charRg st="12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4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0">
                                            <p:txEl>
                                              <p:charRg st="14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6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charRg st="167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9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charRg st="198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208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charRg st="208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21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170">
                                            <p:txEl>
                                              <p:charRg st="214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22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0">
                                            <p:txEl>
                                              <p:charRg st="220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8194" name="文本框 8193"/>
          <p:cNvSpPr txBox="1"/>
          <p:nvPr/>
        </p:nvSpPr>
        <p:spPr>
          <a:xfrm>
            <a:off x="2195513" y="266700"/>
            <a:ext cx="5559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《卖车》 经典台词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755650" y="692150"/>
            <a:ext cx="8207375" cy="5934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</a:rPr>
              <a:t>赵本山：那这样，我给你出三岁小孩的脑筋急转弯。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伟：别整三岁的，有能耐你整四岁的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赵本山：四岁的行啊？ 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伟：五岁的都不在乎。 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赵本山：你看看他只能在这个年龄段上混着，咱还怕他干啥。做准备。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赵本山：请听第一题！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伟：说 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赵本山：男波万！说一加一在什么情况下等于三？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伟：一加一在什么情况下都不等于三。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赵本山：错！媳妇儿你答。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高秀敏：在算错的情况下等于三。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赵本山：错！错没错，在算错情况下等于三。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伟：你算错，你算错那还等于六嗫！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赵本山：是啊，那还有等于好几亿，你没答上。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伟：你你再来一个，我掌握窍门了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charRg st="5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charRg st="5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charRg st="7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7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4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charRg st="14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charRg st="14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6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5">
                                            <p:txEl>
                                              <p:charRg st="16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5">
                                            <p:txEl>
                                              <p:charRg st="16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7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5">
                                            <p:txEl>
                                              <p:charRg st="17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5">
                                            <p:txEl>
                                              <p:charRg st="17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9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5">
                                            <p:txEl>
                                              <p:charRg st="19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5">
                                            <p:txEl>
                                              <p:charRg st="19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1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5">
                                            <p:txEl>
                                              <p:charRg st="21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5">
                                            <p:txEl>
                                              <p:charRg st="21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195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95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5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95">
                                            <p:txEl>
                                              <p:charRg st="25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95">
                                            <p:txEl>
                                              <p:charRg st="25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9218" name="文本框 9217"/>
          <p:cNvSpPr txBox="1"/>
          <p:nvPr/>
        </p:nvSpPr>
        <p:spPr>
          <a:xfrm>
            <a:off x="2195513" y="188913"/>
            <a:ext cx="5559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《卖车》 经典台词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684213" y="735013"/>
            <a:ext cx="8207375" cy="5568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</a:rPr>
              <a:t>赵本山：请听题：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赵本山：树上七个猴，地下一个猴，加一起几个猴？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伟：八个猴。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赵本山：错误！ 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高秀敏：俩猴！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赵本山：正确！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伟：怎么地嗫？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赵本山：树上骑个猴，地下一个猴，加一起俩猴。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伟：骑</a:t>
            </a:r>
            <a:r>
              <a:rPr lang="en-US" altLang="zh-CN" sz="2400">
                <a:latin typeface="Arial" panose="020B0604020202020204" pitchFamily="34" charset="0"/>
              </a:rPr>
              <a:t>~</a:t>
            </a:r>
            <a:r>
              <a:rPr lang="zh-CN" altLang="en-US" sz="2400">
                <a:latin typeface="Arial" panose="020B0604020202020204" pitchFamily="34" charset="0"/>
              </a:rPr>
              <a:t>骑着呀？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高秀敏：骑马那个骑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伟：你那是谐音。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赵本山：啥是谐音，我咋没说蹲个猴呢？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伟：再来一个。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赵本山：再来一个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高秀敏：别答了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charRg st="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charRg st="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charRg st="5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charRg st="5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0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charRg st="10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charRg st="10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1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9">
                                            <p:txEl>
                                              <p:charRg st="11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9">
                                            <p:txEl>
                                              <p:charRg st="11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2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19">
                                            <p:txEl>
                                              <p:charRg st="12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19">
                                            <p:txEl>
                                              <p:charRg st="12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19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19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5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19">
                                            <p:txEl>
                                              <p:charRg st="15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19">
                                            <p:txEl>
                                              <p:charRg st="15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19">
                                            <p:txEl>
                                              <p:charRg st="16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19">
                                            <p:txEl>
                                              <p:charRg st="16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7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19">
                                            <p:txEl>
                                              <p:charRg st="17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19">
                                            <p:txEl>
                                              <p:charRg st="17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242" name="文本框 10241"/>
          <p:cNvSpPr txBox="1"/>
          <p:nvPr/>
        </p:nvSpPr>
        <p:spPr>
          <a:xfrm>
            <a:off x="2195513" y="188913"/>
            <a:ext cx="5559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《卖车》 经典台词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684213" y="735013"/>
            <a:ext cx="8207375" cy="337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</a:rPr>
              <a:t>赵本山：请听题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伟：说。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赵本山：树上骑七个猴，地下一个猴，几个猴？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伟：俩猴。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赵本山：错！八个猴。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伟：怎么地嗫？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赵本山：树上骑七个猴，地下一个猴，八个猴。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范  伟：这回骑七个了啊，那树受得了吗？</a:t>
            </a: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赵本山：你别管树受得了吗，它掉下来也是八个猴。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charRg st="4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charRg st="4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9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charRg st="9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charRg st="9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charRg st="11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charRg st="11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1266" name="文本框 11265"/>
          <p:cNvSpPr txBox="1"/>
          <p:nvPr/>
        </p:nvSpPr>
        <p:spPr>
          <a:xfrm>
            <a:off x="2051050" y="333375"/>
            <a:ext cx="5559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《功夫》 经典台词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684213" y="1125538"/>
            <a:ext cx="8207375" cy="4108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</a:rPr>
              <a:t>范伟： 组团忽悠我来了啊，不好使了大忽悠，只要我们这些善良的人对你提高警惕，你还会什么？啊？不就会几个脑筋急转弯吗！地上 </a:t>
            </a:r>
            <a:r>
              <a:rPr lang="en-US" altLang="zh-CN" sz="2400">
                <a:latin typeface="Arial" panose="020B0604020202020204" pitchFamily="34" charset="0"/>
              </a:rPr>
              <a:t>1 </a:t>
            </a:r>
            <a:r>
              <a:rPr lang="zh-CN" altLang="en-US" sz="2400">
                <a:latin typeface="Arial" panose="020B0604020202020204" pitchFamily="34" charset="0"/>
              </a:rPr>
              <a:t>个猴，树上 </a:t>
            </a:r>
            <a:r>
              <a:rPr lang="en-US" altLang="zh-CN" sz="2400">
                <a:latin typeface="Arial" panose="020B0604020202020204" pitchFamily="34" charset="0"/>
              </a:rPr>
              <a:t>7 </a:t>
            </a:r>
            <a:r>
              <a:rPr lang="zh-CN" altLang="en-US" sz="2400">
                <a:latin typeface="Arial" panose="020B0604020202020204" pitchFamily="34" charset="0"/>
              </a:rPr>
              <a:t>个猴，既是两个猴，又是 </a:t>
            </a:r>
            <a:r>
              <a:rPr lang="en-US" altLang="zh-CN" sz="2400">
                <a:latin typeface="Arial" panose="020B0604020202020204" pitchFamily="34" charset="0"/>
              </a:rPr>
              <a:t>8</a:t>
            </a:r>
            <a:r>
              <a:rPr lang="zh-CN" altLang="en-US" sz="2400">
                <a:latin typeface="Arial" panose="020B0604020202020204" pitchFamily="34" charset="0"/>
              </a:rPr>
              <a:t>个猴！ </a:t>
            </a:r>
            <a:endParaRPr lang="zh-CN" altLang="en-US" sz="2400">
              <a:latin typeface="Arial" panose="020B0604020202020204" pitchFamily="34" charset="0"/>
            </a:endParaRPr>
          </a:p>
          <a:p>
            <a:br>
              <a:rPr lang="zh-CN" altLang="en-US" sz="2400">
                <a:latin typeface="Arial" panose="020B0604020202020204" pitchFamily="34" charset="0"/>
              </a:rPr>
            </a:br>
            <a:r>
              <a:rPr lang="zh-CN" altLang="en-US" sz="2400">
                <a:latin typeface="Arial" panose="020B0604020202020204" pitchFamily="34" charset="0"/>
              </a:rPr>
              <a:t>赵本山： 也可能三个猴，还可能 </a:t>
            </a:r>
            <a:r>
              <a:rPr lang="en-US" altLang="zh-CN" sz="2400">
                <a:latin typeface="Arial" panose="020B0604020202020204" pitchFamily="34" charset="0"/>
              </a:rPr>
              <a:t>9 </a:t>
            </a:r>
            <a:r>
              <a:rPr lang="zh-CN" altLang="en-US" sz="2400">
                <a:latin typeface="Arial" panose="020B0604020202020204" pitchFamily="34" charset="0"/>
              </a:rPr>
              <a:t>个猴！ </a:t>
            </a:r>
            <a:endParaRPr lang="zh-CN" altLang="en-US" sz="2400">
              <a:latin typeface="Arial" panose="020B0604020202020204" pitchFamily="34" charset="0"/>
            </a:endParaRPr>
          </a:p>
          <a:p>
            <a:br>
              <a:rPr lang="zh-CN" altLang="en-US" sz="2400">
                <a:latin typeface="Arial" panose="020B0604020202020204" pitchFamily="34" charset="0"/>
              </a:rPr>
            </a:br>
            <a:r>
              <a:rPr lang="zh-CN" altLang="en-US" sz="2400">
                <a:latin typeface="Arial" panose="020B0604020202020204" pitchFamily="34" charset="0"/>
              </a:rPr>
              <a:t>范伟： 怎么又变了呢？ </a:t>
            </a:r>
            <a:br>
              <a:rPr lang="zh-CN" altLang="en-US" sz="2400">
                <a:latin typeface="Arial" panose="020B0604020202020204" pitchFamily="34" charset="0"/>
              </a:rPr>
            </a:br>
            <a:endParaRPr lang="zh-CN" altLang="en-US" sz="2400">
              <a:latin typeface="Arial" panose="020B0604020202020204" pitchFamily="34" charset="0"/>
            </a:endParaRPr>
          </a:p>
          <a:p>
            <a:r>
              <a:rPr lang="zh-CN" altLang="en-US" sz="2400">
                <a:latin typeface="Arial" panose="020B0604020202020204" pitchFamily="34" charset="0"/>
              </a:rPr>
              <a:t>赵本山： 怀孕一个猴！ </a:t>
            </a:r>
            <a:br>
              <a:rPr lang="zh-CN" altLang="en-US" sz="2400">
                <a:latin typeface="Arial" panose="020B0604020202020204" pitchFamily="34" charset="0"/>
              </a:rPr>
            </a:b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char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/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2290" name="文本框 12289"/>
          <p:cNvSpPr txBox="1"/>
          <p:nvPr/>
        </p:nvSpPr>
        <p:spPr>
          <a:xfrm>
            <a:off x="2051050" y="476250"/>
            <a:ext cx="5559425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600" dirty="0">
                <a:latin typeface="Times New Roman" panose="02020603050405020304" pitchFamily="2" charset="0"/>
              </a:rPr>
              <a:t> 7.1  异常的概念</a:t>
            </a:r>
            <a:endParaRPr lang="zh-CN" altLang="en-US" sz="3600" dirty="0">
              <a:latin typeface="Times New Roman" panose="02020603050405020304" pitchFamily="2" charset="0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468313" y="1196975"/>
            <a:ext cx="8207375" cy="535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异常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2" charset="0"/>
              </a:rPr>
              <a:t>(Exception)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也称为例外，是一种程序运行时的错误。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例如：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</a:rPr>
              <a:t> 试图打开的文件找不到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</a:rPr>
              <a:t> 内存空间不足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</a:rPr>
              <a:t> 除数为零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</a:rPr>
              <a:t> 用户输入数据错误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在传统的编程中，由于没有异常处理机制，一旦出现异常，程序将中止。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2" charset="0"/>
              </a:rPr>
              <a:t> 而我们希望程序不要因为一个小错误就停止运行。当错误发生时，程序能够自动处理，或者能够向用户提供一些与错误相关的信息。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34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charRg st="7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charRg st="110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mEwODBhMzFiZDU0MGUzNzZlN2U3MTczNzEwZjc0NjcifQ=="/>
</p:tagLst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8527</Words>
  <Application>WPS 演示</Application>
  <PresentationFormat>在屏幕上显示</PresentationFormat>
  <Paragraphs>529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Webdings</vt:lpstr>
      <vt:lpstr>华文行楷</vt:lpstr>
      <vt:lpstr>微软雅黑</vt:lpstr>
      <vt:lpstr>Arial Unicode MS</vt:lpstr>
      <vt:lpstr>古瓶荷花</vt:lpstr>
      <vt:lpstr>1_古瓶荷花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lb</dc:creator>
  <cp:lastModifiedBy>江峰</cp:lastModifiedBy>
  <cp:revision>293</cp:revision>
  <dcterms:created xsi:type="dcterms:W3CDTF">2001-03-09T02:24:07Z</dcterms:created>
  <dcterms:modified xsi:type="dcterms:W3CDTF">2022-05-09T05:05:44Z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A7ECE615D49D41DA8763376798588E5B</vt:lpwstr>
  </property>
</Properties>
</file>