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256" r:id="rId3"/>
    <p:sldId id="328" r:id="rId4"/>
    <p:sldId id="329" r:id="rId5"/>
    <p:sldId id="327" r:id="rId6"/>
    <p:sldId id="330" r:id="rId7"/>
    <p:sldId id="258" r:id="rId8"/>
    <p:sldId id="331" r:id="rId9"/>
    <p:sldId id="332" r:id="rId10"/>
    <p:sldId id="333" r:id="rId11"/>
    <p:sldId id="259" r:id="rId12"/>
    <p:sldId id="334" r:id="rId13"/>
    <p:sldId id="335" r:id="rId14"/>
    <p:sldId id="336" r:id="rId15"/>
    <p:sldId id="337" r:id="rId16"/>
    <p:sldId id="338" r:id="rId17"/>
    <p:sldId id="339" r:id="rId18"/>
    <p:sldId id="341" r:id="rId19"/>
    <p:sldId id="342" r:id="rId20"/>
    <p:sldId id="343" r:id="rId21"/>
    <p:sldId id="348" r:id="rId22"/>
    <p:sldId id="349" r:id="rId23"/>
    <p:sldId id="345" r:id="rId24"/>
    <p:sldId id="346" r:id="rId25"/>
    <p:sldId id="347" r:id="rId26"/>
    <p:sldId id="350" r:id="rId27"/>
    <p:sldId id="351" r:id="rId28"/>
    <p:sldId id="307" r:id="rId29"/>
    <p:sldId id="319" r:id="rId30"/>
    <p:sldId id="352" r:id="rId31"/>
    <p:sldId id="353" r:id="rId32"/>
    <p:sldId id="354" r:id="rId33"/>
    <p:sldId id="356" r:id="rId34"/>
    <p:sldId id="355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9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91" r:id="rId53"/>
    <p:sldId id="392" r:id="rId54"/>
    <p:sldId id="393" r:id="rId55"/>
    <p:sldId id="374" r:id="rId5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FF"/>
    <a:srgbClr val="FFFF00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3"/>
    <p:restoredTop sz="94746"/>
  </p:normalViewPr>
  <p:slideViewPr>
    <p:cSldViewPr showGuides="1"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fontAlgn="base"/>
              <a:t>2023/6/1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眉占位符 307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0723" name="日期占位符 3072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13316" name="幻灯片图像占位符 3072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文本占位符 30724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0726" name="页脚占位符 3072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0727" name="灯片编号占位符 3072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algn="r" fontAlgn="base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6</a:t>
            </a:fld>
            <a:endParaRPr lang="zh-CN" altLang="en-US" sz="1200" dirty="0"/>
          </a:p>
        </p:txBody>
      </p:sp>
      <p:sp>
        <p:nvSpPr>
          <p:cNvPr id="20482" name="幻灯片图像占位符 1105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文本占位符 110594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7</a:t>
            </a:fld>
            <a:endParaRPr lang="zh-CN" altLang="en-US" sz="1200" dirty="0"/>
          </a:p>
        </p:txBody>
      </p:sp>
      <p:sp>
        <p:nvSpPr>
          <p:cNvPr id="22530" name="幻灯片图像占位符 1341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文本占位符 134146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14</a:t>
            </a:fld>
            <a:endParaRPr lang="zh-CN" altLang="en-US" sz="1200" dirty="0"/>
          </a:p>
        </p:txBody>
      </p:sp>
      <p:sp>
        <p:nvSpPr>
          <p:cNvPr id="30722" name="幻灯片图像占位符 1413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文本占位符 141314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algn="just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280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组合 12800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2" name="矩形 12800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053" name="矩形 12800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4" name="组合 12800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5" name="矩形 12800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056" name="矩形 12800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7" name="矩形 12800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058" name="矩形 12800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059" name="矩形 12801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128012" name="标题 12801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8013" name="副标题 12801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28014" name="日期占位符 12801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28015" name="页脚占位符 12801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28016" name="灯片编号占位符 12801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280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组合 12800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2" name="矩形 12800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053" name="矩形 12800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4" name="组合 12800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5" name="矩形 12800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056" name="矩形 12800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7" name="矩形 12800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058" name="矩形 12800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059" name="矩形 12801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128012" name="标题 12801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8013" name="副标题 12801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28014" name="日期占位符 12801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28015" name="页脚占位符 12801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28016" name="灯片编号占位符 12801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2023/6/1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2023/6/1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2697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7" name="矩形 12697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8" name="矩形 12697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9" name="矩形 12698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0" name="矩形 12698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1" name="矩形 12698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2" name="矩形 12698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3" name="标题 126984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文本占位符 126985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26987" name="日期占位符 12698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2023/6/1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26988" name="页脚占位符 12698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26989" name="灯片编号占位符 12698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2697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7" name="矩形 12697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8" name="矩形 12697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9" name="矩形 12698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0" name="矩形 12698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1" name="矩形 12698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2" name="矩形 12698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3" name="标题 126984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文本占位符 126985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26987" name="日期占位符 12698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2023/6/1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26988" name="页脚占位符 12698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26989" name="灯片编号占位符 12698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lvl="0" fontAlgn="base"/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338" name="标题 5121"/>
          <p:cNvSpPr>
            <a:spLocks noGrp="1"/>
          </p:cNvSpPr>
          <p:nvPr>
            <p:ph type="title"/>
          </p:nvPr>
        </p:nvSpPr>
        <p:spPr>
          <a:xfrm>
            <a:off x="827088" y="2133600"/>
            <a:ext cx="7793037" cy="1462088"/>
          </a:xfrm>
        </p:spPr>
        <p:txBody>
          <a:bodyPr anchor="b"/>
          <a:lstStyle/>
          <a:p>
            <a:r>
              <a:rPr lang="zh-CN" altLang="en-US" b="1" dirty="0">
                <a:solidFill>
                  <a:schemeClr val="folHlink"/>
                </a:solidFill>
              </a:rPr>
              <a:t>第</a:t>
            </a:r>
            <a:r>
              <a:rPr lang="zh-CN" altLang="en-US" b="1">
                <a:solidFill>
                  <a:schemeClr val="folHlink"/>
                </a:solidFill>
              </a:rPr>
              <a:t>八</a:t>
            </a:r>
            <a:r>
              <a:rPr lang="zh-CN" altLang="en-US" b="1" dirty="0">
                <a:solidFill>
                  <a:schemeClr val="folHlink"/>
                </a:solidFill>
              </a:rPr>
              <a:t>章  图形用户界面设计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468313" y="2060575"/>
            <a:ext cx="8424863" cy="4581525"/>
          </a:xfrm>
        </p:spPr>
        <p:txBody>
          <a:bodyPr/>
          <a:lstStyle/>
          <a:p>
            <a:pPr marL="342900" marR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Frame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+mn-cs"/>
              </a:rPr>
              <a:t>Window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folHlink"/>
                </a:solidFill>
                <a:latin typeface="Times New Roman" panose="02020603050405020304" pitchFamily="18" charset="0"/>
                <a:ea typeface="+mn-ea"/>
                <a:cs typeface="+mn-cs"/>
              </a:rPr>
              <a:t>类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的子类，所以它是窗口的一种。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Frame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是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带有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标题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缩放功能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顶层窗口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构造方法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: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public Frame (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String frameTitle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    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常用方法：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	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public void setSize (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int width, int height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   //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设置宽和高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	 public void setVisible (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boolean b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              //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是否可见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public void setBackground (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Color c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          //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设置背景色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public void setIconImage (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Image m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          //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设置窗口图标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public void setBounds (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int x, int y, int w, int h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矩形 8195"/>
          <p:cNvSpPr/>
          <p:nvPr/>
        </p:nvSpPr>
        <p:spPr>
          <a:xfrm>
            <a:off x="611188" y="981075"/>
            <a:ext cx="7419975" cy="5191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Frame (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框架</a:t>
            </a:r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197" name="直接连接符 8196"/>
          <p:cNvSpPr/>
          <p:nvPr/>
        </p:nvSpPr>
        <p:spPr>
          <a:xfrm>
            <a:off x="4356100" y="2708275"/>
            <a:ext cx="1223963" cy="3603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7219" name="内容占位符 137218"/>
          <p:cNvSpPr>
            <a:spLocks noGrp="1"/>
          </p:cNvSpPr>
          <p:nvPr>
            <p:ph idx="1"/>
          </p:nvPr>
        </p:nvSpPr>
        <p:spPr>
          <a:xfrm>
            <a:off x="323850" y="5734050"/>
            <a:ext cx="7772400" cy="858838"/>
          </a:xfrm>
        </p:spPr>
        <p:txBody>
          <a:bodyPr anchor="t"/>
          <a:lstStyle/>
          <a:p>
            <a:r>
              <a:rPr lang="en-US" altLang="zh-CN" sz="2800">
                <a:latin typeface="Times New Roman" panose="02020603050405020304" pitchFamily="18" charset="0"/>
              </a:rPr>
              <a:t>Frame</a:t>
            </a:r>
            <a:r>
              <a:rPr lang="zh-CN" altLang="en-US" sz="2800" dirty="0"/>
              <a:t>对象默认尺寸为</a:t>
            </a:r>
            <a:r>
              <a:rPr lang="en-US" altLang="zh-CN" sz="2800"/>
              <a:t>0</a:t>
            </a:r>
            <a:r>
              <a:rPr lang="en-US" altLang="en-US" sz="2800"/>
              <a:t>×</a:t>
            </a:r>
            <a:r>
              <a:rPr lang="en-US" altLang="zh-CN" sz="2800"/>
              <a:t>0</a:t>
            </a:r>
            <a:r>
              <a:rPr lang="zh-CN" altLang="en-US" sz="2800" dirty="0"/>
              <a:t>像素，且不可见。</a:t>
            </a:r>
          </a:p>
        </p:txBody>
      </p:sp>
      <p:sp>
        <p:nvSpPr>
          <p:cNvPr id="137220" name="矩形 137219"/>
          <p:cNvSpPr/>
          <p:nvPr/>
        </p:nvSpPr>
        <p:spPr>
          <a:xfrm>
            <a:off x="468313" y="836613"/>
            <a:ext cx="8424862" cy="4537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import </a:t>
            </a:r>
            <a:r>
              <a:rPr lang="en-US" altLang="zh-CN" sz="28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java.awt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.*;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public class E8_1 {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	 public static void main(String </a:t>
            </a:r>
            <a:r>
              <a:rPr lang="en-US" altLang="zh-CN" sz="2800" b="1" err="1">
                <a:latin typeface="Times New Roman" panose="02020603050405020304" pitchFamily="18" charset="0"/>
              </a:rPr>
              <a:t>args</a:t>
            </a:r>
            <a:r>
              <a:rPr lang="en-US" altLang="zh-CN" sz="2800" b="1">
                <a:latin typeface="Times New Roman" panose="02020603050405020304" pitchFamily="18" charset="0"/>
              </a:rPr>
              <a:t>[ ]) {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		Frame f =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Frame("Frame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窗体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 err="1">
                <a:solidFill>
                  <a:srgbClr val="CC3300"/>
                </a:solidFill>
                <a:latin typeface="Times New Roman" panose="02020603050405020304" pitchFamily="18" charset="0"/>
              </a:rPr>
              <a:t>f.setBounds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(80, 80, 250, 300);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f.setBackground(Color.red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 err="1">
                <a:solidFill>
                  <a:srgbClr val="CC3300"/>
                </a:solidFill>
                <a:latin typeface="Times New Roman" panose="02020603050405020304" pitchFamily="18" charset="0"/>
              </a:rPr>
              <a:t>f.setVisible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(true);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7221" name="直接连接符 137220"/>
          <p:cNvSpPr/>
          <p:nvPr/>
        </p:nvSpPr>
        <p:spPr>
          <a:xfrm flipV="1">
            <a:off x="4643438" y="3357563"/>
            <a:ext cx="288925" cy="2447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37222" name="直接连接符 137221"/>
          <p:cNvSpPr/>
          <p:nvPr/>
        </p:nvSpPr>
        <p:spPr>
          <a:xfrm flipH="1" flipV="1">
            <a:off x="3708400" y="4365625"/>
            <a:ext cx="3024188" cy="15113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charRg st="8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txEl>
                                              <p:charRg st="84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charRg st="11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7220">
                                            <p:txEl>
                                              <p:charRg st="11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charRg st="15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7220">
                                            <p:txEl>
                                              <p:charRg st="155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charRg st="18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7220">
                                            <p:txEl>
                                              <p:charRg st="185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charRg st="20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7220">
                                            <p:txEl>
                                              <p:charRg st="208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charRg st="21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7220">
                                            <p:txEl>
                                              <p:charRg st="211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8242" name="内容占位符 138241"/>
          <p:cNvSpPr>
            <a:spLocks noGrp="1"/>
          </p:cNvSpPr>
          <p:nvPr>
            <p:ph idx="1"/>
          </p:nvPr>
        </p:nvSpPr>
        <p:spPr>
          <a:xfrm>
            <a:off x="468313" y="2060575"/>
            <a:ext cx="8351837" cy="4581525"/>
          </a:xfrm>
        </p:spPr>
        <p:txBody>
          <a:bodyPr anchor="t"/>
          <a:lstStyle/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Panel </a:t>
            </a:r>
            <a:r>
              <a:rPr lang="zh-CN" altLang="en-US" sz="2800" dirty="0">
                <a:latin typeface="Times New Roman" panose="02020603050405020304" pitchFamily="18" charset="0"/>
              </a:rPr>
              <a:t>也是一种容器，但是 </a:t>
            </a:r>
            <a:r>
              <a:rPr lang="en-US" altLang="zh-CN" sz="2800">
                <a:latin typeface="Times New Roman" panose="02020603050405020304" pitchFamily="18" charset="0"/>
              </a:rPr>
              <a:t>Panel </a:t>
            </a:r>
            <a:r>
              <a:rPr lang="zh-CN" altLang="en-US" sz="2800" dirty="0">
                <a:latin typeface="Times New Roman" panose="02020603050405020304" pitchFamily="18" charset="0"/>
              </a:rPr>
              <a:t>不能独立存在，必须被添加到其他容器中。</a:t>
            </a:r>
          </a:p>
          <a:p>
            <a:pPr algn="just"/>
            <a:r>
              <a:rPr lang="zh-CN" altLang="en-US" sz="2800" dirty="0"/>
              <a:t>因此，创建一</a:t>
            </a:r>
            <a:r>
              <a:rPr lang="zh-CN" altLang="en-US" sz="2800" dirty="0">
                <a:latin typeface="Times New Roman" panose="02020603050405020304" pitchFamily="18" charset="0"/>
              </a:rPr>
              <a:t>个 </a:t>
            </a:r>
            <a:r>
              <a:rPr lang="en-US" altLang="zh-CN" sz="2800">
                <a:latin typeface="Times New Roman" panose="02020603050405020304" pitchFamily="18" charset="0"/>
              </a:rPr>
              <a:t>Panel </a:t>
            </a:r>
            <a:r>
              <a:rPr lang="zh-CN" altLang="en-US" sz="2800" dirty="0">
                <a:latin typeface="Times New Roman" panose="02020603050405020304" pitchFamily="18" charset="0"/>
              </a:rPr>
              <a:t>类的对象之后，必须将该对象放入</a:t>
            </a:r>
            <a:r>
              <a:rPr lang="en-US" altLang="zh-CN" sz="2800">
                <a:latin typeface="Times New Roman" panose="02020603050405020304" pitchFamily="18" charset="0"/>
              </a:rPr>
              <a:t>Window</a:t>
            </a:r>
            <a:r>
              <a:rPr lang="zh-CN" altLang="en-US" sz="2800" dirty="0">
                <a:latin typeface="Times New Roman" panose="02020603050405020304" pitchFamily="18" charset="0"/>
              </a:rPr>
              <a:t>或者</a:t>
            </a:r>
            <a:r>
              <a:rPr lang="en-US" altLang="zh-CN" sz="2800">
                <a:latin typeface="Times New Roman" panose="02020603050405020304" pitchFamily="18" charset="0"/>
              </a:rPr>
              <a:t>Frame</a:t>
            </a:r>
            <a:r>
              <a:rPr lang="zh-CN" altLang="en-US" sz="2800" dirty="0">
                <a:latin typeface="Times New Roman" panose="02020603050405020304" pitchFamily="18" charset="0"/>
              </a:rPr>
              <a:t>中，才能使得 </a:t>
            </a:r>
            <a:r>
              <a:rPr lang="en-US" altLang="zh-CN" sz="2800">
                <a:latin typeface="Times New Roman" panose="02020603050405020304" pitchFamily="18" charset="0"/>
              </a:rPr>
              <a:t>Panel </a:t>
            </a:r>
            <a:r>
              <a:rPr lang="zh-CN" altLang="en-US" sz="2800" dirty="0">
                <a:latin typeface="Times New Roman" panose="02020603050405020304" pitchFamily="18" charset="0"/>
              </a:rPr>
              <a:t>中的组件可见。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默认的情况下，</a:t>
            </a:r>
            <a:r>
              <a:rPr lang="en-US" altLang="zh-CN" sz="2800">
                <a:latin typeface="Times New Roman" panose="02020603050405020304" pitchFamily="18" charset="0"/>
              </a:rPr>
              <a:t>Panel </a:t>
            </a:r>
            <a:r>
              <a:rPr lang="zh-CN" altLang="en-US" sz="2800" dirty="0">
                <a:latin typeface="Times New Roman" panose="02020603050405020304" pitchFamily="18" charset="0"/>
              </a:rPr>
              <a:t>对象的尺寸也为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en-US" altLang="en-US" sz="2800">
                <a:latin typeface="Times New Roman" panose="02020603050405020304" pitchFamily="18" charset="0"/>
              </a:rPr>
              <a:t>×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像素，但是可见。另外，</a:t>
            </a:r>
            <a:r>
              <a:rPr lang="en-US" altLang="zh-CN" sz="2800">
                <a:latin typeface="Times New Roman" panose="02020603050405020304" pitchFamily="18" charset="0"/>
              </a:rPr>
              <a:t>Panel </a:t>
            </a:r>
            <a:r>
              <a:rPr lang="zh-CN" altLang="en-US" sz="2800" dirty="0">
                <a:latin typeface="Times New Roman" panose="02020603050405020304" pitchFamily="18" charset="0"/>
              </a:rPr>
              <a:t>对象没有标题和缩放功能。</a:t>
            </a:r>
          </a:p>
        </p:txBody>
      </p:sp>
      <p:sp>
        <p:nvSpPr>
          <p:cNvPr id="27651" name="矩形 138242"/>
          <p:cNvSpPr/>
          <p:nvPr/>
        </p:nvSpPr>
        <p:spPr>
          <a:xfrm>
            <a:off x="611188" y="620713"/>
            <a:ext cx="7561262" cy="879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Panel (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面板</a:t>
            </a:r>
            <a:r>
              <a:rPr lang="en-US" altLang="zh-CN" sz="4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8245" name="圆角矩形标注 138244"/>
          <p:cNvSpPr/>
          <p:nvPr/>
        </p:nvSpPr>
        <p:spPr>
          <a:xfrm>
            <a:off x="1908175" y="5734050"/>
            <a:ext cx="1727200" cy="863600"/>
          </a:xfrm>
          <a:prstGeom prst="wedgeRoundRectCallout">
            <a:avLst>
              <a:gd name="adj1" fmla="val -38787"/>
              <a:gd name="adj2" fmla="val -11397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Frame</a:t>
            </a:r>
            <a:r>
              <a:rPr lang="zh-CN" altLang="en-US" sz="2400" dirty="0">
                <a:latin typeface="Tahoma" panose="020B0604030504040204" pitchFamily="34" charset="0"/>
              </a:rPr>
              <a:t>对象不可见</a:t>
            </a:r>
          </a:p>
        </p:txBody>
      </p:sp>
      <p:sp>
        <p:nvSpPr>
          <p:cNvPr id="138246" name="圆角矩形标注 138245"/>
          <p:cNvSpPr/>
          <p:nvPr/>
        </p:nvSpPr>
        <p:spPr>
          <a:xfrm>
            <a:off x="4427538" y="5805488"/>
            <a:ext cx="2305050" cy="503237"/>
          </a:xfrm>
          <a:prstGeom prst="wedgeRoundRectCallout">
            <a:avLst>
              <a:gd name="adj1" fmla="val -36847"/>
              <a:gd name="adj2" fmla="val -16325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Frame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</a:rPr>
              <a:t>对象有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/>
      <p:bldP spid="1382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9267" name="矩形 139266"/>
          <p:cNvSpPr/>
          <p:nvPr/>
        </p:nvSpPr>
        <p:spPr>
          <a:xfrm>
            <a:off x="468313" y="115888"/>
            <a:ext cx="8424862" cy="65976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import 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java.awt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.*;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public class E8_2 {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	 public static void main(String </a:t>
            </a:r>
            <a:r>
              <a:rPr lang="en-US" altLang="zh-CN" sz="2400" b="1" err="1">
                <a:latin typeface="Times New Roman" panose="02020603050405020304" pitchFamily="18" charset="0"/>
              </a:rPr>
              <a:t>args</a:t>
            </a:r>
            <a:r>
              <a:rPr lang="en-US" altLang="zh-CN" sz="2400" b="1">
                <a:latin typeface="Times New Roman" panose="02020603050405020304" pitchFamily="18" charset="0"/>
              </a:rPr>
              <a:t>[ ]) {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Frame f =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new Frame("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带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Panel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Frame");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Panel pan =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new Panel ( );   </a:t>
            </a:r>
            <a:r>
              <a:rPr lang="en-US" altLang="zh-CN" sz="2400" b="1">
                <a:latin typeface="Times New Roman" panose="02020603050405020304" pitchFamily="18" charset="0"/>
              </a:rPr>
              <a:t>//Panel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对象没有标题</a:t>
            </a:r>
            <a:endParaRPr lang="en-US" altLang="zh-CN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f.setSize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(160, 160);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f.setBackground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Color.pink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f.setLayout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(null);                </a:t>
            </a:r>
            <a:r>
              <a:rPr lang="en-US" altLang="zh-CN" sz="2400" b="1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取消</a:t>
            </a:r>
            <a:r>
              <a:rPr lang="en-US" altLang="zh-CN" sz="2400" b="1">
                <a:latin typeface="Times New Roman" panose="02020603050405020304" pitchFamily="18" charset="0"/>
              </a:rPr>
              <a:t>Frame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的默认布局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pan.setSize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(80, 80);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pan.setBackground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Color.green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pan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);                         </a:t>
            </a:r>
            <a:r>
              <a:rPr lang="en-US" altLang="zh-CN" sz="2400" b="1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将面板加入框架中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pan.setLocation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(40, 40);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设置面板在框架中的位置</a:t>
            </a:r>
            <a:endParaRPr lang="en-US" altLang="zh-CN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f.setVisible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(true);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2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charRg st="123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6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charRg st="169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9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charRg st="193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22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charRg st="225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277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charRg st="277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301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charRg st="301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33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charRg st="336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386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charRg st="386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430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charRg st="430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453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charRg st="453" end="4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457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9267">
                                            <p:txEl>
                                              <p:charRg st="457" end="4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/>
              <a:pPr lvl="0" algn="r"/>
              <a:t>14</a:t>
            </a:fld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29698" name="标题 140289"/>
          <p:cNvSpPr>
            <a:spLocks noGrp="1"/>
          </p:cNvSpPr>
          <p:nvPr>
            <p:ph type="title"/>
          </p:nvPr>
        </p:nvSpPr>
        <p:spPr>
          <a:xfrm>
            <a:off x="827088" y="26035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b="1"/>
              <a:t>8.3  </a:t>
            </a:r>
            <a:r>
              <a:rPr lang="zh-CN" altLang="en-US" b="1" dirty="0"/>
              <a:t>布局管理器</a:t>
            </a:r>
          </a:p>
        </p:txBody>
      </p:sp>
      <p:sp>
        <p:nvSpPr>
          <p:cNvPr id="140291" name="内容占位符 140290"/>
          <p:cNvSpPr>
            <a:spLocks noGrp="1"/>
          </p:cNvSpPr>
          <p:nvPr>
            <p:ph idx="1"/>
          </p:nvPr>
        </p:nvSpPr>
        <p:spPr>
          <a:xfrm>
            <a:off x="539750" y="2060575"/>
            <a:ext cx="8062913" cy="4400550"/>
          </a:xfrm>
        </p:spPr>
        <p:txBody>
          <a:bodyPr anchor="t"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 sz="2400" b="1" dirty="0"/>
              <a:t>容器仅仅是将组件包含进去，而布局管理器则用来</a:t>
            </a:r>
            <a:r>
              <a:rPr lang="zh-CN" altLang="en-US" sz="2400" b="1" dirty="0">
                <a:solidFill>
                  <a:schemeClr val="hlink"/>
                </a:solidFill>
              </a:rPr>
              <a:t>管理组件在容器中的布局</a:t>
            </a:r>
            <a:r>
              <a:rPr lang="zh-CN" altLang="en-US" sz="2400" b="1" dirty="0"/>
              <a:t>，即指明组件的位置和大小。</a:t>
            </a: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 dirty="0"/>
              <a:t>如果把小区看成一个容器，每户住户就是容器中的组件，而布局管理器就相当于小区的物业管理部门，负责规划、安置每个住户。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awt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提供</a:t>
            </a:r>
            <a:r>
              <a:rPr lang="zh-CN" altLang="en-US" sz="2400" b="1" dirty="0">
                <a:latin typeface="楷体_GB2312" pitchFamily="49" charset="-122"/>
              </a:rPr>
              <a:t>了五种不同的布局类型：</a:t>
            </a:r>
            <a:endParaRPr lang="zh-CN" altLang="zh-CN" sz="2400" b="1" dirty="0">
              <a:latin typeface="楷体_GB2312" pitchFamily="49" charset="-122"/>
            </a:endParaRPr>
          </a:p>
          <a:p>
            <a:pPr marL="838200" lvl="1" indent="-3810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circleNumDbPlain"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BorderLayout</a:t>
            </a:r>
            <a:r>
              <a:rPr lang="zh-CN" altLang="en-US" sz="2400" b="1" dirty="0">
                <a:latin typeface="Times New Roman" panose="02020603050405020304" pitchFamily="18" charset="0"/>
              </a:rPr>
              <a:t> （边界布局） </a:t>
            </a:r>
          </a:p>
          <a:p>
            <a:pPr marL="838200" lvl="1" indent="-3810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circleNumDbPlain"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CardLayout</a:t>
            </a:r>
            <a:r>
              <a:rPr lang="zh-CN" altLang="en-US" sz="2400" b="1" dirty="0">
                <a:latin typeface="Times New Roman" panose="02020603050405020304" pitchFamily="18" charset="0"/>
              </a:rPr>
              <a:t> （卡片布局）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marL="838200" lvl="1" indent="-3810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circleNumDbPlain"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FlowLayout</a:t>
            </a:r>
            <a:r>
              <a:rPr lang="en-US" altLang="zh-CN" sz="2400" b="1" dirty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latin typeface="Times New Roman" panose="02020603050405020304" pitchFamily="18" charset="0"/>
              </a:rPr>
              <a:t>流式布局）</a:t>
            </a:r>
          </a:p>
          <a:p>
            <a:pPr marL="838200" lvl="1" indent="-3810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circleNumDbPlain"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GridLayout</a:t>
            </a:r>
            <a:r>
              <a:rPr lang="zh-CN" altLang="en-US" sz="2400" b="1" dirty="0">
                <a:latin typeface="Times New Roman" panose="02020603050405020304" pitchFamily="18" charset="0"/>
              </a:rPr>
              <a:t>（网格布局）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838200" lvl="1" indent="-381000">
              <a:lnSpc>
                <a:spcPct val="90000"/>
              </a:lnSpc>
              <a:buClr>
                <a:schemeClr val="tx1"/>
              </a:buClr>
              <a:buSzPct val="90000"/>
              <a:buFontTx/>
              <a:buAutoNum type="circleNumDbPlain"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GridBagLayout</a:t>
            </a:r>
            <a:r>
              <a:rPr lang="zh-CN" altLang="en-US" sz="2400" b="1" dirty="0">
                <a:latin typeface="Times New Roman" panose="02020603050405020304" pitchFamily="18" charset="0"/>
              </a:rPr>
              <a:t>（网格包布局）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1746" name="标题 142337"/>
          <p:cNvSpPr>
            <a:spLocks noGrp="1"/>
          </p:cNvSpPr>
          <p:nvPr>
            <p:ph type="title"/>
          </p:nvPr>
        </p:nvSpPr>
        <p:spPr>
          <a:xfrm>
            <a:off x="1116013" y="765175"/>
            <a:ext cx="7223125" cy="933450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8.3.1  </a:t>
            </a:r>
            <a:r>
              <a:rPr lang="en-US" altLang="zh-CN" sz="4000" b="1" err="1">
                <a:latin typeface="Times New Roman" panose="02020603050405020304" pitchFamily="18" charset="0"/>
              </a:rPr>
              <a:t>FlowLayout</a:t>
            </a:r>
            <a:r>
              <a:rPr lang="en-US" altLang="zh-CN" sz="4000" b="1">
                <a:latin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</a:rPr>
              <a:t>布局管理器</a:t>
            </a:r>
          </a:p>
        </p:txBody>
      </p:sp>
      <p:sp>
        <p:nvSpPr>
          <p:cNvPr id="142339" name="内容占位符 142338"/>
          <p:cNvSpPr>
            <a:spLocks noGrp="1"/>
          </p:cNvSpPr>
          <p:nvPr>
            <p:ph idx="1"/>
          </p:nvPr>
        </p:nvSpPr>
        <p:spPr>
          <a:xfrm>
            <a:off x="468313" y="2205038"/>
            <a:ext cx="8424862" cy="4319587"/>
          </a:xfrm>
        </p:spPr>
        <p:txBody>
          <a:bodyPr anchor="t"/>
          <a:lstStyle/>
          <a:p>
            <a:pPr marL="533400" indent="-533400"/>
            <a:r>
              <a:rPr lang="en-US" altLang="zh-CN" sz="28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FlowLayout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Panel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Applet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的默认布局管理器。</a:t>
            </a:r>
            <a:r>
              <a:rPr lang="zh-CN" altLang="en-US" sz="2800" dirty="0">
                <a:latin typeface="Times New Roman" panose="02020603050405020304" pitchFamily="18" charset="0"/>
              </a:rPr>
              <a:t>组件按照从左到右一排一排地依次放置。</a:t>
            </a:r>
          </a:p>
          <a:p>
            <a:pPr marL="533400" indent="-533400"/>
            <a:r>
              <a:rPr lang="en-US" altLang="zh-CN" sz="2800" err="1">
                <a:latin typeface="Times New Roman" panose="02020603050405020304" pitchFamily="18" charset="0"/>
              </a:rPr>
              <a:t>FlowLayout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类的构造方法：</a:t>
            </a:r>
          </a:p>
          <a:p>
            <a:pPr marL="914400" lvl="1" indent="-457200">
              <a:buSzPct val="80000"/>
              <a:buAutoNum type="circleNumDbPlain"/>
            </a:pPr>
            <a:r>
              <a:rPr lang="en-US" altLang="zh-CN" sz="2400" b="1" err="1">
                <a:latin typeface="Times New Roman" panose="02020603050405020304" pitchFamily="18" charset="0"/>
              </a:rPr>
              <a:t>FlowLayout</a:t>
            </a:r>
            <a:r>
              <a:rPr lang="en-US" altLang="zh-CN" sz="2400">
                <a:latin typeface="Times New Roman" panose="02020603050405020304" pitchFamily="18" charset="0"/>
              </a:rPr>
              <a:t> ();</a:t>
            </a:r>
          </a:p>
          <a:p>
            <a:pPr marL="914400" lvl="1" indent="-457200">
              <a:buSzPct val="80000"/>
              <a:buAutoNum type="circleNumDbPlain"/>
            </a:pPr>
            <a:r>
              <a:rPr lang="en-US" altLang="zh-CN" sz="2400" b="1" err="1">
                <a:latin typeface="Times New Roman" panose="02020603050405020304" pitchFamily="18" charset="0"/>
              </a:rPr>
              <a:t>FlowLayout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err="1"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</a:rPr>
              <a:t> align);</a:t>
            </a:r>
          </a:p>
          <a:p>
            <a:pPr marL="914400" lvl="1" indent="-457200">
              <a:buSzPct val="80000"/>
              <a:buAutoNum type="circleNumDbPlain"/>
            </a:pPr>
            <a:r>
              <a:rPr lang="en-US" altLang="zh-CN" sz="2400" b="1" err="1">
                <a:latin typeface="Times New Roman" panose="02020603050405020304" pitchFamily="18" charset="0"/>
              </a:rPr>
              <a:t>FlowLayout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err="1"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</a:rPr>
              <a:t> align, </a:t>
            </a:r>
            <a:r>
              <a:rPr lang="en-US" altLang="zh-CN" sz="2400" err="1"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latin typeface="Times New Roman" panose="02020603050405020304" pitchFamily="18" charset="0"/>
              </a:rPr>
              <a:t>hgap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err="1"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latin typeface="Times New Roman" panose="02020603050405020304" pitchFamily="18" charset="0"/>
              </a:rPr>
              <a:t>vgap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</a:p>
          <a:p>
            <a:pPr marL="533400" indent="-533400"/>
            <a:r>
              <a:rPr lang="zh-CN" altLang="en-US" sz="2800" dirty="0">
                <a:latin typeface="Times New Roman" panose="02020603050405020304" pitchFamily="18" charset="0"/>
              </a:rPr>
              <a:t>设置布局：</a:t>
            </a:r>
          </a:p>
          <a:p>
            <a:pPr marL="914400" lvl="1" indent="-457200">
              <a:buClr>
                <a:schemeClr val="tx1"/>
              </a:buClr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 b="1" err="1">
                <a:latin typeface="Times New Roman" panose="02020603050405020304" pitchFamily="18" charset="0"/>
              </a:rPr>
              <a:t>setLayout</a:t>
            </a:r>
            <a:r>
              <a:rPr lang="en-US" altLang="zh-CN" sz="2400">
                <a:latin typeface="Times New Roman" panose="02020603050405020304" pitchFamily="18" charset="0"/>
              </a:rPr>
              <a:t> (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err="1">
                <a:solidFill>
                  <a:schemeClr val="hlink"/>
                </a:solidFill>
                <a:latin typeface="Times New Roman" panose="02020603050405020304" pitchFamily="18" charset="0"/>
              </a:rPr>
              <a:t>FlowLayout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 ( )</a:t>
            </a:r>
            <a:r>
              <a:rPr lang="en-US" altLang="zh-CN" sz="2400">
                <a:latin typeface="Times New Roman" panose="02020603050405020304" pitchFamily="18" charset="0"/>
              </a:rPr>
              <a:t> ); </a:t>
            </a:r>
          </a:p>
        </p:txBody>
      </p:sp>
      <p:sp>
        <p:nvSpPr>
          <p:cNvPr id="142340" name="圆角矩形标注 142339"/>
          <p:cNvSpPr/>
          <p:nvPr/>
        </p:nvSpPr>
        <p:spPr>
          <a:xfrm>
            <a:off x="3419475" y="6248400"/>
            <a:ext cx="2952750" cy="420688"/>
          </a:xfrm>
          <a:prstGeom prst="wedgeRoundRectCallout">
            <a:avLst>
              <a:gd name="adj1" fmla="val -17741"/>
              <a:gd name="adj2" fmla="val -140565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创建一个布局类的对象</a:t>
            </a:r>
          </a:p>
        </p:txBody>
      </p:sp>
      <p:sp>
        <p:nvSpPr>
          <p:cNvPr id="142341" name="矩形 142340"/>
          <p:cNvSpPr/>
          <p:nvPr/>
        </p:nvSpPr>
        <p:spPr>
          <a:xfrm>
            <a:off x="1042988" y="260350"/>
            <a:ext cx="32400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</a:pPr>
            <a:r>
              <a:rPr lang="en-US" altLang="zh-CN" sz="2400" err="1">
                <a:latin typeface="Times New Roman" panose="02020603050405020304" pitchFamily="18" charset="0"/>
              </a:rPr>
              <a:t>f.setLayout(null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  <p:bldP spid="142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3362" name="内容占位符 143361"/>
          <p:cNvSpPr>
            <a:spLocks noGrp="1"/>
          </p:cNvSpPr>
          <p:nvPr>
            <p:ph idx="1"/>
          </p:nvPr>
        </p:nvSpPr>
        <p:spPr>
          <a:xfrm>
            <a:off x="323850" y="215900"/>
            <a:ext cx="8534400" cy="6669088"/>
          </a:xfrm>
          <a:solidFill>
            <a:schemeClr val="bg1"/>
          </a:solidFill>
        </p:spPr>
        <p:txBody>
          <a:bodyPr anchor="t"/>
          <a:lstStyle/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import java.awt.*;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public class E8_3 {   		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public static void main(String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</a:rPr>
              <a:t>[]) {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Frame f = new Frame("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FlowLayout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布局管理器</a:t>
            </a:r>
            <a:r>
              <a:rPr lang="en-US" altLang="zh-CN" sz="2000" b="1" dirty="0">
                <a:latin typeface="Times New Roman" panose="02020603050405020304" pitchFamily="18" charset="0"/>
              </a:rPr>
              <a:t>");     	        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f.setLayout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FlowLayout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FlowLayout.LEFT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, 30, 30)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Button button1 = new Button("button1");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Button button2 = new Button("button2");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Button button3 = new Button("button3");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		Button button4 = new Button("button4");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Button button5 = new Button("button5");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Button button6 = new Button("button6");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f.setBounds</a:t>
            </a:r>
            <a:r>
              <a:rPr lang="en-US" altLang="zh-CN" sz="2000" b="1" dirty="0">
                <a:latin typeface="Times New Roman" panose="02020603050405020304" pitchFamily="18" charset="0"/>
              </a:rPr>
              <a:t>(300, 200, 200, 200); 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(button1);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(button2);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(button3);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(button4);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(button5);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(button6);	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f.setVisible</a:t>
            </a:r>
            <a:r>
              <a:rPr lang="en-US" altLang="zh-CN" sz="2000" b="1" dirty="0">
                <a:latin typeface="Times New Roman" panose="02020603050405020304" pitchFamily="18" charset="0"/>
              </a:rPr>
              <a:t>(true);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}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363" name="圆角矩形标注 143362"/>
          <p:cNvSpPr/>
          <p:nvPr/>
        </p:nvSpPr>
        <p:spPr>
          <a:xfrm>
            <a:off x="6156325" y="2060575"/>
            <a:ext cx="1871663" cy="431800"/>
          </a:xfrm>
          <a:prstGeom prst="wedgeRoundRectCallout">
            <a:avLst>
              <a:gd name="adj1" fmla="val -64926"/>
              <a:gd name="adj2" fmla="val -12867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常量，左对齐</a:t>
            </a:r>
          </a:p>
        </p:txBody>
      </p:sp>
      <p:sp>
        <p:nvSpPr>
          <p:cNvPr id="143364" name="矩形 143363"/>
          <p:cNvSpPr/>
          <p:nvPr/>
        </p:nvSpPr>
        <p:spPr>
          <a:xfrm>
            <a:off x="3492500" y="260350"/>
            <a:ext cx="5651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914400" lvl="1" indent="-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AutoNum type="circleNumDbPlain" startAt="3"/>
            </a:pP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FlowLayout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align,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hgap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vgap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43365" name="直接连接符 143364"/>
          <p:cNvSpPr/>
          <p:nvPr/>
        </p:nvSpPr>
        <p:spPr>
          <a:xfrm flipV="1">
            <a:off x="4500563" y="549275"/>
            <a:ext cx="1223962" cy="100806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9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charRg st="95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15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62">
                                            <p:txEl>
                                              <p:charRg st="152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212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362">
                                            <p:txEl>
                                              <p:charRg st="212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264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362">
                                            <p:txEl>
                                              <p:charRg st="264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316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3362">
                                            <p:txEl>
                                              <p:charRg st="316" end="3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368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3362">
                                            <p:txEl>
                                              <p:charRg st="368" end="4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411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3362">
                                            <p:txEl>
                                              <p:charRg st="411" end="4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463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3362">
                                            <p:txEl>
                                              <p:charRg st="463" end="5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515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3362">
                                            <p:txEl>
                                              <p:charRg st="515" end="5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552" end="5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3362">
                                            <p:txEl>
                                              <p:charRg st="552" end="5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570" end="5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43362">
                                            <p:txEl>
                                              <p:charRg st="570" end="5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598" end="6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43362">
                                            <p:txEl>
                                              <p:charRg st="598" end="6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624" end="6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3362">
                                            <p:txEl>
                                              <p:charRg st="624" end="6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643" end="6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3362">
                                            <p:txEl>
                                              <p:charRg st="643" end="6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671" end="7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43362">
                                            <p:txEl>
                                              <p:charRg st="671" end="7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702" end="7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3362">
                                            <p:txEl>
                                              <p:charRg st="702" end="7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734" end="7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3362">
                                            <p:txEl>
                                              <p:charRg st="734" end="7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charRg st="743" end="7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3362">
                                            <p:txEl>
                                              <p:charRg st="743" end="7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363" grpId="1" animBg="1"/>
      <p:bldP spid="143364" grpId="0"/>
      <p:bldP spid="14336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3794" name="标题 145409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462088"/>
          </a:xfrm>
        </p:spPr>
        <p:txBody>
          <a:bodyPr anchor="b"/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8.3.2  </a:t>
            </a:r>
            <a:r>
              <a:rPr lang="en-US" altLang="zh-CN" sz="4000" b="1" err="1">
                <a:latin typeface="Times New Roman" panose="02020603050405020304" pitchFamily="18" charset="0"/>
              </a:rPr>
              <a:t>BorderLayout</a:t>
            </a:r>
            <a:r>
              <a:rPr lang="en-US" altLang="zh-CN" sz="4000" b="1">
                <a:latin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</a:rPr>
              <a:t>布局管理器</a:t>
            </a:r>
            <a:endParaRPr lang="en-US" altLang="zh-CN" sz="4000" b="1">
              <a:latin typeface="Times New Roman" panose="02020603050405020304" pitchFamily="18" charset="0"/>
            </a:endParaRPr>
          </a:p>
        </p:txBody>
      </p:sp>
      <p:sp>
        <p:nvSpPr>
          <p:cNvPr id="145411" name="内容占位符 145410"/>
          <p:cNvSpPr>
            <a:spLocks noGrp="1"/>
          </p:cNvSpPr>
          <p:nvPr>
            <p:ph idx="1"/>
          </p:nvPr>
        </p:nvSpPr>
        <p:spPr>
          <a:xfrm>
            <a:off x="684213" y="2133600"/>
            <a:ext cx="8077200" cy="417512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BorderLayout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Window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Dialog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Frame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的默认布局管理器。</a:t>
            </a:r>
          </a:p>
          <a:p>
            <a:pPr>
              <a:lnSpc>
                <a:spcPct val="80000"/>
              </a:lnSpc>
            </a:pPr>
            <a:r>
              <a:rPr lang="en-US" altLang="zh-CN" sz="2400" err="1">
                <a:latin typeface="Times New Roman" panose="02020603050405020304" pitchFamily="18" charset="0"/>
              </a:rPr>
              <a:t>BorderLayout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布局管理器包括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个区域</a:t>
            </a:r>
            <a:r>
              <a:rPr lang="zh-CN" altLang="en-US" sz="2400" dirty="0">
                <a:latin typeface="Times New Roman" panose="02020603050405020304" pitchFamily="18" charset="0"/>
              </a:rPr>
              <a:t>： </a:t>
            </a:r>
            <a:r>
              <a:rPr lang="en-US" altLang="zh-CN" sz="2400">
                <a:latin typeface="Times New Roman" panose="02020603050405020304" pitchFamily="18" charset="0"/>
              </a:rPr>
              <a:t>East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West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South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North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Center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在用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add( )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方法添加组件时，必须指明添加到哪个区域，否则无法显示。</a:t>
            </a:r>
          </a:p>
          <a:p>
            <a:pPr>
              <a:lnSpc>
                <a:spcPct val="80000"/>
              </a:lnSpc>
            </a:pPr>
            <a:r>
              <a:rPr lang="en-US" altLang="zh-CN" sz="2400" err="1">
                <a:latin typeface="Times New Roman" panose="02020603050405020304" pitchFamily="18" charset="0"/>
              </a:rPr>
              <a:t>BorderLayout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类的构造方法：</a:t>
            </a:r>
          </a:p>
          <a:p>
            <a:pPr lvl="1">
              <a:lnSpc>
                <a:spcPct val="80000"/>
              </a:lnSpc>
              <a:buSzPct val="80000"/>
              <a:buAutoNum type="circleNumDbPlain"/>
            </a:pPr>
            <a:r>
              <a:rPr lang="en-US" altLang="zh-CN" sz="2400" b="1" err="1">
                <a:latin typeface="Times New Roman" panose="02020603050405020304" pitchFamily="18" charset="0"/>
              </a:rPr>
              <a:t>BorderLayout</a:t>
            </a:r>
            <a:r>
              <a:rPr lang="en-US" altLang="zh-CN" sz="2400">
                <a:latin typeface="Times New Roman" panose="02020603050405020304" pitchFamily="18" charset="0"/>
              </a:rPr>
              <a:t> ( );</a:t>
            </a:r>
          </a:p>
          <a:p>
            <a:pPr lvl="1">
              <a:lnSpc>
                <a:spcPct val="80000"/>
              </a:lnSpc>
              <a:buSzPct val="80000"/>
              <a:buAutoNum type="circleNumDbPlain"/>
            </a:pPr>
            <a:r>
              <a:rPr lang="en-US" altLang="zh-CN" sz="2400" b="1" err="1">
                <a:latin typeface="Times New Roman" panose="02020603050405020304" pitchFamily="18" charset="0"/>
              </a:rPr>
              <a:t>BorderLayout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solidFill>
                  <a:schemeClr val="folHlink"/>
                </a:solidFill>
                <a:latin typeface="Times New Roman" panose="02020603050405020304" pitchFamily="18" charset="0"/>
              </a:rPr>
              <a:t>hgap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solidFill>
                  <a:schemeClr val="folHlink"/>
                </a:solidFill>
                <a:latin typeface="Times New Roman" panose="02020603050405020304" pitchFamily="18" charset="0"/>
              </a:rPr>
              <a:t>vgap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6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6434" name="内容占位符 146433"/>
          <p:cNvSpPr>
            <a:spLocks noGrp="1"/>
          </p:cNvSpPr>
          <p:nvPr>
            <p:ph idx="1"/>
          </p:nvPr>
        </p:nvSpPr>
        <p:spPr>
          <a:xfrm>
            <a:off x="395288" y="188913"/>
            <a:ext cx="8353425" cy="6524625"/>
          </a:xfrm>
          <a:solidFill>
            <a:schemeClr val="bg1"/>
          </a:solidFill>
        </p:spPr>
        <p:txBody>
          <a:bodyPr anchor="t"/>
          <a:lstStyle/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import java.awt.*;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 class E8_4 {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	public static void main (String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</a:rPr>
              <a:t>[]) {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Frame f = new Frame("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BorderLayout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布局管理器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f.setLayout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(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BorderLayout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 )</a:t>
            </a:r>
            <a:r>
              <a:rPr lang="en-US" altLang="zh-CN" sz="2000" b="1" dirty="0">
                <a:latin typeface="Times New Roman" panose="02020603050405020304" pitchFamily="18" charset="0"/>
              </a:rPr>
              <a:t> 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button1 = new Button("East");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button2 = new Button("West");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button3 = new Button("South");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button4 = new Button("North");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button5 = new Button("Center");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"East"</a:t>
            </a:r>
            <a:r>
              <a:rPr lang="en-US" altLang="zh-CN" sz="2000" b="1" dirty="0">
                <a:latin typeface="Times New Roman" panose="02020603050405020304" pitchFamily="18" charset="0"/>
              </a:rPr>
              <a:t>, button1);         //</a:t>
            </a:r>
            <a:r>
              <a:rPr lang="zh-CN" altLang="en-US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必须指明添加到哪个区域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"West"</a:t>
            </a:r>
            <a:r>
              <a:rPr lang="en-US" altLang="zh-CN" sz="2000" b="1" dirty="0">
                <a:latin typeface="Times New Roman" panose="02020603050405020304" pitchFamily="18" charset="0"/>
              </a:rPr>
              <a:t>, button2);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"South"</a:t>
            </a:r>
            <a:r>
              <a:rPr lang="en-US" altLang="zh-CN" sz="2000" b="1" dirty="0">
                <a:latin typeface="Times New Roman" panose="02020603050405020304" pitchFamily="18" charset="0"/>
              </a:rPr>
              <a:t>, button3);</a:t>
            </a:r>
            <a:endParaRPr lang="en-US" altLang="zh-CN" sz="20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("North",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button4);</a:t>
            </a:r>
            <a:endParaRPr lang="en-US" altLang="zh-CN" sz="20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"Center"</a:t>
            </a:r>
            <a:r>
              <a:rPr lang="en-US" altLang="zh-CN" sz="2000" b="1" dirty="0">
                <a:latin typeface="Times New Roman" panose="02020603050405020304" pitchFamily="18" charset="0"/>
              </a:rPr>
              <a:t>, button5); 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f.setBounds</a:t>
            </a:r>
            <a:r>
              <a:rPr lang="en-US" altLang="zh-CN" sz="2000" b="1" dirty="0">
                <a:latin typeface="Times New Roman" panose="02020603050405020304" pitchFamily="18" charset="0"/>
              </a:rPr>
              <a:t>(80, 80, 200, 200);</a:t>
            </a:r>
          </a:p>
          <a:p>
            <a:pPr lvl="2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f.setVisible</a:t>
            </a:r>
            <a:r>
              <a:rPr lang="en-US" altLang="zh-CN" sz="2000" b="1" dirty="0">
                <a:latin typeface="Times New Roman" panose="02020603050405020304" pitchFamily="18" charset="0"/>
              </a:rPr>
              <a:t>(true);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8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4">
                                            <p:txEl>
                                              <p:charRg st="8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12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34">
                                            <p:txEl>
                                              <p:charRg st="128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17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434">
                                            <p:txEl>
                                              <p:charRg st="170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6434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246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6434">
                                            <p:txEl>
                                              <p:charRg st="246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285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6434">
                                            <p:txEl>
                                              <p:charRg st="285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32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6434">
                                            <p:txEl>
                                              <p:charRg st="324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364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6434">
                                            <p:txEl>
                                              <p:charRg st="364" end="4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411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6434">
                                            <p:txEl>
                                              <p:charRg st="411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436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6434">
                                            <p:txEl>
                                              <p:charRg st="436" end="4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462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6434">
                                            <p:txEl>
                                              <p:charRg st="462" end="4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488" end="5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6434">
                                            <p:txEl>
                                              <p:charRg st="488" end="5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516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6434">
                                            <p:txEl>
                                              <p:charRg st="516" end="5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550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6434">
                                            <p:txEl>
                                              <p:charRg st="550" end="5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6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charRg st="574" end="5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6434">
                                            <p:txEl>
                                              <p:charRg st="574" end="5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19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5842" name="标题 1474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35843" name="文本占位符 147458" descr="g9-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488" y="2017713"/>
            <a:ext cx="41148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2" name="标题 130049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zh-CN" altLang="en-US" b="1" dirty="0">
                <a:solidFill>
                  <a:schemeClr val="folHlink"/>
                </a:solidFill>
              </a:rPr>
              <a:t>教学目标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0051" name="内容占位符 130050"/>
          <p:cNvSpPr>
            <a:spLocks noGrp="1"/>
          </p:cNvSpPr>
          <p:nvPr>
            <p:ph idx="1"/>
          </p:nvPr>
        </p:nvSpPr>
        <p:spPr>
          <a:xfrm>
            <a:off x="684213" y="2205038"/>
            <a:ext cx="7772400" cy="4114800"/>
          </a:xfrm>
        </p:spPr>
        <p:txBody>
          <a:bodyPr anchor="t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掌握图形用户界面程序设计概念和方法；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理解</a:t>
            </a:r>
            <a:r>
              <a:rPr lang="en-US" altLang="zh-CN" b="1">
                <a:latin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</a:rPr>
              <a:t>组件以及布局管理器的使用；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能独立开发图形用户界面程序，熟练使用各种组件。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6866" name="标题 1525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8.3.3  </a:t>
            </a:r>
            <a:r>
              <a:rPr lang="en-US" altLang="zh-CN" sz="4000" err="1">
                <a:latin typeface="Times New Roman" panose="02020603050405020304" pitchFamily="18" charset="0"/>
              </a:rPr>
              <a:t>CardLayout</a:t>
            </a:r>
            <a:r>
              <a:rPr lang="en-US" altLang="zh-CN" sz="4000">
                <a:latin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</a:rPr>
              <a:t>布局管理器</a:t>
            </a:r>
            <a:endParaRPr lang="en-US" altLang="zh-CN" sz="4000" b="1">
              <a:latin typeface="Times New Roman" panose="02020603050405020304" pitchFamily="18" charset="0"/>
            </a:endParaRPr>
          </a:p>
        </p:txBody>
      </p:sp>
      <p:sp>
        <p:nvSpPr>
          <p:cNvPr id="152579" name="内容占位符 152578"/>
          <p:cNvSpPr>
            <a:spLocks noGrp="1"/>
          </p:cNvSpPr>
          <p:nvPr>
            <p:ph idx="1"/>
          </p:nvPr>
        </p:nvSpPr>
        <p:spPr>
          <a:xfrm>
            <a:off x="684213" y="2205038"/>
            <a:ext cx="7772400" cy="4114800"/>
          </a:xfrm>
        </p:spPr>
        <p:txBody>
          <a:bodyPr anchor="t"/>
          <a:lstStyle/>
          <a:p>
            <a:pPr marL="609600" indent="-609600"/>
            <a:r>
              <a:rPr lang="en-US" altLang="zh-CN" sz="2800" err="1">
                <a:latin typeface="Times New Roman" panose="02020603050405020304" pitchFamily="18" charset="0"/>
              </a:rPr>
              <a:t>CardLayout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布局管理器可以将多个组件在同一个区域内重叠放置，交替显示。用户可以将它们一个个显示出来。 </a:t>
            </a:r>
          </a:p>
          <a:p>
            <a:pPr marL="609600" indent="-609600"/>
            <a:r>
              <a:rPr lang="zh-CN" altLang="en-US" sz="2800" dirty="0">
                <a:latin typeface="Times New Roman" panose="02020603050405020304" pitchFamily="18" charset="0"/>
              </a:rPr>
              <a:t>构造方法：</a:t>
            </a:r>
          </a:p>
          <a:p>
            <a:pPr marL="990600" lvl="1" indent="-533400">
              <a:buSzPct val="80000"/>
              <a:buAutoNum type="circleNumDbPlain"/>
            </a:pPr>
            <a:r>
              <a:rPr lang="en-US" altLang="zh-CN" b="1" err="1">
                <a:latin typeface="Times New Roman" panose="02020603050405020304" pitchFamily="18" charset="0"/>
              </a:rPr>
              <a:t>CardLayout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 );</a:t>
            </a:r>
          </a:p>
          <a:p>
            <a:pPr marL="990600" lvl="1" indent="-533400">
              <a:buSzPct val="80000"/>
              <a:buAutoNum type="circleNumDbPlain"/>
            </a:pPr>
            <a:r>
              <a:rPr lang="en-US" altLang="zh-CN" b="1" err="1">
                <a:latin typeface="Times New Roman" panose="02020603050405020304" pitchFamily="18" charset="0"/>
              </a:rPr>
              <a:t>CardLayout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hgap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vgap</a:t>
            </a:r>
            <a:r>
              <a:rPr lang="en-US" altLang="zh-CN">
                <a:latin typeface="Times New Roman" panose="02020603050405020304" pitchFamily="18" charset="0"/>
              </a:rPr>
              <a:t>);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02" name="内容占位符 153601"/>
          <p:cNvSpPr>
            <a:spLocks noGrp="1"/>
          </p:cNvSpPr>
          <p:nvPr>
            <p:ph idx="1"/>
          </p:nvPr>
        </p:nvSpPr>
        <p:spPr>
          <a:xfrm>
            <a:off x="539750" y="333375"/>
            <a:ext cx="7848600" cy="6524625"/>
          </a:xfrm>
          <a:solidFill>
            <a:schemeClr val="bg1"/>
          </a:solidFill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import java.awt.*;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 class E8_5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</a:rPr>
              <a:t>[])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 Frame f = new Frame("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CardLayout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布局管理器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CardLayout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CardLayout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( 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button1 = new Button("</a:t>
            </a:r>
            <a:r>
              <a:rPr lang="zh-CN" altLang="en-US" sz="2000" b="1" dirty="0"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button2 = new Button("</a:t>
            </a:r>
            <a:r>
              <a:rPr lang="zh-CN" altLang="en-US" sz="2000" b="1" dirty="0"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button3 = new Button("</a:t>
            </a:r>
            <a:r>
              <a:rPr lang="zh-CN" altLang="en-US" sz="2000" b="1" dirty="0"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Button button4 = new Button("</a:t>
            </a:r>
            <a:r>
              <a:rPr lang="zh-CN" altLang="en-US" sz="2000" b="1" dirty="0"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(button1,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(button2,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(button3,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(button4,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页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f.pack</a:t>
            </a:r>
            <a:r>
              <a:rPr lang="en-US" altLang="zh-CN" sz="2000" b="1" dirty="0">
                <a:latin typeface="Times New Roman" panose="02020603050405020304" pitchFamily="18" charset="0"/>
              </a:rPr>
              <a:t> ( );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将</a:t>
            </a:r>
            <a:r>
              <a:rPr lang="en-US" altLang="zh-CN" sz="2000" b="1" dirty="0">
                <a:latin typeface="Times New Roman" panose="02020603050405020304" pitchFamily="18" charset="0"/>
              </a:rPr>
              <a:t>Frame</a:t>
            </a:r>
            <a:r>
              <a:rPr lang="zh-CN" altLang="en-US" sz="2000" b="1" dirty="0">
                <a:latin typeface="Times New Roman" panose="02020603050405020304" pitchFamily="18" charset="0"/>
              </a:rPr>
              <a:t>大小设为紧凑格式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f.setVisible</a:t>
            </a:r>
            <a:r>
              <a:rPr lang="en-US" altLang="zh-CN" sz="2000" b="1" dirty="0">
                <a:latin typeface="Times New Roman" panose="02020603050405020304" pitchFamily="18" charset="0"/>
              </a:rPr>
              <a:t>(true);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while (true) {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try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Thread.sleep</a:t>
            </a:r>
            <a:r>
              <a:rPr lang="en-US" altLang="zh-CN" sz="2000" b="1" dirty="0">
                <a:latin typeface="Times New Roman" panose="02020603050405020304" pitchFamily="18" charset="0"/>
              </a:rPr>
              <a:t>(800); }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catch (Exception e) {    };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.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( f );</a:t>
            </a:r>
          </a:p>
          <a:p>
            <a:pPr lvl="2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}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53603" name="圆角矩形标注 153602"/>
          <p:cNvSpPr/>
          <p:nvPr/>
        </p:nvSpPr>
        <p:spPr>
          <a:xfrm>
            <a:off x="4572000" y="4437063"/>
            <a:ext cx="2736850" cy="431800"/>
          </a:xfrm>
          <a:prstGeom prst="wedgeRoundRectCallout">
            <a:avLst>
              <a:gd name="adj1" fmla="val -79639"/>
              <a:gd name="adj2" fmla="val 7573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让当前线程暂停一秒</a:t>
            </a:r>
          </a:p>
        </p:txBody>
      </p:sp>
      <p:sp>
        <p:nvSpPr>
          <p:cNvPr id="153604" name="任意多边形 153603"/>
          <p:cNvSpPr/>
          <p:nvPr/>
        </p:nvSpPr>
        <p:spPr>
          <a:xfrm>
            <a:off x="587375" y="1652588"/>
            <a:ext cx="1392238" cy="4081462"/>
          </a:xfrm>
          <a:custGeom>
            <a:avLst/>
            <a:gdLst/>
            <a:ahLst/>
            <a:cxnLst/>
            <a:rect l="0" t="0" r="0" b="0"/>
            <a:pathLst>
              <a:path w="877" h="2571">
                <a:moveTo>
                  <a:pt x="650" y="30"/>
                </a:moveTo>
                <a:cubicBezTo>
                  <a:pt x="491" y="15"/>
                  <a:pt x="333" y="0"/>
                  <a:pt x="242" y="348"/>
                </a:cubicBezTo>
                <a:cubicBezTo>
                  <a:pt x="151" y="696"/>
                  <a:pt x="0" y="1747"/>
                  <a:pt x="106" y="2117"/>
                </a:cubicBezTo>
                <a:cubicBezTo>
                  <a:pt x="212" y="2487"/>
                  <a:pt x="544" y="2529"/>
                  <a:pt x="877" y="2571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8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2">
                                            <p:txEl>
                                              <p:charRg st="8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02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6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02">
                                            <p:txEl>
                                              <p:charRg st="16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2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224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02">
                                            <p:txEl>
                                              <p:charRg st="224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261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02">
                                            <p:txEl>
                                              <p:charRg st="261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298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3602">
                                            <p:txEl>
                                              <p:charRg st="298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335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3602">
                                            <p:txEl>
                                              <p:charRg st="335" end="3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391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02">
                                            <p:txEl>
                                              <p:charRg st="391" end="4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447" end="4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3602">
                                            <p:txEl>
                                              <p:charRg st="447" end="4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480" end="5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3602">
                                            <p:txEl>
                                              <p:charRg st="480" end="5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501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3602">
                                            <p:txEl>
                                              <p:charRg st="501" end="5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517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53602">
                                            <p:txEl>
                                              <p:charRg st="517" end="5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550" end="5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3602">
                                            <p:txEl>
                                              <p:charRg st="550" end="5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583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3602">
                                            <p:txEl>
                                              <p:charRg st="583" end="6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605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602">
                                            <p:txEl>
                                              <p:charRg st="605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608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3602">
                                            <p:txEl>
                                              <p:charRg st="608" end="6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611" end="6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3602">
                                            <p:txEl>
                                              <p:charRg st="611" end="6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8914" name="标题 149505"/>
          <p:cNvSpPr>
            <a:spLocks noGrp="1"/>
          </p:cNvSpPr>
          <p:nvPr>
            <p:ph type="title"/>
          </p:nvPr>
        </p:nvSpPr>
        <p:spPr>
          <a:xfrm>
            <a:off x="1220788" y="866775"/>
            <a:ext cx="7223125" cy="776288"/>
          </a:xfrm>
        </p:spPr>
        <p:txBody>
          <a:bodyPr anchor="b"/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8.3.4  </a:t>
            </a:r>
            <a:r>
              <a:rPr lang="en-US" altLang="zh-CN" sz="4000" b="1" err="1">
                <a:latin typeface="Times New Roman" panose="02020603050405020304" pitchFamily="18" charset="0"/>
              </a:rPr>
              <a:t>GridLayout</a:t>
            </a:r>
            <a:r>
              <a:rPr lang="en-US" altLang="zh-CN" sz="4000" b="1">
                <a:latin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</a:rPr>
              <a:t>布局管理器</a:t>
            </a:r>
            <a:endParaRPr lang="en-US" altLang="zh-CN" sz="4000" b="1">
              <a:latin typeface="Times New Roman" panose="02020603050405020304" pitchFamily="18" charset="0"/>
            </a:endParaRPr>
          </a:p>
        </p:txBody>
      </p:sp>
      <p:sp>
        <p:nvSpPr>
          <p:cNvPr id="149507" name="内容占位符 149506"/>
          <p:cNvSpPr>
            <a:spLocks noGrp="1"/>
          </p:cNvSpPr>
          <p:nvPr>
            <p:ph idx="1"/>
          </p:nvPr>
        </p:nvSpPr>
        <p:spPr>
          <a:xfrm>
            <a:off x="395288" y="2205038"/>
            <a:ext cx="8353425" cy="4537075"/>
          </a:xfrm>
        </p:spPr>
        <p:txBody>
          <a:bodyPr anchor="t"/>
          <a:lstStyle/>
          <a:p>
            <a:pPr marL="457200" indent="-457200">
              <a:lnSpc>
                <a:spcPct val="80000"/>
              </a:lnSpc>
            </a:pPr>
            <a:r>
              <a:rPr lang="en-US" altLang="zh-CN" sz="2800" err="1">
                <a:latin typeface="Times New Roman" panose="02020603050405020304" pitchFamily="18" charset="0"/>
              </a:rPr>
              <a:t>GridLayout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布局管理器将</a:t>
            </a:r>
            <a:r>
              <a:rPr lang="zh-CN" altLang="en-US" sz="2800" dirty="0"/>
              <a:t>容器划分成网格状。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z="2800" dirty="0"/>
              <a:t>向容器中添加组件时，从网格左上角开始，从上到下，从左到右依次排列。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构造方法：</a:t>
            </a:r>
          </a:p>
          <a:p>
            <a:pPr marL="838200" lvl="1" indent="-381000">
              <a:lnSpc>
                <a:spcPct val="80000"/>
              </a:lnSpc>
              <a:buSzPct val="80000"/>
              <a:buAutoNum type="circleNumDbPlain"/>
            </a:pPr>
            <a:r>
              <a:rPr lang="en-US" altLang="zh-CN" b="1" err="1">
                <a:latin typeface="Times New Roman" panose="02020603050405020304" pitchFamily="18" charset="0"/>
              </a:rPr>
              <a:t>GridLayout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 );</a:t>
            </a:r>
          </a:p>
          <a:p>
            <a:pPr marL="838200" lvl="1" indent="-381000">
              <a:lnSpc>
                <a:spcPct val="80000"/>
              </a:lnSpc>
              <a:buSzPct val="80000"/>
              <a:buAutoNum type="circleNumDbPlain"/>
            </a:pPr>
            <a:r>
              <a:rPr lang="en-US" altLang="zh-CN" b="1" err="1">
                <a:latin typeface="Times New Roman" panose="02020603050405020304" pitchFamily="18" charset="0"/>
              </a:rPr>
              <a:t>GridLayout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rows,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cols</a:t>
            </a:r>
            <a:r>
              <a:rPr lang="en-US" altLang="zh-CN">
                <a:latin typeface="Times New Roman" panose="02020603050405020304" pitchFamily="18" charset="0"/>
              </a:rPr>
              <a:t>);  //</a:t>
            </a:r>
            <a:r>
              <a:rPr lang="zh-CN" altLang="en-US" dirty="0">
                <a:latin typeface="Times New Roman" panose="02020603050405020304" pitchFamily="18" charset="0"/>
              </a:rPr>
              <a:t>指定网格的行数和列数</a:t>
            </a:r>
          </a:p>
          <a:p>
            <a:pPr marL="838200" lvl="1" indent="-381000">
              <a:lnSpc>
                <a:spcPct val="80000"/>
              </a:lnSpc>
              <a:buSzPct val="80000"/>
              <a:buAutoNum type="circleNumDbPlain"/>
            </a:pPr>
            <a:r>
              <a:rPr lang="en-US" altLang="zh-CN" b="1" err="1">
                <a:latin typeface="Times New Roman" panose="02020603050405020304" pitchFamily="18" charset="0"/>
              </a:rPr>
              <a:t>GridLayout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rows,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cols,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hgap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Times New Roman" panose="02020603050405020304" pitchFamily="18" charset="0"/>
              </a:rPr>
              <a:t>vgap</a:t>
            </a:r>
            <a:r>
              <a:rPr lang="en-US" altLang="zh-CN">
                <a:latin typeface="Times New Roman" panose="02020603050405020304" pitchFamily="18" charset="0"/>
              </a:rPr>
              <a:t>);</a:t>
            </a:r>
            <a:endParaRPr lang="zh-CN" altLang="en-US" sz="2400" dirty="0"/>
          </a:p>
          <a:p>
            <a:pPr marL="457200" indent="-4572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8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0530" name="内容占位符 150529"/>
          <p:cNvSpPr>
            <a:spLocks noGrp="1"/>
          </p:cNvSpPr>
          <p:nvPr>
            <p:ph idx="1"/>
          </p:nvPr>
        </p:nvSpPr>
        <p:spPr>
          <a:xfrm>
            <a:off x="468313" y="476250"/>
            <a:ext cx="7989887" cy="6192838"/>
          </a:xfrm>
          <a:solidFill>
            <a:schemeClr val="bg1"/>
          </a:solidFill>
        </p:spPr>
        <p:txBody>
          <a:bodyPr anchor="t"/>
          <a:lstStyle/>
          <a:p>
            <a:pPr marL="469900" indent="-4699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import java.awt.*;</a:t>
            </a:r>
          </a:p>
          <a:p>
            <a:pPr marL="469900" indent="-4699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public class E8_6 {</a:t>
            </a:r>
          </a:p>
          <a:p>
            <a:pPr marL="469900" indent="-4699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</a:rPr>
              <a:t>[])</a:t>
            </a:r>
          </a:p>
          <a:p>
            <a:pPr marL="469900" indent="-4699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{</a:t>
            </a:r>
          </a:p>
          <a:p>
            <a:pPr marL="469900" indent="-4699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Frame f = new Frame("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GridLayout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布局管理器</a:t>
            </a:r>
            <a:r>
              <a:rPr lang="en-US" altLang="zh-CN" sz="2400" b="1" dirty="0">
                <a:latin typeface="Times New Roman" panose="02020603050405020304" pitchFamily="18" charset="0"/>
              </a:rPr>
              <a:t>");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f.setLayout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GridLayout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(3, 2) );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 Button("1"));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 Button("2"));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 Button("3"));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 Button("4"));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 Button("5"));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 Button("6")); 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f.setBounds</a:t>
            </a:r>
            <a:r>
              <a:rPr lang="en-US" altLang="zh-CN" sz="2400" b="1" dirty="0">
                <a:latin typeface="Times New Roman" panose="02020603050405020304" pitchFamily="18" charset="0"/>
              </a:rPr>
              <a:t>(80, 80, 200, 200);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f.setBackground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Color.blue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f.setVisible</a:t>
            </a:r>
            <a:r>
              <a:rPr lang="en-US" altLang="zh-CN" sz="2400" b="1" dirty="0">
                <a:latin typeface="Times New Roman" panose="02020603050405020304" pitchFamily="18" charset="0"/>
              </a:rPr>
              <a:t>(true);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</a:t>
            </a:r>
          </a:p>
          <a:p>
            <a:pPr marL="469900" indent="-469900" algn="just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0531" name="矩形 150530"/>
          <p:cNvSpPr/>
          <p:nvPr/>
        </p:nvSpPr>
        <p:spPr>
          <a:xfrm>
            <a:off x="4284663" y="333375"/>
            <a:ext cx="45926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buAutoNum type="circleNumDbPlain" startAt="2"/>
            </a:pP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GridLayout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rows, </a:t>
            </a:r>
            <a:r>
              <a:rPr lang="en-US" altLang="zh-CN" sz="2400" err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cols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0532" name="直接连接符 150531"/>
          <p:cNvSpPr/>
          <p:nvPr/>
        </p:nvSpPr>
        <p:spPr>
          <a:xfrm flipV="1">
            <a:off x="4716463" y="765175"/>
            <a:ext cx="1368425" cy="1655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8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0">
                                            <p:txEl>
                                              <p:charRg st="84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0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0530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19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0530">
                                            <p:txEl>
                                              <p:charRg st="195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227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0530">
                                            <p:txEl>
                                              <p:charRg st="227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258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0530">
                                            <p:txEl>
                                              <p:charRg st="258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285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0530">
                                            <p:txEl>
                                              <p:charRg st="285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312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0530">
                                            <p:txEl>
                                              <p:charRg st="312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340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0530">
                                            <p:txEl>
                                              <p:charRg st="340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375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0530">
                                            <p:txEl>
                                              <p:charRg st="375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407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0530">
                                            <p:txEl>
                                              <p:charRg st="407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05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charRg st="432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50530">
                                            <p:txEl>
                                              <p:charRg st="432" end="4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0962" name="标题 151553"/>
          <p:cNvSpPr>
            <a:spLocks noGrp="1"/>
          </p:cNvSpPr>
          <p:nvPr>
            <p:ph type="title"/>
          </p:nvPr>
        </p:nvSpPr>
        <p:spPr>
          <a:xfrm>
            <a:off x="827088" y="188913"/>
            <a:ext cx="7793037" cy="1462087"/>
          </a:xfrm>
        </p:spPr>
        <p:txBody>
          <a:bodyPr anchor="b"/>
          <a:lstStyle/>
          <a:p>
            <a:pPr algn="ctr"/>
            <a:r>
              <a:rPr lang="zh-CN" altLang="en-US" b="1" dirty="0"/>
              <a:t>运行结果</a:t>
            </a:r>
          </a:p>
        </p:txBody>
      </p:sp>
      <p:pic>
        <p:nvPicPr>
          <p:cNvPr id="40963" name="文本占位符 151554" descr="g9-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63" y="2017713"/>
            <a:ext cx="3994150" cy="40401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1986" name="标题 157697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93037" cy="1462088"/>
          </a:xfrm>
        </p:spPr>
        <p:txBody>
          <a:bodyPr anchor="b"/>
          <a:lstStyle/>
          <a:p>
            <a:pPr algn="ctr"/>
            <a:r>
              <a:rPr lang="zh-CN" altLang="en-US" b="1" dirty="0"/>
              <a:t>无布局管理器</a:t>
            </a:r>
          </a:p>
        </p:txBody>
      </p:sp>
      <p:sp>
        <p:nvSpPr>
          <p:cNvPr id="157699" name="内容占位符 157698"/>
          <p:cNvSpPr>
            <a:spLocks noGrp="1"/>
          </p:cNvSpPr>
          <p:nvPr>
            <p:ph idx="1"/>
          </p:nvPr>
        </p:nvSpPr>
        <p:spPr>
          <a:xfrm>
            <a:off x="900113" y="1989138"/>
            <a:ext cx="7772400" cy="4114800"/>
          </a:xfrm>
        </p:spPr>
        <p:txBody>
          <a:bodyPr anchor="t"/>
          <a:lstStyle/>
          <a:p>
            <a:r>
              <a:rPr lang="en-US" altLang="zh-CN" err="1">
                <a:latin typeface="Times New Roman" panose="02020603050405020304" pitchFamily="18" charset="0"/>
              </a:rPr>
              <a:t>setLayout</a:t>
            </a:r>
            <a:r>
              <a:rPr lang="en-US" altLang="zh-CN">
                <a:latin typeface="Times New Roman" panose="02020603050405020304" pitchFamily="18" charset="0"/>
              </a:rPr>
              <a:t> (null);</a:t>
            </a: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 err="1">
                <a:latin typeface="Times New Roman" panose="02020603050405020304" pitchFamily="18" charset="0"/>
              </a:rPr>
              <a:t>GridBagLayout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布局管理器的使用方法，请同学们自己看教材。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3010" name="标题 158721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8.4  </a:t>
            </a:r>
            <a:r>
              <a:rPr lang="zh-CN" altLang="en-US" b="1" dirty="0">
                <a:latin typeface="宋体" panose="02010600030101010101" pitchFamily="2" charset="-122"/>
              </a:rPr>
              <a:t>菜 单</a:t>
            </a:r>
          </a:p>
        </p:txBody>
      </p:sp>
      <p:sp>
        <p:nvSpPr>
          <p:cNvPr id="158723" name="内容占位符 158722"/>
          <p:cNvSpPr>
            <a:spLocks noGrp="1"/>
          </p:cNvSpPr>
          <p:nvPr>
            <p:ph idx="1"/>
          </p:nvPr>
        </p:nvSpPr>
        <p:spPr>
          <a:xfrm>
            <a:off x="539750" y="2133600"/>
            <a:ext cx="7772400" cy="4114800"/>
          </a:xfrm>
        </p:spPr>
        <p:txBody>
          <a:bodyPr anchor="t"/>
          <a:lstStyle/>
          <a:p>
            <a:pPr marL="533400" indent="-533400"/>
            <a:r>
              <a:rPr lang="en-US" altLang="zh-CN" sz="2800">
                <a:latin typeface="Times New Roman" panose="02020603050405020304" pitchFamily="18" charset="0"/>
              </a:rPr>
              <a:t>Java </a:t>
            </a:r>
            <a:r>
              <a:rPr lang="zh-CN" altLang="en-US" sz="2800" dirty="0">
                <a:latin typeface="Times New Roman" panose="02020603050405020304" pitchFamily="18" charset="0"/>
              </a:rPr>
              <a:t>通过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MenuBar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菜单条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Menu (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菜单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MenuItem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菜单项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这三个类来实现菜单功能。</a:t>
            </a:r>
          </a:p>
          <a:p>
            <a:pPr marL="533400" indent="-533400"/>
            <a:r>
              <a:rPr lang="zh-CN" altLang="en-US" sz="2800" dirty="0">
                <a:latin typeface="Times New Roman" panose="02020603050405020304" pitchFamily="18" charset="0"/>
              </a:rPr>
              <a:t>建立菜单的步骤：</a:t>
            </a:r>
          </a:p>
          <a:p>
            <a:pPr marL="914400" lvl="1" indent="-457200">
              <a:buSzTx/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</a:rPr>
              <a:t>创建一个</a:t>
            </a:r>
            <a:r>
              <a:rPr lang="en-US" altLang="zh-CN" sz="2400" err="1">
                <a:latin typeface="Times New Roman" panose="02020603050405020304" pitchFamily="18" charset="0"/>
              </a:rPr>
              <a:t>MenuBar</a:t>
            </a:r>
            <a:r>
              <a:rPr lang="zh-CN" altLang="en-US" sz="2400" dirty="0">
                <a:latin typeface="Times New Roman" panose="02020603050405020304" pitchFamily="18" charset="0"/>
              </a:rPr>
              <a:t>对象，将它放入一个可容纳菜单的容器中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如 </a:t>
            </a:r>
            <a:r>
              <a:rPr lang="en-US" altLang="zh-CN" sz="2400">
                <a:latin typeface="Times New Roman" panose="02020603050405020304" pitchFamily="18" charset="0"/>
              </a:rPr>
              <a:t>Frame)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 marL="914400" lvl="1" indent="-457200">
              <a:buSzTx/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err="1">
                <a:latin typeface="Times New Roman" panose="02020603050405020304" pitchFamily="18" charset="0"/>
              </a:rPr>
              <a:t>MenuBar</a:t>
            </a:r>
            <a:r>
              <a:rPr lang="zh-CN" altLang="en-US" sz="2400" dirty="0">
                <a:latin typeface="Times New Roman" panose="02020603050405020304" pitchFamily="18" charset="0"/>
              </a:rPr>
              <a:t>对象中添加菜单</a:t>
            </a:r>
            <a:r>
              <a:rPr lang="en-US" altLang="zh-CN" sz="2400">
                <a:latin typeface="Times New Roman" panose="02020603050405020304" pitchFamily="18" charset="0"/>
              </a:rPr>
              <a:t>(Menu)</a:t>
            </a:r>
            <a:r>
              <a:rPr lang="zh-CN" altLang="en-US" sz="2400" dirty="0">
                <a:latin typeface="Times New Roman" panose="02020603050405020304" pitchFamily="18" charset="0"/>
              </a:rPr>
              <a:t>对象；</a:t>
            </a:r>
          </a:p>
          <a:p>
            <a:pPr marL="914400" lvl="1" indent="-457200">
              <a:buSzTx/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</a:rPr>
              <a:t>向菜单对象添加内容，添加的内容可以是菜单项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err="1">
                <a:latin typeface="Times New Roman" panose="02020603050405020304" pitchFamily="18" charset="0"/>
              </a:rPr>
              <a:t>MenuItem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 或者菜单选项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err="1">
                <a:latin typeface="Times New Roman" panose="02020603050405020304" pitchFamily="18" charset="0"/>
              </a:rPr>
              <a:t>CheckboxMenuItem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44034" name="图片 99337"/>
          <p:cNvPicPr>
            <a:picLocks noChangeAspect="1"/>
          </p:cNvPicPr>
          <p:nvPr/>
        </p:nvPicPr>
        <p:blipFill>
          <a:blip r:embed="rId2"/>
          <a:srcRect r="-4156" b="-2779"/>
          <a:stretch>
            <a:fillRect/>
          </a:stretch>
        </p:blipFill>
        <p:spPr>
          <a:xfrm>
            <a:off x="684213" y="2060575"/>
            <a:ext cx="7200900" cy="381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文本框 99338"/>
          <p:cNvSpPr txBox="1"/>
          <p:nvPr/>
        </p:nvSpPr>
        <p:spPr>
          <a:xfrm>
            <a:off x="6353175" y="3933825"/>
            <a:ext cx="1171575" cy="457200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ahoma" panose="020B0604030504040204" pitchFamily="34" charset="0"/>
              </a:rPr>
              <a:t>菜单条</a:t>
            </a:r>
          </a:p>
        </p:txBody>
      </p:sp>
      <p:sp>
        <p:nvSpPr>
          <p:cNvPr id="44036" name="矩形 99339"/>
          <p:cNvSpPr/>
          <p:nvPr/>
        </p:nvSpPr>
        <p:spPr>
          <a:xfrm>
            <a:off x="2124075" y="2565400"/>
            <a:ext cx="3095625" cy="431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44037" name="直接连接符 99340"/>
          <p:cNvSpPr/>
          <p:nvPr/>
        </p:nvSpPr>
        <p:spPr>
          <a:xfrm>
            <a:off x="7108825" y="2868613"/>
            <a:ext cx="0" cy="1008062"/>
          </a:xfrm>
          <a:prstGeom prst="line">
            <a:avLst/>
          </a:prstGeom>
          <a:ln w="44450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8" name="直接连接符 99342"/>
          <p:cNvSpPr/>
          <p:nvPr/>
        </p:nvSpPr>
        <p:spPr>
          <a:xfrm flipH="1" flipV="1">
            <a:off x="5292725" y="2781300"/>
            <a:ext cx="1511300" cy="11525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3670" name="内容占位符 113669"/>
          <p:cNvSpPr>
            <a:spLocks noGrp="1"/>
          </p:cNvSpPr>
          <p:nvPr>
            <p:ph idx="1"/>
          </p:nvPr>
        </p:nvSpPr>
        <p:spPr>
          <a:xfrm>
            <a:off x="468313" y="476250"/>
            <a:ext cx="7989887" cy="6192838"/>
          </a:xfrm>
          <a:solidFill>
            <a:schemeClr val="bg1"/>
          </a:solidFill>
        </p:spPr>
        <p:txBody>
          <a:bodyPr anchor="t"/>
          <a:lstStyle/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import java.awt.*;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public class E8_9 {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</a:rPr>
              <a:t>[])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{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Frame f = new Frame("</a:t>
            </a:r>
            <a:r>
              <a:rPr lang="zh-CN" altLang="en-US" sz="2400" b="1" dirty="0">
                <a:latin typeface="Times New Roman" panose="02020603050405020304" pitchFamily="18" charset="0"/>
              </a:rPr>
              <a:t>菜单</a:t>
            </a:r>
            <a:r>
              <a:rPr lang="en-US" altLang="zh-CN" sz="2400" b="1" dirty="0"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MenuBar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m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MenuBar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();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Menu m1 =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Menu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Menu m2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Menu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Edit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MenuItem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m21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MenuItem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MenuItem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m22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MenuItem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del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m2.add (m21);     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m2.add (m22);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Menu m3 =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Menu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Help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 </a:t>
            </a:r>
          </a:p>
        </p:txBody>
      </p:sp>
      <p:sp>
        <p:nvSpPr>
          <p:cNvPr id="113672" name="流程图: 过程 113671"/>
          <p:cNvSpPr/>
          <p:nvPr/>
        </p:nvSpPr>
        <p:spPr>
          <a:xfrm>
            <a:off x="6372225" y="1773238"/>
            <a:ext cx="792163" cy="503237"/>
          </a:xfrm>
          <a:prstGeom prst="flowChartProcess">
            <a:avLst/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113675" name="矩形 113674"/>
          <p:cNvSpPr/>
          <p:nvPr/>
        </p:nvSpPr>
        <p:spPr>
          <a:xfrm>
            <a:off x="7164388" y="2276475"/>
            <a:ext cx="935037" cy="576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13676" name="矩形 113675"/>
          <p:cNvSpPr/>
          <p:nvPr/>
        </p:nvSpPr>
        <p:spPr>
          <a:xfrm>
            <a:off x="7164388" y="2852738"/>
            <a:ext cx="935037" cy="57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del</a:t>
            </a:r>
          </a:p>
        </p:txBody>
      </p:sp>
      <p:sp>
        <p:nvSpPr>
          <p:cNvPr id="113677" name="矩形 113676"/>
          <p:cNvSpPr/>
          <p:nvPr/>
        </p:nvSpPr>
        <p:spPr>
          <a:xfrm>
            <a:off x="7164388" y="1773238"/>
            <a:ext cx="719137" cy="503237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Edit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3679" name="矩形 113678"/>
          <p:cNvSpPr/>
          <p:nvPr/>
        </p:nvSpPr>
        <p:spPr>
          <a:xfrm>
            <a:off x="7885113" y="1773238"/>
            <a:ext cx="719137" cy="503237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Help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3680" name="矩形 113679"/>
          <p:cNvSpPr/>
          <p:nvPr/>
        </p:nvSpPr>
        <p:spPr>
          <a:xfrm>
            <a:off x="6372225" y="1773238"/>
            <a:ext cx="2663825" cy="503237"/>
          </a:xfrm>
          <a:prstGeom prst="rect">
            <a:avLst/>
          </a:prstGeom>
          <a:solidFill>
            <a:srgbClr val="C0C0C0">
              <a:alpha val="0"/>
            </a:srgbClr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13681" name="文本框 113680"/>
          <p:cNvSpPr txBox="1"/>
          <p:nvPr/>
        </p:nvSpPr>
        <p:spPr>
          <a:xfrm>
            <a:off x="6443663" y="1316038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m1</a:t>
            </a:r>
          </a:p>
        </p:txBody>
      </p:sp>
      <p:sp>
        <p:nvSpPr>
          <p:cNvPr id="113682" name="文本框 113681"/>
          <p:cNvSpPr txBox="1"/>
          <p:nvPr/>
        </p:nvSpPr>
        <p:spPr>
          <a:xfrm>
            <a:off x="7164388" y="1309688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m2</a:t>
            </a:r>
          </a:p>
        </p:txBody>
      </p:sp>
      <p:sp>
        <p:nvSpPr>
          <p:cNvPr id="113683" name="文本框 113682"/>
          <p:cNvSpPr txBox="1"/>
          <p:nvPr/>
        </p:nvSpPr>
        <p:spPr>
          <a:xfrm>
            <a:off x="7885113" y="1295400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m3</a:t>
            </a:r>
          </a:p>
        </p:txBody>
      </p:sp>
      <p:sp>
        <p:nvSpPr>
          <p:cNvPr id="113684" name="文本框 113683"/>
          <p:cNvSpPr txBox="1"/>
          <p:nvPr/>
        </p:nvSpPr>
        <p:spPr>
          <a:xfrm>
            <a:off x="5951538" y="1773238"/>
            <a:ext cx="420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113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670">
                                            <p:txEl>
                                              <p:charRg st="113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670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17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3670">
                                            <p:txEl>
                                              <p:charRg st="175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20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3670">
                                            <p:txEl>
                                              <p:charRg st="206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245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3670">
                                            <p:txEl>
                                              <p:charRg st="245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283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3670">
                                            <p:txEl>
                                              <p:charRg st="283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305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13670">
                                            <p:txEl>
                                              <p:charRg st="305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321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3670">
                                            <p:txEl>
                                              <p:charRg st="321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 animBg="1"/>
      <p:bldP spid="113675" grpId="0" animBg="1"/>
      <p:bldP spid="113676" grpId="0" animBg="1"/>
      <p:bldP spid="113677" grpId="0" animBg="1"/>
      <p:bldP spid="113679" grpId="0" animBg="1"/>
      <p:bldP spid="113681" grpId="0"/>
      <p:bldP spid="113682" grpId="0"/>
      <p:bldP spid="113683" grpId="0"/>
      <p:bldP spid="1136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29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9746" name="内容占位符 159745"/>
          <p:cNvSpPr>
            <a:spLocks noGrp="1"/>
          </p:cNvSpPr>
          <p:nvPr>
            <p:ph idx="1"/>
          </p:nvPr>
        </p:nvSpPr>
        <p:spPr>
          <a:xfrm>
            <a:off x="107950" y="115888"/>
            <a:ext cx="8064500" cy="6669087"/>
          </a:xfrm>
          <a:solidFill>
            <a:schemeClr val="bg1"/>
          </a:solidFill>
        </p:spPr>
        <p:txBody>
          <a:bodyPr anchor="t"/>
          <a:lstStyle/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Menu m4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Menu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Language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CheckboxMenuItem</a:t>
            </a:r>
            <a:r>
              <a:rPr lang="en-US" altLang="zh-CN" sz="2400" b="1" dirty="0">
                <a:latin typeface="Times New Roman" panose="02020603050405020304" pitchFamily="18" charset="0"/>
              </a:rPr>
              <a:t> m41, m42, m43;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m41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CheckboxMenuItem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Chinese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m42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CheckboxMenuItem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English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m43 =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CheckboxMenuItem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French</a:t>
            </a:r>
            <a:r>
              <a:rPr lang="en-US" altLang="zh-CN" sz="2400" b="1" dirty="0">
                <a:solidFill>
                  <a:schemeClr val="folHlink"/>
                </a:solidFill>
              </a:rPr>
              <a:t>"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m4.add (m41); 	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m4.add (m42); 	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m4.add (m43);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m2.addSeparator ( );	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m2.add (m4);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		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m.add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(m1);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m.add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(m2);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m.setHelpMenu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(m3);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f.setMenuBar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(m);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f.setSize</a:t>
            </a:r>
            <a:r>
              <a:rPr lang="en-US" altLang="zh-CN" sz="2400" b="1" dirty="0">
                <a:latin typeface="Times New Roman" panose="02020603050405020304" pitchFamily="18" charset="0"/>
              </a:rPr>
              <a:t> (200, 200);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f.setVisible</a:t>
            </a:r>
            <a:r>
              <a:rPr lang="en-US" altLang="zh-CN" sz="2400" b="1" dirty="0">
                <a:latin typeface="Times New Roman" panose="02020603050405020304" pitchFamily="18" charset="0"/>
              </a:rPr>
              <a:t>(true);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9747" name="矩形 159746"/>
          <p:cNvSpPr/>
          <p:nvPr/>
        </p:nvSpPr>
        <p:spPr>
          <a:xfrm>
            <a:off x="6589713" y="5516563"/>
            <a:ext cx="15113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Chinese</a:t>
            </a:r>
          </a:p>
        </p:txBody>
      </p:sp>
      <p:sp>
        <p:nvSpPr>
          <p:cNvPr id="159748" name="矩形 159747"/>
          <p:cNvSpPr/>
          <p:nvPr/>
        </p:nvSpPr>
        <p:spPr>
          <a:xfrm>
            <a:off x="6589713" y="5948363"/>
            <a:ext cx="1511300" cy="4333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English</a:t>
            </a:r>
          </a:p>
        </p:txBody>
      </p:sp>
      <p:sp>
        <p:nvSpPr>
          <p:cNvPr id="159749" name="矩形 159748"/>
          <p:cNvSpPr/>
          <p:nvPr/>
        </p:nvSpPr>
        <p:spPr>
          <a:xfrm>
            <a:off x="5365750" y="5518150"/>
            <a:ext cx="1223963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Language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9750" name="矩形 159749"/>
          <p:cNvSpPr/>
          <p:nvPr/>
        </p:nvSpPr>
        <p:spPr>
          <a:xfrm>
            <a:off x="6589713" y="6381750"/>
            <a:ext cx="15113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French</a:t>
            </a:r>
          </a:p>
        </p:txBody>
      </p:sp>
      <p:sp>
        <p:nvSpPr>
          <p:cNvPr id="159759" name="流程图: 过程 159758"/>
          <p:cNvSpPr/>
          <p:nvPr/>
        </p:nvSpPr>
        <p:spPr>
          <a:xfrm>
            <a:off x="5367338" y="5445125"/>
            <a:ext cx="1222375" cy="71438"/>
          </a:xfrm>
          <a:prstGeom prst="flowChartProces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59760" name="流程图: 过程 159759"/>
          <p:cNvSpPr/>
          <p:nvPr/>
        </p:nvSpPr>
        <p:spPr>
          <a:xfrm>
            <a:off x="4500563" y="3789363"/>
            <a:ext cx="865187" cy="503237"/>
          </a:xfrm>
          <a:prstGeom prst="flowChartProcess">
            <a:avLst/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159761" name="矩形 159760"/>
          <p:cNvSpPr/>
          <p:nvPr/>
        </p:nvSpPr>
        <p:spPr>
          <a:xfrm>
            <a:off x="5367338" y="4292600"/>
            <a:ext cx="1222375" cy="576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59762" name="矩形 159761"/>
          <p:cNvSpPr/>
          <p:nvPr/>
        </p:nvSpPr>
        <p:spPr>
          <a:xfrm>
            <a:off x="5367338" y="4868863"/>
            <a:ext cx="1222375" cy="57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del</a:t>
            </a:r>
          </a:p>
        </p:txBody>
      </p:sp>
      <p:sp>
        <p:nvSpPr>
          <p:cNvPr id="159763" name="矩形 159762"/>
          <p:cNvSpPr/>
          <p:nvPr/>
        </p:nvSpPr>
        <p:spPr>
          <a:xfrm>
            <a:off x="5367338" y="3789363"/>
            <a:ext cx="862012" cy="503237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Edit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9764" name="矩形 159763"/>
          <p:cNvSpPr/>
          <p:nvPr/>
        </p:nvSpPr>
        <p:spPr>
          <a:xfrm>
            <a:off x="6230938" y="3789363"/>
            <a:ext cx="863600" cy="503237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Help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9765" name="矩形 159764"/>
          <p:cNvSpPr/>
          <p:nvPr/>
        </p:nvSpPr>
        <p:spPr>
          <a:xfrm>
            <a:off x="4500563" y="3789363"/>
            <a:ext cx="3025775" cy="503237"/>
          </a:xfrm>
          <a:prstGeom prst="rect">
            <a:avLst/>
          </a:prstGeom>
          <a:solidFill>
            <a:srgbClr val="C0C0C0">
              <a:alpha val="0"/>
            </a:srgbClr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59766" name="矩形 159765"/>
          <p:cNvSpPr/>
          <p:nvPr/>
        </p:nvSpPr>
        <p:spPr>
          <a:xfrm>
            <a:off x="7308850" y="2203450"/>
            <a:ext cx="15113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Chinese</a:t>
            </a:r>
          </a:p>
        </p:txBody>
      </p:sp>
      <p:sp>
        <p:nvSpPr>
          <p:cNvPr id="159767" name="矩形 159766"/>
          <p:cNvSpPr/>
          <p:nvPr/>
        </p:nvSpPr>
        <p:spPr>
          <a:xfrm>
            <a:off x="7308850" y="2635250"/>
            <a:ext cx="1511300" cy="4333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English</a:t>
            </a:r>
          </a:p>
        </p:txBody>
      </p:sp>
      <p:sp>
        <p:nvSpPr>
          <p:cNvPr id="159768" name="矩形 159767"/>
          <p:cNvSpPr/>
          <p:nvPr/>
        </p:nvSpPr>
        <p:spPr>
          <a:xfrm>
            <a:off x="7308850" y="1700213"/>
            <a:ext cx="1223963" cy="503237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Language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9769" name="矩形 159768"/>
          <p:cNvSpPr/>
          <p:nvPr/>
        </p:nvSpPr>
        <p:spPr>
          <a:xfrm>
            <a:off x="7308850" y="3068638"/>
            <a:ext cx="15113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French</a:t>
            </a:r>
          </a:p>
        </p:txBody>
      </p:sp>
      <p:sp>
        <p:nvSpPr>
          <p:cNvPr id="159770" name="文本框 159769"/>
          <p:cNvSpPr txBox="1"/>
          <p:nvPr/>
        </p:nvSpPr>
        <p:spPr>
          <a:xfrm>
            <a:off x="4624388" y="3306763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m1</a:t>
            </a:r>
          </a:p>
        </p:txBody>
      </p:sp>
      <p:sp>
        <p:nvSpPr>
          <p:cNvPr id="159771" name="文本框 159770"/>
          <p:cNvSpPr txBox="1"/>
          <p:nvPr/>
        </p:nvSpPr>
        <p:spPr>
          <a:xfrm>
            <a:off x="5435600" y="3300413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m2</a:t>
            </a:r>
          </a:p>
        </p:txBody>
      </p:sp>
      <p:sp>
        <p:nvSpPr>
          <p:cNvPr id="159772" name="文本框 159771"/>
          <p:cNvSpPr txBox="1"/>
          <p:nvPr/>
        </p:nvSpPr>
        <p:spPr>
          <a:xfrm>
            <a:off x="6303963" y="3286125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m3</a:t>
            </a:r>
          </a:p>
        </p:txBody>
      </p:sp>
      <p:sp>
        <p:nvSpPr>
          <p:cNvPr id="159773" name="文本框 159772"/>
          <p:cNvSpPr txBox="1"/>
          <p:nvPr/>
        </p:nvSpPr>
        <p:spPr>
          <a:xfrm>
            <a:off x="7596188" y="1196975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m4</a:t>
            </a:r>
          </a:p>
        </p:txBody>
      </p:sp>
      <p:sp>
        <p:nvSpPr>
          <p:cNvPr id="159774" name="文本框 159773"/>
          <p:cNvSpPr txBox="1"/>
          <p:nvPr/>
        </p:nvSpPr>
        <p:spPr>
          <a:xfrm>
            <a:off x="4006850" y="3789363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9775" name="矩形 159774"/>
          <p:cNvSpPr/>
          <p:nvPr/>
        </p:nvSpPr>
        <p:spPr>
          <a:xfrm>
            <a:off x="900113" y="3397250"/>
            <a:ext cx="2159000" cy="360363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59776" name="矩形 159775"/>
          <p:cNvSpPr/>
          <p:nvPr/>
        </p:nvSpPr>
        <p:spPr>
          <a:xfrm>
            <a:off x="900113" y="4868863"/>
            <a:ext cx="2879725" cy="360362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9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59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59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59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59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59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59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59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59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nimBg="1"/>
      <p:bldP spid="159748" grpId="0" animBg="1"/>
      <p:bldP spid="159749" grpId="0" animBg="1"/>
      <p:bldP spid="159750" grpId="0" animBg="1"/>
      <p:bldP spid="159760" grpId="0" animBg="1"/>
      <p:bldP spid="159761" grpId="0" animBg="1"/>
      <p:bldP spid="159762" grpId="0" animBg="1"/>
      <p:bldP spid="159763" grpId="0" animBg="1"/>
      <p:bldP spid="159764" grpId="0" animBg="1"/>
      <p:bldP spid="159766" grpId="0" animBg="1"/>
      <p:bldP spid="159766" grpId="1" animBg="1"/>
      <p:bldP spid="159767" grpId="0" animBg="1"/>
      <p:bldP spid="159767" grpId="1" animBg="1"/>
      <p:bldP spid="159768" grpId="0" animBg="1"/>
      <p:bldP spid="159768" grpId="1" animBg="1"/>
      <p:bldP spid="159769" grpId="0" animBg="1"/>
      <p:bldP spid="159769" grpId="1" animBg="1"/>
      <p:bldP spid="159770" grpId="0"/>
      <p:bldP spid="159771" grpId="0"/>
      <p:bldP spid="159772" grpId="0"/>
      <p:bldP spid="159773" grpId="0"/>
      <p:bldP spid="159773" grpId="1"/>
      <p:bldP spid="1597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1075" name="内容占位符 13107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b="1" dirty="0">
                <a:solidFill>
                  <a:schemeClr val="folHlink"/>
                </a:solidFill>
              </a:rPr>
              <a:t>教学重点：</a:t>
            </a:r>
          </a:p>
          <a:p>
            <a:pPr>
              <a:buNone/>
            </a:pPr>
            <a:r>
              <a:rPr lang="zh-CN" altLang="en-US" b="1" dirty="0"/>
              <a:t>	组件和容器的使用</a:t>
            </a:r>
          </a:p>
          <a:p>
            <a:pPr>
              <a:buNone/>
            </a:pPr>
            <a:r>
              <a:rPr lang="zh-CN" altLang="en-US" b="1" dirty="0"/>
              <a:t>	布局管理器的使用</a:t>
            </a:r>
          </a:p>
          <a:p>
            <a:pPr>
              <a:buNone/>
            </a:pPr>
            <a:r>
              <a:rPr lang="en-US" altLang="zh-CN" b="1"/>
              <a:t>	</a:t>
            </a:r>
            <a:r>
              <a:rPr lang="zh-CN" altLang="en-US" b="1" dirty="0"/>
              <a:t>菜单的使用		</a:t>
            </a:r>
          </a:p>
          <a:p>
            <a:r>
              <a:rPr lang="zh-CN" altLang="en-US" b="1" dirty="0">
                <a:solidFill>
                  <a:schemeClr val="folHlink"/>
                </a:solidFill>
              </a:rPr>
              <a:t>教学难点：</a:t>
            </a:r>
          </a:p>
          <a:p>
            <a:pPr>
              <a:buNone/>
            </a:pPr>
            <a:r>
              <a:rPr lang="zh-CN" altLang="en-US" b="1" dirty="0"/>
              <a:t>	事件处理机制</a:t>
            </a:r>
          </a:p>
        </p:txBody>
      </p:sp>
      <p:sp>
        <p:nvSpPr>
          <p:cNvPr id="16387" name="矩形 131075"/>
          <p:cNvSpPr/>
          <p:nvPr/>
        </p:nvSpPr>
        <p:spPr>
          <a:xfrm>
            <a:off x="755650" y="188913"/>
            <a:ext cx="7793038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4400" b="1" dirty="0">
                <a:solidFill>
                  <a:schemeClr val="folHlink"/>
                </a:solidFill>
                <a:latin typeface="Tahoma" panose="020B0604030504040204" pitchFamily="34" charset="0"/>
              </a:rPr>
              <a:t>教学重点与难点</a:t>
            </a:r>
            <a:endParaRPr lang="zh-CN" altLang="en-US" sz="4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7106" name="标题 160769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8.5  </a:t>
            </a:r>
            <a:r>
              <a:rPr lang="en-US" altLang="zh-CN" b="1">
                <a:latin typeface="Times New Roman" panose="02020603050405020304" pitchFamily="18" charset="0"/>
              </a:rPr>
              <a:t>AWT </a:t>
            </a:r>
            <a:r>
              <a:rPr lang="zh-CN" altLang="en-US" b="1" dirty="0">
                <a:latin typeface="Times New Roman" panose="02020603050405020304" pitchFamily="18" charset="0"/>
              </a:rPr>
              <a:t>组件库</a:t>
            </a:r>
          </a:p>
        </p:txBody>
      </p:sp>
      <p:sp>
        <p:nvSpPr>
          <p:cNvPr id="160771" name="内容占位符 160770"/>
          <p:cNvSpPr>
            <a:spLocks noGrp="1"/>
          </p:cNvSpPr>
          <p:nvPr>
            <p:ph idx="1"/>
          </p:nvPr>
        </p:nvSpPr>
        <p:spPr>
          <a:xfrm>
            <a:off x="323850" y="2060575"/>
            <a:ext cx="8280400" cy="4114800"/>
          </a:xfrm>
        </p:spPr>
        <p:txBody>
          <a:bodyPr anchor="t"/>
          <a:lstStyle/>
          <a:p>
            <a:pPr marL="533400" indent="-533400"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8.5.1  </a:t>
            </a:r>
            <a:r>
              <a:rPr lang="zh-CN" altLang="en-US" sz="3600" b="1" dirty="0">
                <a:latin typeface="Times New Roman" panose="02020603050405020304" pitchFamily="18" charset="0"/>
              </a:rPr>
              <a:t>标签</a:t>
            </a:r>
          </a:p>
          <a:p>
            <a:pPr marL="533400" indent="-533400">
              <a:buNone/>
            </a:pPr>
            <a:endParaRPr lang="zh-CN" altLang="en-US" sz="3600" b="1" dirty="0">
              <a:latin typeface="Times New Roman" panose="02020603050405020304" pitchFamily="18" charset="0"/>
            </a:endParaRPr>
          </a:p>
          <a:p>
            <a:pPr marL="533400" indent="-533400"/>
            <a:r>
              <a:rPr lang="zh-CN" altLang="en-US" sz="2800" dirty="0">
                <a:latin typeface="Times New Roman" panose="02020603050405020304" pitchFamily="18" charset="0"/>
              </a:rPr>
              <a:t>可读不可写的文本显示区域称为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标签</a:t>
            </a:r>
            <a:r>
              <a:rPr lang="zh-CN" altLang="en-US" sz="2800" dirty="0">
                <a:latin typeface="Times New Roman" panose="02020603050405020304" pitchFamily="18" charset="0"/>
              </a:rPr>
              <a:t>，例如提示用户输入的文字。</a:t>
            </a:r>
          </a:p>
          <a:p>
            <a:pPr marL="533400" indent="-533400"/>
            <a:r>
              <a:rPr lang="zh-CN" altLang="en-US" sz="2800" dirty="0">
                <a:latin typeface="Times New Roman" panose="02020603050405020304" pitchFamily="18" charset="0"/>
              </a:rPr>
              <a:t>标签用</a:t>
            </a:r>
            <a:r>
              <a:rPr lang="en-US" altLang="zh-CN" sz="2800">
                <a:latin typeface="Times New Roman" panose="02020603050405020304" pitchFamily="18" charset="0"/>
              </a:rPr>
              <a:t>Label</a:t>
            </a:r>
            <a:r>
              <a:rPr lang="zh-CN" altLang="en-US" sz="2800" dirty="0">
                <a:latin typeface="Times New Roman" panose="02020603050405020304" pitchFamily="18" charset="0"/>
              </a:rPr>
              <a:t>类的对象表示，</a:t>
            </a:r>
            <a:r>
              <a:rPr lang="en-US" altLang="zh-CN" sz="2800">
                <a:latin typeface="Times New Roman" panose="02020603050405020304" pitchFamily="18" charset="0"/>
              </a:rPr>
              <a:t>Label </a:t>
            </a:r>
            <a:r>
              <a:rPr lang="zh-CN" altLang="en-US" sz="2800" dirty="0">
                <a:latin typeface="Times New Roman" panose="02020603050405020304" pitchFamily="18" charset="0"/>
              </a:rPr>
              <a:t>类的构造方法：</a:t>
            </a:r>
            <a:r>
              <a:rPr lang="en-US" altLang="zh-CN" sz="2800" b="1">
                <a:latin typeface="Times New Roman" panose="02020603050405020304" pitchFamily="18" charset="0"/>
              </a:rPr>
              <a:t>Label</a:t>
            </a:r>
            <a:r>
              <a:rPr lang="en-US" altLang="zh-CN" sz="2800">
                <a:latin typeface="Times New Roman" panose="02020603050405020304" pitchFamily="18" charset="0"/>
              </a:rPr>
              <a:t> (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</a:rPr>
              <a:t>String name, </a:t>
            </a:r>
            <a:r>
              <a:rPr lang="en-US" altLang="zh-CN" sz="2800" err="1">
                <a:solidFill>
                  <a:schemeClr val="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</a:rPr>
              <a:t> align</a:t>
            </a:r>
            <a:r>
              <a:rPr lang="en-US" altLang="zh-CN" sz="2800">
                <a:latin typeface="Times New Roman" panose="02020603050405020304" pitchFamily="18" charset="0"/>
              </a:rPr>
              <a:t>);</a:t>
            </a:r>
          </a:p>
          <a:p>
            <a:pPr marL="533400" indent="-533400"/>
            <a:r>
              <a:rPr lang="zh-CN" altLang="en-US" sz="2800" dirty="0">
                <a:latin typeface="Times New Roman" panose="02020603050405020304" pitchFamily="18" charset="0"/>
              </a:rPr>
              <a:t>例如：</a:t>
            </a:r>
            <a:r>
              <a:rPr lang="en-US" altLang="zh-CN" sz="2800">
                <a:latin typeface="Times New Roman" panose="02020603050405020304" pitchFamily="18" charset="0"/>
              </a:rPr>
              <a:t>Label a = new Label (</a:t>
            </a:r>
            <a:r>
              <a:rPr lang="en-US" altLang="zh-CN" sz="2800" b="1">
                <a:latin typeface="Times New Roman" panose="02020603050405020304" pitchFamily="18" charset="0"/>
              </a:rPr>
              <a:t>"</a:t>
            </a:r>
            <a:r>
              <a:rPr lang="zh-CN" altLang="en-US" sz="2800" dirty="0">
                <a:latin typeface="Times New Roman" panose="02020603050405020304" pitchFamily="18" charset="0"/>
              </a:rPr>
              <a:t>姓名</a:t>
            </a:r>
            <a:r>
              <a:rPr lang="en-US" altLang="zh-CN" sz="2800" b="1">
                <a:latin typeface="Times New Roman" panose="02020603050405020304" pitchFamily="18" charset="0"/>
              </a:rPr>
              <a:t>"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err="1">
                <a:latin typeface="Times New Roman" panose="02020603050405020304" pitchFamily="18" charset="0"/>
              </a:rPr>
              <a:t>Label.LEFT</a:t>
            </a:r>
            <a:r>
              <a:rPr lang="en-US" altLang="zh-CN" sz="2800"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4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charRg st="4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10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charRg st="10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8130" name="标题 161793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8.5.2  </a:t>
            </a:r>
            <a:r>
              <a:rPr lang="zh-CN" altLang="en-US" sz="4000" b="1" dirty="0">
                <a:latin typeface="Times New Roman" panose="02020603050405020304" pitchFamily="18" charset="0"/>
              </a:rPr>
              <a:t>文本框和文本区</a:t>
            </a:r>
          </a:p>
        </p:txBody>
      </p:sp>
      <p:sp>
        <p:nvSpPr>
          <p:cNvPr id="161795" name="内容占位符 161794"/>
          <p:cNvSpPr>
            <a:spLocks noGrp="1"/>
          </p:cNvSpPr>
          <p:nvPr>
            <p:ph idx="1"/>
          </p:nvPr>
        </p:nvSpPr>
        <p:spPr>
          <a:xfrm>
            <a:off x="323850" y="2060575"/>
            <a:ext cx="8424863" cy="4392613"/>
          </a:xfrm>
        </p:spPr>
        <p:txBody>
          <a:bodyPr anchor="t"/>
          <a:lstStyle/>
          <a:p>
            <a:pPr marL="533400" indent="-533400"/>
            <a:r>
              <a:rPr lang="en-US" altLang="zh-CN" sz="2400">
                <a:latin typeface="Times New Roman" panose="02020603050405020304" pitchFamily="18" charset="0"/>
              </a:rPr>
              <a:t>Java </a:t>
            </a:r>
            <a:r>
              <a:rPr lang="zh-CN" altLang="en-US" sz="2400" dirty="0">
                <a:latin typeface="Times New Roman" panose="02020603050405020304" pitchFamily="18" charset="0"/>
              </a:rPr>
              <a:t>中处理文本的组件有两个：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单行文本输入框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多行文本输入区 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TextArea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marL="533400" indent="-533400"/>
            <a:r>
              <a:rPr lang="zh-CN" altLang="en-US" sz="2400" dirty="0">
                <a:latin typeface="Times New Roman" panose="02020603050405020304" pitchFamily="18" charset="0"/>
              </a:rPr>
              <a:t>构造方法：</a:t>
            </a:r>
          </a:p>
          <a:p>
            <a:pPr marL="914400" lvl="1" indent="-457200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TextField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latin typeface="Times New Roman" panose="02020603050405020304" pitchFamily="18" charset="0"/>
              </a:rPr>
              <a:t>tf</a:t>
            </a:r>
            <a:r>
              <a:rPr lang="en-US" altLang="zh-CN" sz="2400">
                <a:latin typeface="Times New Roman" panose="02020603050405020304" pitchFamily="18" charset="0"/>
              </a:rPr>
              <a:t> = new </a:t>
            </a:r>
            <a:r>
              <a:rPr lang="en-US" altLang="zh-CN" sz="2400" err="1">
                <a:latin typeface="Times New Roman" panose="02020603050405020304" pitchFamily="18" charset="0"/>
              </a:rPr>
              <a:t>TextField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b="1">
                <a:latin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</a:rPr>
              <a:t>你好</a:t>
            </a:r>
            <a:r>
              <a:rPr lang="en-US" altLang="zh-CN" sz="2400" b="1"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latin typeface="Times New Roman" panose="02020603050405020304" pitchFamily="18" charset="0"/>
              </a:rPr>
              <a:t>, 8);</a:t>
            </a:r>
          </a:p>
          <a:p>
            <a:pPr marL="914400" lvl="1" indent="-457200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TextArea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latin typeface="Times New Roman" panose="02020603050405020304" pitchFamily="18" charset="0"/>
              </a:rPr>
              <a:t>ta</a:t>
            </a:r>
            <a:r>
              <a:rPr lang="en-US" altLang="zh-CN" sz="2400">
                <a:latin typeface="Times New Roman" panose="02020603050405020304" pitchFamily="18" charset="0"/>
              </a:rPr>
              <a:t> = new </a:t>
            </a:r>
            <a:r>
              <a:rPr lang="en-US" altLang="zh-CN" sz="2400" err="1">
                <a:latin typeface="Times New Roman" panose="02020603050405020304" pitchFamily="18" charset="0"/>
              </a:rPr>
              <a:t>TextArea</a:t>
            </a:r>
            <a:r>
              <a:rPr lang="en-US" altLang="zh-CN" sz="2400">
                <a:latin typeface="Times New Roman" panose="02020603050405020304" pitchFamily="18" charset="0"/>
              </a:rPr>
              <a:t> ( 3, 4 );</a:t>
            </a:r>
          </a:p>
          <a:p>
            <a:pPr marL="914400" lvl="1" indent="-457200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ta.setText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b="1">
                <a:latin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</a:rPr>
              <a:t>你好！</a:t>
            </a:r>
            <a:r>
              <a:rPr lang="en-US" altLang="zh-CN" sz="2400" b="1"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</a:p>
          <a:p>
            <a:pPr marL="533400" indent="-533400"/>
            <a:r>
              <a:rPr lang="zh-CN" altLang="en-US" sz="2400" dirty="0">
                <a:latin typeface="Times New Roman" panose="02020603050405020304" pitchFamily="18" charset="0"/>
              </a:rPr>
              <a:t>相关方法：</a:t>
            </a:r>
          </a:p>
          <a:p>
            <a:pPr marL="914400" lvl="1" indent="-457200">
              <a:buSzTx/>
              <a:buAutoNum type="circleNumDbPlain"/>
            </a:pPr>
            <a:r>
              <a:rPr lang="en-US" altLang="zh-CN" sz="2400">
                <a:latin typeface="Times New Roman" panose="02020603050405020304" pitchFamily="18" charset="0"/>
              </a:rPr>
              <a:t>void </a:t>
            </a:r>
            <a:r>
              <a:rPr lang="en-US" altLang="zh-CN" sz="2400" b="1" err="1">
                <a:latin typeface="Times New Roman" panose="02020603050405020304" pitchFamily="18" charset="0"/>
              </a:rPr>
              <a:t>setEchoChar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char c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</a:p>
          <a:p>
            <a:pPr marL="914400" lvl="1" indent="-457200">
              <a:buSzTx/>
              <a:buAutoNum type="circleNumDbPlain"/>
            </a:pPr>
            <a:r>
              <a:rPr lang="en-US" altLang="zh-CN" sz="2400">
                <a:latin typeface="Times New Roman" panose="02020603050405020304" pitchFamily="18" charset="0"/>
              </a:rPr>
              <a:t>void </a:t>
            </a:r>
            <a:r>
              <a:rPr lang="en-US" altLang="zh-CN" sz="2400" b="1">
                <a:latin typeface="Times New Roman" panose="02020603050405020304" pitchFamily="18" charset="0"/>
              </a:rPr>
              <a:t>append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String s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</a:p>
          <a:p>
            <a:pPr marL="914400" lvl="1" indent="-457200">
              <a:buSzTx/>
              <a:buAutoNum type="circleNumDbPlain"/>
            </a:pPr>
            <a:r>
              <a:rPr lang="en-US" altLang="zh-CN" sz="2400">
                <a:latin typeface="Times New Roman" panose="02020603050405020304" pitchFamily="18" charset="0"/>
              </a:rPr>
              <a:t>void </a:t>
            </a:r>
            <a:r>
              <a:rPr lang="en-US" altLang="zh-CN" sz="2400" b="1">
                <a:latin typeface="Times New Roman" panose="02020603050405020304" pitchFamily="18" charset="0"/>
              </a:rPr>
              <a:t>insert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String s, index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1796" name="圆角矩形标注 161795"/>
          <p:cNvSpPr/>
          <p:nvPr/>
        </p:nvSpPr>
        <p:spPr>
          <a:xfrm>
            <a:off x="4427538" y="4508500"/>
            <a:ext cx="1439862" cy="503238"/>
          </a:xfrm>
          <a:prstGeom prst="wedgeRoundRectCallout">
            <a:avLst>
              <a:gd name="adj1" fmla="val -125412"/>
              <a:gd name="adj2" fmla="val 73977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TextField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1797" name="圆角矩形标注 161796"/>
          <p:cNvSpPr/>
          <p:nvPr/>
        </p:nvSpPr>
        <p:spPr>
          <a:xfrm>
            <a:off x="4859338" y="5373688"/>
            <a:ext cx="1439862" cy="503237"/>
          </a:xfrm>
          <a:prstGeom prst="wedgeRoundRectCallout">
            <a:avLst>
              <a:gd name="adj1" fmla="val -96194"/>
              <a:gd name="adj2" fmla="val 23815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TextArea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1798" name="圆角矩形标注 161797"/>
          <p:cNvSpPr/>
          <p:nvPr/>
        </p:nvSpPr>
        <p:spPr>
          <a:xfrm>
            <a:off x="5364163" y="6092825"/>
            <a:ext cx="1439862" cy="503238"/>
          </a:xfrm>
          <a:prstGeom prst="wedgeRoundRectCallout">
            <a:avLst>
              <a:gd name="adj1" fmla="val -90023"/>
              <a:gd name="adj2" fmla="val -2981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TextArea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5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charRg st="5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0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charRg st="10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3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charRg st="137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5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charRg st="157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6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charRg st="163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9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1795">
                                            <p:txEl>
                                              <p:charRg st="19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21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1795">
                                            <p:txEl>
                                              <p:charRg st="214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3844" name="矩形 163843"/>
          <p:cNvSpPr/>
          <p:nvPr/>
        </p:nvSpPr>
        <p:spPr>
          <a:xfrm>
            <a:off x="323850" y="260350"/>
            <a:ext cx="8496300" cy="6121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import </a:t>
            </a:r>
            <a:r>
              <a:rPr lang="en-US" altLang="zh-CN" sz="2000" b="1" err="1">
                <a:latin typeface="Times New Roman" panose="02020603050405020304" pitchFamily="18" charset="0"/>
              </a:rPr>
              <a:t>java.awt</a:t>
            </a:r>
            <a:r>
              <a:rPr lang="en-US" altLang="zh-CN" sz="2000" b="1">
                <a:latin typeface="Times New Roman" panose="02020603050405020304" pitchFamily="18" charset="0"/>
              </a:rPr>
              <a:t>.*;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public class E8_8 {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err="1">
                <a:latin typeface="Times New Roman" panose="02020603050405020304" pitchFamily="18" charset="0"/>
              </a:rPr>
              <a:t>args</a:t>
            </a:r>
            <a:r>
              <a:rPr lang="en-US" altLang="zh-CN" sz="2000" b="1">
                <a:latin typeface="Times New Roman" panose="02020603050405020304" pitchFamily="18" charset="0"/>
              </a:rPr>
              <a:t>[]) {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Frame f = new Frame("</a:t>
            </a:r>
            <a:r>
              <a:rPr lang="zh-CN" altLang="en-US" sz="2000" b="1" dirty="0">
                <a:latin typeface="Times New Roman" panose="02020603050405020304" pitchFamily="18" charset="0"/>
              </a:rPr>
              <a:t>系统登陆</a:t>
            </a:r>
            <a:r>
              <a:rPr lang="en-US" altLang="zh-CN" sz="2000" b="1">
                <a:latin typeface="Times New Roman" panose="02020603050405020304" pitchFamily="18" charset="0"/>
              </a:rPr>
              <a:t>");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t1 = new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用户名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");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t2 = new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密码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");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t3 = new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请输入用户名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");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t4 = new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TextField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请输入密码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"); </a:t>
            </a: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f.setSize</a:t>
            </a:r>
            <a:r>
              <a:rPr lang="en-US" altLang="zh-CN" sz="2000" b="1">
                <a:latin typeface="Times New Roman" panose="02020603050405020304" pitchFamily="18" charset="0"/>
              </a:rPr>
              <a:t> (400, 400);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f.setLayout</a:t>
            </a:r>
            <a:r>
              <a:rPr lang="en-US" altLang="zh-CN" sz="2000" b="1">
                <a:latin typeface="Times New Roman" panose="02020603050405020304" pitchFamily="18" charset="0"/>
              </a:rPr>
              <a:t> (null);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t1.setBounds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40,40,120, 20</a:t>
            </a:r>
            <a:r>
              <a:rPr lang="en-US" altLang="zh-CN" sz="2000" b="1">
                <a:latin typeface="Times New Roman" panose="02020603050405020304" pitchFamily="18" charset="0"/>
              </a:rPr>
              <a:t>);          t2.setBounds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40,80,120, 20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t3.setBounds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200,40,120, 20</a:t>
            </a:r>
            <a:r>
              <a:rPr lang="en-US" altLang="zh-CN" sz="2000" b="1">
                <a:latin typeface="Times New Roman" panose="02020603050405020304" pitchFamily="18" charset="0"/>
              </a:rPr>
              <a:t>);        t4.setBounds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200,80,120, 20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t1.setEditable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CN" sz="2000" b="1">
                <a:latin typeface="Times New Roman" panose="02020603050405020304" pitchFamily="18" charset="0"/>
              </a:rPr>
              <a:t>);                       t2.setEditable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t4.setEchoChar('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');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t1</a:t>
            </a:r>
            <a:r>
              <a:rPr lang="en-US" altLang="zh-CN" sz="2000" b="1">
                <a:latin typeface="Times New Roman" panose="02020603050405020304" pitchFamily="18" charset="0"/>
              </a:rPr>
              <a:t>);	 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t2</a:t>
            </a:r>
            <a:r>
              <a:rPr lang="en-US" altLang="zh-CN" sz="2000" b="1">
                <a:latin typeface="Times New Roman" panose="02020603050405020304" pitchFamily="18" charset="0"/>
              </a:rPr>
              <a:t>);	  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t3</a:t>
            </a:r>
            <a:r>
              <a:rPr lang="en-US" altLang="zh-CN" sz="2000" b="1">
                <a:latin typeface="Times New Roman" panose="02020603050405020304" pitchFamily="18" charset="0"/>
              </a:rPr>
              <a:t>);	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t4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System.out.println(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t1.getText()</a:t>
            </a:r>
            <a:r>
              <a:rPr lang="en-US" altLang="zh-CN" sz="2000" b="1">
                <a:latin typeface="Times New Roman" panose="02020603050405020304" pitchFamily="18" charset="0"/>
              </a:rPr>
              <a:t>);    System.out.println(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t2.getText()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System.out.println(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t3.getText()</a:t>
            </a:r>
            <a:r>
              <a:rPr lang="en-US" altLang="zh-CN" sz="2000" b="1">
                <a:latin typeface="Times New Roman" panose="02020603050405020304" pitchFamily="18" charset="0"/>
              </a:rPr>
              <a:t>);    System.out.println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(t4.getText()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f.setVisible(true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marL="469900" indent="-469900" algn="just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4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11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44">
                                            <p:txEl>
                                              <p:charRg st="115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44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19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44">
                                            <p:txEl>
                                              <p:charRg st="192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23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3844">
                                            <p:txEl>
                                              <p:charRg st="234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278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44">
                                            <p:txEl>
                                              <p:charRg st="278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302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3844">
                                            <p:txEl>
                                              <p:charRg st="302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324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3844">
                                            <p:txEl>
                                              <p:charRg st="324" end="3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395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44">
                                            <p:txEl>
                                              <p:charRg st="395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466" end="5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844">
                                            <p:txEl>
                                              <p:charRg st="466" end="5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538" end="5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844">
                                            <p:txEl>
                                              <p:charRg st="538" end="5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561" end="6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844">
                                            <p:txEl>
                                              <p:charRg st="561" end="6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610" end="6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3844">
                                            <p:txEl>
                                              <p:charRg st="610" end="6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683" end="7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3844">
                                            <p:txEl>
                                              <p:charRg st="683" end="7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756" end="7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3844">
                                            <p:txEl>
                                              <p:charRg st="756" end="7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778" end="7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3844">
                                            <p:txEl>
                                              <p:charRg st="778" end="7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charRg st="781" end="7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3844">
                                            <p:txEl>
                                              <p:charRg st="781" end="7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0178" name="标题 162817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8.5.4  </a:t>
            </a:r>
            <a:r>
              <a:rPr lang="zh-CN" altLang="en-US" sz="4000" b="1" dirty="0">
                <a:latin typeface="Times New Roman" panose="02020603050405020304" pitchFamily="18" charset="0"/>
              </a:rPr>
              <a:t>单、复选按钮和列表</a:t>
            </a:r>
          </a:p>
        </p:txBody>
      </p:sp>
      <p:sp>
        <p:nvSpPr>
          <p:cNvPr id="162819" name="内容占位符 162818"/>
          <p:cNvSpPr>
            <a:spLocks noGrp="1"/>
          </p:cNvSpPr>
          <p:nvPr>
            <p:ph idx="1"/>
          </p:nvPr>
        </p:nvSpPr>
        <p:spPr>
          <a:xfrm>
            <a:off x="179388" y="2060575"/>
            <a:ext cx="8820150" cy="4392613"/>
          </a:xfrm>
        </p:spPr>
        <p:txBody>
          <a:bodyPr anchor="t"/>
          <a:lstStyle/>
          <a:p>
            <a:pPr marL="533400" indent="-533400"/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复选框：</a:t>
            </a:r>
            <a:r>
              <a:rPr lang="zh-CN" altLang="en-US" sz="2800" dirty="0">
                <a:latin typeface="Times New Roman" panose="02020603050405020304" pitchFamily="18" charset="0"/>
              </a:rPr>
              <a:t>可以让用户选取多个项目的组件。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Checkbox cb1 = new </a:t>
            </a:r>
            <a:r>
              <a:rPr lang="en-US" altLang="zh-CN" sz="2400" b="1">
                <a:latin typeface="Times New Roman" panose="02020603050405020304" pitchFamily="18" charset="0"/>
              </a:rPr>
              <a:t>Checkbox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系统管理员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Checkbox cb2 = new </a:t>
            </a:r>
            <a:r>
              <a:rPr lang="en-US" altLang="zh-CN" sz="2400" b="1">
                <a:latin typeface="Times New Roman" panose="02020603050405020304" pitchFamily="18" charset="0"/>
              </a:rPr>
              <a:t>Checkbox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", true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Checkbox cb3 = new </a:t>
            </a:r>
            <a:r>
              <a:rPr lang="en-US" altLang="zh-CN" sz="2400" b="1">
                <a:latin typeface="Times New Roman" panose="02020603050405020304" pitchFamily="18" charset="0"/>
              </a:rPr>
              <a:t>Checkbox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过客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", true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  </a:t>
            </a:r>
          </a:p>
          <a:p>
            <a:pPr marL="533400" indent="-533400"/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单选按钮组：</a:t>
            </a:r>
            <a:r>
              <a:rPr lang="zh-CN" altLang="en-US" sz="2800" dirty="0">
                <a:latin typeface="Times New Roman" panose="02020603050405020304" pitchFamily="18" charset="0"/>
              </a:rPr>
              <a:t>只能让用户选取一个项目的组件。</a:t>
            </a:r>
          </a:p>
          <a:p>
            <a:pPr marL="914400" lvl="1" indent="-457200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CheckboxGroup</a:t>
            </a:r>
            <a:r>
              <a:rPr lang="en-US" altLang="zh-CN" sz="2400">
                <a:latin typeface="Times New Roman" panose="02020603050405020304" pitchFamily="18" charset="0"/>
              </a:rPr>
              <a:t> g = new </a:t>
            </a:r>
            <a:r>
              <a:rPr lang="en-US" altLang="zh-CN" sz="2400" b="1" err="1">
                <a:latin typeface="Times New Roman" panose="02020603050405020304" pitchFamily="18" charset="0"/>
              </a:rPr>
              <a:t>CheckboxGroup</a:t>
            </a:r>
            <a:r>
              <a:rPr lang="en-US" altLang="zh-CN" sz="2400">
                <a:latin typeface="Times New Roman" panose="02020603050405020304" pitchFamily="18" charset="0"/>
              </a:rPr>
              <a:t> ( );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cb1.</a:t>
            </a:r>
            <a:r>
              <a:rPr lang="en-US" altLang="zh-CN" sz="2400" b="1">
                <a:latin typeface="Times New Roman" panose="02020603050405020304" pitchFamily="18" charset="0"/>
              </a:rPr>
              <a:t>setCheckboxGroup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(g);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cb2.</a:t>
            </a:r>
            <a:r>
              <a:rPr lang="en-US" altLang="zh-CN" sz="2400" b="1">
                <a:latin typeface="Times New Roman" panose="02020603050405020304" pitchFamily="18" charset="0"/>
              </a:rPr>
              <a:t>setCheckboxGroup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(g);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cb3.</a:t>
            </a:r>
            <a:r>
              <a:rPr lang="en-US" altLang="zh-CN" sz="2400" b="1">
                <a:latin typeface="Times New Roman" panose="02020603050405020304" pitchFamily="18" charset="0"/>
              </a:rPr>
              <a:t>setCheckboxGroup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(g);</a:t>
            </a:r>
          </a:p>
        </p:txBody>
      </p:sp>
      <p:sp>
        <p:nvSpPr>
          <p:cNvPr id="162820" name="任意多边形 162819"/>
          <p:cNvSpPr/>
          <p:nvPr/>
        </p:nvSpPr>
        <p:spPr>
          <a:xfrm>
            <a:off x="139700" y="2805113"/>
            <a:ext cx="576263" cy="2232025"/>
          </a:xfrm>
          <a:custGeom>
            <a:avLst/>
            <a:gdLst/>
            <a:ahLst/>
            <a:cxnLst/>
            <a:rect l="0" t="0" r="0" b="0"/>
            <a:pathLst>
              <a:path w="371" h="1315">
                <a:moveTo>
                  <a:pt x="371" y="0"/>
                </a:moveTo>
                <a:cubicBezTo>
                  <a:pt x="238" y="71"/>
                  <a:pt x="106" y="143"/>
                  <a:pt x="53" y="317"/>
                </a:cubicBezTo>
                <a:cubicBezTo>
                  <a:pt x="0" y="491"/>
                  <a:pt x="0" y="877"/>
                  <a:pt x="53" y="1043"/>
                </a:cubicBezTo>
                <a:cubicBezTo>
                  <a:pt x="106" y="1209"/>
                  <a:pt x="318" y="1270"/>
                  <a:pt x="371" y="1315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4869" name="矩形 164868"/>
          <p:cNvSpPr/>
          <p:nvPr/>
        </p:nvSpPr>
        <p:spPr>
          <a:xfrm>
            <a:off x="323850" y="115888"/>
            <a:ext cx="8496300" cy="6265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import </a:t>
            </a:r>
            <a:r>
              <a:rPr lang="en-US" altLang="zh-CN" sz="2000" b="1" err="1">
                <a:latin typeface="Times New Roman" panose="02020603050405020304" pitchFamily="18" charset="0"/>
              </a:rPr>
              <a:t>java.awt</a:t>
            </a:r>
            <a:r>
              <a:rPr lang="en-US" altLang="zh-CN" sz="2000" b="1">
                <a:latin typeface="Times New Roman" panose="02020603050405020304" pitchFamily="18" charset="0"/>
              </a:rPr>
              <a:t>.*;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public class E8_13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err="1">
                <a:latin typeface="Times New Roman" panose="02020603050405020304" pitchFamily="18" charset="0"/>
              </a:rPr>
              <a:t>args</a:t>
            </a:r>
            <a:r>
              <a:rPr lang="en-US" altLang="zh-CN" sz="2000" b="1">
                <a:latin typeface="Times New Roman" panose="02020603050405020304" pitchFamily="18" charset="0"/>
              </a:rPr>
              <a:t>[])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Frame f = new Frame("</a:t>
            </a:r>
            <a:r>
              <a:rPr lang="zh-CN" altLang="en-US" sz="2000" b="1" dirty="0">
                <a:latin typeface="Times New Roman" panose="02020603050405020304" pitchFamily="18" charset="0"/>
              </a:rPr>
              <a:t>多项选择组件</a:t>
            </a:r>
            <a:r>
              <a:rPr lang="en-US" altLang="zh-CN" sz="2000" b="1">
                <a:latin typeface="Times New Roman" panose="02020603050405020304" pitchFamily="18" charset="0"/>
              </a:rPr>
              <a:t>");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		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系统管理员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		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cb2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", true);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		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cb3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过客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", true); 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f.setSize</a:t>
            </a:r>
            <a:r>
              <a:rPr lang="en-US" altLang="zh-CN" sz="2000" b="1">
                <a:latin typeface="Times New Roman" panose="02020603050405020304" pitchFamily="18" charset="0"/>
              </a:rPr>
              <a:t> (200, 200);		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f.setLayout</a:t>
            </a:r>
            <a:r>
              <a:rPr lang="en-US" altLang="zh-CN" sz="2000" b="1">
                <a:latin typeface="Times New Roman" panose="02020603050405020304" pitchFamily="18" charset="0"/>
              </a:rPr>
              <a:t> (null);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cb1.</a:t>
            </a:r>
            <a:r>
              <a:rPr lang="en-US" altLang="zh-CN" sz="2000" b="1">
                <a:latin typeface="Times New Roman" panose="02020603050405020304" pitchFamily="18" charset="0"/>
              </a:rPr>
              <a:t>setBounds (20,60,140,20);	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cb2</a:t>
            </a:r>
            <a:r>
              <a:rPr lang="en-US" altLang="zh-CN" sz="2000" b="1">
                <a:latin typeface="Times New Roman" panose="02020603050405020304" pitchFamily="18" charset="0"/>
              </a:rPr>
              <a:t>.setBounds (20,80,140,20);	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cb3.</a:t>
            </a:r>
            <a:r>
              <a:rPr lang="en-US" altLang="zh-CN" sz="2000" b="1">
                <a:latin typeface="Times New Roman" panose="02020603050405020304" pitchFamily="18" charset="0"/>
              </a:rPr>
              <a:t>setBounds (20,80,140,20);		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</a:t>
            </a:r>
            <a:r>
              <a:rPr lang="en-US" altLang="zh-CN" sz="2000" b="1">
                <a:latin typeface="Times New Roman" panose="02020603050405020304" pitchFamily="18" charset="0"/>
              </a:rPr>
              <a:t>);	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cb2</a:t>
            </a:r>
            <a:r>
              <a:rPr lang="en-US" altLang="zh-CN" sz="2000" b="1">
                <a:latin typeface="Times New Roman" panose="02020603050405020304" pitchFamily="18" charset="0"/>
              </a:rPr>
              <a:t>);	 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cb3</a:t>
            </a:r>
            <a:r>
              <a:rPr lang="en-US" altLang="zh-CN" sz="2000" b="1">
                <a:latin typeface="Times New Roman" panose="02020603050405020304" pitchFamily="18" charset="0"/>
              </a:rPr>
              <a:t>);	 		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f.setVisible(true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8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charRg st="84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11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charRg st="118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15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charRg st="159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204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4869">
                                            <p:txEl>
                                              <p:charRg st="204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250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4869">
                                            <p:txEl>
                                              <p:charRg st="250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276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4869">
                                            <p:txEl>
                                              <p:charRg st="276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298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4869">
                                            <p:txEl>
                                              <p:charRg st="298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331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4869">
                                            <p:txEl>
                                              <p:charRg st="331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364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4869">
                                            <p:txEl>
                                              <p:charRg st="364" end="4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400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4869">
                                            <p:txEl>
                                              <p:charRg st="400" end="4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416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869">
                                            <p:txEl>
                                              <p:charRg st="416" end="4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433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4869">
                                            <p:txEl>
                                              <p:charRg st="433" end="4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452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64869">
                                            <p:txEl>
                                              <p:charRg st="452" end="4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474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4869">
                                            <p:txEl>
                                              <p:charRg st="474" end="4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charRg st="477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64869">
                                            <p:txEl>
                                              <p:charRg st="477" end="4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5890" name="矩形 165889"/>
          <p:cNvSpPr/>
          <p:nvPr/>
        </p:nvSpPr>
        <p:spPr>
          <a:xfrm>
            <a:off x="323850" y="115888"/>
            <a:ext cx="8496300" cy="6265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import </a:t>
            </a:r>
            <a:r>
              <a:rPr lang="en-US" altLang="zh-CN" sz="2000" b="1" err="1">
                <a:latin typeface="Times New Roman" panose="02020603050405020304" pitchFamily="18" charset="0"/>
              </a:rPr>
              <a:t>java.awt</a:t>
            </a:r>
            <a:r>
              <a:rPr lang="en-US" altLang="zh-CN" sz="2000" b="1">
                <a:latin typeface="Times New Roman" panose="02020603050405020304" pitchFamily="18" charset="0"/>
              </a:rPr>
              <a:t>.*;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public class E8_14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err="1">
                <a:latin typeface="Times New Roman" panose="02020603050405020304" pitchFamily="18" charset="0"/>
              </a:rPr>
              <a:t>args</a:t>
            </a:r>
            <a:r>
              <a:rPr lang="en-US" altLang="zh-CN" sz="2000" b="1">
                <a:latin typeface="Times New Roman" panose="02020603050405020304" pitchFamily="18" charset="0"/>
              </a:rPr>
              <a:t>[])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Frame f = new Frame("</a:t>
            </a:r>
            <a:r>
              <a:rPr lang="zh-CN" altLang="en-US" sz="2000" b="1" dirty="0">
                <a:latin typeface="Times New Roman" panose="02020603050405020304" pitchFamily="18" charset="0"/>
              </a:rPr>
              <a:t>单项选择组件</a:t>
            </a:r>
            <a:r>
              <a:rPr lang="en-US" altLang="zh-CN" sz="2000" b="1"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		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系统管理员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		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cb2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用户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", true);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		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cb3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Checkbox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过客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", true); 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CheckboxGroup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CheckboxGroup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( 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.setCheckboxGroup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(g); 	cb2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.setCheckboxGroup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(g);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		cb3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.setCheckboxGroup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(g);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f.setSize</a:t>
            </a:r>
            <a:r>
              <a:rPr lang="en-US" altLang="zh-CN" sz="2000" b="1">
                <a:latin typeface="Times New Roman" panose="02020603050405020304" pitchFamily="18" charset="0"/>
              </a:rPr>
              <a:t> (200, 200);		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f.setLayout</a:t>
            </a:r>
            <a:r>
              <a:rPr lang="en-US" altLang="zh-CN" sz="2000" b="1">
                <a:latin typeface="Times New Roman" panose="02020603050405020304" pitchFamily="18" charset="0"/>
              </a:rPr>
              <a:t> (null);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cb1.</a:t>
            </a:r>
            <a:r>
              <a:rPr lang="en-US" altLang="zh-CN" sz="2000" b="1">
                <a:latin typeface="Times New Roman" panose="02020603050405020304" pitchFamily="18" charset="0"/>
              </a:rPr>
              <a:t>setBounds(20,60,140,20);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cb2</a:t>
            </a:r>
            <a:r>
              <a:rPr lang="en-US" altLang="zh-CN" sz="2000" b="1">
                <a:latin typeface="Times New Roman" panose="02020603050405020304" pitchFamily="18" charset="0"/>
              </a:rPr>
              <a:t>.setBounds(20,80,140,20);	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cb3.</a:t>
            </a:r>
            <a:r>
              <a:rPr lang="en-US" altLang="zh-CN" sz="2000" b="1">
                <a:latin typeface="Times New Roman" panose="02020603050405020304" pitchFamily="18" charset="0"/>
              </a:rPr>
              <a:t>setBounds(20,80,140,20);		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cb1</a:t>
            </a:r>
            <a:r>
              <a:rPr lang="en-US" altLang="zh-CN" sz="2000" b="1">
                <a:latin typeface="Times New Roman" panose="02020603050405020304" pitchFamily="18" charset="0"/>
              </a:rPr>
              <a:t>);	 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cb2</a:t>
            </a:r>
            <a:r>
              <a:rPr lang="en-US" altLang="zh-CN" sz="2000" b="1">
                <a:latin typeface="Times New Roman" panose="02020603050405020304" pitchFamily="18" charset="0"/>
              </a:rPr>
              <a:t>);	  f.add(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cb3</a:t>
            </a:r>
            <a:r>
              <a:rPr lang="en-US" altLang="zh-CN" sz="2000" b="1">
                <a:latin typeface="Times New Roman" panose="02020603050405020304" pitchFamily="18" charset="0"/>
              </a:rPr>
              <a:t>);	 		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f.setVisible(true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5891" name="矩形 165890"/>
          <p:cNvSpPr/>
          <p:nvPr/>
        </p:nvSpPr>
        <p:spPr>
          <a:xfrm>
            <a:off x="1042988" y="3068638"/>
            <a:ext cx="7273925" cy="7207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8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0">
                                            <p:txEl>
                                              <p:charRg st="84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11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90">
                                            <p:txEl>
                                              <p:charRg st="117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158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890">
                                            <p:txEl>
                                              <p:charRg st="158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203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5890">
                                            <p:txEl>
                                              <p:charRg st="203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249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5890">
                                            <p:txEl>
                                              <p:charRg st="249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292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5890">
                                            <p:txEl>
                                              <p:charRg st="292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347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5890">
                                            <p:txEl>
                                              <p:charRg st="347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375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5890">
                                            <p:txEl>
                                              <p:charRg st="375" end="4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401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5890">
                                            <p:txEl>
                                              <p:charRg st="401" end="4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424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5890">
                                            <p:txEl>
                                              <p:charRg st="424" end="4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485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5890">
                                            <p:txEl>
                                              <p:charRg st="485" end="5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520" end="5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5890">
                                            <p:txEl>
                                              <p:charRg st="520" end="5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566" end="5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5890">
                                            <p:txEl>
                                              <p:charRg st="566" end="5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588" end="5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5890">
                                            <p:txEl>
                                              <p:charRg st="588" end="5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charRg st="591" end="5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5890">
                                            <p:txEl>
                                              <p:charRg st="591" end="5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6915" name="内容占位符 166914"/>
          <p:cNvSpPr>
            <a:spLocks noGrp="1"/>
          </p:cNvSpPr>
          <p:nvPr>
            <p:ph idx="1"/>
          </p:nvPr>
        </p:nvSpPr>
        <p:spPr>
          <a:xfrm>
            <a:off x="323850" y="1916113"/>
            <a:ext cx="8642350" cy="4537075"/>
          </a:xfrm>
        </p:spPr>
        <p:txBody>
          <a:bodyPr anchor="t"/>
          <a:lstStyle/>
          <a:p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下拉列表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(Choice)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Choice Language = new </a:t>
            </a:r>
            <a:r>
              <a:rPr lang="en-US" altLang="zh-CN" sz="2400" b="1">
                <a:latin typeface="Times New Roman" panose="02020603050405020304" pitchFamily="18" charset="0"/>
              </a:rPr>
              <a:t>Choice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 );</a:t>
            </a:r>
          </a:p>
          <a:p>
            <a:pPr lvl="1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Language.add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英语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</a:p>
          <a:p>
            <a:pPr lvl="1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Language.add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中文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</a:p>
          <a:p>
            <a:pPr lvl="1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Language.add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法文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列表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(List)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List u = new </a:t>
            </a:r>
            <a:r>
              <a:rPr lang="en-US" altLang="zh-CN" sz="2400" b="1">
                <a:latin typeface="Times New Roman" panose="02020603050405020304" pitchFamily="18" charset="0"/>
              </a:rPr>
              <a:t>List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( 3, true );</a:t>
            </a:r>
          </a:p>
          <a:p>
            <a:pPr lvl="1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u.add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大学英语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</a:p>
          <a:p>
            <a:pPr lvl="1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u.add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计算机网络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</a:p>
          <a:p>
            <a:pPr lvl="1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u.add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数据结构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6" name="圆角矩形标注 166915"/>
          <p:cNvSpPr/>
          <p:nvPr/>
        </p:nvSpPr>
        <p:spPr>
          <a:xfrm>
            <a:off x="3132138" y="4221163"/>
            <a:ext cx="1368425" cy="431800"/>
          </a:xfrm>
          <a:prstGeom prst="wedgeRoundRectCallout">
            <a:avLst>
              <a:gd name="adj1" fmla="val -37704"/>
              <a:gd name="adj2" fmla="val 7867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选项个数</a:t>
            </a:r>
          </a:p>
        </p:txBody>
      </p:sp>
      <p:sp>
        <p:nvSpPr>
          <p:cNvPr id="166917" name="圆角矩形标注 166916"/>
          <p:cNvSpPr/>
          <p:nvPr/>
        </p:nvSpPr>
        <p:spPr>
          <a:xfrm>
            <a:off x="4859338" y="4364038"/>
            <a:ext cx="1368425" cy="431800"/>
          </a:xfrm>
          <a:prstGeom prst="wedgeRoundRectCallout">
            <a:avLst>
              <a:gd name="adj1" fmla="val -112528"/>
              <a:gd name="adj2" fmla="val 67648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可以多选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5298" name="标题 167937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8.5.5  </a:t>
            </a:r>
            <a:r>
              <a:rPr lang="zh-CN" altLang="en-US" sz="4000" b="1" dirty="0">
                <a:latin typeface="Times New Roman" panose="02020603050405020304" pitchFamily="18" charset="0"/>
              </a:rPr>
              <a:t>对话框和文件对话框</a:t>
            </a:r>
          </a:p>
        </p:txBody>
      </p:sp>
      <p:sp>
        <p:nvSpPr>
          <p:cNvPr id="167939" name="内容占位符 167938"/>
          <p:cNvSpPr>
            <a:spLocks noGrp="1"/>
          </p:cNvSpPr>
          <p:nvPr>
            <p:ph idx="1"/>
          </p:nvPr>
        </p:nvSpPr>
        <p:spPr>
          <a:xfrm>
            <a:off x="179388" y="2060575"/>
            <a:ext cx="8820150" cy="4392613"/>
          </a:xfrm>
        </p:spPr>
        <p:txBody>
          <a:bodyPr anchor="t"/>
          <a:lstStyle/>
          <a:p>
            <a:pPr marL="533400" indent="-533400"/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对话框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(Dialog)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对话框本身是一个容器，但必须包含在某个</a:t>
            </a:r>
            <a:r>
              <a:rPr lang="en-US" altLang="zh-CN" sz="2800">
                <a:latin typeface="Times New Roman" panose="02020603050405020304" pitchFamily="18" charset="0"/>
              </a:rPr>
              <a:t>Frame</a:t>
            </a:r>
            <a:r>
              <a:rPr lang="zh-CN" altLang="en-US" sz="2800" dirty="0">
                <a:latin typeface="Times New Roman" panose="02020603050405020304" pitchFamily="18" charset="0"/>
              </a:rPr>
              <a:t>中，且不能被其他容器所包含。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  =  new Frame 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对话框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 </a:t>
            </a:r>
            <a:r>
              <a:rPr lang="en-US" altLang="zh-CN" sz="2400">
                <a:latin typeface="Times New Roman" panose="02020603050405020304" pitchFamily="18" charset="0"/>
              </a:rPr>
              <a:t>); 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= new Dialog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(f,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"ok", false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533400" indent="-533400"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7941" name="圆角矩形标注 167940"/>
          <p:cNvSpPr/>
          <p:nvPr/>
        </p:nvSpPr>
        <p:spPr>
          <a:xfrm>
            <a:off x="1331913" y="4316413"/>
            <a:ext cx="1800225" cy="720725"/>
          </a:xfrm>
          <a:prstGeom prst="wedgeRoundRectCallout">
            <a:avLst>
              <a:gd name="adj1" fmla="val 34657"/>
              <a:gd name="adj2" fmla="val -123569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指明对话框 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属于 </a:t>
            </a:r>
            <a:r>
              <a:rPr lang="en-US" altLang="zh-CN" sz="2000" b="1">
                <a:latin typeface="Times New Roman" panose="02020603050405020304" pitchFamily="18" charset="0"/>
              </a:rPr>
              <a:t>Frame f</a:t>
            </a:r>
          </a:p>
        </p:txBody>
      </p:sp>
      <p:sp>
        <p:nvSpPr>
          <p:cNvPr id="167942" name="圆角矩形标注 167941"/>
          <p:cNvSpPr/>
          <p:nvPr/>
        </p:nvSpPr>
        <p:spPr>
          <a:xfrm>
            <a:off x="3276600" y="4437063"/>
            <a:ext cx="1943100" cy="504825"/>
          </a:xfrm>
          <a:prstGeom prst="wedgeRoundRectCallout">
            <a:avLst>
              <a:gd name="adj1" fmla="val -39704"/>
              <a:gd name="adj2" fmla="val -18019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 对话框的标题</a:t>
            </a:r>
          </a:p>
        </p:txBody>
      </p:sp>
      <p:sp>
        <p:nvSpPr>
          <p:cNvPr id="167943" name="圆角矩形标注 167942"/>
          <p:cNvSpPr/>
          <p:nvPr/>
        </p:nvSpPr>
        <p:spPr>
          <a:xfrm>
            <a:off x="5435600" y="3716338"/>
            <a:ext cx="2016125" cy="720725"/>
          </a:xfrm>
          <a:prstGeom prst="wedgeRoundRectCallout">
            <a:avLst>
              <a:gd name="adj1" fmla="val -105986"/>
              <a:gd name="adj2" fmla="val -39648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 对话框打开后是否强制响应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/>
      <p:bldP spid="167942" grpId="0" animBg="1"/>
      <p:bldP spid="1679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8962" name="矩形 168961"/>
          <p:cNvSpPr/>
          <p:nvPr/>
        </p:nvSpPr>
        <p:spPr>
          <a:xfrm>
            <a:off x="323850" y="115888"/>
            <a:ext cx="8569325" cy="6553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import java.awt.*;   import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java.awt.event</a:t>
            </a:r>
            <a:r>
              <a:rPr lang="en-US" altLang="zh-CN" sz="2000" b="1" dirty="0">
                <a:latin typeface="Times New Roman" panose="02020603050405020304" pitchFamily="18" charset="0"/>
              </a:rPr>
              <a:t>.*;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 class E8_15 extends Frame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implements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ActionListener</a:t>
            </a: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Frame f = new Frame ("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对话框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Dialog d = new Dialog</a:t>
            </a:r>
            <a:r>
              <a:rPr lang="en-US" altLang="zh-CN" sz="2000" b="1" dirty="0">
                <a:latin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f, "ok", false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 void go ( )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Button b = new Button ("ok");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Label l = new Label ("Welcome to come! 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("Center", b);</a:t>
            </a:r>
            <a:r>
              <a:rPr lang="en-US" altLang="zh-CN" sz="2000" b="1" dirty="0">
                <a:latin typeface="Times New Roman" panose="02020603050405020304" pitchFamily="18" charset="0"/>
              </a:rPr>
              <a:t> 	      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f.setBounds</a:t>
            </a:r>
            <a:r>
              <a:rPr lang="en-US" altLang="zh-CN" sz="2000" b="1" dirty="0">
                <a:latin typeface="Times New Roman" panose="02020603050405020304" pitchFamily="18" charset="0"/>
              </a:rPr>
              <a:t> (200, 200, 200, 200);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("Center", l);</a:t>
            </a:r>
            <a:r>
              <a:rPr lang="en-US" altLang="zh-CN" sz="2000" b="1" dirty="0">
                <a:latin typeface="Times New Roman" panose="02020603050405020304" pitchFamily="18" charset="0"/>
              </a:rPr>
              <a:t> 		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.setBounds</a:t>
            </a:r>
            <a:r>
              <a:rPr lang="en-US" altLang="zh-CN" sz="2000" b="1" dirty="0">
                <a:latin typeface="Times New Roman" panose="02020603050405020304" pitchFamily="18" charset="0"/>
              </a:rPr>
              <a:t> (300, 300, 150, 80);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b.addActionListener</a:t>
            </a:r>
            <a:r>
              <a:rPr lang="en-US" altLang="zh-CN" sz="2000" b="1" dirty="0">
                <a:latin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f.setVisible</a:t>
            </a:r>
            <a:r>
              <a:rPr lang="en-US" altLang="zh-CN" sz="2000" b="1" dirty="0">
                <a:latin typeface="Times New Roman" panose="02020603050405020304" pitchFamily="18" charset="0"/>
              </a:rPr>
              <a:t> (true);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public void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actionPerformed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ActionEvent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e)</a:t>
            </a: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{ 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d.setVisible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(true);  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</a:rPr>
              <a:t>[]) {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E8_15 e = new E8_15( 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e.go</a:t>
            </a:r>
            <a:r>
              <a:rPr lang="en-US" altLang="zh-CN" sz="2000" b="1" dirty="0">
                <a:latin typeface="Times New Roman" panose="02020603050405020304" pitchFamily="18" charset="0"/>
              </a:rPr>
              <a:t> ();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68964" name="矩形 168963"/>
          <p:cNvSpPr/>
          <p:nvPr/>
        </p:nvSpPr>
        <p:spPr>
          <a:xfrm>
            <a:off x="1163638" y="3452813"/>
            <a:ext cx="3600450" cy="2873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68965" name="矩形 168964"/>
          <p:cNvSpPr/>
          <p:nvPr/>
        </p:nvSpPr>
        <p:spPr>
          <a:xfrm>
            <a:off x="4211638" y="549275"/>
            <a:ext cx="3600450" cy="2873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68966" name="直接连接符 168965"/>
          <p:cNvSpPr/>
          <p:nvPr/>
        </p:nvSpPr>
        <p:spPr>
          <a:xfrm flipV="1">
            <a:off x="3635375" y="836613"/>
            <a:ext cx="1944688" cy="26638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68967" name="直接连接符 168966"/>
          <p:cNvSpPr/>
          <p:nvPr/>
        </p:nvSpPr>
        <p:spPr>
          <a:xfrm flipH="1">
            <a:off x="6156325" y="836613"/>
            <a:ext cx="576263" cy="37449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4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charRg st="4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8962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62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17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8962">
                                            <p:txEl>
                                              <p:charRg st="179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20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8962">
                                            <p:txEl>
                                              <p:charRg st="201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233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8962">
                                            <p:txEl>
                                              <p:charRg st="233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278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8962">
                                            <p:txEl>
                                              <p:charRg st="278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351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8962">
                                            <p:txEl>
                                              <p:charRg st="351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410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8962">
                                            <p:txEl>
                                              <p:charRg st="410" end="4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440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8962">
                                            <p:txEl>
                                              <p:charRg st="440" end="4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463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8962">
                                            <p:txEl>
                                              <p:charRg st="463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466" end="5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68962">
                                            <p:txEl>
                                              <p:charRg st="466" end="5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540" end="5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8962">
                                            <p:txEl>
                                              <p:charRg st="540" end="5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584" end="6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68962">
                                            <p:txEl>
                                              <p:charRg st="584" end="6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613" end="6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68962">
                                            <p:txEl>
                                              <p:charRg st="613" end="6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625" end="6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68962">
                                            <p:txEl>
                                              <p:charRg st="625" end="6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charRg st="627" end="6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68962">
                                            <p:txEl>
                                              <p:charRg st="627" end="6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39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9987" name="内容占位符 169986"/>
          <p:cNvSpPr>
            <a:spLocks noGrp="1"/>
          </p:cNvSpPr>
          <p:nvPr>
            <p:ph idx="1"/>
          </p:nvPr>
        </p:nvSpPr>
        <p:spPr>
          <a:xfrm>
            <a:off x="179388" y="2060575"/>
            <a:ext cx="8820150" cy="4392613"/>
          </a:xfrm>
        </p:spPr>
        <p:txBody>
          <a:bodyPr anchor="t"/>
          <a:lstStyle/>
          <a:p>
            <a:pPr marL="533400" indent="-533400"/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文件对话框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FileDialog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  =  new Frame (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文件对话框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 </a:t>
            </a:r>
            <a:r>
              <a:rPr lang="en-US" altLang="zh-CN" sz="2400">
                <a:latin typeface="Times New Roman" panose="02020603050405020304" pitchFamily="18" charset="0"/>
              </a:rPr>
              <a:t>); </a:t>
            </a:r>
          </a:p>
          <a:p>
            <a:pPr marL="914400" lvl="1" indent="-457200">
              <a:buNone/>
            </a:pPr>
            <a:r>
              <a:rPr lang="en-US" altLang="zh-CN" sz="2400" err="1">
                <a:latin typeface="Times New Roman" panose="02020603050405020304" pitchFamily="18" charset="0"/>
              </a:rPr>
              <a:t>fd</a:t>
            </a:r>
            <a:r>
              <a:rPr lang="en-US" altLang="zh-CN" sz="2400">
                <a:latin typeface="Times New Roman" panose="02020603050405020304" pitchFamily="18" charset="0"/>
              </a:rPr>
              <a:t> = new </a:t>
            </a:r>
            <a:r>
              <a:rPr lang="en-US" altLang="zh-CN" sz="2400" err="1">
                <a:latin typeface="Times New Roman" panose="02020603050405020304" pitchFamily="18" charset="0"/>
              </a:rPr>
              <a:t>FileDialog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(f,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"open", </a:t>
            </a:r>
            <a:r>
              <a:rPr lang="en-US" altLang="zh-CN" sz="2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FileDialog.LOAD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);</a:t>
            </a:r>
          </a:p>
          <a:p>
            <a:pPr marL="914400" lvl="1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533400" indent="-533400"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9988" name="圆角矩形标注 169987"/>
          <p:cNvSpPr/>
          <p:nvPr/>
        </p:nvSpPr>
        <p:spPr>
          <a:xfrm>
            <a:off x="827088" y="3933825"/>
            <a:ext cx="2160587" cy="720725"/>
          </a:xfrm>
          <a:prstGeom prst="wedgeRoundRectCallout">
            <a:avLst>
              <a:gd name="adj1" fmla="val 70426"/>
              <a:gd name="adj2" fmla="val -12929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指明文件对话框 </a:t>
            </a:r>
            <a:r>
              <a:rPr lang="en-US" altLang="zh-CN" sz="2000" b="1" err="1">
                <a:latin typeface="Times New Roman" panose="02020603050405020304" pitchFamily="18" charset="0"/>
              </a:rPr>
              <a:t>fd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属于 </a:t>
            </a:r>
            <a:r>
              <a:rPr lang="en-US" altLang="zh-CN" sz="2000" b="1">
                <a:latin typeface="Times New Roman" panose="02020603050405020304" pitchFamily="18" charset="0"/>
              </a:rPr>
              <a:t>Frame f</a:t>
            </a:r>
          </a:p>
        </p:txBody>
      </p:sp>
      <p:sp>
        <p:nvSpPr>
          <p:cNvPr id="169989" name="圆角矩形标注 169988"/>
          <p:cNvSpPr/>
          <p:nvPr/>
        </p:nvSpPr>
        <p:spPr>
          <a:xfrm>
            <a:off x="3419475" y="4149725"/>
            <a:ext cx="1728788" cy="719138"/>
          </a:xfrm>
          <a:prstGeom prst="wedgeRoundRectCallout">
            <a:avLst>
              <a:gd name="adj1" fmla="val -14829"/>
              <a:gd name="adj2" fmla="val -153093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 文件对话框的标题</a:t>
            </a:r>
          </a:p>
        </p:txBody>
      </p:sp>
      <p:sp>
        <p:nvSpPr>
          <p:cNvPr id="169990" name="圆角矩形标注 169989"/>
          <p:cNvSpPr/>
          <p:nvPr/>
        </p:nvSpPr>
        <p:spPr>
          <a:xfrm>
            <a:off x="5435600" y="3716338"/>
            <a:ext cx="2232025" cy="433387"/>
          </a:xfrm>
          <a:prstGeom prst="wedgeRoundRectCallout">
            <a:avLst>
              <a:gd name="adj1" fmla="val -40116"/>
              <a:gd name="adj2" fmla="val -126921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 打开文件对话框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  <p:bldP spid="1699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410" name="标题 124929"/>
          <p:cNvSpPr>
            <a:spLocks noGrp="1"/>
          </p:cNvSpPr>
          <p:nvPr>
            <p:ph type="title"/>
          </p:nvPr>
        </p:nvSpPr>
        <p:spPr>
          <a:xfrm>
            <a:off x="900113" y="404813"/>
            <a:ext cx="7772400" cy="1143000"/>
          </a:xfrm>
        </p:spPr>
        <p:txBody>
          <a:bodyPr anchor="b"/>
          <a:lstStyle/>
          <a:p>
            <a:pPr algn="ctr"/>
            <a:r>
              <a:rPr lang="en-US" altLang="zh-CN" sz="3600" b="1">
                <a:solidFill>
                  <a:schemeClr val="folHlink"/>
                </a:solidFill>
                <a:ea typeface="黑体" panose="02010609060101010101" pitchFamily="2" charset="-122"/>
              </a:rPr>
              <a:t>Java </a:t>
            </a:r>
            <a:r>
              <a:rPr lang="zh-CN" altLang="en-US" sz="3600" b="1" dirty="0">
                <a:solidFill>
                  <a:schemeClr val="folHlink"/>
                </a:solidFill>
                <a:ea typeface="黑体" panose="02010609060101010101" pitchFamily="2" charset="-122"/>
              </a:rPr>
              <a:t>图形用户界面概述</a:t>
            </a:r>
          </a:p>
        </p:txBody>
      </p:sp>
      <p:sp>
        <p:nvSpPr>
          <p:cNvPr id="124931" name="内容占位符 124930"/>
          <p:cNvSpPr>
            <a:spLocks noGrp="1"/>
          </p:cNvSpPr>
          <p:nvPr>
            <p:ph idx="1"/>
          </p:nvPr>
        </p:nvSpPr>
        <p:spPr>
          <a:xfrm>
            <a:off x="684213" y="2020888"/>
            <a:ext cx="7991475" cy="4648200"/>
          </a:xfrm>
        </p:spPr>
        <p:txBody>
          <a:bodyPr anchor="t"/>
          <a:lstStyle/>
          <a:p>
            <a:pPr>
              <a:lnSpc>
                <a:spcPct val="130000"/>
              </a:lnSpc>
              <a:buSzPct val="80000"/>
            </a:pPr>
            <a:r>
              <a:rPr lang="zh-CN" altLang="en-US" sz="2400" dirty="0">
                <a:ea typeface="楷体_GB2312" pitchFamily="49" charset="-122"/>
              </a:rPr>
              <a:t>图形用户界面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Graphics User Interface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缩写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GUI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zh-CN" altLang="en-US" sz="2400" dirty="0">
                <a:ea typeface="楷体_GB2312" pitchFamily="49" charset="-122"/>
              </a:rPr>
              <a:t>指以图形的方式与用户实现交互的应用程序界面。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中有两个包：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java.awt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err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javax.swing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。实现了图形用户界面的所有基本元素，这些基本元素包括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容器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组件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布局管理器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等；</a:t>
            </a:r>
          </a:p>
          <a:p>
            <a:pPr>
              <a:lnSpc>
                <a:spcPct val="130000"/>
              </a:lnSpc>
              <a:buSzPct val="80000"/>
            </a:pP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组件</a:t>
            </a:r>
            <a:r>
              <a:rPr lang="zh-CN" altLang="en-US" sz="2400" dirty="0">
                <a:ea typeface="楷体_GB2312" pitchFamily="49" charset="-122"/>
              </a:rPr>
              <a:t>是与用户实现交互操作的部件，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容器</a:t>
            </a:r>
            <a:r>
              <a:rPr lang="zh-CN" altLang="en-US" sz="2400" dirty="0">
                <a:ea typeface="楷体_GB2312" pitchFamily="49" charset="-122"/>
              </a:rPr>
              <a:t>是包容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组件</a:t>
            </a:r>
            <a:r>
              <a:rPr lang="zh-CN" altLang="en-US" sz="2400" dirty="0">
                <a:ea typeface="楷体_GB2312" pitchFamily="49" charset="-122"/>
              </a:rPr>
              <a:t>的部件，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布局管理器</a:t>
            </a:r>
            <a:r>
              <a:rPr lang="zh-CN" altLang="en-US" sz="2400" dirty="0">
                <a:ea typeface="楷体_GB2312" pitchFamily="49" charset="-122"/>
              </a:rPr>
              <a:t>是管理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组件</a:t>
            </a: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容器</a:t>
            </a:r>
            <a:r>
              <a:rPr lang="zh-CN" altLang="en-US" sz="2400" dirty="0">
                <a:ea typeface="楷体_GB2312" pitchFamily="49" charset="-122"/>
              </a:rPr>
              <a:t>中布局的部件。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40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1010" name="矩形 171009"/>
          <p:cNvSpPr/>
          <p:nvPr/>
        </p:nvSpPr>
        <p:spPr>
          <a:xfrm>
            <a:off x="323850" y="115888"/>
            <a:ext cx="8569325" cy="6553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import </a:t>
            </a:r>
            <a:r>
              <a:rPr lang="en-US" altLang="zh-CN" sz="2000" b="1" err="1">
                <a:latin typeface="Times New Roman" panose="02020603050405020304" pitchFamily="18" charset="0"/>
              </a:rPr>
              <a:t>java.awt</a:t>
            </a:r>
            <a:r>
              <a:rPr lang="en-US" altLang="zh-CN" sz="2000" b="1">
                <a:latin typeface="Times New Roman" panose="02020603050405020304" pitchFamily="18" charset="0"/>
              </a:rPr>
              <a:t>.*;   import </a:t>
            </a:r>
            <a:r>
              <a:rPr lang="en-US" altLang="zh-CN" sz="2000" b="1" err="1">
                <a:latin typeface="Times New Roman" panose="02020603050405020304" pitchFamily="18" charset="0"/>
              </a:rPr>
              <a:t>java.awt.event</a:t>
            </a:r>
            <a:r>
              <a:rPr lang="en-US" altLang="zh-CN" sz="2000" b="1">
                <a:latin typeface="Times New Roman" panose="02020603050405020304" pitchFamily="18" charset="0"/>
              </a:rPr>
              <a:t>.*;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public class E8_16 extends Frame 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implements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ActionListener</a:t>
            </a:r>
            <a:r>
              <a:rPr lang="en-US" altLang="zh-CN" sz="2000" b="1">
                <a:latin typeface="Times New Roman" panose="02020603050405020304" pitchFamily="18" charset="0"/>
              </a:rPr>
              <a:t>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Frame f = new Frame ("</a:t>
            </a:r>
            <a:r>
              <a:rPr lang="zh-CN" altLang="en-US" sz="2000" b="1" dirty="0">
                <a:latin typeface="Times New Roman" panose="02020603050405020304" pitchFamily="18" charset="0"/>
              </a:rPr>
              <a:t>文件对话框</a:t>
            </a:r>
            <a:r>
              <a:rPr lang="en-US" altLang="zh-CN" sz="2000" b="1"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FileDialog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fd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= new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FileDialog</a:t>
            </a:r>
            <a:r>
              <a:rPr lang="en-US" altLang="zh-CN" sz="2000" b="1">
                <a:latin typeface="Times New Roman" panose="02020603050405020304" pitchFamily="18" charset="0"/>
              </a:rPr>
              <a:t>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f, "open", </a:t>
            </a:r>
            <a:r>
              <a:rPr lang="en-US" altLang="zh-CN" sz="20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FileDialog.LOAD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public void go ( )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Button b = new Button ("open");		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f.setBounds</a:t>
            </a:r>
            <a:r>
              <a:rPr lang="en-US" altLang="zh-CN" sz="2000" b="1">
                <a:latin typeface="Times New Roman" panose="02020603050405020304" pitchFamily="18" charset="0"/>
              </a:rPr>
              <a:t> (200, 200, 200, 200);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f.add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("Center", b);</a:t>
            </a:r>
            <a:r>
              <a:rPr lang="en-US" altLang="zh-CN" sz="2000" b="1">
                <a:latin typeface="Times New Roman" panose="02020603050405020304" pitchFamily="18" charset="0"/>
              </a:rPr>
              <a:t> 	               		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b.addActionListener</a:t>
            </a:r>
            <a:r>
              <a:rPr lang="en-US" altLang="zh-CN" sz="2000" b="1">
                <a:latin typeface="Times New Roman" panose="02020603050405020304" pitchFamily="18" charset="0"/>
              </a:rPr>
              <a:t> (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f.setVisible</a:t>
            </a:r>
            <a:r>
              <a:rPr lang="en-US" altLang="zh-CN" sz="2000" b="1">
                <a:latin typeface="Times New Roman" panose="02020603050405020304" pitchFamily="18" charset="0"/>
              </a:rPr>
              <a:t> (true);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public void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actionPerformed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ActionEvent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e)</a:t>
            </a:r>
            <a:r>
              <a:rPr lang="en-US" altLang="zh-CN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{  </a:t>
            </a:r>
            <a:r>
              <a:rPr lang="en-US" altLang="zh-CN" sz="2000" b="1" err="1">
                <a:solidFill>
                  <a:schemeClr val="folHlink"/>
                </a:solidFill>
                <a:latin typeface="Times New Roman" panose="02020603050405020304" pitchFamily="18" charset="0"/>
              </a:rPr>
              <a:t>fd.setVisible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 (true);  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err="1">
                <a:latin typeface="Times New Roman" panose="02020603050405020304" pitchFamily="18" charset="0"/>
              </a:rPr>
              <a:t>args</a:t>
            </a:r>
            <a:r>
              <a:rPr lang="en-US" altLang="zh-CN" sz="2000" b="1">
                <a:latin typeface="Times New Roman" panose="02020603050405020304" pitchFamily="18" charset="0"/>
              </a:rPr>
              <a:t>[]) {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E8_16 e = new E8_16 ( 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 err="1">
                <a:latin typeface="Times New Roman" panose="02020603050405020304" pitchFamily="18" charset="0"/>
              </a:rPr>
              <a:t>e.go</a:t>
            </a:r>
            <a:r>
              <a:rPr lang="en-US" altLang="zh-CN" sz="2000" b="1">
                <a:latin typeface="Times New Roman" panose="02020603050405020304" pitchFamily="18" charset="0"/>
              </a:rPr>
              <a:t> ();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71011" name="矩形 171010"/>
          <p:cNvSpPr/>
          <p:nvPr/>
        </p:nvSpPr>
        <p:spPr>
          <a:xfrm>
            <a:off x="1163638" y="3082925"/>
            <a:ext cx="3600450" cy="2873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71012" name="矩形 171011"/>
          <p:cNvSpPr/>
          <p:nvPr/>
        </p:nvSpPr>
        <p:spPr>
          <a:xfrm>
            <a:off x="4211638" y="549275"/>
            <a:ext cx="3600450" cy="2873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71013" name="直接连接符 171012"/>
          <p:cNvSpPr/>
          <p:nvPr/>
        </p:nvSpPr>
        <p:spPr>
          <a:xfrm flipV="1">
            <a:off x="3635375" y="836613"/>
            <a:ext cx="1901825" cy="22320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1014" name="直接连接符 171013"/>
          <p:cNvSpPr/>
          <p:nvPr/>
        </p:nvSpPr>
        <p:spPr>
          <a:xfrm flipH="1">
            <a:off x="6300788" y="836613"/>
            <a:ext cx="431800" cy="33845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4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0">
                                            <p:txEl>
                                              <p:charRg st="4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10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1010">
                                            <p:txEl>
                                              <p:charRg st="108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14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1010">
                                            <p:txEl>
                                              <p:charRg st="14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20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1010">
                                            <p:txEl>
                                              <p:charRg st="202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224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1010">
                                            <p:txEl>
                                              <p:charRg st="224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261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1010">
                                            <p:txEl>
                                              <p:charRg st="261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297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1010">
                                            <p:txEl>
                                              <p:charRg st="297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340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1010">
                                            <p:txEl>
                                              <p:charRg st="340" end="3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370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1010">
                                            <p:txEl>
                                              <p:charRg st="370" end="3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393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1010">
                                            <p:txEl>
                                              <p:charRg st="393" end="3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396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1010">
                                            <p:txEl>
                                              <p:charRg st="396" end="4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471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1010">
                                            <p:txEl>
                                              <p:charRg st="471" end="5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515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1010">
                                            <p:txEl>
                                              <p:charRg st="515" end="5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545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71010">
                                            <p:txEl>
                                              <p:charRg st="545" end="5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10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charRg st="560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71010">
                                            <p:txEl>
                                              <p:charRg st="560" end="5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41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117693"/>
            <a:ext cx="7572396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import java.awt.*;   import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CountFrame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extends Frame implements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Label r;  	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value=0;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CountFrame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super("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统计按钮单击次数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r=new Label("...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结果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...");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Button b= new Button("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计数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add(b);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add(r);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b.addActionListener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(this);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e)   {  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value++;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r.setText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(" "+value);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public static void main (String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[]) { 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Frame x = new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CountFrame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 ); 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x.setSize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(400,100);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x.setVisible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(true); </a:t>
            </a:r>
          </a:p>
          <a:p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42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9394" name="标题 172033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en-US" altLang="zh-CN" sz="4000" b="1">
                <a:latin typeface="Times New Roman" panose="02020603050405020304" pitchFamily="18" charset="0"/>
              </a:rPr>
              <a:t>8.6  </a:t>
            </a:r>
            <a:r>
              <a:rPr lang="zh-CN" altLang="en-US" sz="4000" b="1" dirty="0">
                <a:latin typeface="Times New Roman" panose="02020603050405020304" pitchFamily="18" charset="0"/>
              </a:rPr>
              <a:t>事件处理机制</a:t>
            </a:r>
          </a:p>
        </p:txBody>
      </p:sp>
      <p:sp>
        <p:nvSpPr>
          <p:cNvPr id="172035" name="内容占位符 172034"/>
          <p:cNvSpPr>
            <a:spLocks noGrp="1"/>
          </p:cNvSpPr>
          <p:nvPr>
            <p:ph idx="1"/>
          </p:nvPr>
        </p:nvSpPr>
        <p:spPr>
          <a:xfrm>
            <a:off x="179388" y="2060575"/>
            <a:ext cx="8820150" cy="4392613"/>
          </a:xfrm>
        </p:spPr>
        <p:txBody>
          <a:bodyPr anchor="t"/>
          <a:lstStyle/>
          <a:p>
            <a:pPr marL="533400" indent="-533400"/>
            <a:r>
              <a:rPr lang="zh-CN" altLang="en-US" sz="2800" b="1" dirty="0">
                <a:latin typeface="Times New Roman" panose="02020603050405020304" pitchFamily="18" charset="0"/>
              </a:rPr>
              <a:t>当用户在图形界面上键入一个字符或者单击鼠标时，就会产生一个事件。</a:t>
            </a:r>
          </a:p>
          <a:p>
            <a:pPr marL="533400" indent="-533400"/>
            <a:r>
              <a:rPr lang="zh-CN" altLang="en-US" sz="2800" b="1" dirty="0">
                <a:latin typeface="Times New Roman" panose="02020603050405020304" pitchFamily="18" charset="0"/>
              </a:rPr>
              <a:t>应用程序只有通过处理界面上产生的事件才能和用户进行交互。</a:t>
            </a:r>
          </a:p>
          <a:p>
            <a:pPr marL="533400" indent="-533400"/>
            <a:r>
              <a:rPr lang="en-US" altLang="zh-CN" sz="2800" b="1" dirty="0">
                <a:latin typeface="Times New Roman" panose="02020603050405020304" pitchFamily="18" charset="0"/>
              </a:rPr>
              <a:t>AWT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的事件处理需要使用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java.awt.event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包，每个事件可以看成是其中某个事件类的对象。</a:t>
            </a:r>
          </a:p>
          <a:p>
            <a:pPr marL="533400" indent="-533400"/>
            <a:r>
              <a:rPr lang="en-US" altLang="zh-CN" sz="2800" b="1" dirty="0">
                <a:latin typeface="Times New Roman" panose="02020603050405020304" pitchFamily="18" charset="0"/>
              </a:rPr>
              <a:t>AWT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事件类可以分成两类：</a:t>
            </a:r>
            <a:r>
              <a:rPr lang="zh-CN" altLang="en-US" sz="2800" b="1" dirty="0"/>
              <a:t>低级事件和高级事件。</a:t>
            </a:r>
          </a:p>
          <a:p>
            <a:pPr marL="533400" indent="-533400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/>
              <a:pPr lvl="0" algn="r"/>
              <a:t>43</a:t>
            </a:fld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0418" name="标题 173057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</a:rPr>
              <a:t>低级事件</a:t>
            </a:r>
          </a:p>
        </p:txBody>
      </p:sp>
      <p:sp>
        <p:nvSpPr>
          <p:cNvPr id="173059" name="内容占位符 173058"/>
          <p:cNvSpPr>
            <a:spLocks noGrp="1"/>
          </p:cNvSpPr>
          <p:nvPr>
            <p:ph idx="1"/>
          </p:nvPr>
        </p:nvSpPr>
        <p:spPr>
          <a:xfrm>
            <a:off x="179388" y="2060575"/>
            <a:ext cx="8820150" cy="4392613"/>
          </a:xfrm>
        </p:spPr>
        <p:txBody>
          <a:bodyPr anchor="t"/>
          <a:lstStyle/>
          <a:p>
            <a:pPr marL="533400" indent="-5334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ComponentEvent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组件事件：组件尺寸的变化、移动）</a:t>
            </a:r>
          </a:p>
          <a:p>
            <a:pPr marL="533400" indent="-5334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KeyEvent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键盘事件：键按下、释放） </a:t>
            </a:r>
          </a:p>
          <a:p>
            <a:pPr marL="533400" indent="-5334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MouseEvent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鼠标事件：鼠标单击、释放、移动） </a:t>
            </a:r>
          </a:p>
          <a:p>
            <a:pPr marL="533400" indent="-5334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FocusEvent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焦点事件：焦点的获得和丢失） </a:t>
            </a:r>
          </a:p>
          <a:p>
            <a:pPr marL="533400" indent="-5334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ContainerEvent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容器事件：组件增加、移动）</a:t>
            </a:r>
          </a:p>
          <a:p>
            <a:pPr marL="533400" indent="-5334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WindowEvent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窗口事件：关闭窗口、激活窗口、图标化）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/>
              <a:pPr lvl="0" algn="r"/>
              <a:t>44</a:t>
            </a:fld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1442" name="标题 174081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 anchor="b"/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</a:rPr>
              <a:t>高级事件</a:t>
            </a:r>
          </a:p>
        </p:txBody>
      </p:sp>
      <p:sp>
        <p:nvSpPr>
          <p:cNvPr id="174083" name="内容占位符 174082"/>
          <p:cNvSpPr>
            <a:spLocks noGrp="1"/>
          </p:cNvSpPr>
          <p:nvPr>
            <p:ph idx="1"/>
          </p:nvPr>
        </p:nvSpPr>
        <p:spPr>
          <a:xfrm>
            <a:off x="179388" y="2133600"/>
            <a:ext cx="8820150" cy="4319588"/>
          </a:xfrm>
        </p:spPr>
        <p:txBody>
          <a:bodyPr anchor="t"/>
          <a:lstStyle/>
          <a:p>
            <a:pPr marL="609600" indent="-6096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ActionEvent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（动作事件：按钮按下，例如在</a:t>
            </a:r>
            <a:r>
              <a:rPr lang="en-US" altLang="zh-CN" sz="2800" b="1" err="1">
                <a:latin typeface="Times New Roman" panose="02020603050405020304" pitchFamily="18" charset="0"/>
              </a:rPr>
              <a:t>TextField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中按</a:t>
            </a:r>
            <a:r>
              <a:rPr lang="en-US" altLang="zh-CN" sz="2800" b="1">
                <a:latin typeface="Times New Roman" panose="02020603050405020304" pitchFamily="18" charset="0"/>
              </a:rPr>
              <a:t>Enter</a:t>
            </a:r>
            <a:r>
              <a:rPr lang="zh-CN" altLang="en-US" sz="2800" b="1" dirty="0">
                <a:latin typeface="Times New Roman" panose="02020603050405020304" pitchFamily="18" charset="0"/>
              </a:rPr>
              <a:t>键）</a:t>
            </a:r>
          </a:p>
          <a:p>
            <a:pPr marL="609600" indent="-6096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AdjustmentEvent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（调节事件：在滚动条上移动滑块）</a:t>
            </a:r>
          </a:p>
          <a:p>
            <a:pPr marL="609600" indent="-6096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TextEvent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（文本事件，改变文本对象）</a:t>
            </a:r>
          </a:p>
          <a:p>
            <a:pPr marL="609600" indent="-609600">
              <a:buSzTx/>
              <a:buAutoNum type="circleNumDbPlain"/>
            </a:pPr>
            <a:r>
              <a:rPr lang="en-US" altLang="zh-CN" sz="2800" b="1" err="1">
                <a:latin typeface="Times New Roman" panose="02020603050405020304" pitchFamily="18" charset="0"/>
              </a:rPr>
              <a:t>ItemEvent</a:t>
            </a:r>
            <a:r>
              <a:rPr lang="zh-CN" altLang="en-US" sz="2800" b="1" dirty="0">
                <a:latin typeface="Times New Roman" panose="02020603050405020304" pitchFamily="18" charset="0"/>
              </a:rPr>
              <a:t>（项目事件：如选中某些项目 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/>
              <a:pPr lvl="0" algn="r"/>
              <a:t>45</a:t>
            </a:fld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2466" name="标题 1751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事件及处理机制</a:t>
            </a:r>
          </a:p>
        </p:txBody>
      </p:sp>
      <p:sp>
        <p:nvSpPr>
          <p:cNvPr id="175107" name="内容占位符 175106"/>
          <p:cNvSpPr>
            <a:spLocks noGrp="1"/>
          </p:cNvSpPr>
          <p:nvPr>
            <p:ph idx="1"/>
          </p:nvPr>
        </p:nvSpPr>
        <p:spPr>
          <a:xfrm>
            <a:off x="684213" y="2017713"/>
            <a:ext cx="8270875" cy="4114800"/>
          </a:xfrm>
        </p:spPr>
        <p:txBody>
          <a:bodyPr anchor="t"/>
          <a:lstStyle/>
          <a:p>
            <a:pPr>
              <a:lnSpc>
                <a:spcPct val="90000"/>
              </a:lnSpc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在事件处理过程中，主要涉及三类对象：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Event——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事件</a:t>
            </a:r>
            <a:r>
              <a:rPr lang="zh-CN" altLang="en-US" b="1" dirty="0">
                <a:latin typeface="Times New Roman" panose="02020603050405020304" pitchFamily="18" charset="0"/>
              </a:rPr>
              <a:t>，用户在图形界面上进行操作时所触发的对象，例如在操作键盘时会触发事件类</a:t>
            </a:r>
            <a:r>
              <a:rPr lang="en-US" altLang="zh-CN" b="1" err="1">
                <a:latin typeface="Times New Roman" panose="02020603050405020304" pitchFamily="18" charset="0"/>
              </a:rPr>
              <a:t>KeyEvent</a:t>
            </a:r>
            <a:r>
              <a:rPr lang="zh-CN" altLang="en-US" b="1" dirty="0">
                <a:latin typeface="Times New Roman" panose="02020603050405020304" pitchFamily="18" charset="0"/>
              </a:rPr>
              <a:t>的一个对象，即键盘事件。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Event Source——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事件源</a:t>
            </a:r>
            <a:r>
              <a:rPr lang="zh-CN" altLang="en-US" b="1" dirty="0">
                <a:latin typeface="Times New Roman" panose="02020603050405020304" pitchFamily="18" charset="0"/>
              </a:rPr>
              <a:t>，事件发生的场所，通常就是各个组件，例如按钮</a:t>
            </a:r>
            <a:r>
              <a:rPr lang="en-US" altLang="zh-CN" b="1">
                <a:latin typeface="Times New Roman" panose="02020603050405020304" pitchFamily="18" charset="0"/>
              </a:rPr>
              <a:t>Button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Event Handler——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事件处理者</a:t>
            </a:r>
            <a:r>
              <a:rPr lang="zh-CN" altLang="en-US" b="1" dirty="0">
                <a:latin typeface="Times New Roman" panose="02020603050405020304" pitchFamily="18" charset="0"/>
              </a:rPr>
              <a:t>，接收事件对象并对其进行处理。事件处理者又称为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事件监听器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(Listener)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/>
              <a:pPr lvl="0" algn="r"/>
              <a:t>46</a:t>
            </a:fld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3490" name="标题 1761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事件及处理机制</a:t>
            </a:r>
          </a:p>
        </p:txBody>
      </p:sp>
      <p:sp>
        <p:nvSpPr>
          <p:cNvPr id="176131" name="内容占位符 1761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组件（事件源）触发一个相应类型的事件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此事件由相应类型的</a:t>
            </a:r>
            <a:r>
              <a:rPr lang="en-US" altLang="zh-CN" sz="2800" b="1">
                <a:latin typeface="Times New Roman" panose="02020603050405020304" pitchFamily="18" charset="0"/>
              </a:rPr>
              <a:t>Listener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zh-CN" altLang="zh-CN" sz="2800" b="1" dirty="0">
                <a:latin typeface="Times New Roman" panose="02020603050405020304" pitchFamily="18" charset="0"/>
              </a:rPr>
              <a:t>事件监听</a:t>
            </a:r>
            <a:r>
              <a:rPr lang="zh-CN" altLang="en-US" sz="2800" b="1" dirty="0">
                <a:latin typeface="Times New Roman" panose="02020603050405020304" pitchFamily="18" charset="0"/>
              </a:rPr>
              <a:t>器）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接收并处理</a:t>
            </a:r>
          </a:p>
        </p:txBody>
      </p:sp>
      <p:sp>
        <p:nvSpPr>
          <p:cNvPr id="63492" name="文本框 176131"/>
          <p:cNvSpPr txBox="1"/>
          <p:nvPr/>
        </p:nvSpPr>
        <p:spPr>
          <a:xfrm>
            <a:off x="5889625" y="5173663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76134" name="组合 176133"/>
          <p:cNvGrpSpPr/>
          <p:nvPr/>
        </p:nvGrpSpPr>
        <p:grpSpPr>
          <a:xfrm>
            <a:off x="1258888" y="4554538"/>
            <a:ext cx="1905000" cy="1143000"/>
            <a:chOff x="768" y="3072"/>
            <a:chExt cx="1200" cy="720"/>
          </a:xfrm>
        </p:grpSpPr>
        <p:grpSp>
          <p:nvGrpSpPr>
            <p:cNvPr id="63494" name="组合 176134"/>
            <p:cNvGrpSpPr/>
            <p:nvPr/>
          </p:nvGrpSpPr>
          <p:grpSpPr>
            <a:xfrm>
              <a:off x="768" y="3072"/>
              <a:ext cx="1104" cy="404"/>
              <a:chOff x="768" y="3072"/>
              <a:chExt cx="1104" cy="404"/>
            </a:xfrm>
          </p:grpSpPr>
          <p:graphicFrame>
            <p:nvGraphicFramePr>
              <p:cNvPr id="63495" name="对象 176135"/>
              <p:cNvGraphicFramePr>
                <a:graphicFrameLocks/>
              </p:cNvGraphicFramePr>
              <p:nvPr/>
            </p:nvGraphicFramePr>
            <p:xfrm>
              <a:off x="768" y="3072"/>
              <a:ext cx="1056" cy="404"/>
            </p:xfrm>
            <a:graphic>
              <a:graphicData uri="http://schemas.openxmlformats.org/presentationml/2006/ole">
                <p:oleObj spid="_x0000_s3076" r:id="rId3" imgW="777307" imgH="327619" progId="">
                  <p:embed/>
                </p:oleObj>
              </a:graphicData>
            </a:graphic>
          </p:graphicFrame>
          <p:sp>
            <p:nvSpPr>
              <p:cNvPr id="63496" name="文本框 176136"/>
              <p:cNvSpPr txBox="1"/>
              <p:nvPr/>
            </p:nvSpPr>
            <p:spPr>
              <a:xfrm>
                <a:off x="864" y="3120"/>
                <a:ext cx="100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>
                    <a:latin typeface="Times New Roman" panose="02020603050405020304" pitchFamily="18" charset="0"/>
                  </a:rPr>
                  <a:t>Button  1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497" name="文本框 176137"/>
            <p:cNvSpPr txBox="1"/>
            <p:nvPr/>
          </p:nvSpPr>
          <p:spPr>
            <a:xfrm>
              <a:off x="768" y="3504"/>
              <a:ext cx="120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事件源</a:t>
              </a:r>
            </a:p>
          </p:txBody>
        </p:sp>
      </p:grpSp>
      <p:grpSp>
        <p:nvGrpSpPr>
          <p:cNvPr id="176139" name="组合 176138"/>
          <p:cNvGrpSpPr/>
          <p:nvPr/>
        </p:nvGrpSpPr>
        <p:grpSpPr>
          <a:xfrm>
            <a:off x="6059488" y="4859338"/>
            <a:ext cx="2133600" cy="914400"/>
            <a:chOff x="3792" y="3264"/>
            <a:chExt cx="1344" cy="576"/>
          </a:xfrm>
        </p:grpSpPr>
        <p:sp>
          <p:nvSpPr>
            <p:cNvPr id="63499" name="椭圆 176139"/>
            <p:cNvSpPr/>
            <p:nvPr/>
          </p:nvSpPr>
          <p:spPr>
            <a:xfrm>
              <a:off x="3792" y="3264"/>
              <a:ext cx="1344" cy="576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 b="1">
                <a:latin typeface="Tahoma" panose="020B0604030504040204" pitchFamily="34" charset="0"/>
              </a:endParaRPr>
            </a:p>
          </p:txBody>
        </p:sp>
        <p:sp>
          <p:nvSpPr>
            <p:cNvPr id="63500" name="文本框 176140"/>
            <p:cNvSpPr txBox="1"/>
            <p:nvPr/>
          </p:nvSpPr>
          <p:spPr>
            <a:xfrm>
              <a:off x="3984" y="3264"/>
              <a:ext cx="1056" cy="523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接收事件</a:t>
              </a:r>
              <a:r>
                <a:rPr lang="en-US" altLang="en-US" sz="2400" b="1">
                  <a:latin typeface="Times New Roman" panose="02020603050405020304" pitchFamily="18" charset="0"/>
                </a:rPr>
                <a:t>e,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并做处理</a:t>
              </a:r>
            </a:p>
          </p:txBody>
        </p:sp>
      </p:grpSp>
      <p:grpSp>
        <p:nvGrpSpPr>
          <p:cNvPr id="176142" name="组合 176141"/>
          <p:cNvGrpSpPr/>
          <p:nvPr/>
        </p:nvGrpSpPr>
        <p:grpSpPr>
          <a:xfrm>
            <a:off x="5830888" y="3716338"/>
            <a:ext cx="2667000" cy="2209800"/>
            <a:chOff x="3648" y="2544"/>
            <a:chExt cx="1680" cy="1392"/>
          </a:xfrm>
        </p:grpSpPr>
        <p:sp>
          <p:nvSpPr>
            <p:cNvPr id="63502" name="矩形 176142"/>
            <p:cNvSpPr/>
            <p:nvPr/>
          </p:nvSpPr>
          <p:spPr>
            <a:xfrm>
              <a:off x="3648" y="2928"/>
              <a:ext cx="1680" cy="1008"/>
            </a:xfrm>
            <a:prstGeom prst="rect">
              <a:avLst/>
            </a:prstGeom>
            <a:noFill/>
            <a:ln w="12700" cap="sq" cmpd="sng">
              <a:solidFill>
                <a:srgbClr val="99CC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endParaRPr lang="zh-CN" altLang="en-US" b="1">
                <a:latin typeface="Tahoma" panose="020B0604030504040204" pitchFamily="34" charset="0"/>
              </a:endParaRPr>
            </a:p>
          </p:txBody>
        </p:sp>
        <p:sp>
          <p:nvSpPr>
            <p:cNvPr id="63503" name="文本框 176143"/>
            <p:cNvSpPr txBox="1"/>
            <p:nvPr/>
          </p:nvSpPr>
          <p:spPr>
            <a:xfrm>
              <a:off x="3840" y="2976"/>
              <a:ext cx="13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ActionListener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3504" name="文本框 176144"/>
            <p:cNvSpPr txBox="1"/>
            <p:nvPr/>
          </p:nvSpPr>
          <p:spPr>
            <a:xfrm>
              <a:off x="3840" y="2544"/>
              <a:ext cx="12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事件监听器</a:t>
              </a:r>
            </a:p>
          </p:txBody>
        </p:sp>
      </p:grpSp>
      <p:sp>
        <p:nvSpPr>
          <p:cNvPr id="176148" name="任意多边形 176147"/>
          <p:cNvSpPr/>
          <p:nvPr/>
        </p:nvSpPr>
        <p:spPr>
          <a:xfrm>
            <a:off x="3011488" y="4249738"/>
            <a:ext cx="2819400" cy="381000"/>
          </a:xfrm>
          <a:custGeom>
            <a:avLst/>
            <a:gdLst/>
            <a:ahLst/>
            <a:cxnLst/>
            <a:rect l="0" t="0" r="0" b="0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656" y="144"/>
                  <a:pt x="1824" y="240"/>
                </a:cubicBezTo>
              </a:path>
            </a:pathLst>
          </a:custGeom>
          <a:noFill/>
          <a:ln w="50800" cap="sq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76149" name="文本框 176148"/>
          <p:cNvSpPr txBox="1"/>
          <p:nvPr/>
        </p:nvSpPr>
        <p:spPr>
          <a:xfrm>
            <a:off x="3163888" y="4630738"/>
            <a:ext cx="2590800" cy="83099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触发</a:t>
            </a:r>
            <a:r>
              <a:rPr lang="en-US" altLang="en-US" sz="2400" b="1" err="1">
                <a:latin typeface="Times New Roman" panose="02020603050405020304" pitchFamily="18" charset="0"/>
              </a:rPr>
              <a:t>ActionEvent</a:t>
            </a:r>
            <a:r>
              <a:rPr lang="en-US" altLang="en-US" sz="2400" b="1">
                <a:latin typeface="Times New Roman" panose="02020603050405020304" pitchFamily="18" charset="0"/>
              </a:rPr>
              <a:t> 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6150" name="文本框 176149"/>
          <p:cNvSpPr txBox="1"/>
          <p:nvPr/>
        </p:nvSpPr>
        <p:spPr>
          <a:xfrm>
            <a:off x="3925888" y="4325938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点击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/>
      <p:bldP spid="176149" grpId="0"/>
      <p:bldP spid="1761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47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4514" name="标题 1771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事件及处理机制</a:t>
            </a:r>
          </a:p>
        </p:txBody>
      </p:sp>
      <p:sp>
        <p:nvSpPr>
          <p:cNvPr id="177158" name="矩形 177157"/>
          <p:cNvSpPr/>
          <p:nvPr/>
        </p:nvSpPr>
        <p:spPr>
          <a:xfrm>
            <a:off x="1919288" y="2030413"/>
            <a:ext cx="2005012" cy="461962"/>
          </a:xfrm>
          <a:prstGeom prst="rect">
            <a:avLst/>
          </a:prstGeom>
          <a:solidFill>
            <a:srgbClr val="FFFFE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400" dirty="0">
                <a:latin typeface="Arial" panose="020B0604020202020204" pitchFamily="34" charset="0"/>
              </a:rPr>
              <a:t>按  扭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77159" name="圆角矩形 177158"/>
          <p:cNvSpPr/>
          <p:nvPr/>
        </p:nvSpPr>
        <p:spPr>
          <a:xfrm>
            <a:off x="5508625" y="1963738"/>
            <a:ext cx="2835275" cy="528637"/>
          </a:xfrm>
          <a:prstGeom prst="roundRect">
            <a:avLst>
              <a:gd name="adj" fmla="val 50000"/>
            </a:avLst>
          </a:prstGeom>
          <a:solidFill>
            <a:srgbClr val="FFFFE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err="1">
                <a:latin typeface="Times New Roman" panose="02020603050405020304" pitchFamily="18" charset="0"/>
              </a:rPr>
              <a:t>ActionEvent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77161" name="直接连接符 177160"/>
          <p:cNvSpPr/>
          <p:nvPr/>
        </p:nvSpPr>
        <p:spPr>
          <a:xfrm>
            <a:off x="3975100" y="2214563"/>
            <a:ext cx="15335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7162" name="文本框 177161"/>
          <p:cNvSpPr txBox="1"/>
          <p:nvPr/>
        </p:nvSpPr>
        <p:spPr>
          <a:xfrm>
            <a:off x="3786188" y="1628775"/>
            <a:ext cx="20097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触发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77163" name="矩形 177162"/>
          <p:cNvSpPr/>
          <p:nvPr/>
        </p:nvSpPr>
        <p:spPr>
          <a:xfrm>
            <a:off x="2700338" y="3622675"/>
            <a:ext cx="5772150" cy="814388"/>
          </a:xfrm>
          <a:prstGeom prst="rect">
            <a:avLst/>
          </a:prstGeom>
          <a:solidFill>
            <a:srgbClr val="FFE5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</a:rPr>
              <a:t>public void </a:t>
            </a:r>
            <a:r>
              <a:rPr lang="en-US" altLang="zh-CN" sz="2400" err="1">
                <a:latin typeface="Times New Roman" panose="02020603050405020304" pitchFamily="18" charset="0"/>
              </a:rPr>
              <a:t>actionPerformed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err="1">
                <a:latin typeface="Times New Roman" panose="02020603050405020304" pitchFamily="18" charset="0"/>
              </a:rPr>
              <a:t>ActionEvent</a:t>
            </a:r>
            <a:r>
              <a:rPr lang="en-US" altLang="zh-CN" sz="2400">
                <a:latin typeface="Times New Roman" panose="02020603050405020304" pitchFamily="18" charset="0"/>
              </a:rPr>
              <a:t> e);</a:t>
            </a:r>
          </a:p>
        </p:txBody>
      </p:sp>
      <p:sp>
        <p:nvSpPr>
          <p:cNvPr id="177164" name="矩形 177163"/>
          <p:cNvSpPr/>
          <p:nvPr/>
        </p:nvSpPr>
        <p:spPr>
          <a:xfrm>
            <a:off x="2700338" y="3160713"/>
            <a:ext cx="5772150" cy="461962"/>
          </a:xfrm>
          <a:prstGeom prst="rect">
            <a:avLst/>
          </a:prstGeom>
          <a:solidFill>
            <a:srgbClr val="FFE5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err="1">
                <a:latin typeface="Times New Roman" panose="02020603050405020304" pitchFamily="18" charset="0"/>
              </a:rPr>
              <a:t>ActionListener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接口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77166" name="矩形 177165"/>
          <p:cNvSpPr/>
          <p:nvPr/>
        </p:nvSpPr>
        <p:spPr>
          <a:xfrm>
            <a:off x="3635375" y="4941888"/>
            <a:ext cx="3665538" cy="461962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监听器类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67" name="椭圆 177166"/>
          <p:cNvSpPr/>
          <p:nvPr/>
        </p:nvSpPr>
        <p:spPr>
          <a:xfrm>
            <a:off x="4572000" y="5876925"/>
            <a:ext cx="1797050" cy="792163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监听</a:t>
            </a:r>
            <a:r>
              <a:rPr lang="zh-CN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器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对象</a:t>
            </a:r>
          </a:p>
        </p:txBody>
      </p:sp>
      <p:sp>
        <p:nvSpPr>
          <p:cNvPr id="177168" name="文本框 177167"/>
          <p:cNvSpPr txBox="1"/>
          <p:nvPr/>
        </p:nvSpPr>
        <p:spPr>
          <a:xfrm>
            <a:off x="4572000" y="4508500"/>
            <a:ext cx="18669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实现   接口</a:t>
            </a:r>
          </a:p>
        </p:txBody>
      </p:sp>
      <p:sp>
        <p:nvSpPr>
          <p:cNvPr id="177169" name="直接连接符 177168"/>
          <p:cNvSpPr/>
          <p:nvPr/>
        </p:nvSpPr>
        <p:spPr>
          <a:xfrm flipH="1">
            <a:off x="6156325" y="2492375"/>
            <a:ext cx="647700" cy="6492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7171" name="直接连接符 177170"/>
          <p:cNvSpPr/>
          <p:nvPr/>
        </p:nvSpPr>
        <p:spPr>
          <a:xfrm>
            <a:off x="5508625" y="4437063"/>
            <a:ext cx="0" cy="504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7172" name="直接连接符 177171"/>
          <p:cNvSpPr/>
          <p:nvPr/>
        </p:nvSpPr>
        <p:spPr>
          <a:xfrm>
            <a:off x="5508625" y="5373688"/>
            <a:ext cx="0" cy="5032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7173" name="任意多边形 177172"/>
          <p:cNvSpPr/>
          <p:nvPr/>
        </p:nvSpPr>
        <p:spPr>
          <a:xfrm>
            <a:off x="6804025" y="4221163"/>
            <a:ext cx="2028825" cy="1092200"/>
          </a:xfrm>
          <a:custGeom>
            <a:avLst/>
            <a:gdLst/>
            <a:ahLst/>
            <a:cxnLst/>
            <a:rect l="0" t="0" r="0" b="0"/>
            <a:pathLst>
              <a:path w="1278" h="688">
                <a:moveTo>
                  <a:pt x="318" y="590"/>
                </a:moveTo>
                <a:cubicBezTo>
                  <a:pt x="798" y="639"/>
                  <a:pt x="1278" y="688"/>
                  <a:pt x="1225" y="590"/>
                </a:cubicBezTo>
                <a:cubicBezTo>
                  <a:pt x="1172" y="492"/>
                  <a:pt x="586" y="24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174" name="文本框 177173"/>
          <p:cNvSpPr txBox="1"/>
          <p:nvPr/>
        </p:nvSpPr>
        <p:spPr>
          <a:xfrm>
            <a:off x="7307263" y="5154613"/>
            <a:ext cx="1728787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重写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77176" name="任意多边形 177175"/>
          <p:cNvSpPr/>
          <p:nvPr/>
        </p:nvSpPr>
        <p:spPr>
          <a:xfrm>
            <a:off x="203200" y="2276475"/>
            <a:ext cx="4368800" cy="3960813"/>
          </a:xfrm>
          <a:custGeom>
            <a:avLst/>
            <a:gdLst/>
            <a:ahLst/>
            <a:cxnLst/>
            <a:rect l="0" t="0" r="0" b="0"/>
            <a:pathLst>
              <a:path w="2752" h="2495">
                <a:moveTo>
                  <a:pt x="1074" y="0"/>
                </a:moveTo>
                <a:cubicBezTo>
                  <a:pt x="790" y="200"/>
                  <a:pt x="506" y="401"/>
                  <a:pt x="393" y="726"/>
                </a:cubicBezTo>
                <a:cubicBezTo>
                  <a:pt x="280" y="1051"/>
                  <a:pt x="0" y="1656"/>
                  <a:pt x="393" y="1951"/>
                </a:cubicBezTo>
                <a:cubicBezTo>
                  <a:pt x="786" y="2246"/>
                  <a:pt x="1769" y="2370"/>
                  <a:pt x="2752" y="24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177" name="文本框 177176"/>
          <p:cNvSpPr txBox="1"/>
          <p:nvPr/>
        </p:nvSpPr>
        <p:spPr>
          <a:xfrm>
            <a:off x="179388" y="5802313"/>
            <a:ext cx="29527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zh-CN" sz="2400" err="1">
                <a:latin typeface="Times New Roman" panose="02020603050405020304" pitchFamily="18" charset="0"/>
              </a:rPr>
              <a:t>addActionListener</a:t>
            </a:r>
            <a:r>
              <a:rPr lang="en-US" altLang="zh-CN" sz="2400">
                <a:latin typeface="Times New Roman" panose="02020603050405020304" pitchFamily="18" charset="0"/>
              </a:rPr>
              <a:t>( )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59" grpId="0" animBg="1"/>
      <p:bldP spid="177162" grpId="0"/>
      <p:bldP spid="177163" grpId="0" animBg="1"/>
      <p:bldP spid="177164" grpId="0" animBg="1"/>
      <p:bldP spid="177166" grpId="0" animBg="1"/>
      <p:bldP spid="177167" grpId="0" animBg="1"/>
      <p:bldP spid="177168" grpId="0"/>
      <p:bldP spid="177174" grpId="0"/>
      <p:bldP spid="17717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/>
              <a:pPr lvl="0" algn="r"/>
              <a:t>48</a:t>
            </a:fld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5538" name="标题 1781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实现步骤</a:t>
            </a:r>
          </a:p>
        </p:txBody>
      </p:sp>
      <p:sp>
        <p:nvSpPr>
          <p:cNvPr id="178179" name="内容占位符 178178"/>
          <p:cNvSpPr>
            <a:spLocks noGrp="1"/>
          </p:cNvSpPr>
          <p:nvPr>
            <p:ph idx="1"/>
          </p:nvPr>
        </p:nvSpPr>
        <p:spPr>
          <a:xfrm>
            <a:off x="838200" y="1828800"/>
            <a:ext cx="7924800" cy="4114800"/>
          </a:xfrm>
        </p:spPr>
        <p:txBody>
          <a:bodyPr anchor="t"/>
          <a:lstStyle/>
          <a:p>
            <a:pPr marL="609600" indent="-609600">
              <a:buSzTx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定义一个实现监听器接口的监听器类，在该类中完成事件的处理，即重写</a:t>
            </a:r>
            <a:r>
              <a:rPr lang="en-US" altLang="zh-CN" sz="2800" b="1" err="1">
                <a:latin typeface="Times New Roman" panose="02020603050405020304" pitchFamily="18" charset="0"/>
              </a:rPr>
              <a:t>actionperformed</a:t>
            </a:r>
            <a:r>
              <a:rPr lang="en-US" altLang="zh-CN" sz="2800" b="1">
                <a:latin typeface="Times New Roman" panose="02020603050405020304" pitchFamily="18" charset="0"/>
              </a:rPr>
              <a:t> ( ) </a:t>
            </a:r>
            <a:r>
              <a:rPr lang="zh-CN" altLang="en-US" sz="2800" b="1" dirty="0">
                <a:latin typeface="Times New Roman" panose="02020603050405020304" pitchFamily="18" charset="0"/>
              </a:rPr>
              <a:t>方法；</a:t>
            </a:r>
          </a:p>
          <a:p>
            <a:pPr marL="609600" indent="-609600">
              <a:buSzTx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创建一个监听器类的对象； </a:t>
            </a:r>
          </a:p>
          <a:p>
            <a:pPr marL="609600" indent="-609600">
              <a:buSzTx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将触发事件的组件与监听器对象连接起来，即调用该组件的</a:t>
            </a:r>
            <a:r>
              <a:rPr lang="en-US" altLang="en-US" sz="2800" b="1" err="1">
                <a:latin typeface="Times New Roman" panose="02020603050405020304" pitchFamily="18" charset="0"/>
              </a:rPr>
              <a:t>add</a:t>
            </a:r>
            <a:r>
              <a:rPr lang="en-US" altLang="zh-CN" sz="2800" b="1" err="1">
                <a:latin typeface="Times New Roman" panose="02020603050405020304" pitchFamily="18" charset="0"/>
              </a:rPr>
              <a:t>Action</a:t>
            </a:r>
            <a:r>
              <a:rPr lang="en-US" altLang="en-US" sz="2800" b="1" err="1">
                <a:latin typeface="Times New Roman" panose="02020603050405020304" pitchFamily="18" charset="0"/>
              </a:rPr>
              <a:t>Listener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方法，将监听器对象作为实参传递给该方法。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49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9202" name="矩形 179201"/>
          <p:cNvSpPr/>
          <p:nvPr/>
        </p:nvSpPr>
        <p:spPr>
          <a:xfrm>
            <a:off x="323850" y="115888"/>
            <a:ext cx="8569325" cy="6553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import java.awt.*;   import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java.awt.event</a:t>
            </a:r>
            <a:r>
              <a:rPr lang="en-US" altLang="zh-CN" sz="2000" b="1" dirty="0">
                <a:latin typeface="Times New Roman" panose="02020603050405020304" pitchFamily="18" charset="0"/>
              </a:rPr>
              <a:t>.*;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MyListener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implements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ActionListener</a:t>
            </a:r>
            <a:r>
              <a:rPr lang="en-US" altLang="zh-CN" sz="2000" b="1" dirty="0">
                <a:latin typeface="Times New Roman" panose="02020603050405020304" pitchFamily="18" charset="0"/>
              </a:rPr>
              <a:t> {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监听器类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 void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actionPerformed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ActionEvent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e)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{ 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</a:rPr>
              <a:t> ("Hello"); 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 class E8_17 {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 static void main (String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</a:rPr>
              <a:t>[]) {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Frame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fr</a:t>
            </a:r>
            <a:r>
              <a:rPr lang="en-US" altLang="zh-CN" sz="2000" b="1" dirty="0">
                <a:latin typeface="Times New Roman" panose="02020603050405020304" pitchFamily="18" charset="0"/>
              </a:rPr>
              <a:t> = new Frame ("</a:t>
            </a:r>
            <a:r>
              <a:rPr lang="zh-CN" altLang="en-US" sz="2000" b="1" dirty="0">
                <a:latin typeface="Times New Roman" panose="02020603050405020304" pitchFamily="18" charset="0"/>
              </a:rPr>
              <a:t>事件处理</a:t>
            </a:r>
            <a:r>
              <a:rPr lang="en-US" altLang="zh-CN" sz="2000" b="1" dirty="0">
                <a:latin typeface="Times New Roman" panose="02020603050405020304" pitchFamily="18" charset="0"/>
              </a:rPr>
              <a:t>");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 		Button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bt</a:t>
            </a:r>
            <a:r>
              <a:rPr lang="en-US" altLang="zh-CN" sz="2000" b="1" dirty="0">
                <a:latin typeface="Times New Roman" panose="02020603050405020304" pitchFamily="18" charset="0"/>
              </a:rPr>
              <a:t> = new Button ("OK");	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bt.addActionListener</a:t>
            </a:r>
            <a:r>
              <a:rPr lang="en-US" altLang="zh-CN" sz="2000" b="1" dirty="0">
                <a:latin typeface="Times New Roman" panose="02020603050405020304" pitchFamily="18" charset="0"/>
              </a:rPr>
              <a:t> (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MyListener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( )   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 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fr.setLayout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(new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FlowLayout</a:t>
            </a:r>
            <a:r>
              <a:rPr lang="en-US" altLang="zh-CN" sz="2000" b="1" dirty="0">
                <a:latin typeface="Times New Roman" panose="02020603050405020304" pitchFamily="18" charset="0"/>
              </a:rPr>
              <a:t>());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fr.add</a:t>
            </a:r>
            <a:r>
              <a:rPr lang="en-US" altLang="zh-CN" sz="2000" b="1" dirty="0">
                <a:latin typeface="Times New Roman" panose="02020603050405020304" pitchFamily="18" charset="0"/>
              </a:rPr>
              <a:t> 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bt</a:t>
            </a:r>
            <a:r>
              <a:rPr lang="en-US" altLang="zh-CN" sz="2000" b="1" dirty="0">
                <a:latin typeface="Times New Roman" panose="02020603050405020304" pitchFamily="18" charset="0"/>
              </a:rPr>
              <a:t>); 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fr.setSize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(200, 80);		              		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fr.setVisible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(true);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 marL="469900" indent="-469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79203" name="矩形 179202"/>
          <p:cNvSpPr/>
          <p:nvPr/>
        </p:nvSpPr>
        <p:spPr>
          <a:xfrm>
            <a:off x="3851275" y="4221798"/>
            <a:ext cx="2160588" cy="2873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79207" name="直接连接符 179206"/>
          <p:cNvSpPr/>
          <p:nvPr/>
        </p:nvSpPr>
        <p:spPr>
          <a:xfrm flipH="1" flipV="1">
            <a:off x="3851275" y="1196975"/>
            <a:ext cx="1512888" cy="29527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9208" name="矩形 179207"/>
          <p:cNvSpPr/>
          <p:nvPr/>
        </p:nvSpPr>
        <p:spPr>
          <a:xfrm>
            <a:off x="1116013" y="4149725"/>
            <a:ext cx="53276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9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20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9202">
                                            <p:txEl>
                                              <p:charRg st="202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22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9202">
                                            <p:txEl>
                                              <p:charRg st="224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26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9202">
                                            <p:txEl>
                                              <p:charRg st="268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301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9202">
                                            <p:txEl>
                                              <p:charRg st="301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336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9202">
                                            <p:txEl>
                                              <p:charRg st="336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387" end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9202">
                                            <p:txEl>
                                              <p:charRg st="387" end="4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423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9202">
                                            <p:txEl>
                                              <p:charRg st="423" end="4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439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9202">
                                            <p:txEl>
                                              <p:charRg st="439" end="4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482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9202">
                                            <p:txEl>
                                              <p:charRg st="482" end="5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502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9202">
                                            <p:txEl>
                                              <p:charRg st="502" end="5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charRg st="502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9202">
                                            <p:txEl>
                                              <p:charRg st="502" end="5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5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8434" name="标题 1320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lang="zh-CN" altLang="en-US" dirty="0"/>
          </a:p>
        </p:txBody>
      </p:sp>
      <p:sp>
        <p:nvSpPr>
          <p:cNvPr id="132100" name="内容占位符 13209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9750" y="2205038"/>
            <a:ext cx="7993063" cy="3603625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中，设计用户界面需要经历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个基本步骤：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）创建和设置容器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）创建和设置组件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）将组件加入到容器中 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）对容器中的组件进行布局设置 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）处理由组件产生的事件 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50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7586" name="标题 180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7587" name="文本占位符 180226"/>
          <p:cNvSpPr>
            <a:spLocks noGrp="1"/>
          </p:cNvSpPr>
          <p:nvPr>
            <p:ph idx="1"/>
          </p:nvPr>
        </p:nvSpPr>
        <p:spPr>
          <a:xfrm>
            <a:off x="755650" y="1989138"/>
            <a:ext cx="8064500" cy="446405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每类事件都对应一种监听器接口，具体内容大家参考教材</a:t>
            </a:r>
            <a:r>
              <a:rPr lang="zh-CN" sz="2800" dirty="0">
                <a:latin typeface="Times New Roman" panose="02020603050405020304" pitchFamily="18" charset="0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</a:rPr>
              <a:t>章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表</a:t>
            </a:r>
            <a:r>
              <a:rPr lang="en-US" altLang="zh-CN" sz="2800">
                <a:latin typeface="Times New Roman" panose="02020603050405020304" pitchFamily="18" charset="0"/>
              </a:rPr>
              <a:t>11-1</a:t>
            </a:r>
            <a:r>
              <a:rPr lang="zh-CN" altLang="en-US" sz="2800" dirty="0">
                <a:latin typeface="Times New Roman" panose="02020603050405020304" pitchFamily="18" charset="0"/>
              </a:rPr>
              <a:t>。 </a:t>
            </a:r>
          </a:p>
          <a:p>
            <a:pPr algn="just">
              <a:lnSpc>
                <a:spcPct val="180000"/>
              </a:lnSpc>
              <a:buSzPct val="75000"/>
            </a:pPr>
            <a:r>
              <a:rPr lang="zh-CN" altLang="en-US" sz="2400" dirty="0">
                <a:latin typeface="Times New Roman" panose="02020603050405020304" pitchFamily="18" charset="0"/>
              </a:rPr>
              <a:t>例如：处理键盘事件的监听器接口是</a:t>
            </a:r>
            <a:r>
              <a:rPr lang="en-US" altLang="zh-CN" sz="2400" err="1">
                <a:latin typeface="Times New Roman" panose="02020603050405020304" pitchFamily="18" charset="0"/>
              </a:rPr>
              <a:t>KeyListener</a:t>
            </a:r>
            <a:r>
              <a:rPr lang="zh-CN" altLang="en-US" sz="2400" dirty="0">
                <a:latin typeface="Times New Roman" panose="02020603050405020304" pitchFamily="18" charset="0"/>
              </a:rPr>
              <a:t>，在这个接口中，声明了三个方法：</a:t>
            </a:r>
          </a:p>
          <a:p>
            <a:pPr algn="just">
              <a:lnSpc>
                <a:spcPct val="18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KeyPressed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KEY_PRESSED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 algn="just">
              <a:lnSpc>
                <a:spcPct val="18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KeyReleased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KEY_RELEASED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 algn="just">
              <a:lnSpc>
                <a:spcPct val="18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KeyTyped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KeyEvent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KEY_TYPED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51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7586" name="标题 180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pic>
        <p:nvPicPr>
          <p:cNvPr id="6" name="图片 5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250" y="665480"/>
            <a:ext cx="7174865" cy="505333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52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8610" name="标题 1812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pic>
        <p:nvPicPr>
          <p:cNvPr id="4" name="图片 3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5" y="963295"/>
            <a:ext cx="7833995" cy="53943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53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8610" name="标题 1812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8611" name="文本占位符 181250"/>
          <p:cNvSpPr>
            <a:spLocks noGrp="1"/>
          </p:cNvSpPr>
          <p:nvPr>
            <p:ph idx="1"/>
          </p:nvPr>
        </p:nvSpPr>
        <p:spPr>
          <a:xfrm>
            <a:off x="539750" y="1844675"/>
            <a:ext cx="8135938" cy="5013325"/>
          </a:xfrm>
        </p:spPr>
        <p:txBody>
          <a:bodyPr anchor="t"/>
          <a:lstStyle/>
          <a:p>
            <a:pPr>
              <a:lnSpc>
                <a:spcPct val="15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鼠标事件有两类，一类为鼠标事件；另一类为鼠标移动事件。它们分别对应</a:t>
            </a: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MouseListener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接口和</a:t>
            </a: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MouseMotionListener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接口。 其中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mouseClicked(MouseEvent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MOUSE_CLICKED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mousePressed(MouseEvent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MOUSE_PRESSED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mouseReleased(MouseEvent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MOUSE_RELEASED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mouseEntered(MouseEvent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MOUSE_ENTERED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mouseExited(MouseEvent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MOUSE_EXITED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mouseDragged(MouseEvent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MOUSE_DRAGGED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Char char=" "/>
            </a:pPr>
            <a:r>
              <a:rPr lang="en-US" altLang="zh-CN" sz="2000" b="1" err="1">
                <a:latin typeface="Times New Roman" panose="02020603050405020304" pitchFamily="18" charset="0"/>
                <a:ea typeface="楷体_GB2312" pitchFamily="49" charset="-122"/>
              </a:rPr>
              <a:t>mouseMoved(MouseEvent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e)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处理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MOUSE_MOVE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事件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54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9634" name="文本占位符 182273"/>
          <p:cNvSpPr>
            <a:spLocks noGrp="1"/>
          </p:cNvSpPr>
          <p:nvPr>
            <p:ph idx="1"/>
          </p:nvPr>
        </p:nvSpPr>
        <p:spPr>
          <a:xfrm>
            <a:off x="755650" y="2205038"/>
            <a:ext cx="7920038" cy="4032250"/>
          </a:xfrm>
        </p:spPr>
        <p:txBody>
          <a:bodyPr anchor="t"/>
          <a:lstStyle/>
          <a:p>
            <a:r>
              <a:rPr lang="zh-CN" altLang="en-US" sz="3400" b="1" dirty="0">
                <a:latin typeface="Times New Roman" panose="02020603050405020304" pitchFamily="18" charset="0"/>
              </a:rPr>
              <a:t>掌握 </a:t>
            </a:r>
            <a:r>
              <a:rPr lang="en-US" altLang="zh-CN" sz="3400" b="1">
                <a:latin typeface="Times New Roman" panose="02020603050405020304" pitchFamily="18" charset="0"/>
              </a:rPr>
              <a:t>Java </a:t>
            </a:r>
            <a:r>
              <a:rPr lang="zh-CN" altLang="en-US" sz="3400" b="1" dirty="0">
                <a:latin typeface="Times New Roman" panose="02020603050405020304" pitchFamily="18" charset="0"/>
              </a:rPr>
              <a:t>图形用户界面设计中常用组件的使用。</a:t>
            </a:r>
          </a:p>
          <a:p>
            <a:r>
              <a:rPr lang="zh-CN" altLang="en-US" sz="3400" b="1" dirty="0">
                <a:latin typeface="Times New Roman" panose="02020603050405020304" pitchFamily="18" charset="0"/>
              </a:rPr>
              <a:t>掌握 </a:t>
            </a:r>
            <a:r>
              <a:rPr lang="en-US" altLang="zh-CN" sz="3400" b="1">
                <a:latin typeface="Times New Roman" panose="02020603050405020304" pitchFamily="18" charset="0"/>
              </a:rPr>
              <a:t>Java </a:t>
            </a:r>
            <a:r>
              <a:rPr lang="zh-CN" altLang="en-US" sz="3400" b="1" dirty="0">
                <a:latin typeface="Times New Roman" panose="02020603050405020304" pitchFamily="18" charset="0"/>
              </a:rPr>
              <a:t>布局管理器和菜单的使用。</a:t>
            </a:r>
          </a:p>
          <a:p>
            <a:r>
              <a:rPr lang="zh-CN" altLang="en-US" sz="3400" b="1" dirty="0">
                <a:latin typeface="Times New Roman" panose="02020603050405020304" pitchFamily="18" charset="0"/>
              </a:rPr>
              <a:t>掌握 </a:t>
            </a:r>
            <a:r>
              <a:rPr lang="en-US" altLang="zh-CN" sz="3400" b="1">
                <a:latin typeface="Times New Roman" panose="02020603050405020304" pitchFamily="18" charset="0"/>
              </a:rPr>
              <a:t>Java </a:t>
            </a:r>
            <a:r>
              <a:rPr lang="zh-CN" altLang="en-US" sz="3400" b="1" dirty="0">
                <a:latin typeface="Times New Roman" panose="02020603050405020304" pitchFamily="18" charset="0"/>
              </a:rPr>
              <a:t>事件处理机制的基本原理。</a:t>
            </a:r>
          </a:p>
          <a:p>
            <a:r>
              <a:rPr lang="zh-CN" altLang="en-US" sz="3400" b="1" dirty="0">
                <a:latin typeface="Times New Roman" panose="02020603050405020304" pitchFamily="18" charset="0"/>
              </a:rPr>
              <a:t>学会使用常见的事件处理方法。</a:t>
            </a:r>
          </a:p>
          <a:p>
            <a:endParaRPr lang="zh-CN" altLang="en-US" sz="3400" b="1" dirty="0">
              <a:latin typeface="Times New Roman" panose="02020603050405020304" pitchFamily="18" charset="0"/>
            </a:endParaRPr>
          </a:p>
        </p:txBody>
      </p:sp>
      <p:sp>
        <p:nvSpPr>
          <p:cNvPr id="69635" name="标题 182274"/>
          <p:cNvSpPr>
            <a:spLocks noGrp="1"/>
          </p:cNvSpPr>
          <p:nvPr>
            <p:ph type="title"/>
          </p:nvPr>
        </p:nvSpPr>
        <p:spPr>
          <a:xfrm>
            <a:off x="755650" y="836613"/>
            <a:ext cx="7804150" cy="523875"/>
          </a:xfrm>
        </p:spPr>
        <p:txBody>
          <a:bodyPr anchor="b"/>
          <a:lstStyle/>
          <a:p>
            <a:pPr algn="ctr"/>
            <a:r>
              <a:rPr lang="zh-CN" altLang="en-US" b="1" dirty="0"/>
              <a:t>课堂小结</a:t>
            </a:r>
            <a:endParaRPr lang="zh-CN" altLang="en-US" b="1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58" name="标题 716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anchor="b"/>
          <a:lstStyle/>
          <a:p>
            <a:pPr algn="ctr"/>
            <a:r>
              <a:rPr lang="en-US" altLang="zh-CN" b="1">
                <a:solidFill>
                  <a:schemeClr val="folHlink"/>
                </a:solidFill>
              </a:rPr>
              <a:t>8.1  </a:t>
            </a:r>
            <a:r>
              <a:rPr lang="zh-CN" altLang="en-US" b="1" dirty="0">
                <a:solidFill>
                  <a:schemeClr val="folHlink"/>
                </a:solidFill>
              </a:rPr>
              <a:t>组件</a:t>
            </a: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250825" y="2133600"/>
            <a:ext cx="8520113" cy="4251325"/>
          </a:xfrm>
        </p:spPr>
        <p:txBody>
          <a:bodyPr anchor="t"/>
          <a:lstStyle/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Java</a:t>
            </a:r>
            <a:r>
              <a:rPr lang="zh-CN" altLang="en-US" sz="2800" dirty="0">
                <a:latin typeface="Times New Roman" panose="02020603050405020304" pitchFamily="18" charset="0"/>
              </a:rPr>
              <a:t>图形用户界面最基本的组成部分是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组件</a:t>
            </a:r>
            <a:r>
              <a:rPr lang="zh-CN" altLang="en-US" sz="2800" dirty="0">
                <a:latin typeface="Times New Roman" panose="02020603050405020304" pitchFamily="18" charset="0"/>
              </a:rPr>
              <a:t>，组件是一个可以显示在屏幕上与用户进行交互的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对象</a:t>
            </a:r>
            <a:r>
              <a:rPr lang="zh-CN" altLang="en-US" sz="2800" dirty="0">
                <a:latin typeface="Times New Roman" panose="02020603050405020304" pitchFamily="18" charset="0"/>
              </a:rPr>
              <a:t>，例如：按钮、标签、滚动条等。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Java</a:t>
            </a:r>
            <a:r>
              <a:rPr lang="zh-CN" altLang="en-US" sz="2800" dirty="0">
                <a:latin typeface="Times New Roman" panose="02020603050405020304" pitchFamily="18" charset="0"/>
              </a:rPr>
              <a:t>类库中有一个</a:t>
            </a:r>
            <a:r>
              <a:rPr lang="en-US" altLang="zh-CN" sz="2800" err="1">
                <a:latin typeface="Times New Roman" panose="02020603050405020304" pitchFamily="18" charset="0"/>
              </a:rPr>
              <a:t>awt</a:t>
            </a:r>
            <a:r>
              <a:rPr lang="zh-CN" altLang="en-US" sz="2800" dirty="0">
                <a:latin typeface="Times New Roman" panose="02020603050405020304" pitchFamily="18" charset="0"/>
              </a:rPr>
              <a:t>包，叫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抽象窗口工具箱(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abstract window toolkit,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awt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err="1">
                <a:latin typeface="Times New Roman" panose="02020603050405020304" pitchFamily="18" charset="0"/>
              </a:rPr>
              <a:t>awt</a:t>
            </a:r>
            <a:r>
              <a:rPr lang="zh-CN" altLang="en-US" sz="2800" dirty="0">
                <a:latin typeface="Times New Roman" panose="02020603050405020304" pitchFamily="18" charset="0"/>
              </a:rPr>
              <a:t>提供了各种类用于图形界面设计。</a:t>
            </a:r>
          </a:p>
          <a:p>
            <a:pPr algn="just">
              <a:lnSpc>
                <a:spcPct val="90000"/>
              </a:lnSpc>
            </a:pPr>
            <a:r>
              <a:rPr lang="en-US" altLang="zh-CN" sz="2800" err="1">
                <a:latin typeface="Times New Roman" panose="02020603050405020304" pitchFamily="18" charset="0"/>
              </a:rPr>
              <a:t>awt</a:t>
            </a:r>
            <a:r>
              <a:rPr lang="zh-CN" altLang="en-US" sz="2800" dirty="0">
                <a:latin typeface="Times New Roman" panose="02020603050405020304" pitchFamily="18" charset="0"/>
              </a:rPr>
              <a:t>包中有一个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Component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抽象类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，由</a:t>
            </a:r>
            <a:r>
              <a:rPr lang="en-US" altLang="zh-CN" sz="2800">
                <a:latin typeface="Times New Roman" panose="02020603050405020304" pitchFamily="18" charset="0"/>
              </a:rPr>
              <a:t>Component </a:t>
            </a:r>
            <a:r>
              <a:rPr lang="zh-CN" altLang="en-US" sz="2800" dirty="0">
                <a:latin typeface="Times New Roman" panose="02020603050405020304" pitchFamily="18" charset="0"/>
              </a:rPr>
              <a:t>类的子类所创建的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对象</a:t>
            </a:r>
            <a:r>
              <a:rPr lang="zh-CN" altLang="en-US" sz="2800" dirty="0">
                <a:latin typeface="Times New Roman" panose="02020603050405020304" pitchFamily="18" charset="0"/>
              </a:rPr>
              <a:t>被称为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组件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172" name="任意多边形 7171"/>
          <p:cNvSpPr/>
          <p:nvPr/>
        </p:nvSpPr>
        <p:spPr>
          <a:xfrm>
            <a:off x="5435600" y="5373688"/>
            <a:ext cx="2112963" cy="636587"/>
          </a:xfrm>
          <a:custGeom>
            <a:avLst/>
            <a:gdLst/>
            <a:ahLst/>
            <a:cxnLst/>
            <a:rect l="0" t="0" r="0" b="0"/>
            <a:pathLst>
              <a:path w="1331" h="401">
                <a:moveTo>
                  <a:pt x="1331" y="0"/>
                </a:moveTo>
                <a:cubicBezTo>
                  <a:pt x="1293" y="162"/>
                  <a:pt x="1255" y="325"/>
                  <a:pt x="1058" y="363"/>
                </a:cubicBezTo>
                <a:cubicBezTo>
                  <a:pt x="861" y="401"/>
                  <a:pt x="302" y="280"/>
                  <a:pt x="151" y="227"/>
                </a:cubicBezTo>
                <a:cubicBezTo>
                  <a:pt x="0" y="174"/>
                  <a:pt x="75" y="109"/>
                  <a:pt x="151" y="45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7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1506" name="标题 13312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anchor="b"/>
          <a:lstStyle/>
          <a:p>
            <a:pPr algn="ctr"/>
            <a:r>
              <a:rPr lang="en-US" altLang="zh-CN" b="1">
                <a:solidFill>
                  <a:schemeClr val="folHlink"/>
                </a:solidFill>
              </a:rPr>
              <a:t>8.2  </a:t>
            </a:r>
            <a:r>
              <a:rPr lang="zh-CN" altLang="en-US" b="1" dirty="0">
                <a:solidFill>
                  <a:schemeClr val="folHlink"/>
                </a:solidFill>
              </a:rPr>
              <a:t>容器</a:t>
            </a:r>
          </a:p>
        </p:txBody>
      </p:sp>
      <p:sp>
        <p:nvSpPr>
          <p:cNvPr id="133123" name="内容占位符 133122"/>
          <p:cNvSpPr>
            <a:spLocks noGrp="1"/>
          </p:cNvSpPr>
          <p:nvPr>
            <p:ph idx="1"/>
          </p:nvPr>
        </p:nvSpPr>
        <p:spPr>
          <a:xfrm>
            <a:off x="395288" y="2133600"/>
            <a:ext cx="8520112" cy="4251325"/>
          </a:xfrm>
        </p:spPr>
        <p:txBody>
          <a:bodyPr anchor="t"/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Java</a:t>
            </a:r>
            <a:r>
              <a:rPr lang="zh-CN" altLang="en-US" sz="2800" dirty="0">
                <a:latin typeface="Times New Roman" panose="02020603050405020304" pitchFamily="18" charset="0"/>
              </a:rPr>
              <a:t>中组件不能单独显示出来，必须放在一定的容器中才可以显示出来。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</a:rPr>
              <a:t>容器本身也是组件，容器是用来放置其他组件的一种特殊部件。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Java</a:t>
            </a:r>
            <a:r>
              <a:rPr lang="zh-CN" altLang="en-US" sz="2800" dirty="0">
                <a:latin typeface="Times New Roman" panose="02020603050405020304" pitchFamily="18" charset="0"/>
              </a:rPr>
              <a:t>中，容器用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Container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</a:t>
            </a:r>
            <a:r>
              <a:rPr lang="zh-CN" altLang="en-US" sz="2800" dirty="0">
                <a:latin typeface="Times New Roman" panose="02020603050405020304" pitchFamily="18" charset="0"/>
              </a:rPr>
              <a:t>来描述，它是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Component</a:t>
            </a:r>
            <a:r>
              <a:rPr lang="zh-CN" altLang="en-US" sz="2800" dirty="0">
                <a:latin typeface="Times New Roman" panose="02020603050405020304" pitchFamily="18" charset="0"/>
              </a:rPr>
              <a:t>的子类。 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</a:rPr>
              <a:t>由</a:t>
            </a:r>
            <a:r>
              <a:rPr lang="en-US" altLang="zh-CN" sz="2800">
                <a:latin typeface="Times New Roman" panose="02020603050405020304" pitchFamily="18" charset="0"/>
              </a:rPr>
              <a:t>Container</a:t>
            </a:r>
            <a:r>
              <a:rPr lang="zh-CN" altLang="en-US" sz="2800" dirty="0">
                <a:latin typeface="Times New Roman" panose="02020603050405020304" pitchFamily="18" charset="0"/>
              </a:rPr>
              <a:t>类的子类所创建的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对象</a:t>
            </a:r>
            <a:r>
              <a:rPr lang="zh-CN" altLang="en-US" sz="2800" dirty="0">
                <a:latin typeface="Times New Roman" panose="02020603050405020304" pitchFamily="18" charset="0"/>
              </a:rPr>
              <a:t>被称为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容器</a:t>
            </a:r>
            <a:r>
              <a:rPr lang="zh-CN" altLang="en-US" sz="2800" dirty="0">
                <a:latin typeface="Times New Roman" panose="02020603050405020304" pitchFamily="18" charset="0"/>
              </a:rPr>
              <a:t>，可以向容器添加组件，方法是</a:t>
            </a:r>
            <a:r>
              <a:rPr lang="en-US" altLang="zh-CN" sz="2800">
                <a:latin typeface="Times New Roman" panose="02020603050405020304" pitchFamily="18" charset="0"/>
              </a:rPr>
              <a:t>add ( 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algn="just"/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3125" name="任意多边形 133124"/>
          <p:cNvSpPr/>
          <p:nvPr/>
        </p:nvSpPr>
        <p:spPr>
          <a:xfrm>
            <a:off x="6084888" y="4437063"/>
            <a:ext cx="1655762" cy="576262"/>
          </a:xfrm>
          <a:custGeom>
            <a:avLst/>
            <a:gdLst/>
            <a:ahLst/>
            <a:cxnLst/>
            <a:rect l="0" t="0" r="0" b="0"/>
            <a:pathLst>
              <a:path w="1587" h="363">
                <a:moveTo>
                  <a:pt x="1587" y="363"/>
                </a:moveTo>
                <a:cubicBezTo>
                  <a:pt x="1579" y="253"/>
                  <a:pt x="1572" y="144"/>
                  <a:pt x="1360" y="91"/>
                </a:cubicBezTo>
                <a:cubicBezTo>
                  <a:pt x="1148" y="38"/>
                  <a:pt x="544" y="0"/>
                  <a:pt x="317" y="45"/>
                </a:cubicBezTo>
                <a:cubicBezTo>
                  <a:pt x="90" y="90"/>
                  <a:pt x="45" y="226"/>
                  <a:pt x="0" y="363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5172" name="文本框 135171"/>
          <p:cNvSpPr txBox="1"/>
          <p:nvPr/>
        </p:nvSpPr>
        <p:spPr>
          <a:xfrm>
            <a:off x="3290888" y="2546350"/>
            <a:ext cx="2022475" cy="498475"/>
          </a:xfrm>
          <a:prstGeom prst="rect">
            <a:avLst/>
          </a:prstGeom>
          <a:solidFill>
            <a:srgbClr val="9933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Container</a:t>
            </a:r>
          </a:p>
        </p:txBody>
      </p:sp>
      <p:sp>
        <p:nvSpPr>
          <p:cNvPr id="135173" name="文本框 135172"/>
          <p:cNvSpPr txBox="1"/>
          <p:nvPr/>
        </p:nvSpPr>
        <p:spPr>
          <a:xfrm>
            <a:off x="2093913" y="4149725"/>
            <a:ext cx="1754187" cy="503238"/>
          </a:xfrm>
          <a:prstGeom prst="rect">
            <a:avLst/>
          </a:prstGeom>
          <a:solidFill>
            <a:srgbClr val="9933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Window</a:t>
            </a:r>
          </a:p>
        </p:txBody>
      </p:sp>
      <p:sp>
        <p:nvSpPr>
          <p:cNvPr id="135174" name="文本框 135173"/>
          <p:cNvSpPr txBox="1"/>
          <p:nvPr/>
        </p:nvSpPr>
        <p:spPr>
          <a:xfrm>
            <a:off x="4675188" y="4095750"/>
            <a:ext cx="1704975" cy="503238"/>
          </a:xfrm>
          <a:prstGeom prst="rect">
            <a:avLst/>
          </a:pr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Panel</a:t>
            </a:r>
          </a:p>
        </p:txBody>
      </p:sp>
      <p:sp>
        <p:nvSpPr>
          <p:cNvPr id="135175" name="文本框 135174"/>
          <p:cNvSpPr txBox="1"/>
          <p:nvPr/>
        </p:nvSpPr>
        <p:spPr>
          <a:xfrm>
            <a:off x="3273425" y="1576388"/>
            <a:ext cx="2087563" cy="538162"/>
          </a:xfrm>
          <a:prstGeom prst="rect">
            <a:avLst/>
          </a:prstGeom>
          <a:solidFill>
            <a:srgbClr val="9933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Component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6" name="文本框 135175"/>
          <p:cNvSpPr txBox="1"/>
          <p:nvPr/>
        </p:nvSpPr>
        <p:spPr>
          <a:xfrm>
            <a:off x="2090738" y="5097463"/>
            <a:ext cx="1704975" cy="492125"/>
          </a:xfrm>
          <a:prstGeom prst="rect">
            <a:avLst/>
          </a:pr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Frame</a:t>
            </a:r>
          </a:p>
        </p:txBody>
      </p:sp>
      <p:sp>
        <p:nvSpPr>
          <p:cNvPr id="135177" name="文本框 135176"/>
          <p:cNvSpPr txBox="1"/>
          <p:nvPr/>
        </p:nvSpPr>
        <p:spPr>
          <a:xfrm>
            <a:off x="4673600" y="5040313"/>
            <a:ext cx="1704975" cy="493712"/>
          </a:xfrm>
          <a:prstGeom prst="rect">
            <a:avLst/>
          </a:pr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Applet</a:t>
            </a:r>
          </a:p>
        </p:txBody>
      </p:sp>
      <p:sp>
        <p:nvSpPr>
          <p:cNvPr id="135178" name="直接连接符 135177"/>
          <p:cNvSpPr/>
          <p:nvPr/>
        </p:nvSpPr>
        <p:spPr>
          <a:xfrm>
            <a:off x="2979738" y="3465513"/>
            <a:ext cx="7937" cy="6842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79" name="直接连接符 135178"/>
          <p:cNvSpPr/>
          <p:nvPr/>
        </p:nvSpPr>
        <p:spPr>
          <a:xfrm flipV="1">
            <a:off x="4291013" y="2119313"/>
            <a:ext cx="0" cy="4143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lg" len="lg"/>
          </a:ln>
        </p:spPr>
      </p:sp>
      <p:sp>
        <p:nvSpPr>
          <p:cNvPr id="135180" name="直接连接符 135179"/>
          <p:cNvSpPr/>
          <p:nvPr/>
        </p:nvSpPr>
        <p:spPr>
          <a:xfrm>
            <a:off x="2981325" y="3482975"/>
            <a:ext cx="25066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5181" name="直接连接符 135180"/>
          <p:cNvSpPr/>
          <p:nvPr/>
        </p:nvSpPr>
        <p:spPr>
          <a:xfrm flipV="1">
            <a:off x="4278313" y="3049588"/>
            <a:ext cx="0" cy="4143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lg" len="lg"/>
          </a:ln>
        </p:spPr>
      </p:sp>
      <p:sp>
        <p:nvSpPr>
          <p:cNvPr id="135182" name="直接连接符 135181"/>
          <p:cNvSpPr/>
          <p:nvPr/>
        </p:nvSpPr>
        <p:spPr>
          <a:xfrm>
            <a:off x="5495925" y="3467100"/>
            <a:ext cx="0" cy="6302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183" name="直接连接符 135182"/>
          <p:cNvSpPr/>
          <p:nvPr/>
        </p:nvSpPr>
        <p:spPr>
          <a:xfrm flipV="1">
            <a:off x="2990850" y="4670425"/>
            <a:ext cx="0" cy="414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lg" len="lg"/>
          </a:ln>
        </p:spPr>
      </p:sp>
      <p:sp>
        <p:nvSpPr>
          <p:cNvPr id="135184" name="直接连接符 135183"/>
          <p:cNvSpPr/>
          <p:nvPr/>
        </p:nvSpPr>
        <p:spPr>
          <a:xfrm flipV="1">
            <a:off x="5521325" y="4602163"/>
            <a:ext cx="0" cy="4143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lg" len="lg"/>
          </a:ln>
        </p:spPr>
      </p:sp>
      <p:sp>
        <p:nvSpPr>
          <p:cNvPr id="23567" name="文本框 135184"/>
          <p:cNvSpPr txBox="1"/>
          <p:nvPr/>
        </p:nvSpPr>
        <p:spPr>
          <a:xfrm>
            <a:off x="3275013" y="620713"/>
            <a:ext cx="2087562" cy="538162"/>
          </a:xfrm>
          <a:prstGeom prst="rect">
            <a:avLst/>
          </a:prstGeom>
          <a:solidFill>
            <a:srgbClr val="9933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Object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86" name="直接连接符 135185"/>
          <p:cNvSpPr/>
          <p:nvPr/>
        </p:nvSpPr>
        <p:spPr>
          <a:xfrm flipV="1">
            <a:off x="4292600" y="1163638"/>
            <a:ext cx="0" cy="4143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lg" len="lg"/>
          </a:ln>
        </p:spPr>
      </p:sp>
      <p:sp>
        <p:nvSpPr>
          <p:cNvPr id="23569" name="文本框 135186"/>
          <p:cNvSpPr txBox="1"/>
          <p:nvPr/>
        </p:nvSpPr>
        <p:spPr>
          <a:xfrm>
            <a:off x="2771775" y="6021388"/>
            <a:ext cx="3241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ahoma" panose="020B0604030504040204" pitchFamily="34" charset="0"/>
              </a:rPr>
              <a:t>Java </a:t>
            </a:r>
            <a:r>
              <a:rPr lang="zh-CN" altLang="en-US" sz="2800" b="1" dirty="0">
                <a:latin typeface="Tahoma" panose="020B0604030504040204" pitchFamily="34" charset="0"/>
              </a:rPr>
              <a:t>容器类层次图</a:t>
            </a:r>
          </a:p>
        </p:txBody>
      </p:sp>
      <p:sp>
        <p:nvSpPr>
          <p:cNvPr id="135188" name="矩形 135187"/>
          <p:cNvSpPr/>
          <p:nvPr/>
        </p:nvSpPr>
        <p:spPr>
          <a:xfrm>
            <a:off x="1116013" y="3860800"/>
            <a:ext cx="6624637" cy="1944688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Tahoma" panose="020B0604030504040204" pitchFamily="34" charset="0"/>
              </a:rPr>
              <a:t>                                                                                                      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</a:rPr>
              <a:t>容</a:t>
            </a:r>
          </a:p>
          <a:p>
            <a:pPr algn="ctr"/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</a:rPr>
              <a:t>                                                                                  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73" grpId="0" animBg="1"/>
      <p:bldP spid="135174" grpId="0" animBg="1"/>
      <p:bldP spid="135175" grpId="0" animBg="1"/>
      <p:bldP spid="135176" grpId="0" animBg="1"/>
      <p:bldP spid="135177" grpId="0" animBg="1"/>
      <p:bldP spid="135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pPr lvl="0" algn="r"/>
              <a:t>9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4578" name="标题 136193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93037" cy="1462087"/>
          </a:xfrm>
        </p:spPr>
        <p:txBody>
          <a:bodyPr anchor="b"/>
          <a:lstStyle/>
          <a:p>
            <a:pPr algn="ctr"/>
            <a:r>
              <a:rPr lang="zh-CN" altLang="en-US" b="1" dirty="0"/>
              <a:t>常用容器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79" name="文本占位符 136194"/>
          <p:cNvSpPr>
            <a:spLocks noGrp="1"/>
          </p:cNvSpPr>
          <p:nvPr>
            <p:ph idx="1"/>
          </p:nvPr>
        </p:nvSpPr>
        <p:spPr>
          <a:xfrm>
            <a:off x="900113" y="2205038"/>
            <a:ext cx="7554912" cy="3587750"/>
          </a:xfrm>
        </p:spPr>
        <p:txBody>
          <a:bodyPr anchor="t"/>
          <a:lstStyle/>
          <a:p>
            <a:r>
              <a:rPr lang="en-US" altLang="zh-CN">
                <a:latin typeface="Times New Roman" panose="02020603050405020304" pitchFamily="18" charset="0"/>
              </a:rPr>
              <a:t>Frame</a:t>
            </a:r>
            <a:r>
              <a:rPr lang="zh-CN" altLang="en-US" dirty="0">
                <a:latin typeface="Times New Roman" panose="02020603050405020304" pitchFamily="18" charset="0"/>
              </a:rPr>
              <a:t>：顶层容器（</a:t>
            </a:r>
            <a:r>
              <a:rPr lang="en-US" altLang="zh-CN">
                <a:latin typeface="Times New Roman" panose="02020603050405020304" pitchFamily="18" charset="0"/>
              </a:rPr>
              <a:t>top-level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Panel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Applet</a:t>
            </a:r>
          </a:p>
          <a:p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19830084"/>
  <p:tag name="KSO_WM_UNIT_PLACING_PICTURE_USER_VIEWPORT" val="{&quot;height&quot;:3744,&quot;width&quot;:5316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118</TotalTime>
  <Words>2284</Words>
  <Application>WPS 演示</Application>
  <PresentationFormat>全屏显示(4:3)</PresentationFormat>
  <Paragraphs>595</Paragraphs>
  <Slides>54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Blends</vt:lpstr>
      <vt:lpstr>1_Blends</vt:lpstr>
      <vt:lpstr>第八章  图形用户界面设计</vt:lpstr>
      <vt:lpstr>教学目标</vt:lpstr>
      <vt:lpstr>幻灯片 3</vt:lpstr>
      <vt:lpstr>Java 图形用户界面概述</vt:lpstr>
      <vt:lpstr>幻灯片 5</vt:lpstr>
      <vt:lpstr>8.1  组件</vt:lpstr>
      <vt:lpstr>8.2  容器</vt:lpstr>
      <vt:lpstr>幻灯片 8</vt:lpstr>
      <vt:lpstr>常用容器</vt:lpstr>
      <vt:lpstr>幻灯片 10</vt:lpstr>
      <vt:lpstr>幻灯片 11</vt:lpstr>
      <vt:lpstr>幻灯片 12</vt:lpstr>
      <vt:lpstr>幻灯片 13</vt:lpstr>
      <vt:lpstr>8.3  布局管理器</vt:lpstr>
      <vt:lpstr>8.3.1  FlowLayout 布局管理器</vt:lpstr>
      <vt:lpstr>幻灯片 16</vt:lpstr>
      <vt:lpstr>8.3.2  BorderLayout 布局管理器</vt:lpstr>
      <vt:lpstr>幻灯片 18</vt:lpstr>
      <vt:lpstr>运行结果</vt:lpstr>
      <vt:lpstr>8.3.3  CardLayout 布局管理器</vt:lpstr>
      <vt:lpstr>幻灯片 21</vt:lpstr>
      <vt:lpstr>8.3.4  GridLayout 布局管理器</vt:lpstr>
      <vt:lpstr>幻灯片 23</vt:lpstr>
      <vt:lpstr>运行结果</vt:lpstr>
      <vt:lpstr>无布局管理器</vt:lpstr>
      <vt:lpstr>8.4  菜 单</vt:lpstr>
      <vt:lpstr>幻灯片 27</vt:lpstr>
      <vt:lpstr>幻灯片 28</vt:lpstr>
      <vt:lpstr>幻灯片 29</vt:lpstr>
      <vt:lpstr>8.5  AWT 组件库</vt:lpstr>
      <vt:lpstr>8.5.2  文本框和文本区</vt:lpstr>
      <vt:lpstr>幻灯片 32</vt:lpstr>
      <vt:lpstr>8.5.4  单、复选按钮和列表</vt:lpstr>
      <vt:lpstr>幻灯片 34</vt:lpstr>
      <vt:lpstr>幻灯片 35</vt:lpstr>
      <vt:lpstr>幻灯片 36</vt:lpstr>
      <vt:lpstr>8.5.5  对话框和文件对话框</vt:lpstr>
      <vt:lpstr>幻灯片 38</vt:lpstr>
      <vt:lpstr>幻灯片 39</vt:lpstr>
      <vt:lpstr>幻灯片 40</vt:lpstr>
      <vt:lpstr>幻灯片 41</vt:lpstr>
      <vt:lpstr>8.6  事件处理机制</vt:lpstr>
      <vt:lpstr>低级事件</vt:lpstr>
      <vt:lpstr>高级事件</vt:lpstr>
      <vt:lpstr>事件及处理机制</vt:lpstr>
      <vt:lpstr>事件及处理机制</vt:lpstr>
      <vt:lpstr>事件及处理机制</vt:lpstr>
      <vt:lpstr>实现步骤</vt:lpstr>
      <vt:lpstr>幻灯片 49</vt:lpstr>
      <vt:lpstr> </vt:lpstr>
      <vt:lpstr> </vt:lpstr>
      <vt:lpstr> </vt:lpstr>
      <vt:lpstr> </vt:lpstr>
      <vt:lpstr>课堂小结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316</cp:revision>
  <dcterms:created xsi:type="dcterms:W3CDTF">2020-05-21T07:00:00Z</dcterms:created>
  <dcterms:modified xsi:type="dcterms:W3CDTF">2023-06-01T09:09:31Z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143A402DE1AC4DB9970468A0AC1D4BD6</vt:lpwstr>
  </property>
</Properties>
</file>