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20" r:id="rId2"/>
    <p:sldId id="257" r:id="rId3"/>
    <p:sldId id="321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3" r:id="rId42"/>
    <p:sldId id="352" r:id="rId43"/>
    <p:sldId id="354" r:id="rId44"/>
    <p:sldId id="355" r:id="rId45"/>
    <p:sldId id="356" r:id="rId46"/>
    <p:sldId id="358" r:id="rId47"/>
    <p:sldId id="360" r:id="rId48"/>
    <p:sldId id="361" r:id="rId49"/>
    <p:sldId id="359" r:id="rId50"/>
    <p:sldId id="362" r:id="rId51"/>
    <p:sldId id="363" r:id="rId52"/>
    <p:sldId id="364" r:id="rId53"/>
    <p:sldId id="365" r:id="rId54"/>
    <p:sldId id="367" r:id="rId55"/>
    <p:sldId id="368" r:id="rId56"/>
    <p:sldId id="369" r:id="rId57"/>
    <p:sldId id="371" r:id="rId58"/>
    <p:sldId id="372" r:id="rId59"/>
    <p:sldId id="373" r:id="rId60"/>
    <p:sldId id="375" r:id="rId61"/>
    <p:sldId id="374" r:id="rId62"/>
    <p:sldId id="376" r:id="rId63"/>
    <p:sldId id="377" r:id="rId64"/>
    <p:sldId id="378" r:id="rId65"/>
    <p:sldId id="379" r:id="rId66"/>
    <p:sldId id="380" r:id="rId67"/>
    <p:sldId id="381" r:id="rId68"/>
    <p:sldId id="383" r:id="rId69"/>
    <p:sldId id="382" r:id="rId70"/>
  </p:sldIdLst>
  <p:sldSz cx="9144000" cy="6858000" type="screen4x3"/>
  <p:notesSz cx="6858000" cy="9144000"/>
  <p:defaultTextStyle>
    <a:defPPr>
      <a:defRPr lang="zh-CN"/>
    </a:defPPr>
    <a:lvl1pPr marL="0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6855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A00"/>
    <a:srgbClr val="FAF40C"/>
    <a:srgbClr val="8BAB00"/>
    <a:srgbClr val="FF9300"/>
    <a:srgbClr val="EA8600"/>
    <a:srgbClr val="666666"/>
    <a:srgbClr val="525252"/>
    <a:srgbClr val="FFB553"/>
    <a:srgbClr val="FFDBAB"/>
    <a:srgbClr val="CD1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9484" autoAdjust="0"/>
  </p:normalViewPr>
  <p:slideViewPr>
    <p:cSldViewPr>
      <p:cViewPr varScale="1">
        <p:scale>
          <a:sx n="117" d="100"/>
          <a:sy n="117" d="100"/>
        </p:scale>
        <p:origin x="636" y="114"/>
      </p:cViewPr>
      <p:guideLst>
        <p:guide orient="horz" pos="2160"/>
        <p:guide pos="38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967BD-B0C9-45D7-9898-B25BD1FF08EE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881D9A23-61C3-4802-A6F9-36BA4171BA3A}">
      <dgm:prSet phldrT="[文本]"/>
      <dgm:spPr>
        <a:solidFill>
          <a:srgbClr val="FF9900"/>
        </a:solidFill>
        <a:ln>
          <a:solidFill>
            <a:srgbClr val="FF9900"/>
          </a:solidFill>
        </a:ln>
      </dgm:spPr>
      <dgm:t>
        <a:bodyPr/>
        <a:lstStyle/>
        <a:p>
          <a:r>
            <a:rPr lang="zh-CN" altLang="en-US" dirty="0" smtClean="0"/>
            <a:t>推</a:t>
          </a:r>
          <a:endParaRPr lang="zh-CN" altLang="en-US" dirty="0"/>
        </a:p>
      </dgm:t>
    </dgm:pt>
    <dgm:pt modelId="{820AD4A3-D7D3-4F03-BBFC-70F238A9B63A}" type="parTrans" cxnId="{7A194F94-B65A-4449-BD4F-074F71540871}">
      <dgm:prSet/>
      <dgm:spPr/>
      <dgm:t>
        <a:bodyPr/>
        <a:lstStyle/>
        <a:p>
          <a:endParaRPr lang="zh-CN" altLang="en-US"/>
        </a:p>
      </dgm:t>
    </dgm:pt>
    <dgm:pt modelId="{C57D4F62-B831-411D-AF98-3E7CC3710958}" type="sibTrans" cxnId="{7A194F94-B65A-4449-BD4F-074F71540871}">
      <dgm:prSet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FF9900"/>
          </a:solidFill>
        </a:ln>
      </dgm:spPr>
      <dgm:t>
        <a:bodyPr/>
        <a:lstStyle/>
        <a:p>
          <a:endParaRPr lang="zh-CN" altLang="en-US"/>
        </a:p>
      </dgm:t>
    </dgm:pt>
    <dgm:pt modelId="{0A83EB6F-D765-4604-BC9E-AA435333FB46}">
      <dgm:prSet phldrT="[文本]"/>
      <dgm:spPr>
        <a:solidFill>
          <a:srgbClr val="FFC671"/>
        </a:solidFill>
        <a:ln>
          <a:solidFill>
            <a:srgbClr val="FFC671"/>
          </a:solidFill>
        </a:ln>
      </dgm:spPr>
      <dgm:t>
        <a:bodyPr/>
        <a:lstStyle/>
        <a:p>
          <a:r>
            <a:rPr lang="zh-CN" altLang="en-US" dirty="0" smtClean="0"/>
            <a:t>解</a:t>
          </a:r>
          <a:endParaRPr lang="zh-CN" altLang="en-US" dirty="0"/>
        </a:p>
      </dgm:t>
    </dgm:pt>
    <dgm:pt modelId="{4F1AED60-D5FC-47BC-AC1B-987B02F80704}" type="parTrans" cxnId="{FCBCDE33-2114-4A56-91F4-BEFEDC25C4F0}">
      <dgm:prSet/>
      <dgm:spPr/>
      <dgm:t>
        <a:bodyPr/>
        <a:lstStyle/>
        <a:p>
          <a:endParaRPr lang="zh-CN" altLang="en-US"/>
        </a:p>
      </dgm:t>
    </dgm:pt>
    <dgm:pt modelId="{037BD8CD-10D2-411C-8A8B-FAB5E01C02A7}" type="sibTrans" cxnId="{FCBCDE33-2114-4A56-91F4-BEFEDC25C4F0}">
      <dgm:prSet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CFF170"/>
          </a:solidFill>
        </a:ln>
      </dgm:spPr>
      <dgm:t>
        <a:bodyPr/>
        <a:lstStyle/>
        <a:p>
          <a:endParaRPr lang="zh-CN" altLang="en-US"/>
        </a:p>
      </dgm:t>
    </dgm:pt>
    <dgm:pt modelId="{92EBE9A8-C2F3-4006-A7B3-BF0DA5F10204}">
      <dgm:prSet phldrT="[文本]"/>
      <dgm:spPr>
        <a:solidFill>
          <a:srgbClr val="FFB13B"/>
        </a:solidFill>
        <a:ln>
          <a:solidFill>
            <a:srgbClr val="FFB13B"/>
          </a:solidFill>
        </a:ln>
      </dgm:spPr>
      <dgm:t>
        <a:bodyPr/>
        <a:lstStyle/>
        <a:p>
          <a:r>
            <a:rPr lang="zh-CN" altLang="en-US" dirty="0" smtClean="0"/>
            <a:t>阅</a:t>
          </a:r>
          <a:endParaRPr lang="zh-CN" altLang="en-US" dirty="0"/>
        </a:p>
      </dgm:t>
    </dgm:pt>
    <dgm:pt modelId="{B3BB5D63-2648-4A66-AF08-35FEB6378788}" type="parTrans" cxnId="{664A5A13-CE96-4099-B7FC-41EE5AF33A91}">
      <dgm:prSet/>
      <dgm:spPr/>
      <dgm:t>
        <a:bodyPr/>
        <a:lstStyle/>
        <a:p>
          <a:endParaRPr lang="zh-CN" altLang="en-US"/>
        </a:p>
      </dgm:t>
    </dgm:pt>
    <dgm:pt modelId="{8FC49EF3-E174-4C48-BF44-ABE7CD219B72}" type="sibTrans" cxnId="{664A5A13-CE96-4099-B7FC-41EE5AF33A91}">
      <dgm:prSet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FFB74C"/>
          </a:solidFill>
        </a:ln>
      </dgm:spPr>
      <dgm:t>
        <a:bodyPr/>
        <a:lstStyle/>
        <a:p>
          <a:endParaRPr lang="zh-CN" altLang="en-US"/>
        </a:p>
      </dgm:t>
    </dgm:pt>
    <dgm:pt modelId="{3A03492D-C81F-4D1B-8CEC-7A87E40AA99F}">
      <dgm:prSet phldrT="[文本]"/>
      <dgm:spPr>
        <a:solidFill>
          <a:srgbClr val="AAE600"/>
        </a:solidFill>
        <a:ln>
          <a:solidFill>
            <a:srgbClr val="AAE600"/>
          </a:solidFill>
        </a:ln>
      </dgm:spPr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8C89AF09-C29B-47EA-9D52-D12AC49EB6D0}" type="parTrans" cxnId="{09F5570D-7ECA-4587-8D8B-FCF8A4D43184}">
      <dgm:prSet/>
      <dgm:spPr/>
      <dgm:t>
        <a:bodyPr/>
        <a:lstStyle/>
        <a:p>
          <a:endParaRPr lang="zh-CN" altLang="en-US"/>
        </a:p>
      </dgm:t>
    </dgm:pt>
    <dgm:pt modelId="{C408EF2B-DBA8-4147-B6C5-388A3052F2C6}" type="sibTrans" cxnId="{09F5570D-7ECA-4587-8D8B-FCF8A4D43184}">
      <dgm:prSet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D2F278"/>
          </a:solidFill>
        </a:ln>
      </dgm:spPr>
      <dgm:t>
        <a:bodyPr/>
        <a:lstStyle/>
        <a:p>
          <a:endParaRPr lang="zh-CN" altLang="en-US"/>
        </a:p>
      </dgm:t>
    </dgm:pt>
    <dgm:pt modelId="{D078E962-CA1C-4F2D-BA41-A51C661DC151}">
      <dgm:prSet phldrT="[文本]"/>
      <dgm:spPr>
        <a:solidFill>
          <a:srgbClr val="E5F7B0"/>
        </a:solidFill>
        <a:ln>
          <a:solidFill>
            <a:srgbClr val="E5F7B0"/>
          </a:solidFill>
        </a:ln>
      </dgm:spPr>
      <dgm:t>
        <a:bodyPr/>
        <a:lstStyle/>
        <a:p>
          <a:endParaRPr lang="zh-CN" altLang="en-US" dirty="0"/>
        </a:p>
      </dgm:t>
    </dgm:pt>
    <dgm:pt modelId="{5EC18064-3F64-4796-856D-3150B59D72DB}" type="parTrans" cxnId="{E091E875-81EA-4E54-B1A3-5824E936E213}">
      <dgm:prSet/>
      <dgm:spPr/>
      <dgm:t>
        <a:bodyPr/>
        <a:lstStyle/>
        <a:p>
          <a:endParaRPr lang="zh-CN" altLang="en-US"/>
        </a:p>
      </dgm:t>
    </dgm:pt>
    <dgm:pt modelId="{EED1C866-21DD-4D7F-BD67-B381C0DF738B}" type="sibTrans" cxnId="{E091E875-81EA-4E54-B1A3-5824E936E213}">
      <dgm:prSet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C1ED45"/>
          </a:solidFill>
        </a:ln>
      </dgm:spPr>
      <dgm:t>
        <a:bodyPr/>
        <a:lstStyle/>
        <a:p>
          <a:endParaRPr lang="zh-CN" altLang="en-US"/>
        </a:p>
      </dgm:t>
    </dgm:pt>
    <dgm:pt modelId="{42EEEAE7-3519-4490-B6A5-C2AE3D1FA724}">
      <dgm:prSet phldrT="[文本]"/>
      <dgm:spPr>
        <a:solidFill>
          <a:srgbClr val="D2F278"/>
        </a:solidFill>
        <a:ln>
          <a:solidFill>
            <a:srgbClr val="D2F278"/>
          </a:solidFill>
        </a:ln>
      </dgm:spPr>
      <dgm:t>
        <a:bodyPr/>
        <a:lstStyle/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21A308CD-2B6D-4CE5-AA94-17AA4EB1AECF}" type="parTrans" cxnId="{EDE7A467-A02C-4456-8DB1-F681856D93B5}">
      <dgm:prSet/>
      <dgm:spPr/>
      <dgm:t>
        <a:bodyPr/>
        <a:lstStyle/>
        <a:p>
          <a:endParaRPr lang="zh-CN" altLang="en-US"/>
        </a:p>
      </dgm:t>
    </dgm:pt>
    <dgm:pt modelId="{164997F2-8EF1-40A9-A6B3-EB254B178EB7}" type="sibTrans" cxnId="{EDE7A467-A02C-4456-8DB1-F681856D93B5}">
      <dgm:prSet/>
      <dgm:spPr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rgbClr val="C1ED45"/>
          </a:solidFill>
        </a:ln>
      </dgm:spPr>
      <dgm:t>
        <a:bodyPr/>
        <a:lstStyle/>
        <a:p>
          <a:endParaRPr lang="zh-CN" altLang="en-US"/>
        </a:p>
      </dgm:t>
    </dgm:pt>
    <dgm:pt modelId="{AF378B52-AE65-4CED-9F85-3837D4D93BE0}" type="pres">
      <dgm:prSet presAssocID="{9EE967BD-B0C9-45D7-9898-B25BD1FF08EE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E3C24B2E-1490-4371-B2AE-504D11BA5EA9}" type="pres">
      <dgm:prSet presAssocID="{881D9A23-61C3-4802-A6F9-36BA4171BA3A}" presName="text1" presStyleCnt="0"/>
      <dgm:spPr/>
    </dgm:pt>
    <dgm:pt modelId="{6F0A58D8-4850-4FAC-94F9-E32005297EA9}" type="pres">
      <dgm:prSet presAssocID="{881D9A23-61C3-4802-A6F9-36BA4171BA3A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C7E18-628E-41BC-AB03-DA0C2A49A3FC}" type="pres">
      <dgm:prSet presAssocID="{881D9A23-61C3-4802-A6F9-36BA4171BA3A}" presName="textaccent1" presStyleCnt="0"/>
      <dgm:spPr/>
    </dgm:pt>
    <dgm:pt modelId="{994E642B-3B5D-41B7-9144-0851379724CF}" type="pres">
      <dgm:prSet presAssocID="{881D9A23-61C3-4802-A6F9-36BA4171BA3A}" presName="accentRepeatNode" presStyleLbl="solidAlignAcc1" presStyleIdx="0" presStyleCnt="12"/>
      <dgm:spPr>
        <a:ln>
          <a:solidFill>
            <a:srgbClr val="ABF10F"/>
          </a:solidFill>
        </a:ln>
      </dgm:spPr>
      <dgm:t>
        <a:bodyPr/>
        <a:lstStyle/>
        <a:p>
          <a:endParaRPr lang="zh-CN" altLang="en-US"/>
        </a:p>
      </dgm:t>
    </dgm:pt>
    <dgm:pt modelId="{C1B1E204-2DB9-4908-ADD6-8339C41F8175}" type="pres">
      <dgm:prSet presAssocID="{C57D4F62-B831-411D-AF98-3E7CC3710958}" presName="image1" presStyleCnt="0"/>
      <dgm:spPr/>
    </dgm:pt>
    <dgm:pt modelId="{8DC7AD04-9AE1-4590-A32F-0ABA2DB481A2}" type="pres">
      <dgm:prSet presAssocID="{C57D4F62-B831-411D-AF98-3E7CC3710958}" presName="imageRepeatNode" presStyleLbl="alignAcc1" presStyleIdx="0" presStyleCnt="6"/>
      <dgm:spPr/>
      <dgm:t>
        <a:bodyPr/>
        <a:lstStyle/>
        <a:p>
          <a:endParaRPr lang="zh-CN" altLang="en-US"/>
        </a:p>
      </dgm:t>
    </dgm:pt>
    <dgm:pt modelId="{589DD869-2E13-4F93-BC3D-D89FEA302A1F}" type="pres">
      <dgm:prSet presAssocID="{C57D4F62-B831-411D-AF98-3E7CC3710958}" presName="imageaccent1" presStyleCnt="0"/>
      <dgm:spPr/>
    </dgm:pt>
    <dgm:pt modelId="{A0157D45-BA16-4178-8C3E-7D5DAB36080E}" type="pres">
      <dgm:prSet presAssocID="{C57D4F62-B831-411D-AF98-3E7CC3710958}" presName="accentRepeatNode" presStyleLbl="solidAlignAcc1" presStyleIdx="1" presStyleCnt="12"/>
      <dgm:spPr/>
    </dgm:pt>
    <dgm:pt modelId="{7A57273A-9D0E-4DA4-9F11-EC8CCB6D7DFB}" type="pres">
      <dgm:prSet presAssocID="{0A83EB6F-D765-4604-BC9E-AA435333FB46}" presName="text2" presStyleCnt="0"/>
      <dgm:spPr/>
    </dgm:pt>
    <dgm:pt modelId="{5510F76D-0195-4E43-A6AF-B2A9145F2F5A}" type="pres">
      <dgm:prSet presAssocID="{0A83EB6F-D765-4604-BC9E-AA435333FB46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C259B-0773-4E94-BE7E-B4CBE3DDCD41}" type="pres">
      <dgm:prSet presAssocID="{0A83EB6F-D765-4604-BC9E-AA435333FB46}" presName="textaccent2" presStyleCnt="0"/>
      <dgm:spPr/>
    </dgm:pt>
    <dgm:pt modelId="{690E7BC2-B39E-457F-8187-FD9B7767DC20}" type="pres">
      <dgm:prSet presAssocID="{0A83EB6F-D765-4604-BC9E-AA435333FB46}" presName="accentRepeatNode" presStyleLbl="solidAlignAcc1" presStyleIdx="2" presStyleCnt="12"/>
      <dgm:spPr>
        <a:ln>
          <a:solidFill>
            <a:srgbClr val="CFF170"/>
          </a:solidFill>
        </a:ln>
      </dgm:spPr>
      <dgm:t>
        <a:bodyPr/>
        <a:lstStyle/>
        <a:p>
          <a:endParaRPr lang="zh-CN" altLang="en-US"/>
        </a:p>
      </dgm:t>
    </dgm:pt>
    <dgm:pt modelId="{039946D8-F1A0-42DE-8A47-5A06C53A8D07}" type="pres">
      <dgm:prSet presAssocID="{037BD8CD-10D2-411C-8A8B-FAB5E01C02A7}" presName="image2" presStyleCnt="0"/>
      <dgm:spPr/>
    </dgm:pt>
    <dgm:pt modelId="{0AD0266E-AABA-4F04-B75C-538C8FD9DF34}" type="pres">
      <dgm:prSet presAssocID="{037BD8CD-10D2-411C-8A8B-FAB5E01C02A7}" presName="imageRepeatNode" presStyleLbl="alignAcc1" presStyleIdx="1" presStyleCnt="6"/>
      <dgm:spPr/>
      <dgm:t>
        <a:bodyPr/>
        <a:lstStyle/>
        <a:p>
          <a:endParaRPr lang="zh-CN" altLang="en-US"/>
        </a:p>
      </dgm:t>
    </dgm:pt>
    <dgm:pt modelId="{A70BE659-12EE-43C3-B0F4-9981858078BA}" type="pres">
      <dgm:prSet presAssocID="{037BD8CD-10D2-411C-8A8B-FAB5E01C02A7}" presName="imageaccent2" presStyleCnt="0"/>
      <dgm:spPr/>
    </dgm:pt>
    <dgm:pt modelId="{B7C26E8A-D17C-4E5B-A1C7-6E96F3EA3FBE}" type="pres">
      <dgm:prSet presAssocID="{037BD8CD-10D2-411C-8A8B-FAB5E01C02A7}" presName="accentRepeatNode" presStyleLbl="solidAlignAcc1" presStyleIdx="3" presStyleCnt="12"/>
      <dgm:spPr>
        <a:ln>
          <a:solidFill>
            <a:srgbClr val="FFCB7D"/>
          </a:solidFill>
        </a:ln>
      </dgm:spPr>
      <dgm:t>
        <a:bodyPr/>
        <a:lstStyle/>
        <a:p>
          <a:endParaRPr lang="zh-CN" altLang="en-US"/>
        </a:p>
      </dgm:t>
    </dgm:pt>
    <dgm:pt modelId="{00A4F1BD-BA73-42FB-834A-AC8E05B16F9C}" type="pres">
      <dgm:prSet presAssocID="{92EBE9A8-C2F3-4006-A7B3-BF0DA5F10204}" presName="text3" presStyleCnt="0"/>
      <dgm:spPr/>
    </dgm:pt>
    <dgm:pt modelId="{E97CD24A-13CD-45D7-8AA0-839C03EE180F}" type="pres">
      <dgm:prSet presAssocID="{92EBE9A8-C2F3-4006-A7B3-BF0DA5F10204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2B077-9122-4DAC-9810-9B403C949C64}" type="pres">
      <dgm:prSet presAssocID="{92EBE9A8-C2F3-4006-A7B3-BF0DA5F10204}" presName="textaccent3" presStyleCnt="0"/>
      <dgm:spPr/>
    </dgm:pt>
    <dgm:pt modelId="{4083BC50-49E5-4D44-89A7-FD14B5641891}" type="pres">
      <dgm:prSet presAssocID="{92EBE9A8-C2F3-4006-A7B3-BF0DA5F10204}" presName="accentRepeatNode" presStyleLbl="solidAlignAcc1" presStyleIdx="4" presStyleCnt="12"/>
      <dgm:spPr>
        <a:ln>
          <a:solidFill>
            <a:srgbClr val="D2F278"/>
          </a:solidFill>
        </a:ln>
      </dgm:spPr>
      <dgm:t>
        <a:bodyPr/>
        <a:lstStyle/>
        <a:p>
          <a:endParaRPr lang="zh-CN" altLang="en-US"/>
        </a:p>
      </dgm:t>
    </dgm:pt>
    <dgm:pt modelId="{2FFFD8EF-CD72-4A5C-A70B-22EE3990E981}" type="pres">
      <dgm:prSet presAssocID="{8FC49EF3-E174-4C48-BF44-ABE7CD219B72}" presName="image3" presStyleCnt="0"/>
      <dgm:spPr/>
    </dgm:pt>
    <dgm:pt modelId="{B069CB91-0BDE-48E5-9400-417750B62745}" type="pres">
      <dgm:prSet presAssocID="{8FC49EF3-E174-4C48-BF44-ABE7CD219B72}" presName="imageRepeatNode" presStyleLbl="alignAcc1" presStyleIdx="2" presStyleCnt="6"/>
      <dgm:spPr/>
      <dgm:t>
        <a:bodyPr/>
        <a:lstStyle/>
        <a:p>
          <a:endParaRPr lang="zh-CN" altLang="en-US"/>
        </a:p>
      </dgm:t>
    </dgm:pt>
    <dgm:pt modelId="{B3F3FC03-4F45-4BF4-AADD-8FD2BB66B507}" type="pres">
      <dgm:prSet presAssocID="{8FC49EF3-E174-4C48-BF44-ABE7CD219B72}" presName="imageaccent3" presStyleCnt="0"/>
      <dgm:spPr/>
    </dgm:pt>
    <dgm:pt modelId="{8D3C93DD-40E3-4440-882B-27A99C53BA45}" type="pres">
      <dgm:prSet presAssocID="{8FC49EF3-E174-4C48-BF44-ABE7CD219B72}" presName="accentRepeatNode" presStyleLbl="solidAlignAcc1" presStyleIdx="5" presStyleCnt="12"/>
      <dgm:spPr>
        <a:ln>
          <a:solidFill>
            <a:srgbClr val="CFF170"/>
          </a:solidFill>
        </a:ln>
      </dgm:spPr>
      <dgm:t>
        <a:bodyPr/>
        <a:lstStyle/>
        <a:p>
          <a:endParaRPr lang="zh-CN" altLang="en-US"/>
        </a:p>
      </dgm:t>
    </dgm:pt>
    <dgm:pt modelId="{80CFDE9F-531C-416B-B8B9-E02D0DCEBE98}" type="pres">
      <dgm:prSet presAssocID="{D078E962-CA1C-4F2D-BA41-A51C661DC151}" presName="text4" presStyleCnt="0"/>
      <dgm:spPr/>
    </dgm:pt>
    <dgm:pt modelId="{46516AA3-70F8-45E8-AA3F-0A66159623A5}" type="pres">
      <dgm:prSet presAssocID="{D078E962-CA1C-4F2D-BA41-A51C661DC151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7093D-C6B4-402D-87BD-444674263125}" type="pres">
      <dgm:prSet presAssocID="{D078E962-CA1C-4F2D-BA41-A51C661DC151}" presName="textaccent4" presStyleCnt="0"/>
      <dgm:spPr/>
    </dgm:pt>
    <dgm:pt modelId="{C2CA6342-BEC0-4454-9EA7-B8E97BF7C230}" type="pres">
      <dgm:prSet presAssocID="{D078E962-CA1C-4F2D-BA41-A51C661DC151}" presName="accentRepeatNode" presStyleLbl="solidAlignAcc1" presStyleIdx="6" presStyleCnt="12"/>
      <dgm:spPr>
        <a:ln>
          <a:solidFill>
            <a:srgbClr val="C1ED45"/>
          </a:solidFill>
        </a:ln>
      </dgm:spPr>
      <dgm:t>
        <a:bodyPr/>
        <a:lstStyle/>
        <a:p>
          <a:endParaRPr lang="zh-CN" altLang="en-US"/>
        </a:p>
      </dgm:t>
    </dgm:pt>
    <dgm:pt modelId="{4E5A85B0-9D9D-4EE7-9EB6-895522741640}" type="pres">
      <dgm:prSet presAssocID="{EED1C866-21DD-4D7F-BD67-B381C0DF738B}" presName="image4" presStyleCnt="0"/>
      <dgm:spPr/>
    </dgm:pt>
    <dgm:pt modelId="{997B1205-ED77-4075-8609-4F60AC88EBE6}" type="pres">
      <dgm:prSet presAssocID="{EED1C866-21DD-4D7F-BD67-B381C0DF738B}" presName="imageRepeatNode" presStyleLbl="alignAcc1" presStyleIdx="3" presStyleCnt="6"/>
      <dgm:spPr/>
      <dgm:t>
        <a:bodyPr/>
        <a:lstStyle/>
        <a:p>
          <a:endParaRPr lang="zh-CN" altLang="en-US"/>
        </a:p>
      </dgm:t>
    </dgm:pt>
    <dgm:pt modelId="{F75BDED6-5F8F-4B86-9549-9A9760D30B14}" type="pres">
      <dgm:prSet presAssocID="{EED1C866-21DD-4D7F-BD67-B381C0DF738B}" presName="imageaccent4" presStyleCnt="0"/>
      <dgm:spPr/>
    </dgm:pt>
    <dgm:pt modelId="{349423DB-014C-427A-A57D-56777B252AC9}" type="pres">
      <dgm:prSet presAssocID="{EED1C866-21DD-4D7F-BD67-B381C0DF738B}" presName="accentRepeatNode" presStyleLbl="solidAlignAcc1" presStyleIdx="7" presStyleCnt="12"/>
      <dgm:spPr>
        <a:ln>
          <a:solidFill>
            <a:srgbClr val="FFB13B"/>
          </a:solidFill>
        </a:ln>
      </dgm:spPr>
      <dgm:t>
        <a:bodyPr/>
        <a:lstStyle/>
        <a:p>
          <a:endParaRPr lang="zh-CN" altLang="en-US"/>
        </a:p>
      </dgm:t>
    </dgm:pt>
    <dgm:pt modelId="{4A44915D-81ED-476E-A121-80B37FD3C584}" type="pres">
      <dgm:prSet presAssocID="{42EEEAE7-3519-4490-B6A5-C2AE3D1FA724}" presName="text5" presStyleCnt="0"/>
      <dgm:spPr/>
    </dgm:pt>
    <dgm:pt modelId="{2D2AFC53-865C-4AB0-BF5A-ED8FCB25A181}" type="pres">
      <dgm:prSet presAssocID="{42EEEAE7-3519-4490-B6A5-C2AE3D1FA724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CC620-96E3-4687-95F4-7B33B46F6E35}" type="pres">
      <dgm:prSet presAssocID="{42EEEAE7-3519-4490-B6A5-C2AE3D1FA724}" presName="textaccent5" presStyleCnt="0"/>
      <dgm:spPr/>
    </dgm:pt>
    <dgm:pt modelId="{78F54532-AE28-41FC-8C37-859784E8201E}" type="pres">
      <dgm:prSet presAssocID="{42EEEAE7-3519-4490-B6A5-C2AE3D1FA724}" presName="accentRepeatNode" presStyleLbl="solidAlignAcc1" presStyleIdx="8" presStyleCnt="12"/>
      <dgm:spPr>
        <a:ln>
          <a:solidFill>
            <a:srgbClr val="CFF170"/>
          </a:solidFill>
        </a:ln>
      </dgm:spPr>
      <dgm:t>
        <a:bodyPr/>
        <a:lstStyle/>
        <a:p>
          <a:endParaRPr lang="zh-CN" altLang="en-US"/>
        </a:p>
      </dgm:t>
    </dgm:pt>
    <dgm:pt modelId="{CC3F2F4D-BE9F-494D-923D-988BD3A6AFE7}" type="pres">
      <dgm:prSet presAssocID="{164997F2-8EF1-40A9-A6B3-EB254B178EB7}" presName="image5" presStyleCnt="0"/>
      <dgm:spPr/>
    </dgm:pt>
    <dgm:pt modelId="{F58B0CBC-B0FE-40BB-BC30-B621E8E62935}" type="pres">
      <dgm:prSet presAssocID="{164997F2-8EF1-40A9-A6B3-EB254B178EB7}" presName="imageRepeatNode" presStyleLbl="alignAcc1" presStyleIdx="4" presStyleCnt="6"/>
      <dgm:spPr/>
      <dgm:t>
        <a:bodyPr/>
        <a:lstStyle/>
        <a:p>
          <a:endParaRPr lang="zh-CN" altLang="en-US"/>
        </a:p>
      </dgm:t>
    </dgm:pt>
    <dgm:pt modelId="{3C2F40F4-3EB2-4754-B6C9-4CB72E25140D}" type="pres">
      <dgm:prSet presAssocID="{164997F2-8EF1-40A9-A6B3-EB254B178EB7}" presName="imageaccent5" presStyleCnt="0"/>
      <dgm:spPr/>
    </dgm:pt>
    <dgm:pt modelId="{A35F8E81-652D-4E64-B7E1-D021EBDDDE26}" type="pres">
      <dgm:prSet presAssocID="{164997F2-8EF1-40A9-A6B3-EB254B178EB7}" presName="accentRepeatNode" presStyleLbl="solidAlignAcc1" presStyleIdx="9" presStyleCnt="12"/>
      <dgm:spPr>
        <a:ln>
          <a:solidFill>
            <a:srgbClr val="FFDBA7"/>
          </a:solidFill>
        </a:ln>
      </dgm:spPr>
      <dgm:t>
        <a:bodyPr/>
        <a:lstStyle/>
        <a:p>
          <a:endParaRPr lang="zh-CN" altLang="en-US"/>
        </a:p>
      </dgm:t>
    </dgm:pt>
    <dgm:pt modelId="{63B1646E-996B-4C7A-A722-6F06548FE00C}" type="pres">
      <dgm:prSet presAssocID="{3A03492D-C81F-4D1B-8CEC-7A87E40AA99F}" presName="text6" presStyleCnt="0"/>
      <dgm:spPr/>
    </dgm:pt>
    <dgm:pt modelId="{07F32EA3-47BA-4C0B-9E00-690C2647C369}" type="pres">
      <dgm:prSet presAssocID="{3A03492D-C81F-4D1B-8CEC-7A87E40AA99F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D4F4BA-8B7A-4B58-83F6-27276E2195C4}" type="pres">
      <dgm:prSet presAssocID="{3A03492D-C81F-4D1B-8CEC-7A87E40AA99F}" presName="textaccent6" presStyleCnt="0"/>
      <dgm:spPr/>
    </dgm:pt>
    <dgm:pt modelId="{88EE753B-446B-4C04-8DFB-850D25330C9C}" type="pres">
      <dgm:prSet presAssocID="{3A03492D-C81F-4D1B-8CEC-7A87E40AA99F}" presName="accentRepeatNode" presStyleLbl="solidAlignAcc1" presStyleIdx="10" presStyleCnt="12"/>
      <dgm:spPr>
        <a:ln>
          <a:solidFill>
            <a:srgbClr val="FFC671"/>
          </a:solidFill>
        </a:ln>
      </dgm:spPr>
      <dgm:t>
        <a:bodyPr/>
        <a:lstStyle/>
        <a:p>
          <a:endParaRPr lang="zh-CN" altLang="en-US"/>
        </a:p>
      </dgm:t>
    </dgm:pt>
    <dgm:pt modelId="{234C0410-3BB3-4CF1-B796-03626F1F037F}" type="pres">
      <dgm:prSet presAssocID="{C408EF2B-DBA8-4147-B6C5-388A3052F2C6}" presName="image6" presStyleCnt="0"/>
      <dgm:spPr/>
    </dgm:pt>
    <dgm:pt modelId="{5E56336C-7274-48DA-8DA1-2F0CD2576BCC}" type="pres">
      <dgm:prSet presAssocID="{C408EF2B-DBA8-4147-B6C5-388A3052F2C6}" presName="imageRepeatNode" presStyleLbl="alignAcc1" presStyleIdx="5" presStyleCnt="6"/>
      <dgm:spPr/>
      <dgm:t>
        <a:bodyPr/>
        <a:lstStyle/>
        <a:p>
          <a:endParaRPr lang="zh-CN" altLang="en-US"/>
        </a:p>
      </dgm:t>
    </dgm:pt>
    <dgm:pt modelId="{504ADC76-F669-4E21-8D5D-0555FE13159F}" type="pres">
      <dgm:prSet presAssocID="{C408EF2B-DBA8-4147-B6C5-388A3052F2C6}" presName="imageaccent6" presStyleCnt="0"/>
      <dgm:spPr/>
    </dgm:pt>
    <dgm:pt modelId="{A6C3501B-1DEB-4447-9789-0F48892D3A5D}" type="pres">
      <dgm:prSet presAssocID="{C408EF2B-DBA8-4147-B6C5-388A3052F2C6}" presName="accentRepeatNode" presStyleLbl="solidAlignAcc1" presStyleIdx="11" presStyleCnt="12"/>
      <dgm:spPr/>
    </dgm:pt>
  </dgm:ptLst>
  <dgm:cxnLst>
    <dgm:cxn modelId="{D0EEA982-85CF-471A-863F-65F4110F6402}" type="presOf" srcId="{164997F2-8EF1-40A9-A6B3-EB254B178EB7}" destId="{F58B0CBC-B0FE-40BB-BC30-B621E8E62935}" srcOrd="0" destOrd="0" presId="urn:microsoft.com/office/officeart/2008/layout/HexagonCluster"/>
    <dgm:cxn modelId="{09F5570D-7ECA-4587-8D8B-FCF8A4D43184}" srcId="{9EE967BD-B0C9-45D7-9898-B25BD1FF08EE}" destId="{3A03492D-C81F-4D1B-8CEC-7A87E40AA99F}" srcOrd="5" destOrd="0" parTransId="{8C89AF09-C29B-47EA-9D52-D12AC49EB6D0}" sibTransId="{C408EF2B-DBA8-4147-B6C5-388A3052F2C6}"/>
    <dgm:cxn modelId="{6C10F420-A782-43B4-93F7-6EE153CA3EEB}" type="presOf" srcId="{881D9A23-61C3-4802-A6F9-36BA4171BA3A}" destId="{6F0A58D8-4850-4FAC-94F9-E32005297EA9}" srcOrd="0" destOrd="0" presId="urn:microsoft.com/office/officeart/2008/layout/HexagonCluster"/>
    <dgm:cxn modelId="{AFD2D7D9-D40E-41E3-9C8F-50E28CA3D0AE}" type="presOf" srcId="{037BD8CD-10D2-411C-8A8B-FAB5E01C02A7}" destId="{0AD0266E-AABA-4F04-B75C-538C8FD9DF34}" srcOrd="0" destOrd="0" presId="urn:microsoft.com/office/officeart/2008/layout/HexagonCluster"/>
    <dgm:cxn modelId="{E091E875-81EA-4E54-B1A3-5824E936E213}" srcId="{9EE967BD-B0C9-45D7-9898-B25BD1FF08EE}" destId="{D078E962-CA1C-4F2D-BA41-A51C661DC151}" srcOrd="3" destOrd="0" parTransId="{5EC18064-3F64-4796-856D-3150B59D72DB}" sibTransId="{EED1C866-21DD-4D7F-BD67-B381C0DF738B}"/>
    <dgm:cxn modelId="{EC6086A6-52F0-4C2C-BC7E-192E57AE6D30}" type="presOf" srcId="{C57D4F62-B831-411D-AF98-3E7CC3710958}" destId="{8DC7AD04-9AE1-4590-A32F-0ABA2DB481A2}" srcOrd="0" destOrd="0" presId="urn:microsoft.com/office/officeart/2008/layout/HexagonCluster"/>
    <dgm:cxn modelId="{BCE20358-F5F5-4A7A-96F7-822DBC4D6F24}" type="presOf" srcId="{3A03492D-C81F-4D1B-8CEC-7A87E40AA99F}" destId="{07F32EA3-47BA-4C0B-9E00-690C2647C369}" srcOrd="0" destOrd="0" presId="urn:microsoft.com/office/officeart/2008/layout/HexagonCluster"/>
    <dgm:cxn modelId="{EDE7A467-A02C-4456-8DB1-F681856D93B5}" srcId="{9EE967BD-B0C9-45D7-9898-B25BD1FF08EE}" destId="{42EEEAE7-3519-4490-B6A5-C2AE3D1FA724}" srcOrd="4" destOrd="0" parTransId="{21A308CD-2B6D-4CE5-AA94-17AA4EB1AECF}" sibTransId="{164997F2-8EF1-40A9-A6B3-EB254B178EB7}"/>
    <dgm:cxn modelId="{9FBC8124-0338-45E9-8139-E0F165196116}" type="presOf" srcId="{D078E962-CA1C-4F2D-BA41-A51C661DC151}" destId="{46516AA3-70F8-45E8-AA3F-0A66159623A5}" srcOrd="0" destOrd="0" presId="urn:microsoft.com/office/officeart/2008/layout/HexagonCluster"/>
    <dgm:cxn modelId="{D28A03B8-230A-4B91-B2E6-A74BAFC02BC4}" type="presOf" srcId="{8FC49EF3-E174-4C48-BF44-ABE7CD219B72}" destId="{B069CB91-0BDE-48E5-9400-417750B62745}" srcOrd="0" destOrd="0" presId="urn:microsoft.com/office/officeart/2008/layout/HexagonCluster"/>
    <dgm:cxn modelId="{557FC0ED-3BAF-4A31-9495-F83E5A06186D}" type="presOf" srcId="{0A83EB6F-D765-4604-BC9E-AA435333FB46}" destId="{5510F76D-0195-4E43-A6AF-B2A9145F2F5A}" srcOrd="0" destOrd="0" presId="urn:microsoft.com/office/officeart/2008/layout/HexagonCluster"/>
    <dgm:cxn modelId="{FCBCDE33-2114-4A56-91F4-BEFEDC25C4F0}" srcId="{9EE967BD-B0C9-45D7-9898-B25BD1FF08EE}" destId="{0A83EB6F-D765-4604-BC9E-AA435333FB46}" srcOrd="1" destOrd="0" parTransId="{4F1AED60-D5FC-47BC-AC1B-987B02F80704}" sibTransId="{037BD8CD-10D2-411C-8A8B-FAB5E01C02A7}"/>
    <dgm:cxn modelId="{7A194F94-B65A-4449-BD4F-074F71540871}" srcId="{9EE967BD-B0C9-45D7-9898-B25BD1FF08EE}" destId="{881D9A23-61C3-4802-A6F9-36BA4171BA3A}" srcOrd="0" destOrd="0" parTransId="{820AD4A3-D7D3-4F03-BBFC-70F238A9B63A}" sibTransId="{C57D4F62-B831-411D-AF98-3E7CC3710958}"/>
    <dgm:cxn modelId="{07BF48D1-F1BE-47A0-A23A-B8302204E600}" type="presOf" srcId="{92EBE9A8-C2F3-4006-A7B3-BF0DA5F10204}" destId="{E97CD24A-13CD-45D7-8AA0-839C03EE180F}" srcOrd="0" destOrd="0" presId="urn:microsoft.com/office/officeart/2008/layout/HexagonCluster"/>
    <dgm:cxn modelId="{C6827FA6-C856-4868-9FF3-1328ED717DF2}" type="presOf" srcId="{C408EF2B-DBA8-4147-B6C5-388A3052F2C6}" destId="{5E56336C-7274-48DA-8DA1-2F0CD2576BCC}" srcOrd="0" destOrd="0" presId="urn:microsoft.com/office/officeart/2008/layout/HexagonCluster"/>
    <dgm:cxn modelId="{3B7C10D4-B0EA-4120-AE31-D7D53506BC5F}" type="presOf" srcId="{42EEEAE7-3519-4490-B6A5-C2AE3D1FA724}" destId="{2D2AFC53-865C-4AB0-BF5A-ED8FCB25A181}" srcOrd="0" destOrd="0" presId="urn:microsoft.com/office/officeart/2008/layout/HexagonCluster"/>
    <dgm:cxn modelId="{6A47DCAB-5722-4B90-B055-94F568A9F68F}" type="presOf" srcId="{EED1C866-21DD-4D7F-BD67-B381C0DF738B}" destId="{997B1205-ED77-4075-8609-4F60AC88EBE6}" srcOrd="0" destOrd="0" presId="urn:microsoft.com/office/officeart/2008/layout/HexagonCluster"/>
    <dgm:cxn modelId="{F6C1EDBE-5954-4404-9368-FE455D6F50C1}" type="presOf" srcId="{9EE967BD-B0C9-45D7-9898-B25BD1FF08EE}" destId="{AF378B52-AE65-4CED-9F85-3837D4D93BE0}" srcOrd="0" destOrd="0" presId="urn:microsoft.com/office/officeart/2008/layout/HexagonCluster"/>
    <dgm:cxn modelId="{664A5A13-CE96-4099-B7FC-41EE5AF33A91}" srcId="{9EE967BD-B0C9-45D7-9898-B25BD1FF08EE}" destId="{92EBE9A8-C2F3-4006-A7B3-BF0DA5F10204}" srcOrd="2" destOrd="0" parTransId="{B3BB5D63-2648-4A66-AF08-35FEB6378788}" sibTransId="{8FC49EF3-E174-4C48-BF44-ABE7CD219B72}"/>
    <dgm:cxn modelId="{CD0741C7-9C23-4736-947E-A1AD778CEFE0}" type="presParOf" srcId="{AF378B52-AE65-4CED-9F85-3837D4D93BE0}" destId="{E3C24B2E-1490-4371-B2AE-504D11BA5EA9}" srcOrd="0" destOrd="0" presId="urn:microsoft.com/office/officeart/2008/layout/HexagonCluster"/>
    <dgm:cxn modelId="{697CAEF7-15D7-4904-AAAD-8BA343779732}" type="presParOf" srcId="{E3C24B2E-1490-4371-B2AE-504D11BA5EA9}" destId="{6F0A58D8-4850-4FAC-94F9-E32005297EA9}" srcOrd="0" destOrd="0" presId="urn:microsoft.com/office/officeart/2008/layout/HexagonCluster"/>
    <dgm:cxn modelId="{61B68F7F-E682-4F7F-81BE-905BB6B1BFD5}" type="presParOf" srcId="{AF378B52-AE65-4CED-9F85-3837D4D93BE0}" destId="{B92C7E18-628E-41BC-AB03-DA0C2A49A3FC}" srcOrd="1" destOrd="0" presId="urn:microsoft.com/office/officeart/2008/layout/HexagonCluster"/>
    <dgm:cxn modelId="{B49725E3-49F3-4930-A24A-92D9C1822474}" type="presParOf" srcId="{B92C7E18-628E-41BC-AB03-DA0C2A49A3FC}" destId="{994E642B-3B5D-41B7-9144-0851379724CF}" srcOrd="0" destOrd="0" presId="urn:microsoft.com/office/officeart/2008/layout/HexagonCluster"/>
    <dgm:cxn modelId="{50622A43-D6C8-4668-92F2-F1A7C850B5D2}" type="presParOf" srcId="{AF378B52-AE65-4CED-9F85-3837D4D93BE0}" destId="{C1B1E204-2DB9-4908-ADD6-8339C41F8175}" srcOrd="2" destOrd="0" presId="urn:microsoft.com/office/officeart/2008/layout/HexagonCluster"/>
    <dgm:cxn modelId="{CA864E99-F9E7-4777-A3DC-D32CE5B6CE74}" type="presParOf" srcId="{C1B1E204-2DB9-4908-ADD6-8339C41F8175}" destId="{8DC7AD04-9AE1-4590-A32F-0ABA2DB481A2}" srcOrd="0" destOrd="0" presId="urn:microsoft.com/office/officeart/2008/layout/HexagonCluster"/>
    <dgm:cxn modelId="{F9A5C434-F6F2-41F8-BB7F-C626024110D3}" type="presParOf" srcId="{AF378B52-AE65-4CED-9F85-3837D4D93BE0}" destId="{589DD869-2E13-4F93-BC3D-D89FEA302A1F}" srcOrd="3" destOrd="0" presId="urn:microsoft.com/office/officeart/2008/layout/HexagonCluster"/>
    <dgm:cxn modelId="{1E655C53-C4FD-449A-BA0C-0E10C3BC5B86}" type="presParOf" srcId="{589DD869-2E13-4F93-BC3D-D89FEA302A1F}" destId="{A0157D45-BA16-4178-8C3E-7D5DAB36080E}" srcOrd="0" destOrd="0" presId="urn:microsoft.com/office/officeart/2008/layout/HexagonCluster"/>
    <dgm:cxn modelId="{B82F9E59-C0EA-4568-9EFD-A211C8912A6E}" type="presParOf" srcId="{AF378B52-AE65-4CED-9F85-3837D4D93BE0}" destId="{7A57273A-9D0E-4DA4-9F11-EC8CCB6D7DFB}" srcOrd="4" destOrd="0" presId="urn:microsoft.com/office/officeart/2008/layout/HexagonCluster"/>
    <dgm:cxn modelId="{8AF6D42C-4DEB-405C-A41C-BFBE48525E65}" type="presParOf" srcId="{7A57273A-9D0E-4DA4-9F11-EC8CCB6D7DFB}" destId="{5510F76D-0195-4E43-A6AF-B2A9145F2F5A}" srcOrd="0" destOrd="0" presId="urn:microsoft.com/office/officeart/2008/layout/HexagonCluster"/>
    <dgm:cxn modelId="{F3736CD6-7144-4D60-86C3-0DF0C3480205}" type="presParOf" srcId="{AF378B52-AE65-4CED-9F85-3837D4D93BE0}" destId="{C77C259B-0773-4E94-BE7E-B4CBE3DDCD41}" srcOrd="5" destOrd="0" presId="urn:microsoft.com/office/officeart/2008/layout/HexagonCluster"/>
    <dgm:cxn modelId="{EEFF8DC2-7C75-44A1-9CC7-E8DC406A7496}" type="presParOf" srcId="{C77C259B-0773-4E94-BE7E-B4CBE3DDCD41}" destId="{690E7BC2-B39E-457F-8187-FD9B7767DC20}" srcOrd="0" destOrd="0" presId="urn:microsoft.com/office/officeart/2008/layout/HexagonCluster"/>
    <dgm:cxn modelId="{E667199E-B8D5-426A-A8B9-4EF889FDD75A}" type="presParOf" srcId="{AF378B52-AE65-4CED-9F85-3837D4D93BE0}" destId="{039946D8-F1A0-42DE-8A47-5A06C53A8D07}" srcOrd="6" destOrd="0" presId="urn:microsoft.com/office/officeart/2008/layout/HexagonCluster"/>
    <dgm:cxn modelId="{C0BDD8F4-C1A4-4FFF-AE93-9ADC18464EDD}" type="presParOf" srcId="{039946D8-F1A0-42DE-8A47-5A06C53A8D07}" destId="{0AD0266E-AABA-4F04-B75C-538C8FD9DF34}" srcOrd="0" destOrd="0" presId="urn:microsoft.com/office/officeart/2008/layout/HexagonCluster"/>
    <dgm:cxn modelId="{06F40631-1B48-4378-BD93-D255F1B58227}" type="presParOf" srcId="{AF378B52-AE65-4CED-9F85-3837D4D93BE0}" destId="{A70BE659-12EE-43C3-B0F4-9981858078BA}" srcOrd="7" destOrd="0" presId="urn:microsoft.com/office/officeart/2008/layout/HexagonCluster"/>
    <dgm:cxn modelId="{C91B8D8C-48A7-41B2-AB5D-C3AB731CC93C}" type="presParOf" srcId="{A70BE659-12EE-43C3-B0F4-9981858078BA}" destId="{B7C26E8A-D17C-4E5B-A1C7-6E96F3EA3FBE}" srcOrd="0" destOrd="0" presId="urn:microsoft.com/office/officeart/2008/layout/HexagonCluster"/>
    <dgm:cxn modelId="{72F352AD-29FC-4E5B-AA59-C3563084DC3A}" type="presParOf" srcId="{AF378B52-AE65-4CED-9F85-3837D4D93BE0}" destId="{00A4F1BD-BA73-42FB-834A-AC8E05B16F9C}" srcOrd="8" destOrd="0" presId="urn:microsoft.com/office/officeart/2008/layout/HexagonCluster"/>
    <dgm:cxn modelId="{CC4010CC-9BA2-4F93-BA00-1C8F89E5F5B2}" type="presParOf" srcId="{00A4F1BD-BA73-42FB-834A-AC8E05B16F9C}" destId="{E97CD24A-13CD-45D7-8AA0-839C03EE180F}" srcOrd="0" destOrd="0" presId="urn:microsoft.com/office/officeart/2008/layout/HexagonCluster"/>
    <dgm:cxn modelId="{6C3FEFE8-344C-468C-AE40-B596966AB29C}" type="presParOf" srcId="{AF378B52-AE65-4CED-9F85-3837D4D93BE0}" destId="{F5D2B077-9122-4DAC-9810-9B403C949C64}" srcOrd="9" destOrd="0" presId="urn:microsoft.com/office/officeart/2008/layout/HexagonCluster"/>
    <dgm:cxn modelId="{9C4383B8-F8E3-4022-A4B1-1143AF022452}" type="presParOf" srcId="{F5D2B077-9122-4DAC-9810-9B403C949C64}" destId="{4083BC50-49E5-4D44-89A7-FD14B5641891}" srcOrd="0" destOrd="0" presId="urn:microsoft.com/office/officeart/2008/layout/HexagonCluster"/>
    <dgm:cxn modelId="{2641C8F2-158B-4A3A-A048-58E5E7DA6B5D}" type="presParOf" srcId="{AF378B52-AE65-4CED-9F85-3837D4D93BE0}" destId="{2FFFD8EF-CD72-4A5C-A70B-22EE3990E981}" srcOrd="10" destOrd="0" presId="urn:microsoft.com/office/officeart/2008/layout/HexagonCluster"/>
    <dgm:cxn modelId="{95B0F141-35DB-49EB-8176-EEC578629922}" type="presParOf" srcId="{2FFFD8EF-CD72-4A5C-A70B-22EE3990E981}" destId="{B069CB91-0BDE-48E5-9400-417750B62745}" srcOrd="0" destOrd="0" presId="urn:microsoft.com/office/officeart/2008/layout/HexagonCluster"/>
    <dgm:cxn modelId="{46FCD994-FB7E-4443-B0E9-33B506CB383B}" type="presParOf" srcId="{AF378B52-AE65-4CED-9F85-3837D4D93BE0}" destId="{B3F3FC03-4F45-4BF4-AADD-8FD2BB66B507}" srcOrd="11" destOrd="0" presId="urn:microsoft.com/office/officeart/2008/layout/HexagonCluster"/>
    <dgm:cxn modelId="{5EDB0C29-6E55-4FD0-A79E-B6DEDE4D9857}" type="presParOf" srcId="{B3F3FC03-4F45-4BF4-AADD-8FD2BB66B507}" destId="{8D3C93DD-40E3-4440-882B-27A99C53BA45}" srcOrd="0" destOrd="0" presId="urn:microsoft.com/office/officeart/2008/layout/HexagonCluster"/>
    <dgm:cxn modelId="{2A7D8FF5-EAB9-42E7-BBB5-C31DB586FCC7}" type="presParOf" srcId="{AF378B52-AE65-4CED-9F85-3837D4D93BE0}" destId="{80CFDE9F-531C-416B-B8B9-E02D0DCEBE98}" srcOrd="12" destOrd="0" presId="urn:microsoft.com/office/officeart/2008/layout/HexagonCluster"/>
    <dgm:cxn modelId="{6B9D7AFF-4B14-4DAD-A2A4-6D7AA26933A6}" type="presParOf" srcId="{80CFDE9F-531C-416B-B8B9-E02D0DCEBE98}" destId="{46516AA3-70F8-45E8-AA3F-0A66159623A5}" srcOrd="0" destOrd="0" presId="urn:microsoft.com/office/officeart/2008/layout/HexagonCluster"/>
    <dgm:cxn modelId="{539F58BB-9483-4350-8483-4AE580E4C521}" type="presParOf" srcId="{AF378B52-AE65-4CED-9F85-3837D4D93BE0}" destId="{EF47093D-C6B4-402D-87BD-444674263125}" srcOrd="13" destOrd="0" presId="urn:microsoft.com/office/officeart/2008/layout/HexagonCluster"/>
    <dgm:cxn modelId="{679E615A-B082-4660-83CE-68A4C8F11DE5}" type="presParOf" srcId="{EF47093D-C6B4-402D-87BD-444674263125}" destId="{C2CA6342-BEC0-4454-9EA7-B8E97BF7C230}" srcOrd="0" destOrd="0" presId="urn:microsoft.com/office/officeart/2008/layout/HexagonCluster"/>
    <dgm:cxn modelId="{48197905-C947-4B2C-A734-5C60E29893A4}" type="presParOf" srcId="{AF378B52-AE65-4CED-9F85-3837D4D93BE0}" destId="{4E5A85B0-9D9D-4EE7-9EB6-895522741640}" srcOrd="14" destOrd="0" presId="urn:microsoft.com/office/officeart/2008/layout/HexagonCluster"/>
    <dgm:cxn modelId="{91DD0974-B22B-47AA-8E49-B7DFE8E28AF4}" type="presParOf" srcId="{4E5A85B0-9D9D-4EE7-9EB6-895522741640}" destId="{997B1205-ED77-4075-8609-4F60AC88EBE6}" srcOrd="0" destOrd="0" presId="urn:microsoft.com/office/officeart/2008/layout/HexagonCluster"/>
    <dgm:cxn modelId="{34EE0F8B-8136-43D5-889E-C1C68D8262BA}" type="presParOf" srcId="{AF378B52-AE65-4CED-9F85-3837D4D93BE0}" destId="{F75BDED6-5F8F-4B86-9549-9A9760D30B14}" srcOrd="15" destOrd="0" presId="urn:microsoft.com/office/officeart/2008/layout/HexagonCluster"/>
    <dgm:cxn modelId="{C829A469-78D6-47B4-9942-00AE3E966F54}" type="presParOf" srcId="{F75BDED6-5F8F-4B86-9549-9A9760D30B14}" destId="{349423DB-014C-427A-A57D-56777B252AC9}" srcOrd="0" destOrd="0" presId="urn:microsoft.com/office/officeart/2008/layout/HexagonCluster"/>
    <dgm:cxn modelId="{C9CFA270-4875-4914-A85F-23A49CBAB1B4}" type="presParOf" srcId="{AF378B52-AE65-4CED-9F85-3837D4D93BE0}" destId="{4A44915D-81ED-476E-A121-80B37FD3C584}" srcOrd="16" destOrd="0" presId="urn:microsoft.com/office/officeart/2008/layout/HexagonCluster"/>
    <dgm:cxn modelId="{9CF9FC7B-7C3C-4D6F-A467-0696C6A742F8}" type="presParOf" srcId="{4A44915D-81ED-476E-A121-80B37FD3C584}" destId="{2D2AFC53-865C-4AB0-BF5A-ED8FCB25A181}" srcOrd="0" destOrd="0" presId="urn:microsoft.com/office/officeart/2008/layout/HexagonCluster"/>
    <dgm:cxn modelId="{5139DDF8-42B2-4AD9-9B52-2BBD71B40BBA}" type="presParOf" srcId="{AF378B52-AE65-4CED-9F85-3837D4D93BE0}" destId="{87ACC620-96E3-4687-95F4-7B33B46F6E35}" srcOrd="17" destOrd="0" presId="urn:microsoft.com/office/officeart/2008/layout/HexagonCluster"/>
    <dgm:cxn modelId="{E50961FC-8FEB-4CD7-9580-7A38013AE1A7}" type="presParOf" srcId="{87ACC620-96E3-4687-95F4-7B33B46F6E35}" destId="{78F54532-AE28-41FC-8C37-859784E8201E}" srcOrd="0" destOrd="0" presId="urn:microsoft.com/office/officeart/2008/layout/HexagonCluster"/>
    <dgm:cxn modelId="{F545FC8F-A8AA-4109-92E6-F387BEA94E6A}" type="presParOf" srcId="{AF378B52-AE65-4CED-9F85-3837D4D93BE0}" destId="{CC3F2F4D-BE9F-494D-923D-988BD3A6AFE7}" srcOrd="18" destOrd="0" presId="urn:microsoft.com/office/officeart/2008/layout/HexagonCluster"/>
    <dgm:cxn modelId="{76B0811C-A4AD-4DD1-9427-CD1162E391D3}" type="presParOf" srcId="{CC3F2F4D-BE9F-494D-923D-988BD3A6AFE7}" destId="{F58B0CBC-B0FE-40BB-BC30-B621E8E62935}" srcOrd="0" destOrd="0" presId="urn:microsoft.com/office/officeart/2008/layout/HexagonCluster"/>
    <dgm:cxn modelId="{FE707C23-D362-4D62-A4D5-9881596C21D0}" type="presParOf" srcId="{AF378B52-AE65-4CED-9F85-3837D4D93BE0}" destId="{3C2F40F4-3EB2-4754-B6C9-4CB72E25140D}" srcOrd="19" destOrd="0" presId="urn:microsoft.com/office/officeart/2008/layout/HexagonCluster"/>
    <dgm:cxn modelId="{4FDF72FA-8577-43FF-8D08-6A3B6310E008}" type="presParOf" srcId="{3C2F40F4-3EB2-4754-B6C9-4CB72E25140D}" destId="{A35F8E81-652D-4E64-B7E1-D021EBDDDE26}" srcOrd="0" destOrd="0" presId="urn:microsoft.com/office/officeart/2008/layout/HexagonCluster"/>
    <dgm:cxn modelId="{1CBDDE99-A842-4B09-93AA-0ADDD62470FC}" type="presParOf" srcId="{AF378B52-AE65-4CED-9F85-3837D4D93BE0}" destId="{63B1646E-996B-4C7A-A722-6F06548FE00C}" srcOrd="20" destOrd="0" presId="urn:microsoft.com/office/officeart/2008/layout/HexagonCluster"/>
    <dgm:cxn modelId="{92F9D812-FD68-4076-81E7-DC0D8518CE2A}" type="presParOf" srcId="{63B1646E-996B-4C7A-A722-6F06548FE00C}" destId="{07F32EA3-47BA-4C0B-9E00-690C2647C369}" srcOrd="0" destOrd="0" presId="urn:microsoft.com/office/officeart/2008/layout/HexagonCluster"/>
    <dgm:cxn modelId="{E0492740-B1F9-4D6B-A87D-91792DDA5F2B}" type="presParOf" srcId="{AF378B52-AE65-4CED-9F85-3837D4D93BE0}" destId="{46D4F4BA-8B7A-4B58-83F6-27276E2195C4}" srcOrd="21" destOrd="0" presId="urn:microsoft.com/office/officeart/2008/layout/HexagonCluster"/>
    <dgm:cxn modelId="{1975ACF9-2F13-460D-88E3-A27C313E9935}" type="presParOf" srcId="{46D4F4BA-8B7A-4B58-83F6-27276E2195C4}" destId="{88EE753B-446B-4C04-8DFB-850D25330C9C}" srcOrd="0" destOrd="0" presId="urn:microsoft.com/office/officeart/2008/layout/HexagonCluster"/>
    <dgm:cxn modelId="{28945615-BD2D-4FAB-8AFF-5C5014D43139}" type="presParOf" srcId="{AF378B52-AE65-4CED-9F85-3837D4D93BE0}" destId="{234C0410-3BB3-4CF1-B796-03626F1F037F}" srcOrd="22" destOrd="0" presId="urn:microsoft.com/office/officeart/2008/layout/HexagonCluster"/>
    <dgm:cxn modelId="{D38F5078-BD26-4233-8F37-BD72D2867465}" type="presParOf" srcId="{234C0410-3BB3-4CF1-B796-03626F1F037F}" destId="{5E56336C-7274-48DA-8DA1-2F0CD2576BCC}" srcOrd="0" destOrd="0" presId="urn:microsoft.com/office/officeart/2008/layout/HexagonCluster"/>
    <dgm:cxn modelId="{FAE8960D-FD97-4D9E-A1CC-5EA32F2BEE80}" type="presParOf" srcId="{AF378B52-AE65-4CED-9F85-3837D4D93BE0}" destId="{504ADC76-F669-4E21-8D5D-0555FE13159F}" srcOrd="23" destOrd="0" presId="urn:microsoft.com/office/officeart/2008/layout/HexagonCluster"/>
    <dgm:cxn modelId="{5DFD7B58-74D8-49CE-B34F-4DB6726FBCA1}" type="presParOf" srcId="{504ADC76-F669-4E21-8D5D-0555FE13159F}" destId="{A6C3501B-1DEB-4447-9789-0F48892D3A5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34E41-8549-4F50-9EC1-BE05C83703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7E5AD3-4928-4B69-8524-28FA1071C0A2}">
      <dgm:prSet phldrT="[文本]" phldr="1"/>
      <dgm:spPr>
        <a:solidFill>
          <a:srgbClr val="FFDBAB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91782D5F-F3AD-48DD-9467-8BD83BD5B99F}" type="parTrans" cxnId="{4391E427-197E-42B1-80BF-050D8B7D0A41}">
      <dgm:prSet/>
      <dgm:spPr/>
      <dgm:t>
        <a:bodyPr/>
        <a:lstStyle/>
        <a:p>
          <a:endParaRPr lang="zh-CN" altLang="en-US"/>
        </a:p>
      </dgm:t>
    </dgm:pt>
    <dgm:pt modelId="{DACFF7B5-0914-4858-8E91-48974FA259A2}" type="sibTrans" cxnId="{4391E427-197E-42B1-80BF-050D8B7D0A41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FFDBAB"/>
          </a:solidFill>
        </a:ln>
      </dgm:spPr>
      <dgm:t>
        <a:bodyPr/>
        <a:lstStyle/>
        <a:p>
          <a:endParaRPr lang="zh-CN" altLang="en-US"/>
        </a:p>
      </dgm:t>
    </dgm:pt>
    <dgm:pt modelId="{8ED5895E-E04E-4A08-855E-1791FFC6E5CF}">
      <dgm:prSet phldrT="[文本]" phldr="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FFB553"/>
          </a:solidFill>
        </a:ln>
      </dgm:spPr>
      <dgm:t>
        <a:bodyPr/>
        <a:lstStyle/>
        <a:p>
          <a:endParaRPr lang="zh-CN" altLang="en-US" dirty="0"/>
        </a:p>
      </dgm:t>
    </dgm:pt>
    <dgm:pt modelId="{EA031C88-E7F1-4F0C-9827-A8FF5ACF9A24}" type="parTrans" cxnId="{351A130B-6C6A-47D4-8B51-B6EFAA829B17}">
      <dgm:prSet/>
      <dgm:spPr/>
      <dgm:t>
        <a:bodyPr/>
        <a:lstStyle/>
        <a:p>
          <a:endParaRPr lang="zh-CN" altLang="en-US"/>
        </a:p>
      </dgm:t>
    </dgm:pt>
    <dgm:pt modelId="{3FE257E4-A86C-4086-977D-583248D46116}" type="sibTrans" cxnId="{351A130B-6C6A-47D4-8B51-B6EFAA829B17}">
      <dgm:prSet/>
      <dgm:spPr>
        <a:solidFill>
          <a:srgbClr val="FFC271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4ADAE3A0-592D-41B4-BCD0-F9C6A46766FE}">
      <dgm:prSet phldrT="[文本]" phldr="1"/>
      <dgm:spPr>
        <a:solidFill>
          <a:srgbClr val="FF9300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63EDEB48-3B35-41D9-ADEB-25C8CA8F5690}" type="parTrans" cxnId="{011FB73A-659D-495D-AA6A-C5015C354028}">
      <dgm:prSet/>
      <dgm:spPr/>
      <dgm:t>
        <a:bodyPr/>
        <a:lstStyle/>
        <a:p>
          <a:endParaRPr lang="zh-CN" altLang="en-US"/>
        </a:p>
      </dgm:t>
    </dgm:pt>
    <dgm:pt modelId="{D80F03F9-2C99-4611-B143-0B8DD281B80F}" type="sibTrans" cxnId="{011FB73A-659D-495D-AA6A-C5015C354028}">
      <dgm:prSet/>
      <dgm:spPr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FF9300"/>
          </a:solidFill>
        </a:ln>
      </dgm:spPr>
      <dgm:t>
        <a:bodyPr/>
        <a:lstStyle/>
        <a:p>
          <a:endParaRPr lang="zh-CN" altLang="en-US"/>
        </a:p>
      </dgm:t>
    </dgm:pt>
    <dgm:pt modelId="{E716A712-1870-4D5D-8B6A-B7FCE4D54B1D}">
      <dgm:prSet phldrT="[文本]"/>
      <dgm:spPr>
        <a:blipFill dpi="0" rotWithShape="0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FFAE43"/>
          </a:solidFill>
        </a:ln>
      </dgm:spPr>
      <dgm:t>
        <a:bodyPr/>
        <a:lstStyle/>
        <a:p>
          <a:endParaRPr lang="zh-CN" altLang="en-US" dirty="0"/>
        </a:p>
      </dgm:t>
    </dgm:pt>
    <dgm:pt modelId="{75A0D77D-AEAD-449D-BFBF-C9A5EAAD41AB}" type="sibTrans" cxnId="{5E841A6E-3021-4D57-8244-3B7126513489}">
      <dgm:prSet/>
      <dgm:spPr>
        <a:solidFill>
          <a:srgbClr val="FFAE4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7BF08149-B276-4D9F-BE1F-3A9398D4EC3A}" type="parTrans" cxnId="{5E841A6E-3021-4D57-8244-3B7126513489}">
      <dgm:prSet/>
      <dgm:spPr/>
      <dgm:t>
        <a:bodyPr/>
        <a:lstStyle/>
        <a:p>
          <a:endParaRPr lang="zh-CN" altLang="en-US"/>
        </a:p>
      </dgm:t>
    </dgm:pt>
    <dgm:pt modelId="{23E54922-D657-4135-84FB-8515B48AD171}" type="pres">
      <dgm:prSet presAssocID="{8D134E41-8549-4F50-9EC1-BE05C837035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0D71ADD-D342-4BAE-B5AF-9DCC5AA2EF37}" type="pres">
      <dgm:prSet presAssocID="{E07E5AD3-4928-4B69-8524-28FA1071C0A2}" presName="composite" presStyleCnt="0"/>
      <dgm:spPr/>
    </dgm:pt>
    <dgm:pt modelId="{82DD85B4-9631-4A68-836E-B6D24400C24E}" type="pres">
      <dgm:prSet presAssocID="{E07E5AD3-4928-4B69-8524-28FA1071C0A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197D1-574A-4296-BA45-D938CED9A084}" type="pres">
      <dgm:prSet presAssocID="{E07E5AD3-4928-4B69-8524-28FA1071C0A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9CEE0-65B8-49DF-A092-8BBAF0BC6157}" type="pres">
      <dgm:prSet presAssocID="{E07E5AD3-4928-4B69-8524-28FA1071C0A2}" presName="BalanceSpacing" presStyleCnt="0"/>
      <dgm:spPr/>
    </dgm:pt>
    <dgm:pt modelId="{E1D2DB71-B66B-4532-96AD-C092FD1BB76F}" type="pres">
      <dgm:prSet presAssocID="{E07E5AD3-4928-4B69-8524-28FA1071C0A2}" presName="BalanceSpacing1" presStyleCnt="0"/>
      <dgm:spPr/>
    </dgm:pt>
    <dgm:pt modelId="{D02AEE1D-C521-416A-98F9-DCC54E0FFF82}" type="pres">
      <dgm:prSet presAssocID="{DACFF7B5-0914-4858-8E91-48974FA259A2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4EA1A6A-8A60-4322-B62D-A3A412D34EE3}" type="pres">
      <dgm:prSet presAssocID="{DACFF7B5-0914-4858-8E91-48974FA259A2}" presName="spaceBetweenRectangles" presStyleCnt="0"/>
      <dgm:spPr/>
    </dgm:pt>
    <dgm:pt modelId="{0139E0FF-0D26-45A5-9EEA-33E55F9F7A3C}" type="pres">
      <dgm:prSet presAssocID="{8ED5895E-E04E-4A08-855E-1791FFC6E5CF}" presName="composite" presStyleCnt="0"/>
      <dgm:spPr/>
    </dgm:pt>
    <dgm:pt modelId="{FD234DF5-29AB-4610-B925-1F73E4A0FE83}" type="pres">
      <dgm:prSet presAssocID="{8ED5895E-E04E-4A08-855E-1791FFC6E5C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0CC6-7B29-4CAC-B110-2B19C61D22E3}" type="pres">
      <dgm:prSet presAssocID="{8ED5895E-E04E-4A08-855E-1791FFC6E5C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75DB8-C437-43EC-88F5-5872F17D9CB8}" type="pres">
      <dgm:prSet presAssocID="{8ED5895E-E04E-4A08-855E-1791FFC6E5CF}" presName="BalanceSpacing" presStyleCnt="0"/>
      <dgm:spPr/>
    </dgm:pt>
    <dgm:pt modelId="{5E04C412-CFAD-4DA3-89C5-74BB92B4D67C}" type="pres">
      <dgm:prSet presAssocID="{8ED5895E-E04E-4A08-855E-1791FFC6E5CF}" presName="BalanceSpacing1" presStyleCnt="0"/>
      <dgm:spPr/>
    </dgm:pt>
    <dgm:pt modelId="{D2308AC0-C238-41A7-9318-E48F3060A5F5}" type="pres">
      <dgm:prSet presAssocID="{3FE257E4-A86C-4086-977D-583248D46116}" presName="Accent1Text" presStyleLbl="node1" presStyleIdx="3" presStyleCnt="8"/>
      <dgm:spPr/>
      <dgm:t>
        <a:bodyPr/>
        <a:lstStyle/>
        <a:p>
          <a:endParaRPr lang="zh-CN" altLang="en-US"/>
        </a:p>
      </dgm:t>
    </dgm:pt>
    <dgm:pt modelId="{686C7184-528F-4CFC-8FD6-CA725F7B564D}" type="pres">
      <dgm:prSet presAssocID="{3FE257E4-A86C-4086-977D-583248D46116}" presName="spaceBetweenRectangles" presStyleCnt="0"/>
      <dgm:spPr/>
    </dgm:pt>
    <dgm:pt modelId="{70382561-C7D7-4ACF-A409-E91985BC1EAA}" type="pres">
      <dgm:prSet presAssocID="{E716A712-1870-4D5D-8B6A-B7FCE4D54B1D}" presName="composite" presStyleCnt="0"/>
      <dgm:spPr/>
    </dgm:pt>
    <dgm:pt modelId="{9F0EF142-646D-4FE2-9F62-A0BC868DB13C}" type="pres">
      <dgm:prSet presAssocID="{E716A712-1870-4D5D-8B6A-B7FCE4D54B1D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DA7DFB-6ED6-42CA-9E47-B0A65E4EB2D2}" type="pres">
      <dgm:prSet presAssocID="{E716A712-1870-4D5D-8B6A-B7FCE4D54B1D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412F487-6F63-4864-BA58-649DAB75EAC7}" type="pres">
      <dgm:prSet presAssocID="{E716A712-1870-4D5D-8B6A-B7FCE4D54B1D}" presName="BalanceSpacing" presStyleCnt="0"/>
      <dgm:spPr/>
    </dgm:pt>
    <dgm:pt modelId="{4283E978-3D8C-4F49-A3B6-43A1BB5B1F06}" type="pres">
      <dgm:prSet presAssocID="{E716A712-1870-4D5D-8B6A-B7FCE4D54B1D}" presName="BalanceSpacing1" presStyleCnt="0"/>
      <dgm:spPr/>
    </dgm:pt>
    <dgm:pt modelId="{621C1174-F4E3-4EED-8BFD-262F507E78E3}" type="pres">
      <dgm:prSet presAssocID="{75A0D77D-AEAD-449D-BFBF-C9A5EAAD41AB}" presName="Accent1Text" presStyleLbl="node1" presStyleIdx="5" presStyleCnt="8"/>
      <dgm:spPr/>
      <dgm:t>
        <a:bodyPr/>
        <a:lstStyle/>
        <a:p>
          <a:endParaRPr lang="zh-CN" altLang="en-US"/>
        </a:p>
      </dgm:t>
    </dgm:pt>
    <dgm:pt modelId="{C0D1180B-537B-4417-9A63-12A348D33D9A}" type="pres">
      <dgm:prSet presAssocID="{75A0D77D-AEAD-449D-BFBF-C9A5EAAD41AB}" presName="spaceBetweenRectangles" presStyleCnt="0"/>
      <dgm:spPr/>
    </dgm:pt>
    <dgm:pt modelId="{CF70B017-EEFB-46CF-885C-4D9353FCBF47}" type="pres">
      <dgm:prSet presAssocID="{4ADAE3A0-592D-41B4-BCD0-F9C6A46766FE}" presName="composite" presStyleCnt="0"/>
      <dgm:spPr/>
    </dgm:pt>
    <dgm:pt modelId="{331AA604-DCA8-4EE9-830D-A8E4F36CE897}" type="pres">
      <dgm:prSet presAssocID="{4ADAE3A0-592D-41B4-BCD0-F9C6A46766F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D26F-99D5-44B0-8964-835C4F0D2FA4}" type="pres">
      <dgm:prSet presAssocID="{4ADAE3A0-592D-41B4-BCD0-F9C6A46766F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280391E-2D01-4DF2-854F-B9582A72F39A}" type="pres">
      <dgm:prSet presAssocID="{4ADAE3A0-592D-41B4-BCD0-F9C6A46766FE}" presName="BalanceSpacing" presStyleCnt="0"/>
      <dgm:spPr/>
    </dgm:pt>
    <dgm:pt modelId="{F0C667D0-D535-4BA3-A8C0-36BCD2630086}" type="pres">
      <dgm:prSet presAssocID="{4ADAE3A0-592D-41B4-BCD0-F9C6A46766FE}" presName="BalanceSpacing1" presStyleCnt="0"/>
      <dgm:spPr/>
    </dgm:pt>
    <dgm:pt modelId="{97FD4840-B9AA-4FE2-A961-EE203C7DDA4A}" type="pres">
      <dgm:prSet presAssocID="{D80F03F9-2C99-4611-B143-0B8DD281B80F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8677861-2E75-4DE8-A516-50874542971E}" type="presOf" srcId="{E716A712-1870-4D5D-8B6A-B7FCE4D54B1D}" destId="{9F0EF142-646D-4FE2-9F62-A0BC868DB13C}" srcOrd="0" destOrd="0" presId="urn:microsoft.com/office/officeart/2008/layout/AlternatingHexagons"/>
    <dgm:cxn modelId="{5E841A6E-3021-4D57-8244-3B7126513489}" srcId="{8D134E41-8549-4F50-9EC1-BE05C8370350}" destId="{E716A712-1870-4D5D-8B6A-B7FCE4D54B1D}" srcOrd="2" destOrd="0" parTransId="{7BF08149-B276-4D9F-BE1F-3A9398D4EC3A}" sibTransId="{75A0D77D-AEAD-449D-BFBF-C9A5EAAD41AB}"/>
    <dgm:cxn modelId="{5A2FFC91-E586-41F7-BA26-77719FEDD0CA}" type="presOf" srcId="{8ED5895E-E04E-4A08-855E-1791FFC6E5CF}" destId="{FD234DF5-29AB-4610-B925-1F73E4A0FE83}" srcOrd="0" destOrd="0" presId="urn:microsoft.com/office/officeart/2008/layout/AlternatingHexagons"/>
    <dgm:cxn modelId="{4391E427-197E-42B1-80BF-050D8B7D0A41}" srcId="{8D134E41-8549-4F50-9EC1-BE05C8370350}" destId="{E07E5AD3-4928-4B69-8524-28FA1071C0A2}" srcOrd="0" destOrd="0" parTransId="{91782D5F-F3AD-48DD-9467-8BD83BD5B99F}" sibTransId="{DACFF7B5-0914-4858-8E91-48974FA259A2}"/>
    <dgm:cxn modelId="{A6EC3F09-5626-4245-B80C-DC44DCE22FD9}" type="presOf" srcId="{DACFF7B5-0914-4858-8E91-48974FA259A2}" destId="{D02AEE1D-C521-416A-98F9-DCC54E0FFF82}" srcOrd="0" destOrd="0" presId="urn:microsoft.com/office/officeart/2008/layout/AlternatingHexagons"/>
    <dgm:cxn modelId="{3BCFDBE3-C2D0-4F95-BFB4-30AAFA5270BE}" type="presOf" srcId="{E07E5AD3-4928-4B69-8524-28FA1071C0A2}" destId="{82DD85B4-9631-4A68-836E-B6D24400C24E}" srcOrd="0" destOrd="0" presId="urn:microsoft.com/office/officeart/2008/layout/AlternatingHexagons"/>
    <dgm:cxn modelId="{011FB73A-659D-495D-AA6A-C5015C354028}" srcId="{8D134E41-8549-4F50-9EC1-BE05C8370350}" destId="{4ADAE3A0-592D-41B4-BCD0-F9C6A46766FE}" srcOrd="3" destOrd="0" parTransId="{63EDEB48-3B35-41D9-ADEB-25C8CA8F5690}" sibTransId="{D80F03F9-2C99-4611-B143-0B8DD281B80F}"/>
    <dgm:cxn modelId="{C22F672F-C1C7-443F-8EF6-A15578AD2DAE}" type="presOf" srcId="{75A0D77D-AEAD-449D-BFBF-C9A5EAAD41AB}" destId="{621C1174-F4E3-4EED-8BFD-262F507E78E3}" srcOrd="0" destOrd="0" presId="urn:microsoft.com/office/officeart/2008/layout/AlternatingHexagons"/>
    <dgm:cxn modelId="{E5A4305F-70E6-4ABF-BF23-404E1B26FD06}" type="presOf" srcId="{8D134E41-8549-4F50-9EC1-BE05C8370350}" destId="{23E54922-D657-4135-84FB-8515B48AD171}" srcOrd="0" destOrd="0" presId="urn:microsoft.com/office/officeart/2008/layout/AlternatingHexagons"/>
    <dgm:cxn modelId="{F3818DEC-5619-4C23-AD73-6B3C106FEC36}" type="presOf" srcId="{4ADAE3A0-592D-41B4-BCD0-F9C6A46766FE}" destId="{331AA604-DCA8-4EE9-830D-A8E4F36CE897}" srcOrd="0" destOrd="0" presId="urn:microsoft.com/office/officeart/2008/layout/AlternatingHexagons"/>
    <dgm:cxn modelId="{DF8E9600-7B9A-458B-811C-0A2502F154C1}" type="presOf" srcId="{3FE257E4-A86C-4086-977D-583248D46116}" destId="{D2308AC0-C238-41A7-9318-E48F3060A5F5}" srcOrd="0" destOrd="0" presId="urn:microsoft.com/office/officeart/2008/layout/AlternatingHexagons"/>
    <dgm:cxn modelId="{585C18FA-492F-48DF-A914-59E61197B219}" type="presOf" srcId="{D80F03F9-2C99-4611-B143-0B8DD281B80F}" destId="{97FD4840-B9AA-4FE2-A961-EE203C7DDA4A}" srcOrd="0" destOrd="0" presId="urn:microsoft.com/office/officeart/2008/layout/AlternatingHexagons"/>
    <dgm:cxn modelId="{351A130B-6C6A-47D4-8B51-B6EFAA829B17}" srcId="{8D134E41-8549-4F50-9EC1-BE05C8370350}" destId="{8ED5895E-E04E-4A08-855E-1791FFC6E5CF}" srcOrd="1" destOrd="0" parTransId="{EA031C88-E7F1-4F0C-9827-A8FF5ACF9A24}" sibTransId="{3FE257E4-A86C-4086-977D-583248D46116}"/>
    <dgm:cxn modelId="{FAA692CB-023E-4C68-8F6E-E8CC49669794}" type="presParOf" srcId="{23E54922-D657-4135-84FB-8515B48AD171}" destId="{30D71ADD-D342-4BAE-B5AF-9DCC5AA2EF37}" srcOrd="0" destOrd="0" presId="urn:microsoft.com/office/officeart/2008/layout/AlternatingHexagons"/>
    <dgm:cxn modelId="{14482A7F-FF60-4471-853E-92E547956119}" type="presParOf" srcId="{30D71ADD-D342-4BAE-B5AF-9DCC5AA2EF37}" destId="{82DD85B4-9631-4A68-836E-B6D24400C24E}" srcOrd="0" destOrd="0" presId="urn:microsoft.com/office/officeart/2008/layout/AlternatingHexagons"/>
    <dgm:cxn modelId="{3EF7078A-4BD0-45CB-92BC-3CEAF4EAAA4D}" type="presParOf" srcId="{30D71ADD-D342-4BAE-B5AF-9DCC5AA2EF37}" destId="{A41197D1-574A-4296-BA45-D938CED9A084}" srcOrd="1" destOrd="0" presId="urn:microsoft.com/office/officeart/2008/layout/AlternatingHexagons"/>
    <dgm:cxn modelId="{46BBA479-975B-4213-97F9-1822669C4183}" type="presParOf" srcId="{30D71ADD-D342-4BAE-B5AF-9DCC5AA2EF37}" destId="{F969CEE0-65B8-49DF-A092-8BBAF0BC6157}" srcOrd="2" destOrd="0" presId="urn:microsoft.com/office/officeart/2008/layout/AlternatingHexagons"/>
    <dgm:cxn modelId="{D88EBD18-A098-4F44-BDA0-4E07D29FE1E9}" type="presParOf" srcId="{30D71ADD-D342-4BAE-B5AF-9DCC5AA2EF37}" destId="{E1D2DB71-B66B-4532-96AD-C092FD1BB76F}" srcOrd="3" destOrd="0" presId="urn:microsoft.com/office/officeart/2008/layout/AlternatingHexagons"/>
    <dgm:cxn modelId="{88EF33E5-2CC7-4C27-9BFA-9D00E9E0FC61}" type="presParOf" srcId="{30D71ADD-D342-4BAE-B5AF-9DCC5AA2EF37}" destId="{D02AEE1D-C521-416A-98F9-DCC54E0FFF82}" srcOrd="4" destOrd="0" presId="urn:microsoft.com/office/officeart/2008/layout/AlternatingHexagons"/>
    <dgm:cxn modelId="{0A0E7F2A-FB0A-41B1-AB4E-1F6E1C51A5C4}" type="presParOf" srcId="{23E54922-D657-4135-84FB-8515B48AD171}" destId="{14EA1A6A-8A60-4322-B62D-A3A412D34EE3}" srcOrd="1" destOrd="0" presId="urn:microsoft.com/office/officeart/2008/layout/AlternatingHexagons"/>
    <dgm:cxn modelId="{E8B549EF-5702-40B4-A873-7EDCA7524FCA}" type="presParOf" srcId="{23E54922-D657-4135-84FB-8515B48AD171}" destId="{0139E0FF-0D26-45A5-9EEA-33E55F9F7A3C}" srcOrd="2" destOrd="0" presId="urn:microsoft.com/office/officeart/2008/layout/AlternatingHexagons"/>
    <dgm:cxn modelId="{CC0D5648-547F-4671-8BF2-1BCB4A247253}" type="presParOf" srcId="{0139E0FF-0D26-45A5-9EEA-33E55F9F7A3C}" destId="{FD234DF5-29AB-4610-B925-1F73E4A0FE83}" srcOrd="0" destOrd="0" presId="urn:microsoft.com/office/officeart/2008/layout/AlternatingHexagons"/>
    <dgm:cxn modelId="{23725230-BCA7-4C00-9B17-3C86878A330E}" type="presParOf" srcId="{0139E0FF-0D26-45A5-9EEA-33E55F9F7A3C}" destId="{DA2F0CC6-7B29-4CAC-B110-2B19C61D22E3}" srcOrd="1" destOrd="0" presId="urn:microsoft.com/office/officeart/2008/layout/AlternatingHexagons"/>
    <dgm:cxn modelId="{7962875B-D593-4790-8AD9-19D70E53230F}" type="presParOf" srcId="{0139E0FF-0D26-45A5-9EEA-33E55F9F7A3C}" destId="{82375DB8-C437-43EC-88F5-5872F17D9CB8}" srcOrd="2" destOrd="0" presId="urn:microsoft.com/office/officeart/2008/layout/AlternatingHexagons"/>
    <dgm:cxn modelId="{876D5832-D8FA-43A1-8E3C-CCCF66679A61}" type="presParOf" srcId="{0139E0FF-0D26-45A5-9EEA-33E55F9F7A3C}" destId="{5E04C412-CFAD-4DA3-89C5-74BB92B4D67C}" srcOrd="3" destOrd="0" presId="urn:microsoft.com/office/officeart/2008/layout/AlternatingHexagons"/>
    <dgm:cxn modelId="{6B4ECCFB-4579-4D60-AC15-874472F9B766}" type="presParOf" srcId="{0139E0FF-0D26-45A5-9EEA-33E55F9F7A3C}" destId="{D2308AC0-C238-41A7-9318-E48F3060A5F5}" srcOrd="4" destOrd="0" presId="urn:microsoft.com/office/officeart/2008/layout/AlternatingHexagons"/>
    <dgm:cxn modelId="{BF8BA93C-02F7-4562-A1A2-70A70534C2DC}" type="presParOf" srcId="{23E54922-D657-4135-84FB-8515B48AD171}" destId="{686C7184-528F-4CFC-8FD6-CA725F7B564D}" srcOrd="3" destOrd="0" presId="urn:microsoft.com/office/officeart/2008/layout/AlternatingHexagons"/>
    <dgm:cxn modelId="{7331DFAF-CF90-41FA-A73E-EFC8C031E868}" type="presParOf" srcId="{23E54922-D657-4135-84FB-8515B48AD171}" destId="{70382561-C7D7-4ACF-A409-E91985BC1EAA}" srcOrd="4" destOrd="0" presId="urn:microsoft.com/office/officeart/2008/layout/AlternatingHexagons"/>
    <dgm:cxn modelId="{78273D12-72BF-4EFC-860E-0B1CC4BF981E}" type="presParOf" srcId="{70382561-C7D7-4ACF-A409-E91985BC1EAA}" destId="{9F0EF142-646D-4FE2-9F62-A0BC868DB13C}" srcOrd="0" destOrd="0" presId="urn:microsoft.com/office/officeart/2008/layout/AlternatingHexagons"/>
    <dgm:cxn modelId="{F7C5992A-D04E-4E7C-A69A-E2DC0B69177F}" type="presParOf" srcId="{70382561-C7D7-4ACF-A409-E91985BC1EAA}" destId="{56DA7DFB-6ED6-42CA-9E47-B0A65E4EB2D2}" srcOrd="1" destOrd="0" presId="urn:microsoft.com/office/officeart/2008/layout/AlternatingHexagons"/>
    <dgm:cxn modelId="{D7790144-FE68-4650-A3EB-365776426A1B}" type="presParOf" srcId="{70382561-C7D7-4ACF-A409-E91985BC1EAA}" destId="{2412F487-6F63-4864-BA58-649DAB75EAC7}" srcOrd="2" destOrd="0" presId="urn:microsoft.com/office/officeart/2008/layout/AlternatingHexagons"/>
    <dgm:cxn modelId="{74805923-F268-4D96-A180-A88225B42C2C}" type="presParOf" srcId="{70382561-C7D7-4ACF-A409-E91985BC1EAA}" destId="{4283E978-3D8C-4F49-A3B6-43A1BB5B1F06}" srcOrd="3" destOrd="0" presId="urn:microsoft.com/office/officeart/2008/layout/AlternatingHexagons"/>
    <dgm:cxn modelId="{87C08B66-533A-44B1-82AB-6B831AC9B65B}" type="presParOf" srcId="{70382561-C7D7-4ACF-A409-E91985BC1EAA}" destId="{621C1174-F4E3-4EED-8BFD-262F507E78E3}" srcOrd="4" destOrd="0" presId="urn:microsoft.com/office/officeart/2008/layout/AlternatingHexagons"/>
    <dgm:cxn modelId="{BB942CC4-54F5-4700-A128-662A9FE507F7}" type="presParOf" srcId="{23E54922-D657-4135-84FB-8515B48AD171}" destId="{C0D1180B-537B-4417-9A63-12A348D33D9A}" srcOrd="5" destOrd="0" presId="urn:microsoft.com/office/officeart/2008/layout/AlternatingHexagons"/>
    <dgm:cxn modelId="{57DB8CF5-7CE0-4728-8503-80C973BC2F95}" type="presParOf" srcId="{23E54922-D657-4135-84FB-8515B48AD171}" destId="{CF70B017-EEFB-46CF-885C-4D9353FCBF47}" srcOrd="6" destOrd="0" presId="urn:microsoft.com/office/officeart/2008/layout/AlternatingHexagons"/>
    <dgm:cxn modelId="{B343E1FE-7ED9-4BC1-BE2C-1034289943CC}" type="presParOf" srcId="{CF70B017-EEFB-46CF-885C-4D9353FCBF47}" destId="{331AA604-DCA8-4EE9-830D-A8E4F36CE897}" srcOrd="0" destOrd="0" presId="urn:microsoft.com/office/officeart/2008/layout/AlternatingHexagons"/>
    <dgm:cxn modelId="{7D9DD966-CC3F-481E-9A90-9B8B58349CA3}" type="presParOf" srcId="{CF70B017-EEFB-46CF-885C-4D9353FCBF47}" destId="{FD18D26F-99D5-44B0-8964-835C4F0D2FA4}" srcOrd="1" destOrd="0" presId="urn:microsoft.com/office/officeart/2008/layout/AlternatingHexagons"/>
    <dgm:cxn modelId="{F713B0AB-5B73-4522-AA03-B5E0FC1FDE7A}" type="presParOf" srcId="{CF70B017-EEFB-46CF-885C-4D9353FCBF47}" destId="{1280391E-2D01-4DF2-854F-B9582A72F39A}" srcOrd="2" destOrd="0" presId="urn:microsoft.com/office/officeart/2008/layout/AlternatingHexagons"/>
    <dgm:cxn modelId="{83359EE3-C276-4064-A431-B0F9711615D8}" type="presParOf" srcId="{CF70B017-EEFB-46CF-885C-4D9353FCBF47}" destId="{F0C667D0-D535-4BA3-A8C0-36BCD2630086}" srcOrd="3" destOrd="0" presId="urn:microsoft.com/office/officeart/2008/layout/AlternatingHexagons"/>
    <dgm:cxn modelId="{F0697365-63FD-4FFE-BE13-4C651C77C5D8}" type="presParOf" srcId="{CF70B017-EEFB-46CF-885C-4D9353FCBF47}" destId="{97FD4840-B9AA-4FE2-A961-EE203C7DDA4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A58D8-4850-4FAC-94F9-E32005297EA9}">
      <dsp:nvSpPr>
        <dsp:cNvPr id="0" name=""/>
        <dsp:cNvSpPr/>
      </dsp:nvSpPr>
      <dsp:spPr>
        <a:xfrm>
          <a:off x="787886" y="2199182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FF9900"/>
        </a:solidFill>
        <a:ln w="25400" cap="flat" cmpd="sng" algn="ctr">
          <a:solidFill>
            <a:srgbClr val="FF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推</a:t>
          </a:r>
          <a:endParaRPr lang="zh-CN" altLang="en-US" sz="2400" kern="1200" dirty="0"/>
        </a:p>
      </dsp:txBody>
      <dsp:txXfrm>
        <a:off x="929697" y="2320953"/>
        <a:ext cx="631938" cy="542635"/>
      </dsp:txXfrm>
    </dsp:sp>
    <dsp:sp modelId="{994E642B-3B5D-41B7-9144-0851379724CF}">
      <dsp:nvSpPr>
        <dsp:cNvPr id="0" name=""/>
        <dsp:cNvSpPr/>
      </dsp:nvSpPr>
      <dsp:spPr>
        <a:xfrm>
          <a:off x="809731" y="2550759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BF10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7AD04-9AE1-4590-A32F-0ABA2DB481A2}">
      <dsp:nvSpPr>
        <dsp:cNvPr id="0" name=""/>
        <dsp:cNvSpPr/>
      </dsp:nvSpPr>
      <dsp:spPr>
        <a:xfrm>
          <a:off x="0" y="1764582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FF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57D45-BA16-4178-8C3E-7D5DAB36080E}">
      <dsp:nvSpPr>
        <dsp:cNvPr id="0" name=""/>
        <dsp:cNvSpPr/>
      </dsp:nvSpPr>
      <dsp:spPr>
        <a:xfrm>
          <a:off x="627202" y="2446476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0F76D-0195-4E43-A6AF-B2A9145F2F5A}">
      <dsp:nvSpPr>
        <dsp:cNvPr id="0" name=""/>
        <dsp:cNvSpPr/>
      </dsp:nvSpPr>
      <dsp:spPr>
        <a:xfrm>
          <a:off x="1575773" y="1762304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FFC671"/>
        </a:solidFill>
        <a:ln w="25400" cap="flat" cmpd="sng" algn="ctr">
          <a:solidFill>
            <a:srgbClr val="FFC6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解</a:t>
          </a:r>
          <a:endParaRPr lang="zh-CN" altLang="en-US" sz="2400" kern="1200" dirty="0"/>
        </a:p>
      </dsp:txBody>
      <dsp:txXfrm>
        <a:off x="1717584" y="1884075"/>
        <a:ext cx="631938" cy="542635"/>
      </dsp:txXfrm>
    </dsp:sp>
    <dsp:sp modelId="{690E7BC2-B39E-457F-8187-FD9B7767DC20}">
      <dsp:nvSpPr>
        <dsp:cNvPr id="0" name=""/>
        <dsp:cNvSpPr/>
      </dsp:nvSpPr>
      <dsp:spPr>
        <a:xfrm>
          <a:off x="2205888" y="2442173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F17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0266E-AABA-4F04-B75C-538C8FD9DF34}">
      <dsp:nvSpPr>
        <dsp:cNvPr id="0" name=""/>
        <dsp:cNvSpPr/>
      </dsp:nvSpPr>
      <dsp:spPr>
        <a:xfrm>
          <a:off x="2363174" y="2197663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CFF17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26E8A-D17C-4E5B-A1C7-6E96F3EA3FBE}">
      <dsp:nvSpPr>
        <dsp:cNvPr id="0" name=""/>
        <dsp:cNvSpPr/>
      </dsp:nvSpPr>
      <dsp:spPr>
        <a:xfrm>
          <a:off x="2385505" y="2547469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B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CD24A-13CD-45D7-8AA0-839C03EE180F}">
      <dsp:nvSpPr>
        <dsp:cNvPr id="0" name=""/>
        <dsp:cNvSpPr/>
      </dsp:nvSpPr>
      <dsp:spPr>
        <a:xfrm>
          <a:off x="787886" y="1330235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FFB13B"/>
        </a:solidFill>
        <a:ln w="25400" cap="flat" cmpd="sng" algn="ctr">
          <a:solidFill>
            <a:srgbClr val="FFB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阅</a:t>
          </a:r>
          <a:endParaRPr lang="zh-CN" altLang="en-US" sz="2400" kern="1200" dirty="0"/>
        </a:p>
      </dsp:txBody>
      <dsp:txXfrm>
        <a:off x="929697" y="1452006"/>
        <a:ext cx="631938" cy="542635"/>
      </dsp:txXfrm>
    </dsp:sp>
    <dsp:sp modelId="{4083BC50-49E5-4D44-89A7-FD14B5641891}">
      <dsp:nvSpPr>
        <dsp:cNvPr id="0" name=""/>
        <dsp:cNvSpPr/>
      </dsp:nvSpPr>
      <dsp:spPr>
        <a:xfrm>
          <a:off x="1415089" y="1345169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2F2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9CB91-0BDE-48E5-9400-417750B62745}">
      <dsp:nvSpPr>
        <dsp:cNvPr id="0" name=""/>
        <dsp:cNvSpPr/>
      </dsp:nvSpPr>
      <dsp:spPr>
        <a:xfrm>
          <a:off x="1575773" y="893104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FFB74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C93DD-40E3-4440-882B-27A99C53BA45}">
      <dsp:nvSpPr>
        <dsp:cNvPr id="0" name=""/>
        <dsp:cNvSpPr/>
      </dsp:nvSpPr>
      <dsp:spPr>
        <a:xfrm>
          <a:off x="1601502" y="1241391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F17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16AA3-70F8-45E8-AA3F-0A66159623A5}">
      <dsp:nvSpPr>
        <dsp:cNvPr id="0" name=""/>
        <dsp:cNvSpPr/>
      </dsp:nvSpPr>
      <dsp:spPr>
        <a:xfrm>
          <a:off x="2363174" y="1328463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E5F7B0"/>
        </a:solidFill>
        <a:ln w="25400" cap="flat" cmpd="sng" algn="ctr">
          <a:solidFill>
            <a:srgbClr val="E5F7B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504985" y="1450234"/>
        <a:ext cx="631938" cy="542635"/>
      </dsp:txXfrm>
    </dsp:sp>
    <dsp:sp modelId="{C2CA6342-BEC0-4454-9EA7-B8E97BF7C230}">
      <dsp:nvSpPr>
        <dsp:cNvPr id="0" name=""/>
        <dsp:cNvSpPr/>
      </dsp:nvSpPr>
      <dsp:spPr>
        <a:xfrm>
          <a:off x="3155430" y="1676751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ED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B1205-ED77-4075-8609-4F60AC88EBE6}">
      <dsp:nvSpPr>
        <dsp:cNvPr id="0" name=""/>
        <dsp:cNvSpPr/>
      </dsp:nvSpPr>
      <dsp:spPr>
        <a:xfrm>
          <a:off x="3151061" y="1770403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C1ED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23DB-014C-427A-A57D-56777B252AC9}">
      <dsp:nvSpPr>
        <dsp:cNvPr id="0" name=""/>
        <dsp:cNvSpPr/>
      </dsp:nvSpPr>
      <dsp:spPr>
        <a:xfrm>
          <a:off x="3329707" y="1784578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B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AFC53-865C-4AB0-BF5A-ED8FCB25A181}">
      <dsp:nvSpPr>
        <dsp:cNvPr id="0" name=""/>
        <dsp:cNvSpPr/>
      </dsp:nvSpPr>
      <dsp:spPr>
        <a:xfrm>
          <a:off x="3151061" y="901457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D2F278"/>
        </a:solidFill>
        <a:ln w="25400" cap="flat" cmpd="sng" algn="ctr">
          <a:solidFill>
            <a:srgbClr val="D2F2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逻辑</a:t>
          </a:r>
          <a:endParaRPr lang="zh-CN" altLang="en-US" sz="2400" kern="1200" dirty="0"/>
        </a:p>
      </dsp:txBody>
      <dsp:txXfrm>
        <a:off x="3292872" y="1023228"/>
        <a:ext cx="631938" cy="542635"/>
      </dsp:txXfrm>
    </dsp:sp>
    <dsp:sp modelId="{78F54532-AE28-41FC-8C37-859784E8201E}">
      <dsp:nvSpPr>
        <dsp:cNvPr id="0" name=""/>
        <dsp:cNvSpPr/>
      </dsp:nvSpPr>
      <dsp:spPr>
        <a:xfrm>
          <a:off x="3943316" y="1253794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F17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0CBC-B0FE-40BB-BC30-B621E8E62935}">
      <dsp:nvSpPr>
        <dsp:cNvPr id="0" name=""/>
        <dsp:cNvSpPr/>
      </dsp:nvSpPr>
      <dsp:spPr>
        <a:xfrm>
          <a:off x="3938947" y="1340106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C1ED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F8E81-652D-4E64-B7E1-D021EBDDDE26}">
      <dsp:nvSpPr>
        <dsp:cNvPr id="0" name=""/>
        <dsp:cNvSpPr/>
      </dsp:nvSpPr>
      <dsp:spPr>
        <a:xfrm>
          <a:off x="4121477" y="1357571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DB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32EA3-47BA-4C0B-9E00-690C2647C369}">
      <dsp:nvSpPr>
        <dsp:cNvPr id="0" name=""/>
        <dsp:cNvSpPr/>
      </dsp:nvSpPr>
      <dsp:spPr>
        <a:xfrm>
          <a:off x="3938947" y="2207787"/>
          <a:ext cx="915560" cy="786177"/>
        </a:xfrm>
        <a:prstGeom prst="hexagon">
          <a:avLst>
            <a:gd name="adj" fmla="val 25000"/>
            <a:gd name="vf" fmla="val 115470"/>
          </a:avLst>
        </a:prstGeom>
        <a:solidFill>
          <a:srgbClr val="AAE600"/>
        </a:solidFill>
        <a:ln w="25400" cap="flat" cmpd="sng" algn="ctr">
          <a:solidFill>
            <a:srgbClr val="AAE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设计</a:t>
          </a:r>
          <a:endParaRPr lang="zh-CN" altLang="en-US" sz="2400" kern="1200" dirty="0"/>
        </a:p>
      </dsp:txBody>
      <dsp:txXfrm>
        <a:off x="4080758" y="2329558"/>
        <a:ext cx="631938" cy="542635"/>
      </dsp:txXfrm>
    </dsp:sp>
    <dsp:sp modelId="{88EE753B-446B-4C04-8DFB-850D25330C9C}">
      <dsp:nvSpPr>
        <dsp:cNvPr id="0" name=""/>
        <dsp:cNvSpPr/>
      </dsp:nvSpPr>
      <dsp:spPr>
        <a:xfrm>
          <a:off x="4120506" y="2896262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6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336C-7274-48DA-8DA1-2F0CD2576BCC}">
      <dsp:nvSpPr>
        <dsp:cNvPr id="0" name=""/>
        <dsp:cNvSpPr/>
      </dsp:nvSpPr>
      <dsp:spPr>
        <a:xfrm>
          <a:off x="3151061" y="2638084"/>
          <a:ext cx="915560" cy="7861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D2F2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3501B-1DEB-4447-9789-0F48892D3A5D}">
      <dsp:nvSpPr>
        <dsp:cNvPr id="0" name=""/>
        <dsp:cNvSpPr/>
      </dsp:nvSpPr>
      <dsp:spPr>
        <a:xfrm>
          <a:off x="3950598" y="2983081"/>
          <a:ext cx="106799" cy="921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0.w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4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7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5" Type="http://schemas.openxmlformats.org/officeDocument/2006/relationships/image" Target="../media/image133.wmf"/><Relationship Id="rId4" Type="http://schemas.openxmlformats.org/officeDocument/2006/relationships/image" Target="../media/image132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C4BF0-17C5-40B2-A51F-BC25940323EA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59B7-6AE6-4FDC-A239-48FAA2BE2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1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5E33-4DD1-4CA6-86EF-D3C85B498046}" type="datetimeFigureOut">
              <a:rPr lang="zh-CN" altLang="en-US" smtClean="0"/>
              <a:pPr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6535C-3CB4-409D-8B51-B2ADDEBCCD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mailto:info@eyefulpresentations.co.uk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783062" y="0"/>
            <a:ext cx="99270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图示 2"/>
          <p:cNvGraphicFramePr/>
          <p:nvPr userDrawn="1">
            <p:extLst>
              <p:ext uri="{D42A27DB-BD31-4B8C-83A1-F6EECF244321}">
                <p14:modId xmlns:p14="http://schemas.microsoft.com/office/powerpoint/2010/main" val="519439725"/>
              </p:ext>
            </p:extLst>
          </p:nvPr>
        </p:nvGraphicFramePr>
        <p:xfrm>
          <a:off x="4194155" y="2420889"/>
          <a:ext cx="4854508" cy="431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1"/>
          <p:cNvSpPr txBox="1"/>
          <p:nvPr userDrawn="1"/>
        </p:nvSpPr>
        <p:spPr>
          <a:xfrm>
            <a:off x="2483527" y="923021"/>
            <a:ext cx="5997669" cy="807885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4800" spc="37" smtClean="0">
                <a:ln w="11430"/>
                <a:solidFill>
                  <a:srgbClr val="5C3F4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  <a:cs typeface="经典繁仿黑" pitchFamily="49" charset="-122"/>
              </a:rPr>
              <a:t>逻辑学基础</a:t>
            </a:r>
            <a:endParaRPr lang="zh-CN" altLang="en-US" sz="4800" spc="37" dirty="0">
              <a:ln w="11430"/>
              <a:solidFill>
                <a:srgbClr val="5C3F4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  <a:cs typeface="经典繁仿黑" pitchFamily="49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15703" y="214289"/>
            <a:ext cx="2011061" cy="2500331"/>
            <a:chOff x="554559" y="214290"/>
            <a:chExt cx="2401344" cy="2078067"/>
          </a:xfrm>
        </p:grpSpPr>
        <p:sp>
          <p:nvSpPr>
            <p:cNvPr id="8" name="椭圆形标注 7"/>
            <p:cNvSpPr/>
            <p:nvPr/>
          </p:nvSpPr>
          <p:spPr>
            <a:xfrm>
              <a:off x="599124" y="214290"/>
              <a:ext cx="2356779" cy="2078067"/>
            </a:xfrm>
            <a:prstGeom prst="wedgeEllipseCallout">
              <a:avLst>
                <a:gd name="adj1" fmla="val 41387"/>
                <a:gd name="adj2" fmla="val 45037"/>
              </a:avLst>
            </a:prstGeom>
            <a:solidFill>
              <a:srgbClr val="5C3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99"/>
            <p:cNvSpPr txBox="1"/>
            <p:nvPr/>
          </p:nvSpPr>
          <p:spPr>
            <a:xfrm>
              <a:off x="554559" y="748346"/>
              <a:ext cx="2304954" cy="74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200" b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第</a:t>
              </a:r>
              <a:r>
                <a:rPr lang="en-US" altLang="zh-CN" sz="5200" b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1</a:t>
              </a:r>
              <a:r>
                <a:rPr lang="zh-CN" altLang="en-US" sz="5200" b="1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章</a:t>
              </a:r>
              <a:endParaRPr lang="en-US" altLang="zh-CN" sz="52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12" name="Picture 9" descr="E:\仝德志文件，勿删！\03-参考文档\！PPT图片及版面资源\06-PPT精选插图\05-头像\嘿嘿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077" y="6245853"/>
            <a:ext cx="371587" cy="49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9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7237" y="4479193"/>
            <a:ext cx="3601172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椭圆 8"/>
          <p:cNvSpPr/>
          <p:nvPr userDrawn="1"/>
        </p:nvSpPr>
        <p:spPr>
          <a:xfrm>
            <a:off x="341502" y="1785927"/>
            <a:ext cx="2088474" cy="1656000"/>
          </a:xfrm>
          <a:prstGeom prst="ellipse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r>
              <a:rPr lang="zh-CN" altLang="en-US" sz="2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逻辑的抽象与表示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644178" y="1844824"/>
            <a:ext cx="2034923" cy="1656000"/>
          </a:xfrm>
          <a:prstGeom prst="ellipse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r>
              <a:rPr lang="zh-CN" altLang="en-US" sz="2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信息的逻辑表示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4839754" y="1857364"/>
            <a:ext cx="1820721" cy="1584563"/>
          </a:xfrm>
          <a:prstGeom prst="ellipse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6928227" y="1785925"/>
            <a:ext cx="2034923" cy="1584563"/>
          </a:xfrm>
          <a:prstGeom prst="ellipse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r>
              <a:rPr lang="zh-CN" altLang="en-US" sz="2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670807" y="5719055"/>
            <a:ext cx="518842" cy="692151"/>
            <a:chOff x="3927867" y="5719055"/>
            <a:chExt cx="692150" cy="692150"/>
          </a:xfrm>
        </p:grpSpPr>
        <p:sp>
          <p:nvSpPr>
            <p:cNvPr id="14" name="椭圆 13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1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3675451" y="4390937"/>
            <a:ext cx="518842" cy="692151"/>
            <a:chOff x="5191288" y="4388838"/>
            <a:chExt cx="692150" cy="692150"/>
          </a:xfrm>
        </p:grpSpPr>
        <p:sp>
          <p:nvSpPr>
            <p:cNvPr id="17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2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887372" y="4390937"/>
            <a:ext cx="518842" cy="692151"/>
            <a:chOff x="6884827" y="4388838"/>
            <a:chExt cx="692150" cy="692150"/>
          </a:xfrm>
        </p:grpSpPr>
        <p:sp>
          <p:nvSpPr>
            <p:cNvPr id="20" name="椭圆 19"/>
            <p:cNvSpPr/>
            <p:nvPr/>
          </p:nvSpPr>
          <p:spPr>
            <a:xfrm>
              <a:off x="6884827" y="4388838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57852" y="4465038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3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5887354" y="5719055"/>
            <a:ext cx="520032" cy="692151"/>
            <a:chOff x="8218831" y="5719055"/>
            <a:chExt cx="693737" cy="692150"/>
          </a:xfrm>
        </p:grpSpPr>
        <p:sp>
          <p:nvSpPr>
            <p:cNvPr id="23" name="椭圆 22"/>
            <p:cNvSpPr/>
            <p:nvPr/>
          </p:nvSpPr>
          <p:spPr>
            <a:xfrm>
              <a:off x="8218831" y="5719055"/>
              <a:ext cx="693737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295824" y="5795255"/>
              <a:ext cx="539750" cy="539750"/>
            </a:xfrm>
            <a:prstGeom prst="ellipse">
              <a:avLst/>
            </a:prstGeom>
            <a:solidFill>
              <a:srgbClr val="FF8C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4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25" name="任意多边形 24"/>
          <p:cNvSpPr/>
          <p:nvPr userDrawn="1"/>
        </p:nvSpPr>
        <p:spPr>
          <a:xfrm rot="5400000">
            <a:off x="5871948" y="3875545"/>
            <a:ext cx="2663159" cy="1484324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lvl="0" algn="ctr"/>
            <a:endParaRPr lang="zh-CN" altLang="en-US"/>
          </a:p>
        </p:txBody>
      </p:sp>
      <p:sp>
        <p:nvSpPr>
          <p:cNvPr id="26" name="任意多边形 25"/>
          <p:cNvSpPr/>
          <p:nvPr userDrawn="1"/>
        </p:nvSpPr>
        <p:spPr>
          <a:xfrm rot="5400000">
            <a:off x="2991923" y="3920178"/>
            <a:ext cx="1285884" cy="160652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lvl="0" algn="ctr"/>
            <a:endParaRPr lang="zh-CN" altLang="en-US"/>
          </a:p>
        </p:txBody>
      </p:sp>
      <p:sp>
        <p:nvSpPr>
          <p:cNvPr id="28" name="任意多边形 27"/>
          <p:cNvSpPr/>
          <p:nvPr userDrawn="1"/>
        </p:nvSpPr>
        <p:spPr>
          <a:xfrm rot="5400000" flipV="1">
            <a:off x="617474" y="3920514"/>
            <a:ext cx="2714644" cy="1445866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TextBox 15"/>
          <p:cNvSpPr txBox="1"/>
          <p:nvPr userDrawn="1"/>
        </p:nvSpPr>
        <p:spPr>
          <a:xfrm>
            <a:off x="3934873" y="5957765"/>
            <a:ext cx="1241491" cy="25388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31" name="文本框 13"/>
          <p:cNvSpPr txBox="1"/>
          <p:nvPr userDrawn="1"/>
        </p:nvSpPr>
        <p:spPr>
          <a:xfrm>
            <a:off x="3934873" y="5517233"/>
            <a:ext cx="1241491" cy="346220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目录页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</a:endParaRPr>
          </a:p>
        </p:txBody>
      </p:sp>
      <p:sp>
        <p:nvSpPr>
          <p:cNvPr id="33" name="任意多边形 32"/>
          <p:cNvSpPr/>
          <p:nvPr userDrawn="1"/>
        </p:nvSpPr>
        <p:spPr>
          <a:xfrm rot="5400000" flipV="1">
            <a:off x="4884025" y="3777358"/>
            <a:ext cx="1357323" cy="374854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lvl="0" algn="ctr"/>
            <a:endParaRPr lang="zh-CN" altLang="en-US"/>
          </a:p>
        </p:txBody>
      </p:sp>
      <p:sp>
        <p:nvSpPr>
          <p:cNvPr id="36" name="椭圆 1"/>
          <p:cNvSpPr/>
          <p:nvPr userDrawn="1"/>
        </p:nvSpPr>
        <p:spPr>
          <a:xfrm>
            <a:off x="4275123" y="6453336"/>
            <a:ext cx="593757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endParaRPr lang="zh-CN" altLang="en-US"/>
          </a:p>
        </p:txBody>
      </p:sp>
      <p:sp>
        <p:nvSpPr>
          <p:cNvPr id="37" name="TextBox 15"/>
          <p:cNvSpPr txBox="1"/>
          <p:nvPr userDrawn="1"/>
        </p:nvSpPr>
        <p:spPr>
          <a:xfrm>
            <a:off x="4328217" y="6519446"/>
            <a:ext cx="487569" cy="25388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fld id="{2EEF1883-7A0E-4F66-9932-E581691AD397}" type="slidenum">
              <a:rPr lang="zh-CN" altLang="en-US" sz="12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9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9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7237" y="4479193"/>
            <a:ext cx="3601172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15"/>
          <p:cNvSpPr txBox="1"/>
          <p:nvPr userDrawn="1"/>
        </p:nvSpPr>
        <p:spPr>
          <a:xfrm>
            <a:off x="3934873" y="5957765"/>
            <a:ext cx="1241491" cy="25388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</a:p>
        </p:txBody>
      </p:sp>
      <p:sp>
        <p:nvSpPr>
          <p:cNvPr id="37" name="文本框 13"/>
          <p:cNvSpPr txBox="1"/>
          <p:nvPr userDrawn="1"/>
        </p:nvSpPr>
        <p:spPr>
          <a:xfrm>
            <a:off x="3934873" y="5517233"/>
            <a:ext cx="1241491" cy="346220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rPr>
              <a:t>过渡页</a:t>
            </a:r>
          </a:p>
        </p:txBody>
      </p:sp>
      <p:sp>
        <p:nvSpPr>
          <p:cNvPr id="39" name="椭圆 1"/>
          <p:cNvSpPr/>
          <p:nvPr userDrawn="1"/>
        </p:nvSpPr>
        <p:spPr>
          <a:xfrm>
            <a:off x="4275123" y="6453336"/>
            <a:ext cx="593757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TextBox 15"/>
          <p:cNvSpPr txBox="1"/>
          <p:nvPr userDrawn="1"/>
        </p:nvSpPr>
        <p:spPr>
          <a:xfrm>
            <a:off x="4328217" y="6519446"/>
            <a:ext cx="487569" cy="25388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fld id="{2EEF1883-7A0E-4F66-9932-E581691AD397}" type="slidenum">
              <a:rPr lang="zh-CN" altLang="en-US" sz="12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126134" y="357167"/>
            <a:ext cx="1767170" cy="432048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3" tIns="34276" rIns="68553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逻辑的抽象与表示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F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39753" y="357167"/>
            <a:ext cx="1552968" cy="432048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信息的逻辑表示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39170" y="357167"/>
            <a:ext cx="1231664" cy="432048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逻辑代数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517284" y="357167"/>
            <a:ext cx="1124563" cy="432048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卡诺图化简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9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3"/>
          <p:cNvSpPr txBox="1"/>
          <p:nvPr userDrawn="1"/>
        </p:nvSpPr>
        <p:spPr>
          <a:xfrm>
            <a:off x="3492443" y="2396150"/>
            <a:ext cx="5073921" cy="684775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8000" spc="50">
                <a:ln w="11430"/>
                <a:solidFill>
                  <a:srgbClr val="CD1F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4000" dirty="0" smtClean="0">
                <a:solidFill>
                  <a:srgbClr val="5C3F41"/>
                </a:solidFill>
              </a:rPr>
              <a:t>洗尽铅华，求真务实！</a:t>
            </a:r>
            <a:endParaRPr lang="zh-CN" altLang="en-US" sz="4000" dirty="0">
              <a:solidFill>
                <a:srgbClr val="5C3F41"/>
              </a:solidFill>
            </a:endParaRPr>
          </a:p>
        </p:txBody>
      </p:sp>
      <p:pic>
        <p:nvPicPr>
          <p:cNvPr id="12" name="Picture 6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5979" y="3501008"/>
            <a:ext cx="261923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5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4974490" y="3523390"/>
            <a:ext cx="2675440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5" tIns="34267" rIns="68535" bIns="34267" anchor="ctr"/>
          <a:lstStyle/>
          <a:p>
            <a:pPr marL="0" algn="l" defTabSz="685526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5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378220404@qq.com</a:t>
            </a:r>
            <a:endParaRPr lang="en-US" altLang="zh-CN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5979" y="4625835"/>
            <a:ext cx="296845" cy="3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user\Desktop\未标题-4 拷贝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5979" y="4059489"/>
            <a:ext cx="25443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4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4974490" y="4063681"/>
            <a:ext cx="2675440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5" tIns="34267" rIns="68535" bIns="34267" anchor="ctr"/>
          <a:lstStyle/>
          <a:p>
            <a:pPr marL="0" algn="l" defTabSz="685526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5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xbjcomputer@163.com</a:t>
            </a:r>
            <a:endParaRPr lang="en-US" altLang="zh-CN" sz="15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8" name="图示 17"/>
          <p:cNvGraphicFramePr/>
          <p:nvPr userDrawn="1">
            <p:extLst>
              <p:ext uri="{D42A27DB-BD31-4B8C-83A1-F6EECF244321}">
                <p14:modId xmlns:p14="http://schemas.microsoft.com/office/powerpoint/2010/main" val="639414376"/>
              </p:ext>
            </p:extLst>
          </p:nvPr>
        </p:nvGraphicFramePr>
        <p:xfrm>
          <a:off x="215912" y="0"/>
          <a:ext cx="38163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1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1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1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1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403968" y="6365576"/>
            <a:ext cx="269859" cy="360000"/>
            <a:chOff x="11226607" y="6533712"/>
            <a:chExt cx="360000" cy="360000"/>
          </a:xfrm>
        </p:grpSpPr>
        <p:sp>
          <p:nvSpPr>
            <p:cNvPr id="16" name="椭圆 15"/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燕尾形 16">
              <a:hlinkClick r:id="" action="ppaction://hlinkshowjump?jump=previousslide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0" y="332656"/>
            <a:ext cx="9144000" cy="432048"/>
          </a:xfrm>
          <a:prstGeom prst="rect">
            <a:avLst/>
          </a:prstGeom>
          <a:solidFill>
            <a:srgbClr val="5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179685" y="332656"/>
            <a:ext cx="171361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逻辑的抽象与表示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859965" y="332656"/>
            <a:ext cx="153275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信息的逻辑表示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232069" y="332656"/>
            <a:ext cx="144586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逻辑代数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486807" y="332656"/>
            <a:ext cx="104793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lvl="0" algn="ctr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卡诺图化简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764704"/>
            <a:ext cx="9144000" cy="72008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200691" y="372616"/>
            <a:ext cx="269859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5"/>
          <p:cNvSpPr txBox="1"/>
          <p:nvPr userDrawn="1"/>
        </p:nvSpPr>
        <p:spPr>
          <a:xfrm>
            <a:off x="91836" y="383339"/>
            <a:ext cx="487569" cy="25388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algn="ctr"/>
            <a:fld id="{2EEF1883-7A0E-4F66-9932-E581691AD397}" type="slidenum">
              <a:rPr lang="zh-CN" altLang="en-US" sz="12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8782306" y="6365576"/>
            <a:ext cx="269859" cy="360000"/>
            <a:chOff x="11103607" y="6381312"/>
            <a:chExt cx="360000" cy="360000"/>
          </a:xfrm>
        </p:grpSpPr>
        <p:sp>
          <p:nvSpPr>
            <p:cNvPr id="3" name="椭圆 2"/>
            <p:cNvSpPr/>
            <p:nvPr userDrawn="1"/>
          </p:nvSpPr>
          <p:spPr>
            <a:xfrm>
              <a:off x="11103607" y="63813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>
              <a:hlinkClick r:id="" action="ppaction://hlinkshowjump?jump=nextslide"/>
            </p:cNvPr>
            <p:cNvSpPr/>
            <p:nvPr userDrawn="1"/>
          </p:nvSpPr>
          <p:spPr>
            <a:xfrm>
              <a:off x="11197207" y="64749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68552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072" indent="-257072" algn="l" defTabSz="6855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90" indent="-214227" algn="l" defTabSz="685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907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670" indent="-171381" algn="l" defTabSz="68552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33" indent="-171381" algn="l" defTabSz="68552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6.png"/><Relationship Id="rId4" Type="http://schemas.openxmlformats.org/officeDocument/2006/relationships/image" Target="../media/image43.emf"/><Relationship Id="rId9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8.png"/><Relationship Id="rId4" Type="http://schemas.openxmlformats.org/officeDocument/2006/relationships/image" Target="../media/image54.wmf"/><Relationship Id="rId9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11" Type="http://schemas.openxmlformats.org/officeDocument/2006/relationships/image" Target="../media/image63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2.e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85.wmf"/><Relationship Id="rId9" Type="http://schemas.openxmlformats.org/officeDocument/2006/relationships/image" Target="../media/image8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2.png"/><Relationship Id="rId4" Type="http://schemas.openxmlformats.org/officeDocument/2006/relationships/image" Target="../media/image11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1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7.wmf"/><Relationship Id="rId11" Type="http://schemas.openxmlformats.org/officeDocument/2006/relationships/image" Target="../media/image119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16.wmf"/><Relationship Id="rId9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21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2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0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33.wmf"/><Relationship Id="rId3" Type="http://schemas.openxmlformats.org/officeDocument/2006/relationships/oleObject" Target="../embeddings/oleObject106.bin"/><Relationship Id="rId7" Type="http://schemas.openxmlformats.org/officeDocument/2006/relationships/image" Target="../media/image134.png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0.emf"/><Relationship Id="rId11" Type="http://schemas.openxmlformats.org/officeDocument/2006/relationships/image" Target="../media/image132.emf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29.emf"/><Relationship Id="rId9" Type="http://schemas.openxmlformats.org/officeDocument/2006/relationships/image" Target="../media/image13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40.png"/><Relationship Id="rId4" Type="http://schemas.openxmlformats.org/officeDocument/2006/relationships/image" Target="../media/image135.wmf"/><Relationship Id="rId9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1.2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逻辑数字表示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634786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表示的表称为真值表，如下表所示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smtClean="0"/>
              <a:t>    </a:t>
            </a:r>
            <a:r>
              <a:rPr lang="zh-CN" altLang="en-US" sz="2400" b="1" smtClean="0"/>
              <a:t>上表由</a:t>
            </a:r>
            <a:r>
              <a:rPr lang="zh-CN" altLang="zh-CN" sz="2400" b="1" smtClean="0"/>
              <a:t>逻辑变量和数字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组成，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视为不满足条件或结果不成立，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视为满足条件或结果成立，</a:t>
            </a:r>
            <a:r>
              <a:rPr lang="en-US" altLang="zh-CN" sz="2400" b="1" smtClean="0"/>
              <a:t>3</a:t>
            </a:r>
            <a:r>
              <a:rPr lang="zh-CN" altLang="zh-CN" sz="2400" b="1" smtClean="0"/>
              <a:t>个条件变量的不同取值组合，反映了所有可能出现的逻辑条件情况，以及对应的逻辑结果。用数字代替逻辑条件和逻辑结果进行表示，让逻辑过程的分析更有规律性，这种用数字表示的逻辑表称为真值表。真值表将逻辑问题转化为数学问题，从而可以寻找逻辑学的研究规律。</a:t>
            </a:r>
            <a:endParaRPr lang="en-US" altLang="zh-CN" sz="2400" b="1" smtClean="0"/>
          </a:p>
          <a:p>
            <a:endParaRPr lang="zh-CN" altLang="zh-CN" sz="2000" b="1" smtClean="0"/>
          </a:p>
          <a:p>
            <a:endParaRPr lang="zh-CN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smtClean="0"/>
              <a:t>     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1412776"/>
          <a:ext cx="7416824" cy="2468880"/>
        </p:xfrm>
        <a:graphic>
          <a:graphicData uri="http://schemas.openxmlformats.org/drawingml/2006/table">
            <a:tbl>
              <a:tblPr/>
              <a:tblGrid>
                <a:gridCol w="1854206"/>
                <a:gridCol w="1854206"/>
                <a:gridCol w="1854206"/>
                <a:gridCol w="185420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B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C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1.3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逻辑学研究方法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4747425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根据前面所述，任何的事物与过程都可以抽象为逻辑问题，即抽象出所有逻辑条件变量、逻辑结果变量及找出它们之间的逻辑关系，并为逻辑条件和逻辑结果的两种取值指定用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还是用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表示，然后列出真值表，自小到大列举所有逻辑条件的可能取值，从而根据逻辑关系求出逻辑结果的数值，将逻辑问题转换为逻辑代数，最后用逻辑代数的定义、公式、定律去实现和表达逻辑问题。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对于数字电路，我们用数字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表示高低电平，从而将对电路电平的研究，转换为对逻辑代数的研究。可以把数字电路的研究看做逻辑代数研究的特例，或者把数字电路看做逻辑代数的一种表示形式。</a:t>
            </a:r>
          </a:p>
          <a:p>
            <a:endParaRPr lang="zh-CN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smtClean="0"/>
              <a:t>     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5941598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）信息的定义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信息是逻辑学研究的对象，信息一般是指客观存在的一切事物通过物质载体所发出的消息、情报、指令、数据和信号中所包含的一切可传递和交换的内容。数字、字母、文字、图像、声音、波形等都可以认为是信息，它们可以通过对象进行表达、传递和交换。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）信息的分类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b="1" dirty="0" smtClean="0"/>
              <a:t>根据研究数据的形式不同，我们可以把信息分为数值型数据和非数值型数据，除了能够进行计算的数值型数据之外，其他信息都可以看做非数值型数据。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）信息的表示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</a:t>
            </a:r>
            <a:r>
              <a:rPr lang="zh-CN" altLang="zh-CN" sz="2000" b="1" dirty="0" smtClean="0"/>
              <a:t>逻辑常数表示的是两种条件或状态，单独的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是无法表达任何信息的。我们应该从信息自身的特征进行研究，用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有序排列组合的形式，去表示信息的共同特征。比如说运动员，编号是它的信息特征，可以用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的排列组合将所有运动员编号表示出来。同理，对于数字电路，信息可以利用输入或输出的稳定电压排列组合来表示，也可以用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的排列组合来表示的。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2.0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什么是信息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2"/>
            <a:ext cx="8852373" cy="274572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smtClean="0"/>
              <a:t>数制是一种表示数的方法</a:t>
            </a:r>
            <a:r>
              <a:rPr lang="zh-CN" altLang="zh-CN" sz="2400" b="1" smtClean="0"/>
              <a:t>。</a:t>
            </a:r>
            <a:r>
              <a:rPr lang="zh-CN" altLang="en-US" sz="2400" b="1" smtClean="0"/>
              <a:t>有表达的形式、位及进位原则等。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）十进制计数值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）位权表示法与多项式表示形式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50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0" y="3284984"/>
          <a:ext cx="8604251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3" imgW="3695400" imgH="1168200" progId="Equation.DSMT4">
                  <p:embed/>
                </p:oleObj>
              </mc:Choice>
              <mc:Fallback>
                <p:oleObj name="Equation" r:id="rId3" imgW="3695400" imgH="1168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984"/>
                        <a:ext cx="8604251" cy="310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" y="6216928"/>
            <a:ext cx="8964488" cy="469331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smtClean="0"/>
              <a:t>（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）基数为</a:t>
            </a:r>
            <a:r>
              <a:rPr lang="en-US" altLang="zh-CN" sz="2000" b="1" smtClean="0"/>
              <a:t>10</a:t>
            </a:r>
            <a:r>
              <a:rPr lang="zh-CN" altLang="en-US" sz="2000" b="1" smtClean="0"/>
              <a:t>；位为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；位或系数；权；位权表示法；进位计数原则等的认识。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2"/>
            <a:ext cx="8852373" cy="984728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，将数制转换为任意的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）位权表示法和多项式表示形式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3030"/>
              </p:ext>
            </p:extLst>
          </p:nvPr>
        </p:nvGraphicFramePr>
        <p:xfrm>
          <a:off x="556421" y="1642979"/>
          <a:ext cx="813911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Equation" r:id="rId3" imgW="3555720" imgH="1168200" progId="Equation.DSMT4">
                  <p:embed/>
                </p:oleObj>
              </mc:Choice>
              <mc:Fallback>
                <p:oleObj name="Equation" r:id="rId3" imgW="3555720" imgH="1168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21" y="1642979"/>
                        <a:ext cx="8139113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5812" y="4005064"/>
            <a:ext cx="8890683" cy="2891533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进制数的知识点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）位号与指数：</a:t>
            </a:r>
            <a:r>
              <a:rPr lang="en-US" altLang="zh-CN" sz="2000" b="1" i="1" dirty="0" err="1" smtClean="0"/>
              <a:t>i</a:t>
            </a:r>
            <a:r>
              <a:rPr lang="zh-CN" altLang="zh-CN" sz="2000" b="1" dirty="0" smtClean="0"/>
              <a:t>既是系数（位）对应的位号，也是权对应的指数。</a:t>
            </a:r>
            <a:r>
              <a:rPr lang="en-US" altLang="zh-CN" sz="2000" b="1" dirty="0" err="1" smtClean="0"/>
              <a:t>i</a:t>
            </a:r>
            <a:r>
              <a:rPr lang="zh-CN" altLang="zh-CN" sz="2000" b="1" dirty="0" smtClean="0"/>
              <a:t>为正整数或</a:t>
            </a:r>
            <a:r>
              <a:rPr lang="en-US" altLang="zh-CN" sz="2000" b="1" dirty="0" smtClean="0"/>
              <a:t>0</a:t>
            </a:r>
            <a:r>
              <a:rPr lang="zh-CN" altLang="zh-CN" sz="2000" b="1" dirty="0" smtClean="0"/>
              <a:t>时表示的是整数位，为负整数时表示的是小数位。（</a:t>
            </a:r>
            <a:r>
              <a:rPr lang="en-US" altLang="zh-CN" sz="2000" b="1" dirty="0" smtClean="0"/>
              <a:t>2</a:t>
            </a:r>
            <a:r>
              <a:rPr lang="zh-CN" altLang="zh-CN" sz="2000" b="1" dirty="0" smtClean="0"/>
              <a:t>）系数（位）：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k</a:t>
            </a:r>
            <a:r>
              <a:rPr lang="en-US" altLang="zh-CN" sz="2000" b="1" baseline="-25000" dirty="0" err="1" smtClean="0"/>
              <a:t>i</a:t>
            </a:r>
            <a:r>
              <a:rPr lang="zh-CN" altLang="zh-CN" sz="2000" b="1" dirty="0" smtClean="0"/>
              <a:t>为第</a:t>
            </a:r>
            <a:r>
              <a:rPr lang="en-US" altLang="zh-CN" sz="2000" b="1" dirty="0" err="1" smtClean="0"/>
              <a:t>i</a:t>
            </a:r>
            <a:r>
              <a:rPr lang="zh-CN" altLang="zh-CN" sz="2000" b="1" dirty="0" smtClean="0"/>
              <a:t>位系数的大小，系数可以取值的范围应该在</a:t>
            </a:r>
            <a:r>
              <a:rPr lang="en-US" altLang="zh-CN" sz="2000" b="1" i="1" dirty="0" smtClean="0"/>
              <a:t>0~</a:t>
            </a:r>
            <a:r>
              <a:rPr lang="zh-CN" altLang="zh-CN" sz="2000" b="1" i="1" dirty="0" smtClean="0"/>
              <a:t>（</a:t>
            </a:r>
            <a:r>
              <a:rPr lang="en-US" altLang="zh-CN" sz="2000" b="1" i="1" dirty="0" smtClean="0"/>
              <a:t>R-1</a:t>
            </a:r>
            <a:r>
              <a:rPr lang="zh-CN" altLang="zh-CN" sz="2000" b="1" i="1" dirty="0" smtClean="0"/>
              <a:t>）</a:t>
            </a:r>
            <a:r>
              <a:rPr lang="zh-CN" altLang="zh-CN" sz="2000" b="1" dirty="0" smtClean="0"/>
              <a:t>之间。系数最大取值比进制数小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。（</a:t>
            </a:r>
            <a:r>
              <a:rPr lang="en-US" altLang="zh-CN" sz="2000" b="1" dirty="0" smtClean="0"/>
              <a:t>3</a:t>
            </a:r>
            <a:r>
              <a:rPr lang="zh-CN" altLang="zh-CN" sz="2000" b="1" dirty="0" smtClean="0"/>
              <a:t>）权：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是第</a:t>
            </a:r>
            <a:r>
              <a:rPr lang="en-US" altLang="zh-CN" sz="2000" b="1" dirty="0" err="1" smtClean="0"/>
              <a:t>i</a:t>
            </a:r>
            <a:r>
              <a:rPr lang="zh-CN" altLang="zh-CN" sz="2000" b="1" dirty="0" smtClean="0"/>
              <a:t>位的系数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k</a:t>
            </a:r>
            <a:r>
              <a:rPr lang="en-US" altLang="zh-CN" sz="2000" b="1" baseline="-25000" dirty="0" err="1" smtClean="0"/>
              <a:t>i</a:t>
            </a:r>
            <a:r>
              <a:rPr lang="zh-CN" altLang="zh-CN" sz="2000" b="1" dirty="0" smtClean="0"/>
              <a:t>为单位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时，该位数据的大小，这里称为</a:t>
            </a:r>
            <a:r>
              <a:rPr lang="en-US" altLang="zh-CN" sz="2000" b="1" dirty="0" smtClean="0"/>
              <a:t>R</a:t>
            </a:r>
            <a:r>
              <a:rPr lang="zh-CN" altLang="zh-CN" sz="2000" b="1" dirty="0" smtClean="0"/>
              <a:t>进制数的权。（</a:t>
            </a:r>
            <a:r>
              <a:rPr lang="en-US" altLang="zh-CN" sz="2000" b="1" dirty="0" smtClean="0"/>
              <a:t>4</a:t>
            </a:r>
            <a:r>
              <a:rPr lang="zh-CN" altLang="zh-CN" sz="2000" b="1" dirty="0" smtClean="0"/>
              <a:t>）位权表示法：</a:t>
            </a:r>
            <a:r>
              <a:rPr lang="en-US" altLang="zh-CN" sz="2000" b="1" i="1" dirty="0" smtClean="0"/>
              <a:t>R</a:t>
            </a:r>
            <a:r>
              <a:rPr lang="zh-CN" altLang="zh-CN" sz="2000" b="1" dirty="0" smtClean="0"/>
              <a:t>进制数并列表示的每一位系数，其实际大小是由系数与权的乘积获得，因此称这种表示数据的方法为位权表示法。（</a:t>
            </a:r>
            <a:r>
              <a:rPr lang="en-US" altLang="zh-CN" sz="2000" b="1" dirty="0" smtClean="0"/>
              <a:t>5</a:t>
            </a:r>
            <a:r>
              <a:rPr lang="zh-CN" altLang="zh-CN" sz="2000" b="1" dirty="0" smtClean="0"/>
              <a:t>）加减法计算规则：</a:t>
            </a:r>
            <a:r>
              <a:rPr lang="en-US" altLang="zh-CN" sz="2000" b="1" i="1" dirty="0" smtClean="0"/>
              <a:t>R</a:t>
            </a:r>
            <a:r>
              <a:rPr lang="zh-CN" altLang="zh-CN" sz="2000" b="1" dirty="0" smtClean="0"/>
              <a:t>进制数加法运算的规则为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逢</a:t>
            </a:r>
            <a:r>
              <a:rPr lang="en-US" altLang="zh-CN" sz="2000" b="1" i="1" dirty="0" smtClean="0"/>
              <a:t>R</a:t>
            </a:r>
            <a:r>
              <a:rPr lang="zh-CN" altLang="zh-CN" sz="2000" b="1" dirty="0" smtClean="0"/>
              <a:t>进一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；减法运算规则为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不够减向高位借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变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625978" y="5373216"/>
          <a:ext cx="1753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r:id="rId5" imgW="164814" imgH="177492" progId="Equation.DSMT4">
                  <p:embed/>
                </p:oleObj>
              </mc:Choice>
              <mc:Fallback>
                <p:oleObj r:id="rId5" imgW="164814" imgH="177492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8" y="5373216"/>
                        <a:ext cx="1753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4"/>
            <a:ext cx="8852373" cy="1695116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）用逻辑常数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表示的数值是二进制数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）进制数的应用举例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1-2】P6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5578422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常用进位计数值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在数据传递中，一般以二进制数传递，但在程序设计，编辑、编译时，有时使用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）二进制数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smtClean="0"/>
              <a:t>在逻辑问题中，二进制数是能够表示数值型数据的唯一进位计数制。二进制数的基数为</a:t>
            </a:r>
            <a:r>
              <a:rPr lang="en-US" altLang="zh-CN" sz="2000" b="1" smtClean="0"/>
              <a:t>2</a:t>
            </a:r>
            <a:r>
              <a:rPr lang="zh-CN" altLang="zh-CN" sz="2000" b="1" smtClean="0"/>
              <a:t>，系数只有</a:t>
            </a:r>
            <a:r>
              <a:rPr lang="en-US" altLang="zh-CN" sz="2000" b="1" smtClean="0"/>
              <a:t>0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</a:t>
            </a:r>
            <a:r>
              <a:rPr lang="zh-CN" altLang="zh-CN" sz="2000" b="1" smtClean="0"/>
              <a:t>两个数字。在编辑时，一般在二进制数后写上字母</a:t>
            </a:r>
            <a:r>
              <a:rPr lang="en-US" altLang="zh-CN" sz="2000" b="1" smtClean="0"/>
              <a:t>B</a:t>
            </a:r>
            <a:r>
              <a:rPr lang="zh-CN" altLang="zh-CN" sz="2000" b="1" smtClean="0"/>
              <a:t>作为区别于其他进制数的标志，数字</a:t>
            </a:r>
            <a:r>
              <a:rPr lang="en-US" altLang="zh-CN" sz="2000" b="1" smtClean="0"/>
              <a:t>11101.101B</a:t>
            </a:r>
            <a:r>
              <a:rPr lang="zh-CN" altLang="zh-CN" sz="2000" b="1" smtClean="0"/>
              <a:t>表示二进制数</a:t>
            </a:r>
            <a:r>
              <a:rPr lang="en-US" altLang="zh-CN" sz="2000" b="1" smtClean="0"/>
              <a:t>11101.101</a:t>
            </a:r>
            <a:r>
              <a:rPr lang="zh-CN" altLang="zh-CN" sz="2000" b="1" smtClean="0"/>
              <a:t>。二进制数的加法运算规则为</a:t>
            </a:r>
            <a:r>
              <a:rPr lang="en-US" altLang="zh-CN" sz="2000" b="1" smtClean="0"/>
              <a:t>“</a:t>
            </a:r>
            <a:r>
              <a:rPr lang="zh-CN" altLang="zh-CN" sz="2000" b="1" smtClean="0"/>
              <a:t>逢</a:t>
            </a:r>
            <a:r>
              <a:rPr lang="en-US" altLang="zh-CN" sz="2000" b="1" smtClean="0"/>
              <a:t>2</a:t>
            </a:r>
            <a:r>
              <a:rPr lang="zh-CN" altLang="zh-CN" sz="2000" b="1" smtClean="0"/>
              <a:t>进</a:t>
            </a:r>
            <a:r>
              <a:rPr lang="en-US" altLang="zh-CN" sz="2000" b="1" smtClean="0"/>
              <a:t>1”</a:t>
            </a:r>
            <a:r>
              <a:rPr lang="zh-CN" altLang="zh-CN" sz="2000" b="1" smtClean="0"/>
              <a:t>。</a:t>
            </a:r>
          </a:p>
          <a:p>
            <a:r>
              <a:rPr lang="zh-CN" altLang="zh-CN" sz="2000" b="1" smtClean="0"/>
              <a:t>将二进制数</a:t>
            </a:r>
            <a:r>
              <a:rPr lang="en-US" altLang="zh-CN" sz="2000" b="1" smtClean="0"/>
              <a:t>11101.101B</a:t>
            </a:r>
            <a:r>
              <a:rPr lang="zh-CN" altLang="zh-CN" sz="2000" b="1" smtClean="0"/>
              <a:t>展开为多项式的表示形式：</a:t>
            </a:r>
          </a:p>
          <a:p>
            <a:r>
              <a:rPr lang="en-US" altLang="zh-CN" sz="2000" b="1" smtClean="0"/>
              <a:t>11101.101B=1×2</a:t>
            </a:r>
            <a:r>
              <a:rPr lang="en-US" altLang="zh-CN" sz="2000" b="1" baseline="30000" smtClean="0"/>
              <a:t>4</a:t>
            </a:r>
            <a:r>
              <a:rPr lang="en-US" altLang="zh-CN" sz="2000" b="1" smtClean="0"/>
              <a:t>+1×2</a:t>
            </a:r>
            <a:r>
              <a:rPr lang="en-US" altLang="zh-CN" sz="2000" b="1" baseline="30000" smtClean="0"/>
              <a:t>3</a:t>
            </a:r>
            <a:r>
              <a:rPr lang="en-US" altLang="zh-CN" sz="2000" b="1" smtClean="0"/>
              <a:t>+1×2</a:t>
            </a:r>
            <a:r>
              <a:rPr lang="en-US" altLang="zh-CN" sz="2000" b="1" baseline="30000" smtClean="0"/>
              <a:t>2</a:t>
            </a:r>
            <a:r>
              <a:rPr lang="en-US" altLang="zh-CN" sz="2000" b="1" smtClean="0"/>
              <a:t>+0×2</a:t>
            </a:r>
            <a:r>
              <a:rPr lang="en-US" altLang="zh-CN" sz="2000" b="1" baseline="30000" smtClean="0"/>
              <a:t>1</a:t>
            </a:r>
            <a:r>
              <a:rPr lang="en-US" altLang="zh-CN" sz="2000" b="1" smtClean="0"/>
              <a:t>+1×2</a:t>
            </a:r>
            <a:r>
              <a:rPr lang="en-US" altLang="zh-CN" sz="2000" b="1" baseline="30000" smtClean="0"/>
              <a:t>0</a:t>
            </a:r>
            <a:r>
              <a:rPr lang="en-US" altLang="zh-CN" sz="2000" b="1" smtClean="0"/>
              <a:t>+1×2</a:t>
            </a:r>
            <a:r>
              <a:rPr lang="en-US" altLang="zh-CN" sz="2000" b="1" baseline="30000" smtClean="0"/>
              <a:t>-1</a:t>
            </a:r>
            <a:r>
              <a:rPr lang="en-US" altLang="zh-CN" sz="2000" b="1" smtClean="0"/>
              <a:t>+0×2</a:t>
            </a:r>
            <a:r>
              <a:rPr lang="en-US" altLang="zh-CN" sz="2000" b="1" baseline="30000" smtClean="0"/>
              <a:t>-2</a:t>
            </a:r>
            <a:r>
              <a:rPr lang="en-US" altLang="zh-CN" sz="2000" b="1" smtClean="0"/>
              <a:t>+1×2</a:t>
            </a:r>
            <a:r>
              <a:rPr lang="en-US" altLang="zh-CN" sz="2000" b="1" baseline="30000" smtClean="0"/>
              <a:t>-3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）十进制数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/>
              <a:t>    </a:t>
            </a:r>
            <a:r>
              <a:rPr lang="zh-CN" altLang="zh-CN" sz="2000" b="1" smtClean="0"/>
              <a:t>十进制数是人们在日常生活中表示数据的通用方法。十进制数的基数为</a:t>
            </a:r>
            <a:r>
              <a:rPr lang="en-US" altLang="zh-CN" sz="2000" b="1" smtClean="0"/>
              <a:t>10</a:t>
            </a:r>
            <a:r>
              <a:rPr lang="zh-CN" altLang="zh-CN" sz="2000" b="1" smtClean="0"/>
              <a:t>，系数由</a:t>
            </a:r>
            <a:r>
              <a:rPr lang="en-US" altLang="zh-CN" sz="2000" b="1" smtClean="0"/>
              <a:t>0~9</a:t>
            </a:r>
            <a:r>
              <a:rPr lang="zh-CN" altLang="zh-CN" sz="2000" b="1" smtClean="0"/>
              <a:t>间的数字表示。编辑时，在一个数据后写上字母</a:t>
            </a:r>
            <a:r>
              <a:rPr lang="en-US" altLang="zh-CN" sz="2000" b="1" i="1" smtClean="0"/>
              <a:t>D</a:t>
            </a:r>
            <a:r>
              <a:rPr lang="zh-CN" altLang="zh-CN" sz="2000" b="1" smtClean="0"/>
              <a:t>或不写任何字母，都表示该数为十进制数据，</a:t>
            </a:r>
            <a:r>
              <a:rPr lang="en-US" altLang="zh-CN" sz="2000" b="1" smtClean="0"/>
              <a:t>267.109</a:t>
            </a:r>
            <a:r>
              <a:rPr lang="zh-CN" altLang="zh-CN" sz="2000" b="1" smtClean="0"/>
              <a:t>和</a:t>
            </a:r>
            <a:r>
              <a:rPr lang="en-US" altLang="zh-CN" sz="2000" b="1" smtClean="0"/>
              <a:t>267.109D</a:t>
            </a:r>
            <a:r>
              <a:rPr lang="zh-CN" altLang="zh-CN" sz="2000" b="1" smtClean="0"/>
              <a:t>都表示十进制数</a:t>
            </a:r>
            <a:r>
              <a:rPr lang="en-US" altLang="zh-CN" sz="2000" b="1" smtClean="0"/>
              <a:t>267.109</a:t>
            </a:r>
            <a:r>
              <a:rPr lang="zh-CN" altLang="zh-CN" sz="2000" b="1" smtClean="0"/>
              <a:t>。十进制数的加法运算规则为</a:t>
            </a:r>
            <a:r>
              <a:rPr lang="en-US" altLang="zh-CN" sz="2000" b="1" smtClean="0"/>
              <a:t>“</a:t>
            </a:r>
            <a:r>
              <a:rPr lang="zh-CN" altLang="zh-CN" sz="2000" b="1" smtClean="0"/>
              <a:t>逢</a:t>
            </a:r>
            <a:r>
              <a:rPr lang="en-US" altLang="zh-CN" sz="2000" b="1" smtClean="0"/>
              <a:t>10</a:t>
            </a:r>
            <a:r>
              <a:rPr lang="zh-CN" altLang="zh-CN" sz="2000" b="1" smtClean="0"/>
              <a:t>进</a:t>
            </a:r>
            <a:r>
              <a:rPr lang="en-US" altLang="zh-CN" sz="2000" b="1" smtClean="0"/>
              <a:t>1”</a:t>
            </a:r>
            <a:r>
              <a:rPr lang="zh-CN" altLang="zh-CN" sz="2000" b="1" smtClean="0"/>
              <a:t>。</a:t>
            </a:r>
          </a:p>
          <a:p>
            <a:r>
              <a:rPr lang="zh-CN" altLang="zh-CN" sz="2000" b="1" smtClean="0"/>
              <a:t>将十进制数</a:t>
            </a:r>
            <a:r>
              <a:rPr lang="en-US" altLang="zh-CN" sz="2000" b="1" smtClean="0"/>
              <a:t>267.109</a:t>
            </a:r>
            <a:r>
              <a:rPr lang="zh-CN" altLang="zh-CN" sz="2000" b="1" smtClean="0"/>
              <a:t>展开为多项式的表示形式：</a:t>
            </a:r>
          </a:p>
          <a:p>
            <a:r>
              <a:rPr lang="en-US" altLang="zh-CN" sz="2000" b="1" smtClean="0"/>
              <a:t>267.109=2×10</a:t>
            </a:r>
            <a:r>
              <a:rPr lang="en-US" altLang="zh-CN" sz="2000" b="1" baseline="30000" smtClean="0"/>
              <a:t>2</a:t>
            </a:r>
            <a:r>
              <a:rPr lang="en-US" altLang="zh-CN" sz="2000" b="1" smtClean="0"/>
              <a:t>+6×10</a:t>
            </a:r>
            <a:r>
              <a:rPr lang="en-US" altLang="zh-CN" sz="2000" b="1" baseline="30000" smtClean="0"/>
              <a:t>1</a:t>
            </a:r>
            <a:r>
              <a:rPr lang="en-US" altLang="zh-CN" sz="2000" b="1" smtClean="0"/>
              <a:t>+7×10</a:t>
            </a:r>
            <a:r>
              <a:rPr lang="en-US" altLang="zh-CN" sz="2000" b="1" baseline="30000" smtClean="0"/>
              <a:t>0</a:t>
            </a:r>
            <a:r>
              <a:rPr lang="en-US" altLang="zh-CN" sz="2000" b="1" smtClean="0"/>
              <a:t>+1×10</a:t>
            </a:r>
            <a:r>
              <a:rPr lang="en-US" altLang="zh-CN" sz="2000" b="1" baseline="30000" smtClean="0"/>
              <a:t>-1</a:t>
            </a:r>
            <a:r>
              <a:rPr lang="en-US" altLang="zh-CN" sz="2000" b="1" smtClean="0"/>
              <a:t>+0×10</a:t>
            </a:r>
            <a:r>
              <a:rPr lang="en-US" altLang="zh-CN" sz="2000" b="1" baseline="30000" smtClean="0"/>
              <a:t>-2</a:t>
            </a:r>
            <a:r>
              <a:rPr lang="en-US" altLang="zh-CN" sz="2000" b="1" smtClean="0"/>
              <a:t>+9×10</a:t>
            </a:r>
            <a:r>
              <a:rPr lang="en-US" altLang="zh-CN" sz="2000" b="1" baseline="30000" smtClean="0"/>
              <a:t>-3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625978" y="5373216"/>
          <a:ext cx="1753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r:id="rId3" imgW="164814" imgH="177492" progId="Equation.DSMT4">
                  <p:embed/>
                </p:oleObj>
              </mc:Choice>
              <mc:Fallback>
                <p:oleObj r:id="rId3" imgW="164814" imgH="177492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8" y="5373216"/>
                        <a:ext cx="1753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2"/>
            <a:ext cx="8852373" cy="5578422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常用进位计数值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在数据传递中，一般以二进制数传递，但在程序设计，编辑、编译时，有时使用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）八进制数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smtClean="0"/>
              <a:t> </a:t>
            </a:r>
            <a:r>
              <a:rPr lang="en-US" altLang="zh-CN" sz="2000" b="1" smtClean="0"/>
              <a:t>    </a:t>
            </a:r>
            <a:r>
              <a:rPr lang="zh-CN" altLang="zh-CN" sz="2000" b="1" smtClean="0"/>
              <a:t>八进制数是由二进制数按照一定规则转变而来。八进制数的的基数为</a:t>
            </a:r>
            <a:r>
              <a:rPr lang="en-US" altLang="zh-CN" sz="2000" b="1" smtClean="0"/>
              <a:t>8</a:t>
            </a:r>
            <a:r>
              <a:rPr lang="zh-CN" altLang="zh-CN" sz="2000" b="1" smtClean="0"/>
              <a:t>，系数由</a:t>
            </a:r>
            <a:r>
              <a:rPr lang="en-US" altLang="zh-CN" sz="2000" b="1" smtClean="0"/>
              <a:t>0~7</a:t>
            </a:r>
            <a:r>
              <a:rPr lang="zh-CN" altLang="zh-CN" sz="2000" b="1" smtClean="0"/>
              <a:t>间的数字表示。编辑时，在一个数据后写上字母</a:t>
            </a:r>
            <a:r>
              <a:rPr lang="en-US" altLang="zh-CN" sz="2000" b="1" i="1" smtClean="0"/>
              <a:t>O</a:t>
            </a:r>
            <a:r>
              <a:rPr lang="zh-CN" altLang="zh-CN" sz="2000" b="1" smtClean="0"/>
              <a:t>来表示该数为八进制数据，</a:t>
            </a:r>
            <a:r>
              <a:rPr lang="en-US" altLang="zh-CN" sz="2000" b="1" smtClean="0"/>
              <a:t>237.106O</a:t>
            </a:r>
            <a:r>
              <a:rPr lang="zh-CN" altLang="zh-CN" sz="2000" b="1" smtClean="0"/>
              <a:t>即表示八进制数</a:t>
            </a:r>
            <a:r>
              <a:rPr lang="en-US" altLang="zh-CN" sz="2000" b="1" smtClean="0"/>
              <a:t>237.106</a:t>
            </a:r>
            <a:r>
              <a:rPr lang="zh-CN" altLang="zh-CN" sz="2000" b="1" smtClean="0"/>
              <a:t>。八进制数的加法运算规则为</a:t>
            </a:r>
            <a:r>
              <a:rPr lang="en-US" altLang="zh-CN" sz="2000" b="1" smtClean="0"/>
              <a:t>“</a:t>
            </a:r>
            <a:r>
              <a:rPr lang="zh-CN" altLang="zh-CN" sz="2000" b="1" smtClean="0"/>
              <a:t>逢</a:t>
            </a:r>
            <a:r>
              <a:rPr lang="en-US" altLang="zh-CN" sz="2000" b="1" smtClean="0"/>
              <a:t>8</a:t>
            </a:r>
            <a:r>
              <a:rPr lang="zh-CN" altLang="zh-CN" sz="2000" b="1" smtClean="0"/>
              <a:t>进</a:t>
            </a:r>
            <a:r>
              <a:rPr lang="en-US" altLang="zh-CN" sz="2000" b="1" smtClean="0"/>
              <a:t>1”</a:t>
            </a:r>
            <a:r>
              <a:rPr lang="zh-CN" altLang="zh-CN" sz="2000" b="1" smtClean="0"/>
              <a:t>。</a:t>
            </a:r>
          </a:p>
          <a:p>
            <a:r>
              <a:rPr lang="en-US" altLang="zh-CN" sz="2000" b="1" smtClean="0"/>
              <a:t>    </a:t>
            </a:r>
            <a:r>
              <a:rPr lang="zh-CN" altLang="zh-CN" sz="2000" b="1" smtClean="0"/>
              <a:t>将八进制数</a:t>
            </a:r>
            <a:r>
              <a:rPr lang="en-US" altLang="zh-CN" sz="2000" b="1" smtClean="0"/>
              <a:t>237.106O</a:t>
            </a:r>
            <a:r>
              <a:rPr lang="zh-CN" altLang="zh-CN" sz="2000" b="1" smtClean="0"/>
              <a:t>展开为多项式的表示形式：</a:t>
            </a:r>
          </a:p>
          <a:p>
            <a:r>
              <a:rPr lang="en-US" altLang="zh-CN" sz="2000" b="1" smtClean="0"/>
              <a:t>237.106O=2×8</a:t>
            </a:r>
            <a:r>
              <a:rPr lang="en-US" altLang="zh-CN" sz="2000" b="1" baseline="30000" smtClean="0"/>
              <a:t>2</a:t>
            </a:r>
            <a:r>
              <a:rPr lang="en-US" altLang="zh-CN" sz="2000" b="1" smtClean="0"/>
              <a:t>+3×8</a:t>
            </a:r>
            <a:r>
              <a:rPr lang="en-US" altLang="zh-CN" sz="2000" b="1" baseline="30000" smtClean="0"/>
              <a:t>1</a:t>
            </a:r>
            <a:r>
              <a:rPr lang="en-US" altLang="zh-CN" sz="2000" b="1" smtClean="0"/>
              <a:t>+7×8</a:t>
            </a:r>
            <a:r>
              <a:rPr lang="en-US" altLang="zh-CN" sz="2000" b="1" baseline="30000" smtClean="0"/>
              <a:t>0</a:t>
            </a:r>
            <a:r>
              <a:rPr lang="en-US" altLang="zh-CN" sz="2000" b="1" smtClean="0"/>
              <a:t>+1×8</a:t>
            </a:r>
            <a:r>
              <a:rPr lang="en-US" altLang="zh-CN" sz="2000" b="1" baseline="30000" smtClean="0"/>
              <a:t>-1</a:t>
            </a:r>
            <a:r>
              <a:rPr lang="en-US" altLang="zh-CN" sz="2000" b="1" smtClean="0"/>
              <a:t>+0×8</a:t>
            </a:r>
            <a:r>
              <a:rPr lang="en-US" altLang="zh-CN" sz="2000" b="1" baseline="30000" smtClean="0"/>
              <a:t>-2</a:t>
            </a:r>
            <a:r>
              <a:rPr lang="en-US" altLang="zh-CN" sz="2000" b="1" smtClean="0"/>
              <a:t>+6×8</a:t>
            </a:r>
            <a:r>
              <a:rPr lang="en-US" altLang="zh-CN" sz="2000" b="1" baseline="30000" smtClean="0"/>
              <a:t>-3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）十六进制数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/>
              <a:t>    </a:t>
            </a:r>
            <a:r>
              <a:rPr lang="zh-CN" altLang="zh-CN" sz="2000" b="1" smtClean="0"/>
              <a:t>十六进制数也是由二进制数按照一定规则转变而来。十六进制数的的基数为</a:t>
            </a:r>
            <a:r>
              <a:rPr lang="en-US" altLang="zh-CN" sz="2000" b="1" smtClean="0"/>
              <a:t>16</a:t>
            </a:r>
            <a:r>
              <a:rPr lang="zh-CN" altLang="zh-CN" sz="2000" b="1" smtClean="0"/>
              <a:t>，系数由</a:t>
            </a:r>
            <a:r>
              <a:rPr lang="en-US" altLang="zh-CN" sz="2000" b="1" smtClean="0"/>
              <a:t>0~15</a:t>
            </a:r>
            <a:r>
              <a:rPr lang="zh-CN" altLang="zh-CN" sz="2000" b="1" smtClean="0"/>
              <a:t>间的数字表示，但是</a:t>
            </a:r>
            <a:r>
              <a:rPr lang="en-US" altLang="zh-CN" sz="2000" b="1" smtClean="0"/>
              <a:t>10~15</a:t>
            </a:r>
            <a:r>
              <a:rPr lang="zh-CN" altLang="zh-CN" sz="2000" b="1" smtClean="0"/>
              <a:t>无法单独用数字表示，因此我们使用系数</a:t>
            </a:r>
            <a:r>
              <a:rPr lang="en-US" altLang="zh-CN" sz="2000" b="1" smtClean="0"/>
              <a:t>A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B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C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D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E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F</a:t>
            </a:r>
            <a:r>
              <a:rPr lang="zh-CN" altLang="zh-CN" sz="2000" b="1" smtClean="0"/>
              <a:t>这六个字母一一对应表示</a:t>
            </a:r>
            <a:r>
              <a:rPr lang="en-US" altLang="zh-CN" sz="2000" b="1" smtClean="0"/>
              <a:t>10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11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12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13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14</a:t>
            </a:r>
            <a:r>
              <a:rPr lang="zh-CN" altLang="zh-CN" sz="2000" b="1" smtClean="0"/>
              <a:t>、</a:t>
            </a:r>
            <a:r>
              <a:rPr lang="en-US" altLang="zh-CN" sz="2000" b="1" smtClean="0"/>
              <a:t>15</a:t>
            </a:r>
            <a:r>
              <a:rPr lang="zh-CN" altLang="zh-CN" sz="2000" b="1" smtClean="0"/>
              <a:t>这六个数。编辑时，在一个数据后写上字母</a:t>
            </a:r>
            <a:r>
              <a:rPr lang="en-US" altLang="zh-CN" sz="2000" b="1" i="1" smtClean="0"/>
              <a:t>H</a:t>
            </a:r>
            <a:r>
              <a:rPr lang="zh-CN" altLang="zh-CN" sz="2000" b="1" smtClean="0"/>
              <a:t>来表示该数为十六进制数据，</a:t>
            </a:r>
            <a:r>
              <a:rPr lang="en-US" altLang="zh-CN" sz="2000" b="1" smtClean="0"/>
              <a:t>9AB.6FH</a:t>
            </a:r>
            <a:r>
              <a:rPr lang="zh-CN" altLang="zh-CN" sz="2000" b="1" smtClean="0"/>
              <a:t>即为十六进制数。十六进制数的加法运算规则为</a:t>
            </a:r>
            <a:r>
              <a:rPr lang="en-US" altLang="zh-CN" sz="2000" b="1" smtClean="0"/>
              <a:t>“</a:t>
            </a:r>
            <a:r>
              <a:rPr lang="zh-CN" altLang="zh-CN" sz="2000" b="1" smtClean="0"/>
              <a:t>逢</a:t>
            </a:r>
            <a:r>
              <a:rPr lang="en-US" altLang="zh-CN" sz="2000" b="1" smtClean="0"/>
              <a:t>16</a:t>
            </a:r>
            <a:r>
              <a:rPr lang="zh-CN" altLang="zh-CN" sz="2000" b="1" smtClean="0"/>
              <a:t>进</a:t>
            </a:r>
            <a:r>
              <a:rPr lang="en-US" altLang="zh-CN" sz="2000" b="1" smtClean="0"/>
              <a:t>1”</a:t>
            </a:r>
            <a:r>
              <a:rPr lang="zh-CN" altLang="zh-CN" sz="2000" b="1" smtClean="0"/>
              <a:t>。将十六进制数</a:t>
            </a:r>
            <a:r>
              <a:rPr lang="en-US" altLang="zh-CN" sz="2000" b="1" smtClean="0"/>
              <a:t>9A5B.6FH</a:t>
            </a:r>
            <a:r>
              <a:rPr lang="zh-CN" altLang="zh-CN" sz="2000" b="1" smtClean="0"/>
              <a:t>展开为多项式的表示形式：</a:t>
            </a:r>
            <a:endParaRPr lang="zh-CN" altLang="zh-CN" sz="2000" b="1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625978" y="5373216"/>
          <a:ext cx="1753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r:id="rId3" imgW="164814" imgH="177492" progId="Equation.DSMT4">
                  <p:embed/>
                </p:oleObj>
              </mc:Choice>
              <mc:Fallback>
                <p:oleObj r:id="rId3" imgW="164814" imgH="177492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8" y="5373216"/>
                        <a:ext cx="1753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61724" y="6237312"/>
          <a:ext cx="752264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r:id="rId5" imgW="3632200" imgH="190500" progId="Equation.3">
                  <p:embed/>
                </p:oleObj>
              </mc:Choice>
              <mc:Fallback>
                <p:oleObj r:id="rId5" imgW="3632200" imgH="1905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24" y="6237312"/>
                        <a:ext cx="752264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6409419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数制之间的转换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思考：需要哪些数制之间的转换。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）逻辑数据只能表示二进制数，编辑、编译、书写时需要使用其他进制数。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）常用为十进制数，考虑与其他数值之间的转换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072" indent="-257072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）数制转换的研究类型：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1→10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10→R2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R1 →10 →R 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 →8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→2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 1→10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进制间的转换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用多项式的形式展开，采用十进制数的运算规则进行运算，得到的结果即为十进制数。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/>
              <a:t>【</a:t>
            </a:r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1.3】</a:t>
            </a:r>
            <a:r>
              <a:rPr lang="zh-CN" altLang="zh-CN" sz="2000" b="1" dirty="0" smtClean="0"/>
              <a:t>将数据</a:t>
            </a:r>
            <a:r>
              <a:rPr lang="en-US" altLang="zh-CN" sz="2000" b="1" dirty="0" smtClean="0"/>
              <a:t>                         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                      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                           </a:t>
            </a:r>
            <a:r>
              <a:rPr lang="zh-CN" altLang="zh-CN" sz="2000" b="1" dirty="0" smtClean="0"/>
              <a:t>分别转换为十进制数。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10→R 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进制间的转换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）方法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：将十进制数表示为另一种进制数的多项式形式，然后用位权法表示出来，采用位权值由高位到低位逼近。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【例</a:t>
            </a:r>
            <a:r>
              <a:rPr lang="en-US" altLang="zh-CN" sz="2000" b="1" dirty="0" smtClean="0"/>
              <a:t>1.4</a:t>
            </a:r>
            <a:r>
              <a:rPr lang="zh-CN" altLang="zh-CN" sz="2000" b="1" dirty="0" smtClean="0"/>
              <a:t>】将十进制数</a:t>
            </a:r>
            <a:r>
              <a:rPr lang="en-US" altLang="zh-CN" sz="2000" b="1" dirty="0" smtClean="0"/>
              <a:t>115.625</a:t>
            </a:r>
            <a:r>
              <a:rPr lang="zh-CN" altLang="zh-CN" sz="2000" b="1" dirty="0" smtClean="0"/>
              <a:t>转换为二进制数。</a:t>
            </a:r>
          </a:p>
          <a:p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因为</a:t>
            </a:r>
            <a:r>
              <a:rPr lang="en-US" altLang="zh-CN" sz="2000" b="1" dirty="0" smtClean="0"/>
              <a:t>                     </a:t>
            </a:r>
            <a:r>
              <a:rPr lang="zh-CN" altLang="zh-CN" sz="2000" b="1" dirty="0" smtClean="0"/>
              <a:t>，所以二进制数的最大权值为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。</a:t>
            </a:r>
          </a:p>
          <a:p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自高而低对权和系数进行计算，写成二进制数的多项式表示形式。</a:t>
            </a:r>
          </a:p>
          <a:p>
            <a:r>
              <a:rPr lang="en-US" altLang="zh-CN" sz="1800" dirty="0" smtClean="0"/>
              <a:t>    </a:t>
            </a:r>
            <a:endParaRPr lang="zh-CN" altLang="zh-CN" sz="1800" dirty="0" smtClean="0"/>
          </a:p>
          <a:p>
            <a:endParaRPr lang="en-US" altLang="zh-CN" sz="18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123728" y="4077072"/>
          <a:ext cx="1025580" cy="4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3" r:id="rId3" imgW="584200" imgH="190500" progId="Equation.DSMT4">
                  <p:embed/>
                </p:oleObj>
              </mc:Choice>
              <mc:Fallback>
                <p:oleObj r:id="rId3" imgW="584200" imgH="1905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77072"/>
                        <a:ext cx="1025580" cy="406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779912" y="4149080"/>
          <a:ext cx="1025580" cy="33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4" r:id="rId5" imgW="723900" imgH="190500" progId="Equation.DSMT4">
                  <p:embed/>
                </p:oleObj>
              </mc:Choice>
              <mc:Fallback>
                <p:oleObj r:id="rId5" imgW="723900" imgH="1905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149080"/>
                        <a:ext cx="1025580" cy="33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5508104" y="4149080"/>
          <a:ext cx="12954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5" r:id="rId7" imgW="838200" imgH="190500" progId="Equation.DSMT4">
                  <p:embed/>
                </p:oleObj>
              </mc:Choice>
              <mc:Fallback>
                <p:oleObj r:id="rId7" imgW="838200" imgH="1905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149080"/>
                        <a:ext cx="1295469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971600" y="5877272"/>
          <a:ext cx="1440160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6" r:id="rId9" imgW="749300" imgH="190500" progId="Equation.DSMT4">
                  <p:embed/>
                </p:oleObj>
              </mc:Choice>
              <mc:Fallback>
                <p:oleObj r:id="rId9" imgW="749300" imgH="1905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877272"/>
                        <a:ext cx="1440160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5580112" y="5877272"/>
          <a:ext cx="307747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7" r:id="rId11" imgW="164814" imgH="177492" progId="Equation.DSMT4">
                  <p:embed/>
                </p:oleObj>
              </mc:Choice>
              <mc:Fallback>
                <p:oleObj r:id="rId11" imgW="164814" imgH="177492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877272"/>
                        <a:ext cx="307747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0" y="6525344"/>
          <a:ext cx="8172400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8" r:id="rId13" imgW="4572000" imgH="190500" progId="Equation.DSMT4">
                  <p:embed/>
                </p:oleObj>
              </mc:Choice>
              <mc:Fallback>
                <p:oleObj r:id="rId13" imgW="4572000" imgH="1905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25344"/>
                        <a:ext cx="8172400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6156176" y="5733256"/>
          <a:ext cx="2753096" cy="38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9" r:id="rId15" imgW="1371600" imgH="190500" progId="Equation.DSMT4">
                  <p:embed/>
                </p:oleObj>
              </mc:Choice>
              <mc:Fallback>
                <p:oleObj r:id="rId15" imgW="1371600" imgH="1905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733256"/>
                        <a:ext cx="2753096" cy="389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4"/>
            <a:ext cx="8852373" cy="570153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数制之间的转换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10→R2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进制间的转换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mtClean="0"/>
              <a:t>（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）方法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：基数乘除法。</a:t>
            </a:r>
            <a:endParaRPr lang="en-US" altLang="zh-CN" sz="2000" b="1" smtClean="0"/>
          </a:p>
          <a:p>
            <a:r>
              <a:rPr lang="en-US" altLang="zh-CN" sz="2000" b="1" smtClean="0"/>
              <a:t>①</a:t>
            </a:r>
            <a:r>
              <a:rPr lang="zh-CN" altLang="en-US" sz="2000" b="1" smtClean="0"/>
              <a:t>对于整数部分：采用除以基数，</a:t>
            </a:r>
            <a:endParaRPr lang="en-US" altLang="zh-CN" sz="2000" b="1" smtClean="0"/>
          </a:p>
          <a:p>
            <a:r>
              <a:rPr lang="zh-CN" altLang="en-US" sz="2000" b="1" smtClean="0"/>
              <a:t>取倒余数为</a:t>
            </a:r>
            <a:r>
              <a:rPr lang="en-US" altLang="zh-CN" sz="2000" b="1" smtClean="0"/>
              <a:t>R2</a:t>
            </a:r>
            <a:r>
              <a:rPr lang="zh-CN" altLang="en-US" sz="2000" b="1" smtClean="0"/>
              <a:t>进制数</a:t>
            </a:r>
            <a:endParaRPr lang="en-US" altLang="zh-CN" sz="2000" b="1" smtClean="0"/>
          </a:p>
          <a:p>
            <a:r>
              <a:rPr lang="en-US" altLang="zh-CN" sz="2000" b="1" smtClean="0"/>
              <a:t>I.</a:t>
            </a:r>
            <a:r>
              <a:rPr lang="zh-CN" altLang="en-US" sz="2000" b="1" smtClean="0"/>
              <a:t>证明其成立：</a:t>
            </a:r>
            <a:r>
              <a:rPr lang="en-US" altLang="zh-CN" sz="2000" b="1" smtClean="0"/>
              <a:t>P11</a:t>
            </a:r>
          </a:p>
          <a:p>
            <a:r>
              <a:rPr lang="en-US" altLang="zh-CN" sz="2000" b="1" smtClean="0"/>
              <a:t>II. </a:t>
            </a:r>
            <a:r>
              <a:rPr lang="zh-CN" altLang="en-US" sz="2000" b="1" smtClean="0"/>
              <a:t>举例：将</a:t>
            </a:r>
            <a:r>
              <a:rPr lang="en-US" altLang="zh-CN" sz="2000" b="1" smtClean="0"/>
              <a:t>19</a:t>
            </a:r>
            <a:r>
              <a:rPr lang="zh-CN" altLang="en-US" sz="2000" b="1" smtClean="0"/>
              <a:t>转换为二进制数</a:t>
            </a:r>
            <a:endParaRPr lang="en-US" altLang="zh-CN" sz="2000" b="1" smtClean="0"/>
          </a:p>
          <a:p>
            <a:r>
              <a:rPr lang="en-US" altLang="zh-CN" sz="2000" b="1" smtClean="0"/>
              <a:t>②</a:t>
            </a:r>
            <a:r>
              <a:rPr lang="zh-CN" altLang="en-US" sz="2000" b="1" smtClean="0"/>
              <a:t>对于小数部分</a:t>
            </a:r>
            <a:r>
              <a:rPr lang="en-US" altLang="zh-CN" sz="2000" b="1" smtClean="0"/>
              <a:t>  </a:t>
            </a:r>
            <a:r>
              <a:rPr lang="zh-CN" altLang="en-US" sz="2000" b="1" smtClean="0"/>
              <a:t>：采用基数乘法，每次取整数，然后</a:t>
            </a:r>
            <a:endParaRPr lang="en-US" altLang="zh-CN" sz="2000" b="1" smtClean="0"/>
          </a:p>
          <a:p>
            <a:r>
              <a:rPr lang="zh-CN" altLang="en-US" sz="2000" b="1" smtClean="0"/>
              <a:t>剩下的小数部分继续乘基数取整，</a:t>
            </a:r>
            <a:endParaRPr lang="en-US" altLang="zh-CN" sz="2000" b="1" smtClean="0"/>
          </a:p>
          <a:p>
            <a:r>
              <a:rPr lang="zh-CN" altLang="en-US" sz="2000" b="1" smtClean="0"/>
              <a:t>顺序排列整数为</a:t>
            </a:r>
            <a:r>
              <a:rPr lang="en-US" altLang="zh-CN" sz="2000" b="1" smtClean="0"/>
              <a:t>R2</a:t>
            </a:r>
            <a:r>
              <a:rPr lang="zh-CN" altLang="en-US" sz="2000" b="1" smtClean="0"/>
              <a:t>的小数部分</a:t>
            </a:r>
            <a:endParaRPr lang="en-US" altLang="zh-CN" sz="2000" b="1" smtClean="0"/>
          </a:p>
          <a:p>
            <a:r>
              <a:rPr lang="en-US" altLang="zh-CN" sz="2000" b="1" smtClean="0"/>
              <a:t> I.</a:t>
            </a:r>
            <a:r>
              <a:rPr lang="zh-CN" altLang="en-US" sz="2000" b="1" smtClean="0"/>
              <a:t>证明其成立：</a:t>
            </a:r>
            <a:r>
              <a:rPr lang="en-US" altLang="zh-CN" sz="2000" b="1" smtClean="0"/>
              <a:t>P12</a:t>
            </a:r>
          </a:p>
          <a:p>
            <a:r>
              <a:rPr lang="en-US" altLang="zh-CN" sz="2000" b="1" smtClean="0"/>
              <a:t>II. </a:t>
            </a:r>
            <a:r>
              <a:rPr lang="zh-CN" altLang="en-US" sz="2000" b="1" smtClean="0"/>
              <a:t>举例：将</a:t>
            </a:r>
            <a:r>
              <a:rPr lang="en-US" altLang="zh-CN" sz="2000" b="1" smtClean="0"/>
              <a:t>0.375</a:t>
            </a:r>
            <a:r>
              <a:rPr lang="zh-CN" altLang="en-US" sz="2000" b="1" smtClean="0"/>
              <a:t>转换为二进制数</a:t>
            </a:r>
            <a:endParaRPr lang="en-US" altLang="zh-CN" sz="2000" b="1" smtClean="0"/>
          </a:p>
          <a:p>
            <a:r>
              <a:rPr lang="en-US" altLang="zh-CN" sz="2000" b="1" smtClean="0"/>
              <a:t>③</a:t>
            </a:r>
            <a:r>
              <a:rPr lang="zh-CN" altLang="en-US" sz="2000" b="1" smtClean="0"/>
              <a:t>综合举例：</a:t>
            </a:r>
            <a:r>
              <a:rPr lang="en-US" altLang="zh-CN" sz="2000" b="1" smtClean="0"/>
              <a:t>【</a:t>
            </a:r>
            <a:r>
              <a:rPr lang="zh-CN" altLang="en-US" sz="2000" b="1" smtClean="0"/>
              <a:t>例</a:t>
            </a:r>
            <a:r>
              <a:rPr lang="en-US" altLang="zh-CN" sz="2000" b="1" smtClean="0"/>
              <a:t>1.5】</a:t>
            </a:r>
            <a:r>
              <a:rPr lang="zh-CN" altLang="en-US" sz="2000" b="1" smtClean="0"/>
              <a:t>将</a:t>
            </a:r>
            <a:r>
              <a:rPr lang="en-US" altLang="zh-CN" sz="2000" b="1" smtClean="0"/>
              <a:t>235.68</a:t>
            </a:r>
            <a:r>
              <a:rPr lang="zh-CN" altLang="en-US" sz="2000" b="1" smtClean="0"/>
              <a:t>转换为</a:t>
            </a:r>
            <a:r>
              <a:rPr lang="en-US" altLang="zh-CN" sz="2000" b="1" smtClean="0"/>
              <a:t>5</a:t>
            </a:r>
            <a:r>
              <a:rPr lang="zh-CN" altLang="en-US" sz="2000" b="1" smtClean="0"/>
              <a:t>进制数</a:t>
            </a:r>
            <a:endParaRPr lang="en-US" altLang="zh-CN" sz="2000" b="1" smtClean="0"/>
          </a:p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R1→R2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进制间的转换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 → 10→R 2</a:t>
            </a:r>
          </a:p>
          <a:p>
            <a:r>
              <a:rPr lang="zh-CN" altLang="en-US" sz="2000" b="1" smtClean="0"/>
              <a:t>举例：</a:t>
            </a:r>
            <a:r>
              <a:rPr lang="en-US" altLang="zh-CN" sz="2000" b="1" smtClean="0"/>
              <a:t> 【</a:t>
            </a:r>
            <a:r>
              <a:rPr lang="zh-CN" altLang="en-US" sz="2000" b="1" smtClean="0"/>
              <a:t>例</a:t>
            </a:r>
            <a:r>
              <a:rPr lang="en-US" altLang="zh-CN" sz="2000" b="1" smtClean="0"/>
              <a:t>1.6】</a:t>
            </a:r>
            <a:r>
              <a:rPr lang="zh-CN" altLang="en-US" sz="2000" b="1" smtClean="0"/>
              <a:t>将五进制数</a:t>
            </a:r>
            <a:r>
              <a:rPr lang="en-US" altLang="zh-CN" sz="2000" b="1" smtClean="0"/>
              <a:t>421</a:t>
            </a:r>
            <a:r>
              <a:rPr lang="zh-CN" altLang="en-US" sz="2000" b="1" smtClean="0"/>
              <a:t>转换为六进制数</a:t>
            </a:r>
            <a:endParaRPr lang="en-US" altLang="zh-CN" sz="2000" b="1" smtClean="0"/>
          </a:p>
          <a:p>
            <a:r>
              <a:rPr lang="en-US" altLang="zh-CN" sz="2000" b="1" smtClean="0"/>
              <a:t>4</a:t>
            </a:r>
            <a:r>
              <a:rPr lang="zh-CN" altLang="en-US" sz="2000" b="1" smtClean="0"/>
              <a:t>）八、十六进制数转换为二进制数</a:t>
            </a:r>
            <a:endParaRPr lang="en-US" altLang="zh-CN" sz="2000" b="1" smtClean="0"/>
          </a:p>
          <a:p>
            <a:r>
              <a:rPr lang="zh-CN" altLang="en-US" sz="2000" b="1" smtClean="0"/>
              <a:t>相互转换原理：？</a:t>
            </a:r>
            <a:endParaRPr lang="zh-CN" altLang="zh-CN" sz="2000" b="1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5759514" y="908720"/>
          <a:ext cx="3384486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Visio" r:id="rId3" imgW="2908883" imgH="1463850" progId="Visio.Drawing.11">
                  <p:embed/>
                </p:oleObj>
              </mc:Choice>
              <mc:Fallback>
                <p:oleObj name="Visio" r:id="rId3" imgW="2908883" imgH="1463850" progId="Visio.Drawing.11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514" y="908720"/>
                        <a:ext cx="3384486" cy="252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5652121" y="3813043"/>
          <a:ext cx="3292651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Visio" r:id="rId5" imgW="3106749" imgH="1846886" progId="Visio.Drawing.11">
                  <p:embed/>
                </p:oleObj>
              </mc:Choice>
              <mc:Fallback>
                <p:oleObj name="Visio" r:id="rId5" imgW="3106749" imgH="1846886" progId="Visio.Drawing.11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1" y="3813043"/>
                        <a:ext cx="3292651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 flipV="1">
            <a:off x="3563888" y="1988840"/>
            <a:ext cx="2411537" cy="864096"/>
          </a:xfrm>
          <a:prstGeom prst="straightConnector1">
            <a:avLst/>
          </a:prstGeom>
          <a:ln w="444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851920" y="3933058"/>
            <a:ext cx="2051722" cy="50405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9021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836714"/>
            <a:ext cx="9143999" cy="5996998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数制之间的转换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）八、十六进制数转换为二进制数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）八进制数转换为二进制数：每位八进制数转换为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位二进制数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）十六进制数转换为二进制数：每位十六进制数转换为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位二进制数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【例</a:t>
            </a:r>
            <a:r>
              <a:rPr lang="en-US" altLang="zh-CN" sz="2400" b="1" dirty="0" smtClean="0"/>
              <a:t>1.7</a:t>
            </a:r>
            <a:r>
              <a:rPr lang="zh-CN" altLang="zh-CN" sz="2400" b="1" dirty="0" smtClean="0"/>
              <a:t>】将</a:t>
            </a:r>
            <a:r>
              <a:rPr lang="en-US" altLang="zh-CN" sz="2400" b="1" dirty="0" smtClean="0"/>
              <a:t>(5210.634)</a:t>
            </a:r>
            <a:r>
              <a:rPr lang="en-US" altLang="zh-CN" sz="2400" b="1" baseline="-25000" dirty="0" smtClean="0"/>
              <a:t>8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(5BE2.1C)</a:t>
            </a:r>
            <a:r>
              <a:rPr lang="en-US" altLang="zh-CN" sz="2400" b="1" baseline="-25000" dirty="0" smtClean="0"/>
              <a:t>16</a:t>
            </a:r>
            <a:r>
              <a:rPr lang="zh-CN" altLang="zh-CN" sz="2400" b="1" dirty="0" smtClean="0"/>
              <a:t>转换为二进制数。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）二进制数转换为八、十六进制数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）二进制数转换为八进制数：以小数点为中心，向两侧每取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位，转化为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位八进制数。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）二进制数转换为十六进制数：以小数点为中心，向两侧每取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位，转化为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位十六进制数。</a:t>
            </a:r>
            <a:r>
              <a:rPr lang="zh-CN" altLang="zh-CN" sz="2400" b="1" dirty="0" smtClean="0"/>
              <a:t> 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【例</a:t>
            </a:r>
            <a:r>
              <a:rPr lang="en-US" altLang="zh-CN" sz="2400" b="1" dirty="0" smtClean="0"/>
              <a:t>1.8</a:t>
            </a:r>
            <a:r>
              <a:rPr lang="zh-CN" altLang="zh-CN" sz="2400" b="1" dirty="0" smtClean="0"/>
              <a:t>】将二进制数</a:t>
            </a:r>
            <a:r>
              <a:rPr lang="en-US" altLang="zh-CN" sz="2400" b="1" dirty="0" smtClean="0"/>
              <a:t>(10101100010.011111)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转换为八、十六进制数。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八进制数和十六进制数之间可以通过二进制数为中介进行转换。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/>
              <a:t>(2542.37)</a:t>
            </a:r>
            <a:r>
              <a:rPr lang="en-US" altLang="zh-CN" sz="2400" b="1" baseline="-25000" dirty="0" smtClean="0"/>
              <a:t>8</a:t>
            </a:r>
            <a:r>
              <a:rPr lang="en-US" altLang="zh-CN" sz="2400" b="1" dirty="0" smtClean="0"/>
              <a:t>=(</a:t>
            </a:r>
            <a:r>
              <a:rPr lang="en-US" altLang="zh-CN" sz="2400" b="1" u="sng" dirty="0" smtClean="0"/>
              <a:t>010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101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100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010</a:t>
            </a:r>
            <a:r>
              <a:rPr lang="en-US" altLang="zh-CN" sz="2400" b="1" dirty="0" smtClean="0"/>
              <a:t>.</a:t>
            </a:r>
            <a:r>
              <a:rPr lang="en-US" altLang="zh-CN" sz="2400" b="1" u="sng" dirty="0" smtClean="0"/>
              <a:t>011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111</a:t>
            </a:r>
            <a:r>
              <a:rPr lang="en-US" altLang="zh-CN" sz="2400" b="1" dirty="0" smtClean="0"/>
              <a:t>)</a:t>
            </a:r>
            <a:r>
              <a:rPr lang="en-US" altLang="zh-CN" sz="2400" b="1" baseline="-25000" dirty="0" smtClean="0"/>
              <a:t>2</a:t>
            </a:r>
          </a:p>
          <a:p>
            <a:r>
              <a:rPr lang="en-US" altLang="zh-CN" sz="2400" b="1" dirty="0" smtClean="0"/>
              <a:t>=(</a:t>
            </a:r>
            <a:r>
              <a:rPr lang="en-US" altLang="zh-CN" sz="2400" b="1" u="sng" dirty="0" smtClean="0"/>
              <a:t>0101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0110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0010</a:t>
            </a:r>
            <a:r>
              <a:rPr lang="en-US" altLang="zh-CN" sz="2400" b="1" dirty="0" smtClean="0"/>
              <a:t>.</a:t>
            </a:r>
            <a:r>
              <a:rPr lang="en-US" altLang="zh-CN" sz="2400" b="1" u="sng" dirty="0" smtClean="0"/>
              <a:t>0111</a:t>
            </a:r>
            <a:r>
              <a:rPr lang="en-US" altLang="zh-CN" sz="2400" b="1" dirty="0" smtClean="0"/>
              <a:t> </a:t>
            </a:r>
            <a:r>
              <a:rPr lang="en-US" altLang="zh-CN" sz="2400" b="1" u="sng" dirty="0" smtClean="0"/>
              <a:t>1100</a:t>
            </a:r>
            <a:r>
              <a:rPr lang="en-US" altLang="zh-CN" sz="2400" b="1" dirty="0" smtClean="0"/>
              <a:t>)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=(562.7C)</a:t>
            </a:r>
            <a:r>
              <a:rPr lang="en-US" altLang="zh-CN" sz="2400" b="1" baseline="-25000" dirty="0" smtClean="0"/>
              <a:t>16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zh-CN" altLang="zh-CN" sz="1800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5996998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pPr marL="257072" indent="-257072">
              <a:lnSpc>
                <a:spcPct val="130000"/>
              </a:lnSpc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二进制数的算术运算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/>
              <a:t>1</a:t>
            </a:r>
            <a:r>
              <a:rPr lang="zh-CN" altLang="en-US" sz="2400" b="1" smtClean="0"/>
              <a:t>）无符号数的二进制数运算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）运算原则：</a:t>
            </a:r>
            <a:r>
              <a:rPr lang="zh-CN" altLang="zh-CN" sz="2400" b="1" smtClean="0"/>
              <a:t>无符号数是指数值型数据所有系数全为数据，没有正负数的区分。运算规则采用二进制数的运算规则，加法规则为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逢</a:t>
            </a:r>
            <a:r>
              <a:rPr lang="en-US" altLang="zh-CN" sz="2400" b="1" smtClean="0"/>
              <a:t>2</a:t>
            </a:r>
            <a:r>
              <a:rPr lang="zh-CN" altLang="zh-CN" sz="2400" b="1" smtClean="0"/>
              <a:t>进</a:t>
            </a:r>
            <a:r>
              <a:rPr lang="en-US" altLang="zh-CN" sz="2400" b="1" smtClean="0"/>
              <a:t>1”</a:t>
            </a:r>
            <a:r>
              <a:rPr lang="zh-CN" altLang="zh-CN" sz="2400" b="1" smtClean="0"/>
              <a:t>；减法规则为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不够减向高位借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变</a:t>
            </a:r>
            <a:r>
              <a:rPr lang="en-US" altLang="zh-CN" sz="2400" b="1" smtClean="0"/>
              <a:t>2”</a:t>
            </a:r>
            <a:r>
              <a:rPr lang="zh-CN" altLang="zh-CN" sz="2400" b="1" smtClean="0"/>
              <a:t>。计算过程参照前面所述的五进制数的加、减、乘、除运算。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）应用举例</a:t>
            </a:r>
            <a:endParaRPr lang="en-US" altLang="zh-CN" sz="2400" b="1" smtClean="0"/>
          </a:p>
          <a:p>
            <a:r>
              <a:rPr lang="zh-CN" altLang="en-US" sz="2400" b="1" smtClean="0"/>
              <a:t>①</a:t>
            </a:r>
            <a:r>
              <a:rPr lang="zh-CN" altLang="zh-CN" sz="2400" b="1" smtClean="0"/>
              <a:t>求</a:t>
            </a:r>
            <a:r>
              <a:rPr lang="en-US" altLang="zh-CN" sz="2400" b="1" smtClean="0"/>
              <a:t>10110</a:t>
            </a:r>
            <a:r>
              <a:rPr lang="zh-CN" altLang="zh-CN" sz="2400" b="1" smtClean="0"/>
              <a:t>和</a:t>
            </a:r>
            <a:r>
              <a:rPr lang="en-US" altLang="zh-CN" sz="2400" b="1" smtClean="0"/>
              <a:t>10100</a:t>
            </a:r>
            <a:r>
              <a:rPr lang="zh-CN" altLang="zh-CN" sz="2400" b="1" smtClean="0"/>
              <a:t>的和</a:t>
            </a:r>
            <a:r>
              <a:rPr lang="zh-CN" altLang="en-US" sz="2400" b="1" smtClean="0"/>
              <a:t>。</a:t>
            </a:r>
            <a:endParaRPr lang="zh-CN" altLang="zh-CN" sz="2400" b="1" smtClean="0"/>
          </a:p>
          <a:p>
            <a:r>
              <a:rPr lang="zh-CN" altLang="en-US" sz="2400" b="1" smtClean="0"/>
              <a:t>②</a:t>
            </a:r>
            <a:r>
              <a:rPr lang="zh-CN" altLang="zh-CN" sz="2400" b="1" smtClean="0"/>
              <a:t>求</a:t>
            </a:r>
            <a:r>
              <a:rPr lang="en-US" altLang="zh-CN" sz="2400" b="1" smtClean="0"/>
              <a:t>1010</a:t>
            </a:r>
            <a:r>
              <a:rPr lang="zh-CN" altLang="zh-CN" sz="2400" b="1" smtClean="0"/>
              <a:t>和</a:t>
            </a:r>
            <a:r>
              <a:rPr lang="en-US" altLang="zh-CN" sz="2400" b="1" smtClean="0"/>
              <a:t>0101</a:t>
            </a:r>
            <a:r>
              <a:rPr lang="zh-CN" altLang="zh-CN" sz="2400" b="1" smtClean="0"/>
              <a:t>的差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/>
              <a:t>③</a:t>
            </a:r>
            <a:r>
              <a:rPr lang="zh-CN" altLang="zh-CN" sz="2400" b="1" smtClean="0"/>
              <a:t>计算</a:t>
            </a:r>
            <a:r>
              <a:rPr lang="en-US" altLang="zh-CN" sz="2400" b="1" smtClean="0"/>
              <a:t>1011</a:t>
            </a:r>
            <a:r>
              <a:rPr lang="zh-CN" altLang="zh-CN" sz="2400" b="1" smtClean="0"/>
              <a:t>和</a:t>
            </a:r>
            <a:r>
              <a:rPr lang="en-US" altLang="zh-CN" sz="2400" b="1" smtClean="0"/>
              <a:t>1010</a:t>
            </a:r>
            <a:r>
              <a:rPr lang="zh-CN" altLang="zh-CN" sz="2400" b="1" smtClean="0"/>
              <a:t>的积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/>
              <a:t>④</a:t>
            </a:r>
            <a:r>
              <a:rPr lang="zh-CN" altLang="zh-CN" sz="2400" b="1" smtClean="0"/>
              <a:t>计算</a:t>
            </a:r>
            <a:r>
              <a:rPr lang="en-US" altLang="zh-CN" sz="2400" b="1" smtClean="0"/>
              <a:t>1010</a:t>
            </a:r>
            <a:r>
              <a:rPr lang="zh-CN" altLang="zh-CN" sz="2400" b="1" smtClean="0"/>
              <a:t>和</a:t>
            </a:r>
            <a:r>
              <a:rPr lang="en-US" altLang="zh-CN" sz="2400" b="1" smtClean="0"/>
              <a:t>111</a:t>
            </a:r>
            <a:r>
              <a:rPr lang="zh-CN" altLang="zh-CN" sz="2400" b="1" smtClean="0"/>
              <a:t>商和余数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en-US" altLang="zh-CN" sz="2400" b="1" smtClean="0"/>
              <a:t>2</a:t>
            </a:r>
            <a:r>
              <a:rPr lang="zh-CN" altLang="en-US" sz="2400" b="1" smtClean="0"/>
              <a:t>）有符号二进制数的表示与运算</a:t>
            </a:r>
            <a:endParaRPr lang="en-US" altLang="zh-CN" sz="2400" b="1" smtClean="0"/>
          </a:p>
          <a:p>
            <a:pPr>
              <a:buFont typeface="Wingdings" pitchFamily="2" charset="2"/>
              <a:buChar char="n"/>
            </a:pPr>
            <a:r>
              <a:rPr lang="zh-CN" altLang="en-US" sz="2400" b="1" smtClean="0"/>
              <a:t>有符号数在计算机中表示，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可以和正号、负号一一对应</a:t>
            </a:r>
            <a:endParaRPr lang="en-US" altLang="zh-CN" sz="2400" b="1" smtClean="0"/>
          </a:p>
          <a:p>
            <a:pPr>
              <a:buFont typeface="Wingdings" pitchFamily="2" charset="2"/>
              <a:buChar char="n"/>
            </a:pPr>
            <a:r>
              <a:rPr lang="zh-CN" altLang="en-US" sz="2400" b="1" smtClean="0"/>
              <a:t>无符号数据表示的数据类型：原来的数据称为真值，无符号数有原码、反码、补码、移码，一般的计算机为补码计算机。</a:t>
            </a:r>
            <a:endParaRPr lang="en-US" altLang="zh-CN" sz="2400" b="1" smtClean="0"/>
          </a:p>
          <a:p>
            <a:pPr>
              <a:buFont typeface="Wingdings" pitchFamily="2" charset="2"/>
              <a:buChar char="n"/>
            </a:pPr>
            <a:endParaRPr lang="zh-CN" altLang="zh-CN" sz="180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2"/>
            <a:ext cx="8852373" cy="6932639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）有符号二进制数的表示与运算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）原码表示法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正负号可以表示相反特征的二进制数据，比如多栽和少栽几棵树，赚了钱和亏了钱等。表示的数据称为真值，如</a:t>
            </a:r>
            <a:r>
              <a:rPr lang="en-US" altLang="zh-CN" sz="2400" b="1" dirty="0" smtClean="0"/>
              <a:t>-0001101B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+0.1100100B</a:t>
            </a:r>
            <a:r>
              <a:rPr lang="zh-CN" altLang="en-US" sz="2400" b="1" dirty="0" smtClean="0"/>
              <a:t>等。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表示正号，用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表示负号，所得数据为原码数据，原码数据必须为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个字节），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个字），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位（双字），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，依次类推，即大于等于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3</a:t>
            </a:r>
          </a:p>
          <a:p>
            <a:r>
              <a:rPr lang="en-US" altLang="zh-CN" sz="2400" b="1" dirty="0" smtClean="0"/>
              <a:t>iii.</a:t>
            </a:r>
            <a:r>
              <a:rPr lang="zh-CN" altLang="en-US" sz="2400" b="1" dirty="0" smtClean="0"/>
              <a:t>带符号数分为定点纯整数和定点纯小数两种。</a:t>
            </a:r>
            <a:endParaRPr lang="en-US" altLang="zh-CN" sz="2400" b="1" dirty="0" smtClean="0"/>
          </a:p>
          <a:p>
            <a:r>
              <a:rPr lang="zh-CN" altLang="en-US" sz="2200" b="1" dirty="0" smtClean="0"/>
              <a:t>①定点纯整数表示：用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表示正号，用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表示负号即可，数据位不够</a:t>
            </a:r>
            <a:r>
              <a:rPr lang="en-US" altLang="zh-CN" sz="2200" b="1" dirty="0" smtClean="0"/>
              <a:t>7</a:t>
            </a:r>
            <a:r>
              <a:rPr lang="zh-CN" altLang="en-US" sz="2200" b="1" dirty="0" smtClean="0"/>
              <a:t>位需向上添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补足</a:t>
            </a:r>
            <a:r>
              <a:rPr lang="en-US" altLang="zh-CN" sz="2200" b="1" dirty="0" smtClean="0"/>
              <a:t>7</a:t>
            </a:r>
            <a:r>
              <a:rPr lang="zh-CN" altLang="en-US" sz="2200" b="1" dirty="0" smtClean="0"/>
              <a:t>位。</a:t>
            </a:r>
            <a:endParaRPr lang="en-US" altLang="zh-CN" sz="2200" b="1" dirty="0" smtClean="0"/>
          </a:p>
          <a:p>
            <a:r>
              <a:rPr lang="zh-CN" altLang="zh-CN" sz="2200" dirty="0" smtClean="0"/>
              <a:t>如果机器数为</a:t>
            </a:r>
            <a:r>
              <a:rPr lang="en-US" altLang="zh-CN" sz="2200" dirty="0" smtClean="0"/>
              <a:t>8</a:t>
            </a:r>
            <a:r>
              <a:rPr lang="zh-CN" altLang="zh-CN" sz="2200" dirty="0" smtClean="0"/>
              <a:t>位定点纯整数，真值</a:t>
            </a:r>
            <a:r>
              <a:rPr lang="en-US" altLang="zh-CN" sz="2200" dirty="0" smtClean="0"/>
              <a:t>X=+1011110B</a:t>
            </a:r>
            <a:r>
              <a:rPr lang="zh-CN" altLang="zh-CN" sz="2200" dirty="0" smtClean="0"/>
              <a:t>，则</a:t>
            </a:r>
            <a:r>
              <a:rPr lang="en-US" altLang="zh-CN" sz="2200" dirty="0" smtClean="0"/>
              <a:t>[X]</a:t>
            </a:r>
            <a:r>
              <a:rPr lang="zh-CN" altLang="zh-CN" sz="2200" baseline="-25000" dirty="0" smtClean="0"/>
              <a:t>原</a:t>
            </a:r>
            <a:r>
              <a:rPr lang="en-US" altLang="zh-CN" sz="2200" dirty="0" smtClean="0"/>
              <a:t>=01011110B</a:t>
            </a:r>
            <a:r>
              <a:rPr lang="zh-CN" altLang="zh-CN" sz="2200" dirty="0" smtClean="0"/>
              <a:t>；</a:t>
            </a:r>
            <a:endParaRPr lang="en-US" altLang="zh-CN" sz="2200" dirty="0" smtClean="0"/>
          </a:p>
          <a:p>
            <a:r>
              <a:rPr lang="zh-CN" altLang="zh-CN" sz="2200" dirty="0" smtClean="0"/>
              <a:t>如果</a:t>
            </a:r>
            <a:r>
              <a:rPr lang="en-US" altLang="zh-CN" sz="2200" dirty="0" smtClean="0"/>
              <a:t>X=-1011110B</a:t>
            </a:r>
            <a:r>
              <a:rPr lang="zh-CN" altLang="zh-CN" sz="2200" dirty="0" smtClean="0"/>
              <a:t>，则</a:t>
            </a:r>
            <a:r>
              <a:rPr lang="en-US" altLang="zh-CN" sz="2200" dirty="0" smtClean="0"/>
              <a:t>[X]</a:t>
            </a:r>
            <a:r>
              <a:rPr lang="zh-CN" altLang="zh-CN" sz="2200" baseline="-25000" dirty="0" smtClean="0"/>
              <a:t>原</a:t>
            </a:r>
            <a:r>
              <a:rPr lang="en-US" altLang="zh-CN" sz="2200" dirty="0" smtClean="0"/>
              <a:t>=11011110B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en-US" altLang="zh-CN" sz="2200" b="1" dirty="0" smtClean="0"/>
              <a:t>②</a:t>
            </a:r>
            <a:r>
              <a:rPr lang="zh-CN" altLang="en-US" sz="2200" b="1" dirty="0" smtClean="0"/>
              <a:t>定点纯小数：可把定点纯小数小数位看做定点纯整数的数据位，则其处理方法与定点纯整数相同。小数位不够</a:t>
            </a:r>
            <a:r>
              <a:rPr lang="en-US" altLang="zh-CN" sz="2200" b="1" dirty="0" smtClean="0"/>
              <a:t>7</a:t>
            </a:r>
            <a:r>
              <a:rPr lang="zh-CN" altLang="en-US" sz="2200" b="1" dirty="0" smtClean="0"/>
              <a:t>位要向下添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补足</a:t>
            </a:r>
            <a:r>
              <a:rPr lang="en-US" altLang="zh-CN" sz="2200" b="1" dirty="0" smtClean="0"/>
              <a:t>7</a:t>
            </a:r>
            <a:r>
              <a:rPr lang="zh-CN" altLang="en-US" sz="2200" b="1" dirty="0" smtClean="0"/>
              <a:t>位。</a:t>
            </a:r>
            <a:endParaRPr lang="en-US" altLang="zh-CN" sz="2200" b="1" dirty="0" smtClean="0"/>
          </a:p>
          <a:p>
            <a:r>
              <a:rPr lang="zh-CN" altLang="zh-CN" sz="2200" dirty="0" smtClean="0"/>
              <a:t>如果机器数为</a:t>
            </a:r>
            <a:r>
              <a:rPr lang="en-US" altLang="zh-CN" sz="2200" dirty="0" smtClean="0"/>
              <a:t>8</a:t>
            </a:r>
            <a:r>
              <a:rPr lang="zh-CN" altLang="zh-CN" sz="2200" dirty="0" smtClean="0"/>
              <a:t>位定点纯小数，</a:t>
            </a:r>
            <a:r>
              <a:rPr lang="en-US" altLang="zh-CN" sz="2200" dirty="0" smtClean="0"/>
              <a:t>X=+0.1011110B</a:t>
            </a:r>
            <a:r>
              <a:rPr lang="zh-CN" altLang="zh-CN" sz="2200" dirty="0" smtClean="0"/>
              <a:t>，则</a:t>
            </a:r>
            <a:r>
              <a:rPr lang="en-US" altLang="zh-CN" sz="2200" dirty="0" smtClean="0"/>
              <a:t>[X]</a:t>
            </a:r>
            <a:r>
              <a:rPr lang="zh-CN" altLang="zh-CN" sz="2200" baseline="-25000" dirty="0" smtClean="0"/>
              <a:t>原</a:t>
            </a:r>
            <a:r>
              <a:rPr lang="en-US" altLang="zh-CN" sz="2200" dirty="0" smtClean="0"/>
              <a:t>=0.1011110B</a:t>
            </a:r>
            <a:r>
              <a:rPr lang="zh-CN" altLang="zh-CN" sz="2200" dirty="0" smtClean="0"/>
              <a:t>；</a:t>
            </a:r>
            <a:endParaRPr lang="en-US" altLang="zh-CN" sz="2200" dirty="0" smtClean="0"/>
          </a:p>
          <a:p>
            <a:r>
              <a:rPr lang="zh-CN" altLang="zh-CN" sz="2200" dirty="0" smtClean="0"/>
              <a:t>如果</a:t>
            </a:r>
            <a:r>
              <a:rPr lang="en-US" altLang="zh-CN" sz="2200" dirty="0" smtClean="0"/>
              <a:t>X=-</a:t>
            </a:r>
            <a:r>
              <a:rPr lang="en-US" altLang="zh-CN" sz="2200" b="1" dirty="0" smtClean="0"/>
              <a:t>0</a:t>
            </a:r>
            <a:r>
              <a:rPr lang="en-US" altLang="zh-CN" sz="2200" dirty="0" smtClean="0"/>
              <a:t>.1011110B</a:t>
            </a:r>
            <a:r>
              <a:rPr lang="zh-CN" altLang="zh-CN" sz="2200" dirty="0" smtClean="0"/>
              <a:t>，则</a:t>
            </a:r>
            <a:r>
              <a:rPr lang="en-US" altLang="zh-CN" sz="2200" dirty="0" smtClean="0"/>
              <a:t>[X]</a:t>
            </a:r>
            <a:r>
              <a:rPr lang="zh-CN" altLang="zh-CN" sz="2200" baseline="-25000" dirty="0" smtClean="0"/>
              <a:t>原</a:t>
            </a:r>
            <a:r>
              <a:rPr lang="en-US" altLang="zh-CN" sz="2200" dirty="0" smtClean="0"/>
              <a:t>=</a:t>
            </a:r>
            <a:r>
              <a:rPr lang="en-US" altLang="zh-CN" sz="2200" b="1" dirty="0" smtClean="0"/>
              <a:t>1</a:t>
            </a:r>
            <a:r>
              <a:rPr lang="en-US" altLang="zh-CN" sz="2200" dirty="0" smtClean="0"/>
              <a:t>.1011110B</a:t>
            </a:r>
            <a:r>
              <a:rPr lang="zh-CN" altLang="zh-CN" sz="2200" dirty="0" smtClean="0"/>
              <a:t>。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zh-CN" altLang="zh-CN" sz="1800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5978531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1800" b="1" dirty="0" smtClean="0"/>
              <a:t>    </a:t>
            </a:r>
            <a:r>
              <a:rPr lang="zh-CN" altLang="zh-CN" sz="2400" b="1" dirty="0" smtClean="0"/>
              <a:t>同一真值数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，机器数的位数不同，得到的原码长度不同，则原码就不相同。不管机器数位数是多少位，符号位永远处在最高位。</a:t>
            </a:r>
          </a:p>
          <a:p>
            <a:r>
              <a:rPr lang="en-US" altLang="zh-CN" sz="2400" b="1" dirty="0" smtClean="0"/>
              <a:t>   0</a:t>
            </a:r>
            <a:r>
              <a:rPr lang="zh-CN" altLang="zh-CN" sz="2400" b="1" dirty="0" smtClean="0"/>
              <a:t>是一个特殊实例，</a:t>
            </a:r>
            <a:r>
              <a:rPr lang="en-US" altLang="zh-CN" sz="2400" b="1" dirty="0" smtClean="0"/>
              <a:t>8</a:t>
            </a:r>
            <a:r>
              <a:rPr lang="zh-CN" altLang="zh-CN" sz="2400" b="1" dirty="0" smtClean="0"/>
              <a:t>位二进制数</a:t>
            </a:r>
            <a:r>
              <a:rPr lang="en-US" altLang="zh-CN" sz="2400" b="1" dirty="0" smtClean="0"/>
              <a:t>+0000000B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-0000000B</a:t>
            </a:r>
            <a:r>
              <a:rPr lang="zh-CN" altLang="zh-CN" sz="2400" b="1" dirty="0" smtClean="0"/>
              <a:t>的原码表示如下：</a:t>
            </a:r>
          </a:p>
          <a:p>
            <a:r>
              <a:rPr lang="en-US" altLang="zh-CN" sz="2400" b="1" dirty="0" smtClean="0"/>
              <a:t>    [+0000000]</a:t>
            </a:r>
            <a:r>
              <a:rPr lang="zh-CN" altLang="zh-CN" sz="2400" b="1" baseline="-25000" dirty="0" smtClean="0"/>
              <a:t>原</a:t>
            </a:r>
            <a:r>
              <a:rPr lang="en-US" altLang="zh-CN" sz="2400" b="1" dirty="0" smtClean="0"/>
              <a:t>=00000000B</a:t>
            </a:r>
            <a:endParaRPr lang="zh-CN" altLang="zh-CN" sz="2400" b="1" dirty="0" smtClean="0"/>
          </a:p>
          <a:p>
            <a:r>
              <a:rPr lang="en-US" altLang="zh-CN" sz="2400" b="1" dirty="0" smtClean="0"/>
              <a:t>    [-0000000]</a:t>
            </a:r>
            <a:r>
              <a:rPr lang="zh-CN" altLang="zh-CN" sz="2400" b="1" baseline="-25000" dirty="0" smtClean="0"/>
              <a:t>原</a:t>
            </a:r>
            <a:r>
              <a:rPr lang="en-US" altLang="zh-CN" sz="2400" b="1" dirty="0" smtClean="0"/>
              <a:t>=10000000B</a:t>
            </a:r>
            <a:endParaRPr lang="zh-CN" altLang="zh-CN" sz="2400" b="1" dirty="0" smtClean="0"/>
          </a:p>
          <a:p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可以看出，</a:t>
            </a:r>
            <a:r>
              <a:rPr lang="en-US" altLang="zh-CN" sz="2400" b="1" dirty="0" smtClean="0"/>
              <a:t>0</a:t>
            </a:r>
            <a:r>
              <a:rPr lang="zh-CN" altLang="zh-CN" sz="2400" b="1" dirty="0" smtClean="0"/>
              <a:t>的原码表示有两种，即有重码。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原码的定义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根据原码表示数据的规律，我们可以得到求解原码的定义：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模：计量系统的计量溢出值，如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位二进制数</a:t>
            </a:r>
            <a:r>
              <a:rPr lang="en-US" altLang="zh-CN" sz="2400" b="1" dirty="0" smtClean="0"/>
              <a:t>11111111</a:t>
            </a:r>
            <a:r>
              <a:rPr lang="zh-CN" altLang="en-US" sz="2400" b="1" dirty="0" smtClean="0"/>
              <a:t>，加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溢出后大小变为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8</a:t>
            </a: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）对于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位定点纯整数，模为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n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n-1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ii</a:t>
            </a:r>
            <a:r>
              <a:rPr lang="zh-CN" altLang="en-US" sz="2400" b="1" dirty="0" smtClean="0"/>
              <a:t>）对于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位定点纯小数，可看做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位定点纯整数；也可以看做定点纯小数，</a:t>
            </a:r>
            <a:r>
              <a:rPr lang="en-US" altLang="zh-CN" sz="2400" b="1" dirty="0" smtClean="0"/>
              <a:t>n=1.</a:t>
            </a:r>
          </a:p>
          <a:p>
            <a:r>
              <a:rPr lang="zh-CN" altLang="zh-CN" sz="2400" b="1" dirty="0" smtClean="0"/>
              <a:t>【例</a:t>
            </a:r>
            <a:r>
              <a:rPr lang="en-US" altLang="zh-CN" sz="2400" b="1" dirty="0" smtClean="0"/>
              <a:t>1.9</a:t>
            </a:r>
            <a:r>
              <a:rPr lang="zh-CN" altLang="zh-CN" sz="2400" b="1" dirty="0" smtClean="0"/>
              <a:t>】用原码定义求二进制数</a:t>
            </a:r>
            <a:r>
              <a:rPr lang="en-US" altLang="zh-CN" sz="2400" b="1" dirty="0" smtClean="0"/>
              <a:t>+1001101B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-0.110110B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8</a:t>
            </a:r>
            <a:r>
              <a:rPr lang="zh-CN" altLang="zh-CN" sz="2400" b="1" dirty="0" smtClean="0"/>
              <a:t>位原码。</a:t>
            </a:r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5724128" y="2204864"/>
          <a:ext cx="341987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r:id="rId3" imgW="2005729" imgH="444307" progId="Equation.DSMT4">
                  <p:embed/>
                </p:oleObj>
              </mc:Choice>
              <mc:Fallback>
                <p:oleObj r:id="rId3" imgW="2005729" imgH="44430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04864"/>
                        <a:ext cx="341987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V="1">
            <a:off x="6353271" y="3140968"/>
            <a:ext cx="739009" cy="792088"/>
          </a:xfrm>
          <a:prstGeom prst="straightConnector1">
            <a:avLst/>
          </a:prstGeom>
          <a:ln w="79375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5978531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）反码表示法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反码也是表示有符号二进制数的一种机器数，不管是定点纯小数还是定点纯整数，都可以看做定点纯整数，如果机器数的位数为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，真值数为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为机器数的模，则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反码的定义根据正负数的不同而不同，其定义如下：</a:t>
            </a:r>
            <a:endParaRPr lang="en-US" altLang="zh-CN" sz="2400" b="1" dirty="0" smtClean="0"/>
          </a:p>
          <a:p>
            <a:r>
              <a:rPr lang="zh-CN" altLang="en-US" sz="2200" b="1" dirty="0" smtClean="0"/>
              <a:t>①</a:t>
            </a:r>
            <a:r>
              <a:rPr lang="zh-CN" altLang="zh-CN" sz="2200" b="1" dirty="0" smtClean="0"/>
              <a:t>对于正数来说，反码的定义和原码是</a:t>
            </a:r>
            <a:endParaRPr lang="en-US" altLang="zh-CN" sz="2200" b="1" dirty="0" smtClean="0"/>
          </a:p>
          <a:p>
            <a:r>
              <a:rPr lang="zh-CN" altLang="zh-CN" sz="2200" b="1" dirty="0" smtClean="0"/>
              <a:t>相同的，反码就是原码。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②</a:t>
            </a:r>
            <a:r>
              <a:rPr lang="zh-CN" altLang="en-US" sz="2200" b="1" dirty="0" smtClean="0"/>
              <a:t>对于负数而言，根据定义求出。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③</a:t>
            </a:r>
            <a:r>
              <a:rPr lang="zh-CN" altLang="en-US" sz="2200" b="1" dirty="0" smtClean="0"/>
              <a:t>对于定点纯小数，可以看做定点纯整数，适用于上式。也可以看做</a:t>
            </a:r>
            <a:r>
              <a:rPr lang="en-US" altLang="zh-CN" sz="2200" b="1" dirty="0" smtClean="0"/>
              <a:t>n=1</a:t>
            </a:r>
            <a:r>
              <a:rPr lang="zh-CN" altLang="en-US" sz="2200" b="1" dirty="0" smtClean="0"/>
              <a:t>，以小数方式计算。</a:t>
            </a:r>
            <a:r>
              <a:rPr lang="zh-CN" altLang="zh-CN" sz="2200" b="1" dirty="0" smtClean="0"/>
              <a:t> </a:t>
            </a:r>
            <a:endParaRPr lang="en-US" altLang="zh-CN" sz="2200" b="1" dirty="0" smtClean="0"/>
          </a:p>
          <a:p>
            <a:r>
              <a:rPr lang="zh-CN" altLang="zh-CN" sz="2200" b="1" dirty="0" smtClean="0"/>
              <a:t>【例</a:t>
            </a:r>
            <a:r>
              <a:rPr lang="en-US" altLang="zh-CN" sz="2200" b="1" dirty="0" smtClean="0"/>
              <a:t>1.10</a:t>
            </a:r>
            <a:r>
              <a:rPr lang="zh-CN" altLang="zh-CN" sz="2200" b="1" dirty="0" smtClean="0"/>
              <a:t>】求二进制数</a:t>
            </a:r>
            <a:r>
              <a:rPr lang="en-US" altLang="zh-CN" sz="2200" b="1" dirty="0" smtClean="0"/>
              <a:t>-0.1001B</a:t>
            </a:r>
            <a:r>
              <a:rPr lang="zh-CN" altLang="zh-CN" sz="2200" b="1" dirty="0" smtClean="0"/>
              <a:t>的</a:t>
            </a:r>
            <a:r>
              <a:rPr lang="en-US" altLang="zh-CN" sz="2200" b="1" dirty="0" smtClean="0"/>
              <a:t>8</a:t>
            </a:r>
            <a:r>
              <a:rPr lang="zh-CN" altLang="zh-CN" sz="2200" b="1" dirty="0" smtClean="0"/>
              <a:t>位反码。</a:t>
            </a:r>
          </a:p>
          <a:p>
            <a:r>
              <a:rPr lang="en-US" altLang="zh-CN" sz="2200" b="1" dirty="0" smtClean="0"/>
              <a:t>    ①</a:t>
            </a:r>
            <a:r>
              <a:rPr lang="zh-CN" altLang="zh-CN" sz="2200" b="1" dirty="0" smtClean="0"/>
              <a:t>以整数的方法求反码</a:t>
            </a:r>
          </a:p>
          <a:p>
            <a:r>
              <a:rPr lang="en-US" altLang="zh-CN" sz="2200" b="1" dirty="0" smtClean="0"/>
              <a:t>    </a:t>
            </a:r>
            <a:r>
              <a:rPr lang="zh-CN" altLang="zh-CN" sz="2200" b="1" dirty="0" smtClean="0"/>
              <a:t>因小数位只有</a:t>
            </a:r>
            <a:r>
              <a:rPr lang="en-US" altLang="zh-CN" sz="2200" b="1" dirty="0" smtClean="0"/>
              <a:t>4</a:t>
            </a:r>
            <a:r>
              <a:rPr lang="zh-CN" altLang="zh-CN" sz="2200" b="1" dirty="0" smtClean="0"/>
              <a:t>位，应该在末尾补</a:t>
            </a:r>
            <a:r>
              <a:rPr lang="en-US" altLang="zh-CN" sz="2200" b="1" dirty="0" smtClean="0"/>
              <a:t>3</a:t>
            </a:r>
            <a:r>
              <a:rPr lang="zh-CN" altLang="zh-CN" sz="2200" b="1" dirty="0" smtClean="0"/>
              <a:t>个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，符号位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位，是最低整数位，则可把</a:t>
            </a:r>
            <a:r>
              <a:rPr lang="en-US" altLang="zh-CN" sz="2200" b="1" dirty="0" smtClean="0"/>
              <a:t>-0.1001B</a:t>
            </a:r>
            <a:r>
              <a:rPr lang="zh-CN" altLang="zh-CN" sz="2200" b="1" dirty="0" smtClean="0"/>
              <a:t>看做</a:t>
            </a:r>
            <a:r>
              <a:rPr lang="en-US" altLang="zh-CN" sz="2200" b="1" dirty="0" smtClean="0"/>
              <a:t>8</a:t>
            </a:r>
            <a:r>
              <a:rPr lang="zh-CN" altLang="zh-CN" sz="2200" b="1" dirty="0" smtClean="0"/>
              <a:t>位整数</a:t>
            </a:r>
            <a:r>
              <a:rPr lang="en-US" altLang="zh-CN" sz="2200" b="1" dirty="0" smtClean="0"/>
              <a:t>-1001000B</a:t>
            </a:r>
            <a:r>
              <a:rPr lang="zh-CN" altLang="zh-CN" sz="2200" b="1" dirty="0" smtClean="0"/>
              <a:t>，利用公式</a:t>
            </a:r>
            <a:r>
              <a:rPr lang="en-US" altLang="zh-CN" sz="2200" b="1" dirty="0" smtClean="0"/>
              <a:t>[X]</a:t>
            </a:r>
            <a:r>
              <a:rPr lang="zh-CN" altLang="zh-CN" sz="2200" b="1" baseline="-25000" dirty="0" smtClean="0"/>
              <a:t>反</a:t>
            </a:r>
            <a:r>
              <a:rPr lang="en-US" altLang="zh-CN" sz="2200" b="1" dirty="0" smtClean="0"/>
              <a:t>=2</a:t>
            </a:r>
            <a:r>
              <a:rPr lang="en-US" altLang="zh-CN" sz="2200" b="1" baseline="30000" dirty="0" smtClean="0"/>
              <a:t>n</a:t>
            </a:r>
            <a:r>
              <a:rPr lang="en-US" altLang="zh-CN" sz="2200" b="1" dirty="0" smtClean="0"/>
              <a:t>+X-1</a:t>
            </a:r>
            <a:r>
              <a:rPr lang="zh-CN" altLang="zh-CN" sz="2200" b="1" dirty="0" smtClean="0"/>
              <a:t>计算得出反码。</a:t>
            </a:r>
          </a:p>
          <a:p>
            <a:r>
              <a:rPr lang="en-US" altLang="zh-CN" sz="2200" b="1" dirty="0" smtClean="0"/>
              <a:t>    [-1001000B]</a:t>
            </a:r>
            <a:r>
              <a:rPr lang="zh-CN" altLang="zh-CN" sz="2200" b="1" baseline="-25000" dirty="0" smtClean="0"/>
              <a:t>反</a:t>
            </a:r>
            <a:r>
              <a:rPr lang="en-US" altLang="zh-CN" sz="2200" b="1" dirty="0" smtClean="0"/>
              <a:t>=100000000-1001000-1=10110111B</a:t>
            </a:r>
            <a:endParaRPr lang="zh-CN" altLang="zh-CN" sz="2200" b="1" dirty="0" smtClean="0"/>
          </a:p>
          <a:p>
            <a:r>
              <a:rPr lang="en-US" altLang="zh-CN" sz="2200" b="1" dirty="0" smtClean="0"/>
              <a:t>    </a:t>
            </a:r>
            <a:r>
              <a:rPr lang="zh-CN" altLang="zh-CN" sz="2200" b="1" dirty="0" smtClean="0"/>
              <a:t>把所求的结果转换为小数的反码。</a:t>
            </a:r>
            <a:r>
              <a:rPr lang="en-US" altLang="zh-CN" sz="2200" b="1" dirty="0" smtClean="0"/>
              <a:t>[-0.1001B]</a:t>
            </a:r>
            <a:r>
              <a:rPr lang="zh-CN" altLang="zh-CN" sz="2200" b="1" baseline="-25000" dirty="0" smtClean="0"/>
              <a:t>反</a:t>
            </a:r>
            <a:r>
              <a:rPr lang="en-US" altLang="zh-CN" sz="2200" b="1" dirty="0" smtClean="0"/>
              <a:t>=1.0110111B</a:t>
            </a:r>
            <a:endParaRPr lang="zh-CN" altLang="zh-CN" sz="22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40177" y="2204864"/>
            <a:ext cx="2160015" cy="648072"/>
          </a:xfrm>
          <a:prstGeom prst="straightConnector1">
            <a:avLst/>
          </a:prstGeom>
          <a:ln w="79375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652120" y="2564904"/>
          <a:ext cx="313184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0" r:id="rId3" imgW="2005729" imgH="444307" progId="Equation.DSMT4">
                  <p:embed/>
                </p:oleObj>
              </mc:Choice>
              <mc:Fallback>
                <p:oleObj r:id="rId3" imgW="2005729" imgH="444307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564904"/>
                        <a:ext cx="313184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4"/>
            <a:ext cx="8852373" cy="6255530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400" b="1" smtClean="0"/>
              <a:t>②</a:t>
            </a:r>
            <a:r>
              <a:rPr lang="zh-CN" altLang="zh-CN" sz="2400" b="1" smtClean="0"/>
              <a:t>以小数的方法求反码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以小数方法求反码，模是</a:t>
            </a:r>
            <a:r>
              <a:rPr lang="en-US" altLang="zh-CN" sz="2400" b="1" smtClean="0"/>
              <a:t>2</a:t>
            </a:r>
            <a:r>
              <a:rPr lang="en-US" altLang="zh-CN" sz="2400" b="1" baseline="30000" smtClean="0"/>
              <a:t>1</a:t>
            </a:r>
            <a:r>
              <a:rPr lang="zh-CN" altLang="zh-CN" sz="2400" b="1" smtClean="0"/>
              <a:t>，公式</a:t>
            </a:r>
            <a:r>
              <a:rPr lang="en-US" altLang="zh-CN" sz="2400" b="1" smtClean="0"/>
              <a:t>[X]</a:t>
            </a:r>
            <a:r>
              <a:rPr lang="zh-CN" altLang="zh-CN" sz="2400" b="1" baseline="-25000" smtClean="0"/>
              <a:t>反</a:t>
            </a:r>
            <a:r>
              <a:rPr lang="en-US" altLang="zh-CN" sz="2400" b="1" smtClean="0"/>
              <a:t>=2</a:t>
            </a:r>
            <a:r>
              <a:rPr lang="en-US" altLang="zh-CN" sz="2400" b="1" baseline="30000" smtClean="0"/>
              <a:t>1</a:t>
            </a:r>
            <a:r>
              <a:rPr lang="en-US" altLang="zh-CN" sz="2400" b="1" smtClean="0"/>
              <a:t>+X-1</a:t>
            </a:r>
            <a:r>
              <a:rPr lang="zh-CN" altLang="zh-CN" sz="2400" b="1" smtClean="0"/>
              <a:t>中减去的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，是指在小数最末尾减去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，如果小数位为</a:t>
            </a:r>
            <a:r>
              <a:rPr lang="en-US" altLang="zh-CN" sz="2400" b="1" smtClean="0"/>
              <a:t>m</a:t>
            </a:r>
            <a:r>
              <a:rPr lang="zh-CN" altLang="zh-CN" sz="2400" b="1" smtClean="0"/>
              <a:t>位，则该位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的大小是</a:t>
            </a:r>
            <a:r>
              <a:rPr lang="en-US" altLang="zh-CN" sz="2400" b="1" smtClean="0"/>
              <a:t>2</a:t>
            </a:r>
            <a:r>
              <a:rPr lang="en-US" altLang="zh-CN" sz="2400" b="1" baseline="30000" smtClean="0"/>
              <a:t>-m</a:t>
            </a:r>
            <a:r>
              <a:rPr lang="zh-CN" altLang="zh-CN" sz="2400" b="1" smtClean="0"/>
              <a:t>。利用该公式求出反码。</a:t>
            </a:r>
            <a:endParaRPr lang="en-US" altLang="zh-CN" sz="2400" b="1" smtClean="0"/>
          </a:p>
          <a:p>
            <a:r>
              <a:rPr lang="en-US" altLang="zh-CN" sz="2400" b="1" smtClean="0"/>
              <a:t> [-0.1001B]</a:t>
            </a:r>
            <a:r>
              <a:rPr lang="zh-CN" altLang="zh-CN" sz="2400" b="1" baseline="-25000" smtClean="0"/>
              <a:t>反</a:t>
            </a:r>
            <a:r>
              <a:rPr lang="en-US" altLang="zh-CN" sz="2400" b="1" smtClean="0"/>
              <a:t>=2</a:t>
            </a:r>
            <a:r>
              <a:rPr lang="en-US" altLang="zh-CN" sz="2400" b="1" baseline="30000" smtClean="0"/>
              <a:t>1</a:t>
            </a:r>
            <a:r>
              <a:rPr lang="en-US" altLang="zh-CN" sz="2400" b="1" smtClean="0"/>
              <a:t>-0.1001-1=</a:t>
            </a:r>
          </a:p>
          <a:p>
            <a:r>
              <a:rPr lang="en-US" altLang="zh-CN" sz="2400" b="1" smtClean="0"/>
              <a:t>10.0000000-0.1001000-0.0000001=1.0110111B</a:t>
            </a:r>
            <a:endParaRPr lang="zh-CN" altLang="zh-CN" sz="2400" b="1" smtClean="0"/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通过定义法计算出的反码，我们通过观察，可以得出直接计算的规律。</a:t>
            </a:r>
          </a:p>
          <a:p>
            <a:r>
              <a:rPr lang="en-US" altLang="zh-CN" sz="2400" b="1" smtClean="0"/>
              <a:t>     ①</a:t>
            </a:r>
            <a:r>
              <a:rPr lang="zh-CN" altLang="zh-CN" sz="2400" b="1" smtClean="0"/>
              <a:t>对于正数，反码等于原码。</a:t>
            </a:r>
          </a:p>
          <a:p>
            <a:r>
              <a:rPr lang="en-US" altLang="zh-CN" sz="2400" b="1" smtClean="0"/>
              <a:t>     ②</a:t>
            </a:r>
            <a:r>
              <a:rPr lang="zh-CN" altLang="zh-CN" sz="2400" b="1" smtClean="0"/>
              <a:t>对于负数，在原码的基础上，符号位不变，其他位取反。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二进制纯小数</a:t>
            </a:r>
            <a:r>
              <a:rPr lang="en-US" altLang="zh-CN" sz="2400" b="1" smtClean="0"/>
              <a:t>-0.1001B</a:t>
            </a:r>
            <a:r>
              <a:rPr lang="zh-CN" altLang="zh-CN" sz="2400" b="1" smtClean="0"/>
              <a:t>的</a:t>
            </a:r>
            <a:r>
              <a:rPr lang="en-US" altLang="zh-CN" sz="2400" b="1" smtClean="0"/>
              <a:t>8</a:t>
            </a:r>
            <a:r>
              <a:rPr lang="zh-CN" altLang="zh-CN" sz="2400" b="1" smtClean="0"/>
              <a:t>位原码是</a:t>
            </a:r>
            <a:r>
              <a:rPr lang="en-US" altLang="zh-CN" sz="2400" b="1" smtClean="0"/>
              <a:t>1.1001000B</a:t>
            </a:r>
            <a:r>
              <a:rPr lang="zh-CN" altLang="zh-CN" sz="2400" b="1" smtClean="0"/>
              <a:t>，符号位不变，其他位取反，得到数据为</a:t>
            </a:r>
            <a:r>
              <a:rPr lang="en-US" altLang="zh-CN" sz="2400" b="1" smtClean="0"/>
              <a:t>1.0110111B</a:t>
            </a:r>
            <a:r>
              <a:rPr lang="zh-CN" altLang="zh-CN" sz="2400" b="1" smtClean="0"/>
              <a:t>，这与我们根据定义得到的结果是一致的。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）补码表示法</a:t>
            </a:r>
            <a:endParaRPr lang="zh-CN" altLang="zh-CN" sz="2400" b="1" smtClean="0"/>
          </a:p>
          <a:p>
            <a:r>
              <a:rPr lang="zh-CN" altLang="en-US" sz="2400" b="1" smtClean="0"/>
              <a:t>是计算机中主要采用的机器数。</a:t>
            </a:r>
            <a:endParaRPr lang="en-US" altLang="zh-CN" sz="2400" b="1" smtClean="0"/>
          </a:p>
          <a:p>
            <a:r>
              <a:rPr lang="en-US" altLang="zh-CN" sz="2400" b="1" smtClean="0"/>
              <a:t>①</a:t>
            </a:r>
            <a:r>
              <a:rPr lang="zh-CN" altLang="en-US" sz="2400" b="1" smtClean="0"/>
              <a:t>补码的定义</a:t>
            </a:r>
            <a:endParaRPr lang="en-US" altLang="zh-CN" sz="2400" b="1" smtClean="0"/>
          </a:p>
          <a:p>
            <a:endParaRPr lang="en-US" altLang="zh-CN" sz="1800" b="1" smtClean="0">
              <a:solidFill>
                <a:srgbClr val="FF0000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868144" y="1916832"/>
          <a:ext cx="277180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r:id="rId3" imgW="2005729" imgH="444307" progId="Equation.DSMT4">
                  <p:embed/>
                </p:oleObj>
              </mc:Choice>
              <mc:Fallback>
                <p:oleObj r:id="rId3" imgW="2005729" imgH="44430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916832"/>
                        <a:ext cx="277180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3"/>
            <a:ext cx="8852373" cy="43855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400" b="1" smtClean="0"/>
              <a:t>①</a:t>
            </a:r>
            <a:r>
              <a:rPr lang="zh-CN" altLang="en-US" sz="2400" b="1" smtClean="0"/>
              <a:t>补码的定义</a:t>
            </a:r>
            <a:endParaRPr lang="en-US" altLang="zh-CN" sz="2400" b="1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-146194"/>
            <a:ext cx="18473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635896" y="836712"/>
          <a:ext cx="1440160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r:id="rId3" imgW="825500" imgH="228600" progId="Equation.DSMT4">
                  <p:embed/>
                </p:oleObj>
              </mc:Choice>
              <mc:Fallback>
                <p:oleObj r:id="rId3" imgW="825500" imgH="228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836712"/>
                        <a:ext cx="1440160" cy="480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2483768" y="1052736"/>
            <a:ext cx="720080" cy="0"/>
          </a:xfrm>
          <a:prstGeom prst="straightConnector1">
            <a:avLst/>
          </a:prstGeom>
          <a:ln w="698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/>
          <p:cNvSpPr txBox="1"/>
          <p:nvPr/>
        </p:nvSpPr>
        <p:spPr>
          <a:xfrm>
            <a:off x="107504" y="1340768"/>
            <a:ext cx="9217024" cy="2777655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200" b="1" dirty="0" err="1" smtClean="0"/>
              <a:t>i.X</a:t>
            </a:r>
            <a:r>
              <a:rPr lang="zh-CN" altLang="en-US" sz="2200" b="1" dirty="0" smtClean="0"/>
              <a:t>为整数，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是机器数的位数</a:t>
            </a:r>
            <a:endParaRPr lang="en-US" altLang="zh-CN" sz="2200" b="1" dirty="0" smtClean="0"/>
          </a:p>
          <a:p>
            <a:r>
              <a:rPr lang="en-US" altLang="zh-CN" sz="2200" b="1" dirty="0" err="1" smtClean="0"/>
              <a:t>Ii.X</a:t>
            </a:r>
            <a:r>
              <a:rPr lang="zh-CN" altLang="en-US" sz="2200" b="1" dirty="0" smtClean="0"/>
              <a:t>为小数，</a:t>
            </a:r>
            <a:r>
              <a:rPr lang="en-US" altLang="zh-CN" sz="2200" b="1" dirty="0" smtClean="0"/>
              <a:t>n=1</a:t>
            </a:r>
          </a:p>
          <a:p>
            <a:r>
              <a:rPr lang="en-US" altLang="zh-CN" sz="2200" b="1" dirty="0" err="1" smtClean="0"/>
              <a:t>iii.X</a:t>
            </a:r>
            <a:r>
              <a:rPr lang="zh-CN" altLang="en-US" sz="2200" b="1" dirty="0" smtClean="0"/>
              <a:t>为小数时可以将其看做定点纯整数处理。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IV.X</a:t>
            </a:r>
            <a:r>
              <a:rPr lang="zh-CN" altLang="en-US" sz="2200" b="1" dirty="0" smtClean="0"/>
              <a:t>为正数时，原、反、补码定义相同，所以，补码反码都等于原码。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V.</a:t>
            </a:r>
            <a:r>
              <a:rPr lang="zh-CN" altLang="en-US" sz="2200" b="1" dirty="0" smtClean="0"/>
              <a:t>根据反码定义，</a:t>
            </a:r>
            <a:r>
              <a:rPr lang="en-US" altLang="zh-CN" sz="2200" b="1" dirty="0" smtClean="0"/>
              <a:t>X</a:t>
            </a:r>
            <a:r>
              <a:rPr lang="zh-CN" altLang="en-US" sz="2200" b="1" dirty="0" smtClean="0"/>
              <a:t>为负数时，在反码末尾加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即可。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②</a:t>
            </a:r>
            <a:r>
              <a:rPr lang="zh-CN" altLang="en-US" sz="2200" b="1" dirty="0" smtClean="0"/>
              <a:t>举例</a:t>
            </a:r>
            <a:endParaRPr lang="en-US" altLang="zh-CN" sz="2200" b="1" dirty="0" smtClean="0"/>
          </a:p>
          <a:p>
            <a:r>
              <a:rPr lang="en-US" altLang="zh-CN" sz="2200" b="1" dirty="0" err="1" smtClean="0"/>
              <a:t>i</a:t>
            </a:r>
            <a:r>
              <a:rPr lang="en-US" altLang="zh-CN" sz="2200" b="1" dirty="0" smtClean="0"/>
              <a:t>.</a:t>
            </a:r>
            <a:r>
              <a:rPr lang="zh-CN" altLang="en-US" sz="2200" b="1" dirty="0" smtClean="0"/>
              <a:t>利用定点纯小数定点纯整数定义法、直接法求</a:t>
            </a:r>
            <a:r>
              <a:rPr lang="en-US" altLang="zh-CN" sz="2200" b="1" dirty="0" smtClean="0"/>
              <a:t>+1011B</a:t>
            </a:r>
            <a:r>
              <a:rPr lang="zh-CN" altLang="en-US" sz="2200" b="1" dirty="0" smtClean="0"/>
              <a:t>和</a:t>
            </a:r>
            <a:r>
              <a:rPr lang="en-US" altLang="zh-CN" sz="2200" b="1" dirty="0" smtClean="0"/>
              <a:t>+0.10101B</a:t>
            </a:r>
            <a:r>
              <a:rPr lang="zh-CN" altLang="en-US" sz="2200" b="1" dirty="0" smtClean="0"/>
              <a:t>的补码。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ii.</a:t>
            </a:r>
            <a:r>
              <a:rPr lang="zh-CN" altLang="en-US" sz="2200" b="1" dirty="0" smtClean="0"/>
              <a:t>利用定义法、直接法求</a:t>
            </a:r>
            <a:r>
              <a:rPr lang="en-US" altLang="zh-CN" sz="2200" b="1" dirty="0" smtClean="0"/>
              <a:t>-1011B</a:t>
            </a:r>
            <a:r>
              <a:rPr lang="zh-CN" altLang="en-US" sz="2200" b="1" dirty="0" smtClean="0"/>
              <a:t>和</a:t>
            </a:r>
            <a:r>
              <a:rPr lang="en-US" altLang="zh-CN" sz="2200" b="1" dirty="0" smtClean="0"/>
              <a:t>-0.10101B</a:t>
            </a:r>
            <a:r>
              <a:rPr lang="zh-CN" altLang="en-US" sz="2200" b="1" dirty="0" smtClean="0"/>
              <a:t>的补码。</a:t>
            </a:r>
            <a:endParaRPr lang="en-US" altLang="zh-CN" sz="2200" b="1" dirty="0" smtClean="0"/>
          </a:p>
        </p:txBody>
      </p:sp>
      <p:sp>
        <p:nvSpPr>
          <p:cNvPr id="25" name="TextBox 6"/>
          <p:cNvSpPr txBox="1"/>
          <p:nvPr/>
        </p:nvSpPr>
        <p:spPr>
          <a:xfrm>
            <a:off x="0" y="4077072"/>
            <a:ext cx="8852373" cy="2654545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）移码表示法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定义：又叫增码，是符号位取反的补码，一般用来表示浮点数的阶码，移码的机器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为全</a:t>
            </a:r>
            <a:r>
              <a:rPr lang="en-US" altLang="zh-CN" sz="2400" b="1" dirty="0" smtClean="0"/>
              <a:t>0,10000……B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直接求移码：先求补码，符号位取反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-1011010B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位移码，补码</a:t>
            </a:r>
            <a:endParaRPr lang="en-US" altLang="zh-CN" sz="2400" b="1" dirty="0" smtClean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-146194"/>
            <a:ext cx="18473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35696" y="5229200"/>
          <a:ext cx="1872208" cy="6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8" r:id="rId5" imgW="889000" imgH="228600" progId="Equation.DSMT4">
                  <p:embed/>
                </p:oleObj>
              </mc:Choice>
              <mc:Fallback>
                <p:oleObj r:id="rId5" imgW="889000" imgH="228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1872208" cy="600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4"/>
            <a:ext cx="8852373" cy="634786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18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）机器数的表示范围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原、反码与真值数表示的数据范围相同。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i.n</a:t>
            </a:r>
            <a:r>
              <a:rPr lang="zh-CN" altLang="en-US" sz="2400" b="1" dirty="0" smtClean="0"/>
              <a:t>位整数的范围：</a:t>
            </a:r>
            <a:r>
              <a:rPr lang="en-US" altLang="zh-CN" sz="2400" b="1" dirty="0" smtClean="0"/>
              <a:t>[             ,         ]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ii.n</a:t>
            </a:r>
            <a:r>
              <a:rPr lang="zh-CN" altLang="en-US" sz="2400" b="1" dirty="0" smtClean="0"/>
              <a:t>位小数范围：</a:t>
            </a:r>
            <a:r>
              <a:rPr lang="en-US" altLang="zh-CN" sz="2400" dirty="0" smtClean="0"/>
              <a:t> [ -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1-2</a:t>
            </a:r>
            <a:r>
              <a:rPr lang="en-US" altLang="zh-CN" sz="2400" baseline="30000" dirty="0" smtClean="0"/>
              <a:t>-(n-1)</a:t>
            </a:r>
            <a:r>
              <a:rPr lang="zh-CN" altLang="zh-CN" sz="2400" dirty="0" smtClean="0"/>
              <a:t>），</a:t>
            </a:r>
            <a:r>
              <a:rPr lang="en-US" altLang="zh-CN" sz="2400" dirty="0" smtClean="0"/>
              <a:t>1-2</a:t>
            </a:r>
            <a:r>
              <a:rPr lang="en-US" altLang="zh-CN" sz="2400" baseline="30000" dirty="0" smtClean="0"/>
              <a:t>-(n-1)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补码、移码表示的范围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i.n</a:t>
            </a:r>
            <a:r>
              <a:rPr lang="zh-CN" altLang="en-US" sz="2400" b="1" dirty="0" smtClean="0"/>
              <a:t>位整数</a:t>
            </a:r>
            <a:r>
              <a:rPr lang="en-US" altLang="zh-CN" sz="2400" b="1" dirty="0" smtClean="0"/>
              <a:t>:</a:t>
            </a:r>
            <a:r>
              <a:rPr lang="en-US" altLang="zh-CN" sz="2400" dirty="0" smtClean="0"/>
              <a:t> [ -2</a:t>
            </a:r>
            <a:r>
              <a:rPr lang="en-US" altLang="zh-CN" sz="2400" baseline="30000" dirty="0" smtClean="0"/>
              <a:t>n-1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n-1</a:t>
            </a:r>
            <a:r>
              <a:rPr lang="en-US" altLang="zh-CN" sz="2400" dirty="0" smtClean="0"/>
              <a:t>-1]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ii.N</a:t>
            </a:r>
            <a:r>
              <a:rPr lang="zh-CN" altLang="en-US" sz="2400" b="1" dirty="0" smtClean="0"/>
              <a:t>位小数：</a:t>
            </a:r>
            <a:r>
              <a:rPr lang="en-US" altLang="zh-CN" sz="2400" dirty="0" smtClean="0"/>
              <a:t> [ -1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1-2</a:t>
            </a:r>
            <a:r>
              <a:rPr lang="en-US" altLang="zh-CN" sz="2400" baseline="30000" dirty="0" smtClean="0"/>
              <a:t>-(n-1)</a:t>
            </a:r>
            <a:r>
              <a:rPr lang="en-US" altLang="zh-CN" sz="2400" dirty="0" smtClean="0"/>
              <a:t>]</a:t>
            </a: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）二进制数补码的加减运算及溢出判别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在补码计算机中，有符号的加减运算一般采用补码运算，进入运算过程中的数据首先进行补码转换，再参与补码运算。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补码加减运算的关系表达式：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[X+Y]</a:t>
            </a:r>
            <a:r>
              <a:rPr lang="zh-CN" altLang="en-US" sz="2400" b="1" dirty="0" smtClean="0"/>
              <a:t>补</a:t>
            </a:r>
            <a:r>
              <a:rPr lang="en-US" altLang="zh-CN" sz="2400" b="1" dirty="0" smtClean="0"/>
              <a:t>=[X]</a:t>
            </a:r>
            <a:r>
              <a:rPr lang="zh-CN" altLang="en-US" sz="2400" b="1" dirty="0" smtClean="0"/>
              <a:t>补</a:t>
            </a:r>
            <a:r>
              <a:rPr lang="en-US" altLang="zh-CN" sz="2400" b="1" dirty="0" smtClean="0"/>
              <a:t>+[Y]</a:t>
            </a:r>
            <a:r>
              <a:rPr lang="zh-CN" altLang="en-US" sz="2400" b="1" dirty="0" smtClean="0"/>
              <a:t>补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[X-Y]</a:t>
            </a:r>
            <a:r>
              <a:rPr lang="zh-CN" altLang="en-US" sz="2400" b="1" dirty="0" smtClean="0"/>
              <a:t>补</a:t>
            </a:r>
            <a:r>
              <a:rPr lang="en-US" altLang="zh-CN" sz="2400" b="1" dirty="0" smtClean="0"/>
              <a:t>=[X]</a:t>
            </a:r>
            <a:r>
              <a:rPr lang="zh-CN" altLang="en-US" sz="2400" b="1" dirty="0" smtClean="0"/>
              <a:t>补</a:t>
            </a:r>
            <a:r>
              <a:rPr lang="en-US" altLang="zh-CN" sz="2400" b="1" dirty="0" smtClean="0"/>
              <a:t>+[-Y]</a:t>
            </a:r>
            <a:r>
              <a:rPr lang="zh-CN" altLang="en-US" sz="2400" b="1" dirty="0" smtClean="0"/>
              <a:t>补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举例：设</a:t>
            </a:r>
            <a:r>
              <a:rPr lang="en-US" altLang="zh-CN" sz="2400" b="1" dirty="0" smtClean="0"/>
              <a:t>X=56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Y=-61</a:t>
            </a:r>
            <a:r>
              <a:rPr lang="zh-CN" altLang="en-US" sz="2400" b="1" dirty="0" smtClean="0"/>
              <a:t>，求</a:t>
            </a:r>
            <a:r>
              <a:rPr lang="en-US" altLang="zh-CN" sz="2400" b="1" dirty="0" smtClean="0"/>
              <a:t>X+Y</a:t>
            </a:r>
            <a:r>
              <a:rPr lang="zh-CN" altLang="en-US" sz="2400" b="1" dirty="0" smtClean="0"/>
              <a:t>的补和</a:t>
            </a:r>
            <a:r>
              <a:rPr lang="en-US" altLang="zh-CN" sz="2400" b="1" dirty="0" smtClean="0"/>
              <a:t>X-Y</a:t>
            </a:r>
            <a:r>
              <a:rPr lang="zh-CN" altLang="en-US" sz="2400" b="1" dirty="0" smtClean="0"/>
              <a:t>的补码。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溢出定义：补码运算时，运算位数为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，若运算结果为</a:t>
            </a:r>
            <a:r>
              <a:rPr lang="en-US" altLang="zh-CN" sz="2400" b="1" dirty="0" smtClean="0"/>
              <a:t>n+1</a:t>
            </a:r>
            <a:r>
              <a:rPr lang="zh-CN" altLang="en-US" sz="2400" b="1" dirty="0" smtClean="0"/>
              <a:t>位，则超出了数据能够表示的范围，称为溢出。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43808" y="1628800"/>
          <a:ext cx="7200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5" r:id="rId3" imgW="520700" imgH="215900" progId="Equation.DSMT4">
                  <p:embed/>
                </p:oleObj>
              </mc:Choice>
              <mc:Fallback>
                <p:oleObj r:id="rId3" imgW="520700" imgH="2159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628800"/>
                        <a:ext cx="72008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779912" y="1628800"/>
          <a:ext cx="525016" cy="313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r:id="rId5" imgW="380505" imgH="177569" progId="Equation.DSMT4">
                  <p:embed/>
                </p:oleObj>
              </mc:Choice>
              <mc:Fallback>
                <p:oleObj r:id="rId5" imgW="380505" imgH="17756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628800"/>
                        <a:ext cx="525016" cy="313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45815" y="836714"/>
            <a:ext cx="8852373" cy="5609200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400" b="1" dirty="0" smtClean="0"/>
              <a:t>思考：什么情况可能发生溢出。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⑤</a:t>
            </a:r>
            <a:r>
              <a:rPr lang="zh-CN" altLang="en-US" sz="2400" b="1" dirty="0" smtClean="0"/>
              <a:t>溢出判别方法：最高两位如果产生的进位不同则发生溢出现象。计算</a:t>
            </a:r>
            <a:r>
              <a:rPr lang="en-US" altLang="zh-CN" sz="2400" b="1" dirty="0" smtClean="0"/>
              <a:t>56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73</a:t>
            </a:r>
            <a:r>
              <a:rPr lang="zh-CN" altLang="en-US" sz="2400" b="1" dirty="0" smtClean="0"/>
              <a:t>的和是否发生溢出。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）浮点机器数的表示与运算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①浮点数如何表示：只能用定点纯小数和定点纯整数表示。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②浮点数可表示为科学计数法</a:t>
            </a:r>
            <a:r>
              <a:rPr lang="en-US" altLang="zh-CN" sz="2400" b="1" dirty="0" smtClean="0"/>
              <a:t>M ×2</a:t>
            </a:r>
            <a:r>
              <a:rPr lang="en-US" altLang="zh-CN" sz="2400" b="1" baseline="30000" dirty="0" smtClean="0"/>
              <a:t>N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用补码表示，称为尾数，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用移码表示，称为阶码。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浮点数的格式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举例：将</a:t>
            </a:r>
            <a:r>
              <a:rPr lang="en-US" altLang="zh-CN" sz="2400" b="1" dirty="0" smtClean="0"/>
              <a:t>-0·1010 ×2</a:t>
            </a:r>
            <a:r>
              <a:rPr lang="en-US" altLang="zh-CN" sz="2400" b="1" baseline="30000" dirty="0" smtClean="0"/>
              <a:t>11</a:t>
            </a:r>
            <a:r>
              <a:rPr lang="zh-CN" altLang="en-US" sz="2400" b="1" dirty="0" smtClean="0"/>
              <a:t>用浮点机器数表示出来，阶码尾数都是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位。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⑤</a:t>
            </a:r>
            <a:r>
              <a:rPr lang="zh-CN" altLang="en-US" sz="2400" b="1" dirty="0" smtClean="0"/>
              <a:t>浮点机器数的运算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加减法：先对介，再运算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乘除法：先阶码加减，再尾数相乘。</a:t>
            </a:r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2.1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数制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99592" y="3789040"/>
          <a:ext cx="6096000" cy="504056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latin typeface="Times New Roman"/>
                          <a:ea typeface="黑体"/>
                          <a:cs typeface="Times New Roman"/>
                        </a:rPr>
                        <a:t>尾数</a:t>
                      </a:r>
                      <a:r>
                        <a:rPr lang="zh-CN" sz="1600" b="1" kern="0" dirty="0" smtClean="0">
                          <a:latin typeface="Times New Roman"/>
                          <a:ea typeface="黑体"/>
                          <a:cs typeface="Times New Roman"/>
                        </a:rPr>
                        <a:t>双符号位</a:t>
                      </a:r>
                      <a:r>
                        <a:rPr lang="zh-CN" altLang="en-US" sz="1600" b="1" kern="0" dirty="0" smtClean="0">
                          <a:latin typeface="Times New Roman"/>
                          <a:ea typeface="黑体"/>
                          <a:cs typeface="Times New Roman"/>
                        </a:rPr>
                        <a:t>（</a:t>
                      </a:r>
                      <a:r>
                        <a:rPr lang="en-US" altLang="zh-CN" sz="1600" b="1" kern="0" dirty="0" smtClean="0">
                          <a:latin typeface="Times New Roman"/>
                          <a:ea typeface="黑体"/>
                          <a:cs typeface="Times New Roman"/>
                        </a:rPr>
                        <a:t>2</a:t>
                      </a:r>
                      <a:r>
                        <a:rPr lang="zh-CN" altLang="en-US" sz="1600" b="1" kern="0" dirty="0" smtClean="0">
                          <a:latin typeface="Times New Roman"/>
                          <a:ea typeface="黑体"/>
                          <a:cs typeface="Times New Roman"/>
                        </a:rPr>
                        <a:t>位）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latin typeface="Times New Roman"/>
                          <a:ea typeface="黑体"/>
                          <a:cs typeface="Times New Roman"/>
                        </a:rPr>
                        <a:t>阶码（移码）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latin typeface="Times New Roman"/>
                          <a:ea typeface="黑体"/>
                          <a:cs typeface="Times New Roman"/>
                        </a:rPr>
                        <a:t>尾数小数位（补码）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2.2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非数值型数据的逻辑表示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836712"/>
            <a:ext cx="892899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编码及编码方法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除了二进制数之外，在逻辑数据中所有数据都称为编码，原、反、补码可以看做一种编码。高低电平排列组合，二进数的排列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）编码定义：根据事物的本质属性数量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，确定表示每位属性的二进制位数</a:t>
            </a:r>
            <a:r>
              <a:rPr lang="en-US" altLang="zh-CN" sz="2400" b="1" dirty="0" smtClean="0"/>
              <a:t>n1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n2</a:t>
            </a:r>
            <a:r>
              <a:rPr lang="zh-CN" altLang="en-US" sz="2400" b="1" dirty="0" smtClean="0"/>
              <a:t>，并为其指定二进制数编码规则及范围，这每一组二进制数称为编码。表示人的省（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）、市（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en-US" sz="2400" b="1"/>
              <a:t>进制数</a:t>
            </a:r>
            <a:r>
              <a:rPr lang="zh-CN" altLang="en-US" sz="2400" b="1" smtClean="0"/>
              <a:t>）</a:t>
            </a:r>
            <a:r>
              <a:rPr lang="zh-CN" altLang="en-US" sz="2400" b="1" dirty="0" smtClean="0"/>
              <a:t>、区（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）、编号（身份证）、性别（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）、年龄（</a:t>
            </a:r>
            <a:r>
              <a:rPr lang="en-US" altLang="zh-CN" sz="2400" b="1" dirty="0" smtClean="0"/>
              <a:t>256</a:t>
            </a:r>
            <a:r>
              <a:rPr lang="zh-CN" altLang="en-US" sz="2400" b="1" dirty="0" smtClean="0"/>
              <a:t>岁）等，身份证就是每个人的编码规则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位二进制数确定的原则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用最少的位数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表示某本质属性的所有信息量</a:t>
            </a:r>
            <a:r>
              <a:rPr lang="en-US" altLang="zh-CN" sz="2400" b="1" dirty="0" smtClean="0"/>
              <a:t>NX</a:t>
            </a:r>
          </a:p>
          <a:p>
            <a:pPr algn="ctr"/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n-1</a:t>
            </a:r>
            <a:r>
              <a:rPr lang="en-US" altLang="zh-CN" sz="2800" b="1" dirty="0" smtClean="0"/>
              <a:t>&lt;NX</a:t>
            </a:r>
            <a:r>
              <a:rPr lang="en-US" altLang="zh-CN" sz="2800" b="1" dirty="0" smtClean="0">
                <a:latin typeface="宋体"/>
                <a:ea typeface="宋体"/>
              </a:rPr>
              <a:t>≤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n</a:t>
            </a:r>
          </a:p>
          <a:p>
            <a:r>
              <a:rPr lang="zh-CN" altLang="en-US" sz="2400" b="1" dirty="0" smtClean="0"/>
              <a:t>例：对</a:t>
            </a:r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个苹果进行编码。编号属性</a:t>
            </a:r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物质与过程的本质属性不止一个，要根据各种属性分别计算编码位数，指定编码包含规则（如自然顺序码编码），并按照不同位主次顺序进行排列。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例：某地区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所学校举行运动会，要求每所学校至多派出</a:t>
            </a:r>
            <a:r>
              <a:rPr lang="en-US" altLang="zh-CN" sz="2400" b="1" dirty="0" smtClean="0"/>
              <a:t>15</a:t>
            </a:r>
            <a:r>
              <a:rPr lang="zh-CN" altLang="en-US" sz="2400" b="1" dirty="0" smtClean="0"/>
              <a:t>名运动员，请为运动员进行编码。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1.0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数字、电平与逻辑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45835" y="2168860"/>
            <a:ext cx="216024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二进数数字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</a:t>
            </a:r>
          </a:p>
          <a:p>
            <a:pPr algn="ctr"/>
            <a:r>
              <a:rPr lang="zh-CN" altLang="en-US" sz="2400" dirty="0" smtClean="0"/>
              <a:t>看做属性而非数字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51520" y="2276872"/>
            <a:ext cx="2376264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狭义</a:t>
            </a:r>
            <a:r>
              <a:rPr lang="zh-CN" altLang="en-US" sz="2400" dirty="0" smtClean="0"/>
              <a:t>逻辑具有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二</a:t>
            </a:r>
            <a:r>
              <a:rPr lang="zh-CN" altLang="en-US" sz="2400" dirty="0" smtClean="0"/>
              <a:t>值性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6084168" y="2276872"/>
            <a:ext cx="280831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电路具有两种稳定电压值，如</a:t>
            </a:r>
            <a:r>
              <a:rPr lang="en-US" altLang="zh-CN" sz="2400" dirty="0" smtClean="0"/>
              <a:t>1.5V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0V</a:t>
            </a:r>
            <a:endParaRPr lang="zh-CN" altLang="en-US" sz="2400" dirty="0"/>
          </a:p>
        </p:txBody>
      </p:sp>
      <p:cxnSp>
        <p:nvCxnSpPr>
          <p:cNvPr id="9" name="直接箭头连接符 8"/>
          <p:cNvCxnSpPr>
            <a:stCxn id="5" idx="6"/>
          </p:cNvCxnSpPr>
          <p:nvPr/>
        </p:nvCxnSpPr>
        <p:spPr>
          <a:xfrm>
            <a:off x="2627784" y="3068960"/>
            <a:ext cx="792088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6"/>
            <a:endCxn id="6" idx="2"/>
          </p:cNvCxnSpPr>
          <p:nvPr/>
        </p:nvCxnSpPr>
        <p:spPr>
          <a:xfrm>
            <a:off x="5606075" y="3068960"/>
            <a:ext cx="478093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2.2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非数值型数据的逻辑表示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）编码的步骤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确定对象及其共同属性。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计算每种属性的个数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位数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确定编码规则，然后给每个对象确定编码。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常用编码：二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十进制编码，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码，格雷码。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）二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十进制编码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定义：把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位十进制数转换为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位二进制数表示的编码，称为二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十进制编码，简称</a:t>
            </a:r>
            <a:r>
              <a:rPr lang="en-US" altLang="zh-CN" sz="2400" b="1" dirty="0" smtClean="0"/>
              <a:t>BCD</a:t>
            </a:r>
            <a:r>
              <a:rPr lang="zh-CN" altLang="en-US" sz="2400" b="1" dirty="0" smtClean="0"/>
              <a:t>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分类：根据十进制编码用位权表示与否，分为有权和无权码。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有权码：</a:t>
            </a:r>
            <a:r>
              <a:rPr lang="en-US" altLang="zh-CN" sz="2400" b="1" dirty="0" smtClean="0"/>
              <a:t>8421BCD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5421BCD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2421BCD</a:t>
            </a:r>
          </a:p>
          <a:p>
            <a:r>
              <a:rPr lang="en-US" altLang="zh-CN" sz="2400" b="1" dirty="0" smtClean="0"/>
              <a:t>i.8421BCD</a:t>
            </a:r>
            <a:r>
              <a:rPr lang="zh-CN" altLang="en-US" sz="2400" b="1" dirty="0" smtClean="0"/>
              <a:t>：又称为自然顺序码，由小到大选择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位二进制数前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组编码，按顺序指定给</a:t>
            </a:r>
            <a:r>
              <a:rPr lang="en-US" altLang="zh-CN" sz="2400" b="1" dirty="0" smtClean="0"/>
              <a:t>0-9</a:t>
            </a:r>
            <a:r>
              <a:rPr lang="zh-CN" altLang="en-US" sz="2400" b="1" dirty="0" smtClean="0"/>
              <a:t>，按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进制数的权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计算得出。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ii.2421BCD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5421BCD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0-4</a:t>
            </a:r>
            <a:r>
              <a:rPr lang="zh-CN" altLang="en-US" sz="2400" b="1" dirty="0" smtClean="0"/>
              <a:t>对应的编码最高位为</a:t>
            </a:r>
            <a:r>
              <a:rPr lang="en-US" altLang="zh-CN" sz="2400" b="1" dirty="0" smtClean="0"/>
              <a:t>0,5-9</a:t>
            </a:r>
            <a:r>
              <a:rPr lang="zh-CN" altLang="en-US" sz="2400" b="1" dirty="0" smtClean="0"/>
              <a:t>对应的编码最高位为</a:t>
            </a:r>
            <a:r>
              <a:rPr lang="en-US" altLang="zh-CN" sz="2400" b="1" dirty="0" smtClean="0"/>
              <a:t>1.</a:t>
            </a:r>
          </a:p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无权码：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定义：十进制系数与权无关的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位二进制编码。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2.2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非数值型数据的逻辑表示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无权码：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码：在</a:t>
            </a:r>
            <a:r>
              <a:rPr lang="en-US" altLang="zh-CN" sz="2400" b="1" dirty="0" smtClean="0"/>
              <a:t>8421BCD</a:t>
            </a:r>
            <a:r>
              <a:rPr lang="zh-CN" altLang="en-US" sz="2400" b="1" dirty="0" smtClean="0"/>
              <a:t>码的基础上</a:t>
            </a:r>
            <a:r>
              <a:rPr lang="en-US" altLang="zh-CN" sz="2400" b="1" dirty="0" smtClean="0"/>
              <a:t>+0011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Iii</a:t>
            </a:r>
            <a:r>
              <a:rPr lang="zh-CN" altLang="en-US" sz="2400" b="1" dirty="0" smtClean="0"/>
              <a:t>：余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循环码：针对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位余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码重新排列，按照顺序，相邻余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码只有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位不同。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）格雷码（</a:t>
            </a:r>
            <a:r>
              <a:rPr lang="en-US" altLang="zh-CN" sz="2400" b="1" dirty="0" smtClean="0"/>
              <a:t>GRAY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定义：针对自然顺序码求出的另一种循环码，相邻编码只有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位不同。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相邻性：相邻编码只有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位不同，称为相邻性。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码距：相邻编码不同的数字位数，称为码距。码距越小，数据传递中避免码距出错的概率越低，容易判断数据出错的可能性。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异或运算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定义：当决定事件（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）的条件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不相同时，事件（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）才发生，这种逻辑运算称为异或运算。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表达式：</a:t>
            </a:r>
            <a:r>
              <a:rPr lang="en-US" altLang="zh-CN" sz="2400" b="1" dirty="0" smtClean="0"/>
              <a:t>F=A ⊕ B</a:t>
            </a:r>
          </a:p>
          <a:p>
            <a:r>
              <a:rPr lang="en-US" altLang="zh-CN" sz="2400" b="1" dirty="0" smtClean="0"/>
              <a:t>iii.</a:t>
            </a:r>
            <a:r>
              <a:rPr lang="zh-CN" altLang="en-US" sz="2400" b="1" dirty="0" smtClean="0"/>
              <a:t>运算规则：</a:t>
            </a:r>
            <a:r>
              <a:rPr lang="en-US" altLang="zh-CN" sz="2400" b="1" dirty="0" smtClean="0"/>
              <a:t>0 ⊕1=1 ⊕0=1</a:t>
            </a:r>
            <a:r>
              <a:rPr lang="zh-CN" altLang="en-US" sz="2400" b="1" dirty="0" smtClean="0"/>
              <a:t>；</a:t>
            </a:r>
            <a:r>
              <a:rPr lang="en-US" altLang="zh-CN" sz="2400" b="1" dirty="0" smtClean="0"/>
              <a:t>0 ⊕0=1 ⊕1=0</a:t>
            </a:r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2.2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非数值型数据的逻辑表示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704" y="856357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根据自然顺序码求格雷码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根据定义列真值表，可以求出格雷码公式。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位自然顺序码为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n-2</a:t>
            </a:r>
            <a:r>
              <a:rPr lang="en-US" altLang="zh-CN" sz="2400" b="1" dirty="0" smtClean="0"/>
              <a:t> ‥ ‥B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，所求格雷码为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n-2</a:t>
            </a:r>
            <a:r>
              <a:rPr lang="en-US" altLang="zh-CN" sz="2400" b="1" dirty="0" smtClean="0"/>
              <a:t> ‥ ‥G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，则求格雷码公式为：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=B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=n-1</a:t>
            </a:r>
            <a:r>
              <a:rPr lang="zh-CN" altLang="en-US" sz="2400" b="1" dirty="0" smtClean="0"/>
              <a:t>，即最高位）；</a:t>
            </a:r>
            <a:r>
              <a:rPr lang="en-US" altLang="zh-CN" sz="2400" b="1" dirty="0" err="1" smtClean="0"/>
              <a:t>G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dirty="0" smtClean="0"/>
              <a:t>=B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 ⊕B</a:t>
            </a:r>
            <a:r>
              <a:rPr lang="en-US" altLang="zh-CN" sz="2400" b="1" baseline="-25000" dirty="0" smtClean="0"/>
              <a:t>i+1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&lt;n-1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例：求</a:t>
            </a:r>
            <a:r>
              <a:rPr lang="en-US" altLang="zh-CN" sz="2400" b="1" dirty="0" smtClean="0"/>
              <a:t>101100</a:t>
            </a:r>
            <a:r>
              <a:rPr lang="zh-CN" altLang="en-US" sz="2400" b="1" dirty="0" smtClean="0"/>
              <a:t>的格雷码。</a:t>
            </a:r>
            <a:r>
              <a:rPr lang="en-US" altLang="zh-CN" sz="2400" b="1" dirty="0" smtClean="0"/>
              <a:t>111010B,101100</a:t>
            </a:r>
          </a:p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根据格雷码求自然顺序码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位格雷码为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n-2</a:t>
            </a:r>
            <a:r>
              <a:rPr lang="en-US" altLang="zh-CN" sz="2400" b="1" dirty="0" smtClean="0"/>
              <a:t> ‥ ‥G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G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baseline="-25000" dirty="0" smtClean="0"/>
              <a:t>，</a:t>
            </a:r>
            <a:r>
              <a:rPr lang="zh-CN" altLang="en-US" sz="2400" b="1" dirty="0" smtClean="0"/>
              <a:t>对应自然顺序码为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n-2</a:t>
            </a:r>
            <a:r>
              <a:rPr lang="en-US" altLang="zh-CN" sz="2400" b="1" dirty="0" smtClean="0"/>
              <a:t> ‥ ‥B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，所求自然顺序码为：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公式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=G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=n-1</a:t>
            </a:r>
            <a:r>
              <a:rPr lang="zh-CN" altLang="en-US" sz="2400" b="1" dirty="0" smtClean="0"/>
              <a:t>，即最高位）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B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=B</a:t>
            </a:r>
            <a:r>
              <a:rPr lang="en-US" altLang="zh-CN" sz="2400" b="1" baseline="-25000" dirty="0" smtClean="0"/>
              <a:t>i+1</a:t>
            </a:r>
            <a:r>
              <a:rPr lang="en-US" altLang="zh-CN" sz="2400" b="1" dirty="0" smtClean="0"/>
              <a:t> ⊕</a:t>
            </a:r>
            <a:r>
              <a:rPr lang="en-US" altLang="zh-CN" sz="2400" b="1" dirty="0" err="1" smtClean="0"/>
              <a:t>G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&lt;n-1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本位的格雷码一直异或到最高位，从高位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低位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例：若格雷码为</a:t>
            </a:r>
            <a:r>
              <a:rPr lang="en-US" altLang="zh-CN" sz="2400" b="1" dirty="0" smtClean="0"/>
              <a:t>101100</a:t>
            </a:r>
            <a:r>
              <a:rPr lang="zh-CN" altLang="en-US" sz="2400" b="1" dirty="0" smtClean="0"/>
              <a:t>，求其对应的自然顺序码。</a:t>
            </a:r>
            <a:r>
              <a:rPr lang="en-US" altLang="zh-CN" sz="2400" b="1" dirty="0" smtClean="0"/>
              <a:t>110111</a:t>
            </a: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定义：表示键盘上</a:t>
            </a:r>
            <a:r>
              <a:rPr lang="en-US" altLang="zh-CN" sz="2400" b="1" dirty="0" smtClean="0"/>
              <a:t>128</a:t>
            </a:r>
            <a:r>
              <a:rPr lang="zh-CN" altLang="en-US" sz="2400" b="1" dirty="0" smtClean="0"/>
              <a:t>个字符的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位二进制编码，称为美国标准信息交换码，简称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2.2 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非数值型数据的逻辑表示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-134639"/>
            <a:ext cx="138510" cy="2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53" tIns="34276" rIns="68553" bIns="34276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836712"/>
            <a:ext cx="89289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常用的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编码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字符</a:t>
            </a:r>
            <a:r>
              <a:rPr lang="en-US" altLang="zh-CN" sz="2400" b="1" dirty="0" smtClean="0"/>
              <a:t>0-9:30H~39H,</a:t>
            </a:r>
            <a:r>
              <a:rPr lang="zh-CN" altLang="en-US" sz="2400" b="1" dirty="0" smtClean="0"/>
              <a:t>缓冲存储区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”</a:t>
            </a:r>
            <a:r>
              <a:rPr lang="en-US" altLang="zh-CN" sz="2400" b="1" dirty="0" smtClean="0"/>
              <a:t>~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”：</a:t>
            </a:r>
            <a:r>
              <a:rPr lang="en-US" altLang="zh-CN" sz="2400" b="1" dirty="0" smtClean="0"/>
              <a:t>41H~5AH</a:t>
            </a:r>
          </a:p>
          <a:p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”</a:t>
            </a:r>
            <a:r>
              <a:rPr lang="en-US" altLang="zh-CN" sz="2400" b="1" dirty="0" smtClean="0"/>
              <a:t>~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”：</a:t>
            </a:r>
            <a:r>
              <a:rPr lang="en-US" altLang="zh-CN" sz="2400" b="1" dirty="0" smtClean="0"/>
              <a:t>61H~7AH</a:t>
            </a:r>
          </a:p>
          <a:p>
            <a:r>
              <a:rPr lang="zh-CN" altLang="en-US" sz="2400" b="1" dirty="0" smtClean="0"/>
              <a:t>换行符：</a:t>
            </a:r>
            <a:r>
              <a:rPr lang="en-US" altLang="zh-CN" sz="2400" b="1" dirty="0" smtClean="0"/>
              <a:t>0AH</a:t>
            </a:r>
          </a:p>
          <a:p>
            <a:r>
              <a:rPr lang="zh-CN" altLang="en-US" sz="2400" b="1" dirty="0" smtClean="0"/>
              <a:t>回车符：</a:t>
            </a:r>
            <a:r>
              <a:rPr lang="en-US" altLang="zh-CN" sz="2400" b="1" dirty="0" smtClean="0"/>
              <a:t>0DH</a:t>
            </a:r>
          </a:p>
          <a:p>
            <a:r>
              <a:rPr lang="zh-CN" altLang="en-US" sz="2400" b="1" dirty="0" smtClean="0"/>
              <a:t>其他及含义：表</a:t>
            </a:r>
            <a:r>
              <a:rPr lang="en-US" altLang="zh-CN" sz="2400" b="1" dirty="0" smtClean="0"/>
              <a:t>1-5</a:t>
            </a:r>
            <a:r>
              <a:rPr lang="zh-CN" altLang="en-US" sz="2400" b="1" dirty="0" smtClean="0"/>
              <a:t>；表</a:t>
            </a:r>
            <a:r>
              <a:rPr lang="en-US" altLang="zh-CN" sz="2400" b="1" dirty="0" smtClean="0"/>
              <a:t>1-6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①逻辑抽象过程。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：逻辑条件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ii.</a:t>
            </a:r>
            <a:r>
              <a:rPr lang="zh-CN" altLang="en-US" sz="2400" b="1" dirty="0" smtClean="0"/>
              <a:t>逻辑关系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iii.</a:t>
            </a:r>
            <a:r>
              <a:rPr lang="zh-CN" altLang="en-US" sz="2400" b="1" dirty="0" smtClean="0"/>
              <a:t>逻辑结果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如何获得上述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个对象。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逻辑代数的定义</a:t>
            </a:r>
            <a:endParaRPr lang="en-US" altLang="zh-CN" sz="2400" b="1" dirty="0" smtClean="0"/>
          </a:p>
          <a:p>
            <a:r>
              <a:rPr lang="en-US" altLang="zh-CN" sz="2400" dirty="0" smtClean="0"/>
              <a:t>    </a:t>
            </a:r>
            <a:r>
              <a:rPr lang="zh-CN" altLang="zh-CN" sz="2400" b="1" dirty="0" smtClean="0"/>
              <a:t>逻辑代数又称布尔代数，由英国数学家乔治</a:t>
            </a:r>
            <a:r>
              <a:rPr lang="en-US" altLang="zh-CN" sz="2400" b="1" dirty="0" smtClean="0"/>
              <a:t>·</a:t>
            </a:r>
            <a:r>
              <a:rPr lang="zh-CN" altLang="zh-CN" sz="2400" b="1" dirty="0" smtClean="0"/>
              <a:t>布尔把数学的形式化方法应用到逻辑学领域而建立起来的一门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/>
              <a:t>应用数学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，是按一定的逻辑关系进行运算的代数，是分析和设计数字电路的数学工具。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en-US" sz="2400" b="1" dirty="0" smtClean="0"/>
              <a:t>逻辑常量只有两个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，仅表示状态、条件或对立 的结果取值。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④</a:t>
            </a:r>
            <a:r>
              <a:rPr lang="zh-CN" altLang="en-US" sz="2400" b="1" dirty="0" smtClean="0"/>
              <a:t>狭义逻辑的基本运算只有三种：与、或、非，其他逻辑运算由这三种运算复合而成。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⑤</a:t>
            </a:r>
            <a:r>
              <a:rPr lang="zh-CN" altLang="en-US" sz="2400" b="1" dirty="0" smtClean="0"/>
              <a:t>与、或、非等一些逻辑运算在电子市场都有与之对应的逻辑门元件，用来设计组成数字系统。</a:t>
            </a:r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3.0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逻辑代数的初步认识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    和以前学过的代数运算研究内容一样，逻辑代数主要研究常量、逻辑变量、逻辑运算关系、运算符、逻辑表达式（函数）。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逻辑常量：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，表示逻辑条件变量、逻辑结果变量、状态等的两种对立的取值，也可以并列组合构成编码。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逻辑变量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）定义：无法确定或变化的逻辑条件、逻辑结果、编码包含的二进制数据。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）表示：以字母开头，以字母、数字组合而成，本书一般采用单大写字母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，或者对于同类数据，可采用同一单大写字母，按照数字顺序以下标排列的方法，如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）分类：</a:t>
            </a:r>
            <a:endParaRPr lang="en-US" altLang="zh-CN" sz="2400" b="1" dirty="0" smtClean="0"/>
          </a:p>
          <a:p>
            <a:r>
              <a:rPr lang="zh-CN" altLang="zh-CN" sz="2400" b="1" dirty="0"/>
              <a:t>❶</a:t>
            </a:r>
            <a:r>
              <a:rPr lang="zh-CN" altLang="en-US" sz="2400" b="1" dirty="0" smtClean="0"/>
              <a:t>逻辑条件变量：也可看做数字电路的输入变量，自变量。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❷</a:t>
            </a:r>
            <a:r>
              <a:rPr lang="zh-CN" altLang="en-US" sz="2400" b="1" dirty="0" smtClean="0"/>
              <a:t>逻辑结果变量：也可以看做数字电路的输出变量，因变量。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）逻辑表达式（逻辑函数）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Y=F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为逻辑条件，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为逻辑结果，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为逻辑关系。</a:t>
            </a:r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逻辑代数的基础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836712"/>
            <a:ext cx="8928992" cy="6087372"/>
          </a:xfrm>
          <a:prstGeom prst="rect">
            <a:avLst/>
          </a:prstGeom>
          <a:blipFill rotWithShape="1">
            <a:blip r:embed="rId2" cstate="print"/>
            <a:stretch>
              <a:fillRect l="-1093" t="-801" r="-4372" b="-901"/>
            </a:stretch>
          </a:blipFill>
        </p:spPr>
        <p:txBody>
          <a:bodyPr/>
          <a:lstStyle/>
          <a:p>
            <a:r>
              <a:rPr lang="zh-CN" altLang="en-US" smtClean="0">
                <a:noFill/>
              </a:rPr>
              <a:t>            </a:t>
            </a:r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76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5400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④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非门的国家标准符号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⑤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非门的国际标准符号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❺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逻辑元件（逻辑门）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    实现逻辑运算的数字元件，由塑料外壳封装而成，引出逻辑金属引脚。如逻辑非门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74HC04.</a:t>
            </a: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    逻辑</a:t>
            </a:r>
            <a:r>
              <a:rPr lang="zh-CN" altLang="en-US" sz="2400" b="1" dirty="0">
                <a:solidFill>
                  <a:prstClr val="black"/>
                </a:solidFill>
              </a:rPr>
              <a:t>门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元件目前在市场上包括由三极管耦合而成的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TTL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系列及以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MOS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管交叉耦合而成的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CMOS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系列。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TTL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系列购买的型号一般由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74LS+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数字组成；而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CMOS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系列则</a:t>
            </a:r>
            <a:r>
              <a:rPr lang="zh-CN" altLang="en-US" sz="2400" b="1" dirty="0">
                <a:solidFill>
                  <a:prstClr val="black"/>
                </a:solidFill>
              </a:rPr>
              <a:t>由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74HC+</a:t>
            </a:r>
            <a:r>
              <a:rPr lang="zh-CN" altLang="en-US" sz="2400" b="1" dirty="0">
                <a:solidFill>
                  <a:prstClr val="black"/>
                </a:solidFill>
              </a:rPr>
              <a:t>数字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组成，或者是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CD+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数字，或者是数字自身组成等。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①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逻辑非门的逻辑</a:t>
            </a:r>
            <a:r>
              <a:rPr lang="zh-CN" altLang="en-US" sz="2400" b="1" smtClean="0">
                <a:solidFill>
                  <a:prstClr val="black"/>
                </a:solidFill>
              </a:rPr>
              <a:t>门元件（如图）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②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逻辑非</a:t>
            </a:r>
            <a:r>
              <a:rPr lang="zh-CN" altLang="en-US" sz="2400" b="1" smtClean="0">
                <a:solidFill>
                  <a:prstClr val="black"/>
                </a:solidFill>
              </a:rPr>
              <a:t>的内部功能结构图和功能分析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③自定义并绘制非门逻辑符号：与实物元件引脚相对应，设计时提倡。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5580112" y="836712"/>
          <a:ext cx="3312368" cy="68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Visio" r:id="rId3" imgW="1594811" imgH="338767" progId="Visio.Drawing.11">
                  <p:embed/>
                </p:oleObj>
              </mc:Choice>
              <mc:Fallback>
                <p:oleObj name="Visio" r:id="rId3" imgW="1594811" imgH="33876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836712"/>
                        <a:ext cx="3312368" cy="682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724128" y="1329662"/>
            <a:ext cx="32403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）国家标准的逻辑符号              （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）国际标准的逻辑符号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19872" y="1196752"/>
            <a:ext cx="2304256" cy="0"/>
          </a:xfrm>
          <a:prstGeom prst="straightConnector1">
            <a:avLst/>
          </a:prstGeom>
          <a:ln w="825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1556792"/>
            <a:ext cx="27718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16216" y="1628800"/>
            <a:ext cx="1188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非门逻辑门实物图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267744" y="2636912"/>
            <a:ext cx="4104456" cy="288032"/>
          </a:xfrm>
          <a:prstGeom prst="straightConnector1">
            <a:avLst/>
          </a:prstGeom>
          <a:ln w="825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99992" y="2924944"/>
            <a:ext cx="2160240" cy="2592288"/>
          </a:xfrm>
          <a:prstGeom prst="straightConnector1">
            <a:avLst/>
          </a:prstGeom>
          <a:ln w="825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86082" y="3356992"/>
            <a:ext cx="2657918" cy="168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endCxn id="60421" idx="1"/>
          </p:cNvCxnSpPr>
          <p:nvPr/>
        </p:nvCxnSpPr>
        <p:spPr>
          <a:xfrm flipV="1">
            <a:off x="4860032" y="4197301"/>
            <a:ext cx="1626050" cy="1535955"/>
          </a:xfrm>
          <a:prstGeom prst="straightConnector1">
            <a:avLst/>
          </a:prstGeom>
          <a:ln w="825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308304" y="4149080"/>
            <a:ext cx="1188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内部原理图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5085184"/>
            <a:ext cx="216024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>
            <a:off x="1187624" y="6189092"/>
            <a:ext cx="5112568" cy="48220"/>
          </a:xfrm>
          <a:prstGeom prst="straightConnector1">
            <a:avLst/>
          </a:prstGeom>
          <a:ln w="825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）逻辑与运算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定义：仅当决定事件（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）发生的所有条件（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……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）均满足时，事件（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）才发生，换言之，只要一个条件不满足，事件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不发生。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表达式：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F=A▪B</a:t>
            </a:r>
            <a:r>
              <a:rPr lang="en-US" altLang="zh-CN" sz="2400" b="1" dirty="0">
                <a:solidFill>
                  <a:prstClr val="black"/>
                </a:solidFill>
              </a:rPr>
              <a:t> ▪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en-US" altLang="zh-CN" sz="2400" b="1" dirty="0">
                <a:solidFill>
                  <a:prstClr val="black"/>
                </a:solidFill>
              </a:rPr>
              <a:t> ▪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……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；其中</a:t>
            </a:r>
            <a:r>
              <a:rPr lang="en-US" altLang="zh-CN" sz="2400" b="1" dirty="0">
                <a:solidFill>
                  <a:prstClr val="black"/>
                </a:solidFill>
              </a:rPr>
              <a:t>▪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为运算符，如果全是单大写字母，运算符可以省略。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为输入变量，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为输出变量。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dirty="0" smtClean="0"/>
              <a:t>❸</a:t>
            </a:r>
            <a:r>
              <a:rPr lang="zh-CN" altLang="en-US" sz="2400" b="1" dirty="0" smtClean="0"/>
              <a:t>运算规则：</a:t>
            </a:r>
            <a:r>
              <a:rPr lang="en-US" altLang="zh-CN" sz="2400" b="1" dirty="0" smtClean="0"/>
              <a:t>0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▪0=0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 ▪1=1 ▪0=0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 ▪1=1</a:t>
            </a:r>
            <a:endParaRPr lang="en-US" altLang="zh-CN" sz="2400" b="1" dirty="0" smtClean="0"/>
          </a:p>
          <a:p>
            <a:r>
              <a:rPr lang="zh-CN" altLang="en-US" sz="2400" dirty="0" smtClean="0"/>
              <a:t>❹利用</a:t>
            </a:r>
            <a:r>
              <a:rPr lang="zh-CN" altLang="en-US" sz="2400" b="1" dirty="0" smtClean="0"/>
              <a:t>规则对与表达式进行分析：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的与表达式必为          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②当</a:t>
            </a:r>
            <a:r>
              <a:rPr lang="en-US" altLang="zh-CN" sz="2400" b="1" dirty="0" smtClean="0"/>
              <a:t>A=0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的与表达式必为</a:t>
            </a: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③当</a:t>
            </a:r>
            <a:r>
              <a:rPr lang="en-US" altLang="zh-CN" sz="2400" b="1" dirty="0" smtClean="0"/>
              <a:t>A=1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B=0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的与表达式必为</a:t>
            </a: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④当</a:t>
            </a:r>
            <a:r>
              <a:rPr lang="en-US" altLang="zh-CN" sz="2400" b="1" dirty="0" smtClean="0"/>
              <a:t>A=1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F=1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的与表达式必为</a:t>
            </a:r>
            <a:r>
              <a:rPr lang="en-US" altLang="zh-CN" sz="2400" b="1" dirty="0" smtClean="0"/>
              <a:t>AB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dirty="0" smtClean="0"/>
              <a:t>反之，亦然。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结论：对于一个与的表达式成立，与项变量取值为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，用变量的非表示；取值为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，用对应的变量直接表示。所有变量相与构成与项。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36096" y="4077072"/>
          <a:ext cx="648072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9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077072"/>
                        <a:ext cx="648072" cy="419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5436096" y="4509120"/>
          <a:ext cx="649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509120"/>
                        <a:ext cx="6492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436096" y="4869160"/>
          <a:ext cx="649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869160"/>
                        <a:ext cx="6492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44644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</a:t>
            </a:r>
            <a:r>
              <a:rPr lang="zh-CN" altLang="en-US" sz="2400" b="1" smtClean="0">
                <a:solidFill>
                  <a:prstClr val="black"/>
                </a:solidFill>
              </a:rPr>
              <a:t>逻辑与运算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举例：由变量</a:t>
            </a:r>
            <a:r>
              <a:rPr lang="en-US" altLang="zh-CN" sz="2400" b="1" smtClean="0">
                <a:solidFill>
                  <a:prstClr val="black"/>
                </a:solidFill>
              </a:rPr>
              <a:t>C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E</a:t>
            </a:r>
            <a:r>
              <a:rPr lang="zh-CN" altLang="en-US" sz="2400" b="1" smtClean="0">
                <a:solidFill>
                  <a:prstClr val="black"/>
                </a:solidFill>
              </a:rPr>
              <a:t>组成的与项，当</a:t>
            </a:r>
            <a:r>
              <a:rPr lang="en-US" altLang="zh-CN" sz="2400" b="1" smtClean="0">
                <a:solidFill>
                  <a:prstClr val="black"/>
                </a:solidFill>
              </a:rPr>
              <a:t>CD=00</a:t>
            </a:r>
            <a:r>
              <a:rPr lang="zh-CN" altLang="en-US" sz="2400" b="1" smtClean="0">
                <a:solidFill>
                  <a:prstClr val="black"/>
                </a:solidFill>
              </a:rPr>
              <a:t>；</a:t>
            </a:r>
            <a:r>
              <a:rPr lang="en-US" altLang="zh-CN" sz="2400" b="1" smtClean="0">
                <a:solidFill>
                  <a:prstClr val="black"/>
                </a:solidFill>
              </a:rPr>
              <a:t>E=1</a:t>
            </a:r>
            <a:r>
              <a:rPr lang="zh-CN" altLang="en-US" sz="2400" b="1" smtClean="0">
                <a:solidFill>
                  <a:prstClr val="black"/>
                </a:solidFill>
              </a:rPr>
              <a:t>时，输出</a:t>
            </a:r>
            <a:r>
              <a:rPr lang="en-US" altLang="zh-CN" sz="2400" b="1" smtClean="0">
                <a:solidFill>
                  <a:prstClr val="black"/>
                </a:solidFill>
              </a:rPr>
              <a:t>F=1</a:t>
            </a:r>
            <a:r>
              <a:rPr lang="zh-CN" altLang="en-US" sz="2400" b="1" smtClean="0">
                <a:solidFill>
                  <a:prstClr val="black"/>
                </a:solidFill>
              </a:rPr>
              <a:t>，则其表达式是</a:t>
            </a:r>
            <a:r>
              <a:rPr lang="zh-CN" altLang="en-US" sz="2400" b="1" u="sng" smtClean="0">
                <a:solidFill>
                  <a:prstClr val="black"/>
                </a:solidFill>
              </a:rPr>
              <a:t>              </a:t>
            </a:r>
            <a:r>
              <a:rPr lang="zh-CN" altLang="en-US" sz="2400" b="1" smtClean="0">
                <a:solidFill>
                  <a:prstClr val="black"/>
                </a:solidFill>
              </a:rPr>
              <a:t>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说明：</a:t>
            </a:r>
            <a:r>
              <a:rPr lang="zh-CN" altLang="en-US" sz="2200" b="1" smtClean="0">
                <a:solidFill>
                  <a:srgbClr val="7030A0"/>
                </a:solidFill>
              </a:rPr>
              <a:t>对于真值表中的数值，每一行中输入变量因为是同时取值的，也就是条件同时成立的，所以输入变量之间是逻辑与的关系，如果对应输出为</a:t>
            </a:r>
            <a:r>
              <a:rPr lang="en-US" altLang="zh-CN" sz="2200" b="1" smtClean="0">
                <a:solidFill>
                  <a:srgbClr val="7030A0"/>
                </a:solidFill>
              </a:rPr>
              <a:t>1</a:t>
            </a:r>
            <a:r>
              <a:rPr lang="zh-CN" altLang="en-US" sz="2200" b="1" smtClean="0">
                <a:solidFill>
                  <a:srgbClr val="7030A0"/>
                </a:solidFill>
              </a:rPr>
              <a:t>，表示该项有效，根据上述推理写出它的与项即可。</a:t>
            </a:r>
            <a:endParaRPr lang="en-US" altLang="zh-CN" sz="2200" b="1" smtClean="0">
              <a:solidFill>
                <a:srgbClr val="7030A0"/>
              </a:solidFill>
            </a:endParaRPr>
          </a:p>
          <a:p>
            <a:r>
              <a:rPr lang="zh-CN" altLang="en-US" sz="2400" b="1" smtClean="0"/>
              <a:t>❺逻辑符号</a:t>
            </a:r>
            <a:endParaRPr lang="en-US" altLang="zh-CN" sz="2400" b="1" smtClean="0"/>
          </a:p>
          <a:p>
            <a:r>
              <a:rPr lang="zh-CN" altLang="en-US" sz="2400" b="1" smtClean="0"/>
              <a:t>逻辑门的国内与国际</a:t>
            </a:r>
            <a:endParaRPr lang="en-US" altLang="zh-CN" sz="2400" b="1" smtClean="0"/>
          </a:p>
          <a:p>
            <a:r>
              <a:rPr lang="zh-CN" altLang="en-US" sz="2400" b="1" smtClean="0"/>
              <a:t>标准逻辑符号如左图所示。</a:t>
            </a:r>
            <a:endParaRPr lang="en-US" altLang="zh-CN" sz="2400" b="1" smtClean="0"/>
          </a:p>
          <a:p>
            <a:r>
              <a:rPr lang="zh-CN" altLang="en-US" sz="2400" b="1" smtClean="0"/>
              <a:t>❻实物元件（</a:t>
            </a:r>
            <a:r>
              <a:rPr lang="en-US" altLang="zh-CN" sz="2400" b="1" smtClean="0"/>
              <a:t>74HC08</a:t>
            </a:r>
            <a:r>
              <a:rPr lang="zh-CN" altLang="en-US" sz="2400" b="1" smtClean="0"/>
              <a:t>）、内部功能结构、外围特性、自定义符号：如图所示。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4572000" y="2564904"/>
          <a:ext cx="457200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" name="Visio" r:id="rId3" imgW="2818993" imgH="508555" progId="Visio.Drawing.11">
                  <p:embed/>
                </p:oleObj>
              </mc:Choice>
              <mc:Fallback>
                <p:oleObj name="Visio" r:id="rId3" imgW="2818993" imgH="50855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4904"/>
                        <a:ext cx="457200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2000" y="3429000"/>
            <a:ext cx="20162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（</a:t>
            </a:r>
            <a:r>
              <a:rPr lang="en-US" altLang="zh-CN" smtClean="0"/>
              <a:t>a</a:t>
            </a:r>
            <a:r>
              <a:rPr lang="zh-CN" altLang="zh-CN" smtClean="0"/>
              <a:t>）国家标准的与符号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99784" y="3284984"/>
            <a:ext cx="194421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（</a:t>
            </a:r>
            <a:r>
              <a:rPr lang="en-US" altLang="zh-CN" smtClean="0"/>
              <a:t>b</a:t>
            </a:r>
            <a:r>
              <a:rPr lang="zh-CN" altLang="zh-CN" smtClean="0"/>
              <a:t>）国际标准的与符号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6" y="908720"/>
          <a:ext cx="2232248" cy="150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"/>
                <a:gridCol w="347239"/>
                <a:gridCol w="297633"/>
                <a:gridCol w="1289743"/>
              </a:tblGrid>
              <a:tr h="300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与表达式</a:t>
                      </a:r>
                      <a:endParaRPr lang="zh-CN" altLang="en-US"/>
                    </a:p>
                  </a:txBody>
                  <a:tcPr/>
                </a:tc>
              </a:tr>
              <a:tr h="3008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8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无效项</a:t>
                      </a:r>
                      <a:endParaRPr lang="zh-CN" altLang="en-US"/>
                    </a:p>
                  </a:txBody>
                  <a:tcPr/>
                </a:tc>
              </a:tr>
              <a:tr h="3008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无效项</a:t>
                      </a:r>
                      <a:endParaRPr lang="zh-CN" altLang="en-US"/>
                    </a:p>
                  </a:txBody>
                  <a:tcPr/>
                </a:tc>
              </a:tr>
              <a:tr h="30080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3491880" y="1772816"/>
            <a:ext cx="1440160" cy="24482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987824" y="3140968"/>
            <a:ext cx="1728192" cy="2160240"/>
          </a:xfrm>
          <a:prstGeom prst="straightConnector1">
            <a:avLst/>
          </a:prstGeom>
          <a:ln w="762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6228184" y="1196752"/>
          <a:ext cx="57606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7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196752"/>
                        <a:ext cx="576064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3789040"/>
            <a:ext cx="1285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932040" y="5013176"/>
            <a:ext cx="10801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与</a:t>
            </a:r>
            <a:r>
              <a:rPr lang="zh-CN" altLang="en-US" smtClean="0"/>
              <a:t>元件实体</a:t>
            </a:r>
            <a:endParaRPr lang="zh-CN" alt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4716016" y="5057800"/>
          <a:ext cx="151216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name="Visio" r:id="rId8" imgW="2514330" imgH="3511490" progId="Visio.Drawing.11">
                  <p:embed/>
                </p:oleObj>
              </mc:Choice>
              <mc:Fallback>
                <p:oleObj name="Visio" r:id="rId8" imgW="2514330" imgH="351149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57800"/>
                        <a:ext cx="1512168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1187624" y="4509120"/>
            <a:ext cx="3600400" cy="11521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32040" y="6565612"/>
            <a:ext cx="12241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内部功能结构</a:t>
            </a:r>
            <a:endParaRPr lang="zh-CN" altLang="en-US"/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4725144"/>
            <a:ext cx="2362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804248" y="6381328"/>
            <a:ext cx="15121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自定义逻辑符号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逻辑的抽象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6163197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200" dirty="0" smtClean="0"/>
              <a:t>    </a:t>
            </a:r>
            <a:r>
              <a:rPr lang="zh-CN" altLang="zh-CN" sz="2200" b="1" dirty="0" smtClean="0"/>
              <a:t>这里提到的</a:t>
            </a:r>
            <a:r>
              <a:rPr lang="en-US" altLang="zh-CN" sz="2200" b="1" dirty="0" smtClean="0"/>
              <a:t>“0”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“1”</a:t>
            </a:r>
            <a:r>
              <a:rPr lang="zh-CN" altLang="zh-CN" sz="2200" b="1" dirty="0" smtClean="0"/>
              <a:t>，不是数值型数据，是表示两种对立状态的数字。</a:t>
            </a:r>
          </a:p>
          <a:p>
            <a:r>
              <a:rPr lang="en-US" altLang="zh-CN" sz="2200" b="1" dirty="0" smtClean="0"/>
              <a:t>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）电路的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表示：</a:t>
            </a:r>
            <a:r>
              <a:rPr lang="zh-CN" altLang="zh-CN" sz="2200" b="1" dirty="0" smtClean="0"/>
              <a:t>如果某电路中只有两种稳定的电压：高电平和低电平，在研究时可用数字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与之一一对应表示，从而将对电平的研究转化到对数字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（常量、变量）</a:t>
            </a:r>
            <a:r>
              <a:rPr lang="zh-CN" altLang="zh-CN" sz="2200" b="1" dirty="0" smtClean="0"/>
              <a:t>的研究，将对电路内部规律的研究转换为由数字延展的数学规律的研究，这种电路称为数字电路。在数字电路中只存在高电平和低电平两种对立的、相反的电平状态，那么表示它们的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两个数值并不代表具体的数值大小，而是相反的、对立的两种条件</a:t>
            </a:r>
            <a:r>
              <a:rPr lang="zh-CN" altLang="en-US" sz="2200" b="1" dirty="0" smtClean="0"/>
              <a:t>、</a:t>
            </a:r>
            <a:r>
              <a:rPr lang="zh-CN" altLang="zh-CN" sz="2200" b="1" dirty="0" smtClean="0"/>
              <a:t>状态</a:t>
            </a:r>
            <a:r>
              <a:rPr lang="zh-CN" altLang="en-US" sz="2200" b="1" dirty="0" smtClean="0"/>
              <a:t>（电平输入）及结果（电平输出）</a:t>
            </a:r>
            <a:r>
              <a:rPr lang="zh-CN" altLang="zh-CN" sz="2200" b="1" dirty="0" smtClean="0"/>
              <a:t>。</a:t>
            </a:r>
          </a:p>
          <a:p>
            <a:r>
              <a:rPr lang="en-US" altLang="zh-CN" sz="2200" b="1" dirty="0" smtClean="0"/>
              <a:t>    </a:t>
            </a:r>
            <a:r>
              <a:rPr lang="zh-CN" altLang="zh-CN" sz="2200" b="1" dirty="0" smtClean="0"/>
              <a:t>对于逻辑分析过程，一般要根据多个条件的满足与否，决定结果的成立与否，每个条件具有</a:t>
            </a:r>
            <a:r>
              <a:rPr lang="en-US" altLang="zh-CN" sz="2200" b="1" dirty="0" smtClean="0"/>
              <a:t>“</a:t>
            </a:r>
            <a:r>
              <a:rPr lang="zh-CN" altLang="zh-CN" sz="2200" b="1" dirty="0" smtClean="0"/>
              <a:t>满足</a:t>
            </a:r>
            <a:r>
              <a:rPr lang="en-US" altLang="zh-CN" sz="2200" b="1" dirty="0" smtClean="0"/>
              <a:t>”</a:t>
            </a:r>
            <a:r>
              <a:rPr lang="zh-CN" altLang="zh-CN" sz="2200" b="1" dirty="0" smtClean="0"/>
              <a:t>和</a:t>
            </a:r>
            <a:r>
              <a:rPr lang="en-US" altLang="zh-CN" sz="2200" b="1" dirty="0" smtClean="0"/>
              <a:t>“</a:t>
            </a:r>
            <a:r>
              <a:rPr lang="zh-CN" altLang="zh-CN" sz="2200" b="1" dirty="0" smtClean="0"/>
              <a:t>不满足</a:t>
            </a:r>
            <a:r>
              <a:rPr lang="en-US" altLang="zh-CN" sz="2200" b="1" dirty="0" smtClean="0"/>
              <a:t>”</a:t>
            </a:r>
            <a:r>
              <a:rPr lang="zh-CN" altLang="zh-CN" sz="2200" b="1" dirty="0" smtClean="0"/>
              <a:t>两种取值，结果具有</a:t>
            </a:r>
            <a:r>
              <a:rPr lang="en-US" altLang="zh-CN" sz="2200" b="1" dirty="0" smtClean="0"/>
              <a:t>“</a:t>
            </a:r>
            <a:r>
              <a:rPr lang="zh-CN" altLang="zh-CN" sz="2200" b="1" dirty="0" smtClean="0"/>
              <a:t>成立</a:t>
            </a:r>
            <a:r>
              <a:rPr lang="en-US" altLang="zh-CN" sz="2200" b="1" dirty="0" smtClean="0"/>
              <a:t>”</a:t>
            </a:r>
            <a:r>
              <a:rPr lang="zh-CN" altLang="zh-CN" sz="2200" b="1" dirty="0" smtClean="0"/>
              <a:t>和</a:t>
            </a:r>
            <a:r>
              <a:rPr lang="en-US" altLang="zh-CN" sz="2200" b="1" dirty="0" smtClean="0"/>
              <a:t>“</a:t>
            </a:r>
            <a:r>
              <a:rPr lang="zh-CN" altLang="zh-CN" sz="2200" b="1" dirty="0" smtClean="0"/>
              <a:t>不成立</a:t>
            </a:r>
            <a:r>
              <a:rPr lang="en-US" altLang="zh-CN" sz="2200" b="1" dirty="0" smtClean="0"/>
              <a:t>”</a:t>
            </a:r>
            <a:r>
              <a:rPr lang="zh-CN" altLang="zh-CN" sz="2200" b="1" dirty="0" smtClean="0"/>
              <a:t>两种取值，条件与结果都具有二值性，所以条件和结果都可以用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两个数字进行表示。</a:t>
            </a:r>
          </a:p>
          <a:p>
            <a:r>
              <a:rPr lang="en-US" altLang="zh-CN" sz="2200" b="1" dirty="0" smtClean="0"/>
              <a:t>   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逻辑的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表示：</a:t>
            </a:r>
            <a:r>
              <a:rPr lang="zh-CN" altLang="zh-CN" sz="2200" b="1" dirty="0" smtClean="0"/>
              <a:t>无论是电路中的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，还是逻辑分析过程中的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，都是某个过程中对立且仅有的两个逻辑常量，也就是说常量具有二值性，而且是相反的两种条件或状态。这种常量存在于逻辑问题的抽象过程中。</a:t>
            </a:r>
            <a:r>
              <a:rPr lang="en-US" altLang="zh-CN" sz="2200" b="1" dirty="0" smtClean="0"/>
              <a:t>0</a:t>
            </a:r>
            <a:r>
              <a:rPr lang="zh-CN" altLang="zh-CN" sz="2200" b="1" dirty="0" smtClean="0"/>
              <a:t>、</a:t>
            </a:r>
            <a:r>
              <a:rPr lang="en-US" altLang="zh-CN" sz="2200" b="1" dirty="0" smtClean="0"/>
              <a:t>1</a:t>
            </a:r>
            <a:r>
              <a:rPr lang="zh-CN" altLang="zh-CN" sz="2200" b="1" dirty="0" smtClean="0"/>
              <a:t>是逻辑学的两个常量，也是全部常量。我们可以通过对逻辑学的研究，寻找一定的逻辑规律，同时研究数字电路与逻辑学的关系，研究是否可以用逻辑学的规律去实现数字电路的分析与设计。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在图中，</a:t>
            </a:r>
            <a:r>
              <a:rPr lang="en-US" altLang="zh-CN" sz="2400" b="1" dirty="0" smtClean="0"/>
              <a:t>VCC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14#</a:t>
            </a:r>
            <a:r>
              <a:rPr lang="zh-CN" altLang="zh-CN" sz="2400" b="1" dirty="0" smtClean="0"/>
              <a:t>）表示连接</a:t>
            </a:r>
            <a:r>
              <a:rPr lang="en-US" altLang="zh-CN" sz="2400" b="1" dirty="0" smtClean="0"/>
              <a:t>+5V</a:t>
            </a:r>
            <a:r>
              <a:rPr lang="zh-CN" altLang="zh-CN" sz="2400" b="1" dirty="0" smtClean="0"/>
              <a:t>电源正极引脚；而</a:t>
            </a:r>
            <a:r>
              <a:rPr lang="en-US" altLang="zh-CN" sz="2400" b="1" dirty="0" smtClean="0"/>
              <a:t>GND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7#</a:t>
            </a:r>
            <a:r>
              <a:rPr lang="zh-CN" altLang="zh-CN" sz="2400" b="1" dirty="0" smtClean="0"/>
              <a:t>）表示连接电源负极的引脚，引入电压约为</a:t>
            </a:r>
            <a:r>
              <a:rPr lang="en-US" altLang="zh-CN" sz="2400" b="1" dirty="0" smtClean="0"/>
              <a:t>0V</a:t>
            </a:r>
            <a:r>
              <a:rPr lang="zh-CN" altLang="zh-CN" sz="2400" b="1" dirty="0" smtClean="0"/>
              <a:t>； </a:t>
            </a:r>
            <a:r>
              <a:rPr lang="en-US" altLang="zh-CN" sz="2400" b="1" dirty="0" smtClean="0"/>
              <a:t>1A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1#</a:t>
            </a:r>
            <a:r>
              <a:rPr lang="zh-CN" altLang="zh-CN" sz="2400" b="1" dirty="0" smtClean="0"/>
              <a:t>）、</a:t>
            </a:r>
            <a:r>
              <a:rPr lang="en-US" altLang="zh-CN" sz="2400" b="1" dirty="0" smtClean="0"/>
              <a:t>1B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2#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个与门的两针输入，</a:t>
            </a:r>
            <a:r>
              <a:rPr lang="en-US" altLang="zh-CN" sz="2400" b="1" dirty="0" smtClean="0"/>
              <a:t>1Y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3#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个与门的输出；</a:t>
            </a:r>
            <a:r>
              <a:rPr lang="en-US" altLang="zh-CN" sz="2400" b="1" dirty="0" smtClean="0"/>
              <a:t>2A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4#</a:t>
            </a:r>
            <a:r>
              <a:rPr lang="zh-CN" altLang="zh-CN" sz="2400" b="1" dirty="0" smtClean="0"/>
              <a:t>）、</a:t>
            </a:r>
            <a:r>
              <a:rPr lang="en-US" altLang="zh-CN" sz="2400" b="1" dirty="0" smtClean="0"/>
              <a:t>2B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5#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个与门的两针输入，</a:t>
            </a:r>
            <a:r>
              <a:rPr lang="en-US" altLang="zh-CN" sz="2400" b="1" dirty="0" smtClean="0"/>
              <a:t>2Y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6#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个与门的输出；</a:t>
            </a:r>
            <a:r>
              <a:rPr lang="en-US" altLang="zh-CN" sz="2400" b="1" dirty="0" smtClean="0"/>
              <a:t>3A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9#</a:t>
            </a:r>
            <a:r>
              <a:rPr lang="zh-CN" altLang="zh-CN" sz="2400" b="1" dirty="0" smtClean="0"/>
              <a:t>）、</a:t>
            </a:r>
            <a:r>
              <a:rPr lang="en-US" altLang="zh-CN" sz="2400" b="1" dirty="0" smtClean="0"/>
              <a:t>3B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10#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个与门的两针输入，</a:t>
            </a:r>
            <a:r>
              <a:rPr lang="en-US" altLang="zh-CN" sz="2400" b="1" dirty="0" smtClean="0"/>
              <a:t>3Y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8#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个与门的输出；</a:t>
            </a:r>
            <a:r>
              <a:rPr lang="en-US" altLang="zh-CN" sz="2400" b="1" dirty="0" smtClean="0"/>
              <a:t>4A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12#</a:t>
            </a:r>
            <a:r>
              <a:rPr lang="zh-CN" altLang="zh-CN" sz="2400" b="1" dirty="0" smtClean="0"/>
              <a:t>）、</a:t>
            </a:r>
            <a:r>
              <a:rPr lang="en-US" altLang="zh-CN" sz="2400" b="1" dirty="0" smtClean="0"/>
              <a:t>4B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13#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4</a:t>
            </a:r>
            <a:r>
              <a:rPr lang="zh-CN" altLang="zh-CN" sz="2400" b="1" dirty="0" smtClean="0"/>
              <a:t>个与门的两针输入，</a:t>
            </a:r>
            <a:r>
              <a:rPr lang="en-US" altLang="zh-CN" sz="2400" b="1" dirty="0" smtClean="0"/>
              <a:t>4Y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11#</a:t>
            </a:r>
            <a:r>
              <a:rPr lang="zh-CN" altLang="zh-CN" sz="2400" b="1" dirty="0" smtClean="0"/>
              <a:t>）代表第</a:t>
            </a:r>
            <a:r>
              <a:rPr lang="en-US" altLang="zh-CN" sz="2400" b="1" dirty="0" smtClean="0"/>
              <a:t>4</a:t>
            </a:r>
            <a:r>
              <a:rPr lang="zh-CN" altLang="zh-CN" sz="2400" b="1" dirty="0" smtClean="0"/>
              <a:t>个与门的输出。与门引脚内部原理逻辑图如图</a:t>
            </a:r>
            <a:r>
              <a:rPr lang="en-US" altLang="zh-CN" sz="2400" b="1" dirty="0" smtClean="0"/>
              <a:t>2-10</a:t>
            </a:r>
            <a:r>
              <a:rPr lang="zh-CN" altLang="zh-CN" sz="2400" b="1" dirty="0" smtClean="0"/>
              <a:t>所示。依据外围特性的分析，在设计电路时，一片与门可以实现</a:t>
            </a:r>
            <a:r>
              <a:rPr lang="en-US" altLang="zh-CN" sz="2400" b="1" dirty="0" smtClean="0"/>
              <a:t>4</a:t>
            </a:r>
            <a:r>
              <a:rPr lang="zh-CN" altLang="zh-CN" sz="2400" b="1" dirty="0" smtClean="0"/>
              <a:t>个逻辑与运算，这为设计者实现逻辑功能时选择几片与门元件提供了依据。</a:t>
            </a:r>
            <a:r>
              <a:rPr lang="en-US" altLang="zh-CN" sz="2400" b="1" dirty="0" smtClean="0"/>
              <a:t> 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）逻辑或运算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定义：当决定事件（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）发生的各种条件（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……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），只要一个条件或多个条件满足，事件（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）就发生。换言之，只有所有条件都不满足，条件（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）才不发生。</a:t>
            </a:r>
            <a:endParaRPr lang="en-US" altLang="zh-CN" sz="2400" dirty="0" smtClean="0"/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逻辑表达式：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F=A+B+C+……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+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为或运算符，不能省略，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为输入变量，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为输出变量。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3"/>
            <a:ext cx="892899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❸</a:t>
            </a:r>
            <a:r>
              <a:rPr lang="zh-CN" altLang="en-US" sz="2400" b="1" dirty="0" smtClean="0"/>
              <a:t>运算规则：</a:t>
            </a:r>
            <a:r>
              <a:rPr lang="en-US" altLang="zh-CN" sz="2400" b="1" dirty="0" smtClean="0"/>
              <a:t>0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+0=0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 +1=1 +0=1  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 +1=1</a:t>
            </a:r>
            <a:endParaRPr lang="en-US" altLang="zh-CN" sz="2400" b="1" dirty="0" smtClean="0"/>
          </a:p>
          <a:p>
            <a:r>
              <a:rPr lang="zh-CN" altLang="en-US" sz="2400" dirty="0" smtClean="0"/>
              <a:t>❹利用</a:t>
            </a:r>
            <a:r>
              <a:rPr lang="zh-CN" altLang="en-US" sz="2400" b="1" dirty="0" smtClean="0"/>
              <a:t>规则对与表达式进行分析：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从前面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个规则看到，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和任何表达式相或，都得到该表达时，所以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结果项可看做无效项，不参与或运算；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②最后一个式子看出，有效项参与运算，运算结果必成立，所以一个逻辑过程可以看做所有有效项的或运算（有效项或运算）；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③对于真值表而言，每一行的输入变量间是与的关系，但不同行的数据输入不可能同步，必定是分时的，也就说，一个时间只能完成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行数据的输入，不同行之间是或的关系，所以真值表可以看做有效与项的或关系。上面与运算真值表表达式为：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❺</a:t>
            </a:r>
            <a:r>
              <a:rPr lang="zh-CN" altLang="en-US" sz="2400" b="1" dirty="0" smtClean="0"/>
              <a:t>逻辑符号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❻实物元件（</a:t>
            </a:r>
            <a:r>
              <a:rPr lang="en-US" altLang="zh-CN" sz="2400" b="1" dirty="0" smtClean="0"/>
              <a:t>74HC32</a:t>
            </a:r>
            <a:r>
              <a:rPr lang="zh-CN" altLang="en-US" sz="2400" b="1" dirty="0" smtClean="0"/>
              <a:t>），和与门相同，只是上面文字变为</a:t>
            </a:r>
            <a:r>
              <a:rPr lang="en-US" altLang="zh-CN" sz="2400" b="1" dirty="0" smtClean="0"/>
              <a:t>74H32.</a:t>
            </a:r>
          </a:p>
          <a:p>
            <a:r>
              <a:rPr lang="zh-CN" altLang="en-US" sz="2400" b="1" dirty="0" smtClean="0"/>
              <a:t>内部结构功能：将与运算结构图中的与符号换成或符号。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外围特性、自定义符号和与运算相同？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7236296" y="4149080"/>
          <a:ext cx="136815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149080"/>
                        <a:ext cx="1368152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051720" y="4581128"/>
          <a:ext cx="410445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Visio" r:id="rId5" imgW="2818993" imgH="508555" progId="Visio.Drawing.11">
                  <p:embed/>
                </p:oleObj>
              </mc:Choice>
              <mc:Fallback>
                <p:oleObj name="Visio" r:id="rId5" imgW="2818993" imgH="50855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81128"/>
                        <a:ext cx="4104456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835696" y="5301208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国家标准</a:t>
            </a:r>
            <a:r>
              <a:rPr lang="zh-CN" altLang="en-US" smtClean="0"/>
              <a:t>或</a:t>
            </a:r>
            <a:r>
              <a:rPr lang="zh-CN" altLang="zh-CN" smtClean="0"/>
              <a:t>符号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5157192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</a:t>
            </a:r>
            <a:r>
              <a:rPr lang="zh-CN" altLang="en-US" smtClean="0"/>
              <a:t>际</a:t>
            </a:r>
            <a:r>
              <a:rPr lang="zh-CN" altLang="zh-CN" smtClean="0"/>
              <a:t>标准</a:t>
            </a:r>
            <a:r>
              <a:rPr lang="zh-CN" altLang="en-US" smtClean="0"/>
              <a:t>或</a:t>
            </a:r>
            <a:r>
              <a:rPr lang="zh-CN" altLang="zh-CN" smtClean="0"/>
              <a:t>符号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复合逻辑运算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smtClean="0"/>
              <a:t>         </a:t>
            </a:r>
            <a:r>
              <a:rPr lang="zh-CN" altLang="zh-CN" sz="2400" b="1" smtClean="0"/>
              <a:t>在与、或、非运算的基础上，我们可以构造出任何类型的复合运算，这里主要讲述与非、或非、异或、同或</a:t>
            </a:r>
            <a:r>
              <a:rPr lang="en-US" altLang="zh-CN" sz="2400" b="1" smtClean="0"/>
              <a:t>4</a:t>
            </a:r>
            <a:r>
              <a:rPr lang="zh-CN" altLang="zh-CN" sz="2400" b="1" smtClean="0"/>
              <a:t>种逻辑运算，对其定义、逻辑表达式、运算规则及逻辑符号进行相应的描述。</a:t>
            </a:r>
            <a:endParaRPr lang="en-US" altLang="zh-CN" sz="2400" b="1" smtClean="0"/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</a:rPr>
              <a:t>）与非运算：与运算的反函数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❶</a:t>
            </a:r>
            <a:r>
              <a:rPr lang="zh-CN" altLang="en-US" sz="2400" b="1" smtClean="0">
                <a:solidFill>
                  <a:prstClr val="black"/>
                </a:solidFill>
              </a:rPr>
              <a:t>定义：当决定事件（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）发生的各种条件（</a:t>
            </a:r>
            <a:r>
              <a:rPr lang="en-US" altLang="zh-CN" sz="2400" b="1" smtClean="0">
                <a:solidFill>
                  <a:prstClr val="black"/>
                </a:solidFill>
              </a:rPr>
              <a:t>A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B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C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……</a:t>
            </a:r>
            <a:r>
              <a:rPr lang="zh-CN" altLang="en-US" sz="2400" b="1" smtClean="0">
                <a:solidFill>
                  <a:prstClr val="black"/>
                </a:solidFill>
              </a:rPr>
              <a:t>），只要一个条件不满足，事件（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）就发生。换言之，只有所有条件都满足，条件（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）才不发生。</a:t>
            </a:r>
            <a:endParaRPr lang="en-US" altLang="zh-CN" sz="2400" smtClean="0"/>
          </a:p>
          <a:p>
            <a:r>
              <a:rPr lang="zh-CN" altLang="zh-CN" sz="2400" b="1" smtClean="0">
                <a:solidFill>
                  <a:prstClr val="black"/>
                </a:solidFill>
              </a:rPr>
              <a:t>❷</a:t>
            </a:r>
            <a:r>
              <a:rPr lang="zh-CN" altLang="en-US" sz="2400" b="1" smtClean="0">
                <a:solidFill>
                  <a:prstClr val="black"/>
                </a:solidFill>
              </a:rPr>
              <a:t>逻辑表达式：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smtClean="0"/>
              <a:t>❸</a:t>
            </a:r>
            <a:r>
              <a:rPr lang="zh-CN" altLang="en-US" sz="2400" b="1" smtClean="0"/>
              <a:t>运算规则：</a:t>
            </a:r>
            <a:endParaRPr lang="en-US" altLang="zh-CN" sz="2400" b="1" smtClean="0"/>
          </a:p>
          <a:p>
            <a:r>
              <a:rPr lang="zh-CN" altLang="en-US" sz="2400" smtClean="0"/>
              <a:t>❹</a:t>
            </a:r>
            <a:r>
              <a:rPr lang="zh-CN" altLang="en-US" sz="2400" b="1" smtClean="0"/>
              <a:t>逻辑符号、元件、元件、内部原理及结构图</a:t>
            </a:r>
            <a:endParaRPr lang="en-US" altLang="zh-CN" sz="2400" b="1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401888" y="3778250"/>
          <a:ext cx="1101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6" name="Equation" r:id="rId3" imgW="685800" imgH="215640" progId="Equation.DSMT4">
                  <p:embed/>
                </p:oleObj>
              </mc:Choice>
              <mc:Fallback>
                <p:oleObj name="Equation" r:id="rId3" imgW="68580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778250"/>
                        <a:ext cx="1101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066925" y="4149725"/>
          <a:ext cx="3714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" name="Equation" r:id="rId5" imgW="1511280" imgH="228600" progId="Equation.DSMT4">
                  <p:embed/>
                </p:oleObj>
              </mc:Choice>
              <mc:Fallback>
                <p:oleObj name="Equation" r:id="rId5" imgW="1511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149725"/>
                        <a:ext cx="3714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0" y="4941168"/>
          <a:ext cx="45365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Visio" r:id="rId7" imgW="2350915" imgH="508555" progId="Visio.Drawing.11">
                  <p:embed/>
                </p:oleObj>
              </mc:Choice>
              <mc:Fallback>
                <p:oleObj name="Visio" r:id="rId7" imgW="2350915" imgH="50855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41168"/>
                        <a:ext cx="4536504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6021288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国家标准</a:t>
            </a:r>
            <a:r>
              <a:rPr lang="zh-CN" altLang="en-US" smtClean="0"/>
              <a:t>与非</a:t>
            </a:r>
            <a:r>
              <a:rPr lang="zh-CN" altLang="zh-CN" smtClean="0"/>
              <a:t>符号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15816" y="5949280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</a:t>
            </a:r>
            <a:r>
              <a:rPr lang="zh-CN" altLang="en-US" smtClean="0"/>
              <a:t>际</a:t>
            </a:r>
            <a:r>
              <a:rPr lang="zh-CN" altLang="zh-CN" smtClean="0"/>
              <a:t>标准</a:t>
            </a:r>
            <a:r>
              <a:rPr lang="zh-CN" altLang="en-US" smtClean="0"/>
              <a:t>与非</a:t>
            </a:r>
            <a:r>
              <a:rPr lang="zh-CN" altLang="zh-CN" smtClean="0"/>
              <a:t>符号 </a:t>
            </a:r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44208" y="3573016"/>
            <a:ext cx="2592288" cy="194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7020272" y="5517232"/>
            <a:ext cx="151216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四</a:t>
            </a:r>
            <a:r>
              <a:rPr lang="en-US" altLang="zh-CN" smtClean="0"/>
              <a:t>2</a:t>
            </a:r>
            <a:r>
              <a:rPr lang="zh-CN" altLang="en-US" smtClean="0"/>
              <a:t>输入与非门内部原理，以此绘制逻辑符号</a:t>
            </a:r>
            <a:endParaRPr lang="zh-CN" altLang="en-US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7984" y="5013176"/>
            <a:ext cx="2016224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788024" y="6565612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7403</a:t>
            </a:r>
            <a:r>
              <a:rPr lang="zh-CN" altLang="en-US" smtClean="0"/>
              <a:t>或</a:t>
            </a:r>
            <a:r>
              <a:rPr lang="en-US" altLang="zh-CN" smtClean="0"/>
              <a:t>7400</a:t>
            </a:r>
            <a:r>
              <a:rPr lang="zh-CN" altLang="en-US" smtClean="0"/>
              <a:t>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复合逻辑运算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</a:rPr>
              <a:t>）或非运算：或运算的反函数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❶</a:t>
            </a:r>
            <a:r>
              <a:rPr lang="zh-CN" altLang="en-US" sz="2400" b="1" smtClean="0">
                <a:solidFill>
                  <a:prstClr val="black"/>
                </a:solidFill>
              </a:rPr>
              <a:t>定义：当决定事件（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）发生的各种条件（</a:t>
            </a:r>
            <a:r>
              <a:rPr lang="en-US" altLang="zh-CN" sz="2400" b="1" smtClean="0">
                <a:solidFill>
                  <a:prstClr val="black"/>
                </a:solidFill>
              </a:rPr>
              <a:t>A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B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C</a:t>
            </a:r>
            <a:r>
              <a:rPr lang="zh-CN" altLang="en-US" sz="2400" b="1" smtClean="0">
                <a:solidFill>
                  <a:prstClr val="black"/>
                </a:solidFill>
              </a:rPr>
              <a:t>、</a:t>
            </a:r>
            <a:r>
              <a:rPr lang="en-US" altLang="zh-CN" sz="2400" b="1" smtClean="0">
                <a:solidFill>
                  <a:prstClr val="black"/>
                </a:solidFill>
              </a:rPr>
              <a:t>……</a:t>
            </a:r>
            <a:r>
              <a:rPr lang="zh-CN" altLang="en-US" sz="2400" b="1" smtClean="0">
                <a:solidFill>
                  <a:prstClr val="black"/>
                </a:solidFill>
              </a:rPr>
              <a:t>），只有所有条件都不满足，事件（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）就发生。换言之，只要所有条件中</a:t>
            </a:r>
            <a:r>
              <a:rPr lang="en-US" altLang="zh-CN" sz="2400" b="1" smtClean="0">
                <a:solidFill>
                  <a:prstClr val="black"/>
                </a:solidFill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</a:rPr>
              <a:t>个条件满足，条件（</a:t>
            </a:r>
            <a:r>
              <a:rPr lang="en-US" altLang="zh-CN" sz="2400" b="1" smtClean="0">
                <a:solidFill>
                  <a:prstClr val="black"/>
                </a:solidFill>
              </a:rPr>
              <a:t>F</a:t>
            </a:r>
            <a:r>
              <a:rPr lang="zh-CN" altLang="en-US" sz="2400" b="1" smtClean="0">
                <a:solidFill>
                  <a:prstClr val="black"/>
                </a:solidFill>
              </a:rPr>
              <a:t>）不发生。</a:t>
            </a:r>
            <a:endParaRPr lang="en-US" altLang="zh-CN" sz="2400" smtClean="0"/>
          </a:p>
          <a:p>
            <a:r>
              <a:rPr lang="zh-CN" altLang="zh-CN" sz="2400" b="1" smtClean="0">
                <a:solidFill>
                  <a:prstClr val="black"/>
                </a:solidFill>
              </a:rPr>
              <a:t>❷</a:t>
            </a:r>
            <a:r>
              <a:rPr lang="zh-CN" altLang="en-US" sz="2400" b="1" smtClean="0">
                <a:solidFill>
                  <a:prstClr val="black"/>
                </a:solidFill>
              </a:rPr>
              <a:t>逻辑表达式：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smtClean="0"/>
              <a:t>❸</a:t>
            </a:r>
            <a:r>
              <a:rPr lang="zh-CN" altLang="en-US" sz="2400" b="1" smtClean="0"/>
              <a:t>运算规则：</a:t>
            </a:r>
            <a:endParaRPr lang="en-US" altLang="zh-CN" sz="2400" b="1" smtClean="0"/>
          </a:p>
          <a:p>
            <a:r>
              <a:rPr lang="zh-CN" altLang="en-US" sz="2400" smtClean="0"/>
              <a:t>❹</a:t>
            </a:r>
            <a:r>
              <a:rPr lang="zh-CN" altLang="en-US" sz="2400" b="1" smtClean="0"/>
              <a:t>逻辑符号、元件（</a:t>
            </a:r>
            <a:r>
              <a:rPr lang="en-US" altLang="zh-CN" sz="2400" b="1" smtClean="0"/>
              <a:t>74HC02</a:t>
            </a:r>
            <a:r>
              <a:rPr lang="zh-CN" altLang="en-US" sz="2400" b="1" smtClean="0"/>
              <a:t>）、内部原理、自定义逻辑符号</a:t>
            </a:r>
            <a:endParaRPr lang="en-US" altLang="zh-CN" sz="2400" b="1" smtClean="0"/>
          </a:p>
          <a:p>
            <a:r>
              <a:rPr lang="zh-CN" altLang="en-US" sz="2400" b="1" smtClean="0"/>
              <a:t>①国家、国际逻辑符号</a:t>
            </a:r>
            <a:endParaRPr lang="en-US" altLang="zh-CN" sz="2400" b="1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267744" y="2708920"/>
          <a:ext cx="1509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7" name="Equation" r:id="rId3" imgW="939600" imgH="215640" progId="Equation.DSMT4">
                  <p:embed/>
                </p:oleObj>
              </mc:Choice>
              <mc:Fallback>
                <p:oleObj name="Equation" r:id="rId3" imgW="9396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08920"/>
                        <a:ext cx="1509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979712" y="3068960"/>
          <a:ext cx="36512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8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36512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491880" y="3861048"/>
          <a:ext cx="540060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name="Visio" r:id="rId7" imgW="2818993" imgH="508555" progId="Visio.Drawing.11">
                  <p:embed/>
                </p:oleObj>
              </mc:Choice>
              <mc:Fallback>
                <p:oleObj name="Visio" r:id="rId7" imgW="2818993" imgH="50855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861048"/>
                        <a:ext cx="540060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635896" y="4725144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国家标准</a:t>
            </a:r>
            <a:r>
              <a:rPr lang="zh-CN" altLang="en-US" smtClean="0"/>
              <a:t>或非</a:t>
            </a:r>
            <a:r>
              <a:rPr lang="zh-CN" altLang="zh-CN" smtClean="0"/>
              <a:t>符号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92280" y="4581128"/>
            <a:ext cx="15121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</a:t>
            </a:r>
            <a:r>
              <a:rPr lang="zh-CN" altLang="en-US" smtClean="0"/>
              <a:t>际</a:t>
            </a:r>
            <a:r>
              <a:rPr lang="zh-CN" altLang="zh-CN" smtClean="0"/>
              <a:t>标准</a:t>
            </a:r>
            <a:r>
              <a:rPr lang="zh-CN" altLang="en-US" smtClean="0"/>
              <a:t>或非</a:t>
            </a:r>
            <a:r>
              <a:rPr lang="zh-CN" altLang="zh-CN" smtClean="0"/>
              <a:t>符号 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9512" y="465313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②元件实物</a:t>
            </a:r>
            <a:endParaRPr lang="en-US" altLang="zh-CN" sz="2400" b="1" smtClean="0"/>
          </a:p>
        </p:txBody>
      </p:sp>
      <p:sp>
        <p:nvSpPr>
          <p:cNvPr id="11" name="矩形 10"/>
          <p:cNvSpPr/>
          <p:nvPr/>
        </p:nvSpPr>
        <p:spPr>
          <a:xfrm>
            <a:off x="2771800" y="5157192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③外围特性与</a:t>
            </a:r>
            <a:endParaRPr lang="en-US" altLang="zh-CN" sz="2400" b="1" smtClean="0"/>
          </a:p>
          <a:p>
            <a:r>
              <a:rPr lang="zh-CN" altLang="en-US" sz="2400" b="1" smtClean="0"/>
              <a:t>内部原理图</a:t>
            </a:r>
            <a:endParaRPr lang="en-US" altLang="zh-CN" sz="2400" b="1" smtClean="0"/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5085184"/>
            <a:ext cx="2448272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40" y="4913362"/>
            <a:ext cx="3600400" cy="19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2.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复合逻辑运算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）异或运算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定义、表达式运算规则：在 编码时已经讲解。</a:t>
            </a:r>
            <a:endParaRPr lang="en-US" altLang="zh-CN" sz="2400" dirty="0" smtClean="0"/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/>
              <a:t>逻辑符号。</a:t>
            </a:r>
            <a:endParaRPr lang="en-US" altLang="zh-CN" sz="2400" b="1" dirty="0" smtClean="0"/>
          </a:p>
          <a:p>
            <a:r>
              <a:rPr lang="zh-CN" altLang="zh-CN" sz="2400" dirty="0" smtClean="0"/>
              <a:t>❸</a:t>
            </a:r>
            <a:r>
              <a:rPr lang="zh-CN" altLang="en-US" sz="2400" b="1" dirty="0" smtClean="0"/>
              <a:t>元件（</a:t>
            </a:r>
            <a:r>
              <a:rPr lang="en-US" altLang="zh-CN" sz="2400" b="1" dirty="0" smtClean="0"/>
              <a:t>74HC86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CD4070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,74HC86</a:t>
            </a:r>
            <a:r>
              <a:rPr lang="zh-CN" altLang="en-US" sz="2400" b="1" dirty="0" smtClean="0"/>
              <a:t>外围特性和与前面所属与、或门相同，每三个脚表示一个异或门。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）同或运算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定义：当决定事件（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）发生的条件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相同时，事件（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）就发生，这种运算是同或运算。它是异或运算的反函数。</a:t>
            </a:r>
            <a:endParaRPr lang="en-US" altLang="zh-CN" sz="2400" dirty="0" smtClean="0"/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逻辑表达式：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dirty="0" smtClean="0"/>
              <a:t>❸</a:t>
            </a:r>
            <a:r>
              <a:rPr lang="zh-CN" altLang="en-US" sz="2400" b="1" dirty="0" smtClean="0"/>
              <a:t>运算规则：</a:t>
            </a:r>
            <a:r>
              <a:rPr lang="en-US" altLang="zh-CN" sz="2400" b="1" dirty="0" smtClean="0"/>
              <a:t>0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⊙ 0=1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 ⊙ 1=1 ⊙ 0=0  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 ⊙ 1=1</a:t>
            </a:r>
            <a:endParaRPr lang="en-US" altLang="zh-CN" sz="2400" b="1" dirty="0" smtClean="0"/>
          </a:p>
          <a:p>
            <a:r>
              <a:rPr lang="zh-CN" altLang="en-US" sz="2400" dirty="0" smtClean="0"/>
              <a:t>❹</a:t>
            </a:r>
            <a:r>
              <a:rPr lang="zh-CN" altLang="en-US" sz="2400" b="1" dirty="0" smtClean="0"/>
              <a:t>逻辑符号及元件（</a:t>
            </a:r>
            <a:r>
              <a:rPr lang="en-US" altLang="zh-CN" sz="2400" dirty="0" smtClean="0"/>
              <a:t>CD4077</a:t>
            </a:r>
            <a:r>
              <a:rPr lang="zh-CN" altLang="en-US" sz="2400" b="1" dirty="0" smtClean="0"/>
              <a:t>），外部特性与异或门（</a:t>
            </a:r>
            <a:r>
              <a:rPr lang="en-US" altLang="zh-CN" sz="2400" b="1" dirty="0" smtClean="0"/>
              <a:t>4070</a:t>
            </a:r>
            <a:r>
              <a:rPr lang="zh-CN" altLang="en-US" sz="2400" b="1" dirty="0" smtClean="0"/>
              <a:t>）相同</a:t>
            </a:r>
            <a:endParaRPr lang="en-US" altLang="zh-CN" sz="2400" b="1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3.2</a:t>
            </a:r>
            <a:r>
              <a:rPr lang="zh-CN" altLang="en-US" sz="1500" dirty="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逻辑运算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6660232" y="1556792"/>
          <a:ext cx="1916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0" name="Equation" r:id="rId3" imgW="1193760" imgH="215640" progId="Equation.DSMT4">
                  <p:embed/>
                </p:oleObj>
              </mc:Choice>
              <mc:Fallback>
                <p:oleObj name="Equation" r:id="rId3" imgW="119376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556792"/>
                        <a:ext cx="19161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08568"/>
              </p:ext>
            </p:extLst>
          </p:nvPr>
        </p:nvGraphicFramePr>
        <p:xfrm>
          <a:off x="2807804" y="733385"/>
          <a:ext cx="590465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1" name="Visio" r:id="rId5" imgW="2818993" imgH="508555" progId="Visio.Drawing.11">
                  <p:embed/>
                </p:oleObj>
              </mc:Choice>
              <mc:Fallback>
                <p:oleObj name="Visio" r:id="rId5" imgW="2818993" imgH="50855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733385"/>
                        <a:ext cx="5904656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763688" y="1412776"/>
            <a:ext cx="1152128" cy="792088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06351"/>
              </p:ext>
            </p:extLst>
          </p:nvPr>
        </p:nvGraphicFramePr>
        <p:xfrm>
          <a:off x="2339752" y="4125778"/>
          <a:ext cx="9572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2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25778"/>
                        <a:ext cx="9572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9512" y="5301208"/>
          <a:ext cx="525658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3" name="Visio" r:id="rId9" imgW="2818993" imgH="508555" progId="Visio.Drawing.11">
                  <p:embed/>
                </p:oleObj>
              </mc:Choice>
              <mc:Fallback>
                <p:oleObj name="Visio" r:id="rId9" imgW="2818993" imgH="50855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01208"/>
                        <a:ext cx="5256584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07504" y="6565612"/>
            <a:ext cx="18001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国家标准</a:t>
            </a:r>
            <a:r>
              <a:rPr lang="zh-CN" altLang="en-US" smtClean="0"/>
              <a:t>同或门</a:t>
            </a:r>
            <a:r>
              <a:rPr lang="zh-CN" altLang="zh-CN" smtClean="0"/>
              <a:t>符号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19872" y="6565612"/>
            <a:ext cx="17281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国</a:t>
            </a:r>
            <a:r>
              <a:rPr lang="zh-CN" altLang="en-US" smtClean="0"/>
              <a:t>际</a:t>
            </a:r>
            <a:r>
              <a:rPr lang="zh-CN" altLang="zh-CN" smtClean="0"/>
              <a:t>标准</a:t>
            </a:r>
            <a:r>
              <a:rPr lang="zh-CN" altLang="en-US" smtClean="0"/>
              <a:t>同或门</a:t>
            </a:r>
            <a:r>
              <a:rPr lang="zh-CN" altLang="zh-CN" smtClean="0"/>
              <a:t>符号 </a:t>
            </a:r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2080" y="5343525"/>
            <a:ext cx="2276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0152" y="2448670"/>
            <a:ext cx="2267744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>
            <a:off x="3347864" y="5085184"/>
            <a:ext cx="1944216" cy="432048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逻辑函数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 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）定义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（由逻辑表达式引起，如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F=AB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如果对应于输入逻辑变量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……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的任意一组取值，通过某逻辑关系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F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 A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…… 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），输出逻辑变量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Y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有唯一确定的值与之对应，那么，称变量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Y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为输入逻辑变量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……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的逻辑函数，记为：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Y= F</a:t>
            </a:r>
            <a:r>
              <a:rPr lang="zh-CN" altLang="zh-CN" sz="2400" b="1" dirty="0" smtClean="0"/>
              <a:t>（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…</a:t>
            </a:r>
            <a:r>
              <a:rPr lang="zh-CN" altLang="zh-CN" sz="2400" b="1" dirty="0" smtClean="0"/>
              <a:t>）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）注释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原变量与反变量：对于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个逻辑变量，一般有变量（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）和非变量（      ）两种，它们互为原变量和反变量。</a:t>
            </a:r>
            <a:endParaRPr lang="en-US" altLang="zh-CN" sz="2400" dirty="0" smtClean="0"/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表达式中出现的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，是对立的条件或状态取值，无数字概念。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dirty="0" smtClean="0"/>
              <a:t>❸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（）表示的是逻辑关系，</a:t>
            </a:r>
            <a:r>
              <a:rPr lang="en-US" altLang="zh-CN" sz="2400" b="1" dirty="0" smtClean="0"/>
              <a:t>F=AB+CD</a:t>
            </a:r>
            <a:r>
              <a:rPr lang="zh-CN" altLang="en-US" sz="2400" b="1" dirty="0" smtClean="0"/>
              <a:t>中，</a:t>
            </a:r>
            <a:r>
              <a:rPr lang="en-US" altLang="zh-CN" sz="2400" b="1" dirty="0" smtClean="0"/>
              <a:t>AB+CD</a:t>
            </a:r>
            <a:r>
              <a:rPr lang="zh-CN" altLang="en-US" sz="2400" b="1" dirty="0" smtClean="0"/>
              <a:t>就是逻辑关系。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）运算的优先级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优先顺序：非、与、或，括号可改变优先顺序，优先级最高。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逻辑函数表示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）逻辑表达式：根据逻辑抽象过程直接写出表达式。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例：甲参加而乙不参加；比较两个二进制数是否相等。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逻辑函数的表示方法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827584" y="3789040"/>
          <a:ext cx="2651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89040"/>
                        <a:ext cx="2651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2.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逻辑函数的表示方法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）真值表法：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通过二维表格列举所有输入输出变量，列举所有输入变量取值，然后将每一组逻辑输入变量取值，代入逻辑关系，求出对应的逻辑结果。这个表就是真值表。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zh-CN" sz="2400" b="1" dirty="0" smtClean="0"/>
              <a:t>【例</a:t>
            </a:r>
            <a:r>
              <a:rPr lang="en-US" altLang="zh-CN" sz="2400" b="1" dirty="0" smtClean="0"/>
              <a:t>1.17</a:t>
            </a:r>
            <a:r>
              <a:rPr lang="zh-CN" altLang="zh-CN" sz="2400" b="1" dirty="0" smtClean="0"/>
              <a:t>】在某比赛中有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个裁判，采用少数服从多数的原则，决定选手晋级下一轮。试用真值表描述该逻辑问题。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）逻辑图法：用逻辑符号表示逻辑函数中的逻辑关系，根据表达式将逻辑符号连接在一起，构成的图形就是逻辑图。这是将逻辑问题转换为电路问题的主要方法。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绘制过程（适应直接连线法）。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/>
              <a:t>①</a:t>
            </a:r>
            <a:r>
              <a:rPr lang="zh-CN" altLang="en-US" sz="2400" b="1" dirty="0" smtClean="0"/>
              <a:t>绘制原则：根据逻辑运算的优先顺序，自左而右排列逻辑符号，对于同级逻辑符号，摆放于同一列。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en-US" sz="2400" b="1" dirty="0" smtClean="0"/>
              <a:t>摆好逻辑符号，按照逻辑表达式连线，共有两种方法。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直接连线法。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prstClr val="black"/>
                </a:solidFill>
                <a:sym typeface="Wingdings" pitchFamily="2" charset="2"/>
              </a:rPr>
              <a:t>ii.</a:t>
            </a:r>
            <a:r>
              <a:rPr lang="zh-CN" altLang="en-US" sz="2400" b="1" dirty="0" smtClean="0">
                <a:solidFill>
                  <a:prstClr val="black"/>
                </a:solidFill>
                <a:sym typeface="Wingdings" pitchFamily="2" charset="2"/>
              </a:rPr>
              <a:t>标志法：输入输出以变量形式标志，变量相同，表示连在一起。</a:t>
            </a:r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zh-CN" sz="2400" b="1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逻辑函数的表示方法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逻辑函数的表示方法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）逻辑图法：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1.18</a:t>
            </a:r>
            <a:r>
              <a:rPr lang="zh-CN" altLang="zh-CN" sz="2400" b="1" smtClean="0"/>
              <a:t>】已知逻辑函数为</a:t>
            </a:r>
            <a:r>
              <a:rPr lang="en-US" altLang="zh-CN" sz="2400" b="1" smtClean="0"/>
              <a:t>                      </a:t>
            </a:r>
            <a:r>
              <a:rPr lang="zh-CN" altLang="zh-CN" sz="2400" b="1" smtClean="0"/>
              <a:t>，</a:t>
            </a:r>
            <a:r>
              <a:rPr lang="zh-CN" altLang="en-US" sz="2400" b="1" smtClean="0"/>
              <a:t>用两种方法</a:t>
            </a:r>
            <a:r>
              <a:rPr lang="zh-CN" altLang="zh-CN" sz="2400" b="1" smtClean="0"/>
              <a:t>绘制逻辑图。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③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用元件代替逻辑符号，经过一定的设计和工艺，可得电路板。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）波形图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zh-CN" sz="2400" smtClean="0"/>
              <a:t> </a:t>
            </a:r>
            <a:r>
              <a:rPr lang="zh-CN" altLang="zh-CN" sz="2400" b="1" smtClean="0"/>
              <a:t>为了全面观察逻辑函数输入变量与输出变量数值变化的情况，能够通过数值变化确定逻辑函数实现何种逻辑功能，我们通常绘制出变量数值变化的波形图，通过波形图去表示逻辑函数。在绘制波形图时，先要找出输入变量的所有取值组合，并为每组取值组合安排好绘图顺序， 然后按照顺序在同一列上等长绘制出一组组合值，最后按照逻辑关系计算出该组输入变量对应的输出变量的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逻辑函数的表示方法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23928" y="1628800"/>
          <a:ext cx="136815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9" name="Equation" r:id="rId3" imgW="1040948" imgH="215806" progId="Equation.DSMT4">
                  <p:embed/>
                </p:oleObj>
              </mc:Choice>
              <mc:Fallback>
                <p:oleObj name="Equation" r:id="rId3" imgW="1040948" imgH="21580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136815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87624" y="2132856"/>
          <a:ext cx="684076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0" name="Visio" r:id="rId5" imgW="4681854" imgH="874585" progId="Visio.Drawing.11">
                  <p:embed/>
                </p:oleObj>
              </mc:Choice>
              <mc:Fallback>
                <p:oleObj name="Visio" r:id="rId5" imgW="4681854" imgH="87458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6840760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95736" y="3501008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标记法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80112" y="3501008"/>
            <a:ext cx="10182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直接连线法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逻辑函数的表示方法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）波形图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zh-CN" sz="2400" b="1" smtClean="0"/>
              <a:t>值，绘制在该列的最后。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绘制的线段</a:t>
            </a:r>
            <a:endParaRPr lang="en-US" altLang="zh-CN" sz="2400" b="1" smtClean="0"/>
          </a:p>
          <a:p>
            <a:r>
              <a:rPr lang="zh-CN" altLang="zh-CN" sz="2400" b="1" smtClean="0"/>
              <a:t>应该比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绘制的线段高出一定的距离。</a:t>
            </a:r>
            <a:endParaRPr lang="en-US" altLang="zh-CN" sz="2400" b="1" smtClean="0"/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1.19</a:t>
            </a:r>
            <a:r>
              <a:rPr lang="zh-CN" altLang="zh-CN" sz="2400" b="1" smtClean="0"/>
              <a:t>】绘制异或运算</a:t>
            </a:r>
            <a:r>
              <a:rPr lang="en-US" altLang="zh-CN" sz="2400" b="1" smtClean="0"/>
              <a:t> </a:t>
            </a:r>
            <a:r>
              <a:rPr lang="zh-CN" altLang="zh-CN" sz="2400" b="1" smtClean="0"/>
              <a:t>的波形图。</a:t>
            </a:r>
          </a:p>
          <a:p>
            <a:r>
              <a:rPr lang="zh-CN" altLang="zh-CN" sz="2400" b="1" smtClean="0"/>
              <a:t>分析：异或运算共有两个输入变量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，一个输出变量</a:t>
            </a:r>
            <a:r>
              <a:rPr lang="en-US" altLang="zh-CN" sz="2400" b="1" smtClean="0"/>
              <a:t>F</a:t>
            </a:r>
            <a:r>
              <a:rPr lang="zh-CN" altLang="zh-CN" sz="2400" b="1" smtClean="0"/>
              <a:t>。在绘制该逻辑运算波形图时，</a:t>
            </a:r>
            <a:r>
              <a:rPr lang="en-US" altLang="zh-CN" sz="2400" b="1" smtClean="0"/>
              <a:t>AB</a:t>
            </a:r>
            <a:r>
              <a:rPr lang="zh-CN" altLang="zh-CN" sz="2400" b="1" smtClean="0"/>
              <a:t>的取值有</a:t>
            </a:r>
            <a:r>
              <a:rPr lang="en-US" altLang="zh-CN" sz="2400" b="1" smtClean="0"/>
              <a:t>00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01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11</a:t>
            </a:r>
            <a:r>
              <a:rPr lang="zh-CN" altLang="zh-CN" sz="2400" b="1" smtClean="0"/>
              <a:t>四种，而根据异或运算计算得到</a:t>
            </a:r>
            <a:r>
              <a:rPr lang="en-US" altLang="zh-CN" sz="2400" b="1" smtClean="0"/>
              <a:t>F</a:t>
            </a:r>
            <a:r>
              <a:rPr lang="zh-CN" altLang="zh-CN" sz="2400" b="1" smtClean="0"/>
              <a:t>的输出结果，分别为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。按照这个顺序绘制波形图，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的取值变化为</a:t>
            </a:r>
            <a:r>
              <a:rPr lang="en-US" altLang="zh-CN" sz="2400" b="1" smtClean="0"/>
              <a:t>0011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的取值变化为</a:t>
            </a:r>
            <a:r>
              <a:rPr lang="en-US" altLang="zh-CN" sz="2400" b="1" smtClean="0"/>
              <a:t>0101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F</a:t>
            </a:r>
            <a:r>
              <a:rPr lang="zh-CN" altLang="zh-CN" sz="2400" b="1" smtClean="0"/>
              <a:t>的取值变化为</a:t>
            </a:r>
            <a:r>
              <a:rPr lang="en-US" altLang="zh-CN" sz="2400" b="1" smtClean="0"/>
              <a:t>1001</a:t>
            </a:r>
            <a:r>
              <a:rPr lang="zh-CN" altLang="zh-CN" sz="2400" b="1" smtClean="0"/>
              <a:t>，分</a:t>
            </a:r>
            <a:r>
              <a:rPr lang="en-US" altLang="zh-CN" sz="2400" b="1" smtClean="0"/>
              <a:t>3</a:t>
            </a:r>
            <a:r>
              <a:rPr lang="zh-CN" altLang="zh-CN" sz="2400" b="1" smtClean="0"/>
              <a:t>行等宽绘制数值变化的线段，构成波形图。也可以在第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行绘制变量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对应的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线段，在第</a:t>
            </a:r>
            <a:r>
              <a:rPr lang="en-US" altLang="zh-CN" sz="2400" b="1" smtClean="0"/>
              <a:t>2</a:t>
            </a:r>
            <a:r>
              <a:rPr lang="zh-CN" altLang="zh-CN" sz="2400" b="1" smtClean="0"/>
              <a:t>行等宽绘制变量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的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线段，在第</a:t>
            </a:r>
            <a:r>
              <a:rPr lang="en-US" altLang="zh-CN" sz="2400" b="1" smtClean="0"/>
              <a:t>3</a:t>
            </a:r>
            <a:r>
              <a:rPr lang="zh-CN" altLang="zh-CN" sz="2400" b="1" smtClean="0"/>
              <a:t>行等宽绘制</a:t>
            </a:r>
            <a:r>
              <a:rPr lang="en-US" altLang="zh-CN" sz="2400" b="1" smtClean="0"/>
              <a:t>F</a:t>
            </a:r>
            <a:r>
              <a:rPr lang="zh-CN" altLang="zh-CN" sz="2400" b="1" smtClean="0"/>
              <a:t>结果对应的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线段；然后，依次向右等宽绘制其他取值组合的线段，同样得到异或运算的波形图。异或运算的波形图展现了该运算的</a:t>
            </a:r>
            <a:r>
              <a:rPr lang="en-US" altLang="zh-CN" sz="2400" b="1" smtClean="0"/>
              <a:t>4</a:t>
            </a:r>
            <a:r>
              <a:rPr lang="zh-CN" altLang="zh-CN" sz="2400" b="1" smtClean="0"/>
              <a:t>种逻辑规则或逻辑功能，其波形图如图</a:t>
            </a:r>
            <a:r>
              <a:rPr lang="en-US" altLang="zh-CN" sz="2400" b="1" smtClean="0"/>
              <a:t>1-9</a:t>
            </a:r>
            <a:r>
              <a:rPr lang="zh-CN" altLang="zh-CN" sz="2400" b="1" smtClean="0"/>
              <a:t>所示。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5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）卡诺图：化简逻辑电路的一种方法，最后一节讲。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78814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逻辑函数的表示方法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5831632" y="836712"/>
          <a:ext cx="331236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Visio" r:id="rId3" imgW="1666885" imgH="958804" progId="Visio.Drawing.11">
                  <p:embed/>
                </p:oleObj>
              </mc:Choice>
              <mc:Fallback>
                <p:oleObj name="Visio" r:id="rId3" imgW="1666885" imgH="95880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632" y="836712"/>
                        <a:ext cx="3312368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1.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</a:t>
            </a:r>
            <a:r>
              <a:rPr lang="en-US" altLang="zh-CN" sz="2400" b="1" smtClean="0">
                <a:solidFill>
                  <a:prstClr val="black"/>
                </a:solidFill>
              </a:rPr>
              <a:t>10</a:t>
            </a:r>
            <a:r>
              <a:rPr lang="zh-CN" altLang="en-US" sz="2400" b="1" smtClean="0">
                <a:solidFill>
                  <a:prstClr val="black"/>
                </a:solidFill>
              </a:rPr>
              <a:t>个定律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    利用逻辑运算定义、列举法、其他公式、真值表进行证明，由浅入深。前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8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个定律为基本定律，后面两个为推导定律。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0-1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律：变量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与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0-1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之间的与或运算。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 ·0=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A ·1=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A +0=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A+1=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；指出证明的依据。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）重叠律：变量自身的与或运算。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 ·A=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    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; A +A=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    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;</a:t>
            </a: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）互补律：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与反变量        之间的与或运算。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           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         </a:t>
            </a:r>
            <a:r>
              <a:rPr lang="zh-CN" altLang="en-US" sz="2400" b="1" u="sng" smtClean="0">
                <a:solidFill>
                  <a:prstClr val="black"/>
                </a:solidFill>
                <a:sym typeface="Wingdings" pitchFamily="2" charset="2"/>
              </a:rPr>
              <a:t>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）自补律：求反码的反码。</a:t>
            </a:r>
            <a:endParaRPr lang="en-US" altLang="zh-CN" sz="2400" b="1" u="sng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     =</a:t>
            </a:r>
            <a:r>
              <a:rPr lang="en-US" altLang="zh-CN" sz="2400" b="1" u="sng" smtClean="0">
                <a:solidFill>
                  <a:prstClr val="black"/>
                </a:solidFill>
                <a:sym typeface="Wingdings" pitchFamily="2" charset="2"/>
              </a:rPr>
              <a:t>    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5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）交换律：两个变量相与和相或，交换两个变量顺序，结果不变。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AB=BA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A+B=B+A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；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6</a:t>
            </a:r>
            <a:r>
              <a:rPr lang="zh-CN" altLang="en-US" sz="2400" b="1" smtClean="0">
                <a:solidFill>
                  <a:prstClr val="black"/>
                </a:solidFill>
              </a:rPr>
              <a:t>）结合律：多变量（多于</a:t>
            </a:r>
            <a:r>
              <a:rPr lang="en-US" altLang="zh-CN" sz="2400" b="1" smtClean="0">
                <a:solidFill>
                  <a:prstClr val="black"/>
                </a:solidFill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</a:rPr>
              <a:t>个）的同种运算的两两重新结合。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b="1" smtClean="0"/>
              <a:t>ABC=A</a:t>
            </a:r>
            <a:r>
              <a:rPr lang="zh-CN" altLang="zh-CN" sz="2400" b="1" smtClean="0"/>
              <a:t>（</a:t>
            </a:r>
            <a:r>
              <a:rPr lang="en-US" altLang="zh-CN" sz="2400" b="1" smtClean="0"/>
              <a:t>BC</a:t>
            </a:r>
            <a:r>
              <a:rPr lang="zh-CN" altLang="zh-CN" sz="2400" b="1" smtClean="0"/>
              <a:t>）</a:t>
            </a:r>
            <a:r>
              <a:rPr lang="en-US" altLang="zh-CN" sz="2400" b="1" smtClean="0"/>
              <a:t>=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AC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；</a:t>
            </a:r>
            <a:r>
              <a:rPr lang="en-US" altLang="zh-CN" sz="2400" b="1" smtClean="0"/>
              <a:t>A+B+C=A+</a:t>
            </a:r>
            <a:r>
              <a:rPr lang="zh-CN" altLang="zh-CN" sz="2400" b="1" smtClean="0"/>
              <a:t>（</a:t>
            </a:r>
            <a:r>
              <a:rPr lang="en-US" altLang="zh-CN" sz="2400" b="1" smtClean="0"/>
              <a:t>B+C</a:t>
            </a:r>
            <a:r>
              <a:rPr lang="zh-CN" altLang="zh-CN" sz="2400" b="1" smtClean="0"/>
              <a:t>）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3707904" y="3429000"/>
          <a:ext cx="265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5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429000"/>
                        <a:ext cx="2651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57225" y="3789363"/>
          <a:ext cx="714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6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25" y="3789363"/>
                        <a:ext cx="714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656110" y="3789363"/>
          <a:ext cx="7556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7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10" y="3789363"/>
                        <a:ext cx="7556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323528" y="4509120"/>
          <a:ext cx="2651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8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09120"/>
                        <a:ext cx="2651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逻辑的抽象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6224753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200" dirty="0" smtClean="0"/>
              <a:t>    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逻辑问题的提出：</a:t>
            </a:r>
            <a:r>
              <a:rPr lang="zh-CN" altLang="zh-CN" sz="2200" b="1" dirty="0" smtClean="0"/>
              <a:t>世界上的所有事物与过程都存在着一定的矛盾，矛盾是永恒存在和对立的。我们针对对象和过程寻找矛盾产生的条件，也可根据矛盾存在的原因推理矛盾可能存在的结果，这个过程称为逻辑推理过程，也是逻辑问题具体抽象的过程，即把研究对象和事件过程分解为逻辑条件、逻辑结果及条件和结果间的逻辑关系（原因）的抽象过程。</a:t>
            </a:r>
            <a:r>
              <a:rPr lang="en-US" altLang="zh-CN" sz="2200" b="1" dirty="0" smtClean="0"/>
              <a:t>-----</a:t>
            </a:r>
            <a:r>
              <a:rPr lang="zh-CN" altLang="en-US" sz="2200" b="1" dirty="0" smtClean="0"/>
              <a:t>创新型逻辑思维，需要多假设问题可能的模型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 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什么是逻辑：</a:t>
            </a:r>
            <a:r>
              <a:rPr lang="zh-CN" altLang="zh-CN" sz="2200" b="1" dirty="0" smtClean="0"/>
              <a:t>逻辑就是针对研究对象的研究（抽象）性思维规律，逻辑学就是关于思维规律的学说。研究对象可以是人认识的一切东西，包括客观的事物、现象；人的感觉、表象、思想意识、情感意志等。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200" b="1" dirty="0" smtClean="0">
                <a:latin typeface="微软雅黑" pitchFamily="34" charset="-122"/>
                <a:ea typeface="微软雅黑" pitchFamily="34" charset="-122"/>
              </a:rPr>
              <a:t>抽象思维规律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200" b="1" dirty="0" smtClean="0"/>
              <a:t>指逻辑的研究规则，就是研究时有理有据，有原因有结果，有条件有结果。</a:t>
            </a:r>
            <a:r>
              <a:rPr lang="en-US" altLang="zh-CN" sz="2200" b="1" dirty="0" smtClean="0"/>
              <a:t>---</a:t>
            </a:r>
            <a:r>
              <a:rPr lang="zh-CN" altLang="en-US" sz="2200" b="1" dirty="0" smtClean="0"/>
              <a:t>要进行抽象，才能找出结果的依据。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）分类：</a:t>
            </a:r>
            <a:r>
              <a:rPr lang="zh-CN" altLang="zh-CN" sz="2200" b="1" dirty="0" smtClean="0"/>
              <a:t>从狭义来讲，逻辑就是指形式逻辑或抽象逻辑，是指人的抽象思维的逻辑</a:t>
            </a:r>
            <a:r>
              <a:rPr lang="zh-CN" altLang="en-US" sz="2200" b="1" dirty="0" smtClean="0"/>
              <a:t>（直接抽象条件和结果）</a:t>
            </a:r>
            <a:r>
              <a:rPr lang="zh-CN" altLang="zh-CN" sz="2200" b="1" dirty="0" smtClean="0"/>
              <a:t>；广义来讲，逻辑还包括具象逻辑，即人的整体思维的逻辑。就本书的研究而言，是利用狭义的逻辑进行逻辑研究的，狭义的逻辑即抽象逻辑。</a:t>
            </a:r>
            <a:endParaRPr lang="en-US" altLang="zh-CN" sz="2200" b="1" dirty="0" smtClean="0"/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抽象与逻辑抽象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）抽象：</a:t>
            </a:r>
            <a:r>
              <a:rPr lang="zh-CN" altLang="zh-CN" sz="2000" b="1" dirty="0" smtClean="0"/>
              <a:t>从众多的事物中抽取出共同的、本质性的特征，而舍弃其非本质的特征。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1.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</a:t>
            </a:r>
            <a:r>
              <a:rPr lang="en-US" altLang="zh-CN" sz="2400" b="1" smtClean="0">
                <a:solidFill>
                  <a:prstClr val="black"/>
                </a:solidFill>
              </a:rPr>
              <a:t>10</a:t>
            </a:r>
            <a:r>
              <a:rPr lang="zh-CN" altLang="en-US" sz="2400" b="1" smtClean="0">
                <a:solidFill>
                  <a:prstClr val="black"/>
                </a:solidFill>
              </a:rPr>
              <a:t>个定律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7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）分配律：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个变量与或运算的重新分配（拓展形式）。</a:t>
            </a:r>
            <a:endParaRPr lang="en-US" altLang="zh-CN" sz="2400" b="1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altLang="zh-CN" sz="2400" b="1" smtClean="0"/>
              <a:t>A</a:t>
            </a:r>
            <a:r>
              <a:rPr lang="zh-CN" altLang="zh-CN" sz="2400" b="1" smtClean="0"/>
              <a:t>（</a:t>
            </a:r>
            <a:r>
              <a:rPr lang="en-US" altLang="zh-CN" sz="2400" b="1" smtClean="0"/>
              <a:t>B+C</a:t>
            </a:r>
            <a:r>
              <a:rPr lang="zh-CN" altLang="zh-CN" sz="2400" b="1" smtClean="0"/>
              <a:t>）</a:t>
            </a:r>
            <a:r>
              <a:rPr lang="en-US" altLang="zh-CN" sz="2400" b="1" smtClean="0"/>
              <a:t>=AB+AC</a:t>
            </a:r>
            <a:r>
              <a:rPr lang="zh-CN" altLang="zh-CN" sz="2400" b="1" smtClean="0"/>
              <a:t>；</a:t>
            </a:r>
            <a:r>
              <a:rPr lang="en-US" altLang="zh-CN" sz="2400" b="1" smtClean="0"/>
              <a:t>A+BC=(A+B)(A+C)</a:t>
            </a: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后面定律的证明：</a:t>
            </a:r>
            <a:r>
              <a:rPr lang="en-US" altLang="zh-CN" sz="2400" b="1" smtClean="0"/>
              <a:t>(A+B)(A+C)=A(A+C)+B(A+C)           ……</a:t>
            </a:r>
            <a:r>
              <a:rPr lang="zh-CN" altLang="zh-CN" sz="2400" b="1" smtClean="0"/>
              <a:t>分配律展开</a:t>
            </a:r>
          </a:p>
          <a:p>
            <a:r>
              <a:rPr lang="en-US" altLang="zh-CN" sz="2400" b="1" smtClean="0"/>
              <a:t>              =AA+AC+BA+BC           ……</a:t>
            </a:r>
            <a:r>
              <a:rPr lang="zh-CN" altLang="zh-CN" sz="2400" b="1" smtClean="0"/>
              <a:t>分配律</a:t>
            </a:r>
          </a:p>
          <a:p>
            <a:r>
              <a:rPr lang="en-US" altLang="zh-CN" sz="2400" b="1" smtClean="0"/>
              <a:t>              =A+AC+AB+BC            ……</a:t>
            </a:r>
            <a:r>
              <a:rPr lang="zh-CN" altLang="zh-CN" sz="2400" b="1" smtClean="0"/>
              <a:t>重叠律，交换律</a:t>
            </a:r>
          </a:p>
          <a:p>
            <a:r>
              <a:rPr lang="en-US" altLang="zh-CN" sz="2400" b="1" smtClean="0"/>
              <a:t>              =A·1+AC+AB+BC          ……0-1</a:t>
            </a:r>
            <a:r>
              <a:rPr lang="zh-CN" altLang="zh-CN" sz="2400" b="1" smtClean="0"/>
              <a:t>律</a:t>
            </a:r>
          </a:p>
          <a:p>
            <a:r>
              <a:rPr lang="en-US" altLang="zh-CN" sz="2400" b="1" smtClean="0"/>
              <a:t>              =A(1+C+B)+BC            ……</a:t>
            </a:r>
            <a:r>
              <a:rPr lang="zh-CN" altLang="zh-CN" sz="2400" b="1" smtClean="0"/>
              <a:t>分配律</a:t>
            </a:r>
          </a:p>
          <a:p>
            <a:r>
              <a:rPr lang="en-US" altLang="zh-CN" sz="2400" b="1" smtClean="0"/>
              <a:t>              =A·1+BC                  ……0-1</a:t>
            </a:r>
            <a:r>
              <a:rPr lang="zh-CN" altLang="zh-CN" sz="2400" b="1" smtClean="0"/>
              <a:t>律</a:t>
            </a:r>
          </a:p>
          <a:p>
            <a:r>
              <a:rPr lang="en-US" altLang="zh-CN" sz="2400" b="1" smtClean="0"/>
              <a:t>              =A+BC                   ……0-1</a:t>
            </a:r>
            <a:r>
              <a:rPr lang="zh-CN" altLang="zh-CN" sz="2400" b="1" smtClean="0"/>
              <a:t>律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8</a:t>
            </a:r>
            <a:r>
              <a:rPr lang="zh-CN" altLang="en-US" sz="2400" b="1" smtClean="0">
                <a:solidFill>
                  <a:prstClr val="black"/>
                </a:solidFill>
              </a:rPr>
              <a:t>）摩根定律：</a:t>
            </a:r>
            <a:r>
              <a:rPr lang="zh-CN" altLang="zh-CN" sz="2400" b="1" smtClean="0"/>
              <a:t>摩根定律又称为反演律，是将逻辑表达式的非运算转换为与运算、或运算表达形式的逻辑定律。假定逻辑变量为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C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…</a:t>
            </a:r>
            <a:r>
              <a:rPr lang="zh-CN" altLang="zh-CN" sz="2400" b="1" smtClean="0"/>
              <a:t>，则摩根定律的公式为：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b="1" smtClean="0"/>
              <a:t>摩根定律可以采用真值表列举法证明恒等式成立与否。摩根定律可用于求逻辑函数的反函数。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79512" y="5589240"/>
          <a:ext cx="52565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3" imgW="2984500" imgH="215900" progId="Equation.DSMT4">
                  <p:embed/>
                </p:oleObj>
              </mc:Choice>
              <mc:Fallback>
                <p:oleObj name="Equation" r:id="rId3" imgW="29845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589240"/>
                        <a:ext cx="525658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1.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</a:t>
            </a:r>
            <a:r>
              <a:rPr lang="en-US" altLang="zh-CN" sz="2400" b="1" smtClean="0">
                <a:solidFill>
                  <a:prstClr val="black"/>
                </a:solidFill>
              </a:rPr>
              <a:t>10</a:t>
            </a:r>
            <a:r>
              <a:rPr lang="zh-CN" altLang="en-US" sz="2400" b="1" smtClean="0">
                <a:solidFill>
                  <a:prstClr val="black"/>
                </a:solidFill>
              </a:rPr>
              <a:t>个定律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b="1" smtClean="0"/>
              <a:t>以上</a:t>
            </a:r>
            <a:r>
              <a:rPr lang="en-US" altLang="zh-CN" sz="2400" b="1" smtClean="0"/>
              <a:t>8</a:t>
            </a:r>
            <a:r>
              <a:rPr lang="zh-CN" altLang="zh-CN" sz="2400" b="1" smtClean="0"/>
              <a:t>个定律为逻辑代数的</a:t>
            </a:r>
            <a:r>
              <a:rPr lang="en-US" altLang="zh-CN" sz="2400" b="1" smtClean="0"/>
              <a:t>8</a:t>
            </a:r>
            <a:r>
              <a:rPr lang="zh-CN" altLang="zh-CN" sz="2400" b="1" smtClean="0"/>
              <a:t>个基本定律，依据这些定律，我们又可以推导出吸收律和冗余律。</a:t>
            </a:r>
            <a:endParaRPr lang="en-US" altLang="zh-CN" sz="2400" b="1" smtClean="0"/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9</a:t>
            </a:r>
            <a:r>
              <a:rPr lang="zh-CN" altLang="en-US" sz="2400" b="1" smtClean="0">
                <a:solidFill>
                  <a:prstClr val="black"/>
                </a:solidFill>
              </a:rPr>
              <a:t>）吸收律：吸收掉多余的因式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b="1" smtClean="0"/>
              <a:t>A+AB=A</a:t>
            </a:r>
            <a:r>
              <a:rPr lang="zh-CN" altLang="en-US" sz="2400" b="1" smtClean="0"/>
              <a:t>；</a:t>
            </a:r>
            <a:r>
              <a:rPr lang="en-US" altLang="zh-CN" sz="2400" b="1" smtClean="0"/>
              <a:t> A (A+B)=A</a:t>
            </a:r>
            <a:r>
              <a:rPr lang="zh-CN" altLang="en-US" sz="2400" b="1" smtClean="0"/>
              <a:t>；</a:t>
            </a:r>
            <a:endParaRPr lang="en-US" altLang="zh-CN" sz="2400" b="1" smtClean="0"/>
          </a:p>
          <a:p>
            <a:r>
              <a:rPr lang="zh-CN" altLang="zh-CN" sz="2400" smtClean="0"/>
              <a:t>关于上述</a:t>
            </a:r>
            <a:r>
              <a:rPr lang="en-US" altLang="zh-CN" sz="2400" smtClean="0"/>
              <a:t>3</a:t>
            </a:r>
            <a:r>
              <a:rPr lang="zh-CN" altLang="zh-CN" sz="2400" smtClean="0"/>
              <a:t>个定律的证明如下：</a:t>
            </a:r>
          </a:p>
          <a:p>
            <a:r>
              <a:rPr lang="en-US" altLang="zh-CN" sz="2400" smtClean="0"/>
              <a:t> </a:t>
            </a:r>
            <a:r>
              <a:rPr lang="en-US" altLang="zh-CN" sz="2400" b="1" smtClean="0">
                <a:solidFill>
                  <a:prstClr val="black"/>
                </a:solidFill>
              </a:rPr>
              <a:t>❶</a:t>
            </a:r>
            <a:r>
              <a:rPr lang="en-US" altLang="zh-CN" sz="2400" smtClean="0"/>
              <a:t>A+AB=A·1+ AB=A(1+B)=A·1=A</a:t>
            </a:r>
            <a:endParaRPr lang="zh-CN" altLang="zh-CN" sz="2400" smtClean="0"/>
          </a:p>
          <a:p>
            <a:r>
              <a:rPr lang="en-US" altLang="zh-CN" sz="2400" smtClean="0"/>
              <a:t> </a:t>
            </a:r>
            <a:r>
              <a:rPr lang="zh-CN" altLang="zh-CN" sz="2400" b="1" smtClean="0">
                <a:solidFill>
                  <a:prstClr val="black"/>
                </a:solidFill>
              </a:rPr>
              <a:t>❷</a:t>
            </a:r>
            <a:r>
              <a:rPr lang="en-US" altLang="zh-CN" sz="2400" smtClean="0"/>
              <a:t> A (A+B)=A·A+AB=A+AB=A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smtClean="0"/>
              <a:t> </a:t>
            </a:r>
            <a:r>
              <a:rPr lang="zh-CN" altLang="zh-CN" sz="2400" smtClean="0"/>
              <a:t>❸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10</a:t>
            </a:r>
            <a:r>
              <a:rPr lang="zh-CN" altLang="en-US" sz="2400" b="1" smtClean="0"/>
              <a:t>）</a:t>
            </a:r>
            <a:r>
              <a:rPr lang="zh-CN" altLang="zh-CN" sz="2400" b="1" smtClean="0"/>
              <a:t>冗余律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对与或表达式填加一与项，逻辑输出不变；对或与表达式填加一或项，逻辑输出结果不变，填加的该项因为不影响逻辑运算过程而称为冗余律。冗余律公式如下：</a:t>
            </a:r>
            <a:endParaRPr lang="en-US" altLang="zh-CN" sz="2400" b="1" smtClean="0"/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</a:rPr>
              <a:t>）式证明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     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  <a:sym typeface="Wingdings" pitchFamily="2" charset="2"/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  <a:sym typeface="Wingdings" pitchFamily="2" charset="2"/>
              </a:rPr>
              <a:t>）式证明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059832" y="2420888"/>
          <a:ext cx="144016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45" name="Equation" r:id="rId3" imgW="863225" imgH="165028" progId="Equation.DSMT4">
                  <p:embed/>
                </p:oleObj>
              </mc:Choice>
              <mc:Fallback>
                <p:oleObj name="Equation" r:id="rId3" imgW="863225" imgH="16502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0888"/>
                        <a:ext cx="1440160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611560" y="3789040"/>
          <a:ext cx="46085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46" name="Equation" r:id="rId5" imgW="2959100" imgH="215900" progId="Equation.DSMT4">
                  <p:embed/>
                </p:oleObj>
              </mc:Choice>
              <mc:Fallback>
                <p:oleObj name="Equation" r:id="rId5" imgW="2959100" imgH="215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460851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467544" y="5589240"/>
          <a:ext cx="626469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47" name="Equation" r:id="rId7" imgW="3733800" imgH="215900" progId="Equation.DSMT4">
                  <p:embed/>
                </p:oleObj>
              </mc:Choice>
              <mc:Fallback>
                <p:oleObj name="Equation" r:id="rId7" imgW="37338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89240"/>
                        <a:ext cx="626469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5796136" y="1556792"/>
          <a:ext cx="316835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48" name="Equation" r:id="rId9" imgW="2235200" imgH="825500" progId="Equation.DSMT4">
                  <p:embed/>
                </p:oleObj>
              </mc:Choice>
              <mc:Fallback>
                <p:oleObj name="Equation" r:id="rId9" imgW="2235200" imgH="825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556792"/>
                        <a:ext cx="3168352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1547664" y="2132856"/>
            <a:ext cx="4536504" cy="4104456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5508104" y="2924944"/>
          <a:ext cx="35299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49" name="Equation" r:id="rId11" imgW="2806700" imgH="876300" progId="Equation.DSMT4">
                  <p:embed/>
                </p:oleObj>
              </mc:Choice>
              <mc:Fallback>
                <p:oleObj name="Equation" r:id="rId11" imgW="2806700" imgH="8763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924944"/>
                        <a:ext cx="3529955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5580112" y="4005064"/>
          <a:ext cx="3142853" cy="59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0" name="Equation" r:id="rId13" imgW="1993900" imgH="444500" progId="Equation.DSMT4">
                  <p:embed/>
                </p:oleObj>
              </mc:Choice>
              <mc:Fallback>
                <p:oleObj name="Equation" r:id="rId13" imgW="1993900" imgH="4445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005064"/>
                        <a:ext cx="3142853" cy="59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635896" y="3212976"/>
            <a:ext cx="2304256" cy="28803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</a:t>
            </a:r>
            <a:r>
              <a:rPr lang="en-US" altLang="zh-CN" sz="2400" b="1" smtClean="0">
                <a:solidFill>
                  <a:prstClr val="black"/>
                </a:solidFill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</a:rPr>
              <a:t>个规则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smtClean="0"/>
              <a:t>    </a:t>
            </a:r>
            <a:r>
              <a:rPr lang="zh-CN" altLang="zh-CN" sz="2400" b="1" smtClean="0"/>
              <a:t>和算术运算一样，逻辑代数也有一定的逻辑规则，主要有代入规则、反演规则及对偶规则。各种规则的含义及应用如下所述 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）代入规则：</a:t>
            </a:r>
            <a:endParaRPr lang="en-US" altLang="zh-CN" sz="2400" b="1" smtClean="0"/>
          </a:p>
          <a:p>
            <a:r>
              <a:rPr lang="en-US" altLang="zh-CN" sz="2400" smtClean="0"/>
              <a:t>    </a:t>
            </a:r>
            <a:r>
              <a:rPr lang="zh-CN" altLang="zh-CN" sz="2400" b="1" smtClean="0"/>
              <a:t>代入规则是针对某恒等式而言的，将恒等式中某变量都用同一逻辑表达式表示，恒等式仍然成立。</a:t>
            </a:r>
            <a:endParaRPr lang="en-US" altLang="zh-CN" sz="2400" b="1" smtClean="0"/>
          </a:p>
          <a:p>
            <a:r>
              <a:rPr lang="zh-CN" altLang="zh-CN" sz="2400" b="1" smtClean="0"/>
              <a:t>已知等式</a:t>
            </a:r>
            <a:r>
              <a:rPr lang="en-US" altLang="zh-CN" sz="2400" b="1" smtClean="0"/>
              <a:t>                  </a:t>
            </a:r>
            <a:r>
              <a:rPr lang="zh-CN" altLang="en-US" sz="2400" smtClean="0"/>
              <a:t>，</a:t>
            </a:r>
            <a:r>
              <a:rPr lang="zh-CN" altLang="zh-CN" sz="2400" b="1" smtClean="0"/>
              <a:t>用函数</a:t>
            </a:r>
            <a:r>
              <a:rPr lang="en-US" altLang="zh-CN" sz="2400" b="1" smtClean="0"/>
              <a:t>Y</a:t>
            </a:r>
            <a:r>
              <a:rPr lang="en-US" altLang="zh-CN" sz="2400" b="1" i="1" smtClean="0"/>
              <a:t>=</a:t>
            </a:r>
            <a:r>
              <a:rPr lang="en-US" altLang="zh-CN" sz="2400" b="1" smtClean="0"/>
              <a:t>AC</a:t>
            </a:r>
            <a:r>
              <a:rPr lang="zh-CN" altLang="zh-CN" sz="2400" b="1" smtClean="0"/>
              <a:t>代替等式中的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，根据代入规则，等式仍然成立，即有：</a:t>
            </a:r>
            <a:endParaRPr lang="en-US" altLang="zh-CN" sz="2400" b="1" smtClean="0"/>
          </a:p>
          <a:p>
            <a:r>
              <a:rPr lang="zh-CN" altLang="zh-CN" sz="2400" b="1" smtClean="0"/>
              <a:t>代入规则没有改变恒等式的表现形式，但却扩展了应用变量的数目。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）反演规则：</a:t>
            </a:r>
            <a:r>
              <a:rPr lang="zh-CN" altLang="zh-CN" sz="2400" smtClean="0"/>
              <a:t> </a:t>
            </a:r>
            <a:r>
              <a:rPr lang="zh-CN" altLang="zh-CN" sz="2400" b="1" smtClean="0"/>
              <a:t>反演规则是对摩根定律的具体应用，是求逻辑函数反函数的主要方法，反演规则的内容如下表述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对于任何一个逻辑表达式</a:t>
            </a:r>
            <a:r>
              <a:rPr lang="en-US" altLang="zh-CN" sz="2400" b="1" smtClean="0"/>
              <a:t>Y</a:t>
            </a:r>
            <a:r>
              <a:rPr lang="zh-CN" altLang="zh-CN" sz="2400" b="1" smtClean="0"/>
              <a:t>，如果将表达式中的所有</a:t>
            </a:r>
            <a:r>
              <a:rPr lang="en-US" altLang="zh-CN" sz="2400" b="1" smtClean="0"/>
              <a:t>“·”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＋</a:t>
            </a:r>
            <a:r>
              <a:rPr lang="en-US" altLang="zh-CN" sz="2400" b="1" smtClean="0"/>
              <a:t>”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＋</a:t>
            </a:r>
            <a:r>
              <a:rPr lang="en-US" altLang="zh-CN" sz="2400" b="1" smtClean="0"/>
              <a:t>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“·”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“1”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“0”</a:t>
            </a:r>
            <a:r>
              <a:rPr lang="zh-CN" altLang="zh-CN" sz="2400" b="1" smtClean="0"/>
              <a:t>，原变量换成反变量，反变量换成原变量，那么所得到的表达式就是函数</a:t>
            </a:r>
            <a:r>
              <a:rPr lang="en-US" altLang="zh-CN" sz="2400" b="1" smtClean="0"/>
              <a:t>Y</a:t>
            </a:r>
            <a:r>
              <a:rPr lang="zh-CN" altLang="zh-CN" sz="2400" b="1" smtClean="0"/>
              <a:t>的反函数</a:t>
            </a:r>
            <a:r>
              <a:rPr lang="en-US" altLang="zh-CN" sz="2400" b="1" smtClean="0"/>
              <a:t> </a:t>
            </a:r>
            <a:r>
              <a:rPr lang="zh-CN" altLang="zh-CN" sz="2400" b="1" smtClean="0"/>
              <a:t>（或称补函数）。这个规则称为反演规则。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1475656" y="3068960"/>
          <a:ext cx="115212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Equation" r:id="rId3" imgW="660113" imgH="177723" progId="Equation.DSMT4">
                  <p:embed/>
                </p:oleObj>
              </mc:Choice>
              <mc:Fallback>
                <p:oleObj name="Equation" r:id="rId3" imgW="660113" imgH="177723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68960"/>
                        <a:ext cx="1152128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131840" y="3429000"/>
          <a:ext cx="273630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Equation" r:id="rId5" imgW="1624895" imgH="215806" progId="Equation.DSMT4">
                  <p:embed/>
                </p:oleObj>
              </mc:Choice>
              <mc:Fallback>
                <p:oleObj name="Equation" r:id="rId5" imgW="1624895" imgH="21580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429000"/>
                        <a:ext cx="2736304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</a:t>
            </a:r>
            <a:r>
              <a:rPr lang="en-US" altLang="zh-CN" sz="2400" b="1" smtClean="0">
                <a:solidFill>
                  <a:prstClr val="black"/>
                </a:solidFill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</a:rPr>
              <a:t>个规则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smtClean="0"/>
              <a:t>        </a:t>
            </a:r>
            <a:r>
              <a:rPr lang="zh-CN" altLang="zh-CN" sz="2400" b="1" smtClean="0"/>
              <a:t>根据反演规则，只要将逻辑表达式所有内容取反，得到的表达式即为反函数的表达式。使用摩根定律也可以求出反函数。</a:t>
            </a:r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1.20</a:t>
            </a:r>
            <a:r>
              <a:rPr lang="zh-CN" altLang="zh-CN" sz="2400" b="1" smtClean="0"/>
              <a:t>】求函数</a:t>
            </a:r>
            <a:r>
              <a:rPr lang="en-US" altLang="zh-CN" sz="2400" b="1" smtClean="0"/>
              <a:t>                   </a:t>
            </a:r>
            <a:r>
              <a:rPr lang="zh-CN" altLang="zh-CN" sz="2400" b="1" smtClean="0"/>
              <a:t>的反函数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/>
              <a:t>根据反演规则：</a:t>
            </a:r>
            <a:endParaRPr lang="en-US" altLang="zh-CN" sz="2400" b="1" smtClean="0"/>
          </a:p>
          <a:p>
            <a:r>
              <a:rPr lang="zh-CN" altLang="en-US" sz="2400" b="1" smtClean="0"/>
              <a:t>根据摩根定律：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）对偶规则：</a:t>
            </a:r>
            <a:r>
              <a:rPr lang="zh-CN" altLang="zh-CN" sz="2400" b="1" smtClean="0"/>
              <a:t>针对与或运算不同形式的恒等式，如</a:t>
            </a:r>
            <a:r>
              <a:rPr lang="en-US" altLang="zh-CN" sz="2400" b="1" smtClean="0"/>
              <a:t>A·A=A</a:t>
            </a:r>
            <a:r>
              <a:rPr lang="zh-CN" altLang="zh-CN" sz="2400" b="1" smtClean="0"/>
              <a:t>和</a:t>
            </a:r>
            <a:r>
              <a:rPr lang="en-US" altLang="zh-CN" sz="2400" b="1" smtClean="0"/>
              <a:t>A+A=A</a:t>
            </a:r>
            <a:r>
              <a:rPr lang="zh-CN" altLang="zh-CN" sz="2400" b="1" smtClean="0"/>
              <a:t>，按照与或运算的某些规律，它们之间可以相互转换，这种转换关系称为对偶规则。对偶规则的内容如下表述：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对于任何一个逻辑表达式</a:t>
            </a:r>
            <a:r>
              <a:rPr lang="en-US" altLang="zh-CN" sz="2400" b="1" smtClean="0"/>
              <a:t>Y</a:t>
            </a:r>
            <a:r>
              <a:rPr lang="zh-CN" altLang="zh-CN" sz="2400" b="1" smtClean="0"/>
              <a:t>，若将其中所有的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＋</a:t>
            </a:r>
            <a:r>
              <a:rPr lang="en-US" altLang="zh-CN" sz="2400" b="1" smtClean="0"/>
              <a:t>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“·”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“·”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“</a:t>
            </a:r>
            <a:r>
              <a:rPr lang="zh-CN" altLang="zh-CN" sz="2400" b="1" smtClean="0"/>
              <a:t>＋</a:t>
            </a:r>
            <a:r>
              <a:rPr lang="en-US" altLang="zh-CN" sz="2400" b="1" smtClean="0"/>
              <a:t>”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换成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，则得到的表达式称为</a:t>
            </a:r>
            <a:r>
              <a:rPr lang="en-US" altLang="zh-CN" sz="2400" b="1" smtClean="0"/>
              <a:t>Y</a:t>
            </a:r>
            <a:r>
              <a:rPr lang="en-US" altLang="zh-CN" sz="2400" b="1" i="1" smtClean="0"/>
              <a:t> </a:t>
            </a:r>
            <a:r>
              <a:rPr lang="zh-CN" altLang="zh-CN" sz="2400" b="1" smtClean="0"/>
              <a:t>的对偶式，记做</a:t>
            </a:r>
            <a:r>
              <a:rPr lang="en-US" altLang="zh-CN" sz="2400" b="1" smtClean="0"/>
              <a:t>Y′</a:t>
            </a:r>
            <a:r>
              <a:rPr lang="zh-CN" altLang="zh-CN" sz="2400" b="1" smtClean="0"/>
              <a:t>。如</a:t>
            </a:r>
            <a:r>
              <a:rPr lang="en-US" altLang="zh-CN" sz="2400" b="1" smtClean="0"/>
              <a:t>Y=AB</a:t>
            </a:r>
            <a:r>
              <a:rPr lang="zh-CN" altLang="zh-CN" sz="2400" b="1" smtClean="0"/>
              <a:t>的对偶式是</a:t>
            </a:r>
            <a:r>
              <a:rPr lang="en-US" altLang="zh-CN" sz="2400" b="1" smtClean="0"/>
              <a:t>Y′=A+B</a:t>
            </a:r>
            <a:r>
              <a:rPr lang="zh-CN" altLang="zh-CN" sz="2400" b="1" smtClean="0"/>
              <a:t>。对偶规则体现的是不同运算之间的转换关系。</a:t>
            </a:r>
          </a:p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和反演规则不同的是，在求对偶式时，变量是无须取反变量的。通过对偶规则对恒等式进行转换，得到的恒等式仍然成立。</a:t>
            </a:r>
            <a:endParaRPr lang="en-US" altLang="zh-CN" sz="2400" b="1" smtClean="0"/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1.21</a:t>
            </a:r>
            <a:r>
              <a:rPr lang="zh-CN" altLang="zh-CN" sz="2400" b="1" smtClean="0"/>
              <a:t>】利用对偶规则对恒等式</a:t>
            </a:r>
            <a:r>
              <a:rPr lang="en-US" altLang="zh-CN" sz="2400" b="1" smtClean="0"/>
              <a:t>                                       </a:t>
            </a:r>
            <a:r>
              <a:rPr lang="zh-CN" altLang="zh-CN" sz="2400" b="1" smtClean="0"/>
              <a:t>进行转换。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2555776" y="1988840"/>
          <a:ext cx="136815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Equation" r:id="rId3" imgW="723586" imgH="190417" progId="Equation.DSMT4">
                  <p:embed/>
                </p:oleObj>
              </mc:Choice>
              <mc:Fallback>
                <p:oleObj name="Equation" r:id="rId3" imgW="723586" imgH="190417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88840"/>
                        <a:ext cx="136815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267744" y="2276872"/>
          <a:ext cx="53285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5" name="Equation" r:id="rId5" imgW="3365500" imgH="254000" progId="Equation.DSMT4">
                  <p:embed/>
                </p:oleObj>
              </mc:Choice>
              <mc:Fallback>
                <p:oleObj name="Equation" r:id="rId5" imgW="33655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532859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4788024" y="6381328"/>
          <a:ext cx="259228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6" name="Equation" r:id="rId7" imgW="2070100" imgH="215900" progId="Equation.DSMT4">
                  <p:embed/>
                </p:oleObj>
              </mc:Choice>
              <mc:Fallback>
                <p:oleObj name="Equation" r:id="rId7" imgW="20701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381328"/>
                        <a:ext cx="2592288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逻辑代数的公式化化简</a:t>
            </a:r>
            <a:endParaRPr lang="en-US" altLang="zh-CN" sz="2400" b="1" dirty="0" smtClean="0"/>
          </a:p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   </a:t>
            </a:r>
            <a:r>
              <a:rPr lang="zh-CN" altLang="zh-CN" sz="2400" b="1" dirty="0" smtClean="0"/>
              <a:t>在逻辑问题中得到的逻辑函数，不一定是最简的逻辑函数。不管逻辑函数最简与否，我们都需要对逻辑函数化简，得到最简的逻辑表达形式。最简表达形式如非、与、或、与非、或非、异或、同或等。</a:t>
            </a:r>
          </a:p>
          <a:p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根据逻辑公式或定律进行化简，主要方法有：利用定律</a:t>
            </a:r>
            <a:r>
              <a:rPr lang="en-US" altLang="zh-CN" sz="2400" b="1" dirty="0" smtClean="0"/>
              <a:t>             </a:t>
            </a:r>
            <a:r>
              <a:rPr lang="zh-CN" altLang="zh-CN" sz="2400" b="1" dirty="0" smtClean="0"/>
              <a:t>将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合并掉的并项法；利用吸收律将变量吸收掉的吸收法；通过公式</a:t>
            </a:r>
            <a:r>
              <a:rPr lang="en-US" altLang="zh-CN" sz="2400" b="1" dirty="0" smtClean="0"/>
              <a:t>             </a:t>
            </a:r>
            <a:r>
              <a:rPr lang="zh-CN" altLang="zh-CN" sz="2400" b="1" dirty="0" smtClean="0"/>
              <a:t>及</a:t>
            </a:r>
            <a:r>
              <a:rPr lang="en-US" altLang="zh-CN" sz="2400" b="1" dirty="0" smtClean="0"/>
              <a:t>A+A=A</a:t>
            </a:r>
            <a:r>
              <a:rPr lang="zh-CN" altLang="zh-CN" sz="2400" b="1" dirty="0" smtClean="0"/>
              <a:t>填加与项后，重新配项，利用并项法化简</a:t>
            </a:r>
            <a:r>
              <a:rPr lang="zh-CN" altLang="en-US" sz="2400" b="1" dirty="0" smtClean="0"/>
              <a:t>的</a:t>
            </a:r>
            <a:r>
              <a:rPr lang="zh-CN" altLang="zh-CN" sz="2400" b="1" dirty="0" smtClean="0"/>
              <a:t>配项法；利用冗余律消去冗余项的消去冗余项法。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）并项法：</a:t>
            </a:r>
            <a:r>
              <a:rPr lang="zh-CN" altLang="zh-CN" sz="2400" b="1" dirty="0" smtClean="0"/>
              <a:t>如果两个与项中只有输入变量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不同，其他输入变量相同，则利用分配律提取公因子项，括号内则为</a:t>
            </a:r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，利用</a:t>
            </a:r>
            <a:r>
              <a:rPr lang="en-US" altLang="zh-CN" sz="2400" b="1" dirty="0" smtClean="0"/>
              <a:t>0-1</a:t>
            </a:r>
            <a:r>
              <a:rPr lang="zh-CN" altLang="zh-CN" sz="2400" b="1" dirty="0" smtClean="0"/>
              <a:t>律将两项合并为一项，并消去变量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，结果为公因子项。</a:t>
            </a:r>
          </a:p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1.22</a:t>
            </a:r>
            <a:r>
              <a:rPr lang="zh-CN" altLang="zh-CN" sz="2400" dirty="0" smtClean="0"/>
              <a:t>】</a:t>
            </a:r>
            <a:r>
              <a:rPr lang="zh-CN" altLang="zh-CN" sz="2400" b="1" dirty="0" smtClean="0"/>
              <a:t>化简逻辑表达式</a:t>
            </a:r>
            <a:r>
              <a:rPr lang="en-US" altLang="zh-CN" sz="2400" b="1" dirty="0" smtClean="0"/>
              <a:t>                       </a:t>
            </a:r>
            <a:r>
              <a:rPr lang="zh-CN" altLang="zh-CN" sz="2400" b="1" dirty="0" smtClean="0"/>
              <a:t>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b="1" dirty="0" smtClean="0"/>
              <a:t>化简过程利用分配律提取两次公因子，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然后根据互补律分别消掉了变量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最后得到的结果为公因子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。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7956376" y="2708920"/>
          <a:ext cx="86409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1" name="Equation" r:id="rId3" imgW="520248" imgH="177646" progId="Equation.DSMT4">
                  <p:embed/>
                </p:oleObj>
              </mc:Choice>
              <mc:Fallback>
                <p:oleObj name="Equation" r:id="rId3" imgW="520248" imgH="1776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2708920"/>
                        <a:ext cx="864096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27584" y="3429000"/>
          <a:ext cx="86409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" name="Equation" r:id="rId5" imgW="520248" imgH="177646" progId="Equation.DSMT4">
                  <p:embed/>
                </p:oleObj>
              </mc:Choice>
              <mc:Fallback>
                <p:oleObj name="Equation" r:id="rId5" imgW="520248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9000"/>
                        <a:ext cx="86409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948264" y="4581128"/>
          <a:ext cx="576064" cy="25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3" name="Equation" r:id="rId6" imgW="342603" imgH="177646" progId="Equation.DSMT4">
                  <p:embed/>
                </p:oleObj>
              </mc:Choice>
              <mc:Fallback>
                <p:oleObj name="Equation" r:id="rId6" imgW="342603" imgH="17764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581128"/>
                        <a:ext cx="576064" cy="252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5508104" y="5229200"/>
          <a:ext cx="316835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4" name="Equation" r:id="rId8" imgW="1586811" imgH="622030" progId="Equation.DSMT4">
                  <p:embed/>
                </p:oleObj>
              </mc:Choice>
              <mc:Fallback>
                <p:oleObj name="Equation" r:id="rId8" imgW="1586811" imgH="62203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229200"/>
                        <a:ext cx="3168352" cy="10801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3779912" y="5301208"/>
          <a:ext cx="158417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5" name="Equation" r:id="rId10" imgW="1206500" imgH="190500" progId="Equation.DSMT4">
                  <p:embed/>
                </p:oleObj>
              </mc:Choice>
              <mc:Fallback>
                <p:oleObj name="Equation" r:id="rId10" imgW="1206500" imgH="190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301208"/>
                        <a:ext cx="1584176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3.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逻辑代数的公式化化简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）吸收法：</a:t>
            </a:r>
            <a:r>
              <a:rPr lang="en-US" altLang="zh-CN" sz="2400" smtClean="0"/>
              <a:t> </a:t>
            </a:r>
            <a:r>
              <a:rPr lang="zh-CN" altLang="zh-CN" sz="2400" smtClean="0"/>
              <a:t>利用吸收律</a:t>
            </a:r>
            <a:r>
              <a:rPr lang="en-US" altLang="zh-CN" sz="2400" smtClean="0"/>
              <a:t>A+AB=A</a:t>
            </a:r>
            <a:r>
              <a:rPr lang="zh-CN" altLang="zh-CN" sz="2400" smtClean="0"/>
              <a:t>可以消掉多余的逻辑项</a:t>
            </a:r>
            <a:r>
              <a:rPr lang="en-US" altLang="zh-CN" sz="2400" smtClean="0"/>
              <a:t>AB</a:t>
            </a:r>
            <a:r>
              <a:rPr lang="zh-CN" altLang="zh-CN" sz="2400" smtClean="0"/>
              <a:t>；利用吸收律</a:t>
            </a:r>
            <a:r>
              <a:rPr lang="en-US" altLang="zh-CN" sz="2400" smtClean="0"/>
              <a:t>                </a:t>
            </a:r>
            <a:r>
              <a:rPr lang="zh-CN" altLang="zh-CN" sz="2400" smtClean="0"/>
              <a:t>可以消掉一个变量</a:t>
            </a:r>
            <a:r>
              <a:rPr lang="en-US" altLang="zh-CN" sz="2400" smtClean="0"/>
              <a:t> </a:t>
            </a:r>
            <a:r>
              <a:rPr lang="zh-CN" altLang="zh-CN" sz="2400" smtClean="0"/>
              <a:t>。在吸收律中的变量</a:t>
            </a:r>
            <a:r>
              <a:rPr lang="en-US" altLang="zh-CN" sz="2400" smtClean="0"/>
              <a:t>A</a:t>
            </a:r>
            <a:r>
              <a:rPr lang="zh-CN" altLang="zh-CN" sz="2400" smtClean="0"/>
              <a:t>、</a:t>
            </a:r>
            <a:r>
              <a:rPr lang="en-US" altLang="zh-CN" sz="2400" smtClean="0"/>
              <a:t>B</a:t>
            </a:r>
            <a:r>
              <a:rPr lang="zh-CN" altLang="zh-CN" sz="2400" smtClean="0"/>
              <a:t>有时可能是一个逻辑表达式，化简时应该注意观察。例如，逻辑表达式</a:t>
            </a:r>
            <a:r>
              <a:rPr lang="en-US" altLang="zh-CN" sz="2400" smtClean="0"/>
              <a:t>                             </a:t>
            </a:r>
            <a:r>
              <a:rPr lang="zh-CN" altLang="zh-CN" sz="2400" smtClean="0"/>
              <a:t>中，将</a:t>
            </a:r>
            <a:r>
              <a:rPr lang="en-US" altLang="zh-CN" sz="2400" smtClean="0"/>
              <a:t>       </a:t>
            </a:r>
            <a:r>
              <a:rPr lang="zh-CN" altLang="zh-CN" sz="2400" smtClean="0"/>
              <a:t>看做吸收律中的</a:t>
            </a:r>
            <a:r>
              <a:rPr lang="en-US" altLang="zh-CN" sz="2400" smtClean="0"/>
              <a:t>A</a:t>
            </a:r>
            <a:r>
              <a:rPr lang="zh-CN" altLang="zh-CN" sz="2400" smtClean="0"/>
              <a:t>，将</a:t>
            </a:r>
            <a:r>
              <a:rPr lang="en-US" altLang="zh-CN" sz="2400" smtClean="0"/>
              <a:t>CD(E+F)</a:t>
            </a:r>
            <a:r>
              <a:rPr lang="zh-CN" altLang="zh-CN" sz="2400" smtClean="0"/>
              <a:t>看做吸收律中的</a:t>
            </a:r>
            <a:r>
              <a:rPr lang="en-US" altLang="zh-CN" sz="2400" smtClean="0"/>
              <a:t>B</a:t>
            </a:r>
            <a:r>
              <a:rPr lang="zh-CN" altLang="zh-CN" sz="2400" smtClean="0"/>
              <a:t>，因此，化简的结果</a:t>
            </a:r>
            <a:r>
              <a:rPr lang="en-US" altLang="zh-CN" sz="2400" smtClean="0"/>
              <a:t>A</a:t>
            </a:r>
            <a:r>
              <a:rPr lang="zh-CN" altLang="zh-CN" sz="2400" smtClean="0"/>
              <a:t>应该是</a:t>
            </a:r>
            <a:r>
              <a:rPr lang="en-US" altLang="zh-CN" sz="2400" smtClean="0"/>
              <a:t>        </a:t>
            </a:r>
            <a:r>
              <a:rPr lang="zh-CN" altLang="zh-CN" sz="2400" smtClean="0"/>
              <a:t>，</a:t>
            </a:r>
            <a:r>
              <a:rPr lang="en-US" altLang="zh-CN" sz="2400" smtClean="0"/>
              <a:t>                                 </a:t>
            </a:r>
            <a:r>
              <a:rPr lang="zh-CN" altLang="zh-CN" sz="2400" smtClean="0"/>
              <a:t>。</a:t>
            </a:r>
            <a:endParaRPr lang="en-US" altLang="zh-CN" sz="2400" b="1" smtClean="0"/>
          </a:p>
          <a:p>
            <a:r>
              <a:rPr lang="zh-CN" altLang="zh-CN" sz="2400" smtClean="0"/>
              <a:t>【例</a:t>
            </a:r>
            <a:r>
              <a:rPr lang="en-US" altLang="zh-CN" sz="2400" smtClean="0"/>
              <a:t>1.23</a:t>
            </a:r>
            <a:r>
              <a:rPr lang="zh-CN" altLang="zh-CN" sz="2400" smtClean="0"/>
              <a:t>】利用吸收律化简逻辑表达式</a:t>
            </a:r>
            <a:r>
              <a:rPr lang="en-US" altLang="zh-CN" sz="2400" smtClean="0"/>
              <a:t> </a:t>
            </a:r>
          </a:p>
          <a:p>
            <a:r>
              <a:rPr lang="zh-CN" altLang="zh-CN" sz="2400" smtClean="0"/>
              <a:t>和</a:t>
            </a:r>
            <a:r>
              <a:rPr lang="en-US" altLang="zh-CN" sz="2400" smtClean="0"/>
              <a:t>                                                  </a:t>
            </a:r>
            <a:r>
              <a:rPr lang="zh-CN" altLang="zh-CN" sz="2400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</a:rPr>
              <a:t>）配项法：</a:t>
            </a:r>
            <a:r>
              <a:rPr lang="zh-CN" altLang="zh-CN" sz="2400" b="1" smtClean="0"/>
              <a:t>配项法可以利用互补律</a:t>
            </a:r>
            <a:r>
              <a:rPr lang="en-US" altLang="zh-CN" sz="2400" b="1" smtClean="0"/>
              <a:t>               </a:t>
            </a:r>
            <a:r>
              <a:rPr lang="zh-CN" altLang="zh-CN" sz="2400" b="1" smtClean="0"/>
              <a:t>和重叠律</a:t>
            </a:r>
            <a:r>
              <a:rPr lang="en-US" altLang="zh-CN" sz="2400" b="1" smtClean="0"/>
              <a:t>A+A=A</a:t>
            </a:r>
            <a:r>
              <a:rPr lang="zh-CN" altLang="zh-CN" sz="2400" b="1" smtClean="0"/>
              <a:t>来完成。</a:t>
            </a:r>
            <a:endParaRPr lang="en-US" altLang="zh-CN" sz="2400" b="1" smtClean="0"/>
          </a:p>
          <a:p>
            <a:r>
              <a:rPr lang="zh-CN" altLang="zh-CN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）利用公式</a:t>
            </a:r>
            <a:r>
              <a:rPr lang="en-US" altLang="zh-CN" sz="2400" b="1" smtClean="0"/>
              <a:t>                           </a:t>
            </a:r>
            <a:r>
              <a:rPr lang="zh-CN" altLang="zh-CN" sz="2400" b="1" smtClean="0"/>
              <a:t>，为欲化简的逻辑表达式中的与项填加缺失的逻辑变量，增加逻辑与因式，以便于为其他与项匹配该因式，利用分配律重新进行化简。</a:t>
            </a:r>
            <a:endParaRPr lang="en-US" altLang="zh-CN" sz="2400" b="1" smtClean="0"/>
          </a:p>
          <a:p>
            <a:r>
              <a:rPr lang="zh-CN" altLang="zh-CN" sz="2400" smtClean="0"/>
              <a:t>【例</a:t>
            </a:r>
            <a:r>
              <a:rPr lang="en-US" altLang="zh-CN" sz="2400" smtClean="0"/>
              <a:t>1.24</a:t>
            </a:r>
            <a:r>
              <a:rPr lang="zh-CN" altLang="zh-CN" sz="2400" smtClean="0"/>
              <a:t>】化简逻辑表达式</a:t>
            </a:r>
            <a:r>
              <a:rPr lang="en-US" altLang="zh-CN" sz="2400" smtClean="0"/>
              <a:t>    </a:t>
            </a:r>
          </a:p>
          <a:p>
            <a:r>
              <a:rPr lang="zh-CN" altLang="zh-CN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zh-CN" sz="2400" b="1" smtClean="0"/>
              <a:t>）利用公式</a:t>
            </a:r>
            <a:r>
              <a:rPr lang="en-US" altLang="zh-CN" sz="2400" b="1" smtClean="0"/>
              <a:t>A+A=A</a:t>
            </a:r>
            <a:r>
              <a:rPr lang="zh-CN" altLang="zh-CN" sz="2400" b="1" smtClean="0"/>
              <a:t>，可以重复使用与或表达式中的与项，使之与不同的与项相结合，然后利用并项法进一步化简逻辑表达式。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1403648" y="1628800"/>
          <a:ext cx="115212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2" name="Equation" r:id="rId3" imgW="863225" imgH="165028" progId="Equation.DSMT4">
                  <p:embed/>
                </p:oleObj>
              </mc:Choice>
              <mc:Fallback>
                <p:oleObj name="Equation" r:id="rId3" imgW="863225" imgH="165028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115212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827584" y="2348880"/>
          <a:ext cx="194421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3" name="Equation" r:id="rId5" imgW="1294838" imgH="215806" progId="Equation.DSMT4">
                  <p:embed/>
                </p:oleObj>
              </mc:Choice>
              <mc:Fallback>
                <p:oleObj name="Equation" r:id="rId5" imgW="1294838" imgH="21580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48880"/>
                        <a:ext cx="1944216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779912" y="2348880"/>
          <a:ext cx="36004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4" name="Equation" r:id="rId7" imgW="228402" imgH="177646" progId="Equation.DSMT4">
                  <p:embed/>
                </p:oleObj>
              </mc:Choice>
              <mc:Fallback>
                <p:oleObj name="Equation" r:id="rId7" imgW="228402" imgH="177646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348880"/>
                        <a:ext cx="360040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5724128" y="2708920"/>
          <a:ext cx="50405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5" name="Equation" r:id="rId9" imgW="228402" imgH="177646" progId="Equation.DSMT4">
                  <p:embed/>
                </p:oleObj>
              </mc:Choice>
              <mc:Fallback>
                <p:oleObj name="Equation" r:id="rId9" imgW="228402" imgH="177646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708920"/>
                        <a:ext cx="504056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6444208" y="2708920"/>
          <a:ext cx="230425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6" name="Equation" r:id="rId11" imgW="1600200" imgH="215900" progId="Equation.DSMT4">
                  <p:embed/>
                </p:oleObj>
              </mc:Choice>
              <mc:Fallback>
                <p:oleObj name="Equation" r:id="rId11" imgW="1600200" imgH="215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708920"/>
                        <a:ext cx="2304256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5292080" y="3068960"/>
          <a:ext cx="230425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7" name="Equation" r:id="rId13" imgW="1231366" imgH="228501" progId="Equation.DSMT4">
                  <p:embed/>
                </p:oleObj>
              </mc:Choice>
              <mc:Fallback>
                <p:oleObj name="Equation" r:id="rId13" imgW="1231366" imgH="228501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068960"/>
                        <a:ext cx="2304256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539552" y="3429000"/>
          <a:ext cx="324036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8" name="Equation" r:id="rId15" imgW="2324100" imgH="228600" progId="Equation.DSMT4">
                  <p:embed/>
                </p:oleObj>
              </mc:Choice>
              <mc:Fallback>
                <p:oleObj name="Equation" r:id="rId15" imgW="23241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3240360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5292080" y="3789040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9" name="Equation" r:id="rId17" imgW="520474" imgH="165028" progId="Equation.DSMT4">
                  <p:embed/>
                </p:oleObj>
              </mc:Choice>
              <mc:Fallback>
                <p:oleObj name="Equation" r:id="rId17" imgW="520474" imgH="165028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89040"/>
                        <a:ext cx="108012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2267744" y="4581128"/>
          <a:ext cx="158417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0" name="Equation" r:id="rId19" imgW="736600" imgH="203200" progId="Equation.DSMT4">
                  <p:embed/>
                </p:oleObj>
              </mc:Choice>
              <mc:Fallback>
                <p:oleObj name="Equation" r:id="rId19" imgW="736600" imgH="203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581128"/>
                        <a:ext cx="158417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3851920" y="5661248"/>
          <a:ext cx="237626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1" name="Equation" r:id="rId21" imgW="1358310" imgH="177723" progId="Equation.DSMT4">
                  <p:embed/>
                </p:oleObj>
              </mc:Choice>
              <mc:Fallback>
                <p:oleObj name="Equation" r:id="rId21" imgW="1358310" imgH="177723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661248"/>
                        <a:ext cx="2376264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3.</a:t>
            </a:r>
            <a:r>
              <a:rPr lang="zh-CN" altLang="en-US" sz="2400" b="1" smtClean="0">
                <a:solidFill>
                  <a:prstClr val="black"/>
                </a:solidFill>
              </a:rPr>
              <a:t>逻辑代数的公式化化简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smtClean="0"/>
              <a:t>【</a:t>
            </a:r>
            <a:r>
              <a:rPr lang="en-US" altLang="zh-CN" sz="2400" smtClean="0"/>
              <a:t>1.25</a:t>
            </a:r>
            <a:r>
              <a:rPr lang="zh-CN" altLang="zh-CN" sz="2400" smtClean="0"/>
              <a:t>】化简逻辑表达式</a:t>
            </a:r>
            <a:r>
              <a:rPr lang="en-US" altLang="zh-CN" sz="2400" smtClean="0"/>
              <a:t>                                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）</a:t>
            </a:r>
            <a:r>
              <a:rPr lang="zh-CN" altLang="zh-CN" sz="2400" b="1" smtClean="0"/>
              <a:t>消去冗余项法</a:t>
            </a:r>
            <a:r>
              <a:rPr lang="zh-CN" altLang="en-US" sz="2400" b="1" smtClean="0"/>
              <a:t>：</a:t>
            </a:r>
            <a:r>
              <a:rPr lang="zh-CN" altLang="zh-CN" sz="2400" smtClean="0"/>
              <a:t> </a:t>
            </a:r>
            <a:r>
              <a:rPr lang="zh-CN" altLang="zh-CN" sz="2400" b="1" smtClean="0"/>
              <a:t>利用冗余律</a:t>
            </a:r>
            <a:r>
              <a:rPr lang="en-US" altLang="zh-CN" sz="2400" b="1" smtClean="0"/>
              <a:t>                                           </a:t>
            </a:r>
            <a:r>
              <a:rPr lang="zh-CN" altLang="zh-CN" sz="2400" b="1" smtClean="0"/>
              <a:t>，可以消去其中的冗余项</a:t>
            </a:r>
            <a:r>
              <a:rPr lang="en-US" altLang="zh-CN" sz="2400" b="1" smtClean="0"/>
              <a:t>BC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1.26</a:t>
            </a:r>
            <a:r>
              <a:rPr lang="zh-CN" altLang="zh-CN" sz="2400" b="1" smtClean="0"/>
              <a:t>】化简逻辑表达式</a:t>
            </a:r>
            <a:r>
              <a:rPr lang="en-US" altLang="zh-CN" sz="2400" b="1" smtClean="0"/>
              <a:t>                                   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r>
              <a:rPr lang="en-US" altLang="zh-CN" sz="2400" b="1" smtClean="0"/>
              <a:t>        </a:t>
            </a:r>
            <a:r>
              <a:rPr lang="zh-CN" altLang="zh-CN" sz="2400" b="1" smtClean="0"/>
              <a:t>观察该表达式，</a:t>
            </a:r>
            <a:r>
              <a:rPr lang="en-US" altLang="zh-CN" sz="2400" b="1" smtClean="0"/>
              <a:t> </a:t>
            </a:r>
            <a:r>
              <a:rPr lang="zh-CN" altLang="zh-CN" sz="2400" b="1" smtClean="0"/>
              <a:t>可以</a:t>
            </a:r>
            <a:r>
              <a:rPr lang="en-US" altLang="zh-CN" sz="2400" b="1" smtClean="0"/>
              <a:t>                           </a:t>
            </a:r>
            <a:r>
              <a:rPr lang="zh-CN" altLang="zh-CN" sz="2400" b="1" smtClean="0"/>
              <a:t>转变为</a:t>
            </a:r>
            <a:r>
              <a:rPr lang="en-US" altLang="zh-CN" sz="2400" b="1" smtClean="0"/>
              <a:t>                               </a:t>
            </a:r>
            <a:r>
              <a:rPr lang="zh-CN" altLang="zh-CN" sz="2400" b="1" smtClean="0"/>
              <a:t>的形式，可以使用冗余律和吸收律将</a:t>
            </a:r>
            <a:r>
              <a:rPr lang="en-US" altLang="zh-CN" sz="2400" b="1" smtClean="0"/>
              <a:t>ADE</a:t>
            </a:r>
            <a:r>
              <a:rPr lang="zh-CN" altLang="zh-CN" sz="2400" b="1" smtClean="0"/>
              <a:t>消掉。完整的化简过程如下：</a:t>
            </a:r>
          </a:p>
          <a:p>
            <a:endParaRPr lang="en-US" altLang="zh-CN" sz="2400" smtClean="0"/>
          </a:p>
          <a:p>
            <a:endParaRPr lang="en-US" altLang="zh-CN" sz="2400" b="1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逻辑代数的定律、规则与化简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3491880" y="1268760"/>
          <a:ext cx="216024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7" name="Equation" r:id="rId3" imgW="1676400" imgH="190500" progId="Equation.DSMT4">
                  <p:embed/>
                </p:oleObj>
              </mc:Choice>
              <mc:Fallback>
                <p:oleObj name="Equation" r:id="rId3" imgW="1676400" imgH="1905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268760"/>
                        <a:ext cx="2160240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51520" y="1772816"/>
          <a:ext cx="799288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8" name="Equation" r:id="rId5" imgW="3962400" imgH="584200" progId="Equation.DSMT4">
                  <p:embed/>
                </p:oleObj>
              </mc:Choice>
              <mc:Fallback>
                <p:oleObj name="Equation" r:id="rId5" imgW="39624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7992888" cy="12961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4860032" y="3140968"/>
          <a:ext cx="273630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9" name="Equation" r:id="rId7" imgW="1422400" imgH="190500" progId="Equation.DSMT4">
                  <p:embed/>
                </p:oleObj>
              </mc:Choice>
              <mc:Fallback>
                <p:oleObj name="Equation" r:id="rId7" imgW="14224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140968"/>
                        <a:ext cx="2736304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779912" y="3861048"/>
          <a:ext cx="223224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0" name="Equation" r:id="rId9" imgW="1422400" imgH="190500" progId="Equation.DSMT4">
                  <p:embed/>
                </p:oleObj>
              </mc:Choice>
              <mc:Fallback>
                <p:oleObj name="Equation" r:id="rId9" imgW="1422400" imgH="190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861048"/>
                        <a:ext cx="2232248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2267744" y="4941168"/>
          <a:ext cx="352839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1" name="Equation" r:id="rId11" imgW="1803400" imgH="800100" progId="Equation.DSMT4">
                  <p:embed/>
                </p:oleObj>
              </mc:Choice>
              <mc:Fallback>
                <p:oleObj name="Equation" r:id="rId11" imgW="1803400" imgH="8001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941168"/>
                        <a:ext cx="3528392" cy="12961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3635896" y="4221088"/>
          <a:ext cx="172819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2" name="Equation" r:id="rId13" imgW="914400" imgH="190500" progId="Equation.DSMT4">
                  <p:embed/>
                </p:oleObj>
              </mc:Choice>
              <mc:Fallback>
                <p:oleObj name="Equation" r:id="rId13" imgW="914400" imgH="1905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21088"/>
                        <a:ext cx="1728192" cy="2880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6372200" y="4149080"/>
          <a:ext cx="201622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3" name="Equation" r:id="rId15" imgW="889000" imgH="190500" progId="Equation.DSMT4">
                  <p:embed/>
                </p:oleObj>
              </mc:Choice>
              <mc:Fallback>
                <p:oleObj name="Equation" r:id="rId15" imgW="889000" imgH="1905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149080"/>
                        <a:ext cx="2016224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2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4.0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卡诺图构想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公式法化简的问题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）公式法没有统一的规律，不能证明结果最简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）公式法化简不便于观察，是否可以采用图形的方法。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构想基础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一般表达式结果是与或形式，存在解决问题的方法。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）与项可以和二进制数组合一一对应相互表示。用数字表示表达式去化简，再写回表达式的形式。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）与或表达式可以采用              的统一规律化简。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）中 化简的方法是相邻格雷码的排列，可采用表格图的形式去实现。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实现的思路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）绘制等行列的表格，并将所有与项均排列于两侧，所有与项按格雷码排列，交叉处填入有效值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0.3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变量的卡诺图如下：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3779912" y="3428677"/>
          <a:ext cx="8651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8" name="Equation" r:id="rId3" imgW="520248" imgH="177646" progId="Equation.DSMT4">
                  <p:embed/>
                </p:oleObj>
              </mc:Choice>
              <mc:Fallback>
                <p:oleObj name="Equation" r:id="rId3" imgW="520248" imgH="177646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428677"/>
                        <a:ext cx="8651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95536" y="5589240"/>
          <a:ext cx="2160240" cy="126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9" name="Visio" r:id="rId5" imgW="1846935" imgH="869996" progId="Visio.Drawing.11">
                  <p:embed/>
                </p:oleObj>
              </mc:Choice>
              <mc:Fallback>
                <p:oleObj name="Visio" r:id="rId5" imgW="1846935" imgH="86999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89240"/>
                        <a:ext cx="2160240" cy="126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5076056" y="5448300"/>
          <a:ext cx="18478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0" name="Visio" r:id="rId7" imgW="1846935" imgH="1409863" progId="Visio.Drawing.11">
                  <p:embed/>
                </p:oleObj>
              </mc:Choice>
              <mc:Fallback>
                <p:oleObj name="Visio" r:id="rId7" imgW="1846935" imgH="1409863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448300"/>
                        <a:ext cx="184785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483768" y="6093296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三变量最小项组成的二维表格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04248" y="5949280"/>
            <a:ext cx="2351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四变量最小项组成的二维表格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4.0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卡诺图构想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实现思路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在实际化简时，我们是用数字代替最小项排列在左上两侧的，这样的二维表格称为卡诺图。化简时，获取公因子项对应的数字后，将其转换为与项表达式。图（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）绘制的是三变量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关于</a:t>
            </a:r>
            <a:r>
              <a:rPr lang="en-US" altLang="zh-CN" sz="2400" b="1" dirty="0" smtClean="0"/>
              <a:t>F</a:t>
            </a:r>
            <a:r>
              <a:rPr lang="zh-CN" altLang="zh-CN" sz="2400" b="1" dirty="0" smtClean="0"/>
              <a:t>的卡诺图；图（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）绘制的是四变量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D</a:t>
            </a:r>
            <a:r>
              <a:rPr lang="zh-CN" altLang="zh-CN" sz="2400" b="1" dirty="0" smtClean="0"/>
              <a:t>关于</a:t>
            </a:r>
            <a:r>
              <a:rPr lang="en-US" altLang="zh-CN" sz="2400" b="1" dirty="0" smtClean="0"/>
              <a:t>F</a:t>
            </a:r>
            <a:r>
              <a:rPr lang="zh-CN" altLang="zh-CN" sz="2400" b="1" dirty="0" smtClean="0"/>
              <a:t>的卡诺图。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）用数字作为变量进行化简，化简后的数字转化回表达式。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）化简是针对有效项（结果为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的所有与项进行的），上面的与项称为最小项，我们首先要进行研究。</a:t>
            </a:r>
            <a:endParaRPr lang="zh-CN" altLang="zh-CN" sz="2400" b="1" dirty="0" smtClean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467544" y="3140968"/>
          <a:ext cx="302433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4" name="Visio" r:id="rId3" imgW="1774861" imgH="869996" progId="Visio.Drawing.11">
                  <p:embed/>
                </p:oleObj>
              </mc:Choice>
              <mc:Fallback>
                <p:oleObj name="Visio" r:id="rId3" imgW="1774861" imgH="86999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40968"/>
                        <a:ext cx="3024336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211960" y="2852936"/>
          <a:ext cx="3240360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5" name="Visio" r:id="rId5" imgW="1801855" imgH="1409863" progId="Visio.Drawing.11">
                  <p:embed/>
                </p:oleObj>
              </mc:Choice>
              <mc:Fallback>
                <p:oleObj name="Visio" r:id="rId5" imgW="1801855" imgH="140986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852936"/>
                        <a:ext cx="3240360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59632" y="4581128"/>
            <a:ext cx="16369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（</a:t>
            </a:r>
            <a:r>
              <a:rPr lang="en-US" altLang="zh-CN" smtClean="0"/>
              <a:t>a</a:t>
            </a:r>
            <a:r>
              <a:rPr lang="zh-CN" altLang="zh-CN" smtClean="0"/>
              <a:t>）三变量卡诺图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6096" y="4941168"/>
            <a:ext cx="16065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（</a:t>
            </a:r>
            <a:r>
              <a:rPr lang="en-US" altLang="zh-CN" smtClean="0"/>
              <a:t>b</a:t>
            </a:r>
            <a:r>
              <a:rPr lang="zh-CN" altLang="zh-CN" smtClean="0"/>
              <a:t>）四变量卡诺图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4.1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最小项的定义与性质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1.</a:t>
            </a:r>
            <a:r>
              <a:rPr lang="zh-CN" altLang="en-US" sz="2400" b="1" smtClean="0">
                <a:solidFill>
                  <a:prstClr val="black"/>
                </a:solidFill>
              </a:rPr>
              <a:t>最小项的定义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）定义：</a:t>
            </a:r>
            <a:r>
              <a:rPr lang="zh-CN" altLang="zh-CN" sz="2400" b="1" smtClean="0"/>
              <a:t>如果一个函数的某个与运算项包含了函数的全部变量，其中每个变量都以原变量或反变量的形式出现，且仅出现一次，则这个乘积项称为该函数的一个标准积项，通常称为最小项。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）最小项举例</a:t>
            </a:r>
            <a:endParaRPr lang="en-US" altLang="zh-CN" sz="2400" b="1" smtClean="0"/>
          </a:p>
          <a:p>
            <a:r>
              <a:rPr lang="en-US" altLang="zh-CN" sz="2400" smtClean="0"/>
              <a:t>         </a:t>
            </a:r>
            <a:r>
              <a:rPr lang="zh-CN" altLang="zh-CN" sz="2400" b="1" smtClean="0"/>
              <a:t>函数的最小项和输入变量的取值是一一对应的。以</a:t>
            </a:r>
            <a:r>
              <a:rPr lang="en-US" altLang="zh-CN" sz="2400" b="1" smtClean="0"/>
              <a:t>3</a:t>
            </a:r>
            <a:r>
              <a:rPr lang="zh-CN" altLang="zh-CN" sz="2400" b="1" smtClean="0"/>
              <a:t>输入变量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C</a:t>
            </a:r>
            <a:r>
              <a:rPr lang="zh-CN" altLang="zh-CN" sz="2400" b="1" smtClean="0"/>
              <a:t>为例，</a:t>
            </a:r>
            <a:r>
              <a:rPr lang="en-US" altLang="zh-CN" sz="2400" b="1" smtClean="0"/>
              <a:t>ABC</a:t>
            </a:r>
            <a:r>
              <a:rPr lang="zh-CN" altLang="zh-CN" sz="2400" b="1" smtClean="0"/>
              <a:t>取值共有</a:t>
            </a:r>
            <a:r>
              <a:rPr lang="en-US" altLang="zh-CN" sz="2400" b="1" smtClean="0"/>
              <a:t>8</a:t>
            </a:r>
            <a:r>
              <a:rPr lang="zh-CN" altLang="zh-CN" sz="2400" b="1" smtClean="0"/>
              <a:t>组，自小到大依次是：</a:t>
            </a:r>
            <a:r>
              <a:rPr lang="en-US" altLang="zh-CN" sz="2400" b="1" smtClean="0"/>
              <a:t>000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001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010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011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100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101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110</a:t>
            </a:r>
            <a:r>
              <a:rPr lang="zh-CN" altLang="zh-CN" sz="2400" b="1" smtClean="0"/>
              <a:t>、</a:t>
            </a:r>
            <a:r>
              <a:rPr lang="en-US" altLang="zh-CN" sz="2400" b="1" smtClean="0"/>
              <a:t>111</a:t>
            </a:r>
            <a:r>
              <a:rPr lang="zh-CN" altLang="zh-CN" sz="2400" b="1" smtClean="0"/>
              <a:t>，根据与的定义和运算规则，它们对应的最小项分别是</a:t>
            </a:r>
            <a:r>
              <a:rPr lang="en-US" altLang="zh-CN" sz="2400" b="1" smtClean="0"/>
              <a:t>          </a:t>
            </a:r>
            <a:r>
              <a:rPr lang="zh-CN" altLang="en-US" sz="2400" b="1" smtClean="0"/>
              <a:t>，    ，</a:t>
            </a:r>
            <a:r>
              <a:rPr lang="zh-CN" altLang="en-US" sz="2400" b="1" u="sng" smtClean="0"/>
              <a:t>     </a:t>
            </a:r>
            <a:r>
              <a:rPr lang="zh-CN" altLang="en-US" sz="2400" b="1" smtClean="0"/>
              <a:t> ，</a:t>
            </a:r>
            <a:r>
              <a:rPr lang="zh-CN" altLang="en-US" sz="2400" b="1" u="sng" smtClean="0"/>
              <a:t>     </a:t>
            </a:r>
            <a:r>
              <a:rPr lang="zh-CN" altLang="en-US" sz="2400" b="1" smtClean="0"/>
              <a:t> ，</a:t>
            </a:r>
            <a:r>
              <a:rPr lang="zh-CN" altLang="en-US" sz="2400" b="1" u="sng" smtClean="0"/>
              <a:t>     </a:t>
            </a:r>
            <a:r>
              <a:rPr lang="zh-CN" altLang="en-US" sz="2400" b="1" smtClean="0"/>
              <a:t>  ，</a:t>
            </a:r>
            <a:r>
              <a:rPr lang="zh-CN" altLang="en-US" sz="2400" b="1" u="sng" smtClean="0"/>
              <a:t>      </a:t>
            </a:r>
            <a:r>
              <a:rPr lang="zh-CN" altLang="en-US" sz="2400" b="1" smtClean="0"/>
              <a:t>，</a:t>
            </a:r>
            <a:r>
              <a:rPr lang="zh-CN" altLang="en-US" sz="2400" b="1" u="sng" smtClean="0"/>
              <a:t>      </a:t>
            </a:r>
            <a:r>
              <a:rPr lang="zh-CN" altLang="en-US" sz="2400" b="1" smtClean="0"/>
              <a:t>，</a:t>
            </a:r>
            <a:r>
              <a:rPr lang="zh-CN" altLang="en-US" sz="2400" b="1" u="sng" smtClean="0"/>
              <a:t>      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）最小项分类：</a:t>
            </a:r>
            <a:r>
              <a:rPr lang="zh-CN" altLang="zh-CN" sz="2400" smtClean="0"/>
              <a:t> </a:t>
            </a:r>
            <a:r>
              <a:rPr lang="zh-CN" altLang="zh-CN" sz="2400" b="1" smtClean="0"/>
              <a:t>在一个与或表达式中，并不是所有最小项都存在，存在的最小项称为有效的最小项。检测的方法是把该最小项对应的二进制数输入表达式中，如果表达式结果为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，则该最小项存在且有效，否则，表达式不存在该最小项，也称该最小项无效。例如，如果变量</a:t>
            </a:r>
            <a:r>
              <a:rPr lang="en-US" altLang="zh-CN" sz="2400" b="1" smtClean="0"/>
              <a:t>ABC</a:t>
            </a:r>
            <a:r>
              <a:rPr lang="zh-CN" altLang="zh-CN" sz="2400" b="1" smtClean="0"/>
              <a:t>输入</a:t>
            </a:r>
            <a:r>
              <a:rPr lang="en-US" altLang="zh-CN" sz="2400" b="1" smtClean="0"/>
              <a:t>000</a:t>
            </a:r>
            <a:r>
              <a:rPr lang="zh-CN" altLang="zh-CN" sz="2400" b="1" smtClean="0"/>
              <a:t>时，表达式输出值为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，则最小项</a:t>
            </a:r>
            <a:r>
              <a:rPr lang="en-US" altLang="zh-CN" sz="2400" b="1" smtClean="0"/>
              <a:t> </a:t>
            </a:r>
            <a:r>
              <a:rPr lang="zh-CN" altLang="zh-CN" sz="2400" b="1" smtClean="0"/>
              <a:t>在与或表达式中必</a:t>
            </a:r>
            <a:r>
              <a:rPr lang="zh-CN" altLang="en-US" sz="2400" b="1" smtClean="0"/>
              <a:t>有</a:t>
            </a:r>
            <a:r>
              <a:rPr lang="en-US" altLang="zh-CN" sz="2400" b="1" u="sng" smtClean="0"/>
              <a:t>               </a:t>
            </a:r>
            <a:r>
              <a:rPr lang="zh-CN" altLang="zh-CN" sz="2400" b="1" smtClean="0"/>
              <a:t>存在。</a:t>
            </a:r>
            <a:r>
              <a:rPr lang="zh-CN" altLang="en-US" sz="2400" b="1" smtClean="0"/>
              <a:t>？</a:t>
            </a:r>
            <a:endParaRPr lang="zh-CN" altLang="zh-CN" sz="2400" b="1" smtClean="0"/>
          </a:p>
          <a:p>
            <a:endParaRPr lang="en-US" altLang="zh-CN" sz="2400" b="1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3347864" y="3861048"/>
          <a:ext cx="64807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8" name="Equation" r:id="rId3" imgW="317225" imgH="190335" progId="Equation.DSMT4">
                  <p:embed/>
                </p:oleObj>
              </mc:Choice>
              <mc:Fallback>
                <p:oleObj name="Equation" r:id="rId3" imgW="317225" imgH="190335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861048"/>
                        <a:ext cx="648072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067944" y="3861048"/>
          <a:ext cx="50405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Equation" r:id="rId5" imgW="304668" imgH="190417" progId="Equation.DSMT4">
                  <p:embed/>
                </p:oleObj>
              </mc:Choice>
              <mc:Fallback>
                <p:oleObj name="Equation" r:id="rId5" imgW="304668" imgH="19041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504056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逻辑的抽象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6532529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①抽象的实例：</a:t>
            </a:r>
            <a:r>
              <a:rPr lang="zh-CN" altLang="zh-CN" sz="2000" b="1" dirty="0" smtClean="0"/>
              <a:t>例如苹果、香蕉、生梨、葡萄、桃子等，它们共同的特性就是水果。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抽象的方法是裁剪：</a:t>
            </a:r>
            <a:r>
              <a:rPr lang="zh-CN" altLang="zh-CN" sz="2000" b="1" dirty="0" smtClean="0"/>
              <a:t>要抽象，就必须进行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比较</a:t>
            </a:r>
            <a:r>
              <a:rPr lang="zh-CN" altLang="zh-CN" sz="2000" b="1" dirty="0" smtClean="0"/>
              <a:t>，没有比较就无法找到在本质上共同的部分。共同特征是指那些能把一类事物与它类事物区分开来的特征，这些具有区分作用的特征又称本质特征。因此抽取事物的共同特征就是抽取事物的本质特征，舍弃非本质的特征。所以抽象的过程也是一个裁剪的过程。在抽象时，同与不同，决定于从什么角度上来抽象。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抽象的角度取决于分析问题的目的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（从逻辑目的确定研究对象的共同的、本质特征，裁掉非本质特征）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）逻辑抽象：</a:t>
            </a:r>
            <a:r>
              <a:rPr lang="zh-CN" altLang="zh-CN" sz="2000" dirty="0" smtClean="0"/>
              <a:t> </a:t>
            </a:r>
            <a:r>
              <a:rPr lang="zh-CN" altLang="zh-CN" sz="2000" b="1" dirty="0" smtClean="0"/>
              <a:t>逻辑抽象则是通过调查研究，根据分析结果的需要，去抽象所有对象的共同的特征，并根据共同特征存在与否（存在条件），确定结果的成立与否（结果状态），即将具体化的逻辑推理过程转换为条件决定结果的形式化表示过程。条件决定结果的依据，是抽象逻辑中的研究规律，这里可称为逻辑关系，逻辑关系是逻辑学中的运算关系。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1】3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个盒子里分别装有蔬菜或水果，</a:t>
            </a:r>
            <a:r>
              <a:rPr lang="zh-CN" altLang="zh-CN" sz="2000" b="1" dirty="0" smtClean="0"/>
              <a:t>判断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个盒子里装的</a:t>
            </a:r>
            <a:r>
              <a:rPr lang="zh-CN" altLang="zh-CN" sz="2000" b="1" dirty="0" smtClean="0"/>
              <a:t>是否</a:t>
            </a:r>
            <a:r>
              <a:rPr lang="zh-CN" altLang="zh-CN" sz="2000" b="1" dirty="0" smtClean="0"/>
              <a:t>都是水果？找出逻辑条件、逻辑结果及逻辑关系。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）分析：</a:t>
            </a:r>
            <a:r>
              <a:rPr lang="zh-CN" altLang="en-US" sz="2000" b="1" dirty="0" smtClean="0"/>
              <a:t>三个盒子里装着得蔬菜是水果，逻辑目标是判断他们是否都是水果，有两种结果，是或不是。所以我们针对三个盒子进行判断（猜），猜中的概率为</a:t>
            </a:r>
            <a:r>
              <a:rPr lang="en-US" altLang="zh-CN" sz="2000" b="1" dirty="0" smtClean="0"/>
              <a:t>1/8</a:t>
            </a:r>
            <a:r>
              <a:rPr lang="zh-CN" altLang="en-US" sz="2000" b="1" dirty="0" smtClean="0"/>
              <a:t>，三个盒子中是否分别装有水果是我们判断的共同特征，也是本质特征，而水果是否漂亮，是否好吃虽然是其中的特征，但并不是本质特征。</a:t>
            </a:r>
            <a:endParaRPr lang="en-US" altLang="zh-CN" sz="2000" b="1" dirty="0" smtClean="0"/>
          </a:p>
          <a:p>
            <a:endParaRPr lang="zh-CN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4.1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最小项的定义与性质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2.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最小项的表示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常用符号</a:t>
            </a:r>
            <a:r>
              <a:rPr lang="en-US" altLang="zh-CN" sz="2400" b="1" dirty="0" smtClean="0"/>
              <a:t>m</a:t>
            </a:r>
            <a:r>
              <a:rPr lang="en-US" altLang="zh-CN" sz="2400" b="1" baseline="-25000" dirty="0" smtClean="0"/>
              <a:t>i</a:t>
            </a:r>
            <a:r>
              <a:rPr lang="zh-CN" altLang="zh-CN" sz="2400" b="1" dirty="0" smtClean="0"/>
              <a:t>来表示最小项。下标</a:t>
            </a:r>
            <a:r>
              <a:rPr lang="en-US" altLang="zh-CN" sz="2400" b="1" dirty="0" err="1" smtClean="0"/>
              <a:t>i</a:t>
            </a:r>
            <a:r>
              <a:rPr lang="zh-CN" altLang="zh-CN" sz="2400" b="1" dirty="0" smtClean="0"/>
              <a:t>的确定：把最小项中的原变量记为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，反变量记为</a:t>
            </a:r>
            <a:r>
              <a:rPr lang="en-US" altLang="zh-CN" sz="2400" b="1" dirty="0" smtClean="0"/>
              <a:t>0</a:t>
            </a:r>
            <a:r>
              <a:rPr lang="zh-CN" altLang="zh-CN" sz="2400" b="1" dirty="0" smtClean="0"/>
              <a:t>，当变量顺序确定后，可以按顺序排列成一个二进制数，则与这个二进制数相对应的十进制数，就是这个最小项的下标</a:t>
            </a:r>
            <a:r>
              <a:rPr lang="en-US" altLang="zh-CN" sz="2400" b="1" dirty="0" err="1" smtClean="0"/>
              <a:t>i</a:t>
            </a:r>
            <a:r>
              <a:rPr lang="zh-CN" altLang="zh-CN" sz="2400" b="1" dirty="0" smtClean="0"/>
              <a:t>。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变量</a:t>
            </a:r>
            <a:r>
              <a:rPr lang="en-US" altLang="zh-CN" sz="2400" b="1" dirty="0" smtClean="0"/>
              <a:t>A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8</a:t>
            </a:r>
            <a:r>
              <a:rPr lang="zh-CN" altLang="zh-CN" sz="2400" b="1" dirty="0" smtClean="0"/>
              <a:t>个最小项可以分别表示为：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/>
              <a:t>          m</a:t>
            </a:r>
            <a:r>
              <a:rPr lang="en-US" altLang="zh-CN" sz="2400" b="1" baseline="-25000" dirty="0" smtClean="0"/>
              <a:t>i</a:t>
            </a:r>
            <a:r>
              <a:rPr lang="zh-CN" altLang="zh-CN" sz="2400" b="1" dirty="0" smtClean="0"/>
              <a:t>的取值是最小项存在与否的标志，为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，表示该最小项为有效最小项；为</a:t>
            </a:r>
            <a:r>
              <a:rPr lang="en-US" altLang="zh-CN" sz="2400" b="1" dirty="0" smtClean="0"/>
              <a:t>0</a:t>
            </a:r>
            <a:r>
              <a:rPr lang="zh-CN" altLang="zh-CN" sz="2400" b="1" dirty="0" smtClean="0"/>
              <a:t>，表示该最小项为无效最小项。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最小项性质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              </a:t>
            </a:r>
            <a:r>
              <a:rPr lang="zh-CN" altLang="zh-CN" sz="1200" b="1" dirty="0" smtClean="0"/>
              <a:t>三变量最小项真值表</a:t>
            </a:r>
            <a:endParaRPr lang="en-US" altLang="zh-CN" sz="1200" b="1" dirty="0" smtClean="0"/>
          </a:p>
          <a:p>
            <a:pPr algn="ctr"/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/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/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/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/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1907704" y="2708920"/>
          <a:ext cx="388843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Equation" r:id="rId3" imgW="2628900" imgH="444500" progId="Equation.DSMT4">
                  <p:embed/>
                </p:oleObj>
              </mc:Choice>
              <mc:Fallback>
                <p:oleObj name="Equation" r:id="rId3" imgW="2628900" imgH="4445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08920"/>
                        <a:ext cx="3888432" cy="6480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933950"/>
            <a:ext cx="54292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436096" y="4023062"/>
            <a:ext cx="370790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54663" algn="l"/>
              </a:tabLst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）任意一个最小项，只有一组变量取值使其值为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，这是因为每一个最小项是由所有输入逻辑变量组成的，只可能有一组二进制数取值使对应的最小项输出为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54663" algn="l"/>
              </a:tabLst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）对于输入变量的任意一组取值，任意两个不同的最小项的乘积必为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54663" algn="l"/>
              </a:tabLst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）对于输入变量的任意一组取值，全部最小项的和必为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4.2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逻辑函数的简化表达式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    </a:t>
            </a:r>
            <a:r>
              <a:rPr lang="zh-CN" altLang="zh-CN" sz="2400" b="1" smtClean="0"/>
              <a:t>要将逻辑函数带入卡诺图化简，必须将函数转换为最小项与或的表达式，然后在有效最小项对应的方格中填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，而在无效最小项对应的方格中填</a:t>
            </a:r>
            <a:r>
              <a:rPr lang="en-US" altLang="zh-CN" sz="2400" b="1" smtClean="0"/>
              <a:t>0</a:t>
            </a:r>
            <a:r>
              <a:rPr lang="zh-CN" altLang="zh-CN" sz="2400" b="1" smtClean="0"/>
              <a:t>，化简时，我们是根据空间相邻消去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个变量的原则，对所有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项对应的最小项化简。所以化简前，我们需要把不是最小项的与项转换为最小项，需要根据公式</a:t>
            </a:r>
            <a:r>
              <a:rPr lang="en-US" altLang="zh-CN" sz="2400" b="1" smtClean="0"/>
              <a:t>                             </a:t>
            </a:r>
            <a:r>
              <a:rPr lang="zh-CN" altLang="zh-CN" sz="2400" b="1" smtClean="0"/>
              <a:t>列出最小项。</a:t>
            </a:r>
            <a:endParaRPr lang="en-US" altLang="zh-CN" sz="2400" b="1" smtClean="0"/>
          </a:p>
          <a:p>
            <a:r>
              <a:rPr lang="en-US" altLang="zh-CN" sz="2400" b="1" smtClean="0">
                <a:solidFill>
                  <a:prstClr val="black"/>
                </a:solidFill>
              </a:rPr>
              <a:t>1.</a:t>
            </a:r>
            <a:r>
              <a:rPr lang="zh-CN" altLang="en-US" sz="2400" b="1" smtClean="0">
                <a:solidFill>
                  <a:prstClr val="black"/>
                </a:solidFill>
              </a:rPr>
              <a:t>将表达式转换为最小项的与或形式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smtClean="0"/>
              <a:t> 【例</a:t>
            </a:r>
            <a:r>
              <a:rPr lang="en-US" altLang="zh-CN" sz="2400" smtClean="0"/>
              <a:t>1.27</a:t>
            </a:r>
            <a:r>
              <a:rPr lang="zh-CN" altLang="zh-CN" sz="2400" smtClean="0"/>
              <a:t>】将逻辑函数</a:t>
            </a:r>
            <a:r>
              <a:rPr lang="en-US" altLang="zh-CN" sz="2400" smtClean="0"/>
              <a:t>                     </a:t>
            </a:r>
            <a:r>
              <a:rPr lang="zh-CN" altLang="zh-CN" sz="2400" smtClean="0"/>
              <a:t>转换为最小项的表达形式。</a:t>
            </a:r>
            <a:endParaRPr lang="en-US" altLang="zh-CN" sz="2400" smtClean="0"/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2.</a:t>
            </a:r>
            <a:r>
              <a:rPr lang="zh-CN" altLang="en-US" sz="2400" b="1" smtClean="0">
                <a:solidFill>
                  <a:prstClr val="black"/>
                </a:solidFill>
              </a:rPr>
              <a:t>将与或表达式转换为简化表达式：</a:t>
            </a:r>
            <a:r>
              <a:rPr lang="zh-CN" altLang="zh-CN" sz="2400" b="1" smtClean="0"/>
              <a:t>如果有这样一个最小项表达式，该表达式只指出有效最小项的编号，不再体现最小项自身，这种最小项表达式称为逻辑函数的简化表达式。为了体现和的表示形式，逻辑函数的简化表达式表示形式如下：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6372200" y="2348880"/>
          <a:ext cx="194421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Equation" r:id="rId3" imgW="1688367" imgH="215806" progId="Equation.DSMT4">
                  <p:embed/>
                </p:oleObj>
              </mc:Choice>
              <mc:Fallback>
                <p:oleObj name="Equation" r:id="rId3" imgW="1688367" imgH="21580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348880"/>
                        <a:ext cx="194421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275856" y="3429000"/>
          <a:ext cx="136815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0" name="Equation" r:id="rId5" imgW="660113" imgH="190417" progId="Equation.DSMT4">
                  <p:embed/>
                </p:oleObj>
              </mc:Choice>
              <mc:Fallback>
                <p:oleObj name="Equation" r:id="rId5" imgW="660113" imgH="19041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29000"/>
                        <a:ext cx="1368152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899592" y="3861048"/>
          <a:ext cx="439248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1" name="Equation" r:id="rId7" imgW="2425700" imgH="838200" progId="Equation.DSMT4">
                  <p:embed/>
                </p:oleObj>
              </mc:Choice>
              <mc:Fallback>
                <p:oleObj name="Equation" r:id="rId7" imgW="2425700" imgH="83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4392488" cy="13681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4.2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逻辑函数的简化表达式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写出上例的最小项简化表达式：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简化表达式中对应编号的最小项为有效项，在卡诺图对应方格中填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；其他项为无效项，在对应方格中填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0.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反函数的卡诺图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        函数与反函数包含所有的最小项，所以函数简化表达式剩余的编号即为反函数的最小项编号。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上例反函数的最小项表达式为：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4.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真值表的最小项表达式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）方法：将表中输出值为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的项作为有效项，将有效项前面变量的组合值填入简化表达式中。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2771800" y="908720"/>
          <a:ext cx="28803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0" name="Equation" r:id="rId3" imgW="1790700" imgH="241300" progId="Equation.DSMT4">
                  <p:embed/>
                </p:oleObj>
              </mc:Choice>
              <mc:Fallback>
                <p:oleObj name="Equation" r:id="rId3" imgW="17907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908720"/>
                        <a:ext cx="288032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4499992" y="1268760"/>
          <a:ext cx="230425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1" name="Equation" r:id="rId5" imgW="1511300" imgH="241300" progId="Equation.DSMT4">
                  <p:embed/>
                </p:oleObj>
              </mc:Choice>
              <mc:Fallback>
                <p:oleObj name="Equation" r:id="rId5" imgW="15113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268760"/>
                        <a:ext cx="230425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4368800" y="3409950"/>
          <a:ext cx="24209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2" name="Equation" r:id="rId7" imgW="1587240" imgH="266400" progId="Equation.DSMT4">
                  <p:embed/>
                </p:oleObj>
              </mc:Choice>
              <mc:Fallback>
                <p:oleObj name="Equation" r:id="rId7" imgW="15872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3409950"/>
                        <a:ext cx="24209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4869160"/>
            <a:ext cx="626469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4499992" y="4509120"/>
          <a:ext cx="208823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3" name="Equation" r:id="rId10" imgW="1409088" imgH="241195" progId="Equation.DSMT4">
                  <p:embed/>
                </p:oleObj>
              </mc:Choice>
              <mc:Fallback>
                <p:oleObj name="Equation" r:id="rId10" imgW="1409088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509120"/>
                        <a:ext cx="208823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卡诺图绘制与函数表示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    </a:t>
            </a:r>
            <a:r>
              <a:rPr lang="zh-CN" altLang="en-US" sz="2400" b="1" smtClean="0"/>
              <a:t>构成卡诺图就是绘制卡诺图，填充有效项，对应有效项进行化简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r>
              <a:rPr lang="en-US" altLang="zh-CN" sz="2400" b="1" smtClean="0"/>
              <a:t>1.</a:t>
            </a:r>
            <a:r>
              <a:rPr lang="zh-CN" altLang="en-US" sz="2400" b="1" smtClean="0"/>
              <a:t>卡诺图的绘制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）根据变量的多少，均衡的绘制交叉的二维表格，并在左上角标注输入输出变量。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）将有效项对应的数字均衡按格雷码排列，在空间上循环相邻。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）将有效项对应的方格填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，无效项对应的方格填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r>
              <a:rPr lang="en-US" altLang="zh-CN" sz="2400" b="1" smtClean="0"/>
              <a:t>2.</a:t>
            </a:r>
            <a:r>
              <a:rPr lang="zh-CN" altLang="en-US" sz="2400" b="1" smtClean="0"/>
              <a:t>卡诺图的特点：在空间上的循环相邻性：相邻数字只有一位不同，空间循环。</a:t>
            </a:r>
            <a:endParaRPr lang="en-US" altLang="zh-CN" sz="2400" b="1" smtClean="0"/>
          </a:p>
          <a:p>
            <a:r>
              <a:rPr lang="en-US" altLang="zh-CN" sz="2400" b="1" smtClean="0">
                <a:solidFill>
                  <a:prstClr val="black"/>
                </a:solidFill>
              </a:rPr>
              <a:t>3.</a:t>
            </a:r>
            <a:r>
              <a:rPr lang="zh-CN" altLang="en-US" sz="2400" b="1" smtClean="0">
                <a:solidFill>
                  <a:prstClr val="black"/>
                </a:solidFill>
              </a:rPr>
              <a:t>多变量空间相邻性分析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</a:rPr>
              <a:t>）</a:t>
            </a:r>
            <a:r>
              <a:rPr lang="en-US" altLang="zh-CN" sz="2400" b="1" smtClean="0">
                <a:solidFill>
                  <a:prstClr val="black"/>
                </a:solidFill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</a:rPr>
              <a:t>有效项：空间上</a:t>
            </a:r>
            <a:r>
              <a:rPr lang="en-US" altLang="zh-CN" sz="2400" b="1" smtClean="0">
                <a:solidFill>
                  <a:prstClr val="black"/>
                </a:solidFill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</a:rPr>
              <a:t>有效项循环相邻的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矩形或正方形。请证明如何相邻</a:t>
            </a:r>
            <a:r>
              <a:rPr lang="en-US" altLang="zh-CN" sz="2400" b="1" smtClean="0">
                <a:solidFill>
                  <a:prstClr val="black"/>
                </a:solidFill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</a:rPr>
              <a:t>相邻</a:t>
            </a:r>
            <a:r>
              <a:rPr lang="en-US" altLang="zh-CN" sz="2400" b="1" smtClean="0">
                <a:solidFill>
                  <a:prstClr val="black"/>
                </a:solidFill>
              </a:rPr>
              <a:t>-2</a:t>
            </a:r>
            <a:r>
              <a:rPr lang="zh-CN" altLang="en-US" sz="2400" b="1" smtClean="0">
                <a:solidFill>
                  <a:prstClr val="black"/>
                </a:solidFill>
              </a:rPr>
              <a:t>相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邻，分为哪几种情况，看黑板。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</a:rPr>
              <a:t>）</a:t>
            </a:r>
            <a:r>
              <a:rPr lang="en-US" altLang="zh-CN" sz="2400" b="1" smtClean="0">
                <a:solidFill>
                  <a:prstClr val="black"/>
                </a:solidFill>
              </a:rPr>
              <a:t>8</a:t>
            </a:r>
            <a:r>
              <a:rPr lang="zh-CN" altLang="en-US" sz="2400" b="1" smtClean="0">
                <a:solidFill>
                  <a:prstClr val="black"/>
                </a:solidFill>
              </a:rPr>
              <a:t>有效项：空间上</a:t>
            </a:r>
            <a:r>
              <a:rPr lang="en-US" altLang="zh-CN" sz="2400" b="1" smtClean="0">
                <a:solidFill>
                  <a:prstClr val="black"/>
                </a:solidFill>
              </a:rPr>
              <a:t>8</a:t>
            </a:r>
            <a:r>
              <a:rPr lang="zh-CN" altLang="en-US" sz="2400" b="1" smtClean="0">
                <a:solidFill>
                  <a:prstClr val="black"/>
                </a:solidFill>
              </a:rPr>
              <a:t>有效项循环相邻的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矩形。请证明如何相邻</a:t>
            </a:r>
            <a:r>
              <a:rPr lang="en-US" altLang="zh-CN" sz="2400" b="1" smtClean="0">
                <a:solidFill>
                  <a:prstClr val="black"/>
                </a:solidFill>
              </a:rPr>
              <a:t>8</a:t>
            </a:r>
            <a:r>
              <a:rPr lang="zh-CN" altLang="en-US" sz="2400" b="1" smtClean="0">
                <a:solidFill>
                  <a:prstClr val="black"/>
                </a:solidFill>
              </a:rPr>
              <a:t>相邻</a:t>
            </a:r>
            <a:r>
              <a:rPr lang="en-US" altLang="zh-CN" sz="2400" b="1" smtClean="0">
                <a:solidFill>
                  <a:prstClr val="black"/>
                </a:solidFill>
              </a:rPr>
              <a:t>-4</a:t>
            </a:r>
            <a:r>
              <a:rPr lang="zh-CN" altLang="en-US" sz="2400" b="1" smtClean="0">
                <a:solidFill>
                  <a:prstClr val="black"/>
                </a:solidFill>
              </a:rPr>
              <a:t>相邻</a:t>
            </a:r>
            <a:r>
              <a:rPr lang="en-US" altLang="zh-CN" sz="2400" b="1" smtClean="0">
                <a:solidFill>
                  <a:prstClr val="black"/>
                </a:solidFill>
              </a:rPr>
              <a:t>-2</a:t>
            </a:r>
            <a:r>
              <a:rPr lang="zh-CN" altLang="en-US" sz="2400" b="1" smtClean="0">
                <a:solidFill>
                  <a:prstClr val="black"/>
                </a:solidFill>
              </a:rPr>
              <a:t>相邻。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5940152" y="3789040"/>
          <a:ext cx="320384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Visio" r:id="rId3" imgW="1801779" imgH="1515014" progId="Visio.Drawing.11">
                  <p:embed/>
                </p:oleObj>
              </mc:Choice>
              <mc:Fallback>
                <p:oleObj name="Visio" r:id="rId3" imgW="1801779" imgH="151501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789040"/>
                        <a:ext cx="3203848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267744" y="4077072"/>
            <a:ext cx="4032448" cy="1440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4.3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卡诺图构成与函数表示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4.</a:t>
            </a:r>
            <a:r>
              <a:rPr lang="zh-CN" altLang="en-US" sz="2400" b="1" smtClean="0"/>
              <a:t>函数的卡诺图表：主要找出有效最小项的编号，填充卡诺图即可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）将函数转化最小项与或表达式，写出最小项简化表达式后，直接填充。</a:t>
            </a:r>
            <a:endParaRPr lang="en-US" altLang="zh-CN" sz="2400" b="1" smtClean="0"/>
          </a:p>
          <a:p>
            <a:r>
              <a:rPr lang="zh-CN" altLang="zh-CN" sz="2400" smtClean="0"/>
              <a:t> </a:t>
            </a:r>
            <a:r>
              <a:rPr lang="zh-CN" altLang="zh-CN" sz="2400" b="1" smtClean="0"/>
              <a:t>【例</a:t>
            </a:r>
            <a:r>
              <a:rPr lang="en-US" altLang="zh-CN" sz="2400" b="1" smtClean="0"/>
              <a:t>1.28</a:t>
            </a:r>
            <a:r>
              <a:rPr lang="zh-CN" altLang="zh-CN" sz="2400" b="1" smtClean="0"/>
              <a:t>】绘制逻辑函数</a:t>
            </a:r>
            <a:r>
              <a:rPr lang="en-US" altLang="zh-CN" sz="2400" b="1" smtClean="0"/>
              <a:t>Y</a:t>
            </a:r>
            <a:r>
              <a:rPr lang="zh-CN" altLang="zh-CN" sz="2400" b="1" smtClean="0"/>
              <a:t>（</a:t>
            </a:r>
            <a:r>
              <a:rPr lang="en-US" altLang="zh-CN" sz="2400" b="1" smtClean="0"/>
              <a:t>A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B</a:t>
            </a:r>
            <a:r>
              <a:rPr lang="zh-CN" altLang="zh-CN" sz="2400" b="1" smtClean="0"/>
              <a:t>，</a:t>
            </a:r>
            <a:r>
              <a:rPr lang="en-US" altLang="zh-CN" sz="2400" b="1" smtClean="0"/>
              <a:t>C</a:t>
            </a:r>
            <a:r>
              <a:rPr lang="zh-CN" altLang="zh-CN" sz="2400" b="1" smtClean="0"/>
              <a:t>）</a:t>
            </a:r>
            <a:r>
              <a:rPr lang="en-US" altLang="zh-CN" sz="2400" b="1" smtClean="0"/>
              <a:t>=AB+AC+BC</a:t>
            </a:r>
            <a:r>
              <a:rPr lang="zh-CN" altLang="zh-CN" sz="2400" b="1" smtClean="0"/>
              <a:t>的卡诺图。</a:t>
            </a:r>
            <a:endParaRPr lang="zh-CN" altLang="en-US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endParaRPr lang="en-US" altLang="zh-CN" sz="2400" b="1" smtClean="0"/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</a:rPr>
              <a:t>）将函数的与项根据与项与数字的关系，补充没有变量的数字，从而找出所有最小项编号，填充卡诺图。试一试例</a:t>
            </a:r>
            <a:r>
              <a:rPr lang="en-US" altLang="zh-CN" sz="2400" b="1" smtClean="0">
                <a:solidFill>
                  <a:prstClr val="black"/>
                </a:solidFill>
              </a:rPr>
              <a:t>1.28</a:t>
            </a: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5.</a:t>
            </a:r>
            <a:r>
              <a:rPr lang="zh-CN" altLang="en-US" sz="2400" b="1" smtClean="0">
                <a:solidFill>
                  <a:prstClr val="black"/>
                </a:solidFill>
              </a:rPr>
              <a:t>或与式的简化表达式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1</a:t>
            </a:r>
            <a:r>
              <a:rPr lang="zh-CN" altLang="en-US" sz="2400" b="1" smtClean="0">
                <a:solidFill>
                  <a:prstClr val="black"/>
                </a:solidFill>
              </a:rPr>
              <a:t>）将其转换为反函数，得到与或的表达式。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2</a:t>
            </a:r>
            <a:r>
              <a:rPr lang="zh-CN" altLang="en-US" sz="2400" b="1" smtClean="0">
                <a:solidFill>
                  <a:prstClr val="black"/>
                </a:solidFill>
              </a:rPr>
              <a:t>）找出反函数的所有编号。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en-US" sz="2400" b="1" smtClean="0">
                <a:solidFill>
                  <a:prstClr val="black"/>
                </a:solidFill>
              </a:rPr>
              <a:t>（</a:t>
            </a:r>
            <a:r>
              <a:rPr lang="en-US" altLang="zh-CN" sz="2400" b="1" smtClean="0">
                <a:solidFill>
                  <a:prstClr val="black"/>
                </a:solidFill>
              </a:rPr>
              <a:t>3</a:t>
            </a:r>
            <a:r>
              <a:rPr lang="zh-CN" altLang="en-US" sz="2400" b="1" smtClean="0">
                <a:solidFill>
                  <a:prstClr val="black"/>
                </a:solidFill>
              </a:rPr>
              <a:t>）剩余编号即为函数的有效项编号。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zh-CN" altLang="zh-CN" sz="2400" b="1" smtClean="0"/>
              <a:t>【例</a:t>
            </a:r>
            <a:r>
              <a:rPr lang="en-US" altLang="zh-CN" sz="2400" b="1" smtClean="0"/>
              <a:t>1.29</a:t>
            </a:r>
            <a:r>
              <a:rPr lang="zh-CN" altLang="zh-CN" sz="2400" b="1" smtClean="0"/>
              <a:t>】绘制下列逻辑函数的卡诺图。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827584" y="2708920"/>
          <a:ext cx="381642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0" name="Equation" r:id="rId3" imgW="3060700" imgH="673100" progId="Equation.DSMT4">
                  <p:embed/>
                </p:oleObj>
              </mc:Choice>
              <mc:Fallback>
                <p:oleObj name="Equation" r:id="rId3" imgW="3060700" imgH="6731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3816424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5004048" y="2708920"/>
          <a:ext cx="266429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1" name="Visio" r:id="rId5" imgW="1774861" imgH="869996" progId="Visio.Drawing.11">
                  <p:embed/>
                </p:oleObj>
              </mc:Choice>
              <mc:Fallback>
                <p:oleObj name="Visio" r:id="rId5" imgW="1774861" imgH="86999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08920"/>
                        <a:ext cx="2664296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23528" y="6381328"/>
          <a:ext cx="7632848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2" name="Equation" r:id="rId7" imgW="4813300" imgH="215900" progId="Equation.DSMT4">
                  <p:embed/>
                </p:oleObj>
              </mc:Choice>
              <mc:Fallback>
                <p:oleObj name="Equation" r:id="rId7" imgW="4813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381328"/>
                        <a:ext cx="7632848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卡诺图化简依据：对有效项化简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）根据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相邻项只有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个变量不同，利用分配律提取公因子，然后根据互补律或的形式，消掉括号的变量数字，保留公因子数字，逆向写出公因子对应的与项。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）根据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相邻项有两个变量不同，消掉这两个变量，保留公因式与项。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）根据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相邻项有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个变量不同，消掉这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个变量，保留公因式与项。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卡诺图化简的基本原则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）圈最大原则：先圈最大的相邻项，依次类推，分别可以消去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个变量。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）圈最少原则：即圈的数目要最少，每个圈中至少有一个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项不被其他圈所包含（每个圈中必须有独立的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，冗余项）。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卡诺图化简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）来源：简化表达式、逻辑函数（反函数）、真值表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）化简步骤</a:t>
            </a:r>
            <a:endParaRPr lang="en-US" altLang="zh-CN" sz="2400" b="1" dirty="0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932160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4.4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卡诺图化简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❶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先转化简化表达式或找出有效项编号。</a:t>
            </a:r>
            <a:endParaRPr lang="en-US" altLang="zh-CN" sz="2400" dirty="0" smtClean="0"/>
          </a:p>
          <a:p>
            <a:r>
              <a:rPr lang="zh-CN" altLang="zh-CN" sz="2400" b="1" dirty="0" smtClean="0">
                <a:solidFill>
                  <a:prstClr val="black"/>
                </a:solidFill>
              </a:rPr>
              <a:t>❷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绘制卡诺图，标注变量，格雷码（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分），填充有效项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，和无效项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分）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b="1" dirty="0" smtClean="0"/>
              <a:t>❸</a:t>
            </a:r>
            <a:r>
              <a:rPr lang="zh-CN" altLang="en-US" sz="2400" b="1" dirty="0" smtClean="0"/>
              <a:t>根据圈最大原则圈圈，根据圈最少原则去掉多余圈。（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分）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❹写出每个圈的与项因子：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用非变量表示，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用原变量表示，并将所有与项进行或运算，所得与或表达式为最简的表达式。</a:t>
            </a:r>
            <a:endParaRPr lang="en-US" altLang="zh-CN" sz="2400" b="1" dirty="0" smtClean="0"/>
          </a:p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1.30</a:t>
            </a:r>
            <a:r>
              <a:rPr lang="zh-CN" altLang="zh-CN" sz="2400" dirty="0" smtClean="0"/>
              <a:t>】已知最小项简化表达式如下，使用卡诺图对其化简。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1.31</a:t>
            </a:r>
            <a:r>
              <a:rPr lang="zh-CN" altLang="zh-CN" sz="2400" dirty="0" smtClean="0"/>
              <a:t>】利用卡诺图化简，求下面函数的最简与或表达式。</a:t>
            </a:r>
            <a:endParaRPr lang="en-US" altLang="zh-CN" sz="2400" b="1" dirty="0" smtClean="0"/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1.32</a:t>
            </a:r>
            <a:r>
              <a:rPr lang="zh-CN" altLang="zh-CN" sz="2400" dirty="0" smtClean="0"/>
              <a:t>】利用卡诺图化简，求表</a:t>
            </a:r>
            <a:r>
              <a:rPr lang="en-US" altLang="zh-CN" sz="2400" dirty="0" smtClean="0"/>
              <a:t>1-10</a:t>
            </a:r>
            <a:r>
              <a:rPr lang="zh-CN" altLang="zh-CN" sz="2400" dirty="0" smtClean="0"/>
              <a:t>所表示的逻辑函数的最简与或表达式。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869160"/>
            <a:ext cx="6696744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115616" y="4221088"/>
          <a:ext cx="446449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4" imgW="2298700" imgH="215900" progId="Equation.DSMT4">
                  <p:embed/>
                </p:oleObj>
              </mc:Choice>
              <mc:Fallback>
                <p:oleObj name="Equation" r:id="rId4" imgW="2298700" imgH="215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1088"/>
                        <a:ext cx="446449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539552" y="3429000"/>
          <a:ext cx="446449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Equation" r:id="rId6" imgW="2235200" imgH="241300" progId="Equation.DSMT4">
                  <p:embed/>
                </p:oleObj>
              </mc:Choice>
              <mc:Fallback>
                <p:oleObj name="Equation" r:id="rId6" imgW="22352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446449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43696" y="401744"/>
            <a:ext cx="314818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4.5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带无关项和约束项的卡诺图化简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提出问题：前面只提到有效项和无效项，是否有其他的条件。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比如说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0-9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十个数，用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个变量的二进制组合表示，共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16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组，只能用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组，其他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6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组无关，则称为无关项；又如电路变量不允许输入某组数值，这称为约束项。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无关项：与逻辑输入变量取值没有关系的最小项。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）其既不是有效项，也不是无效项。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）在逻辑输入中这些数是肯定存在的，既可以看做有效项，也可以看做无效项。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约束项：对输入条件或取值进行约束的项，称为约束项。比如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输入不能同时为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，其约束项是 </a:t>
            </a:r>
            <a:r>
              <a:rPr lang="zh-CN" altLang="en-US" sz="2400" b="1" u="sng" dirty="0" smtClean="0">
                <a:solidFill>
                  <a:prstClr val="black"/>
                </a:solidFill>
              </a:rPr>
              <a:t>           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。符合约束项对立的最小项可以看做无关项。在卡诺图中，我们约定用“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×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”表示。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4.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化简方法：对化简有利的，看做有效项处理，不利的，看做无效项处理，也就是，化简的与项要最少。无关项表示：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539552" y="5661248"/>
          <a:ext cx="75608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3" imgW="3276600" imgH="241300" progId="Equation.DSMT4">
                  <p:embed/>
                </p:oleObj>
              </mc:Choice>
              <mc:Fallback>
                <p:oleObj name="Equation" r:id="rId3" imgW="32766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661248"/>
                        <a:ext cx="756084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43696" y="401744"/>
            <a:ext cx="3148184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4.5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带无关项和约束项的卡诺图化简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79512" y="836712"/>
          <a:ext cx="273630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8" name="Visio" r:id="rId3" imgW="1801855" imgH="1413102" progId="Visio.Drawing.11">
                  <p:embed/>
                </p:oleObj>
              </mc:Choice>
              <mc:Fallback>
                <p:oleObj name="Visio" r:id="rId3" imgW="1801855" imgH="1413102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2"/>
                        <a:ext cx="2736304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275856" y="980728"/>
          <a:ext cx="259228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9" name="Visio" r:id="rId5" imgW="1801855" imgH="1413102" progId="Visio.Drawing.11">
                  <p:embed/>
                </p:oleObj>
              </mc:Choice>
              <mc:Fallback>
                <p:oleObj name="Visio" r:id="rId5" imgW="1801855" imgH="141310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980728"/>
                        <a:ext cx="2592288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23528" y="2996952"/>
            <a:ext cx="222368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带无关项错误圈圈的卡诺图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07904" y="2996952"/>
            <a:ext cx="20569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 修改后正确圈圈的卡诺图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504" y="3356992"/>
            <a:ext cx="7917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smtClean="0"/>
              <a:t> 【例</a:t>
            </a:r>
            <a:r>
              <a:rPr lang="en-US" altLang="zh-CN" sz="2400" b="1" smtClean="0"/>
              <a:t>1.33</a:t>
            </a:r>
            <a:r>
              <a:rPr lang="zh-CN" altLang="zh-CN" sz="2400" b="1" smtClean="0"/>
              <a:t>】抽象四舍五入的逻辑过程，求出逻辑表达式。</a:t>
            </a:r>
            <a:endParaRPr lang="en-US" altLang="zh-CN" sz="2400" b="1" smtClean="0"/>
          </a:p>
          <a:p>
            <a:r>
              <a:rPr lang="zh-CN" altLang="en-US" sz="2400" b="1" smtClean="0"/>
              <a:t>我们来分析：</a:t>
            </a:r>
            <a:endParaRPr lang="en-US" altLang="zh-CN" sz="2400" b="1" smtClean="0"/>
          </a:p>
        </p:txBody>
      </p:sp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1450" y="3717032"/>
            <a:ext cx="5162550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79512" y="4149080"/>
          <a:ext cx="352839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0" name="Equation" r:id="rId8" imgW="3098800" imgH="241300" progId="Equation.DSMT4">
                  <p:embed/>
                </p:oleObj>
              </mc:Choice>
              <mc:Fallback>
                <p:oleObj name="Equation" r:id="rId8" imgW="30988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49080"/>
                        <a:ext cx="352839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323528" y="4581128"/>
          <a:ext cx="3240360" cy="2276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1" name="Visio" r:id="rId10" imgW="1801855" imgH="1409863" progId="Visio.Drawing.11">
                  <p:embed/>
                </p:oleObj>
              </mc:Choice>
              <mc:Fallback>
                <p:oleObj name="Visio" r:id="rId10" imgW="1801855" imgH="1409863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81128"/>
                        <a:ext cx="3240360" cy="2276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796136" y="908720"/>
            <a:ext cx="3498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smtClean="0"/>
              <a:t>【例</a:t>
            </a:r>
            <a:r>
              <a:rPr lang="en-US" altLang="zh-CN" sz="2400" smtClean="0"/>
              <a:t>1.34</a:t>
            </a:r>
            <a:r>
              <a:rPr lang="zh-CN" altLang="zh-CN" sz="2400" smtClean="0"/>
              <a:t>】用卡诺图化简</a:t>
            </a:r>
            <a:endParaRPr lang="en-US" altLang="zh-CN" sz="2400" smtClean="0"/>
          </a:p>
          <a:p>
            <a:r>
              <a:rPr lang="zh-CN" altLang="zh-CN" sz="2400" smtClean="0"/>
              <a:t>下面的逻辑函数。</a:t>
            </a:r>
            <a:endParaRPr lang="zh-CN" altLang="en-US" sz="240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6012160" y="1700808"/>
          <a:ext cx="280831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2" name="Equation" r:id="rId12" imgW="1524000" imgH="444500" progId="Equation.DSMT4">
                  <p:embed/>
                </p:oleObj>
              </mc:Choice>
              <mc:Fallback>
                <p:oleObj name="Equation" r:id="rId12" imgW="1524000" imgH="444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700808"/>
                        <a:ext cx="2808312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87712" y="401744"/>
            <a:ext cx="2284088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4.6</a:t>
            </a:r>
            <a:r>
              <a:rPr lang="zh-CN" altLang="en-US" sz="1500" smtClean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多变量的卡诺图化简</a:t>
            </a:r>
            <a:endParaRPr lang="zh-CN" altLang="en-US" sz="1500" dirty="0">
              <a:solidFill>
                <a:prstClr val="whit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多变量卡诺图化简问题：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个以上的变量如何化简，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个呢。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利用四变量卡诺图可以实现多变量卡诺图化简。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方法：固定</a:t>
            </a:r>
            <a:r>
              <a:rPr lang="en-US" altLang="zh-CN" sz="2400" b="1" dirty="0" smtClean="0"/>
              <a:t>4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变量，通过提取公因子，把其他变量化为卡诺图因子，提取后，对括号内的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变量卡诺图进行化简，重新带回即可。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五变量卡诺图化简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【例</a:t>
            </a:r>
            <a:r>
              <a:rPr lang="en-US" altLang="zh-CN" sz="2400" b="1" dirty="0" smtClean="0"/>
              <a:t>1.35</a:t>
            </a:r>
            <a:r>
              <a:rPr lang="zh-CN" altLang="zh-CN" sz="2400" b="1" dirty="0" smtClean="0"/>
              <a:t>】用卡诺图化简下面的逻辑表达式。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）                                                      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                                                        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187624" y="2780928"/>
          <a:ext cx="662473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9" name="Equation" r:id="rId3" imgW="2768600" imgH="215900" progId="Equation.DSMT4">
                  <p:embed/>
                </p:oleObj>
              </mc:Choice>
              <mc:Fallback>
                <p:oleObj name="Equation" r:id="rId3" imgW="2768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0928"/>
                        <a:ext cx="662473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395536" y="3789040"/>
          <a:ext cx="61206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0" name="Equation" r:id="rId5" imgW="3213100" imgH="215900" progId="Equation.DSMT4">
                  <p:embed/>
                </p:oleObj>
              </mc:Choice>
              <mc:Fallback>
                <p:oleObj name="Equation" r:id="rId5" imgW="32131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89040"/>
                        <a:ext cx="612068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1259632" y="4221088"/>
          <a:ext cx="504056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1" name="Equation" r:id="rId7" imgW="3136900" imgH="444500" progId="Equation.DSMT4">
                  <p:embed/>
                </p:oleObj>
              </mc:Choice>
              <mc:Fallback>
                <p:oleObj name="Equation" r:id="rId7" imgW="3136900" imgH="444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5040560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3616" y="5089351"/>
            <a:ext cx="39624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4725144"/>
            <a:ext cx="273630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4788024" y="5661248"/>
          <a:ext cx="435597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2" name="Equation" r:id="rId11" imgW="2806700" imgH="444500" progId="Equation.DSMT4">
                  <p:embed/>
                </p:oleObj>
              </mc:Choice>
              <mc:Fallback>
                <p:oleObj name="Equation" r:id="rId11" imgW="2806700" imgH="444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661248"/>
                        <a:ext cx="4355976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逻辑的抽象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5916976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）列出逻辑特征与逻辑目标对应的二维表格</a:t>
            </a:r>
            <a:endParaRPr lang="en-US" altLang="zh-CN" sz="2000" b="1" dirty="0" smtClean="0"/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000" b="1" dirty="0" smtClean="0"/>
              <a:t>针对表中左侧三列条件的取值，根据逻辑关系逐行进行判断，只有最后一行都满足条件，符合逻辑关系的要求，所以输出结果为是，其他输出结果为否；而因为菠菜是蔬菜而不是水果，满足倒数第</a:t>
            </a:r>
            <a:r>
              <a:rPr lang="en-US" altLang="zh-CN" sz="2000" b="1" dirty="0" smtClean="0"/>
              <a:t>2</a:t>
            </a:r>
            <a:r>
              <a:rPr lang="zh-CN" altLang="zh-CN" sz="2000" b="1" dirty="0" smtClean="0"/>
              <a:t>行的条件，因此实际的逻辑结果为否。这种用二维表格进行逻辑关系抽象的方法比较直观，表示条件全面，便于观察，能够对抽象过程的反映一目了然。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对成语“春风雨露发新芽”进行逻辑抽象。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从题目看，逻辑目标是天气适宜，能否发新芽，而其逻辑对象为天气，天气的两个特征春风、雨露分别代表天气温度是否适宜，湿度是否适宜，只有两个特征都为是，才能得到发新芽的逻辑目标。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89112"/>
              </p:ext>
            </p:extLst>
          </p:nvPr>
        </p:nvGraphicFramePr>
        <p:xfrm>
          <a:off x="323528" y="1124741"/>
          <a:ext cx="8712968" cy="2743200"/>
        </p:xfrm>
        <a:graphic>
          <a:graphicData uri="http://schemas.openxmlformats.org/drawingml/2006/table">
            <a:tbl>
              <a:tblPr/>
              <a:tblGrid>
                <a:gridCol w="2178242"/>
                <a:gridCol w="2178242"/>
                <a:gridCol w="2178242"/>
                <a:gridCol w="2178242"/>
              </a:tblGrid>
              <a:tr h="532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1</a:t>
                      </a: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号盒子里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为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水果与否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2</a:t>
                      </a: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号盒子里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为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水果与否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3</a:t>
                      </a: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号盒子里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为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水果与否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是否全是水果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1.1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逻辑的抽象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7148082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2000" b="1" smtClean="0">
                <a:latin typeface="微软雅黑" pitchFamily="34" charset="-122"/>
                <a:ea typeface="微软雅黑" pitchFamily="34" charset="-122"/>
              </a:rPr>
              <a:t>任何事物和过程都可以进行逻辑抽象。</a:t>
            </a:r>
          </a:p>
          <a:p>
            <a:r>
              <a:rPr lang="en-US" altLang="zh-CN" sz="2000" smtClean="0"/>
              <a:t>    </a:t>
            </a:r>
            <a:r>
              <a:rPr lang="zh-CN" altLang="zh-CN" sz="2000" smtClean="0"/>
              <a:t>物体可以看做是由客观存在的</a:t>
            </a:r>
            <a:r>
              <a:rPr lang="en-US" altLang="zh-CN" sz="2000" smtClean="0"/>
              <a:t>“</a:t>
            </a:r>
            <a:r>
              <a:rPr lang="zh-CN" altLang="zh-CN" sz="2000" smtClean="0"/>
              <a:t>元素</a:t>
            </a:r>
            <a:r>
              <a:rPr lang="en-US" altLang="zh-CN" sz="2000" smtClean="0"/>
              <a:t>”</a:t>
            </a:r>
            <a:r>
              <a:rPr lang="zh-CN" altLang="zh-CN" sz="2000" smtClean="0"/>
              <a:t>组成的，元素</a:t>
            </a:r>
            <a:r>
              <a:rPr lang="en-US" altLang="zh-CN" sz="2000" smtClean="0"/>
              <a:t>“</a:t>
            </a:r>
            <a:r>
              <a:rPr lang="zh-CN" altLang="zh-CN" sz="2000" smtClean="0"/>
              <a:t>存在与否</a:t>
            </a:r>
            <a:r>
              <a:rPr lang="en-US" altLang="zh-CN" sz="2000" smtClean="0"/>
              <a:t>”</a:t>
            </a:r>
            <a:r>
              <a:rPr lang="zh-CN" altLang="zh-CN" sz="2000" smtClean="0"/>
              <a:t>是逻辑状态，用</a:t>
            </a:r>
            <a:r>
              <a:rPr lang="en-US" altLang="zh-CN" sz="2000" smtClean="0"/>
              <a:t>1</a:t>
            </a:r>
            <a:r>
              <a:rPr lang="zh-CN" altLang="zh-CN" sz="2000" smtClean="0"/>
              <a:t>表示</a:t>
            </a:r>
            <a:r>
              <a:rPr lang="en-US" altLang="zh-CN" sz="2000" smtClean="0"/>
              <a:t>“</a:t>
            </a:r>
            <a:r>
              <a:rPr lang="zh-CN" altLang="zh-CN" sz="2000" smtClean="0"/>
              <a:t>有元素</a:t>
            </a:r>
            <a:r>
              <a:rPr lang="en-US" altLang="zh-CN" sz="2000" smtClean="0"/>
              <a:t>”</a:t>
            </a:r>
            <a:r>
              <a:rPr lang="zh-CN" altLang="zh-CN" sz="2000" smtClean="0"/>
              <a:t>，而用</a:t>
            </a:r>
            <a:r>
              <a:rPr lang="en-US" altLang="zh-CN" sz="2000" smtClean="0"/>
              <a:t>0</a:t>
            </a:r>
            <a:r>
              <a:rPr lang="zh-CN" altLang="zh-CN" sz="2000" smtClean="0"/>
              <a:t>表示</a:t>
            </a:r>
            <a:r>
              <a:rPr lang="en-US" altLang="zh-CN" sz="2000" smtClean="0"/>
              <a:t>“</a:t>
            </a:r>
            <a:r>
              <a:rPr lang="zh-CN" altLang="zh-CN" sz="2000" smtClean="0"/>
              <a:t>无元素</a:t>
            </a:r>
            <a:r>
              <a:rPr lang="en-US" altLang="zh-CN" sz="2000" smtClean="0"/>
              <a:t>”</a:t>
            </a:r>
            <a:r>
              <a:rPr lang="zh-CN" altLang="zh-CN" sz="2000" smtClean="0"/>
              <a:t>，用</a:t>
            </a:r>
            <a:r>
              <a:rPr lang="en-US" altLang="zh-CN" sz="2000" smtClean="0"/>
              <a:t>1</a:t>
            </a:r>
            <a:r>
              <a:rPr lang="zh-CN" altLang="zh-CN" sz="2000" smtClean="0"/>
              <a:t>、</a:t>
            </a:r>
            <a:r>
              <a:rPr lang="en-US" altLang="zh-CN" sz="2000" smtClean="0"/>
              <a:t>0</a:t>
            </a:r>
            <a:r>
              <a:rPr lang="zh-CN" altLang="zh-CN" sz="2000" smtClean="0"/>
              <a:t>代替物体中的元素，则将物体转换为逻辑表示。例如，对苹果图像进行等份分割，分解为多个方形元素，对属于苹果组成部分的元素用</a:t>
            </a:r>
            <a:r>
              <a:rPr lang="en-US" altLang="zh-CN" sz="2000" smtClean="0"/>
              <a:t>1</a:t>
            </a:r>
            <a:r>
              <a:rPr lang="zh-CN" altLang="zh-CN" sz="2000" smtClean="0"/>
              <a:t>表示，不属于苹果组成部分的元素用</a:t>
            </a:r>
            <a:r>
              <a:rPr lang="en-US" altLang="zh-CN" sz="2000" smtClean="0"/>
              <a:t>0</a:t>
            </a:r>
            <a:r>
              <a:rPr lang="zh-CN" altLang="zh-CN" sz="2000" smtClean="0"/>
              <a:t>表示，以行列形式排列的二进制数，就是苹果图形的逻辑表示。</a:t>
            </a:r>
          </a:p>
          <a:p>
            <a:r>
              <a:rPr lang="en-US" altLang="zh-CN" sz="2000" smtClean="0"/>
              <a:t>    </a:t>
            </a:r>
            <a:r>
              <a:rPr lang="zh-CN" altLang="zh-CN" sz="2000" smtClean="0"/>
              <a:t>过程可以抽象为由逻辑条件去推导逻辑结果的实现，根据逻辑条件推导出逻辑结果的依据称为逻辑关系。逻辑条件与逻辑结果的取值具有二值性，也就是取值是对立的、相反的。三评委表决过程是根据评委</a:t>
            </a:r>
            <a:r>
              <a:rPr lang="en-US" altLang="zh-CN" sz="2000" smtClean="0"/>
              <a:t>“</a:t>
            </a:r>
            <a:r>
              <a:rPr lang="zh-CN" altLang="zh-CN" sz="2000" smtClean="0"/>
              <a:t>投票与否</a:t>
            </a:r>
            <a:r>
              <a:rPr lang="en-US" altLang="zh-CN" sz="2000" smtClean="0"/>
              <a:t>”</a:t>
            </a:r>
            <a:r>
              <a:rPr lang="zh-CN" altLang="zh-CN" sz="2000" smtClean="0"/>
              <a:t>、</a:t>
            </a:r>
            <a:r>
              <a:rPr lang="en-US" altLang="zh-CN" sz="2000" smtClean="0"/>
              <a:t>“</a:t>
            </a:r>
            <a:r>
              <a:rPr lang="zh-CN" altLang="zh-CN" sz="2000" smtClean="0"/>
              <a:t>同意与否</a:t>
            </a:r>
            <a:r>
              <a:rPr lang="en-US" altLang="zh-CN" sz="2000" smtClean="0"/>
              <a:t>”</a:t>
            </a:r>
            <a:r>
              <a:rPr lang="zh-CN" altLang="zh-CN" sz="2000" smtClean="0"/>
              <a:t>确定表决是否通过，采用少数服从多数的逻辑关系。逻辑条件是指每个评委同意与否，</a:t>
            </a:r>
            <a:r>
              <a:rPr lang="en-US" altLang="zh-CN" sz="2000" smtClean="0"/>
              <a:t>3</a:t>
            </a:r>
            <a:r>
              <a:rPr lang="zh-CN" altLang="zh-CN" sz="2000" smtClean="0"/>
              <a:t>个评委对应</a:t>
            </a:r>
            <a:r>
              <a:rPr lang="en-US" altLang="zh-CN" sz="2000" smtClean="0"/>
              <a:t>3</a:t>
            </a:r>
            <a:r>
              <a:rPr lang="zh-CN" altLang="zh-CN" sz="2000" smtClean="0"/>
              <a:t>个逻辑条件，逻辑条件的取值是</a:t>
            </a:r>
            <a:r>
              <a:rPr lang="en-US" altLang="zh-CN" sz="2000" smtClean="0"/>
              <a:t>“</a:t>
            </a:r>
            <a:r>
              <a:rPr lang="zh-CN" altLang="zh-CN" sz="2000" smtClean="0"/>
              <a:t>同意与不同意</a:t>
            </a:r>
            <a:r>
              <a:rPr lang="en-US" altLang="zh-CN" sz="2000" smtClean="0"/>
              <a:t>”</a:t>
            </a:r>
            <a:r>
              <a:rPr lang="zh-CN" altLang="zh-CN" sz="2000" smtClean="0"/>
              <a:t>，或者是</a:t>
            </a:r>
            <a:r>
              <a:rPr lang="en-US" altLang="zh-CN" sz="2000" smtClean="0"/>
              <a:t>“</a:t>
            </a:r>
            <a:r>
              <a:rPr lang="zh-CN" altLang="zh-CN" sz="2000" smtClean="0"/>
              <a:t>投票与不投票</a:t>
            </a:r>
            <a:r>
              <a:rPr lang="en-US" altLang="zh-CN" sz="2000" smtClean="0"/>
              <a:t>”</a:t>
            </a:r>
            <a:r>
              <a:rPr lang="zh-CN" altLang="zh-CN" sz="2000" smtClean="0"/>
              <a:t>；逻辑结果是表决结果：通过或不通过。</a:t>
            </a:r>
          </a:p>
          <a:p>
            <a:r>
              <a:rPr lang="en-US" altLang="zh-CN" sz="2000" smtClean="0"/>
              <a:t>    </a:t>
            </a:r>
            <a:r>
              <a:rPr lang="zh-CN" altLang="zh-CN" sz="2000" smtClean="0"/>
              <a:t>逻辑抽象是实现逻辑问题的主要方法。</a:t>
            </a:r>
          </a:p>
          <a:p>
            <a:endParaRPr lang="en-US" altLang="zh-CN" sz="2000" b="1" smtClean="0"/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15704" y="401744"/>
            <a:ext cx="2536961" cy="300054"/>
          </a:xfrm>
          <a:prstGeom prst="rect">
            <a:avLst/>
          </a:prstGeom>
          <a:noFill/>
        </p:spPr>
        <p:txBody>
          <a:bodyPr wrap="square" lIns="68553" tIns="34276" rIns="68553" bIns="34276" rtlCol="0" anchor="ctr">
            <a:spAutoFit/>
          </a:bodyPr>
          <a:lstStyle/>
          <a:p>
            <a:r>
              <a:rPr lang="en-US" altLang="zh-CN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1.2</a:t>
            </a:r>
            <a:r>
              <a:rPr lang="zh-CN" altLang="en-US" sz="15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逻辑数字表示</a:t>
            </a:r>
            <a:endParaRPr lang="zh-CN" altLang="en-US" sz="15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45815" y="836713"/>
            <a:ext cx="8852373" cy="5916976"/>
          </a:xfrm>
          <a:prstGeom prst="rect">
            <a:avLst/>
          </a:prstGeom>
          <a:noFill/>
        </p:spPr>
        <p:txBody>
          <a:bodyPr wrap="square" lIns="68553" tIns="34276" rIns="68553" bIns="34276" rtlCol="0">
            <a:spAutoFit/>
          </a:bodyPr>
          <a:lstStyle/>
          <a:p>
            <a:r>
              <a:rPr lang="en-US" altLang="zh-CN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逻辑抽象可以转化为</a:t>
            </a:r>
            <a:r>
              <a:rPr lang="en-US" altLang="zh-CN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zh-CN" sz="2000" b="1" dirty="0" smtClean="0">
              <a:solidFill>
                <a:srgbClr val="D67A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通过对事物或过程进行逻辑抽象，可以得到逻辑条件、逻辑结果及逻辑关系，而逻辑条件和逻辑结果具有二值性。根据前面所述，可以用数字</a:t>
            </a:r>
            <a:r>
              <a:rPr lang="en-US" altLang="zh-CN" sz="2000" b="1" dirty="0" smtClean="0"/>
              <a:t>0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代替逻辑条件或逻辑结果的两种对立的取值，用数字表示文字含义，可以把语言化的逻辑分析过程转换为逻辑数学的分析过程，在研究时更容易记忆和寻找规律，这门数学称为逻辑代数。和代数一样，逻辑代数具有常量、变量、运算符、表达式、定律与规则等。其中常量</a:t>
            </a:r>
            <a:r>
              <a:rPr lang="en-US" altLang="zh-CN" sz="2000" b="1" dirty="0" smtClean="0"/>
              <a:t>0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不是两个数值，表示条件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是否满足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或结果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是否发生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的两种状态。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 smtClean="0">
                <a:solidFill>
                  <a:srgbClr val="D67A00"/>
                </a:solidFill>
                <a:latin typeface="微软雅黑" pitchFamily="34" charset="-122"/>
                <a:ea typeface="微软雅黑" pitchFamily="34" charset="-122"/>
              </a:rPr>
              <a:t>表示方法：</a:t>
            </a:r>
            <a:r>
              <a:rPr lang="zh-CN" altLang="zh-CN" sz="2000" b="1" dirty="0" smtClean="0"/>
              <a:t>数字</a:t>
            </a:r>
            <a:r>
              <a:rPr lang="en-US" altLang="zh-CN" sz="2000" b="1" dirty="0" smtClean="0"/>
              <a:t>0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是两个相对立的数字，逻辑条件有两种相对立的取值，它们之间可以一一对应表示。如果用数字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表示不满足的条件取值，用数字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表示满足的条件取值，这称为正逻辑表示法；反之，如果用数字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表示不满足的条件取值，用数字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表示满足的条件取值，称为负逻辑表示法。本书一般采用正逻辑表示法。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3.</a:t>
            </a:r>
            <a:r>
              <a:rPr lang="zh-CN" altLang="en-US" sz="2000" b="1" dirty="0" smtClean="0">
                <a:solidFill>
                  <a:srgbClr val="D67A00"/>
                </a:solidFill>
              </a:rPr>
              <a:t>水果例题的数字表示</a:t>
            </a:r>
            <a:endParaRPr lang="en-US" altLang="zh-CN" sz="2000" b="1" dirty="0" smtClean="0">
              <a:solidFill>
                <a:srgbClr val="D67A0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zh-CN" altLang="zh-CN" sz="2000" b="1" dirty="0" smtClean="0"/>
              <a:t>用正逻辑表示法，用数字</a:t>
            </a:r>
            <a:r>
              <a:rPr lang="en-US" altLang="zh-CN" sz="2000" b="1" dirty="0" smtClean="0"/>
              <a:t>“0”</a:t>
            </a:r>
            <a:r>
              <a:rPr lang="zh-CN" altLang="zh-CN" sz="2000" b="1" dirty="0" smtClean="0"/>
              <a:t>表示逻辑条件或逻辑结果的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否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，用数字</a:t>
            </a:r>
            <a:r>
              <a:rPr lang="en-US" altLang="zh-CN" sz="2000" b="1" dirty="0" smtClean="0"/>
              <a:t>“1”</a:t>
            </a:r>
            <a:r>
              <a:rPr lang="zh-CN" altLang="zh-CN" sz="2000" b="1" dirty="0" smtClean="0"/>
              <a:t>表示逻辑条件或逻辑结果的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是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，而对于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苹果满足为水果与否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等</a:t>
            </a:r>
            <a:r>
              <a:rPr lang="en-US" altLang="zh-CN" sz="2000" b="1" dirty="0" smtClean="0"/>
              <a:t>3</a:t>
            </a:r>
            <a:r>
              <a:rPr lang="zh-CN" altLang="zh-CN" sz="2000" b="1" dirty="0" smtClean="0"/>
              <a:t>个逻辑条件，及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是否全是水果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的逻辑结果，可以分别用未知逻辑变量</a:t>
            </a:r>
            <a:r>
              <a:rPr lang="en-US" altLang="zh-CN" sz="2000" b="1" dirty="0" smtClean="0"/>
              <a:t>A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B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C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F</a:t>
            </a:r>
            <a:r>
              <a:rPr lang="zh-CN" altLang="zh-CN" sz="2000" b="1" dirty="0" smtClean="0"/>
              <a:t>表示，则把</a:t>
            </a:r>
            <a:r>
              <a:rPr lang="zh-CN" altLang="en-US" sz="2000" b="1" dirty="0" smtClean="0"/>
              <a:t>前面的</a:t>
            </a:r>
            <a:r>
              <a:rPr lang="zh-CN" altLang="zh-CN" sz="2000" b="1" dirty="0" smtClean="0"/>
              <a:t>表转换为正逻辑表示的水果判别逻辑表，如表</a:t>
            </a:r>
            <a:r>
              <a:rPr lang="zh-CN" altLang="en-US" sz="2000" b="1" dirty="0" smtClean="0"/>
              <a:t>所示。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</TotalTime>
  <Words>13080</Words>
  <Application>Microsoft Office PowerPoint</Application>
  <PresentationFormat>全屏显示(4:3)</PresentationFormat>
  <Paragraphs>821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88" baseType="lpstr">
      <vt:lpstr>Adobe 宋体 Std L</vt:lpstr>
      <vt:lpstr>Arial Unicode MS</vt:lpstr>
      <vt:lpstr>Microsoft YaHei UI</vt:lpstr>
      <vt:lpstr>黑体</vt:lpstr>
      <vt:lpstr>华康俪金黑W8(P)</vt:lpstr>
      <vt:lpstr>经典繁仿黑</vt:lpstr>
      <vt:lpstr>宋体</vt:lpstr>
      <vt:lpstr>微软雅黑</vt:lpstr>
      <vt:lpstr>Agency FB</vt:lpstr>
      <vt:lpstr>Arial</vt:lpstr>
      <vt:lpstr>Calibri</vt:lpstr>
      <vt:lpstr>Impact</vt:lpstr>
      <vt:lpstr>Times New Roman</vt:lpstr>
      <vt:lpstr>Wingdings</vt:lpstr>
      <vt:lpstr>Office 主题</vt:lpstr>
      <vt:lpstr>Equation</vt:lpstr>
      <vt:lpstr>Equation.DSMT4</vt:lpstr>
      <vt:lpstr>Microsoft 公式 3.0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解本巨</cp:lastModifiedBy>
  <cp:revision>2153</cp:revision>
  <dcterms:modified xsi:type="dcterms:W3CDTF">2024-03-06T05:41:15Z</dcterms:modified>
</cp:coreProperties>
</file>