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0" r:id="rId2"/>
    <p:sldId id="257" r:id="rId3"/>
    <p:sldId id="259" r:id="rId4"/>
    <p:sldId id="321" r:id="rId5"/>
    <p:sldId id="322" r:id="rId6"/>
    <p:sldId id="323" r:id="rId7"/>
    <p:sldId id="324" r:id="rId8"/>
    <p:sldId id="325" r:id="rId9"/>
    <p:sldId id="326" r:id="rId10"/>
    <p:sldId id="327" r:id="rId11"/>
    <p:sldId id="331" r:id="rId12"/>
    <p:sldId id="328" r:id="rId13"/>
    <p:sldId id="329" r:id="rId14"/>
    <p:sldId id="332" r:id="rId15"/>
    <p:sldId id="334" r:id="rId16"/>
    <p:sldId id="337" r:id="rId17"/>
    <p:sldId id="338" r:id="rId18"/>
    <p:sldId id="371" r:id="rId19"/>
    <p:sldId id="373" r:id="rId20"/>
    <p:sldId id="374" r:id="rId21"/>
    <p:sldId id="375" r:id="rId22"/>
    <p:sldId id="339" r:id="rId23"/>
    <p:sldId id="350" r:id="rId24"/>
    <p:sldId id="340" r:id="rId25"/>
    <p:sldId id="351" r:id="rId26"/>
    <p:sldId id="352" r:id="rId27"/>
    <p:sldId id="341" r:id="rId28"/>
    <p:sldId id="342" r:id="rId29"/>
    <p:sldId id="353" r:id="rId30"/>
    <p:sldId id="343" r:id="rId31"/>
    <p:sldId id="354" r:id="rId32"/>
    <p:sldId id="344" r:id="rId33"/>
    <p:sldId id="355" r:id="rId34"/>
    <p:sldId id="345" r:id="rId35"/>
    <p:sldId id="346" r:id="rId36"/>
    <p:sldId id="356" r:id="rId37"/>
    <p:sldId id="347" r:id="rId38"/>
    <p:sldId id="348" r:id="rId39"/>
    <p:sldId id="357" r:id="rId40"/>
    <p:sldId id="349" r:id="rId41"/>
    <p:sldId id="358" r:id="rId42"/>
    <p:sldId id="359" r:id="rId43"/>
    <p:sldId id="360" r:id="rId44"/>
    <p:sldId id="363" r:id="rId45"/>
    <p:sldId id="365" r:id="rId46"/>
    <p:sldId id="364" r:id="rId47"/>
    <p:sldId id="361" r:id="rId48"/>
    <p:sldId id="366" r:id="rId49"/>
    <p:sldId id="367" r:id="rId50"/>
    <p:sldId id="362" r:id="rId51"/>
    <p:sldId id="368" r:id="rId52"/>
    <p:sldId id="369" r:id="rId53"/>
    <p:sldId id="370" r:id="rId54"/>
  </p:sldIdLst>
  <p:sldSz cx="9144000" cy="6858000" type="screen4x3"/>
  <p:notesSz cx="6858000" cy="9144000"/>
  <p:defaultTextStyle>
    <a:defPPr>
      <a:defRPr lang="zh-CN"/>
    </a:defPPr>
    <a:lvl1pPr marL="0" algn="l" defTabSz="686025" rtl="0" eaLnBrk="1" latinLnBrk="0" hangingPunct="1">
      <a:defRPr sz="1400" kern="1200">
        <a:solidFill>
          <a:schemeClr val="tx1"/>
        </a:solidFill>
        <a:latin typeface="+mn-lt"/>
        <a:ea typeface="+mn-ea"/>
        <a:cs typeface="+mn-cs"/>
      </a:defRPr>
    </a:lvl1pPr>
    <a:lvl2pPr marL="343012" algn="l" defTabSz="686025" rtl="0" eaLnBrk="1" latinLnBrk="0" hangingPunct="1">
      <a:defRPr sz="1400" kern="1200">
        <a:solidFill>
          <a:schemeClr val="tx1"/>
        </a:solidFill>
        <a:latin typeface="+mn-lt"/>
        <a:ea typeface="+mn-ea"/>
        <a:cs typeface="+mn-cs"/>
      </a:defRPr>
    </a:lvl2pPr>
    <a:lvl3pPr marL="686025" algn="l" defTabSz="686025" rtl="0" eaLnBrk="1" latinLnBrk="0" hangingPunct="1">
      <a:defRPr sz="1400" kern="1200">
        <a:solidFill>
          <a:schemeClr val="tx1"/>
        </a:solidFill>
        <a:latin typeface="+mn-lt"/>
        <a:ea typeface="+mn-ea"/>
        <a:cs typeface="+mn-cs"/>
      </a:defRPr>
    </a:lvl3pPr>
    <a:lvl4pPr marL="1029037" algn="l" defTabSz="686025" rtl="0" eaLnBrk="1" latinLnBrk="0" hangingPunct="1">
      <a:defRPr sz="1400" kern="1200">
        <a:solidFill>
          <a:schemeClr val="tx1"/>
        </a:solidFill>
        <a:latin typeface="+mn-lt"/>
        <a:ea typeface="+mn-ea"/>
        <a:cs typeface="+mn-cs"/>
      </a:defRPr>
    </a:lvl4pPr>
    <a:lvl5pPr marL="1372049" algn="l" defTabSz="686025" rtl="0" eaLnBrk="1" latinLnBrk="0" hangingPunct="1">
      <a:defRPr sz="1400" kern="1200">
        <a:solidFill>
          <a:schemeClr val="tx1"/>
        </a:solidFill>
        <a:latin typeface="+mn-lt"/>
        <a:ea typeface="+mn-ea"/>
        <a:cs typeface="+mn-cs"/>
      </a:defRPr>
    </a:lvl5pPr>
    <a:lvl6pPr marL="1715061" algn="l" defTabSz="686025" rtl="0" eaLnBrk="1" latinLnBrk="0" hangingPunct="1">
      <a:defRPr sz="1400" kern="1200">
        <a:solidFill>
          <a:schemeClr val="tx1"/>
        </a:solidFill>
        <a:latin typeface="+mn-lt"/>
        <a:ea typeface="+mn-ea"/>
        <a:cs typeface="+mn-cs"/>
      </a:defRPr>
    </a:lvl6pPr>
    <a:lvl7pPr marL="2058074" algn="l" defTabSz="686025" rtl="0" eaLnBrk="1" latinLnBrk="0" hangingPunct="1">
      <a:defRPr sz="1400" kern="1200">
        <a:solidFill>
          <a:schemeClr val="tx1"/>
        </a:solidFill>
        <a:latin typeface="+mn-lt"/>
        <a:ea typeface="+mn-ea"/>
        <a:cs typeface="+mn-cs"/>
      </a:defRPr>
    </a:lvl7pPr>
    <a:lvl8pPr marL="2401087" algn="l" defTabSz="686025" rtl="0" eaLnBrk="1" latinLnBrk="0" hangingPunct="1">
      <a:defRPr sz="1400" kern="1200">
        <a:solidFill>
          <a:schemeClr val="tx1"/>
        </a:solidFill>
        <a:latin typeface="+mn-lt"/>
        <a:ea typeface="+mn-ea"/>
        <a:cs typeface="+mn-cs"/>
      </a:defRPr>
    </a:lvl8pPr>
    <a:lvl9pPr marL="2744099" algn="l" defTabSz="686025"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40C"/>
    <a:srgbClr val="8BAB00"/>
    <a:srgbClr val="FF9300"/>
    <a:srgbClr val="D67A00"/>
    <a:srgbClr val="EA8600"/>
    <a:srgbClr val="666666"/>
    <a:srgbClr val="525252"/>
    <a:srgbClr val="FFB553"/>
    <a:srgbClr val="FFDBAB"/>
    <a:srgbClr val="CD1F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9581" autoAdjust="0"/>
    <p:restoredTop sz="99258" autoAdjust="0"/>
  </p:normalViewPr>
  <p:slideViewPr>
    <p:cSldViewPr>
      <p:cViewPr varScale="1">
        <p:scale>
          <a:sx n="89" d="100"/>
          <a:sy n="89" d="100"/>
        </p:scale>
        <p:origin x="1742" y="48"/>
      </p:cViewPr>
      <p:guideLst>
        <p:guide orient="horz" pos="2160"/>
        <p:guide pos="384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4" d="100"/>
        <a:sy n="17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diagrams/_rels/data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 Id="rId4" Type="http://schemas.openxmlformats.org/officeDocument/2006/relationships/image" Target="../media/image1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6" Type="http://schemas.openxmlformats.org/officeDocument/2006/relationships/image" Target="../media/image4.jpeg"/><Relationship Id="rId5" Type="http://schemas.openxmlformats.org/officeDocument/2006/relationships/image" Target="../media/image6.jpeg"/><Relationship Id="rId4"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E967BD-B0C9-45D7-9898-B25BD1FF08EE}" type="doc">
      <dgm:prSet loTypeId="urn:microsoft.com/office/officeart/2008/layout/HexagonCluster" loCatId="relationship" qsTypeId="urn:microsoft.com/office/officeart/2005/8/quickstyle/simple1" qsCatId="simple" csTypeId="urn:microsoft.com/office/officeart/2005/8/colors/colorful1#1" csCatId="colorful" phldr="1"/>
      <dgm:spPr/>
      <dgm:t>
        <a:bodyPr/>
        <a:lstStyle/>
        <a:p>
          <a:endParaRPr lang="zh-CN" altLang="en-US"/>
        </a:p>
      </dgm:t>
    </dgm:pt>
    <dgm:pt modelId="{881D9A23-61C3-4802-A6F9-36BA4171BA3A}">
      <dgm:prSet phldrT="[文本]"/>
      <dgm:spPr>
        <a:solidFill>
          <a:srgbClr val="FF9900"/>
        </a:solidFill>
        <a:ln>
          <a:solidFill>
            <a:srgbClr val="FF9900"/>
          </a:solidFill>
        </a:ln>
      </dgm:spPr>
      <dgm:t>
        <a:bodyPr/>
        <a:lstStyle/>
        <a:p>
          <a:r>
            <a:rPr lang="zh-CN" altLang="en-US" dirty="0"/>
            <a:t>推</a:t>
          </a:r>
        </a:p>
      </dgm:t>
    </dgm:pt>
    <dgm:pt modelId="{820AD4A3-D7D3-4F03-BBFC-70F238A9B63A}" type="parTrans" cxnId="{7A194F94-B65A-4449-BD4F-074F71540871}">
      <dgm:prSet/>
      <dgm:spPr/>
      <dgm:t>
        <a:bodyPr/>
        <a:lstStyle/>
        <a:p>
          <a:endParaRPr lang="zh-CN" altLang="en-US"/>
        </a:p>
      </dgm:t>
    </dgm:pt>
    <dgm:pt modelId="{C57D4F62-B831-411D-AF98-3E7CC3710958}" type="sibTrans" cxnId="{7A194F94-B65A-4449-BD4F-074F71540871}">
      <dgm:prSet/>
      <dgm:spPr>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a:solidFill>
            <a:srgbClr val="FF9900"/>
          </a:solidFill>
        </a:ln>
      </dgm:spPr>
      <dgm:t>
        <a:bodyPr/>
        <a:lstStyle/>
        <a:p>
          <a:endParaRPr lang="zh-CN" altLang="en-US"/>
        </a:p>
      </dgm:t>
    </dgm:pt>
    <dgm:pt modelId="{0A83EB6F-D765-4604-BC9E-AA435333FB46}">
      <dgm:prSet phldrT="[文本]"/>
      <dgm:spPr>
        <a:solidFill>
          <a:srgbClr val="FFC671"/>
        </a:solidFill>
        <a:ln>
          <a:solidFill>
            <a:srgbClr val="FFC671"/>
          </a:solidFill>
        </a:ln>
      </dgm:spPr>
      <dgm:t>
        <a:bodyPr/>
        <a:lstStyle/>
        <a:p>
          <a:r>
            <a:rPr lang="zh-CN" altLang="en-US" dirty="0"/>
            <a:t>解</a:t>
          </a:r>
        </a:p>
      </dgm:t>
    </dgm:pt>
    <dgm:pt modelId="{4F1AED60-D5FC-47BC-AC1B-987B02F80704}" type="parTrans" cxnId="{FCBCDE33-2114-4A56-91F4-BEFEDC25C4F0}">
      <dgm:prSet/>
      <dgm:spPr/>
      <dgm:t>
        <a:bodyPr/>
        <a:lstStyle/>
        <a:p>
          <a:endParaRPr lang="zh-CN" altLang="en-US"/>
        </a:p>
      </dgm:t>
    </dgm:pt>
    <dgm:pt modelId="{037BD8CD-10D2-411C-8A8B-FAB5E01C02A7}" type="sibTrans" cxnId="{FCBCDE33-2114-4A56-91F4-BEFEDC25C4F0}">
      <dgm:prSet/>
      <dgm:spPr>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a:solidFill>
            <a:srgbClr val="CFF170"/>
          </a:solidFill>
        </a:ln>
      </dgm:spPr>
      <dgm:t>
        <a:bodyPr/>
        <a:lstStyle/>
        <a:p>
          <a:endParaRPr lang="zh-CN" altLang="en-US"/>
        </a:p>
      </dgm:t>
    </dgm:pt>
    <dgm:pt modelId="{92EBE9A8-C2F3-4006-A7B3-BF0DA5F10204}">
      <dgm:prSet phldrT="[文本]"/>
      <dgm:spPr>
        <a:solidFill>
          <a:srgbClr val="FFB13B"/>
        </a:solidFill>
        <a:ln>
          <a:solidFill>
            <a:srgbClr val="FFB13B"/>
          </a:solidFill>
        </a:ln>
      </dgm:spPr>
      <dgm:t>
        <a:bodyPr/>
        <a:lstStyle/>
        <a:p>
          <a:r>
            <a:rPr lang="zh-CN" altLang="en-US" dirty="0"/>
            <a:t>阅</a:t>
          </a:r>
        </a:p>
      </dgm:t>
    </dgm:pt>
    <dgm:pt modelId="{B3BB5D63-2648-4A66-AF08-35FEB6378788}" type="parTrans" cxnId="{664A5A13-CE96-4099-B7FC-41EE5AF33A91}">
      <dgm:prSet/>
      <dgm:spPr/>
      <dgm:t>
        <a:bodyPr/>
        <a:lstStyle/>
        <a:p>
          <a:endParaRPr lang="zh-CN" altLang="en-US"/>
        </a:p>
      </dgm:t>
    </dgm:pt>
    <dgm:pt modelId="{8FC49EF3-E174-4C48-BF44-ABE7CD219B72}" type="sibTrans" cxnId="{664A5A13-CE96-4099-B7FC-41EE5AF33A91}">
      <dgm:prSet/>
      <dgm:spPr>
        <a:blipFill>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a:ln>
          <a:solidFill>
            <a:srgbClr val="FFB74C"/>
          </a:solidFill>
        </a:ln>
      </dgm:spPr>
      <dgm:t>
        <a:bodyPr/>
        <a:lstStyle/>
        <a:p>
          <a:endParaRPr lang="zh-CN" altLang="en-US"/>
        </a:p>
      </dgm:t>
    </dgm:pt>
    <dgm:pt modelId="{3A03492D-C81F-4D1B-8CEC-7A87E40AA99F}">
      <dgm:prSet phldrT="[文本]"/>
      <dgm:spPr>
        <a:solidFill>
          <a:srgbClr val="AAE600"/>
        </a:solidFill>
        <a:ln>
          <a:solidFill>
            <a:srgbClr val="AAE600"/>
          </a:solidFill>
        </a:ln>
      </dgm:spPr>
      <dgm:t>
        <a:bodyPr/>
        <a:lstStyle/>
        <a:p>
          <a:r>
            <a:rPr lang="zh-CN" altLang="en-US" dirty="0"/>
            <a:t>设计</a:t>
          </a:r>
        </a:p>
      </dgm:t>
    </dgm:pt>
    <dgm:pt modelId="{8C89AF09-C29B-47EA-9D52-D12AC49EB6D0}" type="parTrans" cxnId="{09F5570D-7ECA-4587-8D8B-FCF8A4D43184}">
      <dgm:prSet/>
      <dgm:spPr/>
      <dgm:t>
        <a:bodyPr/>
        <a:lstStyle/>
        <a:p>
          <a:endParaRPr lang="zh-CN" altLang="en-US"/>
        </a:p>
      </dgm:t>
    </dgm:pt>
    <dgm:pt modelId="{C408EF2B-DBA8-4147-B6C5-388A3052F2C6}" type="sibTrans" cxnId="{09F5570D-7ECA-4587-8D8B-FCF8A4D43184}">
      <dgm:prSet/>
      <dgm:spPr>
        <a:blipFill>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a:ln>
          <a:solidFill>
            <a:srgbClr val="D2F278"/>
          </a:solidFill>
        </a:ln>
      </dgm:spPr>
      <dgm:t>
        <a:bodyPr/>
        <a:lstStyle/>
        <a:p>
          <a:endParaRPr lang="zh-CN" altLang="en-US"/>
        </a:p>
      </dgm:t>
    </dgm:pt>
    <dgm:pt modelId="{D078E962-CA1C-4F2D-BA41-A51C661DC151}">
      <dgm:prSet phldrT="[文本]"/>
      <dgm:spPr>
        <a:solidFill>
          <a:srgbClr val="E5F7B0"/>
        </a:solidFill>
        <a:ln>
          <a:solidFill>
            <a:srgbClr val="E5F7B0"/>
          </a:solidFill>
        </a:ln>
      </dgm:spPr>
      <dgm:t>
        <a:bodyPr/>
        <a:lstStyle/>
        <a:p>
          <a:endParaRPr lang="zh-CN" altLang="en-US" dirty="0"/>
        </a:p>
      </dgm:t>
    </dgm:pt>
    <dgm:pt modelId="{5EC18064-3F64-4796-856D-3150B59D72DB}" type="parTrans" cxnId="{E091E875-81EA-4E54-B1A3-5824E936E213}">
      <dgm:prSet/>
      <dgm:spPr/>
      <dgm:t>
        <a:bodyPr/>
        <a:lstStyle/>
        <a:p>
          <a:endParaRPr lang="zh-CN" altLang="en-US"/>
        </a:p>
      </dgm:t>
    </dgm:pt>
    <dgm:pt modelId="{EED1C866-21DD-4D7F-BD67-B381C0DF738B}" type="sibTrans" cxnId="{E091E875-81EA-4E54-B1A3-5824E936E213}">
      <dgm:prSet/>
      <dgm:spPr>
        <a:blipFill>
          <a:blip xmlns:r="http://schemas.openxmlformats.org/officeDocument/2006/relationships" r:embed="rId5" cstate="screen">
            <a:extLst>
              <a:ext uri="{28A0092B-C50C-407E-A947-70E740481C1C}">
                <a14:useLocalDpi xmlns:a14="http://schemas.microsoft.com/office/drawing/2010/main"/>
              </a:ext>
            </a:extLst>
          </a:blip>
          <a:srcRect/>
          <a:stretch>
            <a:fillRect/>
          </a:stretch>
        </a:blipFill>
        <a:ln>
          <a:solidFill>
            <a:srgbClr val="C1ED45"/>
          </a:solidFill>
        </a:ln>
      </dgm:spPr>
      <dgm:t>
        <a:bodyPr/>
        <a:lstStyle/>
        <a:p>
          <a:endParaRPr lang="zh-CN" altLang="en-US"/>
        </a:p>
      </dgm:t>
    </dgm:pt>
    <dgm:pt modelId="{42EEEAE7-3519-4490-B6A5-C2AE3D1FA724}">
      <dgm:prSet phldrT="[文本]"/>
      <dgm:spPr>
        <a:solidFill>
          <a:srgbClr val="D2F278"/>
        </a:solidFill>
        <a:ln>
          <a:solidFill>
            <a:srgbClr val="D2F278"/>
          </a:solidFill>
        </a:ln>
      </dgm:spPr>
      <dgm:t>
        <a:bodyPr/>
        <a:lstStyle/>
        <a:p>
          <a:r>
            <a:rPr lang="zh-CN" altLang="en-US" dirty="0"/>
            <a:t>逻辑</a:t>
          </a:r>
        </a:p>
      </dgm:t>
    </dgm:pt>
    <dgm:pt modelId="{21A308CD-2B6D-4CE5-AA94-17AA4EB1AECF}" type="parTrans" cxnId="{EDE7A467-A02C-4456-8DB1-F681856D93B5}">
      <dgm:prSet/>
      <dgm:spPr/>
      <dgm:t>
        <a:bodyPr/>
        <a:lstStyle/>
        <a:p>
          <a:endParaRPr lang="zh-CN" altLang="en-US"/>
        </a:p>
      </dgm:t>
    </dgm:pt>
    <dgm:pt modelId="{164997F2-8EF1-40A9-A6B3-EB254B178EB7}" type="sibTrans" cxnId="{EDE7A467-A02C-4456-8DB1-F681856D93B5}">
      <dgm:prSet/>
      <dgm:spPr>
        <a:blipFill>
          <a:blip xmlns:r="http://schemas.openxmlformats.org/officeDocument/2006/relationships" r:embed="rId6" cstate="screen">
            <a:extLst>
              <a:ext uri="{28A0092B-C50C-407E-A947-70E740481C1C}">
                <a14:useLocalDpi xmlns:a14="http://schemas.microsoft.com/office/drawing/2010/main"/>
              </a:ext>
            </a:extLst>
          </a:blip>
          <a:srcRect/>
          <a:stretch>
            <a:fillRect/>
          </a:stretch>
        </a:blipFill>
        <a:ln>
          <a:solidFill>
            <a:srgbClr val="C1ED45"/>
          </a:solidFill>
        </a:ln>
      </dgm:spPr>
      <dgm:t>
        <a:bodyPr/>
        <a:lstStyle/>
        <a:p>
          <a:endParaRPr lang="zh-CN" altLang="en-US"/>
        </a:p>
      </dgm:t>
    </dgm:pt>
    <dgm:pt modelId="{AF378B52-AE65-4CED-9F85-3837D4D93BE0}" type="pres">
      <dgm:prSet presAssocID="{9EE967BD-B0C9-45D7-9898-B25BD1FF08EE}" presName="Name0" presStyleCnt="0">
        <dgm:presLayoutVars>
          <dgm:chMax val="21"/>
          <dgm:chPref val="21"/>
        </dgm:presLayoutVars>
      </dgm:prSet>
      <dgm:spPr/>
      <dgm:t>
        <a:bodyPr/>
        <a:lstStyle/>
        <a:p>
          <a:endParaRPr lang="zh-CN" altLang="en-US"/>
        </a:p>
      </dgm:t>
    </dgm:pt>
    <dgm:pt modelId="{E3C24B2E-1490-4371-B2AE-504D11BA5EA9}" type="pres">
      <dgm:prSet presAssocID="{881D9A23-61C3-4802-A6F9-36BA4171BA3A}" presName="text1" presStyleCnt="0"/>
      <dgm:spPr/>
    </dgm:pt>
    <dgm:pt modelId="{6F0A58D8-4850-4FAC-94F9-E32005297EA9}" type="pres">
      <dgm:prSet presAssocID="{881D9A23-61C3-4802-A6F9-36BA4171BA3A}" presName="textRepeatNode" presStyleLbl="alignNode1" presStyleIdx="0" presStyleCnt="6">
        <dgm:presLayoutVars>
          <dgm:chMax val="0"/>
          <dgm:chPref val="0"/>
          <dgm:bulletEnabled val="1"/>
        </dgm:presLayoutVars>
      </dgm:prSet>
      <dgm:spPr/>
      <dgm:t>
        <a:bodyPr/>
        <a:lstStyle/>
        <a:p>
          <a:endParaRPr lang="zh-CN" altLang="en-US"/>
        </a:p>
      </dgm:t>
    </dgm:pt>
    <dgm:pt modelId="{B92C7E18-628E-41BC-AB03-DA0C2A49A3FC}" type="pres">
      <dgm:prSet presAssocID="{881D9A23-61C3-4802-A6F9-36BA4171BA3A}" presName="textaccent1" presStyleCnt="0"/>
      <dgm:spPr/>
    </dgm:pt>
    <dgm:pt modelId="{994E642B-3B5D-41B7-9144-0851379724CF}" type="pres">
      <dgm:prSet presAssocID="{881D9A23-61C3-4802-A6F9-36BA4171BA3A}" presName="accentRepeatNode" presStyleLbl="solidAlignAcc1" presStyleIdx="0" presStyleCnt="12"/>
      <dgm:spPr>
        <a:ln>
          <a:solidFill>
            <a:srgbClr val="ABF10F"/>
          </a:solidFill>
        </a:ln>
      </dgm:spPr>
    </dgm:pt>
    <dgm:pt modelId="{C1B1E204-2DB9-4908-ADD6-8339C41F8175}" type="pres">
      <dgm:prSet presAssocID="{C57D4F62-B831-411D-AF98-3E7CC3710958}" presName="image1" presStyleCnt="0"/>
      <dgm:spPr/>
    </dgm:pt>
    <dgm:pt modelId="{8DC7AD04-9AE1-4590-A32F-0ABA2DB481A2}" type="pres">
      <dgm:prSet presAssocID="{C57D4F62-B831-411D-AF98-3E7CC3710958}" presName="imageRepeatNode" presStyleLbl="alignAcc1" presStyleIdx="0" presStyleCnt="6"/>
      <dgm:spPr/>
      <dgm:t>
        <a:bodyPr/>
        <a:lstStyle/>
        <a:p>
          <a:endParaRPr lang="zh-CN" altLang="en-US"/>
        </a:p>
      </dgm:t>
    </dgm:pt>
    <dgm:pt modelId="{589DD869-2E13-4F93-BC3D-D89FEA302A1F}" type="pres">
      <dgm:prSet presAssocID="{C57D4F62-B831-411D-AF98-3E7CC3710958}" presName="imageaccent1" presStyleCnt="0"/>
      <dgm:spPr/>
    </dgm:pt>
    <dgm:pt modelId="{A0157D45-BA16-4178-8C3E-7D5DAB36080E}" type="pres">
      <dgm:prSet presAssocID="{C57D4F62-B831-411D-AF98-3E7CC3710958}" presName="accentRepeatNode" presStyleLbl="solidAlignAcc1" presStyleIdx="1" presStyleCnt="12"/>
      <dgm:spPr/>
    </dgm:pt>
    <dgm:pt modelId="{7A57273A-9D0E-4DA4-9F11-EC8CCB6D7DFB}" type="pres">
      <dgm:prSet presAssocID="{0A83EB6F-D765-4604-BC9E-AA435333FB46}" presName="text2" presStyleCnt="0"/>
      <dgm:spPr/>
    </dgm:pt>
    <dgm:pt modelId="{5510F76D-0195-4E43-A6AF-B2A9145F2F5A}" type="pres">
      <dgm:prSet presAssocID="{0A83EB6F-D765-4604-BC9E-AA435333FB46}" presName="textRepeatNode" presStyleLbl="alignNode1" presStyleIdx="1" presStyleCnt="6">
        <dgm:presLayoutVars>
          <dgm:chMax val="0"/>
          <dgm:chPref val="0"/>
          <dgm:bulletEnabled val="1"/>
        </dgm:presLayoutVars>
      </dgm:prSet>
      <dgm:spPr/>
      <dgm:t>
        <a:bodyPr/>
        <a:lstStyle/>
        <a:p>
          <a:endParaRPr lang="zh-CN" altLang="en-US"/>
        </a:p>
      </dgm:t>
    </dgm:pt>
    <dgm:pt modelId="{C77C259B-0773-4E94-BE7E-B4CBE3DDCD41}" type="pres">
      <dgm:prSet presAssocID="{0A83EB6F-D765-4604-BC9E-AA435333FB46}" presName="textaccent2" presStyleCnt="0"/>
      <dgm:spPr/>
    </dgm:pt>
    <dgm:pt modelId="{690E7BC2-B39E-457F-8187-FD9B7767DC20}" type="pres">
      <dgm:prSet presAssocID="{0A83EB6F-D765-4604-BC9E-AA435333FB46}" presName="accentRepeatNode" presStyleLbl="solidAlignAcc1" presStyleIdx="2" presStyleCnt="12"/>
      <dgm:spPr>
        <a:ln>
          <a:solidFill>
            <a:srgbClr val="CFF170"/>
          </a:solidFill>
        </a:ln>
      </dgm:spPr>
    </dgm:pt>
    <dgm:pt modelId="{039946D8-F1A0-42DE-8A47-5A06C53A8D07}" type="pres">
      <dgm:prSet presAssocID="{037BD8CD-10D2-411C-8A8B-FAB5E01C02A7}" presName="image2" presStyleCnt="0"/>
      <dgm:spPr/>
    </dgm:pt>
    <dgm:pt modelId="{0AD0266E-AABA-4F04-B75C-538C8FD9DF34}" type="pres">
      <dgm:prSet presAssocID="{037BD8CD-10D2-411C-8A8B-FAB5E01C02A7}" presName="imageRepeatNode" presStyleLbl="alignAcc1" presStyleIdx="1" presStyleCnt="6"/>
      <dgm:spPr/>
      <dgm:t>
        <a:bodyPr/>
        <a:lstStyle/>
        <a:p>
          <a:endParaRPr lang="zh-CN" altLang="en-US"/>
        </a:p>
      </dgm:t>
    </dgm:pt>
    <dgm:pt modelId="{A70BE659-12EE-43C3-B0F4-9981858078BA}" type="pres">
      <dgm:prSet presAssocID="{037BD8CD-10D2-411C-8A8B-FAB5E01C02A7}" presName="imageaccent2" presStyleCnt="0"/>
      <dgm:spPr/>
    </dgm:pt>
    <dgm:pt modelId="{B7C26E8A-D17C-4E5B-A1C7-6E96F3EA3FBE}" type="pres">
      <dgm:prSet presAssocID="{037BD8CD-10D2-411C-8A8B-FAB5E01C02A7}" presName="accentRepeatNode" presStyleLbl="solidAlignAcc1" presStyleIdx="3" presStyleCnt="12"/>
      <dgm:spPr>
        <a:ln>
          <a:solidFill>
            <a:srgbClr val="FFCB7D"/>
          </a:solidFill>
        </a:ln>
      </dgm:spPr>
    </dgm:pt>
    <dgm:pt modelId="{00A4F1BD-BA73-42FB-834A-AC8E05B16F9C}" type="pres">
      <dgm:prSet presAssocID="{92EBE9A8-C2F3-4006-A7B3-BF0DA5F10204}" presName="text3" presStyleCnt="0"/>
      <dgm:spPr/>
    </dgm:pt>
    <dgm:pt modelId="{E97CD24A-13CD-45D7-8AA0-839C03EE180F}" type="pres">
      <dgm:prSet presAssocID="{92EBE9A8-C2F3-4006-A7B3-BF0DA5F10204}" presName="textRepeatNode" presStyleLbl="alignNode1" presStyleIdx="2" presStyleCnt="6">
        <dgm:presLayoutVars>
          <dgm:chMax val="0"/>
          <dgm:chPref val="0"/>
          <dgm:bulletEnabled val="1"/>
        </dgm:presLayoutVars>
      </dgm:prSet>
      <dgm:spPr/>
      <dgm:t>
        <a:bodyPr/>
        <a:lstStyle/>
        <a:p>
          <a:endParaRPr lang="zh-CN" altLang="en-US"/>
        </a:p>
      </dgm:t>
    </dgm:pt>
    <dgm:pt modelId="{F5D2B077-9122-4DAC-9810-9B403C949C64}" type="pres">
      <dgm:prSet presAssocID="{92EBE9A8-C2F3-4006-A7B3-BF0DA5F10204}" presName="textaccent3" presStyleCnt="0"/>
      <dgm:spPr/>
    </dgm:pt>
    <dgm:pt modelId="{4083BC50-49E5-4D44-89A7-FD14B5641891}" type="pres">
      <dgm:prSet presAssocID="{92EBE9A8-C2F3-4006-A7B3-BF0DA5F10204}" presName="accentRepeatNode" presStyleLbl="solidAlignAcc1" presStyleIdx="4" presStyleCnt="12"/>
      <dgm:spPr>
        <a:ln>
          <a:solidFill>
            <a:srgbClr val="D2F278"/>
          </a:solidFill>
        </a:ln>
      </dgm:spPr>
    </dgm:pt>
    <dgm:pt modelId="{2FFFD8EF-CD72-4A5C-A70B-22EE3990E981}" type="pres">
      <dgm:prSet presAssocID="{8FC49EF3-E174-4C48-BF44-ABE7CD219B72}" presName="image3" presStyleCnt="0"/>
      <dgm:spPr/>
    </dgm:pt>
    <dgm:pt modelId="{B069CB91-0BDE-48E5-9400-417750B62745}" type="pres">
      <dgm:prSet presAssocID="{8FC49EF3-E174-4C48-BF44-ABE7CD219B72}" presName="imageRepeatNode" presStyleLbl="alignAcc1" presStyleIdx="2" presStyleCnt="6"/>
      <dgm:spPr/>
      <dgm:t>
        <a:bodyPr/>
        <a:lstStyle/>
        <a:p>
          <a:endParaRPr lang="zh-CN" altLang="en-US"/>
        </a:p>
      </dgm:t>
    </dgm:pt>
    <dgm:pt modelId="{B3F3FC03-4F45-4BF4-AADD-8FD2BB66B507}" type="pres">
      <dgm:prSet presAssocID="{8FC49EF3-E174-4C48-BF44-ABE7CD219B72}" presName="imageaccent3" presStyleCnt="0"/>
      <dgm:spPr/>
    </dgm:pt>
    <dgm:pt modelId="{8D3C93DD-40E3-4440-882B-27A99C53BA45}" type="pres">
      <dgm:prSet presAssocID="{8FC49EF3-E174-4C48-BF44-ABE7CD219B72}" presName="accentRepeatNode" presStyleLbl="solidAlignAcc1" presStyleIdx="5" presStyleCnt="12"/>
      <dgm:spPr>
        <a:ln>
          <a:solidFill>
            <a:srgbClr val="CFF170"/>
          </a:solidFill>
        </a:ln>
      </dgm:spPr>
    </dgm:pt>
    <dgm:pt modelId="{80CFDE9F-531C-416B-B8B9-E02D0DCEBE98}" type="pres">
      <dgm:prSet presAssocID="{D078E962-CA1C-4F2D-BA41-A51C661DC151}" presName="text4" presStyleCnt="0"/>
      <dgm:spPr/>
    </dgm:pt>
    <dgm:pt modelId="{46516AA3-70F8-45E8-AA3F-0A66159623A5}" type="pres">
      <dgm:prSet presAssocID="{D078E962-CA1C-4F2D-BA41-A51C661DC151}" presName="textRepeatNode" presStyleLbl="alignNode1" presStyleIdx="3" presStyleCnt="6">
        <dgm:presLayoutVars>
          <dgm:chMax val="0"/>
          <dgm:chPref val="0"/>
          <dgm:bulletEnabled val="1"/>
        </dgm:presLayoutVars>
      </dgm:prSet>
      <dgm:spPr/>
      <dgm:t>
        <a:bodyPr/>
        <a:lstStyle/>
        <a:p>
          <a:endParaRPr lang="zh-CN" altLang="en-US"/>
        </a:p>
      </dgm:t>
    </dgm:pt>
    <dgm:pt modelId="{EF47093D-C6B4-402D-87BD-444674263125}" type="pres">
      <dgm:prSet presAssocID="{D078E962-CA1C-4F2D-BA41-A51C661DC151}" presName="textaccent4" presStyleCnt="0"/>
      <dgm:spPr/>
    </dgm:pt>
    <dgm:pt modelId="{C2CA6342-BEC0-4454-9EA7-B8E97BF7C230}" type="pres">
      <dgm:prSet presAssocID="{D078E962-CA1C-4F2D-BA41-A51C661DC151}" presName="accentRepeatNode" presStyleLbl="solidAlignAcc1" presStyleIdx="6" presStyleCnt="12"/>
      <dgm:spPr>
        <a:ln>
          <a:solidFill>
            <a:srgbClr val="C1ED45"/>
          </a:solidFill>
        </a:ln>
      </dgm:spPr>
    </dgm:pt>
    <dgm:pt modelId="{4E5A85B0-9D9D-4EE7-9EB6-895522741640}" type="pres">
      <dgm:prSet presAssocID="{EED1C866-21DD-4D7F-BD67-B381C0DF738B}" presName="image4" presStyleCnt="0"/>
      <dgm:spPr/>
    </dgm:pt>
    <dgm:pt modelId="{997B1205-ED77-4075-8609-4F60AC88EBE6}" type="pres">
      <dgm:prSet presAssocID="{EED1C866-21DD-4D7F-BD67-B381C0DF738B}" presName="imageRepeatNode" presStyleLbl="alignAcc1" presStyleIdx="3" presStyleCnt="6"/>
      <dgm:spPr/>
      <dgm:t>
        <a:bodyPr/>
        <a:lstStyle/>
        <a:p>
          <a:endParaRPr lang="zh-CN" altLang="en-US"/>
        </a:p>
      </dgm:t>
    </dgm:pt>
    <dgm:pt modelId="{F75BDED6-5F8F-4B86-9549-9A9760D30B14}" type="pres">
      <dgm:prSet presAssocID="{EED1C866-21DD-4D7F-BD67-B381C0DF738B}" presName="imageaccent4" presStyleCnt="0"/>
      <dgm:spPr/>
    </dgm:pt>
    <dgm:pt modelId="{349423DB-014C-427A-A57D-56777B252AC9}" type="pres">
      <dgm:prSet presAssocID="{EED1C866-21DD-4D7F-BD67-B381C0DF738B}" presName="accentRepeatNode" presStyleLbl="solidAlignAcc1" presStyleIdx="7" presStyleCnt="12"/>
      <dgm:spPr>
        <a:ln>
          <a:solidFill>
            <a:srgbClr val="FFB13B"/>
          </a:solidFill>
        </a:ln>
      </dgm:spPr>
    </dgm:pt>
    <dgm:pt modelId="{4A44915D-81ED-476E-A121-80B37FD3C584}" type="pres">
      <dgm:prSet presAssocID="{42EEEAE7-3519-4490-B6A5-C2AE3D1FA724}" presName="text5" presStyleCnt="0"/>
      <dgm:spPr/>
    </dgm:pt>
    <dgm:pt modelId="{2D2AFC53-865C-4AB0-BF5A-ED8FCB25A181}" type="pres">
      <dgm:prSet presAssocID="{42EEEAE7-3519-4490-B6A5-C2AE3D1FA724}" presName="textRepeatNode" presStyleLbl="alignNode1" presStyleIdx="4" presStyleCnt="6">
        <dgm:presLayoutVars>
          <dgm:chMax val="0"/>
          <dgm:chPref val="0"/>
          <dgm:bulletEnabled val="1"/>
        </dgm:presLayoutVars>
      </dgm:prSet>
      <dgm:spPr/>
      <dgm:t>
        <a:bodyPr/>
        <a:lstStyle/>
        <a:p>
          <a:endParaRPr lang="zh-CN" altLang="en-US"/>
        </a:p>
      </dgm:t>
    </dgm:pt>
    <dgm:pt modelId="{87ACC620-96E3-4687-95F4-7B33B46F6E35}" type="pres">
      <dgm:prSet presAssocID="{42EEEAE7-3519-4490-B6A5-C2AE3D1FA724}" presName="textaccent5" presStyleCnt="0"/>
      <dgm:spPr/>
    </dgm:pt>
    <dgm:pt modelId="{78F54532-AE28-41FC-8C37-859784E8201E}" type="pres">
      <dgm:prSet presAssocID="{42EEEAE7-3519-4490-B6A5-C2AE3D1FA724}" presName="accentRepeatNode" presStyleLbl="solidAlignAcc1" presStyleIdx="8" presStyleCnt="12"/>
      <dgm:spPr>
        <a:ln>
          <a:solidFill>
            <a:srgbClr val="CFF170"/>
          </a:solidFill>
        </a:ln>
      </dgm:spPr>
    </dgm:pt>
    <dgm:pt modelId="{CC3F2F4D-BE9F-494D-923D-988BD3A6AFE7}" type="pres">
      <dgm:prSet presAssocID="{164997F2-8EF1-40A9-A6B3-EB254B178EB7}" presName="image5" presStyleCnt="0"/>
      <dgm:spPr/>
    </dgm:pt>
    <dgm:pt modelId="{F58B0CBC-B0FE-40BB-BC30-B621E8E62935}" type="pres">
      <dgm:prSet presAssocID="{164997F2-8EF1-40A9-A6B3-EB254B178EB7}" presName="imageRepeatNode" presStyleLbl="alignAcc1" presStyleIdx="4" presStyleCnt="6"/>
      <dgm:spPr/>
      <dgm:t>
        <a:bodyPr/>
        <a:lstStyle/>
        <a:p>
          <a:endParaRPr lang="zh-CN" altLang="en-US"/>
        </a:p>
      </dgm:t>
    </dgm:pt>
    <dgm:pt modelId="{3C2F40F4-3EB2-4754-B6C9-4CB72E25140D}" type="pres">
      <dgm:prSet presAssocID="{164997F2-8EF1-40A9-A6B3-EB254B178EB7}" presName="imageaccent5" presStyleCnt="0"/>
      <dgm:spPr/>
    </dgm:pt>
    <dgm:pt modelId="{A35F8E81-652D-4E64-B7E1-D021EBDDDE26}" type="pres">
      <dgm:prSet presAssocID="{164997F2-8EF1-40A9-A6B3-EB254B178EB7}" presName="accentRepeatNode" presStyleLbl="solidAlignAcc1" presStyleIdx="9" presStyleCnt="12"/>
      <dgm:spPr>
        <a:ln>
          <a:solidFill>
            <a:srgbClr val="FFDBA7"/>
          </a:solidFill>
        </a:ln>
      </dgm:spPr>
    </dgm:pt>
    <dgm:pt modelId="{63B1646E-996B-4C7A-A722-6F06548FE00C}" type="pres">
      <dgm:prSet presAssocID="{3A03492D-C81F-4D1B-8CEC-7A87E40AA99F}" presName="text6" presStyleCnt="0"/>
      <dgm:spPr/>
    </dgm:pt>
    <dgm:pt modelId="{07F32EA3-47BA-4C0B-9E00-690C2647C369}" type="pres">
      <dgm:prSet presAssocID="{3A03492D-C81F-4D1B-8CEC-7A87E40AA99F}" presName="textRepeatNode" presStyleLbl="alignNode1" presStyleIdx="5" presStyleCnt="6">
        <dgm:presLayoutVars>
          <dgm:chMax val="0"/>
          <dgm:chPref val="0"/>
          <dgm:bulletEnabled val="1"/>
        </dgm:presLayoutVars>
      </dgm:prSet>
      <dgm:spPr/>
      <dgm:t>
        <a:bodyPr/>
        <a:lstStyle/>
        <a:p>
          <a:endParaRPr lang="zh-CN" altLang="en-US"/>
        </a:p>
      </dgm:t>
    </dgm:pt>
    <dgm:pt modelId="{46D4F4BA-8B7A-4B58-83F6-27276E2195C4}" type="pres">
      <dgm:prSet presAssocID="{3A03492D-C81F-4D1B-8CEC-7A87E40AA99F}" presName="textaccent6" presStyleCnt="0"/>
      <dgm:spPr/>
    </dgm:pt>
    <dgm:pt modelId="{88EE753B-446B-4C04-8DFB-850D25330C9C}" type="pres">
      <dgm:prSet presAssocID="{3A03492D-C81F-4D1B-8CEC-7A87E40AA99F}" presName="accentRepeatNode" presStyleLbl="solidAlignAcc1" presStyleIdx="10" presStyleCnt="12"/>
      <dgm:spPr>
        <a:ln>
          <a:solidFill>
            <a:srgbClr val="FFC671"/>
          </a:solidFill>
        </a:ln>
      </dgm:spPr>
    </dgm:pt>
    <dgm:pt modelId="{234C0410-3BB3-4CF1-B796-03626F1F037F}" type="pres">
      <dgm:prSet presAssocID="{C408EF2B-DBA8-4147-B6C5-388A3052F2C6}" presName="image6" presStyleCnt="0"/>
      <dgm:spPr/>
    </dgm:pt>
    <dgm:pt modelId="{5E56336C-7274-48DA-8DA1-2F0CD2576BCC}" type="pres">
      <dgm:prSet presAssocID="{C408EF2B-DBA8-4147-B6C5-388A3052F2C6}" presName="imageRepeatNode" presStyleLbl="alignAcc1" presStyleIdx="5" presStyleCnt="6"/>
      <dgm:spPr/>
      <dgm:t>
        <a:bodyPr/>
        <a:lstStyle/>
        <a:p>
          <a:endParaRPr lang="zh-CN" altLang="en-US"/>
        </a:p>
      </dgm:t>
    </dgm:pt>
    <dgm:pt modelId="{504ADC76-F669-4E21-8D5D-0555FE13159F}" type="pres">
      <dgm:prSet presAssocID="{C408EF2B-DBA8-4147-B6C5-388A3052F2C6}" presName="imageaccent6" presStyleCnt="0"/>
      <dgm:spPr/>
    </dgm:pt>
    <dgm:pt modelId="{A6C3501B-1DEB-4447-9789-0F48892D3A5D}" type="pres">
      <dgm:prSet presAssocID="{C408EF2B-DBA8-4147-B6C5-388A3052F2C6}" presName="accentRepeatNode" presStyleLbl="solidAlignAcc1" presStyleIdx="11" presStyleCnt="12"/>
      <dgm:spPr/>
    </dgm:pt>
  </dgm:ptLst>
  <dgm:cxnLst>
    <dgm:cxn modelId="{AFD2D7D9-D40E-41E3-9C8F-50E28CA3D0AE}" type="presOf" srcId="{037BD8CD-10D2-411C-8A8B-FAB5E01C02A7}" destId="{0AD0266E-AABA-4F04-B75C-538C8FD9DF34}" srcOrd="0" destOrd="0" presId="urn:microsoft.com/office/officeart/2008/layout/HexagonCluster"/>
    <dgm:cxn modelId="{3B7C10D4-B0EA-4120-AE31-D7D53506BC5F}" type="presOf" srcId="{42EEEAE7-3519-4490-B6A5-C2AE3D1FA724}" destId="{2D2AFC53-865C-4AB0-BF5A-ED8FCB25A181}" srcOrd="0" destOrd="0" presId="urn:microsoft.com/office/officeart/2008/layout/HexagonCluster"/>
    <dgm:cxn modelId="{6C10F420-A782-43B4-93F7-6EE153CA3EEB}" type="presOf" srcId="{881D9A23-61C3-4802-A6F9-36BA4171BA3A}" destId="{6F0A58D8-4850-4FAC-94F9-E32005297EA9}" srcOrd="0" destOrd="0" presId="urn:microsoft.com/office/officeart/2008/layout/HexagonCluster"/>
    <dgm:cxn modelId="{EDE7A467-A02C-4456-8DB1-F681856D93B5}" srcId="{9EE967BD-B0C9-45D7-9898-B25BD1FF08EE}" destId="{42EEEAE7-3519-4490-B6A5-C2AE3D1FA724}" srcOrd="4" destOrd="0" parTransId="{21A308CD-2B6D-4CE5-AA94-17AA4EB1AECF}" sibTransId="{164997F2-8EF1-40A9-A6B3-EB254B178EB7}"/>
    <dgm:cxn modelId="{D0EEA982-85CF-471A-863F-65F4110F6402}" type="presOf" srcId="{164997F2-8EF1-40A9-A6B3-EB254B178EB7}" destId="{F58B0CBC-B0FE-40BB-BC30-B621E8E62935}" srcOrd="0" destOrd="0" presId="urn:microsoft.com/office/officeart/2008/layout/HexagonCluster"/>
    <dgm:cxn modelId="{BCE20358-F5F5-4A7A-96F7-822DBC4D6F24}" type="presOf" srcId="{3A03492D-C81F-4D1B-8CEC-7A87E40AA99F}" destId="{07F32EA3-47BA-4C0B-9E00-690C2647C369}" srcOrd="0" destOrd="0" presId="urn:microsoft.com/office/officeart/2008/layout/HexagonCluster"/>
    <dgm:cxn modelId="{664A5A13-CE96-4099-B7FC-41EE5AF33A91}" srcId="{9EE967BD-B0C9-45D7-9898-B25BD1FF08EE}" destId="{92EBE9A8-C2F3-4006-A7B3-BF0DA5F10204}" srcOrd="2" destOrd="0" parTransId="{B3BB5D63-2648-4A66-AF08-35FEB6378788}" sibTransId="{8FC49EF3-E174-4C48-BF44-ABE7CD219B72}"/>
    <dgm:cxn modelId="{6A47DCAB-5722-4B90-B055-94F568A9F68F}" type="presOf" srcId="{EED1C866-21DD-4D7F-BD67-B381C0DF738B}" destId="{997B1205-ED77-4075-8609-4F60AC88EBE6}" srcOrd="0" destOrd="0" presId="urn:microsoft.com/office/officeart/2008/layout/HexagonCluster"/>
    <dgm:cxn modelId="{E091E875-81EA-4E54-B1A3-5824E936E213}" srcId="{9EE967BD-B0C9-45D7-9898-B25BD1FF08EE}" destId="{D078E962-CA1C-4F2D-BA41-A51C661DC151}" srcOrd="3" destOrd="0" parTransId="{5EC18064-3F64-4796-856D-3150B59D72DB}" sibTransId="{EED1C866-21DD-4D7F-BD67-B381C0DF738B}"/>
    <dgm:cxn modelId="{F6C1EDBE-5954-4404-9368-FE455D6F50C1}" type="presOf" srcId="{9EE967BD-B0C9-45D7-9898-B25BD1FF08EE}" destId="{AF378B52-AE65-4CED-9F85-3837D4D93BE0}" srcOrd="0" destOrd="0" presId="urn:microsoft.com/office/officeart/2008/layout/HexagonCluster"/>
    <dgm:cxn modelId="{EC6086A6-52F0-4C2C-BC7E-192E57AE6D30}" type="presOf" srcId="{C57D4F62-B831-411D-AF98-3E7CC3710958}" destId="{8DC7AD04-9AE1-4590-A32F-0ABA2DB481A2}" srcOrd="0" destOrd="0" presId="urn:microsoft.com/office/officeart/2008/layout/HexagonCluster"/>
    <dgm:cxn modelId="{07BF48D1-F1BE-47A0-A23A-B8302204E600}" type="presOf" srcId="{92EBE9A8-C2F3-4006-A7B3-BF0DA5F10204}" destId="{E97CD24A-13CD-45D7-8AA0-839C03EE180F}" srcOrd="0" destOrd="0" presId="urn:microsoft.com/office/officeart/2008/layout/HexagonCluster"/>
    <dgm:cxn modelId="{557FC0ED-3BAF-4A31-9495-F83E5A06186D}" type="presOf" srcId="{0A83EB6F-D765-4604-BC9E-AA435333FB46}" destId="{5510F76D-0195-4E43-A6AF-B2A9145F2F5A}" srcOrd="0" destOrd="0" presId="urn:microsoft.com/office/officeart/2008/layout/HexagonCluster"/>
    <dgm:cxn modelId="{9FBC8124-0338-45E9-8139-E0F165196116}" type="presOf" srcId="{D078E962-CA1C-4F2D-BA41-A51C661DC151}" destId="{46516AA3-70F8-45E8-AA3F-0A66159623A5}" srcOrd="0" destOrd="0" presId="urn:microsoft.com/office/officeart/2008/layout/HexagonCluster"/>
    <dgm:cxn modelId="{C6827FA6-C856-4868-9FF3-1328ED717DF2}" type="presOf" srcId="{C408EF2B-DBA8-4147-B6C5-388A3052F2C6}" destId="{5E56336C-7274-48DA-8DA1-2F0CD2576BCC}" srcOrd="0" destOrd="0" presId="urn:microsoft.com/office/officeart/2008/layout/HexagonCluster"/>
    <dgm:cxn modelId="{09F5570D-7ECA-4587-8D8B-FCF8A4D43184}" srcId="{9EE967BD-B0C9-45D7-9898-B25BD1FF08EE}" destId="{3A03492D-C81F-4D1B-8CEC-7A87E40AA99F}" srcOrd="5" destOrd="0" parTransId="{8C89AF09-C29B-47EA-9D52-D12AC49EB6D0}" sibTransId="{C408EF2B-DBA8-4147-B6C5-388A3052F2C6}"/>
    <dgm:cxn modelId="{7A194F94-B65A-4449-BD4F-074F71540871}" srcId="{9EE967BD-B0C9-45D7-9898-B25BD1FF08EE}" destId="{881D9A23-61C3-4802-A6F9-36BA4171BA3A}" srcOrd="0" destOrd="0" parTransId="{820AD4A3-D7D3-4F03-BBFC-70F238A9B63A}" sibTransId="{C57D4F62-B831-411D-AF98-3E7CC3710958}"/>
    <dgm:cxn modelId="{D28A03B8-230A-4B91-B2E6-A74BAFC02BC4}" type="presOf" srcId="{8FC49EF3-E174-4C48-BF44-ABE7CD219B72}" destId="{B069CB91-0BDE-48E5-9400-417750B62745}" srcOrd="0" destOrd="0" presId="urn:microsoft.com/office/officeart/2008/layout/HexagonCluster"/>
    <dgm:cxn modelId="{FCBCDE33-2114-4A56-91F4-BEFEDC25C4F0}" srcId="{9EE967BD-B0C9-45D7-9898-B25BD1FF08EE}" destId="{0A83EB6F-D765-4604-BC9E-AA435333FB46}" srcOrd="1" destOrd="0" parTransId="{4F1AED60-D5FC-47BC-AC1B-987B02F80704}" sibTransId="{037BD8CD-10D2-411C-8A8B-FAB5E01C02A7}"/>
    <dgm:cxn modelId="{CD0741C7-9C23-4736-947E-A1AD778CEFE0}" type="presParOf" srcId="{AF378B52-AE65-4CED-9F85-3837D4D93BE0}" destId="{E3C24B2E-1490-4371-B2AE-504D11BA5EA9}" srcOrd="0" destOrd="0" presId="urn:microsoft.com/office/officeart/2008/layout/HexagonCluster"/>
    <dgm:cxn modelId="{697CAEF7-15D7-4904-AAAD-8BA343779732}" type="presParOf" srcId="{E3C24B2E-1490-4371-B2AE-504D11BA5EA9}" destId="{6F0A58D8-4850-4FAC-94F9-E32005297EA9}" srcOrd="0" destOrd="0" presId="urn:microsoft.com/office/officeart/2008/layout/HexagonCluster"/>
    <dgm:cxn modelId="{61B68F7F-E682-4F7F-81BE-905BB6B1BFD5}" type="presParOf" srcId="{AF378B52-AE65-4CED-9F85-3837D4D93BE0}" destId="{B92C7E18-628E-41BC-AB03-DA0C2A49A3FC}" srcOrd="1" destOrd="0" presId="urn:microsoft.com/office/officeart/2008/layout/HexagonCluster"/>
    <dgm:cxn modelId="{B49725E3-49F3-4930-A24A-92D9C1822474}" type="presParOf" srcId="{B92C7E18-628E-41BC-AB03-DA0C2A49A3FC}" destId="{994E642B-3B5D-41B7-9144-0851379724CF}" srcOrd="0" destOrd="0" presId="urn:microsoft.com/office/officeart/2008/layout/HexagonCluster"/>
    <dgm:cxn modelId="{50622A43-D6C8-4668-92F2-F1A7C850B5D2}" type="presParOf" srcId="{AF378B52-AE65-4CED-9F85-3837D4D93BE0}" destId="{C1B1E204-2DB9-4908-ADD6-8339C41F8175}" srcOrd="2" destOrd="0" presId="urn:microsoft.com/office/officeart/2008/layout/HexagonCluster"/>
    <dgm:cxn modelId="{CA864E99-F9E7-4777-A3DC-D32CE5B6CE74}" type="presParOf" srcId="{C1B1E204-2DB9-4908-ADD6-8339C41F8175}" destId="{8DC7AD04-9AE1-4590-A32F-0ABA2DB481A2}" srcOrd="0" destOrd="0" presId="urn:microsoft.com/office/officeart/2008/layout/HexagonCluster"/>
    <dgm:cxn modelId="{F9A5C434-F6F2-41F8-BB7F-C626024110D3}" type="presParOf" srcId="{AF378B52-AE65-4CED-9F85-3837D4D93BE0}" destId="{589DD869-2E13-4F93-BC3D-D89FEA302A1F}" srcOrd="3" destOrd="0" presId="urn:microsoft.com/office/officeart/2008/layout/HexagonCluster"/>
    <dgm:cxn modelId="{1E655C53-C4FD-449A-BA0C-0E10C3BC5B86}" type="presParOf" srcId="{589DD869-2E13-4F93-BC3D-D89FEA302A1F}" destId="{A0157D45-BA16-4178-8C3E-7D5DAB36080E}" srcOrd="0" destOrd="0" presId="urn:microsoft.com/office/officeart/2008/layout/HexagonCluster"/>
    <dgm:cxn modelId="{B82F9E59-C0EA-4568-9EFD-A211C8912A6E}" type="presParOf" srcId="{AF378B52-AE65-4CED-9F85-3837D4D93BE0}" destId="{7A57273A-9D0E-4DA4-9F11-EC8CCB6D7DFB}" srcOrd="4" destOrd="0" presId="urn:microsoft.com/office/officeart/2008/layout/HexagonCluster"/>
    <dgm:cxn modelId="{8AF6D42C-4DEB-405C-A41C-BFBE48525E65}" type="presParOf" srcId="{7A57273A-9D0E-4DA4-9F11-EC8CCB6D7DFB}" destId="{5510F76D-0195-4E43-A6AF-B2A9145F2F5A}" srcOrd="0" destOrd="0" presId="urn:microsoft.com/office/officeart/2008/layout/HexagonCluster"/>
    <dgm:cxn modelId="{F3736CD6-7144-4D60-86C3-0DF0C3480205}" type="presParOf" srcId="{AF378B52-AE65-4CED-9F85-3837D4D93BE0}" destId="{C77C259B-0773-4E94-BE7E-B4CBE3DDCD41}" srcOrd="5" destOrd="0" presId="urn:microsoft.com/office/officeart/2008/layout/HexagonCluster"/>
    <dgm:cxn modelId="{EEFF8DC2-7C75-44A1-9CC7-E8DC406A7496}" type="presParOf" srcId="{C77C259B-0773-4E94-BE7E-B4CBE3DDCD41}" destId="{690E7BC2-B39E-457F-8187-FD9B7767DC20}" srcOrd="0" destOrd="0" presId="urn:microsoft.com/office/officeart/2008/layout/HexagonCluster"/>
    <dgm:cxn modelId="{E667199E-B8D5-426A-A8B9-4EF889FDD75A}" type="presParOf" srcId="{AF378B52-AE65-4CED-9F85-3837D4D93BE0}" destId="{039946D8-F1A0-42DE-8A47-5A06C53A8D07}" srcOrd="6" destOrd="0" presId="urn:microsoft.com/office/officeart/2008/layout/HexagonCluster"/>
    <dgm:cxn modelId="{C0BDD8F4-C1A4-4FFF-AE93-9ADC18464EDD}" type="presParOf" srcId="{039946D8-F1A0-42DE-8A47-5A06C53A8D07}" destId="{0AD0266E-AABA-4F04-B75C-538C8FD9DF34}" srcOrd="0" destOrd="0" presId="urn:microsoft.com/office/officeart/2008/layout/HexagonCluster"/>
    <dgm:cxn modelId="{06F40631-1B48-4378-BD93-D255F1B58227}" type="presParOf" srcId="{AF378B52-AE65-4CED-9F85-3837D4D93BE0}" destId="{A70BE659-12EE-43C3-B0F4-9981858078BA}" srcOrd="7" destOrd="0" presId="urn:microsoft.com/office/officeart/2008/layout/HexagonCluster"/>
    <dgm:cxn modelId="{C91B8D8C-48A7-41B2-AB5D-C3AB731CC93C}" type="presParOf" srcId="{A70BE659-12EE-43C3-B0F4-9981858078BA}" destId="{B7C26E8A-D17C-4E5B-A1C7-6E96F3EA3FBE}" srcOrd="0" destOrd="0" presId="urn:microsoft.com/office/officeart/2008/layout/HexagonCluster"/>
    <dgm:cxn modelId="{72F352AD-29FC-4E5B-AA59-C3563084DC3A}" type="presParOf" srcId="{AF378B52-AE65-4CED-9F85-3837D4D93BE0}" destId="{00A4F1BD-BA73-42FB-834A-AC8E05B16F9C}" srcOrd="8" destOrd="0" presId="urn:microsoft.com/office/officeart/2008/layout/HexagonCluster"/>
    <dgm:cxn modelId="{CC4010CC-9BA2-4F93-BA00-1C8F89E5F5B2}" type="presParOf" srcId="{00A4F1BD-BA73-42FB-834A-AC8E05B16F9C}" destId="{E97CD24A-13CD-45D7-8AA0-839C03EE180F}" srcOrd="0" destOrd="0" presId="urn:microsoft.com/office/officeart/2008/layout/HexagonCluster"/>
    <dgm:cxn modelId="{6C3FEFE8-344C-468C-AE40-B596966AB29C}" type="presParOf" srcId="{AF378B52-AE65-4CED-9F85-3837D4D93BE0}" destId="{F5D2B077-9122-4DAC-9810-9B403C949C64}" srcOrd="9" destOrd="0" presId="urn:microsoft.com/office/officeart/2008/layout/HexagonCluster"/>
    <dgm:cxn modelId="{9C4383B8-F8E3-4022-A4B1-1143AF022452}" type="presParOf" srcId="{F5D2B077-9122-4DAC-9810-9B403C949C64}" destId="{4083BC50-49E5-4D44-89A7-FD14B5641891}" srcOrd="0" destOrd="0" presId="urn:microsoft.com/office/officeart/2008/layout/HexagonCluster"/>
    <dgm:cxn modelId="{2641C8F2-158B-4A3A-A048-58E5E7DA6B5D}" type="presParOf" srcId="{AF378B52-AE65-4CED-9F85-3837D4D93BE0}" destId="{2FFFD8EF-CD72-4A5C-A70B-22EE3990E981}" srcOrd="10" destOrd="0" presId="urn:microsoft.com/office/officeart/2008/layout/HexagonCluster"/>
    <dgm:cxn modelId="{95B0F141-35DB-49EB-8176-EEC578629922}" type="presParOf" srcId="{2FFFD8EF-CD72-4A5C-A70B-22EE3990E981}" destId="{B069CB91-0BDE-48E5-9400-417750B62745}" srcOrd="0" destOrd="0" presId="urn:microsoft.com/office/officeart/2008/layout/HexagonCluster"/>
    <dgm:cxn modelId="{46FCD994-FB7E-4443-B0E9-33B506CB383B}" type="presParOf" srcId="{AF378B52-AE65-4CED-9F85-3837D4D93BE0}" destId="{B3F3FC03-4F45-4BF4-AADD-8FD2BB66B507}" srcOrd="11" destOrd="0" presId="urn:microsoft.com/office/officeart/2008/layout/HexagonCluster"/>
    <dgm:cxn modelId="{5EDB0C29-6E55-4FD0-A79E-B6DEDE4D9857}" type="presParOf" srcId="{B3F3FC03-4F45-4BF4-AADD-8FD2BB66B507}" destId="{8D3C93DD-40E3-4440-882B-27A99C53BA45}" srcOrd="0" destOrd="0" presId="urn:microsoft.com/office/officeart/2008/layout/HexagonCluster"/>
    <dgm:cxn modelId="{2A7D8FF5-EAB9-42E7-BBB5-C31DB586FCC7}" type="presParOf" srcId="{AF378B52-AE65-4CED-9F85-3837D4D93BE0}" destId="{80CFDE9F-531C-416B-B8B9-E02D0DCEBE98}" srcOrd="12" destOrd="0" presId="urn:microsoft.com/office/officeart/2008/layout/HexagonCluster"/>
    <dgm:cxn modelId="{6B9D7AFF-4B14-4DAD-A2A4-6D7AA26933A6}" type="presParOf" srcId="{80CFDE9F-531C-416B-B8B9-E02D0DCEBE98}" destId="{46516AA3-70F8-45E8-AA3F-0A66159623A5}" srcOrd="0" destOrd="0" presId="urn:microsoft.com/office/officeart/2008/layout/HexagonCluster"/>
    <dgm:cxn modelId="{539F58BB-9483-4350-8483-4AE580E4C521}" type="presParOf" srcId="{AF378B52-AE65-4CED-9F85-3837D4D93BE0}" destId="{EF47093D-C6B4-402D-87BD-444674263125}" srcOrd="13" destOrd="0" presId="urn:microsoft.com/office/officeart/2008/layout/HexagonCluster"/>
    <dgm:cxn modelId="{679E615A-B082-4660-83CE-68A4C8F11DE5}" type="presParOf" srcId="{EF47093D-C6B4-402D-87BD-444674263125}" destId="{C2CA6342-BEC0-4454-9EA7-B8E97BF7C230}" srcOrd="0" destOrd="0" presId="urn:microsoft.com/office/officeart/2008/layout/HexagonCluster"/>
    <dgm:cxn modelId="{48197905-C947-4B2C-A734-5C60E29893A4}" type="presParOf" srcId="{AF378B52-AE65-4CED-9F85-3837D4D93BE0}" destId="{4E5A85B0-9D9D-4EE7-9EB6-895522741640}" srcOrd="14" destOrd="0" presId="urn:microsoft.com/office/officeart/2008/layout/HexagonCluster"/>
    <dgm:cxn modelId="{91DD0974-B22B-47AA-8E49-B7DFE8E28AF4}" type="presParOf" srcId="{4E5A85B0-9D9D-4EE7-9EB6-895522741640}" destId="{997B1205-ED77-4075-8609-4F60AC88EBE6}" srcOrd="0" destOrd="0" presId="urn:microsoft.com/office/officeart/2008/layout/HexagonCluster"/>
    <dgm:cxn modelId="{34EE0F8B-8136-43D5-889E-C1C68D8262BA}" type="presParOf" srcId="{AF378B52-AE65-4CED-9F85-3837D4D93BE0}" destId="{F75BDED6-5F8F-4B86-9549-9A9760D30B14}" srcOrd="15" destOrd="0" presId="urn:microsoft.com/office/officeart/2008/layout/HexagonCluster"/>
    <dgm:cxn modelId="{C829A469-78D6-47B4-9942-00AE3E966F54}" type="presParOf" srcId="{F75BDED6-5F8F-4B86-9549-9A9760D30B14}" destId="{349423DB-014C-427A-A57D-56777B252AC9}" srcOrd="0" destOrd="0" presId="urn:microsoft.com/office/officeart/2008/layout/HexagonCluster"/>
    <dgm:cxn modelId="{C9CFA270-4875-4914-A85F-23A49CBAB1B4}" type="presParOf" srcId="{AF378B52-AE65-4CED-9F85-3837D4D93BE0}" destId="{4A44915D-81ED-476E-A121-80B37FD3C584}" srcOrd="16" destOrd="0" presId="urn:microsoft.com/office/officeart/2008/layout/HexagonCluster"/>
    <dgm:cxn modelId="{9CF9FC7B-7C3C-4D6F-A467-0696C6A742F8}" type="presParOf" srcId="{4A44915D-81ED-476E-A121-80B37FD3C584}" destId="{2D2AFC53-865C-4AB0-BF5A-ED8FCB25A181}" srcOrd="0" destOrd="0" presId="urn:microsoft.com/office/officeart/2008/layout/HexagonCluster"/>
    <dgm:cxn modelId="{5139DDF8-42B2-4AD9-9B52-2BBD71B40BBA}" type="presParOf" srcId="{AF378B52-AE65-4CED-9F85-3837D4D93BE0}" destId="{87ACC620-96E3-4687-95F4-7B33B46F6E35}" srcOrd="17" destOrd="0" presId="urn:microsoft.com/office/officeart/2008/layout/HexagonCluster"/>
    <dgm:cxn modelId="{E50961FC-8FEB-4CD7-9580-7A38013AE1A7}" type="presParOf" srcId="{87ACC620-96E3-4687-95F4-7B33B46F6E35}" destId="{78F54532-AE28-41FC-8C37-859784E8201E}" srcOrd="0" destOrd="0" presId="urn:microsoft.com/office/officeart/2008/layout/HexagonCluster"/>
    <dgm:cxn modelId="{F545FC8F-A8AA-4109-92E6-F387BEA94E6A}" type="presParOf" srcId="{AF378B52-AE65-4CED-9F85-3837D4D93BE0}" destId="{CC3F2F4D-BE9F-494D-923D-988BD3A6AFE7}" srcOrd="18" destOrd="0" presId="urn:microsoft.com/office/officeart/2008/layout/HexagonCluster"/>
    <dgm:cxn modelId="{76B0811C-A4AD-4DD1-9427-CD1162E391D3}" type="presParOf" srcId="{CC3F2F4D-BE9F-494D-923D-988BD3A6AFE7}" destId="{F58B0CBC-B0FE-40BB-BC30-B621E8E62935}" srcOrd="0" destOrd="0" presId="urn:microsoft.com/office/officeart/2008/layout/HexagonCluster"/>
    <dgm:cxn modelId="{FE707C23-D362-4D62-A4D5-9881596C21D0}" type="presParOf" srcId="{AF378B52-AE65-4CED-9F85-3837D4D93BE0}" destId="{3C2F40F4-3EB2-4754-B6C9-4CB72E25140D}" srcOrd="19" destOrd="0" presId="urn:microsoft.com/office/officeart/2008/layout/HexagonCluster"/>
    <dgm:cxn modelId="{4FDF72FA-8577-43FF-8D08-6A3B6310E008}" type="presParOf" srcId="{3C2F40F4-3EB2-4754-B6C9-4CB72E25140D}" destId="{A35F8E81-652D-4E64-B7E1-D021EBDDDE26}" srcOrd="0" destOrd="0" presId="urn:microsoft.com/office/officeart/2008/layout/HexagonCluster"/>
    <dgm:cxn modelId="{1CBDDE99-A842-4B09-93AA-0ADDD62470FC}" type="presParOf" srcId="{AF378B52-AE65-4CED-9F85-3837D4D93BE0}" destId="{63B1646E-996B-4C7A-A722-6F06548FE00C}" srcOrd="20" destOrd="0" presId="urn:microsoft.com/office/officeart/2008/layout/HexagonCluster"/>
    <dgm:cxn modelId="{92F9D812-FD68-4076-81E7-DC0D8518CE2A}" type="presParOf" srcId="{63B1646E-996B-4C7A-A722-6F06548FE00C}" destId="{07F32EA3-47BA-4C0B-9E00-690C2647C369}" srcOrd="0" destOrd="0" presId="urn:microsoft.com/office/officeart/2008/layout/HexagonCluster"/>
    <dgm:cxn modelId="{E0492740-B1F9-4D6B-A87D-91792DDA5F2B}" type="presParOf" srcId="{AF378B52-AE65-4CED-9F85-3837D4D93BE0}" destId="{46D4F4BA-8B7A-4B58-83F6-27276E2195C4}" srcOrd="21" destOrd="0" presId="urn:microsoft.com/office/officeart/2008/layout/HexagonCluster"/>
    <dgm:cxn modelId="{1975ACF9-2F13-460D-88E3-A27C313E9935}" type="presParOf" srcId="{46D4F4BA-8B7A-4B58-83F6-27276E2195C4}" destId="{88EE753B-446B-4C04-8DFB-850D25330C9C}" srcOrd="0" destOrd="0" presId="urn:microsoft.com/office/officeart/2008/layout/HexagonCluster"/>
    <dgm:cxn modelId="{28945615-BD2D-4FAB-8AFF-5C5014D43139}" type="presParOf" srcId="{AF378B52-AE65-4CED-9F85-3837D4D93BE0}" destId="{234C0410-3BB3-4CF1-B796-03626F1F037F}" srcOrd="22" destOrd="0" presId="urn:microsoft.com/office/officeart/2008/layout/HexagonCluster"/>
    <dgm:cxn modelId="{D38F5078-BD26-4233-8F37-BD72D2867465}" type="presParOf" srcId="{234C0410-3BB3-4CF1-B796-03626F1F037F}" destId="{5E56336C-7274-48DA-8DA1-2F0CD2576BCC}" srcOrd="0" destOrd="0" presId="urn:microsoft.com/office/officeart/2008/layout/HexagonCluster"/>
    <dgm:cxn modelId="{FAE8960D-FD97-4D9E-A1CC-5EA32F2BEE80}" type="presParOf" srcId="{AF378B52-AE65-4CED-9F85-3837D4D93BE0}" destId="{504ADC76-F669-4E21-8D5D-0555FE13159F}" srcOrd="23" destOrd="0" presId="urn:microsoft.com/office/officeart/2008/layout/HexagonCluster"/>
    <dgm:cxn modelId="{5DFD7B58-74D8-49CE-B34F-4DB6726FBCA1}" type="presParOf" srcId="{504ADC76-F669-4E21-8D5D-0555FE13159F}" destId="{A6C3501B-1DEB-4447-9789-0F48892D3A5D}"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134E41-8549-4F50-9EC1-BE05C8370350}"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zh-CN" altLang="en-US"/>
        </a:p>
      </dgm:t>
    </dgm:pt>
    <dgm:pt modelId="{E07E5AD3-4928-4B69-8524-28FA1071C0A2}">
      <dgm:prSet phldrT="[文本]" phldr="1"/>
      <dgm:spPr>
        <a:solidFill>
          <a:srgbClr val="FFDBAB"/>
        </a:solidFill>
        <a:ln>
          <a:noFill/>
        </a:ln>
      </dgm:spPr>
      <dgm:t>
        <a:bodyPr/>
        <a:lstStyle/>
        <a:p>
          <a:endParaRPr lang="zh-CN" altLang="en-US" dirty="0"/>
        </a:p>
      </dgm:t>
    </dgm:pt>
    <dgm:pt modelId="{91782D5F-F3AD-48DD-9467-8BD83BD5B99F}" type="parTrans" cxnId="{4391E427-197E-42B1-80BF-050D8B7D0A41}">
      <dgm:prSet/>
      <dgm:spPr/>
      <dgm:t>
        <a:bodyPr/>
        <a:lstStyle/>
        <a:p>
          <a:endParaRPr lang="zh-CN" altLang="en-US"/>
        </a:p>
      </dgm:t>
    </dgm:pt>
    <dgm:pt modelId="{DACFF7B5-0914-4858-8E91-48974FA259A2}" type="sibTrans" cxnId="{4391E427-197E-42B1-80BF-050D8B7D0A41}">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solidFill>
            <a:srgbClr val="FFDBAB"/>
          </a:solidFill>
        </a:ln>
      </dgm:spPr>
      <dgm:t>
        <a:bodyPr/>
        <a:lstStyle/>
        <a:p>
          <a:endParaRPr lang="zh-CN" altLang="en-US"/>
        </a:p>
      </dgm:t>
    </dgm:pt>
    <dgm:pt modelId="{8ED5895E-E04E-4A08-855E-1791FFC6E5CF}">
      <dgm:prSet phldrT="[文本]" phldr="1"/>
      <dgm:spPr>
        <a:blipFill dpi="0" rotWithShape="1">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solidFill>
            <a:srgbClr val="FFB553"/>
          </a:solidFill>
        </a:ln>
      </dgm:spPr>
      <dgm:t>
        <a:bodyPr/>
        <a:lstStyle/>
        <a:p>
          <a:endParaRPr lang="zh-CN" altLang="en-US" dirty="0"/>
        </a:p>
      </dgm:t>
    </dgm:pt>
    <dgm:pt modelId="{EA031C88-E7F1-4F0C-9827-A8FF5ACF9A24}" type="parTrans" cxnId="{351A130B-6C6A-47D4-8B51-B6EFAA829B17}">
      <dgm:prSet/>
      <dgm:spPr/>
      <dgm:t>
        <a:bodyPr/>
        <a:lstStyle/>
        <a:p>
          <a:endParaRPr lang="zh-CN" altLang="en-US"/>
        </a:p>
      </dgm:t>
    </dgm:pt>
    <dgm:pt modelId="{3FE257E4-A86C-4086-977D-583248D46116}" type="sibTrans" cxnId="{351A130B-6C6A-47D4-8B51-B6EFAA829B17}">
      <dgm:prSet/>
      <dgm:spPr>
        <a:solidFill>
          <a:srgbClr val="FFC271"/>
        </a:solidFill>
        <a:ln>
          <a:noFill/>
        </a:ln>
      </dgm:spPr>
      <dgm:t>
        <a:bodyPr/>
        <a:lstStyle/>
        <a:p>
          <a:endParaRPr lang="zh-CN" altLang="en-US"/>
        </a:p>
      </dgm:t>
    </dgm:pt>
    <dgm:pt modelId="{4ADAE3A0-592D-41B4-BCD0-F9C6A46766FE}">
      <dgm:prSet phldrT="[文本]" phldr="1"/>
      <dgm:spPr>
        <a:solidFill>
          <a:srgbClr val="FF9300"/>
        </a:solidFill>
        <a:ln>
          <a:noFill/>
        </a:ln>
      </dgm:spPr>
      <dgm:t>
        <a:bodyPr/>
        <a:lstStyle/>
        <a:p>
          <a:endParaRPr lang="zh-CN" altLang="en-US" dirty="0"/>
        </a:p>
      </dgm:t>
    </dgm:pt>
    <dgm:pt modelId="{63EDEB48-3B35-41D9-ADEB-25C8CA8F5690}" type="parTrans" cxnId="{011FB73A-659D-495D-AA6A-C5015C354028}">
      <dgm:prSet/>
      <dgm:spPr/>
      <dgm:t>
        <a:bodyPr/>
        <a:lstStyle/>
        <a:p>
          <a:endParaRPr lang="zh-CN" altLang="en-US"/>
        </a:p>
      </dgm:t>
    </dgm:pt>
    <dgm:pt modelId="{D80F03F9-2C99-4611-B143-0B8DD281B80F}" type="sibTrans" cxnId="{011FB73A-659D-495D-AA6A-C5015C354028}">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a:solidFill>
            <a:srgbClr val="FF9300"/>
          </a:solidFill>
        </a:ln>
      </dgm:spPr>
      <dgm:t>
        <a:bodyPr/>
        <a:lstStyle/>
        <a:p>
          <a:endParaRPr lang="zh-CN" altLang="en-US"/>
        </a:p>
      </dgm:t>
    </dgm:pt>
    <dgm:pt modelId="{E716A712-1870-4D5D-8B6A-B7FCE4D54B1D}">
      <dgm:prSet phldrT="[文本]"/>
      <dgm:spPr>
        <a:blipFill dpi="0" rotWithShape="0">
          <a:blip xmlns:r="http://schemas.openxmlformats.org/officeDocument/2006/relationships" r:embed="rId4" cstate="screen">
            <a:extLst>
              <a:ext uri="{28A0092B-C50C-407E-A947-70E740481C1C}">
                <a14:useLocalDpi xmlns:a14="http://schemas.microsoft.com/office/drawing/2010/main" val="0"/>
              </a:ext>
            </a:extLst>
          </a:blip>
          <a:srcRect/>
          <a:stretch>
            <a:fillRect/>
          </a:stretch>
        </a:blipFill>
        <a:ln>
          <a:solidFill>
            <a:srgbClr val="FFAE43"/>
          </a:solidFill>
        </a:ln>
      </dgm:spPr>
      <dgm:t>
        <a:bodyPr/>
        <a:lstStyle/>
        <a:p>
          <a:endParaRPr lang="zh-CN" altLang="en-US" dirty="0"/>
        </a:p>
      </dgm:t>
    </dgm:pt>
    <dgm:pt modelId="{75A0D77D-AEAD-449D-BFBF-C9A5EAAD41AB}" type="sibTrans" cxnId="{5E841A6E-3021-4D57-8244-3B7126513489}">
      <dgm:prSet/>
      <dgm:spPr>
        <a:solidFill>
          <a:srgbClr val="FFAE43"/>
        </a:solidFill>
        <a:ln>
          <a:noFill/>
        </a:ln>
      </dgm:spPr>
      <dgm:t>
        <a:bodyPr/>
        <a:lstStyle/>
        <a:p>
          <a:endParaRPr lang="zh-CN" altLang="en-US"/>
        </a:p>
      </dgm:t>
    </dgm:pt>
    <dgm:pt modelId="{7BF08149-B276-4D9F-BE1F-3A9398D4EC3A}" type="parTrans" cxnId="{5E841A6E-3021-4D57-8244-3B7126513489}">
      <dgm:prSet/>
      <dgm:spPr/>
      <dgm:t>
        <a:bodyPr/>
        <a:lstStyle/>
        <a:p>
          <a:endParaRPr lang="zh-CN" altLang="en-US"/>
        </a:p>
      </dgm:t>
    </dgm:pt>
    <dgm:pt modelId="{23E54922-D657-4135-84FB-8515B48AD171}" type="pres">
      <dgm:prSet presAssocID="{8D134E41-8549-4F50-9EC1-BE05C8370350}" presName="Name0" presStyleCnt="0">
        <dgm:presLayoutVars>
          <dgm:chMax/>
          <dgm:chPref/>
          <dgm:dir/>
          <dgm:animLvl val="lvl"/>
        </dgm:presLayoutVars>
      </dgm:prSet>
      <dgm:spPr/>
      <dgm:t>
        <a:bodyPr/>
        <a:lstStyle/>
        <a:p>
          <a:endParaRPr lang="zh-CN" altLang="en-US"/>
        </a:p>
      </dgm:t>
    </dgm:pt>
    <dgm:pt modelId="{30D71ADD-D342-4BAE-B5AF-9DCC5AA2EF37}" type="pres">
      <dgm:prSet presAssocID="{E07E5AD3-4928-4B69-8524-28FA1071C0A2}" presName="composite" presStyleCnt="0"/>
      <dgm:spPr/>
    </dgm:pt>
    <dgm:pt modelId="{82DD85B4-9631-4A68-836E-B6D24400C24E}" type="pres">
      <dgm:prSet presAssocID="{E07E5AD3-4928-4B69-8524-28FA1071C0A2}" presName="Parent1" presStyleLbl="node1" presStyleIdx="0" presStyleCnt="8">
        <dgm:presLayoutVars>
          <dgm:chMax val="1"/>
          <dgm:chPref val="1"/>
          <dgm:bulletEnabled val="1"/>
        </dgm:presLayoutVars>
      </dgm:prSet>
      <dgm:spPr/>
      <dgm:t>
        <a:bodyPr/>
        <a:lstStyle/>
        <a:p>
          <a:endParaRPr lang="zh-CN" altLang="en-US"/>
        </a:p>
      </dgm:t>
    </dgm:pt>
    <dgm:pt modelId="{A41197D1-574A-4296-BA45-D938CED9A084}" type="pres">
      <dgm:prSet presAssocID="{E07E5AD3-4928-4B69-8524-28FA1071C0A2}" presName="Childtext1" presStyleLbl="revTx" presStyleIdx="0" presStyleCnt="4">
        <dgm:presLayoutVars>
          <dgm:chMax val="0"/>
          <dgm:chPref val="0"/>
          <dgm:bulletEnabled val="1"/>
        </dgm:presLayoutVars>
      </dgm:prSet>
      <dgm:spPr/>
    </dgm:pt>
    <dgm:pt modelId="{F969CEE0-65B8-49DF-A092-8BBAF0BC6157}" type="pres">
      <dgm:prSet presAssocID="{E07E5AD3-4928-4B69-8524-28FA1071C0A2}" presName="BalanceSpacing" presStyleCnt="0"/>
      <dgm:spPr/>
    </dgm:pt>
    <dgm:pt modelId="{E1D2DB71-B66B-4532-96AD-C092FD1BB76F}" type="pres">
      <dgm:prSet presAssocID="{E07E5AD3-4928-4B69-8524-28FA1071C0A2}" presName="BalanceSpacing1" presStyleCnt="0"/>
      <dgm:spPr/>
    </dgm:pt>
    <dgm:pt modelId="{D02AEE1D-C521-416A-98F9-DCC54E0FFF82}" type="pres">
      <dgm:prSet presAssocID="{DACFF7B5-0914-4858-8E91-48974FA259A2}" presName="Accent1Text" presStyleLbl="node1" presStyleIdx="1" presStyleCnt="8"/>
      <dgm:spPr/>
      <dgm:t>
        <a:bodyPr/>
        <a:lstStyle/>
        <a:p>
          <a:endParaRPr lang="zh-CN" altLang="en-US"/>
        </a:p>
      </dgm:t>
    </dgm:pt>
    <dgm:pt modelId="{14EA1A6A-8A60-4322-B62D-A3A412D34EE3}" type="pres">
      <dgm:prSet presAssocID="{DACFF7B5-0914-4858-8E91-48974FA259A2}" presName="spaceBetweenRectangles" presStyleCnt="0"/>
      <dgm:spPr/>
    </dgm:pt>
    <dgm:pt modelId="{0139E0FF-0D26-45A5-9EEA-33E55F9F7A3C}" type="pres">
      <dgm:prSet presAssocID="{8ED5895E-E04E-4A08-855E-1791FFC6E5CF}" presName="composite" presStyleCnt="0"/>
      <dgm:spPr/>
    </dgm:pt>
    <dgm:pt modelId="{FD234DF5-29AB-4610-B925-1F73E4A0FE83}" type="pres">
      <dgm:prSet presAssocID="{8ED5895E-E04E-4A08-855E-1791FFC6E5CF}" presName="Parent1" presStyleLbl="node1" presStyleIdx="2" presStyleCnt="8">
        <dgm:presLayoutVars>
          <dgm:chMax val="1"/>
          <dgm:chPref val="1"/>
          <dgm:bulletEnabled val="1"/>
        </dgm:presLayoutVars>
      </dgm:prSet>
      <dgm:spPr/>
      <dgm:t>
        <a:bodyPr/>
        <a:lstStyle/>
        <a:p>
          <a:endParaRPr lang="zh-CN" altLang="en-US"/>
        </a:p>
      </dgm:t>
    </dgm:pt>
    <dgm:pt modelId="{DA2F0CC6-7B29-4CAC-B110-2B19C61D22E3}" type="pres">
      <dgm:prSet presAssocID="{8ED5895E-E04E-4A08-855E-1791FFC6E5CF}" presName="Childtext1" presStyleLbl="revTx" presStyleIdx="1" presStyleCnt="4">
        <dgm:presLayoutVars>
          <dgm:chMax val="0"/>
          <dgm:chPref val="0"/>
          <dgm:bulletEnabled val="1"/>
        </dgm:presLayoutVars>
      </dgm:prSet>
      <dgm:spPr/>
    </dgm:pt>
    <dgm:pt modelId="{82375DB8-C437-43EC-88F5-5872F17D9CB8}" type="pres">
      <dgm:prSet presAssocID="{8ED5895E-E04E-4A08-855E-1791FFC6E5CF}" presName="BalanceSpacing" presStyleCnt="0"/>
      <dgm:spPr/>
    </dgm:pt>
    <dgm:pt modelId="{5E04C412-CFAD-4DA3-89C5-74BB92B4D67C}" type="pres">
      <dgm:prSet presAssocID="{8ED5895E-E04E-4A08-855E-1791FFC6E5CF}" presName="BalanceSpacing1" presStyleCnt="0"/>
      <dgm:spPr/>
    </dgm:pt>
    <dgm:pt modelId="{D2308AC0-C238-41A7-9318-E48F3060A5F5}" type="pres">
      <dgm:prSet presAssocID="{3FE257E4-A86C-4086-977D-583248D46116}" presName="Accent1Text" presStyleLbl="node1" presStyleIdx="3" presStyleCnt="8"/>
      <dgm:spPr/>
      <dgm:t>
        <a:bodyPr/>
        <a:lstStyle/>
        <a:p>
          <a:endParaRPr lang="zh-CN" altLang="en-US"/>
        </a:p>
      </dgm:t>
    </dgm:pt>
    <dgm:pt modelId="{686C7184-528F-4CFC-8FD6-CA725F7B564D}" type="pres">
      <dgm:prSet presAssocID="{3FE257E4-A86C-4086-977D-583248D46116}" presName="spaceBetweenRectangles" presStyleCnt="0"/>
      <dgm:spPr/>
    </dgm:pt>
    <dgm:pt modelId="{70382561-C7D7-4ACF-A409-E91985BC1EAA}" type="pres">
      <dgm:prSet presAssocID="{E716A712-1870-4D5D-8B6A-B7FCE4D54B1D}" presName="composite" presStyleCnt="0"/>
      <dgm:spPr/>
    </dgm:pt>
    <dgm:pt modelId="{9F0EF142-646D-4FE2-9F62-A0BC868DB13C}" type="pres">
      <dgm:prSet presAssocID="{E716A712-1870-4D5D-8B6A-B7FCE4D54B1D}" presName="Parent1" presStyleLbl="node1" presStyleIdx="4" presStyleCnt="8">
        <dgm:presLayoutVars>
          <dgm:chMax val="1"/>
          <dgm:chPref val="1"/>
          <dgm:bulletEnabled val="1"/>
        </dgm:presLayoutVars>
      </dgm:prSet>
      <dgm:spPr/>
      <dgm:t>
        <a:bodyPr/>
        <a:lstStyle/>
        <a:p>
          <a:endParaRPr lang="zh-CN" altLang="en-US"/>
        </a:p>
      </dgm:t>
    </dgm:pt>
    <dgm:pt modelId="{56DA7DFB-6ED6-42CA-9E47-B0A65E4EB2D2}" type="pres">
      <dgm:prSet presAssocID="{E716A712-1870-4D5D-8B6A-B7FCE4D54B1D}" presName="Childtext1" presStyleLbl="revTx" presStyleIdx="2" presStyleCnt="4">
        <dgm:presLayoutVars>
          <dgm:chMax val="0"/>
          <dgm:chPref val="0"/>
          <dgm:bulletEnabled val="1"/>
        </dgm:presLayoutVars>
      </dgm:prSet>
      <dgm:spPr/>
    </dgm:pt>
    <dgm:pt modelId="{2412F487-6F63-4864-BA58-649DAB75EAC7}" type="pres">
      <dgm:prSet presAssocID="{E716A712-1870-4D5D-8B6A-B7FCE4D54B1D}" presName="BalanceSpacing" presStyleCnt="0"/>
      <dgm:spPr/>
    </dgm:pt>
    <dgm:pt modelId="{4283E978-3D8C-4F49-A3B6-43A1BB5B1F06}" type="pres">
      <dgm:prSet presAssocID="{E716A712-1870-4D5D-8B6A-B7FCE4D54B1D}" presName="BalanceSpacing1" presStyleCnt="0"/>
      <dgm:spPr/>
    </dgm:pt>
    <dgm:pt modelId="{621C1174-F4E3-4EED-8BFD-262F507E78E3}" type="pres">
      <dgm:prSet presAssocID="{75A0D77D-AEAD-449D-BFBF-C9A5EAAD41AB}" presName="Accent1Text" presStyleLbl="node1" presStyleIdx="5" presStyleCnt="8"/>
      <dgm:spPr/>
      <dgm:t>
        <a:bodyPr/>
        <a:lstStyle/>
        <a:p>
          <a:endParaRPr lang="zh-CN" altLang="en-US"/>
        </a:p>
      </dgm:t>
    </dgm:pt>
    <dgm:pt modelId="{C0D1180B-537B-4417-9A63-12A348D33D9A}" type="pres">
      <dgm:prSet presAssocID="{75A0D77D-AEAD-449D-BFBF-C9A5EAAD41AB}" presName="spaceBetweenRectangles" presStyleCnt="0"/>
      <dgm:spPr/>
    </dgm:pt>
    <dgm:pt modelId="{CF70B017-EEFB-46CF-885C-4D9353FCBF47}" type="pres">
      <dgm:prSet presAssocID="{4ADAE3A0-592D-41B4-BCD0-F9C6A46766FE}" presName="composite" presStyleCnt="0"/>
      <dgm:spPr/>
    </dgm:pt>
    <dgm:pt modelId="{331AA604-DCA8-4EE9-830D-A8E4F36CE897}" type="pres">
      <dgm:prSet presAssocID="{4ADAE3A0-592D-41B4-BCD0-F9C6A46766FE}" presName="Parent1" presStyleLbl="node1" presStyleIdx="6" presStyleCnt="8">
        <dgm:presLayoutVars>
          <dgm:chMax val="1"/>
          <dgm:chPref val="1"/>
          <dgm:bulletEnabled val="1"/>
        </dgm:presLayoutVars>
      </dgm:prSet>
      <dgm:spPr/>
      <dgm:t>
        <a:bodyPr/>
        <a:lstStyle/>
        <a:p>
          <a:endParaRPr lang="zh-CN" altLang="en-US"/>
        </a:p>
      </dgm:t>
    </dgm:pt>
    <dgm:pt modelId="{FD18D26F-99D5-44B0-8964-835C4F0D2FA4}" type="pres">
      <dgm:prSet presAssocID="{4ADAE3A0-592D-41B4-BCD0-F9C6A46766FE}" presName="Childtext1" presStyleLbl="revTx" presStyleIdx="3" presStyleCnt="4">
        <dgm:presLayoutVars>
          <dgm:chMax val="0"/>
          <dgm:chPref val="0"/>
          <dgm:bulletEnabled val="1"/>
        </dgm:presLayoutVars>
      </dgm:prSet>
      <dgm:spPr/>
    </dgm:pt>
    <dgm:pt modelId="{1280391E-2D01-4DF2-854F-B9582A72F39A}" type="pres">
      <dgm:prSet presAssocID="{4ADAE3A0-592D-41B4-BCD0-F9C6A46766FE}" presName="BalanceSpacing" presStyleCnt="0"/>
      <dgm:spPr/>
    </dgm:pt>
    <dgm:pt modelId="{F0C667D0-D535-4BA3-A8C0-36BCD2630086}" type="pres">
      <dgm:prSet presAssocID="{4ADAE3A0-592D-41B4-BCD0-F9C6A46766FE}" presName="BalanceSpacing1" presStyleCnt="0"/>
      <dgm:spPr/>
    </dgm:pt>
    <dgm:pt modelId="{97FD4840-B9AA-4FE2-A961-EE203C7DDA4A}" type="pres">
      <dgm:prSet presAssocID="{D80F03F9-2C99-4611-B143-0B8DD281B80F}" presName="Accent1Text" presStyleLbl="node1" presStyleIdx="7" presStyleCnt="8"/>
      <dgm:spPr/>
      <dgm:t>
        <a:bodyPr/>
        <a:lstStyle/>
        <a:p>
          <a:endParaRPr lang="zh-CN" altLang="en-US"/>
        </a:p>
      </dgm:t>
    </dgm:pt>
  </dgm:ptLst>
  <dgm:cxnLst>
    <dgm:cxn modelId="{E8677861-2E75-4DE8-A516-50874542971E}" type="presOf" srcId="{E716A712-1870-4D5D-8B6A-B7FCE4D54B1D}" destId="{9F0EF142-646D-4FE2-9F62-A0BC868DB13C}" srcOrd="0" destOrd="0" presId="urn:microsoft.com/office/officeart/2008/layout/AlternatingHexagons"/>
    <dgm:cxn modelId="{5E841A6E-3021-4D57-8244-3B7126513489}" srcId="{8D134E41-8549-4F50-9EC1-BE05C8370350}" destId="{E716A712-1870-4D5D-8B6A-B7FCE4D54B1D}" srcOrd="2" destOrd="0" parTransId="{7BF08149-B276-4D9F-BE1F-3A9398D4EC3A}" sibTransId="{75A0D77D-AEAD-449D-BFBF-C9A5EAAD41AB}"/>
    <dgm:cxn modelId="{5A2FFC91-E586-41F7-BA26-77719FEDD0CA}" type="presOf" srcId="{8ED5895E-E04E-4A08-855E-1791FFC6E5CF}" destId="{FD234DF5-29AB-4610-B925-1F73E4A0FE83}" srcOrd="0" destOrd="0" presId="urn:microsoft.com/office/officeart/2008/layout/AlternatingHexagons"/>
    <dgm:cxn modelId="{4391E427-197E-42B1-80BF-050D8B7D0A41}" srcId="{8D134E41-8549-4F50-9EC1-BE05C8370350}" destId="{E07E5AD3-4928-4B69-8524-28FA1071C0A2}" srcOrd="0" destOrd="0" parTransId="{91782D5F-F3AD-48DD-9467-8BD83BD5B99F}" sibTransId="{DACFF7B5-0914-4858-8E91-48974FA259A2}"/>
    <dgm:cxn modelId="{A6EC3F09-5626-4245-B80C-DC44DCE22FD9}" type="presOf" srcId="{DACFF7B5-0914-4858-8E91-48974FA259A2}" destId="{D02AEE1D-C521-416A-98F9-DCC54E0FFF82}" srcOrd="0" destOrd="0" presId="urn:microsoft.com/office/officeart/2008/layout/AlternatingHexagons"/>
    <dgm:cxn modelId="{3BCFDBE3-C2D0-4F95-BFB4-30AAFA5270BE}" type="presOf" srcId="{E07E5AD3-4928-4B69-8524-28FA1071C0A2}" destId="{82DD85B4-9631-4A68-836E-B6D24400C24E}" srcOrd="0" destOrd="0" presId="urn:microsoft.com/office/officeart/2008/layout/AlternatingHexagons"/>
    <dgm:cxn modelId="{011FB73A-659D-495D-AA6A-C5015C354028}" srcId="{8D134E41-8549-4F50-9EC1-BE05C8370350}" destId="{4ADAE3A0-592D-41B4-BCD0-F9C6A46766FE}" srcOrd="3" destOrd="0" parTransId="{63EDEB48-3B35-41D9-ADEB-25C8CA8F5690}" sibTransId="{D80F03F9-2C99-4611-B143-0B8DD281B80F}"/>
    <dgm:cxn modelId="{C22F672F-C1C7-443F-8EF6-A15578AD2DAE}" type="presOf" srcId="{75A0D77D-AEAD-449D-BFBF-C9A5EAAD41AB}" destId="{621C1174-F4E3-4EED-8BFD-262F507E78E3}" srcOrd="0" destOrd="0" presId="urn:microsoft.com/office/officeart/2008/layout/AlternatingHexagons"/>
    <dgm:cxn modelId="{E5A4305F-70E6-4ABF-BF23-404E1B26FD06}" type="presOf" srcId="{8D134E41-8549-4F50-9EC1-BE05C8370350}" destId="{23E54922-D657-4135-84FB-8515B48AD171}" srcOrd="0" destOrd="0" presId="urn:microsoft.com/office/officeart/2008/layout/AlternatingHexagons"/>
    <dgm:cxn modelId="{F3818DEC-5619-4C23-AD73-6B3C106FEC36}" type="presOf" srcId="{4ADAE3A0-592D-41B4-BCD0-F9C6A46766FE}" destId="{331AA604-DCA8-4EE9-830D-A8E4F36CE897}" srcOrd="0" destOrd="0" presId="urn:microsoft.com/office/officeart/2008/layout/AlternatingHexagons"/>
    <dgm:cxn modelId="{DF8E9600-7B9A-458B-811C-0A2502F154C1}" type="presOf" srcId="{3FE257E4-A86C-4086-977D-583248D46116}" destId="{D2308AC0-C238-41A7-9318-E48F3060A5F5}" srcOrd="0" destOrd="0" presId="urn:microsoft.com/office/officeart/2008/layout/AlternatingHexagons"/>
    <dgm:cxn modelId="{585C18FA-492F-48DF-A914-59E61197B219}" type="presOf" srcId="{D80F03F9-2C99-4611-B143-0B8DD281B80F}" destId="{97FD4840-B9AA-4FE2-A961-EE203C7DDA4A}" srcOrd="0" destOrd="0" presId="urn:microsoft.com/office/officeart/2008/layout/AlternatingHexagons"/>
    <dgm:cxn modelId="{351A130B-6C6A-47D4-8B51-B6EFAA829B17}" srcId="{8D134E41-8549-4F50-9EC1-BE05C8370350}" destId="{8ED5895E-E04E-4A08-855E-1791FFC6E5CF}" srcOrd="1" destOrd="0" parTransId="{EA031C88-E7F1-4F0C-9827-A8FF5ACF9A24}" sibTransId="{3FE257E4-A86C-4086-977D-583248D46116}"/>
    <dgm:cxn modelId="{FAA692CB-023E-4C68-8F6E-E8CC49669794}" type="presParOf" srcId="{23E54922-D657-4135-84FB-8515B48AD171}" destId="{30D71ADD-D342-4BAE-B5AF-9DCC5AA2EF37}" srcOrd="0" destOrd="0" presId="urn:microsoft.com/office/officeart/2008/layout/AlternatingHexagons"/>
    <dgm:cxn modelId="{14482A7F-FF60-4471-853E-92E547956119}" type="presParOf" srcId="{30D71ADD-D342-4BAE-B5AF-9DCC5AA2EF37}" destId="{82DD85B4-9631-4A68-836E-B6D24400C24E}" srcOrd="0" destOrd="0" presId="urn:microsoft.com/office/officeart/2008/layout/AlternatingHexagons"/>
    <dgm:cxn modelId="{3EF7078A-4BD0-45CB-92BC-3CEAF4EAAA4D}" type="presParOf" srcId="{30D71ADD-D342-4BAE-B5AF-9DCC5AA2EF37}" destId="{A41197D1-574A-4296-BA45-D938CED9A084}" srcOrd="1" destOrd="0" presId="urn:microsoft.com/office/officeart/2008/layout/AlternatingHexagons"/>
    <dgm:cxn modelId="{46BBA479-975B-4213-97F9-1822669C4183}" type="presParOf" srcId="{30D71ADD-D342-4BAE-B5AF-9DCC5AA2EF37}" destId="{F969CEE0-65B8-49DF-A092-8BBAF0BC6157}" srcOrd="2" destOrd="0" presId="urn:microsoft.com/office/officeart/2008/layout/AlternatingHexagons"/>
    <dgm:cxn modelId="{D88EBD18-A098-4F44-BDA0-4E07D29FE1E9}" type="presParOf" srcId="{30D71ADD-D342-4BAE-B5AF-9DCC5AA2EF37}" destId="{E1D2DB71-B66B-4532-96AD-C092FD1BB76F}" srcOrd="3" destOrd="0" presId="urn:microsoft.com/office/officeart/2008/layout/AlternatingHexagons"/>
    <dgm:cxn modelId="{88EF33E5-2CC7-4C27-9BFA-9D00E9E0FC61}" type="presParOf" srcId="{30D71ADD-D342-4BAE-B5AF-9DCC5AA2EF37}" destId="{D02AEE1D-C521-416A-98F9-DCC54E0FFF82}" srcOrd="4" destOrd="0" presId="urn:microsoft.com/office/officeart/2008/layout/AlternatingHexagons"/>
    <dgm:cxn modelId="{0A0E7F2A-FB0A-41B1-AB4E-1F6E1C51A5C4}" type="presParOf" srcId="{23E54922-D657-4135-84FB-8515B48AD171}" destId="{14EA1A6A-8A60-4322-B62D-A3A412D34EE3}" srcOrd="1" destOrd="0" presId="urn:microsoft.com/office/officeart/2008/layout/AlternatingHexagons"/>
    <dgm:cxn modelId="{E8B549EF-5702-40B4-A873-7EDCA7524FCA}" type="presParOf" srcId="{23E54922-D657-4135-84FB-8515B48AD171}" destId="{0139E0FF-0D26-45A5-9EEA-33E55F9F7A3C}" srcOrd="2" destOrd="0" presId="urn:microsoft.com/office/officeart/2008/layout/AlternatingHexagons"/>
    <dgm:cxn modelId="{CC0D5648-547F-4671-8BF2-1BCB4A247253}" type="presParOf" srcId="{0139E0FF-0D26-45A5-9EEA-33E55F9F7A3C}" destId="{FD234DF5-29AB-4610-B925-1F73E4A0FE83}" srcOrd="0" destOrd="0" presId="urn:microsoft.com/office/officeart/2008/layout/AlternatingHexagons"/>
    <dgm:cxn modelId="{23725230-BCA7-4C00-9B17-3C86878A330E}" type="presParOf" srcId="{0139E0FF-0D26-45A5-9EEA-33E55F9F7A3C}" destId="{DA2F0CC6-7B29-4CAC-B110-2B19C61D22E3}" srcOrd="1" destOrd="0" presId="urn:microsoft.com/office/officeart/2008/layout/AlternatingHexagons"/>
    <dgm:cxn modelId="{7962875B-D593-4790-8AD9-19D70E53230F}" type="presParOf" srcId="{0139E0FF-0D26-45A5-9EEA-33E55F9F7A3C}" destId="{82375DB8-C437-43EC-88F5-5872F17D9CB8}" srcOrd="2" destOrd="0" presId="urn:microsoft.com/office/officeart/2008/layout/AlternatingHexagons"/>
    <dgm:cxn modelId="{876D5832-D8FA-43A1-8E3C-CCCF66679A61}" type="presParOf" srcId="{0139E0FF-0D26-45A5-9EEA-33E55F9F7A3C}" destId="{5E04C412-CFAD-4DA3-89C5-74BB92B4D67C}" srcOrd="3" destOrd="0" presId="urn:microsoft.com/office/officeart/2008/layout/AlternatingHexagons"/>
    <dgm:cxn modelId="{6B4ECCFB-4579-4D60-AC15-874472F9B766}" type="presParOf" srcId="{0139E0FF-0D26-45A5-9EEA-33E55F9F7A3C}" destId="{D2308AC0-C238-41A7-9318-E48F3060A5F5}" srcOrd="4" destOrd="0" presId="urn:microsoft.com/office/officeart/2008/layout/AlternatingHexagons"/>
    <dgm:cxn modelId="{BF8BA93C-02F7-4562-A1A2-70A70534C2DC}" type="presParOf" srcId="{23E54922-D657-4135-84FB-8515B48AD171}" destId="{686C7184-528F-4CFC-8FD6-CA725F7B564D}" srcOrd="3" destOrd="0" presId="urn:microsoft.com/office/officeart/2008/layout/AlternatingHexagons"/>
    <dgm:cxn modelId="{7331DFAF-CF90-41FA-A73E-EFC8C031E868}" type="presParOf" srcId="{23E54922-D657-4135-84FB-8515B48AD171}" destId="{70382561-C7D7-4ACF-A409-E91985BC1EAA}" srcOrd="4" destOrd="0" presId="urn:microsoft.com/office/officeart/2008/layout/AlternatingHexagons"/>
    <dgm:cxn modelId="{78273D12-72BF-4EFC-860E-0B1CC4BF981E}" type="presParOf" srcId="{70382561-C7D7-4ACF-A409-E91985BC1EAA}" destId="{9F0EF142-646D-4FE2-9F62-A0BC868DB13C}" srcOrd="0" destOrd="0" presId="urn:microsoft.com/office/officeart/2008/layout/AlternatingHexagons"/>
    <dgm:cxn modelId="{F7C5992A-D04E-4E7C-A69A-E2DC0B69177F}" type="presParOf" srcId="{70382561-C7D7-4ACF-A409-E91985BC1EAA}" destId="{56DA7DFB-6ED6-42CA-9E47-B0A65E4EB2D2}" srcOrd="1" destOrd="0" presId="urn:microsoft.com/office/officeart/2008/layout/AlternatingHexagons"/>
    <dgm:cxn modelId="{D7790144-FE68-4650-A3EB-365776426A1B}" type="presParOf" srcId="{70382561-C7D7-4ACF-A409-E91985BC1EAA}" destId="{2412F487-6F63-4864-BA58-649DAB75EAC7}" srcOrd="2" destOrd="0" presId="urn:microsoft.com/office/officeart/2008/layout/AlternatingHexagons"/>
    <dgm:cxn modelId="{74805923-F268-4D96-A180-A88225B42C2C}" type="presParOf" srcId="{70382561-C7D7-4ACF-A409-E91985BC1EAA}" destId="{4283E978-3D8C-4F49-A3B6-43A1BB5B1F06}" srcOrd="3" destOrd="0" presId="urn:microsoft.com/office/officeart/2008/layout/AlternatingHexagons"/>
    <dgm:cxn modelId="{87C08B66-533A-44B1-82AB-6B831AC9B65B}" type="presParOf" srcId="{70382561-C7D7-4ACF-A409-E91985BC1EAA}" destId="{621C1174-F4E3-4EED-8BFD-262F507E78E3}" srcOrd="4" destOrd="0" presId="urn:microsoft.com/office/officeart/2008/layout/AlternatingHexagons"/>
    <dgm:cxn modelId="{BB942CC4-54F5-4700-A128-662A9FE507F7}" type="presParOf" srcId="{23E54922-D657-4135-84FB-8515B48AD171}" destId="{C0D1180B-537B-4417-9A63-12A348D33D9A}" srcOrd="5" destOrd="0" presId="urn:microsoft.com/office/officeart/2008/layout/AlternatingHexagons"/>
    <dgm:cxn modelId="{57DB8CF5-7CE0-4728-8503-80C973BC2F95}" type="presParOf" srcId="{23E54922-D657-4135-84FB-8515B48AD171}" destId="{CF70B017-EEFB-46CF-885C-4D9353FCBF47}" srcOrd="6" destOrd="0" presId="urn:microsoft.com/office/officeart/2008/layout/AlternatingHexagons"/>
    <dgm:cxn modelId="{B343E1FE-7ED9-4BC1-BE2C-1034289943CC}" type="presParOf" srcId="{CF70B017-EEFB-46CF-885C-4D9353FCBF47}" destId="{331AA604-DCA8-4EE9-830D-A8E4F36CE897}" srcOrd="0" destOrd="0" presId="urn:microsoft.com/office/officeart/2008/layout/AlternatingHexagons"/>
    <dgm:cxn modelId="{7D9DD966-CC3F-481E-9A90-9B8B58349CA3}" type="presParOf" srcId="{CF70B017-EEFB-46CF-885C-4D9353FCBF47}" destId="{FD18D26F-99D5-44B0-8964-835C4F0D2FA4}" srcOrd="1" destOrd="0" presId="urn:microsoft.com/office/officeart/2008/layout/AlternatingHexagons"/>
    <dgm:cxn modelId="{F713B0AB-5B73-4522-AA03-B5E0FC1FDE7A}" type="presParOf" srcId="{CF70B017-EEFB-46CF-885C-4D9353FCBF47}" destId="{1280391E-2D01-4DF2-854F-B9582A72F39A}" srcOrd="2" destOrd="0" presId="urn:microsoft.com/office/officeart/2008/layout/AlternatingHexagons"/>
    <dgm:cxn modelId="{83359EE3-C276-4064-A431-B0F9711615D8}" type="presParOf" srcId="{CF70B017-EEFB-46CF-885C-4D9353FCBF47}" destId="{F0C667D0-D535-4BA3-A8C0-36BCD2630086}" srcOrd="3" destOrd="0" presId="urn:microsoft.com/office/officeart/2008/layout/AlternatingHexagons"/>
    <dgm:cxn modelId="{F0697365-63FD-4FFE-BE13-4C651C77C5D8}" type="presParOf" srcId="{CF70B017-EEFB-46CF-885C-4D9353FCBF47}" destId="{97FD4840-B9AA-4FE2-A961-EE203C7DDA4A}" srcOrd="4" destOrd="0" presId="urn:microsoft.com/office/officeart/2008/layout/AlternatingHexagon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A58D8-4850-4FAC-94F9-E32005297EA9}">
      <dsp:nvSpPr>
        <dsp:cNvPr id="0" name=""/>
        <dsp:cNvSpPr/>
      </dsp:nvSpPr>
      <dsp:spPr>
        <a:xfrm>
          <a:off x="787886" y="2199183"/>
          <a:ext cx="915560" cy="786177"/>
        </a:xfrm>
        <a:prstGeom prst="hexagon">
          <a:avLst>
            <a:gd name="adj" fmla="val 25000"/>
            <a:gd name="vf" fmla="val 115470"/>
          </a:avLst>
        </a:prstGeom>
        <a:solidFill>
          <a:srgbClr val="FF9900"/>
        </a:solidFill>
        <a:ln w="25400" cap="flat" cmpd="sng" algn="ctr">
          <a:solidFill>
            <a:srgbClr val="FF99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zh-CN" altLang="en-US" sz="2400" kern="1200" dirty="0"/>
            <a:t>推</a:t>
          </a:r>
        </a:p>
      </dsp:txBody>
      <dsp:txXfrm>
        <a:off x="929697" y="2320954"/>
        <a:ext cx="631938" cy="542635"/>
      </dsp:txXfrm>
    </dsp:sp>
    <dsp:sp modelId="{994E642B-3B5D-41B7-9144-0851379724CF}">
      <dsp:nvSpPr>
        <dsp:cNvPr id="0" name=""/>
        <dsp:cNvSpPr/>
      </dsp:nvSpPr>
      <dsp:spPr>
        <a:xfrm>
          <a:off x="809731" y="2550761"/>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ABF10F"/>
          </a:solidFill>
          <a:prstDash val="solid"/>
        </a:ln>
        <a:effectLst/>
      </dsp:spPr>
      <dsp:style>
        <a:lnRef idx="2">
          <a:scrgbClr r="0" g="0" b="0"/>
        </a:lnRef>
        <a:fillRef idx="1">
          <a:scrgbClr r="0" g="0" b="0"/>
        </a:fillRef>
        <a:effectRef idx="0">
          <a:scrgbClr r="0" g="0" b="0"/>
        </a:effectRef>
        <a:fontRef idx="minor"/>
      </dsp:style>
    </dsp:sp>
    <dsp:sp modelId="{8DC7AD04-9AE1-4590-A32F-0ABA2DB481A2}">
      <dsp:nvSpPr>
        <dsp:cNvPr id="0" name=""/>
        <dsp:cNvSpPr/>
      </dsp:nvSpPr>
      <dsp:spPr>
        <a:xfrm>
          <a:off x="0" y="1764583"/>
          <a:ext cx="915560" cy="786177"/>
        </a:xfrm>
        <a:prstGeom prst="hexagon">
          <a:avLst>
            <a:gd name="adj" fmla="val 25000"/>
            <a:gd name="vf" fmla="val 115470"/>
          </a:avLst>
        </a:prstGeom>
        <a:blipFill>
          <a:blip xmlns:r="http://schemas.openxmlformats.org/officeDocument/2006/relationships" r:embed="rId1" cstate="screen">
            <a:extLst>
              <a:ext uri="{28A0092B-C50C-407E-A947-70E740481C1C}">
                <a14:useLocalDpi xmlns:a14="http://schemas.microsoft.com/office/drawing/2010/main"/>
              </a:ext>
            </a:extLst>
          </a:blip>
          <a:srcRect/>
          <a:stretch>
            <a:fillRect/>
          </a:stretch>
        </a:blipFill>
        <a:ln w="25400" cap="flat" cmpd="sng" algn="ctr">
          <a:solidFill>
            <a:srgbClr val="FF9900"/>
          </a:solidFill>
          <a:prstDash val="solid"/>
        </a:ln>
        <a:effectLst/>
      </dsp:spPr>
      <dsp:style>
        <a:lnRef idx="2">
          <a:scrgbClr r="0" g="0" b="0"/>
        </a:lnRef>
        <a:fillRef idx="1">
          <a:scrgbClr r="0" g="0" b="0"/>
        </a:fillRef>
        <a:effectRef idx="0">
          <a:scrgbClr r="0" g="0" b="0"/>
        </a:effectRef>
        <a:fontRef idx="minor"/>
      </dsp:style>
    </dsp:sp>
    <dsp:sp modelId="{A0157D45-BA16-4178-8C3E-7D5DAB36080E}">
      <dsp:nvSpPr>
        <dsp:cNvPr id="0" name=""/>
        <dsp:cNvSpPr/>
      </dsp:nvSpPr>
      <dsp:spPr>
        <a:xfrm>
          <a:off x="627202" y="2446477"/>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10F76D-0195-4E43-A6AF-B2A9145F2F5A}">
      <dsp:nvSpPr>
        <dsp:cNvPr id="0" name=""/>
        <dsp:cNvSpPr/>
      </dsp:nvSpPr>
      <dsp:spPr>
        <a:xfrm>
          <a:off x="1575772" y="1762305"/>
          <a:ext cx="915560" cy="786177"/>
        </a:xfrm>
        <a:prstGeom prst="hexagon">
          <a:avLst>
            <a:gd name="adj" fmla="val 25000"/>
            <a:gd name="vf" fmla="val 115470"/>
          </a:avLst>
        </a:prstGeom>
        <a:solidFill>
          <a:srgbClr val="FFC671"/>
        </a:solidFill>
        <a:ln w="25400" cap="flat" cmpd="sng" algn="ctr">
          <a:solidFill>
            <a:srgbClr val="FFC67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zh-CN" altLang="en-US" sz="2400" kern="1200" dirty="0"/>
            <a:t>解</a:t>
          </a:r>
        </a:p>
      </dsp:txBody>
      <dsp:txXfrm>
        <a:off x="1717583" y="1884076"/>
        <a:ext cx="631938" cy="542635"/>
      </dsp:txXfrm>
    </dsp:sp>
    <dsp:sp modelId="{690E7BC2-B39E-457F-8187-FD9B7767DC20}">
      <dsp:nvSpPr>
        <dsp:cNvPr id="0" name=""/>
        <dsp:cNvSpPr/>
      </dsp:nvSpPr>
      <dsp:spPr>
        <a:xfrm>
          <a:off x="2205887" y="2442174"/>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CFF170"/>
          </a:solidFill>
          <a:prstDash val="solid"/>
        </a:ln>
        <a:effectLst/>
      </dsp:spPr>
      <dsp:style>
        <a:lnRef idx="2">
          <a:scrgbClr r="0" g="0" b="0"/>
        </a:lnRef>
        <a:fillRef idx="1">
          <a:scrgbClr r="0" g="0" b="0"/>
        </a:fillRef>
        <a:effectRef idx="0">
          <a:scrgbClr r="0" g="0" b="0"/>
        </a:effectRef>
        <a:fontRef idx="minor"/>
      </dsp:style>
    </dsp:sp>
    <dsp:sp modelId="{0AD0266E-AABA-4F04-B75C-538C8FD9DF34}">
      <dsp:nvSpPr>
        <dsp:cNvPr id="0" name=""/>
        <dsp:cNvSpPr/>
      </dsp:nvSpPr>
      <dsp:spPr>
        <a:xfrm>
          <a:off x="2363174" y="2197664"/>
          <a:ext cx="915560" cy="786177"/>
        </a:xfrm>
        <a:prstGeom prst="hexagon">
          <a:avLst>
            <a:gd name="adj" fmla="val 25000"/>
            <a:gd name="vf" fmla="val 115470"/>
          </a:avLst>
        </a:prstGeom>
        <a:blipFill>
          <a:blip xmlns:r="http://schemas.openxmlformats.org/officeDocument/2006/relationships" r:embed="rId2" cstate="screen">
            <a:extLst>
              <a:ext uri="{28A0092B-C50C-407E-A947-70E740481C1C}">
                <a14:useLocalDpi xmlns:a14="http://schemas.microsoft.com/office/drawing/2010/main"/>
              </a:ext>
            </a:extLst>
          </a:blip>
          <a:srcRect/>
          <a:stretch>
            <a:fillRect/>
          </a:stretch>
        </a:blipFill>
        <a:ln w="25400" cap="flat" cmpd="sng" algn="ctr">
          <a:solidFill>
            <a:srgbClr val="CFF170"/>
          </a:solidFill>
          <a:prstDash val="solid"/>
        </a:ln>
        <a:effectLst/>
      </dsp:spPr>
      <dsp:style>
        <a:lnRef idx="2">
          <a:scrgbClr r="0" g="0" b="0"/>
        </a:lnRef>
        <a:fillRef idx="1">
          <a:scrgbClr r="0" g="0" b="0"/>
        </a:fillRef>
        <a:effectRef idx="0">
          <a:scrgbClr r="0" g="0" b="0"/>
        </a:effectRef>
        <a:fontRef idx="minor"/>
      </dsp:style>
    </dsp:sp>
    <dsp:sp modelId="{B7C26E8A-D17C-4E5B-A1C7-6E96F3EA3FBE}">
      <dsp:nvSpPr>
        <dsp:cNvPr id="0" name=""/>
        <dsp:cNvSpPr/>
      </dsp:nvSpPr>
      <dsp:spPr>
        <a:xfrm>
          <a:off x="2385504" y="2547470"/>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FFCB7D"/>
          </a:solidFill>
          <a:prstDash val="solid"/>
        </a:ln>
        <a:effectLst/>
      </dsp:spPr>
      <dsp:style>
        <a:lnRef idx="2">
          <a:scrgbClr r="0" g="0" b="0"/>
        </a:lnRef>
        <a:fillRef idx="1">
          <a:scrgbClr r="0" g="0" b="0"/>
        </a:fillRef>
        <a:effectRef idx="0">
          <a:scrgbClr r="0" g="0" b="0"/>
        </a:effectRef>
        <a:fontRef idx="minor"/>
      </dsp:style>
    </dsp:sp>
    <dsp:sp modelId="{E97CD24A-13CD-45D7-8AA0-839C03EE180F}">
      <dsp:nvSpPr>
        <dsp:cNvPr id="0" name=""/>
        <dsp:cNvSpPr/>
      </dsp:nvSpPr>
      <dsp:spPr>
        <a:xfrm>
          <a:off x="787886" y="1330237"/>
          <a:ext cx="915560" cy="786177"/>
        </a:xfrm>
        <a:prstGeom prst="hexagon">
          <a:avLst>
            <a:gd name="adj" fmla="val 25000"/>
            <a:gd name="vf" fmla="val 115470"/>
          </a:avLst>
        </a:prstGeom>
        <a:solidFill>
          <a:srgbClr val="FFB13B"/>
        </a:solidFill>
        <a:ln w="25400" cap="flat" cmpd="sng" algn="ctr">
          <a:solidFill>
            <a:srgbClr val="FFB13B"/>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zh-CN" altLang="en-US" sz="2400" kern="1200" dirty="0"/>
            <a:t>阅</a:t>
          </a:r>
        </a:p>
      </dsp:txBody>
      <dsp:txXfrm>
        <a:off x="929697" y="1452008"/>
        <a:ext cx="631938" cy="542635"/>
      </dsp:txXfrm>
    </dsp:sp>
    <dsp:sp modelId="{4083BC50-49E5-4D44-89A7-FD14B5641891}">
      <dsp:nvSpPr>
        <dsp:cNvPr id="0" name=""/>
        <dsp:cNvSpPr/>
      </dsp:nvSpPr>
      <dsp:spPr>
        <a:xfrm>
          <a:off x="1415088" y="1345170"/>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D2F278"/>
          </a:solidFill>
          <a:prstDash val="solid"/>
        </a:ln>
        <a:effectLst/>
      </dsp:spPr>
      <dsp:style>
        <a:lnRef idx="2">
          <a:scrgbClr r="0" g="0" b="0"/>
        </a:lnRef>
        <a:fillRef idx="1">
          <a:scrgbClr r="0" g="0" b="0"/>
        </a:fillRef>
        <a:effectRef idx="0">
          <a:scrgbClr r="0" g="0" b="0"/>
        </a:effectRef>
        <a:fontRef idx="minor"/>
      </dsp:style>
    </dsp:sp>
    <dsp:sp modelId="{B069CB91-0BDE-48E5-9400-417750B62745}">
      <dsp:nvSpPr>
        <dsp:cNvPr id="0" name=""/>
        <dsp:cNvSpPr/>
      </dsp:nvSpPr>
      <dsp:spPr>
        <a:xfrm>
          <a:off x="1575772" y="893106"/>
          <a:ext cx="915560" cy="786177"/>
        </a:xfrm>
        <a:prstGeom prst="hexagon">
          <a:avLst>
            <a:gd name="adj" fmla="val 25000"/>
            <a:gd name="vf" fmla="val 115470"/>
          </a:avLst>
        </a:prstGeom>
        <a:blipFill>
          <a:blip xmlns:r="http://schemas.openxmlformats.org/officeDocument/2006/relationships" r:embed="rId3" cstate="screen">
            <a:extLst>
              <a:ext uri="{28A0092B-C50C-407E-A947-70E740481C1C}">
                <a14:useLocalDpi xmlns:a14="http://schemas.microsoft.com/office/drawing/2010/main"/>
              </a:ext>
            </a:extLst>
          </a:blip>
          <a:srcRect/>
          <a:stretch>
            <a:fillRect/>
          </a:stretch>
        </a:blipFill>
        <a:ln w="25400" cap="flat" cmpd="sng" algn="ctr">
          <a:solidFill>
            <a:srgbClr val="FFB74C"/>
          </a:solidFill>
          <a:prstDash val="solid"/>
        </a:ln>
        <a:effectLst/>
      </dsp:spPr>
      <dsp:style>
        <a:lnRef idx="2">
          <a:scrgbClr r="0" g="0" b="0"/>
        </a:lnRef>
        <a:fillRef idx="1">
          <a:scrgbClr r="0" g="0" b="0"/>
        </a:fillRef>
        <a:effectRef idx="0">
          <a:scrgbClr r="0" g="0" b="0"/>
        </a:effectRef>
        <a:fontRef idx="minor"/>
      </dsp:style>
    </dsp:sp>
    <dsp:sp modelId="{8D3C93DD-40E3-4440-882B-27A99C53BA45}">
      <dsp:nvSpPr>
        <dsp:cNvPr id="0" name=""/>
        <dsp:cNvSpPr/>
      </dsp:nvSpPr>
      <dsp:spPr>
        <a:xfrm>
          <a:off x="1601501" y="1241393"/>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CFF170"/>
          </a:solidFill>
          <a:prstDash val="solid"/>
        </a:ln>
        <a:effectLst/>
      </dsp:spPr>
      <dsp:style>
        <a:lnRef idx="2">
          <a:scrgbClr r="0" g="0" b="0"/>
        </a:lnRef>
        <a:fillRef idx="1">
          <a:scrgbClr r="0" g="0" b="0"/>
        </a:fillRef>
        <a:effectRef idx="0">
          <a:scrgbClr r="0" g="0" b="0"/>
        </a:effectRef>
        <a:fontRef idx="minor"/>
      </dsp:style>
    </dsp:sp>
    <dsp:sp modelId="{46516AA3-70F8-45E8-AA3F-0A66159623A5}">
      <dsp:nvSpPr>
        <dsp:cNvPr id="0" name=""/>
        <dsp:cNvSpPr/>
      </dsp:nvSpPr>
      <dsp:spPr>
        <a:xfrm>
          <a:off x="2363174" y="1328465"/>
          <a:ext cx="915560" cy="786177"/>
        </a:xfrm>
        <a:prstGeom prst="hexagon">
          <a:avLst>
            <a:gd name="adj" fmla="val 25000"/>
            <a:gd name="vf" fmla="val 115470"/>
          </a:avLst>
        </a:prstGeom>
        <a:solidFill>
          <a:srgbClr val="E5F7B0"/>
        </a:solidFill>
        <a:ln w="25400" cap="flat" cmpd="sng" algn="ctr">
          <a:solidFill>
            <a:srgbClr val="E5F7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endParaRPr lang="zh-CN" altLang="en-US" sz="2400" kern="1200" dirty="0"/>
        </a:p>
      </dsp:txBody>
      <dsp:txXfrm>
        <a:off x="2504985" y="1450236"/>
        <a:ext cx="631938" cy="542635"/>
      </dsp:txXfrm>
    </dsp:sp>
    <dsp:sp modelId="{C2CA6342-BEC0-4454-9EA7-B8E97BF7C230}">
      <dsp:nvSpPr>
        <dsp:cNvPr id="0" name=""/>
        <dsp:cNvSpPr/>
      </dsp:nvSpPr>
      <dsp:spPr>
        <a:xfrm>
          <a:off x="3155429" y="1676752"/>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C1ED45"/>
          </a:solidFill>
          <a:prstDash val="solid"/>
        </a:ln>
        <a:effectLst/>
      </dsp:spPr>
      <dsp:style>
        <a:lnRef idx="2">
          <a:scrgbClr r="0" g="0" b="0"/>
        </a:lnRef>
        <a:fillRef idx="1">
          <a:scrgbClr r="0" g="0" b="0"/>
        </a:fillRef>
        <a:effectRef idx="0">
          <a:scrgbClr r="0" g="0" b="0"/>
        </a:effectRef>
        <a:fontRef idx="minor"/>
      </dsp:style>
    </dsp:sp>
    <dsp:sp modelId="{997B1205-ED77-4075-8609-4F60AC88EBE6}">
      <dsp:nvSpPr>
        <dsp:cNvPr id="0" name=""/>
        <dsp:cNvSpPr/>
      </dsp:nvSpPr>
      <dsp:spPr>
        <a:xfrm>
          <a:off x="3151060" y="1770405"/>
          <a:ext cx="915560" cy="786177"/>
        </a:xfrm>
        <a:prstGeom prst="hexagon">
          <a:avLst>
            <a:gd name="adj" fmla="val 25000"/>
            <a:gd name="vf" fmla="val 115470"/>
          </a:avLst>
        </a:prstGeom>
        <a:blipFill>
          <a:blip xmlns:r="http://schemas.openxmlformats.org/officeDocument/2006/relationships" r:embed="rId4" cstate="screen">
            <a:extLst>
              <a:ext uri="{28A0092B-C50C-407E-A947-70E740481C1C}">
                <a14:useLocalDpi xmlns:a14="http://schemas.microsoft.com/office/drawing/2010/main"/>
              </a:ext>
            </a:extLst>
          </a:blip>
          <a:srcRect/>
          <a:stretch>
            <a:fillRect/>
          </a:stretch>
        </a:blipFill>
        <a:ln w="25400" cap="flat" cmpd="sng" algn="ctr">
          <a:solidFill>
            <a:srgbClr val="C1ED45"/>
          </a:solidFill>
          <a:prstDash val="solid"/>
        </a:ln>
        <a:effectLst/>
      </dsp:spPr>
      <dsp:style>
        <a:lnRef idx="2">
          <a:scrgbClr r="0" g="0" b="0"/>
        </a:lnRef>
        <a:fillRef idx="1">
          <a:scrgbClr r="0" g="0" b="0"/>
        </a:fillRef>
        <a:effectRef idx="0">
          <a:scrgbClr r="0" g="0" b="0"/>
        </a:effectRef>
        <a:fontRef idx="minor"/>
      </dsp:style>
    </dsp:sp>
    <dsp:sp modelId="{349423DB-014C-427A-A57D-56777B252AC9}">
      <dsp:nvSpPr>
        <dsp:cNvPr id="0" name=""/>
        <dsp:cNvSpPr/>
      </dsp:nvSpPr>
      <dsp:spPr>
        <a:xfrm>
          <a:off x="3329706" y="1784579"/>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FFB13B"/>
          </a:solidFill>
          <a:prstDash val="solid"/>
        </a:ln>
        <a:effectLst/>
      </dsp:spPr>
      <dsp:style>
        <a:lnRef idx="2">
          <a:scrgbClr r="0" g="0" b="0"/>
        </a:lnRef>
        <a:fillRef idx="1">
          <a:scrgbClr r="0" g="0" b="0"/>
        </a:fillRef>
        <a:effectRef idx="0">
          <a:scrgbClr r="0" g="0" b="0"/>
        </a:effectRef>
        <a:fontRef idx="minor"/>
      </dsp:style>
    </dsp:sp>
    <dsp:sp modelId="{2D2AFC53-865C-4AB0-BF5A-ED8FCB25A181}">
      <dsp:nvSpPr>
        <dsp:cNvPr id="0" name=""/>
        <dsp:cNvSpPr/>
      </dsp:nvSpPr>
      <dsp:spPr>
        <a:xfrm>
          <a:off x="3151060" y="901459"/>
          <a:ext cx="915560" cy="786177"/>
        </a:xfrm>
        <a:prstGeom prst="hexagon">
          <a:avLst>
            <a:gd name="adj" fmla="val 25000"/>
            <a:gd name="vf" fmla="val 115470"/>
          </a:avLst>
        </a:prstGeom>
        <a:solidFill>
          <a:srgbClr val="D2F278"/>
        </a:solidFill>
        <a:ln w="25400" cap="flat" cmpd="sng" algn="ctr">
          <a:solidFill>
            <a:srgbClr val="D2F27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zh-CN" altLang="en-US" sz="2400" kern="1200" dirty="0"/>
            <a:t>逻辑</a:t>
          </a:r>
        </a:p>
      </dsp:txBody>
      <dsp:txXfrm>
        <a:off x="3292871" y="1023230"/>
        <a:ext cx="631938" cy="542635"/>
      </dsp:txXfrm>
    </dsp:sp>
    <dsp:sp modelId="{78F54532-AE28-41FC-8C37-859784E8201E}">
      <dsp:nvSpPr>
        <dsp:cNvPr id="0" name=""/>
        <dsp:cNvSpPr/>
      </dsp:nvSpPr>
      <dsp:spPr>
        <a:xfrm>
          <a:off x="3943316" y="1253796"/>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CFF170"/>
          </a:solidFill>
          <a:prstDash val="solid"/>
        </a:ln>
        <a:effectLst/>
      </dsp:spPr>
      <dsp:style>
        <a:lnRef idx="2">
          <a:scrgbClr r="0" g="0" b="0"/>
        </a:lnRef>
        <a:fillRef idx="1">
          <a:scrgbClr r="0" g="0" b="0"/>
        </a:fillRef>
        <a:effectRef idx="0">
          <a:scrgbClr r="0" g="0" b="0"/>
        </a:effectRef>
        <a:fontRef idx="minor"/>
      </dsp:style>
    </dsp:sp>
    <dsp:sp modelId="{F58B0CBC-B0FE-40BB-BC30-B621E8E62935}">
      <dsp:nvSpPr>
        <dsp:cNvPr id="0" name=""/>
        <dsp:cNvSpPr/>
      </dsp:nvSpPr>
      <dsp:spPr>
        <a:xfrm>
          <a:off x="3938946" y="1340108"/>
          <a:ext cx="915560" cy="786177"/>
        </a:xfrm>
        <a:prstGeom prst="hexagon">
          <a:avLst>
            <a:gd name="adj" fmla="val 25000"/>
            <a:gd name="vf" fmla="val 115470"/>
          </a:avLst>
        </a:prstGeom>
        <a:blipFill>
          <a:blip xmlns:r="http://schemas.openxmlformats.org/officeDocument/2006/relationships" r:embed="rId5" cstate="screen">
            <a:extLst>
              <a:ext uri="{28A0092B-C50C-407E-A947-70E740481C1C}">
                <a14:useLocalDpi xmlns:a14="http://schemas.microsoft.com/office/drawing/2010/main"/>
              </a:ext>
            </a:extLst>
          </a:blip>
          <a:srcRect/>
          <a:stretch>
            <a:fillRect/>
          </a:stretch>
        </a:blipFill>
        <a:ln w="25400" cap="flat" cmpd="sng" algn="ctr">
          <a:solidFill>
            <a:srgbClr val="C1ED45"/>
          </a:solidFill>
          <a:prstDash val="solid"/>
        </a:ln>
        <a:effectLst/>
      </dsp:spPr>
      <dsp:style>
        <a:lnRef idx="2">
          <a:scrgbClr r="0" g="0" b="0"/>
        </a:lnRef>
        <a:fillRef idx="1">
          <a:scrgbClr r="0" g="0" b="0"/>
        </a:fillRef>
        <a:effectRef idx="0">
          <a:scrgbClr r="0" g="0" b="0"/>
        </a:effectRef>
        <a:fontRef idx="minor"/>
      </dsp:style>
    </dsp:sp>
    <dsp:sp modelId="{A35F8E81-652D-4E64-B7E1-D021EBDDDE26}">
      <dsp:nvSpPr>
        <dsp:cNvPr id="0" name=""/>
        <dsp:cNvSpPr/>
      </dsp:nvSpPr>
      <dsp:spPr>
        <a:xfrm>
          <a:off x="4121476" y="1357573"/>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FFDBA7"/>
          </a:solidFill>
          <a:prstDash val="solid"/>
        </a:ln>
        <a:effectLst/>
      </dsp:spPr>
      <dsp:style>
        <a:lnRef idx="2">
          <a:scrgbClr r="0" g="0" b="0"/>
        </a:lnRef>
        <a:fillRef idx="1">
          <a:scrgbClr r="0" g="0" b="0"/>
        </a:fillRef>
        <a:effectRef idx="0">
          <a:scrgbClr r="0" g="0" b="0"/>
        </a:effectRef>
        <a:fontRef idx="minor"/>
      </dsp:style>
    </dsp:sp>
    <dsp:sp modelId="{07F32EA3-47BA-4C0B-9E00-690C2647C369}">
      <dsp:nvSpPr>
        <dsp:cNvPr id="0" name=""/>
        <dsp:cNvSpPr/>
      </dsp:nvSpPr>
      <dsp:spPr>
        <a:xfrm>
          <a:off x="3938946" y="2207789"/>
          <a:ext cx="915560" cy="786177"/>
        </a:xfrm>
        <a:prstGeom prst="hexagon">
          <a:avLst>
            <a:gd name="adj" fmla="val 25000"/>
            <a:gd name="vf" fmla="val 115470"/>
          </a:avLst>
        </a:prstGeom>
        <a:solidFill>
          <a:srgbClr val="AAE600"/>
        </a:solidFill>
        <a:ln w="25400" cap="flat" cmpd="sng" algn="ctr">
          <a:solidFill>
            <a:srgbClr val="AAE6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0480" rIns="0" bIns="30480" numCol="1" spcCol="1270" anchor="ctr" anchorCtr="0">
          <a:noAutofit/>
        </a:bodyPr>
        <a:lstStyle/>
        <a:p>
          <a:pPr lvl="0" algn="ctr" defTabSz="1066800">
            <a:lnSpc>
              <a:spcPct val="90000"/>
            </a:lnSpc>
            <a:spcBef>
              <a:spcPct val="0"/>
            </a:spcBef>
            <a:spcAft>
              <a:spcPct val="35000"/>
            </a:spcAft>
          </a:pPr>
          <a:r>
            <a:rPr lang="zh-CN" altLang="en-US" sz="2400" kern="1200" dirty="0"/>
            <a:t>设计</a:t>
          </a:r>
        </a:p>
      </dsp:txBody>
      <dsp:txXfrm>
        <a:off x="4080757" y="2329560"/>
        <a:ext cx="631938" cy="542635"/>
      </dsp:txXfrm>
    </dsp:sp>
    <dsp:sp modelId="{88EE753B-446B-4C04-8DFB-850D25330C9C}">
      <dsp:nvSpPr>
        <dsp:cNvPr id="0" name=""/>
        <dsp:cNvSpPr/>
      </dsp:nvSpPr>
      <dsp:spPr>
        <a:xfrm>
          <a:off x="4120505" y="2896264"/>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rgbClr val="FFC671"/>
          </a:solidFill>
          <a:prstDash val="solid"/>
        </a:ln>
        <a:effectLst/>
      </dsp:spPr>
      <dsp:style>
        <a:lnRef idx="2">
          <a:scrgbClr r="0" g="0" b="0"/>
        </a:lnRef>
        <a:fillRef idx="1">
          <a:scrgbClr r="0" g="0" b="0"/>
        </a:fillRef>
        <a:effectRef idx="0">
          <a:scrgbClr r="0" g="0" b="0"/>
        </a:effectRef>
        <a:fontRef idx="minor"/>
      </dsp:style>
    </dsp:sp>
    <dsp:sp modelId="{5E56336C-7274-48DA-8DA1-2F0CD2576BCC}">
      <dsp:nvSpPr>
        <dsp:cNvPr id="0" name=""/>
        <dsp:cNvSpPr/>
      </dsp:nvSpPr>
      <dsp:spPr>
        <a:xfrm>
          <a:off x="3151060" y="2638086"/>
          <a:ext cx="915560" cy="786177"/>
        </a:xfrm>
        <a:prstGeom prst="hexagon">
          <a:avLst>
            <a:gd name="adj" fmla="val 25000"/>
            <a:gd name="vf" fmla="val 115470"/>
          </a:avLst>
        </a:prstGeom>
        <a:blipFill>
          <a:blip xmlns:r="http://schemas.openxmlformats.org/officeDocument/2006/relationships" r:embed="rId6" cstate="screen">
            <a:extLst>
              <a:ext uri="{28A0092B-C50C-407E-A947-70E740481C1C}">
                <a14:useLocalDpi xmlns:a14="http://schemas.microsoft.com/office/drawing/2010/main"/>
              </a:ext>
            </a:extLst>
          </a:blip>
          <a:srcRect/>
          <a:stretch>
            <a:fillRect/>
          </a:stretch>
        </a:blipFill>
        <a:ln w="25400" cap="flat" cmpd="sng" algn="ctr">
          <a:solidFill>
            <a:srgbClr val="D2F278"/>
          </a:solidFill>
          <a:prstDash val="solid"/>
        </a:ln>
        <a:effectLst/>
      </dsp:spPr>
      <dsp:style>
        <a:lnRef idx="2">
          <a:scrgbClr r="0" g="0" b="0"/>
        </a:lnRef>
        <a:fillRef idx="1">
          <a:scrgbClr r="0" g="0" b="0"/>
        </a:fillRef>
        <a:effectRef idx="0">
          <a:scrgbClr r="0" g="0" b="0"/>
        </a:effectRef>
        <a:fontRef idx="minor"/>
      </dsp:style>
    </dsp:sp>
    <dsp:sp modelId="{A6C3501B-1DEB-4447-9789-0F48892D3A5D}">
      <dsp:nvSpPr>
        <dsp:cNvPr id="0" name=""/>
        <dsp:cNvSpPr/>
      </dsp:nvSpPr>
      <dsp:spPr>
        <a:xfrm>
          <a:off x="3950597" y="2983083"/>
          <a:ext cx="106799" cy="92134"/>
        </a:xfrm>
        <a:prstGeom prst="hexagon">
          <a:avLst>
            <a:gd name="adj" fmla="val 25000"/>
            <a:gd name="vf" fmla="val 115470"/>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emf"/><Relationship Id="rId6" Type="http://schemas.openxmlformats.org/officeDocument/2006/relationships/image" Target="../media/image52.emf"/><Relationship Id="rId5" Type="http://schemas.openxmlformats.org/officeDocument/2006/relationships/image" Target="../media/image51.wmf"/><Relationship Id="rId4"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wmf"/><Relationship Id="rId5" Type="http://schemas.openxmlformats.org/officeDocument/2006/relationships/image" Target="../media/image59.emf"/><Relationship Id="rId4" Type="http://schemas.openxmlformats.org/officeDocument/2006/relationships/image" Target="../media/image5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image" Target="../media/image80.wmf"/><Relationship Id="rId7" Type="http://schemas.openxmlformats.org/officeDocument/2006/relationships/image" Target="../media/image89.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8.wmf"/><Relationship Id="rId5" Type="http://schemas.openxmlformats.org/officeDocument/2006/relationships/image" Target="../media/image87.wmf"/><Relationship Id="rId10" Type="http://schemas.openxmlformats.org/officeDocument/2006/relationships/image" Target="../media/image92.wmf"/><Relationship Id="rId4" Type="http://schemas.openxmlformats.org/officeDocument/2006/relationships/image" Target="../media/image86.wmf"/><Relationship Id="rId9" Type="http://schemas.openxmlformats.org/officeDocument/2006/relationships/image" Target="../media/image9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5.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emf"/><Relationship Id="rId5" Type="http://schemas.openxmlformats.org/officeDocument/2006/relationships/image" Target="../media/image100.wmf"/><Relationship Id="rId4" Type="http://schemas.openxmlformats.org/officeDocument/2006/relationships/image" Target="../media/image9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7.wmf"/><Relationship Id="rId1" Type="http://schemas.openxmlformats.org/officeDocument/2006/relationships/image" Target="../media/image10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 Id="rId4" Type="http://schemas.openxmlformats.org/officeDocument/2006/relationships/image" Target="../media/image1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4.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9.emf"/><Relationship Id="rId4" Type="http://schemas.openxmlformats.org/officeDocument/2006/relationships/image" Target="../media/image118.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wmf"/><Relationship Id="rId1" Type="http://schemas.openxmlformats.org/officeDocument/2006/relationships/image" Target="../media/image3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wmf"/><Relationship Id="rId1" Type="http://schemas.openxmlformats.org/officeDocument/2006/relationships/image" Target="../media/image34.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emf"/><Relationship Id="rId10" Type="http://schemas.openxmlformats.org/officeDocument/2006/relationships/image" Target="../media/image46.wmf"/><Relationship Id="rId4" Type="http://schemas.openxmlformats.org/officeDocument/2006/relationships/image" Target="../media/image40.wmf"/><Relationship Id="rId9" Type="http://schemas.openxmlformats.org/officeDocument/2006/relationships/image" Target="../media/image45.wmf"/></Relationship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png"/><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hyperlink" Target="mailto:info@eyefulpresentations.co.uk" TargetMode="External"/><Relationship Id="rId7" Type="http://schemas.openxmlformats.org/officeDocument/2006/relationships/diagramLayout" Target="../diagrams/layout2.xml"/><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diagramData" Target="../diagrams/data2.xml"/><Relationship Id="rId5" Type="http://schemas.openxmlformats.org/officeDocument/2006/relationships/image" Target="../media/image11.png"/><Relationship Id="rId10" Type="http://schemas.microsoft.com/office/2007/relationships/diagramDrawing" Target="../diagrams/drawing2.xml"/><Relationship Id="rId4" Type="http://schemas.openxmlformats.org/officeDocument/2006/relationships/image" Target="../media/image10.png"/><Relationship Id="rId9" Type="http://schemas.openxmlformats.org/officeDocument/2006/relationships/diagramColors" Target="../diagrams/colors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7" name="矩形 6"/>
          <p:cNvSpPr/>
          <p:nvPr userDrawn="1"/>
        </p:nvSpPr>
        <p:spPr>
          <a:xfrm>
            <a:off x="-783056" y="2"/>
            <a:ext cx="992706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endParaRPr lang="zh-CN" altLang="en-US" dirty="0"/>
          </a:p>
        </p:txBody>
      </p:sp>
      <p:graphicFrame>
        <p:nvGraphicFramePr>
          <p:cNvPr id="3" name="图示 2"/>
          <p:cNvGraphicFramePr/>
          <p:nvPr userDrawn="1">
            <p:extLst>
              <p:ext uri="{D42A27DB-BD31-4B8C-83A1-F6EECF244321}">
                <p14:modId xmlns:p14="http://schemas.microsoft.com/office/powerpoint/2010/main" val="519439725"/>
              </p:ext>
            </p:extLst>
          </p:nvPr>
        </p:nvGraphicFramePr>
        <p:xfrm>
          <a:off x="4194159" y="2420891"/>
          <a:ext cx="4854507" cy="4317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1"/>
          <p:cNvSpPr txBox="1"/>
          <p:nvPr userDrawn="1"/>
        </p:nvSpPr>
        <p:spPr>
          <a:xfrm>
            <a:off x="2483538" y="923025"/>
            <a:ext cx="5997669" cy="807938"/>
          </a:xfrm>
          <a:prstGeom prst="rect">
            <a:avLst/>
          </a:prstGeom>
          <a:noFill/>
        </p:spPr>
        <p:txBody>
          <a:bodyPr wrap="square" lIns="68603" tIns="34302" rIns="68603" bIns="34302"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4800" spc="38" dirty="0">
                <a:ln w="11430"/>
                <a:solidFill>
                  <a:srgbClr val="5C3F41"/>
                </a:solidFill>
                <a:effectLst>
                  <a:outerShdw blurRad="76200" dist="50800" dir="5400000" algn="tl" rotWithShape="0">
                    <a:srgbClr val="000000">
                      <a:alpha val="65000"/>
                    </a:srgbClr>
                  </a:outerShdw>
                </a:effectLst>
                <a:latin typeface="华康俪金黑W8(P)" panose="020B0800000000000000" pitchFamily="34" charset="-122"/>
                <a:ea typeface="华康俪金黑W8(P)" panose="020B0800000000000000" pitchFamily="34" charset="-122"/>
                <a:cs typeface="经典繁仿黑" pitchFamily="49" charset="-122"/>
              </a:rPr>
              <a:t>组合逻辑电路</a:t>
            </a:r>
          </a:p>
        </p:txBody>
      </p:sp>
      <p:grpSp>
        <p:nvGrpSpPr>
          <p:cNvPr id="6" name="组合 5"/>
          <p:cNvGrpSpPr/>
          <p:nvPr userDrawn="1"/>
        </p:nvGrpSpPr>
        <p:grpSpPr>
          <a:xfrm>
            <a:off x="415711" y="214299"/>
            <a:ext cx="2011061" cy="2500330"/>
            <a:chOff x="554559" y="214290"/>
            <a:chExt cx="2401344" cy="2078067"/>
          </a:xfrm>
        </p:grpSpPr>
        <p:sp>
          <p:nvSpPr>
            <p:cNvPr id="8" name="椭圆形标注 7"/>
            <p:cNvSpPr/>
            <p:nvPr/>
          </p:nvSpPr>
          <p:spPr>
            <a:xfrm>
              <a:off x="599124" y="214290"/>
              <a:ext cx="2356779" cy="2078067"/>
            </a:xfrm>
            <a:prstGeom prst="wedgeEllipseCallout">
              <a:avLst>
                <a:gd name="adj1" fmla="val 41387"/>
                <a:gd name="adj2" fmla="val 45037"/>
              </a:avLst>
            </a:prstGeom>
            <a:solidFill>
              <a:srgbClr val="5C3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99"/>
            <p:cNvSpPr txBox="1"/>
            <p:nvPr/>
          </p:nvSpPr>
          <p:spPr>
            <a:xfrm>
              <a:off x="554559" y="748346"/>
              <a:ext cx="2343236" cy="754605"/>
            </a:xfrm>
            <a:prstGeom prst="rect">
              <a:avLst/>
            </a:prstGeom>
            <a:noFill/>
          </p:spPr>
          <p:txBody>
            <a:bodyPr wrap="none" rtlCol="0">
              <a:spAutoFit/>
            </a:bodyPr>
            <a:lstStyle/>
            <a:p>
              <a:r>
                <a:rPr lang="zh-CN" altLang="en-US" sz="5300" b="1" dirty="0">
                  <a:solidFill>
                    <a:schemeClr val="bg1"/>
                  </a:solidFill>
                  <a:latin typeface="Microsoft YaHei UI" panose="020B0503020204020204" pitchFamily="34" charset="-122"/>
                  <a:ea typeface="Microsoft YaHei UI" panose="020B0503020204020204" pitchFamily="34" charset="-122"/>
                  <a:cs typeface="Arial Unicode MS" panose="020B0604020202020204" pitchFamily="34" charset="-122"/>
                </a:rPr>
                <a:t>第</a:t>
              </a:r>
              <a:r>
                <a:rPr lang="en-US" altLang="zh-CN" sz="5300" b="1" dirty="0">
                  <a:solidFill>
                    <a:schemeClr val="bg1"/>
                  </a:solidFill>
                  <a:latin typeface="Microsoft YaHei UI" panose="020B0503020204020204" pitchFamily="34" charset="-122"/>
                  <a:ea typeface="Microsoft YaHei UI" panose="020B0503020204020204" pitchFamily="34" charset="-122"/>
                  <a:cs typeface="Arial Unicode MS" panose="020B0604020202020204" pitchFamily="34" charset="-122"/>
                </a:rPr>
                <a:t>3</a:t>
              </a:r>
              <a:r>
                <a:rPr lang="zh-CN" altLang="en-US" sz="5300" b="1" dirty="0">
                  <a:solidFill>
                    <a:schemeClr val="bg1"/>
                  </a:solidFill>
                  <a:latin typeface="Microsoft YaHei UI" panose="020B0503020204020204" pitchFamily="34" charset="-122"/>
                  <a:ea typeface="Microsoft YaHei UI" panose="020B0503020204020204" pitchFamily="34" charset="-122"/>
                  <a:cs typeface="Arial Unicode MS" panose="020B0604020202020204" pitchFamily="34" charset="-122"/>
                </a:rPr>
                <a:t>章</a:t>
              </a:r>
              <a:endParaRPr lang="en-US" altLang="zh-CN" sz="5300" b="1" dirty="0">
                <a:solidFill>
                  <a:schemeClr val="bg1"/>
                </a:solidFill>
                <a:latin typeface="Microsoft YaHei UI" panose="020B0503020204020204" pitchFamily="34" charset="-122"/>
                <a:ea typeface="Microsoft YaHei UI" panose="020B0503020204020204" pitchFamily="34" charset="-122"/>
                <a:cs typeface="Arial Unicode MS" panose="020B0604020202020204" pitchFamily="34" charset="-122"/>
              </a:endParaRPr>
            </a:p>
          </p:txBody>
        </p:sp>
      </p:grpSp>
      <p:pic>
        <p:nvPicPr>
          <p:cNvPr id="12" name="Picture 9" descr="E:\仝德志文件，勿删！\03-参考文档\！PPT图片及版面资源\06-PPT精选插图\05-头像\嘿嘿.png"/>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a:off x="691092" y="6245860"/>
            <a:ext cx="371587" cy="495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6"/>
                                        </p:tgtEl>
                                        <p:attrNameLst>
                                          <p:attrName>style.visibility</p:attrName>
                                        </p:attrNameLst>
                                      </p:cBhvr>
                                      <p:to>
                                        <p:strVal val="visible"/>
                                      </p:to>
                                    </p:set>
                                    <p:anim calcmode="lin" valueType="num">
                                      <p:cBhvr>
                                        <p:cTn id="7" dur="100" fill="hold"/>
                                        <p:tgtEl>
                                          <p:spTgt spid="6"/>
                                        </p:tgtEl>
                                        <p:attrNameLst>
                                          <p:attrName>ppt_w</p:attrName>
                                        </p:attrNameLst>
                                      </p:cBhvr>
                                      <p:tavLst>
                                        <p:tav tm="0">
                                          <p:val>
                                            <p:fltVal val="0"/>
                                          </p:val>
                                        </p:tav>
                                        <p:tav tm="100000">
                                          <p:val>
                                            <p:strVal val="#ppt_w"/>
                                          </p:val>
                                        </p:tav>
                                      </p:tavLst>
                                    </p:anim>
                                    <p:anim calcmode="lin" valueType="num">
                                      <p:cBhvr>
                                        <p:cTn id="8" dur="100" fill="hold"/>
                                        <p:tgtEl>
                                          <p:spTgt spid="6"/>
                                        </p:tgtEl>
                                        <p:attrNameLst>
                                          <p:attrName>ppt_h</p:attrName>
                                        </p:attrNameLst>
                                      </p:cBhvr>
                                      <p:tavLst>
                                        <p:tav tm="0">
                                          <p:val>
                                            <p:fltVal val="0"/>
                                          </p:val>
                                        </p:tav>
                                        <p:tav tm="100000">
                                          <p:val>
                                            <p:strVal val="#ppt_h"/>
                                          </p:val>
                                        </p:tav>
                                      </p:tavLst>
                                    </p:anim>
                                    <p:animEffect transition="in" filter="fade">
                                      <p:cBhvr>
                                        <p:cTn id="9" dur="100"/>
                                        <p:tgtEl>
                                          <p:spTgt spid="6"/>
                                        </p:tgtEl>
                                      </p:cBhvr>
                                    </p:animEffect>
                                  </p:childTnLst>
                                </p:cTn>
                              </p:par>
                              <p:par>
                                <p:cTn id="10" presetID="6" presetClass="emph" presetSubtype="0" fill="hold" nodeType="withEffect">
                                  <p:stCondLst>
                                    <p:cond delay="600"/>
                                  </p:stCondLst>
                                  <p:childTnLst>
                                    <p:animScale>
                                      <p:cBhvr>
                                        <p:cTn id="11" dur="100" fill="hold"/>
                                        <p:tgtEl>
                                          <p:spTgt spid="6"/>
                                        </p:tgtEl>
                                      </p:cBhvr>
                                      <p:by x="110000" y="110000"/>
                                    </p:animScale>
                                  </p:childTnLst>
                                </p:cTn>
                              </p:par>
                              <p:par>
                                <p:cTn id="12" presetID="6" presetClass="emph" presetSubtype="0" fill="hold" nodeType="withEffect">
                                  <p:stCondLst>
                                    <p:cond delay="700"/>
                                  </p:stCondLst>
                                  <p:childTnLst>
                                    <p:animScale>
                                      <p:cBhvr>
                                        <p:cTn id="13" dur="200" fill="hold"/>
                                        <p:tgtEl>
                                          <p:spTgt spid="6"/>
                                        </p:tgtEl>
                                      </p:cBhvr>
                                      <p:by x="90000" y="90000"/>
                                    </p:animScale>
                                  </p:childTnLst>
                                </p:cTn>
                              </p:par>
                              <p:par>
                                <p:cTn id="14" presetID="6" presetClass="emph" presetSubtype="0" fill="hold" nodeType="withEffect">
                                  <p:stCondLst>
                                    <p:cond delay="900"/>
                                  </p:stCondLst>
                                  <p:childTnLst>
                                    <p:animScale>
                                      <p:cBhvr>
                                        <p:cTn id="15" dur="100" fill="hold"/>
                                        <p:tgtEl>
                                          <p:spTgt spid="6"/>
                                        </p:tgtEl>
                                      </p:cBhvr>
                                      <p:by x="105000" y="105000"/>
                                    </p:animScale>
                                  </p:childTnLst>
                                </p:cTn>
                              </p:par>
                              <p:par>
                                <p:cTn id="16" presetID="6" presetClass="emph" presetSubtype="0" fill="hold" nodeType="withEffect">
                                  <p:stCondLst>
                                    <p:cond delay="1000"/>
                                  </p:stCondLst>
                                  <p:childTnLst>
                                    <p:animScale>
                                      <p:cBhvr>
                                        <p:cTn id="17" dur="200" fill="hold"/>
                                        <p:tgtEl>
                                          <p:spTgt spid="6"/>
                                        </p:tgtEl>
                                      </p:cBhvr>
                                      <p:by x="95000" y="95000"/>
                                    </p:animScale>
                                  </p:childTnLst>
                                </p:cTn>
                              </p:par>
                            </p:childTnLst>
                          </p:cTn>
                        </p:par>
                        <p:par>
                          <p:cTn id="18" fill="hold">
                            <p:stCondLst>
                              <p:cond delay="120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7" name="矩形 6"/>
          <p:cNvSpPr/>
          <p:nvPr userDrawn="1"/>
        </p:nvSpPr>
        <p:spPr>
          <a:xfrm>
            <a:off x="3" y="2"/>
            <a:ext cx="9144000" cy="6858000"/>
          </a:xfrm>
          <a:prstGeom prst="rect">
            <a:avLst/>
          </a:prstGeom>
          <a:solidFill>
            <a:srgbClr val="F9F7EA"/>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endParaRPr lang="zh-CN" altLang="en-US" dirty="0"/>
          </a:p>
        </p:txBody>
      </p:sp>
      <p:pic>
        <p:nvPicPr>
          <p:cNvPr id="8" name="图片 7"/>
          <p:cNvPicPr>
            <a:picLocks noChangeAspect="1"/>
          </p:cNvPicPr>
          <p:nvPr userDrawn="1"/>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2747241" y="4479204"/>
            <a:ext cx="3601172" cy="2378810"/>
          </a:xfrm>
          <a:prstGeom prst="rect">
            <a:avLst/>
          </a:prstGeom>
          <a:noFill/>
          <a:ln>
            <a:noFill/>
          </a:ln>
        </p:spPr>
      </p:pic>
      <p:sp>
        <p:nvSpPr>
          <p:cNvPr id="9" name="椭圆 8"/>
          <p:cNvSpPr/>
          <p:nvPr userDrawn="1"/>
        </p:nvSpPr>
        <p:spPr>
          <a:xfrm>
            <a:off x="341513" y="1785929"/>
            <a:ext cx="2088474" cy="1656000"/>
          </a:xfrm>
          <a:prstGeom prst="ellipse">
            <a:avLst/>
          </a:prstGeom>
          <a:solidFill>
            <a:srgbClr val="FF8C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r>
              <a:rPr lang="zh-CN" altLang="en-US" sz="2100" b="1" dirty="0">
                <a:latin typeface="微软雅黑" panose="020B0503020204020204" pitchFamily="34" charset="-122"/>
                <a:ea typeface="微软雅黑" panose="020B0503020204020204" pitchFamily="34" charset="-122"/>
              </a:rPr>
              <a:t>组合逻辑电路分析</a:t>
            </a:r>
          </a:p>
        </p:txBody>
      </p:sp>
      <p:sp>
        <p:nvSpPr>
          <p:cNvPr id="10" name="椭圆 9"/>
          <p:cNvSpPr/>
          <p:nvPr userDrawn="1"/>
        </p:nvSpPr>
        <p:spPr>
          <a:xfrm>
            <a:off x="2644190" y="1844832"/>
            <a:ext cx="2034922" cy="1656000"/>
          </a:xfrm>
          <a:prstGeom prst="ellipse">
            <a:avLst/>
          </a:prstGeom>
          <a:solidFill>
            <a:srgbClr val="FF8C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r>
              <a:rPr lang="zh-CN" altLang="en-US" sz="2100" b="1" dirty="0">
                <a:latin typeface="微软雅黑" panose="020B0503020204020204" pitchFamily="34" charset="-122"/>
                <a:ea typeface="微软雅黑" panose="020B0503020204020204" pitchFamily="34" charset="-122"/>
              </a:rPr>
              <a:t>组合逻辑电路设计</a:t>
            </a:r>
          </a:p>
        </p:txBody>
      </p:sp>
      <p:sp>
        <p:nvSpPr>
          <p:cNvPr id="11" name="椭圆 10"/>
          <p:cNvSpPr/>
          <p:nvPr userDrawn="1"/>
        </p:nvSpPr>
        <p:spPr>
          <a:xfrm>
            <a:off x="4839767" y="1857370"/>
            <a:ext cx="1820720" cy="1584562"/>
          </a:xfrm>
          <a:prstGeom prst="ellipse">
            <a:avLst/>
          </a:prstGeom>
          <a:solidFill>
            <a:srgbClr val="FF8C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r>
              <a:rPr lang="zh-CN" altLang="en-US" sz="1700" b="1" dirty="0">
                <a:latin typeface="微软雅黑" panose="020B0503020204020204" pitchFamily="34" charset="-122"/>
                <a:ea typeface="微软雅黑" panose="020B0503020204020204" pitchFamily="34" charset="-122"/>
              </a:rPr>
              <a:t>电路的竞争与冒险</a:t>
            </a:r>
          </a:p>
        </p:txBody>
      </p:sp>
      <p:sp>
        <p:nvSpPr>
          <p:cNvPr id="12" name="椭圆 11"/>
          <p:cNvSpPr/>
          <p:nvPr userDrawn="1"/>
        </p:nvSpPr>
        <p:spPr>
          <a:xfrm>
            <a:off x="6928242" y="1785934"/>
            <a:ext cx="2034922" cy="1584562"/>
          </a:xfrm>
          <a:prstGeom prst="ellipse">
            <a:avLst/>
          </a:prstGeom>
          <a:solidFill>
            <a:srgbClr val="FF8C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r>
              <a:rPr lang="zh-CN" altLang="en-US" sz="2100" b="1" dirty="0">
                <a:latin typeface="微软雅黑" panose="020B0503020204020204" pitchFamily="34" charset="-122"/>
                <a:ea typeface="微软雅黑" panose="020B0503020204020204" pitchFamily="34" charset="-122"/>
              </a:rPr>
              <a:t>常用组合逻辑电路</a:t>
            </a:r>
          </a:p>
        </p:txBody>
      </p:sp>
      <p:grpSp>
        <p:nvGrpSpPr>
          <p:cNvPr id="13" name="组合 12"/>
          <p:cNvGrpSpPr/>
          <p:nvPr userDrawn="1"/>
        </p:nvGrpSpPr>
        <p:grpSpPr>
          <a:xfrm>
            <a:off x="2670812" y="5719060"/>
            <a:ext cx="518842" cy="692152"/>
            <a:chOff x="3927867" y="5719055"/>
            <a:chExt cx="692150" cy="692150"/>
          </a:xfrm>
        </p:grpSpPr>
        <p:sp>
          <p:nvSpPr>
            <p:cNvPr id="14" name="椭圆 13"/>
            <p:cNvSpPr/>
            <p:nvPr/>
          </p:nvSpPr>
          <p:spPr>
            <a:xfrm>
              <a:off x="3927867" y="5719055"/>
              <a:ext cx="692150" cy="692150"/>
            </a:xfrm>
            <a:prstGeom prst="ellipse">
              <a:avLst/>
            </a:prstGeom>
            <a:solidFill>
              <a:schemeClr val="bg1"/>
            </a:solidFill>
            <a:ln w="6350">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Impact" pitchFamily="34" charset="0"/>
              </a:endParaRPr>
            </a:p>
          </p:txBody>
        </p:sp>
        <p:sp>
          <p:nvSpPr>
            <p:cNvPr id="15" name="椭圆 14"/>
            <p:cNvSpPr/>
            <p:nvPr/>
          </p:nvSpPr>
          <p:spPr>
            <a:xfrm>
              <a:off x="4004067" y="5795255"/>
              <a:ext cx="539750" cy="539750"/>
            </a:xfrm>
            <a:prstGeom prst="ellipse">
              <a:avLst/>
            </a:prstGeom>
            <a:solidFill>
              <a:srgbClr val="FF8C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1</a:t>
              </a:r>
              <a:endParaRPr lang="zh-CN" altLang="en-US" dirty="0">
                <a:latin typeface="Impact" pitchFamily="34" charset="0"/>
              </a:endParaRPr>
            </a:p>
          </p:txBody>
        </p:sp>
      </p:grpSp>
      <p:grpSp>
        <p:nvGrpSpPr>
          <p:cNvPr id="16" name="组合 15"/>
          <p:cNvGrpSpPr/>
          <p:nvPr userDrawn="1"/>
        </p:nvGrpSpPr>
        <p:grpSpPr>
          <a:xfrm>
            <a:off x="3675454" y="4390941"/>
            <a:ext cx="518842" cy="692152"/>
            <a:chOff x="5191288" y="4388838"/>
            <a:chExt cx="692150" cy="692150"/>
          </a:xfrm>
        </p:grpSpPr>
        <p:sp>
          <p:nvSpPr>
            <p:cNvPr id="17" name="椭圆 16"/>
            <p:cNvSpPr/>
            <p:nvPr/>
          </p:nvSpPr>
          <p:spPr>
            <a:xfrm>
              <a:off x="5191288" y="4388838"/>
              <a:ext cx="692150" cy="692150"/>
            </a:xfrm>
            <a:prstGeom prst="ellipse">
              <a:avLst/>
            </a:prstGeom>
            <a:solidFill>
              <a:schemeClr val="bg1"/>
            </a:solidFill>
            <a:ln w="6350">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Impact" pitchFamily="34" charset="0"/>
              </a:endParaRPr>
            </a:p>
          </p:txBody>
        </p:sp>
        <p:sp>
          <p:nvSpPr>
            <p:cNvPr id="18" name="椭圆 17"/>
            <p:cNvSpPr/>
            <p:nvPr/>
          </p:nvSpPr>
          <p:spPr>
            <a:xfrm>
              <a:off x="5267488" y="4465038"/>
              <a:ext cx="539750" cy="539750"/>
            </a:xfrm>
            <a:prstGeom prst="ellipse">
              <a:avLst/>
            </a:prstGeom>
            <a:solidFill>
              <a:srgbClr val="FF8C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2</a:t>
              </a:r>
              <a:endParaRPr lang="zh-CN" altLang="en-US" dirty="0">
                <a:latin typeface="Impact" pitchFamily="34" charset="0"/>
              </a:endParaRPr>
            </a:p>
          </p:txBody>
        </p:sp>
      </p:grpSp>
      <p:grpSp>
        <p:nvGrpSpPr>
          <p:cNvPr id="19" name="组合 18"/>
          <p:cNvGrpSpPr/>
          <p:nvPr userDrawn="1"/>
        </p:nvGrpSpPr>
        <p:grpSpPr>
          <a:xfrm>
            <a:off x="4887375" y="4390941"/>
            <a:ext cx="518842" cy="692152"/>
            <a:chOff x="6884827" y="4388838"/>
            <a:chExt cx="692150" cy="692150"/>
          </a:xfrm>
        </p:grpSpPr>
        <p:sp>
          <p:nvSpPr>
            <p:cNvPr id="20" name="椭圆 19"/>
            <p:cNvSpPr/>
            <p:nvPr/>
          </p:nvSpPr>
          <p:spPr>
            <a:xfrm>
              <a:off x="6884827" y="4388838"/>
              <a:ext cx="692150" cy="692150"/>
            </a:xfrm>
            <a:prstGeom prst="ellipse">
              <a:avLst/>
            </a:prstGeom>
            <a:solidFill>
              <a:schemeClr val="bg1"/>
            </a:solidFill>
            <a:ln w="6350">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Impact" pitchFamily="34" charset="0"/>
              </a:endParaRPr>
            </a:p>
          </p:txBody>
        </p:sp>
        <p:sp>
          <p:nvSpPr>
            <p:cNvPr id="21" name="椭圆 20"/>
            <p:cNvSpPr/>
            <p:nvPr/>
          </p:nvSpPr>
          <p:spPr>
            <a:xfrm>
              <a:off x="6957852" y="4465038"/>
              <a:ext cx="539750" cy="539750"/>
            </a:xfrm>
            <a:prstGeom prst="ellipse">
              <a:avLst/>
            </a:prstGeom>
            <a:solidFill>
              <a:srgbClr val="FF8C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3</a:t>
              </a:r>
              <a:endParaRPr lang="zh-CN" altLang="en-US" dirty="0">
                <a:latin typeface="Impact" pitchFamily="34" charset="0"/>
              </a:endParaRPr>
            </a:p>
          </p:txBody>
        </p:sp>
      </p:grpSp>
      <p:grpSp>
        <p:nvGrpSpPr>
          <p:cNvPr id="22" name="组合 21"/>
          <p:cNvGrpSpPr/>
          <p:nvPr userDrawn="1"/>
        </p:nvGrpSpPr>
        <p:grpSpPr>
          <a:xfrm>
            <a:off x="5887360" y="5719060"/>
            <a:ext cx="520032" cy="692152"/>
            <a:chOff x="8218831" y="5719055"/>
            <a:chExt cx="693737" cy="692150"/>
          </a:xfrm>
        </p:grpSpPr>
        <p:sp>
          <p:nvSpPr>
            <p:cNvPr id="23" name="椭圆 22"/>
            <p:cNvSpPr/>
            <p:nvPr/>
          </p:nvSpPr>
          <p:spPr>
            <a:xfrm>
              <a:off x="8218831" y="5719055"/>
              <a:ext cx="693737" cy="692150"/>
            </a:xfrm>
            <a:prstGeom prst="ellipse">
              <a:avLst/>
            </a:prstGeom>
            <a:solidFill>
              <a:schemeClr val="bg1"/>
            </a:solidFill>
            <a:ln w="6350">
              <a:solidFill>
                <a:srgbClr val="FF8C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latin typeface="Impact" pitchFamily="34" charset="0"/>
              </a:endParaRPr>
            </a:p>
          </p:txBody>
        </p:sp>
        <p:sp>
          <p:nvSpPr>
            <p:cNvPr id="24" name="椭圆 23"/>
            <p:cNvSpPr/>
            <p:nvPr/>
          </p:nvSpPr>
          <p:spPr>
            <a:xfrm>
              <a:off x="8295824" y="5795255"/>
              <a:ext cx="539750" cy="539750"/>
            </a:xfrm>
            <a:prstGeom prst="ellipse">
              <a:avLst/>
            </a:prstGeom>
            <a:solidFill>
              <a:srgbClr val="FF8C00"/>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Impact" pitchFamily="34" charset="0"/>
                </a:rPr>
                <a:t>4</a:t>
              </a:r>
              <a:endParaRPr lang="zh-CN" altLang="en-US" dirty="0">
                <a:latin typeface="Impact" pitchFamily="34" charset="0"/>
              </a:endParaRPr>
            </a:p>
          </p:txBody>
        </p:sp>
      </p:grpSp>
      <p:sp>
        <p:nvSpPr>
          <p:cNvPr id="25" name="任意多边形 24"/>
          <p:cNvSpPr/>
          <p:nvPr userDrawn="1"/>
        </p:nvSpPr>
        <p:spPr>
          <a:xfrm rot="5400000">
            <a:off x="5871960" y="3875552"/>
            <a:ext cx="2663159" cy="1484324"/>
          </a:xfrm>
          <a:custGeom>
            <a:avLst/>
            <a:gdLst>
              <a:gd name="connsiteX0" fmla="*/ 1799772 w 1799772"/>
              <a:gd name="connsiteY0" fmla="*/ 232228 h 232228"/>
              <a:gd name="connsiteX1" fmla="*/ 1524000 w 1799772"/>
              <a:gd name="connsiteY1" fmla="*/ 0 h 232228"/>
              <a:gd name="connsiteX2" fmla="*/ 0 w 1799772"/>
              <a:gd name="connsiteY2" fmla="*/ 0 h 232228"/>
            </a:gdLst>
            <a:ahLst/>
            <a:cxnLst>
              <a:cxn ang="0">
                <a:pos x="connsiteX0" y="connsiteY0"/>
              </a:cxn>
              <a:cxn ang="0">
                <a:pos x="connsiteX1" y="connsiteY1"/>
              </a:cxn>
              <a:cxn ang="0">
                <a:pos x="connsiteX2" y="connsiteY2"/>
              </a:cxn>
            </a:cxnLst>
            <a:rect l="l" t="t" r="r" b="b"/>
            <a:pathLst>
              <a:path w="1799772" h="232228">
                <a:moveTo>
                  <a:pt x="1799772" y="232228"/>
                </a:moveTo>
                <a:lnTo>
                  <a:pt x="1524000" y="0"/>
                </a:lnTo>
                <a:lnTo>
                  <a:pt x="0" y="0"/>
                </a:lnTo>
              </a:path>
            </a:pathLst>
          </a:custGeom>
          <a:noFill/>
          <a:ln w="19050">
            <a:solidFill>
              <a:srgbClr val="FF9500"/>
            </a:solid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anchor="ctr"/>
          <a:lstStyle/>
          <a:p>
            <a:pPr lvl="0" algn="ctr"/>
            <a:endParaRPr lang="zh-CN" altLang="en-US"/>
          </a:p>
        </p:txBody>
      </p:sp>
      <p:sp>
        <p:nvSpPr>
          <p:cNvPr id="26" name="任意多边形 25"/>
          <p:cNvSpPr/>
          <p:nvPr userDrawn="1"/>
        </p:nvSpPr>
        <p:spPr>
          <a:xfrm rot="5400000">
            <a:off x="2991931" y="3920185"/>
            <a:ext cx="1285883" cy="160652"/>
          </a:xfrm>
          <a:custGeom>
            <a:avLst/>
            <a:gdLst>
              <a:gd name="connsiteX0" fmla="*/ 740229 w 740229"/>
              <a:gd name="connsiteY0" fmla="*/ 0 h 406400"/>
              <a:gd name="connsiteX1" fmla="*/ 580572 w 740229"/>
              <a:gd name="connsiteY1" fmla="*/ 406400 h 406400"/>
              <a:gd name="connsiteX2" fmla="*/ 0 w 740229"/>
              <a:gd name="connsiteY2" fmla="*/ 406400 h 406400"/>
            </a:gdLst>
            <a:ahLst/>
            <a:cxnLst>
              <a:cxn ang="0">
                <a:pos x="connsiteX0" y="connsiteY0"/>
              </a:cxn>
              <a:cxn ang="0">
                <a:pos x="connsiteX1" y="connsiteY1"/>
              </a:cxn>
              <a:cxn ang="0">
                <a:pos x="connsiteX2" y="connsiteY2"/>
              </a:cxn>
            </a:cxnLst>
            <a:rect l="l" t="t" r="r" b="b"/>
            <a:pathLst>
              <a:path w="740229" h="406400">
                <a:moveTo>
                  <a:pt x="740229" y="0"/>
                </a:moveTo>
                <a:lnTo>
                  <a:pt x="580572" y="406400"/>
                </a:lnTo>
                <a:lnTo>
                  <a:pt x="0" y="406400"/>
                </a:lnTo>
              </a:path>
            </a:pathLst>
          </a:custGeom>
          <a:noFill/>
          <a:ln w="19050">
            <a:solidFill>
              <a:srgbClr val="FF9500"/>
            </a:solid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anchor="ctr"/>
          <a:lstStyle/>
          <a:p>
            <a:pPr lvl="0" algn="ctr"/>
            <a:endParaRPr lang="zh-CN" altLang="en-US"/>
          </a:p>
        </p:txBody>
      </p:sp>
      <p:sp>
        <p:nvSpPr>
          <p:cNvPr id="28" name="任意多边形 27"/>
          <p:cNvSpPr/>
          <p:nvPr userDrawn="1"/>
        </p:nvSpPr>
        <p:spPr>
          <a:xfrm rot="5400000" flipV="1">
            <a:off x="617482" y="3920521"/>
            <a:ext cx="2714644" cy="1445866"/>
          </a:xfrm>
          <a:custGeom>
            <a:avLst/>
            <a:gdLst>
              <a:gd name="connsiteX0" fmla="*/ 1799772 w 1799772"/>
              <a:gd name="connsiteY0" fmla="*/ 232228 h 232228"/>
              <a:gd name="connsiteX1" fmla="*/ 1524000 w 1799772"/>
              <a:gd name="connsiteY1" fmla="*/ 0 h 232228"/>
              <a:gd name="connsiteX2" fmla="*/ 0 w 1799772"/>
              <a:gd name="connsiteY2" fmla="*/ 0 h 232228"/>
            </a:gdLst>
            <a:ahLst/>
            <a:cxnLst>
              <a:cxn ang="0">
                <a:pos x="connsiteX0" y="connsiteY0"/>
              </a:cxn>
              <a:cxn ang="0">
                <a:pos x="connsiteX1" y="connsiteY1"/>
              </a:cxn>
              <a:cxn ang="0">
                <a:pos x="connsiteX2" y="connsiteY2"/>
              </a:cxn>
            </a:cxnLst>
            <a:rect l="l" t="t" r="r" b="b"/>
            <a:pathLst>
              <a:path w="1799772" h="232228">
                <a:moveTo>
                  <a:pt x="1799772" y="232228"/>
                </a:moveTo>
                <a:lnTo>
                  <a:pt x="1524000" y="0"/>
                </a:lnTo>
                <a:lnTo>
                  <a:pt x="0" y="0"/>
                </a:lnTo>
              </a:path>
            </a:pathLst>
          </a:custGeom>
          <a:noFill/>
          <a:ln w="19050">
            <a:solidFill>
              <a:srgbClr val="FF9500"/>
            </a:solid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anchor="ctr"/>
          <a:lstStyle/>
          <a:p>
            <a:pPr algn="ctr">
              <a:defRPr/>
            </a:pPr>
            <a:endParaRPr lang="zh-CN" altLang="en-US"/>
          </a:p>
        </p:txBody>
      </p:sp>
      <p:sp>
        <p:nvSpPr>
          <p:cNvPr id="30" name="TextBox 15"/>
          <p:cNvSpPr txBox="1"/>
          <p:nvPr userDrawn="1"/>
        </p:nvSpPr>
        <p:spPr>
          <a:xfrm>
            <a:off x="3934884" y="5957769"/>
            <a:ext cx="1241490" cy="253940"/>
          </a:xfrm>
          <a:prstGeom prst="rect">
            <a:avLst/>
          </a:prstGeom>
          <a:noFill/>
        </p:spPr>
        <p:txBody>
          <a:bodyPr wrap="square" lIns="68603" tIns="34302" rIns="68603" bIns="34302" rtlCol="0">
            <a:spAutoFit/>
          </a:bodyPr>
          <a:lstStyle/>
          <a:p>
            <a:pPr algn="ctr"/>
            <a:r>
              <a:rPr lang="en-US" altLang="zh-CN" sz="1200" dirty="0">
                <a:solidFill>
                  <a:schemeClr val="tx1">
                    <a:lumMod val="65000"/>
                    <a:lumOff val="35000"/>
                  </a:schemeClr>
                </a:solidFill>
                <a:latin typeface="Agency FB" panose="020B0503020202020204" pitchFamily="34" charset="0"/>
                <a:ea typeface="Adobe 宋体 Std L" pitchFamily="18" charset="-122"/>
              </a:rPr>
              <a:t>Contents Page</a:t>
            </a:r>
            <a:endParaRPr lang="zh-CN" altLang="en-US" sz="1200" dirty="0">
              <a:solidFill>
                <a:schemeClr val="tx1">
                  <a:lumMod val="65000"/>
                  <a:lumOff val="35000"/>
                </a:schemeClr>
              </a:solidFill>
              <a:latin typeface="Agency FB" panose="020B0503020202020204" pitchFamily="34" charset="0"/>
              <a:ea typeface="Adobe 宋体 Std L" pitchFamily="18" charset="-122"/>
            </a:endParaRPr>
          </a:p>
        </p:txBody>
      </p:sp>
      <p:sp>
        <p:nvSpPr>
          <p:cNvPr id="31" name="文本框 13"/>
          <p:cNvSpPr txBox="1"/>
          <p:nvPr userDrawn="1"/>
        </p:nvSpPr>
        <p:spPr>
          <a:xfrm>
            <a:off x="3934884" y="5517241"/>
            <a:ext cx="1241490" cy="330884"/>
          </a:xfrm>
          <a:prstGeom prst="rect">
            <a:avLst/>
          </a:prstGeom>
          <a:noFill/>
        </p:spPr>
        <p:txBody>
          <a:bodyPr wrap="square" lIns="68603" tIns="34302" rIns="68603" bIns="34302" rtlCol="0">
            <a:spAutoFit/>
          </a:bodyPr>
          <a:lstStyle/>
          <a:p>
            <a:pPr algn="ctr"/>
            <a:r>
              <a:rPr lang="zh-CN" altLang="en-US" sz="1700" b="1" dirty="0">
                <a:solidFill>
                  <a:schemeClr val="tx1">
                    <a:lumMod val="65000"/>
                    <a:lumOff val="35000"/>
                  </a:schemeClr>
                </a:solidFill>
                <a:ea typeface="微软雅黑"/>
              </a:rPr>
              <a:t>目录页</a:t>
            </a:r>
          </a:p>
        </p:txBody>
      </p:sp>
      <p:sp>
        <p:nvSpPr>
          <p:cNvPr id="33" name="任意多边形 32"/>
          <p:cNvSpPr/>
          <p:nvPr userDrawn="1"/>
        </p:nvSpPr>
        <p:spPr>
          <a:xfrm rot="5400000" flipV="1">
            <a:off x="4884035" y="3777365"/>
            <a:ext cx="1357322" cy="374854"/>
          </a:xfrm>
          <a:custGeom>
            <a:avLst/>
            <a:gdLst>
              <a:gd name="connsiteX0" fmla="*/ 740229 w 740229"/>
              <a:gd name="connsiteY0" fmla="*/ 0 h 406400"/>
              <a:gd name="connsiteX1" fmla="*/ 580572 w 740229"/>
              <a:gd name="connsiteY1" fmla="*/ 406400 h 406400"/>
              <a:gd name="connsiteX2" fmla="*/ 0 w 740229"/>
              <a:gd name="connsiteY2" fmla="*/ 406400 h 406400"/>
            </a:gdLst>
            <a:ahLst/>
            <a:cxnLst>
              <a:cxn ang="0">
                <a:pos x="connsiteX0" y="connsiteY0"/>
              </a:cxn>
              <a:cxn ang="0">
                <a:pos x="connsiteX1" y="connsiteY1"/>
              </a:cxn>
              <a:cxn ang="0">
                <a:pos x="connsiteX2" y="connsiteY2"/>
              </a:cxn>
            </a:cxnLst>
            <a:rect l="l" t="t" r="r" b="b"/>
            <a:pathLst>
              <a:path w="740229" h="406400">
                <a:moveTo>
                  <a:pt x="740229" y="0"/>
                </a:moveTo>
                <a:lnTo>
                  <a:pt x="580572" y="406400"/>
                </a:lnTo>
                <a:lnTo>
                  <a:pt x="0" y="406400"/>
                </a:lnTo>
              </a:path>
            </a:pathLst>
          </a:custGeom>
          <a:noFill/>
          <a:ln w="19050">
            <a:solidFill>
              <a:srgbClr val="FF9500"/>
            </a:solid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anchor="ctr"/>
          <a:lstStyle/>
          <a:p>
            <a:pPr lvl="0" algn="ctr"/>
            <a:endParaRPr lang="zh-CN" altLang="en-US"/>
          </a:p>
        </p:txBody>
      </p:sp>
      <p:sp>
        <p:nvSpPr>
          <p:cNvPr id="36" name="椭圆 1"/>
          <p:cNvSpPr/>
          <p:nvPr userDrawn="1"/>
        </p:nvSpPr>
        <p:spPr>
          <a:xfrm>
            <a:off x="4275133" y="6453337"/>
            <a:ext cx="593757" cy="404665"/>
          </a:xfrm>
          <a:custGeom>
            <a:avLst/>
            <a:gdLst/>
            <a:ahLst/>
            <a:cxnLst/>
            <a:rect l="l" t="t" r="r" b="b"/>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lvl="0" algn="ctr"/>
            <a:endParaRPr lang="zh-CN" altLang="en-US"/>
          </a:p>
        </p:txBody>
      </p:sp>
      <p:sp>
        <p:nvSpPr>
          <p:cNvPr id="37" name="TextBox 15"/>
          <p:cNvSpPr txBox="1"/>
          <p:nvPr userDrawn="1"/>
        </p:nvSpPr>
        <p:spPr>
          <a:xfrm>
            <a:off x="4328227" y="6519449"/>
            <a:ext cx="487569" cy="253940"/>
          </a:xfrm>
          <a:prstGeom prst="rect">
            <a:avLst/>
          </a:prstGeom>
          <a:noFill/>
        </p:spPr>
        <p:txBody>
          <a:bodyPr wrap="square" lIns="68603" tIns="34302" rIns="68603" bIns="34302" rtlCol="0">
            <a:spAutoFit/>
          </a:bodyPr>
          <a:lstStyle/>
          <a:p>
            <a:pPr algn="ctr"/>
            <a:fld id="{2EEF1883-7A0E-4F66-9932-E581691AD397}" type="slidenum">
              <a:rPr lang="zh-CN" altLang="en-US" sz="12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2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7" name="矩形 6"/>
          <p:cNvSpPr/>
          <p:nvPr userDrawn="1"/>
        </p:nvSpPr>
        <p:spPr>
          <a:xfrm>
            <a:off x="3" y="2"/>
            <a:ext cx="9144000" cy="6858000"/>
          </a:xfrm>
          <a:prstGeom prst="rect">
            <a:avLst/>
          </a:prstGeom>
          <a:solidFill>
            <a:srgbClr val="F9F7EA"/>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endParaRPr lang="zh-CN" altLang="en-US" dirty="0"/>
          </a:p>
        </p:txBody>
      </p:sp>
      <p:sp>
        <p:nvSpPr>
          <p:cNvPr id="13" name="矩形 12"/>
          <p:cNvSpPr/>
          <p:nvPr userDrawn="1"/>
        </p:nvSpPr>
        <p:spPr>
          <a:xfrm>
            <a:off x="3" y="2"/>
            <a:ext cx="9144000" cy="6858000"/>
          </a:xfrm>
          <a:prstGeom prst="rect">
            <a:avLst/>
          </a:prstGeom>
          <a:solidFill>
            <a:srgbClr val="F9F7EA"/>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endParaRPr lang="zh-CN" altLang="en-US" dirty="0"/>
          </a:p>
        </p:txBody>
      </p:sp>
      <p:pic>
        <p:nvPicPr>
          <p:cNvPr id="14" name="图片 13"/>
          <p:cNvPicPr>
            <a:picLocks noChangeAspect="1"/>
          </p:cNvPicPr>
          <p:nvPr userDrawn="1"/>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2747241" y="4479204"/>
            <a:ext cx="3601172" cy="2378810"/>
          </a:xfrm>
          <a:prstGeom prst="rect">
            <a:avLst/>
          </a:prstGeom>
          <a:noFill/>
          <a:ln>
            <a:noFill/>
          </a:ln>
        </p:spPr>
      </p:pic>
      <p:sp>
        <p:nvSpPr>
          <p:cNvPr id="36" name="TextBox 15"/>
          <p:cNvSpPr txBox="1"/>
          <p:nvPr userDrawn="1"/>
        </p:nvSpPr>
        <p:spPr>
          <a:xfrm>
            <a:off x="3934884" y="5957769"/>
            <a:ext cx="1241490" cy="253940"/>
          </a:xfrm>
          <a:prstGeom prst="rect">
            <a:avLst/>
          </a:prstGeom>
          <a:noFill/>
        </p:spPr>
        <p:txBody>
          <a:bodyPr wrap="square" lIns="68603" tIns="34302" rIns="68603" bIns="34302" rtlCol="0">
            <a:spAutoFit/>
          </a:bodyPr>
          <a:lstStyle/>
          <a:p>
            <a:pPr algn="ctr"/>
            <a:r>
              <a:rPr lang="en-US" altLang="zh-CN" sz="1200" dirty="0">
                <a:solidFill>
                  <a:schemeClr val="tx1">
                    <a:lumMod val="65000"/>
                    <a:lumOff val="35000"/>
                  </a:schemeClr>
                </a:solidFill>
                <a:latin typeface="Agency FB" panose="020B0503020202020204" pitchFamily="34" charset="0"/>
                <a:ea typeface="Adobe 宋体 Std L" pitchFamily="18" charset="-122"/>
              </a:rPr>
              <a:t>Transition Page</a:t>
            </a:r>
          </a:p>
        </p:txBody>
      </p:sp>
      <p:sp>
        <p:nvSpPr>
          <p:cNvPr id="37" name="文本框 13"/>
          <p:cNvSpPr txBox="1"/>
          <p:nvPr userDrawn="1"/>
        </p:nvSpPr>
        <p:spPr>
          <a:xfrm>
            <a:off x="3934884" y="5517241"/>
            <a:ext cx="1241490" cy="330884"/>
          </a:xfrm>
          <a:prstGeom prst="rect">
            <a:avLst/>
          </a:prstGeom>
          <a:noFill/>
        </p:spPr>
        <p:txBody>
          <a:bodyPr wrap="square" lIns="68603" tIns="34302" rIns="68603" bIns="34302" rtlCol="0">
            <a:spAutoFit/>
          </a:bodyPr>
          <a:lstStyle/>
          <a:p>
            <a:pPr algn="ctr"/>
            <a:r>
              <a:rPr lang="zh-CN" altLang="en-US" sz="1700" b="1" dirty="0">
                <a:solidFill>
                  <a:schemeClr val="tx1">
                    <a:lumMod val="65000"/>
                    <a:lumOff val="35000"/>
                  </a:schemeClr>
                </a:solidFill>
                <a:ea typeface="微软雅黑"/>
              </a:rPr>
              <a:t>过渡页</a:t>
            </a:r>
          </a:p>
        </p:txBody>
      </p:sp>
      <p:sp>
        <p:nvSpPr>
          <p:cNvPr id="39" name="椭圆 1"/>
          <p:cNvSpPr/>
          <p:nvPr userDrawn="1"/>
        </p:nvSpPr>
        <p:spPr>
          <a:xfrm>
            <a:off x="4275133" y="6453337"/>
            <a:ext cx="593757" cy="404665"/>
          </a:xfrm>
          <a:custGeom>
            <a:avLst/>
            <a:gdLst/>
            <a:ahLst/>
            <a:cxnLst/>
            <a:rect l="l" t="t" r="r" b="b"/>
            <a:pathLst>
              <a:path w="792088" h="404664">
                <a:moveTo>
                  <a:pt x="396044" y="0"/>
                </a:moveTo>
                <a:cubicBezTo>
                  <a:pt x="614773" y="0"/>
                  <a:pt x="792088" y="177315"/>
                  <a:pt x="792088" y="396044"/>
                </a:cubicBezTo>
                <a:lnTo>
                  <a:pt x="791219" y="404664"/>
                </a:lnTo>
                <a:lnTo>
                  <a:pt x="869" y="404664"/>
                </a:lnTo>
                <a:cubicBezTo>
                  <a:pt x="31" y="401809"/>
                  <a:pt x="0" y="398930"/>
                  <a:pt x="0" y="396044"/>
                </a:cubicBezTo>
                <a:cubicBezTo>
                  <a:pt x="0" y="177315"/>
                  <a:pt x="177315" y="0"/>
                  <a:pt x="396044" y="0"/>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lvl="0" algn="ctr"/>
            <a:endParaRPr lang="zh-CN" altLang="en-US"/>
          </a:p>
        </p:txBody>
      </p:sp>
      <p:sp>
        <p:nvSpPr>
          <p:cNvPr id="40" name="TextBox 15"/>
          <p:cNvSpPr txBox="1"/>
          <p:nvPr userDrawn="1"/>
        </p:nvSpPr>
        <p:spPr>
          <a:xfrm>
            <a:off x="4328227" y="6519449"/>
            <a:ext cx="487569" cy="253940"/>
          </a:xfrm>
          <a:prstGeom prst="rect">
            <a:avLst/>
          </a:prstGeom>
          <a:noFill/>
        </p:spPr>
        <p:txBody>
          <a:bodyPr wrap="square" lIns="68603" tIns="34302" rIns="68603" bIns="34302" rtlCol="0">
            <a:spAutoFit/>
          </a:bodyPr>
          <a:lstStyle/>
          <a:p>
            <a:pPr algn="ctr"/>
            <a:fld id="{2EEF1883-7A0E-4F66-9932-E581691AD397}" type="slidenum">
              <a:rPr lang="zh-CN" altLang="en-US" sz="12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2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第一章">
    <p:spTree>
      <p:nvGrpSpPr>
        <p:cNvPr id="1" name=""/>
        <p:cNvGrpSpPr/>
        <p:nvPr/>
      </p:nvGrpSpPr>
      <p:grpSpPr>
        <a:xfrm>
          <a:off x="0" y="0"/>
          <a:ext cx="0" cy="0"/>
          <a:chOff x="0" y="0"/>
          <a:chExt cx="0" cy="0"/>
        </a:xfrm>
      </p:grpSpPr>
      <p:sp>
        <p:nvSpPr>
          <p:cNvPr id="4" name="矩形 3"/>
          <p:cNvSpPr/>
          <p:nvPr userDrawn="1"/>
        </p:nvSpPr>
        <p:spPr>
          <a:xfrm>
            <a:off x="3179689" y="357178"/>
            <a:ext cx="1552969" cy="432047"/>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603" tIns="34302" rIns="68603" bIns="34302" numCol="1" spcCol="0" rtlCol="0" fromWordArt="0" anchor="ctr" anchorCtr="0" forceAA="0" compatLnSpc="1">
            <a:prstTxWarp prst="textNoShape">
              <a:avLst/>
            </a:prstTxWarp>
            <a:noAutofit/>
          </a:bodyPr>
          <a:lstStyle/>
          <a:p>
            <a:pPr lvl="0" algn="ctr"/>
            <a:r>
              <a:rPr lang="zh-CN" altLang="en-US" dirty="0">
                <a:latin typeface="微软雅黑" panose="020B0503020204020204" pitchFamily="34" charset="-122"/>
                <a:ea typeface="微软雅黑" panose="020B0503020204020204" pitchFamily="34" charset="-122"/>
              </a:rPr>
              <a:t>组合逻辑电路分析</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bg>
      <p:bgPr>
        <a:solidFill>
          <a:srgbClr val="FFF9EF"/>
        </a:solidFill>
        <a:effectLst/>
      </p:bgPr>
    </p:bg>
    <p:spTree>
      <p:nvGrpSpPr>
        <p:cNvPr id="1" name=""/>
        <p:cNvGrpSpPr/>
        <p:nvPr/>
      </p:nvGrpSpPr>
      <p:grpSpPr>
        <a:xfrm>
          <a:off x="0" y="0"/>
          <a:ext cx="0" cy="0"/>
          <a:chOff x="0" y="0"/>
          <a:chExt cx="0" cy="0"/>
        </a:xfrm>
      </p:grpSpPr>
      <p:sp>
        <p:nvSpPr>
          <p:cNvPr id="4" name="矩形 3"/>
          <p:cNvSpPr/>
          <p:nvPr userDrawn="1"/>
        </p:nvSpPr>
        <p:spPr>
          <a:xfrm>
            <a:off x="4679104" y="357178"/>
            <a:ext cx="1552969" cy="432047"/>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lvl="0" algn="ctr"/>
            <a:r>
              <a:rPr lang="zh-CN" altLang="en-US" b="0" dirty="0">
                <a:latin typeface="微软雅黑" pitchFamily="34" charset="-122"/>
                <a:ea typeface="微软雅黑" pitchFamily="34" charset="-122"/>
              </a:rPr>
              <a:t>组合逻辑电路设计</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矩形 3"/>
          <p:cNvSpPr/>
          <p:nvPr userDrawn="1"/>
        </p:nvSpPr>
        <p:spPr>
          <a:xfrm>
            <a:off x="6178525" y="357168"/>
            <a:ext cx="1338765" cy="432048"/>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lvl="0" algn="ctr"/>
            <a:r>
              <a:rPr lang="zh-CN" altLang="en-US" b="0" dirty="0">
                <a:latin typeface="微软雅黑" pitchFamily="34" charset="-122"/>
                <a:ea typeface="微软雅黑" pitchFamily="34" charset="-122"/>
              </a:rPr>
              <a:t>电路竞争与冒险</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矩形 3"/>
          <p:cNvSpPr/>
          <p:nvPr userDrawn="1"/>
        </p:nvSpPr>
        <p:spPr>
          <a:xfrm>
            <a:off x="7517293" y="357178"/>
            <a:ext cx="1626717" cy="432047"/>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lvl="0" algn="ctr"/>
            <a:r>
              <a:rPr lang="zh-CN" altLang="en-US" b="0" dirty="0">
                <a:latin typeface="微软雅黑" pitchFamily="34" charset="-122"/>
                <a:ea typeface="微软雅黑" pitchFamily="34" charset="-122"/>
              </a:rPr>
              <a:t>常用组合逻辑电路</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sp>
        <p:nvSpPr>
          <p:cNvPr id="23" name="矩形 22"/>
          <p:cNvSpPr/>
          <p:nvPr userDrawn="1"/>
        </p:nvSpPr>
        <p:spPr>
          <a:xfrm>
            <a:off x="3" y="2"/>
            <a:ext cx="9144000" cy="6858000"/>
          </a:xfrm>
          <a:prstGeom prst="rect">
            <a:avLst/>
          </a:prstGeom>
          <a:solidFill>
            <a:srgbClr val="F9F7EA"/>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endParaRPr lang="zh-CN" altLang="en-US" dirty="0"/>
          </a:p>
        </p:txBody>
      </p:sp>
      <p:sp>
        <p:nvSpPr>
          <p:cNvPr id="11" name="TextBox 3"/>
          <p:cNvSpPr txBox="1"/>
          <p:nvPr userDrawn="1"/>
        </p:nvSpPr>
        <p:spPr>
          <a:xfrm>
            <a:off x="3492450" y="2298711"/>
            <a:ext cx="5073920" cy="700216"/>
          </a:xfrm>
          <a:prstGeom prst="rect">
            <a:avLst/>
          </a:prstGeom>
          <a:noFill/>
        </p:spPr>
        <p:txBody>
          <a:bodyPr wrap="square" lIns="68603" tIns="34302" rIns="68603" bIns="34302" rtlCol="0" anchor="ct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defPPr>
              <a:defRPr lang="zh-CN"/>
            </a:defPPr>
            <a:lvl1pPr lvl="0">
              <a:defRPr sz="8000" spc="50">
                <a:ln w="11430"/>
                <a:solidFill>
                  <a:srgbClr val="CD1F06"/>
                </a:solidFill>
                <a:effectLst>
                  <a:outerShdw blurRad="38100" dist="38100" dir="2700000" algn="tl">
                    <a:srgbClr val="000000">
                      <a:alpha val="43137"/>
                    </a:srgbClr>
                  </a:outerShdw>
                </a:effectLst>
                <a:latin typeface="华康俪金黑W8(P)" pitchFamily="34" charset="-122"/>
                <a:ea typeface="华康俪金黑W8(P)" pitchFamily="34" charset="-122"/>
                <a:cs typeface="经典繁仿黑" pitchFamily="49" charset="-122"/>
              </a:defRPr>
            </a:lvl1pPr>
          </a:lstStyle>
          <a:p>
            <a:pPr lvl="0"/>
            <a:r>
              <a:rPr lang="zh-CN" altLang="en-US" sz="4100" dirty="0">
                <a:solidFill>
                  <a:srgbClr val="5C3F41"/>
                </a:solidFill>
              </a:rPr>
              <a:t>洗尽铅华，求真务实！</a:t>
            </a:r>
          </a:p>
        </p:txBody>
      </p:sp>
      <p:pic>
        <p:nvPicPr>
          <p:cNvPr id="12" name="Picture 6" descr="C:\Documents and Settings\tdz\桌面\未标题-2.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625989" y="3501010"/>
            <a:ext cx="261923" cy="39599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54">
            <a:hlinkClick r:id="rId3"/>
          </p:cNvPr>
          <p:cNvSpPr txBox="1">
            <a:spLocks noChangeArrowheads="1"/>
          </p:cNvSpPr>
          <p:nvPr userDrawn="1"/>
        </p:nvSpPr>
        <p:spPr bwMode="auto">
          <a:xfrm>
            <a:off x="4974496" y="3523400"/>
            <a:ext cx="2675440" cy="351235"/>
          </a:xfrm>
          <a:prstGeom prst="rect">
            <a:avLst/>
          </a:prstGeom>
          <a:noFill/>
          <a:ln w="9525">
            <a:noFill/>
            <a:miter lim="800000"/>
            <a:headEnd/>
            <a:tailEnd/>
          </a:ln>
        </p:spPr>
        <p:txBody>
          <a:bodyPr lIns="68586" tIns="34291" rIns="68586" bIns="34291" anchor="ctr"/>
          <a:lstStyle/>
          <a:p>
            <a:pPr marL="0" algn="l" defTabSz="686025" rtl="0" eaLnBrk="1" fontAlgn="base" latinLnBrk="0" hangingPunct="1">
              <a:spcBef>
                <a:spcPct val="50000"/>
              </a:spcBef>
              <a:spcAft>
                <a:spcPct val="0"/>
              </a:spcAft>
            </a:pPr>
            <a:r>
              <a:rPr lang="en-US" altLang="zh-CN" sz="1500" kern="1200" dirty="0">
                <a:solidFill>
                  <a:schemeClr val="tx1">
                    <a:lumMod val="65000"/>
                    <a:lumOff val="35000"/>
                  </a:schemeClr>
                </a:solidFill>
                <a:latin typeface="微软雅黑" pitchFamily="34" charset="-122"/>
                <a:ea typeface="微软雅黑" pitchFamily="34" charset="-122"/>
                <a:cs typeface="+mn-cs"/>
              </a:rPr>
              <a:t>378220404@qq.com</a:t>
            </a:r>
          </a:p>
        </p:txBody>
      </p:sp>
      <p:pic>
        <p:nvPicPr>
          <p:cNvPr id="15" name="Picture 3" descr="C:\Documents and Settings\tdz\桌面\未标题-2.png"/>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4625986" y="4625846"/>
            <a:ext cx="296844" cy="35625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3" descr="C:\Users\user\Desktop\未标题-4 拷贝.png"/>
          <p:cNvPicPr>
            <a:picLocks noChangeAspect="1" noChangeArrowheads="1"/>
          </p:cNvPicPr>
          <p:nvPr userDrawn="1"/>
        </p:nvPicPr>
        <p:blipFill>
          <a:blip r:embed="rId5" cstate="print">
            <a:extLst>
              <a:ext uri="{28A0092B-C50C-407E-A947-70E740481C1C}">
                <a14:useLocalDpi xmlns:a14="http://schemas.microsoft.com/office/drawing/2010/main"/>
              </a:ext>
            </a:extLst>
          </a:blip>
          <a:srcRect/>
          <a:stretch>
            <a:fillRect/>
          </a:stretch>
        </p:blipFill>
        <p:spPr bwMode="auto">
          <a:xfrm>
            <a:off x="4625991" y="4059490"/>
            <a:ext cx="254440" cy="4320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54">
            <a:hlinkClick r:id="rId3"/>
          </p:cNvPr>
          <p:cNvSpPr txBox="1">
            <a:spLocks noChangeArrowheads="1"/>
          </p:cNvSpPr>
          <p:nvPr userDrawn="1"/>
        </p:nvSpPr>
        <p:spPr bwMode="auto">
          <a:xfrm>
            <a:off x="4974496" y="4063688"/>
            <a:ext cx="2675440" cy="351235"/>
          </a:xfrm>
          <a:prstGeom prst="rect">
            <a:avLst/>
          </a:prstGeom>
          <a:noFill/>
          <a:ln w="9525">
            <a:noFill/>
            <a:miter lim="800000"/>
            <a:headEnd/>
            <a:tailEnd/>
          </a:ln>
        </p:spPr>
        <p:txBody>
          <a:bodyPr lIns="68586" tIns="34291" rIns="68586" bIns="34291" anchor="ctr"/>
          <a:lstStyle/>
          <a:p>
            <a:pPr marL="0" algn="l" defTabSz="686025" rtl="0" eaLnBrk="1" fontAlgn="base" latinLnBrk="0" hangingPunct="1">
              <a:spcBef>
                <a:spcPct val="50000"/>
              </a:spcBef>
              <a:spcAft>
                <a:spcPct val="0"/>
              </a:spcAft>
            </a:pPr>
            <a:r>
              <a:rPr lang="en-US" altLang="zh-CN" sz="1500" kern="1200" dirty="0">
                <a:solidFill>
                  <a:schemeClr val="tx1">
                    <a:lumMod val="65000"/>
                    <a:lumOff val="35000"/>
                  </a:schemeClr>
                </a:solidFill>
                <a:latin typeface="微软雅黑" pitchFamily="34" charset="-122"/>
                <a:ea typeface="微软雅黑" pitchFamily="34" charset="-122"/>
                <a:cs typeface="+mn-cs"/>
              </a:rPr>
              <a:t>xbjcomputer@163.com</a:t>
            </a:r>
          </a:p>
        </p:txBody>
      </p:sp>
      <p:graphicFrame>
        <p:nvGraphicFramePr>
          <p:cNvPr id="18" name="图示 17"/>
          <p:cNvGraphicFramePr/>
          <p:nvPr userDrawn="1">
            <p:extLst>
              <p:ext uri="{D42A27DB-BD31-4B8C-83A1-F6EECF244321}">
                <p14:modId xmlns:p14="http://schemas.microsoft.com/office/powerpoint/2010/main" val="639414376"/>
              </p:ext>
            </p:extLst>
          </p:nvPr>
        </p:nvGraphicFramePr>
        <p:xfrm>
          <a:off x="215916" y="2"/>
          <a:ext cx="3816310" cy="6858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grpId="0" nodeType="afterEffect">
                                  <p:stCondLst>
                                    <p:cond delay="0"/>
                                  </p:stCondLst>
                                  <p:iterate type="lt">
                                    <p:tmPct val="18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strVal val="(6*min(max(#ppt_w*#ppt_h,.3),1)-7.4)/-.7*#ppt_w"/>
                                          </p:val>
                                        </p:tav>
                                        <p:tav tm="100000">
                                          <p:val>
                                            <p:strVal val="#ppt_w"/>
                                          </p:val>
                                        </p:tav>
                                      </p:tavLst>
                                    </p:anim>
                                    <p:anim calcmode="lin" valueType="num">
                                      <p:cBhvr>
                                        <p:cTn id="8" dur="500" fill="hold"/>
                                        <p:tgtEl>
                                          <p:spTgt spid="11"/>
                                        </p:tgtEl>
                                        <p:attrNameLst>
                                          <p:attrName>ppt_h</p:attrName>
                                        </p:attrNameLst>
                                      </p:cBhvr>
                                      <p:tavLst>
                                        <p:tav tm="0">
                                          <p:val>
                                            <p:strVal val="(6*min(max(#ppt_w*#ppt_h,.3),1)-7.4)/-.7*#ppt_h"/>
                                          </p:val>
                                        </p:tav>
                                        <p:tav tm="100000">
                                          <p:val>
                                            <p:strVal val="#ppt_h"/>
                                          </p:val>
                                        </p:tav>
                                      </p:tavLst>
                                    </p:anim>
                                    <p:anim calcmode="lin" valueType="num">
                                      <p:cBhvr>
                                        <p:cTn id="9" dur="500" fill="hold"/>
                                        <p:tgtEl>
                                          <p:spTgt spid="11"/>
                                        </p:tgtEl>
                                        <p:attrNameLst>
                                          <p:attrName>ppt_x</p:attrName>
                                        </p:attrNameLst>
                                      </p:cBhvr>
                                      <p:tavLst>
                                        <p:tav tm="0">
                                          <p:val>
                                            <p:fltVal val="0.5"/>
                                          </p:val>
                                        </p:tav>
                                        <p:tav tm="100000">
                                          <p:val>
                                            <p:strVal val="#ppt_x"/>
                                          </p:val>
                                        </p:tav>
                                      </p:tavLst>
                                    </p:anim>
                                    <p:anim calcmode="lin" valueType="num">
                                      <p:cBhvr>
                                        <p:cTn id="10" dur="500" fill="hold"/>
                                        <p:tgtEl>
                                          <p:spTgt spid="11"/>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131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par>
                          <p:cTn id="15" fill="hold">
                            <p:stCondLst>
                              <p:cond delay="181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2310"/>
                            </p:stCondLst>
                            <p:childTnLst>
                              <p:par>
                                <p:cTn id="20" presetID="10" presetClass="entr" presetSubtype="0"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par>
                          <p:cTn id="23" fill="hold">
                            <p:stCondLst>
                              <p:cond delay="2810"/>
                            </p:stCondLst>
                            <p:childTnLst>
                              <p:par>
                                <p:cTn id="24" presetID="22" presetClass="entr" presetSubtype="8"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3310"/>
                            </p:stCondLst>
                            <p:childTnLst>
                              <p:par>
                                <p:cTn id="28" presetID="10" presetClass="entr" presetSubtype="0" fill="hold" nodeType="after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7"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7EA"/>
        </a:solidFill>
        <a:effectLst/>
      </p:bgPr>
    </p:bg>
    <p:spTree>
      <p:nvGrpSpPr>
        <p:cNvPr id="1" name=""/>
        <p:cNvGrpSpPr/>
        <p:nvPr/>
      </p:nvGrpSpPr>
      <p:grpSpPr>
        <a:xfrm>
          <a:off x="0" y="0"/>
          <a:ext cx="0" cy="0"/>
          <a:chOff x="0" y="0"/>
          <a:chExt cx="0" cy="0"/>
        </a:xfrm>
      </p:grpSpPr>
      <p:grpSp>
        <p:nvGrpSpPr>
          <p:cNvPr id="6" name="组合 5"/>
          <p:cNvGrpSpPr/>
          <p:nvPr userDrawn="1"/>
        </p:nvGrpSpPr>
        <p:grpSpPr>
          <a:xfrm>
            <a:off x="8403978" y="6365582"/>
            <a:ext cx="269858" cy="360001"/>
            <a:chOff x="11226607" y="6533712"/>
            <a:chExt cx="360000" cy="360000"/>
          </a:xfrm>
        </p:grpSpPr>
        <p:sp>
          <p:nvSpPr>
            <p:cNvPr id="16" name="椭圆 15"/>
            <p:cNvSpPr/>
            <p:nvPr userDrawn="1"/>
          </p:nvSpPr>
          <p:spPr>
            <a:xfrm>
              <a:off x="11226607" y="65337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燕尾形 16">
              <a:hlinkClick r:id="" action="ppaction://hlinkshowjump?jump=previousslide"/>
            </p:cNvPr>
            <p:cNvSpPr/>
            <p:nvPr userDrawn="1"/>
          </p:nvSpPr>
          <p:spPr>
            <a:xfrm flipH="1">
              <a:off x="11320207" y="66273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矩形 6"/>
          <p:cNvSpPr/>
          <p:nvPr userDrawn="1"/>
        </p:nvSpPr>
        <p:spPr>
          <a:xfrm>
            <a:off x="3" y="332673"/>
            <a:ext cx="9144000" cy="432047"/>
          </a:xfrm>
          <a:prstGeom prst="rect">
            <a:avLst/>
          </a:prstGeom>
          <a:solidFill>
            <a:srgbClr val="5C3F41"/>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endParaRPr lang="zh-CN" altLang="en-US" dirty="0"/>
          </a:p>
        </p:txBody>
      </p:sp>
      <p:sp>
        <p:nvSpPr>
          <p:cNvPr id="9" name="矩形 8"/>
          <p:cNvSpPr/>
          <p:nvPr userDrawn="1"/>
        </p:nvSpPr>
        <p:spPr>
          <a:xfrm>
            <a:off x="3072595" y="332673"/>
            <a:ext cx="1713620" cy="43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r>
              <a:rPr lang="zh-CN" altLang="en-US" b="0" dirty="0">
                <a:latin typeface="微软雅黑" pitchFamily="34" charset="-122"/>
                <a:ea typeface="微软雅黑" pitchFamily="34" charset="-122"/>
              </a:rPr>
              <a:t>组合逻辑电路分析</a:t>
            </a:r>
          </a:p>
        </p:txBody>
      </p:sp>
      <p:sp>
        <p:nvSpPr>
          <p:cNvPr id="12" name="矩形 11"/>
          <p:cNvSpPr/>
          <p:nvPr userDrawn="1"/>
        </p:nvSpPr>
        <p:spPr>
          <a:xfrm>
            <a:off x="4679113" y="332673"/>
            <a:ext cx="1532756" cy="43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lvl="0" algn="ctr"/>
            <a:r>
              <a:rPr lang="zh-CN" altLang="en-US" sz="1300" b="0" dirty="0">
                <a:latin typeface="微软雅黑" pitchFamily="34" charset="-122"/>
                <a:ea typeface="微软雅黑" pitchFamily="34" charset="-122"/>
              </a:rPr>
              <a:t>组合逻辑电路</a:t>
            </a:r>
            <a:r>
              <a:rPr lang="zh-CN" altLang="en-US" b="0" dirty="0">
                <a:latin typeface="微软雅黑" pitchFamily="34" charset="-122"/>
                <a:ea typeface="微软雅黑" pitchFamily="34" charset="-122"/>
              </a:rPr>
              <a:t>设计</a:t>
            </a:r>
          </a:p>
        </p:txBody>
      </p:sp>
      <p:sp>
        <p:nvSpPr>
          <p:cNvPr id="13" name="矩形 12"/>
          <p:cNvSpPr/>
          <p:nvPr userDrawn="1"/>
        </p:nvSpPr>
        <p:spPr>
          <a:xfrm>
            <a:off x="6124975" y="332673"/>
            <a:ext cx="1445866" cy="43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lvl="0" algn="ctr"/>
            <a:r>
              <a:rPr lang="zh-CN" altLang="en-US" b="0" dirty="0">
                <a:latin typeface="微软雅黑" pitchFamily="34" charset="-122"/>
                <a:ea typeface="微软雅黑" pitchFamily="34" charset="-122"/>
              </a:rPr>
              <a:t>电路竞争与冒险</a:t>
            </a:r>
          </a:p>
        </p:txBody>
      </p:sp>
      <p:sp>
        <p:nvSpPr>
          <p:cNvPr id="14" name="矩形 13"/>
          <p:cNvSpPr/>
          <p:nvPr userDrawn="1"/>
        </p:nvSpPr>
        <p:spPr>
          <a:xfrm>
            <a:off x="7410186" y="332673"/>
            <a:ext cx="1657195" cy="4320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lvl="0" algn="ctr"/>
            <a:r>
              <a:rPr lang="zh-CN" altLang="en-US" b="0" dirty="0">
                <a:latin typeface="微软雅黑" pitchFamily="34" charset="-122"/>
                <a:ea typeface="微软雅黑" pitchFamily="34" charset="-122"/>
              </a:rPr>
              <a:t>常用组合逻辑电路</a:t>
            </a:r>
          </a:p>
        </p:txBody>
      </p:sp>
      <p:sp>
        <p:nvSpPr>
          <p:cNvPr id="2" name="矩形 1"/>
          <p:cNvSpPr/>
          <p:nvPr userDrawn="1"/>
        </p:nvSpPr>
        <p:spPr>
          <a:xfrm>
            <a:off x="3" y="764706"/>
            <a:ext cx="9144000" cy="72008"/>
          </a:xfrm>
          <a:prstGeom prst="rect">
            <a:avLst/>
          </a:prstGeom>
          <a:solidFill>
            <a:srgbClr val="FF9500"/>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endParaRPr lang="zh-CN" altLang="en-US"/>
          </a:p>
        </p:txBody>
      </p:sp>
      <p:sp>
        <p:nvSpPr>
          <p:cNvPr id="20" name="椭圆 19"/>
          <p:cNvSpPr/>
          <p:nvPr userDrawn="1"/>
        </p:nvSpPr>
        <p:spPr>
          <a:xfrm>
            <a:off x="200703" y="372623"/>
            <a:ext cx="269858" cy="360001"/>
          </a:xfrm>
          <a:prstGeom prst="ellipse">
            <a:avLst/>
          </a:prstGeom>
          <a:solidFill>
            <a:srgbClr val="FFFFFF">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603" tIns="34302" rIns="68603" bIns="34302" rtlCol="0" anchor="ctr"/>
          <a:lstStyle/>
          <a:p>
            <a:pPr algn="ctr"/>
            <a:endParaRPr lang="zh-CN" altLang="en-US" b="0" dirty="0">
              <a:latin typeface="微软雅黑" pitchFamily="34" charset="-122"/>
              <a:ea typeface="微软雅黑" pitchFamily="34" charset="-122"/>
            </a:endParaRPr>
          </a:p>
        </p:txBody>
      </p:sp>
      <p:sp>
        <p:nvSpPr>
          <p:cNvPr id="21" name="TextBox 15"/>
          <p:cNvSpPr txBox="1"/>
          <p:nvPr userDrawn="1"/>
        </p:nvSpPr>
        <p:spPr>
          <a:xfrm>
            <a:off x="91849" y="383344"/>
            <a:ext cx="487569" cy="253940"/>
          </a:xfrm>
          <a:prstGeom prst="rect">
            <a:avLst/>
          </a:prstGeom>
          <a:noFill/>
        </p:spPr>
        <p:txBody>
          <a:bodyPr wrap="square" lIns="68603" tIns="34302" rIns="68603" bIns="34302" rtlCol="0">
            <a:spAutoFit/>
          </a:bodyPr>
          <a:lstStyle/>
          <a:p>
            <a:pPr algn="ctr"/>
            <a:fld id="{2EEF1883-7A0E-4F66-9932-E581691AD397}" type="slidenum">
              <a:rPr lang="zh-CN" altLang="en-US" sz="1200" smtClean="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pPr algn="ctr"/>
              <a:t>‹#›</a:t>
            </a:fld>
            <a:r>
              <a:rPr lang="zh-CN" altLang="en-US" sz="120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 </a:t>
            </a:r>
            <a:endParaRPr lang="zh-CN" altLang="en-US" sz="1200" b="0"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grpSp>
        <p:nvGrpSpPr>
          <p:cNvPr id="5" name="组合 4"/>
          <p:cNvGrpSpPr/>
          <p:nvPr userDrawn="1"/>
        </p:nvGrpSpPr>
        <p:grpSpPr>
          <a:xfrm>
            <a:off x="8782320" y="6365582"/>
            <a:ext cx="269858" cy="360001"/>
            <a:chOff x="11103607" y="6381312"/>
            <a:chExt cx="360000" cy="360000"/>
          </a:xfrm>
        </p:grpSpPr>
        <p:sp>
          <p:nvSpPr>
            <p:cNvPr id="3" name="椭圆 2"/>
            <p:cNvSpPr/>
            <p:nvPr userDrawn="1"/>
          </p:nvSpPr>
          <p:spPr>
            <a:xfrm>
              <a:off x="11103607" y="6381312"/>
              <a:ext cx="360000" cy="360000"/>
            </a:xfrm>
            <a:prstGeom prst="ellipse">
              <a:avLst/>
            </a:prstGeom>
            <a:solidFill>
              <a:srgbClr val="FF95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燕尾形 3">
              <a:hlinkClick r:id="" action="ppaction://hlinkshowjump?jump=nextslide"/>
            </p:cNvPr>
            <p:cNvSpPr/>
            <p:nvPr userDrawn="1"/>
          </p:nvSpPr>
          <p:spPr>
            <a:xfrm>
              <a:off x="11197207" y="6474912"/>
              <a:ext cx="172800" cy="172800"/>
            </a:xfrm>
            <a:prstGeom prst="chevron">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9" r:id="rId8"/>
  </p:sldLayoutIdLst>
  <p:txStyles>
    <p:titleStyle>
      <a:lvl1pPr algn="ctr" defTabSz="686025" rtl="0" eaLnBrk="1" latinLnBrk="0" hangingPunct="1">
        <a:spcBef>
          <a:spcPct val="0"/>
        </a:spcBef>
        <a:buNone/>
        <a:defRPr sz="3300" kern="1200">
          <a:solidFill>
            <a:schemeClr val="tx1"/>
          </a:solidFill>
          <a:latin typeface="+mj-lt"/>
          <a:ea typeface="+mj-ea"/>
          <a:cs typeface="+mj-cs"/>
        </a:defRPr>
      </a:lvl1pPr>
    </p:titleStyle>
    <p:bodyStyle>
      <a:lvl1pPr marL="257259" indent="-257259" algn="l" defTabSz="686025" rtl="0" eaLnBrk="1" latinLnBrk="0" hangingPunct="1">
        <a:spcBef>
          <a:spcPct val="20000"/>
        </a:spcBef>
        <a:buFont typeface="Arial" pitchFamily="34" charset="0"/>
        <a:buChar char="•"/>
        <a:defRPr sz="2500" kern="1200">
          <a:solidFill>
            <a:schemeClr val="tx1"/>
          </a:solidFill>
          <a:latin typeface="+mn-lt"/>
          <a:ea typeface="+mn-ea"/>
          <a:cs typeface="+mn-cs"/>
        </a:defRPr>
      </a:lvl1pPr>
      <a:lvl2pPr marL="557395" indent="-214383" algn="l" defTabSz="686025"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531" indent="-171506" algn="l" defTabSz="686025" rtl="0" eaLnBrk="1" latinLnBrk="0" hangingPunct="1">
        <a:spcBef>
          <a:spcPct val="20000"/>
        </a:spcBef>
        <a:buFont typeface="Arial" pitchFamily="34" charset="0"/>
        <a:buChar char="•"/>
        <a:defRPr sz="1700" kern="1200">
          <a:solidFill>
            <a:schemeClr val="tx1"/>
          </a:solidFill>
          <a:latin typeface="+mn-lt"/>
          <a:ea typeface="+mn-ea"/>
          <a:cs typeface="+mn-cs"/>
        </a:defRPr>
      </a:lvl3pPr>
      <a:lvl4pPr marL="1200543" indent="-171506" algn="l" defTabSz="686025"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556" indent="-171506" algn="l" defTabSz="686025"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6569" indent="-171506" algn="l" defTabSz="68602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580" indent="-171506" algn="l" defTabSz="68602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592" indent="-171506" algn="l" defTabSz="68602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605" indent="-171506" algn="l" defTabSz="68602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6025" rtl="0" eaLnBrk="1" latinLnBrk="0" hangingPunct="1">
        <a:defRPr sz="1400" kern="1200">
          <a:solidFill>
            <a:schemeClr val="tx1"/>
          </a:solidFill>
          <a:latin typeface="+mn-lt"/>
          <a:ea typeface="+mn-ea"/>
          <a:cs typeface="+mn-cs"/>
        </a:defRPr>
      </a:lvl1pPr>
      <a:lvl2pPr marL="343012" algn="l" defTabSz="686025" rtl="0" eaLnBrk="1" latinLnBrk="0" hangingPunct="1">
        <a:defRPr sz="1400" kern="1200">
          <a:solidFill>
            <a:schemeClr val="tx1"/>
          </a:solidFill>
          <a:latin typeface="+mn-lt"/>
          <a:ea typeface="+mn-ea"/>
          <a:cs typeface="+mn-cs"/>
        </a:defRPr>
      </a:lvl2pPr>
      <a:lvl3pPr marL="686025" algn="l" defTabSz="686025" rtl="0" eaLnBrk="1" latinLnBrk="0" hangingPunct="1">
        <a:defRPr sz="1400" kern="1200">
          <a:solidFill>
            <a:schemeClr val="tx1"/>
          </a:solidFill>
          <a:latin typeface="+mn-lt"/>
          <a:ea typeface="+mn-ea"/>
          <a:cs typeface="+mn-cs"/>
        </a:defRPr>
      </a:lvl3pPr>
      <a:lvl4pPr marL="1029037" algn="l" defTabSz="686025" rtl="0" eaLnBrk="1" latinLnBrk="0" hangingPunct="1">
        <a:defRPr sz="1400" kern="1200">
          <a:solidFill>
            <a:schemeClr val="tx1"/>
          </a:solidFill>
          <a:latin typeface="+mn-lt"/>
          <a:ea typeface="+mn-ea"/>
          <a:cs typeface="+mn-cs"/>
        </a:defRPr>
      </a:lvl4pPr>
      <a:lvl5pPr marL="1372049" algn="l" defTabSz="686025" rtl="0" eaLnBrk="1" latinLnBrk="0" hangingPunct="1">
        <a:defRPr sz="1400" kern="1200">
          <a:solidFill>
            <a:schemeClr val="tx1"/>
          </a:solidFill>
          <a:latin typeface="+mn-lt"/>
          <a:ea typeface="+mn-ea"/>
          <a:cs typeface="+mn-cs"/>
        </a:defRPr>
      </a:lvl5pPr>
      <a:lvl6pPr marL="1715061" algn="l" defTabSz="686025" rtl="0" eaLnBrk="1" latinLnBrk="0" hangingPunct="1">
        <a:defRPr sz="1400" kern="1200">
          <a:solidFill>
            <a:schemeClr val="tx1"/>
          </a:solidFill>
          <a:latin typeface="+mn-lt"/>
          <a:ea typeface="+mn-ea"/>
          <a:cs typeface="+mn-cs"/>
        </a:defRPr>
      </a:lvl6pPr>
      <a:lvl7pPr marL="2058074" algn="l" defTabSz="686025" rtl="0" eaLnBrk="1" latinLnBrk="0" hangingPunct="1">
        <a:defRPr sz="1400" kern="1200">
          <a:solidFill>
            <a:schemeClr val="tx1"/>
          </a:solidFill>
          <a:latin typeface="+mn-lt"/>
          <a:ea typeface="+mn-ea"/>
          <a:cs typeface="+mn-cs"/>
        </a:defRPr>
      </a:lvl7pPr>
      <a:lvl8pPr marL="2401087" algn="l" defTabSz="686025" rtl="0" eaLnBrk="1" latinLnBrk="0" hangingPunct="1">
        <a:defRPr sz="1400" kern="1200">
          <a:solidFill>
            <a:schemeClr val="tx1"/>
          </a:solidFill>
          <a:latin typeface="+mn-lt"/>
          <a:ea typeface="+mn-ea"/>
          <a:cs typeface="+mn-cs"/>
        </a:defRPr>
      </a:lvl8pPr>
      <a:lvl9pPr marL="2744099" algn="l" defTabSz="686025"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6.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29.emf"/></Relationships>
</file>

<file path=ppt/slides/_rels/slide16.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31.wmf"/><Relationship Id="rId5" Type="http://schemas.openxmlformats.org/officeDocument/2006/relationships/oleObject" Target="../embeddings/oleObject9.bin"/><Relationship Id="rId4" Type="http://schemas.openxmlformats.org/officeDocument/2006/relationships/image" Target="../media/image3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33.emf"/></Relationships>
</file>

<file path=ppt/slides/_rels/slide18.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35.wmf"/><Relationship Id="rId5" Type="http://schemas.openxmlformats.org/officeDocument/2006/relationships/oleObject" Target="../embeddings/oleObject13.bin"/><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20.bin"/><Relationship Id="rId18" Type="http://schemas.openxmlformats.org/officeDocument/2006/relationships/image" Target="../media/image44.wmf"/><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41.emf"/><Relationship Id="rId17" Type="http://schemas.openxmlformats.org/officeDocument/2006/relationships/oleObject" Target="../embeddings/oleObject22.bin"/><Relationship Id="rId2" Type="http://schemas.openxmlformats.org/officeDocument/2006/relationships/slideLayout" Target="../slideLayouts/slideLayout6.xml"/><Relationship Id="rId16" Type="http://schemas.openxmlformats.org/officeDocument/2006/relationships/image" Target="../media/image43.wmf"/><Relationship Id="rId20" Type="http://schemas.openxmlformats.org/officeDocument/2006/relationships/image" Target="../media/image45.wmf"/><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40.wmf"/><Relationship Id="rId19" Type="http://schemas.openxmlformats.org/officeDocument/2006/relationships/oleObject" Target="../embeddings/oleObject23.bin"/><Relationship Id="rId4" Type="http://schemas.openxmlformats.org/officeDocument/2006/relationships/image" Target="../media/image37.wmf"/><Relationship Id="rId9" Type="http://schemas.openxmlformats.org/officeDocument/2006/relationships/oleObject" Target="../embeddings/oleObject18.bin"/><Relationship Id="rId14" Type="http://schemas.openxmlformats.org/officeDocument/2006/relationships/image" Target="../media/image42.wmf"/><Relationship Id="rId22" Type="http://schemas.openxmlformats.org/officeDocument/2006/relationships/image" Target="../media/image4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oleObject" Target="../embeddings/oleObject30.bin"/><Relationship Id="rId18" Type="http://schemas.openxmlformats.org/officeDocument/2006/relationships/image" Target="../media/image54.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51.wmf"/><Relationship Id="rId17" Type="http://schemas.openxmlformats.org/officeDocument/2006/relationships/oleObject" Target="../embeddings/oleObject32.bin"/><Relationship Id="rId2" Type="http://schemas.openxmlformats.org/officeDocument/2006/relationships/slideLayout" Target="../slideLayouts/slideLayout6.xml"/><Relationship Id="rId16" Type="http://schemas.openxmlformats.org/officeDocument/2006/relationships/image" Target="../media/image53.wmf"/><Relationship Id="rId1" Type="http://schemas.openxmlformats.org/officeDocument/2006/relationships/vmlDrawing" Target="../drawings/vmlDrawing10.vml"/><Relationship Id="rId6" Type="http://schemas.openxmlformats.org/officeDocument/2006/relationships/image" Target="../media/image48.w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50.wmf"/><Relationship Id="rId4" Type="http://schemas.openxmlformats.org/officeDocument/2006/relationships/image" Target="../media/image47.emf"/><Relationship Id="rId9" Type="http://schemas.openxmlformats.org/officeDocument/2006/relationships/oleObject" Target="../embeddings/oleObject28.bin"/><Relationship Id="rId14" Type="http://schemas.openxmlformats.org/officeDocument/2006/relationships/image" Target="../media/image52.emf"/></Relationships>
</file>

<file path=ppt/slides/_rels/slide21.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9.emf"/><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image" Target="../media/image56.e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58.emf"/><Relationship Id="rId4" Type="http://schemas.openxmlformats.org/officeDocument/2006/relationships/image" Target="../media/image55.wmf"/><Relationship Id="rId9" Type="http://schemas.openxmlformats.org/officeDocument/2006/relationships/oleObject" Target="../embeddings/oleObject36.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62.png"/><Relationship Id="rId4" Type="http://schemas.openxmlformats.org/officeDocument/2006/relationships/image" Target="../media/image61.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68.wmf"/><Relationship Id="rId18" Type="http://schemas.openxmlformats.org/officeDocument/2006/relationships/oleObject" Target="../embeddings/oleObject46.bin"/><Relationship Id="rId3" Type="http://schemas.openxmlformats.org/officeDocument/2006/relationships/image" Target="../media/image63.png"/><Relationship Id="rId7" Type="http://schemas.openxmlformats.org/officeDocument/2006/relationships/image" Target="../media/image65.wmf"/><Relationship Id="rId12" Type="http://schemas.openxmlformats.org/officeDocument/2006/relationships/oleObject" Target="../embeddings/oleObject43.bin"/><Relationship Id="rId17" Type="http://schemas.openxmlformats.org/officeDocument/2006/relationships/image" Target="../media/image70.wmf"/><Relationship Id="rId2" Type="http://schemas.openxmlformats.org/officeDocument/2006/relationships/slideLayout" Target="../slideLayouts/slideLayout7.xml"/><Relationship Id="rId16" Type="http://schemas.openxmlformats.org/officeDocument/2006/relationships/oleObject" Target="../embeddings/oleObject45.bin"/><Relationship Id="rId1" Type="http://schemas.openxmlformats.org/officeDocument/2006/relationships/vmlDrawing" Target="../drawings/vmlDrawing13.vml"/><Relationship Id="rId6" Type="http://schemas.openxmlformats.org/officeDocument/2006/relationships/oleObject" Target="../embeddings/oleObject40.bin"/><Relationship Id="rId11" Type="http://schemas.openxmlformats.org/officeDocument/2006/relationships/image" Target="../media/image67.wmf"/><Relationship Id="rId5" Type="http://schemas.openxmlformats.org/officeDocument/2006/relationships/image" Target="../media/image64.wmf"/><Relationship Id="rId15" Type="http://schemas.openxmlformats.org/officeDocument/2006/relationships/image" Target="../media/image69.wmf"/><Relationship Id="rId10" Type="http://schemas.openxmlformats.org/officeDocument/2006/relationships/oleObject" Target="../embeddings/oleObject42.bin"/><Relationship Id="rId19" Type="http://schemas.openxmlformats.org/officeDocument/2006/relationships/image" Target="../media/image71.wmf"/><Relationship Id="rId4" Type="http://schemas.openxmlformats.org/officeDocument/2006/relationships/oleObject" Target="../embeddings/oleObject39.bin"/><Relationship Id="rId9" Type="http://schemas.openxmlformats.org/officeDocument/2006/relationships/image" Target="../media/image66.wmf"/><Relationship Id="rId1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48.bin"/><Relationship Id="rId5" Type="http://schemas.openxmlformats.org/officeDocument/2006/relationships/image" Target="../media/image72.wmf"/><Relationship Id="rId4" Type="http://schemas.openxmlformats.org/officeDocument/2006/relationships/oleObject" Target="../embeddings/oleObject47.bin"/></Relationships>
</file>

<file path=ppt/slides/_rels/slide34.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76.wmf"/><Relationship Id="rId5" Type="http://schemas.openxmlformats.org/officeDocument/2006/relationships/oleObject" Target="../embeddings/oleObject50.bin"/><Relationship Id="rId4" Type="http://schemas.openxmlformats.org/officeDocument/2006/relationships/image" Target="../media/image75.emf"/><Relationship Id="rId9" Type="http://schemas.openxmlformats.org/officeDocument/2006/relationships/image" Target="../media/image78.png"/></Relationships>
</file>

<file path=ppt/slides/_rels/slide35.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81.png"/><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79.wmf"/><Relationship Id="rId5" Type="http://schemas.openxmlformats.org/officeDocument/2006/relationships/oleObject" Target="../embeddings/oleObject52.bin"/><Relationship Id="rId10" Type="http://schemas.openxmlformats.org/officeDocument/2006/relationships/image" Target="../media/image83.jpeg"/><Relationship Id="rId4" Type="http://schemas.openxmlformats.org/officeDocument/2006/relationships/image" Target="../media/image82.png"/><Relationship Id="rId9" Type="http://schemas.openxmlformats.org/officeDocument/2006/relationships/oleObject" Target="../embeddings/oleObject54.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7.bin"/><Relationship Id="rId5" Type="http://schemas.openxmlformats.org/officeDocument/2006/relationships/oleObject" Target="../embeddings/oleObject56.bin"/><Relationship Id="rId4" Type="http://schemas.openxmlformats.org/officeDocument/2006/relationships/image" Target="../media/image80.wmf"/></Relationships>
</file>

<file path=ppt/slides/_rels/slide37.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63.bin"/><Relationship Id="rId18" Type="http://schemas.openxmlformats.org/officeDocument/2006/relationships/image" Target="../media/image90.wmf"/><Relationship Id="rId3" Type="http://schemas.openxmlformats.org/officeDocument/2006/relationships/oleObject" Target="../embeddings/oleObject58.bin"/><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87.wmf"/><Relationship Id="rId17" Type="http://schemas.openxmlformats.org/officeDocument/2006/relationships/oleObject" Target="../embeddings/oleObject65.bin"/><Relationship Id="rId2" Type="http://schemas.openxmlformats.org/officeDocument/2006/relationships/slideLayout" Target="../slideLayouts/slideLayout7.xml"/><Relationship Id="rId16" Type="http://schemas.openxmlformats.org/officeDocument/2006/relationships/image" Target="../media/image89.wmf"/><Relationship Id="rId20" Type="http://schemas.openxmlformats.org/officeDocument/2006/relationships/image" Target="../media/image91.wmf"/><Relationship Id="rId1" Type="http://schemas.openxmlformats.org/officeDocument/2006/relationships/vmlDrawing" Target="../drawings/vmlDrawing18.vml"/><Relationship Id="rId6" Type="http://schemas.openxmlformats.org/officeDocument/2006/relationships/image" Target="../media/image85.wmf"/><Relationship Id="rId11" Type="http://schemas.openxmlformats.org/officeDocument/2006/relationships/oleObject" Target="../embeddings/oleObject62.bin"/><Relationship Id="rId24" Type="http://schemas.openxmlformats.org/officeDocument/2006/relationships/image" Target="../media/image92.w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9.bin"/><Relationship Id="rId10" Type="http://schemas.openxmlformats.org/officeDocument/2006/relationships/image" Target="../media/image86.wmf"/><Relationship Id="rId19" Type="http://schemas.openxmlformats.org/officeDocument/2006/relationships/oleObject" Target="../embeddings/oleObject66.bin"/><Relationship Id="rId4" Type="http://schemas.openxmlformats.org/officeDocument/2006/relationships/image" Target="../media/image84.wmf"/><Relationship Id="rId9" Type="http://schemas.openxmlformats.org/officeDocument/2006/relationships/oleObject" Target="../embeddings/oleObject61.bin"/><Relationship Id="rId14" Type="http://schemas.openxmlformats.org/officeDocument/2006/relationships/image" Target="../media/image88.wmf"/><Relationship Id="rId22" Type="http://schemas.openxmlformats.org/officeDocument/2006/relationships/oleObject" Target="../embeddings/oleObject68.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94.wmf"/><Relationship Id="rId5" Type="http://schemas.openxmlformats.org/officeDocument/2006/relationships/oleObject" Target="../embeddings/oleObject71.bin"/><Relationship Id="rId4" Type="http://schemas.openxmlformats.org/officeDocument/2006/relationships/image" Target="../media/image93.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95.emf"/></Relationships>
</file>

<file path=ppt/slides/_rels/slide42.x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oleObject" Target="../embeddings/oleObject78.bin"/><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100.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97.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76.bin"/><Relationship Id="rId14" Type="http://schemas.openxmlformats.org/officeDocument/2006/relationships/image" Target="../media/image101.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102.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image" Target="../media/image105.png"/><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04.emf"/><Relationship Id="rId5" Type="http://schemas.openxmlformats.org/officeDocument/2006/relationships/oleObject" Target="../embeddings/oleObject81.bin"/><Relationship Id="rId4" Type="http://schemas.openxmlformats.org/officeDocument/2006/relationships/image" Target="../media/image103.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07.wmf"/><Relationship Id="rId5" Type="http://schemas.openxmlformats.org/officeDocument/2006/relationships/oleObject" Target="../embeddings/oleObject83.bin"/><Relationship Id="rId4" Type="http://schemas.openxmlformats.org/officeDocument/2006/relationships/image" Target="../media/image106.emf"/></Relationships>
</file>

<file path=ppt/slides/_rels/slide46.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09.wmf"/><Relationship Id="rId5" Type="http://schemas.openxmlformats.org/officeDocument/2006/relationships/oleObject" Target="../embeddings/oleObject85.bin"/><Relationship Id="rId10" Type="http://schemas.openxmlformats.org/officeDocument/2006/relationships/image" Target="../media/image111.emf"/><Relationship Id="rId4" Type="http://schemas.openxmlformats.org/officeDocument/2006/relationships/image" Target="../media/image108.wmf"/><Relationship Id="rId9" Type="http://schemas.openxmlformats.org/officeDocument/2006/relationships/oleObject" Target="../embeddings/oleObject8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slideLayout" Target="../slideLayouts/slideLayout7.xml"/><Relationship Id="rId1" Type="http://schemas.openxmlformats.org/officeDocument/2006/relationships/vmlDrawing" Target="../drawings/vmlDrawing26.vml"/><Relationship Id="rId5" Type="http://schemas.openxmlformats.org/officeDocument/2006/relationships/image" Target="../media/image112.emf"/><Relationship Id="rId4" Type="http://schemas.openxmlformats.org/officeDocument/2006/relationships/oleObject" Target="../embeddings/oleObject88.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114.emf"/></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6.wmf"/><Relationship Id="rId5" Type="http://schemas.openxmlformats.org/officeDocument/2006/relationships/oleObject" Target="../embeddings/oleObject1.bin"/><Relationship Id="rId4" Type="http://schemas.openxmlformats.org/officeDocument/2006/relationships/image" Target="../media/image1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117.emf"/><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119.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16.wmf"/><Relationship Id="rId11" Type="http://schemas.openxmlformats.org/officeDocument/2006/relationships/oleObject" Target="../embeddings/oleObject94.bin"/><Relationship Id="rId5" Type="http://schemas.openxmlformats.org/officeDocument/2006/relationships/oleObject" Target="../embeddings/oleObject91.bin"/><Relationship Id="rId10" Type="http://schemas.openxmlformats.org/officeDocument/2006/relationships/image" Target="../media/image118.emf"/><Relationship Id="rId4" Type="http://schemas.openxmlformats.org/officeDocument/2006/relationships/image" Target="../media/image115.wmf"/><Relationship Id="rId9" Type="http://schemas.openxmlformats.org/officeDocument/2006/relationships/oleObject" Target="../embeddings/oleObject93.bin"/></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21.emf"/><Relationship Id="rId5" Type="http://schemas.openxmlformats.org/officeDocument/2006/relationships/oleObject" Target="../embeddings/oleObject96.bin"/><Relationship Id="rId4" Type="http://schemas.openxmlformats.org/officeDocument/2006/relationships/image" Target="../media/image120.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30.vml"/><Relationship Id="rId4" Type="http://schemas.openxmlformats.org/officeDocument/2006/relationships/image" Target="../media/image122.emf"/></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audio" Target="../media/audio1.wav"/><Relationship Id="rId7" Type="http://schemas.openxmlformats.org/officeDocument/2006/relationships/image" Target="../media/image20.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9.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4.xml"/><Relationship Id="rId1" Type="http://schemas.openxmlformats.org/officeDocument/2006/relationships/vmlDrawing" Target="../drawings/vmlDrawing3.vml"/><Relationship Id="rId5" Type="http://schemas.openxmlformats.org/officeDocument/2006/relationships/image" Target="../media/image23.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9809" y="6273351"/>
            <a:ext cx="2023677" cy="392439"/>
          </a:xfrm>
          <a:prstGeom prst="rect">
            <a:avLst/>
          </a:prstGeom>
          <a:noFill/>
        </p:spPr>
        <p:txBody>
          <a:bodyPr wrap="none" lIns="68603" tIns="34302" rIns="68603" bIns="34302" rtlCol="0">
            <a:spAutoFit/>
          </a:bodyPr>
          <a:lstStyle/>
          <a:p>
            <a:r>
              <a:rPr lang="zh-CN" altLang="en-US" sz="2100" dirty="0">
                <a:solidFill>
                  <a:srgbClr val="FF0000"/>
                </a:solidFill>
              </a:rPr>
              <a:t>言宜慢，心宜善</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389330" y="439183"/>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2.1</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组合逻辑电路设计概念</a:t>
            </a:r>
          </a:p>
        </p:txBody>
      </p:sp>
      <p:sp>
        <p:nvSpPr>
          <p:cNvPr id="5" name="TextBox 6"/>
          <p:cNvSpPr txBox="1"/>
          <p:nvPr/>
        </p:nvSpPr>
        <p:spPr>
          <a:xfrm>
            <a:off x="0" y="857240"/>
            <a:ext cx="9144000" cy="5910873"/>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）组合逻辑电路</a:t>
            </a:r>
            <a:r>
              <a:rPr lang="zh-CN" altLang="en-US" sz="2400" b="1" dirty="0" smtClean="0">
                <a:solidFill>
                  <a:srgbClr val="C00000"/>
                </a:solidFill>
                <a:latin typeface="微软雅黑" panose="020B0503020204020204" pitchFamily="34" charset="-122"/>
                <a:ea typeface="微软雅黑" panose="020B0503020204020204" pitchFamily="34" charset="-122"/>
              </a:rPr>
              <a:t>设计简述</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smtClean="0">
                <a:latin typeface="微软雅黑" panose="020B0503020204020204" pitchFamily="34" charset="-122"/>
                <a:ea typeface="微软雅黑" panose="020B0503020204020204" pitchFamily="34" charset="-122"/>
              </a:rPr>
              <a:t>前面已经描述</a:t>
            </a:r>
            <a:endParaRPr lang="en-US" altLang="zh-CN" sz="2400" b="1" dirty="0" smtClean="0">
              <a:latin typeface="微软雅黑" panose="020B0503020204020204" pitchFamily="34" charset="-122"/>
              <a:ea typeface="微软雅黑" panose="020B0503020204020204" pitchFamily="34" charset="-122"/>
            </a:endParaRPr>
          </a:p>
          <a:p>
            <a:pPr indent="272743">
              <a:lnSpc>
                <a:spcPct val="130000"/>
              </a:lnSpc>
            </a:pPr>
            <a:r>
              <a:rPr lang="en-US" altLang="zh-CN" sz="2400" b="1" dirty="0" smtClean="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）数字电路的设计的实物实现</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smtClean="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）需要为元件制作一定的载体，便于将元件进行位置固定；</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）需要在元件引脚间连接金属导线，而且元件的引脚必须与导线形成能够导电回路。</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为了解决上述问题，我们选择解决的问题是：</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）选择什么样的载体，便于固定元件且导线导电互不干扰（它需要便于固定元件和导线之间进行绝缘）（</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）使用什么样的导线？因为塑料板是绝缘的，我们只要把导线覆盖于塑料板上即可，采用了覆铜技术。</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42355" y="404718"/>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2.1</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组合逻辑电路设计概念</a:t>
            </a:r>
          </a:p>
        </p:txBody>
      </p:sp>
      <p:sp>
        <p:nvSpPr>
          <p:cNvPr id="5" name="TextBox 6"/>
          <p:cNvSpPr txBox="1"/>
          <p:nvPr/>
        </p:nvSpPr>
        <p:spPr>
          <a:xfrm>
            <a:off x="180857" y="857237"/>
            <a:ext cx="6263351" cy="6791114"/>
          </a:xfrm>
          <a:prstGeom prst="rect">
            <a:avLst/>
          </a:prstGeom>
          <a:noFill/>
        </p:spPr>
        <p:txBody>
          <a:bodyPr wrap="square" lIns="68603" tIns="34302" rIns="68603" bIns="34302" rtlCol="0">
            <a:spAutoFit/>
          </a:bodyPr>
          <a:lstStyle/>
          <a:p>
            <a:pPr indent="272743">
              <a:lnSpc>
                <a:spcPct val="130000"/>
              </a:lnSpc>
            </a:pPr>
            <a:r>
              <a:rPr lang="en-US" altLang="zh-CN" sz="1600" b="1" dirty="0">
                <a:solidFill>
                  <a:srgbClr val="C00000"/>
                </a:solidFill>
                <a:latin typeface="微软雅黑" panose="020B0503020204020204" pitchFamily="34" charset="-122"/>
                <a:ea typeface="微软雅黑" panose="020B0503020204020204" pitchFamily="34" charset="-122"/>
              </a:rPr>
              <a:t>2</a:t>
            </a:r>
            <a:r>
              <a:rPr lang="zh-CN" altLang="en-US" sz="1600" b="1" dirty="0">
                <a:solidFill>
                  <a:srgbClr val="C00000"/>
                </a:solidFill>
                <a:latin typeface="微软雅黑" panose="020B0503020204020204" pitchFamily="34" charset="-122"/>
                <a:ea typeface="微软雅黑" panose="020B0503020204020204" pitchFamily="34" charset="-122"/>
              </a:rPr>
              <a:t>）数字电路的设计的实物实现</a:t>
            </a:r>
            <a:endParaRPr lang="en-US" altLang="zh-CN" sz="16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）其他问题：在覆铜时，没有导线的塑料板区域如何处理？</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）如何固定每个引脚时？设计焊盘，在工艺上使用钢网</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indent="272743">
              <a:lnSpc>
                <a:spcPct val="130000"/>
              </a:lnSpc>
            </a:pPr>
            <a:r>
              <a:rPr lang="zh-CN" altLang="en-US" sz="2000" b="1" dirty="0" smtClean="0">
                <a:solidFill>
                  <a:srgbClr val="FF0000"/>
                </a:solidFill>
                <a:latin typeface="微软雅黑" panose="020B0503020204020204" pitchFamily="34" charset="-122"/>
                <a:ea typeface="微软雅黑" panose="020B0503020204020204" pitchFamily="34" charset="-122"/>
              </a:rPr>
              <a:t>焊盘、封装、布局、布线</a:t>
            </a:r>
            <a:r>
              <a:rPr lang="zh-CN" altLang="en-US" sz="1600" b="1" dirty="0" smtClean="0">
                <a:latin typeface="微软雅黑" panose="020B0503020204020204" pitchFamily="34" charset="-122"/>
                <a:ea typeface="微软雅黑" panose="020B0503020204020204" pitchFamily="34" charset="-122"/>
              </a:rPr>
              <a:t>考实验</a:t>
            </a:r>
            <a:endParaRPr lang="en-US" altLang="zh-CN" sz="1600" b="1" dirty="0" smtClean="0">
              <a:latin typeface="微软雅黑" panose="020B0503020204020204" pitchFamily="34" charset="-122"/>
              <a:ea typeface="微软雅黑" panose="020B0503020204020204" pitchFamily="34" charset="-122"/>
            </a:endParaRPr>
          </a:p>
          <a:p>
            <a:pPr indent="272743">
              <a:lnSpc>
                <a:spcPct val="130000"/>
              </a:lnSpc>
            </a:pPr>
            <a:r>
              <a:rPr lang="en-US" altLang="zh-CN" sz="2400" b="1" dirty="0" smtClean="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）组合逻辑电路设计概念</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200" b="1" dirty="0"/>
              <a:t>组合逻辑电路的设计，就是根据给定的逻辑问题或逻辑电路的设计要求，使用逻辑代数的使表示方法，设计出最佳（或最简）的组合电路。以逻辑门作为电路设计的基本单元，其最佳的含义是，所用门的数目要最少，而且各门输入端的数目和电路的级数也要最少，性价比最高。</a:t>
            </a:r>
            <a:endParaRPr lang="en-US" altLang="zh-CN" sz="22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latin typeface="微软雅黑" panose="020B0503020204020204" pitchFamily="34" charset="-122"/>
              <a:ea typeface="微软雅黑" panose="020B0503020204020204" pitchFamily="34" charset="-122"/>
            </a:endParaRPr>
          </a:p>
        </p:txBody>
      </p:sp>
      <p:pic>
        <p:nvPicPr>
          <p:cNvPr id="29697" name="Picture 1"/>
          <p:cNvPicPr>
            <a:picLocks noChangeAspect="1" noChangeArrowheads="1"/>
          </p:cNvPicPr>
          <p:nvPr/>
        </p:nvPicPr>
        <p:blipFill>
          <a:blip r:embed="rId2" cstate="print"/>
          <a:srcRect/>
          <a:stretch>
            <a:fillRect/>
          </a:stretch>
        </p:blipFill>
        <p:spPr bwMode="auto">
          <a:xfrm>
            <a:off x="7164288" y="908720"/>
            <a:ext cx="1645781" cy="1009653"/>
          </a:xfrm>
          <a:prstGeom prst="rect">
            <a:avLst/>
          </a:prstGeom>
          <a:noFill/>
          <a:ln w="9525">
            <a:noFill/>
            <a:miter lim="800000"/>
            <a:headEnd/>
            <a:tailEnd/>
          </a:ln>
          <a:effectLst/>
        </p:spPr>
      </p:pic>
      <p:sp>
        <p:nvSpPr>
          <p:cNvPr id="6" name="任意多边形 5"/>
          <p:cNvSpPr/>
          <p:nvPr/>
        </p:nvSpPr>
        <p:spPr>
          <a:xfrm>
            <a:off x="827585" y="1340768"/>
            <a:ext cx="6506280" cy="1872207"/>
          </a:xfrm>
          <a:custGeom>
            <a:avLst/>
            <a:gdLst>
              <a:gd name="connsiteX0" fmla="*/ 0 w 725714"/>
              <a:gd name="connsiteY0" fmla="*/ 478972 h 478972"/>
              <a:gd name="connsiteX1" fmla="*/ 188686 w 725714"/>
              <a:gd name="connsiteY1" fmla="*/ 87086 h 478972"/>
              <a:gd name="connsiteX2" fmla="*/ 725714 w 725714"/>
              <a:gd name="connsiteY2" fmla="*/ 0 h 478972"/>
            </a:gdLst>
            <a:ahLst/>
            <a:cxnLst>
              <a:cxn ang="0">
                <a:pos x="connsiteX0" y="connsiteY0"/>
              </a:cxn>
              <a:cxn ang="0">
                <a:pos x="connsiteX1" y="connsiteY1"/>
              </a:cxn>
              <a:cxn ang="0">
                <a:pos x="connsiteX2" y="connsiteY2"/>
              </a:cxn>
            </a:cxnLst>
            <a:rect l="l" t="t" r="r" b="b"/>
            <a:pathLst>
              <a:path w="725714" h="478972">
                <a:moveTo>
                  <a:pt x="0" y="478972"/>
                </a:moveTo>
                <a:cubicBezTo>
                  <a:pt x="33867" y="322943"/>
                  <a:pt x="67734" y="166915"/>
                  <a:pt x="188686" y="87086"/>
                </a:cubicBezTo>
                <a:cubicBezTo>
                  <a:pt x="309638" y="7257"/>
                  <a:pt x="517676" y="3628"/>
                  <a:pt x="725714" y="0"/>
                </a:cubicBezTo>
              </a:path>
            </a:pathLst>
          </a:custGeom>
          <a:ln w="76200" cmpd="dbl">
            <a:tailEnd type="stealth" w="lg" len="lg"/>
          </a:ln>
        </p:spPr>
        <p:style>
          <a:lnRef idx="1">
            <a:schemeClr val="accent1"/>
          </a:lnRef>
          <a:fillRef idx="0">
            <a:schemeClr val="accent1"/>
          </a:fillRef>
          <a:effectRef idx="0">
            <a:schemeClr val="accent1"/>
          </a:effectRef>
          <a:fontRef idx="minor">
            <a:schemeClr val="tx1"/>
          </a:fontRef>
        </p:style>
        <p:txBody>
          <a:bodyPr lIns="68603" tIns="34302" rIns="68603" bIns="34302" rtlCol="0" anchor="ctr"/>
          <a:lstStyle/>
          <a:p>
            <a:pPr algn="ctr"/>
            <a:endParaRPr lang="zh-CN" altLang="en-US"/>
          </a:p>
        </p:txBody>
      </p:sp>
      <p:pic>
        <p:nvPicPr>
          <p:cNvPr id="29699" name="Picture 3"/>
          <p:cNvPicPr>
            <a:picLocks noChangeAspect="1" noChangeArrowheads="1"/>
          </p:cNvPicPr>
          <p:nvPr/>
        </p:nvPicPr>
        <p:blipFill>
          <a:blip r:embed="rId3" cstate="print"/>
          <a:srcRect/>
          <a:stretch>
            <a:fillRect/>
          </a:stretch>
        </p:blipFill>
        <p:spPr bwMode="auto">
          <a:xfrm>
            <a:off x="7333865" y="2123740"/>
            <a:ext cx="1306625" cy="990600"/>
          </a:xfrm>
          <a:prstGeom prst="rect">
            <a:avLst/>
          </a:prstGeom>
          <a:noFill/>
          <a:ln w="9525">
            <a:noFill/>
            <a:miter lim="800000"/>
            <a:headEnd/>
            <a:tailEnd/>
          </a:ln>
          <a:effectLst/>
        </p:spPr>
      </p:pic>
      <p:sp>
        <p:nvSpPr>
          <p:cNvPr id="8" name="任意多边形 7"/>
          <p:cNvSpPr/>
          <p:nvPr/>
        </p:nvSpPr>
        <p:spPr>
          <a:xfrm flipH="1">
            <a:off x="8550636" y="3825019"/>
            <a:ext cx="51008" cy="931567"/>
          </a:xfrm>
          <a:custGeom>
            <a:avLst/>
            <a:gdLst>
              <a:gd name="connsiteX0" fmla="*/ 0 w 725714"/>
              <a:gd name="connsiteY0" fmla="*/ 478972 h 478972"/>
              <a:gd name="connsiteX1" fmla="*/ 188686 w 725714"/>
              <a:gd name="connsiteY1" fmla="*/ 87086 h 478972"/>
              <a:gd name="connsiteX2" fmla="*/ 725714 w 725714"/>
              <a:gd name="connsiteY2" fmla="*/ 0 h 478972"/>
            </a:gdLst>
            <a:ahLst/>
            <a:cxnLst>
              <a:cxn ang="0">
                <a:pos x="connsiteX0" y="connsiteY0"/>
              </a:cxn>
              <a:cxn ang="0">
                <a:pos x="connsiteX1" y="connsiteY1"/>
              </a:cxn>
              <a:cxn ang="0">
                <a:pos x="connsiteX2" y="connsiteY2"/>
              </a:cxn>
            </a:cxnLst>
            <a:rect l="l" t="t" r="r" b="b"/>
            <a:pathLst>
              <a:path w="725714" h="478972">
                <a:moveTo>
                  <a:pt x="0" y="478972"/>
                </a:moveTo>
                <a:cubicBezTo>
                  <a:pt x="33867" y="322943"/>
                  <a:pt x="67734" y="166915"/>
                  <a:pt x="188686" y="87086"/>
                </a:cubicBezTo>
                <a:cubicBezTo>
                  <a:pt x="309638" y="7257"/>
                  <a:pt x="517676" y="3628"/>
                  <a:pt x="725714" y="0"/>
                </a:cubicBezTo>
              </a:path>
            </a:pathLst>
          </a:custGeom>
          <a:ln w="76200" cmpd="dbl">
            <a:tailEnd type="stealth" w="lg" len="lg"/>
          </a:ln>
        </p:spPr>
        <p:style>
          <a:lnRef idx="1">
            <a:schemeClr val="accent1"/>
          </a:lnRef>
          <a:fillRef idx="0">
            <a:schemeClr val="accent1"/>
          </a:fillRef>
          <a:effectRef idx="0">
            <a:schemeClr val="accent1"/>
          </a:effectRef>
          <a:fontRef idx="minor">
            <a:schemeClr val="tx1"/>
          </a:fontRef>
        </p:style>
        <p:txBody>
          <a:bodyPr lIns="68603" tIns="34302" rIns="68603" bIns="34302" rtlCol="0" anchor="ctr"/>
          <a:lstStyle/>
          <a:p>
            <a:pPr algn="ctr"/>
            <a:endParaRPr lang="zh-CN" altLang="en-US"/>
          </a:p>
        </p:txBody>
      </p:sp>
      <p:pic>
        <p:nvPicPr>
          <p:cNvPr id="29700" name="Picture 4"/>
          <p:cNvPicPr>
            <a:picLocks noChangeAspect="1" noChangeArrowheads="1"/>
          </p:cNvPicPr>
          <p:nvPr/>
        </p:nvPicPr>
        <p:blipFill>
          <a:blip r:embed="rId4" cstate="print"/>
          <a:srcRect/>
          <a:stretch>
            <a:fillRect/>
          </a:stretch>
        </p:blipFill>
        <p:spPr bwMode="auto">
          <a:xfrm>
            <a:off x="6372200" y="3305174"/>
            <a:ext cx="2648952" cy="3552826"/>
          </a:xfrm>
          <a:prstGeom prst="rect">
            <a:avLst/>
          </a:prstGeom>
          <a:noFill/>
          <a:ln w="9525">
            <a:noFill/>
            <a:miter lim="800000"/>
            <a:headEnd/>
            <a:tailEnd/>
          </a:ln>
          <a:effectLst/>
        </p:spPr>
      </p:pic>
      <p:sp>
        <p:nvSpPr>
          <p:cNvPr id="10" name="任意多边形 9"/>
          <p:cNvSpPr/>
          <p:nvPr/>
        </p:nvSpPr>
        <p:spPr>
          <a:xfrm rot="2256575">
            <a:off x="2549612" y="2592530"/>
            <a:ext cx="4122875" cy="4258792"/>
          </a:xfrm>
          <a:custGeom>
            <a:avLst/>
            <a:gdLst>
              <a:gd name="connsiteX0" fmla="*/ 0 w 1204686"/>
              <a:gd name="connsiteY0" fmla="*/ 435428 h 892628"/>
              <a:gd name="connsiteX1" fmla="*/ 101600 w 1204686"/>
              <a:gd name="connsiteY1" fmla="*/ 740228 h 892628"/>
              <a:gd name="connsiteX2" fmla="*/ 101600 w 1204686"/>
              <a:gd name="connsiteY2" fmla="*/ 740228 h 892628"/>
              <a:gd name="connsiteX3" fmla="*/ 1059543 w 1204686"/>
              <a:gd name="connsiteY3" fmla="*/ 769257 h 892628"/>
              <a:gd name="connsiteX4" fmla="*/ 972457 w 1204686"/>
              <a:gd name="connsiteY4" fmla="*/ 0 h 892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4686" h="892628">
                <a:moveTo>
                  <a:pt x="0" y="435428"/>
                </a:moveTo>
                <a:lnTo>
                  <a:pt x="101600" y="740228"/>
                </a:lnTo>
                <a:lnTo>
                  <a:pt x="101600" y="740228"/>
                </a:lnTo>
                <a:cubicBezTo>
                  <a:pt x="261257" y="745066"/>
                  <a:pt x="914400" y="892628"/>
                  <a:pt x="1059543" y="769257"/>
                </a:cubicBezTo>
                <a:cubicBezTo>
                  <a:pt x="1204686" y="645886"/>
                  <a:pt x="1088571" y="322943"/>
                  <a:pt x="972457" y="0"/>
                </a:cubicBezTo>
              </a:path>
            </a:pathLst>
          </a:custGeom>
          <a:ln w="76200" cmpd="dbl">
            <a:tailEnd type="stealth" w="lg" len="lg"/>
          </a:ln>
        </p:spPr>
        <p:style>
          <a:lnRef idx="1">
            <a:schemeClr val="accent1"/>
          </a:lnRef>
          <a:fillRef idx="0">
            <a:schemeClr val="accent1"/>
          </a:fillRef>
          <a:effectRef idx="0">
            <a:schemeClr val="accent1"/>
          </a:effectRef>
          <a:fontRef idx="minor">
            <a:schemeClr val="tx1"/>
          </a:fontRef>
        </p:style>
        <p:txBody>
          <a:bodyPr lIns="68603" tIns="34302" rIns="68603" bIns="34302" rtlCol="0" anchor="ctr"/>
          <a:lstStyle/>
          <a:p>
            <a:pPr algn="ctr"/>
            <a:endParaRPr lang="zh-CN" altLang="en-US"/>
          </a:p>
        </p:txBody>
      </p:sp>
      <p:sp>
        <p:nvSpPr>
          <p:cNvPr id="11" name="任意多边形 10"/>
          <p:cNvSpPr/>
          <p:nvPr/>
        </p:nvSpPr>
        <p:spPr>
          <a:xfrm>
            <a:off x="1619671" y="2482238"/>
            <a:ext cx="5923947" cy="784515"/>
          </a:xfrm>
          <a:custGeom>
            <a:avLst/>
            <a:gdLst>
              <a:gd name="connsiteX0" fmla="*/ 0 w 725714"/>
              <a:gd name="connsiteY0" fmla="*/ 478972 h 478972"/>
              <a:gd name="connsiteX1" fmla="*/ 188686 w 725714"/>
              <a:gd name="connsiteY1" fmla="*/ 87086 h 478972"/>
              <a:gd name="connsiteX2" fmla="*/ 725714 w 725714"/>
              <a:gd name="connsiteY2" fmla="*/ 0 h 478972"/>
            </a:gdLst>
            <a:ahLst/>
            <a:cxnLst>
              <a:cxn ang="0">
                <a:pos x="connsiteX0" y="connsiteY0"/>
              </a:cxn>
              <a:cxn ang="0">
                <a:pos x="connsiteX1" y="connsiteY1"/>
              </a:cxn>
              <a:cxn ang="0">
                <a:pos x="connsiteX2" y="connsiteY2"/>
              </a:cxn>
            </a:cxnLst>
            <a:rect l="l" t="t" r="r" b="b"/>
            <a:pathLst>
              <a:path w="725714" h="478972">
                <a:moveTo>
                  <a:pt x="0" y="478972"/>
                </a:moveTo>
                <a:cubicBezTo>
                  <a:pt x="33867" y="322943"/>
                  <a:pt x="67734" y="166915"/>
                  <a:pt x="188686" y="87086"/>
                </a:cubicBezTo>
                <a:cubicBezTo>
                  <a:pt x="309638" y="7257"/>
                  <a:pt x="517676" y="3628"/>
                  <a:pt x="725714" y="0"/>
                </a:cubicBezTo>
              </a:path>
            </a:pathLst>
          </a:custGeom>
          <a:ln w="76200" cmpd="dbl">
            <a:tailEnd type="stealth" w="lg" len="lg"/>
          </a:ln>
        </p:spPr>
        <p:style>
          <a:lnRef idx="1">
            <a:schemeClr val="accent1"/>
          </a:lnRef>
          <a:fillRef idx="0">
            <a:schemeClr val="accent1"/>
          </a:fillRef>
          <a:effectRef idx="0">
            <a:schemeClr val="accent1"/>
          </a:effectRef>
          <a:fontRef idx="minor">
            <a:schemeClr val="tx1"/>
          </a:fontRef>
        </p:style>
        <p:txBody>
          <a:bodyPr lIns="68603" tIns="34302" rIns="68603" bIns="34302"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par>
                                <p:cTn id="8" presetID="8" presetClass="entr" presetSubtype="16" fill="hold" nodeType="withEffect">
                                  <p:stCondLst>
                                    <p:cond delay="0"/>
                                  </p:stCondLst>
                                  <p:childTnLst>
                                    <p:set>
                                      <p:cBhvr>
                                        <p:cTn id="9" dur="1" fill="hold">
                                          <p:stCondLst>
                                            <p:cond delay="0"/>
                                          </p:stCondLst>
                                        </p:cTn>
                                        <p:tgtEl>
                                          <p:spTgt spid="29697"/>
                                        </p:tgtEl>
                                        <p:attrNameLst>
                                          <p:attrName>style.visibility</p:attrName>
                                        </p:attrNameLst>
                                      </p:cBhvr>
                                      <p:to>
                                        <p:strVal val="visible"/>
                                      </p:to>
                                    </p:set>
                                    <p:animEffect transition="in" filter="diamond(in)">
                                      <p:cBhvr>
                                        <p:cTn id="10" dur="2000"/>
                                        <p:tgtEl>
                                          <p:spTgt spid="29697"/>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animEffect transition="in" filter="diamond(in)">
                                      <p:cBhvr>
                                        <p:cTn id="15" dur="2000"/>
                                        <p:tgtEl>
                                          <p:spTgt spid="29699"/>
                                        </p:tgtEl>
                                      </p:cBhvr>
                                    </p:animEffect>
                                  </p:childTnLst>
                                </p:cTn>
                              </p:par>
                              <p:par>
                                <p:cTn id="16" presetID="8"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amond(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29700"/>
                                        </p:tgtEl>
                                        <p:attrNameLst>
                                          <p:attrName>style.visibility</p:attrName>
                                        </p:attrNameLst>
                                      </p:cBhvr>
                                      <p:to>
                                        <p:strVal val="visible"/>
                                      </p:to>
                                    </p:set>
                                    <p:animEffect transition="in" filter="diamond(in)">
                                      <p:cBhvr>
                                        <p:cTn id="23" dur="2000"/>
                                        <p:tgtEl>
                                          <p:spTgt spid="29700"/>
                                        </p:tgtEl>
                                      </p:cBhvr>
                                    </p:animEffect>
                                  </p:childTnLst>
                                </p:cTn>
                              </p:par>
                              <p:par>
                                <p:cTn id="24" presetID="8"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amond(in)">
                                      <p:cBhvr>
                                        <p:cTn id="26" dur="2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8" presetClass="entr" presetSubtype="16"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amond(in)">
                                      <p:cBhvr>
                                        <p:cTn id="31"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2.2</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组合逻辑电路设计步骤</a:t>
            </a:r>
          </a:p>
        </p:txBody>
      </p:sp>
      <p:sp>
        <p:nvSpPr>
          <p:cNvPr id="5" name="TextBox 6"/>
          <p:cNvSpPr txBox="1"/>
          <p:nvPr/>
        </p:nvSpPr>
        <p:spPr>
          <a:xfrm>
            <a:off x="180857" y="857235"/>
            <a:ext cx="8782300" cy="5812385"/>
          </a:xfrm>
          <a:prstGeom prst="rect">
            <a:avLst/>
          </a:prstGeom>
          <a:noFill/>
        </p:spPr>
        <p:txBody>
          <a:bodyPr wrap="square" lIns="68603" tIns="34302" rIns="68603" bIns="34302" rtlCol="0">
            <a:spAutoFit/>
          </a:bodyPr>
          <a:lstStyle/>
          <a:p>
            <a:pPr indent="272743">
              <a:lnSpc>
                <a:spcPct val="130000"/>
              </a:lnSpc>
            </a:pPr>
            <a:r>
              <a:rPr lang="zh-CN" altLang="en-US" sz="2400" b="1" dirty="0" smtClean="0">
                <a:solidFill>
                  <a:srgbClr val="C00000"/>
                </a:solidFill>
                <a:latin typeface="微软雅黑" panose="020B0503020204020204" pitchFamily="34" charset="-122"/>
                <a:ea typeface="微软雅黑" panose="020B0503020204020204" pitchFamily="34" charset="-122"/>
              </a:rPr>
              <a:t>数字电路</a:t>
            </a:r>
            <a:r>
              <a:rPr lang="zh-CN" altLang="en-US" sz="2400" b="1" dirty="0">
                <a:solidFill>
                  <a:srgbClr val="C00000"/>
                </a:solidFill>
                <a:latin typeface="微软雅黑" panose="020B0503020204020204" pitchFamily="34" charset="-122"/>
                <a:ea typeface="微软雅黑" panose="020B0503020204020204" pitchFamily="34" charset="-122"/>
              </a:rPr>
              <a:t>的设计的步骤</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0"/>
            <a:r>
              <a:rPr lang="zh-CN" altLang="en-US" sz="2400" b="1" dirty="0"/>
              <a:t>（</a:t>
            </a:r>
            <a:r>
              <a:rPr lang="en-US" altLang="zh-CN" sz="2400" b="1" dirty="0"/>
              <a:t>1</a:t>
            </a:r>
            <a:r>
              <a:rPr lang="zh-CN" altLang="en-US" sz="2400" b="1" dirty="0"/>
              <a:t>）首先对实际问题进行分析，定义输入输出变量，确定输入输出变量之间的逻辑关系。在分析过程中，我们可以采用文字描述、流程图描述确定输入变量、输出变量和他们之间的逻辑关系。而逻辑关系就是由输入变量的取值作为条件得到输出变量的取值，在输入输出变量之间建立的联系。</a:t>
            </a:r>
          </a:p>
          <a:p>
            <a:r>
              <a:rPr lang="zh-CN" altLang="en-US" sz="2400" b="1" dirty="0"/>
              <a:t>（</a:t>
            </a:r>
            <a:r>
              <a:rPr lang="en-US" altLang="zh-CN" sz="2400" b="1" dirty="0"/>
              <a:t>2</a:t>
            </a:r>
            <a:r>
              <a:rPr lang="zh-CN" altLang="en-US" sz="2400" b="1" dirty="0"/>
              <a:t>）根据（</a:t>
            </a:r>
            <a:r>
              <a:rPr lang="en-US" altLang="zh-CN" sz="2400" b="1" dirty="0"/>
              <a:t>1</a:t>
            </a:r>
            <a:r>
              <a:rPr lang="zh-CN" altLang="en-US" sz="2400" b="1" dirty="0"/>
              <a:t>）分析出的逻辑关系，列出真值表。</a:t>
            </a:r>
          </a:p>
          <a:p>
            <a:r>
              <a:rPr lang="zh-CN" altLang="en-US" sz="2400" b="1" dirty="0"/>
              <a:t>（</a:t>
            </a:r>
            <a:r>
              <a:rPr lang="en-US" altLang="zh-CN" sz="2400" b="1" dirty="0"/>
              <a:t>3</a:t>
            </a:r>
            <a:r>
              <a:rPr lang="zh-CN" altLang="en-US" sz="2400" b="1" dirty="0"/>
              <a:t>）利用卡诺图或公式法化简，求出最简表达式或级数最少表达式。</a:t>
            </a:r>
            <a:endParaRPr lang="en-US" altLang="zh-CN" sz="2400" b="1" dirty="0"/>
          </a:p>
          <a:p>
            <a:r>
              <a:rPr lang="zh-CN" altLang="en-US" sz="2400" b="1" dirty="0"/>
              <a:t>（</a:t>
            </a:r>
            <a:r>
              <a:rPr lang="en-US" altLang="zh-CN" sz="2400" b="1" dirty="0"/>
              <a:t>4</a:t>
            </a:r>
            <a:r>
              <a:rPr lang="zh-CN" altLang="en-US" sz="2400" b="1" dirty="0"/>
              <a:t>）绘制逻辑图。</a:t>
            </a:r>
            <a:endParaRPr lang="en-US" altLang="zh-CN" sz="2400" b="1" dirty="0"/>
          </a:p>
          <a:p>
            <a:r>
              <a:rPr lang="zh-CN" altLang="en-US" sz="2400" b="1" dirty="0"/>
              <a:t>（</a:t>
            </a:r>
            <a:r>
              <a:rPr lang="en-US" altLang="zh-CN" sz="2400" b="1" dirty="0"/>
              <a:t>5</a:t>
            </a:r>
            <a:r>
              <a:rPr lang="zh-CN" altLang="en-US" sz="2400" b="1" dirty="0"/>
              <a:t>）将逻辑图转换为</a:t>
            </a:r>
            <a:r>
              <a:rPr lang="en-US" altLang="zh-CN" sz="2400" b="1" dirty="0"/>
              <a:t>PCB</a:t>
            </a:r>
            <a:r>
              <a:rPr lang="zh-CN" altLang="en-US" sz="2400" b="1" dirty="0"/>
              <a:t>图。（实验课实现）</a:t>
            </a:r>
            <a:endParaRPr lang="en-US" altLang="zh-CN" sz="2400" b="1" dirty="0"/>
          </a:p>
          <a:p>
            <a:r>
              <a:rPr lang="zh-CN" altLang="en-US" sz="2400" b="1" dirty="0"/>
              <a:t>（</a:t>
            </a:r>
            <a:r>
              <a:rPr lang="en-US" altLang="zh-CN" sz="2400" b="1" dirty="0"/>
              <a:t>6</a:t>
            </a:r>
            <a:r>
              <a:rPr lang="zh-CN" altLang="en-US" sz="2400" b="1" dirty="0"/>
              <a:t>）厂家印制电路板，然后将元件进行焊接。（工艺流程）</a:t>
            </a:r>
          </a:p>
          <a:p>
            <a:pPr indent="272743">
              <a:lnSpc>
                <a:spcPct val="130000"/>
              </a:lnSpc>
            </a:pPr>
            <a:endParaRPr lang="en-US" altLang="zh-CN" sz="18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2.3</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组合逻辑电路设计实例</a:t>
            </a:r>
          </a:p>
        </p:txBody>
      </p:sp>
      <p:sp>
        <p:nvSpPr>
          <p:cNvPr id="5" name="TextBox 6"/>
          <p:cNvSpPr txBox="1"/>
          <p:nvPr/>
        </p:nvSpPr>
        <p:spPr>
          <a:xfrm>
            <a:off x="180857" y="857238"/>
            <a:ext cx="8782300" cy="7311256"/>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实例</a:t>
            </a:r>
            <a:r>
              <a:rPr lang="en-US" altLang="zh-CN" sz="2400" b="1">
                <a:solidFill>
                  <a:srgbClr val="C00000"/>
                </a:solidFill>
                <a:latin typeface="微软雅黑" pitchFamily="34" charset="-122"/>
                <a:ea typeface="微软雅黑" pitchFamily="34" charset="-122"/>
              </a:rPr>
              <a:t>1】</a:t>
            </a:r>
            <a:r>
              <a:rPr lang="zh-CN" altLang="zh-CN" sz="2400" b="1">
                <a:latin typeface="微软雅黑" pitchFamily="34" charset="-122"/>
                <a:ea typeface="微软雅黑" pitchFamily="34" charset="-122"/>
              </a:rPr>
              <a:t>某建筑走廊有三个出入口，分别位于走廊的两头和中间，每个出入口都有一个开关控制走廊照明灯。设计一逻辑电路实现对照明灯的控制。</a:t>
            </a:r>
            <a:endParaRPr lang="en-US" altLang="zh-CN" sz="2400" b="1">
              <a:latin typeface="微软雅黑" pitchFamily="34" charset="-122"/>
              <a:ea typeface="微软雅黑" pitchFamily="34" charset="-122"/>
            </a:endParaRPr>
          </a:p>
          <a:p>
            <a:pPr indent="272743">
              <a:lnSpc>
                <a:spcPct val="130000"/>
              </a:lnSpc>
            </a:pPr>
            <a:r>
              <a:rPr lang="en-US" altLang="zh-CN" sz="2400" b="1">
                <a:latin typeface="微软雅黑" pitchFamily="34" charset="-122"/>
                <a:ea typeface="微软雅黑" pitchFamily="34" charset="-122"/>
              </a:rPr>
              <a:t>【</a:t>
            </a:r>
            <a:r>
              <a:rPr lang="zh-CN" altLang="en-US" sz="2400" b="1">
                <a:latin typeface="微软雅黑" pitchFamily="34" charset="-122"/>
                <a:ea typeface="微软雅黑" pitchFamily="34" charset="-122"/>
              </a:rPr>
              <a:t>实例</a:t>
            </a:r>
            <a:r>
              <a:rPr lang="en-US" altLang="zh-CN" sz="2400" b="1">
                <a:latin typeface="微软雅黑" pitchFamily="34" charset="-122"/>
                <a:ea typeface="微软雅黑" pitchFamily="34" charset="-122"/>
              </a:rPr>
              <a:t>2】</a:t>
            </a:r>
            <a:r>
              <a:rPr lang="zh-CN" altLang="zh-CN" sz="2400" b="1">
                <a:latin typeface="微软雅黑" pitchFamily="34" charset="-122"/>
                <a:ea typeface="微软雅黑" pitchFamily="34" charset="-122"/>
              </a:rPr>
              <a:t>用红、黄、绿三个指示灯表示三台设备的工作情况：绿灯亮表示全部正常；黄灯亮表示有一台不正常；红、黄灯亮表示有两台不正常；红灯全亮表示三台都不正常。设计控制电路实现该过程。</a:t>
            </a:r>
          </a:p>
          <a:p>
            <a:pPr indent="272743">
              <a:lnSpc>
                <a:spcPct val="130000"/>
              </a:lnSpc>
            </a:pPr>
            <a:r>
              <a:rPr lang="en-US" altLang="zh-CN" sz="2400" b="1">
                <a:latin typeface="微软雅黑" pitchFamily="34" charset="-122"/>
                <a:ea typeface="微软雅黑" pitchFamily="34" charset="-122"/>
              </a:rPr>
              <a:t>【</a:t>
            </a:r>
            <a:r>
              <a:rPr lang="zh-CN" altLang="en-US" sz="2400" b="1">
                <a:latin typeface="微软雅黑" pitchFamily="34" charset="-122"/>
                <a:ea typeface="微软雅黑" pitchFamily="34" charset="-122"/>
              </a:rPr>
              <a:t>实验</a:t>
            </a:r>
            <a:r>
              <a:rPr lang="en-US" altLang="zh-CN" sz="2400" b="1">
                <a:latin typeface="微软雅黑" pitchFamily="34" charset="-122"/>
                <a:ea typeface="微软雅黑" pitchFamily="34" charset="-122"/>
              </a:rPr>
              <a:t>3】</a:t>
            </a:r>
            <a:r>
              <a:rPr lang="zh-CN" altLang="zh-CN" sz="2400" b="1">
                <a:latin typeface="微软雅黑" pitchFamily="34" charset="-122"/>
                <a:ea typeface="微软雅黑" pitchFamily="34" charset="-122"/>
              </a:rPr>
              <a:t>有两台抽水机</a:t>
            </a:r>
            <a:r>
              <a:rPr lang="en-US" altLang="zh-CN" sz="2400" b="1">
                <a:latin typeface="微软雅黑" pitchFamily="34" charset="-122"/>
                <a:ea typeface="微软雅黑" pitchFamily="34" charset="-122"/>
              </a:rPr>
              <a:t>L1</a:t>
            </a:r>
            <a:r>
              <a:rPr lang="zh-CN" altLang="zh-CN" sz="2400" b="1">
                <a:latin typeface="微软雅黑" pitchFamily="34" charset="-122"/>
                <a:ea typeface="微软雅黑" pitchFamily="34" charset="-122"/>
              </a:rPr>
              <a:t>和</a:t>
            </a:r>
            <a:r>
              <a:rPr lang="en-US" altLang="zh-CN" sz="2400" b="1">
                <a:latin typeface="微软雅黑" pitchFamily="34" charset="-122"/>
                <a:ea typeface="微软雅黑" pitchFamily="34" charset="-122"/>
              </a:rPr>
              <a:t>L2</a:t>
            </a:r>
            <a:r>
              <a:rPr lang="zh-CN" altLang="zh-CN" sz="2400" b="1">
                <a:latin typeface="微软雅黑" pitchFamily="34" charset="-122"/>
                <a:ea typeface="微软雅黑" pitchFamily="34" charset="-122"/>
              </a:rPr>
              <a:t>向水池内加水，水池自上而下有三个点</a:t>
            </a:r>
            <a:r>
              <a:rPr lang="en-US" altLang="zh-CN" sz="2400" b="1">
                <a:latin typeface="微软雅黑" pitchFamily="34" charset="-122"/>
                <a:ea typeface="微软雅黑" pitchFamily="34" charset="-122"/>
              </a:rPr>
              <a:t>A</a:t>
            </a:r>
            <a:r>
              <a:rPr lang="zh-CN" altLang="zh-CN" sz="2400" b="1">
                <a:latin typeface="微软雅黑" pitchFamily="34" charset="-122"/>
                <a:ea typeface="微软雅黑" pitchFamily="34" charset="-122"/>
              </a:rPr>
              <a:t>、</a:t>
            </a:r>
            <a:r>
              <a:rPr lang="en-US" altLang="zh-CN" sz="2400" b="1">
                <a:latin typeface="微软雅黑" pitchFamily="34" charset="-122"/>
                <a:ea typeface="微软雅黑" pitchFamily="34" charset="-122"/>
              </a:rPr>
              <a:t>B</a:t>
            </a:r>
            <a:r>
              <a:rPr lang="zh-CN" altLang="zh-CN" sz="2400" b="1">
                <a:latin typeface="微软雅黑" pitchFamily="34" charset="-122"/>
                <a:ea typeface="微软雅黑" pitchFamily="34" charset="-122"/>
              </a:rPr>
              <a:t>、</a:t>
            </a:r>
            <a:r>
              <a:rPr lang="en-US" altLang="zh-CN" sz="2400" b="1">
                <a:latin typeface="微软雅黑" pitchFamily="34" charset="-122"/>
                <a:ea typeface="微软雅黑" pitchFamily="34" charset="-122"/>
              </a:rPr>
              <a:t>C</a:t>
            </a:r>
            <a:r>
              <a:rPr lang="zh-CN" altLang="zh-CN" sz="2400" b="1">
                <a:latin typeface="微软雅黑" pitchFamily="34" charset="-122"/>
                <a:ea typeface="微软雅黑" pitchFamily="34" charset="-122"/>
              </a:rPr>
              <a:t>，当水位在</a:t>
            </a:r>
            <a:r>
              <a:rPr lang="en-US" altLang="zh-CN" sz="2400" b="1">
                <a:latin typeface="微软雅黑" pitchFamily="34" charset="-122"/>
                <a:ea typeface="微软雅黑" pitchFamily="34" charset="-122"/>
              </a:rPr>
              <a:t>C</a:t>
            </a:r>
            <a:r>
              <a:rPr lang="zh-CN" altLang="zh-CN" sz="2400" b="1">
                <a:latin typeface="微软雅黑" pitchFamily="34" charset="-122"/>
                <a:ea typeface="微软雅黑" pitchFamily="34" charset="-122"/>
              </a:rPr>
              <a:t>以下时，</a:t>
            </a:r>
            <a:r>
              <a:rPr lang="en-US" altLang="zh-CN" sz="2400" b="1">
                <a:latin typeface="微软雅黑" pitchFamily="34" charset="-122"/>
                <a:ea typeface="微软雅黑" pitchFamily="34" charset="-122"/>
              </a:rPr>
              <a:t>L1</a:t>
            </a:r>
            <a:r>
              <a:rPr lang="zh-CN" altLang="zh-CN" sz="2400" b="1">
                <a:latin typeface="微软雅黑" pitchFamily="34" charset="-122"/>
                <a:ea typeface="微软雅黑" pitchFamily="34" charset="-122"/>
              </a:rPr>
              <a:t>，</a:t>
            </a:r>
            <a:r>
              <a:rPr lang="en-US" altLang="zh-CN" sz="2400" b="1">
                <a:latin typeface="微软雅黑" pitchFamily="34" charset="-122"/>
                <a:ea typeface="微软雅黑" pitchFamily="34" charset="-122"/>
              </a:rPr>
              <a:t>L2</a:t>
            </a:r>
            <a:r>
              <a:rPr lang="zh-CN" altLang="zh-CN" sz="2400" b="1">
                <a:latin typeface="微软雅黑" pitchFamily="34" charset="-122"/>
                <a:ea typeface="微软雅黑" pitchFamily="34" charset="-122"/>
              </a:rPr>
              <a:t>同时注水；在</a:t>
            </a:r>
            <a:r>
              <a:rPr lang="en-US" altLang="zh-CN" sz="2400" b="1">
                <a:latin typeface="微软雅黑" pitchFamily="34" charset="-122"/>
                <a:ea typeface="微软雅黑" pitchFamily="34" charset="-122"/>
              </a:rPr>
              <a:t>B</a:t>
            </a:r>
            <a:r>
              <a:rPr lang="zh-CN" altLang="zh-CN" sz="2400" b="1">
                <a:latin typeface="微软雅黑" pitchFamily="34" charset="-122"/>
                <a:ea typeface="微软雅黑" pitchFamily="34" charset="-122"/>
              </a:rPr>
              <a:t>与</a:t>
            </a:r>
            <a:r>
              <a:rPr lang="en-US" altLang="zh-CN" sz="2400" b="1">
                <a:latin typeface="微软雅黑" pitchFamily="34" charset="-122"/>
                <a:ea typeface="微软雅黑" pitchFamily="34" charset="-122"/>
              </a:rPr>
              <a:t>C</a:t>
            </a:r>
            <a:r>
              <a:rPr lang="zh-CN" altLang="zh-CN" sz="2400" b="1">
                <a:latin typeface="微软雅黑" pitchFamily="34" charset="-122"/>
                <a:ea typeface="微软雅黑" pitchFamily="34" charset="-122"/>
              </a:rPr>
              <a:t>之间时，</a:t>
            </a:r>
            <a:r>
              <a:rPr lang="en-US" altLang="zh-CN" sz="2400" b="1">
                <a:latin typeface="微软雅黑" pitchFamily="34" charset="-122"/>
                <a:ea typeface="微软雅黑" pitchFamily="34" charset="-122"/>
              </a:rPr>
              <a:t>L1</a:t>
            </a:r>
            <a:r>
              <a:rPr lang="zh-CN" altLang="zh-CN" sz="2400" b="1">
                <a:latin typeface="微软雅黑" pitchFamily="34" charset="-122"/>
                <a:ea typeface="微软雅黑" pitchFamily="34" charset="-122"/>
              </a:rPr>
              <a:t>注水；在</a:t>
            </a:r>
            <a:r>
              <a:rPr lang="en-US" altLang="zh-CN" sz="2400" b="1">
                <a:latin typeface="微软雅黑" pitchFamily="34" charset="-122"/>
                <a:ea typeface="微软雅黑" pitchFamily="34" charset="-122"/>
              </a:rPr>
              <a:t>B</a:t>
            </a:r>
            <a:r>
              <a:rPr lang="zh-CN" altLang="zh-CN" sz="2400" b="1">
                <a:latin typeface="微软雅黑" pitchFamily="34" charset="-122"/>
                <a:ea typeface="微软雅黑" pitchFamily="34" charset="-122"/>
              </a:rPr>
              <a:t>与</a:t>
            </a:r>
            <a:r>
              <a:rPr lang="en-US" altLang="zh-CN" sz="2400" b="1">
                <a:latin typeface="微软雅黑" pitchFamily="34" charset="-122"/>
                <a:ea typeface="微软雅黑" pitchFamily="34" charset="-122"/>
              </a:rPr>
              <a:t>A</a:t>
            </a:r>
            <a:r>
              <a:rPr lang="zh-CN" altLang="zh-CN" sz="2400" b="1">
                <a:latin typeface="微软雅黑" pitchFamily="34" charset="-122"/>
                <a:ea typeface="微软雅黑" pitchFamily="34" charset="-122"/>
              </a:rPr>
              <a:t>之间时，</a:t>
            </a:r>
            <a:r>
              <a:rPr lang="en-US" altLang="zh-CN" sz="2400" b="1">
                <a:latin typeface="微软雅黑" pitchFamily="34" charset="-122"/>
                <a:ea typeface="微软雅黑" pitchFamily="34" charset="-122"/>
              </a:rPr>
              <a:t>L2</a:t>
            </a:r>
            <a:r>
              <a:rPr lang="zh-CN" altLang="zh-CN" sz="2400" b="1">
                <a:latin typeface="微软雅黑" pitchFamily="34" charset="-122"/>
                <a:ea typeface="微软雅黑" pitchFamily="34" charset="-122"/>
              </a:rPr>
              <a:t>注水；达到</a:t>
            </a:r>
            <a:r>
              <a:rPr lang="en-US" altLang="zh-CN" sz="2400" b="1">
                <a:latin typeface="微软雅黑" pitchFamily="34" charset="-122"/>
                <a:ea typeface="微软雅黑" pitchFamily="34" charset="-122"/>
              </a:rPr>
              <a:t>A</a:t>
            </a:r>
            <a:r>
              <a:rPr lang="zh-CN" altLang="zh-CN" sz="2400" b="1">
                <a:latin typeface="微软雅黑" pitchFamily="34" charset="-122"/>
                <a:ea typeface="微软雅黑" pitchFamily="34" charset="-122"/>
              </a:rPr>
              <a:t>点，停止注水。设计控制两台电机注水的电路。</a:t>
            </a:r>
            <a:endParaRPr lang="zh-CN" altLang="en-US" sz="2400" b="1" dirty="0">
              <a:latin typeface="微软雅黑" pitchFamily="34" charset="-122"/>
              <a:ea typeface="微软雅黑"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2.3</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组合逻辑电路设计实例</a:t>
            </a:r>
          </a:p>
        </p:txBody>
      </p:sp>
      <p:sp>
        <p:nvSpPr>
          <p:cNvPr id="5" name="TextBox 6"/>
          <p:cNvSpPr txBox="1"/>
          <p:nvPr/>
        </p:nvSpPr>
        <p:spPr>
          <a:xfrm>
            <a:off x="180857" y="857238"/>
            <a:ext cx="8782300" cy="5990895"/>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实例</a:t>
            </a:r>
            <a:r>
              <a:rPr lang="en-US" altLang="zh-CN" sz="2400" b="1" dirty="0">
                <a:solidFill>
                  <a:srgbClr val="C00000"/>
                </a:solidFill>
                <a:latin typeface="微软雅黑" pitchFamily="34" charset="-122"/>
                <a:ea typeface="微软雅黑" pitchFamily="34" charset="-122"/>
              </a:rPr>
              <a:t>4】</a:t>
            </a:r>
            <a:r>
              <a:rPr lang="zh-CN" altLang="zh-CN" sz="2400" b="1" dirty="0">
                <a:latin typeface="微软雅黑" pitchFamily="34" charset="-122"/>
                <a:ea typeface="微软雅黑" pitchFamily="34" charset="-122"/>
              </a:rPr>
              <a:t>人类有</a:t>
            </a:r>
            <a:r>
              <a:rPr lang="en-US" altLang="zh-CN" sz="2400" b="1" dirty="0">
                <a:latin typeface="微软雅黑" pitchFamily="34" charset="-122"/>
                <a:ea typeface="微软雅黑" pitchFamily="34" charset="-122"/>
              </a:rPr>
              <a:t>A</a:t>
            </a:r>
            <a:r>
              <a:rPr lang="zh-CN" altLang="zh-CN"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B</a:t>
            </a:r>
            <a:r>
              <a:rPr lang="zh-CN" altLang="zh-CN"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AB</a:t>
            </a:r>
            <a:r>
              <a:rPr lang="zh-CN" altLang="zh-CN" sz="2400" b="1" dirty="0">
                <a:latin typeface="微软雅黑" pitchFamily="34" charset="-122"/>
                <a:ea typeface="微软雅黑" pitchFamily="34" charset="-122"/>
              </a:rPr>
              <a:t>、</a:t>
            </a:r>
            <a:r>
              <a:rPr lang="en-US" altLang="zh-CN" sz="2400" b="1" dirty="0">
                <a:latin typeface="微软雅黑" pitchFamily="34" charset="-122"/>
                <a:ea typeface="微软雅黑" pitchFamily="34" charset="-122"/>
              </a:rPr>
              <a:t>O</a:t>
            </a:r>
            <a:r>
              <a:rPr lang="zh-CN" altLang="zh-CN" sz="2400" b="1" dirty="0">
                <a:latin typeface="微软雅黑" pitchFamily="34" charset="-122"/>
                <a:ea typeface="微软雅黑" pitchFamily="34" charset="-122"/>
              </a:rPr>
              <a:t>四种血型。设计血型配比器，判断输血者与受血者的血型是否匹配。</a:t>
            </a:r>
            <a:endParaRPr lang="en-US" altLang="zh-CN" sz="2400" b="1" dirty="0">
              <a:latin typeface="微软雅黑" pitchFamily="34" charset="-122"/>
              <a:ea typeface="微软雅黑" pitchFamily="34" charset="-122"/>
            </a:endParaRPr>
          </a:p>
          <a:p>
            <a:pPr indent="272743">
              <a:lnSpc>
                <a:spcPct val="130000"/>
              </a:lnSpc>
            </a:pP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实例</a:t>
            </a:r>
            <a:r>
              <a:rPr lang="en-US" altLang="zh-CN" sz="2400" b="1" dirty="0">
                <a:latin typeface="微软雅黑" pitchFamily="34" charset="-122"/>
                <a:ea typeface="微软雅黑" pitchFamily="34" charset="-122"/>
              </a:rPr>
              <a:t>5】</a:t>
            </a:r>
            <a:r>
              <a:rPr lang="zh-CN" altLang="zh-CN" sz="2400" b="1" dirty="0">
                <a:latin typeface="微软雅黑" pitchFamily="34" charset="-122"/>
                <a:ea typeface="微软雅黑" pitchFamily="34" charset="-122"/>
              </a:rPr>
              <a:t>设计代码转换器电路，将</a:t>
            </a:r>
            <a:r>
              <a:rPr lang="en-US" altLang="zh-CN" sz="2400" b="1" dirty="0">
                <a:latin typeface="微软雅黑" pitchFamily="34" charset="-122"/>
                <a:ea typeface="微软雅黑" pitchFamily="34" charset="-122"/>
              </a:rPr>
              <a:t>4</a:t>
            </a:r>
            <a:r>
              <a:rPr lang="zh-CN" altLang="zh-CN" sz="2400" b="1" dirty="0">
                <a:latin typeface="微软雅黑" pitchFamily="34" charset="-122"/>
                <a:ea typeface="微软雅黑" pitchFamily="34" charset="-122"/>
              </a:rPr>
              <a:t>位自然顺序码转换为</a:t>
            </a:r>
            <a:r>
              <a:rPr lang="en-US" altLang="zh-CN" sz="2400" b="1" dirty="0">
                <a:latin typeface="微软雅黑" pitchFamily="34" charset="-122"/>
                <a:ea typeface="微软雅黑" pitchFamily="34" charset="-122"/>
              </a:rPr>
              <a:t>4</a:t>
            </a:r>
            <a:r>
              <a:rPr lang="zh-CN" altLang="zh-CN" sz="2400" b="1" dirty="0">
                <a:latin typeface="微软雅黑" pitchFamily="34" charset="-122"/>
                <a:ea typeface="微软雅黑" pitchFamily="34" charset="-122"/>
              </a:rPr>
              <a:t>位格雷码。</a:t>
            </a:r>
            <a:endParaRPr lang="en-US" altLang="zh-CN" sz="2400" b="1" dirty="0">
              <a:latin typeface="微软雅黑" pitchFamily="34" charset="-122"/>
              <a:ea typeface="微软雅黑" pitchFamily="34" charset="-122"/>
            </a:endParaRPr>
          </a:p>
          <a:p>
            <a:pPr indent="272743">
              <a:lnSpc>
                <a:spcPct val="130000"/>
              </a:lnSpc>
            </a:pPr>
            <a:r>
              <a:rPr lang="en-US" altLang="zh-CN" sz="2400" b="1" dirty="0">
                <a:latin typeface="微软雅黑" pitchFamily="34" charset="-122"/>
                <a:ea typeface="微软雅黑" pitchFamily="34" charset="-122"/>
              </a:rPr>
              <a:t>【</a:t>
            </a:r>
            <a:r>
              <a:rPr lang="zh-CN" altLang="en-US" sz="2400" b="1" dirty="0">
                <a:latin typeface="微软雅黑" pitchFamily="34" charset="-122"/>
                <a:ea typeface="微软雅黑" pitchFamily="34" charset="-122"/>
              </a:rPr>
              <a:t>实例</a:t>
            </a:r>
            <a:r>
              <a:rPr lang="en-US" altLang="zh-CN" sz="2400" b="1" dirty="0">
                <a:latin typeface="微软雅黑" pitchFamily="34" charset="-122"/>
                <a:ea typeface="微软雅黑" pitchFamily="34" charset="-122"/>
              </a:rPr>
              <a:t>6】</a:t>
            </a:r>
            <a:r>
              <a:rPr lang="zh-CN" altLang="zh-CN" sz="2400" b="1" dirty="0">
                <a:latin typeface="微软雅黑" pitchFamily="34" charset="-122"/>
                <a:ea typeface="微软雅黑" pitchFamily="34" charset="-122"/>
              </a:rPr>
              <a:t>将与、或、非表示的逻辑函数</a:t>
            </a:r>
            <a:r>
              <a:rPr lang="en-US" altLang="zh-CN" sz="2400" b="1" dirty="0">
                <a:latin typeface="微软雅黑" pitchFamily="34" charset="-122"/>
                <a:ea typeface="微软雅黑" pitchFamily="34" charset="-122"/>
              </a:rPr>
              <a:t>               </a:t>
            </a:r>
            <a:r>
              <a:rPr lang="zh-CN" altLang="zh-CN" sz="2400" b="1" dirty="0">
                <a:latin typeface="微软雅黑" pitchFamily="34" charset="-122"/>
                <a:ea typeface="微软雅黑" pitchFamily="34" charset="-122"/>
              </a:rPr>
              <a:t>转换为仅用与非门表示的逻辑表达式。</a:t>
            </a:r>
          </a:p>
          <a:p>
            <a:pPr indent="272743">
              <a:lnSpc>
                <a:spcPct val="130000"/>
              </a:lnSpc>
            </a:pPr>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实例</a:t>
            </a:r>
            <a:r>
              <a:rPr lang="en-US" altLang="zh-CN" sz="2400" b="1" dirty="0">
                <a:solidFill>
                  <a:srgbClr val="C00000"/>
                </a:solidFill>
                <a:latin typeface="微软雅黑" pitchFamily="34" charset="-122"/>
                <a:ea typeface="微软雅黑" pitchFamily="34" charset="-122"/>
              </a:rPr>
              <a:t>7】</a:t>
            </a:r>
            <a:r>
              <a:rPr lang="zh-CN" altLang="zh-CN" sz="2400" b="1" dirty="0">
                <a:latin typeface="微软雅黑" pitchFamily="34" charset="-122"/>
                <a:ea typeface="微软雅黑" pitchFamily="34" charset="-122"/>
              </a:rPr>
              <a:t>设计一个比较两个两位二进制数是否大于的电路。</a:t>
            </a:r>
            <a:endParaRPr lang="en-US" altLang="zh-CN" sz="2400" b="1" dirty="0">
              <a:latin typeface="微软雅黑" pitchFamily="34" charset="-122"/>
              <a:ea typeface="微软雅黑" pitchFamily="34" charset="-122"/>
            </a:endParaRPr>
          </a:p>
          <a:p>
            <a:pPr indent="272743">
              <a:lnSpc>
                <a:spcPct val="130000"/>
              </a:lnSpc>
            </a:pPr>
            <a:endParaRPr lang="zh-CN" altLang="en-US" sz="2400" b="1" dirty="0">
              <a:solidFill>
                <a:srgbClr val="C00000"/>
              </a:solidFill>
              <a:latin typeface="微软雅黑" pitchFamily="34" charset="-122"/>
              <a:ea typeface="微软雅黑" pitchFamily="34" charset="-122"/>
            </a:endParaRPr>
          </a:p>
          <a:p>
            <a:pPr indent="272743">
              <a:lnSpc>
                <a:spcPct val="130000"/>
              </a:lnSpc>
            </a:pPr>
            <a:r>
              <a:rPr lang="en-US" altLang="zh-CN" sz="2400" b="1" dirty="0">
                <a:solidFill>
                  <a:srgbClr val="C00000"/>
                </a:solidFill>
                <a:latin typeface="微软雅黑" pitchFamily="34" charset="-122"/>
                <a:ea typeface="微软雅黑" pitchFamily="34" charset="-122"/>
              </a:rPr>
              <a:t>【</a:t>
            </a:r>
            <a:r>
              <a:rPr lang="zh-CN" altLang="en-US" sz="2400" b="1" dirty="0">
                <a:solidFill>
                  <a:srgbClr val="C00000"/>
                </a:solidFill>
                <a:latin typeface="微软雅黑" pitchFamily="34" charset="-122"/>
                <a:ea typeface="微软雅黑" pitchFamily="34" charset="-122"/>
              </a:rPr>
              <a:t>实例</a:t>
            </a:r>
            <a:r>
              <a:rPr lang="en-US" altLang="zh-CN" sz="2400" b="1" dirty="0">
                <a:solidFill>
                  <a:srgbClr val="C00000"/>
                </a:solidFill>
                <a:latin typeface="微软雅黑" pitchFamily="34" charset="-122"/>
                <a:ea typeface="微软雅黑" pitchFamily="34" charset="-122"/>
              </a:rPr>
              <a:t>8】</a:t>
            </a:r>
            <a:r>
              <a:rPr lang="zh-CN" altLang="zh-CN" sz="2400" b="1" dirty="0">
                <a:latin typeface="微软雅黑" pitchFamily="34" charset="-122"/>
                <a:ea typeface="微软雅黑" pitchFamily="34" charset="-122"/>
              </a:rPr>
              <a:t>共有如下四种逻辑运算</a:t>
            </a:r>
            <a:r>
              <a:rPr lang="en-US" altLang="zh-CN" sz="2400" b="1" dirty="0">
                <a:latin typeface="微软雅黑" pitchFamily="34" charset="-122"/>
                <a:ea typeface="微软雅黑" pitchFamily="34" charset="-122"/>
              </a:rPr>
              <a:t>                                  </a:t>
            </a:r>
            <a:r>
              <a:rPr lang="zh-CN" altLang="zh-CN" sz="2400" b="1" dirty="0">
                <a:latin typeface="微软雅黑" pitchFamily="34" charset="-122"/>
                <a:ea typeface="微软雅黑" pitchFamily="34" charset="-122"/>
              </a:rPr>
              <a:t>，用控制方式设计实现四种逻辑运算的电路。</a:t>
            </a: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3" name="Object 1"/>
          <p:cNvGraphicFramePr>
            <a:graphicFrameLocks noChangeAspect="1"/>
          </p:cNvGraphicFramePr>
          <p:nvPr/>
        </p:nvGraphicFramePr>
        <p:xfrm>
          <a:off x="6012160" y="2852936"/>
          <a:ext cx="1008112" cy="360040"/>
        </p:xfrm>
        <a:graphic>
          <a:graphicData uri="http://schemas.openxmlformats.org/presentationml/2006/ole">
            <mc:AlternateContent xmlns:mc="http://schemas.openxmlformats.org/markup-compatibility/2006">
              <mc:Choice xmlns:v="urn:schemas-microsoft-com:vml" Requires="v">
                <p:oleObj spid="_x0000_s28718" name="Equation" r:id="rId3" imgW="647700" imgH="190500" progId="Equation.DSMT4">
                  <p:embed/>
                </p:oleObj>
              </mc:Choice>
              <mc:Fallback>
                <p:oleObj name="Equation" r:id="rId3" imgW="647700" imgH="1905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2852936"/>
                        <a:ext cx="1008112"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5" name="Object 3"/>
          <p:cNvGraphicFramePr>
            <a:graphicFrameLocks noChangeAspect="1"/>
          </p:cNvGraphicFramePr>
          <p:nvPr/>
        </p:nvGraphicFramePr>
        <p:xfrm>
          <a:off x="5076056" y="4725144"/>
          <a:ext cx="2808312" cy="432048"/>
        </p:xfrm>
        <a:graphic>
          <a:graphicData uri="http://schemas.openxmlformats.org/presentationml/2006/ole">
            <mc:AlternateContent xmlns:mc="http://schemas.openxmlformats.org/markup-compatibility/2006">
              <mc:Choice xmlns:v="urn:schemas-microsoft-com:vml" Requires="v">
                <p:oleObj spid="_x0000_s28719" name="Equation" r:id="rId5" imgW="1206500" imgH="203200" progId="Equation.DSMT4">
                  <p:embed/>
                </p:oleObj>
              </mc:Choice>
              <mc:Fallback>
                <p:oleObj name="Equation" r:id="rId5" imgW="1206500" imgH="2032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056" y="4725144"/>
                        <a:ext cx="280831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2.3</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组合逻辑电路设计实例</a:t>
            </a:r>
          </a:p>
        </p:txBody>
      </p:sp>
      <p:sp>
        <p:nvSpPr>
          <p:cNvPr id="5" name="TextBox 6"/>
          <p:cNvSpPr txBox="1"/>
          <p:nvPr/>
        </p:nvSpPr>
        <p:spPr>
          <a:xfrm>
            <a:off x="180857" y="857238"/>
            <a:ext cx="8782300" cy="3190128"/>
          </a:xfrm>
          <a:prstGeom prst="rect">
            <a:avLst/>
          </a:prstGeom>
          <a:noFill/>
        </p:spPr>
        <p:txBody>
          <a:bodyPr wrap="square" lIns="68603" tIns="34302" rIns="68603" bIns="34302" rtlCol="0">
            <a:spAutoFit/>
          </a:bodyPr>
          <a:lstStyle/>
          <a:p>
            <a:pPr indent="272743">
              <a:lnSpc>
                <a:spcPct val="130000"/>
              </a:lnSpc>
            </a:pPr>
            <a:r>
              <a:rPr lang="en-US" altLang="zh-CN" sz="2400" b="1">
                <a:solidFill>
                  <a:srgbClr val="C00000"/>
                </a:solidFill>
                <a:latin typeface="微软雅黑" panose="020B0503020204020204" pitchFamily="34" charset="-122"/>
                <a:ea typeface="微软雅黑" panose="020B0503020204020204" pitchFamily="34" charset="-122"/>
              </a:rPr>
              <a:t>【</a:t>
            </a:r>
            <a:r>
              <a:rPr lang="zh-CN" altLang="en-US" sz="2400" b="1">
                <a:solidFill>
                  <a:srgbClr val="C00000"/>
                </a:solidFill>
                <a:latin typeface="微软雅黑" panose="020B0503020204020204" pitchFamily="34" charset="-122"/>
                <a:ea typeface="微软雅黑" panose="020B0503020204020204" pitchFamily="34" charset="-122"/>
              </a:rPr>
              <a:t>实例</a:t>
            </a:r>
            <a:r>
              <a:rPr lang="en-US" altLang="zh-CN" sz="2400" b="1">
                <a:solidFill>
                  <a:srgbClr val="C00000"/>
                </a:solidFill>
                <a:latin typeface="微软雅黑" panose="020B0503020204020204" pitchFamily="34" charset="-122"/>
                <a:ea typeface="微软雅黑" panose="020B0503020204020204" pitchFamily="34" charset="-122"/>
              </a:rPr>
              <a:t>9】</a:t>
            </a:r>
            <a:r>
              <a:rPr lang="zh-CN" altLang="en-US" sz="2400" b="1" dirty="0">
                <a:solidFill>
                  <a:srgbClr val="C00000"/>
                </a:solidFill>
              </a:rPr>
              <a:t>已知输入信号</a:t>
            </a:r>
            <a:r>
              <a:rPr lang="en-US" sz="2400" b="1" dirty="0">
                <a:solidFill>
                  <a:srgbClr val="C00000"/>
                </a:solidFill>
              </a:rPr>
              <a:t>A</a:t>
            </a:r>
            <a:r>
              <a:rPr lang="zh-CN" altLang="en-US" sz="2400" b="1" dirty="0">
                <a:solidFill>
                  <a:srgbClr val="C00000"/>
                </a:solidFill>
              </a:rPr>
              <a:t>，</a:t>
            </a:r>
            <a:r>
              <a:rPr lang="en-US" sz="2400" b="1" dirty="0">
                <a:solidFill>
                  <a:srgbClr val="C00000"/>
                </a:solidFill>
              </a:rPr>
              <a:t>B</a:t>
            </a:r>
            <a:r>
              <a:rPr lang="zh-CN" altLang="en-US" sz="2400" b="1" dirty="0">
                <a:solidFill>
                  <a:srgbClr val="C00000"/>
                </a:solidFill>
              </a:rPr>
              <a:t>，</a:t>
            </a:r>
            <a:r>
              <a:rPr lang="en-US" sz="2400" b="1" dirty="0">
                <a:solidFill>
                  <a:srgbClr val="C00000"/>
                </a:solidFill>
              </a:rPr>
              <a:t>C</a:t>
            </a:r>
            <a:r>
              <a:rPr lang="zh-CN" altLang="en-US" sz="2400" b="1" dirty="0">
                <a:solidFill>
                  <a:srgbClr val="C00000"/>
                </a:solidFill>
              </a:rPr>
              <a:t>，</a:t>
            </a:r>
            <a:r>
              <a:rPr lang="en-US" sz="2400" b="1" dirty="0">
                <a:solidFill>
                  <a:srgbClr val="C00000"/>
                </a:solidFill>
              </a:rPr>
              <a:t>D</a:t>
            </a:r>
            <a:r>
              <a:rPr lang="zh-CN" altLang="en-US" sz="2400" b="1" dirty="0">
                <a:solidFill>
                  <a:srgbClr val="C00000"/>
                </a:solidFill>
              </a:rPr>
              <a:t>的波形如图所示，选择适当的集成逻辑门电路，设计产生输出</a:t>
            </a:r>
            <a:r>
              <a:rPr lang="en-US" sz="2400" b="1" dirty="0">
                <a:solidFill>
                  <a:srgbClr val="C00000"/>
                </a:solidFill>
              </a:rPr>
              <a:t>F</a:t>
            </a:r>
            <a:r>
              <a:rPr lang="zh-CN" altLang="en-US" sz="2400" b="1" dirty="0">
                <a:solidFill>
                  <a:srgbClr val="C00000"/>
                </a:solidFill>
              </a:rPr>
              <a:t>波形的组合电路（输入无反变量）。</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
        <p:nvSpPr>
          <p:cNvPr id="26626" name="Rectangle 2"/>
          <p:cNvSpPr>
            <a:spLocks noChangeArrowheads="1"/>
          </p:cNvSpPr>
          <p:nvPr/>
        </p:nvSpPr>
        <p:spPr bwMode="auto">
          <a:xfrm>
            <a:off x="10" y="10228"/>
            <a:ext cx="138611" cy="284718"/>
          </a:xfrm>
          <a:prstGeom prst="rect">
            <a:avLst/>
          </a:prstGeom>
          <a:noFill/>
          <a:ln w="9525">
            <a:noFill/>
            <a:miter lim="800000"/>
            <a:headEnd/>
            <a:tailEnd/>
          </a:ln>
          <a:effectLst/>
        </p:spPr>
        <p:txBody>
          <a:bodyPr vert="horz" wrap="none" lIns="68603" tIns="34302" rIns="68603" bIns="34302" numCol="1" anchor="ctr" anchorCtr="0" compatLnSpc="1">
            <a:prstTxWarp prst="textNoShape">
              <a:avLst/>
            </a:prstTxWarp>
            <a:spAutoFit/>
          </a:bodyPr>
          <a:lstStyle/>
          <a:p>
            <a:endParaRPr lang="zh-CN" altLang="en-US"/>
          </a:p>
        </p:txBody>
      </p:sp>
      <p:graphicFrame>
        <p:nvGraphicFramePr>
          <p:cNvPr id="26625" name="Object 1"/>
          <p:cNvGraphicFramePr>
            <a:graphicFrameLocks noChangeAspect="1"/>
          </p:cNvGraphicFramePr>
          <p:nvPr/>
        </p:nvGraphicFramePr>
        <p:xfrm>
          <a:off x="2195736" y="1844824"/>
          <a:ext cx="6336704" cy="3672408"/>
        </p:xfrm>
        <a:graphic>
          <a:graphicData uri="http://schemas.openxmlformats.org/presentationml/2006/ole">
            <mc:AlternateContent xmlns:mc="http://schemas.openxmlformats.org/markup-compatibility/2006">
              <mc:Choice xmlns:v="urn:schemas-microsoft-com:vml" Requires="v">
                <p:oleObj spid="_x0000_s26647" name="Visio" r:id="rId3" imgW="3434400" imgH="1967092" progId="Visio.Drawing.11">
                  <p:embed/>
                </p:oleObj>
              </mc:Choice>
              <mc:Fallback>
                <p:oleObj name="Visio" r:id="rId3" imgW="3434400" imgH="1967092"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1844824"/>
                        <a:ext cx="6336704" cy="3672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3.0</a:t>
            </a:r>
            <a:r>
              <a:rPr lang="zh-CN" altLang="en-US" sz="1500">
                <a:solidFill>
                  <a:schemeClr val="bg1"/>
                </a:solidFill>
                <a:latin typeface="华康俪金黑W8(P)" panose="020B0800000000000000" pitchFamily="34" charset="-122"/>
                <a:ea typeface="华康俪金黑W8(P)" panose="020B0800000000000000" pitchFamily="34" charset="-122"/>
              </a:rPr>
              <a:t>概念提出与举例</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38"/>
            <a:ext cx="8782300" cy="6751103"/>
          </a:xfrm>
          <a:prstGeom prst="rect">
            <a:avLst/>
          </a:prstGeom>
          <a:noFill/>
        </p:spPr>
        <p:txBody>
          <a:bodyPr wrap="square" lIns="68603" tIns="34302" rIns="68603" bIns="34302" rtlCol="0">
            <a:spAutoFit/>
          </a:bodyPr>
          <a:lstStyle/>
          <a:p>
            <a:pPr indent="272743">
              <a:lnSpc>
                <a:spcPct val="130000"/>
              </a:lnSpc>
            </a:pP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a:t>
            </a:r>
            <a:r>
              <a:rPr lang="zh-CN" altLang="en-US" sz="2400" b="1">
                <a:latin typeface="微软雅黑" panose="020B0503020204020204" pitchFamily="34" charset="-122"/>
                <a:ea typeface="微软雅黑" panose="020B0503020204020204" pitchFamily="34" charset="-122"/>
              </a:rPr>
              <a:t>）竞争与冒险都得形成：考虑输入不同时间到达元件的输入端，可能造成毛刺的出现，形成的现象称为竞争与冒险。</a:t>
            </a:r>
            <a:endParaRPr lang="en-US" altLang="zh-CN" sz="2400" b="1">
              <a:latin typeface="微软雅黑" panose="020B0503020204020204" pitchFamily="34" charset="-122"/>
              <a:ea typeface="微软雅黑" panose="020B0503020204020204" pitchFamily="34" charset="-122"/>
            </a:endParaRPr>
          </a:p>
          <a:p>
            <a:pPr indent="272743">
              <a:lnSpc>
                <a:spcPct val="130000"/>
              </a:lnSpc>
            </a:pP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2</a:t>
            </a:r>
            <a:r>
              <a:rPr lang="zh-CN" altLang="en-US" sz="2400" b="1">
                <a:latin typeface="微软雅黑" panose="020B0503020204020204" pitchFamily="34" charset="-122"/>
                <a:ea typeface="微软雅黑" panose="020B0503020204020204" pitchFamily="34" charset="-122"/>
              </a:rPr>
              <a:t>）简单的实例：</a:t>
            </a:r>
            <a:r>
              <a:rPr lang="en-US" altLang="zh-CN" sz="2400"/>
              <a:t> </a:t>
            </a:r>
            <a:r>
              <a:rPr lang="zh-CN" altLang="en-US" sz="2400" b="1"/>
              <a:t>图</a:t>
            </a:r>
            <a:r>
              <a:rPr lang="en-US" altLang="zh-CN" sz="2400" b="1"/>
              <a:t>1</a:t>
            </a:r>
            <a:r>
              <a:rPr lang="zh-CN" altLang="zh-CN" sz="2400" b="1"/>
              <a:t>是一个两级</a:t>
            </a:r>
            <a:endParaRPr lang="en-US" altLang="zh-CN" sz="2400" b="1"/>
          </a:p>
          <a:p>
            <a:pPr indent="272743">
              <a:lnSpc>
                <a:spcPct val="130000"/>
              </a:lnSpc>
            </a:pPr>
            <a:r>
              <a:rPr lang="zh-CN" altLang="zh-CN" sz="2400" b="1"/>
              <a:t>或非门组成的组合电路，我们通过它</a:t>
            </a:r>
            <a:endParaRPr lang="en-US" altLang="zh-CN" sz="2400" b="1"/>
          </a:p>
          <a:p>
            <a:pPr>
              <a:lnSpc>
                <a:spcPct val="130000"/>
              </a:lnSpc>
            </a:pPr>
            <a:r>
              <a:rPr lang="zh-CN" altLang="zh-CN" sz="2400" b="1"/>
              <a:t>来分析毛刺产生的过程</a:t>
            </a:r>
            <a:r>
              <a:rPr lang="zh-CN" altLang="zh-CN" sz="2400"/>
              <a:t>。</a:t>
            </a:r>
            <a:endParaRPr lang="en-US" altLang="zh-CN" sz="2400"/>
          </a:p>
          <a:p>
            <a:pPr>
              <a:lnSpc>
                <a:spcPct val="130000"/>
              </a:lnSpc>
            </a:pPr>
            <a:r>
              <a:rPr lang="en-US" altLang="zh-CN" sz="2400"/>
              <a:t>    </a:t>
            </a:r>
            <a:r>
              <a:rPr lang="zh-CN" altLang="zh-CN" sz="2400" b="1"/>
              <a:t>电路表达式为：</a:t>
            </a:r>
            <a:r>
              <a:rPr lang="en-US" altLang="zh-CN" sz="2400" b="1"/>
              <a:t>          </a:t>
            </a:r>
            <a:r>
              <a:rPr lang="zh-CN" altLang="zh-CN" sz="2400" b="1"/>
              <a:t>，设</a:t>
            </a:r>
            <a:r>
              <a:rPr lang="en-US" altLang="zh-CN" sz="2400" b="1"/>
              <a:t>B=0</a:t>
            </a:r>
            <a:r>
              <a:rPr lang="zh-CN" altLang="zh-CN" sz="2400" b="1"/>
              <a:t>，理想情况下，无论</a:t>
            </a:r>
            <a:r>
              <a:rPr lang="en-US" altLang="zh-CN" sz="2400" b="1"/>
              <a:t>A</a:t>
            </a:r>
            <a:r>
              <a:rPr lang="zh-CN" altLang="zh-CN" sz="2400" b="1"/>
              <a:t>怎么变化，</a:t>
            </a:r>
            <a:r>
              <a:rPr lang="en-US" altLang="zh-CN" sz="2400" b="1"/>
              <a:t>F=0</a:t>
            </a:r>
            <a:r>
              <a:rPr lang="zh-CN" altLang="zh-CN" sz="2400" b="1"/>
              <a:t>；实际情况下：输入信号每通过一级门电路都需要一定的延迟时间</a:t>
            </a:r>
            <a:r>
              <a:rPr lang="en-US" altLang="zh-CN" sz="2400" b="1"/>
              <a:t>t</a:t>
            </a:r>
            <a:r>
              <a:rPr lang="en-US" altLang="zh-CN" sz="2400" b="1" baseline="-25000"/>
              <a:t>pd</a:t>
            </a:r>
            <a:r>
              <a:rPr lang="en-US" altLang="zh-CN" sz="2400" b="1"/>
              <a:t> </a:t>
            </a:r>
            <a:r>
              <a:rPr lang="zh-CN" altLang="zh-CN" sz="2400" b="1"/>
              <a:t>。当</a:t>
            </a:r>
            <a:r>
              <a:rPr lang="en-US" altLang="zh-CN" sz="2400" b="1"/>
              <a:t> A </a:t>
            </a:r>
            <a:r>
              <a:rPr lang="zh-CN" altLang="zh-CN" sz="2400" b="1"/>
              <a:t>由</a:t>
            </a:r>
            <a:r>
              <a:rPr lang="en-US" altLang="zh-CN" sz="2400" b="1"/>
              <a:t>1→0</a:t>
            </a:r>
            <a:r>
              <a:rPr lang="zh-CN" altLang="zh-CN" sz="2400" b="1"/>
              <a:t>，考虑</a:t>
            </a:r>
            <a:r>
              <a:rPr lang="en-US" altLang="zh-CN" sz="2400" b="1"/>
              <a:t>G1</a:t>
            </a:r>
            <a:r>
              <a:rPr lang="zh-CN" altLang="zh-CN" sz="2400" b="1"/>
              <a:t>门延迟时间，在</a:t>
            </a:r>
            <a:r>
              <a:rPr lang="en-US" altLang="zh-CN" sz="2400" b="1"/>
              <a:t>G2</a:t>
            </a:r>
            <a:r>
              <a:rPr lang="zh-CN" altLang="zh-CN" sz="2400" b="1"/>
              <a:t>门的</a:t>
            </a:r>
            <a:r>
              <a:rPr lang="en-US" altLang="zh-CN" sz="2400" b="1"/>
              <a:t>2</a:t>
            </a:r>
            <a:r>
              <a:rPr lang="zh-CN" altLang="zh-CN" sz="2400" b="1"/>
              <a:t>个输入端出现了均为</a:t>
            </a:r>
            <a:r>
              <a:rPr lang="en-US" altLang="zh-CN" sz="2400" b="1"/>
              <a:t>0</a:t>
            </a:r>
            <a:r>
              <a:rPr lang="zh-CN" altLang="zh-CN" sz="2400" b="1"/>
              <a:t>的短暂时刻，使</a:t>
            </a:r>
            <a:r>
              <a:rPr lang="en-US" altLang="zh-CN" sz="2400" b="1"/>
              <a:t>G2</a:t>
            </a:r>
            <a:r>
              <a:rPr lang="zh-CN" altLang="zh-CN" sz="2400" b="1"/>
              <a:t>门输出产生了不应有的窄脉冲，这个窄脉冲称为毛刺，</a:t>
            </a:r>
            <a:endParaRPr lang="en-US" altLang="zh-CN" sz="2400" b="1"/>
          </a:p>
          <a:p>
            <a:pPr>
              <a:lnSpc>
                <a:spcPct val="130000"/>
              </a:lnSpc>
            </a:pPr>
            <a:r>
              <a:rPr lang="zh-CN" altLang="zh-CN" sz="2400" b="1"/>
              <a:t>其输入输出变化如图</a:t>
            </a:r>
            <a:r>
              <a:rPr lang="en-US" altLang="zh-CN" sz="2400" b="1"/>
              <a:t>2</a:t>
            </a:r>
            <a:r>
              <a:rPr lang="zh-CN" altLang="zh-CN" sz="2400" b="1"/>
              <a:t>所示。</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
        <p:nvSpPr>
          <p:cNvPr id="552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297" name="Object 1"/>
          <p:cNvGraphicFramePr>
            <a:graphicFrameLocks noChangeAspect="1"/>
          </p:cNvGraphicFramePr>
          <p:nvPr/>
        </p:nvGraphicFramePr>
        <p:xfrm>
          <a:off x="5796136" y="1772816"/>
          <a:ext cx="3211438" cy="1440160"/>
        </p:xfrm>
        <a:graphic>
          <a:graphicData uri="http://schemas.openxmlformats.org/presentationml/2006/ole">
            <mc:AlternateContent xmlns:mc="http://schemas.openxmlformats.org/markup-compatibility/2006">
              <mc:Choice xmlns:v="urn:schemas-microsoft-com:vml" Requires="v">
                <p:oleObj spid="_x0000_s55365" name="Visio" r:id="rId3" imgW="2422980" imgH="766942" progId="Visio.Drawing.11">
                  <p:embed/>
                </p:oleObj>
              </mc:Choice>
              <mc:Fallback>
                <p:oleObj name="Visio" r:id="rId3" imgW="2422980" imgH="766942"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1772816"/>
                        <a:ext cx="3211438" cy="1440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7380312" y="2708920"/>
            <a:ext cx="474810" cy="307777"/>
          </a:xfrm>
          <a:prstGeom prst="rect">
            <a:avLst/>
          </a:prstGeom>
        </p:spPr>
        <p:txBody>
          <a:bodyPr wrap="none">
            <a:spAutoFit/>
          </a:bodyPr>
          <a:lstStyle/>
          <a:p>
            <a:r>
              <a:rPr lang="zh-CN" altLang="en-US" b="1">
                <a:latin typeface="微软雅黑" panose="020B0503020204020204" pitchFamily="34" charset="-122"/>
                <a:ea typeface="微软雅黑" panose="020B0503020204020204" pitchFamily="34" charset="-122"/>
              </a:rPr>
              <a:t>图</a:t>
            </a:r>
            <a:r>
              <a:rPr lang="en-US" altLang="zh-CN" b="1">
                <a:latin typeface="微软雅黑" panose="020B0503020204020204" pitchFamily="34" charset="-122"/>
                <a:ea typeface="微软雅黑" panose="020B0503020204020204" pitchFamily="34" charset="-122"/>
              </a:rPr>
              <a:t>1</a:t>
            </a:r>
            <a:endParaRPr lang="zh-CN" altLang="en-US"/>
          </a:p>
        </p:txBody>
      </p:sp>
      <p:sp>
        <p:nvSpPr>
          <p:cNvPr id="553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299" name="Object 3"/>
          <p:cNvGraphicFramePr>
            <a:graphicFrameLocks noChangeAspect="1"/>
          </p:cNvGraphicFramePr>
          <p:nvPr/>
        </p:nvGraphicFramePr>
        <p:xfrm>
          <a:off x="2411760" y="3284984"/>
          <a:ext cx="936104" cy="432048"/>
        </p:xfrm>
        <a:graphic>
          <a:graphicData uri="http://schemas.openxmlformats.org/presentationml/2006/ole">
            <mc:AlternateContent xmlns:mc="http://schemas.openxmlformats.org/markup-compatibility/2006">
              <mc:Choice xmlns:v="urn:schemas-microsoft-com:vml" Requires="v">
                <p:oleObj spid="_x0000_s55366" name="Equation" r:id="rId5" imgW="444114" imgH="177646" progId="Equation.DSMT4">
                  <p:embed/>
                </p:oleObj>
              </mc:Choice>
              <mc:Fallback>
                <p:oleObj name="Equation" r:id="rId5" imgW="444114" imgH="177646"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284984"/>
                        <a:ext cx="93610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5301" name="Object 5"/>
          <p:cNvGraphicFramePr>
            <a:graphicFrameLocks noChangeAspect="1"/>
          </p:cNvGraphicFramePr>
          <p:nvPr/>
        </p:nvGraphicFramePr>
        <p:xfrm>
          <a:off x="4499992" y="5157192"/>
          <a:ext cx="3456384" cy="1700808"/>
        </p:xfrm>
        <a:graphic>
          <a:graphicData uri="http://schemas.openxmlformats.org/presentationml/2006/ole">
            <mc:AlternateContent xmlns:mc="http://schemas.openxmlformats.org/markup-compatibility/2006">
              <mc:Choice xmlns:v="urn:schemas-microsoft-com:vml" Requires="v">
                <p:oleObj spid="_x0000_s55367" name="Visio" r:id="rId7" imgW="2194889" imgH="1475997" progId="Visio.Drawing.11">
                  <p:embed/>
                </p:oleObj>
              </mc:Choice>
              <mc:Fallback>
                <p:oleObj name="Visio" r:id="rId7" imgW="2194889" imgH="1475997" progId="Visio.Drawing.11">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9992" y="5157192"/>
                        <a:ext cx="3456384" cy="17008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4139952" y="6021288"/>
            <a:ext cx="474810" cy="307777"/>
          </a:xfrm>
          <a:prstGeom prst="rect">
            <a:avLst/>
          </a:prstGeom>
        </p:spPr>
        <p:txBody>
          <a:bodyPr wrap="none">
            <a:spAutoFit/>
          </a:bodyPr>
          <a:lstStyle/>
          <a:p>
            <a:r>
              <a:rPr lang="zh-CN" altLang="en-US" b="1">
                <a:latin typeface="微软雅黑" panose="020B0503020204020204" pitchFamily="34" charset="-122"/>
                <a:ea typeface="微软雅黑" panose="020B0503020204020204" pitchFamily="34" charset="-122"/>
              </a:rPr>
              <a:t>图</a:t>
            </a:r>
            <a:r>
              <a:rPr lang="en-US" altLang="zh-CN" b="1">
                <a:latin typeface="微软雅黑" panose="020B0503020204020204" pitchFamily="34" charset="-122"/>
                <a:ea typeface="微软雅黑" panose="020B0503020204020204" pitchFamily="34" charset="-122"/>
              </a:rPr>
              <a:t>2</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3.1</a:t>
            </a:r>
            <a:r>
              <a:rPr lang="zh-CN" altLang="en-US" sz="1500">
                <a:solidFill>
                  <a:schemeClr val="bg1"/>
                </a:solidFill>
                <a:latin typeface="华康俪金黑W8(P)" panose="020B0800000000000000" pitchFamily="34" charset="-122"/>
                <a:ea typeface="华康俪金黑W8(P)" panose="020B0800000000000000" pitchFamily="34" charset="-122"/>
              </a:rPr>
              <a:t>冒险分类和产生原因</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0" y="857238"/>
            <a:ext cx="9144000" cy="4978310"/>
          </a:xfrm>
          <a:prstGeom prst="rect">
            <a:avLst/>
          </a:prstGeom>
          <a:noFill/>
        </p:spPr>
        <p:txBody>
          <a:bodyPr wrap="square" lIns="68603" tIns="34302" rIns="68603" bIns="34302" rtlCol="0">
            <a:spAutoFit/>
          </a:bodyPr>
          <a:lstStyle/>
          <a:p>
            <a:r>
              <a:rPr lang="en-US" altLang="zh-CN" sz="2400" b="1">
                <a:latin typeface="微软雅黑" pitchFamily="34" charset="-122"/>
                <a:ea typeface="微软雅黑" pitchFamily="34" charset="-122"/>
              </a:rPr>
              <a:t>1</a:t>
            </a:r>
            <a:r>
              <a:rPr lang="zh-CN" altLang="zh-CN" sz="2400" b="1">
                <a:latin typeface="微软雅黑" pitchFamily="34" charset="-122"/>
                <a:ea typeface="微软雅黑" pitchFamily="34" charset="-122"/>
              </a:rPr>
              <a:t>．分类</a:t>
            </a:r>
            <a:endParaRPr lang="zh-CN" altLang="zh-CN" sz="2400">
              <a:latin typeface="微软雅黑" pitchFamily="34" charset="-122"/>
              <a:ea typeface="微软雅黑" pitchFamily="34" charset="-122"/>
            </a:endParaRPr>
          </a:p>
          <a:p>
            <a:r>
              <a:rPr lang="en-US" altLang="zh-CN" sz="2400"/>
              <a:t>    </a:t>
            </a:r>
            <a:r>
              <a:rPr lang="zh-CN" altLang="zh-CN" sz="2200" b="1"/>
              <a:t>从电路波形图来看，冒险可以分为静态冒险和动态冒险。</a:t>
            </a:r>
          </a:p>
          <a:p>
            <a:r>
              <a:rPr lang="en-US" altLang="zh-CN" sz="2200" b="1"/>
              <a:t>   </a:t>
            </a:r>
            <a:r>
              <a:rPr lang="zh-CN" altLang="en-US" sz="2200" b="1"/>
              <a:t>（</a:t>
            </a:r>
            <a:r>
              <a:rPr lang="en-US" altLang="zh-CN" sz="2200" b="1"/>
              <a:t>1</a:t>
            </a:r>
            <a:r>
              <a:rPr lang="zh-CN" altLang="en-US" sz="2200" b="1"/>
              <a:t>）</a:t>
            </a:r>
            <a:r>
              <a:rPr lang="zh-CN" altLang="zh-CN" sz="2200" b="1"/>
              <a:t>静态冒险产生</a:t>
            </a:r>
          </a:p>
          <a:p>
            <a:r>
              <a:rPr lang="zh-CN" altLang="zh-CN" sz="2200" b="1"/>
              <a:t>输入信号变化前、后，输出的稳态值是一样的，只有输入信号发生变化时，输出才产生毛刺。</a:t>
            </a:r>
          </a:p>
          <a:p>
            <a:r>
              <a:rPr lang="en-US" altLang="zh-CN" sz="2200" b="1"/>
              <a:t>    </a:t>
            </a:r>
            <a:r>
              <a:rPr lang="zh-CN" altLang="en-US" sz="2200" b="1"/>
              <a:t>（</a:t>
            </a:r>
            <a:r>
              <a:rPr lang="en-US" altLang="zh-CN" sz="2200" b="1"/>
              <a:t>2</a:t>
            </a:r>
            <a:r>
              <a:rPr lang="zh-CN" altLang="en-US" sz="2200" b="1"/>
              <a:t>）</a:t>
            </a:r>
            <a:r>
              <a:rPr lang="zh-CN" altLang="zh-CN" sz="2200" b="1"/>
              <a:t>动态冒险产生</a:t>
            </a:r>
          </a:p>
          <a:p>
            <a:r>
              <a:rPr lang="en-US" altLang="zh-CN" sz="2200" b="1"/>
              <a:t>    </a:t>
            </a:r>
            <a:r>
              <a:rPr lang="zh-CN" altLang="zh-CN" sz="2200" b="1"/>
              <a:t>输入信号变化前、后，输出的稳态值是不一样的，并在边沿处产生毛刺。动态冒险往往是由静态冒险造成的。</a:t>
            </a:r>
            <a:endParaRPr lang="en-US" altLang="zh-CN" sz="2200" b="1"/>
          </a:p>
          <a:p>
            <a:r>
              <a:rPr lang="en-US" altLang="zh-CN" sz="2400" b="1">
                <a:latin typeface="微软雅黑" pitchFamily="34" charset="-122"/>
                <a:ea typeface="微软雅黑" pitchFamily="34" charset="-122"/>
              </a:rPr>
              <a:t>2</a:t>
            </a:r>
            <a:r>
              <a:rPr lang="zh-CN" altLang="zh-CN" sz="2400" b="1">
                <a:latin typeface="微软雅黑" pitchFamily="34" charset="-122"/>
                <a:ea typeface="微软雅黑" pitchFamily="34" charset="-122"/>
              </a:rPr>
              <a:t>．引起冒险的原因：函数冒险和功能冒险</a:t>
            </a:r>
          </a:p>
          <a:p>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
        <p:nvSpPr>
          <p:cNvPr id="4" name="矩形 3"/>
          <p:cNvSpPr/>
          <p:nvPr/>
        </p:nvSpPr>
        <p:spPr>
          <a:xfrm>
            <a:off x="0" y="3995678"/>
            <a:ext cx="5436096" cy="2862322"/>
          </a:xfrm>
          <a:prstGeom prst="rect">
            <a:avLst/>
          </a:prstGeom>
        </p:spPr>
        <p:txBody>
          <a:bodyPr wrap="square">
            <a:spAutoFit/>
          </a:bodyPr>
          <a:lstStyle/>
          <a:p>
            <a:r>
              <a:rPr lang="zh-CN" altLang="en-US" sz="2000" b="1"/>
              <a:t>（</a:t>
            </a:r>
            <a:r>
              <a:rPr lang="en-US" altLang="zh-CN" sz="2000" b="1"/>
              <a:t>1</a:t>
            </a:r>
            <a:r>
              <a:rPr lang="zh-CN" altLang="en-US" sz="2000" b="1"/>
              <a:t>）</a:t>
            </a:r>
            <a:r>
              <a:rPr lang="zh-CN" altLang="zh-CN" sz="2000" b="1"/>
              <a:t>函数冒险</a:t>
            </a:r>
          </a:p>
          <a:p>
            <a:r>
              <a:rPr lang="zh-CN" altLang="zh-CN" sz="2000" b="1"/>
              <a:t>观察</a:t>
            </a:r>
            <a:r>
              <a:rPr lang="en-US" altLang="zh-CN" sz="2000" b="1"/>
              <a:t>F=A+B</a:t>
            </a:r>
            <a:r>
              <a:rPr lang="zh-CN" altLang="zh-CN" sz="2000" b="1"/>
              <a:t>的或门电路两种状态的转换。状态</a:t>
            </a:r>
            <a:r>
              <a:rPr lang="en-US" altLang="zh-CN" sz="2000" b="1"/>
              <a:t>1</a:t>
            </a:r>
            <a:r>
              <a:rPr lang="zh-CN" altLang="zh-CN" sz="2000" b="1"/>
              <a:t>：当</a:t>
            </a:r>
            <a:r>
              <a:rPr lang="en-US" altLang="zh-CN" sz="2000" b="1"/>
              <a:t>A=0</a:t>
            </a:r>
            <a:r>
              <a:rPr lang="zh-CN" altLang="zh-CN" sz="2000" b="1"/>
              <a:t>，</a:t>
            </a:r>
            <a:r>
              <a:rPr lang="en-US" altLang="zh-CN" sz="2000" b="1"/>
              <a:t>B=1</a:t>
            </a:r>
            <a:r>
              <a:rPr lang="zh-CN" altLang="zh-CN" sz="2000" b="1"/>
              <a:t>时，</a:t>
            </a:r>
            <a:r>
              <a:rPr lang="en-US" altLang="zh-CN" sz="2000" b="1"/>
              <a:t>F=1</a:t>
            </a:r>
            <a:r>
              <a:rPr lang="zh-CN" altLang="zh-CN" sz="2000" b="1"/>
              <a:t>；状态</a:t>
            </a:r>
            <a:r>
              <a:rPr lang="en-US" altLang="zh-CN" sz="2000" b="1"/>
              <a:t>2</a:t>
            </a:r>
            <a:r>
              <a:rPr lang="zh-CN" altLang="zh-CN" sz="2000" b="1"/>
              <a:t>：当</a:t>
            </a:r>
            <a:r>
              <a:rPr lang="en-US" altLang="zh-CN" sz="2000" b="1"/>
              <a:t>A=1</a:t>
            </a:r>
            <a:r>
              <a:rPr lang="zh-CN" altLang="zh-CN" sz="2000" b="1"/>
              <a:t>，</a:t>
            </a:r>
            <a:r>
              <a:rPr lang="en-US" altLang="zh-CN" sz="2000" b="1"/>
              <a:t>B=0</a:t>
            </a:r>
            <a:r>
              <a:rPr lang="zh-CN" altLang="zh-CN" sz="2000" b="1"/>
              <a:t>时，</a:t>
            </a:r>
            <a:r>
              <a:rPr lang="en-US" altLang="zh-CN" sz="2000" b="1"/>
              <a:t>F=1</a:t>
            </a:r>
            <a:r>
              <a:rPr lang="zh-CN" altLang="zh-CN" sz="2000" b="1"/>
              <a:t>。在动态条件下，</a:t>
            </a:r>
            <a:r>
              <a:rPr lang="en-US" altLang="zh-CN" sz="2000" b="1"/>
              <a:t>A</a:t>
            </a:r>
            <a:r>
              <a:rPr lang="zh-CN" altLang="zh-CN" sz="2000" b="1"/>
              <a:t>由</a:t>
            </a:r>
            <a:r>
              <a:rPr lang="en-US" altLang="zh-CN" sz="2000" b="1"/>
              <a:t>1→0</a:t>
            </a:r>
            <a:r>
              <a:rPr lang="zh-CN" altLang="zh-CN" sz="2000" b="1"/>
              <a:t>，早于</a:t>
            </a:r>
            <a:r>
              <a:rPr lang="en-US" altLang="zh-CN" sz="2000" b="1"/>
              <a:t>B</a:t>
            </a:r>
            <a:r>
              <a:rPr lang="zh-CN" altLang="zh-CN" sz="2000" b="1"/>
              <a:t>由</a:t>
            </a:r>
            <a:r>
              <a:rPr lang="en-US" altLang="zh-CN" sz="2000" b="1"/>
              <a:t>0→1</a:t>
            </a:r>
            <a:r>
              <a:rPr lang="zh-CN" altLang="zh-CN" sz="2000" b="1"/>
              <a:t>的变化，即</a:t>
            </a:r>
            <a:r>
              <a:rPr lang="en-US" altLang="zh-CN" sz="2000" b="1"/>
              <a:t>A</a:t>
            </a:r>
            <a:r>
              <a:rPr lang="zh-CN" altLang="zh-CN" sz="2000" b="1"/>
              <a:t>先到达或门输入端并与变化前的</a:t>
            </a:r>
            <a:r>
              <a:rPr lang="en-US" altLang="zh-CN" sz="2000" b="1"/>
              <a:t>B</a:t>
            </a:r>
            <a:r>
              <a:rPr lang="zh-CN" altLang="zh-CN" sz="2000" b="1"/>
              <a:t>相加，经或门传输延迟时间</a:t>
            </a:r>
            <a:r>
              <a:rPr lang="en-US" altLang="zh-CN" sz="2000" b="1"/>
              <a:t>t</a:t>
            </a:r>
            <a:r>
              <a:rPr lang="en-US" altLang="zh-CN" sz="2000" b="1" baseline="-25000"/>
              <a:t>pd</a:t>
            </a:r>
            <a:r>
              <a:rPr lang="zh-CN" altLang="zh-CN" sz="2000" b="1"/>
              <a:t>后，到达</a:t>
            </a:r>
            <a:r>
              <a:rPr lang="en-US" altLang="zh-CN" sz="2000" b="1"/>
              <a:t>F</a:t>
            </a:r>
            <a:r>
              <a:rPr lang="zh-CN" altLang="zh-CN" sz="2000" b="1"/>
              <a:t>，使</a:t>
            </a:r>
            <a:r>
              <a:rPr lang="en-US" altLang="zh-CN" sz="2000" b="1"/>
              <a:t>F=0</a:t>
            </a:r>
            <a:r>
              <a:rPr lang="zh-CN" altLang="zh-CN" sz="2000" b="1"/>
              <a:t>。输出出现偏</a:t>
            </a:r>
            <a:r>
              <a:rPr lang="en-US" altLang="zh-CN" sz="2000" b="1"/>
              <a:t>1</a:t>
            </a:r>
            <a:r>
              <a:rPr lang="zh-CN" altLang="zh-CN" sz="2000" b="1"/>
              <a:t>冒险，如图</a:t>
            </a:r>
            <a:r>
              <a:rPr lang="en-US" altLang="zh-CN" sz="2000" b="1"/>
              <a:t>1</a:t>
            </a:r>
            <a:r>
              <a:rPr lang="zh-CN" altLang="zh-CN" sz="2000" b="1"/>
              <a:t>所示</a:t>
            </a:r>
            <a:r>
              <a:rPr lang="zh-CN" altLang="en-US" sz="2000" b="1"/>
              <a:t>。</a:t>
            </a:r>
            <a:r>
              <a:rPr lang="zh-CN" altLang="zh-CN" sz="2000" b="1"/>
              <a:t>这种冒险通过改变电路结构是不能消除的，避免冒险的方法是，同一时刻只允许单个输入变量变化。</a:t>
            </a:r>
          </a:p>
        </p:txBody>
      </p:sp>
      <p:graphicFrame>
        <p:nvGraphicFramePr>
          <p:cNvPr id="43009" name="Object 1"/>
          <p:cNvGraphicFramePr>
            <a:graphicFrameLocks noChangeAspect="1"/>
          </p:cNvGraphicFramePr>
          <p:nvPr/>
        </p:nvGraphicFramePr>
        <p:xfrm>
          <a:off x="5724128" y="4149080"/>
          <a:ext cx="3168352" cy="1584176"/>
        </p:xfrm>
        <a:graphic>
          <a:graphicData uri="http://schemas.openxmlformats.org/presentationml/2006/ole">
            <mc:AlternateContent xmlns:mc="http://schemas.openxmlformats.org/markup-compatibility/2006">
              <mc:Choice xmlns:v="urn:schemas-microsoft-com:vml" Requires="v">
                <p:oleObj spid="_x0000_s43031" name="Visio" r:id="rId3" imgW="1997143" imgH="976672" progId="Visio.Drawing.11">
                  <p:embed/>
                </p:oleObj>
              </mc:Choice>
              <mc:Fallback>
                <p:oleObj name="Visio" r:id="rId3" imgW="1997143" imgH="976672"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128" y="4149080"/>
                        <a:ext cx="3168352" cy="15841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3.1</a:t>
            </a:r>
            <a:r>
              <a:rPr lang="zh-CN" altLang="en-US" sz="1500">
                <a:solidFill>
                  <a:schemeClr val="bg1"/>
                </a:solidFill>
                <a:latin typeface="华康俪金黑W8(P)" panose="020B0800000000000000" pitchFamily="34" charset="-122"/>
                <a:ea typeface="华康俪金黑W8(P)" panose="020B0800000000000000" pitchFamily="34" charset="-122"/>
              </a:rPr>
              <a:t>冒险分类和产生原因</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0" y="857238"/>
            <a:ext cx="9144000" cy="7862177"/>
          </a:xfrm>
          <a:prstGeom prst="rect">
            <a:avLst/>
          </a:prstGeom>
          <a:noFill/>
        </p:spPr>
        <p:txBody>
          <a:bodyPr wrap="square" lIns="68603" tIns="34302" rIns="68603" bIns="34302" rtlCol="0">
            <a:spAutoFit/>
          </a:bodyPr>
          <a:lstStyle/>
          <a:p>
            <a:r>
              <a:rPr lang="en-US" altLang="zh-CN" sz="2400"/>
              <a:t> </a:t>
            </a:r>
            <a:r>
              <a:rPr lang="zh-CN" altLang="en-US" sz="2400" b="1">
                <a:latin typeface="微软雅黑" pitchFamily="34" charset="-122"/>
                <a:ea typeface="微软雅黑" pitchFamily="34" charset="-122"/>
              </a:rPr>
              <a:t>（</a:t>
            </a:r>
            <a:r>
              <a:rPr lang="en-US" altLang="zh-CN" sz="2400" b="1">
                <a:latin typeface="微软雅黑" pitchFamily="34" charset="-122"/>
                <a:ea typeface="微软雅黑" pitchFamily="34" charset="-122"/>
              </a:rPr>
              <a:t>2</a:t>
            </a:r>
            <a:r>
              <a:rPr lang="zh-CN" altLang="en-US" sz="2400" b="1">
                <a:latin typeface="微软雅黑" pitchFamily="34" charset="-122"/>
                <a:ea typeface="微软雅黑" pitchFamily="34" charset="-122"/>
              </a:rPr>
              <a:t>）</a:t>
            </a:r>
            <a:r>
              <a:rPr lang="zh-CN" altLang="zh-CN" sz="2400" b="1">
                <a:latin typeface="微软雅黑" pitchFamily="34" charset="-122"/>
                <a:ea typeface="微软雅黑" pitchFamily="34" charset="-122"/>
              </a:rPr>
              <a:t>功能冒险</a:t>
            </a:r>
            <a:endParaRPr lang="en-US" altLang="zh-CN" sz="2400" b="1">
              <a:latin typeface="微软雅黑" pitchFamily="34" charset="-122"/>
              <a:ea typeface="微软雅黑" pitchFamily="34" charset="-122"/>
            </a:endParaRPr>
          </a:p>
          <a:p>
            <a:r>
              <a:rPr lang="zh-CN" altLang="zh-CN" sz="2400" b="1"/>
              <a:t>分析如图</a:t>
            </a:r>
            <a:r>
              <a:rPr lang="en-US" altLang="zh-CN" sz="2400" b="1"/>
              <a:t>1</a:t>
            </a:r>
            <a:r>
              <a:rPr lang="zh-CN" altLang="zh-CN" sz="2400" b="1"/>
              <a:t>所示的电路中的竞争与冒险现象。</a:t>
            </a:r>
          </a:p>
          <a:p>
            <a:pPr indent="272743">
              <a:lnSpc>
                <a:spcPct val="130000"/>
              </a:lnSpc>
            </a:pPr>
            <a:r>
              <a:rPr lang="zh-CN" altLang="zh-CN" sz="2400" b="1"/>
              <a:t>电路表达式为</a:t>
            </a:r>
            <a:r>
              <a:rPr lang="en-US" altLang="zh-CN" sz="2400" b="1"/>
              <a:t> </a:t>
            </a:r>
            <a:r>
              <a:rPr lang="zh-CN" altLang="zh-CN" sz="2400" b="1"/>
              <a:t>：</a:t>
            </a:r>
            <a:r>
              <a:rPr lang="en-US" altLang="zh-CN" sz="2400" b="1"/>
              <a:t>           </a:t>
            </a:r>
            <a:r>
              <a:rPr lang="zh-CN" altLang="en-US" sz="2400" b="1"/>
              <a:t>   </a:t>
            </a:r>
            <a:r>
              <a:rPr lang="zh-CN" altLang="zh-CN" sz="2400" b="1"/>
              <a:t>，</a:t>
            </a:r>
            <a:endParaRPr lang="en-US" altLang="zh-CN" sz="2400" b="1"/>
          </a:p>
          <a:p>
            <a:pPr indent="272743">
              <a:lnSpc>
                <a:spcPct val="130000"/>
              </a:lnSpc>
            </a:pPr>
            <a:r>
              <a:rPr lang="zh-CN" altLang="zh-CN" sz="2400" b="1"/>
              <a:t>其卡诺图如图</a:t>
            </a:r>
            <a:r>
              <a:rPr lang="en-US" altLang="zh-CN" sz="2400" b="1"/>
              <a:t>2</a:t>
            </a:r>
            <a:r>
              <a:rPr lang="zh-CN" altLang="zh-CN" sz="2400" b="1"/>
              <a:t>所示。</a:t>
            </a:r>
          </a:p>
          <a:p>
            <a:r>
              <a:rPr lang="en-US" altLang="zh-CN" sz="2400" b="1"/>
              <a:t>    </a:t>
            </a:r>
            <a:r>
              <a:rPr lang="zh-CN" altLang="zh-CN" sz="2400" b="1"/>
              <a:t>当</a:t>
            </a:r>
            <a:r>
              <a:rPr lang="en-US" altLang="zh-CN" sz="2400" b="1"/>
              <a:t>ABC</a:t>
            </a:r>
            <a:r>
              <a:rPr lang="zh-CN" altLang="zh-CN" sz="2400" b="1"/>
              <a:t>从</a:t>
            </a:r>
            <a:r>
              <a:rPr lang="en-US" altLang="zh-CN" sz="2400" b="1"/>
              <a:t>010→111</a:t>
            </a:r>
            <a:r>
              <a:rPr lang="zh-CN" altLang="zh-CN" sz="2400" b="1"/>
              <a:t>时，由</a:t>
            </a:r>
            <a:r>
              <a:rPr lang="en-US" altLang="zh-CN" sz="2400" b="1"/>
              <a:t>F</a:t>
            </a:r>
            <a:r>
              <a:rPr lang="zh-CN" altLang="zh-CN" sz="2400" b="1"/>
              <a:t>的卡诺图可知，</a:t>
            </a:r>
            <a:endParaRPr lang="en-US" altLang="zh-CN" sz="2400" b="1"/>
          </a:p>
          <a:p>
            <a:r>
              <a:rPr lang="zh-CN" altLang="zh-CN" sz="2400" b="1"/>
              <a:t>在稳定的情况下，</a:t>
            </a:r>
            <a:r>
              <a:rPr lang="en-US" altLang="zh-CN" sz="2400" b="1"/>
              <a:t>F(0</a:t>
            </a:r>
            <a:r>
              <a:rPr lang="zh-CN" altLang="zh-CN" sz="2400" b="1"/>
              <a:t>，</a:t>
            </a:r>
            <a:r>
              <a:rPr lang="en-US" altLang="zh-CN" sz="2400" b="1"/>
              <a:t>1</a:t>
            </a:r>
            <a:r>
              <a:rPr lang="zh-CN" altLang="zh-CN" sz="2400" b="1"/>
              <a:t>，</a:t>
            </a:r>
            <a:r>
              <a:rPr lang="en-US" altLang="zh-CN" sz="2400" b="1"/>
              <a:t>0)=1</a:t>
            </a:r>
            <a:r>
              <a:rPr lang="zh-CN" altLang="zh-CN" sz="2400" b="1"/>
              <a:t>，</a:t>
            </a:r>
            <a:endParaRPr lang="en-US" altLang="zh-CN" sz="2400" b="1"/>
          </a:p>
          <a:p>
            <a:r>
              <a:rPr lang="en-US" altLang="zh-CN" sz="2400" b="1"/>
              <a:t>F(1</a:t>
            </a:r>
            <a:r>
              <a:rPr lang="zh-CN" altLang="zh-CN" sz="2400" b="1"/>
              <a:t>，</a:t>
            </a:r>
            <a:r>
              <a:rPr lang="en-US" altLang="zh-CN" sz="2400" b="1"/>
              <a:t>1</a:t>
            </a:r>
            <a:r>
              <a:rPr lang="zh-CN" altLang="zh-CN" sz="2400" b="1"/>
              <a:t>，</a:t>
            </a:r>
            <a:r>
              <a:rPr lang="en-US" altLang="zh-CN" sz="2400" b="1"/>
              <a:t>1)=1</a:t>
            </a:r>
            <a:r>
              <a:rPr lang="zh-CN" altLang="zh-CN" sz="2400" b="1"/>
              <a:t>。如果</a:t>
            </a:r>
            <a:r>
              <a:rPr lang="en-US" altLang="zh-CN" sz="2400" b="1"/>
              <a:t>A</a:t>
            </a:r>
            <a:r>
              <a:rPr lang="zh-CN" altLang="zh-CN" sz="2400" b="1"/>
              <a:t>，</a:t>
            </a:r>
            <a:r>
              <a:rPr lang="en-US" altLang="zh-CN" sz="2400" b="1"/>
              <a:t>C</a:t>
            </a:r>
            <a:r>
              <a:rPr lang="zh-CN" altLang="zh-CN" sz="2400" b="1"/>
              <a:t>两个输入</a:t>
            </a:r>
            <a:endParaRPr lang="en-US" altLang="zh-CN" sz="2400" b="1"/>
          </a:p>
          <a:p>
            <a:r>
              <a:rPr lang="zh-CN" altLang="zh-CN" sz="2400" b="1"/>
              <a:t>信号发生变化，是不可能同时发生变化的，</a:t>
            </a:r>
            <a:endParaRPr lang="en-US" altLang="zh-CN" sz="2400" b="1"/>
          </a:p>
          <a:p>
            <a:r>
              <a:rPr lang="zh-CN" altLang="zh-CN" sz="2400" b="1"/>
              <a:t>若</a:t>
            </a:r>
            <a:r>
              <a:rPr lang="en-US" altLang="zh-CN" sz="2400" b="1"/>
              <a:t>C</a:t>
            </a:r>
            <a:r>
              <a:rPr lang="zh-CN" altLang="zh-CN" sz="2400" b="1"/>
              <a:t>先由</a:t>
            </a:r>
            <a:r>
              <a:rPr lang="en-US" altLang="zh-CN" sz="2400" b="1"/>
              <a:t>0→1</a:t>
            </a:r>
            <a:r>
              <a:rPr lang="zh-CN" altLang="zh-CN" sz="2400" b="1"/>
              <a:t>，其路径为</a:t>
            </a:r>
            <a:r>
              <a:rPr lang="en-US" altLang="zh-CN" sz="2400" b="1"/>
              <a:t>010→011→111</a:t>
            </a:r>
            <a:r>
              <a:rPr lang="zh-CN" altLang="zh-CN" sz="2400" b="1"/>
              <a:t>，</a:t>
            </a:r>
            <a:endParaRPr lang="en-US" altLang="zh-CN" sz="2400" b="1"/>
          </a:p>
          <a:p>
            <a:r>
              <a:rPr lang="en-US" altLang="zh-CN" sz="2400" b="1"/>
              <a:t>F(0</a:t>
            </a:r>
            <a:r>
              <a:rPr lang="zh-CN" altLang="zh-CN" sz="2400" b="1"/>
              <a:t>，</a:t>
            </a:r>
            <a:r>
              <a:rPr lang="en-US" altLang="zh-CN" sz="2400" b="1"/>
              <a:t>1</a:t>
            </a:r>
            <a:r>
              <a:rPr lang="zh-CN" altLang="zh-CN" sz="2400" b="1"/>
              <a:t>，</a:t>
            </a:r>
            <a:r>
              <a:rPr lang="en-US" altLang="zh-CN" sz="2400" b="1"/>
              <a:t>0)=1</a:t>
            </a:r>
            <a:r>
              <a:rPr lang="zh-CN" altLang="zh-CN" sz="2400" b="1"/>
              <a:t>，</a:t>
            </a:r>
            <a:r>
              <a:rPr lang="en-US" altLang="zh-CN" sz="2400" b="1"/>
              <a:t>F(0</a:t>
            </a:r>
            <a:r>
              <a:rPr lang="zh-CN" altLang="zh-CN" sz="2400" b="1"/>
              <a:t>，</a:t>
            </a:r>
            <a:r>
              <a:rPr lang="en-US" altLang="zh-CN" sz="2400" b="1"/>
              <a:t>1</a:t>
            </a:r>
            <a:r>
              <a:rPr lang="zh-CN" altLang="zh-CN" sz="2400" b="1"/>
              <a:t>，</a:t>
            </a:r>
            <a:r>
              <a:rPr lang="en-US" altLang="zh-CN" sz="2400" b="1"/>
              <a:t>1)=0</a:t>
            </a:r>
            <a:r>
              <a:rPr lang="zh-CN" altLang="zh-CN" sz="2400" b="1"/>
              <a:t>，</a:t>
            </a:r>
            <a:r>
              <a:rPr lang="en-US" altLang="zh-CN" sz="2400" b="1"/>
              <a:t>F(1</a:t>
            </a:r>
            <a:r>
              <a:rPr lang="zh-CN" altLang="zh-CN" sz="2400" b="1"/>
              <a:t>，</a:t>
            </a:r>
            <a:r>
              <a:rPr lang="en-US" altLang="zh-CN" sz="2400" b="1"/>
              <a:t>1</a:t>
            </a:r>
            <a:r>
              <a:rPr lang="zh-CN" altLang="zh-CN" sz="2400" b="1"/>
              <a:t>，</a:t>
            </a:r>
            <a:r>
              <a:rPr lang="en-US" altLang="zh-CN" sz="2400" b="1"/>
              <a:t>1)=1</a:t>
            </a:r>
          </a:p>
          <a:p>
            <a:r>
              <a:rPr lang="zh-CN" altLang="zh-CN" sz="2400" b="1"/>
              <a:t>产生偏</a:t>
            </a:r>
            <a:r>
              <a:rPr lang="en-US" altLang="zh-CN" sz="2400" b="1"/>
              <a:t>1</a:t>
            </a:r>
            <a:r>
              <a:rPr lang="zh-CN" altLang="zh-CN" sz="2400" b="1"/>
              <a:t>冒险；若</a:t>
            </a:r>
            <a:r>
              <a:rPr lang="en-US" altLang="zh-CN" sz="2400" b="1"/>
              <a:t>A</a:t>
            </a:r>
            <a:r>
              <a:rPr lang="zh-CN" altLang="zh-CN" sz="2400" b="1"/>
              <a:t>先由</a:t>
            </a:r>
            <a:r>
              <a:rPr lang="en-US" altLang="zh-CN" sz="2400" b="1"/>
              <a:t>0→1</a:t>
            </a:r>
            <a:r>
              <a:rPr lang="zh-CN" altLang="zh-CN" sz="2400" b="1"/>
              <a:t>，其路径</a:t>
            </a:r>
            <a:r>
              <a:rPr lang="en-US" altLang="zh-CN" sz="2400" b="1"/>
              <a:t>010→110→111</a:t>
            </a:r>
            <a:r>
              <a:rPr lang="zh-CN" altLang="zh-CN" sz="2400" b="1"/>
              <a:t>，</a:t>
            </a:r>
            <a:r>
              <a:rPr lang="en-US" altLang="zh-CN" sz="2400" b="1"/>
              <a:t>F(0</a:t>
            </a:r>
            <a:r>
              <a:rPr lang="zh-CN" altLang="zh-CN" sz="2400" b="1"/>
              <a:t>，</a:t>
            </a:r>
            <a:r>
              <a:rPr lang="en-US" altLang="zh-CN" sz="2400" b="1"/>
              <a:t>1</a:t>
            </a:r>
            <a:r>
              <a:rPr lang="zh-CN" altLang="zh-CN" sz="2400" b="1"/>
              <a:t>，</a:t>
            </a:r>
            <a:r>
              <a:rPr lang="en-US" altLang="zh-CN" sz="2400" b="1"/>
              <a:t>0)=1</a:t>
            </a:r>
            <a:r>
              <a:rPr lang="zh-CN" altLang="zh-CN" sz="2400" b="1"/>
              <a:t>，</a:t>
            </a:r>
            <a:r>
              <a:rPr lang="en-US" altLang="zh-CN" sz="2400" b="1"/>
              <a:t>F(1</a:t>
            </a:r>
            <a:r>
              <a:rPr lang="zh-CN" altLang="zh-CN" sz="2400" b="1"/>
              <a:t>，</a:t>
            </a:r>
            <a:r>
              <a:rPr lang="en-US" altLang="zh-CN" sz="2400" b="1"/>
              <a:t>1</a:t>
            </a:r>
            <a:r>
              <a:rPr lang="zh-CN" altLang="zh-CN" sz="2400" b="1"/>
              <a:t>，</a:t>
            </a:r>
            <a:r>
              <a:rPr lang="en-US" altLang="zh-CN" sz="2400" b="1"/>
              <a:t>0)=1</a:t>
            </a:r>
            <a:r>
              <a:rPr lang="zh-CN" altLang="zh-CN" sz="2400" b="1"/>
              <a:t>，</a:t>
            </a:r>
            <a:r>
              <a:rPr lang="en-US" altLang="zh-CN" sz="2400" b="1"/>
              <a:t>F(1</a:t>
            </a:r>
            <a:r>
              <a:rPr lang="zh-CN" altLang="zh-CN" sz="2400" b="1"/>
              <a:t>，</a:t>
            </a:r>
            <a:r>
              <a:rPr lang="en-US" altLang="zh-CN" sz="2400" b="1"/>
              <a:t>1</a:t>
            </a:r>
            <a:r>
              <a:rPr lang="zh-CN" altLang="zh-CN" sz="2400" b="1"/>
              <a:t>，</a:t>
            </a:r>
            <a:r>
              <a:rPr lang="en-US" altLang="zh-CN" sz="2400" b="1"/>
              <a:t>1)=1</a:t>
            </a:r>
            <a:r>
              <a:rPr lang="zh-CN" altLang="zh-CN" sz="2400" b="1"/>
              <a:t>，不会产生冒险。</a:t>
            </a:r>
          </a:p>
          <a:p>
            <a:r>
              <a:rPr lang="en-US" altLang="zh-CN" sz="2400" b="1"/>
              <a:t>    </a:t>
            </a:r>
            <a:r>
              <a:rPr lang="zh-CN" altLang="zh-CN" sz="2400" b="1"/>
              <a:t>由以上分析可知：当有两个或两个以上的输入信号发生变化时，由于可能经过的路径不同而产生的静态冒险称为功能冒险。</a:t>
            </a:r>
          </a:p>
          <a:p>
            <a:pPr indent="272743">
              <a:lnSpc>
                <a:spcPct val="130000"/>
              </a:lnSpc>
            </a:pP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latin typeface="微软雅黑" panose="020B0503020204020204" pitchFamily="34" charset="-122"/>
              <a:ea typeface="微软雅黑" panose="020B0503020204020204" pitchFamily="34" charset="-122"/>
            </a:endParaRPr>
          </a:p>
        </p:txBody>
      </p:sp>
      <p:sp>
        <p:nvSpPr>
          <p:cNvPr id="788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49" name="Object 1"/>
          <p:cNvGraphicFramePr>
            <a:graphicFrameLocks noChangeAspect="1"/>
          </p:cNvGraphicFramePr>
          <p:nvPr/>
        </p:nvGraphicFramePr>
        <p:xfrm>
          <a:off x="5868144" y="908720"/>
          <a:ext cx="3275856" cy="1368152"/>
        </p:xfrm>
        <a:graphic>
          <a:graphicData uri="http://schemas.openxmlformats.org/presentationml/2006/ole">
            <mc:AlternateContent xmlns:mc="http://schemas.openxmlformats.org/markup-compatibility/2006">
              <mc:Choice xmlns:v="urn:schemas-microsoft-com:vml" Requires="v">
                <p:oleObj spid="_x0000_s78920" name="Visio" r:id="rId3" imgW="3047093" imgH="867027" progId="Visio.Drawing.11">
                  <p:embed/>
                </p:oleObj>
              </mc:Choice>
              <mc:Fallback>
                <p:oleObj name="Visio" r:id="rId3" imgW="3047093" imgH="867027"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908720"/>
                        <a:ext cx="3275856" cy="1368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矩形 5"/>
          <p:cNvSpPr/>
          <p:nvPr/>
        </p:nvSpPr>
        <p:spPr>
          <a:xfrm>
            <a:off x="8316416" y="1916832"/>
            <a:ext cx="455574" cy="307777"/>
          </a:xfrm>
          <a:prstGeom prst="rect">
            <a:avLst/>
          </a:prstGeom>
        </p:spPr>
        <p:txBody>
          <a:bodyPr wrap="none">
            <a:spAutoFit/>
          </a:bodyPr>
          <a:lstStyle/>
          <a:p>
            <a:r>
              <a:rPr lang="zh-CN" altLang="zh-CN"/>
              <a:t>图</a:t>
            </a:r>
            <a:r>
              <a:rPr lang="en-US" altLang="zh-CN"/>
              <a:t>1</a:t>
            </a:r>
            <a:endParaRPr lang="zh-CN" altLang="en-US"/>
          </a:p>
        </p:txBody>
      </p:sp>
      <p:sp>
        <p:nvSpPr>
          <p:cNvPr id="78855"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4" name="Object 6"/>
          <p:cNvGraphicFramePr>
            <a:graphicFrameLocks noChangeAspect="1"/>
          </p:cNvGraphicFramePr>
          <p:nvPr/>
        </p:nvGraphicFramePr>
        <p:xfrm>
          <a:off x="2267744" y="1628800"/>
          <a:ext cx="1296144" cy="432048"/>
        </p:xfrm>
        <a:graphic>
          <a:graphicData uri="http://schemas.openxmlformats.org/presentationml/2006/ole">
            <mc:AlternateContent xmlns:mc="http://schemas.openxmlformats.org/markup-compatibility/2006">
              <mc:Choice xmlns:v="urn:schemas-microsoft-com:vml" Requires="v">
                <p:oleObj spid="_x0000_s78921" name="Equation" r:id="rId5" imgW="761669" imgH="190417" progId="Equation.DSMT4">
                  <p:embed/>
                </p:oleObj>
              </mc:Choice>
              <mc:Fallback>
                <p:oleObj name="Equation" r:id="rId5" imgW="761669" imgH="190417" progId="Equation.DSMT4">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7744" y="1628800"/>
                        <a:ext cx="129614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85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8856" name="Object 8"/>
          <p:cNvGraphicFramePr>
            <a:graphicFrameLocks noChangeAspect="1"/>
          </p:cNvGraphicFramePr>
          <p:nvPr/>
        </p:nvGraphicFramePr>
        <p:xfrm>
          <a:off x="5940152" y="2348880"/>
          <a:ext cx="3024336" cy="1800200"/>
        </p:xfrm>
        <a:graphic>
          <a:graphicData uri="http://schemas.openxmlformats.org/presentationml/2006/ole">
            <mc:AlternateContent xmlns:mc="http://schemas.openxmlformats.org/markup-compatibility/2006">
              <mc:Choice xmlns:v="urn:schemas-microsoft-com:vml" Requires="v">
                <p:oleObj spid="_x0000_s78922" name="Visio" r:id="rId7" imgW="1828849" imgH="869996" progId="Visio.Drawing.11">
                  <p:embed/>
                </p:oleObj>
              </mc:Choice>
              <mc:Fallback>
                <p:oleObj name="Visio" r:id="rId7" imgW="1828849" imgH="869996" progId="Visio.Drawing.11">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0152" y="2348880"/>
                        <a:ext cx="3024336"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矩形 13"/>
          <p:cNvSpPr/>
          <p:nvPr/>
        </p:nvSpPr>
        <p:spPr>
          <a:xfrm>
            <a:off x="7380312" y="4149080"/>
            <a:ext cx="455574" cy="307777"/>
          </a:xfrm>
          <a:prstGeom prst="rect">
            <a:avLst/>
          </a:prstGeom>
        </p:spPr>
        <p:txBody>
          <a:bodyPr wrap="none">
            <a:spAutoFit/>
          </a:bodyPr>
          <a:lstStyle/>
          <a:p>
            <a:r>
              <a:rPr lang="zh-CN" altLang="zh-CN"/>
              <a:t>图</a:t>
            </a:r>
            <a:r>
              <a:rPr lang="en-US" altLang="zh-CN"/>
              <a:t>2</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3.2</a:t>
            </a:r>
            <a:r>
              <a:rPr lang="zh-CN" altLang="en-US" sz="1500">
                <a:solidFill>
                  <a:schemeClr val="bg1"/>
                </a:solidFill>
                <a:latin typeface="华康俪金黑W8(P)" panose="020B0800000000000000" pitchFamily="34" charset="-122"/>
                <a:ea typeface="华康俪金黑W8(P)" panose="020B0800000000000000" pitchFamily="34" charset="-122"/>
              </a:rPr>
              <a:t>冒险的判断和消除方法</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0" y="857238"/>
            <a:ext cx="9144000" cy="5990895"/>
          </a:xfrm>
          <a:prstGeom prst="rect">
            <a:avLst/>
          </a:prstGeom>
          <a:noFill/>
        </p:spPr>
        <p:txBody>
          <a:bodyPr wrap="square" lIns="68603" tIns="34302" rIns="68603" bIns="34302" rtlCol="0">
            <a:spAutoFit/>
          </a:bodyPr>
          <a:lstStyle/>
          <a:p>
            <a:pPr>
              <a:lnSpc>
                <a:spcPct val="130000"/>
              </a:lnSpc>
            </a:pPr>
            <a:r>
              <a:rPr lang="en-US" altLang="zh-CN" sz="1800"/>
              <a:t>    </a:t>
            </a:r>
            <a:r>
              <a:rPr lang="zh-CN" altLang="zh-CN" sz="2400" b="1">
                <a:latin typeface="微软雅黑" pitchFamily="34" charset="-122"/>
                <a:ea typeface="微软雅黑" pitchFamily="34" charset="-122"/>
              </a:rPr>
              <a:t>我们可以对设计好的电路用示波器观察其是否存在竞争冒险，也可以根据输入变量的传输时间</a:t>
            </a:r>
            <a:r>
              <a:rPr lang="en-US" altLang="zh-CN" sz="2400" b="1">
                <a:latin typeface="微软雅黑" pitchFamily="34" charset="-122"/>
                <a:ea typeface="微软雅黑" pitchFamily="34" charset="-122"/>
              </a:rPr>
              <a:t>t</a:t>
            </a:r>
            <a:r>
              <a:rPr lang="en-US" altLang="zh-CN" sz="2400" b="1" baseline="-25000">
                <a:latin typeface="微软雅黑" pitchFamily="34" charset="-122"/>
                <a:ea typeface="微软雅黑" pitchFamily="34" charset="-122"/>
              </a:rPr>
              <a:t>pd</a:t>
            </a:r>
            <a:r>
              <a:rPr lang="zh-CN" altLang="zh-CN" sz="2400" b="1">
                <a:latin typeface="微软雅黑" pitchFamily="34" charset="-122"/>
                <a:ea typeface="微软雅黑" pitchFamily="34" charset="-122"/>
              </a:rPr>
              <a:t>画出个点时间波形进行分析，但这相当费时费力。因此，只要判断电路是否存在竞争，也就能判断是否冒险，同时消除竞争与冒险。</a:t>
            </a:r>
            <a:endParaRPr lang="en-US" altLang="zh-CN" sz="2400" b="1">
              <a:latin typeface="微软雅黑" pitchFamily="34" charset="-122"/>
              <a:ea typeface="微软雅黑" pitchFamily="34" charset="-122"/>
            </a:endParaRPr>
          </a:p>
          <a:p>
            <a:r>
              <a:rPr lang="en-US" altLang="zh-CN" sz="2400" b="1">
                <a:latin typeface="微软雅黑" pitchFamily="34" charset="-122"/>
                <a:ea typeface="微软雅黑" pitchFamily="34" charset="-122"/>
              </a:rPr>
              <a:t>1.</a:t>
            </a:r>
            <a:r>
              <a:rPr lang="en-US" altLang="zh-CN" sz="2400" b="1"/>
              <a:t> </a:t>
            </a:r>
            <a:r>
              <a:rPr lang="zh-CN" altLang="zh-CN" sz="2400" b="1">
                <a:latin typeface="微软雅黑" pitchFamily="34" charset="-122"/>
                <a:ea typeface="微软雅黑" pitchFamily="34" charset="-122"/>
              </a:rPr>
              <a:t>代数法</a:t>
            </a:r>
          </a:p>
          <a:p>
            <a:r>
              <a:rPr lang="en-US" altLang="zh-CN" sz="2400" b="1"/>
              <a:t>    </a:t>
            </a:r>
            <a:r>
              <a:rPr lang="zh-CN" altLang="zh-CN" sz="2400" b="1"/>
              <a:t>在</a:t>
            </a:r>
            <a:r>
              <a:rPr lang="en-US" altLang="zh-CN" sz="2400" b="1"/>
              <a:t>n</a:t>
            </a:r>
            <a:r>
              <a:rPr lang="zh-CN" altLang="zh-CN" sz="2400" b="1"/>
              <a:t>变量的逻辑表达式中，给</a:t>
            </a:r>
            <a:r>
              <a:rPr lang="en-US" altLang="zh-CN" sz="2400" b="1"/>
              <a:t>n-1</a:t>
            </a:r>
            <a:r>
              <a:rPr lang="zh-CN" altLang="zh-CN" sz="2400" b="1"/>
              <a:t>个变量以特定取值（</a:t>
            </a:r>
            <a:r>
              <a:rPr lang="en-US" altLang="zh-CN" sz="2400" b="1"/>
              <a:t>0</a:t>
            </a:r>
            <a:r>
              <a:rPr lang="zh-CN" altLang="zh-CN" sz="2400" b="1"/>
              <a:t>，</a:t>
            </a:r>
            <a:r>
              <a:rPr lang="en-US" altLang="zh-CN" sz="2400" b="1"/>
              <a:t>1)</a:t>
            </a:r>
            <a:r>
              <a:rPr lang="zh-CN" altLang="zh-CN" sz="2400" b="1"/>
              <a:t>，表达式仅保留某个具有竞争能力的变量</a:t>
            </a:r>
            <a:r>
              <a:rPr lang="en-US" altLang="zh-CN" sz="2400" b="1"/>
              <a:t>X</a:t>
            </a:r>
            <a:r>
              <a:rPr lang="zh-CN" altLang="zh-CN" sz="2400" b="1"/>
              <a:t>，使逻辑表达式变成</a:t>
            </a:r>
            <a:r>
              <a:rPr lang="en-US" altLang="zh-CN" sz="2400" b="1"/>
              <a:t>             </a:t>
            </a:r>
            <a:r>
              <a:rPr lang="zh-CN" altLang="zh-CN" sz="2400" b="1"/>
              <a:t>或</a:t>
            </a:r>
            <a:r>
              <a:rPr lang="en-US" altLang="zh-CN" sz="2400" b="1"/>
              <a:t>                </a:t>
            </a:r>
            <a:r>
              <a:rPr lang="zh-CN" altLang="zh-CN" sz="2400" b="1"/>
              <a:t>，则实现该表达式的逻辑电路存在冒险。</a:t>
            </a:r>
            <a:r>
              <a:rPr lang="en-US" altLang="zh-CN" sz="2400" b="1"/>
              <a:t>       </a:t>
            </a:r>
            <a:r>
              <a:rPr lang="zh-CN" altLang="zh-CN" sz="2400" b="1"/>
              <a:t>称为偏</a:t>
            </a:r>
            <a:r>
              <a:rPr lang="en-US" altLang="zh-CN" sz="2400" b="1"/>
              <a:t>1</a:t>
            </a:r>
            <a:r>
              <a:rPr lang="zh-CN" altLang="zh-CN" sz="2400" b="1"/>
              <a:t>冒险，</a:t>
            </a:r>
            <a:r>
              <a:rPr lang="en-US" altLang="zh-CN" sz="2400" b="1"/>
              <a:t>0</a:t>
            </a:r>
            <a:r>
              <a:rPr lang="zh-CN" altLang="zh-CN" sz="2400" b="1"/>
              <a:t>冒险；</a:t>
            </a:r>
            <a:r>
              <a:rPr lang="en-US" altLang="zh-CN" sz="2400" b="1"/>
              <a:t>        </a:t>
            </a:r>
            <a:r>
              <a:rPr lang="zh-CN" altLang="en-US" sz="2400" b="1"/>
              <a:t>称</a:t>
            </a:r>
            <a:r>
              <a:rPr lang="zh-CN" altLang="zh-CN" sz="2400" b="1"/>
              <a:t>为偏</a:t>
            </a:r>
            <a:r>
              <a:rPr lang="en-US" altLang="zh-CN" sz="2400" b="1"/>
              <a:t>0</a:t>
            </a:r>
            <a:r>
              <a:rPr lang="zh-CN" altLang="zh-CN" sz="2400" b="1"/>
              <a:t>冒险，</a:t>
            </a:r>
            <a:r>
              <a:rPr lang="en-US" altLang="zh-CN" sz="2400" b="1"/>
              <a:t>1</a:t>
            </a:r>
            <a:r>
              <a:rPr lang="zh-CN" altLang="zh-CN" sz="2400" b="1"/>
              <a:t>冒险。图</a:t>
            </a:r>
            <a:r>
              <a:rPr lang="en-US" altLang="zh-CN" sz="2400" b="1"/>
              <a:t>1</a:t>
            </a:r>
            <a:r>
              <a:rPr lang="zh-CN" altLang="zh-CN" sz="2400" b="1"/>
              <a:t>所示电路就是</a:t>
            </a:r>
            <a:r>
              <a:rPr lang="en-US" altLang="zh-CN" sz="2400" b="1"/>
              <a:t>0</a:t>
            </a:r>
            <a:r>
              <a:rPr lang="zh-CN" altLang="zh-CN" sz="2400" b="1"/>
              <a:t>冒险情况。</a:t>
            </a:r>
          </a:p>
          <a:p>
            <a:r>
              <a:rPr lang="zh-CN" altLang="zh-CN" sz="2000" b="1"/>
              <a:t>（</a:t>
            </a:r>
            <a:r>
              <a:rPr lang="en-US" altLang="zh-CN" sz="2000" b="1"/>
              <a:t>1</a:t>
            </a:r>
            <a:r>
              <a:rPr lang="zh-CN" altLang="zh-CN" sz="2000" b="1"/>
              <a:t>）产生</a:t>
            </a:r>
            <a:r>
              <a:rPr lang="en-US" altLang="zh-CN" sz="2000" b="1"/>
              <a:t>0</a:t>
            </a:r>
            <a:r>
              <a:rPr lang="zh-CN" altLang="zh-CN" sz="2000" b="1"/>
              <a:t>冒险</a:t>
            </a:r>
          </a:p>
          <a:p>
            <a:r>
              <a:rPr lang="zh-CN" altLang="zh-CN" sz="2000" b="1"/>
              <a:t>根据逻辑电路图写出表达式：</a:t>
            </a:r>
            <a:r>
              <a:rPr lang="en-US" altLang="zh-CN" sz="2000" b="1"/>
              <a:t>                             </a:t>
            </a:r>
            <a:r>
              <a:rPr lang="zh-CN" altLang="zh-CN" sz="2000" b="1"/>
              <a:t>，令</a:t>
            </a:r>
            <a:r>
              <a:rPr lang="en-US" altLang="zh-CN" sz="2000" b="1"/>
              <a:t>B=C=1</a:t>
            </a:r>
            <a:r>
              <a:rPr lang="zh-CN" altLang="zh-CN" sz="2000" b="1"/>
              <a:t>，</a:t>
            </a:r>
            <a:endParaRPr lang="en-US" altLang="zh-CN" sz="2000" b="1"/>
          </a:p>
          <a:p>
            <a:r>
              <a:rPr lang="zh-CN" altLang="zh-CN" sz="2000" b="1"/>
              <a:t>则</a:t>
            </a:r>
            <a:r>
              <a:rPr lang="en-US" altLang="zh-CN" sz="2000" b="1"/>
              <a:t>               </a:t>
            </a:r>
            <a:r>
              <a:rPr lang="zh-CN" altLang="zh-CN" sz="2000" b="1"/>
              <a:t>。产生偏</a:t>
            </a:r>
            <a:r>
              <a:rPr lang="en-US" altLang="zh-CN" sz="2000" b="1"/>
              <a:t>1</a:t>
            </a:r>
            <a:r>
              <a:rPr lang="zh-CN" altLang="zh-CN" sz="2000" b="1"/>
              <a:t>冒险，即</a:t>
            </a:r>
            <a:r>
              <a:rPr lang="en-US" altLang="zh-CN" sz="2000" b="1"/>
              <a:t>0</a:t>
            </a:r>
            <a:r>
              <a:rPr lang="zh-CN" altLang="zh-CN" sz="2000" b="1"/>
              <a:t>冒险。</a:t>
            </a:r>
            <a:r>
              <a:rPr lang="en-US" altLang="zh-CN" sz="2000" b="1"/>
              <a:t>A</a:t>
            </a:r>
            <a:r>
              <a:rPr lang="zh-CN" altLang="zh-CN" sz="2000" b="1"/>
              <a:t>具有两条路径到达</a:t>
            </a:r>
            <a:endParaRPr lang="en-US" altLang="zh-CN" sz="2000" b="1"/>
          </a:p>
          <a:p>
            <a:r>
              <a:rPr lang="zh-CN" altLang="zh-CN" sz="2000" b="1"/>
              <a:t>输出端，所以</a:t>
            </a:r>
            <a:r>
              <a:rPr lang="en-US" altLang="zh-CN" sz="2000" b="1"/>
              <a:t>A</a:t>
            </a:r>
            <a:r>
              <a:rPr lang="zh-CN" altLang="zh-CN" sz="2000" b="1"/>
              <a:t>变量为具有竞争能力的变量，会产生</a:t>
            </a:r>
            <a:r>
              <a:rPr lang="en-US" altLang="zh-CN" sz="2000" b="1"/>
              <a:t>0</a:t>
            </a:r>
            <a:r>
              <a:rPr lang="zh-CN" altLang="zh-CN" sz="2000" b="1"/>
              <a:t>冒险。</a:t>
            </a:r>
          </a:p>
          <a:p>
            <a:r>
              <a:rPr lang="zh-CN" altLang="zh-CN" sz="2000" b="1"/>
              <a:t>（</a:t>
            </a:r>
            <a:r>
              <a:rPr lang="en-US" altLang="zh-CN" sz="2000" b="1"/>
              <a:t>2</a:t>
            </a:r>
            <a:r>
              <a:rPr lang="zh-CN" altLang="zh-CN" sz="2000" b="1"/>
              <a:t>）消除</a:t>
            </a:r>
            <a:r>
              <a:rPr lang="en-US" altLang="zh-CN" sz="2000" b="1"/>
              <a:t>0</a:t>
            </a:r>
            <a:r>
              <a:rPr lang="zh-CN" altLang="zh-CN" sz="2000" b="1"/>
              <a:t>冒险的方法</a:t>
            </a:r>
          </a:p>
          <a:p>
            <a:r>
              <a:rPr lang="zh-CN" altLang="zh-CN" sz="2000" b="1"/>
              <a:t>消除冒险的方法就是消除</a:t>
            </a:r>
            <a:r>
              <a:rPr lang="en-US" altLang="zh-CN" sz="2000" b="1"/>
              <a:t>         </a:t>
            </a:r>
            <a:r>
              <a:rPr lang="zh-CN" altLang="zh-CN" sz="2000" b="1"/>
              <a:t>产生的条件，根据包含律写出：</a:t>
            </a:r>
          </a:p>
          <a:p>
            <a:r>
              <a:rPr lang="zh-CN" altLang="zh-CN" sz="2000" b="1"/>
              <a:t>，令</a:t>
            </a:r>
            <a:r>
              <a:rPr lang="en-US" altLang="zh-CN" sz="2000" b="1"/>
              <a:t>B=C=1</a:t>
            </a:r>
            <a:r>
              <a:rPr lang="zh-CN" altLang="zh-CN" sz="2000" b="1"/>
              <a:t>，</a:t>
            </a:r>
            <a:r>
              <a:rPr lang="en-US" altLang="zh-CN" sz="2000" b="1"/>
              <a:t>                  </a:t>
            </a:r>
            <a:r>
              <a:rPr lang="zh-CN" altLang="zh-CN" sz="2000" b="1"/>
              <a:t>，不可能出现</a:t>
            </a:r>
            <a:r>
              <a:rPr lang="en-US" altLang="zh-CN" sz="2000" b="1"/>
              <a:t>0</a:t>
            </a:r>
            <a:r>
              <a:rPr lang="zh-CN" altLang="zh-CN" sz="2000" b="1"/>
              <a:t>冒险。</a:t>
            </a:r>
            <a:endParaRPr lang="en-US" altLang="zh-CN" b="1" dirty="0">
              <a:latin typeface="微软雅黑" panose="020B0503020204020204" pitchFamily="34" charset="-122"/>
              <a:ea typeface="微软雅黑" panose="020B0503020204020204" pitchFamily="34" charset="-122"/>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1" name="Object 1"/>
          <p:cNvGraphicFramePr>
            <a:graphicFrameLocks noChangeAspect="1"/>
          </p:cNvGraphicFramePr>
          <p:nvPr/>
        </p:nvGraphicFramePr>
        <p:xfrm>
          <a:off x="6732240" y="3933056"/>
          <a:ext cx="720080" cy="288032"/>
        </p:xfrm>
        <a:graphic>
          <a:graphicData uri="http://schemas.openxmlformats.org/presentationml/2006/ole">
            <mc:AlternateContent xmlns:mc="http://schemas.openxmlformats.org/markup-compatibility/2006">
              <mc:Choice xmlns:v="urn:schemas-microsoft-com:vml" Requires="v">
                <p:oleObj spid="_x0000_s77028" name="Equation" r:id="rId3" imgW="393359" imgH="164957" progId="Equation.DSMT4">
                  <p:embed/>
                </p:oleObj>
              </mc:Choice>
              <mc:Fallback>
                <p:oleObj name="Equation" r:id="rId3" imgW="393359" imgH="164957"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240" y="3933056"/>
                        <a:ext cx="720080"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3"/>
          <p:cNvGraphicFramePr>
            <a:graphicFrameLocks noChangeAspect="1"/>
          </p:cNvGraphicFramePr>
          <p:nvPr/>
        </p:nvGraphicFramePr>
        <p:xfrm>
          <a:off x="7596336" y="3573016"/>
          <a:ext cx="720725" cy="287337"/>
        </p:xfrm>
        <a:graphic>
          <a:graphicData uri="http://schemas.openxmlformats.org/presentationml/2006/ole">
            <mc:AlternateContent xmlns:mc="http://schemas.openxmlformats.org/markup-compatibility/2006">
              <mc:Choice xmlns:v="urn:schemas-microsoft-com:vml" Requires="v">
                <p:oleObj spid="_x0000_s77029" name="Equation" r:id="rId5" imgW="393359" imgH="164957" progId="Equation.DSMT4">
                  <p:embed/>
                </p:oleObj>
              </mc:Choice>
              <mc:Fallback>
                <p:oleObj name="Equation" r:id="rId5" imgW="393359" imgH="164957"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336" y="3573016"/>
                        <a:ext cx="720725"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4" name="Object 4"/>
          <p:cNvGraphicFramePr>
            <a:graphicFrameLocks noChangeAspect="1"/>
          </p:cNvGraphicFramePr>
          <p:nvPr/>
        </p:nvGraphicFramePr>
        <p:xfrm>
          <a:off x="467544" y="3915147"/>
          <a:ext cx="792088" cy="305941"/>
        </p:xfrm>
        <a:graphic>
          <a:graphicData uri="http://schemas.openxmlformats.org/presentationml/2006/ole">
            <mc:AlternateContent xmlns:mc="http://schemas.openxmlformats.org/markup-compatibility/2006">
              <mc:Choice xmlns:v="urn:schemas-microsoft-com:vml" Requires="v">
                <p:oleObj spid="_x0000_s77030" name="Equation" r:id="rId7" imgW="342603" imgH="164957" progId="Equation.DSMT4">
                  <p:embed/>
                </p:oleObj>
              </mc:Choice>
              <mc:Fallback>
                <p:oleObj name="Equation" r:id="rId7" imgW="342603" imgH="164957"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544" y="3915147"/>
                        <a:ext cx="792088" cy="3059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6" name="Object 6"/>
          <p:cNvGraphicFramePr>
            <a:graphicFrameLocks noChangeAspect="1"/>
          </p:cNvGraphicFramePr>
          <p:nvPr/>
        </p:nvGraphicFramePr>
        <p:xfrm>
          <a:off x="1547664" y="4293096"/>
          <a:ext cx="790575" cy="306388"/>
        </p:xfrm>
        <a:graphic>
          <a:graphicData uri="http://schemas.openxmlformats.org/presentationml/2006/ole">
            <mc:AlternateContent xmlns:mc="http://schemas.openxmlformats.org/markup-compatibility/2006">
              <mc:Choice xmlns:v="urn:schemas-microsoft-com:vml" Requires="v">
                <p:oleObj spid="_x0000_s77031" name="Equation" r:id="rId9" imgW="342603" imgH="164957" progId="Equation.DSMT4">
                  <p:embed/>
                </p:oleObj>
              </mc:Choice>
              <mc:Fallback>
                <p:oleObj name="Equation" r:id="rId9" imgW="342603" imgH="164957"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664" y="4293096"/>
                        <a:ext cx="790575"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7" name="Object 7"/>
          <p:cNvGraphicFramePr>
            <a:graphicFrameLocks noChangeAspect="1"/>
          </p:cNvGraphicFramePr>
          <p:nvPr/>
        </p:nvGraphicFramePr>
        <p:xfrm>
          <a:off x="6516216" y="4725144"/>
          <a:ext cx="2627784" cy="1368152"/>
        </p:xfrm>
        <a:graphic>
          <a:graphicData uri="http://schemas.openxmlformats.org/presentationml/2006/ole">
            <mc:AlternateContent xmlns:mc="http://schemas.openxmlformats.org/markup-compatibility/2006">
              <mc:Choice xmlns:v="urn:schemas-microsoft-com:vml" Requires="v">
                <p:oleObj spid="_x0000_s77032" name="Visio" r:id="rId11" imgW="2831140" imgH="920743" progId="Visio.Drawing.11">
                  <p:embed/>
                </p:oleObj>
              </mc:Choice>
              <mc:Fallback>
                <p:oleObj name="Visio" r:id="rId11" imgW="2831140" imgH="920743" progId="Visio.Drawing.11">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6216" y="4725144"/>
                        <a:ext cx="2627784" cy="1368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1"/>
          <p:cNvSpPr/>
          <p:nvPr/>
        </p:nvSpPr>
        <p:spPr>
          <a:xfrm>
            <a:off x="8244408" y="5805264"/>
            <a:ext cx="455574" cy="307777"/>
          </a:xfrm>
          <a:prstGeom prst="rect">
            <a:avLst/>
          </a:prstGeom>
        </p:spPr>
        <p:txBody>
          <a:bodyPr wrap="none">
            <a:spAutoFit/>
          </a:bodyPr>
          <a:lstStyle/>
          <a:p>
            <a:r>
              <a:rPr lang="zh-CN" altLang="zh-CN" b="1"/>
              <a:t>图</a:t>
            </a:r>
            <a:r>
              <a:rPr lang="en-US" altLang="zh-CN" b="1"/>
              <a:t>1</a:t>
            </a:r>
            <a:endParaRPr lang="zh-CN" altLang="en-US"/>
          </a:p>
        </p:txBody>
      </p:sp>
      <p:sp>
        <p:nvSpPr>
          <p:cNvPr id="7681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09" name="Object 9"/>
          <p:cNvGraphicFramePr>
            <a:graphicFrameLocks noChangeAspect="1"/>
          </p:cNvGraphicFramePr>
          <p:nvPr/>
        </p:nvGraphicFramePr>
        <p:xfrm>
          <a:off x="3275856" y="4725144"/>
          <a:ext cx="1800200" cy="504056"/>
        </p:xfrm>
        <a:graphic>
          <a:graphicData uri="http://schemas.openxmlformats.org/presentationml/2006/ole">
            <mc:AlternateContent xmlns:mc="http://schemas.openxmlformats.org/markup-compatibility/2006">
              <mc:Choice xmlns:v="urn:schemas-microsoft-com:vml" Requires="v">
                <p:oleObj spid="_x0000_s77033" name="Equation" r:id="rId13" imgW="1269449" imgH="253890" progId="Equation.DSMT4">
                  <p:embed/>
                </p:oleObj>
              </mc:Choice>
              <mc:Fallback>
                <p:oleObj name="Equation" r:id="rId13" imgW="1269449" imgH="253890" progId="Equation.DSMT4">
                  <p:embed/>
                  <p:pic>
                    <p:nvPicPr>
                      <p:cNvPr id="0" name="Picture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5856" y="4725144"/>
                        <a:ext cx="180020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11" name="Object 11"/>
          <p:cNvGraphicFramePr>
            <a:graphicFrameLocks noChangeAspect="1"/>
          </p:cNvGraphicFramePr>
          <p:nvPr/>
        </p:nvGraphicFramePr>
        <p:xfrm>
          <a:off x="395536" y="5229200"/>
          <a:ext cx="792088" cy="360040"/>
        </p:xfrm>
        <a:graphic>
          <a:graphicData uri="http://schemas.openxmlformats.org/presentationml/2006/ole">
            <mc:AlternateContent xmlns:mc="http://schemas.openxmlformats.org/markup-compatibility/2006">
              <mc:Choice xmlns:v="urn:schemas-microsoft-com:vml" Requires="v">
                <p:oleObj spid="_x0000_s77034" name="Equation" r:id="rId15" imgW="583693" imgH="177646" progId="Equation.DSMT4">
                  <p:embed/>
                </p:oleObj>
              </mc:Choice>
              <mc:Fallback>
                <p:oleObj name="Equation" r:id="rId15" imgW="583693" imgH="177646" progId="Equation.DSMT4">
                  <p:embed/>
                  <p:pic>
                    <p:nvPicPr>
                      <p:cNvPr id="0" name="Picture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536" y="5229200"/>
                        <a:ext cx="79208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13" name="Object 13"/>
          <p:cNvGraphicFramePr>
            <a:graphicFrameLocks noChangeAspect="1"/>
          </p:cNvGraphicFramePr>
          <p:nvPr/>
        </p:nvGraphicFramePr>
        <p:xfrm>
          <a:off x="2843808" y="6093296"/>
          <a:ext cx="576064" cy="360040"/>
        </p:xfrm>
        <a:graphic>
          <a:graphicData uri="http://schemas.openxmlformats.org/presentationml/2006/ole">
            <mc:AlternateContent xmlns:mc="http://schemas.openxmlformats.org/markup-compatibility/2006">
              <mc:Choice xmlns:v="urn:schemas-microsoft-com:vml" Requires="v">
                <p:oleObj spid="_x0000_s77035" name="Equation" r:id="rId17" imgW="355292" imgH="164957" progId="Equation.DSMT4">
                  <p:embed/>
                </p:oleObj>
              </mc:Choice>
              <mc:Fallback>
                <p:oleObj name="Equation" r:id="rId17" imgW="355292" imgH="164957" progId="Equation.DSMT4">
                  <p:embed/>
                  <p:pic>
                    <p:nvPicPr>
                      <p:cNvPr id="0" name="Picture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43808" y="6093296"/>
                        <a:ext cx="57606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15" name="Object 15"/>
          <p:cNvGraphicFramePr>
            <a:graphicFrameLocks noChangeAspect="1"/>
          </p:cNvGraphicFramePr>
          <p:nvPr/>
        </p:nvGraphicFramePr>
        <p:xfrm>
          <a:off x="6948264" y="6165304"/>
          <a:ext cx="2016224" cy="288032"/>
        </p:xfrm>
        <a:graphic>
          <a:graphicData uri="http://schemas.openxmlformats.org/presentationml/2006/ole">
            <mc:AlternateContent xmlns:mc="http://schemas.openxmlformats.org/markup-compatibility/2006">
              <mc:Choice xmlns:v="urn:schemas-microsoft-com:vml" Requires="v">
                <p:oleObj spid="_x0000_s77036" name="Equation" r:id="rId19" imgW="1612900" imgH="190500" progId="Equation.DSMT4">
                  <p:embed/>
                </p:oleObj>
              </mc:Choice>
              <mc:Fallback>
                <p:oleObj name="Equation" r:id="rId19" imgW="1612900" imgH="190500" progId="Equation.DSMT4">
                  <p:embed/>
                  <p:pic>
                    <p:nvPicPr>
                      <p:cNvPr id="0" name="Picture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48264" y="6165304"/>
                        <a:ext cx="2016224"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1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6817" name="Object 17"/>
          <p:cNvGraphicFramePr>
            <a:graphicFrameLocks noChangeAspect="1"/>
          </p:cNvGraphicFramePr>
          <p:nvPr/>
        </p:nvGraphicFramePr>
        <p:xfrm>
          <a:off x="1403648" y="6453336"/>
          <a:ext cx="1152128" cy="288032"/>
        </p:xfrm>
        <a:graphic>
          <a:graphicData uri="http://schemas.openxmlformats.org/presentationml/2006/ole">
            <mc:AlternateContent xmlns:mc="http://schemas.openxmlformats.org/markup-compatibility/2006">
              <mc:Choice xmlns:v="urn:schemas-microsoft-com:vml" Requires="v">
                <p:oleObj spid="_x0000_s77037" name="Equation" r:id="rId21" imgW="926698" imgH="177723" progId="Equation.DSMT4">
                  <p:embed/>
                </p:oleObj>
              </mc:Choice>
              <mc:Fallback>
                <p:oleObj name="Equation" r:id="rId21" imgW="926698" imgH="177723" progId="Equation.DSMT4">
                  <p:embed/>
                  <p:pic>
                    <p:nvPicPr>
                      <p:cNvPr id="0" name="Picture 1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03648" y="6453336"/>
                        <a:ext cx="115212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6902102"/>
      </p:ext>
    </p:extLst>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3.2</a:t>
            </a:r>
            <a:r>
              <a:rPr lang="zh-CN" altLang="en-US" sz="1500">
                <a:solidFill>
                  <a:schemeClr val="bg1"/>
                </a:solidFill>
                <a:latin typeface="华康俪金黑W8(P)" panose="020B0800000000000000" pitchFamily="34" charset="-122"/>
                <a:ea typeface="华康俪金黑W8(P)" panose="020B0800000000000000" pitchFamily="34" charset="-122"/>
              </a:rPr>
              <a:t>冒险的判断和消除方法</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0" y="857238"/>
            <a:ext cx="9144000" cy="7012713"/>
          </a:xfrm>
          <a:prstGeom prst="rect">
            <a:avLst/>
          </a:prstGeom>
          <a:noFill/>
        </p:spPr>
        <p:txBody>
          <a:bodyPr wrap="square" lIns="68603" tIns="34302" rIns="68603" bIns="34302" rtlCol="0">
            <a:spAutoFit/>
          </a:bodyPr>
          <a:lstStyle/>
          <a:p>
            <a:r>
              <a:rPr lang="en-US" altLang="zh-CN" sz="2400" b="1">
                <a:latin typeface="微软雅黑" pitchFamily="34" charset="-122"/>
                <a:ea typeface="微软雅黑" pitchFamily="34" charset="-122"/>
              </a:rPr>
              <a:t> 2</a:t>
            </a:r>
            <a:r>
              <a:rPr lang="zh-CN" altLang="zh-CN" sz="2400" b="1">
                <a:latin typeface="微软雅黑" pitchFamily="34" charset="-122"/>
                <a:ea typeface="微软雅黑" pitchFamily="34" charset="-122"/>
              </a:rPr>
              <a:t>）</a:t>
            </a:r>
            <a:r>
              <a:rPr lang="en-US" altLang="zh-CN" sz="2400" b="1">
                <a:latin typeface="微软雅黑" pitchFamily="34" charset="-122"/>
                <a:ea typeface="微软雅黑" pitchFamily="34" charset="-122"/>
              </a:rPr>
              <a:t>1</a:t>
            </a:r>
            <a:r>
              <a:rPr lang="zh-CN" altLang="zh-CN" sz="2400" b="1">
                <a:latin typeface="微软雅黑" pitchFamily="34" charset="-122"/>
                <a:ea typeface="微软雅黑" pitchFamily="34" charset="-122"/>
              </a:rPr>
              <a:t>冒险分析</a:t>
            </a:r>
          </a:p>
          <a:p>
            <a:r>
              <a:rPr lang="zh-CN" altLang="zh-CN" sz="2400" b="1">
                <a:latin typeface="微软雅黑" pitchFamily="34" charset="-122"/>
                <a:ea typeface="微软雅黑" pitchFamily="34" charset="-122"/>
              </a:rPr>
              <a:t>（</a:t>
            </a:r>
            <a:r>
              <a:rPr lang="en-US" altLang="zh-CN" sz="2400" b="1">
                <a:latin typeface="微软雅黑" pitchFamily="34" charset="-122"/>
                <a:ea typeface="微软雅黑" pitchFamily="34" charset="-122"/>
              </a:rPr>
              <a:t>1</a:t>
            </a:r>
            <a:r>
              <a:rPr lang="zh-CN" altLang="zh-CN" sz="2400" b="1">
                <a:latin typeface="微软雅黑" pitchFamily="34" charset="-122"/>
                <a:ea typeface="微软雅黑" pitchFamily="34" charset="-122"/>
              </a:rPr>
              <a:t>）</a:t>
            </a:r>
            <a:r>
              <a:rPr lang="en-US" altLang="zh-CN" sz="2400" b="1">
                <a:latin typeface="微软雅黑" pitchFamily="34" charset="-122"/>
                <a:ea typeface="微软雅黑" pitchFamily="34" charset="-122"/>
              </a:rPr>
              <a:t>1</a:t>
            </a:r>
            <a:r>
              <a:rPr lang="zh-CN" altLang="zh-CN" sz="2400" b="1">
                <a:latin typeface="微软雅黑" pitchFamily="34" charset="-122"/>
                <a:ea typeface="微软雅黑" pitchFamily="34" charset="-122"/>
              </a:rPr>
              <a:t>冒险产生电路如图</a:t>
            </a:r>
            <a:r>
              <a:rPr lang="en-US" altLang="zh-CN" sz="2400" b="1">
                <a:latin typeface="微软雅黑" pitchFamily="34" charset="-122"/>
                <a:ea typeface="微软雅黑" pitchFamily="34" charset="-122"/>
              </a:rPr>
              <a:t>1</a:t>
            </a:r>
            <a:r>
              <a:rPr lang="zh-CN" altLang="zh-CN" sz="2400" b="1">
                <a:latin typeface="微软雅黑" pitchFamily="34" charset="-122"/>
                <a:ea typeface="微软雅黑" pitchFamily="34" charset="-122"/>
              </a:rPr>
              <a:t>所示</a:t>
            </a:r>
            <a:endParaRPr lang="en-US" altLang="zh-CN" sz="2400" b="1">
              <a:latin typeface="微软雅黑" pitchFamily="34" charset="-122"/>
              <a:ea typeface="微软雅黑" pitchFamily="34" charset="-122"/>
            </a:endParaRPr>
          </a:p>
          <a:p>
            <a:r>
              <a:rPr lang="zh-CN" altLang="zh-CN" sz="2400" b="1"/>
              <a:t>根据电路图写出表达式：</a:t>
            </a:r>
            <a:r>
              <a:rPr lang="en-US" altLang="zh-CN" sz="2400" b="1"/>
              <a:t>                                    </a:t>
            </a:r>
            <a:r>
              <a:rPr lang="zh-CN" altLang="zh-CN" sz="2400" b="1"/>
              <a:t>，</a:t>
            </a:r>
            <a:endParaRPr lang="en-US" altLang="zh-CN" sz="2400" b="1"/>
          </a:p>
          <a:p>
            <a:r>
              <a:rPr lang="zh-CN" altLang="zh-CN" sz="2400" b="1"/>
              <a:t>令</a:t>
            </a:r>
            <a:r>
              <a:rPr lang="en-US" altLang="zh-CN" sz="2400" b="1"/>
              <a:t>B=C=0</a:t>
            </a:r>
            <a:r>
              <a:rPr lang="zh-CN" altLang="zh-CN" sz="2400" b="1"/>
              <a:t>，</a:t>
            </a:r>
            <a:r>
              <a:rPr lang="en-US" altLang="zh-CN" sz="2400" b="1"/>
              <a:t>                   </a:t>
            </a:r>
            <a:r>
              <a:rPr lang="zh-CN" altLang="zh-CN" sz="2400" b="1"/>
              <a:t>，产生</a:t>
            </a:r>
            <a:r>
              <a:rPr lang="en-US" altLang="zh-CN" sz="2400" b="1"/>
              <a:t>1</a:t>
            </a:r>
            <a:r>
              <a:rPr lang="zh-CN" altLang="zh-CN" sz="2400" b="1"/>
              <a:t>冒险。</a:t>
            </a:r>
            <a:endParaRPr lang="en-US" altLang="zh-CN" sz="2400" b="1"/>
          </a:p>
          <a:p>
            <a:r>
              <a:rPr lang="en-US" altLang="zh-CN" sz="2400" b="1">
                <a:latin typeface="微软雅黑" pitchFamily="34" charset="-122"/>
                <a:ea typeface="微软雅黑" pitchFamily="34" charset="-122"/>
              </a:rPr>
              <a:t>2</a:t>
            </a:r>
            <a:r>
              <a:rPr lang="zh-CN" altLang="zh-CN" sz="2400" b="1">
                <a:latin typeface="微软雅黑" pitchFamily="34" charset="-122"/>
                <a:ea typeface="微软雅黑" pitchFamily="34" charset="-122"/>
              </a:rPr>
              <a:t>．卡诺图法</a:t>
            </a:r>
            <a:endParaRPr lang="zh-CN" altLang="zh-CN" sz="2400">
              <a:latin typeface="微软雅黑" pitchFamily="34" charset="-122"/>
              <a:ea typeface="微软雅黑" pitchFamily="34" charset="-122"/>
            </a:endParaRPr>
          </a:p>
          <a:p>
            <a:r>
              <a:rPr lang="en-US" altLang="zh-CN" sz="2400"/>
              <a:t>    </a:t>
            </a:r>
            <a:r>
              <a:rPr lang="zh-CN" altLang="zh-CN" sz="2400" b="1"/>
              <a:t>在卡诺图中，函数的每一个与项（或项）对应一个合并圈，若两个合并圈相切，相切之处会出现冒险。图</a:t>
            </a:r>
            <a:r>
              <a:rPr lang="en-US" altLang="zh-CN" sz="2400" b="1"/>
              <a:t>2</a:t>
            </a:r>
            <a:r>
              <a:rPr lang="zh-CN" altLang="zh-CN" sz="2400" b="1"/>
              <a:t>是</a:t>
            </a:r>
            <a:r>
              <a:rPr lang="en-US" altLang="zh-CN" sz="2400" b="1"/>
              <a:t>                 </a:t>
            </a:r>
            <a:r>
              <a:rPr lang="zh-CN" altLang="zh-CN" sz="2400" b="1"/>
              <a:t>的卡诺图，在相切处，</a:t>
            </a:r>
            <a:r>
              <a:rPr lang="en-US" altLang="zh-CN" sz="2400" b="1"/>
              <a:t>B=C=1</a:t>
            </a:r>
            <a:r>
              <a:rPr lang="zh-CN" altLang="zh-CN" sz="2400" b="1"/>
              <a:t>，</a:t>
            </a:r>
            <a:r>
              <a:rPr lang="en-US" altLang="zh-CN" sz="2400" b="1"/>
              <a:t>            =1</a:t>
            </a:r>
            <a:r>
              <a:rPr lang="zh-CN" altLang="zh-CN" sz="2400" b="1"/>
              <a:t>，产生</a:t>
            </a:r>
            <a:r>
              <a:rPr lang="en-US" altLang="zh-CN" sz="2400" b="1"/>
              <a:t>0</a:t>
            </a:r>
            <a:r>
              <a:rPr lang="zh-CN" altLang="zh-CN" sz="2400" b="1"/>
              <a:t>冒险。因此只要在相切处增加一个包围圈（</a:t>
            </a:r>
            <a:r>
              <a:rPr lang="en-US" altLang="zh-CN" sz="2400" b="1"/>
              <a:t>BC</a:t>
            </a:r>
            <a:r>
              <a:rPr lang="zh-CN" altLang="zh-CN" sz="2400" b="1"/>
              <a:t>项）即可。</a:t>
            </a:r>
          </a:p>
          <a:p>
            <a:r>
              <a:rPr lang="en-US" altLang="zh-CN" sz="2400" b="1"/>
              <a:t>    </a:t>
            </a:r>
            <a:r>
              <a:rPr lang="zh-CN" altLang="zh-CN" sz="2400" b="1"/>
              <a:t>同理可以分析</a:t>
            </a:r>
            <a:r>
              <a:rPr lang="en-US" altLang="zh-CN" sz="2400" b="1"/>
              <a:t>1</a:t>
            </a:r>
            <a:r>
              <a:rPr lang="zh-CN" altLang="zh-CN" sz="2400" b="1"/>
              <a:t>冒险的情况。</a:t>
            </a:r>
            <a:endParaRPr lang="en-US" altLang="zh-CN" sz="2400" b="1"/>
          </a:p>
          <a:p>
            <a:r>
              <a:rPr lang="en-US" altLang="zh-CN" sz="2400" b="1"/>
              <a:t>3. </a:t>
            </a:r>
            <a:r>
              <a:rPr lang="zh-CN" altLang="zh-CN" sz="2400" b="1"/>
              <a:t>取样脉冲法</a:t>
            </a:r>
            <a:endParaRPr lang="zh-CN" altLang="zh-CN" sz="2400"/>
          </a:p>
          <a:p>
            <a:r>
              <a:rPr lang="en-US" altLang="zh-CN" sz="2200"/>
              <a:t>    </a:t>
            </a:r>
            <a:r>
              <a:rPr lang="zh-CN" altLang="zh-CN" sz="2200" b="1"/>
              <a:t>多个输入发生状态变化时，冒险是难以消除的。</a:t>
            </a:r>
            <a:endParaRPr lang="en-US" altLang="zh-CN" sz="2200" b="1"/>
          </a:p>
          <a:p>
            <a:r>
              <a:rPr lang="zh-CN" altLang="zh-CN" sz="2200" b="1"/>
              <a:t>当组合电路的冒险影响了整个系统的工作时，可以采用取样脉冲的方法加以解决。先判断组合电路有无冒险产生的条件</a:t>
            </a:r>
            <a:r>
              <a:rPr lang="en-US" altLang="zh-CN" sz="2200" b="1"/>
              <a:t>              =1</a:t>
            </a:r>
            <a:r>
              <a:rPr lang="zh-CN" altLang="zh-CN" sz="2200" b="1"/>
              <a:t>，</a:t>
            </a:r>
            <a:r>
              <a:rPr lang="en-US" altLang="zh-CN" sz="2200" b="1"/>
              <a:t>          =0</a:t>
            </a:r>
            <a:r>
              <a:rPr lang="zh-CN" altLang="zh-CN" sz="2200" b="1"/>
              <a:t>，若有冒险则加取样脉冲</a:t>
            </a:r>
            <a:r>
              <a:rPr lang="en-US" altLang="zh-CN" sz="2200" b="1"/>
              <a:t>CP</a:t>
            </a:r>
            <a:r>
              <a:rPr lang="zh-CN" altLang="zh-CN" sz="2200" b="1"/>
              <a:t>与组合电路相与。取样脉冲</a:t>
            </a:r>
            <a:r>
              <a:rPr lang="en-US" altLang="zh-CN" sz="2200" b="1"/>
              <a:t>CP</a:t>
            </a:r>
            <a:r>
              <a:rPr lang="zh-CN" altLang="zh-CN" sz="2200" b="1"/>
              <a:t>仅在输出门处于稳定值期间到来，保证输出结果正确，在取样脉冲周期之外，输出信息无效。取样脉冲法的目的是避开冒险。 </a:t>
            </a:r>
          </a:p>
          <a:p>
            <a:endParaRPr lang="zh-CN" altLang="zh-CN" sz="2400" b="1">
              <a:latin typeface="微软雅黑" pitchFamily="34" charset="-122"/>
              <a:ea typeface="微软雅黑" pitchFamily="34" charset="-122"/>
            </a:endParaRPr>
          </a:p>
          <a:p>
            <a:pPr>
              <a:lnSpc>
                <a:spcPct val="130000"/>
              </a:lnSpc>
            </a:pPr>
            <a:endParaRPr lang="en-US" altLang="zh-CN" sz="2400" b="1">
              <a:latin typeface="微软雅黑" pitchFamily="34" charset="-122"/>
              <a:ea typeface="微软雅黑" pitchFamily="34" charset="-122"/>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8388424" y="1844824"/>
            <a:ext cx="455574" cy="307777"/>
          </a:xfrm>
          <a:prstGeom prst="rect">
            <a:avLst/>
          </a:prstGeom>
        </p:spPr>
        <p:txBody>
          <a:bodyPr wrap="none">
            <a:spAutoFit/>
          </a:bodyPr>
          <a:lstStyle/>
          <a:p>
            <a:r>
              <a:rPr lang="zh-CN" altLang="zh-CN" b="1"/>
              <a:t>图</a:t>
            </a:r>
            <a:r>
              <a:rPr lang="en-US" altLang="zh-CN" b="1"/>
              <a:t>1</a:t>
            </a:r>
            <a:endParaRPr lang="zh-CN" altLang="en-US"/>
          </a:p>
        </p:txBody>
      </p:sp>
      <p:sp>
        <p:nvSpPr>
          <p:cNvPr id="7681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1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1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1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1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988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84" name="Object 12"/>
          <p:cNvGraphicFramePr>
            <a:graphicFrameLocks noChangeAspect="1"/>
          </p:cNvGraphicFramePr>
          <p:nvPr/>
        </p:nvGraphicFramePr>
        <p:xfrm>
          <a:off x="5868144" y="836712"/>
          <a:ext cx="3275856" cy="1296144"/>
        </p:xfrm>
        <a:graphic>
          <a:graphicData uri="http://schemas.openxmlformats.org/presentationml/2006/ole">
            <mc:AlternateContent xmlns:mc="http://schemas.openxmlformats.org/markup-compatibility/2006">
              <mc:Choice xmlns:v="urn:schemas-microsoft-com:vml" Requires="v">
                <p:oleObj spid="_x0000_s80066" name="Visio" r:id="rId3" imgW="2831140" imgH="939909" progId="Visio.Drawing.11">
                  <p:embed/>
                </p:oleObj>
              </mc:Choice>
              <mc:Fallback>
                <p:oleObj name="Visio" r:id="rId3" imgW="2831140" imgH="939909" progId="Visio.Drawing.11">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836712"/>
                        <a:ext cx="3275856" cy="1296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86" name="Object 14"/>
          <p:cNvGraphicFramePr>
            <a:graphicFrameLocks noChangeAspect="1"/>
          </p:cNvGraphicFramePr>
          <p:nvPr/>
        </p:nvGraphicFramePr>
        <p:xfrm>
          <a:off x="3275856" y="1628800"/>
          <a:ext cx="2592288" cy="432048"/>
        </p:xfrm>
        <a:graphic>
          <a:graphicData uri="http://schemas.openxmlformats.org/presentationml/2006/ole">
            <mc:AlternateContent xmlns:mc="http://schemas.openxmlformats.org/markup-compatibility/2006">
              <mc:Choice xmlns:v="urn:schemas-microsoft-com:vml" Requires="v">
                <p:oleObj spid="_x0000_s80067" name="Equation" r:id="rId5" imgW="1841500" imgH="279400" progId="Equation.DSMT4">
                  <p:embed/>
                </p:oleObj>
              </mc:Choice>
              <mc:Fallback>
                <p:oleObj name="Equation" r:id="rId5" imgW="1841500" imgH="279400" progId="Equation.DSMT4">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1628800"/>
                        <a:ext cx="259228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89"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88" name="Object 16"/>
          <p:cNvGraphicFramePr>
            <a:graphicFrameLocks noChangeAspect="1"/>
          </p:cNvGraphicFramePr>
          <p:nvPr/>
        </p:nvGraphicFramePr>
        <p:xfrm>
          <a:off x="1331640" y="1988840"/>
          <a:ext cx="1224136" cy="360040"/>
        </p:xfrm>
        <a:graphic>
          <a:graphicData uri="http://schemas.openxmlformats.org/presentationml/2006/ole">
            <mc:AlternateContent xmlns:mc="http://schemas.openxmlformats.org/markup-compatibility/2006">
              <mc:Choice xmlns:v="urn:schemas-microsoft-com:vml" Requires="v">
                <p:oleObj spid="_x0000_s80068" name="Equation" r:id="rId7" imgW="520248" imgH="177646" progId="Equation.DSMT4">
                  <p:embed/>
                </p:oleObj>
              </mc:Choice>
              <mc:Fallback>
                <p:oleObj name="Equation" r:id="rId7" imgW="520248" imgH="177646" progId="Equation.DSMT4">
                  <p:embed/>
                  <p:pic>
                    <p:nvPicPr>
                      <p:cNvPr id="0"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640" y="1988840"/>
                        <a:ext cx="122413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90" name="Object 18"/>
          <p:cNvGraphicFramePr>
            <a:graphicFrameLocks noChangeAspect="1"/>
          </p:cNvGraphicFramePr>
          <p:nvPr/>
        </p:nvGraphicFramePr>
        <p:xfrm>
          <a:off x="6084168" y="3068960"/>
          <a:ext cx="1080120" cy="360040"/>
        </p:xfrm>
        <a:graphic>
          <a:graphicData uri="http://schemas.openxmlformats.org/presentationml/2006/ole">
            <mc:AlternateContent xmlns:mc="http://schemas.openxmlformats.org/markup-compatibility/2006">
              <mc:Choice xmlns:v="urn:schemas-microsoft-com:vml" Requires="v">
                <p:oleObj spid="_x0000_s80069" name="Equation" r:id="rId9" imgW="736600" imgH="190500" progId="Equation.DSMT4">
                  <p:embed/>
                </p:oleObj>
              </mc:Choice>
              <mc:Fallback>
                <p:oleObj name="Equation" r:id="rId9" imgW="736600" imgH="190500" progId="Equation.DSMT4">
                  <p:embed/>
                  <p:pic>
                    <p:nvPicPr>
                      <p:cNvPr id="0"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168" y="3068960"/>
                        <a:ext cx="108012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3"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92" name="Object 20"/>
          <p:cNvGraphicFramePr>
            <a:graphicFrameLocks noChangeAspect="1"/>
          </p:cNvGraphicFramePr>
          <p:nvPr/>
        </p:nvGraphicFramePr>
        <p:xfrm>
          <a:off x="2195736" y="3429000"/>
          <a:ext cx="1008112" cy="360040"/>
        </p:xfrm>
        <a:graphic>
          <a:graphicData uri="http://schemas.openxmlformats.org/presentationml/2006/ole">
            <mc:AlternateContent xmlns:mc="http://schemas.openxmlformats.org/markup-compatibility/2006">
              <mc:Choice xmlns:v="urn:schemas-microsoft-com:vml" Requires="v">
                <p:oleObj spid="_x0000_s80070" name="Equation" r:id="rId11" imgW="583693" imgH="177646" progId="Equation.DSMT4">
                  <p:embed/>
                </p:oleObj>
              </mc:Choice>
              <mc:Fallback>
                <p:oleObj name="Equation" r:id="rId11" imgW="583693" imgH="177646" progId="Equation.DSMT4">
                  <p:embed/>
                  <p:pic>
                    <p:nvPicPr>
                      <p:cNvPr id="0"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736" y="3429000"/>
                        <a:ext cx="1008112"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894" name="Object 22"/>
          <p:cNvGraphicFramePr>
            <a:graphicFrameLocks noChangeAspect="1"/>
          </p:cNvGraphicFramePr>
          <p:nvPr/>
        </p:nvGraphicFramePr>
        <p:xfrm>
          <a:off x="6372200" y="3789040"/>
          <a:ext cx="2592288" cy="1368152"/>
        </p:xfrm>
        <a:graphic>
          <a:graphicData uri="http://schemas.openxmlformats.org/presentationml/2006/ole">
            <mc:AlternateContent xmlns:mc="http://schemas.openxmlformats.org/markup-compatibility/2006">
              <mc:Choice xmlns:v="urn:schemas-microsoft-com:vml" Requires="v">
                <p:oleObj spid="_x0000_s80071" name="Visio" r:id="rId13" imgW="1828800" imgH="869920" progId="Visio.Drawing.11">
                  <p:embed/>
                </p:oleObj>
              </mc:Choice>
              <mc:Fallback>
                <p:oleObj name="Visio" r:id="rId13" imgW="1828800" imgH="869920" progId="Visio.Drawing.11">
                  <p:embed/>
                  <p:pic>
                    <p:nvPicPr>
                      <p:cNvPr id="0" name="Picture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2200" y="3789040"/>
                        <a:ext cx="2592288" cy="1368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矩形 33"/>
          <p:cNvSpPr/>
          <p:nvPr/>
        </p:nvSpPr>
        <p:spPr>
          <a:xfrm>
            <a:off x="6084168" y="4221088"/>
            <a:ext cx="455574" cy="307777"/>
          </a:xfrm>
          <a:prstGeom prst="rect">
            <a:avLst/>
          </a:prstGeom>
        </p:spPr>
        <p:txBody>
          <a:bodyPr wrap="none">
            <a:spAutoFit/>
          </a:bodyPr>
          <a:lstStyle/>
          <a:p>
            <a:r>
              <a:rPr lang="zh-CN" altLang="zh-CN" b="1"/>
              <a:t>图</a:t>
            </a:r>
            <a:r>
              <a:rPr lang="en-US" altLang="zh-CN" b="1"/>
              <a:t>2</a:t>
            </a:r>
            <a:endParaRPr lang="zh-CN" altLang="en-US"/>
          </a:p>
        </p:txBody>
      </p:sp>
      <p:sp>
        <p:nvSpPr>
          <p:cNvPr id="798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95" name="Object 23"/>
          <p:cNvGraphicFramePr>
            <a:graphicFrameLocks noChangeAspect="1"/>
          </p:cNvGraphicFramePr>
          <p:nvPr/>
        </p:nvGraphicFramePr>
        <p:xfrm>
          <a:off x="5796136" y="5589240"/>
          <a:ext cx="648072" cy="288032"/>
        </p:xfrm>
        <a:graphic>
          <a:graphicData uri="http://schemas.openxmlformats.org/presentationml/2006/ole">
            <mc:AlternateContent xmlns:mc="http://schemas.openxmlformats.org/markup-compatibility/2006">
              <mc:Choice xmlns:v="urn:schemas-microsoft-com:vml" Requires="v">
                <p:oleObj spid="_x0000_s80072" name="Equation" r:id="rId15" imgW="342603" imgH="177646" progId="Equation.DSMT4">
                  <p:embed/>
                </p:oleObj>
              </mc:Choice>
              <mc:Fallback>
                <p:oleObj name="Equation" r:id="rId15" imgW="342603" imgH="177646" progId="Equation.DSMT4">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96136" y="5589240"/>
                        <a:ext cx="648072"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8"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9897" name="Object 25"/>
          <p:cNvGraphicFramePr>
            <a:graphicFrameLocks noChangeAspect="1"/>
          </p:cNvGraphicFramePr>
          <p:nvPr/>
        </p:nvGraphicFramePr>
        <p:xfrm>
          <a:off x="6948264" y="5589240"/>
          <a:ext cx="792088" cy="288032"/>
        </p:xfrm>
        <a:graphic>
          <a:graphicData uri="http://schemas.openxmlformats.org/presentationml/2006/ole">
            <mc:AlternateContent xmlns:mc="http://schemas.openxmlformats.org/markup-compatibility/2006">
              <mc:Choice xmlns:v="urn:schemas-microsoft-com:vml" Requires="v">
                <p:oleObj spid="_x0000_s80073" name="Equation" r:id="rId17" imgW="279158" imgH="177646" progId="Equation.DSMT4">
                  <p:embed/>
                </p:oleObj>
              </mc:Choice>
              <mc:Fallback>
                <p:oleObj name="Equation" r:id="rId17" imgW="279158" imgH="177646" progId="Equation.DSMT4">
                  <p:embed/>
                  <p:pic>
                    <p:nvPicPr>
                      <p:cNvPr id="0" name="Picture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48264" y="5589240"/>
                        <a:ext cx="79208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3.2</a:t>
            </a:r>
            <a:r>
              <a:rPr lang="zh-CN" altLang="en-US" sz="1500">
                <a:solidFill>
                  <a:schemeClr val="bg1"/>
                </a:solidFill>
                <a:latin typeface="华康俪金黑W8(P)" panose="020B0800000000000000" pitchFamily="34" charset="-122"/>
                <a:ea typeface="华康俪金黑W8(P)" panose="020B0800000000000000" pitchFamily="34" charset="-122"/>
              </a:rPr>
              <a:t>冒险的判断和消除方法</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0" y="857238"/>
            <a:ext cx="9144000" cy="4747478"/>
          </a:xfrm>
          <a:prstGeom prst="rect">
            <a:avLst/>
          </a:prstGeom>
          <a:noFill/>
        </p:spPr>
        <p:txBody>
          <a:bodyPr wrap="square" lIns="68603" tIns="34302" rIns="68603" bIns="34302" rtlCol="0">
            <a:spAutoFit/>
          </a:bodyPr>
          <a:lstStyle/>
          <a:p>
            <a:r>
              <a:rPr lang="en-US" altLang="zh-CN" sz="2400"/>
              <a:t>    </a:t>
            </a:r>
            <a:r>
              <a:rPr lang="zh-CN" altLang="zh-CN" sz="2400"/>
              <a:t>图</a:t>
            </a:r>
            <a:r>
              <a:rPr lang="en-US" altLang="zh-CN" sz="2400"/>
              <a:t>1</a:t>
            </a:r>
            <a:r>
              <a:rPr lang="zh-CN" altLang="zh-CN" sz="2400"/>
              <a:t>所示是取样脉冲法对应的工作电路，图</a:t>
            </a:r>
            <a:r>
              <a:rPr lang="en-US" altLang="zh-CN" sz="2400"/>
              <a:t>2</a:t>
            </a:r>
            <a:r>
              <a:rPr lang="zh-CN" altLang="zh-CN" sz="2400"/>
              <a:t>所示是该电路对应的工作波形。电路的逻辑表达式为</a:t>
            </a:r>
            <a:r>
              <a:rPr lang="en-US" altLang="zh-CN" sz="2400"/>
              <a:t>                  </a:t>
            </a:r>
            <a:r>
              <a:rPr lang="zh-CN" altLang="zh-CN" sz="2400"/>
              <a:t>，从图中可以看出，以</a:t>
            </a:r>
            <a:r>
              <a:rPr lang="en-US" altLang="zh-CN" sz="2400"/>
              <a:t>A=1</a:t>
            </a:r>
            <a:r>
              <a:rPr lang="zh-CN" altLang="zh-CN" sz="2400"/>
              <a:t>，</a:t>
            </a:r>
            <a:r>
              <a:rPr lang="en-US" altLang="zh-CN" sz="2400"/>
              <a:t>B=1</a:t>
            </a:r>
            <a:r>
              <a:rPr lang="zh-CN" altLang="zh-CN" sz="2400"/>
              <a:t>，</a:t>
            </a:r>
            <a:r>
              <a:rPr lang="en-US" altLang="zh-CN" sz="2400"/>
              <a:t>C=1</a:t>
            </a:r>
            <a:r>
              <a:rPr lang="zh-CN" altLang="zh-CN" sz="2400"/>
              <a:t>输入值为前提，</a:t>
            </a:r>
            <a:r>
              <a:rPr lang="en-US" altLang="zh-CN" sz="2400"/>
              <a:t>A</a:t>
            </a:r>
            <a:r>
              <a:rPr lang="zh-CN" altLang="zh-CN" sz="2400"/>
              <a:t>的值经</a:t>
            </a:r>
            <a:r>
              <a:rPr lang="en-US" altLang="zh-CN" sz="2400"/>
              <a:t>G1</a:t>
            </a:r>
            <a:r>
              <a:rPr lang="zh-CN" altLang="zh-CN" sz="2400"/>
              <a:t>后输出</a:t>
            </a:r>
            <a:r>
              <a:rPr lang="en-US" altLang="zh-CN" sz="2400"/>
              <a:t>0</a:t>
            </a:r>
            <a:r>
              <a:rPr lang="zh-CN" altLang="zh-CN" sz="2400"/>
              <a:t>造成了一定时间的延迟，设延迟时间为</a:t>
            </a:r>
            <a:r>
              <a:rPr lang="en-US" altLang="zh-CN" sz="2400"/>
              <a:t>t</a:t>
            </a:r>
            <a:r>
              <a:rPr lang="en-US" altLang="zh-CN" sz="2400" baseline="-25000"/>
              <a:t>pd</a:t>
            </a:r>
            <a:r>
              <a:rPr lang="zh-CN" altLang="zh-CN" sz="2400"/>
              <a:t>， </a:t>
            </a:r>
            <a:r>
              <a:rPr lang="en-US" altLang="zh-CN" sz="2400"/>
              <a:t>A</a:t>
            </a:r>
            <a:r>
              <a:rPr lang="zh-CN" altLang="zh-CN" sz="2400"/>
              <a:t>、</a:t>
            </a:r>
            <a:r>
              <a:rPr lang="en-US" altLang="zh-CN" sz="2400"/>
              <a:t>B</a:t>
            </a:r>
            <a:r>
              <a:rPr lang="zh-CN" altLang="zh-CN" sz="2400"/>
              <a:t>经过</a:t>
            </a:r>
            <a:r>
              <a:rPr lang="en-US" altLang="zh-CN" sz="2400"/>
              <a:t>G3</a:t>
            </a:r>
            <a:r>
              <a:rPr lang="zh-CN" altLang="zh-CN" sz="2400"/>
              <a:t>输出</a:t>
            </a:r>
            <a:r>
              <a:rPr lang="en-US" altLang="zh-CN" sz="2400"/>
              <a:t>0</a:t>
            </a:r>
            <a:r>
              <a:rPr lang="zh-CN" altLang="zh-CN" sz="2400"/>
              <a:t>到达</a:t>
            </a:r>
            <a:r>
              <a:rPr lang="en-US" altLang="zh-CN" sz="2400"/>
              <a:t>G4</a:t>
            </a:r>
            <a:r>
              <a:rPr lang="zh-CN" altLang="zh-CN" sz="2400"/>
              <a:t>要比</a:t>
            </a:r>
            <a:r>
              <a:rPr lang="en-US" altLang="zh-CN" sz="2400"/>
              <a:t>G2</a:t>
            </a:r>
            <a:r>
              <a:rPr lang="zh-CN" altLang="zh-CN" sz="2400"/>
              <a:t>早</a:t>
            </a:r>
            <a:r>
              <a:rPr lang="en-US" altLang="zh-CN" sz="2400"/>
              <a:t>t</a:t>
            </a:r>
            <a:r>
              <a:rPr lang="en-US" altLang="zh-CN" sz="2400" baseline="-25000"/>
              <a:t>pd</a:t>
            </a:r>
            <a:r>
              <a:rPr lang="zh-CN" altLang="zh-CN" sz="2400"/>
              <a:t>，这就造成了竞争与冒险。考虑器件本身的延迟，</a:t>
            </a:r>
            <a:r>
              <a:rPr lang="en-US" altLang="zh-CN" sz="2400"/>
              <a:t>F</a:t>
            </a:r>
            <a:r>
              <a:rPr lang="zh-CN" altLang="zh-CN" sz="2400"/>
              <a:t>的输出要比</a:t>
            </a:r>
            <a:r>
              <a:rPr lang="en-US" altLang="zh-CN" sz="2400"/>
              <a:t>CP</a:t>
            </a:r>
            <a:r>
              <a:rPr lang="zh-CN" altLang="zh-CN" sz="2400"/>
              <a:t>到来晚</a:t>
            </a:r>
            <a:r>
              <a:rPr lang="en-US" altLang="zh-CN" sz="2400"/>
              <a:t>t</a:t>
            </a:r>
            <a:r>
              <a:rPr lang="en-US" altLang="zh-CN" sz="2400" baseline="-25000"/>
              <a:t>pd</a:t>
            </a:r>
            <a:r>
              <a:rPr lang="zh-CN" altLang="zh-CN" sz="2400"/>
              <a:t>的时间。</a:t>
            </a:r>
            <a:endParaRPr lang="en-US" altLang="zh-CN" sz="2400"/>
          </a:p>
          <a:p>
            <a:endParaRPr lang="en-US" altLang="zh-CN" sz="2400" b="1">
              <a:latin typeface="微软雅黑" pitchFamily="34" charset="-122"/>
              <a:ea typeface="微软雅黑" pitchFamily="34" charset="-122"/>
            </a:endParaRPr>
          </a:p>
          <a:p>
            <a:endParaRPr lang="en-US" altLang="zh-CN" sz="2400" b="1">
              <a:latin typeface="微软雅黑" pitchFamily="34" charset="-122"/>
              <a:ea typeface="微软雅黑" pitchFamily="34" charset="-122"/>
            </a:endParaRPr>
          </a:p>
          <a:p>
            <a:endParaRPr lang="en-US" altLang="zh-CN" sz="2400" b="1">
              <a:latin typeface="微软雅黑" pitchFamily="34" charset="-122"/>
              <a:ea typeface="微软雅黑" pitchFamily="34" charset="-122"/>
            </a:endParaRPr>
          </a:p>
          <a:p>
            <a:endParaRPr lang="en-US" altLang="zh-CN" sz="2400" b="1">
              <a:latin typeface="微软雅黑" pitchFamily="34" charset="-122"/>
              <a:ea typeface="微软雅黑" pitchFamily="34" charset="-122"/>
            </a:endParaRPr>
          </a:p>
          <a:p>
            <a:r>
              <a:rPr lang="en-US" altLang="zh-CN" sz="2400" b="1"/>
              <a:t>4</a:t>
            </a:r>
            <a:r>
              <a:rPr lang="zh-CN" altLang="zh-CN" sz="2400" b="1"/>
              <a:t>．输出端加滤波电容</a:t>
            </a:r>
            <a:endParaRPr lang="zh-CN" altLang="zh-CN" sz="2400"/>
          </a:p>
          <a:p>
            <a:r>
              <a:rPr lang="en-US" altLang="zh-CN" sz="2000" b="1"/>
              <a:t>RC</a:t>
            </a:r>
            <a:r>
              <a:rPr lang="zh-CN" altLang="zh-CN" sz="2000" b="1"/>
              <a:t>积分电路，如图</a:t>
            </a:r>
            <a:r>
              <a:rPr lang="en-US" altLang="zh-CN" sz="2000" b="1"/>
              <a:t>3</a:t>
            </a:r>
            <a:r>
              <a:rPr lang="zh-CN" altLang="zh-CN" sz="2000" b="1"/>
              <a:t>所示，是一阶低通滤波器，能滤除信号中高频分量，毛刺就是一个高频分量，加滤波电路能有效消除毛刺，如图</a:t>
            </a:r>
            <a:r>
              <a:rPr lang="en-US" altLang="zh-CN" sz="2000" b="1"/>
              <a:t>4</a:t>
            </a:r>
            <a:r>
              <a:rPr lang="zh-CN" altLang="zh-CN" sz="2000" b="1"/>
              <a:t>所示。</a:t>
            </a:r>
            <a:endParaRPr lang="en-US" altLang="zh-CN" sz="2000" b="1">
              <a:latin typeface="微软雅黑" pitchFamily="34" charset="-122"/>
              <a:ea typeface="微软雅黑" pitchFamily="34" charset="-122"/>
            </a:endParaRPr>
          </a:p>
        </p:txBody>
      </p:sp>
      <p:sp>
        <p:nvSpPr>
          <p:cNvPr id="768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0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1"/>
          <p:cNvSpPr/>
          <p:nvPr/>
        </p:nvSpPr>
        <p:spPr>
          <a:xfrm>
            <a:off x="3707904" y="3573016"/>
            <a:ext cx="455574" cy="307777"/>
          </a:xfrm>
          <a:prstGeom prst="rect">
            <a:avLst/>
          </a:prstGeom>
        </p:spPr>
        <p:txBody>
          <a:bodyPr wrap="none">
            <a:spAutoFit/>
          </a:bodyPr>
          <a:lstStyle/>
          <a:p>
            <a:r>
              <a:rPr lang="zh-CN" altLang="zh-CN" b="1"/>
              <a:t>图</a:t>
            </a:r>
            <a:r>
              <a:rPr lang="en-US" altLang="zh-CN" b="1"/>
              <a:t>1</a:t>
            </a:r>
            <a:endParaRPr lang="zh-CN" altLang="en-US"/>
          </a:p>
        </p:txBody>
      </p:sp>
      <p:sp>
        <p:nvSpPr>
          <p:cNvPr id="7681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1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14"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1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681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9885"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988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9889"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9891"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9893"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矩形 33"/>
          <p:cNvSpPr/>
          <p:nvPr/>
        </p:nvSpPr>
        <p:spPr>
          <a:xfrm>
            <a:off x="8688426" y="2996952"/>
            <a:ext cx="455574" cy="307777"/>
          </a:xfrm>
          <a:prstGeom prst="rect">
            <a:avLst/>
          </a:prstGeom>
        </p:spPr>
        <p:txBody>
          <a:bodyPr wrap="none">
            <a:spAutoFit/>
          </a:bodyPr>
          <a:lstStyle/>
          <a:p>
            <a:r>
              <a:rPr lang="zh-CN" altLang="zh-CN" b="1"/>
              <a:t>图</a:t>
            </a:r>
            <a:r>
              <a:rPr lang="en-US" altLang="zh-CN" b="1"/>
              <a:t>2</a:t>
            </a:r>
            <a:endParaRPr lang="zh-CN" altLang="en-US"/>
          </a:p>
        </p:txBody>
      </p:sp>
      <p:sp>
        <p:nvSpPr>
          <p:cNvPr id="7989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9898"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0907"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906" name="Object 10"/>
          <p:cNvGraphicFramePr>
            <a:graphicFrameLocks noChangeAspect="1"/>
          </p:cNvGraphicFramePr>
          <p:nvPr/>
        </p:nvGraphicFramePr>
        <p:xfrm>
          <a:off x="4355976" y="1294284"/>
          <a:ext cx="1152128" cy="334516"/>
        </p:xfrm>
        <a:graphic>
          <a:graphicData uri="http://schemas.openxmlformats.org/presentationml/2006/ole">
            <mc:AlternateContent xmlns:mc="http://schemas.openxmlformats.org/markup-compatibility/2006">
              <mc:Choice xmlns:v="urn:schemas-microsoft-com:vml" Requires="v">
                <p:oleObj spid="_x0000_s81020" name="Equation" r:id="rId3" imgW="736600" imgH="190500" progId="Equation.DSMT4">
                  <p:embed/>
                </p:oleObj>
              </mc:Choice>
              <mc:Fallback>
                <p:oleObj name="Equation" r:id="rId3" imgW="736600" imgH="190500" progId="Equation.DSMT4">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294284"/>
                        <a:ext cx="1152128" cy="334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0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908" name="Object 12"/>
          <p:cNvGraphicFramePr>
            <a:graphicFrameLocks noChangeAspect="1"/>
          </p:cNvGraphicFramePr>
          <p:nvPr/>
        </p:nvGraphicFramePr>
        <p:xfrm>
          <a:off x="0" y="2996952"/>
          <a:ext cx="4320480" cy="1656184"/>
        </p:xfrm>
        <a:graphic>
          <a:graphicData uri="http://schemas.openxmlformats.org/presentationml/2006/ole">
            <mc:AlternateContent xmlns:mc="http://schemas.openxmlformats.org/markup-compatibility/2006">
              <mc:Choice xmlns:v="urn:schemas-microsoft-com:vml" Requires="v">
                <p:oleObj spid="_x0000_s81021" name="Visio" r:id="rId5" imgW="3515130" imgH="1300971" progId="Visio.Drawing.11">
                  <p:embed/>
                </p:oleObj>
              </mc:Choice>
              <mc:Fallback>
                <p:oleObj name="Visio" r:id="rId5" imgW="3515130" imgH="1300971" progId="Visio.Drawing.11">
                  <p:embed/>
                  <p:pic>
                    <p:nvPicPr>
                      <p:cNvPr id="0"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996952"/>
                        <a:ext cx="4320480" cy="1656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11"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910" name="Object 14"/>
          <p:cNvGraphicFramePr>
            <a:graphicFrameLocks noChangeAspect="1"/>
          </p:cNvGraphicFramePr>
          <p:nvPr/>
        </p:nvGraphicFramePr>
        <p:xfrm>
          <a:off x="4932040" y="2780928"/>
          <a:ext cx="3816424" cy="1800200"/>
        </p:xfrm>
        <a:graphic>
          <a:graphicData uri="http://schemas.openxmlformats.org/presentationml/2006/ole">
            <mc:AlternateContent xmlns:mc="http://schemas.openxmlformats.org/markup-compatibility/2006">
              <mc:Choice xmlns:v="urn:schemas-microsoft-com:vml" Requires="v">
                <p:oleObj spid="_x0000_s81022" name="Visio" r:id="rId7" imgW="3011040" imgH="1901855" progId="Visio.Drawing.11">
                  <p:embed/>
                </p:oleObj>
              </mc:Choice>
              <mc:Fallback>
                <p:oleObj name="Visio" r:id="rId7" imgW="3011040" imgH="1901855" progId="Visio.Drawing.11">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2780928"/>
                        <a:ext cx="3816424" cy="18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1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912" name="Object 16"/>
          <p:cNvGraphicFramePr>
            <a:graphicFrameLocks noChangeAspect="1"/>
          </p:cNvGraphicFramePr>
          <p:nvPr/>
        </p:nvGraphicFramePr>
        <p:xfrm>
          <a:off x="251520" y="5373216"/>
          <a:ext cx="3168352" cy="1484784"/>
        </p:xfrm>
        <a:graphic>
          <a:graphicData uri="http://schemas.openxmlformats.org/presentationml/2006/ole">
            <mc:AlternateContent xmlns:mc="http://schemas.openxmlformats.org/markup-compatibility/2006">
              <mc:Choice xmlns:v="urn:schemas-microsoft-com:vml" Requires="v">
                <p:oleObj spid="_x0000_s81023" name="Visio" r:id="rId9" imgW="1787130" imgH="865876" progId="Visio.Drawing.11">
                  <p:embed/>
                </p:oleObj>
              </mc:Choice>
              <mc:Fallback>
                <p:oleObj name="Visio" r:id="rId9" imgW="1787130" imgH="865876" progId="Visio.Drawing.11">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520" y="5373216"/>
                        <a:ext cx="3168352" cy="14847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矩形 36"/>
          <p:cNvSpPr/>
          <p:nvPr/>
        </p:nvSpPr>
        <p:spPr>
          <a:xfrm>
            <a:off x="0" y="5949280"/>
            <a:ext cx="455574" cy="307777"/>
          </a:xfrm>
          <a:prstGeom prst="rect">
            <a:avLst/>
          </a:prstGeom>
        </p:spPr>
        <p:txBody>
          <a:bodyPr wrap="none">
            <a:spAutoFit/>
          </a:bodyPr>
          <a:lstStyle/>
          <a:p>
            <a:r>
              <a:rPr lang="zh-CN" altLang="zh-CN" b="1"/>
              <a:t>图</a:t>
            </a:r>
            <a:r>
              <a:rPr lang="en-US" altLang="zh-CN" b="1"/>
              <a:t>3</a:t>
            </a:r>
            <a:endParaRPr lang="zh-CN" altLang="en-US"/>
          </a:p>
        </p:txBody>
      </p:sp>
      <p:sp>
        <p:nvSpPr>
          <p:cNvPr id="8091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0914" name="Object 18"/>
          <p:cNvGraphicFramePr>
            <a:graphicFrameLocks noChangeAspect="1"/>
          </p:cNvGraphicFramePr>
          <p:nvPr/>
        </p:nvGraphicFramePr>
        <p:xfrm>
          <a:off x="4355976" y="5589240"/>
          <a:ext cx="3600400" cy="1268760"/>
        </p:xfrm>
        <a:graphic>
          <a:graphicData uri="http://schemas.openxmlformats.org/presentationml/2006/ole">
            <mc:AlternateContent xmlns:mc="http://schemas.openxmlformats.org/markup-compatibility/2006">
              <mc:Choice xmlns:v="urn:schemas-microsoft-com:vml" Requires="v">
                <p:oleObj spid="_x0000_s81024" name="Visio" r:id="rId11" imgW="3208950" imgH="959150" progId="Visio.Drawing.11">
                  <p:embed/>
                </p:oleObj>
              </mc:Choice>
              <mc:Fallback>
                <p:oleObj name="Visio" r:id="rId11" imgW="3208950" imgH="959150" progId="Visio.Drawing.11">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5976" y="5589240"/>
                        <a:ext cx="3600400" cy="12687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矩形 39"/>
          <p:cNvSpPr/>
          <p:nvPr/>
        </p:nvSpPr>
        <p:spPr>
          <a:xfrm>
            <a:off x="8100392" y="5805264"/>
            <a:ext cx="455574" cy="307777"/>
          </a:xfrm>
          <a:prstGeom prst="rect">
            <a:avLst/>
          </a:prstGeom>
        </p:spPr>
        <p:txBody>
          <a:bodyPr wrap="none">
            <a:spAutoFit/>
          </a:bodyPr>
          <a:lstStyle/>
          <a:p>
            <a:r>
              <a:rPr lang="zh-CN" altLang="zh-CN" b="1"/>
              <a:t>图</a:t>
            </a:r>
            <a:r>
              <a:rPr lang="en-US" altLang="zh-CN" b="1"/>
              <a:t>4</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4.1</a:t>
            </a:r>
            <a:r>
              <a:rPr lang="zh-CN" altLang="en-US" sz="1500" dirty="0">
                <a:solidFill>
                  <a:schemeClr val="bg1"/>
                </a:solidFill>
                <a:latin typeface="华康俪金黑W8(P)" panose="020B0800000000000000" pitchFamily="34" charset="-122"/>
                <a:ea typeface="华康俪金黑W8(P)" panose="020B0800000000000000" pitchFamily="34" charset="-122"/>
              </a:rPr>
              <a:t>组合元件需求要素</a:t>
            </a:r>
          </a:p>
        </p:txBody>
      </p:sp>
      <p:sp>
        <p:nvSpPr>
          <p:cNvPr id="3" name="TextBox 6"/>
          <p:cNvSpPr txBox="1"/>
          <p:nvPr/>
        </p:nvSpPr>
        <p:spPr>
          <a:xfrm>
            <a:off x="180857" y="857240"/>
            <a:ext cx="8782300" cy="5609252"/>
          </a:xfrm>
          <a:prstGeom prst="rect">
            <a:avLst/>
          </a:prstGeom>
          <a:noFill/>
        </p:spPr>
        <p:txBody>
          <a:bodyPr wrap="square" lIns="68603" tIns="34302" rIns="68603" bIns="34302" rtlCol="0">
            <a:spAutoFit/>
          </a:bodyPr>
          <a:lstStyle/>
          <a:p>
            <a:r>
              <a:rPr lang="zh-CN" altLang="en-US" sz="1700" dirty="0">
                <a:solidFill>
                  <a:srgbClr val="C00000"/>
                </a:solidFill>
              </a:rPr>
              <a:t>    </a:t>
            </a:r>
            <a:r>
              <a:rPr lang="zh-CN" altLang="en-US" sz="1800" dirty="0">
                <a:solidFill>
                  <a:srgbClr val="C00000"/>
                </a:solidFill>
              </a:rPr>
              <a:t> </a:t>
            </a:r>
            <a:r>
              <a:rPr lang="en-US" altLang="zh-CN" sz="2400" b="1" dirty="0">
                <a:solidFill>
                  <a:srgbClr val="C00000"/>
                </a:solidFill>
              </a:rPr>
              <a:t>1.</a:t>
            </a:r>
            <a:r>
              <a:rPr lang="zh-CN" altLang="en-US" sz="2400" b="1" dirty="0">
                <a:solidFill>
                  <a:srgbClr val="C00000"/>
                </a:solidFill>
              </a:rPr>
              <a:t>组合逻辑元件的特点</a:t>
            </a:r>
            <a:endParaRPr lang="en-US" altLang="zh-CN" sz="2400" b="1" dirty="0">
              <a:solidFill>
                <a:srgbClr val="C00000"/>
              </a:solidFill>
            </a:endParaRPr>
          </a:p>
          <a:p>
            <a:r>
              <a:rPr lang="zh-CN" altLang="en-US" sz="2400" b="1" dirty="0"/>
              <a:t>     组合逻辑元件在数字系统设计中应用非常广泛，他们一般通过设计被集成为中规模集成电路。这些芯片具有标准化程度高、通用性强、体积小、功耗低，设计灵活、易用于更大的集成电路等优点，因此广泛被应用于数字电路与数字系统的设计过程中。</a:t>
            </a:r>
            <a:endParaRPr lang="en-US" altLang="zh-CN" sz="2400" b="1" dirty="0"/>
          </a:p>
          <a:p>
            <a:r>
              <a:rPr lang="en-US" altLang="zh-CN" sz="2400" b="1" dirty="0">
                <a:solidFill>
                  <a:srgbClr val="C00000"/>
                </a:solidFill>
              </a:rPr>
              <a:t>     2.</a:t>
            </a:r>
            <a:r>
              <a:rPr lang="zh-CN" altLang="en-US" sz="2400" b="1" dirty="0">
                <a:solidFill>
                  <a:srgbClr val="C00000"/>
                </a:solidFill>
              </a:rPr>
              <a:t>计算机中常用元件分析</a:t>
            </a:r>
          </a:p>
          <a:p>
            <a:r>
              <a:rPr lang="zh-CN" altLang="en-US" sz="2400" b="1" dirty="0"/>
              <a:t>    在嵌入式计算机系统设计中，经常使用类似于指令译码控制信号产生、存储单元、外设电路地址译码选择，键盘编码输入，多路数据选择，计算机运算器串并行加法器设计，数据比较运算等相关电路（芯片）的设计，分别对应市场逻辑门译码器、编码器、多路选择器、加法器和比较器。</a:t>
            </a:r>
            <a:endParaRPr lang="en-US" altLang="zh-CN" sz="2400" b="1" dirty="0"/>
          </a:p>
          <a:p>
            <a:r>
              <a:rPr lang="en-US" altLang="zh-CN" sz="2400" b="1" dirty="0">
                <a:solidFill>
                  <a:srgbClr val="C00000"/>
                </a:solidFill>
              </a:rPr>
              <a:t>    3.</a:t>
            </a:r>
            <a:r>
              <a:rPr lang="zh-CN" altLang="en-US" sz="2400" b="1" dirty="0">
                <a:solidFill>
                  <a:srgbClr val="C00000"/>
                </a:solidFill>
              </a:rPr>
              <a:t>组合元件在系统中需求要素：</a:t>
            </a:r>
          </a:p>
          <a:p>
            <a:r>
              <a:rPr lang="zh-CN" altLang="en-US" sz="2400" b="1" dirty="0"/>
              <a:t>     针对实际应用芯片的开发，除了考虑其基本输入输出功能的设计之外，我们还要与数字系统的时间（时序）因素结合起来进行设计，在指定时间启动元件</a:t>
            </a:r>
            <a:r>
              <a:rPr lang="zh-CN" altLang="en-US" sz="2400" b="1"/>
              <a:t>工作。</a:t>
            </a:r>
            <a:endParaRPr lang="zh-CN" altLang="en-US" sz="2400" b="1" dirty="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4.1</a:t>
            </a:r>
            <a:r>
              <a:rPr lang="zh-CN" altLang="en-US" sz="1500" dirty="0">
                <a:solidFill>
                  <a:schemeClr val="bg1"/>
                </a:solidFill>
                <a:latin typeface="华康俪金黑W8(P)" panose="020B0800000000000000" pitchFamily="34" charset="-122"/>
                <a:ea typeface="华康俪金黑W8(P)" panose="020B0800000000000000" pitchFamily="34" charset="-122"/>
              </a:rPr>
              <a:t>组合元件需求要素</a:t>
            </a:r>
          </a:p>
        </p:txBody>
      </p:sp>
      <p:sp>
        <p:nvSpPr>
          <p:cNvPr id="3" name="TextBox 6"/>
          <p:cNvSpPr txBox="1"/>
          <p:nvPr/>
        </p:nvSpPr>
        <p:spPr>
          <a:xfrm>
            <a:off x="180857" y="857240"/>
            <a:ext cx="8782300" cy="5073721"/>
          </a:xfrm>
          <a:prstGeom prst="rect">
            <a:avLst/>
          </a:prstGeom>
          <a:noFill/>
        </p:spPr>
        <p:txBody>
          <a:bodyPr wrap="square" lIns="68603" tIns="34302" rIns="68603" bIns="34302" rtlCol="0">
            <a:spAutoFit/>
          </a:bodyPr>
          <a:lstStyle/>
          <a:p>
            <a:r>
              <a:rPr lang="zh-CN" altLang="en-US" sz="2400" b="1"/>
              <a:t>（</a:t>
            </a:r>
            <a:r>
              <a:rPr lang="en-US" altLang="zh-CN" sz="2400" b="1" dirty="0"/>
              <a:t>1</a:t>
            </a:r>
            <a:r>
              <a:rPr lang="zh-CN" altLang="en-US" sz="2400" b="1" dirty="0"/>
              <a:t>）使能控制输入引脚：主要接收来自微处理器等芯片的控制信号，启动芯片进入正常功能实现过程，称之为“使之能工作”引脚。</a:t>
            </a:r>
          </a:p>
          <a:p>
            <a:r>
              <a:rPr lang="zh-CN" altLang="en-US" sz="2400" b="1" dirty="0"/>
              <a:t>（</a:t>
            </a:r>
            <a:r>
              <a:rPr lang="en-US" altLang="zh-CN" sz="2400" b="1" dirty="0"/>
              <a:t>2</a:t>
            </a:r>
            <a:r>
              <a:rPr lang="zh-CN" altLang="en-US" sz="2400" b="1" dirty="0"/>
              <a:t>）级联或扩展引脚：在设计时会考虑多个芯片位数的扩展，利用一定的输入输出引脚进行芯片外围电路的设计，可以实现级联功能。</a:t>
            </a:r>
            <a:endParaRPr lang="en-US" altLang="zh-CN" sz="2400" b="1" dirty="0"/>
          </a:p>
          <a:p>
            <a:r>
              <a:rPr lang="zh-CN" altLang="en-US" sz="2400" b="1" dirty="0"/>
              <a:t>（</a:t>
            </a:r>
            <a:r>
              <a:rPr lang="en-US" altLang="zh-CN" sz="2400" b="1" dirty="0"/>
              <a:t>3</a:t>
            </a:r>
            <a:r>
              <a:rPr lang="zh-CN" altLang="en-US" sz="2400" b="1" dirty="0"/>
              <a:t>）状态信号：反映元件工作情况的引脚（信号），比如是否可以译码，打印机是否有纸等。在计算机中，这种信号是反馈给微处理器的。</a:t>
            </a: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179512" y="764704"/>
            <a:ext cx="8782300" cy="6310983"/>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译码基础</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）什么是译码？</a:t>
            </a:r>
            <a:endParaRPr lang="zh-CN" altLang="en-US" sz="2400" b="1" dirty="0">
              <a:solidFill>
                <a:srgbClr val="C00000"/>
              </a:solidFill>
            </a:endParaRPr>
          </a:p>
          <a:p>
            <a:pPr indent="272743">
              <a:lnSpc>
                <a:spcPct val="130000"/>
              </a:lnSpc>
            </a:pPr>
            <a:r>
              <a:rPr lang="en-US" altLang="zh-CN" sz="2400" b="1" dirty="0"/>
              <a:t> </a:t>
            </a:r>
            <a:r>
              <a:rPr lang="zh-CN" altLang="en-US" sz="2400" b="1" dirty="0"/>
              <a:t>译码是将一组具有一定特性的二进制编码转换为与之唯一对应的控制输出信号的过程。</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）译码器的应用及原理</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t>根据译码定义设计出的逻辑门称为译码器，译码器的输入为一组编码，它具有多位数据，可能是存储器存储单元的编号，可能是计算机系统外部设备的编号，也可能是指令编码中的操作码，每输入一组编码，多个译码输出信号只有一位是有效的，一般情况下可连接到其他芯片的引脚，起到了控制其他电路工作的功能，比如内存地址译码器的译码输出连接到存储单元的字线，导通了一个字对应的多个存储单位（位），指令译码器的译码输出产生导通其他电路的控制信号</a:t>
            </a:r>
            <a:r>
              <a:rPr lang="zh-CN" altLang="en-US" sz="2400" b="1"/>
              <a:t>等。</a:t>
            </a: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180857" y="857243"/>
            <a:ext cx="8782300" cy="6391005"/>
          </a:xfrm>
          <a:prstGeom prst="rect">
            <a:avLst/>
          </a:prstGeom>
          <a:noFill/>
        </p:spPr>
        <p:txBody>
          <a:bodyPr wrap="square" lIns="68603" tIns="34302" rIns="68603" bIns="34302" rtlCol="0">
            <a:spAutoFit/>
          </a:bodyPr>
          <a:lstStyle/>
          <a:p>
            <a:pPr indent="272743">
              <a:lnSpc>
                <a:spcPct val="130000"/>
              </a:lnSpc>
            </a:pPr>
            <a:r>
              <a:rPr lang="zh-CN" altLang="en-US" sz="2400" b="1">
                <a:latin typeface="微软雅黑" panose="020B0503020204020204" pitchFamily="34" charset="-122"/>
                <a:ea typeface="微软雅黑" panose="020B0503020204020204" pitchFamily="34" charset="-122"/>
              </a:rPr>
              <a:t>译码器</a:t>
            </a:r>
            <a:r>
              <a:rPr lang="zh-CN" altLang="en-US" sz="2400" b="1" dirty="0">
                <a:latin typeface="微软雅黑" panose="020B0503020204020204" pitchFamily="34" charset="-122"/>
                <a:ea typeface="微软雅黑" panose="020B0503020204020204" pitchFamily="34" charset="-122"/>
              </a:rPr>
              <a:t>一般可用做存储器的地址译码器（用图像绘制表示）；指令操作码的地址译码器（由</a:t>
            </a:r>
            <a:r>
              <a:rPr lang="en-US" altLang="zh-CN" sz="2400" b="1" dirty="0">
                <a:latin typeface="微软雅黑" panose="020B0503020204020204" pitchFamily="34" charset="-122"/>
                <a:ea typeface="微软雅黑" panose="020B0503020204020204" pitchFamily="34" charset="-122"/>
              </a:rPr>
              <a:t>100</a:t>
            </a:r>
            <a:r>
              <a:rPr lang="zh-CN" altLang="en-US" sz="2400" b="1" dirty="0">
                <a:latin typeface="微软雅黑" panose="020B0503020204020204" pitchFamily="34" charset="-122"/>
                <a:ea typeface="微软雅黑" panose="020B0503020204020204" pitchFamily="34" charset="-122"/>
              </a:rPr>
              <a:t>多条指令作为电路输入，根据优先原则，产生指令操作码，由指令操作码作为编码输入指令译码器）；</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）译码器设计参数计算</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t>译码器设计时应该首先考虑译码控制信号要控制的所有内存数目，或工作元件数目，或所有外设数目，这里设为</a:t>
            </a:r>
            <a:r>
              <a:rPr lang="en-US" altLang="zh-CN" sz="2400" b="1" dirty="0"/>
              <a:t>M</a:t>
            </a:r>
            <a:r>
              <a:rPr lang="zh-CN" altLang="en-US" sz="2400" b="1" dirty="0"/>
              <a:t>；我们一般会给控制的同类元件从</a:t>
            </a:r>
            <a:r>
              <a:rPr lang="en-US" altLang="zh-CN" sz="2400" b="1" dirty="0"/>
              <a:t>0</a:t>
            </a:r>
            <a:r>
              <a:rPr lang="zh-CN" altLang="en-US" sz="2400" b="1" dirty="0"/>
              <a:t>开始按顺序编号，每个编号即可以认为是译码有效时输入的编码，同类编码输入的位数应该是相同的，这里设为</a:t>
            </a:r>
            <a:r>
              <a:rPr lang="en-US" altLang="zh-CN" sz="2400" b="1" dirty="0"/>
              <a:t>n</a:t>
            </a:r>
            <a:r>
              <a:rPr lang="zh-CN" altLang="en-US" sz="2400" b="1" dirty="0"/>
              <a:t>，则：</a:t>
            </a:r>
            <a:r>
              <a:rPr lang="en-US" altLang="zh-CN" sz="2400" b="1" dirty="0"/>
              <a:t>2</a:t>
            </a:r>
            <a:r>
              <a:rPr lang="en-US" altLang="zh-CN" sz="2400" b="1" baseline="30000" dirty="0"/>
              <a:t>n-1</a:t>
            </a:r>
            <a:r>
              <a:rPr lang="en-US" altLang="zh-CN" sz="2400" b="1" dirty="0"/>
              <a:t>&lt;M</a:t>
            </a:r>
            <a:r>
              <a:rPr lang="en-US" altLang="en-US" sz="2400" b="1" dirty="0"/>
              <a:t>≤</a:t>
            </a:r>
            <a:r>
              <a:rPr lang="en-US" altLang="zh-CN" sz="2400" b="1" dirty="0"/>
              <a:t>2</a:t>
            </a:r>
            <a:r>
              <a:rPr lang="en-US" altLang="zh-CN" sz="2400" b="1" baseline="30000" dirty="0"/>
              <a:t>n</a:t>
            </a:r>
            <a:r>
              <a:rPr lang="zh-CN" altLang="en-US" sz="2400" b="1" dirty="0"/>
              <a:t>。</a:t>
            </a:r>
            <a:endParaRPr lang="en-US" altLang="zh-CN" sz="2400" b="1" dirty="0"/>
          </a:p>
          <a:p>
            <a:pPr indent="272743">
              <a:lnSpc>
                <a:spcPct val="130000"/>
              </a:lnSpc>
            </a:pPr>
            <a:r>
              <a:rPr lang="zh-CN" altLang="en-US" sz="2400" b="1" dirty="0"/>
              <a:t>译码器的输入时</a:t>
            </a:r>
            <a:r>
              <a:rPr lang="en-US" altLang="zh-CN" sz="2400" b="1" dirty="0"/>
              <a:t>n</a:t>
            </a:r>
            <a:r>
              <a:rPr lang="zh-CN" altLang="en-US" sz="2400" b="1" dirty="0"/>
              <a:t>位编码，输出的是</a:t>
            </a:r>
            <a:r>
              <a:rPr lang="en-US" altLang="zh-CN" sz="2400" b="1" dirty="0"/>
              <a:t>M</a:t>
            </a:r>
            <a:r>
              <a:rPr lang="zh-CN" altLang="en-US" sz="2400" b="1" dirty="0"/>
              <a:t>条译码控制线，一组编码只能使唯一对应的一条数据线有效，以便于控制其他电路工作。</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180857" y="857244"/>
            <a:ext cx="8782300" cy="5830851"/>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常用译码设计、扩展与应用</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）常用译码器：</a:t>
            </a:r>
            <a:r>
              <a:rPr lang="en-US" altLang="zh-CN" sz="2400" b="1"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—2</a:t>
            </a:r>
            <a:r>
              <a:rPr lang="en-US" altLang="zh-CN" sz="2400" b="1" baseline="30000" dirty="0">
                <a:solidFill>
                  <a:srgbClr val="C00000"/>
                </a:solidFill>
                <a:latin typeface="微软雅黑" panose="020B0503020204020204" pitchFamily="34" charset="-122"/>
                <a:ea typeface="微软雅黑" panose="020B0503020204020204" pitchFamily="34" charset="-122"/>
              </a:rPr>
              <a:t>n</a:t>
            </a:r>
            <a:r>
              <a:rPr lang="zh-CN" altLang="en-US" sz="2400" b="1" dirty="0">
                <a:solidFill>
                  <a:srgbClr val="C00000"/>
                </a:solidFill>
                <a:latin typeface="微软雅黑" panose="020B0503020204020204" pitchFamily="34" charset="-122"/>
                <a:ea typeface="微软雅黑" panose="020B0503020204020204" pitchFamily="34" charset="-122"/>
              </a:rPr>
              <a:t>线全线译码器：</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-8</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-16</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5</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-32</a:t>
            </a:r>
            <a:r>
              <a:rPr lang="zh-CN" altLang="en-US" sz="2400" b="1" dirty="0">
                <a:solidFill>
                  <a:srgbClr val="C00000"/>
                </a:solidFill>
                <a:latin typeface="微软雅黑" panose="020B0503020204020204" pitchFamily="34" charset="-122"/>
                <a:ea typeface="微软雅黑" panose="020B0503020204020204" pitchFamily="34" charset="-122"/>
              </a:rPr>
              <a:t>线（由</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-8</a:t>
            </a:r>
            <a:r>
              <a:rPr lang="zh-CN" altLang="en-US" sz="2400" b="1" dirty="0">
                <a:solidFill>
                  <a:srgbClr val="C00000"/>
                </a:solidFill>
                <a:latin typeface="微软雅黑" panose="020B0503020204020204" pitchFamily="34" charset="-122"/>
                <a:ea typeface="微软雅黑" panose="020B0503020204020204" pitchFamily="34" charset="-122"/>
              </a:rPr>
              <a:t>线扩展）</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线译码器</a:t>
            </a:r>
            <a:r>
              <a:rPr lang="en-US" altLang="zh-CN" sz="2400" b="1" dirty="0">
                <a:solidFill>
                  <a:srgbClr val="C00000"/>
                </a:solidFill>
                <a:latin typeface="微软雅黑" panose="020B0503020204020204" pitchFamily="34" charset="-122"/>
                <a:ea typeface="微软雅黑" panose="020B0503020204020204" pitchFamily="34" charset="-122"/>
              </a:rPr>
              <a:t>74139</a:t>
            </a:r>
            <a:r>
              <a:rPr lang="zh-CN" altLang="en-US" sz="2400" b="1" dirty="0">
                <a:solidFill>
                  <a:srgbClr val="C00000"/>
                </a:solidFill>
                <a:latin typeface="微软雅黑" panose="020B0503020204020204" pitchFamily="34" charset="-122"/>
                <a:ea typeface="微软雅黑" panose="020B0503020204020204" pitchFamily="34" charset="-122"/>
              </a:rPr>
              <a:t>的设计</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）设计需求分析</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线</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线译码器是指有两个编码输入引脚，</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个低电平译码输出引脚的译码器。为了便于控制译码器的译码与否，需增设一个使能控制输入条件引脚，当该引脚为低电平时，译码器进行译码操作，为高电平时，译码器不进行译码操作，译码器输出低电平有效。任一两位二进制编码的输入</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线</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线译码器设计</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①变量定义，逻辑值约定及逻辑关系</a:t>
            </a:r>
            <a:r>
              <a:rPr lang="zh-CN" altLang="en-US" sz="2400" b="1">
                <a:latin typeface="微软雅黑" panose="020B0503020204020204" pitchFamily="34" charset="-122"/>
                <a:ea typeface="微软雅黑" panose="020B0503020204020204" pitchFamily="34" charset="-122"/>
              </a:rPr>
              <a:t>抽象 </a:t>
            </a:r>
            <a:endParaRPr lang="en-US" altLang="zh-CN" sz="2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0" y="836712"/>
            <a:ext cx="8782300" cy="6230961"/>
          </a:xfrm>
          <a:prstGeom prst="rect">
            <a:avLst/>
          </a:prstGeom>
          <a:noFill/>
        </p:spPr>
        <p:txBody>
          <a:bodyPr wrap="square" lIns="68603" tIns="34302" rIns="68603" bIns="34302" rtlCol="0">
            <a:spAutoFit/>
          </a:bodyPr>
          <a:lstStyle/>
          <a:p>
            <a:pPr indent="272743">
              <a:lnSpc>
                <a:spcPct val="130000"/>
              </a:lnSpc>
            </a:pPr>
            <a:r>
              <a:rPr lang="zh-CN" altLang="en-US" sz="2200" b="1">
                <a:latin typeface="微软雅黑" panose="020B0503020204020204" pitchFamily="34" charset="-122"/>
                <a:ea typeface="微软雅黑" panose="020B0503020204020204" pitchFamily="34" charset="-122"/>
              </a:rPr>
              <a:t>①</a:t>
            </a:r>
            <a:r>
              <a:rPr lang="zh-CN" altLang="en-US" sz="2200" b="1" dirty="0">
                <a:latin typeface="微软雅黑" panose="020B0503020204020204" pitchFamily="34" charset="-122"/>
                <a:ea typeface="微软雅黑" panose="020B0503020204020204" pitchFamily="34" charset="-122"/>
              </a:rPr>
              <a:t>变量定义，逻辑值约定及逻辑关系抽象 </a:t>
            </a:r>
            <a:endParaRPr lang="en-US" altLang="zh-CN" sz="2200" b="1" dirty="0">
              <a:latin typeface="微软雅黑" panose="020B0503020204020204" pitchFamily="34" charset="-122"/>
              <a:ea typeface="微软雅黑" panose="020B0503020204020204" pitchFamily="34" charset="-122"/>
            </a:endParaRPr>
          </a:p>
          <a:p>
            <a:pPr indent="272743">
              <a:lnSpc>
                <a:spcPct val="130000"/>
              </a:lnSpc>
            </a:pPr>
            <a:r>
              <a:rPr lang="zh-CN" altLang="en-US" sz="2200" b="1" dirty="0">
                <a:latin typeface="微软雅黑" panose="020B0503020204020204" pitchFamily="34" charset="-122"/>
                <a:ea typeface="微软雅黑" panose="020B0503020204020204" pitchFamily="34" charset="-122"/>
              </a:rPr>
              <a:t>设译码器使能控制信号为</a:t>
            </a:r>
            <a:r>
              <a:rPr lang="en-US" altLang="zh-CN" sz="2200" b="1" dirty="0">
                <a:latin typeface="微软雅黑" panose="020B0503020204020204" pitchFamily="34" charset="-122"/>
                <a:ea typeface="微软雅黑" panose="020B0503020204020204" pitchFamily="34" charset="-122"/>
              </a:rPr>
              <a:t>E</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E=0</a:t>
            </a:r>
            <a:r>
              <a:rPr lang="zh-CN" altLang="en-US" sz="2200" b="1" dirty="0">
                <a:latin typeface="微软雅黑" panose="020B0503020204020204" pitchFamily="34" charset="-122"/>
                <a:ea typeface="微软雅黑" panose="020B0503020204020204" pitchFamily="34" charset="-122"/>
              </a:rPr>
              <a:t>时，进行译码操作；</a:t>
            </a:r>
            <a:r>
              <a:rPr lang="en-US" altLang="zh-CN" sz="2200" b="1" dirty="0">
                <a:latin typeface="微软雅黑" panose="020B0503020204020204" pitchFamily="34" charset="-122"/>
                <a:ea typeface="微软雅黑" panose="020B0503020204020204" pitchFamily="34" charset="-122"/>
              </a:rPr>
              <a:t>E=1</a:t>
            </a:r>
            <a:r>
              <a:rPr lang="zh-CN" altLang="en-US" sz="2200" b="1" dirty="0">
                <a:latin typeface="微软雅黑" panose="020B0503020204020204" pitchFamily="34" charset="-122"/>
                <a:ea typeface="微软雅黑" panose="020B0503020204020204" pitchFamily="34" charset="-122"/>
              </a:rPr>
              <a:t>时译码器不进行译码操作。两位输入编码设为</a:t>
            </a:r>
            <a:r>
              <a:rPr lang="en-US" altLang="zh-CN" sz="2200" b="1" dirty="0">
                <a:latin typeface="微软雅黑" panose="020B0503020204020204" pitchFamily="34" charset="-122"/>
                <a:ea typeface="微软雅黑" panose="020B0503020204020204" pitchFamily="34" charset="-122"/>
              </a:rPr>
              <a:t>A</a:t>
            </a:r>
            <a:r>
              <a:rPr lang="en-US" altLang="zh-CN" sz="2200" b="1" baseline="-25000" dirty="0">
                <a:latin typeface="微软雅黑" panose="020B0503020204020204" pitchFamily="34" charset="-122"/>
                <a:ea typeface="微软雅黑" panose="020B0503020204020204" pitchFamily="34" charset="-122"/>
              </a:rPr>
              <a:t>1</a:t>
            </a:r>
            <a:r>
              <a:rPr lang="en-US" altLang="zh-CN" sz="2200" b="1" dirty="0">
                <a:latin typeface="微软雅黑" panose="020B0503020204020204" pitchFamily="34" charset="-122"/>
                <a:ea typeface="微软雅黑" panose="020B0503020204020204" pitchFamily="34" charset="-122"/>
              </a:rPr>
              <a:t>A</a:t>
            </a:r>
            <a:r>
              <a:rPr lang="en-US" altLang="zh-CN" sz="2200" b="1" baseline="-25000"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，四位输出译码控制信号设为</a:t>
            </a:r>
            <a:r>
              <a:rPr lang="en-US" altLang="zh-CN" sz="2200" b="1" dirty="0">
                <a:latin typeface="微软雅黑" panose="020B0503020204020204" pitchFamily="34" charset="-122"/>
                <a:ea typeface="微软雅黑" panose="020B0503020204020204" pitchFamily="34" charset="-122"/>
              </a:rPr>
              <a:t>O</a:t>
            </a:r>
            <a:r>
              <a:rPr lang="en-US" altLang="zh-CN" sz="2200" b="1" baseline="-25000"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O</a:t>
            </a:r>
            <a:r>
              <a:rPr lang="en-US" altLang="zh-CN" sz="2200" b="1" baseline="-25000"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O</a:t>
            </a:r>
            <a:r>
              <a:rPr lang="en-US" altLang="zh-CN" sz="2200" b="1" baseline="-25000"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O</a:t>
            </a:r>
            <a:r>
              <a:rPr lang="en-US" altLang="zh-CN" sz="2200" b="1" baseline="-25000"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，根据输入输出的定义可以同时进行逻辑值约定和逻辑关系抽象，当</a:t>
            </a:r>
            <a:r>
              <a:rPr lang="en-US" altLang="zh-CN" sz="2200" b="1" dirty="0">
                <a:latin typeface="微软雅黑" panose="020B0503020204020204" pitchFamily="34" charset="-122"/>
                <a:ea typeface="微软雅黑" panose="020B0503020204020204" pitchFamily="34" charset="-122"/>
              </a:rPr>
              <a:t>A</a:t>
            </a:r>
            <a:r>
              <a:rPr lang="en-US" altLang="zh-CN" sz="2200" b="1" baseline="-25000" dirty="0">
                <a:latin typeface="微软雅黑" panose="020B0503020204020204" pitchFamily="34" charset="-122"/>
                <a:ea typeface="微软雅黑" panose="020B0503020204020204" pitchFamily="34" charset="-122"/>
              </a:rPr>
              <a:t>1</a:t>
            </a:r>
            <a:r>
              <a:rPr lang="en-US" altLang="zh-CN" sz="2200" b="1" dirty="0">
                <a:latin typeface="微软雅黑" panose="020B0503020204020204" pitchFamily="34" charset="-122"/>
                <a:ea typeface="微软雅黑" panose="020B0503020204020204" pitchFamily="34" charset="-122"/>
              </a:rPr>
              <a:t>A</a:t>
            </a:r>
            <a:r>
              <a:rPr lang="en-US" altLang="zh-CN" sz="2200" b="1" baseline="-25000"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分别输入编码值为</a:t>
            </a:r>
            <a:r>
              <a:rPr lang="en-US" altLang="zh-CN" sz="2200" b="1" dirty="0">
                <a:latin typeface="微软雅黑" panose="020B0503020204020204" pitchFamily="34" charset="-122"/>
                <a:ea typeface="微软雅黑" panose="020B0503020204020204" pitchFamily="34" charset="-122"/>
              </a:rPr>
              <a:t>00,01,10,11</a:t>
            </a:r>
            <a:r>
              <a:rPr lang="zh-CN" altLang="en-US" sz="2200" b="1" dirty="0">
                <a:latin typeface="微软雅黑" panose="020B0503020204020204" pitchFamily="34" charset="-122"/>
                <a:ea typeface="微软雅黑" panose="020B0503020204020204" pitchFamily="34" charset="-122"/>
              </a:rPr>
              <a:t>时，会分别使唯一对应的译码输出信号</a:t>
            </a:r>
            <a:r>
              <a:rPr lang="en-US" altLang="zh-CN" sz="2200" b="1" dirty="0">
                <a:latin typeface="微软雅黑" panose="020B0503020204020204" pitchFamily="34" charset="-122"/>
                <a:ea typeface="微软雅黑" panose="020B0503020204020204" pitchFamily="34" charset="-122"/>
              </a:rPr>
              <a:t>O</a:t>
            </a:r>
            <a:r>
              <a:rPr lang="en-US" altLang="zh-CN" sz="2200" b="1" baseline="-25000"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O</a:t>
            </a:r>
            <a:r>
              <a:rPr lang="en-US" altLang="zh-CN" sz="2200" b="1" baseline="-25000"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O</a:t>
            </a:r>
            <a:r>
              <a:rPr lang="en-US" altLang="zh-CN" sz="2200" b="1" baseline="-25000" dirty="0">
                <a:latin typeface="微软雅黑" panose="020B0503020204020204" pitchFamily="34" charset="-122"/>
                <a:ea typeface="微软雅黑" panose="020B0503020204020204" pitchFamily="34" charset="-122"/>
              </a:rPr>
              <a:t>2</a:t>
            </a: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O</a:t>
            </a:r>
            <a:r>
              <a:rPr lang="en-US" altLang="zh-CN" sz="2200" b="1" baseline="-25000"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低电平有效，即输入一组编码激活一条输出线为低电平。</a:t>
            </a:r>
            <a:endParaRPr lang="en-US" altLang="zh-CN" sz="2200" b="1" dirty="0">
              <a:latin typeface="微软雅黑" panose="020B0503020204020204" pitchFamily="34" charset="-122"/>
              <a:ea typeface="微软雅黑" panose="020B0503020204020204" pitchFamily="34" charset="-122"/>
            </a:endParaRPr>
          </a:p>
          <a:p>
            <a:pPr indent="272743">
              <a:lnSpc>
                <a:spcPct val="130000"/>
              </a:lnSpc>
            </a:pPr>
            <a:r>
              <a:rPr lang="en-US" altLang="zh-CN" sz="2200" b="1" dirty="0">
                <a:latin typeface="微软雅黑" panose="020B0503020204020204" pitchFamily="34" charset="-122"/>
                <a:ea typeface="微软雅黑" panose="020B0503020204020204" pitchFamily="34" charset="-122"/>
              </a:rPr>
              <a:t>②</a:t>
            </a:r>
            <a:r>
              <a:rPr lang="zh-CN" altLang="en-US" sz="2200" b="1" dirty="0">
                <a:latin typeface="微软雅黑" panose="020B0503020204020204" pitchFamily="34" charset="-122"/>
                <a:ea typeface="微软雅黑" panose="020B0503020204020204" pitchFamily="34" charset="-122"/>
              </a:rPr>
              <a:t>根据逻辑关系列出真值表</a:t>
            </a:r>
            <a:endParaRPr lang="en-US" altLang="zh-CN" sz="2200" b="1" dirty="0">
              <a:latin typeface="微软雅黑" panose="020B0503020204020204" pitchFamily="34" charset="-122"/>
              <a:ea typeface="微软雅黑" panose="020B0503020204020204" pitchFamily="34" charset="-122"/>
            </a:endParaRPr>
          </a:p>
          <a:p>
            <a:pPr indent="272743">
              <a:lnSpc>
                <a:spcPct val="130000"/>
              </a:lnSpc>
            </a:pPr>
            <a:r>
              <a:rPr lang="zh-CN" altLang="en-US" sz="2200" b="1" dirty="0">
                <a:latin typeface="微软雅黑" panose="020B0503020204020204" pitchFamily="34" charset="-122"/>
                <a:ea typeface="微软雅黑" panose="020B0503020204020204" pitchFamily="34" charset="-122"/>
              </a:rPr>
              <a:t>根据上述的变量定义与逻辑关系，填充相应的真值表，因为</a:t>
            </a:r>
            <a:r>
              <a:rPr lang="en-US" altLang="zh-CN" sz="2200" b="1" dirty="0">
                <a:latin typeface="微软雅黑" panose="020B0503020204020204" pitchFamily="34" charset="-122"/>
                <a:ea typeface="微软雅黑" panose="020B0503020204020204" pitchFamily="34" charset="-122"/>
              </a:rPr>
              <a:t>E</a:t>
            </a:r>
            <a:r>
              <a:rPr lang="zh-CN" altLang="en-US" sz="2200" b="1" dirty="0">
                <a:latin typeface="微软雅黑" panose="020B0503020204020204" pitchFamily="34" charset="-122"/>
                <a:ea typeface="微软雅黑" panose="020B0503020204020204" pitchFamily="34" charset="-122"/>
              </a:rPr>
              <a:t>是决定是否进行译码的决定条件，要根据其取值决定真值表如何填充。当</a:t>
            </a:r>
            <a:r>
              <a:rPr lang="en-US" altLang="zh-CN" sz="2200" b="1" dirty="0">
                <a:latin typeface="微软雅黑" panose="020B0503020204020204" pitchFamily="34" charset="-122"/>
                <a:ea typeface="微软雅黑" panose="020B0503020204020204" pitchFamily="34" charset="-122"/>
              </a:rPr>
              <a:t>E=1</a:t>
            </a:r>
            <a:r>
              <a:rPr lang="zh-CN" altLang="en-US" sz="2200" b="1" dirty="0">
                <a:latin typeface="微软雅黑" panose="020B0503020204020204" pitchFamily="34" charset="-122"/>
                <a:ea typeface="微软雅黑" panose="020B0503020204020204" pitchFamily="34" charset="-122"/>
              </a:rPr>
              <a:t>时，电路不进行译码操作，换言之，不管输入哪一组编码（</a:t>
            </a:r>
            <a:r>
              <a:rPr lang="en-US" altLang="zh-CN" sz="2200" b="1" dirty="0">
                <a:latin typeface="微软雅黑" panose="020B0503020204020204" pitchFamily="34" charset="-122"/>
                <a:ea typeface="微软雅黑" panose="020B0503020204020204" pitchFamily="34" charset="-122"/>
              </a:rPr>
              <a:t>×</a:t>
            </a:r>
            <a:r>
              <a:rPr lang="zh-CN" altLang="en-US" sz="2200" b="1" dirty="0">
                <a:latin typeface="微软雅黑" panose="020B0503020204020204" pitchFamily="34" charset="-122"/>
                <a:ea typeface="微软雅黑" panose="020B0503020204020204" pitchFamily="34" charset="-122"/>
              </a:rPr>
              <a:t>），都没有有效的译码信号输出，即所有译码信号输出为</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；当</a:t>
            </a:r>
            <a:r>
              <a:rPr lang="en-US" altLang="zh-CN" sz="2200" b="1" dirty="0">
                <a:latin typeface="微软雅黑" panose="020B0503020204020204" pitchFamily="34" charset="-122"/>
                <a:ea typeface="微软雅黑" panose="020B0503020204020204" pitchFamily="34" charset="-122"/>
              </a:rPr>
              <a:t>E=0</a:t>
            </a:r>
            <a:r>
              <a:rPr lang="zh-CN" altLang="en-US" sz="2200" b="1" dirty="0">
                <a:latin typeface="微软雅黑" panose="020B0503020204020204" pitchFamily="34" charset="-122"/>
                <a:ea typeface="微软雅黑" panose="020B0503020204020204" pitchFamily="34" charset="-122"/>
              </a:rPr>
              <a:t>时，针对输入变量</a:t>
            </a:r>
            <a:r>
              <a:rPr lang="en-US" altLang="zh-CN" sz="2200" b="1" dirty="0">
                <a:latin typeface="微软雅黑" panose="020B0503020204020204" pitchFamily="34" charset="-122"/>
                <a:ea typeface="微软雅黑" panose="020B0503020204020204" pitchFamily="34" charset="-122"/>
              </a:rPr>
              <a:t>A</a:t>
            </a:r>
            <a:r>
              <a:rPr lang="en-US" altLang="zh-CN" sz="2200" b="1" baseline="-25000" dirty="0">
                <a:latin typeface="微软雅黑" panose="020B0503020204020204" pitchFamily="34" charset="-122"/>
                <a:ea typeface="微软雅黑" panose="020B0503020204020204" pitchFamily="34" charset="-122"/>
              </a:rPr>
              <a:t>1</a:t>
            </a:r>
            <a:r>
              <a:rPr lang="en-US" altLang="zh-CN" sz="2200" b="1" dirty="0">
                <a:latin typeface="微软雅黑" panose="020B0503020204020204" pitchFamily="34" charset="-122"/>
                <a:ea typeface="微软雅黑" panose="020B0503020204020204" pitchFamily="34" charset="-122"/>
              </a:rPr>
              <a:t>A</a:t>
            </a:r>
            <a:r>
              <a:rPr lang="en-US" altLang="zh-CN" sz="2200" b="1" baseline="-25000"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自小而大列举所有编码取值，再根据逻辑关系将对应的译码信号置</a:t>
            </a:r>
            <a:r>
              <a:rPr lang="en-US" altLang="zh-CN" sz="2200" b="1" dirty="0">
                <a:latin typeface="微软雅黑" panose="020B0503020204020204" pitchFamily="34" charset="-122"/>
                <a:ea typeface="微软雅黑" panose="020B0503020204020204" pitchFamily="34" charset="-122"/>
              </a:rPr>
              <a:t>0</a:t>
            </a:r>
            <a:r>
              <a:rPr lang="zh-CN" altLang="en-US" sz="2200" b="1" dirty="0">
                <a:latin typeface="微软雅黑" panose="020B0503020204020204" pitchFamily="34" charset="-122"/>
                <a:ea typeface="微软雅黑" panose="020B0503020204020204" pitchFamily="34" charset="-122"/>
              </a:rPr>
              <a:t>，其他译码信号为</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。根据以上分析，列出真值表。</a:t>
            </a:r>
            <a:endParaRPr lang="en-US" altLang="zh-CN" sz="2200" b="1" dirty="0">
              <a:latin typeface="微软雅黑" panose="020B0503020204020204" pitchFamily="34" charset="-122"/>
              <a:ea typeface="微软雅黑" panose="020B0503020204020204" pitchFamily="34" charset="-122"/>
            </a:endParaRPr>
          </a:p>
        </p:txBody>
      </p:sp>
      <p:pic>
        <p:nvPicPr>
          <p:cNvPr id="34818" name="Picture 2"/>
          <p:cNvPicPr>
            <a:picLocks noChangeAspect="1" noChangeArrowheads="1"/>
          </p:cNvPicPr>
          <p:nvPr/>
        </p:nvPicPr>
        <p:blipFill>
          <a:blip r:embed="rId2" cstate="print"/>
          <a:srcRect/>
          <a:stretch>
            <a:fillRect/>
          </a:stretch>
        </p:blipFill>
        <p:spPr bwMode="auto">
          <a:xfrm>
            <a:off x="6000229" y="4617057"/>
            <a:ext cx="2829238" cy="1810374"/>
          </a:xfrm>
          <a:prstGeom prst="rect">
            <a:avLst/>
          </a:prstGeom>
          <a:noFill/>
          <a:ln w="9525">
            <a:noFill/>
            <a:miter lim="800000"/>
            <a:headEnd/>
            <a:tailEnd/>
          </a:ln>
          <a:effectLst/>
        </p:spPr>
      </p:pic>
      <p:cxnSp>
        <p:nvCxnSpPr>
          <p:cNvPr id="8" name="直接箭头连接符 7"/>
          <p:cNvCxnSpPr/>
          <p:nvPr/>
        </p:nvCxnSpPr>
        <p:spPr>
          <a:xfrm flipV="1">
            <a:off x="683568" y="5182800"/>
            <a:ext cx="5469685" cy="190416"/>
          </a:xfrm>
          <a:prstGeom prst="straightConnector1">
            <a:avLst/>
          </a:prstGeom>
          <a:ln w="63500">
            <a:tailEnd type="stealth" w="lg" len="lg"/>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949220" y="5239373"/>
            <a:ext cx="1326212" cy="11880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68159" tIns="34080" rIns="68159" bIns="34080" rtlCol="0" anchor="ctr"/>
          <a:lstStyle/>
          <a:p>
            <a:pPr algn="ctr"/>
            <a:endParaRPr lang="zh-CN" altLang="en-US"/>
          </a:p>
        </p:txBody>
      </p:sp>
      <p:cxnSp>
        <p:nvCxnSpPr>
          <p:cNvPr id="11" name="直接箭头连接符 10"/>
          <p:cNvCxnSpPr/>
          <p:nvPr/>
        </p:nvCxnSpPr>
        <p:spPr>
          <a:xfrm flipV="1">
            <a:off x="2195736" y="5919521"/>
            <a:ext cx="3753484" cy="461807"/>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diamond(in)">
                                      <p:cBhvr>
                                        <p:cTn id="7" dur="2000"/>
                                        <p:tgtEl>
                                          <p:spTgt spid="34818"/>
                                        </p:tgtEl>
                                      </p:cBhvr>
                                    </p:animEffect>
                                  </p:childTnLst>
                                </p:cTn>
                              </p:par>
                              <p:par>
                                <p:cTn id="8" presetID="8" presetClass="entr" presetSubtype="16" fill="hold" grpId="2"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in)">
                                      <p:cBhvr>
                                        <p:cTn id="10" dur="2000"/>
                                        <p:tgtEl>
                                          <p:spTgt spid="9"/>
                                        </p:tgtEl>
                                      </p:cBhvr>
                                    </p:animEffect>
                                  </p:childTnLst>
                                </p:cTn>
                              </p:par>
                              <p:par>
                                <p:cTn id="11" presetID="8" presetClass="entr" presetSubtype="16"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amond(in)">
                                      <p:cBhvr>
                                        <p:cTn id="13" dur="2000"/>
                                        <p:tgtEl>
                                          <p:spTgt spid="8"/>
                                        </p:tgtEl>
                                      </p:cBhvr>
                                    </p:animEffect>
                                  </p:childTnLst>
                                </p:cTn>
                              </p:par>
                              <p:par>
                                <p:cTn id="14" presetID="8" presetClass="entr" presetSubtype="16"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amond(in)">
                                      <p:cBhvr>
                                        <p:cTn id="1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2"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180857" y="764704"/>
            <a:ext cx="8782300" cy="5830851"/>
          </a:xfrm>
          <a:prstGeom prst="rect">
            <a:avLst/>
          </a:prstGeom>
          <a:noFill/>
        </p:spPr>
        <p:txBody>
          <a:bodyPr wrap="square" lIns="68603" tIns="34302" rIns="68603" bIns="34302" rtlCol="0">
            <a:spAutoFit/>
          </a:bodyPr>
          <a:lstStyle/>
          <a:p>
            <a:pPr indent="272743">
              <a:lnSpc>
                <a:spcPct val="130000"/>
              </a:lnSpc>
            </a:pPr>
            <a:r>
              <a:rPr lang="en-US" altLang="zh-CN" sz="2400" b="1" dirty="0">
                <a:latin typeface="微软雅黑" panose="020B0503020204020204" pitchFamily="34" charset="-122"/>
                <a:ea typeface="微软雅黑" panose="020B0503020204020204" pitchFamily="34" charset="-122"/>
              </a:rPr>
              <a:t>③</a:t>
            </a:r>
            <a:r>
              <a:rPr lang="zh-CN" altLang="en-US" sz="2400" b="1" dirty="0">
                <a:latin typeface="微软雅黑" panose="020B0503020204020204" pitchFamily="34" charset="-122"/>
                <a:ea typeface="微软雅黑" panose="020B0503020204020204" pitchFamily="34" charset="-122"/>
              </a:rPr>
              <a:t>根据真值表求出译码信号的表达式</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根据真值表可以看到，</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译码信号</a:t>
            </a:r>
            <a:r>
              <a:rPr lang="en-US" altLang="zh-CN" sz="2400" b="1" dirty="0">
                <a:latin typeface="微软雅黑" panose="020B0503020204020204" pitchFamily="34" charset="-122"/>
                <a:ea typeface="微软雅黑" panose="020B0503020204020204" pitchFamily="34" charset="-122"/>
              </a:rPr>
              <a:t>O</a:t>
            </a:r>
            <a:r>
              <a:rPr lang="en-US" altLang="zh-CN" sz="2400" b="1" baseline="-25000"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O</a:t>
            </a:r>
            <a:r>
              <a:rPr lang="en-US" altLang="zh-CN" sz="2400" b="1" baseline="-25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O</a:t>
            </a:r>
            <a:r>
              <a:rPr lang="en-US" altLang="zh-CN" sz="2400" b="1" baseline="-25000"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O</a:t>
            </a:r>
            <a:r>
              <a:rPr lang="en-US" altLang="zh-CN" sz="2400" b="1" baseline="-25000"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每一列的输出只有一个为</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，因此我们可以求出译码信号反函数的表达式，从而求出译码信号函数的表达式。</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en-US" altLang="zh-CN" sz="2400" b="1">
                <a:latin typeface="微软雅黑" panose="020B0503020204020204" pitchFamily="34" charset="-122"/>
                <a:ea typeface="微软雅黑" panose="020B0503020204020204" pitchFamily="34" charset="-122"/>
              </a:rPr>
              <a:t>④</a:t>
            </a:r>
            <a:r>
              <a:rPr lang="zh-CN" altLang="en-US" sz="2400" b="1" dirty="0">
                <a:latin typeface="微软雅黑" panose="020B0503020204020204" pitchFamily="34" charset="-122"/>
                <a:ea typeface="微软雅黑" panose="020B0503020204020204" pitchFamily="34" charset="-122"/>
              </a:rPr>
              <a:t>绘制逻辑图</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根据逻辑表达式可以绘制逻辑图，这里可采用国际标准符号绘制逻辑图，也可以自己选择元件，绘制逻辑符号，这里选择六反相器</a:t>
            </a:r>
            <a:r>
              <a:rPr lang="en-US" altLang="zh-CN" sz="2400" b="1" dirty="0">
                <a:latin typeface="微软雅黑" panose="020B0503020204020204" pitchFamily="34" charset="-122"/>
                <a:ea typeface="微软雅黑" panose="020B0503020204020204" pitchFamily="34" charset="-122"/>
              </a:rPr>
              <a:t>7405</a:t>
            </a:r>
            <a:r>
              <a:rPr lang="zh-CN" altLang="en-US" sz="2400" b="1" dirty="0">
                <a:latin typeface="微软雅黑" panose="020B0503020204020204" pitchFamily="34" charset="-122"/>
                <a:ea typeface="微软雅黑" panose="020B0503020204020204" pitchFamily="34" charset="-122"/>
              </a:rPr>
              <a:t>和三三输入与非门</a:t>
            </a:r>
            <a:r>
              <a:rPr lang="en-US" altLang="zh-CN" sz="2400" b="1" dirty="0">
                <a:latin typeface="微软雅黑" panose="020B0503020204020204" pitchFamily="34" charset="-122"/>
                <a:ea typeface="微软雅黑" panose="020B0503020204020204" pitchFamily="34" charset="-122"/>
              </a:rPr>
              <a:t>7410</a:t>
            </a:r>
            <a:r>
              <a:rPr lang="zh-CN" altLang="en-US" sz="2400" b="1" dirty="0">
                <a:latin typeface="微软雅黑" panose="020B0503020204020204" pitchFamily="34" charset="-122"/>
                <a:ea typeface="微软雅黑" panose="020B0503020204020204" pitchFamily="34" charset="-122"/>
              </a:rPr>
              <a:t>设计实现逻辑图，引脚外部特性可上网查资料。</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线</a:t>
            </a: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线译码器</a:t>
            </a:r>
            <a:r>
              <a:rPr lang="en-US" altLang="zh-CN" sz="2400" b="1" dirty="0">
                <a:latin typeface="微软雅黑" panose="020B0503020204020204" pitchFamily="34" charset="-122"/>
                <a:ea typeface="微软雅黑" panose="020B0503020204020204" pitchFamily="34" charset="-122"/>
              </a:rPr>
              <a:t>74139</a:t>
            </a:r>
            <a:r>
              <a:rPr lang="zh-CN" altLang="en-US" sz="2400" b="1" dirty="0">
                <a:latin typeface="微软雅黑" panose="020B0503020204020204" pitchFamily="34" charset="-122"/>
                <a:ea typeface="微软雅黑" panose="020B0503020204020204" pitchFamily="34" charset="-122"/>
              </a:rPr>
              <a:t>的外围特性分析（自己看图分析）</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-8</a:t>
            </a:r>
            <a:r>
              <a:rPr lang="zh-CN" altLang="en-US" sz="2400" b="1" dirty="0">
                <a:solidFill>
                  <a:srgbClr val="C00000"/>
                </a:solidFill>
                <a:latin typeface="微软雅黑" panose="020B0503020204020204" pitchFamily="34" charset="-122"/>
                <a:ea typeface="微软雅黑" panose="020B0503020204020204" pitchFamily="34" charset="-122"/>
              </a:rPr>
              <a:t>线译码器</a:t>
            </a:r>
            <a:r>
              <a:rPr lang="en-US" altLang="zh-CN" sz="2400" b="1" dirty="0">
                <a:solidFill>
                  <a:srgbClr val="C00000"/>
                </a:solidFill>
                <a:latin typeface="微软雅黑" panose="020B0503020204020204" pitchFamily="34" charset="-122"/>
                <a:ea typeface="微软雅黑" panose="020B0503020204020204" pitchFamily="34" charset="-122"/>
              </a:rPr>
              <a:t>74138</a:t>
            </a:r>
            <a:r>
              <a:rPr lang="zh-CN" altLang="en-US" sz="2400" b="1">
                <a:solidFill>
                  <a:srgbClr val="C00000"/>
                </a:solidFill>
                <a:latin typeface="微软雅黑" panose="020B0503020204020204" pitchFamily="34" charset="-122"/>
                <a:ea typeface="微软雅黑" panose="020B0503020204020204" pitchFamily="34" charset="-122"/>
              </a:rPr>
              <a:t>的设计</a:t>
            </a:r>
            <a:endParaRPr lang="en-US" altLang="zh-CN" sz="2400" b="1">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设计需求分析</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4" name="对象 3"/>
          <p:cNvGraphicFramePr>
            <a:graphicFrameLocks noChangeAspect="1"/>
          </p:cNvGraphicFramePr>
          <p:nvPr/>
        </p:nvGraphicFramePr>
        <p:xfrm>
          <a:off x="2771800" y="2708920"/>
          <a:ext cx="3774604" cy="396019"/>
        </p:xfrm>
        <a:graphic>
          <a:graphicData uri="http://schemas.openxmlformats.org/presentationml/2006/ole">
            <mc:AlternateContent xmlns:mc="http://schemas.openxmlformats.org/markup-compatibility/2006">
              <mc:Choice xmlns:v="urn:schemas-microsoft-com:vml" Requires="v">
                <p:oleObj spid="_x0000_s35864" name="公式" r:id="rId3" imgW="2679480" imgH="253800" progId="Equation.3">
                  <p:embed/>
                </p:oleObj>
              </mc:Choice>
              <mc:Fallback>
                <p:oleObj name="公式" r:id="rId3" imgW="267948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800" y="2708920"/>
                        <a:ext cx="3774604" cy="3960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p:cNvPicPr>
            <a:picLocks noChangeAspect="1" noChangeArrowheads="1"/>
          </p:cNvPicPr>
          <p:nvPr/>
        </p:nvPicPr>
        <p:blipFill>
          <a:blip r:embed="rId5" cstate="print"/>
          <a:srcRect/>
          <a:stretch>
            <a:fillRect/>
          </a:stretch>
        </p:blipFill>
        <p:spPr bwMode="auto">
          <a:xfrm>
            <a:off x="4788024" y="2060848"/>
            <a:ext cx="3908894" cy="2376115"/>
          </a:xfrm>
          <a:prstGeom prst="rect">
            <a:avLst/>
          </a:prstGeom>
          <a:noFill/>
          <a:ln w="6350" algn="ctr">
            <a:noFill/>
            <a:miter lim="800000"/>
            <a:headEnd/>
            <a:tailEnd/>
          </a:ln>
        </p:spPr>
      </p:pic>
      <p:sp>
        <p:nvSpPr>
          <p:cNvPr id="6" name="任意多边形 5"/>
          <p:cNvSpPr/>
          <p:nvPr/>
        </p:nvSpPr>
        <p:spPr>
          <a:xfrm>
            <a:off x="3707904" y="3284985"/>
            <a:ext cx="1080121" cy="2520280"/>
          </a:xfrm>
          <a:custGeom>
            <a:avLst/>
            <a:gdLst>
              <a:gd name="connsiteX0" fmla="*/ 626534 w 3950305"/>
              <a:gd name="connsiteY0" fmla="*/ 1117600 h 1117600"/>
              <a:gd name="connsiteX1" fmla="*/ 553962 w 3950305"/>
              <a:gd name="connsiteY1" fmla="*/ 725714 h 1117600"/>
              <a:gd name="connsiteX2" fmla="*/ 3950305 w 3950305"/>
              <a:gd name="connsiteY2" fmla="*/ 0 h 1117600"/>
            </a:gdLst>
            <a:ahLst/>
            <a:cxnLst>
              <a:cxn ang="0">
                <a:pos x="connsiteX0" y="connsiteY0"/>
              </a:cxn>
              <a:cxn ang="0">
                <a:pos x="connsiteX1" y="connsiteY1"/>
              </a:cxn>
              <a:cxn ang="0">
                <a:pos x="connsiteX2" y="connsiteY2"/>
              </a:cxn>
            </a:cxnLst>
            <a:rect l="l" t="t" r="r" b="b"/>
            <a:pathLst>
              <a:path w="3950305" h="1117600">
                <a:moveTo>
                  <a:pt x="626534" y="1117600"/>
                </a:moveTo>
                <a:cubicBezTo>
                  <a:pt x="313267" y="1014790"/>
                  <a:pt x="0" y="911981"/>
                  <a:pt x="553962" y="725714"/>
                </a:cubicBezTo>
                <a:cubicBezTo>
                  <a:pt x="1107924" y="539447"/>
                  <a:pt x="2529114" y="269723"/>
                  <a:pt x="3950305" y="0"/>
                </a:cubicBezTo>
              </a:path>
            </a:pathLst>
          </a:custGeom>
          <a:ln w="76200" cmpd="dbl">
            <a:tailEnd type="stealth" w="lg" len="lg"/>
          </a:ln>
        </p:spPr>
        <p:style>
          <a:lnRef idx="1">
            <a:schemeClr val="accent1"/>
          </a:lnRef>
          <a:fillRef idx="0">
            <a:schemeClr val="accent1"/>
          </a:fillRef>
          <a:effectRef idx="0">
            <a:schemeClr val="accent1"/>
          </a:effectRef>
          <a:fontRef idx="minor">
            <a:schemeClr val="tx1"/>
          </a:fontRef>
        </p:style>
        <p:txBody>
          <a:bodyPr lIns="68159" tIns="34080" rIns="68159" bIns="34080"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0" y="857244"/>
            <a:ext cx="9144000" cy="6711092"/>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线</a:t>
            </a:r>
            <a:r>
              <a:rPr lang="en-US" altLang="zh-CN" sz="2200" b="1" dirty="0">
                <a:latin typeface="微软雅黑" panose="020B0503020204020204" pitchFamily="34" charset="-122"/>
                <a:ea typeface="微软雅黑" panose="020B0503020204020204" pitchFamily="34" charset="-122"/>
              </a:rPr>
              <a:t>-8</a:t>
            </a:r>
            <a:r>
              <a:rPr lang="zh-CN" altLang="en-US" sz="2200" b="1" dirty="0">
                <a:latin typeface="微软雅黑" panose="020B0503020204020204" pitchFamily="34" charset="-122"/>
                <a:ea typeface="微软雅黑" panose="020B0503020204020204" pitchFamily="34" charset="-122"/>
              </a:rPr>
              <a:t>线译码器是指有三个编码输入引脚，</a:t>
            </a:r>
            <a:r>
              <a:rPr lang="en-US" altLang="zh-CN" sz="2200" b="1" dirty="0">
                <a:latin typeface="微软雅黑" panose="020B0503020204020204" pitchFamily="34" charset="-122"/>
                <a:ea typeface="微软雅黑" panose="020B0503020204020204" pitchFamily="34" charset="-122"/>
              </a:rPr>
              <a:t>8</a:t>
            </a:r>
            <a:r>
              <a:rPr lang="zh-CN" altLang="en-US" sz="2200" b="1" dirty="0">
                <a:latin typeface="微软雅黑" panose="020B0503020204020204" pitchFamily="34" charset="-122"/>
                <a:ea typeface="微软雅黑" panose="020B0503020204020204" pitchFamily="34" charset="-122"/>
              </a:rPr>
              <a:t>个译码输出引脚的译码器。为了便于控制译码器的译码与否及利用它扩展更多译码输出的译码器，首先需要增加使能控制引脚</a:t>
            </a:r>
            <a:r>
              <a:rPr lang="en-US" altLang="zh-CN" sz="2200" b="1" dirty="0">
                <a:latin typeface="微软雅黑" panose="020B0503020204020204" pitchFamily="34" charset="-122"/>
                <a:ea typeface="微软雅黑" panose="020B0503020204020204" pitchFamily="34" charset="-122"/>
              </a:rPr>
              <a:t>E</a:t>
            </a:r>
            <a:r>
              <a:rPr lang="en-US" altLang="zh-CN" sz="2200" b="1" baseline="-25000"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，当</a:t>
            </a:r>
            <a:r>
              <a:rPr lang="en-US" altLang="zh-CN" sz="2200" b="1" dirty="0">
                <a:latin typeface="微软雅黑" panose="020B0503020204020204" pitchFamily="34" charset="-122"/>
                <a:ea typeface="微软雅黑" panose="020B0503020204020204" pitchFamily="34" charset="-122"/>
              </a:rPr>
              <a:t>E</a:t>
            </a:r>
            <a:r>
              <a:rPr lang="en-US" altLang="zh-CN" sz="2200" b="1" baseline="-25000"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为高电平时，译码器进行译码操作，而为低电平时，译码器不管其他信号如何，都不进行译码操作。同时为了使用</a:t>
            </a:r>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线</a:t>
            </a:r>
            <a:r>
              <a:rPr lang="en-US" altLang="zh-CN" sz="2200" b="1" dirty="0">
                <a:latin typeface="微软雅黑" panose="020B0503020204020204" pitchFamily="34" charset="-122"/>
                <a:ea typeface="微软雅黑" panose="020B0503020204020204" pitchFamily="34" charset="-122"/>
              </a:rPr>
              <a:t>-8</a:t>
            </a:r>
            <a:r>
              <a:rPr lang="zh-CN" altLang="en-US" sz="2200" b="1" dirty="0">
                <a:latin typeface="微软雅黑" panose="020B0503020204020204" pitchFamily="34" charset="-122"/>
                <a:ea typeface="微软雅黑" panose="020B0503020204020204" pitchFamily="34" charset="-122"/>
              </a:rPr>
              <a:t>线译码器进行译码输出量的扩展，即将译码输出信号的量扩大到</a:t>
            </a:r>
            <a:r>
              <a:rPr lang="en-US" altLang="zh-CN" sz="2200" b="1" dirty="0">
                <a:latin typeface="微软雅黑" panose="020B0503020204020204" pitchFamily="34" charset="-122"/>
                <a:ea typeface="微软雅黑" panose="020B0503020204020204" pitchFamily="34" charset="-122"/>
              </a:rPr>
              <a:t>8</a:t>
            </a:r>
            <a:r>
              <a:rPr lang="zh-CN" altLang="en-US" sz="2200" b="1" dirty="0">
                <a:latin typeface="微软雅黑" panose="020B0503020204020204" pitchFamily="34" charset="-122"/>
                <a:ea typeface="微软雅黑" panose="020B0503020204020204" pitchFamily="34" charset="-122"/>
              </a:rPr>
              <a:t>的倍数，如果输出译码控制信号为</a:t>
            </a:r>
            <a:r>
              <a:rPr lang="en-US" altLang="zh-CN" sz="2200" b="1" dirty="0">
                <a:latin typeface="微软雅黑" panose="020B0503020204020204" pitchFamily="34" charset="-122"/>
                <a:ea typeface="微软雅黑" panose="020B0503020204020204" pitchFamily="34" charset="-122"/>
              </a:rPr>
              <a:t>16</a:t>
            </a:r>
            <a:r>
              <a:rPr lang="zh-CN" altLang="en-US" sz="2200" b="1" dirty="0">
                <a:latin typeface="微软雅黑" panose="020B0503020204020204" pitchFamily="34" charset="-122"/>
                <a:ea typeface="微软雅黑" panose="020B0503020204020204" pitchFamily="34" charset="-122"/>
              </a:rPr>
              <a:t>个，则需要</a:t>
            </a:r>
            <a:r>
              <a:rPr lang="en-US" altLang="zh-CN" sz="2200" b="1" dirty="0">
                <a:latin typeface="微软雅黑" panose="020B0503020204020204" pitchFamily="34" charset="-122"/>
                <a:ea typeface="微软雅黑" panose="020B0503020204020204" pitchFamily="34" charset="-122"/>
              </a:rPr>
              <a:t>16/8=2</a:t>
            </a:r>
            <a:r>
              <a:rPr lang="zh-CN" altLang="en-US" sz="2200" b="1" dirty="0">
                <a:latin typeface="微软雅黑" panose="020B0503020204020204" pitchFamily="34" charset="-122"/>
                <a:ea typeface="微软雅黑" panose="020B0503020204020204" pitchFamily="34" charset="-122"/>
              </a:rPr>
              <a:t>片译码器，编码输入位数增加到</a:t>
            </a:r>
            <a:r>
              <a:rPr lang="en-US" altLang="zh-CN" sz="2200" b="1" dirty="0">
                <a:latin typeface="微软雅黑" panose="020B0503020204020204" pitchFamily="34" charset="-122"/>
                <a:ea typeface="微软雅黑" panose="020B0503020204020204" pitchFamily="34" charset="-122"/>
              </a:rPr>
              <a:t>4</a:t>
            </a:r>
            <a:r>
              <a:rPr lang="zh-CN" altLang="en-US" sz="2200" b="1" dirty="0">
                <a:latin typeface="微软雅黑" panose="020B0503020204020204" pitchFamily="34" charset="-122"/>
                <a:ea typeface="微软雅黑" panose="020B0503020204020204" pitchFamily="34" charset="-122"/>
              </a:rPr>
              <a:t>线，如果输出译码控制信号为</a:t>
            </a:r>
            <a:r>
              <a:rPr lang="en-US" altLang="zh-CN" sz="2200" b="1" dirty="0">
                <a:latin typeface="微软雅黑" panose="020B0503020204020204" pitchFamily="34" charset="-122"/>
                <a:ea typeface="微软雅黑" panose="020B0503020204020204" pitchFamily="34" charset="-122"/>
              </a:rPr>
              <a:t>32</a:t>
            </a:r>
            <a:r>
              <a:rPr lang="zh-CN" altLang="en-US" sz="2200" b="1" dirty="0">
                <a:latin typeface="微软雅黑" panose="020B0503020204020204" pitchFamily="34" charset="-122"/>
                <a:ea typeface="微软雅黑" panose="020B0503020204020204" pitchFamily="34" charset="-122"/>
              </a:rPr>
              <a:t>个，则需要</a:t>
            </a:r>
            <a:r>
              <a:rPr lang="en-US" altLang="zh-CN" sz="2200" b="1" dirty="0">
                <a:latin typeface="微软雅黑" panose="020B0503020204020204" pitchFamily="34" charset="-122"/>
                <a:ea typeface="微软雅黑" panose="020B0503020204020204" pitchFamily="34" charset="-122"/>
              </a:rPr>
              <a:t>32/8=4</a:t>
            </a:r>
            <a:r>
              <a:rPr lang="zh-CN" altLang="en-US" sz="2200" b="1" dirty="0">
                <a:latin typeface="微软雅黑" panose="020B0503020204020204" pitchFamily="34" charset="-122"/>
                <a:ea typeface="微软雅黑" panose="020B0503020204020204" pitchFamily="34" charset="-122"/>
              </a:rPr>
              <a:t>片译码器，编码输入位数增加到</a:t>
            </a:r>
            <a:r>
              <a:rPr lang="en-US" altLang="zh-CN" sz="2200" b="1" dirty="0">
                <a:latin typeface="微软雅黑" panose="020B0503020204020204" pitchFamily="34" charset="-122"/>
                <a:ea typeface="微软雅黑" panose="020B0503020204020204" pitchFamily="34" charset="-122"/>
              </a:rPr>
              <a:t>5</a:t>
            </a:r>
            <a:r>
              <a:rPr lang="zh-CN" altLang="en-US" sz="2200" b="1" dirty="0">
                <a:latin typeface="微软雅黑" panose="020B0503020204020204" pitchFamily="34" charset="-122"/>
                <a:ea typeface="微软雅黑" panose="020B0503020204020204" pitchFamily="34" charset="-122"/>
              </a:rPr>
              <a:t>线，依次类推。那么，扩展后存在什么问题？即要根据新编码多出的位确定那一片译码信号输出，因此需要增加使能控制信号，由多出的编码位选择唯一对应的</a:t>
            </a:r>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线</a:t>
            </a:r>
            <a:r>
              <a:rPr lang="en-US" altLang="zh-CN" sz="2200" b="1" dirty="0">
                <a:latin typeface="微软雅黑" panose="020B0503020204020204" pitchFamily="34" charset="-122"/>
                <a:ea typeface="微软雅黑" panose="020B0503020204020204" pitchFamily="34" charset="-122"/>
              </a:rPr>
              <a:t>-8</a:t>
            </a:r>
            <a:r>
              <a:rPr lang="zh-CN" altLang="en-US" sz="2200" b="1" dirty="0">
                <a:latin typeface="微软雅黑" panose="020B0503020204020204" pitchFamily="34" charset="-122"/>
                <a:ea typeface="微软雅黑" panose="020B0503020204020204" pitchFamily="34" charset="-122"/>
              </a:rPr>
              <a:t>线译码器该使能信号，这是哪一个逻辑门的定义？（还是译码器的定义），实际的</a:t>
            </a:r>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线</a:t>
            </a:r>
            <a:r>
              <a:rPr lang="en-US" altLang="zh-CN" sz="2200" b="1" dirty="0">
                <a:latin typeface="微软雅黑" panose="020B0503020204020204" pitchFamily="34" charset="-122"/>
                <a:ea typeface="微软雅黑" panose="020B0503020204020204" pitchFamily="34" charset="-122"/>
              </a:rPr>
              <a:t>-8</a:t>
            </a:r>
            <a:r>
              <a:rPr lang="zh-CN" altLang="en-US" sz="2200" b="1" dirty="0">
                <a:latin typeface="微软雅黑" panose="020B0503020204020204" pitchFamily="34" charset="-122"/>
                <a:ea typeface="微软雅黑" panose="020B0503020204020204" pitchFamily="34" charset="-122"/>
              </a:rPr>
              <a:t>线译码器增加了</a:t>
            </a:r>
            <a:r>
              <a:rPr lang="en-US" altLang="zh-CN" sz="2200" b="1" dirty="0">
                <a:latin typeface="微软雅黑" panose="020B0503020204020204" pitchFamily="34" charset="-122"/>
                <a:ea typeface="微软雅黑" panose="020B0503020204020204" pitchFamily="34" charset="-122"/>
              </a:rPr>
              <a:t>E</a:t>
            </a:r>
            <a:r>
              <a:rPr lang="en-US" altLang="zh-CN" sz="2200" b="1" baseline="-25000" dirty="0">
                <a:latin typeface="微软雅黑" panose="020B0503020204020204" pitchFamily="34" charset="-122"/>
                <a:ea typeface="微软雅黑" panose="020B0503020204020204" pitchFamily="34" charset="-122"/>
              </a:rPr>
              <a:t>2</a:t>
            </a:r>
            <a:r>
              <a:rPr lang="en-US" altLang="zh-CN" sz="2200" b="1" dirty="0">
                <a:latin typeface="微软雅黑" panose="020B0503020204020204" pitchFamily="34" charset="-122"/>
                <a:ea typeface="微软雅黑" panose="020B0503020204020204" pitchFamily="34" charset="-122"/>
              </a:rPr>
              <a:t>E</a:t>
            </a:r>
            <a:r>
              <a:rPr lang="en-US" altLang="zh-CN" sz="2200" b="1" baseline="-25000"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两个使能信号，只有两个输入信号为</a:t>
            </a:r>
            <a:r>
              <a:rPr lang="en-US" altLang="zh-CN" sz="2200" b="1" dirty="0">
                <a:latin typeface="微软雅黑" panose="020B0503020204020204" pitchFamily="34" charset="-122"/>
                <a:ea typeface="微软雅黑" panose="020B0503020204020204" pitchFamily="34" charset="-122"/>
              </a:rPr>
              <a:t>00</a:t>
            </a:r>
            <a:r>
              <a:rPr lang="zh-CN" altLang="en-US" sz="2200" b="1" dirty="0">
                <a:latin typeface="微软雅黑" panose="020B0503020204020204" pitchFamily="34" charset="-122"/>
                <a:ea typeface="微软雅黑" panose="020B0503020204020204" pitchFamily="34" charset="-122"/>
              </a:rPr>
              <a:t>是，才能进行译码操作，也就是说，只要两个信号一个为</a:t>
            </a:r>
            <a:r>
              <a:rPr lang="en-US" altLang="zh-CN" sz="2200" b="1" dirty="0">
                <a:latin typeface="微软雅黑" panose="020B0503020204020204" pitchFamily="34" charset="-122"/>
                <a:ea typeface="微软雅黑" panose="020B0503020204020204" pitchFamily="34" charset="-122"/>
              </a:rPr>
              <a:t>1</a:t>
            </a:r>
            <a:r>
              <a:rPr lang="zh-CN" altLang="en-US" sz="2200" b="1" dirty="0">
                <a:latin typeface="微软雅黑" panose="020B0503020204020204" pitchFamily="34" charset="-122"/>
                <a:ea typeface="微软雅黑" panose="020B0503020204020204" pitchFamily="34" charset="-122"/>
              </a:rPr>
              <a:t>，不管</a:t>
            </a:r>
            <a:r>
              <a:rPr lang="en-US" altLang="zh-CN" sz="2200" b="1" dirty="0">
                <a:latin typeface="微软雅黑" panose="020B0503020204020204" pitchFamily="34" charset="-122"/>
                <a:ea typeface="微软雅黑" panose="020B0503020204020204" pitchFamily="34" charset="-122"/>
              </a:rPr>
              <a:t>E</a:t>
            </a:r>
            <a:r>
              <a:rPr lang="en-US" altLang="zh-CN" sz="2200" b="1" baseline="-25000"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为多少，都不进行译码操作。</a:t>
            </a:r>
            <a:endParaRPr lang="en-US" altLang="zh-CN" sz="2200" b="1" dirty="0">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1.1</a:t>
            </a:r>
            <a:r>
              <a:rPr lang="zh-CN" altLang="en-US" sz="1500" dirty="0">
                <a:solidFill>
                  <a:schemeClr val="bg1"/>
                </a:solidFill>
                <a:latin typeface="华康俪金黑W8(P)" panose="020B0800000000000000" pitchFamily="34" charset="-122"/>
                <a:ea typeface="华康俪金黑W8(P)" panose="020B0800000000000000" pitchFamily="34" charset="-122"/>
              </a:rPr>
              <a:t>数字电路及分类</a:t>
            </a:r>
          </a:p>
        </p:txBody>
      </p:sp>
      <p:sp>
        <p:nvSpPr>
          <p:cNvPr id="28" name="TextBox 6"/>
          <p:cNvSpPr txBox="1"/>
          <p:nvPr/>
        </p:nvSpPr>
        <p:spPr>
          <a:xfrm>
            <a:off x="180857" y="857246"/>
            <a:ext cx="8782300" cy="6070917"/>
          </a:xfrm>
          <a:prstGeom prst="rect">
            <a:avLst/>
          </a:prstGeom>
          <a:noFill/>
        </p:spPr>
        <p:txBody>
          <a:bodyPr wrap="square" lIns="68603" tIns="34302" rIns="68603" bIns="34302" rtlCol="0">
            <a:spAutoFit/>
          </a:bodyPr>
          <a:lstStyle/>
          <a:p>
            <a:pPr indent="333485">
              <a:lnSpc>
                <a:spcPct val="130000"/>
              </a:lnSpc>
            </a:pP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）回忆</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逻辑代数主要讲述了什么内容？</a:t>
            </a:r>
            <a:endParaRPr lang="en-US" altLang="zh-CN" sz="2000" b="1" dirty="0" smtClean="0">
              <a:latin typeface="微软雅黑" panose="020B0503020204020204" pitchFamily="34" charset="-122"/>
              <a:ea typeface="微软雅黑" panose="020B0503020204020204" pitchFamily="34" charset="-122"/>
            </a:endParaRPr>
          </a:p>
          <a:p>
            <a:pPr indent="333485">
              <a:lnSpc>
                <a:spcPct val="130000"/>
              </a:lnSpc>
            </a:pPr>
            <a:r>
              <a:rPr lang="zh-CN" altLang="en-US" sz="2000" b="1" dirty="0" smtClean="0">
                <a:latin typeface="微软雅黑" panose="020B0503020204020204" pitchFamily="34" charset="-122"/>
                <a:ea typeface="微软雅黑" panose="020B0503020204020204" pitchFamily="34" charset="-122"/>
              </a:rPr>
              <a:t>答</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1</a:t>
            </a:r>
            <a:r>
              <a:rPr lang="zh-CN" altLang="en-US"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rPr>
              <a:t>根据逻辑抽象的过程，确定了共同本质的特征，从而推导出逻辑结果的成立与否。</a:t>
            </a:r>
            <a:endParaRPr lang="en-US" altLang="zh-CN" sz="2000" b="1" dirty="0" smtClean="0">
              <a:latin typeface="微软雅黑" panose="020B0503020204020204" pitchFamily="34" charset="-122"/>
              <a:ea typeface="微软雅黑" panose="020B0503020204020204" pitchFamily="34" charset="-122"/>
            </a:endParaRPr>
          </a:p>
          <a:p>
            <a:pPr indent="333485">
              <a:lnSpc>
                <a:spcPct val="130000"/>
              </a:lnSpc>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）信息的表示</a:t>
            </a:r>
            <a:endParaRPr lang="en-US" altLang="zh-CN" sz="2000" b="1" dirty="0" smtClean="0">
              <a:latin typeface="微软雅黑" panose="020B0503020204020204" pitchFamily="34" charset="-122"/>
              <a:ea typeface="微软雅黑" panose="020B0503020204020204" pitchFamily="34" charset="-122"/>
            </a:endParaRPr>
          </a:p>
          <a:p>
            <a:pPr indent="333485">
              <a:lnSpc>
                <a:spcPct val="130000"/>
              </a:lnSpc>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）逻辑运算（与、或、非、与非、或非、异或）</a:t>
            </a:r>
            <a:endParaRPr lang="en-US" altLang="zh-CN" sz="2000" b="1" dirty="0" smtClean="0">
              <a:latin typeface="微软雅黑" panose="020B0503020204020204" pitchFamily="34" charset="-122"/>
              <a:ea typeface="微软雅黑" panose="020B0503020204020204" pitchFamily="34" charset="-122"/>
            </a:endParaRPr>
          </a:p>
          <a:p>
            <a:pPr indent="333485">
              <a:lnSpc>
                <a:spcPct val="130000"/>
              </a:lnSpc>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）逻辑运算的表示（</a:t>
            </a: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种）</a:t>
            </a:r>
            <a:endParaRPr lang="en-US" altLang="zh-CN" sz="2000" b="1" dirty="0" smtClean="0">
              <a:latin typeface="微软雅黑" panose="020B0503020204020204" pitchFamily="34" charset="-122"/>
              <a:ea typeface="微软雅黑" panose="020B0503020204020204" pitchFamily="34" charset="-122"/>
            </a:endParaRPr>
          </a:p>
          <a:p>
            <a:pPr indent="333485">
              <a:lnSpc>
                <a:spcPct val="130000"/>
              </a:lnSpc>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）逻辑定律、规则、化简、卡诺图化简</a:t>
            </a:r>
            <a:endParaRPr lang="en-US" altLang="zh-CN" sz="2000" b="1" dirty="0" smtClean="0">
              <a:latin typeface="微软雅黑" panose="020B0503020204020204" pitchFamily="34" charset="-122"/>
              <a:ea typeface="微软雅黑" panose="020B0503020204020204" pitchFamily="34" charset="-122"/>
            </a:endParaRPr>
          </a:p>
          <a:p>
            <a:pPr indent="333485">
              <a:lnSpc>
                <a:spcPct val="130000"/>
              </a:lnSpc>
            </a:pPr>
            <a:endParaRPr lang="en-US" altLang="zh-CN" sz="2000" b="1" dirty="0" smtClean="0">
              <a:latin typeface="微软雅黑" panose="020B0503020204020204" pitchFamily="34" charset="-122"/>
              <a:ea typeface="微软雅黑" panose="020B0503020204020204" pitchFamily="34" charset="-122"/>
            </a:endParaRPr>
          </a:p>
          <a:p>
            <a:pPr indent="333485">
              <a:lnSpc>
                <a:spcPct val="130000"/>
              </a:lnSpc>
            </a:pP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）数字电路与数字系统</a:t>
            </a:r>
            <a:endParaRPr lang="en-US" altLang="zh-CN" sz="2000" b="1" dirty="0">
              <a:solidFill>
                <a:srgbClr val="C00000"/>
              </a:solidFill>
              <a:latin typeface="微软雅黑" panose="020B0503020204020204" pitchFamily="34" charset="-122"/>
              <a:ea typeface="微软雅黑" panose="020B0503020204020204" pitchFamily="34" charset="-122"/>
            </a:endParaRPr>
          </a:p>
          <a:p>
            <a:pPr indent="333485">
              <a:lnSpc>
                <a:spcPct val="130000"/>
              </a:lnSpc>
            </a:pPr>
            <a:r>
              <a:rPr lang="zh-CN" altLang="en-US" sz="2000" b="1" dirty="0" smtClean="0">
                <a:solidFill>
                  <a:srgbClr val="FF0000"/>
                </a:solidFill>
                <a:latin typeface="微软雅黑" panose="020B0503020204020204" pitchFamily="34" charset="-122"/>
                <a:ea typeface="微软雅黑" panose="020B0503020204020204" pitchFamily="34" charset="-122"/>
              </a:rPr>
              <a:t>（</a:t>
            </a:r>
            <a:r>
              <a:rPr lang="en-US" altLang="zh-CN" sz="2000" b="1" dirty="0" smtClean="0">
                <a:solidFill>
                  <a:srgbClr val="FF0000"/>
                </a:solidFill>
                <a:latin typeface="微软雅黑" panose="020B0503020204020204" pitchFamily="34" charset="-122"/>
                <a:ea typeface="微软雅黑" panose="020B0503020204020204" pitchFamily="34" charset="-122"/>
              </a:rPr>
              <a:t>1</a:t>
            </a:r>
            <a:r>
              <a:rPr lang="zh-CN" altLang="en-US" sz="2000" b="1" dirty="0" smtClean="0">
                <a:solidFill>
                  <a:srgbClr val="FF0000"/>
                </a:solidFill>
                <a:latin typeface="微软雅黑" panose="020B0503020204020204" pitchFamily="34" charset="-122"/>
                <a:ea typeface="微软雅黑" panose="020B0503020204020204" pitchFamily="34" charset="-122"/>
              </a:rPr>
              <a:t>）以</a:t>
            </a:r>
            <a:r>
              <a:rPr lang="zh-CN" altLang="en-US" sz="2000" b="1" dirty="0">
                <a:solidFill>
                  <a:srgbClr val="FF0000"/>
                </a:solidFill>
                <a:latin typeface="微软雅黑" panose="020B0503020204020204" pitchFamily="34" charset="-122"/>
                <a:ea typeface="微软雅黑" panose="020B0503020204020204" pitchFamily="34" charset="-122"/>
              </a:rPr>
              <a:t>逻辑门为核心</a:t>
            </a:r>
            <a:r>
              <a:rPr lang="zh-CN" altLang="en-US" sz="2000" b="1" dirty="0" smtClean="0">
                <a:solidFill>
                  <a:srgbClr val="FF0000"/>
                </a:solidFill>
                <a:latin typeface="微软雅黑" panose="020B0503020204020204" pitchFamily="34" charset="-122"/>
                <a:ea typeface="微软雅黑" panose="020B0503020204020204" pitchFamily="34" charset="-122"/>
              </a:rPr>
              <a:t>元件，</a:t>
            </a:r>
            <a:r>
              <a:rPr lang="zh-CN" altLang="en-US" sz="2000" b="1" dirty="0">
                <a:solidFill>
                  <a:srgbClr val="FF0000"/>
                </a:solidFill>
                <a:latin typeface="微软雅黑" panose="020B0503020204020204" pitchFamily="34" charset="-122"/>
                <a:ea typeface="微软雅黑" panose="020B0503020204020204" pitchFamily="34" charset="-122"/>
              </a:rPr>
              <a:t>以分立元件为辅助元件</a:t>
            </a:r>
            <a:r>
              <a:rPr lang="zh-CN" altLang="en-US" sz="2000" b="1" dirty="0" smtClean="0">
                <a:solidFill>
                  <a:srgbClr val="FF0000"/>
                </a:solidFill>
                <a:latin typeface="微软雅黑" panose="020B0503020204020204" pitchFamily="34" charset="-122"/>
                <a:ea typeface="微软雅黑" panose="020B0503020204020204" pitchFamily="34" charset="-122"/>
              </a:rPr>
              <a:t>，</a:t>
            </a:r>
            <a:endParaRPr lang="en-US" altLang="zh-CN" sz="2000" b="1" dirty="0" smtClean="0">
              <a:solidFill>
                <a:srgbClr val="FF0000"/>
              </a:solidFill>
              <a:latin typeface="微软雅黑" panose="020B0503020204020204" pitchFamily="34" charset="-122"/>
              <a:ea typeface="微软雅黑" panose="020B0503020204020204" pitchFamily="34" charset="-122"/>
            </a:endParaRPr>
          </a:p>
          <a:p>
            <a:pPr indent="333485">
              <a:lnSpc>
                <a:spcPct val="130000"/>
              </a:lnSpc>
            </a:pPr>
            <a:r>
              <a:rPr lang="zh-CN" altLang="en-US" sz="2000" b="1" dirty="0" smtClean="0">
                <a:solidFill>
                  <a:srgbClr val="FF0000"/>
                </a:solidFill>
                <a:latin typeface="微软雅黑" panose="020B0503020204020204" pitchFamily="34" charset="-122"/>
                <a:ea typeface="微软雅黑" panose="020B0503020204020204" pitchFamily="34" charset="-122"/>
              </a:rPr>
              <a:t>设计的实现某功能的</a:t>
            </a:r>
            <a:r>
              <a:rPr lang="zh-CN" altLang="en-US" sz="2000" b="1" dirty="0" smtClean="0">
                <a:solidFill>
                  <a:srgbClr val="FF0000"/>
                </a:solidFill>
                <a:latin typeface="微软雅黑" panose="020B0503020204020204" pitchFamily="34" charset="-122"/>
                <a:ea typeface="微软雅黑" panose="020B0503020204020204" pitchFamily="34" charset="-122"/>
              </a:rPr>
              <a:t>电路。实现了电平的输入输出，相当于实现了</a:t>
            </a:r>
            <a:r>
              <a:rPr lang="en-US" altLang="zh-CN" sz="2000" b="1" dirty="0" smtClean="0">
                <a:solidFill>
                  <a:srgbClr val="FF0000"/>
                </a:solidFill>
                <a:latin typeface="微软雅黑" panose="020B0503020204020204" pitchFamily="34" charset="-122"/>
                <a:ea typeface="微软雅黑" panose="020B0503020204020204" pitchFamily="34" charset="-122"/>
              </a:rPr>
              <a:t>0</a:t>
            </a:r>
            <a:r>
              <a:rPr lang="zh-CN" altLang="en-US" sz="2000" b="1" dirty="0" smtClean="0">
                <a:solidFill>
                  <a:srgbClr val="FF0000"/>
                </a:solidFill>
                <a:latin typeface="微软雅黑" panose="020B0503020204020204" pitchFamily="34" charset="-122"/>
                <a:ea typeface="微软雅黑" panose="020B0503020204020204" pitchFamily="34" charset="-122"/>
              </a:rPr>
              <a:t>、</a:t>
            </a:r>
            <a:r>
              <a:rPr lang="en-US" altLang="zh-CN" sz="2000" b="1" dirty="0" smtClean="0">
                <a:solidFill>
                  <a:srgbClr val="FF0000"/>
                </a:solidFill>
                <a:latin typeface="微软雅黑" panose="020B0503020204020204" pitchFamily="34" charset="-122"/>
                <a:ea typeface="微软雅黑" panose="020B0503020204020204" pitchFamily="34" charset="-122"/>
              </a:rPr>
              <a:t>1</a:t>
            </a:r>
            <a:r>
              <a:rPr lang="zh-CN" altLang="en-US" sz="2000" b="1" dirty="0" smtClean="0">
                <a:solidFill>
                  <a:srgbClr val="FF0000"/>
                </a:solidFill>
                <a:latin typeface="微软雅黑" panose="020B0503020204020204" pitchFamily="34" charset="-122"/>
                <a:ea typeface="微软雅黑" panose="020B0503020204020204" pitchFamily="34" charset="-122"/>
              </a:rPr>
              <a:t>传递。（</a:t>
            </a:r>
            <a:r>
              <a:rPr lang="en-US" altLang="zh-CN" sz="2000" b="1" dirty="0" smtClean="0">
                <a:solidFill>
                  <a:srgbClr val="FF0000"/>
                </a:solidFill>
                <a:latin typeface="微软雅黑" panose="020B0503020204020204" pitchFamily="34" charset="-122"/>
                <a:ea typeface="微软雅黑" panose="020B0503020204020204" pitchFamily="34" charset="-122"/>
              </a:rPr>
              <a:t>2</a:t>
            </a:r>
            <a:r>
              <a:rPr lang="zh-CN" altLang="en-US" sz="2000" b="1" dirty="0" smtClean="0">
                <a:solidFill>
                  <a:srgbClr val="FF0000"/>
                </a:solidFill>
                <a:latin typeface="微软雅黑" panose="020B0503020204020204" pitchFamily="34" charset="-122"/>
                <a:ea typeface="微软雅黑" panose="020B0503020204020204" pitchFamily="34" charset="-122"/>
              </a:rPr>
              <a:t>）数字系统：实现耨特定功能的数字电路。</a:t>
            </a:r>
            <a:endParaRPr lang="en-US" altLang="zh-CN" sz="2000" b="1" dirty="0">
              <a:solidFill>
                <a:srgbClr val="FF0000"/>
              </a:solidFill>
              <a:latin typeface="微软雅黑" panose="020B0503020204020204" pitchFamily="34" charset="-122"/>
              <a:ea typeface="微软雅黑" panose="020B0503020204020204" pitchFamily="34" charset="-122"/>
            </a:endParaRPr>
          </a:p>
          <a:p>
            <a:pPr>
              <a:lnSpc>
                <a:spcPct val="130000"/>
              </a:lnSpc>
            </a:pP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）以</a:t>
            </a:r>
            <a:r>
              <a:rPr lang="zh-CN" altLang="en-US" sz="2000" b="1" dirty="0">
                <a:latin typeface="微软雅黑" panose="020B0503020204020204" pitchFamily="34" charset="-122"/>
                <a:ea typeface="微软雅黑" panose="020B0503020204020204" pitchFamily="34" charset="-122"/>
              </a:rPr>
              <a:t>分立元件设计的电路称为模拟电路。模拟电路中传递的信号为模拟信号，是</a:t>
            </a:r>
            <a:r>
              <a:rPr lang="zh-CN" altLang="en-US" sz="2000" b="1" dirty="0" smtClean="0">
                <a:latin typeface="微软雅黑" panose="020B0503020204020204" pitchFamily="34" charset="-122"/>
                <a:ea typeface="微软雅黑" panose="020B0503020204020204" pitchFamily="34" charset="-122"/>
              </a:rPr>
              <a:t>随着时间</a:t>
            </a:r>
            <a:endParaRPr lang="en-US" altLang="zh-CN" sz="2000" b="1" dirty="0" smtClean="0">
              <a:latin typeface="微软雅黑" panose="020B0503020204020204" pitchFamily="34" charset="-122"/>
              <a:ea typeface="微软雅黑" panose="020B0503020204020204" pitchFamily="34" charset="-122"/>
            </a:endParaRPr>
          </a:p>
          <a:p>
            <a:pPr>
              <a:lnSpc>
                <a:spcPct val="130000"/>
              </a:lnSpc>
            </a:pPr>
            <a:r>
              <a:rPr lang="zh-CN" altLang="en-US" sz="2000" b="1" dirty="0" smtClean="0">
                <a:latin typeface="微软雅黑" panose="020B0503020204020204" pitchFamily="34" charset="-122"/>
                <a:ea typeface="微软雅黑" panose="020B0503020204020204" pitchFamily="34" charset="-122"/>
              </a:rPr>
              <a:t>输出变化的电路。</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6196480"/>
      </p:ext>
    </p:extLst>
  </p:cSld>
  <p:clrMapOvr>
    <a:masterClrMapping/>
  </p:clrMapOvr>
  <p:transition spd="slow">
    <p:push/>
    <p:sndAc>
      <p:stSnd>
        <p:snd r:embed="rId2" name="chimes.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179512" y="764704"/>
            <a:ext cx="8782300" cy="6310983"/>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常用译码设计、扩展与应用</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-8</a:t>
            </a:r>
            <a:r>
              <a:rPr lang="zh-CN" altLang="en-US" sz="2400" b="1" dirty="0">
                <a:solidFill>
                  <a:srgbClr val="C00000"/>
                </a:solidFill>
                <a:latin typeface="微软雅黑" panose="020B0503020204020204" pitchFamily="34" charset="-122"/>
                <a:ea typeface="微软雅黑" panose="020B0503020204020204" pitchFamily="34" charset="-122"/>
              </a:rPr>
              <a:t>线译码器的设计</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400" b="1" dirty="0">
                <a:latin typeface="微软雅黑" panose="020B0503020204020204" pitchFamily="34" charset="-122"/>
                <a:ea typeface="微软雅黑" panose="020B0503020204020204" pitchFamily="34" charset="-122"/>
              </a:rPr>
              <a:t>①</a:t>
            </a:r>
            <a:r>
              <a:rPr lang="zh-CN" altLang="en-US" sz="2400" b="1" dirty="0">
                <a:latin typeface="微软雅黑" panose="020B0503020204020204" pitchFamily="34" charset="-122"/>
                <a:ea typeface="微软雅黑" panose="020B0503020204020204" pitchFamily="34" charset="-122"/>
              </a:rPr>
              <a:t>变量定义、逻辑值约定及逻辑关系抽象</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tabLst>
                <a:tab pos="4878839" algn="l"/>
              </a:tabLst>
            </a:pPr>
            <a:r>
              <a:rPr lang="zh-CN" altLang="en-US" sz="2400" b="1" dirty="0">
                <a:latin typeface="微软雅黑" panose="020B0503020204020204" pitchFamily="34" charset="-122"/>
                <a:ea typeface="微软雅黑" panose="020B0503020204020204" pitchFamily="34" charset="-122"/>
              </a:rPr>
              <a:t>设</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3 </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为输入的</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个使能信号，当</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3</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为前提，不管其他输入信号为何值（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），电路译码控制信号无有效控制信号输出，当</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只要其中有一个</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，不管其他信号为何值（</a:t>
            </a:r>
            <a:r>
              <a:rPr lang="en-US" altLang="zh-CN" sz="2400" b="1" dirty="0">
                <a:latin typeface="微软雅黑" panose="020B0503020204020204" pitchFamily="34" charset="-122"/>
                <a:ea typeface="微软雅黑" panose="020B0503020204020204" pitchFamily="34" charset="-122"/>
              </a:rPr>
              <a:t> × </a:t>
            </a:r>
            <a:r>
              <a:rPr lang="zh-CN" altLang="en-US" sz="2400" b="1" dirty="0">
                <a:latin typeface="微软雅黑" panose="020B0503020204020204" pitchFamily="34" charset="-122"/>
                <a:ea typeface="微软雅黑" panose="020B0503020204020204" pitchFamily="34" charset="-122"/>
              </a:rPr>
              <a:t>） ，电路译码控制信号无有效控制信号输出。只有</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3 </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100</a:t>
            </a:r>
            <a:r>
              <a:rPr lang="zh-CN" altLang="en-US" sz="2400" b="1" dirty="0">
                <a:latin typeface="微软雅黑" panose="020B0503020204020204" pitchFamily="34" charset="-122"/>
                <a:ea typeface="微软雅黑" panose="020B0503020204020204" pitchFamily="34" charset="-122"/>
              </a:rPr>
              <a:t>时，才能进行该译码元件译码操作，设三线输入信号为</a:t>
            </a:r>
            <a:r>
              <a:rPr lang="en-US" altLang="zh-CN" sz="2400" b="1" dirty="0">
                <a:latin typeface="微软雅黑" panose="020B0503020204020204" pitchFamily="34" charset="-122"/>
                <a:ea typeface="微软雅黑" panose="020B0503020204020204" pitchFamily="34" charset="-122"/>
              </a:rPr>
              <a:t>A2A1A0</a:t>
            </a:r>
            <a:r>
              <a:rPr lang="zh-CN" altLang="en-US" sz="2400" b="1" dirty="0">
                <a:latin typeface="微软雅黑" panose="020B0503020204020204" pitchFamily="34" charset="-122"/>
                <a:ea typeface="微软雅黑" panose="020B0503020204020204" pitchFamily="34" charset="-122"/>
              </a:rPr>
              <a:t>，当输入不同取值</a:t>
            </a:r>
            <a:r>
              <a:rPr lang="en-US" altLang="zh-CN" sz="2400" b="1" dirty="0">
                <a:latin typeface="微软雅黑" panose="020B0503020204020204" pitchFamily="34" charset="-122"/>
                <a:ea typeface="微软雅黑" panose="020B0503020204020204" pitchFamily="34" charset="-122"/>
              </a:rPr>
              <a:t>000</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001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010,011,100,101,110,111</a:t>
            </a:r>
            <a:r>
              <a:rPr lang="zh-CN" altLang="en-US" sz="2400" b="1" dirty="0">
                <a:latin typeface="微软雅黑" panose="020B0503020204020204" pitchFamily="34" charset="-122"/>
                <a:ea typeface="微软雅黑" panose="020B0503020204020204" pitchFamily="34" charset="-122"/>
              </a:rPr>
              <a:t>时，会分别使唯一对应的输出控制信号</a:t>
            </a:r>
            <a:r>
              <a:rPr lang="en-US" altLang="zh-CN" sz="2400" b="1" dirty="0">
                <a:latin typeface="微软雅黑" panose="020B0503020204020204" pitchFamily="34" charset="-122"/>
                <a:ea typeface="微软雅黑" panose="020B0503020204020204" pitchFamily="34" charset="-122"/>
              </a:rPr>
              <a:t>Y</a:t>
            </a:r>
            <a:r>
              <a:rPr lang="en-US" altLang="zh-CN" sz="2400" b="1" baseline="-25000" dirty="0">
                <a:latin typeface="微软雅黑" panose="020B0503020204020204" pitchFamily="34" charset="-122"/>
                <a:ea typeface="微软雅黑" panose="020B0503020204020204" pitchFamily="34" charset="-122"/>
              </a:rPr>
              <a:t>0</a:t>
            </a:r>
            <a:r>
              <a:rPr lang="zh-CN" altLang="en-US" sz="2400" b="1" baseline="-250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Y</a:t>
            </a:r>
            <a:r>
              <a:rPr lang="en-US" altLang="zh-CN" sz="2400" b="1" baseline="-25000" dirty="0">
                <a:latin typeface="微软雅黑" panose="020B0503020204020204" pitchFamily="34" charset="-122"/>
                <a:ea typeface="微软雅黑" panose="020B0503020204020204" pitchFamily="34" charset="-122"/>
              </a:rPr>
              <a:t>1</a:t>
            </a:r>
            <a:r>
              <a:rPr lang="zh-CN" altLang="en-US" sz="2400" b="1" baseline="-25000"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Y2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Y3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Y4</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Y5</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Y6</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Y7</a:t>
            </a:r>
            <a:r>
              <a:rPr lang="zh-CN" altLang="en-US" sz="2400" b="1" dirty="0">
                <a:latin typeface="微软雅黑" panose="020B0503020204020204" pitchFamily="34" charset="-122"/>
                <a:ea typeface="微软雅黑" panose="020B0503020204020204" pitchFamily="34" charset="-122"/>
              </a:rPr>
              <a:t>低电平输出有效。</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tabLst>
                <a:tab pos="4878839" algn="l"/>
              </a:tabLst>
            </a:pPr>
            <a:r>
              <a:rPr lang="en-US" altLang="zh-CN" sz="2400" b="1" dirty="0">
                <a:latin typeface="微软雅黑" panose="020B0503020204020204" pitchFamily="34" charset="-122"/>
                <a:ea typeface="微软雅黑" panose="020B0503020204020204" pitchFamily="34" charset="-122"/>
              </a:rPr>
              <a:t>②</a:t>
            </a:r>
            <a:r>
              <a:rPr lang="zh-CN" altLang="en-US" sz="2400" b="1" dirty="0">
                <a:latin typeface="微软雅黑" panose="020B0503020204020204" pitchFamily="34" charset="-122"/>
                <a:ea typeface="微软雅黑" panose="020B0503020204020204" pitchFamily="34" charset="-122"/>
              </a:rPr>
              <a:t>根据①的分析列真值表</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tabLst>
                <a:tab pos="4878839" algn="l"/>
              </a:tabLst>
            </a:pPr>
            <a:r>
              <a:rPr lang="zh-CN" altLang="en-US" sz="2400" b="1" dirty="0">
                <a:latin typeface="微软雅黑" panose="020B0503020204020204" pitchFamily="34" charset="-122"/>
                <a:ea typeface="微软雅黑" panose="020B0503020204020204" pitchFamily="34" charset="-122"/>
              </a:rPr>
              <a:t>根据逻辑关系及其分析，填充相应真值表，当</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只要</a:t>
            </a:r>
            <a:r>
              <a:rPr lang="zh-CN" altLang="en-US" sz="2400" b="1">
                <a:latin typeface="微软雅黑" panose="020B0503020204020204" pitchFamily="34" charset="-122"/>
                <a:ea typeface="微软雅黑" panose="020B0503020204020204" pitchFamily="34" charset="-122"/>
              </a:rPr>
              <a:t>其中一</a:t>
            </a:r>
            <a:endParaRPr lang="en-US" altLang="zh-CN" sz="2400" b="1" dirty="0">
              <a:latin typeface="微软雅黑" panose="020B0503020204020204" pitchFamily="34" charset="-122"/>
              <a:ea typeface="微软雅黑" panose="020B0503020204020204" pitchFamily="34" charset="-122"/>
            </a:endParaRPr>
          </a:p>
        </p:txBody>
      </p:sp>
      <p:pic>
        <p:nvPicPr>
          <p:cNvPr id="41987" name="Picture 3"/>
          <p:cNvPicPr>
            <a:picLocks noChangeAspect="1" noChangeArrowheads="1"/>
          </p:cNvPicPr>
          <p:nvPr/>
        </p:nvPicPr>
        <p:blipFill>
          <a:blip r:embed="rId2" cstate="print"/>
          <a:srcRect/>
          <a:stretch>
            <a:fillRect/>
          </a:stretch>
        </p:blipFill>
        <p:spPr bwMode="auto">
          <a:xfrm>
            <a:off x="5491833" y="826587"/>
            <a:ext cx="3652168" cy="4639083"/>
          </a:xfrm>
          <a:prstGeom prst="rect">
            <a:avLst/>
          </a:prstGeom>
          <a:noFill/>
          <a:ln w="9525">
            <a:noFill/>
            <a:miter lim="800000"/>
            <a:headEnd/>
            <a:tailEnd/>
          </a:ln>
          <a:effectLst/>
        </p:spPr>
      </p:pic>
      <p:sp>
        <p:nvSpPr>
          <p:cNvPr id="7" name="任意多边形 6"/>
          <p:cNvSpPr/>
          <p:nvPr/>
        </p:nvSpPr>
        <p:spPr>
          <a:xfrm>
            <a:off x="4705025" y="4379350"/>
            <a:ext cx="787625" cy="423375"/>
          </a:xfrm>
          <a:custGeom>
            <a:avLst/>
            <a:gdLst>
              <a:gd name="connsiteX0" fmla="*/ 0 w 1103085"/>
              <a:gd name="connsiteY0" fmla="*/ 333828 h 534609"/>
              <a:gd name="connsiteX1" fmla="*/ 188685 w 1103085"/>
              <a:gd name="connsiteY1" fmla="*/ 478971 h 534609"/>
              <a:gd name="connsiteX2" fmla="*/ 1103085 w 1103085"/>
              <a:gd name="connsiteY2" fmla="*/ 0 h 534609"/>
            </a:gdLst>
            <a:ahLst/>
            <a:cxnLst>
              <a:cxn ang="0">
                <a:pos x="connsiteX0" y="connsiteY0"/>
              </a:cxn>
              <a:cxn ang="0">
                <a:pos x="connsiteX1" y="connsiteY1"/>
              </a:cxn>
              <a:cxn ang="0">
                <a:pos x="connsiteX2" y="connsiteY2"/>
              </a:cxn>
            </a:cxnLst>
            <a:rect l="l" t="t" r="r" b="b"/>
            <a:pathLst>
              <a:path w="1103085" h="534609">
                <a:moveTo>
                  <a:pt x="0" y="333828"/>
                </a:moveTo>
                <a:cubicBezTo>
                  <a:pt x="2419" y="434218"/>
                  <a:pt x="4838" y="534609"/>
                  <a:pt x="188685" y="478971"/>
                </a:cubicBezTo>
                <a:cubicBezTo>
                  <a:pt x="372532" y="423333"/>
                  <a:pt x="737808" y="211666"/>
                  <a:pt x="1103085" y="0"/>
                </a:cubicBezTo>
              </a:path>
            </a:pathLst>
          </a:custGeom>
          <a:ln w="76200">
            <a:tailEnd type="stealth" w="lg" len="lg"/>
          </a:ln>
        </p:spPr>
        <p:style>
          <a:lnRef idx="1">
            <a:schemeClr val="accent1"/>
          </a:lnRef>
          <a:fillRef idx="0">
            <a:schemeClr val="accent1"/>
          </a:fillRef>
          <a:effectRef idx="0">
            <a:schemeClr val="accent1"/>
          </a:effectRef>
          <a:fontRef idx="minor">
            <a:schemeClr val="tx1"/>
          </a:fontRef>
        </p:style>
        <p:txBody>
          <a:bodyPr lIns="68159" tIns="34080" rIns="68159" bIns="34080"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diamond(in)">
                                      <p:cBhvr>
                                        <p:cTn id="7" dur="2000"/>
                                        <p:tgtEl>
                                          <p:spTgt spid="4198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amond(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0" y="764704"/>
            <a:ext cx="8782300" cy="5830851"/>
          </a:xfrm>
          <a:prstGeom prst="rect">
            <a:avLst/>
          </a:prstGeom>
          <a:noFill/>
        </p:spPr>
        <p:txBody>
          <a:bodyPr wrap="square" lIns="68603" tIns="34302" rIns="68603" bIns="34302" rtlCol="0">
            <a:spAutoFit/>
          </a:bodyPr>
          <a:lstStyle/>
          <a:p>
            <a:pPr indent="272743">
              <a:lnSpc>
                <a:spcPct val="130000"/>
              </a:lnSpc>
            </a:pPr>
            <a:r>
              <a:rPr lang="zh-CN" altLang="en-US" sz="2400" b="1">
                <a:latin typeface="微软雅黑" panose="020B0503020204020204" pitchFamily="34" charset="-122"/>
                <a:ea typeface="微软雅黑" panose="020B0503020204020204" pitchFamily="34" charset="-122"/>
              </a:rPr>
              <a:t>个</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或</a:t>
            </a:r>
            <a:r>
              <a:rPr lang="en-US" altLang="zh-CN" sz="2400" b="1" dirty="0">
                <a:latin typeface="微软雅黑" panose="020B0503020204020204" pitchFamily="34" charset="-122"/>
                <a:ea typeface="微软雅黑" panose="020B0503020204020204" pitchFamily="34" charset="-122"/>
              </a:rPr>
              <a:t>× 1</a:t>
            </a:r>
            <a:r>
              <a:rPr lang="zh-CN" altLang="en-US" sz="2400" b="1" dirty="0">
                <a:latin typeface="微软雅黑" panose="020B0503020204020204" pitchFamily="34" charset="-122"/>
                <a:ea typeface="微软雅黑" panose="020B0503020204020204" pitchFamily="34" charset="-122"/>
              </a:rPr>
              <a:t>），其他所有信号不管为何值（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）时，译码信号输出全为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；当</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3</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时，译码信号输出全为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；当</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3 </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E</a:t>
            </a:r>
            <a:r>
              <a:rPr lang="en-US" altLang="zh-CN" sz="2400" b="1" baseline="-25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100</a:t>
            </a:r>
            <a:r>
              <a:rPr lang="zh-CN" altLang="en-US" sz="2400" b="1" dirty="0">
                <a:latin typeface="微软雅黑" panose="020B0503020204020204" pitchFamily="34" charset="-122"/>
                <a:ea typeface="微软雅黑" panose="020B0503020204020204" pitchFamily="34" charset="-122"/>
              </a:rPr>
              <a:t>时，每一组编码输入仅对应唯一的译码输出信号有效。根据分析，列出真值表。</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tabLst>
                <a:tab pos="4878839" algn="l"/>
              </a:tabLst>
            </a:pPr>
            <a:r>
              <a:rPr lang="en-US" altLang="zh-CN" sz="2400" b="1" dirty="0">
                <a:latin typeface="微软雅黑" panose="020B0503020204020204" pitchFamily="34" charset="-122"/>
                <a:ea typeface="微软雅黑" panose="020B0503020204020204" pitchFamily="34" charset="-122"/>
              </a:rPr>
              <a:t>③</a:t>
            </a:r>
            <a:r>
              <a:rPr lang="zh-CN" altLang="en-US" sz="2400" b="1" dirty="0">
                <a:latin typeface="微软雅黑" panose="020B0503020204020204" pitchFamily="34" charset="-122"/>
                <a:ea typeface="微软雅黑" panose="020B0503020204020204" pitchFamily="34" charset="-122"/>
              </a:rPr>
              <a:t>根据真值表列出表达式</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tabLst>
                <a:tab pos="4878839" algn="l"/>
              </a:tabLst>
            </a:pPr>
            <a:r>
              <a:rPr lang="zh-CN" altLang="en-US" sz="2400" b="1" dirty="0">
                <a:latin typeface="微软雅黑" panose="020B0503020204020204" pitchFamily="34" charset="-122"/>
                <a:ea typeface="微软雅黑" panose="020B0503020204020204" pitchFamily="34" charset="-122"/>
              </a:rPr>
              <a:t>观察真值表发现，每个译码输出控制信号对应的列中，只有一个数字</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，因此，我们可以求他们反函数的表达式，然后转换为函数的表达式。</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个译码控制信号对应的表达式如下。</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tabLst>
                <a:tab pos="4878839" algn="l"/>
              </a:tabLst>
            </a:pPr>
            <a:endParaRPr lang="en-US" altLang="zh-CN" sz="2400" b="1" dirty="0">
              <a:latin typeface="微软雅黑" panose="020B0503020204020204" pitchFamily="34" charset="-122"/>
              <a:ea typeface="微软雅黑" panose="020B0503020204020204" pitchFamily="34" charset="-122"/>
            </a:endParaRPr>
          </a:p>
          <a:p>
            <a:pPr indent="272743">
              <a:lnSpc>
                <a:spcPct val="130000"/>
              </a:lnSpc>
              <a:tabLst>
                <a:tab pos="4878839" algn="l"/>
              </a:tabLst>
            </a:pPr>
            <a:endParaRPr lang="en-US" altLang="zh-CN" sz="2400" b="1" dirty="0">
              <a:latin typeface="微软雅黑" panose="020B0503020204020204" pitchFamily="34" charset="-122"/>
              <a:ea typeface="微软雅黑" panose="020B0503020204020204" pitchFamily="34" charset="-122"/>
            </a:endParaRPr>
          </a:p>
          <a:p>
            <a:pPr indent="272743">
              <a:lnSpc>
                <a:spcPct val="130000"/>
              </a:lnSpc>
              <a:tabLst>
                <a:tab pos="4878839" algn="l"/>
              </a:tabLst>
            </a:pPr>
            <a:endParaRPr lang="en-US" altLang="zh-CN" sz="2400" b="1">
              <a:latin typeface="微软雅黑" panose="020B0503020204020204" pitchFamily="34" charset="-122"/>
              <a:ea typeface="微软雅黑" panose="020B0503020204020204" pitchFamily="34" charset="-122"/>
            </a:endParaRPr>
          </a:p>
          <a:p>
            <a:pPr indent="272743">
              <a:lnSpc>
                <a:spcPct val="130000"/>
              </a:lnSpc>
              <a:tabLst>
                <a:tab pos="4878839" algn="l"/>
              </a:tabLst>
            </a:pPr>
            <a:r>
              <a:rPr lang="en-US" altLang="zh-CN" sz="2400" b="1">
                <a:latin typeface="微软雅黑" panose="020B0503020204020204" pitchFamily="34" charset="-122"/>
                <a:ea typeface="微软雅黑" panose="020B0503020204020204" pitchFamily="34" charset="-122"/>
              </a:rPr>
              <a:t>④</a:t>
            </a:r>
            <a:r>
              <a:rPr lang="zh-CN" altLang="en-US" sz="2400" b="1" dirty="0">
                <a:latin typeface="微软雅黑" panose="020B0503020204020204" pitchFamily="34" charset="-122"/>
                <a:ea typeface="微软雅黑" panose="020B0503020204020204" pitchFamily="34" charset="-122"/>
              </a:rPr>
              <a:t>画出电路（略）</a:t>
            </a:r>
            <a:endParaRPr lang="en-US" altLang="zh-CN" sz="2400" b="1" dirty="0">
              <a:latin typeface="微软雅黑" panose="020B0503020204020204" pitchFamily="34" charset="-122"/>
              <a:ea typeface="微软雅黑" panose="020B0503020204020204" pitchFamily="34" charset="-122"/>
            </a:endParaRPr>
          </a:p>
        </p:txBody>
      </p:sp>
      <p:pic>
        <p:nvPicPr>
          <p:cNvPr id="41987" name="Picture 3"/>
          <p:cNvPicPr>
            <a:picLocks noChangeAspect="1" noChangeArrowheads="1"/>
          </p:cNvPicPr>
          <p:nvPr/>
        </p:nvPicPr>
        <p:blipFill>
          <a:blip r:embed="rId3" cstate="print"/>
          <a:srcRect/>
          <a:stretch>
            <a:fillRect/>
          </a:stretch>
        </p:blipFill>
        <p:spPr bwMode="auto">
          <a:xfrm>
            <a:off x="539552" y="692696"/>
            <a:ext cx="9144001" cy="5842773"/>
          </a:xfrm>
          <a:prstGeom prst="rect">
            <a:avLst/>
          </a:prstGeom>
          <a:noFill/>
          <a:ln w="9525">
            <a:noFill/>
            <a:miter lim="800000"/>
            <a:headEnd/>
            <a:tailEnd/>
          </a:ln>
          <a:effectLst/>
        </p:spPr>
      </p:pic>
      <p:graphicFrame>
        <p:nvGraphicFramePr>
          <p:cNvPr id="41988" name="Object 11"/>
          <p:cNvGraphicFramePr>
            <a:graphicFrameLocks noChangeAspect="1"/>
          </p:cNvGraphicFramePr>
          <p:nvPr/>
        </p:nvGraphicFramePr>
        <p:xfrm>
          <a:off x="251520" y="4653136"/>
          <a:ext cx="1656184" cy="360040"/>
        </p:xfrm>
        <a:graphic>
          <a:graphicData uri="http://schemas.openxmlformats.org/presentationml/2006/ole">
            <mc:AlternateContent xmlns:mc="http://schemas.openxmlformats.org/markup-compatibility/2006">
              <mc:Choice xmlns:v="urn:schemas-microsoft-com:vml" Requires="v">
                <p:oleObj spid="_x0000_s50354" name="公式" r:id="rId4" imgW="1396394" imgH="266584" progId="Equation.3">
                  <p:embed/>
                </p:oleObj>
              </mc:Choice>
              <mc:Fallback>
                <p:oleObj name="公式" r:id="rId4" imgW="1396394" imgH="266584"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4653136"/>
                        <a:ext cx="165618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9" name="Object 10"/>
          <p:cNvGraphicFramePr>
            <a:graphicFrameLocks noChangeAspect="1"/>
          </p:cNvGraphicFramePr>
          <p:nvPr/>
        </p:nvGraphicFramePr>
        <p:xfrm>
          <a:off x="2123728" y="4653136"/>
          <a:ext cx="1440160" cy="360040"/>
        </p:xfrm>
        <a:graphic>
          <a:graphicData uri="http://schemas.openxmlformats.org/presentationml/2006/ole">
            <mc:AlternateContent xmlns:mc="http://schemas.openxmlformats.org/markup-compatibility/2006">
              <mc:Choice xmlns:v="urn:schemas-microsoft-com:vml" Requires="v">
                <p:oleObj spid="_x0000_s50355" name="公式" r:id="rId6" imgW="1383699" imgH="266584" progId="Equation.3">
                  <p:embed/>
                </p:oleObj>
              </mc:Choice>
              <mc:Fallback>
                <p:oleObj name="公式" r:id="rId6" imgW="1383699" imgH="266584"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3728" y="4653136"/>
                        <a:ext cx="144016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0" name="Object 9"/>
          <p:cNvGraphicFramePr>
            <a:graphicFrameLocks noChangeAspect="1"/>
          </p:cNvGraphicFramePr>
          <p:nvPr/>
        </p:nvGraphicFramePr>
        <p:xfrm>
          <a:off x="3707904" y="4581128"/>
          <a:ext cx="1584176" cy="360040"/>
        </p:xfrm>
        <a:graphic>
          <a:graphicData uri="http://schemas.openxmlformats.org/presentationml/2006/ole">
            <mc:AlternateContent xmlns:mc="http://schemas.openxmlformats.org/markup-compatibility/2006">
              <mc:Choice xmlns:v="urn:schemas-microsoft-com:vml" Requires="v">
                <p:oleObj spid="_x0000_s50356" name="公式" r:id="rId8" imgW="1396394" imgH="266584" progId="Equation.3">
                  <p:embed/>
                </p:oleObj>
              </mc:Choice>
              <mc:Fallback>
                <p:oleObj name="公式" r:id="rId8" imgW="1396394" imgH="266584"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4581128"/>
                        <a:ext cx="158417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1" name="Object 8"/>
          <p:cNvGraphicFramePr>
            <a:graphicFrameLocks noChangeAspect="1"/>
          </p:cNvGraphicFramePr>
          <p:nvPr/>
        </p:nvGraphicFramePr>
        <p:xfrm>
          <a:off x="251520" y="5085184"/>
          <a:ext cx="1584176" cy="360040"/>
        </p:xfrm>
        <a:graphic>
          <a:graphicData uri="http://schemas.openxmlformats.org/presentationml/2006/ole">
            <mc:AlternateContent xmlns:mc="http://schemas.openxmlformats.org/markup-compatibility/2006">
              <mc:Choice xmlns:v="urn:schemas-microsoft-com:vml" Requires="v">
                <p:oleObj spid="_x0000_s50357" name="公式" r:id="rId10" imgW="1383699" imgH="266584" progId="Equation.3">
                  <p:embed/>
                </p:oleObj>
              </mc:Choice>
              <mc:Fallback>
                <p:oleObj name="公式" r:id="rId10" imgW="1383699" imgH="266584"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520" y="5085184"/>
                        <a:ext cx="158417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2" name="Object 7"/>
          <p:cNvGraphicFramePr>
            <a:graphicFrameLocks noChangeAspect="1"/>
          </p:cNvGraphicFramePr>
          <p:nvPr/>
        </p:nvGraphicFramePr>
        <p:xfrm>
          <a:off x="2123728" y="5085184"/>
          <a:ext cx="1368152" cy="360040"/>
        </p:xfrm>
        <a:graphic>
          <a:graphicData uri="http://schemas.openxmlformats.org/presentationml/2006/ole">
            <mc:AlternateContent xmlns:mc="http://schemas.openxmlformats.org/markup-compatibility/2006">
              <mc:Choice xmlns:v="urn:schemas-microsoft-com:vml" Requires="v">
                <p:oleObj spid="_x0000_s50358" name="公式" r:id="rId12" imgW="1396394" imgH="266584" progId="Equation.3">
                  <p:embed/>
                </p:oleObj>
              </mc:Choice>
              <mc:Fallback>
                <p:oleObj name="公式" r:id="rId12" imgW="1396394" imgH="266584"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3728" y="5085184"/>
                        <a:ext cx="1368152"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3" name="Object 6"/>
          <p:cNvGraphicFramePr>
            <a:graphicFrameLocks noChangeAspect="1"/>
          </p:cNvGraphicFramePr>
          <p:nvPr/>
        </p:nvGraphicFramePr>
        <p:xfrm>
          <a:off x="3635896" y="5013176"/>
          <a:ext cx="1512168" cy="355225"/>
        </p:xfrm>
        <a:graphic>
          <a:graphicData uri="http://schemas.openxmlformats.org/presentationml/2006/ole">
            <mc:AlternateContent xmlns:mc="http://schemas.openxmlformats.org/markup-compatibility/2006">
              <mc:Choice xmlns:v="urn:schemas-microsoft-com:vml" Requires="v">
                <p:oleObj spid="_x0000_s50359" name="公式" r:id="rId14" imgW="1396394" imgH="266584" progId="Equation.3">
                  <p:embed/>
                </p:oleObj>
              </mc:Choice>
              <mc:Fallback>
                <p:oleObj name="公式" r:id="rId14" imgW="1396394" imgH="266584"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5896" y="5013176"/>
                        <a:ext cx="1512168" cy="35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4" name="Object 5"/>
          <p:cNvGraphicFramePr>
            <a:graphicFrameLocks noChangeAspect="1"/>
          </p:cNvGraphicFramePr>
          <p:nvPr/>
        </p:nvGraphicFramePr>
        <p:xfrm>
          <a:off x="251520" y="5589240"/>
          <a:ext cx="1584176" cy="360040"/>
        </p:xfrm>
        <a:graphic>
          <a:graphicData uri="http://schemas.openxmlformats.org/presentationml/2006/ole">
            <mc:AlternateContent xmlns:mc="http://schemas.openxmlformats.org/markup-compatibility/2006">
              <mc:Choice xmlns:v="urn:schemas-microsoft-com:vml" Requires="v">
                <p:oleObj spid="_x0000_s50360" name="公式" r:id="rId16" imgW="1396394" imgH="266584" progId="Equation.3">
                  <p:embed/>
                </p:oleObj>
              </mc:Choice>
              <mc:Fallback>
                <p:oleObj name="公式" r:id="rId16" imgW="1396394" imgH="266584" progId="Equation.3">
                  <p:embed/>
                  <p:pic>
                    <p:nvPicPr>
                      <p:cNvPr id="0" name="Object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520" y="5589240"/>
                        <a:ext cx="158417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95" name="Object 4"/>
          <p:cNvGraphicFramePr>
            <a:graphicFrameLocks noChangeAspect="1"/>
          </p:cNvGraphicFramePr>
          <p:nvPr/>
        </p:nvGraphicFramePr>
        <p:xfrm>
          <a:off x="2123728" y="5589240"/>
          <a:ext cx="1512168" cy="360040"/>
        </p:xfrm>
        <a:graphic>
          <a:graphicData uri="http://schemas.openxmlformats.org/presentationml/2006/ole">
            <mc:AlternateContent xmlns:mc="http://schemas.openxmlformats.org/markup-compatibility/2006">
              <mc:Choice xmlns:v="urn:schemas-microsoft-com:vml" Requires="v">
                <p:oleObj spid="_x0000_s50361" name="公式" r:id="rId18" imgW="1396394" imgH="266584" progId="Equation.3">
                  <p:embed/>
                </p:oleObj>
              </mc:Choice>
              <mc:Fallback>
                <p:oleObj name="公式" r:id="rId18" imgW="1396394" imgH="266584" progId="Equation.3">
                  <p:embed/>
                  <p:pic>
                    <p:nvPicPr>
                      <p:cNvPr id="0" name="Object 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23728" y="5589240"/>
                        <a:ext cx="1512168"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diamond(in)">
                                      <p:cBhvr>
                                        <p:cTn id="7" dur="20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0" y="764705"/>
            <a:ext cx="9144000" cy="6264696"/>
          </a:xfrm>
          <a:prstGeom prst="rect">
            <a:avLst/>
          </a:prstGeom>
          <a:noFill/>
        </p:spPr>
        <p:txBody>
          <a:bodyPr wrap="square" lIns="68603" tIns="34302" rIns="68603" bIns="34302" rtlCol="0">
            <a:spAutoFit/>
          </a:bodyPr>
          <a:lstStyle/>
          <a:p>
            <a:pPr indent="272743">
              <a:lnSpc>
                <a:spcPct val="130000"/>
              </a:lnSpc>
            </a:pPr>
            <a:r>
              <a:rPr lang="en-US" altLang="zh-CN" sz="2400" b="1">
                <a:solidFill>
                  <a:srgbClr val="C00000"/>
                </a:solidFill>
                <a:latin typeface="微软雅黑" panose="020B0503020204020204" pitchFamily="34" charset="-122"/>
                <a:ea typeface="微软雅黑" panose="020B0503020204020204" pitchFamily="34" charset="-122"/>
              </a:rPr>
              <a:t>2.</a:t>
            </a:r>
            <a:r>
              <a:rPr lang="zh-CN" altLang="en-US" sz="2400" b="1">
                <a:solidFill>
                  <a:srgbClr val="C00000"/>
                </a:solidFill>
                <a:latin typeface="微软雅黑" panose="020B0503020204020204" pitchFamily="34" charset="-122"/>
                <a:ea typeface="微软雅黑" panose="020B0503020204020204" pitchFamily="34" charset="-122"/>
              </a:rPr>
              <a:t>常用译码设计、扩展与应用</a:t>
            </a:r>
            <a:endParaRPr lang="en-US" altLang="zh-CN" sz="2400" b="1">
              <a:latin typeface="微软雅黑" panose="020B0503020204020204" pitchFamily="34" charset="-122"/>
              <a:ea typeface="微软雅黑" panose="020B0503020204020204" pitchFamily="34" charset="-122"/>
            </a:endParaRPr>
          </a:p>
          <a:p>
            <a:pPr indent="272743">
              <a:lnSpc>
                <a:spcPct val="130000"/>
              </a:lnSpc>
            </a:pPr>
            <a:r>
              <a:rPr lang="en-US" altLang="zh-CN" sz="2400" b="1">
                <a:latin typeface="微软雅黑" panose="020B0503020204020204" pitchFamily="34" charset="-122"/>
                <a:ea typeface="微软雅黑" panose="020B0503020204020204" pitchFamily="34" charset="-122"/>
              </a:rPr>
              <a:t>⑤3</a:t>
            </a:r>
            <a:r>
              <a:rPr lang="zh-CN" altLang="en-US" sz="2400" b="1">
                <a:latin typeface="微软雅黑" panose="020B0503020204020204" pitchFamily="34" charset="-122"/>
                <a:ea typeface="微软雅黑" panose="020B0503020204020204" pitchFamily="34" charset="-122"/>
              </a:rPr>
              <a:t>线</a:t>
            </a:r>
            <a:r>
              <a:rPr lang="en-US" altLang="zh-CN" sz="2400" b="1">
                <a:latin typeface="微软雅黑" panose="020B0503020204020204" pitchFamily="34" charset="-122"/>
                <a:ea typeface="微软雅黑" panose="020B0503020204020204" pitchFamily="34" charset="-122"/>
              </a:rPr>
              <a:t>-8</a:t>
            </a:r>
            <a:r>
              <a:rPr lang="zh-CN" altLang="en-US" sz="2400" b="1">
                <a:latin typeface="微软雅黑" panose="020B0503020204020204" pitchFamily="34" charset="-122"/>
                <a:ea typeface="微软雅黑" panose="020B0503020204020204" pitchFamily="34" charset="-122"/>
              </a:rPr>
              <a:t>线译码器</a:t>
            </a:r>
            <a:r>
              <a:rPr lang="en-US" altLang="zh-CN" sz="2400" b="1">
                <a:latin typeface="微软雅黑" panose="020B0503020204020204" pitchFamily="34" charset="-122"/>
                <a:ea typeface="微软雅黑" panose="020B0503020204020204" pitchFamily="34" charset="-122"/>
              </a:rPr>
              <a:t>74138</a:t>
            </a:r>
            <a:r>
              <a:rPr lang="zh-CN" altLang="en-US" sz="2400" b="1">
                <a:latin typeface="微软雅黑" panose="020B0503020204020204" pitchFamily="34" charset="-122"/>
                <a:ea typeface="微软雅黑" panose="020B0503020204020204" pitchFamily="34" charset="-122"/>
              </a:rPr>
              <a:t>外部特性</a:t>
            </a:r>
            <a:endParaRPr lang="en-US" altLang="zh-CN" sz="2400" b="1">
              <a:latin typeface="微软雅黑" panose="020B0503020204020204" pitchFamily="34" charset="-122"/>
              <a:ea typeface="微软雅黑" panose="020B0503020204020204" pitchFamily="34" charset="-122"/>
            </a:endParaRPr>
          </a:p>
          <a:p>
            <a:pPr indent="272743">
              <a:lnSpc>
                <a:spcPct val="130000"/>
              </a:lnSpc>
            </a:pPr>
            <a:r>
              <a:rPr lang="zh-CN" altLang="en-US" sz="2400" b="1">
                <a:latin typeface="微软雅黑" panose="020B0503020204020204" pitchFamily="34" charset="-122"/>
                <a:ea typeface="微软雅黑" panose="020B0503020204020204" pitchFamily="34" charset="-122"/>
              </a:rPr>
              <a:t>译码器</a:t>
            </a:r>
            <a:r>
              <a:rPr lang="en-US" altLang="zh-CN" sz="2400" b="1">
                <a:latin typeface="微软雅黑" panose="020B0503020204020204" pitchFamily="34" charset="-122"/>
                <a:ea typeface="微软雅黑" panose="020B0503020204020204" pitchFamily="34" charset="-122"/>
              </a:rPr>
              <a:t>74138</a:t>
            </a:r>
            <a:r>
              <a:rPr lang="zh-CN" altLang="en-US" sz="2400" b="1">
                <a:latin typeface="微软雅黑" panose="020B0503020204020204" pitchFamily="34" charset="-122"/>
                <a:ea typeface="微软雅黑" panose="020B0503020204020204" pitchFamily="34" charset="-122"/>
              </a:rPr>
              <a:t>的外部特性模型图如图所示，根据设计分析其外部特性。</a:t>
            </a:r>
            <a:endParaRPr lang="en-US" altLang="zh-CN" sz="2400" b="1">
              <a:latin typeface="微软雅黑" panose="020B0503020204020204" pitchFamily="34" charset="-122"/>
              <a:ea typeface="微软雅黑" panose="020B0503020204020204" pitchFamily="34" charset="-122"/>
            </a:endParaRPr>
          </a:p>
          <a:p>
            <a:pPr indent="272743">
              <a:lnSpc>
                <a:spcPct val="130000"/>
              </a:lnSpc>
            </a:pPr>
            <a:r>
              <a:rPr lang="en-US" altLang="zh-CN" sz="2400" b="1">
                <a:solidFill>
                  <a:srgbClr val="C00000"/>
                </a:solidFill>
                <a:latin typeface="微软雅黑" panose="020B0503020204020204" pitchFamily="34" charset="-122"/>
                <a:ea typeface="微软雅黑" panose="020B0503020204020204" pitchFamily="34" charset="-122"/>
              </a:rPr>
              <a:t>3</a:t>
            </a:r>
            <a:r>
              <a:rPr lang="zh-CN" altLang="en-US" sz="2400" b="1">
                <a:solidFill>
                  <a:srgbClr val="C00000"/>
                </a:solidFill>
                <a:latin typeface="微软雅黑" panose="020B0503020204020204" pitchFamily="34" charset="-122"/>
                <a:ea typeface="微软雅黑" panose="020B0503020204020204" pitchFamily="34" charset="-122"/>
              </a:rPr>
              <a:t>）</a:t>
            </a:r>
            <a:r>
              <a:rPr lang="en-US" altLang="zh-CN" sz="2400" b="1">
                <a:solidFill>
                  <a:srgbClr val="C00000"/>
                </a:solidFill>
                <a:latin typeface="微软雅黑" panose="020B0503020204020204" pitchFamily="34" charset="-122"/>
                <a:ea typeface="微软雅黑" panose="020B0503020204020204" pitchFamily="34" charset="-122"/>
              </a:rPr>
              <a:t>74138</a:t>
            </a:r>
            <a:r>
              <a:rPr lang="zh-CN" altLang="en-US" sz="2400" b="1">
                <a:solidFill>
                  <a:srgbClr val="C00000"/>
                </a:solidFill>
                <a:latin typeface="微软雅黑" panose="020B0503020204020204" pitchFamily="34" charset="-122"/>
                <a:ea typeface="微软雅黑" panose="020B0503020204020204" pitchFamily="34" charset="-122"/>
              </a:rPr>
              <a:t>扩展为</a:t>
            </a:r>
            <a:r>
              <a:rPr lang="en-US" altLang="zh-CN" sz="2400" b="1">
                <a:solidFill>
                  <a:srgbClr val="C00000"/>
                </a:solidFill>
                <a:latin typeface="微软雅黑" panose="020B0503020204020204" pitchFamily="34" charset="-122"/>
                <a:ea typeface="微软雅黑" panose="020B0503020204020204" pitchFamily="34" charset="-122"/>
              </a:rPr>
              <a:t>4</a:t>
            </a:r>
            <a:r>
              <a:rPr lang="zh-CN" altLang="en-US" sz="2400" b="1">
                <a:solidFill>
                  <a:srgbClr val="C00000"/>
                </a:solidFill>
                <a:latin typeface="微软雅黑" panose="020B0503020204020204" pitchFamily="34" charset="-122"/>
                <a:ea typeface="微软雅黑" panose="020B0503020204020204" pitchFamily="34" charset="-122"/>
              </a:rPr>
              <a:t>线</a:t>
            </a:r>
            <a:r>
              <a:rPr lang="en-US" altLang="zh-CN" sz="2400" b="1">
                <a:solidFill>
                  <a:srgbClr val="C00000"/>
                </a:solidFill>
                <a:latin typeface="微软雅黑" panose="020B0503020204020204" pitchFamily="34" charset="-122"/>
                <a:ea typeface="微软雅黑" panose="020B0503020204020204" pitchFamily="34" charset="-122"/>
              </a:rPr>
              <a:t>-16</a:t>
            </a:r>
            <a:r>
              <a:rPr lang="zh-CN" altLang="en-US" sz="2400" b="1">
                <a:solidFill>
                  <a:srgbClr val="C00000"/>
                </a:solidFill>
                <a:latin typeface="微软雅黑" panose="020B0503020204020204" pitchFamily="34" charset="-122"/>
                <a:ea typeface="微软雅黑" panose="020B0503020204020204" pitchFamily="34" charset="-122"/>
              </a:rPr>
              <a:t>线的译码器</a:t>
            </a:r>
            <a:endParaRPr lang="en-US" altLang="zh-CN" sz="2400" b="1">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a:latin typeface="黑体" pitchFamily="49" charset="-122"/>
                <a:ea typeface="黑体" pitchFamily="49" charset="-122"/>
              </a:rPr>
              <a:t>分析：译码器</a:t>
            </a:r>
            <a:r>
              <a:rPr lang="en-US" altLang="zh-CN" sz="2400" b="1">
                <a:latin typeface="黑体" pitchFamily="49" charset="-122"/>
                <a:ea typeface="黑体" pitchFamily="49" charset="-122"/>
              </a:rPr>
              <a:t>74138</a:t>
            </a:r>
            <a:r>
              <a:rPr lang="zh-CN" altLang="en-US" sz="2400" b="1">
                <a:latin typeface="黑体" pitchFamily="49" charset="-122"/>
                <a:ea typeface="黑体" pitchFamily="49" charset="-122"/>
              </a:rPr>
              <a:t>共有</a:t>
            </a:r>
            <a:r>
              <a:rPr lang="en-US" altLang="zh-CN" sz="2400" b="1">
                <a:latin typeface="黑体" pitchFamily="49" charset="-122"/>
                <a:ea typeface="黑体" pitchFamily="49" charset="-122"/>
              </a:rPr>
              <a:t>8</a:t>
            </a:r>
            <a:r>
              <a:rPr lang="zh-CN" altLang="en-US" sz="2400" b="1">
                <a:latin typeface="黑体" pitchFamily="49" charset="-122"/>
                <a:ea typeface="黑体" pitchFamily="49" charset="-122"/>
              </a:rPr>
              <a:t>线译码输出，要实现</a:t>
            </a:r>
            <a:r>
              <a:rPr lang="en-US" altLang="zh-CN" sz="2400" b="1">
                <a:solidFill>
                  <a:srgbClr val="C00000"/>
                </a:solidFill>
                <a:latin typeface="微软雅黑" panose="020B0503020204020204" pitchFamily="34" charset="-122"/>
                <a:ea typeface="微软雅黑" panose="020B0503020204020204" pitchFamily="34" charset="-122"/>
              </a:rPr>
              <a:t>4</a:t>
            </a:r>
            <a:r>
              <a:rPr lang="zh-CN" altLang="en-US" sz="2400" b="1">
                <a:solidFill>
                  <a:srgbClr val="C00000"/>
                </a:solidFill>
                <a:latin typeface="微软雅黑" panose="020B0503020204020204" pitchFamily="34" charset="-122"/>
                <a:ea typeface="微软雅黑" panose="020B0503020204020204" pitchFamily="34" charset="-122"/>
              </a:rPr>
              <a:t>线</a:t>
            </a:r>
            <a:r>
              <a:rPr lang="en-US" altLang="zh-CN" sz="2400" b="1">
                <a:solidFill>
                  <a:srgbClr val="C00000"/>
                </a:solidFill>
                <a:latin typeface="微软雅黑" panose="020B0503020204020204" pitchFamily="34" charset="-122"/>
                <a:ea typeface="微软雅黑" panose="020B0503020204020204" pitchFamily="34" charset="-122"/>
              </a:rPr>
              <a:t>-16</a:t>
            </a:r>
            <a:r>
              <a:rPr lang="zh-CN" altLang="en-US" sz="2400" b="1">
                <a:solidFill>
                  <a:srgbClr val="C00000"/>
                </a:solidFill>
                <a:latin typeface="微软雅黑" panose="020B0503020204020204" pitchFamily="34" charset="-122"/>
                <a:ea typeface="微软雅黑" panose="020B0503020204020204" pitchFamily="34" charset="-122"/>
              </a:rPr>
              <a:t>线的译码器的设计，</a:t>
            </a:r>
            <a:r>
              <a:rPr lang="zh-CN" altLang="en-US" sz="2400" b="1">
                <a:latin typeface="黑体" pitchFamily="49" charset="-122"/>
                <a:ea typeface="黑体" pitchFamily="49" charset="-122"/>
              </a:rPr>
              <a:t>需要两片</a:t>
            </a:r>
            <a:r>
              <a:rPr lang="en-US" altLang="zh-CN" sz="2400" b="1">
                <a:latin typeface="黑体" pitchFamily="49" charset="-122"/>
                <a:ea typeface="黑体" pitchFamily="49" charset="-122"/>
              </a:rPr>
              <a:t>74138</a:t>
            </a:r>
            <a:r>
              <a:rPr lang="zh-CN" altLang="en-US" sz="2400" b="1">
                <a:latin typeface="黑体" pitchFamily="49" charset="-122"/>
                <a:ea typeface="黑体" pitchFamily="49" charset="-122"/>
              </a:rPr>
              <a:t>。假设扩展后的芯片输入为</a:t>
            </a:r>
            <a:r>
              <a:rPr lang="en-US" altLang="zh-CN" sz="2400" b="1">
                <a:latin typeface="黑体" pitchFamily="49" charset="-122"/>
                <a:ea typeface="黑体" pitchFamily="49" charset="-122"/>
              </a:rPr>
              <a:t>B</a:t>
            </a:r>
            <a:r>
              <a:rPr lang="en-US" altLang="zh-CN" sz="2400" b="1" baseline="-25000">
                <a:latin typeface="黑体" pitchFamily="49" charset="-122"/>
                <a:ea typeface="黑体" pitchFamily="49" charset="-122"/>
              </a:rPr>
              <a:t>3</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B</a:t>
            </a:r>
            <a:r>
              <a:rPr lang="en-US" altLang="zh-CN" sz="2400" b="1" baseline="-25000">
                <a:latin typeface="黑体" pitchFamily="49" charset="-122"/>
                <a:ea typeface="黑体" pitchFamily="49" charset="-122"/>
              </a:rPr>
              <a:t>2</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B</a:t>
            </a:r>
            <a:r>
              <a:rPr lang="en-US" altLang="zh-CN" sz="2400" b="1" baseline="-25000">
                <a:latin typeface="黑体" pitchFamily="49" charset="-122"/>
                <a:ea typeface="黑体" pitchFamily="49" charset="-122"/>
              </a:rPr>
              <a:t>1</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B</a:t>
            </a:r>
            <a:r>
              <a:rPr lang="en-US" altLang="zh-CN" sz="2400" b="1" baseline="-25000">
                <a:latin typeface="黑体" pitchFamily="49" charset="-122"/>
                <a:ea typeface="黑体" pitchFamily="49" charset="-122"/>
              </a:rPr>
              <a:t>0</a:t>
            </a:r>
            <a:r>
              <a:rPr lang="zh-CN" altLang="en-US" sz="2400" b="1">
                <a:latin typeface="黑体" pitchFamily="49" charset="-122"/>
                <a:ea typeface="黑体" pitchFamily="49" charset="-122"/>
              </a:rPr>
              <a:t>，利用其为选择某译码器是否译码（选择</a:t>
            </a:r>
            <a:r>
              <a:rPr lang="en-US" altLang="zh-CN" sz="2400" b="1">
                <a:latin typeface="黑体" pitchFamily="49" charset="-122"/>
                <a:ea typeface="黑体" pitchFamily="49" charset="-122"/>
              </a:rPr>
              <a:t>E</a:t>
            </a:r>
            <a:r>
              <a:rPr lang="en-US" altLang="zh-CN" sz="2400" b="1" baseline="-25000">
                <a:latin typeface="黑体" pitchFamily="49" charset="-122"/>
                <a:ea typeface="黑体" pitchFamily="49" charset="-122"/>
              </a:rPr>
              <a:t>2</a:t>
            </a:r>
            <a:r>
              <a:rPr lang="en-US" altLang="zh-CN" sz="2400" b="1">
                <a:latin typeface="黑体" pitchFamily="49" charset="-122"/>
                <a:ea typeface="黑体" pitchFamily="49" charset="-122"/>
              </a:rPr>
              <a:t>E</a:t>
            </a:r>
            <a:r>
              <a:rPr lang="en-US" altLang="zh-CN" sz="2400" b="1" baseline="-25000">
                <a:latin typeface="黑体" pitchFamily="49" charset="-122"/>
                <a:ea typeface="黑体" pitchFamily="49" charset="-122"/>
              </a:rPr>
              <a:t>1</a:t>
            </a:r>
            <a:r>
              <a:rPr lang="zh-CN" altLang="en-US" sz="2400" b="1">
                <a:latin typeface="黑体" pitchFamily="49" charset="-122"/>
                <a:ea typeface="黑体" pitchFamily="49" charset="-122"/>
              </a:rPr>
              <a:t>）的依据。根据译码器输出自低而高的排列原则，低位芯片输出</a:t>
            </a:r>
            <a:r>
              <a:rPr lang="en-US" altLang="zh-CN" sz="2400" b="1">
                <a:latin typeface="黑体" pitchFamily="49" charset="-122"/>
                <a:ea typeface="黑体" pitchFamily="49" charset="-122"/>
              </a:rPr>
              <a:t>Y</a:t>
            </a:r>
            <a:r>
              <a:rPr lang="en-US" altLang="zh-CN" sz="2400" b="1" baseline="-25000">
                <a:latin typeface="黑体" pitchFamily="49" charset="-122"/>
                <a:ea typeface="黑体" pitchFamily="49" charset="-122"/>
              </a:rPr>
              <a:t>0</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Y</a:t>
            </a:r>
            <a:r>
              <a:rPr lang="en-US" altLang="zh-CN" sz="2400" b="1" baseline="-25000">
                <a:latin typeface="黑体" pitchFamily="49" charset="-122"/>
                <a:ea typeface="黑体" pitchFamily="49" charset="-122"/>
              </a:rPr>
              <a:t>7</a:t>
            </a:r>
            <a:r>
              <a:rPr lang="zh-CN" altLang="en-US" sz="2400" b="1">
                <a:latin typeface="黑体" pitchFamily="49" charset="-122"/>
                <a:ea typeface="黑体" pitchFamily="49" charset="-122"/>
              </a:rPr>
              <a:t>，对应</a:t>
            </a:r>
            <a:r>
              <a:rPr lang="en-US" altLang="zh-CN" sz="2400" b="1">
                <a:latin typeface="黑体" pitchFamily="49" charset="-122"/>
                <a:ea typeface="黑体" pitchFamily="49" charset="-122"/>
              </a:rPr>
              <a:t>4</a:t>
            </a:r>
            <a:r>
              <a:rPr lang="zh-CN" altLang="en-US" sz="2400" b="1">
                <a:latin typeface="黑体" pitchFamily="49" charset="-122"/>
                <a:ea typeface="黑体" pitchFamily="49" charset="-122"/>
              </a:rPr>
              <a:t>位输入编码为</a:t>
            </a:r>
            <a:r>
              <a:rPr lang="en-US" altLang="zh-CN" sz="2400" b="1">
                <a:latin typeface="黑体" pitchFamily="49" charset="-122"/>
                <a:ea typeface="黑体" pitchFamily="49" charset="-122"/>
              </a:rPr>
              <a:t>0000</a:t>
            </a:r>
            <a:r>
              <a:rPr lang="zh-CN" altLang="en-US" sz="2400" b="1">
                <a:latin typeface="黑体" pitchFamily="49" charset="-122"/>
                <a:ea typeface="黑体" pitchFamily="49" charset="-122"/>
              </a:rPr>
              <a:t> ～</a:t>
            </a:r>
            <a:r>
              <a:rPr lang="en-US" altLang="zh-CN" sz="2400" b="1">
                <a:latin typeface="黑体" pitchFamily="49" charset="-122"/>
                <a:ea typeface="黑体" pitchFamily="49" charset="-122"/>
              </a:rPr>
              <a:t>0111</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B</a:t>
            </a:r>
            <a:r>
              <a:rPr lang="en-US" altLang="zh-CN" sz="2400" b="1" baseline="-25000">
                <a:latin typeface="黑体" pitchFamily="49" charset="-122"/>
                <a:ea typeface="黑体" pitchFamily="49" charset="-122"/>
              </a:rPr>
              <a:t>3</a:t>
            </a:r>
            <a:r>
              <a:rPr lang="en-US" altLang="zh-CN" sz="2400" b="1">
                <a:latin typeface="黑体" pitchFamily="49" charset="-122"/>
                <a:ea typeface="黑体" pitchFamily="49" charset="-122"/>
              </a:rPr>
              <a:t>=0</a:t>
            </a:r>
            <a:r>
              <a:rPr lang="zh-CN" altLang="en-US" sz="2400" b="1">
                <a:latin typeface="黑体" pitchFamily="49" charset="-122"/>
                <a:ea typeface="黑体" pitchFamily="49" charset="-122"/>
              </a:rPr>
              <a:t>，也就是说</a:t>
            </a:r>
            <a:r>
              <a:rPr lang="en-US" altLang="zh-CN" sz="2400" b="1">
                <a:latin typeface="黑体" pitchFamily="49" charset="-122"/>
                <a:ea typeface="黑体" pitchFamily="49" charset="-122"/>
              </a:rPr>
              <a:t>B</a:t>
            </a:r>
            <a:r>
              <a:rPr lang="en-US" altLang="zh-CN" sz="2400" b="1" baseline="-25000">
                <a:latin typeface="黑体" pitchFamily="49" charset="-122"/>
                <a:ea typeface="黑体" pitchFamily="49" charset="-122"/>
              </a:rPr>
              <a:t>3</a:t>
            </a:r>
            <a:r>
              <a:rPr lang="en-US" altLang="zh-CN" sz="2400" b="1">
                <a:latin typeface="黑体" pitchFamily="49" charset="-122"/>
                <a:ea typeface="黑体" pitchFamily="49" charset="-122"/>
              </a:rPr>
              <a:t>=0 </a:t>
            </a:r>
            <a:r>
              <a:rPr lang="zh-CN" altLang="en-US" sz="2400" b="1">
                <a:latin typeface="黑体" pitchFamily="49" charset="-122"/>
                <a:ea typeface="黑体" pitchFamily="49" charset="-122"/>
              </a:rPr>
              <a:t>时，低位译码器进行译码操作，使能信号</a:t>
            </a:r>
            <a:r>
              <a:rPr lang="en-US" altLang="zh-CN" sz="2400" b="1">
                <a:latin typeface="黑体" pitchFamily="49" charset="-122"/>
                <a:ea typeface="黑体" pitchFamily="49" charset="-122"/>
              </a:rPr>
              <a:t>E</a:t>
            </a:r>
            <a:r>
              <a:rPr lang="en-US" altLang="zh-CN" sz="2400" b="1" baseline="-25000">
                <a:latin typeface="黑体" pitchFamily="49" charset="-122"/>
                <a:ea typeface="黑体" pitchFamily="49" charset="-122"/>
              </a:rPr>
              <a:t>2</a:t>
            </a:r>
            <a:r>
              <a:rPr lang="en-US" altLang="zh-CN" sz="2400" b="1">
                <a:latin typeface="黑体" pitchFamily="49" charset="-122"/>
                <a:ea typeface="黑体" pitchFamily="49" charset="-122"/>
              </a:rPr>
              <a:t>E</a:t>
            </a:r>
            <a:r>
              <a:rPr lang="en-US" altLang="zh-CN" sz="2400" b="1" baseline="-25000">
                <a:latin typeface="黑体" pitchFamily="49" charset="-122"/>
                <a:ea typeface="黑体" pitchFamily="49" charset="-122"/>
              </a:rPr>
              <a:t>1</a:t>
            </a:r>
            <a:r>
              <a:rPr lang="en-US" altLang="zh-CN" sz="2400" b="1">
                <a:latin typeface="黑体" pitchFamily="49" charset="-122"/>
                <a:ea typeface="黑体" pitchFamily="49" charset="-122"/>
              </a:rPr>
              <a:t>=00</a:t>
            </a:r>
            <a:r>
              <a:rPr lang="zh-CN" altLang="en-US" sz="2400" b="1">
                <a:latin typeface="黑体" pitchFamily="49" charset="-122"/>
                <a:ea typeface="黑体" pitchFamily="49" charset="-122"/>
              </a:rPr>
              <a:t>，高位译码器不允许译码，这里设为</a:t>
            </a:r>
            <a:r>
              <a:rPr lang="en-US" altLang="zh-CN" sz="2400" b="1">
                <a:latin typeface="黑体" pitchFamily="49" charset="-122"/>
                <a:ea typeface="黑体" pitchFamily="49" charset="-122"/>
              </a:rPr>
              <a:t>E</a:t>
            </a:r>
            <a:r>
              <a:rPr lang="en-US" altLang="zh-CN" sz="2400" b="1" baseline="-25000">
                <a:latin typeface="黑体" pitchFamily="49" charset="-122"/>
                <a:ea typeface="黑体" pitchFamily="49" charset="-122"/>
              </a:rPr>
              <a:t>2</a:t>
            </a:r>
            <a:r>
              <a:rPr lang="en-US" altLang="zh-CN" sz="2400" b="1">
                <a:latin typeface="黑体" pitchFamily="49" charset="-122"/>
                <a:ea typeface="黑体" pitchFamily="49" charset="-122"/>
              </a:rPr>
              <a:t>E</a:t>
            </a:r>
            <a:r>
              <a:rPr lang="en-US" altLang="zh-CN" sz="2400" b="1" baseline="-25000">
                <a:latin typeface="黑体" pitchFamily="49" charset="-122"/>
                <a:ea typeface="黑体" pitchFamily="49" charset="-122"/>
              </a:rPr>
              <a:t>1</a:t>
            </a:r>
            <a:r>
              <a:rPr lang="en-US" altLang="zh-CN" sz="2400" b="1">
                <a:latin typeface="黑体" pitchFamily="49" charset="-122"/>
                <a:ea typeface="黑体" pitchFamily="49" charset="-122"/>
              </a:rPr>
              <a:t>=10 </a:t>
            </a:r>
            <a:r>
              <a:rPr lang="zh-CN" altLang="en-US" sz="2400" b="1">
                <a:latin typeface="黑体" pitchFamily="49" charset="-122"/>
                <a:ea typeface="黑体" pitchFamily="49" charset="-122"/>
              </a:rPr>
              <a:t>（或</a:t>
            </a:r>
            <a:r>
              <a:rPr lang="en-US" altLang="zh-CN" sz="2400" b="1">
                <a:latin typeface="黑体" pitchFamily="49" charset="-122"/>
                <a:ea typeface="黑体" pitchFamily="49" charset="-122"/>
              </a:rPr>
              <a:t>01</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11</a:t>
            </a:r>
            <a:r>
              <a:rPr lang="zh-CN" altLang="en-US" sz="2400" b="1">
                <a:latin typeface="黑体" pitchFamily="49" charset="-122"/>
                <a:ea typeface="黑体" pitchFamily="49" charset="-122"/>
              </a:rPr>
              <a:t>）；高位译码芯片输出</a:t>
            </a:r>
            <a:r>
              <a:rPr lang="en-US" altLang="zh-CN" sz="2400" b="1">
                <a:latin typeface="黑体" pitchFamily="49" charset="-122"/>
                <a:ea typeface="黑体" pitchFamily="49" charset="-122"/>
              </a:rPr>
              <a:t>Y</a:t>
            </a:r>
            <a:r>
              <a:rPr lang="en-US" altLang="zh-CN" sz="2400" b="1" baseline="-25000">
                <a:latin typeface="黑体" pitchFamily="49" charset="-122"/>
                <a:ea typeface="黑体" pitchFamily="49" charset="-122"/>
              </a:rPr>
              <a:t>8</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Y</a:t>
            </a:r>
            <a:r>
              <a:rPr lang="en-US" altLang="zh-CN" sz="2400" b="1" baseline="-25000">
                <a:latin typeface="黑体" pitchFamily="49" charset="-122"/>
                <a:ea typeface="黑体" pitchFamily="49" charset="-122"/>
              </a:rPr>
              <a:t>15</a:t>
            </a:r>
            <a:r>
              <a:rPr lang="zh-CN" altLang="en-US" sz="2400" b="1">
                <a:latin typeface="黑体" pitchFamily="49" charset="-122"/>
                <a:ea typeface="黑体" pitchFamily="49" charset="-122"/>
              </a:rPr>
              <a:t>，对应</a:t>
            </a:r>
            <a:r>
              <a:rPr lang="en-US" altLang="zh-CN" sz="2400" b="1">
                <a:latin typeface="黑体" pitchFamily="49" charset="-122"/>
                <a:ea typeface="黑体" pitchFamily="49" charset="-122"/>
              </a:rPr>
              <a:t>4</a:t>
            </a:r>
            <a:r>
              <a:rPr lang="zh-CN" altLang="en-US" sz="2400" b="1">
                <a:latin typeface="黑体" pitchFamily="49" charset="-122"/>
                <a:ea typeface="黑体" pitchFamily="49" charset="-122"/>
              </a:rPr>
              <a:t>位输入编码为</a:t>
            </a:r>
            <a:r>
              <a:rPr lang="en-US" altLang="zh-CN" sz="2400" b="1">
                <a:latin typeface="黑体" pitchFamily="49" charset="-122"/>
                <a:ea typeface="黑体" pitchFamily="49" charset="-122"/>
              </a:rPr>
              <a:t>1000</a:t>
            </a:r>
            <a:r>
              <a:rPr lang="zh-CN" altLang="en-US" sz="2400" b="1">
                <a:latin typeface="黑体" pitchFamily="49" charset="-122"/>
                <a:ea typeface="黑体" pitchFamily="49" charset="-122"/>
              </a:rPr>
              <a:t> ～</a:t>
            </a:r>
            <a:r>
              <a:rPr lang="en-US" altLang="zh-CN" sz="2400" b="1">
                <a:latin typeface="黑体" pitchFamily="49" charset="-122"/>
                <a:ea typeface="黑体" pitchFamily="49" charset="-122"/>
              </a:rPr>
              <a:t>1111</a:t>
            </a:r>
            <a:r>
              <a:rPr lang="zh-CN" altLang="en-US" sz="2400" b="1">
                <a:latin typeface="黑体" pitchFamily="49" charset="-122"/>
                <a:ea typeface="黑体" pitchFamily="49" charset="-122"/>
              </a:rPr>
              <a:t>，</a:t>
            </a:r>
            <a:r>
              <a:rPr lang="en-US" altLang="zh-CN" sz="2400" b="1">
                <a:latin typeface="黑体" pitchFamily="49" charset="-122"/>
                <a:ea typeface="黑体" pitchFamily="49" charset="-122"/>
              </a:rPr>
              <a:t>B</a:t>
            </a:r>
            <a:r>
              <a:rPr lang="en-US" altLang="zh-CN" sz="2400" b="1" baseline="-25000">
                <a:latin typeface="黑体" pitchFamily="49" charset="-122"/>
                <a:ea typeface="黑体" pitchFamily="49" charset="-122"/>
              </a:rPr>
              <a:t>3</a:t>
            </a:r>
            <a:r>
              <a:rPr lang="en-US" altLang="zh-CN" sz="2400" b="1">
                <a:latin typeface="黑体" pitchFamily="49" charset="-122"/>
                <a:ea typeface="黑体" pitchFamily="49" charset="-122"/>
              </a:rPr>
              <a:t>=1</a:t>
            </a:r>
            <a:r>
              <a:rPr lang="zh-CN" altLang="en-US" sz="2400" b="1">
                <a:latin typeface="黑体" pitchFamily="49" charset="-122"/>
                <a:ea typeface="黑体" pitchFamily="49" charset="-122"/>
              </a:rPr>
              <a:t>，也就是说</a:t>
            </a:r>
            <a:r>
              <a:rPr lang="en-US" altLang="zh-CN" sz="2400" b="1">
                <a:latin typeface="黑体" pitchFamily="49" charset="-122"/>
                <a:ea typeface="黑体" pitchFamily="49" charset="-122"/>
              </a:rPr>
              <a:t>B</a:t>
            </a:r>
            <a:r>
              <a:rPr lang="en-US" altLang="zh-CN" sz="2400" b="1" baseline="-25000">
                <a:latin typeface="黑体" pitchFamily="49" charset="-122"/>
                <a:ea typeface="黑体" pitchFamily="49" charset="-122"/>
              </a:rPr>
              <a:t>3</a:t>
            </a:r>
            <a:r>
              <a:rPr lang="en-US" altLang="zh-CN" sz="2400" b="1">
                <a:latin typeface="黑体" pitchFamily="49" charset="-122"/>
                <a:ea typeface="黑体" pitchFamily="49" charset="-122"/>
              </a:rPr>
              <a:t>=1 </a:t>
            </a:r>
            <a:r>
              <a:rPr lang="zh-CN" altLang="en-US" sz="2400" b="1">
                <a:latin typeface="黑体" pitchFamily="49" charset="-122"/>
                <a:ea typeface="黑体" pitchFamily="49" charset="-122"/>
              </a:rPr>
              <a:t>时，高位译码器进行译码操作</a:t>
            </a:r>
            <a:endParaRPr lang="en-US" altLang="zh-CN"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107504" y="764704"/>
            <a:ext cx="8782300" cy="6591059"/>
          </a:xfrm>
          <a:prstGeom prst="rect">
            <a:avLst/>
          </a:prstGeom>
          <a:noFill/>
        </p:spPr>
        <p:txBody>
          <a:bodyPr wrap="square" lIns="68603" tIns="34302" rIns="68603" bIns="34302" rtlCol="0">
            <a:spAutoFit/>
          </a:bodyPr>
          <a:lstStyle/>
          <a:p>
            <a:pPr indent="272743">
              <a:lnSpc>
                <a:spcPct val="130000"/>
              </a:lnSpc>
            </a:pPr>
            <a:r>
              <a:rPr lang="zh-CN" altLang="en-US" sz="2400" b="1">
                <a:latin typeface="黑体" pitchFamily="49" charset="-122"/>
                <a:ea typeface="黑体" pitchFamily="49" charset="-122"/>
              </a:rPr>
              <a:t>使</a:t>
            </a:r>
            <a:r>
              <a:rPr lang="zh-CN" altLang="en-US" sz="2400" b="1" dirty="0">
                <a:latin typeface="黑体" pitchFamily="49" charset="-122"/>
                <a:ea typeface="黑体" pitchFamily="49" charset="-122"/>
              </a:rPr>
              <a:t>能信号</a:t>
            </a:r>
            <a:r>
              <a:rPr lang="en-US" altLang="zh-CN" sz="2400" b="1" dirty="0">
                <a:latin typeface="黑体" pitchFamily="49" charset="-122"/>
                <a:ea typeface="黑体" pitchFamily="49" charset="-122"/>
              </a:rPr>
              <a:t>E</a:t>
            </a:r>
            <a:r>
              <a:rPr lang="en-US" altLang="zh-CN" sz="2400" b="1" baseline="-25000" dirty="0">
                <a:latin typeface="黑体" pitchFamily="49" charset="-122"/>
                <a:ea typeface="黑体" pitchFamily="49" charset="-122"/>
              </a:rPr>
              <a:t>2</a:t>
            </a:r>
            <a:r>
              <a:rPr lang="en-US" altLang="zh-CN" sz="2400" b="1" dirty="0">
                <a:latin typeface="黑体" pitchFamily="49" charset="-122"/>
                <a:ea typeface="黑体" pitchFamily="49" charset="-122"/>
              </a:rPr>
              <a:t>E</a:t>
            </a:r>
            <a:r>
              <a:rPr lang="en-US" altLang="zh-CN" sz="2400" b="1" baseline="-25000" dirty="0">
                <a:latin typeface="黑体" pitchFamily="49" charset="-122"/>
                <a:ea typeface="黑体" pitchFamily="49" charset="-122"/>
              </a:rPr>
              <a:t>1</a:t>
            </a:r>
            <a:r>
              <a:rPr lang="en-US" altLang="zh-CN" sz="2400" b="1" dirty="0">
                <a:latin typeface="黑体" pitchFamily="49" charset="-122"/>
                <a:ea typeface="黑体" pitchFamily="49" charset="-122"/>
              </a:rPr>
              <a:t>=00</a:t>
            </a:r>
            <a:r>
              <a:rPr lang="zh-CN" altLang="en-US" sz="2400" b="1" dirty="0">
                <a:latin typeface="黑体" pitchFamily="49" charset="-122"/>
                <a:ea typeface="黑体" pitchFamily="49" charset="-122"/>
              </a:rPr>
              <a:t>，低位译码器不允许译码，这里设为</a:t>
            </a:r>
            <a:r>
              <a:rPr lang="en-US" altLang="zh-CN" sz="2400" b="1" dirty="0">
                <a:latin typeface="黑体" pitchFamily="49" charset="-122"/>
                <a:ea typeface="黑体" pitchFamily="49" charset="-122"/>
              </a:rPr>
              <a:t>E</a:t>
            </a:r>
            <a:r>
              <a:rPr lang="en-US" altLang="zh-CN" sz="2400" b="1" baseline="-25000" dirty="0">
                <a:latin typeface="黑体" pitchFamily="49" charset="-122"/>
                <a:ea typeface="黑体" pitchFamily="49" charset="-122"/>
              </a:rPr>
              <a:t>2</a:t>
            </a:r>
            <a:r>
              <a:rPr lang="en-US" altLang="zh-CN" sz="2400" b="1" dirty="0">
                <a:latin typeface="黑体" pitchFamily="49" charset="-122"/>
                <a:ea typeface="黑体" pitchFamily="49" charset="-122"/>
              </a:rPr>
              <a:t>E</a:t>
            </a:r>
            <a:r>
              <a:rPr lang="en-US" altLang="zh-CN" sz="2400" b="1" baseline="-25000" dirty="0">
                <a:latin typeface="黑体" pitchFamily="49" charset="-122"/>
                <a:ea typeface="黑体" pitchFamily="49" charset="-122"/>
              </a:rPr>
              <a:t>1</a:t>
            </a:r>
            <a:r>
              <a:rPr lang="en-US" altLang="zh-CN" sz="2400" b="1" dirty="0">
                <a:latin typeface="黑体" pitchFamily="49" charset="-122"/>
                <a:ea typeface="黑体" pitchFamily="49" charset="-122"/>
              </a:rPr>
              <a:t>=10 </a:t>
            </a:r>
            <a:r>
              <a:rPr lang="zh-CN" altLang="en-US" sz="2400" b="1" dirty="0">
                <a:latin typeface="黑体" pitchFamily="49" charset="-122"/>
                <a:ea typeface="黑体" pitchFamily="49" charset="-122"/>
              </a:rPr>
              <a:t>（或</a:t>
            </a:r>
            <a:r>
              <a:rPr lang="en-US" altLang="zh-CN" sz="2400" b="1" dirty="0">
                <a:latin typeface="黑体" pitchFamily="49" charset="-122"/>
                <a:ea typeface="黑体" pitchFamily="49" charset="-122"/>
              </a:rPr>
              <a:t>01</a:t>
            </a:r>
            <a:r>
              <a:rPr lang="zh-CN" altLang="en-US" sz="2400" b="1" dirty="0">
                <a:latin typeface="黑体" pitchFamily="49" charset="-122"/>
                <a:ea typeface="黑体" pitchFamily="49" charset="-122"/>
              </a:rPr>
              <a:t>，</a:t>
            </a:r>
            <a:r>
              <a:rPr lang="en-US" altLang="zh-CN" sz="2400" b="1" dirty="0">
                <a:latin typeface="黑体" pitchFamily="49" charset="-122"/>
                <a:ea typeface="黑体" pitchFamily="49" charset="-122"/>
              </a:rPr>
              <a:t>11</a:t>
            </a:r>
            <a:r>
              <a:rPr lang="zh-CN" altLang="en-US" sz="2400" b="1" dirty="0">
                <a:latin typeface="黑体" pitchFamily="49" charset="-122"/>
                <a:ea typeface="黑体" pitchFamily="49" charset="-122"/>
              </a:rPr>
              <a:t>）。根据上述分析，我们可以发现，该扩展就是根据输入</a:t>
            </a:r>
            <a:r>
              <a:rPr lang="en-US" altLang="zh-CN" sz="2400" b="1" dirty="0">
                <a:latin typeface="黑体" pitchFamily="49" charset="-122"/>
                <a:ea typeface="黑体" pitchFamily="49" charset="-122"/>
              </a:rPr>
              <a:t>B</a:t>
            </a:r>
            <a:r>
              <a:rPr lang="en-US" altLang="zh-CN" sz="2400" b="1" baseline="-25000" dirty="0">
                <a:latin typeface="黑体" pitchFamily="49" charset="-122"/>
                <a:ea typeface="黑体" pitchFamily="49" charset="-122"/>
              </a:rPr>
              <a:t>3</a:t>
            </a:r>
            <a:r>
              <a:rPr lang="zh-CN" altLang="en-US" sz="2400" b="1" dirty="0">
                <a:latin typeface="黑体" pitchFamily="49" charset="-122"/>
                <a:ea typeface="黑体" pitchFamily="49" charset="-122"/>
              </a:rPr>
              <a:t>确定两译码器使能信号取值的过程 ，是组合电路的设计过程。设低位译码器的使能信号为</a:t>
            </a:r>
            <a:r>
              <a:rPr lang="en-US" altLang="zh-CN" sz="2400" b="1" dirty="0">
                <a:latin typeface="黑体" pitchFamily="49" charset="-122"/>
                <a:ea typeface="黑体" pitchFamily="49" charset="-122"/>
              </a:rPr>
              <a:t>E</a:t>
            </a:r>
            <a:r>
              <a:rPr lang="en-US" altLang="zh-CN" sz="2400" b="1" baseline="-25000" dirty="0">
                <a:latin typeface="黑体" pitchFamily="49" charset="-122"/>
                <a:ea typeface="黑体" pitchFamily="49" charset="-122"/>
              </a:rPr>
              <a:t>a2</a:t>
            </a:r>
            <a:r>
              <a:rPr lang="zh-CN" altLang="en-US" sz="2400" b="1" dirty="0">
                <a:latin typeface="黑体" pitchFamily="49" charset="-122"/>
                <a:ea typeface="黑体" pitchFamily="49" charset="-122"/>
              </a:rPr>
              <a:t>和</a:t>
            </a:r>
            <a:r>
              <a:rPr lang="en-US" altLang="zh-CN" sz="2400" b="1" dirty="0">
                <a:latin typeface="黑体" pitchFamily="49" charset="-122"/>
                <a:ea typeface="黑体" pitchFamily="49" charset="-122"/>
              </a:rPr>
              <a:t>E</a:t>
            </a:r>
            <a:r>
              <a:rPr lang="en-US" altLang="zh-CN" sz="2400" b="1" baseline="-25000" dirty="0">
                <a:latin typeface="黑体" pitchFamily="49" charset="-122"/>
                <a:ea typeface="黑体" pitchFamily="49" charset="-122"/>
              </a:rPr>
              <a:t>a1</a:t>
            </a:r>
            <a:r>
              <a:rPr lang="zh-CN" altLang="en-US" sz="2400" b="1" dirty="0">
                <a:latin typeface="黑体" pitchFamily="49" charset="-122"/>
                <a:ea typeface="黑体" pitchFamily="49" charset="-122"/>
              </a:rPr>
              <a:t>，高位译码器的使能信号为</a:t>
            </a:r>
            <a:r>
              <a:rPr lang="en-US" altLang="zh-CN" sz="2400" b="1" dirty="0">
                <a:latin typeface="黑体" pitchFamily="49" charset="-122"/>
                <a:ea typeface="黑体" pitchFamily="49" charset="-122"/>
              </a:rPr>
              <a:t>E</a:t>
            </a:r>
            <a:r>
              <a:rPr lang="en-US" altLang="zh-CN" sz="2400" b="1" baseline="-25000" dirty="0">
                <a:latin typeface="黑体" pitchFamily="49" charset="-122"/>
                <a:ea typeface="黑体" pitchFamily="49" charset="-122"/>
              </a:rPr>
              <a:t>b2</a:t>
            </a:r>
            <a:r>
              <a:rPr lang="zh-CN" altLang="en-US" sz="2400" b="1" dirty="0">
                <a:latin typeface="黑体" pitchFamily="49" charset="-122"/>
                <a:ea typeface="黑体" pitchFamily="49" charset="-122"/>
              </a:rPr>
              <a:t>和</a:t>
            </a:r>
            <a:r>
              <a:rPr lang="en-US" altLang="zh-CN" sz="2400" b="1" dirty="0">
                <a:latin typeface="黑体" pitchFamily="49" charset="-122"/>
                <a:ea typeface="黑体" pitchFamily="49" charset="-122"/>
              </a:rPr>
              <a:t>E</a:t>
            </a:r>
            <a:r>
              <a:rPr lang="en-US" altLang="zh-CN" sz="2400" b="1" baseline="-25000" dirty="0">
                <a:latin typeface="黑体" pitchFamily="49" charset="-122"/>
                <a:ea typeface="黑体" pitchFamily="49" charset="-122"/>
              </a:rPr>
              <a:t>b1</a:t>
            </a:r>
            <a:r>
              <a:rPr lang="zh-CN" altLang="en-US" sz="2400" b="1" dirty="0">
                <a:latin typeface="黑体" pitchFamily="49" charset="-122"/>
                <a:ea typeface="黑体" pitchFamily="49" charset="-122"/>
              </a:rPr>
              <a:t>，则真值表为。</a:t>
            </a:r>
            <a:endParaRPr lang="en-US" altLang="zh-CN" sz="2400" b="1" dirty="0">
              <a:latin typeface="黑体" pitchFamily="49" charset="-122"/>
              <a:ea typeface="黑体" pitchFamily="49" charset="-122"/>
            </a:endParaRPr>
          </a:p>
          <a:p>
            <a:pPr indent="272743">
              <a:lnSpc>
                <a:spcPct val="130000"/>
              </a:lnSpc>
            </a:pPr>
            <a:r>
              <a:rPr lang="zh-CN" altLang="en-US" sz="2400" b="1" dirty="0">
                <a:latin typeface="黑体" pitchFamily="49" charset="-122"/>
                <a:ea typeface="黑体" pitchFamily="49" charset="-122"/>
              </a:rPr>
              <a:t>根据真值表列出表达式为：</a:t>
            </a:r>
            <a:endParaRPr lang="en-US" altLang="zh-CN" sz="2400" b="1" dirty="0">
              <a:latin typeface="黑体" pitchFamily="49" charset="-122"/>
              <a:ea typeface="黑体" pitchFamily="49" charset="-122"/>
            </a:endParaRPr>
          </a:p>
          <a:p>
            <a:pPr indent="272743">
              <a:lnSpc>
                <a:spcPct val="130000"/>
              </a:lnSpc>
            </a:pPr>
            <a:r>
              <a:rPr lang="en-US" altLang="zh-CN" sz="2400" b="1" dirty="0">
                <a:latin typeface="黑体" pitchFamily="49" charset="-122"/>
                <a:ea typeface="黑体" pitchFamily="49" charset="-122"/>
              </a:rPr>
              <a:t>                                </a:t>
            </a:r>
          </a:p>
          <a:p>
            <a:pPr indent="272743">
              <a:lnSpc>
                <a:spcPct val="130000"/>
              </a:lnSpc>
            </a:pPr>
            <a:r>
              <a:rPr lang="zh-CN" altLang="en-US" sz="2400" b="1" dirty="0">
                <a:latin typeface="黑体" pitchFamily="49" charset="-122"/>
                <a:ea typeface="黑体" pitchFamily="49" charset="-122"/>
              </a:rPr>
              <a:t>扩展后的逻辑图如图。</a:t>
            </a: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74138</a:t>
            </a:r>
            <a:r>
              <a:rPr lang="zh-CN" altLang="en-US" sz="2400" b="1" dirty="0">
                <a:solidFill>
                  <a:srgbClr val="C00000"/>
                </a:solidFill>
                <a:latin typeface="微软雅黑" panose="020B0503020204020204" pitchFamily="34" charset="-122"/>
                <a:ea typeface="微软雅黑" panose="020B0503020204020204" pitchFamily="34" charset="-122"/>
              </a:rPr>
              <a:t>扩展为</a:t>
            </a:r>
            <a:r>
              <a:rPr lang="en-US" altLang="zh-CN" sz="2400" b="1" dirty="0">
                <a:solidFill>
                  <a:srgbClr val="C00000"/>
                </a:solidFill>
                <a:latin typeface="微软雅黑" panose="020B0503020204020204" pitchFamily="34" charset="-122"/>
                <a:ea typeface="微软雅黑" panose="020B0503020204020204" pitchFamily="34" charset="-122"/>
              </a:rPr>
              <a:t>5</a:t>
            </a:r>
            <a:r>
              <a:rPr lang="zh-CN" altLang="en-US" sz="2400" b="1" dirty="0">
                <a:solidFill>
                  <a:srgbClr val="C00000"/>
                </a:solidFill>
                <a:latin typeface="微软雅黑" panose="020B0503020204020204" pitchFamily="34" charset="-122"/>
                <a:ea typeface="微软雅黑" panose="020B0503020204020204" pitchFamily="34" charset="-122"/>
              </a:rPr>
              <a:t>线</a:t>
            </a:r>
            <a:r>
              <a:rPr lang="en-US" altLang="zh-CN" sz="2400" b="1" dirty="0">
                <a:solidFill>
                  <a:srgbClr val="C00000"/>
                </a:solidFill>
                <a:latin typeface="微软雅黑" panose="020B0503020204020204" pitchFamily="34" charset="-122"/>
                <a:ea typeface="微软雅黑" panose="020B0503020204020204" pitchFamily="34" charset="-122"/>
              </a:rPr>
              <a:t>-32</a:t>
            </a:r>
            <a:r>
              <a:rPr lang="zh-CN" altLang="en-US" sz="2400" b="1" dirty="0">
                <a:solidFill>
                  <a:srgbClr val="C00000"/>
                </a:solidFill>
                <a:latin typeface="微软雅黑" panose="020B0503020204020204" pitchFamily="34" charset="-122"/>
                <a:ea typeface="微软雅黑" panose="020B0503020204020204" pitchFamily="34" charset="-122"/>
              </a:rPr>
              <a:t>线译码器</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t>根据</a:t>
            </a:r>
            <a:r>
              <a:rPr lang="en-US" altLang="zh-CN" sz="2400" b="1" dirty="0"/>
              <a:t>3</a:t>
            </a:r>
            <a:r>
              <a:rPr lang="zh-CN" altLang="en-US" sz="2400" b="1" dirty="0"/>
              <a:t>线</a:t>
            </a:r>
            <a:r>
              <a:rPr lang="en-US" altLang="zh-CN" sz="2400" b="1" dirty="0"/>
              <a:t>-8</a:t>
            </a:r>
            <a:r>
              <a:rPr lang="zh-CN" altLang="en-US" sz="2400" b="1" dirty="0"/>
              <a:t>线译码器的分析设计分析，设输入编码信号为</a:t>
            </a:r>
            <a:r>
              <a:rPr lang="en-US" altLang="zh-CN" sz="2400" b="1" dirty="0"/>
              <a:t>B</a:t>
            </a:r>
            <a:r>
              <a:rPr lang="en-US" altLang="zh-CN" sz="2400" b="1" baseline="-25000" dirty="0"/>
              <a:t>4</a:t>
            </a:r>
            <a:r>
              <a:rPr lang="zh-CN" altLang="en-US" sz="2400" b="1" dirty="0"/>
              <a:t>、</a:t>
            </a:r>
            <a:r>
              <a:rPr lang="en-US" altLang="zh-CN" sz="2400" b="1" dirty="0"/>
              <a:t>B</a:t>
            </a:r>
            <a:r>
              <a:rPr lang="en-US" altLang="zh-CN" sz="2400" b="1" baseline="-25000" dirty="0"/>
              <a:t>3</a:t>
            </a:r>
            <a:r>
              <a:rPr lang="zh-CN" altLang="en-US" sz="2400" b="1" dirty="0"/>
              <a:t>、</a:t>
            </a:r>
            <a:r>
              <a:rPr lang="en-US" altLang="zh-CN" sz="2400" b="1" dirty="0"/>
              <a:t>B</a:t>
            </a:r>
            <a:r>
              <a:rPr lang="en-US" altLang="zh-CN" sz="2400" b="1" baseline="-25000" dirty="0"/>
              <a:t>2</a:t>
            </a:r>
            <a:r>
              <a:rPr lang="zh-CN" altLang="en-US" sz="2400" b="1" dirty="0"/>
              <a:t>、</a:t>
            </a:r>
            <a:r>
              <a:rPr lang="en-US" altLang="zh-CN" sz="2400" b="1" dirty="0"/>
              <a:t>B</a:t>
            </a:r>
            <a:r>
              <a:rPr lang="en-US" altLang="zh-CN" sz="2400" b="1" baseline="-25000" dirty="0"/>
              <a:t>1</a:t>
            </a:r>
            <a:r>
              <a:rPr lang="zh-CN" altLang="en-US" sz="2400" b="1" dirty="0"/>
              <a:t>、</a:t>
            </a:r>
            <a:r>
              <a:rPr lang="en-US" altLang="zh-CN" sz="2400" b="1" dirty="0"/>
              <a:t>B</a:t>
            </a:r>
            <a:r>
              <a:rPr lang="en-US" altLang="zh-CN" sz="2400" b="1" baseline="-25000" dirty="0"/>
              <a:t>0</a:t>
            </a:r>
            <a:r>
              <a:rPr lang="zh-CN" altLang="en-US" sz="2400" b="1" dirty="0"/>
              <a:t>，输出为</a:t>
            </a:r>
            <a:r>
              <a:rPr lang="en-US" altLang="zh-CN" sz="2400" b="1" dirty="0"/>
              <a:t>Y</a:t>
            </a:r>
            <a:r>
              <a:rPr lang="en-US" altLang="zh-CN" sz="2400" b="1" baseline="-25000" dirty="0"/>
              <a:t>0</a:t>
            </a:r>
            <a:r>
              <a:rPr lang="zh-CN" altLang="en-US" sz="2400" b="1" dirty="0"/>
              <a:t>～</a:t>
            </a:r>
            <a:r>
              <a:rPr lang="en-US" altLang="zh-CN" sz="2400" b="1" dirty="0"/>
              <a:t>Y</a:t>
            </a:r>
            <a:r>
              <a:rPr lang="en-US" altLang="zh-CN" sz="2400" b="1" baseline="-25000" dirty="0"/>
              <a:t>31</a:t>
            </a:r>
            <a:r>
              <a:rPr lang="zh-CN" altLang="en-US" sz="2400" b="1" dirty="0"/>
              <a:t>，采用一片</a:t>
            </a:r>
            <a:r>
              <a:rPr lang="en-US" altLang="zh-CN" sz="2400" b="1" dirty="0"/>
              <a:t>2</a:t>
            </a:r>
            <a:r>
              <a:rPr lang="zh-CN" altLang="en-US" sz="2400" b="1" dirty="0"/>
              <a:t>线</a:t>
            </a:r>
            <a:r>
              <a:rPr lang="en-US" altLang="zh-CN" sz="2400" b="1" dirty="0"/>
              <a:t>-4</a:t>
            </a:r>
            <a:r>
              <a:rPr lang="zh-CN" altLang="en-US" sz="2400" b="1" dirty="0"/>
              <a:t>线的译码器</a:t>
            </a:r>
            <a:r>
              <a:rPr lang="en-US" altLang="zh-CN" sz="2400" b="1" dirty="0"/>
              <a:t>74HC139</a:t>
            </a:r>
            <a:r>
              <a:rPr lang="zh-CN" altLang="en-US" sz="2400" b="1" dirty="0"/>
              <a:t>和</a:t>
            </a:r>
            <a:r>
              <a:rPr lang="en-US" altLang="zh-CN" sz="2400" b="1" dirty="0"/>
              <a:t>4</a:t>
            </a:r>
            <a:r>
              <a:rPr lang="zh-CN" altLang="en-US" sz="2400" b="1" dirty="0"/>
              <a:t>片</a:t>
            </a:r>
            <a:r>
              <a:rPr lang="en-US" altLang="zh-CN" sz="2400" b="1" dirty="0"/>
              <a:t>74HC138</a:t>
            </a:r>
            <a:r>
              <a:rPr lang="zh-CN" altLang="en-US" sz="2400" b="1" dirty="0"/>
              <a:t>可扩展</a:t>
            </a:r>
            <a:r>
              <a:rPr lang="en-US" altLang="zh-CN" sz="2400" b="1" dirty="0"/>
              <a:t>5</a:t>
            </a:r>
            <a:r>
              <a:rPr lang="zh-CN" altLang="en-US" sz="2400" b="1" dirty="0"/>
              <a:t>线</a:t>
            </a:r>
            <a:r>
              <a:rPr lang="en-US" altLang="zh-CN" sz="2400" b="1" dirty="0"/>
              <a:t>-32</a:t>
            </a:r>
            <a:r>
              <a:rPr lang="zh-CN" altLang="en-US" sz="2400" b="1" dirty="0"/>
              <a:t>线译码器，把</a:t>
            </a:r>
            <a:r>
              <a:rPr lang="en-US" altLang="zh-CN" sz="2400" b="1" dirty="0"/>
              <a:t>B</a:t>
            </a:r>
            <a:r>
              <a:rPr lang="en-US" altLang="zh-CN" sz="2400" b="1" baseline="-25000" dirty="0"/>
              <a:t>4</a:t>
            </a:r>
            <a:r>
              <a:rPr lang="zh-CN" altLang="en-US" sz="2400" b="1" dirty="0"/>
              <a:t>、</a:t>
            </a:r>
            <a:r>
              <a:rPr lang="en-US" altLang="zh-CN" sz="2400" b="1" dirty="0"/>
              <a:t>B</a:t>
            </a:r>
            <a:r>
              <a:rPr lang="en-US" altLang="zh-CN" sz="2400" b="1" baseline="-25000" dirty="0"/>
              <a:t>3</a:t>
            </a:r>
            <a:r>
              <a:rPr lang="zh-CN" altLang="en-US" sz="2400" b="1" dirty="0"/>
              <a:t>分别作为</a:t>
            </a:r>
            <a:r>
              <a:rPr lang="en-US" altLang="zh-CN" sz="2400" b="1" dirty="0"/>
              <a:t>74HC139</a:t>
            </a:r>
            <a:r>
              <a:rPr lang="zh-CN" altLang="en-US" sz="2400" b="1" dirty="0"/>
              <a:t>的二线输入，</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p:txBody>
      </p:sp>
      <p:pic>
        <p:nvPicPr>
          <p:cNvPr id="43010" name="Picture 2"/>
          <p:cNvPicPr>
            <a:picLocks noChangeAspect="1" noChangeArrowheads="1"/>
          </p:cNvPicPr>
          <p:nvPr/>
        </p:nvPicPr>
        <p:blipFill>
          <a:blip r:embed="rId3" cstate="print"/>
          <a:srcRect/>
          <a:stretch>
            <a:fillRect/>
          </a:stretch>
        </p:blipFill>
        <p:spPr bwMode="auto">
          <a:xfrm>
            <a:off x="6204261" y="883162"/>
            <a:ext cx="2397383" cy="1923522"/>
          </a:xfrm>
          <a:prstGeom prst="rect">
            <a:avLst/>
          </a:prstGeom>
          <a:noFill/>
          <a:ln w="9525">
            <a:noFill/>
            <a:miter lim="800000"/>
            <a:headEnd/>
            <a:tailEnd/>
          </a:ln>
          <a:effectLst/>
        </p:spPr>
      </p:pic>
      <p:graphicFrame>
        <p:nvGraphicFramePr>
          <p:cNvPr id="6" name="表格 5"/>
          <p:cNvGraphicFramePr>
            <a:graphicFrameLocks noGrp="1"/>
          </p:cNvGraphicFramePr>
          <p:nvPr/>
        </p:nvGraphicFramePr>
        <p:xfrm>
          <a:off x="6408294" y="2976406"/>
          <a:ext cx="2474420" cy="1148308"/>
        </p:xfrm>
        <a:graphic>
          <a:graphicData uri="http://schemas.openxmlformats.org/drawingml/2006/table">
            <a:tbl>
              <a:tblPr firstRow="1" bandRow="1">
                <a:tableStyleId>{5C22544A-7EE6-4342-B048-85BDC9FD1C3A}</a:tableStyleId>
              </a:tblPr>
              <a:tblGrid>
                <a:gridCol w="494884">
                  <a:extLst>
                    <a:ext uri="{9D8B030D-6E8A-4147-A177-3AD203B41FA5}">
                      <a16:colId xmlns:a16="http://schemas.microsoft.com/office/drawing/2014/main" xmlns="" val="20000"/>
                    </a:ext>
                  </a:extLst>
                </a:gridCol>
                <a:gridCol w="494884">
                  <a:extLst>
                    <a:ext uri="{9D8B030D-6E8A-4147-A177-3AD203B41FA5}">
                      <a16:colId xmlns:a16="http://schemas.microsoft.com/office/drawing/2014/main" xmlns="" val="20001"/>
                    </a:ext>
                  </a:extLst>
                </a:gridCol>
                <a:gridCol w="494884">
                  <a:extLst>
                    <a:ext uri="{9D8B030D-6E8A-4147-A177-3AD203B41FA5}">
                      <a16:colId xmlns:a16="http://schemas.microsoft.com/office/drawing/2014/main" xmlns="" val="20002"/>
                    </a:ext>
                  </a:extLst>
                </a:gridCol>
                <a:gridCol w="494884">
                  <a:extLst>
                    <a:ext uri="{9D8B030D-6E8A-4147-A177-3AD203B41FA5}">
                      <a16:colId xmlns:a16="http://schemas.microsoft.com/office/drawing/2014/main" xmlns="" val="20003"/>
                    </a:ext>
                  </a:extLst>
                </a:gridCol>
                <a:gridCol w="494884">
                  <a:extLst>
                    <a:ext uri="{9D8B030D-6E8A-4147-A177-3AD203B41FA5}">
                      <a16:colId xmlns:a16="http://schemas.microsoft.com/office/drawing/2014/main" xmlns="" val="20004"/>
                    </a:ext>
                  </a:extLst>
                </a:gridCol>
              </a:tblGrid>
              <a:tr h="543108">
                <a:tc>
                  <a:txBody>
                    <a:bodyPr/>
                    <a:lstStyle/>
                    <a:p>
                      <a:r>
                        <a:rPr lang="en-US" altLang="zh-CN" sz="1500" dirty="0">
                          <a:solidFill>
                            <a:schemeClr val="tx1"/>
                          </a:solidFill>
                        </a:rPr>
                        <a:t>B3</a:t>
                      </a:r>
                      <a:endParaRPr lang="zh-CN" altLang="en-US" sz="1500" dirty="0">
                        <a:solidFill>
                          <a:schemeClr val="tx1"/>
                        </a:solidFill>
                      </a:endParaRPr>
                    </a:p>
                  </a:txBody>
                  <a:tcPr marL="65290" marR="65290" marT="36207" marB="36207"/>
                </a:tc>
                <a:tc>
                  <a:txBody>
                    <a:bodyPr/>
                    <a:lstStyle/>
                    <a:p>
                      <a:r>
                        <a:rPr lang="en-US" altLang="zh-CN" sz="1400" b="1" dirty="0">
                          <a:solidFill>
                            <a:schemeClr val="tx1"/>
                          </a:solidFill>
                          <a:latin typeface="黑体" pitchFamily="49" charset="-122"/>
                          <a:ea typeface="黑体" pitchFamily="49" charset="-122"/>
                        </a:rPr>
                        <a:t>E</a:t>
                      </a:r>
                      <a:r>
                        <a:rPr lang="en-US" altLang="zh-CN" sz="1400" b="1" baseline="-25000" dirty="0">
                          <a:solidFill>
                            <a:schemeClr val="tx1"/>
                          </a:solidFill>
                          <a:latin typeface="黑体" pitchFamily="49" charset="-122"/>
                          <a:ea typeface="黑体" pitchFamily="49" charset="-122"/>
                        </a:rPr>
                        <a:t>a2</a:t>
                      </a:r>
                      <a:endParaRPr lang="zh-CN" altLang="en-US" sz="1500" dirty="0">
                        <a:solidFill>
                          <a:schemeClr val="tx1"/>
                        </a:solidFill>
                      </a:endParaRPr>
                    </a:p>
                  </a:txBody>
                  <a:tcPr marL="65290" marR="65290" marT="36207" marB="36207"/>
                </a:tc>
                <a:tc>
                  <a:txBody>
                    <a:bodyPr/>
                    <a:lstStyle/>
                    <a:p>
                      <a:pPr marL="0" marR="0" indent="0" algn="l" defTabSz="920345" rtl="0" eaLnBrk="1" fontAlgn="auto" latinLnBrk="0" hangingPunct="1">
                        <a:lnSpc>
                          <a:spcPct val="100000"/>
                        </a:lnSpc>
                        <a:spcBef>
                          <a:spcPts val="0"/>
                        </a:spcBef>
                        <a:spcAft>
                          <a:spcPts val="0"/>
                        </a:spcAft>
                        <a:buClrTx/>
                        <a:buSzTx/>
                        <a:buFontTx/>
                        <a:buNone/>
                        <a:tabLst/>
                        <a:defRPr/>
                      </a:pPr>
                      <a:r>
                        <a:rPr lang="en-US" altLang="zh-CN" sz="1600" b="1" dirty="0">
                          <a:solidFill>
                            <a:schemeClr val="tx1"/>
                          </a:solidFill>
                          <a:latin typeface="黑体" pitchFamily="49" charset="-122"/>
                          <a:ea typeface="黑体" pitchFamily="49" charset="-122"/>
                        </a:rPr>
                        <a:t>E</a:t>
                      </a:r>
                      <a:r>
                        <a:rPr lang="en-US" altLang="zh-CN" sz="1600" b="1" baseline="-25000" dirty="0">
                          <a:solidFill>
                            <a:schemeClr val="tx1"/>
                          </a:solidFill>
                          <a:latin typeface="黑体" pitchFamily="49" charset="-122"/>
                          <a:ea typeface="黑体" pitchFamily="49" charset="-122"/>
                        </a:rPr>
                        <a:t>a1</a:t>
                      </a:r>
                      <a:endParaRPr lang="zh-CN" altLang="en-US" sz="1500" dirty="0">
                        <a:solidFill>
                          <a:schemeClr val="tx1"/>
                        </a:solidFill>
                      </a:endParaRPr>
                    </a:p>
                    <a:p>
                      <a:endParaRPr lang="zh-CN" altLang="en-US" sz="1500" dirty="0">
                        <a:solidFill>
                          <a:schemeClr val="tx1"/>
                        </a:solidFill>
                      </a:endParaRPr>
                    </a:p>
                  </a:txBody>
                  <a:tcPr marL="65290" marR="65290" marT="36207" marB="36207"/>
                </a:tc>
                <a:tc>
                  <a:txBody>
                    <a:bodyPr/>
                    <a:lstStyle/>
                    <a:p>
                      <a:r>
                        <a:rPr lang="en-US" altLang="zh-CN" sz="1400" b="1" dirty="0">
                          <a:solidFill>
                            <a:schemeClr val="tx1"/>
                          </a:solidFill>
                          <a:latin typeface="黑体" pitchFamily="49" charset="-122"/>
                          <a:ea typeface="黑体" pitchFamily="49" charset="-122"/>
                        </a:rPr>
                        <a:t>E</a:t>
                      </a:r>
                      <a:r>
                        <a:rPr lang="en-US" altLang="zh-CN" sz="1400" b="1" baseline="-25000" dirty="0">
                          <a:solidFill>
                            <a:schemeClr val="tx1"/>
                          </a:solidFill>
                          <a:latin typeface="黑体" pitchFamily="49" charset="-122"/>
                          <a:ea typeface="黑体" pitchFamily="49" charset="-122"/>
                        </a:rPr>
                        <a:t>b2</a:t>
                      </a:r>
                      <a:endParaRPr lang="zh-CN" altLang="en-US" sz="1500" dirty="0">
                        <a:solidFill>
                          <a:schemeClr val="tx1"/>
                        </a:solidFill>
                      </a:endParaRPr>
                    </a:p>
                  </a:txBody>
                  <a:tcPr marL="65290" marR="65290" marT="36207" marB="36207"/>
                </a:tc>
                <a:tc>
                  <a:txBody>
                    <a:bodyPr/>
                    <a:lstStyle/>
                    <a:p>
                      <a:r>
                        <a:rPr lang="en-US" altLang="zh-CN" sz="1600" b="1" dirty="0">
                          <a:solidFill>
                            <a:schemeClr val="tx1"/>
                          </a:solidFill>
                          <a:latin typeface="黑体" pitchFamily="49" charset="-122"/>
                          <a:ea typeface="黑体" pitchFamily="49" charset="-122"/>
                        </a:rPr>
                        <a:t>E</a:t>
                      </a:r>
                      <a:r>
                        <a:rPr lang="en-US" altLang="zh-CN" sz="1600" b="1" baseline="-25000" dirty="0">
                          <a:solidFill>
                            <a:schemeClr val="tx1"/>
                          </a:solidFill>
                          <a:latin typeface="黑体" pitchFamily="49" charset="-122"/>
                          <a:ea typeface="黑体" pitchFamily="49" charset="-122"/>
                        </a:rPr>
                        <a:t>b1</a:t>
                      </a:r>
                      <a:endParaRPr lang="zh-CN" altLang="en-US" sz="1500" dirty="0">
                        <a:solidFill>
                          <a:schemeClr val="tx1"/>
                        </a:solidFill>
                      </a:endParaRPr>
                    </a:p>
                  </a:txBody>
                  <a:tcPr marL="65290" marR="65290" marT="36207" marB="36207"/>
                </a:tc>
                <a:extLst>
                  <a:ext uri="{0D108BD9-81ED-4DB2-BD59-A6C34878D82A}">
                    <a16:rowId xmlns:a16="http://schemas.microsoft.com/office/drawing/2014/main" xmlns="" val="10000"/>
                  </a:ext>
                </a:extLst>
              </a:tr>
              <a:tr h="301727">
                <a:tc>
                  <a:txBody>
                    <a:bodyPr/>
                    <a:lstStyle/>
                    <a:p>
                      <a:r>
                        <a:rPr lang="en-US" altLang="zh-CN" sz="1500" dirty="0"/>
                        <a:t>0</a:t>
                      </a:r>
                      <a:endParaRPr lang="zh-CN" altLang="en-US" sz="1500" dirty="0"/>
                    </a:p>
                  </a:txBody>
                  <a:tcPr marL="65290" marR="65290" marT="36207" marB="36207"/>
                </a:tc>
                <a:tc>
                  <a:txBody>
                    <a:bodyPr/>
                    <a:lstStyle/>
                    <a:p>
                      <a:r>
                        <a:rPr lang="en-US" altLang="zh-CN" sz="1500" dirty="0"/>
                        <a:t>0</a:t>
                      </a:r>
                      <a:endParaRPr lang="zh-CN" altLang="en-US" sz="1500" dirty="0"/>
                    </a:p>
                  </a:txBody>
                  <a:tcPr marL="65290" marR="65290" marT="36207" marB="36207"/>
                </a:tc>
                <a:tc>
                  <a:txBody>
                    <a:bodyPr/>
                    <a:lstStyle/>
                    <a:p>
                      <a:r>
                        <a:rPr lang="en-US" altLang="zh-CN" sz="1500" dirty="0"/>
                        <a:t>0</a:t>
                      </a:r>
                      <a:endParaRPr lang="zh-CN" altLang="en-US" sz="1500" dirty="0"/>
                    </a:p>
                  </a:txBody>
                  <a:tcPr marL="65290" marR="65290" marT="36207" marB="36207"/>
                </a:tc>
                <a:tc>
                  <a:txBody>
                    <a:bodyPr/>
                    <a:lstStyle/>
                    <a:p>
                      <a:r>
                        <a:rPr lang="en-US" altLang="zh-CN" sz="1500" dirty="0"/>
                        <a:t>1</a:t>
                      </a:r>
                      <a:endParaRPr lang="zh-CN" altLang="en-US" sz="1500" dirty="0"/>
                    </a:p>
                  </a:txBody>
                  <a:tcPr marL="65290" marR="65290" marT="36207" marB="36207"/>
                </a:tc>
                <a:tc>
                  <a:txBody>
                    <a:bodyPr/>
                    <a:lstStyle/>
                    <a:p>
                      <a:r>
                        <a:rPr lang="en-US" altLang="zh-CN" sz="1500" dirty="0"/>
                        <a:t>0</a:t>
                      </a:r>
                      <a:endParaRPr lang="zh-CN" altLang="en-US" sz="1500" dirty="0"/>
                    </a:p>
                  </a:txBody>
                  <a:tcPr marL="65290" marR="65290" marT="36207" marB="36207"/>
                </a:tc>
                <a:extLst>
                  <a:ext uri="{0D108BD9-81ED-4DB2-BD59-A6C34878D82A}">
                    <a16:rowId xmlns:a16="http://schemas.microsoft.com/office/drawing/2014/main" xmlns="" val="10001"/>
                  </a:ext>
                </a:extLst>
              </a:tr>
              <a:tr h="301727">
                <a:tc>
                  <a:txBody>
                    <a:bodyPr/>
                    <a:lstStyle/>
                    <a:p>
                      <a:r>
                        <a:rPr lang="en-US" altLang="zh-CN" sz="1500" dirty="0"/>
                        <a:t>1</a:t>
                      </a:r>
                      <a:endParaRPr lang="zh-CN" altLang="en-US" sz="1500" dirty="0"/>
                    </a:p>
                  </a:txBody>
                  <a:tcPr marL="65290" marR="65290" marT="36207" marB="36207"/>
                </a:tc>
                <a:tc>
                  <a:txBody>
                    <a:bodyPr/>
                    <a:lstStyle/>
                    <a:p>
                      <a:r>
                        <a:rPr lang="en-US" altLang="zh-CN" sz="1500" dirty="0"/>
                        <a:t>1</a:t>
                      </a:r>
                      <a:endParaRPr lang="zh-CN" altLang="en-US" sz="1500" dirty="0"/>
                    </a:p>
                  </a:txBody>
                  <a:tcPr marL="65290" marR="65290" marT="36207" marB="36207"/>
                </a:tc>
                <a:tc>
                  <a:txBody>
                    <a:bodyPr/>
                    <a:lstStyle/>
                    <a:p>
                      <a:r>
                        <a:rPr lang="en-US" altLang="zh-CN" sz="1500" dirty="0"/>
                        <a:t>0</a:t>
                      </a:r>
                      <a:endParaRPr lang="zh-CN" altLang="en-US" sz="1500" dirty="0"/>
                    </a:p>
                  </a:txBody>
                  <a:tcPr marL="65290" marR="65290" marT="36207" marB="36207"/>
                </a:tc>
                <a:tc>
                  <a:txBody>
                    <a:bodyPr/>
                    <a:lstStyle/>
                    <a:p>
                      <a:r>
                        <a:rPr lang="en-US" altLang="zh-CN" sz="1500" dirty="0"/>
                        <a:t>0</a:t>
                      </a:r>
                      <a:endParaRPr lang="zh-CN" altLang="en-US" sz="1500" dirty="0"/>
                    </a:p>
                  </a:txBody>
                  <a:tcPr marL="65290" marR="65290" marT="36207" marB="36207"/>
                </a:tc>
                <a:tc>
                  <a:txBody>
                    <a:bodyPr/>
                    <a:lstStyle/>
                    <a:p>
                      <a:r>
                        <a:rPr lang="en-US" altLang="zh-CN" sz="1500" dirty="0"/>
                        <a:t>0</a:t>
                      </a:r>
                      <a:endParaRPr lang="zh-CN" altLang="en-US" sz="1500" dirty="0"/>
                    </a:p>
                  </a:txBody>
                  <a:tcPr marL="65290" marR="65290" marT="36207" marB="36207"/>
                </a:tc>
                <a:extLst>
                  <a:ext uri="{0D108BD9-81ED-4DB2-BD59-A6C34878D82A}">
                    <a16:rowId xmlns:a16="http://schemas.microsoft.com/office/drawing/2014/main" xmlns="" val="10002"/>
                  </a:ext>
                </a:extLst>
              </a:tr>
            </a:tbl>
          </a:graphicData>
        </a:graphic>
      </p:graphicFrame>
      <p:graphicFrame>
        <p:nvGraphicFramePr>
          <p:cNvPr id="8" name="对象 7"/>
          <p:cNvGraphicFramePr>
            <a:graphicFrameLocks noChangeAspect="1"/>
          </p:cNvGraphicFramePr>
          <p:nvPr/>
        </p:nvGraphicFramePr>
        <p:xfrm>
          <a:off x="539552" y="3645024"/>
          <a:ext cx="3240360" cy="504056"/>
        </p:xfrm>
        <a:graphic>
          <a:graphicData uri="http://schemas.openxmlformats.org/presentationml/2006/ole">
            <mc:AlternateContent xmlns:mc="http://schemas.openxmlformats.org/markup-compatibility/2006">
              <mc:Choice xmlns:v="urn:schemas-microsoft-com:vml" Requires="v">
                <p:oleObj spid="_x0000_s51246" name="公式" r:id="rId4" imgW="1854000" imgH="215640" progId="Equation.3">
                  <p:embed/>
                </p:oleObj>
              </mc:Choice>
              <mc:Fallback>
                <p:oleObj name="公式" r:id="rId4" imgW="1854000" imgH="2156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645024"/>
                        <a:ext cx="324036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1" name="Object 4"/>
          <p:cNvGraphicFramePr>
            <a:graphicFrameLocks noChangeAspect="1"/>
          </p:cNvGraphicFramePr>
          <p:nvPr/>
        </p:nvGraphicFramePr>
        <p:xfrm>
          <a:off x="3491880" y="1700808"/>
          <a:ext cx="2499399" cy="2545838"/>
        </p:xfrm>
        <a:graphic>
          <a:graphicData uri="http://schemas.openxmlformats.org/presentationml/2006/ole">
            <mc:AlternateContent xmlns:mc="http://schemas.openxmlformats.org/markup-compatibility/2006">
              <mc:Choice xmlns:v="urn:schemas-microsoft-com:vml" Requires="v">
                <p:oleObj spid="_x0000_s51247" r:id="rId6" imgW="2710800" imgH="2921659" progId="Visio.Drawing.11">
                  <p:embed/>
                </p:oleObj>
              </mc:Choice>
              <mc:Fallback>
                <p:oleObj r:id="rId6" imgW="2710800" imgH="2921659" progId="Visio.Drawing.11">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1700808"/>
                        <a:ext cx="2499399" cy="254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diamond(in)">
                                      <p:cBhvr>
                                        <p:cTn id="7" dur="2000"/>
                                        <p:tgtEl>
                                          <p:spTgt spid="43010"/>
                                        </p:tgtEl>
                                      </p:cBhvr>
                                    </p:animEffect>
                                  </p:childTnLst>
                                </p:cTn>
                              </p:par>
                              <p:par>
                                <p:cTn id="8" presetID="8" presetClass="entr" presetSubtype="16"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par>
                                <p:cTn id="11" presetID="8" presetClass="entr" presetSubtype="16" fill="hold" nodeType="withEffect">
                                  <p:stCondLst>
                                    <p:cond delay="0"/>
                                  </p:stCondLst>
                                  <p:childTnLst>
                                    <p:set>
                                      <p:cBhvr>
                                        <p:cTn id="12" dur="1" fill="hold">
                                          <p:stCondLst>
                                            <p:cond delay="0"/>
                                          </p:stCondLst>
                                        </p:cTn>
                                        <p:tgtEl>
                                          <p:spTgt spid="43011"/>
                                        </p:tgtEl>
                                        <p:attrNameLst>
                                          <p:attrName>style.visibility</p:attrName>
                                        </p:attrNameLst>
                                      </p:cBhvr>
                                      <p:to>
                                        <p:strVal val="visible"/>
                                      </p:to>
                                    </p:set>
                                    <p:animEffect transition="in" filter="diamond(in)">
                                      <p:cBhvr>
                                        <p:cTn id="13" dur="20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91347" y="38260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180857" y="857244"/>
            <a:ext cx="8782300" cy="6651076"/>
          </a:xfrm>
          <a:prstGeom prst="rect">
            <a:avLst/>
          </a:prstGeom>
          <a:noFill/>
        </p:spPr>
        <p:txBody>
          <a:bodyPr wrap="square" lIns="68603" tIns="34302" rIns="68603" bIns="34302" rtlCol="0">
            <a:spAutoFit/>
          </a:bodyPr>
          <a:lstStyle/>
          <a:p>
            <a:pPr indent="272743">
              <a:lnSpc>
                <a:spcPct val="130000"/>
              </a:lnSpc>
            </a:pP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常用译码设计、扩展与应用</a:t>
            </a:r>
            <a:endParaRPr lang="en-US" altLang="zh-CN" sz="20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000" b="1" dirty="0"/>
              <a:t>译码器的四个输出译码信号分别连接到四个</a:t>
            </a:r>
            <a:r>
              <a:rPr lang="en-US" altLang="zh-CN" sz="2000" b="1" dirty="0"/>
              <a:t>74138</a:t>
            </a:r>
            <a:r>
              <a:rPr lang="zh-CN" altLang="en-US" sz="2000" b="1" dirty="0"/>
              <a:t>的</a:t>
            </a:r>
            <a:r>
              <a:rPr lang="en-US" altLang="zh-CN" sz="2000" b="1" dirty="0"/>
              <a:t>G2AN</a:t>
            </a:r>
            <a:r>
              <a:rPr lang="zh-CN" altLang="en-US" sz="2000" b="1" dirty="0"/>
              <a:t>端作为译码器使能信号，其他连接和前面扩展方法约定相同，参照电路图。</a:t>
            </a:r>
            <a:endParaRPr lang="en-US" altLang="zh-CN" sz="20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000" b="1" dirty="0">
                <a:solidFill>
                  <a:srgbClr val="C00000"/>
                </a:solidFill>
                <a:latin typeface="微软雅黑" panose="020B0503020204020204" pitchFamily="34" charset="-122"/>
                <a:ea typeface="微软雅黑" panose="020B0503020204020204" pitchFamily="34" charset="-122"/>
              </a:rPr>
              <a:t>5</a:t>
            </a:r>
            <a:r>
              <a:rPr lang="zh-CN" altLang="en-US" sz="2000" b="1" dirty="0">
                <a:solidFill>
                  <a:srgbClr val="C00000"/>
                </a:solidFill>
                <a:latin typeface="微软雅黑" panose="020B0503020204020204" pitchFamily="34" charset="-122"/>
                <a:ea typeface="微软雅黑" panose="020B0503020204020204" pitchFamily="34" charset="-122"/>
              </a:rPr>
              <a:t>）针对存储容量增大的译码器扩展（*）</a:t>
            </a:r>
            <a:endParaRPr lang="en-US" altLang="zh-CN" sz="20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）存储单元的模拟结构</a:t>
            </a:r>
            <a:endParaRPr lang="en-US" altLang="zh-CN" sz="2000" b="1" dirty="0">
              <a:latin typeface="微软雅黑" panose="020B0503020204020204" pitchFamily="34" charset="-122"/>
              <a:ea typeface="微软雅黑" panose="020B0503020204020204" pitchFamily="34" charset="-122"/>
            </a:endParaRPr>
          </a:p>
          <a:p>
            <a:pPr indent="272743">
              <a:lnSpc>
                <a:spcPct val="13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）存储器（元件）的工作原理</a:t>
            </a:r>
            <a:endParaRPr lang="en-US" altLang="zh-CN" sz="2000" b="1" dirty="0">
              <a:latin typeface="微软雅黑" panose="020B0503020204020204" pitchFamily="34" charset="-122"/>
              <a:ea typeface="微软雅黑" panose="020B0503020204020204" pitchFamily="34" charset="-122"/>
            </a:endParaRPr>
          </a:p>
          <a:p>
            <a:pPr indent="272743">
              <a:lnSpc>
                <a:spcPct val="13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）存储容量扩大即前置译码器要扩展</a:t>
            </a:r>
            <a:endParaRPr lang="en-US" altLang="zh-CN" sz="2000" b="1" dirty="0">
              <a:latin typeface="微软雅黑" panose="020B0503020204020204" pitchFamily="34" charset="-122"/>
              <a:ea typeface="微软雅黑" panose="020B0503020204020204" pitchFamily="34" charset="-122"/>
            </a:endParaRPr>
          </a:p>
          <a:p>
            <a:pPr indent="272743">
              <a:lnSpc>
                <a:spcPct val="130000"/>
              </a:lnSpc>
            </a:pPr>
            <a:r>
              <a:rPr lang="en-US" altLang="zh-CN" sz="2000" b="1" dirty="0">
                <a:solidFill>
                  <a:srgbClr val="C00000"/>
                </a:solidFill>
                <a:latin typeface="微软雅黑" panose="020B0503020204020204" pitchFamily="34" charset="-122"/>
                <a:ea typeface="微软雅黑" panose="020B0503020204020204" pitchFamily="34" charset="-122"/>
              </a:rPr>
              <a:t>6</a:t>
            </a:r>
            <a:r>
              <a:rPr lang="zh-CN" altLang="en-US" sz="2000" b="1" dirty="0">
                <a:solidFill>
                  <a:srgbClr val="C00000"/>
                </a:solidFill>
                <a:latin typeface="微软雅黑" panose="020B0503020204020204" pitchFamily="34" charset="-122"/>
                <a:ea typeface="微软雅黑" panose="020B0503020204020204" pitchFamily="34" charset="-122"/>
              </a:rPr>
              <a:t>）译码器表示逻辑函数</a:t>
            </a:r>
            <a:endParaRPr lang="en-US" altLang="zh-CN" sz="20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000" b="1" dirty="0">
                <a:latin typeface="微软雅黑" panose="020B0503020204020204" pitchFamily="34" charset="-122"/>
                <a:ea typeface="微软雅黑" panose="020B0503020204020204" pitchFamily="34" charset="-122"/>
              </a:rPr>
              <a:t>参照</a:t>
            </a:r>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线</a:t>
            </a:r>
            <a:r>
              <a:rPr lang="en-US" altLang="zh-CN" sz="2000" b="1" dirty="0">
                <a:latin typeface="微软雅黑" panose="020B0503020204020204" pitchFamily="34" charset="-122"/>
                <a:ea typeface="微软雅黑" panose="020B0503020204020204" pitchFamily="34" charset="-122"/>
              </a:rPr>
              <a:t>-8</a:t>
            </a:r>
            <a:r>
              <a:rPr lang="zh-CN" altLang="en-US" sz="2000" b="1" dirty="0">
                <a:latin typeface="微软雅黑" panose="020B0503020204020204" pitchFamily="34" charset="-122"/>
                <a:ea typeface="微软雅黑" panose="020B0503020204020204" pitchFamily="34" charset="-122"/>
              </a:rPr>
              <a:t>线译码器的输出逻辑表达式，在正常工作情况下，</a:t>
            </a:r>
            <a:r>
              <a:rPr lang="en-US" altLang="zh-CN" sz="2000" b="1" dirty="0">
                <a:latin typeface="微软雅黑" panose="020B0503020204020204" pitchFamily="34" charset="-122"/>
                <a:ea typeface="微软雅黑" panose="020B0503020204020204" pitchFamily="34" charset="-122"/>
              </a:rPr>
              <a:t>E</a:t>
            </a:r>
            <a:r>
              <a:rPr lang="en-US" altLang="zh-CN" sz="2000" b="1" baseline="-25000" dirty="0">
                <a:latin typeface="微软雅黑" panose="020B0503020204020204" pitchFamily="34" charset="-122"/>
                <a:ea typeface="微软雅黑" panose="020B0503020204020204" pitchFamily="34" charset="-122"/>
              </a:rPr>
              <a:t>3</a:t>
            </a:r>
            <a:r>
              <a:rPr lang="en-US" altLang="zh-CN" sz="2000" b="1" dirty="0">
                <a:latin typeface="微软雅黑" panose="020B0503020204020204" pitchFamily="34" charset="-122"/>
                <a:ea typeface="微软雅黑" panose="020B0503020204020204" pitchFamily="34" charset="-122"/>
              </a:rPr>
              <a:t>E</a:t>
            </a:r>
            <a:r>
              <a:rPr lang="en-US" altLang="zh-CN" sz="2000" b="1" baseline="-25000" dirty="0">
                <a:latin typeface="微软雅黑" panose="020B0503020204020204" pitchFamily="34" charset="-122"/>
                <a:ea typeface="微软雅黑" panose="020B0503020204020204" pitchFamily="34" charset="-122"/>
              </a:rPr>
              <a:t>2</a:t>
            </a:r>
            <a:r>
              <a:rPr lang="en-US" altLang="zh-CN" sz="2000" b="1" dirty="0">
                <a:latin typeface="微软雅黑" panose="020B0503020204020204" pitchFamily="34" charset="-122"/>
                <a:ea typeface="微软雅黑" panose="020B0503020204020204" pitchFamily="34" charset="-122"/>
              </a:rPr>
              <a:t>E</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=100</a:t>
            </a:r>
            <a:r>
              <a:rPr lang="zh-CN" altLang="en-US" sz="2000" b="1" dirty="0">
                <a:latin typeface="微软雅黑" panose="020B0503020204020204" pitchFamily="34" charset="-122"/>
                <a:ea typeface="微软雅黑" panose="020B0503020204020204" pitchFamily="34" charset="-122"/>
              </a:rPr>
              <a:t>；将数据带入公式中，则表达式变为</a:t>
            </a:r>
            <a:endParaRPr lang="en-US" altLang="zh-CN" sz="2000" b="1" dirty="0">
              <a:latin typeface="微软雅黑" panose="020B0503020204020204" pitchFamily="34" charset="-122"/>
              <a:ea typeface="微软雅黑" panose="020B0503020204020204" pitchFamily="34" charset="-122"/>
            </a:endParaRPr>
          </a:p>
          <a:p>
            <a:pPr indent="272743">
              <a:lnSpc>
                <a:spcPct val="130000"/>
              </a:lnSpc>
            </a:pPr>
            <a:endParaRPr lang="en-US" altLang="zh-CN" sz="2000" b="1" dirty="0">
              <a:latin typeface="微软雅黑" panose="020B0503020204020204" pitchFamily="34" charset="-122"/>
              <a:ea typeface="微软雅黑" panose="020B0503020204020204" pitchFamily="34" charset="-122"/>
            </a:endParaRPr>
          </a:p>
          <a:p>
            <a:pPr indent="272743">
              <a:lnSpc>
                <a:spcPct val="130000"/>
              </a:lnSpc>
            </a:pPr>
            <a:endParaRPr lang="en-US" altLang="zh-CN" sz="2000" b="1">
              <a:latin typeface="微软雅黑" panose="020B0503020204020204" pitchFamily="34" charset="-122"/>
              <a:ea typeface="微软雅黑" panose="020B0503020204020204" pitchFamily="34" charset="-122"/>
            </a:endParaRPr>
          </a:p>
          <a:p>
            <a:pPr indent="272743">
              <a:lnSpc>
                <a:spcPct val="130000"/>
              </a:lnSpc>
            </a:pPr>
            <a:r>
              <a:rPr lang="en-US" altLang="zh-CN" sz="2000" b="1">
                <a:solidFill>
                  <a:srgbClr val="FF0000"/>
                </a:solidFill>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实例</a:t>
            </a:r>
            <a:r>
              <a:rPr lang="en-US" altLang="zh-CN" sz="2000" b="1" dirty="0">
                <a:solidFill>
                  <a:srgbClr val="FF0000"/>
                </a:solidFill>
                <a:latin typeface="微软雅黑" panose="020B0503020204020204" pitchFamily="34" charset="-122"/>
                <a:ea typeface="微软雅黑" panose="020B0503020204020204" pitchFamily="34" charset="-122"/>
              </a:rPr>
              <a:t>1】</a:t>
            </a:r>
            <a:r>
              <a:rPr lang="zh-CN" altLang="en-US" sz="2000" b="1" dirty="0">
                <a:solidFill>
                  <a:srgbClr val="FF0000"/>
                </a:solidFill>
                <a:latin typeface="微软雅黑" panose="020B0503020204020204" pitchFamily="34" charset="-122"/>
                <a:ea typeface="微软雅黑" panose="020B0503020204020204" pitchFamily="34" charset="-122"/>
              </a:rPr>
              <a:t>用</a:t>
            </a:r>
            <a:r>
              <a:rPr lang="en-US" altLang="zh-CN" sz="2000" b="1" dirty="0">
                <a:solidFill>
                  <a:srgbClr val="FF0000"/>
                </a:solidFill>
                <a:latin typeface="微软雅黑" panose="020B0503020204020204" pitchFamily="34" charset="-122"/>
                <a:ea typeface="微软雅黑" panose="020B0503020204020204" pitchFamily="34" charset="-122"/>
              </a:rPr>
              <a:t>3</a:t>
            </a:r>
            <a:r>
              <a:rPr lang="zh-CN" altLang="en-US" sz="2000" b="1" dirty="0">
                <a:solidFill>
                  <a:srgbClr val="FF0000"/>
                </a:solidFill>
                <a:latin typeface="微软雅黑" panose="020B0503020204020204" pitchFamily="34" charset="-122"/>
                <a:ea typeface="微软雅黑" panose="020B0503020204020204" pitchFamily="34" charset="-122"/>
              </a:rPr>
              <a:t>线</a:t>
            </a:r>
            <a:r>
              <a:rPr lang="en-US" altLang="zh-CN" sz="2000" b="1" dirty="0">
                <a:solidFill>
                  <a:srgbClr val="FF0000"/>
                </a:solidFill>
                <a:latin typeface="微软雅黑" panose="020B0503020204020204" pitchFamily="34" charset="-122"/>
                <a:ea typeface="微软雅黑" panose="020B0503020204020204" pitchFamily="34" charset="-122"/>
              </a:rPr>
              <a:t>-8</a:t>
            </a:r>
            <a:r>
              <a:rPr lang="zh-CN" altLang="en-US" sz="2000" b="1" dirty="0">
                <a:solidFill>
                  <a:srgbClr val="FF0000"/>
                </a:solidFill>
                <a:latin typeface="微软雅黑" panose="020B0503020204020204" pitchFamily="34" charset="-122"/>
                <a:ea typeface="微软雅黑" panose="020B0503020204020204" pitchFamily="34" charset="-122"/>
              </a:rPr>
              <a:t>线译码器实现逻辑表达函数</a:t>
            </a:r>
            <a:r>
              <a:rPr lang="en-US" altLang="zh-CN" sz="2000" b="1" dirty="0">
                <a:solidFill>
                  <a:srgbClr val="FF0000"/>
                </a:solidFill>
                <a:latin typeface="微软雅黑" panose="020B0503020204020204" pitchFamily="34" charset="-122"/>
                <a:ea typeface="微软雅黑" panose="020B0503020204020204" pitchFamily="34" charset="-122"/>
              </a:rPr>
              <a:t>Y=AB+AC</a:t>
            </a:r>
          </a:p>
          <a:p>
            <a:pPr indent="272743">
              <a:lnSpc>
                <a:spcPct val="130000"/>
              </a:lnSpc>
            </a:pPr>
            <a:r>
              <a:rPr lang="zh-CN" altLang="en-US" sz="2000" b="1" dirty="0">
                <a:latin typeface="微软雅黑" panose="020B0503020204020204" pitchFamily="34" charset="-122"/>
                <a:ea typeface="微软雅黑" panose="020B0503020204020204" pitchFamily="34" charset="-122"/>
              </a:rPr>
              <a:t>首先将表达式转化为最小项的表达形式，然后用译码输出信号的反函数代替最小项，最后用摩根定律获得最终表达式并画出逻辑图。</a:t>
            </a:r>
            <a:endParaRPr lang="en-US" altLang="zh-CN" sz="2000" b="1" dirty="0">
              <a:latin typeface="微软雅黑" panose="020B0503020204020204" pitchFamily="34" charset="-122"/>
              <a:ea typeface="微软雅黑" panose="020B0503020204020204" pitchFamily="34" charset="-122"/>
            </a:endParaRPr>
          </a:p>
          <a:p>
            <a:pPr indent="272743">
              <a:lnSpc>
                <a:spcPct val="130000"/>
              </a:lnSpc>
            </a:pPr>
            <a:endParaRPr lang="en-US" altLang="zh-CN" sz="1500"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p:txBody>
      </p:sp>
      <p:graphicFrame>
        <p:nvGraphicFramePr>
          <p:cNvPr id="44034" name="Object 6"/>
          <p:cNvGraphicFramePr>
            <a:graphicFrameLocks noChangeAspect="1"/>
          </p:cNvGraphicFramePr>
          <p:nvPr/>
        </p:nvGraphicFramePr>
        <p:xfrm>
          <a:off x="9468544" y="1484784"/>
          <a:ext cx="5796136" cy="5616624"/>
        </p:xfrm>
        <a:graphic>
          <a:graphicData uri="http://schemas.openxmlformats.org/presentationml/2006/ole">
            <mc:AlternateContent xmlns:mc="http://schemas.openxmlformats.org/markup-compatibility/2006">
              <mc:Choice xmlns:v="urn:schemas-microsoft-com:vml" Requires="v">
                <p:oleObj spid="_x0000_s44100" r:id="rId3" imgW="5495040" imgH="3551118" progId="Visio.Drawing.11">
                  <p:embed/>
                </p:oleObj>
              </mc:Choice>
              <mc:Fallback>
                <p:oleObj r:id="rId3" imgW="5495040" imgH="3551118"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8544" y="1484784"/>
                        <a:ext cx="5796136" cy="5616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任意多边形 4"/>
          <p:cNvSpPr/>
          <p:nvPr/>
        </p:nvSpPr>
        <p:spPr>
          <a:xfrm flipH="1" flipV="1">
            <a:off x="5508102" y="1916830"/>
            <a:ext cx="991179" cy="1440161"/>
          </a:xfrm>
          <a:custGeom>
            <a:avLst/>
            <a:gdLst>
              <a:gd name="connsiteX0" fmla="*/ 331409 w 4409923"/>
              <a:gd name="connsiteY0" fmla="*/ 302382 h 302382"/>
              <a:gd name="connsiteX1" fmla="*/ 679752 w 4409923"/>
              <a:gd name="connsiteY1" fmla="*/ 41124 h 302382"/>
              <a:gd name="connsiteX2" fmla="*/ 4409923 w 4409923"/>
              <a:gd name="connsiteY2" fmla="*/ 55639 h 302382"/>
            </a:gdLst>
            <a:ahLst/>
            <a:cxnLst>
              <a:cxn ang="0">
                <a:pos x="connsiteX0" y="connsiteY0"/>
              </a:cxn>
              <a:cxn ang="0">
                <a:pos x="connsiteX1" y="connsiteY1"/>
              </a:cxn>
              <a:cxn ang="0">
                <a:pos x="connsiteX2" y="connsiteY2"/>
              </a:cxn>
            </a:cxnLst>
            <a:rect l="l" t="t" r="r" b="b"/>
            <a:pathLst>
              <a:path w="4409923" h="302382">
                <a:moveTo>
                  <a:pt x="331409" y="302382"/>
                </a:moveTo>
                <a:cubicBezTo>
                  <a:pt x="165704" y="192315"/>
                  <a:pt x="0" y="82248"/>
                  <a:pt x="679752" y="41124"/>
                </a:cubicBezTo>
                <a:cubicBezTo>
                  <a:pt x="1359504" y="0"/>
                  <a:pt x="2884713" y="27819"/>
                  <a:pt x="4409923" y="55639"/>
                </a:cubicBezTo>
              </a:path>
            </a:pathLst>
          </a:custGeom>
          <a:ln w="76200" cmpd="dbl">
            <a:tailEnd type="stealth" w="lg" len="lg"/>
          </a:ln>
        </p:spPr>
        <p:style>
          <a:lnRef idx="1">
            <a:schemeClr val="accent1"/>
          </a:lnRef>
          <a:fillRef idx="0">
            <a:schemeClr val="accent1"/>
          </a:fillRef>
          <a:effectRef idx="0">
            <a:schemeClr val="accent1"/>
          </a:effectRef>
          <a:fontRef idx="minor">
            <a:schemeClr val="tx1"/>
          </a:fontRef>
        </p:style>
        <p:txBody>
          <a:bodyPr lIns="68159" tIns="34080" rIns="68159" bIns="34080" rtlCol="0" anchor="ctr"/>
          <a:lstStyle/>
          <a:p>
            <a:pPr algn="ctr"/>
            <a:endParaRPr lang="zh-CN" altLang="en-US"/>
          </a:p>
        </p:txBody>
      </p:sp>
      <p:graphicFrame>
        <p:nvGraphicFramePr>
          <p:cNvPr id="6" name="对象 5"/>
          <p:cNvGraphicFramePr>
            <a:graphicFrameLocks noChangeAspect="1"/>
          </p:cNvGraphicFramePr>
          <p:nvPr/>
        </p:nvGraphicFramePr>
        <p:xfrm>
          <a:off x="323528" y="4797152"/>
          <a:ext cx="4824536" cy="792088"/>
        </p:xfrm>
        <a:graphic>
          <a:graphicData uri="http://schemas.openxmlformats.org/presentationml/2006/ole">
            <mc:AlternateContent xmlns:mc="http://schemas.openxmlformats.org/markup-compatibility/2006">
              <mc:Choice xmlns:v="urn:schemas-microsoft-com:vml" Requires="v">
                <p:oleObj spid="_x0000_s44101" name="公式" r:id="rId5" imgW="2781000" imgH="444240" progId="Equation.3">
                  <p:embed/>
                </p:oleObj>
              </mc:Choice>
              <mc:Fallback>
                <p:oleObj name="公式" r:id="rId5" imgW="2781000" imgH="4442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4797152"/>
                        <a:ext cx="4824536" cy="792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5796136" y="2708920"/>
          <a:ext cx="3144489" cy="1196752"/>
        </p:xfrm>
        <a:graphic>
          <a:graphicData uri="http://schemas.openxmlformats.org/presentationml/2006/ole">
            <mc:AlternateContent xmlns:mc="http://schemas.openxmlformats.org/markup-compatibility/2006">
              <mc:Choice xmlns:v="urn:schemas-microsoft-com:vml" Requires="v">
                <p:oleObj spid="_x0000_s44102" name="Equation" r:id="rId7" imgW="2070000" imgH="660240" progId="Equation.DSMT4">
                  <p:embed/>
                </p:oleObj>
              </mc:Choice>
              <mc:Fallback>
                <p:oleObj name="Equation" r:id="rId7" imgW="2070000" imgH="66024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96136" y="2708920"/>
                        <a:ext cx="3144489" cy="11967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p:cNvSpPr/>
          <p:nvPr/>
        </p:nvSpPr>
        <p:spPr>
          <a:xfrm>
            <a:off x="5364088" y="4437112"/>
            <a:ext cx="3528392" cy="1212640"/>
          </a:xfrm>
          <a:prstGeom prst="rect">
            <a:avLst/>
          </a:prstGeom>
        </p:spPr>
        <p:txBody>
          <a:bodyPr wrap="square">
            <a:spAutoFit/>
          </a:bodyPr>
          <a:lstStyle/>
          <a:p>
            <a:pPr indent="272743">
              <a:lnSpc>
                <a:spcPct val="130000"/>
              </a:lnSpc>
            </a:pPr>
            <a:r>
              <a:rPr lang="zh-CN" altLang="en-US" b="1">
                <a:latin typeface="微软雅黑" panose="020B0503020204020204" pitchFamily="34" charset="-122"/>
                <a:ea typeface="微软雅黑" panose="020B0503020204020204" pitchFamily="34" charset="-122"/>
              </a:rPr>
              <a:t>每个译码输出的反函数是一个最小项，所以只要把逻辑函数转化为最小项的表达形式，用译码输出控制信号的反变量进行或运算，即可得逻辑函数的表达式。</a:t>
            </a:r>
            <a:endParaRPr lang="en-US" altLang="zh-CN" b="1" dirty="0">
              <a:latin typeface="微软雅黑" panose="020B0503020204020204" pitchFamily="34" charset="-122"/>
              <a:ea typeface="微软雅黑" panose="020B0503020204020204" pitchFamily="34" charset="-122"/>
            </a:endParaRPr>
          </a:p>
        </p:txBody>
      </p:sp>
      <p:pic>
        <p:nvPicPr>
          <p:cNvPr id="44037" name="Picture 5"/>
          <p:cNvPicPr>
            <a:picLocks noChangeAspect="1" noChangeArrowheads="1"/>
          </p:cNvPicPr>
          <p:nvPr/>
        </p:nvPicPr>
        <p:blipFill>
          <a:blip r:embed="rId9" cstate="print"/>
          <a:srcRect/>
          <a:stretch>
            <a:fillRect/>
          </a:stretch>
        </p:blipFill>
        <p:spPr bwMode="auto">
          <a:xfrm>
            <a:off x="1763688" y="1052736"/>
            <a:ext cx="6984776" cy="547260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4037"/>
                                        </p:tgtEl>
                                        <p:attrNameLst>
                                          <p:attrName>style.visibility</p:attrName>
                                        </p:attrNameLst>
                                      </p:cBhvr>
                                      <p:to>
                                        <p:strVal val="visible"/>
                                      </p:to>
                                    </p:set>
                                    <p:anim calcmode="lin" valueType="num">
                                      <p:cBhvr additive="base">
                                        <p:cTn id="18" dur="500" fill="hold"/>
                                        <p:tgtEl>
                                          <p:spTgt spid="44037"/>
                                        </p:tgtEl>
                                        <p:attrNameLst>
                                          <p:attrName>ppt_x</p:attrName>
                                        </p:attrNameLst>
                                      </p:cBhvr>
                                      <p:tavLst>
                                        <p:tav tm="0">
                                          <p:val>
                                            <p:strVal val="#ppt_x"/>
                                          </p:val>
                                        </p:tav>
                                        <p:tav tm="100000">
                                          <p:val>
                                            <p:strVal val="#ppt_x"/>
                                          </p:val>
                                        </p:tav>
                                      </p:tavLst>
                                    </p:anim>
                                    <p:anim calcmode="lin" valueType="num">
                                      <p:cBhvr additive="base">
                                        <p:cTn id="19" dur="500" fill="hold"/>
                                        <p:tgtEl>
                                          <p:spTgt spid="440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0" y="692696"/>
            <a:ext cx="9144000" cy="6310983"/>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3. 7</a:t>
            </a:r>
            <a:r>
              <a:rPr lang="zh-CN" altLang="en-US" sz="2400" b="1" dirty="0">
                <a:solidFill>
                  <a:srgbClr val="C00000"/>
                </a:solidFill>
                <a:latin typeface="微软雅黑" panose="020B0503020204020204" pitchFamily="34" charset="-122"/>
                <a:ea typeface="微软雅黑" panose="020B0503020204020204" pitchFamily="34" charset="-122"/>
              </a:rPr>
              <a:t>段显示译码器的设计及应用</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1</a:t>
            </a:r>
            <a:r>
              <a:rPr lang="zh-CN" altLang="en-US" sz="2400" b="1" dirty="0">
                <a:solidFill>
                  <a:srgbClr val="C00000"/>
                </a:solidFill>
                <a:latin typeface="微软雅黑" panose="020B0503020204020204" pitchFamily="34" charset="-122"/>
                <a:ea typeface="微软雅黑" panose="020B0503020204020204" pitchFamily="34" charset="-122"/>
              </a:rPr>
              <a:t>）七段数码管的结构</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 在数字系统集成过程中，需要把电路运行的结果直观地显示出来，数字显示电路通常由译码驱动电路和显示器等部分组成。数码显示器是用来显示数字、文字和符号的器件。七段式数字显示器由七段发光二极管组成</a:t>
            </a: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字形状，如图（</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）所示，利用发光二极管发光，可以显示</a:t>
            </a:r>
            <a:r>
              <a:rPr lang="en-US" altLang="zh-CN" sz="2400" b="1" dirty="0">
                <a:latin typeface="微软雅黑" panose="020B0503020204020204" pitchFamily="34" charset="-122"/>
                <a:ea typeface="微软雅黑" panose="020B0503020204020204" pitchFamily="34" charset="-122"/>
              </a:rPr>
              <a:t>0~9</a:t>
            </a:r>
            <a:r>
              <a:rPr lang="zh-CN" altLang="en-US" sz="2400" b="1" dirty="0">
                <a:latin typeface="微软雅黑" panose="020B0503020204020204" pitchFamily="34" charset="-122"/>
                <a:ea typeface="微软雅黑" panose="020B0503020204020204" pitchFamily="34" charset="-122"/>
              </a:rPr>
              <a:t>之间的数字，数字显示图样如图（</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）所示。</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从图（</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）中可以看到，七段数码管对应的输入引脚分别被定义为</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e</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，要显示出图（</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）中的数字，只要把图（</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）中变量对应引脚置为有效电平即可。如果使发光二极管发光的有效的电平为</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，发光二极管的负极全部接地，这种数码管称为共阴极数码管；如果使发光二极管发光的有效的电平为</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，发光二极管的正极全部接高电平，这种数码管称为共阳极数码管。两种数码</a:t>
            </a:r>
            <a:r>
              <a:rPr lang="zh-CN" altLang="en-US" sz="2400" b="1">
                <a:latin typeface="微软雅黑" panose="020B0503020204020204" pitchFamily="34" charset="-122"/>
                <a:ea typeface="微软雅黑" panose="020B0503020204020204" pitchFamily="34" charset="-122"/>
              </a:rPr>
              <a:t>管的</a:t>
            </a:r>
            <a:endParaRPr lang="en-US" altLang="zh-CN" sz="1500" b="1" dirty="0">
              <a:latin typeface="微软雅黑" panose="020B0503020204020204" pitchFamily="34" charset="-122"/>
              <a:ea typeface="微软雅黑" panose="020B0503020204020204" pitchFamily="34" charset="-122"/>
            </a:endParaRPr>
          </a:p>
        </p:txBody>
      </p:sp>
      <p:pic>
        <p:nvPicPr>
          <p:cNvPr id="45059" name="Picture 3"/>
          <p:cNvPicPr>
            <a:picLocks noChangeAspect="1" noChangeArrowheads="1"/>
          </p:cNvPicPr>
          <p:nvPr/>
        </p:nvPicPr>
        <p:blipFill>
          <a:blip r:embed="rId3" cstate="print"/>
          <a:srcRect/>
          <a:stretch>
            <a:fillRect/>
          </a:stretch>
        </p:blipFill>
        <p:spPr bwMode="auto">
          <a:xfrm>
            <a:off x="2987824" y="1052736"/>
            <a:ext cx="4097637" cy="2715561"/>
          </a:xfrm>
          <a:prstGeom prst="rect">
            <a:avLst/>
          </a:prstGeom>
          <a:noFill/>
          <a:ln w="9525">
            <a:noFill/>
            <a:miter lim="800000"/>
            <a:headEnd/>
            <a:tailEnd/>
          </a:ln>
          <a:effectLst/>
        </p:spPr>
      </p:pic>
      <p:pic>
        <p:nvPicPr>
          <p:cNvPr id="45061" name="Picture 5"/>
          <p:cNvPicPr>
            <a:picLocks noChangeAspect="1" noChangeArrowheads="1"/>
          </p:cNvPicPr>
          <p:nvPr/>
        </p:nvPicPr>
        <p:blipFill>
          <a:blip r:embed="rId4" cstate="print"/>
          <a:srcRect/>
          <a:stretch>
            <a:fillRect/>
          </a:stretch>
        </p:blipFill>
        <p:spPr bwMode="auto">
          <a:xfrm>
            <a:off x="6510310" y="4390761"/>
            <a:ext cx="2633690" cy="2467239"/>
          </a:xfrm>
          <a:prstGeom prst="rect">
            <a:avLst/>
          </a:prstGeom>
          <a:noFill/>
          <a:ln w="9525">
            <a:noFill/>
            <a:miter lim="800000"/>
            <a:headEnd/>
            <a:tailEnd/>
          </a:ln>
          <a:effectLst/>
        </p:spPr>
      </p:pic>
      <p:graphicFrame>
        <p:nvGraphicFramePr>
          <p:cNvPr id="45058" name="Object 7"/>
          <p:cNvGraphicFramePr>
            <a:graphicFrameLocks noChangeAspect="1"/>
          </p:cNvGraphicFramePr>
          <p:nvPr/>
        </p:nvGraphicFramePr>
        <p:xfrm>
          <a:off x="1664535" y="6314283"/>
          <a:ext cx="170026" cy="158407"/>
        </p:xfrm>
        <a:graphic>
          <a:graphicData uri="http://schemas.openxmlformats.org/presentationml/2006/ole">
            <mc:AlternateContent xmlns:mc="http://schemas.openxmlformats.org/markup-compatibility/2006">
              <mc:Choice xmlns:v="urn:schemas-microsoft-com:vml" Requires="v">
                <p:oleObj spid="_x0000_s45124" name="公式" r:id="rId5" imgW="241195" imgH="203112" progId="Equation.3">
                  <p:embed/>
                </p:oleObj>
              </mc:Choice>
              <mc:Fallback>
                <p:oleObj name="公式" r:id="rId5" imgW="241195" imgH="203112"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64535" y="6314283"/>
                        <a:ext cx="170026" cy="158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
          <p:cNvGraphicFramePr>
            <a:graphicFrameLocks noChangeAspect="1"/>
          </p:cNvGraphicFramePr>
          <p:nvPr/>
        </p:nvGraphicFramePr>
        <p:xfrm>
          <a:off x="3347804" y="6314283"/>
          <a:ext cx="170026" cy="158407"/>
        </p:xfrm>
        <a:graphic>
          <a:graphicData uri="http://schemas.openxmlformats.org/presentationml/2006/ole">
            <mc:AlternateContent xmlns:mc="http://schemas.openxmlformats.org/markup-compatibility/2006">
              <mc:Choice xmlns:v="urn:schemas-microsoft-com:vml" Requires="v">
                <p:oleObj spid="_x0000_s45125" name="公式" r:id="rId7" imgW="241195" imgH="203112" progId="Equation.3">
                  <p:embed/>
                </p:oleObj>
              </mc:Choice>
              <mc:Fallback>
                <p:oleObj name="公式" r:id="rId7" imgW="241195" imgH="203112" progId="Equation.3">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7804" y="6314283"/>
                        <a:ext cx="170026" cy="158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0" name="Object 7"/>
          <p:cNvGraphicFramePr>
            <a:graphicFrameLocks noChangeAspect="1"/>
          </p:cNvGraphicFramePr>
          <p:nvPr/>
        </p:nvGraphicFramePr>
        <p:xfrm>
          <a:off x="5235106" y="6608470"/>
          <a:ext cx="170026" cy="158407"/>
        </p:xfrm>
        <a:graphic>
          <a:graphicData uri="http://schemas.openxmlformats.org/presentationml/2006/ole">
            <mc:AlternateContent xmlns:mc="http://schemas.openxmlformats.org/markup-compatibility/2006">
              <mc:Choice xmlns:v="urn:schemas-microsoft-com:vml" Requires="v">
                <p:oleObj spid="_x0000_s45126" name="公式" r:id="rId9" imgW="241195" imgH="203112" progId="Equation.3">
                  <p:embed/>
                </p:oleObj>
              </mc:Choice>
              <mc:Fallback>
                <p:oleObj name="公式" r:id="rId9" imgW="241195" imgH="203112"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35106" y="6608470"/>
                        <a:ext cx="170026" cy="158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3" name="图片 12"/>
          <p:cNvPicPr/>
          <p:nvPr/>
        </p:nvPicPr>
        <p:blipFill>
          <a:blip r:embed="rId10" cstate="print"/>
          <a:srcRect/>
          <a:stretch>
            <a:fillRect/>
          </a:stretch>
        </p:blipFill>
        <p:spPr bwMode="auto">
          <a:xfrm>
            <a:off x="7308304" y="1628800"/>
            <a:ext cx="1835696" cy="165618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8" presetClass="entr" presetSubtype="16" fill="hold" nodeType="withEffect">
                                  <p:stCondLst>
                                    <p:cond delay="0"/>
                                  </p:stCondLst>
                                  <p:childTnLst>
                                    <p:set>
                                      <p:cBhvr>
                                        <p:cTn id="10" dur="1" fill="hold">
                                          <p:stCondLst>
                                            <p:cond delay="0"/>
                                          </p:stCondLst>
                                        </p:cTn>
                                        <p:tgtEl>
                                          <p:spTgt spid="45059"/>
                                        </p:tgtEl>
                                        <p:attrNameLst>
                                          <p:attrName>style.visibility</p:attrName>
                                        </p:attrNameLst>
                                      </p:cBhvr>
                                      <p:to>
                                        <p:strVal val="visible"/>
                                      </p:to>
                                    </p:set>
                                    <p:animEffect transition="in" filter="diamond(in)">
                                      <p:cBhvr>
                                        <p:cTn id="11" dur="2000"/>
                                        <p:tgtEl>
                                          <p:spTgt spid="45059"/>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ntr" presetSubtype="16" fill="hold" nodeType="clickEffect">
                                  <p:stCondLst>
                                    <p:cond delay="0"/>
                                  </p:stCondLst>
                                  <p:childTnLst>
                                    <p:set>
                                      <p:cBhvr>
                                        <p:cTn id="15" dur="1" fill="hold">
                                          <p:stCondLst>
                                            <p:cond delay="0"/>
                                          </p:stCondLst>
                                        </p:cTn>
                                        <p:tgtEl>
                                          <p:spTgt spid="45061"/>
                                        </p:tgtEl>
                                        <p:attrNameLst>
                                          <p:attrName>style.visibility</p:attrName>
                                        </p:attrNameLst>
                                      </p:cBhvr>
                                      <p:to>
                                        <p:strVal val="visible"/>
                                      </p:to>
                                    </p:set>
                                    <p:animEffect transition="in" filter="diamond(in)">
                                      <p:cBhvr>
                                        <p:cTn id="16" dur="20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0" y="692696"/>
            <a:ext cx="9144000" cy="6130933"/>
          </a:xfrm>
          <a:prstGeom prst="rect">
            <a:avLst/>
          </a:prstGeom>
          <a:noFill/>
        </p:spPr>
        <p:txBody>
          <a:bodyPr wrap="square" lIns="68603" tIns="34302" rIns="68603" bIns="34302" rtlCol="0">
            <a:spAutoFit/>
          </a:bodyPr>
          <a:lstStyle/>
          <a:p>
            <a:pPr indent="272743">
              <a:lnSpc>
                <a:spcPct val="130000"/>
              </a:lnSpc>
            </a:pPr>
            <a:r>
              <a:rPr lang="zh-CN" altLang="en-US" sz="2400" b="1">
                <a:latin typeface="微软雅黑" panose="020B0503020204020204" pitchFamily="34" charset="-122"/>
                <a:ea typeface="微软雅黑" panose="020B0503020204020204" pitchFamily="34" charset="-122"/>
              </a:rPr>
              <a:t>逻辑图如图。</a:t>
            </a:r>
            <a:endParaRPr lang="en-US" altLang="zh-CN" sz="2400" b="1">
              <a:latin typeface="微软雅黑" panose="020B0503020204020204" pitchFamily="34" charset="-122"/>
              <a:ea typeface="微软雅黑" panose="020B0503020204020204" pitchFamily="34" charset="-122"/>
            </a:endParaRPr>
          </a:p>
          <a:p>
            <a:pPr indent="272743">
              <a:lnSpc>
                <a:spcPct val="130000"/>
              </a:lnSpc>
            </a:pPr>
            <a:r>
              <a:rPr lang="en-US" altLang="zh-CN" sz="2400" b="1">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）七段译码器</a:t>
            </a:r>
            <a:r>
              <a:rPr lang="en-US" altLang="zh-CN" sz="2400" b="1" dirty="0">
                <a:solidFill>
                  <a:srgbClr val="C00000"/>
                </a:solidFill>
                <a:latin typeface="微软雅黑" panose="020B0503020204020204" pitchFamily="34" charset="-122"/>
                <a:ea typeface="微软雅黑" panose="020B0503020204020204" pitchFamily="34" charset="-122"/>
              </a:rPr>
              <a:t>74LS48</a:t>
            </a:r>
            <a:r>
              <a:rPr lang="zh-CN" altLang="en-US" sz="2400" b="1" dirty="0">
                <a:solidFill>
                  <a:srgbClr val="C00000"/>
                </a:solidFill>
                <a:latin typeface="微软雅黑" panose="020B0503020204020204" pitchFamily="34" charset="-122"/>
                <a:ea typeface="微软雅黑" panose="020B0503020204020204" pitchFamily="34" charset="-122"/>
              </a:rPr>
              <a:t>设计</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为了使十进制数能够显示出来，必须设计一个逻辑门，</a:t>
            </a:r>
            <a:r>
              <a:rPr lang="zh-CN" altLang="en-US" sz="2400" b="1">
                <a:latin typeface="微软雅黑" panose="020B0503020204020204" pitchFamily="34" charset="-122"/>
                <a:ea typeface="微软雅黑" panose="020B0503020204020204" pitchFamily="34" charset="-122"/>
              </a:rPr>
              <a:t>根据十进制数输入</a:t>
            </a:r>
            <a:r>
              <a:rPr lang="zh-CN" altLang="en-US" sz="2400" b="1" dirty="0">
                <a:latin typeface="微软雅黑" panose="020B0503020204020204" pitchFamily="34" charset="-122"/>
                <a:ea typeface="微软雅黑" panose="020B0503020204020204" pitchFamily="34" charset="-122"/>
              </a:rPr>
              <a:t>的值确定</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e</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f</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g</a:t>
            </a:r>
            <a:r>
              <a:rPr lang="zh-CN" altLang="en-US" sz="2400" b="1" dirty="0">
                <a:latin typeface="微软雅黑" panose="020B0503020204020204" pitchFamily="34" charset="-122"/>
                <a:ea typeface="微软雅黑" panose="020B0503020204020204" pitchFamily="34" charset="-122"/>
              </a:rPr>
              <a:t>那几个信号有效，</a:t>
            </a:r>
            <a:r>
              <a:rPr lang="zh-CN" altLang="en-US" sz="2400" b="1">
                <a:latin typeface="微软雅黑" panose="020B0503020204020204" pitchFamily="34" charset="-122"/>
                <a:ea typeface="微软雅黑" panose="020B0503020204020204" pitchFamily="34" charset="-122"/>
              </a:rPr>
              <a:t>这里选择高</a:t>
            </a:r>
            <a:r>
              <a:rPr lang="zh-CN" altLang="en-US" sz="2400" b="1" dirty="0">
                <a:latin typeface="微软雅黑" panose="020B0503020204020204" pitchFamily="34" charset="-122"/>
                <a:ea typeface="微软雅黑" panose="020B0503020204020204" pitchFamily="34" charset="-122"/>
              </a:rPr>
              <a:t>电平输出有效，这种元件称为七段译码器。十进制数输入</a:t>
            </a:r>
            <a:r>
              <a:rPr lang="zh-CN" altLang="en-US" sz="2400" b="1">
                <a:latin typeface="微软雅黑" panose="020B0503020204020204" pitchFamily="34" charset="-122"/>
                <a:ea typeface="微软雅黑" panose="020B0503020204020204" pitchFamily="34" charset="-122"/>
              </a:rPr>
              <a:t>以</a:t>
            </a:r>
            <a:r>
              <a:rPr lang="en-US" altLang="zh-CN" sz="2400" b="1">
                <a:latin typeface="微软雅黑" panose="020B0503020204020204" pitchFamily="34" charset="-122"/>
                <a:ea typeface="微软雅黑" panose="020B0503020204020204" pitchFamily="34" charset="-122"/>
              </a:rPr>
              <a:t>8421BCD</a:t>
            </a:r>
            <a:r>
              <a:rPr lang="zh-CN" altLang="en-US" sz="2400" b="1">
                <a:latin typeface="微软雅黑" panose="020B0503020204020204" pitchFamily="34" charset="-122"/>
                <a:ea typeface="微软雅黑" panose="020B0503020204020204" pitchFamily="34" charset="-122"/>
              </a:rPr>
              <a:t>码</a:t>
            </a:r>
            <a:r>
              <a:rPr lang="zh-CN" altLang="en-US" sz="2400" b="1" dirty="0">
                <a:latin typeface="微软雅黑" panose="020B0503020204020204" pitchFamily="34" charset="-122"/>
                <a:ea typeface="微软雅黑" panose="020B0503020204020204" pitchFamily="34" charset="-122"/>
              </a:rPr>
              <a:t>表示，设为</a:t>
            </a:r>
            <a:r>
              <a:rPr lang="en-US" altLang="zh-CN" sz="2400" b="1" dirty="0">
                <a:latin typeface="微软雅黑" panose="020B0503020204020204" pitchFamily="34" charset="-122"/>
                <a:ea typeface="微软雅黑" panose="020B0503020204020204" pitchFamily="34" charset="-122"/>
              </a:rPr>
              <a:t>A</a:t>
            </a:r>
            <a:r>
              <a:rPr lang="en-US" altLang="zh-CN" sz="2400" b="1" baseline="-25000"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a:t>
            </a:r>
            <a:r>
              <a:rPr lang="en-US" altLang="zh-CN" sz="2400" b="1" baseline="-25000"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a:t>
            </a:r>
            <a:r>
              <a:rPr lang="en-US" altLang="zh-CN" sz="2400" b="1" baseline="-25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a:t>
            </a:r>
            <a:r>
              <a:rPr lang="en-US" altLang="zh-CN" sz="2400" b="1" baseline="-25000"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，四个输入引脚，根据图（</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）显示数</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据确定七段译码数据是</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还是</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，如数据输入为</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则</a:t>
            </a:r>
            <a:r>
              <a:rPr lang="en-US" altLang="zh-CN" sz="2400" b="1">
                <a:latin typeface="微软雅黑" panose="020B0503020204020204" pitchFamily="34" charset="-122"/>
                <a:ea typeface="微软雅黑" panose="020B0503020204020204" pitchFamily="34" charset="-122"/>
              </a:rPr>
              <a:t>abcdefg=1111110</a:t>
            </a:r>
            <a:r>
              <a:rPr lang="zh-CN" altLang="en-US" sz="2400" b="1">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同时，设计该元件时，应该增加以下引脚：</a:t>
            </a:r>
            <a:endParaRPr lang="en-US" altLang="zh-CN" sz="2400" b="1" dirty="0">
              <a:latin typeface="微软雅黑" panose="020B0503020204020204" pitchFamily="34" charset="-122"/>
              <a:ea typeface="微软雅黑" panose="020B0503020204020204" pitchFamily="34" charset="-122"/>
            </a:endParaRPr>
          </a:p>
          <a:p>
            <a:pPr>
              <a:lnSpc>
                <a:spcPct val="130000"/>
              </a:lnSpc>
            </a:pPr>
            <a:r>
              <a:rPr lang="zh-CN" altLang="en-US" sz="2400" b="1" dirty="0"/>
              <a:t>（</a:t>
            </a:r>
            <a:r>
              <a:rPr lang="en-US" altLang="zh-CN" sz="2400" b="1" dirty="0"/>
              <a:t>1</a:t>
            </a:r>
            <a:r>
              <a:rPr lang="zh-CN" altLang="en-US" sz="2400" b="1" dirty="0"/>
              <a:t>）试灯输入端      ：低电平有效。当      </a:t>
            </a:r>
            <a:r>
              <a:rPr lang="en-US" altLang="zh-CN" sz="2400" b="1" dirty="0"/>
              <a:t>=0</a:t>
            </a:r>
            <a:r>
              <a:rPr lang="zh-CN" altLang="en-US" sz="2400" b="1" dirty="0"/>
              <a:t>，数码管的七段应全亮，</a:t>
            </a:r>
            <a:r>
              <a:rPr lang="zh-CN" altLang="en-US" sz="2400" b="1"/>
              <a:t>与输入的</a:t>
            </a:r>
            <a:r>
              <a:rPr lang="zh-CN" altLang="en-US" sz="2400" b="1" dirty="0"/>
              <a:t>译码信号无关。本输入端用于测试数码管的好坏，其他情况       </a:t>
            </a:r>
            <a:r>
              <a:rPr lang="en-US" altLang="zh-CN" sz="2400" b="1" dirty="0"/>
              <a:t>=1</a:t>
            </a:r>
            <a:r>
              <a:rPr lang="zh-CN" altLang="en-US" sz="2400" b="1" dirty="0"/>
              <a:t>。 </a:t>
            </a:r>
          </a:p>
          <a:p>
            <a:pPr indent="272743">
              <a:lnSpc>
                <a:spcPct val="130000"/>
              </a:lnSpc>
            </a:pPr>
            <a:endParaRPr lang="en-US" altLang="zh-CN" sz="1500" b="1" dirty="0">
              <a:latin typeface="微软雅黑" panose="020B0503020204020204" pitchFamily="34" charset="-122"/>
              <a:ea typeface="微软雅黑" panose="020B0503020204020204" pitchFamily="34" charset="-122"/>
            </a:endParaRPr>
          </a:p>
        </p:txBody>
      </p:sp>
      <p:graphicFrame>
        <p:nvGraphicFramePr>
          <p:cNvPr id="45058" name="Object 7"/>
          <p:cNvGraphicFramePr>
            <a:graphicFrameLocks noChangeAspect="1"/>
          </p:cNvGraphicFramePr>
          <p:nvPr/>
        </p:nvGraphicFramePr>
        <p:xfrm>
          <a:off x="2411760" y="5085184"/>
          <a:ext cx="360040" cy="288032"/>
        </p:xfrm>
        <a:graphic>
          <a:graphicData uri="http://schemas.openxmlformats.org/presentationml/2006/ole">
            <mc:AlternateContent xmlns:mc="http://schemas.openxmlformats.org/markup-compatibility/2006">
              <mc:Choice xmlns:v="urn:schemas-microsoft-com:vml" Requires="v">
                <p:oleObj spid="_x0000_s53316" name="公式" r:id="rId3" imgW="241195" imgH="203112" progId="Equation.3">
                  <p:embed/>
                </p:oleObj>
              </mc:Choice>
              <mc:Fallback>
                <p:oleObj name="公式" r:id="rId3" imgW="241195" imgH="203112"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5085184"/>
                        <a:ext cx="360040"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7"/>
          <p:cNvGraphicFramePr>
            <a:graphicFrameLocks noChangeAspect="1"/>
          </p:cNvGraphicFramePr>
          <p:nvPr/>
        </p:nvGraphicFramePr>
        <p:xfrm>
          <a:off x="5220072" y="5085184"/>
          <a:ext cx="360040" cy="360040"/>
        </p:xfrm>
        <a:graphic>
          <a:graphicData uri="http://schemas.openxmlformats.org/presentationml/2006/ole">
            <mc:AlternateContent xmlns:mc="http://schemas.openxmlformats.org/markup-compatibility/2006">
              <mc:Choice xmlns:v="urn:schemas-microsoft-com:vml" Requires="v">
                <p:oleObj spid="_x0000_s53317" name="公式" r:id="rId5" imgW="241195" imgH="203112" progId="Equation.3">
                  <p:embed/>
                </p:oleObj>
              </mc:Choice>
              <mc:Fallback>
                <p:oleObj name="公式" r:id="rId5" imgW="241195" imgH="203112"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5085184"/>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0" name="Object 7"/>
          <p:cNvGraphicFramePr>
            <a:graphicFrameLocks noChangeAspect="1"/>
          </p:cNvGraphicFramePr>
          <p:nvPr/>
        </p:nvGraphicFramePr>
        <p:xfrm>
          <a:off x="395536" y="5949280"/>
          <a:ext cx="504056" cy="432048"/>
        </p:xfrm>
        <a:graphic>
          <a:graphicData uri="http://schemas.openxmlformats.org/presentationml/2006/ole">
            <mc:AlternateContent xmlns:mc="http://schemas.openxmlformats.org/markup-compatibility/2006">
              <mc:Choice xmlns:v="urn:schemas-microsoft-com:vml" Requires="v">
                <p:oleObj spid="_x0000_s53318" name="公式" r:id="rId6" imgW="241195" imgH="203112" progId="Equation.3">
                  <p:embed/>
                </p:oleObj>
              </mc:Choice>
              <mc:Fallback>
                <p:oleObj name="公式" r:id="rId6" imgW="241195" imgH="203112"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5949280"/>
                        <a:ext cx="504056"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180857" y="857244"/>
            <a:ext cx="8782300" cy="5156179"/>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3. 7</a:t>
            </a:r>
            <a:r>
              <a:rPr lang="zh-CN" altLang="en-US" sz="2400" b="1" dirty="0">
                <a:solidFill>
                  <a:srgbClr val="C00000"/>
                </a:solidFill>
                <a:latin typeface="微软雅黑" panose="020B0503020204020204" pitchFamily="34" charset="-122"/>
                <a:ea typeface="微软雅黑" panose="020B0503020204020204" pitchFamily="34" charset="-122"/>
              </a:rPr>
              <a:t>段显示译码器的设计及应用</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2</a:t>
            </a:r>
            <a:r>
              <a:rPr lang="zh-CN" altLang="en-US" sz="2400" b="1" dirty="0">
                <a:solidFill>
                  <a:srgbClr val="C00000"/>
                </a:solidFill>
                <a:latin typeface="微软雅黑" panose="020B0503020204020204" pitchFamily="34" charset="-122"/>
                <a:ea typeface="微软雅黑" panose="020B0503020204020204" pitchFamily="34" charset="-122"/>
              </a:rPr>
              <a:t>）七段译码器</a:t>
            </a:r>
            <a:r>
              <a:rPr lang="en-US" altLang="zh-CN" sz="2400" b="1" dirty="0">
                <a:solidFill>
                  <a:srgbClr val="C00000"/>
                </a:solidFill>
                <a:latin typeface="微软雅黑" panose="020B0503020204020204" pitchFamily="34" charset="-122"/>
                <a:ea typeface="微软雅黑" panose="020B0503020204020204" pitchFamily="34" charset="-122"/>
              </a:rPr>
              <a:t>74LS48</a:t>
            </a:r>
            <a:r>
              <a:rPr lang="zh-CN" altLang="en-US" sz="2400" b="1" dirty="0">
                <a:solidFill>
                  <a:srgbClr val="C00000"/>
                </a:solidFill>
                <a:latin typeface="微软雅黑" panose="020B0503020204020204" pitchFamily="34" charset="-122"/>
                <a:ea typeface="微软雅黑" panose="020B0503020204020204" pitchFamily="34" charset="-122"/>
              </a:rPr>
              <a:t>设计</a:t>
            </a:r>
            <a:endParaRPr lang="en-US" altLang="zh-CN" sz="2400" b="1" dirty="0">
              <a:solidFill>
                <a:srgbClr val="C00000"/>
              </a:solidFill>
              <a:latin typeface="微软雅黑" panose="020B0503020204020204" pitchFamily="34" charset="-122"/>
              <a:ea typeface="微软雅黑" panose="020B0503020204020204" pitchFamily="34" charset="-122"/>
            </a:endParaRPr>
          </a:p>
          <a:p>
            <a:r>
              <a:rPr lang="zh-CN" altLang="en-US" sz="2400" b="1" dirty="0"/>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）动态灭零输入端         ：低电平有效。当       ＝</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、且译码输入全为</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时，该位输出不显示，即</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字被熄灭；当译码输入不全为</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时，该位正常显示。本输入端用于消隐无效的</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。如数据</a:t>
            </a:r>
            <a:r>
              <a:rPr lang="en-US" altLang="zh-CN" sz="2400" b="1" dirty="0">
                <a:latin typeface="微软雅黑" panose="020B0503020204020204" pitchFamily="34" charset="-122"/>
                <a:ea typeface="微软雅黑" panose="020B0503020204020204" pitchFamily="34" charset="-122"/>
              </a:rPr>
              <a:t>0034.50</a:t>
            </a:r>
            <a:r>
              <a:rPr lang="zh-CN" altLang="en-US" sz="2400" b="1" dirty="0">
                <a:latin typeface="微软雅黑" panose="020B0503020204020204" pitchFamily="34" charset="-122"/>
                <a:ea typeface="微软雅黑" panose="020B0503020204020204" pitchFamily="34" charset="-122"/>
              </a:rPr>
              <a:t>在数码管中可显示为</a:t>
            </a:r>
            <a:r>
              <a:rPr lang="en-US" altLang="zh-CN" sz="2400" b="1" dirty="0">
                <a:latin typeface="微软雅黑" panose="020B0503020204020204" pitchFamily="34" charset="-122"/>
                <a:ea typeface="微软雅黑" panose="020B0503020204020204" pitchFamily="34" charset="-122"/>
              </a:rPr>
              <a:t>34.5</a:t>
            </a:r>
            <a:r>
              <a:rPr lang="zh-CN" altLang="en-US" sz="2400" b="1" dirty="0">
                <a:latin typeface="微软雅黑" panose="020B0503020204020204" pitchFamily="34" charset="-122"/>
                <a:ea typeface="微软雅黑" panose="020B0503020204020204" pitchFamily="34" charset="-122"/>
              </a:rPr>
              <a:t>。</a:t>
            </a:r>
          </a:p>
          <a:p>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）灭灯输入</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动态灭零输出端           ：这是一个特殊的端钮，有时用作输入，有时用作输出</a:t>
            </a:r>
            <a:r>
              <a:rPr lang="zh-CN" altLang="en-US" sz="2400" b="1">
                <a:latin typeface="微软雅黑" panose="020B0503020204020204" pitchFamily="34" charset="-122"/>
                <a:ea typeface="微软雅黑" panose="020B0503020204020204" pitchFamily="34" charset="-122"/>
              </a:rPr>
              <a:t>。当        作为</a:t>
            </a:r>
            <a:r>
              <a:rPr lang="zh-CN" altLang="en-US" sz="2400" b="1" dirty="0">
                <a:latin typeface="微软雅黑" panose="020B0503020204020204" pitchFamily="34" charset="-122"/>
                <a:ea typeface="微软雅黑" panose="020B0503020204020204" pitchFamily="34" charset="-122"/>
              </a:rPr>
              <a:t>输入使用，且           ＝</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时，数码管七段全灭，与译码输入无关。当作为输出使用时，受控于      和      ：当        ＝</a:t>
            </a:r>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且        ＝</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时，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；其他情况下          ＝</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。本端钮主要用于显示多位数字时，多个译码器之间的连接。 </a:t>
            </a:r>
          </a:p>
          <a:p>
            <a:pPr indent="272743">
              <a:lnSpc>
                <a:spcPct val="130000"/>
              </a:lnSpc>
            </a:pPr>
            <a:r>
              <a:rPr lang="zh-CN" altLang="en-US" sz="2400" b="1" dirty="0">
                <a:latin typeface="微软雅黑" panose="020B0503020204020204" pitchFamily="34" charset="-122"/>
                <a:ea typeface="微软雅黑" panose="020B0503020204020204" pitchFamily="34" charset="-122"/>
              </a:rPr>
              <a:t>根据上述可列出真值表。</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46082" name="Object 6"/>
          <p:cNvGraphicFramePr>
            <a:graphicFrameLocks noChangeAspect="1"/>
          </p:cNvGraphicFramePr>
          <p:nvPr/>
        </p:nvGraphicFramePr>
        <p:xfrm>
          <a:off x="7884368" y="1844824"/>
          <a:ext cx="504056" cy="345649"/>
        </p:xfrm>
        <a:graphic>
          <a:graphicData uri="http://schemas.openxmlformats.org/presentationml/2006/ole">
            <mc:AlternateContent xmlns:mc="http://schemas.openxmlformats.org/markup-compatibility/2006">
              <mc:Choice xmlns:v="urn:schemas-microsoft-com:vml" Requires="v">
                <p:oleObj spid="_x0000_s46346" name="公式" r:id="rId3" imgW="304536" imgH="203024" progId="Equation.3">
                  <p:embed/>
                </p:oleObj>
              </mc:Choice>
              <mc:Fallback>
                <p:oleObj name="公式" r:id="rId3" imgW="304536" imgH="203024"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4368" y="1844824"/>
                        <a:ext cx="504056" cy="3456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6"/>
          <p:cNvGraphicFramePr>
            <a:graphicFrameLocks noChangeAspect="1"/>
          </p:cNvGraphicFramePr>
          <p:nvPr/>
        </p:nvGraphicFramePr>
        <p:xfrm>
          <a:off x="3275856" y="1916832"/>
          <a:ext cx="576064" cy="288032"/>
        </p:xfrm>
        <a:graphic>
          <a:graphicData uri="http://schemas.openxmlformats.org/presentationml/2006/ole">
            <mc:AlternateContent xmlns:mc="http://schemas.openxmlformats.org/markup-compatibility/2006">
              <mc:Choice xmlns:v="urn:schemas-microsoft-com:vml" Requires="v">
                <p:oleObj spid="_x0000_s46347" name="Equation" r:id="rId5" imgW="304536" imgH="203024" progId="Equation.DSMT4">
                  <p:embed/>
                </p:oleObj>
              </mc:Choice>
              <mc:Fallback>
                <p:oleObj name="Equation" r:id="rId5" imgW="304536" imgH="203024"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1916832"/>
                        <a:ext cx="576064"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4" name="Object 4"/>
          <p:cNvGraphicFramePr>
            <a:graphicFrameLocks noChangeAspect="1"/>
          </p:cNvGraphicFramePr>
          <p:nvPr/>
        </p:nvGraphicFramePr>
        <p:xfrm>
          <a:off x="3908894" y="1562052"/>
          <a:ext cx="170026" cy="158407"/>
        </p:xfrm>
        <a:graphic>
          <a:graphicData uri="http://schemas.openxmlformats.org/presentationml/2006/ole">
            <mc:AlternateContent xmlns:mc="http://schemas.openxmlformats.org/markup-compatibility/2006">
              <mc:Choice xmlns:v="urn:schemas-microsoft-com:vml" Requires="v">
                <p:oleObj spid="_x0000_s46348" name="公式" r:id="rId7" imgW="241195" imgH="203112" progId="Equation.3">
                  <p:embed/>
                </p:oleObj>
              </mc:Choice>
              <mc:Fallback>
                <p:oleObj name="公式" r:id="rId7" imgW="241195" imgH="203112"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08894" y="1562052"/>
                        <a:ext cx="170026" cy="15840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4"/>
          <p:cNvGraphicFramePr>
            <a:graphicFrameLocks noChangeAspect="1"/>
          </p:cNvGraphicFramePr>
          <p:nvPr/>
        </p:nvGraphicFramePr>
        <p:xfrm>
          <a:off x="4499992" y="3284984"/>
          <a:ext cx="936104" cy="360040"/>
        </p:xfrm>
        <a:graphic>
          <a:graphicData uri="http://schemas.openxmlformats.org/presentationml/2006/ole">
            <mc:AlternateContent xmlns:mc="http://schemas.openxmlformats.org/markup-compatibility/2006">
              <mc:Choice xmlns:v="urn:schemas-microsoft-com:vml" Requires="v">
                <p:oleObj spid="_x0000_s46349" name="公式" r:id="rId9" imgW="609336" imgH="215806" progId="Equation.3">
                  <p:embed/>
                </p:oleObj>
              </mc:Choice>
              <mc:Fallback>
                <p:oleObj name="公式" r:id="rId9" imgW="609336" imgH="215806"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992" y="3284984"/>
                        <a:ext cx="93610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6" name="Object 4"/>
          <p:cNvGraphicFramePr>
            <a:graphicFrameLocks noChangeAspect="1"/>
          </p:cNvGraphicFramePr>
          <p:nvPr/>
        </p:nvGraphicFramePr>
        <p:xfrm>
          <a:off x="4788024" y="3645024"/>
          <a:ext cx="792088" cy="317509"/>
        </p:xfrm>
        <a:graphic>
          <a:graphicData uri="http://schemas.openxmlformats.org/presentationml/2006/ole">
            <mc:AlternateContent xmlns:mc="http://schemas.openxmlformats.org/markup-compatibility/2006">
              <mc:Choice xmlns:v="urn:schemas-microsoft-com:vml" Requires="v">
                <p:oleObj spid="_x0000_s46350" name="公式" r:id="rId11" imgW="609336" imgH="215806" progId="Equation.3">
                  <p:embed/>
                </p:oleObj>
              </mc:Choice>
              <mc:Fallback>
                <p:oleObj name="公式" r:id="rId11" imgW="609336" imgH="215806"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8024" y="3645024"/>
                        <a:ext cx="792088" cy="317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22"/>
          <p:cNvGraphicFramePr>
            <a:graphicFrameLocks noChangeAspect="1"/>
          </p:cNvGraphicFramePr>
          <p:nvPr/>
        </p:nvGraphicFramePr>
        <p:xfrm>
          <a:off x="6516216" y="1916832"/>
          <a:ext cx="432048" cy="288032"/>
        </p:xfrm>
        <a:graphic>
          <a:graphicData uri="http://schemas.openxmlformats.org/presentationml/2006/ole">
            <mc:AlternateContent xmlns:mc="http://schemas.openxmlformats.org/markup-compatibility/2006">
              <mc:Choice xmlns:v="urn:schemas-microsoft-com:vml" Requires="v">
                <p:oleObj spid="_x0000_s46351" name="公式" r:id="rId13" imgW="241195" imgH="203112" progId="Equation.3">
                  <p:embed/>
                </p:oleObj>
              </mc:Choice>
              <mc:Fallback>
                <p:oleObj name="公式" r:id="rId13" imgW="241195" imgH="203112"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16216" y="1916832"/>
                        <a:ext cx="432048"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8" name="Object 20"/>
          <p:cNvGraphicFramePr>
            <a:graphicFrameLocks noChangeAspect="1"/>
          </p:cNvGraphicFramePr>
          <p:nvPr/>
        </p:nvGraphicFramePr>
        <p:xfrm>
          <a:off x="1979712" y="4437112"/>
          <a:ext cx="648072" cy="288032"/>
        </p:xfrm>
        <a:graphic>
          <a:graphicData uri="http://schemas.openxmlformats.org/presentationml/2006/ole">
            <mc:AlternateContent xmlns:mc="http://schemas.openxmlformats.org/markup-compatibility/2006">
              <mc:Choice xmlns:v="urn:schemas-microsoft-com:vml" Requires="v">
                <p:oleObj spid="_x0000_s46352" name="公式" r:id="rId15" imgW="304536" imgH="203024" progId="Equation.3">
                  <p:embed/>
                </p:oleObj>
              </mc:Choice>
              <mc:Fallback>
                <p:oleObj name="公式" r:id="rId15" imgW="304536" imgH="203024" progId="Equation.3">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712" y="4437112"/>
                        <a:ext cx="648072"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9" name="Object 22"/>
          <p:cNvGraphicFramePr>
            <a:graphicFrameLocks noChangeAspect="1"/>
          </p:cNvGraphicFramePr>
          <p:nvPr/>
        </p:nvGraphicFramePr>
        <p:xfrm>
          <a:off x="1115616" y="4437112"/>
          <a:ext cx="504056" cy="288032"/>
        </p:xfrm>
        <a:graphic>
          <a:graphicData uri="http://schemas.openxmlformats.org/presentationml/2006/ole">
            <mc:AlternateContent xmlns:mc="http://schemas.openxmlformats.org/markup-compatibility/2006">
              <mc:Choice xmlns:v="urn:schemas-microsoft-com:vml" Requires="v">
                <p:oleObj spid="_x0000_s46353" name="Equation" r:id="rId17" imgW="241195" imgH="203112" progId="Equation.DSMT4">
                  <p:embed/>
                </p:oleObj>
              </mc:Choice>
              <mc:Fallback>
                <p:oleObj name="Equation" r:id="rId17" imgW="241195" imgH="203112" progId="Equation.DSMT4">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15616" y="4437112"/>
                        <a:ext cx="504056"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0" name="Object 20"/>
          <p:cNvGraphicFramePr>
            <a:graphicFrameLocks noChangeAspect="1"/>
          </p:cNvGraphicFramePr>
          <p:nvPr/>
        </p:nvGraphicFramePr>
        <p:xfrm>
          <a:off x="5004048" y="4365104"/>
          <a:ext cx="576064" cy="360040"/>
        </p:xfrm>
        <a:graphic>
          <a:graphicData uri="http://schemas.openxmlformats.org/presentationml/2006/ole">
            <mc:AlternateContent xmlns:mc="http://schemas.openxmlformats.org/markup-compatibility/2006">
              <mc:Choice xmlns:v="urn:schemas-microsoft-com:vml" Requires="v">
                <p:oleObj spid="_x0000_s46354" name="公式" r:id="rId19" imgW="304536" imgH="203024" progId="Equation.3">
                  <p:embed/>
                </p:oleObj>
              </mc:Choice>
              <mc:Fallback>
                <p:oleObj name="公式" r:id="rId19" imgW="304536" imgH="203024"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04048" y="4365104"/>
                        <a:ext cx="57606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1" name="Object 11"/>
          <p:cNvGraphicFramePr>
            <a:graphicFrameLocks noChangeAspect="1"/>
          </p:cNvGraphicFramePr>
          <p:nvPr/>
        </p:nvGraphicFramePr>
        <p:xfrm>
          <a:off x="8028384" y="3717032"/>
          <a:ext cx="864096" cy="317509"/>
        </p:xfrm>
        <a:graphic>
          <a:graphicData uri="http://schemas.openxmlformats.org/presentationml/2006/ole">
            <mc:AlternateContent xmlns:mc="http://schemas.openxmlformats.org/markup-compatibility/2006">
              <mc:Choice xmlns:v="urn:schemas-microsoft-com:vml" Requires="v">
                <p:oleObj spid="_x0000_s46355" name="公式" r:id="rId21" imgW="609336" imgH="215806" progId="Equation.3">
                  <p:embed/>
                </p:oleObj>
              </mc:Choice>
              <mc:Fallback>
                <p:oleObj name="公式" r:id="rId21" imgW="609336" imgH="215806"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28384" y="3717032"/>
                        <a:ext cx="864096" cy="3175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2" name="Object 12"/>
          <p:cNvGraphicFramePr>
            <a:graphicFrameLocks noChangeAspect="1"/>
          </p:cNvGraphicFramePr>
          <p:nvPr/>
        </p:nvGraphicFramePr>
        <p:xfrm>
          <a:off x="6660232" y="4437112"/>
          <a:ext cx="720080" cy="288032"/>
        </p:xfrm>
        <a:graphic>
          <a:graphicData uri="http://schemas.openxmlformats.org/presentationml/2006/ole">
            <mc:AlternateContent xmlns:mc="http://schemas.openxmlformats.org/markup-compatibility/2006">
              <mc:Choice xmlns:v="urn:schemas-microsoft-com:vml" Requires="v">
                <p:oleObj spid="_x0000_s46356" name="Equation" r:id="rId22" imgW="609336" imgH="215806" progId="Equation.DSMT4">
                  <p:embed/>
                </p:oleObj>
              </mc:Choice>
              <mc:Fallback>
                <p:oleObj name="Equation" r:id="rId22" imgW="609336" imgH="215806" progId="Equation.DSMT4">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0232" y="4437112"/>
                        <a:ext cx="720080"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3" name="Object 4"/>
          <p:cNvGraphicFramePr>
            <a:graphicFrameLocks noChangeAspect="1"/>
          </p:cNvGraphicFramePr>
          <p:nvPr/>
        </p:nvGraphicFramePr>
        <p:xfrm>
          <a:off x="467544" y="908720"/>
          <a:ext cx="8280920" cy="5058929"/>
        </p:xfrm>
        <a:graphic>
          <a:graphicData uri="http://schemas.openxmlformats.org/presentationml/2006/ole">
            <mc:AlternateContent xmlns:mc="http://schemas.openxmlformats.org/markup-compatibility/2006">
              <mc:Choice xmlns:v="urn:schemas-microsoft-com:vml" Requires="v">
                <p:oleObj spid="_x0000_s46357" name="文档" r:id="rId23" imgW="5638800" imgH="4241800" progId="Word.Document.8">
                  <p:embed/>
                </p:oleObj>
              </mc:Choice>
              <mc:Fallback>
                <p:oleObj name="文档" r:id="rId23" imgW="5638800" imgH="4241800" progId="Word.Document.8">
                  <p:embed/>
                  <p:pic>
                    <p:nvPicPr>
                      <p:cNvPr id="0" name="Picture 13"/>
                      <p:cNvPicPr>
                        <a:picLocks noChangeAspect="1" noChangeArrowheads="1"/>
                      </p:cNvPicPr>
                      <p:nvPr/>
                    </p:nvPicPr>
                    <p:blipFill>
                      <a:blip r:embed="rId24">
                        <a:extLst>
                          <a:ext uri="{28A0092B-C50C-407E-A947-70E740481C1C}">
                            <a14:useLocalDpi xmlns:a14="http://schemas.microsoft.com/office/drawing/2010/main" val="0"/>
                          </a:ext>
                        </a:extLst>
                      </a:blip>
                      <a:srcRect l="14174" r="14429" b="3905"/>
                      <a:stretch>
                        <a:fillRect/>
                      </a:stretch>
                    </p:blipFill>
                    <p:spPr bwMode="auto">
                      <a:xfrm>
                        <a:off x="467544" y="908720"/>
                        <a:ext cx="8280920" cy="5058929"/>
                      </a:xfrm>
                      <a:prstGeom prst="rect">
                        <a:avLst/>
                      </a:prstGeom>
                      <a:solidFill>
                        <a:schemeClr val="bg1"/>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93"/>
                                        </p:tgtEl>
                                        <p:attrNameLst>
                                          <p:attrName>style.visibility</p:attrName>
                                        </p:attrNameLst>
                                      </p:cBhvr>
                                      <p:to>
                                        <p:strVal val="visible"/>
                                      </p:to>
                                    </p:set>
                                    <p:anim calcmode="lin" valueType="num">
                                      <p:cBhvr additive="base">
                                        <p:cTn id="7" dur="500" fill="hold"/>
                                        <p:tgtEl>
                                          <p:spTgt spid="46093"/>
                                        </p:tgtEl>
                                        <p:attrNameLst>
                                          <p:attrName>ppt_x</p:attrName>
                                        </p:attrNameLst>
                                      </p:cBhvr>
                                      <p:tavLst>
                                        <p:tav tm="0">
                                          <p:val>
                                            <p:strVal val="#ppt_x"/>
                                          </p:val>
                                        </p:tav>
                                        <p:tav tm="100000">
                                          <p:val>
                                            <p:strVal val="#ppt_x"/>
                                          </p:val>
                                        </p:tav>
                                      </p:tavLst>
                                    </p:anim>
                                    <p:anim calcmode="lin" valueType="num">
                                      <p:cBhvr additive="base">
                                        <p:cTn id="8" dur="500" fill="hold"/>
                                        <p:tgtEl>
                                          <p:spTgt spid="460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4.2</a:t>
            </a:r>
            <a:r>
              <a:rPr lang="zh-CN" altLang="en-US" sz="1500" dirty="0">
                <a:solidFill>
                  <a:schemeClr val="bg1"/>
                </a:solidFill>
                <a:latin typeface="华康俪金黑W8(P)" panose="020B0800000000000000" pitchFamily="34" charset="-122"/>
                <a:ea typeface="华康俪金黑W8(P)" panose="020B0800000000000000" pitchFamily="34" charset="-122"/>
              </a:rPr>
              <a:t>译码器</a:t>
            </a:r>
          </a:p>
        </p:txBody>
      </p:sp>
      <p:sp>
        <p:nvSpPr>
          <p:cNvPr id="3" name="TextBox 6"/>
          <p:cNvSpPr txBox="1"/>
          <p:nvPr/>
        </p:nvSpPr>
        <p:spPr>
          <a:xfrm>
            <a:off x="180857" y="857244"/>
            <a:ext cx="8782300" cy="2750008"/>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3. 7</a:t>
            </a:r>
            <a:r>
              <a:rPr lang="zh-CN" altLang="en-US" sz="2400" b="1" dirty="0">
                <a:solidFill>
                  <a:srgbClr val="C00000"/>
                </a:solidFill>
                <a:latin typeface="微软雅黑" panose="020B0503020204020204" pitchFamily="34" charset="-122"/>
                <a:ea typeface="微软雅黑" panose="020B0503020204020204" pitchFamily="34" charset="-122"/>
              </a:rPr>
              <a:t>段显示译码器的设计及应用</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3</a:t>
            </a:r>
            <a:r>
              <a:rPr lang="zh-CN" altLang="en-US" sz="2400" b="1" dirty="0">
                <a:solidFill>
                  <a:srgbClr val="C00000"/>
                </a:solidFill>
                <a:latin typeface="微软雅黑" panose="020B0503020204020204" pitchFamily="34" charset="-122"/>
                <a:ea typeface="微软雅黑" panose="020B0503020204020204" pitchFamily="34" charset="-122"/>
              </a:rPr>
              <a:t>）七段译码器</a:t>
            </a:r>
            <a:r>
              <a:rPr lang="en-US" altLang="zh-CN" sz="2400" b="1" dirty="0">
                <a:solidFill>
                  <a:srgbClr val="C00000"/>
                </a:solidFill>
                <a:latin typeface="微软雅黑" panose="020B0503020204020204" pitchFamily="34" charset="-122"/>
                <a:ea typeface="微软雅黑" panose="020B0503020204020204" pitchFamily="34" charset="-122"/>
              </a:rPr>
              <a:t>74LS48</a:t>
            </a:r>
            <a:r>
              <a:rPr lang="zh-CN" altLang="en-US" sz="2400" b="1" dirty="0">
                <a:solidFill>
                  <a:srgbClr val="C00000"/>
                </a:solidFill>
                <a:latin typeface="微软雅黑" panose="020B0503020204020204" pitchFamily="34" charset="-122"/>
                <a:ea typeface="微软雅黑" panose="020B0503020204020204" pitchFamily="34" charset="-122"/>
              </a:rPr>
              <a:t>引脚图</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）七段译码器</a:t>
            </a:r>
            <a:r>
              <a:rPr lang="en-US" altLang="zh-CN" sz="2400" b="1" dirty="0">
                <a:solidFill>
                  <a:srgbClr val="C00000"/>
                </a:solidFill>
                <a:latin typeface="微软雅黑" panose="020B0503020204020204" pitchFamily="34" charset="-122"/>
                <a:ea typeface="微软雅黑" panose="020B0503020204020204" pitchFamily="34" charset="-122"/>
              </a:rPr>
              <a:t>74LS48</a:t>
            </a:r>
            <a:r>
              <a:rPr lang="zh-CN" altLang="en-US" sz="2400" b="1" dirty="0">
                <a:solidFill>
                  <a:srgbClr val="C00000"/>
                </a:solidFill>
                <a:latin typeface="微软雅黑" panose="020B0503020204020204" pitchFamily="34" charset="-122"/>
                <a:ea typeface="微软雅黑" panose="020B0503020204020204" pitchFamily="34" charset="-122"/>
              </a:rPr>
              <a:t>应用：动态灭</a:t>
            </a:r>
            <a:r>
              <a:rPr lang="en-US" altLang="zh-CN" sz="2400" b="1" dirty="0">
                <a:solidFill>
                  <a:srgbClr val="C00000"/>
                </a:solidFill>
                <a:latin typeface="微软雅黑" panose="020B0503020204020204" pitchFamily="34" charset="-122"/>
                <a:ea typeface="微软雅黑" panose="020B0503020204020204" pitchFamily="34" charset="-122"/>
              </a:rPr>
              <a:t>0</a:t>
            </a:r>
          </a:p>
          <a:p>
            <a:pPr indent="272743">
              <a:lnSpc>
                <a:spcPct val="130000"/>
              </a:lnSpc>
            </a:pPr>
            <a:endParaRPr lang="en-US" altLang="zh-CN" b="1" dirty="0">
              <a:solidFill>
                <a:srgbClr val="C00000"/>
              </a:solidFill>
              <a:latin typeface="微软雅黑" panose="020B0503020204020204" pitchFamily="34" charset="-122"/>
              <a:ea typeface="微软雅黑" panose="020B0503020204020204" pitchFamily="34" charset="-122"/>
            </a:endParaRPr>
          </a:p>
        </p:txBody>
      </p:sp>
      <p:graphicFrame>
        <p:nvGraphicFramePr>
          <p:cNvPr id="47106" name="Object 4"/>
          <p:cNvGraphicFramePr>
            <a:graphicFrameLocks noChangeAspect="1"/>
          </p:cNvGraphicFramePr>
          <p:nvPr/>
        </p:nvGraphicFramePr>
        <p:xfrm>
          <a:off x="5292080" y="908720"/>
          <a:ext cx="3060490" cy="1697225"/>
        </p:xfrm>
        <a:graphic>
          <a:graphicData uri="http://schemas.openxmlformats.org/presentationml/2006/ole">
            <mc:AlternateContent xmlns:mc="http://schemas.openxmlformats.org/markup-compatibility/2006">
              <mc:Choice xmlns:v="urn:schemas-microsoft-com:vml" Requires="v">
                <p:oleObj spid="_x0000_s47150" name="图片" r:id="rId3" imgW="2527300" imgH="1460500" progId="Word.Picture.8">
                  <p:embed/>
                </p:oleObj>
              </mc:Choice>
              <mc:Fallback>
                <p:oleObj name="图片" r:id="rId3" imgW="2527300" imgH="14605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908720"/>
                        <a:ext cx="3060490" cy="1697225"/>
                      </a:xfrm>
                      <a:prstGeom prst="rect">
                        <a:avLst/>
                      </a:prstGeom>
                      <a:noFill/>
                      <a:extLst>
                        <a:ext uri="{909E8E84-426E-40DD-AFC4-6F175D3DCCD1}">
                          <a14:hiddenFill xmlns:a14="http://schemas.microsoft.com/office/drawing/2010/main">
                            <a:solidFill>
                              <a:srgbClr val="F8F8F8"/>
                            </a:solidFill>
                          </a14:hiddenFill>
                        </a:ext>
                      </a:extLst>
                    </p:spPr>
                  </p:pic>
                </p:oleObj>
              </mc:Fallback>
            </mc:AlternateContent>
          </a:graphicData>
        </a:graphic>
      </p:graphicFrame>
      <p:graphicFrame>
        <p:nvGraphicFramePr>
          <p:cNvPr id="47107" name="Object 14"/>
          <p:cNvGraphicFramePr>
            <a:graphicFrameLocks noChangeAspect="1"/>
          </p:cNvGraphicFramePr>
          <p:nvPr/>
        </p:nvGraphicFramePr>
        <p:xfrm>
          <a:off x="755576" y="3429000"/>
          <a:ext cx="7776864" cy="3301897"/>
        </p:xfrm>
        <a:graphic>
          <a:graphicData uri="http://schemas.openxmlformats.org/presentationml/2006/ole">
            <mc:AlternateContent xmlns:mc="http://schemas.openxmlformats.org/markup-compatibility/2006">
              <mc:Choice xmlns:v="urn:schemas-microsoft-com:vml" Requires="v">
                <p:oleObj spid="_x0000_s47151" name="图片" r:id="rId5" imgW="5041900" imgH="1879600" progId="Word.Picture.8">
                  <p:embed/>
                </p:oleObj>
              </mc:Choice>
              <mc:Fallback>
                <p:oleObj name="图片" r:id="rId5" imgW="5041900" imgH="1879600"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576" y="3429000"/>
                        <a:ext cx="7776864" cy="3301897"/>
                      </a:xfrm>
                      <a:prstGeom prst="rect">
                        <a:avLst/>
                      </a:prstGeom>
                      <a:noFill/>
                      <a:extLst>
                        <a:ext uri="{909E8E84-426E-40DD-AFC4-6F175D3DCCD1}">
                          <a14:hiddenFill xmlns:a14="http://schemas.microsoft.com/office/drawing/2010/main">
                            <a:solidFill>
                              <a:srgbClr val="F8F8F8"/>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4.3</a:t>
            </a:r>
            <a:r>
              <a:rPr lang="zh-CN" altLang="en-US" sz="1500" dirty="0">
                <a:solidFill>
                  <a:schemeClr val="bg1"/>
                </a:solidFill>
                <a:latin typeface="华康俪金黑W8(P)" panose="020B0800000000000000" pitchFamily="34" charset="-122"/>
                <a:ea typeface="华康俪金黑W8(P)" panose="020B0800000000000000" pitchFamily="34" charset="-122"/>
              </a:rPr>
              <a:t>编码器</a:t>
            </a:r>
          </a:p>
        </p:txBody>
      </p:sp>
      <p:sp>
        <p:nvSpPr>
          <p:cNvPr id="3" name="TextBox 6"/>
          <p:cNvSpPr txBox="1"/>
          <p:nvPr/>
        </p:nvSpPr>
        <p:spPr>
          <a:xfrm>
            <a:off x="0" y="857244"/>
            <a:ext cx="9144000" cy="6095539"/>
          </a:xfrm>
          <a:prstGeom prst="rect">
            <a:avLst/>
          </a:prstGeom>
          <a:noFill/>
        </p:spPr>
        <p:txBody>
          <a:bodyPr wrap="square" lIns="68603" tIns="34302" rIns="68603" bIns="34302" rtlCol="0">
            <a:spAutoFit/>
          </a:bodyPr>
          <a:lstStyle/>
          <a:p>
            <a:pPr indent="272743">
              <a:lnSpc>
                <a:spcPct val="130000"/>
              </a:lnSpc>
            </a:pPr>
            <a:r>
              <a:rPr lang="en-US" altLang="zh-CN" sz="2200" b="1" dirty="0">
                <a:solidFill>
                  <a:srgbClr val="C00000"/>
                </a:solidFill>
                <a:latin typeface="微软雅黑" panose="020B0503020204020204" pitchFamily="34" charset="-122"/>
                <a:ea typeface="微软雅黑" panose="020B0503020204020204" pitchFamily="34" charset="-122"/>
              </a:rPr>
              <a:t>1. </a:t>
            </a:r>
            <a:r>
              <a:rPr lang="zh-CN" altLang="en-US" sz="2200" b="1" dirty="0">
                <a:solidFill>
                  <a:srgbClr val="C00000"/>
                </a:solidFill>
                <a:latin typeface="微软雅黑" panose="020B0503020204020204" pitchFamily="34" charset="-122"/>
                <a:ea typeface="微软雅黑" panose="020B0503020204020204" pitchFamily="34" charset="-122"/>
              </a:rPr>
              <a:t>编码器的定义与编码位数计算</a:t>
            </a:r>
            <a:endParaRPr lang="en-US" altLang="zh-CN" sz="22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zh-CN" altLang="en-US" sz="2200" b="1" dirty="0">
                <a:latin typeface="微软雅黑" pitchFamily="34" charset="-122"/>
                <a:ea typeface="微软雅黑" pitchFamily="34" charset="-122"/>
              </a:rPr>
              <a:t> 编码器是为输入的同类信息指定一组二进制数进行表示的元件。其输入的是信息，输出的是二进制数。如果同类信息有</a:t>
            </a:r>
            <a:r>
              <a:rPr lang="en-US" altLang="zh-CN" sz="2200" b="1" dirty="0">
                <a:latin typeface="微软雅黑" pitchFamily="34" charset="-122"/>
                <a:ea typeface="微软雅黑" pitchFamily="34" charset="-122"/>
              </a:rPr>
              <a:t>M</a:t>
            </a:r>
            <a:r>
              <a:rPr lang="zh-CN" altLang="en-US" sz="2200" b="1" dirty="0">
                <a:latin typeface="微软雅黑" pitchFamily="34" charset="-122"/>
                <a:ea typeface="微软雅黑" pitchFamily="34" charset="-122"/>
              </a:rPr>
              <a:t>个，大约需要</a:t>
            </a:r>
            <a:r>
              <a:rPr lang="en-US" altLang="zh-CN" sz="2200" b="1" dirty="0">
                <a:latin typeface="微软雅黑" pitchFamily="34" charset="-122"/>
                <a:ea typeface="微软雅黑" pitchFamily="34" charset="-122"/>
              </a:rPr>
              <a:t>n</a:t>
            </a:r>
            <a:r>
              <a:rPr lang="zh-CN" altLang="en-US" sz="2200" b="1" dirty="0">
                <a:latin typeface="微软雅黑" pitchFamily="34" charset="-122"/>
                <a:ea typeface="微软雅黑" pitchFamily="34" charset="-122"/>
              </a:rPr>
              <a:t>位二进制数表示，</a:t>
            </a:r>
            <a:r>
              <a:rPr lang="en-US" altLang="zh-CN" sz="2200" b="1" dirty="0">
                <a:latin typeface="微软雅黑" pitchFamily="34" charset="-122"/>
                <a:ea typeface="微软雅黑" pitchFamily="34" charset="-122"/>
              </a:rPr>
              <a:t>2</a:t>
            </a:r>
            <a:r>
              <a:rPr lang="en-US" altLang="zh-CN" sz="2200" b="1" baseline="30000" dirty="0">
                <a:latin typeface="微软雅黑" pitchFamily="34" charset="-122"/>
                <a:ea typeface="微软雅黑" pitchFamily="34" charset="-122"/>
              </a:rPr>
              <a:t>n-1</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M</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2</a:t>
            </a:r>
            <a:r>
              <a:rPr lang="en-US" altLang="zh-CN" sz="2200" b="1" baseline="30000" dirty="0">
                <a:latin typeface="微软雅黑" pitchFamily="34" charset="-122"/>
                <a:ea typeface="微软雅黑" pitchFamily="34" charset="-122"/>
              </a:rPr>
              <a:t>n</a:t>
            </a:r>
            <a:r>
              <a:rPr lang="zh-CN" altLang="en-US" sz="2200" b="1" dirty="0">
                <a:latin typeface="微软雅黑" pitchFamily="34" charset="-122"/>
                <a:ea typeface="微软雅黑" pitchFamily="34" charset="-122"/>
              </a:rPr>
              <a:t>，根据这个公式可以计算出编码的位数</a:t>
            </a:r>
            <a:r>
              <a:rPr lang="en-US" altLang="zh-CN" sz="2200" b="1" dirty="0">
                <a:latin typeface="微软雅黑" pitchFamily="34" charset="-122"/>
                <a:ea typeface="微软雅黑" pitchFamily="34" charset="-122"/>
              </a:rPr>
              <a:t>n</a:t>
            </a:r>
            <a:r>
              <a:rPr lang="zh-CN" altLang="en-US" sz="2200" b="1" dirty="0">
                <a:latin typeface="微软雅黑" pitchFamily="34" charset="-122"/>
                <a:ea typeface="微软雅黑" pitchFamily="34" charset="-122"/>
              </a:rPr>
              <a:t>。如果输入信息为</a:t>
            </a:r>
            <a:r>
              <a:rPr lang="en-US" altLang="zh-CN" sz="2200" b="1" dirty="0">
                <a:latin typeface="微软雅黑" pitchFamily="34" charset="-122"/>
                <a:ea typeface="微软雅黑" pitchFamily="34" charset="-122"/>
              </a:rPr>
              <a:t>7</a:t>
            </a:r>
            <a:r>
              <a:rPr lang="zh-CN" altLang="en-US" sz="2200" b="1" dirty="0">
                <a:latin typeface="微软雅黑" pitchFamily="34" charset="-122"/>
                <a:ea typeface="微软雅黑" pitchFamily="34" charset="-122"/>
              </a:rPr>
              <a:t>位，则编码需要</a:t>
            </a:r>
            <a:r>
              <a:rPr lang="en-US" altLang="zh-CN" sz="2200" b="1" dirty="0">
                <a:latin typeface="微软雅黑" pitchFamily="34" charset="-122"/>
                <a:ea typeface="微软雅黑" pitchFamily="34" charset="-122"/>
              </a:rPr>
              <a:t>3</a:t>
            </a:r>
            <a:r>
              <a:rPr lang="zh-CN" altLang="en-US" sz="2200" b="1" dirty="0">
                <a:latin typeface="微软雅黑" pitchFamily="34" charset="-122"/>
                <a:ea typeface="微软雅黑" pitchFamily="34" charset="-122"/>
              </a:rPr>
              <a:t>位，我们可以从</a:t>
            </a:r>
            <a:r>
              <a:rPr lang="en-US" altLang="zh-CN" sz="2200" b="1" dirty="0">
                <a:latin typeface="微软雅黑" pitchFamily="34" charset="-122"/>
                <a:ea typeface="微软雅黑" pitchFamily="34" charset="-122"/>
              </a:rPr>
              <a:t>8</a:t>
            </a:r>
            <a:r>
              <a:rPr lang="zh-CN" altLang="en-US" sz="2200" b="1" dirty="0">
                <a:latin typeface="微软雅黑" pitchFamily="34" charset="-122"/>
                <a:ea typeface="微软雅黑" pitchFamily="34" charset="-122"/>
              </a:rPr>
              <a:t>组编码中选择</a:t>
            </a:r>
            <a:r>
              <a:rPr lang="en-US" altLang="zh-CN" sz="2200" b="1" dirty="0">
                <a:latin typeface="微软雅黑" pitchFamily="34" charset="-122"/>
                <a:ea typeface="微软雅黑" pitchFamily="34" charset="-122"/>
              </a:rPr>
              <a:t>7</a:t>
            </a:r>
            <a:r>
              <a:rPr lang="zh-CN" altLang="en-US" sz="2200" b="1" dirty="0">
                <a:latin typeface="微软雅黑" pitchFamily="34" charset="-122"/>
                <a:ea typeface="微软雅黑" pitchFamily="34" charset="-122"/>
              </a:rPr>
              <a:t>组为</a:t>
            </a:r>
            <a:endParaRPr lang="en-US" altLang="zh-CN" sz="2200" b="1" dirty="0">
              <a:latin typeface="微软雅黑" pitchFamily="34" charset="-122"/>
              <a:ea typeface="微软雅黑" pitchFamily="34" charset="-122"/>
            </a:endParaRPr>
          </a:p>
          <a:p>
            <a:pPr indent="272743">
              <a:lnSpc>
                <a:spcPct val="130000"/>
              </a:lnSpc>
            </a:pPr>
            <a:r>
              <a:rPr lang="en-US" altLang="zh-CN" sz="2200" b="1" dirty="0">
                <a:solidFill>
                  <a:srgbClr val="C00000"/>
                </a:solidFill>
                <a:latin typeface="微软雅黑" pitchFamily="34" charset="-122"/>
                <a:ea typeface="微软雅黑" pitchFamily="34" charset="-122"/>
              </a:rPr>
              <a:t>2.8</a:t>
            </a:r>
            <a:r>
              <a:rPr lang="zh-CN" altLang="en-US" sz="2200" b="1" dirty="0">
                <a:solidFill>
                  <a:srgbClr val="C00000"/>
                </a:solidFill>
                <a:latin typeface="微软雅黑" pitchFamily="34" charset="-122"/>
                <a:ea typeface="微软雅黑" pitchFamily="34" charset="-122"/>
              </a:rPr>
              <a:t>线</a:t>
            </a:r>
            <a:r>
              <a:rPr lang="en-US" altLang="zh-CN" sz="2200" b="1" dirty="0">
                <a:solidFill>
                  <a:srgbClr val="C00000"/>
                </a:solidFill>
                <a:latin typeface="微软雅黑" pitchFamily="34" charset="-122"/>
                <a:ea typeface="微软雅黑" pitchFamily="34" charset="-122"/>
              </a:rPr>
              <a:t>-3</a:t>
            </a:r>
            <a:r>
              <a:rPr lang="zh-CN" altLang="en-US" sz="2200" b="1" dirty="0">
                <a:solidFill>
                  <a:srgbClr val="C00000"/>
                </a:solidFill>
                <a:latin typeface="微软雅黑" pitchFamily="34" charset="-122"/>
                <a:ea typeface="微软雅黑" pitchFamily="34" charset="-122"/>
              </a:rPr>
              <a:t>线编码器的设计</a:t>
            </a:r>
            <a:endParaRPr lang="en-US" altLang="zh-CN" sz="2200" b="1" dirty="0">
              <a:solidFill>
                <a:srgbClr val="C00000"/>
              </a:solidFill>
              <a:latin typeface="微软雅黑" pitchFamily="34" charset="-122"/>
              <a:ea typeface="微软雅黑" pitchFamily="34" charset="-122"/>
            </a:endParaRPr>
          </a:p>
          <a:p>
            <a:r>
              <a:rPr lang="zh-CN" altLang="en-US" sz="2200" b="1" dirty="0">
                <a:latin typeface="微软雅黑" pitchFamily="34" charset="-122"/>
                <a:ea typeface="微软雅黑" pitchFamily="34" charset="-122"/>
              </a:rPr>
              <a:t>    </a:t>
            </a:r>
            <a:r>
              <a:rPr lang="en-US" altLang="zh-CN" sz="2200" b="1" dirty="0">
                <a:latin typeface="微软雅黑" pitchFamily="34" charset="-122"/>
                <a:ea typeface="微软雅黑" pitchFamily="34" charset="-122"/>
              </a:rPr>
              <a:t>1</a:t>
            </a:r>
            <a:r>
              <a:rPr lang="zh-CN" altLang="en-US" sz="2200" b="1" dirty="0">
                <a:latin typeface="微软雅黑" pitchFamily="34" charset="-122"/>
                <a:ea typeface="微软雅黑" pitchFamily="34" charset="-122"/>
              </a:rPr>
              <a:t>）分析</a:t>
            </a:r>
            <a:endParaRPr lang="en-US" altLang="zh-CN" sz="2200" b="1" dirty="0">
              <a:latin typeface="微软雅黑" pitchFamily="34" charset="-122"/>
              <a:ea typeface="微软雅黑" pitchFamily="34" charset="-122"/>
            </a:endParaRPr>
          </a:p>
          <a:p>
            <a:r>
              <a:rPr lang="en-US" altLang="zh-CN" sz="2200" b="1" dirty="0">
                <a:latin typeface="微软雅黑" pitchFamily="34" charset="-122"/>
                <a:ea typeface="微软雅黑" pitchFamily="34" charset="-122"/>
              </a:rPr>
              <a:t>    </a:t>
            </a:r>
            <a:r>
              <a:rPr lang="zh-CN" altLang="en-US" sz="2200" b="1" dirty="0">
                <a:latin typeface="微软雅黑" pitchFamily="34" charset="-122"/>
                <a:ea typeface="微软雅黑" pitchFamily="34" charset="-122"/>
              </a:rPr>
              <a:t>典型的编码器器如键盘，键盘上有</a:t>
            </a:r>
            <a:r>
              <a:rPr lang="en-US" altLang="zh-CN" sz="2200" b="1" dirty="0">
                <a:latin typeface="微软雅黑" pitchFamily="34" charset="-122"/>
                <a:ea typeface="微软雅黑" pitchFamily="34" charset="-122"/>
              </a:rPr>
              <a:t>128</a:t>
            </a:r>
            <a:r>
              <a:rPr lang="zh-CN" altLang="en-US" sz="2200" b="1" dirty="0">
                <a:latin typeface="微软雅黑" pitchFamily="34" charset="-122"/>
                <a:ea typeface="微软雅黑" pitchFamily="34" charset="-122"/>
              </a:rPr>
              <a:t>个字符，</a:t>
            </a:r>
            <a:endParaRPr lang="en-US" altLang="zh-CN" sz="2200" b="1" dirty="0">
              <a:latin typeface="微软雅黑" pitchFamily="34" charset="-122"/>
              <a:ea typeface="微软雅黑" pitchFamily="34" charset="-122"/>
            </a:endParaRPr>
          </a:p>
          <a:p>
            <a:r>
              <a:rPr lang="en-US" altLang="zh-CN" sz="2200" b="1" dirty="0">
                <a:solidFill>
                  <a:srgbClr val="C00000"/>
                </a:solidFill>
                <a:latin typeface="微软雅黑" pitchFamily="34" charset="-122"/>
                <a:ea typeface="微软雅黑" pitchFamily="34" charset="-122"/>
              </a:rPr>
              <a:t>    2</a:t>
            </a:r>
            <a:r>
              <a:rPr lang="zh-CN" altLang="en-US" sz="2200" b="1" dirty="0">
                <a:solidFill>
                  <a:srgbClr val="C00000"/>
                </a:solidFill>
                <a:latin typeface="微软雅黑" pitchFamily="34" charset="-122"/>
                <a:ea typeface="微软雅黑" pitchFamily="34" charset="-122"/>
              </a:rPr>
              <a:t>）设计</a:t>
            </a:r>
            <a:endParaRPr lang="en-US" altLang="zh-CN" sz="2200" b="1" dirty="0">
              <a:solidFill>
                <a:srgbClr val="C00000"/>
              </a:solidFill>
              <a:latin typeface="微软雅黑" pitchFamily="34" charset="-122"/>
              <a:ea typeface="微软雅黑" pitchFamily="34" charset="-122"/>
            </a:endParaRPr>
          </a:p>
          <a:p>
            <a:r>
              <a:rPr lang="en-US" altLang="zh-CN" sz="2200" b="1" dirty="0">
                <a:solidFill>
                  <a:srgbClr val="C00000"/>
                </a:solidFill>
                <a:latin typeface="微软雅黑" pitchFamily="34" charset="-122"/>
                <a:ea typeface="微软雅黑" pitchFamily="34" charset="-122"/>
              </a:rPr>
              <a:t>    </a:t>
            </a:r>
            <a:r>
              <a:rPr lang="zh-CN" altLang="en-US" sz="2200" b="1" dirty="0">
                <a:solidFill>
                  <a:srgbClr val="C00000"/>
                </a:solidFill>
                <a:latin typeface="微软雅黑" pitchFamily="34" charset="-122"/>
                <a:ea typeface="微软雅黑" pitchFamily="34" charset="-122"/>
              </a:rPr>
              <a:t>（</a:t>
            </a:r>
            <a:r>
              <a:rPr lang="en-US" altLang="zh-CN" sz="2200" b="1" dirty="0">
                <a:solidFill>
                  <a:srgbClr val="C00000"/>
                </a:solidFill>
                <a:latin typeface="微软雅黑" pitchFamily="34" charset="-122"/>
                <a:ea typeface="微软雅黑" pitchFamily="34" charset="-122"/>
              </a:rPr>
              <a:t>1</a:t>
            </a:r>
            <a:r>
              <a:rPr lang="zh-CN" altLang="en-US" sz="2200" b="1" dirty="0">
                <a:solidFill>
                  <a:srgbClr val="C00000"/>
                </a:solidFill>
                <a:latin typeface="微软雅黑" pitchFamily="34" charset="-122"/>
                <a:ea typeface="微软雅黑" pitchFamily="34" charset="-122"/>
              </a:rPr>
              <a:t>）输入输出信号的定义，逻辑约定与逻辑关系抽象</a:t>
            </a:r>
            <a:endParaRPr lang="en-US" altLang="zh-CN" sz="2200" b="1" dirty="0">
              <a:solidFill>
                <a:srgbClr val="C00000"/>
              </a:solidFill>
              <a:latin typeface="微软雅黑" pitchFamily="34" charset="-122"/>
              <a:ea typeface="微软雅黑" pitchFamily="34" charset="-122"/>
            </a:endParaRPr>
          </a:p>
          <a:p>
            <a:r>
              <a:rPr lang="zh-CN" altLang="en-US" sz="2200" b="1" dirty="0">
                <a:latin typeface="微软雅黑" pitchFamily="34" charset="-122"/>
                <a:ea typeface="微软雅黑" pitchFamily="34" charset="-122"/>
              </a:rPr>
              <a:t>    编码器输入的信息共有</a:t>
            </a:r>
            <a:r>
              <a:rPr lang="en-US" altLang="zh-CN" sz="2200" b="1" dirty="0">
                <a:latin typeface="微软雅黑" pitchFamily="34" charset="-122"/>
                <a:ea typeface="微软雅黑" pitchFamily="34" charset="-122"/>
              </a:rPr>
              <a:t>8</a:t>
            </a:r>
            <a:r>
              <a:rPr lang="zh-CN" altLang="en-US" sz="2200" b="1" dirty="0">
                <a:latin typeface="微软雅黑" pitchFamily="34" charset="-122"/>
                <a:ea typeface="微软雅黑" pitchFamily="34" charset="-122"/>
              </a:rPr>
              <a:t>个，用</a:t>
            </a:r>
            <a:r>
              <a:rPr lang="en-US" altLang="zh-CN" sz="2200" b="1" dirty="0">
                <a:latin typeface="微软雅黑" pitchFamily="34" charset="-122"/>
                <a:ea typeface="微软雅黑" pitchFamily="34" charset="-122"/>
              </a:rPr>
              <a:t>I</a:t>
            </a:r>
            <a:r>
              <a:rPr lang="en-US" altLang="zh-CN" sz="2200" b="1" baseline="-25000" dirty="0">
                <a:latin typeface="微软雅黑" pitchFamily="34" charset="-122"/>
                <a:ea typeface="微软雅黑" pitchFamily="34" charset="-122"/>
              </a:rPr>
              <a:t>0</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a:t>
            </a:r>
            <a:r>
              <a:rPr lang="en-US" altLang="zh-CN" sz="2200" b="1" baseline="-25000" dirty="0">
                <a:latin typeface="微软雅黑" pitchFamily="34" charset="-122"/>
                <a:ea typeface="微软雅黑" pitchFamily="34" charset="-122"/>
              </a:rPr>
              <a:t>1</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a:t>
            </a:r>
            <a:r>
              <a:rPr lang="en-US" altLang="zh-CN" sz="2200" b="1" baseline="-25000" dirty="0">
                <a:latin typeface="微软雅黑" pitchFamily="34" charset="-122"/>
                <a:ea typeface="微软雅黑" pitchFamily="34" charset="-122"/>
              </a:rPr>
              <a:t>2</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a:t>
            </a:r>
            <a:r>
              <a:rPr lang="en-US" altLang="zh-CN" sz="2200" b="1" baseline="-25000" dirty="0">
                <a:latin typeface="微软雅黑" pitchFamily="34" charset="-122"/>
                <a:ea typeface="微软雅黑" pitchFamily="34" charset="-122"/>
              </a:rPr>
              <a:t>3</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a:t>
            </a:r>
            <a:r>
              <a:rPr lang="en-US" altLang="zh-CN" sz="2200" b="1" baseline="-25000" dirty="0">
                <a:latin typeface="微软雅黑" pitchFamily="34" charset="-122"/>
                <a:ea typeface="微软雅黑" pitchFamily="34" charset="-122"/>
              </a:rPr>
              <a:t>4</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a:t>
            </a:r>
            <a:r>
              <a:rPr lang="en-US" altLang="zh-CN" sz="2200" b="1" baseline="-25000" dirty="0">
                <a:latin typeface="微软雅黑" pitchFamily="34" charset="-122"/>
                <a:ea typeface="微软雅黑" pitchFamily="34" charset="-122"/>
              </a:rPr>
              <a:t>5</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a:t>
            </a:r>
            <a:r>
              <a:rPr lang="en-US" altLang="zh-CN" sz="2200" b="1" baseline="-25000" dirty="0">
                <a:latin typeface="微软雅黑" pitchFamily="34" charset="-122"/>
                <a:ea typeface="微软雅黑" pitchFamily="34" charset="-122"/>
              </a:rPr>
              <a:t>6</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I</a:t>
            </a:r>
            <a:r>
              <a:rPr lang="en-US" altLang="zh-CN" sz="2200" b="1" baseline="-25000" dirty="0">
                <a:latin typeface="微软雅黑" pitchFamily="34" charset="-122"/>
                <a:ea typeface="微软雅黑" pitchFamily="34" charset="-122"/>
              </a:rPr>
              <a:t>7</a:t>
            </a:r>
            <a:r>
              <a:rPr lang="zh-CN" altLang="en-US" sz="2200" b="1" dirty="0">
                <a:latin typeface="微软雅黑" pitchFamily="34" charset="-122"/>
                <a:ea typeface="微软雅黑" pitchFamily="34" charset="-122"/>
              </a:rPr>
              <a:t>表示，输出编码可用</a:t>
            </a:r>
            <a:r>
              <a:rPr lang="en-US" altLang="zh-CN" sz="2200" b="1" dirty="0">
                <a:latin typeface="微软雅黑" pitchFamily="34" charset="-122"/>
                <a:ea typeface="微软雅黑" pitchFamily="34" charset="-122"/>
              </a:rPr>
              <a:t>111</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110</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101</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100</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011</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010</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001</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000</a:t>
            </a:r>
            <a:r>
              <a:rPr lang="zh-CN" altLang="en-US" sz="2200" b="1" dirty="0">
                <a:latin typeface="微软雅黑" pitchFamily="34" charset="-122"/>
                <a:ea typeface="微软雅黑" pitchFamily="34" charset="-122"/>
              </a:rPr>
              <a:t>分别与它们一 一对应表示，因而输出有</a:t>
            </a:r>
            <a:r>
              <a:rPr lang="en-US" altLang="zh-CN" sz="2200" b="1" dirty="0">
                <a:latin typeface="微软雅黑" pitchFamily="34" charset="-122"/>
                <a:ea typeface="微软雅黑" pitchFamily="34" charset="-122"/>
              </a:rPr>
              <a:t>3</a:t>
            </a:r>
            <a:r>
              <a:rPr lang="zh-CN" altLang="en-US" sz="2200" b="1" dirty="0">
                <a:latin typeface="微软雅黑" pitchFamily="34" charset="-122"/>
                <a:ea typeface="微软雅黑" pitchFamily="34" charset="-122"/>
              </a:rPr>
              <a:t>条数据线，用</a:t>
            </a:r>
            <a:r>
              <a:rPr lang="en-US" altLang="zh-CN" sz="2200" b="1" dirty="0">
                <a:latin typeface="微软雅黑" pitchFamily="34" charset="-122"/>
                <a:ea typeface="微软雅黑" pitchFamily="34" charset="-122"/>
              </a:rPr>
              <a:t>Y</a:t>
            </a:r>
            <a:r>
              <a:rPr lang="en-US" altLang="zh-CN" sz="2200" b="1" baseline="-25000" dirty="0">
                <a:latin typeface="微软雅黑" pitchFamily="34" charset="-122"/>
                <a:ea typeface="微软雅黑" pitchFamily="34" charset="-122"/>
              </a:rPr>
              <a:t>2</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Y</a:t>
            </a:r>
            <a:r>
              <a:rPr lang="en-US" altLang="zh-CN" sz="2200" b="1" baseline="-25000" dirty="0">
                <a:latin typeface="微软雅黑" pitchFamily="34" charset="-122"/>
                <a:ea typeface="微软雅黑" pitchFamily="34" charset="-122"/>
              </a:rPr>
              <a:t>1</a:t>
            </a:r>
            <a:r>
              <a:rPr lang="zh-CN" altLang="en-US" sz="2200" b="1" dirty="0">
                <a:latin typeface="微软雅黑" pitchFamily="34" charset="-122"/>
                <a:ea typeface="微软雅黑" pitchFamily="34" charset="-122"/>
              </a:rPr>
              <a:t>、</a:t>
            </a:r>
            <a:r>
              <a:rPr lang="en-US" altLang="zh-CN" sz="2200" b="1" dirty="0">
                <a:latin typeface="微软雅黑" pitchFamily="34" charset="-122"/>
                <a:ea typeface="微软雅黑" pitchFamily="34" charset="-122"/>
              </a:rPr>
              <a:t>Y</a:t>
            </a:r>
            <a:r>
              <a:rPr lang="en-US" altLang="zh-CN" sz="2200" b="1" baseline="-25000" dirty="0">
                <a:latin typeface="微软雅黑" pitchFamily="34" charset="-122"/>
                <a:ea typeface="微软雅黑" pitchFamily="34" charset="-122"/>
              </a:rPr>
              <a:t>0</a:t>
            </a:r>
            <a:r>
              <a:rPr lang="zh-CN" altLang="en-US" sz="2200" b="1" dirty="0">
                <a:latin typeface="微软雅黑" pitchFamily="34" charset="-122"/>
                <a:ea typeface="微软雅黑" pitchFamily="34" charset="-122"/>
              </a:rPr>
              <a:t>表示。</a:t>
            </a:r>
            <a:endParaRPr lang="en-US" altLang="zh-CN" sz="2200" b="1" dirty="0">
              <a:latin typeface="微软雅黑" pitchFamily="34" charset="-122"/>
              <a:ea typeface="微软雅黑" pitchFamily="34" charset="-122"/>
            </a:endParaRPr>
          </a:p>
          <a:p>
            <a:r>
              <a:rPr lang="en-US" altLang="zh-CN" sz="2200" b="1" dirty="0">
                <a:solidFill>
                  <a:srgbClr val="FF0000"/>
                </a:solidFill>
                <a:latin typeface="微软雅黑" pitchFamily="34" charset="-122"/>
                <a:ea typeface="微软雅黑" pitchFamily="34" charset="-122"/>
              </a:rPr>
              <a:t>    </a:t>
            </a:r>
            <a:r>
              <a:rPr lang="zh-CN" altLang="en-US" sz="2200" b="1" dirty="0">
                <a:solidFill>
                  <a:srgbClr val="FF0000"/>
                </a:solidFill>
                <a:latin typeface="微软雅黑" pitchFamily="34" charset="-122"/>
                <a:ea typeface="微软雅黑" pitchFamily="34" charset="-122"/>
              </a:rPr>
              <a:t>（</a:t>
            </a:r>
            <a:r>
              <a:rPr lang="en-US" altLang="zh-CN" sz="2200" b="1" dirty="0">
                <a:solidFill>
                  <a:srgbClr val="FF0000"/>
                </a:solidFill>
                <a:latin typeface="微软雅黑" pitchFamily="34" charset="-122"/>
                <a:ea typeface="微软雅黑" pitchFamily="34" charset="-122"/>
              </a:rPr>
              <a:t>2</a:t>
            </a:r>
            <a:r>
              <a:rPr lang="zh-CN" altLang="en-US" sz="2200" b="1" dirty="0">
                <a:solidFill>
                  <a:srgbClr val="FF0000"/>
                </a:solidFill>
                <a:latin typeface="微软雅黑" pitchFamily="34" charset="-122"/>
                <a:ea typeface="微软雅黑" pitchFamily="34" charset="-122"/>
              </a:rPr>
              <a:t>）控制信息和状态信息分析</a:t>
            </a:r>
            <a:endParaRPr lang="en-US" altLang="zh-CN" sz="2200" b="1" dirty="0">
              <a:solidFill>
                <a:srgbClr val="FF0000"/>
              </a:solidFill>
              <a:latin typeface="微软雅黑" pitchFamily="34" charset="-122"/>
              <a:ea typeface="微软雅黑" pitchFamily="34" charset="-122"/>
            </a:endParaRPr>
          </a:p>
          <a:p>
            <a:r>
              <a:rPr lang="zh-CN" altLang="en-US" sz="2200" b="1">
                <a:latin typeface="微软雅黑" pitchFamily="34" charset="-122"/>
                <a:ea typeface="微软雅黑" pitchFamily="34" charset="-122"/>
              </a:rPr>
              <a:t> ①使</a:t>
            </a:r>
            <a:r>
              <a:rPr lang="zh-CN" altLang="en-US" sz="2200" b="1" dirty="0">
                <a:latin typeface="微软雅黑" pitchFamily="34" charset="-122"/>
                <a:ea typeface="微软雅黑" pitchFamily="34" charset="-122"/>
              </a:rPr>
              <a:t>能信号</a:t>
            </a:r>
            <a:endParaRPr lang="en-US" altLang="zh-CN" sz="2200" b="1" dirty="0">
              <a:latin typeface="微软雅黑" pitchFamily="34" charset="-122"/>
              <a:ea typeface="微软雅黑" pitchFamily="34" charset="-122"/>
            </a:endParaRPr>
          </a:p>
          <a:p>
            <a:r>
              <a:rPr lang="en-US" altLang="zh-CN" sz="2200" b="1">
                <a:latin typeface="微软雅黑" pitchFamily="34" charset="-122"/>
                <a:ea typeface="微软雅黑" pitchFamily="34" charset="-122"/>
              </a:rPr>
              <a:t>     </a:t>
            </a:r>
            <a:r>
              <a:rPr lang="zh-CN" altLang="en-US" sz="2200" b="1">
                <a:latin typeface="微软雅黑" pitchFamily="34" charset="-122"/>
                <a:ea typeface="微软雅黑" pitchFamily="34" charset="-122"/>
              </a:rPr>
              <a:t>增加编码状态信号</a:t>
            </a:r>
            <a:r>
              <a:rPr lang="en-US" altLang="zh-CN" sz="2200" b="1">
                <a:latin typeface="微软雅黑" pitchFamily="34" charset="-122"/>
                <a:ea typeface="微软雅黑" pitchFamily="34" charset="-122"/>
              </a:rPr>
              <a:t>EI</a:t>
            </a:r>
            <a:r>
              <a:rPr lang="zh-CN" altLang="en-US" sz="2200" b="1">
                <a:latin typeface="微软雅黑" pitchFamily="34" charset="-122"/>
                <a:ea typeface="微软雅黑" pitchFamily="34" charset="-122"/>
              </a:rPr>
              <a:t>，低电平有效。</a:t>
            </a:r>
            <a:endParaRPr lang="zh-CN" altLang="zh-CN" sz="2200" b="1" dirty="0">
              <a:latin typeface="微软雅黑" pitchFamily="34" charset="-122"/>
              <a:ea typeface="微软雅黑"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1.1</a:t>
            </a:r>
            <a:r>
              <a:rPr lang="zh-CN" altLang="en-US" sz="1500" dirty="0">
                <a:solidFill>
                  <a:schemeClr val="bg1"/>
                </a:solidFill>
                <a:latin typeface="华康俪金黑W8(P)" panose="020B0800000000000000" pitchFamily="34" charset="-122"/>
                <a:ea typeface="华康俪金黑W8(P)" panose="020B0800000000000000" pitchFamily="34" charset="-122"/>
              </a:rPr>
              <a:t>数字电路提出及分类</a:t>
            </a:r>
          </a:p>
        </p:txBody>
      </p:sp>
      <p:sp>
        <p:nvSpPr>
          <p:cNvPr id="28" name="TextBox 6"/>
          <p:cNvSpPr txBox="1"/>
          <p:nvPr/>
        </p:nvSpPr>
        <p:spPr>
          <a:xfrm>
            <a:off x="107504" y="660445"/>
            <a:ext cx="8782300" cy="6511037"/>
          </a:xfrm>
          <a:prstGeom prst="rect">
            <a:avLst/>
          </a:prstGeom>
          <a:noFill/>
        </p:spPr>
        <p:txBody>
          <a:bodyPr wrap="square" lIns="68603" tIns="34302" rIns="68603" bIns="34302" rtlCol="0">
            <a:spAutoFit/>
          </a:bodyPr>
          <a:lstStyle/>
          <a:p>
            <a:pPr>
              <a:lnSpc>
                <a:spcPct val="130000"/>
              </a:lnSpc>
            </a:pPr>
            <a:r>
              <a:rPr lang="zh-CN" altLang="en-US" sz="2200" b="1" dirty="0" smtClean="0">
                <a:latin typeface="微软雅黑" panose="020B0503020204020204" pitchFamily="34" charset="-122"/>
                <a:ea typeface="微软雅黑" panose="020B0503020204020204" pitchFamily="34" charset="-122"/>
              </a:rPr>
              <a:t>（</a:t>
            </a:r>
            <a:r>
              <a:rPr lang="en-US" altLang="zh-CN" sz="2200" b="1" dirty="0" smtClean="0">
                <a:latin typeface="微软雅黑" panose="020B0503020204020204" pitchFamily="34" charset="-122"/>
                <a:ea typeface="微软雅黑" panose="020B0503020204020204" pitchFamily="34" charset="-122"/>
              </a:rPr>
              <a:t>4</a:t>
            </a:r>
            <a:r>
              <a:rPr lang="zh-CN" altLang="en-US" sz="2200" b="1" dirty="0" smtClean="0">
                <a:latin typeface="微软雅黑" panose="020B0503020204020204" pitchFamily="34" charset="-122"/>
                <a:ea typeface="微软雅黑" panose="020B0503020204020204" pitchFamily="34" charset="-122"/>
              </a:rPr>
              <a:t>）计算机系统</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indent="333485">
              <a:lnSpc>
                <a:spcPct val="130000"/>
              </a:lnSpc>
            </a:pPr>
            <a:r>
              <a:rPr lang="en-US" altLang="zh-CN" sz="2200" b="1" dirty="0" smtClean="0">
                <a:solidFill>
                  <a:srgbClr val="C00000"/>
                </a:solidFill>
                <a:latin typeface="微软雅黑" panose="020B0503020204020204" pitchFamily="34" charset="-122"/>
                <a:ea typeface="微软雅黑" panose="020B0503020204020204" pitchFamily="34" charset="-122"/>
              </a:rPr>
              <a:t>3</a:t>
            </a:r>
            <a:r>
              <a:rPr lang="zh-CN" altLang="en-US" sz="2200" b="1" dirty="0">
                <a:solidFill>
                  <a:srgbClr val="C00000"/>
                </a:solidFill>
                <a:latin typeface="微软雅黑" panose="020B0503020204020204" pitchFamily="34" charset="-122"/>
                <a:ea typeface="微软雅黑" panose="020B0503020204020204" pitchFamily="34" charset="-122"/>
              </a:rPr>
              <a:t>）数字电路分类</a:t>
            </a:r>
            <a:endParaRPr lang="en-US" altLang="zh-CN" sz="2200" b="1" dirty="0">
              <a:solidFill>
                <a:srgbClr val="C00000"/>
              </a:solidFill>
              <a:latin typeface="微软雅黑" panose="020B0503020204020204" pitchFamily="34" charset="-122"/>
              <a:ea typeface="微软雅黑" panose="020B0503020204020204" pitchFamily="34" charset="-122"/>
            </a:endParaRPr>
          </a:p>
          <a:p>
            <a:pPr indent="333485">
              <a:lnSpc>
                <a:spcPct val="130000"/>
              </a:lnSpc>
            </a:pPr>
            <a:r>
              <a:rPr lang="zh-CN" altLang="en-US" sz="2200" b="1" dirty="0">
                <a:latin typeface="微软雅黑" panose="020B0503020204020204" pitchFamily="34" charset="-122"/>
                <a:ea typeface="微软雅黑" panose="020B0503020204020204" pitchFamily="34" charset="-122"/>
              </a:rPr>
              <a:t>逻辑门元件按照其工作</a:t>
            </a:r>
            <a:r>
              <a:rPr lang="zh-CN" altLang="en-US" sz="2200" b="1" dirty="0" smtClean="0">
                <a:latin typeface="微软雅黑" panose="020B0503020204020204" pitchFamily="34" charset="-122"/>
                <a:ea typeface="微软雅黑" panose="020B0503020204020204" pitchFamily="34" charset="-122"/>
              </a:rPr>
              <a:t>原理分类：分为</a:t>
            </a:r>
            <a:r>
              <a:rPr lang="zh-CN" altLang="en-US" sz="2200" b="1" dirty="0">
                <a:latin typeface="微软雅黑" panose="020B0503020204020204" pitchFamily="34" charset="-122"/>
                <a:ea typeface="微软雅黑" panose="020B0503020204020204" pitchFamily="34" charset="-122"/>
              </a:rPr>
              <a:t>组合逻辑元件和时序</a:t>
            </a:r>
            <a:r>
              <a:rPr lang="zh-CN" altLang="en-US" sz="2200" b="1" dirty="0" smtClean="0">
                <a:latin typeface="微软雅黑" panose="020B0503020204020204" pitchFamily="34" charset="-122"/>
                <a:ea typeface="微软雅黑" panose="020B0503020204020204" pitchFamily="34" charset="-122"/>
              </a:rPr>
              <a:t>逻辑元件。</a:t>
            </a:r>
            <a:endParaRPr lang="en-US" altLang="zh-CN" sz="2200" b="1" dirty="0" smtClean="0">
              <a:latin typeface="微软雅黑" panose="020B0503020204020204" pitchFamily="34" charset="-122"/>
              <a:ea typeface="微软雅黑" panose="020B0503020204020204" pitchFamily="34" charset="-122"/>
            </a:endParaRPr>
          </a:p>
          <a:p>
            <a:pPr indent="333485">
              <a:lnSpc>
                <a:spcPct val="130000"/>
              </a:lnSpc>
            </a:pPr>
            <a:r>
              <a:rPr lang="zh-CN" altLang="en-US" sz="2200" b="1" dirty="0" smtClean="0">
                <a:latin typeface="微软雅黑" panose="020B0503020204020204" pitchFamily="34" charset="-122"/>
                <a:ea typeface="微软雅黑" panose="020B0503020204020204" pitchFamily="34" charset="-122"/>
              </a:rPr>
              <a:t>（</a:t>
            </a:r>
            <a:r>
              <a:rPr lang="en-US" altLang="zh-CN" sz="2200" b="1" dirty="0" smtClean="0">
                <a:latin typeface="微软雅黑" panose="020B0503020204020204" pitchFamily="34" charset="-122"/>
                <a:ea typeface="微软雅黑" panose="020B0503020204020204" pitchFamily="34" charset="-122"/>
              </a:rPr>
              <a:t>1</a:t>
            </a:r>
            <a:r>
              <a:rPr lang="zh-CN" altLang="en-US" sz="2200" b="1" dirty="0" smtClean="0">
                <a:latin typeface="微软雅黑" panose="020B0503020204020204" pitchFamily="34" charset="-122"/>
                <a:ea typeface="微软雅黑" panose="020B0503020204020204" pitchFamily="34" charset="-122"/>
              </a:rPr>
              <a:t>）</a:t>
            </a:r>
            <a:r>
              <a:rPr lang="zh-CN" altLang="en-US" sz="2200" b="1" dirty="0" smtClean="0">
                <a:latin typeface="微软雅黑" panose="020B0503020204020204" pitchFamily="34" charset="-122"/>
                <a:ea typeface="微软雅黑" panose="020B0503020204020204" pitchFamily="34" charset="-122"/>
              </a:rPr>
              <a:t>组合逻辑</a:t>
            </a:r>
            <a:r>
              <a:rPr lang="zh-CN" altLang="en-US" sz="2200" b="1" dirty="0">
                <a:latin typeface="微软雅黑" panose="020B0503020204020204" pitchFamily="34" charset="-122"/>
                <a:ea typeface="微软雅黑" panose="020B0503020204020204" pitchFamily="34" charset="-122"/>
              </a:rPr>
              <a:t>元件实现了某一具体的逻辑功能，如与门</a:t>
            </a:r>
            <a:r>
              <a:rPr lang="zh-CN" altLang="en-US" sz="2200" b="1" dirty="0" smtClean="0">
                <a:latin typeface="微软雅黑" panose="020B0503020204020204" pitchFamily="34" charset="-122"/>
                <a:ea typeface="微软雅黑" panose="020B0503020204020204" pitchFamily="34" charset="-122"/>
              </a:rPr>
              <a:t>；</a:t>
            </a:r>
            <a:endParaRPr lang="en-US" altLang="zh-CN" sz="2200" b="1" dirty="0" smtClean="0">
              <a:latin typeface="微软雅黑" panose="020B0503020204020204" pitchFamily="34" charset="-122"/>
              <a:ea typeface="微软雅黑" panose="020B0503020204020204" pitchFamily="34" charset="-122"/>
            </a:endParaRPr>
          </a:p>
          <a:p>
            <a:pPr indent="333485">
              <a:lnSpc>
                <a:spcPct val="130000"/>
              </a:lnSpc>
            </a:pPr>
            <a:r>
              <a:rPr lang="zh-CN" altLang="en-US" sz="2200" b="1" dirty="0" smtClean="0">
                <a:latin typeface="微软雅黑" panose="020B0503020204020204" pitchFamily="34" charset="-122"/>
                <a:ea typeface="微软雅黑" panose="020B0503020204020204" pitchFamily="34" charset="-122"/>
              </a:rPr>
              <a:t>（</a:t>
            </a:r>
            <a:r>
              <a:rPr lang="en-US" altLang="zh-CN" sz="2200" b="1" dirty="0" smtClean="0">
                <a:latin typeface="微软雅黑" panose="020B0503020204020204" pitchFamily="34" charset="-122"/>
                <a:ea typeface="微软雅黑" panose="020B0503020204020204" pitchFamily="34" charset="-122"/>
              </a:rPr>
              <a:t>2</a:t>
            </a:r>
            <a:r>
              <a:rPr lang="zh-CN" altLang="en-US" sz="2200" b="1" dirty="0" smtClean="0">
                <a:latin typeface="微软雅黑" panose="020B0503020204020204" pitchFamily="34" charset="-122"/>
                <a:ea typeface="微软雅黑" panose="020B0503020204020204" pitchFamily="34" charset="-122"/>
              </a:rPr>
              <a:t>）</a:t>
            </a:r>
            <a:r>
              <a:rPr lang="zh-CN" altLang="en-US" sz="2200" b="1" dirty="0" smtClean="0">
                <a:latin typeface="微软雅黑" panose="020B0503020204020204" pitchFamily="34" charset="-122"/>
                <a:ea typeface="微软雅黑" panose="020B0503020204020204" pitchFamily="34" charset="-122"/>
              </a:rPr>
              <a:t>时序逻辑元件：在</a:t>
            </a:r>
            <a:r>
              <a:rPr lang="zh-CN" altLang="en-US" sz="2200" b="1" dirty="0">
                <a:latin typeface="微软雅黑" panose="020B0503020204020204" pitchFamily="34" charset="-122"/>
                <a:ea typeface="微软雅黑" panose="020B0503020204020204" pitchFamily="34" charset="-122"/>
              </a:rPr>
              <a:t>时钟脉冲</a:t>
            </a:r>
            <a:r>
              <a:rPr lang="zh-CN" altLang="en-US" sz="2200" b="1" dirty="0" smtClean="0">
                <a:latin typeface="微软雅黑" panose="020B0503020204020204" pitchFamily="34" charset="-122"/>
                <a:ea typeface="微软雅黑" panose="020B0503020204020204" pitchFamily="34" charset="-122"/>
              </a:rPr>
              <a:t>（周期时间）</a:t>
            </a:r>
            <a:r>
              <a:rPr lang="zh-CN" altLang="en-US" sz="2200" b="1" dirty="0">
                <a:latin typeface="微软雅黑" panose="020B0503020204020204" pitchFamily="34" charset="-122"/>
                <a:ea typeface="微软雅黑" panose="020B0503020204020204" pitchFamily="34" charset="-122"/>
              </a:rPr>
              <a:t>的作用下</a:t>
            </a:r>
            <a:r>
              <a:rPr lang="zh-CN" altLang="en-US" sz="2200" b="1" dirty="0" smtClean="0">
                <a:latin typeface="微软雅黑" panose="020B0503020204020204" pitchFamily="34" charset="-122"/>
                <a:ea typeface="微软雅黑" panose="020B0503020204020204" pitchFamily="34" charset="-122"/>
              </a:rPr>
              <a:t>，实现</a:t>
            </a:r>
            <a:r>
              <a:rPr lang="zh-CN" altLang="en-US" sz="2200" b="1" dirty="0">
                <a:latin typeface="微软雅黑" panose="020B0503020204020204" pitchFamily="34" charset="-122"/>
                <a:ea typeface="微软雅黑" panose="020B0503020204020204" pitchFamily="34" charset="-122"/>
              </a:rPr>
              <a:t>数据的保存，更替，传递，这种元件称为触发器，如</a:t>
            </a:r>
            <a:r>
              <a:rPr lang="en-US" altLang="zh-CN" sz="2200" b="1" dirty="0">
                <a:latin typeface="微软雅黑" panose="020B0503020204020204" pitchFamily="34" charset="-122"/>
                <a:ea typeface="微软雅黑" panose="020B0503020204020204" pitchFamily="34" charset="-122"/>
              </a:rPr>
              <a:t>JK</a:t>
            </a:r>
            <a:r>
              <a:rPr lang="zh-CN" altLang="en-US" sz="2200" b="1" dirty="0">
                <a:latin typeface="微软雅黑" panose="020B0503020204020204" pitchFamily="34" charset="-122"/>
                <a:ea typeface="微软雅黑" panose="020B0503020204020204" pitchFamily="34" charset="-122"/>
              </a:rPr>
              <a:t>触发器</a:t>
            </a:r>
            <a:r>
              <a:rPr lang="en-US" altLang="zh-CN" sz="2200" b="1" dirty="0">
                <a:latin typeface="微软雅黑" panose="020B0503020204020204" pitchFamily="34" charset="-122"/>
                <a:ea typeface="微软雅黑" panose="020B0503020204020204" pitchFamily="34" charset="-122"/>
              </a:rPr>
              <a:t>74HC73</a:t>
            </a:r>
            <a:r>
              <a:rPr lang="zh-CN" altLang="en-US" sz="2200" b="1" dirty="0">
                <a:latin typeface="微软雅黑" panose="020B0503020204020204" pitchFamily="34" charset="-122"/>
                <a:ea typeface="微软雅黑" panose="020B0503020204020204" pitchFamily="34" charset="-122"/>
              </a:rPr>
              <a:t>。</a:t>
            </a:r>
            <a:endParaRPr lang="en-US" altLang="zh-CN" sz="2200" b="1" dirty="0">
              <a:latin typeface="微软雅黑" panose="020B0503020204020204" pitchFamily="34" charset="-122"/>
              <a:ea typeface="微软雅黑" panose="020B0503020204020204" pitchFamily="34" charset="-122"/>
            </a:endParaRPr>
          </a:p>
          <a:p>
            <a:pPr indent="333485">
              <a:lnSpc>
                <a:spcPct val="130000"/>
              </a:lnSpc>
            </a:pPr>
            <a:r>
              <a:rPr lang="zh-CN" altLang="en-US" sz="2200" b="1" dirty="0" smtClean="0">
                <a:latin typeface="微软雅黑" panose="020B0503020204020204" pitchFamily="34" charset="-122"/>
                <a:ea typeface="微软雅黑" panose="020B0503020204020204" pitchFamily="34" charset="-122"/>
              </a:rPr>
              <a:t>（</a:t>
            </a:r>
            <a:r>
              <a:rPr lang="en-US" altLang="zh-CN" sz="2200" b="1" dirty="0" smtClean="0">
                <a:latin typeface="微软雅黑" panose="020B0503020204020204" pitchFamily="34" charset="-122"/>
                <a:ea typeface="微软雅黑" panose="020B0503020204020204" pitchFamily="34" charset="-122"/>
              </a:rPr>
              <a:t>3</a:t>
            </a:r>
            <a:r>
              <a:rPr lang="zh-CN" altLang="en-US" sz="2200" b="1" dirty="0" smtClean="0">
                <a:latin typeface="微软雅黑" panose="020B0503020204020204" pitchFamily="34" charset="-122"/>
                <a:ea typeface="微软雅黑" panose="020B0503020204020204" pitchFamily="34" charset="-122"/>
              </a:rPr>
              <a:t>）数字电路按组成</a:t>
            </a:r>
            <a:r>
              <a:rPr lang="zh-CN" altLang="en-US" sz="2200" b="1" dirty="0">
                <a:latin typeface="微软雅黑" panose="020B0503020204020204" pitchFamily="34" charset="-122"/>
                <a:ea typeface="微软雅黑" panose="020B0503020204020204" pitchFamily="34" charset="-122"/>
              </a:rPr>
              <a:t>逻辑门元件的</a:t>
            </a:r>
            <a:r>
              <a:rPr lang="zh-CN" altLang="en-US" sz="2200" b="1" dirty="0" smtClean="0">
                <a:latin typeface="微软雅黑" panose="020B0503020204020204" pitchFamily="34" charset="-122"/>
                <a:ea typeface="微软雅黑" panose="020B0503020204020204" pitchFamily="34" charset="-122"/>
              </a:rPr>
              <a:t>不同分类：</a:t>
            </a:r>
            <a:endParaRPr lang="en-US" altLang="zh-CN" sz="2200" b="1" dirty="0" smtClean="0">
              <a:latin typeface="微软雅黑" panose="020B0503020204020204" pitchFamily="34" charset="-122"/>
              <a:ea typeface="微软雅黑" panose="020B0503020204020204" pitchFamily="34" charset="-122"/>
            </a:endParaRPr>
          </a:p>
          <a:p>
            <a:pPr indent="333485">
              <a:lnSpc>
                <a:spcPct val="130000"/>
              </a:lnSpc>
            </a:pPr>
            <a:r>
              <a:rPr lang="zh-CN" altLang="en-US" sz="2200" b="1" dirty="0" smtClean="0">
                <a:latin typeface="微软雅黑" panose="020B0503020204020204" pitchFamily="34" charset="-122"/>
                <a:ea typeface="微软雅黑" panose="020B0503020204020204" pitchFamily="34" charset="-122"/>
              </a:rPr>
              <a:t>组合逻辑电路</a:t>
            </a:r>
            <a:r>
              <a:rPr lang="zh-CN" altLang="en-US" sz="2200" b="1" dirty="0">
                <a:latin typeface="微软雅黑" panose="020B0503020204020204" pitchFamily="34" charset="-122"/>
                <a:ea typeface="微软雅黑" panose="020B0503020204020204" pitchFamily="34" charset="-122"/>
              </a:rPr>
              <a:t>和时序逻辑电路</a:t>
            </a:r>
            <a:r>
              <a:rPr lang="zh-CN" altLang="en-US" sz="2200" b="1" dirty="0" smtClean="0">
                <a:latin typeface="微软雅黑" panose="020B0503020204020204" pitchFamily="34" charset="-122"/>
                <a:ea typeface="微软雅黑" panose="020B0503020204020204" pitchFamily="34" charset="-122"/>
              </a:rPr>
              <a:t>。</a:t>
            </a:r>
            <a:endParaRPr lang="en-US" altLang="zh-CN" sz="2200" b="1" dirty="0" smtClean="0">
              <a:latin typeface="微软雅黑" panose="020B0503020204020204" pitchFamily="34" charset="-122"/>
              <a:ea typeface="微软雅黑" panose="020B0503020204020204" pitchFamily="34" charset="-122"/>
            </a:endParaRPr>
          </a:p>
          <a:p>
            <a:pPr indent="333485">
              <a:lnSpc>
                <a:spcPct val="130000"/>
              </a:lnSpc>
            </a:pPr>
            <a:r>
              <a:rPr lang="en-US" altLang="zh-CN" sz="2200" b="1" dirty="0" err="1" smtClean="0">
                <a:latin typeface="微软雅黑" panose="020B0503020204020204" pitchFamily="34" charset="-122"/>
                <a:ea typeface="微软雅黑" panose="020B0503020204020204" pitchFamily="34" charset="-122"/>
              </a:rPr>
              <a:t>i</a:t>
            </a:r>
            <a:r>
              <a:rPr lang="zh-CN" altLang="en-US" sz="2200" b="1" dirty="0" smtClean="0">
                <a:latin typeface="微软雅黑" panose="020B0503020204020204" pitchFamily="34" charset="-122"/>
                <a:ea typeface="微软雅黑" panose="020B0503020204020204" pitchFamily="34" charset="-122"/>
              </a:rPr>
              <a:t>）</a:t>
            </a:r>
            <a:r>
              <a:rPr lang="zh-CN" altLang="en-US" sz="2200" b="1" dirty="0" smtClean="0">
                <a:latin typeface="微软雅黑" panose="020B0503020204020204" pitchFamily="34" charset="-122"/>
                <a:ea typeface="微软雅黑" panose="020B0503020204020204" pitchFamily="34" charset="-122"/>
              </a:rPr>
              <a:t>组合逻辑电路</a:t>
            </a:r>
            <a:r>
              <a:rPr lang="zh-CN" altLang="en-US" sz="2200" b="1" dirty="0">
                <a:latin typeface="微软雅黑" panose="020B0503020204020204" pitchFamily="34" charset="-122"/>
                <a:ea typeface="微软雅黑" panose="020B0503020204020204" pitchFamily="34" charset="-122"/>
              </a:rPr>
              <a:t>是由逻辑门组成的无反馈的单方向性电路，是根据具有二值条件的输入和逻辑关系，分析设计实现的具有一定功能的输出电路。电路仅仅实现某种功能，没有保存记忆的功能</a:t>
            </a:r>
            <a:r>
              <a:rPr lang="zh-CN" altLang="en-US" sz="2200" b="1" dirty="0" smtClean="0">
                <a:latin typeface="微软雅黑" panose="020B0503020204020204" pitchFamily="34" charset="-122"/>
                <a:ea typeface="微软雅黑" panose="020B0503020204020204" pitchFamily="34" charset="-122"/>
              </a:rPr>
              <a:t>。</a:t>
            </a:r>
            <a:endParaRPr lang="en-US" altLang="zh-CN" sz="2200" b="1" dirty="0" smtClean="0">
              <a:latin typeface="微软雅黑" panose="020B0503020204020204" pitchFamily="34" charset="-122"/>
              <a:ea typeface="微软雅黑" panose="020B0503020204020204" pitchFamily="34" charset="-122"/>
            </a:endParaRPr>
          </a:p>
          <a:p>
            <a:pPr indent="333485">
              <a:lnSpc>
                <a:spcPct val="130000"/>
              </a:lnSpc>
            </a:pPr>
            <a:r>
              <a:rPr lang="en-US" altLang="zh-CN" sz="2200" b="1" dirty="0" smtClean="0">
                <a:latin typeface="微软雅黑" panose="020B0503020204020204" pitchFamily="34" charset="-122"/>
                <a:ea typeface="微软雅黑" panose="020B0503020204020204" pitchFamily="34" charset="-122"/>
              </a:rPr>
              <a:t>Ii</a:t>
            </a:r>
            <a:r>
              <a:rPr lang="zh-CN" altLang="en-US" sz="2200" b="1" dirty="0" smtClean="0">
                <a:latin typeface="微软雅黑" panose="020B0503020204020204" pitchFamily="34" charset="-122"/>
                <a:ea typeface="微软雅黑" panose="020B0503020204020204" pitchFamily="34" charset="-122"/>
              </a:rPr>
              <a:t>）时序电路</a:t>
            </a:r>
            <a:r>
              <a:rPr lang="zh-CN" altLang="en-US" sz="2200" b="1" dirty="0">
                <a:latin typeface="微软雅黑" panose="020B0503020204020204" pitchFamily="34" charset="-122"/>
                <a:ea typeface="微软雅黑" panose="020B0503020204020204" pitchFamily="34" charset="-122"/>
              </a:rPr>
              <a:t>是以脉冲高低电平的重复变化为前提，在某个变化中实现某一逻辑功能，逻辑功能实现的结果可以保存、传递和</a:t>
            </a:r>
            <a:r>
              <a:rPr lang="zh-CN" altLang="en-US" sz="2200" b="1" dirty="0" smtClean="0">
                <a:latin typeface="微软雅黑" panose="020B0503020204020204" pitchFamily="34" charset="-122"/>
                <a:ea typeface="微软雅黑" panose="020B0503020204020204" pitchFamily="34" charset="-122"/>
              </a:rPr>
              <a:t>反馈</a:t>
            </a:r>
            <a:endParaRPr lang="en-US" altLang="zh-CN" sz="2200" b="1" dirty="0">
              <a:latin typeface="微软雅黑" panose="020B0503020204020204" pitchFamily="34" charset="-122"/>
              <a:ea typeface="微软雅黑" panose="020B0503020204020204" pitchFamily="34" charset="-122"/>
            </a:endParaRPr>
          </a:p>
          <a:p>
            <a:pPr marL="257259" indent="-257259">
              <a:lnSpc>
                <a:spcPct val="130000"/>
              </a:lnSpc>
            </a:pP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6196480"/>
      </p:ext>
    </p:extLst>
  </p:cSld>
  <p:clrMapOvr>
    <a:masterClrMapping/>
  </p:clrMapOvr>
  <p:transition spd="slow">
    <p:push/>
    <p:sndAc>
      <p:stSnd>
        <p:snd r:embed="rId2" name="chimes.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4.3</a:t>
            </a:r>
            <a:r>
              <a:rPr lang="zh-CN" altLang="en-US" sz="1500" dirty="0">
                <a:solidFill>
                  <a:schemeClr val="bg1"/>
                </a:solidFill>
                <a:latin typeface="华康俪金黑W8(P)" panose="020B0800000000000000" pitchFamily="34" charset="-122"/>
                <a:ea typeface="华康俪金黑W8(P)" panose="020B0800000000000000" pitchFamily="34" charset="-122"/>
              </a:rPr>
              <a:t>编码器</a:t>
            </a:r>
          </a:p>
        </p:txBody>
      </p:sp>
      <p:sp>
        <p:nvSpPr>
          <p:cNvPr id="3" name="TextBox 6"/>
          <p:cNvSpPr txBox="1"/>
          <p:nvPr/>
        </p:nvSpPr>
        <p:spPr>
          <a:xfrm>
            <a:off x="180857" y="857244"/>
            <a:ext cx="8782300" cy="5790840"/>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②</a:t>
            </a:r>
            <a:r>
              <a:rPr lang="zh-CN" altLang="en-US" sz="2200" b="1">
                <a:latin typeface="微软雅黑" panose="020B0503020204020204" pitchFamily="34" charset="-122"/>
                <a:ea typeface="微软雅黑" panose="020B0503020204020204" pitchFamily="34" charset="-122"/>
              </a:rPr>
              <a:t>增加状态反馈信号：在编码信号输出时，存在有效的编码和无效的编码，必须增加一个状态信号</a:t>
            </a:r>
            <a:r>
              <a:rPr lang="en-US" altLang="zh-CN" sz="2200" b="1">
                <a:latin typeface="微软雅黑" panose="020B0503020204020204" pitchFamily="34" charset="-122"/>
                <a:ea typeface="微软雅黑" panose="020B0503020204020204" pitchFamily="34" charset="-122"/>
              </a:rPr>
              <a:t>GS</a:t>
            </a:r>
            <a:r>
              <a:rPr lang="zh-CN" altLang="en-US" sz="2200" b="1">
                <a:latin typeface="微软雅黑" panose="020B0503020204020204" pitchFamily="34" charset="-122"/>
                <a:ea typeface="微软雅黑" panose="020B0503020204020204" pitchFamily="34" charset="-122"/>
              </a:rPr>
              <a:t>，反馈给系统，告诉系统是否是有效的编码。</a:t>
            </a:r>
            <a:r>
              <a:rPr lang="en-US" altLang="zh-CN" sz="2200" b="1">
                <a:latin typeface="微软雅黑" panose="020B0503020204020204" pitchFamily="34" charset="-122"/>
                <a:ea typeface="微软雅黑" panose="020B0503020204020204" pitchFamily="34" charset="-122"/>
              </a:rPr>
              <a:t>GS=0</a:t>
            </a:r>
            <a:r>
              <a:rPr lang="zh-CN" altLang="en-US" sz="2200" b="1">
                <a:latin typeface="微软雅黑" panose="020B0503020204020204" pitchFamily="34" charset="-122"/>
                <a:ea typeface="微软雅黑" panose="020B0503020204020204" pitchFamily="34" charset="-122"/>
              </a:rPr>
              <a:t>，表示编码有效，</a:t>
            </a:r>
            <a:r>
              <a:rPr lang="en-US" altLang="zh-CN" sz="2200" b="1">
                <a:latin typeface="微软雅黑" panose="020B0503020204020204" pitchFamily="34" charset="-122"/>
                <a:ea typeface="微软雅黑" panose="020B0503020204020204" pitchFamily="34" charset="-122"/>
              </a:rPr>
              <a:t>GS=1</a:t>
            </a:r>
            <a:r>
              <a:rPr lang="zh-CN" altLang="en-US" sz="2200" b="1">
                <a:latin typeface="微软雅黑" panose="020B0503020204020204" pitchFamily="34" charset="-122"/>
                <a:ea typeface="微软雅黑" panose="020B0503020204020204" pitchFamily="34" charset="-122"/>
              </a:rPr>
              <a:t>，表示编码无效。</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en-US" altLang="zh-CN" sz="2200" b="1">
                <a:latin typeface="微软雅黑" panose="020B0503020204020204" pitchFamily="34" charset="-122"/>
                <a:ea typeface="微软雅黑" panose="020B0503020204020204" pitchFamily="34" charset="-122"/>
              </a:rPr>
              <a:t>③</a:t>
            </a:r>
            <a:r>
              <a:rPr lang="zh-CN" altLang="en-US" sz="2200" b="1">
                <a:latin typeface="微软雅黑" panose="020B0503020204020204" pitchFamily="34" charset="-122"/>
                <a:ea typeface="微软雅黑" panose="020B0503020204020204" pitchFamily="34" charset="-122"/>
              </a:rPr>
              <a:t>增加级联信号</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如果有编码输入但不在目前的编码器上，则需要级联的对应的编码器，需要两个级联信号，如果在上位板不存在，则产生级联输出信号</a:t>
            </a:r>
            <a:r>
              <a:rPr lang="en-US" altLang="zh-CN" sz="2200" b="1">
                <a:latin typeface="微软雅黑" panose="020B0503020204020204" pitchFamily="34" charset="-122"/>
                <a:ea typeface="微软雅黑" panose="020B0503020204020204" pitchFamily="34" charset="-122"/>
              </a:rPr>
              <a:t>EO=0</a:t>
            </a:r>
            <a:r>
              <a:rPr lang="zh-CN" altLang="en-US" sz="2200" b="1">
                <a:latin typeface="微软雅黑" panose="020B0503020204020204" pitchFamily="34" charset="-122"/>
                <a:ea typeface="微软雅黑" panose="020B0503020204020204" pitchFamily="34" charset="-122"/>
              </a:rPr>
              <a:t>，使之启动低位编码器</a:t>
            </a:r>
            <a:r>
              <a:rPr lang="en-US" altLang="zh-CN" sz="2200" b="1">
                <a:latin typeface="微软雅黑" panose="020B0503020204020204" pitchFamily="34" charset="-122"/>
                <a:ea typeface="微软雅黑" panose="020B0503020204020204" pitchFamily="34" charset="-122"/>
              </a:rPr>
              <a:t>EI</a:t>
            </a:r>
            <a:r>
              <a:rPr lang="zh-CN" altLang="en-US" sz="2200" b="1">
                <a:latin typeface="微软雅黑" panose="020B0503020204020204" pitchFamily="34" charset="-122"/>
                <a:ea typeface="微软雅黑" panose="020B0503020204020204" pitchFamily="34" charset="-122"/>
              </a:rPr>
              <a:t>，进行低位有效编码。</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en-US" altLang="zh-CN" sz="2200" b="1">
                <a:latin typeface="微软雅黑" panose="020B0503020204020204" pitchFamily="34" charset="-122"/>
                <a:ea typeface="微软雅黑" panose="020B0503020204020204" pitchFamily="34" charset="-122"/>
              </a:rPr>
              <a:t>④</a:t>
            </a:r>
            <a:r>
              <a:rPr lang="zh-CN" altLang="en-US" sz="2200" b="1">
                <a:latin typeface="微软雅黑" panose="020B0503020204020204" pitchFamily="34" charset="-122"/>
                <a:ea typeface="微软雅黑" panose="020B0503020204020204" pitchFamily="34" charset="-122"/>
              </a:rPr>
              <a:t>多信息同时输入的解决方案</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多个信息输入，则不可能同时编码。需要排列其编码顺序，即确定编码的优先级。方案</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，固定优先级，按照序号升序或降序排列。本书采用降序排列。方案</a:t>
            </a:r>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：循环优先级。</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设计时，编码输入</a:t>
            </a:r>
            <a:r>
              <a:rPr lang="en-US" altLang="zh-CN" sz="2200" b="1">
                <a:latin typeface="微软雅黑" panose="020B0503020204020204" pitchFamily="34" charset="-122"/>
                <a:ea typeface="微软雅黑" panose="020B0503020204020204" pitchFamily="34" charset="-122"/>
              </a:rPr>
              <a:t>0</a:t>
            </a:r>
            <a:r>
              <a:rPr lang="zh-CN" altLang="en-US" sz="2200" b="1">
                <a:latin typeface="微软雅黑" panose="020B0503020204020204" pitchFamily="34" charset="-122"/>
                <a:ea typeface="微软雅黑" panose="020B0503020204020204" pitchFamily="34" charset="-122"/>
              </a:rPr>
              <a:t>有效。</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根据上述列出真值表。</a:t>
            </a:r>
            <a:endParaRPr lang="en-US" altLang="zh-CN" sz="2200" b="1">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95534" y="1124742"/>
          <a:ext cx="8568953" cy="4824534"/>
        </p:xfrm>
        <a:graphic>
          <a:graphicData uri="http://schemas.openxmlformats.org/drawingml/2006/table">
            <a:tbl>
              <a:tblPr/>
              <a:tblGrid>
                <a:gridCol w="614366">
                  <a:extLst>
                    <a:ext uri="{9D8B030D-6E8A-4147-A177-3AD203B41FA5}">
                      <a16:colId xmlns:a16="http://schemas.microsoft.com/office/drawing/2014/main" xmlns="" val="20000"/>
                    </a:ext>
                  </a:extLst>
                </a:gridCol>
                <a:gridCol w="614366">
                  <a:extLst>
                    <a:ext uri="{9D8B030D-6E8A-4147-A177-3AD203B41FA5}">
                      <a16:colId xmlns:a16="http://schemas.microsoft.com/office/drawing/2014/main" xmlns="" val="20001"/>
                    </a:ext>
                  </a:extLst>
                </a:gridCol>
                <a:gridCol w="613361">
                  <a:extLst>
                    <a:ext uri="{9D8B030D-6E8A-4147-A177-3AD203B41FA5}">
                      <a16:colId xmlns:a16="http://schemas.microsoft.com/office/drawing/2014/main" xmlns="" val="20002"/>
                    </a:ext>
                  </a:extLst>
                </a:gridCol>
                <a:gridCol w="612355">
                  <a:extLst>
                    <a:ext uri="{9D8B030D-6E8A-4147-A177-3AD203B41FA5}">
                      <a16:colId xmlns:a16="http://schemas.microsoft.com/office/drawing/2014/main" xmlns="" val="20003"/>
                    </a:ext>
                  </a:extLst>
                </a:gridCol>
                <a:gridCol w="612355">
                  <a:extLst>
                    <a:ext uri="{9D8B030D-6E8A-4147-A177-3AD203B41FA5}">
                      <a16:colId xmlns:a16="http://schemas.microsoft.com/office/drawing/2014/main" xmlns="" val="20004"/>
                    </a:ext>
                  </a:extLst>
                </a:gridCol>
                <a:gridCol w="611350">
                  <a:extLst>
                    <a:ext uri="{9D8B030D-6E8A-4147-A177-3AD203B41FA5}">
                      <a16:colId xmlns:a16="http://schemas.microsoft.com/office/drawing/2014/main" xmlns="" val="20005"/>
                    </a:ext>
                  </a:extLst>
                </a:gridCol>
                <a:gridCol w="611350">
                  <a:extLst>
                    <a:ext uri="{9D8B030D-6E8A-4147-A177-3AD203B41FA5}">
                      <a16:colId xmlns:a16="http://schemas.microsoft.com/office/drawing/2014/main" xmlns="" val="20006"/>
                    </a:ext>
                  </a:extLst>
                </a:gridCol>
                <a:gridCol w="611350">
                  <a:extLst>
                    <a:ext uri="{9D8B030D-6E8A-4147-A177-3AD203B41FA5}">
                      <a16:colId xmlns:a16="http://schemas.microsoft.com/office/drawing/2014/main" xmlns="" val="20007"/>
                    </a:ext>
                  </a:extLst>
                </a:gridCol>
                <a:gridCol w="611350">
                  <a:extLst>
                    <a:ext uri="{9D8B030D-6E8A-4147-A177-3AD203B41FA5}">
                      <a16:colId xmlns:a16="http://schemas.microsoft.com/office/drawing/2014/main" xmlns="" val="20008"/>
                    </a:ext>
                  </a:extLst>
                </a:gridCol>
                <a:gridCol w="611350">
                  <a:extLst>
                    <a:ext uri="{9D8B030D-6E8A-4147-A177-3AD203B41FA5}">
                      <a16:colId xmlns:a16="http://schemas.microsoft.com/office/drawing/2014/main" xmlns="" val="20009"/>
                    </a:ext>
                  </a:extLst>
                </a:gridCol>
                <a:gridCol w="611350">
                  <a:extLst>
                    <a:ext uri="{9D8B030D-6E8A-4147-A177-3AD203B41FA5}">
                      <a16:colId xmlns:a16="http://schemas.microsoft.com/office/drawing/2014/main" xmlns="" val="20010"/>
                    </a:ext>
                  </a:extLst>
                </a:gridCol>
                <a:gridCol w="611350">
                  <a:extLst>
                    <a:ext uri="{9D8B030D-6E8A-4147-A177-3AD203B41FA5}">
                      <a16:colId xmlns:a16="http://schemas.microsoft.com/office/drawing/2014/main" xmlns="" val="20011"/>
                    </a:ext>
                  </a:extLst>
                </a:gridCol>
                <a:gridCol w="611350">
                  <a:extLst>
                    <a:ext uri="{9D8B030D-6E8A-4147-A177-3AD203B41FA5}">
                      <a16:colId xmlns:a16="http://schemas.microsoft.com/office/drawing/2014/main" xmlns="" val="20012"/>
                    </a:ext>
                  </a:extLst>
                </a:gridCol>
                <a:gridCol w="611350">
                  <a:extLst>
                    <a:ext uri="{9D8B030D-6E8A-4147-A177-3AD203B41FA5}">
                      <a16:colId xmlns:a16="http://schemas.microsoft.com/office/drawing/2014/main" xmlns="" val="20013"/>
                    </a:ext>
                  </a:extLst>
                </a:gridCol>
              </a:tblGrid>
              <a:tr h="438594">
                <a:tc>
                  <a:txBody>
                    <a:bodyPr/>
                    <a:lstStyle/>
                    <a:p>
                      <a:pPr algn="l">
                        <a:spcAft>
                          <a:spcPts val="0"/>
                        </a:spcAft>
                      </a:pPr>
                      <a:r>
                        <a:rPr lang="en-US" sz="2400" kern="100">
                          <a:latin typeface="Calibri"/>
                          <a:ea typeface="宋体"/>
                          <a:cs typeface="Times New Roman"/>
                        </a:rPr>
                        <a:t>EI</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I</a:t>
                      </a:r>
                      <a:r>
                        <a:rPr lang="en-US" sz="2400" kern="100" baseline="-25000">
                          <a:latin typeface="Calibri"/>
                          <a:ea typeface="宋体"/>
                          <a:cs typeface="Times New Roman"/>
                        </a:rPr>
                        <a:t>7</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I</a:t>
                      </a:r>
                      <a:r>
                        <a:rPr lang="en-US" sz="2400" kern="100" baseline="-25000">
                          <a:latin typeface="Calibri"/>
                          <a:ea typeface="宋体"/>
                          <a:cs typeface="Times New Roman"/>
                        </a:rPr>
                        <a:t>6</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I</a:t>
                      </a:r>
                      <a:r>
                        <a:rPr lang="en-US" sz="2400" kern="100" baseline="-25000">
                          <a:latin typeface="Calibri"/>
                          <a:ea typeface="宋体"/>
                          <a:cs typeface="Times New Roman"/>
                        </a:rPr>
                        <a:t>5</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I</a:t>
                      </a:r>
                      <a:r>
                        <a:rPr lang="en-US" sz="2400" kern="100" baseline="-25000">
                          <a:latin typeface="Calibri"/>
                          <a:ea typeface="宋体"/>
                          <a:cs typeface="Times New Roman"/>
                        </a:rPr>
                        <a:t>4</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2400" kern="100">
                          <a:latin typeface="Calibri"/>
                          <a:ea typeface="宋体"/>
                          <a:cs typeface="Times New Roman"/>
                        </a:rPr>
                        <a:t>I</a:t>
                      </a:r>
                      <a:r>
                        <a:rPr lang="en-US" sz="2400" kern="100" baseline="-25000">
                          <a:latin typeface="Calibri"/>
                          <a:ea typeface="宋体"/>
                          <a:cs typeface="Times New Roman"/>
                        </a:rPr>
                        <a:t>3</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2400" kern="100">
                          <a:latin typeface="Calibri"/>
                          <a:ea typeface="宋体"/>
                          <a:cs typeface="Times New Roman"/>
                        </a:rPr>
                        <a:t>I</a:t>
                      </a:r>
                      <a:r>
                        <a:rPr lang="en-US" sz="2400" kern="100" baseline="-25000">
                          <a:latin typeface="Calibri"/>
                          <a:ea typeface="宋体"/>
                          <a:cs typeface="Times New Roman"/>
                        </a:rPr>
                        <a:t>2</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2400" kern="100">
                          <a:latin typeface="Calibri"/>
                          <a:ea typeface="宋体"/>
                          <a:cs typeface="Times New Roman"/>
                        </a:rPr>
                        <a:t>I</a:t>
                      </a:r>
                      <a:r>
                        <a:rPr lang="en-US" sz="2400" kern="100" baseline="-250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2400" kern="100">
                          <a:latin typeface="Calibri"/>
                          <a:ea typeface="宋体"/>
                          <a:cs typeface="Times New Roman"/>
                        </a:rPr>
                        <a:t>I</a:t>
                      </a:r>
                      <a:r>
                        <a:rPr lang="en-US" sz="2400" kern="100" baseline="-25000">
                          <a:latin typeface="Calibri"/>
                          <a:ea typeface="宋体"/>
                          <a:cs typeface="Times New Roman"/>
                        </a:rPr>
                        <a:t>0</a:t>
                      </a:r>
                      <a:endParaRPr lang="zh-CN" sz="2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2400" kern="100">
                          <a:latin typeface="Calibri"/>
                          <a:ea typeface="宋体"/>
                          <a:cs typeface="Times New Roman"/>
                        </a:rPr>
                        <a:t>Y</a:t>
                      </a:r>
                      <a:r>
                        <a:rPr lang="en-US" sz="2400" kern="100" baseline="-25000">
                          <a:latin typeface="Calibri"/>
                          <a:ea typeface="宋体"/>
                          <a:cs typeface="Times New Roman"/>
                        </a:rPr>
                        <a:t>2</a:t>
                      </a:r>
                      <a:endParaRPr lang="zh-CN" sz="24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2400" kern="100">
                          <a:latin typeface="Calibri"/>
                          <a:ea typeface="宋体"/>
                          <a:cs typeface="Times New Roman"/>
                        </a:rPr>
                        <a:t>Y</a:t>
                      </a:r>
                      <a:r>
                        <a:rPr lang="en-US" sz="2400" kern="100" baseline="-250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just">
                        <a:spcAft>
                          <a:spcPts val="0"/>
                        </a:spcAft>
                      </a:pPr>
                      <a:r>
                        <a:rPr lang="en-US" sz="2400" kern="100">
                          <a:latin typeface="Calibri"/>
                          <a:ea typeface="宋体"/>
                          <a:cs typeface="Times New Roman"/>
                        </a:rPr>
                        <a:t>Y</a:t>
                      </a:r>
                      <a:r>
                        <a:rPr lang="en-US" sz="2400" kern="100" baseline="-250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GS</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EO</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438594">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a:spcAft>
                          <a:spcPts val="0"/>
                        </a:spcAft>
                      </a:pPr>
                      <a:r>
                        <a:rPr lang="zh-CN" sz="2400" kern="100">
                          <a:latin typeface="Calibri"/>
                          <a:ea typeface="宋体"/>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l">
                        <a:spcAft>
                          <a:spcPts val="0"/>
                        </a:spcAft>
                      </a:pPr>
                      <a:r>
                        <a:rPr lang="zh-CN" sz="2400" kern="100">
                          <a:latin typeface="Calibri"/>
                          <a:ea typeface="宋体"/>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xmlns="" val="10001"/>
                  </a:ext>
                </a:extLst>
              </a:tr>
              <a:tr h="438594">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extLst>
                  <a:ext uri="{0D108BD9-81ED-4DB2-BD59-A6C34878D82A}">
                    <a16:rowId xmlns:a16="http://schemas.microsoft.com/office/drawing/2014/main" xmlns="" val="10002"/>
                  </a:ext>
                </a:extLst>
              </a:tr>
              <a:tr h="438594">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extLst>
                  <a:ext uri="{0D108BD9-81ED-4DB2-BD59-A6C34878D82A}">
                    <a16:rowId xmlns:a16="http://schemas.microsoft.com/office/drawing/2014/main" xmlns="" val="10003"/>
                  </a:ext>
                </a:extLst>
              </a:tr>
              <a:tr h="438594">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extLst>
                  <a:ext uri="{0D108BD9-81ED-4DB2-BD59-A6C34878D82A}">
                    <a16:rowId xmlns:a16="http://schemas.microsoft.com/office/drawing/2014/main" xmlns="" val="10004"/>
                  </a:ext>
                </a:extLst>
              </a:tr>
              <a:tr h="438594">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extLst>
                  <a:ext uri="{0D108BD9-81ED-4DB2-BD59-A6C34878D82A}">
                    <a16:rowId xmlns:a16="http://schemas.microsoft.com/office/drawing/2014/main" xmlns="" val="10005"/>
                  </a:ext>
                </a:extLst>
              </a:tr>
              <a:tr h="438594">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extLst>
                  <a:ext uri="{0D108BD9-81ED-4DB2-BD59-A6C34878D82A}">
                    <a16:rowId xmlns:a16="http://schemas.microsoft.com/office/drawing/2014/main" xmlns="" val="10006"/>
                  </a:ext>
                </a:extLst>
              </a:tr>
              <a:tr h="438594">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extLst>
                  <a:ext uri="{0D108BD9-81ED-4DB2-BD59-A6C34878D82A}">
                    <a16:rowId xmlns:a16="http://schemas.microsoft.com/office/drawing/2014/main" xmlns="" val="10007"/>
                  </a:ext>
                </a:extLst>
              </a:tr>
              <a:tr h="438594">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a:noFill/>
                    </a:lnR>
                    <a:lnT>
                      <a:noFill/>
                    </a:lnT>
                    <a:lnB>
                      <a:noFill/>
                    </a:lnB>
                    <a:solidFill>
                      <a:schemeClr val="bg1"/>
                    </a:solidFill>
                  </a:tcPr>
                </a:tc>
                <a:tc>
                  <a:txBody>
                    <a:bodyPr/>
                    <a:lstStyle/>
                    <a:p>
                      <a:pPr algn="just">
                        <a:spcAft>
                          <a:spcPts val="0"/>
                        </a:spcAft>
                      </a:pPr>
                      <a:r>
                        <a:rPr lang="zh-CN" sz="2400" kern="100">
                          <a:latin typeface="Calibri"/>
                          <a:ea typeface="宋体"/>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extLst>
                  <a:ext uri="{0D108BD9-81ED-4DB2-BD59-A6C34878D82A}">
                    <a16:rowId xmlns:a16="http://schemas.microsoft.com/office/drawing/2014/main" xmlns="" val="10008"/>
                  </a:ext>
                </a:extLst>
              </a:tr>
              <a:tr h="438594">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a:noFill/>
                    </a:lnB>
                    <a:solidFill>
                      <a:schemeClr val="bg1"/>
                    </a:solidFill>
                  </a:tcPr>
                </a:tc>
                <a:tc>
                  <a:txBody>
                    <a:bodyPr/>
                    <a:lstStyle/>
                    <a:p>
                      <a:pPr algn="l">
                        <a:spcAft>
                          <a:spcPts val="0"/>
                        </a:spcAft>
                      </a:pPr>
                      <a:r>
                        <a:rPr lang="zh-CN" sz="2400" kern="100">
                          <a:latin typeface="Calibri"/>
                          <a:ea typeface="宋体"/>
                          <a:cs typeface="Times New Roman"/>
                        </a:rPr>
                        <a:t>×</a:t>
                      </a: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a:noFill/>
                    </a:lnB>
                    <a:solidFill>
                      <a:schemeClr val="bg1"/>
                    </a:solidFill>
                  </a:tcPr>
                </a:tc>
                <a:extLst>
                  <a:ext uri="{0D108BD9-81ED-4DB2-BD59-A6C34878D82A}">
                    <a16:rowId xmlns:a16="http://schemas.microsoft.com/office/drawing/2014/main" xmlns="" val="10009"/>
                  </a:ext>
                </a:extLst>
              </a:tr>
              <a:tr h="438594">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l">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kern="100">
                          <a:latin typeface="Calibri"/>
                          <a:ea typeface="宋体"/>
                          <a:cs typeface="Times New Roman"/>
                        </a:rPr>
                        <a:t>0</a:t>
                      </a:r>
                      <a:endParaRPr lang="zh-CN" sz="2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tc>
                  <a:txBody>
                    <a:bodyPr/>
                    <a:lstStyle/>
                    <a:p>
                      <a:pPr algn="ctr">
                        <a:spcAft>
                          <a:spcPts val="0"/>
                        </a:spcAft>
                      </a:pPr>
                      <a:r>
                        <a:rPr lang="en-US" sz="2400" kern="100">
                          <a:latin typeface="Calibri"/>
                          <a:ea typeface="宋体"/>
                          <a:cs typeface="Times New Roman"/>
                        </a:rPr>
                        <a:t>1</a:t>
                      </a:r>
                      <a:endParaRPr lang="zh-CN" sz="24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xmlns=""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4.3</a:t>
            </a:r>
            <a:r>
              <a:rPr lang="zh-CN" altLang="en-US" sz="1500" dirty="0">
                <a:solidFill>
                  <a:schemeClr val="bg1"/>
                </a:solidFill>
                <a:latin typeface="华康俪金黑W8(P)" panose="020B0800000000000000" pitchFamily="34" charset="-122"/>
                <a:ea typeface="华康俪金黑W8(P)" panose="020B0800000000000000" pitchFamily="34" charset="-122"/>
              </a:rPr>
              <a:t>编码器</a:t>
            </a:r>
          </a:p>
        </p:txBody>
      </p:sp>
      <p:sp>
        <p:nvSpPr>
          <p:cNvPr id="3" name="TextBox 6"/>
          <p:cNvSpPr txBox="1"/>
          <p:nvPr/>
        </p:nvSpPr>
        <p:spPr>
          <a:xfrm>
            <a:off x="180857" y="857244"/>
            <a:ext cx="8782300" cy="5790840"/>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）列出表达式，画出逻辑图。</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en-US" altLang="zh-CN" sz="2200" b="1">
                <a:latin typeface="微软雅黑" panose="020B0503020204020204" pitchFamily="34" charset="-122"/>
                <a:ea typeface="微软雅黑" panose="020B0503020204020204" pitchFamily="34" charset="-122"/>
              </a:rPr>
              <a:t>4</a:t>
            </a:r>
            <a:r>
              <a:rPr lang="zh-CN" altLang="en-US" sz="2200" b="1">
                <a:latin typeface="微软雅黑" panose="020B0503020204020204" pitchFamily="34" charset="-122"/>
                <a:ea typeface="微软雅黑" panose="020B0503020204020204" pitchFamily="34" charset="-122"/>
              </a:rPr>
              <a:t>）元件的引脚特性图</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编码器的扩展：扩展为</a:t>
            </a:r>
            <a:r>
              <a:rPr lang="en-US" altLang="zh-CN" sz="2200" b="1">
                <a:latin typeface="微软雅黑" panose="020B0503020204020204" pitchFamily="34" charset="-122"/>
                <a:ea typeface="微软雅黑" panose="020B0503020204020204" pitchFamily="34" charset="-122"/>
              </a:rPr>
              <a:t>16-4</a:t>
            </a:r>
            <a:r>
              <a:rPr lang="zh-CN" altLang="en-US" sz="2200" b="1">
                <a:latin typeface="微软雅黑" panose="020B0503020204020204" pitchFamily="34" charset="-122"/>
                <a:ea typeface="微软雅黑" panose="020B0503020204020204" pitchFamily="34" charset="-122"/>
              </a:rPr>
              <a:t>线</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）逻辑抽象：</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）逻辑关系：根据每片</a:t>
            </a:r>
            <a:r>
              <a:rPr lang="en-US" altLang="zh-CN" sz="2200" b="1">
                <a:latin typeface="微软雅黑" panose="020B0503020204020204" pitchFamily="34" charset="-122"/>
                <a:ea typeface="微软雅黑" panose="020B0503020204020204" pitchFamily="34" charset="-122"/>
              </a:rPr>
              <a:t>IC</a:t>
            </a:r>
            <a:r>
              <a:rPr lang="zh-CN" altLang="en-US" sz="2200" b="1">
                <a:latin typeface="微软雅黑" panose="020B0503020204020204" pitchFamily="34" charset="-122"/>
                <a:ea typeface="微软雅黑" panose="020B0503020204020204" pitchFamily="34" charset="-122"/>
              </a:rPr>
              <a:t>是否编码</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的状态</a:t>
            </a:r>
            <a:r>
              <a:rPr lang="en-US" altLang="zh-CN" sz="2200" b="1">
                <a:latin typeface="微软雅黑" panose="020B0503020204020204" pitchFamily="34" charset="-122"/>
                <a:ea typeface="微软雅黑" panose="020B0503020204020204" pitchFamily="34" charset="-122"/>
              </a:rPr>
              <a:t>GS0</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GS1</a:t>
            </a:r>
            <a:r>
              <a:rPr lang="zh-CN" altLang="en-US" sz="2200" b="1">
                <a:latin typeface="微软雅黑" panose="020B0503020204020204" pitchFamily="34" charset="-122"/>
                <a:ea typeface="微软雅黑" panose="020B0503020204020204" pitchFamily="34" charset="-122"/>
              </a:rPr>
              <a:t>。确定输出编码的取值</a:t>
            </a:r>
            <a:r>
              <a:rPr lang="en-US" altLang="zh-CN" sz="2200" b="1">
                <a:latin typeface="微软雅黑" panose="020B0503020204020204" pitchFamily="34" charset="-122"/>
                <a:ea typeface="微软雅黑" panose="020B0503020204020204" pitchFamily="34" charset="-122"/>
              </a:rPr>
              <a:t>L3</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L2</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L1</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L0</a:t>
            </a:r>
            <a:r>
              <a:rPr lang="zh-CN" altLang="en-US" sz="2200" b="1">
                <a:latin typeface="微软雅黑" panose="020B0503020204020204" pitchFamily="34" charset="-122"/>
                <a:ea typeface="微软雅黑" panose="020B0503020204020204" pitchFamily="34" charset="-122"/>
              </a:rPr>
              <a:t>和状态</a:t>
            </a:r>
            <a:r>
              <a:rPr lang="en-US" altLang="zh-CN" sz="2200" b="1">
                <a:latin typeface="微软雅黑" panose="020B0503020204020204" pitchFamily="34" charset="-122"/>
                <a:ea typeface="微软雅黑" panose="020B0503020204020204" pitchFamily="34" charset="-122"/>
              </a:rPr>
              <a:t>GS</a:t>
            </a:r>
            <a:r>
              <a:rPr lang="zh-CN" altLang="en-US" sz="2200" b="1">
                <a:latin typeface="微软雅黑" panose="020B0503020204020204" pitchFamily="34" charset="-122"/>
                <a:ea typeface="微软雅黑" panose="020B0503020204020204" pitchFamily="34" charset="-122"/>
              </a:rPr>
              <a:t>。</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）根据上述列真值表</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）列表达式</a:t>
            </a:r>
            <a:endParaRPr lang="en-US" altLang="zh-CN" sz="2200" b="1">
              <a:latin typeface="微软雅黑" panose="020B0503020204020204" pitchFamily="34" charset="-122"/>
              <a:ea typeface="微软雅黑" panose="020B0503020204020204" pitchFamily="34" charset="-122"/>
            </a:endParaRPr>
          </a:p>
        </p:txBody>
      </p:sp>
      <p:graphicFrame>
        <p:nvGraphicFramePr>
          <p:cNvPr id="58370" name="Object 2"/>
          <p:cNvGraphicFramePr>
            <a:graphicFrameLocks noChangeAspect="1"/>
          </p:cNvGraphicFramePr>
          <p:nvPr/>
        </p:nvGraphicFramePr>
        <p:xfrm>
          <a:off x="4932040" y="980728"/>
          <a:ext cx="3456384" cy="2016224"/>
        </p:xfrm>
        <a:graphic>
          <a:graphicData uri="http://schemas.openxmlformats.org/presentationml/2006/ole">
            <mc:AlternateContent xmlns:mc="http://schemas.openxmlformats.org/markup-compatibility/2006">
              <mc:Choice xmlns:v="urn:schemas-microsoft-com:vml" Requires="v">
                <p:oleObj spid="_x0000_s58392" name="Visio" r:id="rId3" imgW="1686398" imgH="1289379" progId="Visio.Drawing.11">
                  <p:embed/>
                </p:oleObj>
              </mc:Choice>
              <mc:Fallback>
                <p:oleObj name="Visio" r:id="rId3" imgW="1686398" imgH="1289379"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980728"/>
                        <a:ext cx="3456384" cy="2016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表格 5"/>
          <p:cNvGraphicFramePr>
            <a:graphicFrameLocks noGrp="1"/>
          </p:cNvGraphicFramePr>
          <p:nvPr/>
        </p:nvGraphicFramePr>
        <p:xfrm>
          <a:off x="251520" y="4365104"/>
          <a:ext cx="8280921" cy="1524000"/>
        </p:xfrm>
        <a:graphic>
          <a:graphicData uri="http://schemas.openxmlformats.org/drawingml/2006/table">
            <a:tbl>
              <a:tblPr/>
              <a:tblGrid>
                <a:gridCol w="1334884">
                  <a:extLst>
                    <a:ext uri="{9D8B030D-6E8A-4147-A177-3AD203B41FA5}">
                      <a16:colId xmlns:a16="http://schemas.microsoft.com/office/drawing/2014/main" xmlns="" val="20000"/>
                    </a:ext>
                  </a:extLst>
                </a:gridCol>
                <a:gridCol w="1333228">
                  <a:extLst>
                    <a:ext uri="{9D8B030D-6E8A-4147-A177-3AD203B41FA5}">
                      <a16:colId xmlns:a16="http://schemas.microsoft.com/office/drawing/2014/main" xmlns="" val="20001"/>
                    </a:ext>
                  </a:extLst>
                </a:gridCol>
                <a:gridCol w="1000335">
                  <a:extLst>
                    <a:ext uri="{9D8B030D-6E8A-4147-A177-3AD203B41FA5}">
                      <a16:colId xmlns:a16="http://schemas.microsoft.com/office/drawing/2014/main" xmlns="" val="20002"/>
                    </a:ext>
                  </a:extLst>
                </a:gridCol>
                <a:gridCol w="1164298">
                  <a:extLst>
                    <a:ext uri="{9D8B030D-6E8A-4147-A177-3AD203B41FA5}">
                      <a16:colId xmlns:a16="http://schemas.microsoft.com/office/drawing/2014/main" xmlns="" val="20003"/>
                    </a:ext>
                  </a:extLst>
                </a:gridCol>
                <a:gridCol w="1164298">
                  <a:extLst>
                    <a:ext uri="{9D8B030D-6E8A-4147-A177-3AD203B41FA5}">
                      <a16:colId xmlns:a16="http://schemas.microsoft.com/office/drawing/2014/main" xmlns="" val="20004"/>
                    </a:ext>
                  </a:extLst>
                </a:gridCol>
                <a:gridCol w="1164298">
                  <a:extLst>
                    <a:ext uri="{9D8B030D-6E8A-4147-A177-3AD203B41FA5}">
                      <a16:colId xmlns:a16="http://schemas.microsoft.com/office/drawing/2014/main" xmlns="" val="20005"/>
                    </a:ext>
                  </a:extLst>
                </a:gridCol>
                <a:gridCol w="1119580">
                  <a:extLst>
                    <a:ext uri="{9D8B030D-6E8A-4147-A177-3AD203B41FA5}">
                      <a16:colId xmlns:a16="http://schemas.microsoft.com/office/drawing/2014/main" xmlns="" val="20006"/>
                    </a:ext>
                  </a:extLst>
                </a:gridCol>
              </a:tblGrid>
              <a:tr h="273630">
                <a:tc>
                  <a:txBody>
                    <a:bodyPr/>
                    <a:lstStyle/>
                    <a:p>
                      <a:pPr algn="ctr" fontAlgn="base">
                        <a:spcAft>
                          <a:spcPts val="0"/>
                        </a:spcAft>
                      </a:pPr>
                      <a:r>
                        <a:rPr lang="en-US" sz="2000" kern="100">
                          <a:latin typeface="Calibri"/>
                          <a:ea typeface="宋体"/>
                          <a:cs typeface="Times New Roman"/>
                        </a:rPr>
                        <a:t>GS</a:t>
                      </a:r>
                      <a:r>
                        <a:rPr lang="en-US" sz="2000" kern="100" baseline="-250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GS</a:t>
                      </a:r>
                      <a:r>
                        <a:rPr lang="en-US" sz="2000" kern="100" baseline="-25000">
                          <a:latin typeface="Calibri"/>
                          <a:ea typeface="宋体"/>
                          <a:cs typeface="Times New Roman"/>
                        </a:rPr>
                        <a:t>0</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L</a:t>
                      </a:r>
                      <a:r>
                        <a:rPr lang="en-US" sz="2000" kern="100" baseline="-25000">
                          <a:latin typeface="Calibri"/>
                          <a:ea typeface="宋体"/>
                          <a:cs typeface="Times New Roman"/>
                        </a:rPr>
                        <a:t>3</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L</a:t>
                      </a:r>
                      <a:r>
                        <a:rPr lang="en-US" sz="2000" kern="100" baseline="-25000">
                          <a:latin typeface="Calibri"/>
                          <a:ea typeface="宋体"/>
                          <a:cs typeface="Times New Roman"/>
                        </a:rPr>
                        <a:t>2</a:t>
                      </a:r>
                      <a:endParaRPr lang="zh-CN" sz="2000" kern="100">
                        <a:latin typeface="Calibri"/>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L</a:t>
                      </a:r>
                      <a:r>
                        <a:rPr lang="en-US" sz="2000" kern="100" baseline="-250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L</a:t>
                      </a:r>
                      <a:r>
                        <a:rPr lang="en-US" sz="2000" kern="100" baseline="-25000">
                          <a:latin typeface="Calibri"/>
                          <a:ea typeface="宋体"/>
                          <a:cs typeface="Times New Roman"/>
                        </a:rPr>
                        <a:t>0</a:t>
                      </a:r>
                      <a:endParaRPr lang="zh-CN" sz="2000" kern="100">
                        <a:latin typeface="Calibri"/>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GS</a:t>
                      </a:r>
                      <a:endParaRPr lang="zh-CN" sz="2000" kern="100">
                        <a:latin typeface="Calibri"/>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73630">
                <a:tc>
                  <a:txBody>
                    <a:bodyPr/>
                    <a:lstStyle/>
                    <a:p>
                      <a:pPr algn="ctr" fontAlgn="base">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ase">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ase">
                        <a:spcAft>
                          <a:spcPts val="0"/>
                        </a:spcAft>
                      </a:pPr>
                      <a:r>
                        <a:rPr lang="zh-CN" sz="2000" kern="100">
                          <a:latin typeface="Calibri"/>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ase">
                        <a:spcAft>
                          <a:spcPts val="0"/>
                        </a:spcAft>
                      </a:pPr>
                      <a:r>
                        <a:rPr lang="zh-CN" sz="2000" kern="100">
                          <a:latin typeface="Calibri"/>
                          <a:ea typeface="宋体"/>
                          <a:cs typeface="Times New Roman"/>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ase">
                        <a:spcAft>
                          <a:spcPts val="0"/>
                        </a:spcAft>
                      </a:pPr>
                      <a:r>
                        <a:rPr lang="zh-CN" sz="2000" kern="100">
                          <a:latin typeface="Calibri"/>
                          <a:ea typeface="宋体"/>
                          <a:cs typeface="Times New Roman"/>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ase">
                        <a:spcAft>
                          <a:spcPts val="0"/>
                        </a:spcAft>
                      </a:pPr>
                      <a:r>
                        <a:rPr lang="zh-CN" sz="2000" kern="100">
                          <a:latin typeface="Calibri"/>
                          <a:ea typeface="宋体"/>
                          <a:cs typeface="Times New Roman"/>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ase">
                        <a:spcAft>
                          <a:spcPts val="0"/>
                        </a:spcAft>
                      </a:pPr>
                      <a:r>
                        <a:rPr lang="zh-CN" sz="2000" kern="100">
                          <a:latin typeface="Calibri"/>
                          <a:ea typeface="宋体"/>
                          <a:cs typeface="Times New Roman"/>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273630">
                <a:tc>
                  <a:txBody>
                    <a:bodyPr/>
                    <a:lstStyle/>
                    <a:p>
                      <a:pPr algn="ctr" fontAlgn="base">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ase">
                        <a:spcAft>
                          <a:spcPts val="0"/>
                        </a:spcAft>
                      </a:pPr>
                      <a:r>
                        <a:rPr lang="en-US" sz="2000" kern="100">
                          <a:latin typeface="Calibri"/>
                          <a:ea typeface="宋体"/>
                          <a:cs typeface="Times New Roman"/>
                        </a:rPr>
                        <a:t>Y</a:t>
                      </a:r>
                      <a:r>
                        <a:rPr lang="en-US" sz="2000" kern="100" baseline="-25000">
                          <a:latin typeface="Calibri"/>
                          <a:ea typeface="宋体"/>
                          <a:cs typeface="Times New Roman"/>
                        </a:rPr>
                        <a:t>12</a:t>
                      </a:r>
                      <a:endParaRPr lang="zh-CN" sz="20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fontAlgn="base">
                        <a:spcAft>
                          <a:spcPts val="0"/>
                        </a:spcAft>
                      </a:pPr>
                      <a:r>
                        <a:rPr lang="en-US" sz="2000" kern="100">
                          <a:latin typeface="Calibri"/>
                          <a:ea typeface="宋体"/>
                          <a:cs typeface="Times New Roman"/>
                        </a:rPr>
                        <a:t>Y</a:t>
                      </a:r>
                      <a:r>
                        <a:rPr lang="en-US" sz="2000" kern="100" baseline="-25000">
                          <a:latin typeface="Calibri"/>
                          <a:ea typeface="宋体"/>
                          <a:cs typeface="Times New Roman"/>
                        </a:rPr>
                        <a:t>11</a:t>
                      </a:r>
                      <a:endParaRPr lang="zh-CN" sz="20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fontAlgn="base">
                        <a:spcAft>
                          <a:spcPts val="0"/>
                        </a:spcAft>
                      </a:pPr>
                      <a:r>
                        <a:rPr lang="en-US" sz="2000" kern="100">
                          <a:latin typeface="Calibri"/>
                          <a:ea typeface="宋体"/>
                          <a:cs typeface="Times New Roman"/>
                        </a:rPr>
                        <a:t>Y</a:t>
                      </a:r>
                      <a:r>
                        <a:rPr lang="en-US" sz="2000" kern="100" baseline="-25000">
                          <a:latin typeface="Calibri"/>
                          <a:ea typeface="宋体"/>
                          <a:cs typeface="Times New Roman"/>
                        </a:rPr>
                        <a:t>10</a:t>
                      </a:r>
                      <a:endParaRPr lang="zh-CN" sz="20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fontAlgn="base">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xmlns="" val="10002"/>
                  </a:ext>
                </a:extLst>
              </a:tr>
              <a:tr h="273630">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fontAlgn="base">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ase">
                        <a:spcAft>
                          <a:spcPts val="0"/>
                        </a:spcAft>
                      </a:pPr>
                      <a:r>
                        <a:rPr lang="en-US" sz="2000" kern="100">
                          <a:latin typeface="Calibri"/>
                          <a:ea typeface="宋体"/>
                          <a:cs typeface="Times New Roman"/>
                        </a:rPr>
                        <a:t>Y</a:t>
                      </a:r>
                      <a:r>
                        <a:rPr lang="en-US" sz="2000" kern="100" baseline="-25000">
                          <a:latin typeface="Calibri"/>
                          <a:ea typeface="宋体"/>
                          <a:cs typeface="Times New Roman"/>
                        </a:rPr>
                        <a:t>02</a:t>
                      </a:r>
                      <a:endParaRPr lang="zh-CN" sz="20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fontAlgn="base">
                        <a:spcAft>
                          <a:spcPts val="0"/>
                        </a:spcAft>
                      </a:pPr>
                      <a:r>
                        <a:rPr lang="en-US" sz="2000" kern="100">
                          <a:latin typeface="Calibri"/>
                          <a:ea typeface="宋体"/>
                          <a:cs typeface="Times New Roman"/>
                        </a:rPr>
                        <a:t>Y</a:t>
                      </a:r>
                      <a:r>
                        <a:rPr lang="en-US" sz="2000" kern="100" baseline="-25000">
                          <a:latin typeface="Calibri"/>
                          <a:ea typeface="宋体"/>
                          <a:cs typeface="Times New Roman"/>
                        </a:rPr>
                        <a:t>01</a:t>
                      </a:r>
                      <a:endParaRPr lang="zh-CN" sz="20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fontAlgn="base">
                        <a:spcAft>
                          <a:spcPts val="0"/>
                        </a:spcAft>
                      </a:pPr>
                      <a:r>
                        <a:rPr lang="en-US" sz="2000" kern="100">
                          <a:latin typeface="Calibri"/>
                          <a:ea typeface="宋体"/>
                          <a:cs typeface="Times New Roman"/>
                        </a:rPr>
                        <a:t>Y</a:t>
                      </a:r>
                      <a:r>
                        <a:rPr lang="en-US" sz="2000" kern="100" baseline="-25000">
                          <a:latin typeface="Calibri"/>
                          <a:ea typeface="宋体"/>
                          <a:cs typeface="Times New Roman"/>
                        </a:rPr>
                        <a:t>00</a:t>
                      </a:r>
                      <a:endParaRPr lang="zh-CN" sz="20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fontAlgn="base">
                        <a:spcAft>
                          <a:spcPts val="0"/>
                        </a:spcAft>
                      </a:pPr>
                      <a:r>
                        <a:rPr lang="en-US" sz="2000" kern="100">
                          <a:latin typeface="Calibri"/>
                          <a:ea typeface="宋体"/>
                          <a:cs typeface="Times New Roman"/>
                        </a:rPr>
                        <a:t>0</a:t>
                      </a:r>
                      <a:endParaRPr lang="zh-CN" sz="2000" kern="100">
                        <a:latin typeface="Calibri"/>
                        <a:ea typeface="宋体"/>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xmlns="" val="10003"/>
                  </a:ext>
                </a:extLst>
              </a:tr>
              <a:tr h="273630">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fontAlgn="base">
                        <a:spcAft>
                          <a:spcPts val="0"/>
                        </a:spcAft>
                      </a:pPr>
                      <a:r>
                        <a:rPr lang="en-US" sz="2000" kern="100">
                          <a:latin typeface="Calibri"/>
                          <a:ea typeface="宋体"/>
                          <a:cs typeface="Times New Roman"/>
                        </a:rPr>
                        <a:t>1</a:t>
                      </a:r>
                      <a:endParaRPr lang="zh-CN" sz="20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4.3</a:t>
            </a:r>
            <a:r>
              <a:rPr lang="zh-CN" altLang="en-US" sz="1500" dirty="0">
                <a:solidFill>
                  <a:schemeClr val="bg1"/>
                </a:solidFill>
                <a:latin typeface="华康俪金黑W8(P)" panose="020B0800000000000000" pitchFamily="34" charset="-122"/>
                <a:ea typeface="华康俪金黑W8(P)" panose="020B0800000000000000" pitchFamily="34" charset="-122"/>
              </a:rPr>
              <a:t>编码器</a:t>
            </a:r>
          </a:p>
        </p:txBody>
      </p:sp>
      <p:sp>
        <p:nvSpPr>
          <p:cNvPr id="3" name="TextBox 6"/>
          <p:cNvSpPr txBox="1"/>
          <p:nvPr/>
        </p:nvSpPr>
        <p:spPr>
          <a:xfrm>
            <a:off x="180857" y="857244"/>
            <a:ext cx="8782300" cy="2269876"/>
          </a:xfrm>
          <a:prstGeom prst="rect">
            <a:avLst/>
          </a:prstGeom>
          <a:noFill/>
        </p:spPr>
        <p:txBody>
          <a:bodyPr wrap="square" lIns="68603" tIns="34302" rIns="68603" bIns="34302" rtlCol="0">
            <a:spAutoFit/>
          </a:bodyPr>
          <a:lstStyle/>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4</a:t>
            </a:r>
            <a:r>
              <a:rPr lang="zh-CN" altLang="en-US" sz="2200" b="1">
                <a:latin typeface="微软雅黑" panose="020B0503020204020204" pitchFamily="34" charset="-122"/>
                <a:ea typeface="微软雅黑" panose="020B0503020204020204" pitchFamily="34" charset="-122"/>
              </a:rPr>
              <a:t>）绘制扩展后的逻辑图</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graphicFrame>
        <p:nvGraphicFramePr>
          <p:cNvPr id="61448" name="Object 8"/>
          <p:cNvGraphicFramePr>
            <a:graphicFrameLocks noChangeAspect="1"/>
          </p:cNvGraphicFramePr>
          <p:nvPr/>
        </p:nvGraphicFramePr>
        <p:xfrm>
          <a:off x="4355976" y="1628800"/>
          <a:ext cx="1584176" cy="334516"/>
        </p:xfrm>
        <a:graphic>
          <a:graphicData uri="http://schemas.openxmlformats.org/presentationml/2006/ole">
            <mc:AlternateContent xmlns:mc="http://schemas.openxmlformats.org/markup-compatibility/2006">
              <mc:Choice xmlns:v="urn:schemas-microsoft-com:vml" Requires="v">
                <p:oleObj spid="_x0000_s61582" name="Equation" r:id="rId3" imgW="749300" imgH="190500" progId="Equation.DSMT4">
                  <p:embed/>
                </p:oleObj>
              </mc:Choice>
              <mc:Fallback>
                <p:oleObj name="Equation" r:id="rId3" imgW="749300" imgH="190500"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5976" y="1628800"/>
                        <a:ext cx="1584176" cy="334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7" name="Object 7"/>
          <p:cNvGraphicFramePr>
            <a:graphicFrameLocks noChangeAspect="1"/>
          </p:cNvGraphicFramePr>
          <p:nvPr/>
        </p:nvGraphicFramePr>
        <p:xfrm>
          <a:off x="395536" y="1052736"/>
          <a:ext cx="1440160" cy="406524"/>
        </p:xfrm>
        <a:graphic>
          <a:graphicData uri="http://schemas.openxmlformats.org/presentationml/2006/ole">
            <mc:AlternateContent xmlns:mc="http://schemas.openxmlformats.org/markup-compatibility/2006">
              <mc:Choice xmlns:v="urn:schemas-microsoft-com:vml" Requires="v">
                <p:oleObj spid="_x0000_s61583" name="Equation" r:id="rId5" imgW="508000" imgH="190500" progId="Equation.DSMT4">
                  <p:embed/>
                </p:oleObj>
              </mc:Choice>
              <mc:Fallback>
                <p:oleObj name="Equation" r:id="rId5" imgW="508000" imgH="190500"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536" y="1052736"/>
                        <a:ext cx="1440160" cy="406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6" name="Object 6"/>
          <p:cNvGraphicFramePr>
            <a:graphicFrameLocks noChangeAspect="1"/>
          </p:cNvGraphicFramePr>
          <p:nvPr/>
        </p:nvGraphicFramePr>
        <p:xfrm>
          <a:off x="2195736" y="1052736"/>
          <a:ext cx="3240360" cy="432048"/>
        </p:xfrm>
        <a:graphic>
          <a:graphicData uri="http://schemas.openxmlformats.org/presentationml/2006/ole">
            <mc:AlternateContent xmlns:mc="http://schemas.openxmlformats.org/markup-compatibility/2006">
              <mc:Choice xmlns:v="urn:schemas-microsoft-com:vml" Requires="v">
                <p:oleObj spid="_x0000_s61584" name="Equation" r:id="rId7" imgW="1701800" imgH="215900" progId="Equation.DSMT4">
                  <p:embed/>
                </p:oleObj>
              </mc:Choice>
              <mc:Fallback>
                <p:oleObj name="Equation" r:id="rId7" imgW="1701800" imgH="2159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736" y="1052736"/>
                        <a:ext cx="324036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5"/>
          <p:cNvGraphicFramePr>
            <a:graphicFrameLocks noChangeAspect="1"/>
          </p:cNvGraphicFramePr>
          <p:nvPr/>
        </p:nvGraphicFramePr>
        <p:xfrm>
          <a:off x="5652120" y="980728"/>
          <a:ext cx="3096344" cy="432048"/>
        </p:xfrm>
        <a:graphic>
          <a:graphicData uri="http://schemas.openxmlformats.org/presentationml/2006/ole">
            <mc:AlternateContent xmlns:mc="http://schemas.openxmlformats.org/markup-compatibility/2006">
              <mc:Choice xmlns:v="urn:schemas-microsoft-com:vml" Requires="v">
                <p:oleObj spid="_x0000_s61585" name="Equation" r:id="rId9" imgW="1637589" imgH="215806" progId="Equation.DSMT4">
                  <p:embed/>
                </p:oleObj>
              </mc:Choice>
              <mc:Fallback>
                <p:oleObj name="Equation" r:id="rId9" imgW="1637589" imgH="215806"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2120" y="980728"/>
                        <a:ext cx="309634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4" name="Object 4"/>
          <p:cNvGraphicFramePr>
            <a:graphicFrameLocks noChangeAspect="1"/>
          </p:cNvGraphicFramePr>
          <p:nvPr/>
        </p:nvGraphicFramePr>
        <p:xfrm>
          <a:off x="467544" y="1628800"/>
          <a:ext cx="3528392" cy="504056"/>
        </p:xfrm>
        <a:graphic>
          <a:graphicData uri="http://schemas.openxmlformats.org/presentationml/2006/ole">
            <mc:AlternateContent xmlns:mc="http://schemas.openxmlformats.org/markup-compatibility/2006">
              <mc:Choice xmlns:v="urn:schemas-microsoft-com:vml" Requires="v">
                <p:oleObj spid="_x0000_s61586" name="Equation" r:id="rId11" imgW="1675673" imgH="215806" progId="Equation.DSMT4">
                  <p:embed/>
                </p:oleObj>
              </mc:Choice>
              <mc:Fallback>
                <p:oleObj name="Equation" r:id="rId11" imgW="1675673" imgH="215806" progId="Equation.DSMT4">
                  <p:embed/>
                  <p:pic>
                    <p:nvPicPr>
                      <p:cNvPr id="0" name="Picture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7544" y="1628800"/>
                        <a:ext cx="3528392"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9"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50" name="Rectangle 10"/>
          <p:cNvSpPr>
            <a:spLocks noChangeArrowheads="1"/>
          </p:cNvSpPr>
          <p:nvPr/>
        </p:nvSpPr>
        <p:spPr bwMode="auto">
          <a:xfrm>
            <a:off x="0" y="6477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zh-CN" sz="1000" b="0" i="0" u="none" strike="noStrike" cap="none" normalizeH="0" baseline="0">
                <a:ln>
                  <a:noFill/>
                </a:ln>
                <a:solidFill>
                  <a:schemeClr val="tx1"/>
                </a:solidFill>
                <a:effectLst/>
                <a:latin typeface="Calibri" pitchFamily="34" charset="0"/>
                <a:ea typeface="宋体" pitchFamily="2" charset="-122"/>
                <a:cs typeface="Times New Roman" pitchFamily="18" charset="0"/>
              </a:rPr>
              <a:t>；</a:t>
            </a:r>
            <a:endParaRPr kumimoji="0" 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1452" name="Rectangle 12"/>
          <p:cNvSpPr>
            <a:spLocks noChangeArrowheads="1"/>
          </p:cNvSpPr>
          <p:nvPr/>
        </p:nvSpPr>
        <p:spPr bwMode="auto">
          <a:xfrm>
            <a:off x="0" y="10572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53" name="Rectangle 13"/>
          <p:cNvSpPr>
            <a:spLocks noChangeArrowheads="1"/>
          </p:cNvSpPr>
          <p:nvPr/>
        </p:nvSpPr>
        <p:spPr bwMode="auto">
          <a:xfrm>
            <a:off x="0" y="17335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54" name="Rectangle 14"/>
          <p:cNvSpPr>
            <a:spLocks noChangeArrowheads="1"/>
          </p:cNvSpPr>
          <p:nvPr/>
        </p:nvSpPr>
        <p:spPr bwMode="auto">
          <a:xfrm>
            <a:off x="0" y="2409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145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55" name="Object 15"/>
          <p:cNvGraphicFramePr>
            <a:graphicFrameLocks noChangeAspect="1"/>
          </p:cNvGraphicFramePr>
          <p:nvPr/>
        </p:nvGraphicFramePr>
        <p:xfrm>
          <a:off x="1979712" y="2564904"/>
          <a:ext cx="5616624" cy="4293096"/>
        </p:xfrm>
        <a:graphic>
          <a:graphicData uri="http://schemas.openxmlformats.org/presentationml/2006/ole">
            <mc:AlternateContent xmlns:mc="http://schemas.openxmlformats.org/markup-compatibility/2006">
              <mc:Choice xmlns:v="urn:schemas-microsoft-com:vml" Requires="v">
                <p:oleObj spid="_x0000_s61587" name="Visio" r:id="rId13" imgW="4438908" imgH="3922945" progId="Visio.Drawing.11">
                  <p:embed/>
                </p:oleObj>
              </mc:Choice>
              <mc:Fallback>
                <p:oleObj name="Visio" r:id="rId13" imgW="4438908" imgH="3922945" progId="Visio.Drawing.11">
                  <p:embed/>
                  <p:pic>
                    <p:nvPicPr>
                      <p:cNvPr id="0" name="Picture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712" y="2564904"/>
                        <a:ext cx="5616624" cy="4293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4.4</a:t>
            </a:r>
            <a:r>
              <a:rPr lang="zh-CN" altLang="en-US" sz="1500">
                <a:solidFill>
                  <a:schemeClr val="bg1"/>
                </a:solidFill>
                <a:latin typeface="华康俪金黑W8(P)" panose="020B0800000000000000" pitchFamily="34" charset="-122"/>
                <a:ea typeface="华康俪金黑W8(P)" panose="020B0800000000000000" pitchFamily="34" charset="-122"/>
              </a:rPr>
              <a:t>多路选择器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6471026"/>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定义：</a:t>
            </a:r>
            <a:r>
              <a:rPr lang="zh-CN" altLang="zh-CN" sz="2200" b="1">
                <a:latin typeface="微软雅黑" panose="020B0503020204020204" pitchFamily="34" charset="-122"/>
                <a:ea typeface="微软雅黑" panose="020B0503020204020204" pitchFamily="34" charset="-122"/>
              </a:rPr>
              <a:t>某元件输入</a:t>
            </a:r>
            <a:r>
              <a:rPr lang="en-US" altLang="zh-CN" sz="2200" b="1">
                <a:latin typeface="微软雅黑" panose="020B0503020204020204" pitchFamily="34" charset="-122"/>
                <a:ea typeface="微软雅黑" panose="020B0503020204020204" pitchFamily="34" charset="-122"/>
              </a:rPr>
              <a:t>2</a:t>
            </a:r>
            <a:r>
              <a:rPr lang="en-US" altLang="zh-CN" sz="2200" b="1" baseline="30000">
                <a:latin typeface="微软雅黑" panose="020B0503020204020204" pitchFamily="34" charset="-122"/>
                <a:ea typeface="微软雅黑" panose="020B0503020204020204" pitchFamily="34" charset="-122"/>
              </a:rPr>
              <a:t>n</a:t>
            </a:r>
            <a:r>
              <a:rPr lang="zh-CN" altLang="zh-CN" sz="2200" b="1">
                <a:latin typeface="微软雅黑" panose="020B0503020204020204" pitchFamily="34" charset="-122"/>
                <a:ea typeface="微软雅黑" panose="020B0503020204020204" pitchFamily="34" charset="-122"/>
              </a:rPr>
              <a:t>个二进制数数字，把其中一个数字选择性传送到元件的输出端，这种元件称为</a:t>
            </a:r>
            <a:r>
              <a:rPr lang="en-US" altLang="zh-CN" sz="2200" b="1">
                <a:latin typeface="微软雅黑" panose="020B0503020204020204" pitchFamily="34" charset="-122"/>
                <a:ea typeface="微软雅黑" panose="020B0503020204020204" pitchFamily="34" charset="-122"/>
              </a:rPr>
              <a:t>2</a:t>
            </a:r>
            <a:r>
              <a:rPr lang="en-US" altLang="zh-CN" sz="2200" b="1" baseline="30000">
                <a:latin typeface="微软雅黑" panose="020B0503020204020204" pitchFamily="34" charset="-122"/>
                <a:ea typeface="微软雅黑" panose="020B0503020204020204" pitchFamily="34" charset="-122"/>
              </a:rPr>
              <a:t>n</a:t>
            </a:r>
            <a:r>
              <a:rPr lang="zh-CN" altLang="zh-CN" sz="2200" b="1">
                <a:latin typeface="微软雅黑" panose="020B0503020204020204" pitchFamily="34" charset="-122"/>
                <a:ea typeface="微软雅黑" panose="020B0503020204020204" pitchFamily="34" charset="-122"/>
              </a:rPr>
              <a:t>选</a:t>
            </a:r>
            <a:r>
              <a:rPr lang="en-US" altLang="zh-CN" sz="2200" b="1">
                <a:latin typeface="微软雅黑" panose="020B0503020204020204" pitchFamily="34" charset="-122"/>
                <a:ea typeface="微软雅黑" panose="020B0503020204020204" pitchFamily="34" charset="-122"/>
              </a:rPr>
              <a:t>1</a:t>
            </a:r>
            <a:r>
              <a:rPr lang="zh-CN" altLang="zh-CN" sz="2200" b="1">
                <a:latin typeface="微软雅黑" panose="020B0503020204020204" pitchFamily="34" charset="-122"/>
                <a:ea typeface="微软雅黑" panose="020B0503020204020204" pitchFamily="34" charset="-122"/>
              </a:rPr>
              <a:t>数字选择器。选择性传送是指根据数字的编号进行传送，这个编号称为地址，</a:t>
            </a:r>
            <a:r>
              <a:rPr lang="en-US" altLang="zh-CN" sz="2200" b="1">
                <a:latin typeface="微软雅黑" panose="020B0503020204020204" pitchFamily="34" charset="-122"/>
                <a:ea typeface="微软雅黑" panose="020B0503020204020204" pitchFamily="34" charset="-122"/>
              </a:rPr>
              <a:t>2</a:t>
            </a:r>
            <a:r>
              <a:rPr lang="en-US" altLang="zh-CN" sz="2200" b="1" baseline="30000">
                <a:latin typeface="微软雅黑" panose="020B0503020204020204" pitchFamily="34" charset="-122"/>
                <a:ea typeface="微软雅黑" panose="020B0503020204020204" pitchFamily="34" charset="-122"/>
              </a:rPr>
              <a:t>n</a:t>
            </a:r>
            <a:r>
              <a:rPr lang="zh-CN" altLang="zh-CN" sz="2200" b="1">
                <a:latin typeface="微软雅黑" panose="020B0503020204020204" pitchFamily="34" charset="-122"/>
                <a:ea typeface="微软雅黑" panose="020B0503020204020204" pitchFamily="34" charset="-122"/>
              </a:rPr>
              <a:t>个数字需要</a:t>
            </a:r>
            <a:r>
              <a:rPr lang="en-US" altLang="zh-CN" sz="2200" b="1">
                <a:latin typeface="微软雅黑" panose="020B0503020204020204" pitchFamily="34" charset="-122"/>
                <a:ea typeface="微软雅黑" panose="020B0503020204020204" pitchFamily="34" charset="-122"/>
              </a:rPr>
              <a:t>n</a:t>
            </a:r>
            <a:r>
              <a:rPr lang="zh-CN" altLang="zh-CN" sz="2200" b="1">
                <a:latin typeface="微软雅黑" panose="020B0503020204020204" pitchFamily="34" charset="-122"/>
                <a:ea typeface="微软雅黑" panose="020B0503020204020204" pitchFamily="34" charset="-122"/>
              </a:rPr>
              <a:t>位地址对其编号，其大小和数字所在的序号相一致。</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设计</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）逻辑抽象：</a:t>
            </a:r>
            <a:r>
              <a:rPr lang="zh-CN" altLang="zh-CN" sz="2400" b="1"/>
              <a:t>根据需求分析，进行逻辑抽象，使能控制信号定义为</a:t>
            </a:r>
            <a:r>
              <a:rPr lang="en-US" altLang="zh-CN" sz="2400" b="1"/>
              <a:t>G</a:t>
            </a:r>
            <a:r>
              <a:rPr lang="en-US" altLang="zh-CN" sz="2400" b="1" baseline="-25000"/>
              <a:t>n</a:t>
            </a:r>
            <a:r>
              <a:rPr lang="zh-CN" altLang="zh-CN" sz="2400" b="1"/>
              <a:t>，低电平有效。</a:t>
            </a:r>
            <a:r>
              <a:rPr lang="en-US" altLang="zh-CN" sz="2400" b="1"/>
              <a:t>8</a:t>
            </a:r>
            <a:r>
              <a:rPr lang="zh-CN" altLang="zh-CN" sz="2400" b="1"/>
              <a:t>路输入数据自低而高对应的变量分别设为</a:t>
            </a:r>
            <a:r>
              <a:rPr lang="en-US" altLang="zh-CN" sz="2400" b="1"/>
              <a:t>D</a:t>
            </a:r>
            <a:r>
              <a:rPr lang="en-US" altLang="zh-CN" sz="2400" b="1" baseline="-25000"/>
              <a:t>0</a:t>
            </a:r>
            <a:r>
              <a:rPr lang="zh-CN" altLang="zh-CN" sz="2400" b="1"/>
              <a:t>、</a:t>
            </a:r>
            <a:r>
              <a:rPr lang="en-US" altLang="zh-CN" sz="2400" b="1"/>
              <a:t>D</a:t>
            </a:r>
            <a:r>
              <a:rPr lang="en-US" altLang="zh-CN" sz="2400" b="1" baseline="-25000"/>
              <a:t>1</a:t>
            </a:r>
            <a:r>
              <a:rPr lang="zh-CN" altLang="zh-CN" sz="2400" b="1"/>
              <a:t>、</a:t>
            </a:r>
            <a:r>
              <a:rPr lang="en-US" altLang="zh-CN" sz="2400" b="1"/>
              <a:t>D</a:t>
            </a:r>
            <a:r>
              <a:rPr lang="en-US" altLang="zh-CN" sz="2400" b="1" baseline="-25000"/>
              <a:t>2</a:t>
            </a:r>
            <a:r>
              <a:rPr lang="zh-CN" altLang="zh-CN" sz="2400" b="1"/>
              <a:t>、</a:t>
            </a:r>
            <a:r>
              <a:rPr lang="en-US" altLang="zh-CN" sz="2400" b="1"/>
              <a:t>D</a:t>
            </a:r>
            <a:r>
              <a:rPr lang="en-US" altLang="zh-CN" sz="2400" b="1" baseline="-25000"/>
              <a:t>3</a:t>
            </a:r>
            <a:r>
              <a:rPr lang="zh-CN" altLang="zh-CN" sz="2400" b="1"/>
              <a:t>、</a:t>
            </a:r>
            <a:r>
              <a:rPr lang="en-US" altLang="zh-CN" sz="2400" b="1"/>
              <a:t>D</a:t>
            </a:r>
            <a:r>
              <a:rPr lang="en-US" altLang="zh-CN" sz="2400" b="1" baseline="-25000"/>
              <a:t>4</a:t>
            </a:r>
            <a:r>
              <a:rPr lang="zh-CN" altLang="zh-CN" sz="2400" b="1"/>
              <a:t>、</a:t>
            </a:r>
            <a:r>
              <a:rPr lang="en-US" altLang="zh-CN" sz="2400" b="1"/>
              <a:t>D</a:t>
            </a:r>
            <a:r>
              <a:rPr lang="en-US" altLang="zh-CN" sz="2400" b="1" baseline="-25000"/>
              <a:t>5</a:t>
            </a:r>
            <a:r>
              <a:rPr lang="zh-CN" altLang="zh-CN" sz="2400" b="1"/>
              <a:t>、</a:t>
            </a:r>
            <a:r>
              <a:rPr lang="en-US" altLang="zh-CN" sz="2400" b="1"/>
              <a:t>D</a:t>
            </a:r>
            <a:r>
              <a:rPr lang="en-US" altLang="zh-CN" sz="2400" b="1" baseline="-25000"/>
              <a:t>6</a:t>
            </a:r>
            <a:r>
              <a:rPr lang="zh-CN" altLang="zh-CN" sz="2400" b="1"/>
              <a:t>、</a:t>
            </a:r>
            <a:r>
              <a:rPr lang="en-US" altLang="zh-CN" sz="2400" b="1"/>
              <a:t>D</a:t>
            </a:r>
            <a:r>
              <a:rPr lang="en-US" altLang="zh-CN" sz="2400" b="1" baseline="-25000"/>
              <a:t>7</a:t>
            </a:r>
            <a:r>
              <a:rPr lang="zh-CN" altLang="zh-CN" sz="2400" b="1"/>
              <a:t>，标志它们下标序号的</a:t>
            </a:r>
            <a:r>
              <a:rPr lang="en-US" altLang="zh-CN" sz="2400" b="1"/>
              <a:t>3</a:t>
            </a:r>
            <a:r>
              <a:rPr lang="zh-CN" altLang="zh-CN" sz="2400" b="1"/>
              <a:t>位地址变量自高而低设为</a:t>
            </a:r>
            <a:r>
              <a:rPr lang="en-US" altLang="zh-CN" sz="2400" b="1"/>
              <a:t>C</a:t>
            </a:r>
            <a:r>
              <a:rPr lang="zh-CN" altLang="zh-CN" sz="2400" b="1"/>
              <a:t>、</a:t>
            </a:r>
            <a:r>
              <a:rPr lang="en-US" altLang="zh-CN" sz="2400" b="1"/>
              <a:t>B</a:t>
            </a:r>
            <a:r>
              <a:rPr lang="zh-CN" altLang="zh-CN" sz="2400" b="1"/>
              <a:t>、</a:t>
            </a:r>
            <a:r>
              <a:rPr lang="en-US" altLang="zh-CN" sz="2400" b="1"/>
              <a:t>A</a:t>
            </a:r>
            <a:r>
              <a:rPr lang="zh-CN" altLang="zh-CN" sz="2400" b="1"/>
              <a:t>，输出变量设为</a:t>
            </a:r>
            <a:r>
              <a:rPr lang="en-US" altLang="zh-CN" sz="2400" b="1"/>
              <a:t>Y</a:t>
            </a:r>
            <a:r>
              <a:rPr lang="zh-CN" altLang="zh-CN" sz="2400" b="1"/>
              <a:t>，输出反变量设为</a:t>
            </a:r>
            <a:r>
              <a:rPr lang="en-US" altLang="zh-CN" sz="2400" b="1"/>
              <a:t>WN</a:t>
            </a:r>
            <a:r>
              <a:rPr lang="zh-CN" altLang="zh-CN" sz="2400" b="1"/>
              <a:t>。逻辑关系是：根据</a:t>
            </a:r>
            <a:r>
              <a:rPr lang="en-US" altLang="zh-CN" sz="2400" b="1"/>
              <a:t>CBA</a:t>
            </a:r>
            <a:r>
              <a:rPr lang="zh-CN" altLang="zh-CN" sz="2400" b="1"/>
              <a:t>的不同的取值组合，</a:t>
            </a:r>
            <a:r>
              <a:rPr lang="en-US" altLang="zh-CN" sz="2400" b="1"/>
              <a:t>Y</a:t>
            </a:r>
            <a:r>
              <a:rPr lang="zh-CN" altLang="zh-CN" sz="2400" b="1"/>
              <a:t>等于</a:t>
            </a:r>
            <a:r>
              <a:rPr lang="en-US" altLang="zh-CN" sz="2400" b="1"/>
              <a:t>8</a:t>
            </a:r>
            <a:r>
              <a:rPr lang="zh-CN" altLang="zh-CN" sz="2400" b="1"/>
              <a:t>个不同的数字，如</a:t>
            </a:r>
            <a:r>
              <a:rPr lang="en-US" altLang="zh-CN" sz="2400" b="1"/>
              <a:t>CBA=000</a:t>
            </a:r>
            <a:r>
              <a:rPr lang="zh-CN" altLang="zh-CN" sz="2400" b="1"/>
              <a:t>时，</a:t>
            </a:r>
            <a:r>
              <a:rPr lang="en-US" altLang="zh-CN" sz="2400" b="1"/>
              <a:t>Y= D</a:t>
            </a:r>
            <a:r>
              <a:rPr lang="en-US" altLang="zh-CN" sz="2400" b="1" baseline="-25000"/>
              <a:t>0</a:t>
            </a:r>
            <a:r>
              <a:rPr lang="zh-CN" altLang="zh-CN" sz="2400" b="1"/>
              <a:t>，</a:t>
            </a:r>
            <a:r>
              <a:rPr lang="en-US" altLang="zh-CN" sz="2400" b="1"/>
              <a:t>           </a:t>
            </a:r>
            <a:r>
              <a:rPr lang="zh-CN" altLang="zh-CN" sz="2400" b="1"/>
              <a:t>。</a:t>
            </a:r>
            <a:endParaRPr lang="en-US" altLang="zh-CN" sz="2400" b="1"/>
          </a:p>
          <a:p>
            <a:pPr indent="272743">
              <a:lnSpc>
                <a:spcPct val="130000"/>
              </a:lnSpc>
            </a:pP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2</a:t>
            </a:r>
            <a:r>
              <a:rPr lang="zh-CN" altLang="en-US" sz="2400" b="1">
                <a:latin typeface="微软雅黑" panose="020B0503020204020204" pitchFamily="34" charset="-122"/>
                <a:ea typeface="微软雅黑" panose="020B0503020204020204" pitchFamily="34" charset="-122"/>
              </a:rPr>
              <a:t>）列真值表</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51520" y="1124744"/>
          <a:ext cx="8352926" cy="4876800"/>
        </p:xfrm>
        <a:graphic>
          <a:graphicData uri="http://schemas.openxmlformats.org/drawingml/2006/table">
            <a:tbl>
              <a:tblPr/>
              <a:tblGrid>
                <a:gridCol w="1391597">
                  <a:extLst>
                    <a:ext uri="{9D8B030D-6E8A-4147-A177-3AD203B41FA5}">
                      <a16:colId xmlns:a16="http://schemas.microsoft.com/office/drawing/2014/main" xmlns="" val="20000"/>
                    </a:ext>
                  </a:extLst>
                </a:gridCol>
                <a:gridCol w="1391597">
                  <a:extLst>
                    <a:ext uri="{9D8B030D-6E8A-4147-A177-3AD203B41FA5}">
                      <a16:colId xmlns:a16="http://schemas.microsoft.com/office/drawing/2014/main" xmlns="" val="20001"/>
                    </a:ext>
                  </a:extLst>
                </a:gridCol>
                <a:gridCol w="1393269">
                  <a:extLst>
                    <a:ext uri="{9D8B030D-6E8A-4147-A177-3AD203B41FA5}">
                      <a16:colId xmlns:a16="http://schemas.microsoft.com/office/drawing/2014/main" xmlns="" val="20002"/>
                    </a:ext>
                  </a:extLst>
                </a:gridCol>
                <a:gridCol w="1391597">
                  <a:extLst>
                    <a:ext uri="{9D8B030D-6E8A-4147-A177-3AD203B41FA5}">
                      <a16:colId xmlns:a16="http://schemas.microsoft.com/office/drawing/2014/main" xmlns="" val="20003"/>
                    </a:ext>
                  </a:extLst>
                </a:gridCol>
                <a:gridCol w="1391597">
                  <a:extLst>
                    <a:ext uri="{9D8B030D-6E8A-4147-A177-3AD203B41FA5}">
                      <a16:colId xmlns:a16="http://schemas.microsoft.com/office/drawing/2014/main" xmlns="" val="20004"/>
                    </a:ext>
                  </a:extLst>
                </a:gridCol>
                <a:gridCol w="1393269">
                  <a:extLst>
                    <a:ext uri="{9D8B030D-6E8A-4147-A177-3AD203B41FA5}">
                      <a16:colId xmlns:a16="http://schemas.microsoft.com/office/drawing/2014/main" xmlns="" val="20005"/>
                    </a:ext>
                  </a:extLst>
                </a:gridCol>
              </a:tblGrid>
              <a:tr h="475253">
                <a:tc>
                  <a:txBody>
                    <a:bodyPr/>
                    <a:lstStyle/>
                    <a:p>
                      <a:pPr algn="ctr" fontAlgn="base">
                        <a:spcAft>
                          <a:spcPts val="0"/>
                        </a:spcAft>
                      </a:pPr>
                      <a:r>
                        <a:rPr lang="en-US" sz="3200" kern="100">
                          <a:latin typeface="Calibri"/>
                          <a:ea typeface="宋体"/>
                          <a:cs typeface="Times New Roman"/>
                        </a:rPr>
                        <a:t>G</a:t>
                      </a:r>
                      <a:r>
                        <a:rPr lang="en-US" sz="3200" kern="100" baseline="-25000">
                          <a:latin typeface="Calibri"/>
                          <a:ea typeface="宋体"/>
                          <a:cs typeface="Times New Roman"/>
                        </a:rPr>
                        <a:t>n</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C</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B</a:t>
                      </a:r>
                      <a:endParaRPr lang="zh-CN" sz="32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A</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Y</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endParaRPr lang="zh-CN" sz="32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xmlns="" val="10000"/>
                  </a:ext>
                </a:extLst>
              </a:tr>
              <a:tr h="475253">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tx2">
                        <a:lumMod val="40000"/>
                        <a:lumOff val="60000"/>
                      </a:schemeClr>
                    </a:solidFill>
                  </a:tcPr>
                </a:tc>
                <a:tc>
                  <a:txBody>
                    <a:bodyPr/>
                    <a:lstStyle/>
                    <a:p>
                      <a:pPr algn="ctr" fontAlgn="base">
                        <a:spcAft>
                          <a:spcPts val="0"/>
                        </a:spcAft>
                      </a:pPr>
                      <a:r>
                        <a:rPr lang="zh-CN" sz="3200" kern="100">
                          <a:latin typeface="Calibri"/>
                          <a:ea typeface="宋体"/>
                          <a:cs typeface="Times New Roman"/>
                        </a:rPr>
                        <a:t>×</a:t>
                      </a: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tx2">
                        <a:lumMod val="40000"/>
                        <a:lumOff val="60000"/>
                      </a:schemeClr>
                    </a:solidFill>
                  </a:tcPr>
                </a:tc>
                <a:tc>
                  <a:txBody>
                    <a:bodyPr/>
                    <a:lstStyle/>
                    <a:p>
                      <a:pPr algn="ctr" fontAlgn="base">
                        <a:spcAft>
                          <a:spcPts val="0"/>
                        </a:spcAft>
                      </a:pPr>
                      <a:r>
                        <a:rPr lang="zh-CN" sz="3200" kern="100">
                          <a:latin typeface="Calibri"/>
                          <a:ea typeface="宋体"/>
                          <a:cs typeface="Times New Roman"/>
                        </a:rPr>
                        <a:t>×</a:t>
                      </a: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tx2">
                        <a:lumMod val="40000"/>
                        <a:lumOff val="60000"/>
                      </a:schemeClr>
                    </a:solidFill>
                  </a:tcPr>
                </a:tc>
                <a:tc>
                  <a:txBody>
                    <a:bodyPr/>
                    <a:lstStyle/>
                    <a:p>
                      <a:pPr algn="ctr" fontAlgn="base">
                        <a:spcAft>
                          <a:spcPts val="0"/>
                        </a:spcAft>
                      </a:pPr>
                      <a:r>
                        <a:rPr lang="zh-CN" sz="3200" kern="100">
                          <a:latin typeface="Calibri"/>
                          <a:ea typeface="宋体"/>
                          <a:cs typeface="Times New Roman"/>
                        </a:rPr>
                        <a:t>×</a:t>
                      </a: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tx2">
                        <a:lumMod val="40000"/>
                        <a:lumOff val="60000"/>
                      </a:schemeClr>
                    </a:solidFill>
                  </a:tcPr>
                </a:tc>
                <a:tc>
                  <a:txBody>
                    <a:bodyPr/>
                    <a:lstStyle/>
                    <a:p>
                      <a:pPr algn="ctr" fontAlgn="base">
                        <a:spcAft>
                          <a:spcPts val="0"/>
                        </a:spcAft>
                      </a:pPr>
                      <a:endParaRPr lang="zh-CN" sz="32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tx2">
                        <a:lumMod val="40000"/>
                        <a:lumOff val="60000"/>
                      </a:schemeClr>
                    </a:solidFill>
                  </a:tcPr>
                </a:tc>
                <a:extLst>
                  <a:ext uri="{0D108BD9-81ED-4DB2-BD59-A6C34878D82A}">
                    <a16:rowId xmlns:a16="http://schemas.microsoft.com/office/drawing/2014/main" xmlns="" val="10001"/>
                  </a:ext>
                </a:extLst>
              </a:tr>
              <a:tr h="475253">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D</a:t>
                      </a:r>
                      <a:r>
                        <a:rPr lang="en-US" sz="3200" kern="100" baseline="-25000">
                          <a:latin typeface="Calibri"/>
                          <a:ea typeface="宋体"/>
                          <a:cs typeface="Times New Roman"/>
                        </a:rPr>
                        <a:t>0</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endParaRPr lang="en-US"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xmlns="" val="10002"/>
                  </a:ext>
                </a:extLst>
              </a:tr>
              <a:tr h="475253">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D</a:t>
                      </a:r>
                      <a:r>
                        <a:rPr lang="en-US" sz="3200" kern="100" baseline="-25000">
                          <a:latin typeface="Calibri"/>
                          <a:ea typeface="宋体"/>
                          <a:cs typeface="Times New Roman"/>
                        </a:rPr>
                        <a:t>1</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endParaRPr lang="en-US"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xmlns="" val="10003"/>
                  </a:ext>
                </a:extLst>
              </a:tr>
              <a:tr h="475253">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D</a:t>
                      </a:r>
                      <a:r>
                        <a:rPr lang="en-US" sz="3200" kern="100" baseline="-25000">
                          <a:latin typeface="Calibri"/>
                          <a:ea typeface="宋体"/>
                          <a:cs typeface="Times New Roman"/>
                        </a:rPr>
                        <a:t>2</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endParaRPr lang="en-US"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xmlns="" val="10004"/>
                  </a:ext>
                </a:extLst>
              </a:tr>
              <a:tr h="475253">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D</a:t>
                      </a:r>
                      <a:r>
                        <a:rPr lang="en-US" sz="3200" kern="100" baseline="-25000">
                          <a:latin typeface="Calibri"/>
                          <a:ea typeface="宋体"/>
                          <a:cs typeface="Times New Roman"/>
                        </a:rPr>
                        <a:t>3</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endParaRPr lang="en-US"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xmlns="" val="10005"/>
                  </a:ext>
                </a:extLst>
              </a:tr>
              <a:tr h="475253">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D</a:t>
                      </a:r>
                      <a:r>
                        <a:rPr lang="en-US" sz="3200" kern="100" baseline="-25000">
                          <a:latin typeface="Calibri"/>
                          <a:ea typeface="宋体"/>
                          <a:cs typeface="Times New Roman"/>
                        </a:rPr>
                        <a:t>4</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endParaRPr lang="en-US"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xmlns="" val="10006"/>
                  </a:ext>
                </a:extLst>
              </a:tr>
              <a:tr h="475253">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D</a:t>
                      </a:r>
                      <a:r>
                        <a:rPr lang="en-US" sz="3200" kern="100" baseline="-25000">
                          <a:latin typeface="Calibri"/>
                          <a:ea typeface="宋体"/>
                          <a:cs typeface="Times New Roman"/>
                        </a:rPr>
                        <a:t>5</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endParaRPr lang="en-US"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xmlns="" val="10007"/>
                  </a:ext>
                </a:extLst>
              </a:tr>
              <a:tr h="475253">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D</a:t>
                      </a:r>
                      <a:r>
                        <a:rPr lang="en-US" sz="3200" kern="100" baseline="-25000">
                          <a:latin typeface="Calibri"/>
                          <a:ea typeface="宋体"/>
                          <a:cs typeface="Times New Roman"/>
                        </a:rPr>
                        <a:t>6</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tx2">
                        <a:lumMod val="40000"/>
                        <a:lumOff val="60000"/>
                      </a:schemeClr>
                    </a:solidFill>
                  </a:tcPr>
                </a:tc>
                <a:tc>
                  <a:txBody>
                    <a:bodyPr/>
                    <a:lstStyle/>
                    <a:p>
                      <a:pPr algn="ctr" fontAlgn="base">
                        <a:spcAft>
                          <a:spcPts val="0"/>
                        </a:spcAft>
                      </a:pPr>
                      <a:endParaRPr lang="en-US" sz="3200" kern="100">
                        <a:latin typeface="Calibri"/>
                        <a:ea typeface="宋体"/>
                        <a:cs typeface="Times New Roman"/>
                      </a:endParaRPr>
                    </a:p>
                  </a:txBody>
                  <a:tcPr marL="68580" marR="68580" marT="0" marB="0" anchor="ctr">
                    <a:lnL>
                      <a:noFill/>
                    </a:lnL>
                    <a:lnR>
                      <a:noFill/>
                    </a:lnR>
                    <a:lnT>
                      <a:noFill/>
                    </a:lnT>
                    <a:lnB>
                      <a:noFill/>
                    </a:lnB>
                    <a:solidFill>
                      <a:schemeClr val="tx2">
                        <a:lumMod val="40000"/>
                        <a:lumOff val="60000"/>
                      </a:schemeClr>
                    </a:solidFill>
                  </a:tcPr>
                </a:tc>
                <a:extLst>
                  <a:ext uri="{0D108BD9-81ED-4DB2-BD59-A6C34878D82A}">
                    <a16:rowId xmlns:a16="http://schemas.microsoft.com/office/drawing/2014/main" xmlns="" val="10008"/>
                  </a:ext>
                </a:extLst>
              </a:tr>
              <a:tr h="475253">
                <a:tc>
                  <a:txBody>
                    <a:bodyPr/>
                    <a:lstStyle/>
                    <a:p>
                      <a:pPr algn="ctr" fontAlgn="base">
                        <a:spcAft>
                          <a:spcPts val="0"/>
                        </a:spcAft>
                      </a:pPr>
                      <a:r>
                        <a:rPr lang="en-US" sz="3200" kern="100">
                          <a:latin typeface="Calibri"/>
                          <a:ea typeface="宋体"/>
                          <a:cs typeface="Times New Roman"/>
                        </a:rPr>
                        <a:t>0</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1</a:t>
                      </a:r>
                      <a:endParaRPr lang="zh-CN" sz="32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r>
                        <a:rPr lang="en-US" sz="3200" kern="100">
                          <a:latin typeface="Calibri"/>
                          <a:ea typeface="宋体"/>
                          <a:cs typeface="Times New Roman"/>
                        </a:rPr>
                        <a:t>D</a:t>
                      </a:r>
                      <a:r>
                        <a:rPr lang="en-US" sz="3200" kern="100" baseline="-25000">
                          <a:latin typeface="Calibri"/>
                          <a:ea typeface="宋体"/>
                          <a:cs typeface="Times New Roman"/>
                        </a:rPr>
                        <a:t>7</a:t>
                      </a:r>
                      <a:endParaRPr lang="zh-CN" sz="32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algn="ctr" fontAlgn="base">
                        <a:spcAft>
                          <a:spcPts val="0"/>
                        </a:spcAft>
                      </a:pPr>
                      <a:endParaRPr lang="en-US" sz="3200" kern="100">
                        <a:latin typeface="Calibri"/>
                        <a:ea typeface="宋体"/>
                        <a:cs typeface="Times New Roman"/>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xmlns="" val="10009"/>
                  </a:ext>
                </a:extLst>
              </a:tr>
            </a:tbl>
          </a:graphicData>
        </a:graphic>
      </p:graphicFrame>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2475" name="Object 11"/>
          <p:cNvGraphicFramePr>
            <a:graphicFrameLocks noChangeAspect="1"/>
          </p:cNvGraphicFramePr>
          <p:nvPr/>
        </p:nvGraphicFramePr>
        <p:xfrm>
          <a:off x="4644008" y="5517232"/>
          <a:ext cx="864096" cy="360040"/>
        </p:xfrm>
        <a:graphic>
          <a:graphicData uri="http://schemas.openxmlformats.org/presentationml/2006/ole">
            <mc:AlternateContent xmlns:mc="http://schemas.openxmlformats.org/markup-compatibility/2006">
              <mc:Choice xmlns:v="urn:schemas-microsoft-com:vml" Requires="v">
                <p:oleObj spid="_x0000_s62497" name="Equation" r:id="rId3" imgW="532937" imgH="215713" progId="Equation.DSMT4">
                  <p:embed/>
                </p:oleObj>
              </mc:Choice>
              <mc:Fallback>
                <p:oleObj name="Equation" r:id="rId3" imgW="532937" imgH="215713" progId="Equation.DSMT4">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5517232"/>
                        <a:ext cx="86409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4.4</a:t>
            </a:r>
            <a:r>
              <a:rPr lang="zh-CN" altLang="en-US" sz="1500">
                <a:solidFill>
                  <a:schemeClr val="bg1"/>
                </a:solidFill>
                <a:latin typeface="华康俪金黑W8(P)" panose="020B0800000000000000" pitchFamily="34" charset="-122"/>
                <a:ea typeface="华康俪金黑W8(P)" panose="020B0800000000000000" pitchFamily="34" charset="-122"/>
              </a:rPr>
              <a:t>多路选择器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6431016"/>
          </a:xfrm>
          <a:prstGeom prst="rect">
            <a:avLst/>
          </a:prstGeom>
          <a:noFill/>
        </p:spPr>
        <p:txBody>
          <a:bodyPr wrap="square" lIns="68603" tIns="34302" rIns="68603" bIns="34302" rtlCol="0">
            <a:spAutoFit/>
          </a:bodyPr>
          <a:lstStyle/>
          <a:p>
            <a:pPr indent="272743">
              <a:lnSpc>
                <a:spcPct val="130000"/>
              </a:lnSpc>
            </a:pP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3</a:t>
            </a:r>
            <a:r>
              <a:rPr lang="zh-CN" altLang="en-US" sz="2400" b="1">
                <a:latin typeface="微软雅黑" panose="020B0503020204020204" pitchFamily="34" charset="-122"/>
                <a:ea typeface="微软雅黑" panose="020B0503020204020204" pitchFamily="34" charset="-122"/>
              </a:rPr>
              <a:t>）列表达式</a:t>
            </a:r>
            <a:endParaRPr lang="en-US" altLang="zh-CN" sz="2400" b="1">
              <a:latin typeface="微软雅黑" panose="020B0503020204020204" pitchFamily="34" charset="-122"/>
              <a:ea typeface="微软雅黑" panose="020B0503020204020204" pitchFamily="34" charset="-122"/>
            </a:endParaRPr>
          </a:p>
          <a:p>
            <a:pPr indent="272743">
              <a:lnSpc>
                <a:spcPct val="130000"/>
              </a:lnSpc>
            </a:pPr>
            <a:endParaRPr lang="en-US" altLang="zh-CN" sz="2400" b="1">
              <a:latin typeface="微软雅黑" panose="020B0503020204020204" pitchFamily="34" charset="-122"/>
              <a:ea typeface="微软雅黑" panose="020B0503020204020204" pitchFamily="34" charset="-122"/>
            </a:endParaRPr>
          </a:p>
          <a:p>
            <a:pPr indent="272743">
              <a:lnSpc>
                <a:spcPct val="130000"/>
              </a:lnSpc>
            </a:pP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4</a:t>
            </a:r>
            <a:r>
              <a:rPr lang="zh-CN" altLang="en-US" sz="2400" b="1">
                <a:latin typeface="微软雅黑" panose="020B0503020204020204" pitchFamily="34" charset="-122"/>
                <a:ea typeface="微软雅黑" panose="020B0503020204020204" pitchFamily="34" charset="-122"/>
              </a:rPr>
              <a:t>）绘制逻辑图：自己绘制</a:t>
            </a:r>
            <a:endParaRPr lang="en-US" altLang="zh-CN" sz="2400" b="1">
              <a:latin typeface="微软雅黑" panose="020B0503020204020204" pitchFamily="34" charset="-122"/>
              <a:ea typeface="微软雅黑" panose="020B0503020204020204" pitchFamily="34" charset="-122"/>
            </a:endParaRPr>
          </a:p>
          <a:p>
            <a:pPr indent="272743">
              <a:lnSpc>
                <a:spcPct val="130000"/>
              </a:lnSpc>
            </a:pP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5</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74151</a:t>
            </a:r>
            <a:r>
              <a:rPr lang="zh-CN" altLang="en-US" sz="2400" b="1">
                <a:latin typeface="微软雅黑" panose="020B0503020204020204" pitchFamily="34" charset="-122"/>
                <a:ea typeface="微软雅黑" panose="020B0503020204020204" pitchFamily="34" charset="-122"/>
              </a:rPr>
              <a:t>逻辑符号</a:t>
            </a:r>
            <a:endParaRPr lang="en-US" altLang="zh-CN" sz="2400" b="1">
              <a:latin typeface="微软雅黑" panose="020B0503020204020204" pitchFamily="34" charset="-122"/>
              <a:ea typeface="微软雅黑" panose="020B0503020204020204" pitchFamily="34" charset="-122"/>
            </a:endParaRPr>
          </a:p>
          <a:p>
            <a:pPr indent="272743">
              <a:lnSpc>
                <a:spcPct val="130000"/>
              </a:lnSpc>
            </a:pPr>
            <a:r>
              <a:rPr lang="en-US" altLang="zh-CN" sz="2400" b="1">
                <a:latin typeface="微软雅黑" panose="020B0503020204020204" pitchFamily="34" charset="-122"/>
                <a:ea typeface="微软雅黑" panose="020B0503020204020204" pitchFamily="34" charset="-122"/>
              </a:rPr>
              <a:t>3.</a:t>
            </a:r>
            <a:r>
              <a:rPr lang="zh-CN" altLang="en-US" sz="2400" b="1">
                <a:latin typeface="微软雅黑" panose="020B0503020204020204" pitchFamily="34" charset="-122"/>
                <a:ea typeface="微软雅黑" panose="020B0503020204020204" pitchFamily="34" charset="-122"/>
              </a:rPr>
              <a:t>扩展为</a:t>
            </a:r>
            <a:r>
              <a:rPr lang="en-US" altLang="zh-CN" sz="2400" b="1">
                <a:latin typeface="微软雅黑" panose="020B0503020204020204" pitchFamily="34" charset="-122"/>
                <a:ea typeface="微软雅黑" panose="020B0503020204020204" pitchFamily="34" charset="-122"/>
              </a:rPr>
              <a:t>16</a:t>
            </a:r>
            <a:r>
              <a:rPr lang="zh-CN" altLang="en-US" sz="2400" b="1">
                <a:latin typeface="微软雅黑" panose="020B0503020204020204" pitchFamily="34" charset="-122"/>
                <a:ea typeface="微软雅黑" panose="020B0503020204020204" pitchFamily="34" charset="-122"/>
              </a:rPr>
              <a:t>线选</a:t>
            </a:r>
            <a:r>
              <a:rPr lang="en-US" altLang="zh-CN" sz="2400" b="1">
                <a:latin typeface="微软雅黑" panose="020B0503020204020204" pitchFamily="34" charset="-122"/>
                <a:ea typeface="微软雅黑" panose="020B0503020204020204" pitchFamily="34" charset="-122"/>
              </a:rPr>
              <a:t>1</a:t>
            </a:r>
            <a:r>
              <a:rPr lang="zh-CN" altLang="en-US" sz="2400" b="1">
                <a:latin typeface="微软雅黑" panose="020B0503020204020204" pitchFamily="34" charset="-122"/>
                <a:ea typeface="微软雅黑" panose="020B0503020204020204" pitchFamily="34" charset="-122"/>
              </a:rPr>
              <a:t>的数据选择器</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）逻辑抽象：根据多出的地址</a:t>
            </a:r>
            <a:r>
              <a:rPr lang="en-US" altLang="zh-CN" sz="2200" b="1">
                <a:latin typeface="微软雅黑" panose="020B0503020204020204" pitchFamily="34" charset="-122"/>
                <a:ea typeface="微软雅黑" panose="020B0503020204020204" pitchFamily="34" charset="-122"/>
              </a:rPr>
              <a:t>D</a:t>
            </a:r>
            <a:r>
              <a:rPr lang="zh-CN" altLang="en-US" sz="2200" b="1">
                <a:latin typeface="微软雅黑" panose="020B0503020204020204" pitchFamily="34" charset="-122"/>
                <a:ea typeface="微软雅黑" panose="020B0503020204020204" pitchFamily="34" charset="-122"/>
              </a:rPr>
              <a:t>确定那个芯片传送数据，即片选有效，及输出</a:t>
            </a:r>
            <a:r>
              <a:rPr lang="en-US" altLang="zh-CN" sz="2200" b="1">
                <a:latin typeface="微软雅黑" panose="020B0503020204020204" pitchFamily="34" charset="-122"/>
                <a:ea typeface="微软雅黑" panose="020B0503020204020204" pitchFamily="34" charset="-122"/>
              </a:rPr>
              <a:t>Y</a:t>
            </a:r>
            <a:r>
              <a:rPr lang="zh-CN" altLang="en-US" sz="2200" b="1">
                <a:latin typeface="微软雅黑" panose="020B0503020204020204" pitchFamily="34" charset="-122"/>
                <a:ea typeface="微软雅黑" panose="020B0503020204020204" pitchFamily="34" charset="-122"/>
              </a:rPr>
              <a:t>的取值，从而写出片选与输出的表达式。需要绘制并列的两片芯片，分析</a:t>
            </a:r>
            <a:r>
              <a:rPr lang="en-US" altLang="zh-CN" sz="2200" b="1">
                <a:latin typeface="微软雅黑" panose="020B0503020204020204" pitchFamily="34" charset="-122"/>
                <a:ea typeface="微软雅黑" panose="020B0503020204020204" pitchFamily="34" charset="-122"/>
              </a:rPr>
              <a:t>D</a:t>
            </a:r>
            <a:r>
              <a:rPr lang="zh-CN" altLang="en-US" sz="2200" b="1">
                <a:latin typeface="微软雅黑" panose="020B0503020204020204" pitchFamily="34" charset="-122"/>
                <a:ea typeface="微软雅黑" panose="020B0503020204020204" pitchFamily="34" charset="-122"/>
              </a:rPr>
              <a:t>的取值对那一片的输出有效。</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）列真值表</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）列表达式</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5539" name="Object 3"/>
          <p:cNvGraphicFramePr>
            <a:graphicFrameLocks noChangeAspect="1"/>
          </p:cNvGraphicFramePr>
          <p:nvPr/>
        </p:nvGraphicFramePr>
        <p:xfrm>
          <a:off x="179512" y="1412776"/>
          <a:ext cx="8964488" cy="504056"/>
        </p:xfrm>
        <a:graphic>
          <a:graphicData uri="http://schemas.openxmlformats.org/presentationml/2006/ole">
            <mc:AlternateContent xmlns:mc="http://schemas.openxmlformats.org/markup-compatibility/2006">
              <mc:Choice xmlns:v="urn:schemas-microsoft-com:vml" Requires="v">
                <p:oleObj spid="_x0000_s65584" name="Equation" r:id="rId3" imgW="4584700" imgH="215900" progId="Equation.DSMT4">
                  <p:embed/>
                </p:oleObj>
              </mc:Choice>
              <mc:Fallback>
                <p:oleObj name="Equation" r:id="rId3" imgW="4584700" imgH="2159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1412776"/>
                        <a:ext cx="8964488"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5541" name="Object 5"/>
          <p:cNvGraphicFramePr>
            <a:graphicFrameLocks noChangeAspect="1"/>
          </p:cNvGraphicFramePr>
          <p:nvPr/>
        </p:nvGraphicFramePr>
        <p:xfrm>
          <a:off x="5148064" y="1916832"/>
          <a:ext cx="2808312" cy="1368152"/>
        </p:xfrm>
        <a:graphic>
          <a:graphicData uri="http://schemas.openxmlformats.org/presentationml/2006/ole">
            <mc:AlternateContent xmlns:mc="http://schemas.openxmlformats.org/markup-compatibility/2006">
              <mc:Choice xmlns:v="urn:schemas-microsoft-com:vml" Requires="v">
                <p:oleObj spid="_x0000_s65585" name="Visio" r:id="rId5" imgW="1679032" imgH="986067" progId="Visio.Drawing.11">
                  <p:embed/>
                </p:oleObj>
              </mc:Choice>
              <mc:Fallback>
                <p:oleObj name="Visio" r:id="rId5" imgW="1679032" imgH="986067" progId="Visio.Drawing.11">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064" y="1916832"/>
                        <a:ext cx="2808312" cy="1368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表格 10"/>
          <p:cNvGraphicFramePr>
            <a:graphicFrameLocks noGrp="1"/>
          </p:cNvGraphicFramePr>
          <p:nvPr/>
        </p:nvGraphicFramePr>
        <p:xfrm>
          <a:off x="179512" y="5085184"/>
          <a:ext cx="6096000" cy="822960"/>
        </p:xfrm>
        <a:graphic>
          <a:graphicData uri="http://schemas.openxmlformats.org/drawingml/2006/table">
            <a:tbl>
              <a:tblPr/>
              <a:tblGrid>
                <a:gridCol w="1525219">
                  <a:extLst>
                    <a:ext uri="{9D8B030D-6E8A-4147-A177-3AD203B41FA5}">
                      <a16:colId xmlns:a16="http://schemas.microsoft.com/office/drawing/2014/main" xmlns="" val="20000"/>
                    </a:ext>
                  </a:extLst>
                </a:gridCol>
                <a:gridCol w="1525219">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1562">
                  <a:extLst>
                    <a:ext uri="{9D8B030D-6E8A-4147-A177-3AD203B41FA5}">
                      <a16:colId xmlns:a16="http://schemas.microsoft.com/office/drawing/2014/main" xmlns="" val="20003"/>
                    </a:ext>
                  </a:extLst>
                </a:gridCol>
              </a:tblGrid>
              <a:tr h="216024">
                <a:tc>
                  <a:txBody>
                    <a:bodyPr/>
                    <a:lstStyle/>
                    <a:p>
                      <a:pPr algn="ctr">
                        <a:spcAft>
                          <a:spcPts val="0"/>
                        </a:spcAft>
                      </a:pPr>
                      <a:r>
                        <a:rPr lang="en-US" sz="1800" b="1" kern="0">
                          <a:latin typeface="Times New Roman"/>
                          <a:ea typeface="黑体"/>
                          <a:cs typeface="Times New Roman"/>
                        </a:rPr>
                        <a:t>D</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latin typeface="Times New Roman"/>
                          <a:ea typeface="黑体"/>
                          <a:cs typeface="Times New Roman"/>
                        </a:rPr>
                        <a:t>G</a:t>
                      </a:r>
                      <a:r>
                        <a:rPr lang="en-US" sz="1800" b="1" kern="0" baseline="-25000">
                          <a:latin typeface="Times New Roman"/>
                          <a:ea typeface="黑体"/>
                          <a:cs typeface="Times New Roman"/>
                        </a:rPr>
                        <a:t>0n</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latin typeface="Times New Roman"/>
                          <a:ea typeface="黑体"/>
                          <a:cs typeface="Times New Roman"/>
                        </a:rPr>
                        <a:t>G</a:t>
                      </a:r>
                      <a:r>
                        <a:rPr lang="en-US" sz="1800" b="1" kern="0" baseline="-25000">
                          <a:latin typeface="Times New Roman"/>
                          <a:ea typeface="黑体"/>
                          <a:cs typeface="Times New Roman"/>
                        </a:rPr>
                        <a:t>1n</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0">
                          <a:latin typeface="Times New Roman"/>
                          <a:ea typeface="黑体"/>
                          <a:cs typeface="Times New Roman"/>
                        </a:rPr>
                        <a:t>Y</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16024">
                <a:tc>
                  <a:txBody>
                    <a:bodyPr/>
                    <a:lstStyle/>
                    <a:p>
                      <a:pPr algn="ctr">
                        <a:spcAft>
                          <a:spcPts val="0"/>
                        </a:spcAft>
                      </a:pPr>
                      <a:r>
                        <a:rPr lang="en-US" sz="1800" kern="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a:ea typeface="宋体"/>
                          <a:cs typeface="Times New Roman"/>
                        </a:rPr>
                        <a:t>0</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0">
                          <a:latin typeface="Times New Roman"/>
                          <a:ea typeface="宋体"/>
                          <a:cs typeface="Times New Roman"/>
                        </a:rPr>
                        <a:t>Y</a:t>
                      </a:r>
                      <a:r>
                        <a:rPr lang="en-US" sz="1800" kern="0" baseline="-25000">
                          <a:latin typeface="Times New Roman"/>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216024">
                <a:tc>
                  <a:txBody>
                    <a:bodyPr/>
                    <a:lstStyle/>
                    <a:p>
                      <a:pPr algn="ctr">
                        <a:spcAft>
                          <a:spcPts val="0"/>
                        </a:spcAft>
                      </a:pPr>
                      <a:r>
                        <a:rPr lang="en-US" sz="1800" kern="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a:ea typeface="宋体"/>
                          <a:cs typeface="Times New Roman"/>
                        </a:rPr>
                        <a:t>1</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0">
                          <a:latin typeface="Times New Roman"/>
                          <a:ea typeface="宋体"/>
                          <a:cs typeface="Times New Roman"/>
                        </a:rPr>
                        <a:t>Y</a:t>
                      </a:r>
                      <a:r>
                        <a:rPr lang="en-US" sz="1800" kern="0" baseline="-25000">
                          <a:latin typeface="Times New Roman"/>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pic>
        <p:nvPicPr>
          <p:cNvPr id="65543" name="Picture 7"/>
          <p:cNvPicPr>
            <a:picLocks noChangeAspect="1" noChangeArrowheads="1"/>
          </p:cNvPicPr>
          <p:nvPr/>
        </p:nvPicPr>
        <p:blipFill>
          <a:blip r:embed="rId7" cstate="print"/>
          <a:srcRect/>
          <a:stretch>
            <a:fillRect/>
          </a:stretch>
        </p:blipFill>
        <p:spPr bwMode="auto">
          <a:xfrm>
            <a:off x="2411760" y="5877272"/>
            <a:ext cx="5904656" cy="980728"/>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4.4</a:t>
            </a:r>
            <a:r>
              <a:rPr lang="zh-CN" altLang="en-US" sz="1500">
                <a:solidFill>
                  <a:schemeClr val="bg1"/>
                </a:solidFill>
                <a:latin typeface="华康俪金黑W8(P)" panose="020B0800000000000000" pitchFamily="34" charset="-122"/>
                <a:ea typeface="华康俪金黑W8(P)" panose="020B0800000000000000" pitchFamily="34" charset="-122"/>
              </a:rPr>
              <a:t>多路选择器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1389635"/>
          </a:xfrm>
          <a:prstGeom prst="rect">
            <a:avLst/>
          </a:prstGeom>
          <a:noFill/>
        </p:spPr>
        <p:txBody>
          <a:bodyPr wrap="square" lIns="68603" tIns="34302" rIns="68603" bIns="34302" rtlCol="0">
            <a:spAutoFit/>
          </a:bodyPr>
          <a:lstStyle/>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4</a:t>
            </a:r>
            <a:r>
              <a:rPr lang="zh-CN" altLang="en-US" sz="2200" b="1">
                <a:latin typeface="微软雅黑" panose="020B0503020204020204" pitchFamily="34" charset="-122"/>
                <a:ea typeface="微软雅黑" panose="020B0503020204020204" pitchFamily="34" charset="-122"/>
              </a:rPr>
              <a:t>）绘制扩展后的电路图</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564" name="Object 4"/>
          <p:cNvGraphicFramePr>
            <a:graphicFrameLocks noChangeAspect="1"/>
          </p:cNvGraphicFramePr>
          <p:nvPr/>
        </p:nvGraphicFramePr>
        <p:xfrm>
          <a:off x="611560" y="1268760"/>
          <a:ext cx="6336704" cy="2808312"/>
        </p:xfrm>
        <a:graphic>
          <a:graphicData uri="http://schemas.openxmlformats.org/presentationml/2006/ole">
            <mc:AlternateContent xmlns:mc="http://schemas.openxmlformats.org/markup-compatibility/2006">
              <mc:Choice xmlns:v="urn:schemas-microsoft-com:vml" Requires="v">
                <p:oleObj spid="_x0000_s67630" name="Visio" r:id="rId3" imgW="5361566" imgH="2556001" progId="Visio.Drawing.11">
                  <p:embed/>
                </p:oleObj>
              </mc:Choice>
              <mc:Fallback>
                <p:oleObj name="Visio" r:id="rId3" imgW="5361566" imgH="2556001"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268760"/>
                        <a:ext cx="6336704"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6"/>
          <p:cNvSpPr txBox="1"/>
          <p:nvPr/>
        </p:nvSpPr>
        <p:spPr>
          <a:xfrm>
            <a:off x="0" y="3933056"/>
            <a:ext cx="8782300" cy="3150117"/>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4. 8</a:t>
            </a:r>
            <a:r>
              <a:rPr lang="zh-CN" altLang="en-US" sz="2200" b="1">
                <a:latin typeface="微软雅黑" panose="020B0503020204020204" pitchFamily="34" charset="-122"/>
                <a:ea typeface="微软雅黑" panose="020B0503020204020204" pitchFamily="34" charset="-122"/>
              </a:rPr>
              <a:t>路数据选择器表示三变量的逻辑表达式</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根据</a:t>
            </a:r>
            <a:r>
              <a:rPr lang="en-US" altLang="zh-CN" sz="2200" b="1">
                <a:latin typeface="微软雅黑" panose="020B0503020204020204" pitchFamily="34" charset="-122"/>
                <a:ea typeface="微软雅黑" panose="020B0503020204020204" pitchFamily="34" charset="-122"/>
              </a:rPr>
              <a:t>8</a:t>
            </a:r>
            <a:r>
              <a:rPr lang="zh-CN" altLang="en-US" sz="2200" b="1">
                <a:latin typeface="微软雅黑" panose="020B0503020204020204" pitchFamily="34" charset="-122"/>
                <a:ea typeface="微软雅黑" panose="020B0503020204020204" pitchFamily="34" charset="-122"/>
              </a:rPr>
              <a:t>选</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数据选择器的逻辑表达式，将</a:t>
            </a:r>
            <a:r>
              <a:rPr lang="en-US" altLang="zh-CN" sz="2200" b="1">
                <a:latin typeface="微软雅黑" panose="020B0503020204020204" pitchFamily="34" charset="-122"/>
                <a:ea typeface="微软雅黑" panose="020B0503020204020204" pitchFamily="34" charset="-122"/>
              </a:rPr>
              <a:t>Gn</a:t>
            </a:r>
            <a:r>
              <a:rPr lang="zh-CN" altLang="en-US" sz="2200" b="1">
                <a:latin typeface="微软雅黑" panose="020B0503020204020204" pitchFamily="34" charset="-122"/>
                <a:ea typeface="微软雅黑" panose="020B0503020204020204" pitchFamily="34" charset="-122"/>
              </a:rPr>
              <a:t>设为有效，则表达式转化为：</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）列出逻辑函数最小项或的形式，和上面的表达式对等。则可以求出所有</a:t>
            </a:r>
            <a:r>
              <a:rPr lang="en-US" altLang="zh-CN" sz="2200" b="1">
                <a:latin typeface="微软雅黑" panose="020B0503020204020204" pitchFamily="34" charset="-122"/>
                <a:ea typeface="微软雅黑" panose="020B0503020204020204" pitchFamily="34" charset="-122"/>
              </a:rPr>
              <a:t>Di</a:t>
            </a:r>
            <a:r>
              <a:rPr lang="zh-CN" altLang="en-US" sz="2200" b="1">
                <a:latin typeface="微软雅黑" panose="020B0503020204020204" pitchFamily="34" charset="-122"/>
                <a:ea typeface="微软雅黑" panose="020B0503020204020204" pitchFamily="34" charset="-122"/>
              </a:rPr>
              <a:t>的值。</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）根据</a:t>
            </a:r>
            <a:r>
              <a:rPr lang="en-US" altLang="zh-CN" sz="2200" b="1">
                <a:latin typeface="微软雅黑" panose="020B0503020204020204" pitchFamily="34" charset="-122"/>
                <a:ea typeface="微软雅黑" panose="020B0503020204020204" pitchFamily="34" charset="-122"/>
              </a:rPr>
              <a:t>Di</a:t>
            </a:r>
            <a:r>
              <a:rPr lang="zh-CN" altLang="en-US" sz="2200" b="1">
                <a:latin typeface="微软雅黑" panose="020B0503020204020204" pitchFamily="34" charset="-122"/>
                <a:ea typeface="微软雅黑" panose="020B0503020204020204" pitchFamily="34" charset="-122"/>
              </a:rPr>
              <a:t>的取值绘制电路图即可。</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graphicFrame>
        <p:nvGraphicFramePr>
          <p:cNvPr id="66566" name="Object 6"/>
          <p:cNvGraphicFramePr>
            <a:graphicFrameLocks noChangeAspect="1"/>
          </p:cNvGraphicFramePr>
          <p:nvPr/>
        </p:nvGraphicFramePr>
        <p:xfrm>
          <a:off x="486346" y="4869160"/>
          <a:ext cx="8550150" cy="476225"/>
        </p:xfrm>
        <a:graphic>
          <a:graphicData uri="http://schemas.openxmlformats.org/presentationml/2006/ole">
            <mc:AlternateContent xmlns:mc="http://schemas.openxmlformats.org/markup-compatibility/2006">
              <mc:Choice xmlns:v="urn:schemas-microsoft-com:vml" Requires="v">
                <p:oleObj spid="_x0000_s67631" name="Equation" r:id="rId5" imgW="4876560" imgH="253800" progId="Equation.DSMT4">
                  <p:embed/>
                </p:oleObj>
              </mc:Choice>
              <mc:Fallback>
                <p:oleObj name="Equation" r:id="rId5" imgW="4876560" imgH="253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346" y="4869160"/>
                        <a:ext cx="8550150" cy="4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4.4</a:t>
            </a:r>
            <a:r>
              <a:rPr lang="zh-CN" altLang="en-US" sz="1500">
                <a:solidFill>
                  <a:schemeClr val="bg1"/>
                </a:solidFill>
                <a:latin typeface="华康俪金黑W8(P)" panose="020B0800000000000000" pitchFamily="34" charset="-122"/>
                <a:ea typeface="华康俪金黑W8(P)" panose="020B0800000000000000" pitchFamily="34" charset="-122"/>
              </a:rPr>
              <a:t>多路选择器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3830304"/>
          </a:xfrm>
          <a:prstGeom prst="rect">
            <a:avLst/>
          </a:prstGeom>
          <a:noFill/>
        </p:spPr>
        <p:txBody>
          <a:bodyPr wrap="square" lIns="68603" tIns="34302" rIns="68603" bIns="34302" rtlCol="0">
            <a:spAutoFit/>
          </a:bodyPr>
          <a:lstStyle/>
          <a:p>
            <a:pPr indent="272743">
              <a:lnSpc>
                <a:spcPct val="130000"/>
              </a:lnSpc>
            </a:pPr>
            <a:r>
              <a:rPr lang="zh-CN" altLang="en-US" sz="2200" b="1">
                <a:latin typeface="微软雅黑" panose="020B0503020204020204" pitchFamily="34" charset="-122"/>
                <a:ea typeface="微软雅黑" panose="020B0503020204020204" pitchFamily="34" charset="-122"/>
              </a:rPr>
              <a:t>例题：</a:t>
            </a:r>
            <a:r>
              <a:rPr lang="zh-CN" altLang="zh-CN" sz="2400"/>
              <a:t>试用</a:t>
            </a:r>
            <a:r>
              <a:rPr lang="en-US" altLang="zh-CN" sz="2400"/>
              <a:t>8</a:t>
            </a:r>
            <a:r>
              <a:rPr lang="zh-CN" altLang="zh-CN" sz="2400"/>
              <a:t>选</a:t>
            </a:r>
            <a:r>
              <a:rPr lang="en-US" altLang="zh-CN" sz="2400"/>
              <a:t>1</a:t>
            </a:r>
            <a:r>
              <a:rPr lang="zh-CN" altLang="zh-CN" sz="2400"/>
              <a:t>数据选择器</a:t>
            </a:r>
            <a:r>
              <a:rPr lang="en-US" altLang="zh-CN" sz="2400"/>
              <a:t>74HC151</a:t>
            </a:r>
            <a:r>
              <a:rPr lang="zh-CN" altLang="zh-CN" sz="2400"/>
              <a:t>设计实现逻辑函数</a:t>
            </a:r>
            <a:r>
              <a:rPr lang="en-US" altLang="zh-CN" sz="2400"/>
              <a:t>                 </a:t>
            </a:r>
            <a:r>
              <a:rPr lang="zh-CN" altLang="zh-CN" sz="2400"/>
              <a:t>，设地址变量为</a:t>
            </a:r>
            <a:r>
              <a:rPr lang="en-US" altLang="zh-CN" sz="2400"/>
              <a:t>A</a:t>
            </a:r>
            <a:r>
              <a:rPr lang="zh-CN" altLang="zh-CN" sz="2400"/>
              <a:t>、</a:t>
            </a:r>
            <a:r>
              <a:rPr lang="en-US" altLang="zh-CN" sz="2400"/>
              <a:t>B</a:t>
            </a:r>
            <a:r>
              <a:rPr lang="zh-CN" altLang="zh-CN" sz="2400"/>
              <a:t>、</a:t>
            </a:r>
            <a:r>
              <a:rPr lang="en-US" altLang="zh-CN" sz="2400"/>
              <a:t>C</a:t>
            </a:r>
            <a:r>
              <a:rPr lang="zh-CN" altLang="zh-CN" sz="2400"/>
              <a:t>。</a:t>
            </a:r>
            <a:endParaRPr lang="en-US" altLang="zh-CN" sz="2400"/>
          </a:p>
          <a:p>
            <a:pPr indent="272743">
              <a:lnSpc>
                <a:spcPct val="130000"/>
              </a:lnSpc>
            </a:pPr>
            <a:r>
              <a:rPr lang="zh-CN" altLang="en-US" sz="2400"/>
              <a:t>（</a:t>
            </a:r>
            <a:r>
              <a:rPr lang="en-US" altLang="zh-CN" sz="2400"/>
              <a:t>1</a:t>
            </a:r>
            <a:r>
              <a:rPr lang="zh-CN" altLang="en-US" sz="2400"/>
              <a:t>）求最小项表达式</a:t>
            </a:r>
            <a:endParaRPr lang="en-US" altLang="zh-CN" sz="2400"/>
          </a:p>
          <a:p>
            <a:pPr indent="272743">
              <a:lnSpc>
                <a:spcPct val="130000"/>
              </a:lnSpc>
            </a:pPr>
            <a:r>
              <a:rPr lang="zh-CN" altLang="en-US" sz="2400"/>
              <a:t>（</a:t>
            </a:r>
            <a:r>
              <a:rPr lang="en-US" altLang="zh-CN" sz="2400"/>
              <a:t>2</a:t>
            </a:r>
            <a:r>
              <a:rPr lang="zh-CN" altLang="en-US" sz="2400"/>
              <a:t>）做对等式求</a:t>
            </a:r>
            <a:r>
              <a:rPr lang="en-US" altLang="zh-CN" sz="2400"/>
              <a:t>Di</a:t>
            </a:r>
            <a:r>
              <a:rPr lang="zh-CN" altLang="en-US" sz="2400"/>
              <a:t>；</a:t>
            </a:r>
            <a:endParaRPr lang="en-US" altLang="zh-CN" sz="2400"/>
          </a:p>
          <a:p>
            <a:pPr indent="272743">
              <a:lnSpc>
                <a:spcPct val="130000"/>
              </a:lnSpc>
            </a:pPr>
            <a:r>
              <a:rPr lang="en-US" altLang="zh-CN" sz="2400"/>
              <a:t>L=</a:t>
            </a:r>
          </a:p>
          <a:p>
            <a:pPr indent="272743">
              <a:lnSpc>
                <a:spcPct val="130000"/>
              </a:lnSpc>
            </a:pPr>
            <a:r>
              <a:rPr lang="zh-CN" altLang="en-US" sz="2400"/>
              <a:t>则</a:t>
            </a:r>
            <a:r>
              <a:rPr lang="en-US" altLang="zh-CN" sz="2400"/>
              <a:t>D0=D1=D6=D7=1</a:t>
            </a:r>
            <a:r>
              <a:rPr lang="zh-CN" altLang="zh-CN" sz="2400"/>
              <a:t>，</a:t>
            </a:r>
            <a:r>
              <a:rPr lang="en-US" altLang="zh-CN" sz="2400"/>
              <a:t>D2=D3=D4=D5=0</a:t>
            </a:r>
            <a:r>
              <a:rPr lang="zh-CN" altLang="zh-CN" sz="2400"/>
              <a:t>，</a:t>
            </a: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）绘制电路图</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55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565"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566" name="Object 6"/>
          <p:cNvGraphicFramePr>
            <a:graphicFrameLocks noChangeAspect="1"/>
          </p:cNvGraphicFramePr>
          <p:nvPr/>
        </p:nvGraphicFramePr>
        <p:xfrm>
          <a:off x="827584" y="2780928"/>
          <a:ext cx="7926387" cy="476250"/>
        </p:xfrm>
        <a:graphic>
          <a:graphicData uri="http://schemas.openxmlformats.org/presentationml/2006/ole">
            <mc:AlternateContent xmlns:mc="http://schemas.openxmlformats.org/markup-compatibility/2006">
              <mc:Choice xmlns:v="urn:schemas-microsoft-com:vml" Requires="v">
                <p:oleObj spid="_x0000_s66656" name="Equation" r:id="rId3" imgW="4520880" imgH="253800" progId="Equation.DSMT4">
                  <p:embed/>
                </p:oleObj>
              </mc:Choice>
              <mc:Fallback>
                <p:oleObj name="Equation" r:id="rId3" imgW="4520880" imgH="253800" progId="Equation.DSMT4">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780928"/>
                        <a:ext cx="7926387"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567" name="Object 7"/>
          <p:cNvGraphicFramePr>
            <a:graphicFrameLocks noChangeAspect="1"/>
          </p:cNvGraphicFramePr>
          <p:nvPr/>
        </p:nvGraphicFramePr>
        <p:xfrm>
          <a:off x="7668344" y="980728"/>
          <a:ext cx="1152128" cy="360040"/>
        </p:xfrm>
        <a:graphic>
          <a:graphicData uri="http://schemas.openxmlformats.org/presentationml/2006/ole">
            <mc:AlternateContent xmlns:mc="http://schemas.openxmlformats.org/markup-compatibility/2006">
              <mc:Choice xmlns:v="urn:schemas-microsoft-com:vml" Requires="v">
                <p:oleObj spid="_x0000_s66657" name="Equation" r:id="rId5" imgW="710891" imgH="177723" progId="Equation.DSMT4">
                  <p:embed/>
                </p:oleObj>
              </mc:Choice>
              <mc:Fallback>
                <p:oleObj name="Equation" r:id="rId5" imgW="710891" imgH="177723" progId="Equation.DSMT4">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8344" y="980728"/>
                        <a:ext cx="1152128" cy="360040"/>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6657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569" name="Object 9"/>
          <p:cNvGraphicFramePr>
            <a:graphicFrameLocks noChangeAspect="1"/>
          </p:cNvGraphicFramePr>
          <p:nvPr/>
        </p:nvGraphicFramePr>
        <p:xfrm>
          <a:off x="3779912" y="1628800"/>
          <a:ext cx="3672408" cy="864096"/>
        </p:xfrm>
        <a:graphic>
          <a:graphicData uri="http://schemas.openxmlformats.org/presentationml/2006/ole">
            <mc:AlternateContent xmlns:mc="http://schemas.openxmlformats.org/markup-compatibility/2006">
              <mc:Choice xmlns:v="urn:schemas-microsoft-com:vml" Requires="v">
                <p:oleObj spid="_x0000_s66658" name="Equation" r:id="rId7" imgW="2057400" imgH="419100" progId="Equation.DSMT4">
                  <p:embed/>
                </p:oleObj>
              </mc:Choice>
              <mc:Fallback>
                <p:oleObj name="Equation" r:id="rId7" imgW="2057400" imgH="419100" progId="Equation.DSMT4">
                  <p:embed/>
                  <p:pic>
                    <p:nvPicPr>
                      <p:cNvPr id="0"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912" y="1628800"/>
                        <a:ext cx="3672408" cy="864096"/>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graphicFrame>
        <p:nvGraphicFramePr>
          <p:cNvPr id="66571" name="Object 11"/>
          <p:cNvGraphicFramePr>
            <a:graphicFrameLocks noChangeAspect="1"/>
          </p:cNvGraphicFramePr>
          <p:nvPr/>
        </p:nvGraphicFramePr>
        <p:xfrm>
          <a:off x="3347864" y="3861048"/>
          <a:ext cx="5400600" cy="2664296"/>
        </p:xfrm>
        <a:graphic>
          <a:graphicData uri="http://schemas.openxmlformats.org/presentationml/2006/ole">
            <mc:AlternateContent xmlns:mc="http://schemas.openxmlformats.org/markup-compatibility/2006">
              <mc:Choice xmlns:v="urn:schemas-microsoft-com:vml" Requires="v">
                <p:oleObj spid="_x0000_s66659" name="Visio" r:id="rId9" imgW="3227151" imgH="1851444" progId="Visio.Drawing.11">
                  <p:embed/>
                </p:oleObj>
              </mc:Choice>
              <mc:Fallback>
                <p:oleObj name="Visio" r:id="rId9" imgW="3227151" imgH="1851444" progId="Visio.Drawing.11">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864" y="3861048"/>
                        <a:ext cx="5400600" cy="2664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4.5</a:t>
            </a:r>
            <a:r>
              <a:rPr lang="zh-CN" altLang="en-US" sz="1500">
                <a:solidFill>
                  <a:schemeClr val="bg1"/>
                </a:solidFill>
                <a:latin typeface="华康俪金黑W8(P)" panose="020B0800000000000000" pitchFamily="34" charset="-122"/>
                <a:ea typeface="华康俪金黑W8(P)" panose="020B0800000000000000" pitchFamily="34" charset="-122"/>
              </a:rPr>
              <a:t>比较器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6070917"/>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数据比较分析</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zh-CN" sz="2400" b="1"/>
              <a:t>在数字计算机中，有时需要对两个数进行比较，计算机中的数据一般是以字节即</a:t>
            </a:r>
            <a:r>
              <a:rPr lang="en-US" altLang="zh-CN" sz="2400" b="1"/>
              <a:t>8</a:t>
            </a:r>
            <a:r>
              <a:rPr lang="zh-CN" altLang="zh-CN" sz="2400" b="1"/>
              <a:t>位数据为单位表示一个数据的。和十进制数一样，比较数据大小需要从最高位比较起，如果最高位不相等，数据大小即可判别出，低位不必再比较，如果相等，就需要继续向下比较。我们只需要根据这个原理逐位列出真值表，就可设计出多位比较器的逻辑电路。</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en-US" altLang="zh-CN" sz="2200" b="1">
                <a:latin typeface="微软雅黑" panose="020B0503020204020204" pitchFamily="34" charset="-122"/>
                <a:ea typeface="微软雅黑" panose="020B0503020204020204" pitchFamily="34" charset="-122"/>
              </a:rPr>
              <a:t>2. </a:t>
            </a:r>
            <a:r>
              <a:rPr lang="zh-CN" altLang="en-US" sz="2200" b="1">
                <a:latin typeface="微软雅黑" panose="020B0503020204020204" pitchFamily="34" charset="-122"/>
                <a:ea typeface="微软雅黑" panose="020B0503020204020204" pitchFamily="34" charset="-122"/>
              </a:rPr>
              <a:t>四位比较器的设计</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）逻辑抽象：</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① 设两个</a:t>
            </a:r>
            <a:r>
              <a:rPr lang="en-US" altLang="zh-CN" sz="2200" b="1">
                <a:latin typeface="微软雅黑" panose="020B0503020204020204" pitchFamily="34" charset="-122"/>
                <a:ea typeface="微软雅黑" panose="020B0503020204020204" pitchFamily="34" charset="-122"/>
              </a:rPr>
              <a:t>4</a:t>
            </a:r>
            <a:r>
              <a:rPr lang="zh-CN" altLang="en-US" sz="2200" b="1">
                <a:latin typeface="微软雅黑" panose="020B0503020204020204" pitchFamily="34" charset="-122"/>
                <a:ea typeface="微软雅黑" panose="020B0503020204020204" pitchFamily="34" charset="-122"/>
              </a:rPr>
              <a:t>位二进制数</a:t>
            </a:r>
            <a:r>
              <a:rPr lang="en-US" altLang="zh-CN" sz="2400"/>
              <a:t>A=A</a:t>
            </a:r>
            <a:r>
              <a:rPr lang="en-US" altLang="zh-CN" sz="2400" baseline="-25000"/>
              <a:t>3</a:t>
            </a:r>
            <a:r>
              <a:rPr lang="en-US" altLang="zh-CN" sz="2400"/>
              <a:t>A</a:t>
            </a:r>
            <a:r>
              <a:rPr lang="en-US" altLang="zh-CN" sz="2400" baseline="-25000"/>
              <a:t>2</a:t>
            </a:r>
            <a:r>
              <a:rPr lang="en-US" altLang="zh-CN" sz="2400"/>
              <a:t>A</a:t>
            </a:r>
            <a:r>
              <a:rPr lang="en-US" altLang="zh-CN" sz="2400" baseline="-25000"/>
              <a:t>1</a:t>
            </a:r>
            <a:r>
              <a:rPr lang="en-US" altLang="zh-CN" sz="2400"/>
              <a:t>A</a:t>
            </a:r>
            <a:r>
              <a:rPr lang="en-US" altLang="zh-CN" sz="2400" baseline="-25000"/>
              <a:t>0</a:t>
            </a:r>
            <a:r>
              <a:rPr lang="zh-CN" altLang="en-US" sz="2400" b="1">
                <a:latin typeface="微软雅黑" panose="020B0503020204020204" pitchFamily="34" charset="-122"/>
                <a:ea typeface="微软雅黑" panose="020B0503020204020204" pitchFamily="34" charset="-122"/>
              </a:rPr>
              <a:t>和</a:t>
            </a:r>
            <a:r>
              <a:rPr lang="en-US" altLang="zh-CN" sz="2400"/>
              <a:t>B=B</a:t>
            </a:r>
            <a:r>
              <a:rPr lang="en-US" altLang="zh-CN" sz="2400" baseline="-25000"/>
              <a:t>3</a:t>
            </a:r>
            <a:r>
              <a:rPr lang="en-US" altLang="zh-CN" sz="2400"/>
              <a:t>B</a:t>
            </a:r>
            <a:r>
              <a:rPr lang="en-US" altLang="zh-CN" sz="2400" baseline="-25000"/>
              <a:t>2</a:t>
            </a:r>
            <a:r>
              <a:rPr lang="en-US" altLang="zh-CN" sz="2400"/>
              <a:t>B</a:t>
            </a:r>
            <a:r>
              <a:rPr lang="en-US" altLang="zh-CN" sz="2400" baseline="-25000"/>
              <a:t>1</a:t>
            </a:r>
            <a:r>
              <a:rPr lang="en-US" altLang="zh-CN" sz="2400"/>
              <a:t>B</a:t>
            </a:r>
            <a:r>
              <a:rPr lang="en-US" altLang="zh-CN" sz="2400" baseline="-25000"/>
              <a:t>0</a:t>
            </a:r>
            <a:r>
              <a:rPr lang="zh-CN" altLang="en-US" sz="2200" b="1">
                <a:latin typeface="微软雅黑" panose="020B0503020204020204" pitchFamily="34" charset="-122"/>
                <a:ea typeface="微软雅黑" panose="020B0503020204020204" pitchFamily="34" charset="-122"/>
              </a:rPr>
              <a:t>进行比较，采用自高位向低位比较的方法。输出可能得三种结果大于、小于、等于分别设为</a:t>
            </a:r>
            <a:r>
              <a:rPr lang="en-US" altLang="zh-CN" sz="2200" b="1">
                <a:latin typeface="微软雅黑" panose="020B0503020204020204" pitchFamily="34" charset="-122"/>
                <a:ea typeface="微软雅黑" panose="020B0503020204020204" pitchFamily="34" charset="-122"/>
              </a:rPr>
              <a:t>GO</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LO</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EO</a:t>
            </a:r>
            <a:r>
              <a:rPr lang="zh-CN" altLang="en-US" sz="2200" b="1">
                <a:latin typeface="微软雅黑" panose="020B0503020204020204" pitchFamily="34" charset="-122"/>
                <a:ea typeface="微软雅黑" panose="020B0503020204020204" pitchFamily="34" charset="-122"/>
              </a:rPr>
              <a:t>。选片设为</a:t>
            </a:r>
            <a:r>
              <a:rPr lang="en-US" altLang="zh-CN" sz="2200" b="1">
                <a:latin typeface="微软雅黑" panose="020B0503020204020204" pitchFamily="34" charset="-122"/>
                <a:ea typeface="微软雅黑" panose="020B0503020204020204" pitchFamily="34" charset="-122"/>
              </a:rPr>
              <a:t>GI</a:t>
            </a:r>
            <a:r>
              <a:rPr lang="zh-CN" altLang="en-US" sz="2200" b="1">
                <a:latin typeface="微软雅黑" panose="020B0503020204020204" pitchFamily="34" charset="-122"/>
                <a:ea typeface="微软雅黑" panose="020B0503020204020204" pitchFamily="34" charset="-122"/>
              </a:rPr>
              <a:t>，低电平有效。</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② 级联问题：从高位元件向低位元件级联，根据高位元件的比较结</a:t>
            </a:r>
            <a:endParaRPr lang="en-US" altLang="zh-CN" sz="2200" b="1">
              <a:latin typeface="微软雅黑" panose="020B0503020204020204" pitchFamily="34" charset="-122"/>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4.5</a:t>
            </a:r>
            <a:r>
              <a:rPr lang="zh-CN" altLang="en-US" sz="1500">
                <a:solidFill>
                  <a:schemeClr val="bg1"/>
                </a:solidFill>
                <a:latin typeface="华康俪金黑W8(P)" panose="020B0800000000000000" pitchFamily="34" charset="-122"/>
                <a:ea typeface="华康俪金黑W8(P)" panose="020B0800000000000000" pitchFamily="34" charset="-122"/>
              </a:rPr>
              <a:t>比较器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4910599"/>
          </a:xfrm>
          <a:prstGeom prst="rect">
            <a:avLst/>
          </a:prstGeom>
          <a:noFill/>
        </p:spPr>
        <p:txBody>
          <a:bodyPr wrap="square" lIns="68603" tIns="34302" rIns="68603" bIns="34302" rtlCol="0">
            <a:spAutoFit/>
          </a:bodyPr>
          <a:lstStyle/>
          <a:p>
            <a:pPr indent="272743">
              <a:lnSpc>
                <a:spcPct val="130000"/>
              </a:lnSpc>
            </a:pPr>
            <a:r>
              <a:rPr lang="zh-CN" altLang="en-US" sz="2200" b="1">
                <a:latin typeface="微软雅黑" panose="020B0503020204020204" pitchFamily="34" charset="-122"/>
                <a:ea typeface="微软雅黑" panose="020B0503020204020204" pitchFamily="34" charset="-122"/>
              </a:rPr>
              <a:t>果，判别是否继续向下比较，所以要把高位板的数据结果向下传递，通过判断（是否相等）决定是否继续比较，所以低位元件需要增加输入引脚，接收高位板的输出，分别对应</a:t>
            </a:r>
            <a:r>
              <a:rPr lang="en-US" altLang="zh-CN" sz="2200" b="1">
                <a:latin typeface="微软雅黑" panose="020B0503020204020204" pitchFamily="34" charset="-122"/>
                <a:ea typeface="微软雅黑" panose="020B0503020204020204" pitchFamily="34" charset="-122"/>
              </a:rPr>
              <a:t>GI</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LI</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EI</a:t>
            </a:r>
            <a:r>
              <a:rPr lang="zh-CN" altLang="en-US" sz="2200" b="1">
                <a:latin typeface="微软雅黑" panose="020B0503020204020204" pitchFamily="34" charset="-122"/>
                <a:ea typeface="微软雅黑" panose="020B0503020204020204" pitchFamily="34" charset="-122"/>
              </a:rPr>
              <a:t>。</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③列真值表：根据上面所述列真值表</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 ④求表达式</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⑤逻辑符号</a:t>
            </a:r>
            <a:r>
              <a:rPr lang="en-US" altLang="zh-CN" sz="2200" b="1">
                <a:latin typeface="微软雅黑" panose="020B0503020204020204" pitchFamily="34" charset="-122"/>
                <a:ea typeface="微软雅黑" panose="020B0503020204020204" pitchFamily="34" charset="-122"/>
              </a:rPr>
              <a:t>7485</a:t>
            </a:r>
            <a:r>
              <a:rPr lang="zh-CN" altLang="en-US" sz="2200" b="1">
                <a:latin typeface="微软雅黑" panose="020B0503020204020204" pitchFamily="34" charset="-122"/>
                <a:ea typeface="微软雅黑" panose="020B0503020204020204" pitchFamily="34" charset="-122"/>
              </a:rPr>
              <a:t>图 </a:t>
            </a:r>
            <a:endParaRPr lang="en-US" altLang="zh-CN" sz="2200" b="1">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23528" y="764704"/>
          <a:ext cx="8640958" cy="4464499"/>
        </p:xfrm>
        <a:graphic>
          <a:graphicData uri="http://schemas.openxmlformats.org/drawingml/2006/table">
            <a:tbl>
              <a:tblPr/>
              <a:tblGrid>
                <a:gridCol w="863893">
                  <a:extLst>
                    <a:ext uri="{9D8B030D-6E8A-4147-A177-3AD203B41FA5}">
                      <a16:colId xmlns:a16="http://schemas.microsoft.com/office/drawing/2014/main" xmlns="" val="20000"/>
                    </a:ext>
                  </a:extLst>
                </a:gridCol>
                <a:gridCol w="863893">
                  <a:extLst>
                    <a:ext uri="{9D8B030D-6E8A-4147-A177-3AD203B41FA5}">
                      <a16:colId xmlns:a16="http://schemas.microsoft.com/office/drawing/2014/main" xmlns="" val="20001"/>
                    </a:ext>
                  </a:extLst>
                </a:gridCol>
                <a:gridCol w="863893">
                  <a:extLst>
                    <a:ext uri="{9D8B030D-6E8A-4147-A177-3AD203B41FA5}">
                      <a16:colId xmlns:a16="http://schemas.microsoft.com/office/drawing/2014/main" xmlns="" val="20002"/>
                    </a:ext>
                  </a:extLst>
                </a:gridCol>
                <a:gridCol w="863893">
                  <a:extLst>
                    <a:ext uri="{9D8B030D-6E8A-4147-A177-3AD203B41FA5}">
                      <a16:colId xmlns:a16="http://schemas.microsoft.com/office/drawing/2014/main" xmlns="" val="20003"/>
                    </a:ext>
                  </a:extLst>
                </a:gridCol>
                <a:gridCol w="863893">
                  <a:extLst>
                    <a:ext uri="{9D8B030D-6E8A-4147-A177-3AD203B41FA5}">
                      <a16:colId xmlns:a16="http://schemas.microsoft.com/office/drawing/2014/main" xmlns="" val="20004"/>
                    </a:ext>
                  </a:extLst>
                </a:gridCol>
                <a:gridCol w="863893">
                  <a:extLst>
                    <a:ext uri="{9D8B030D-6E8A-4147-A177-3AD203B41FA5}">
                      <a16:colId xmlns:a16="http://schemas.microsoft.com/office/drawing/2014/main" xmlns="" val="20005"/>
                    </a:ext>
                  </a:extLst>
                </a:gridCol>
                <a:gridCol w="863893">
                  <a:extLst>
                    <a:ext uri="{9D8B030D-6E8A-4147-A177-3AD203B41FA5}">
                      <a16:colId xmlns:a16="http://schemas.microsoft.com/office/drawing/2014/main" xmlns="" val="20006"/>
                    </a:ext>
                  </a:extLst>
                </a:gridCol>
                <a:gridCol w="863893">
                  <a:extLst>
                    <a:ext uri="{9D8B030D-6E8A-4147-A177-3AD203B41FA5}">
                      <a16:colId xmlns:a16="http://schemas.microsoft.com/office/drawing/2014/main" xmlns="" val="20007"/>
                    </a:ext>
                  </a:extLst>
                </a:gridCol>
                <a:gridCol w="864907">
                  <a:extLst>
                    <a:ext uri="{9D8B030D-6E8A-4147-A177-3AD203B41FA5}">
                      <a16:colId xmlns:a16="http://schemas.microsoft.com/office/drawing/2014/main" xmlns="" val="20008"/>
                    </a:ext>
                  </a:extLst>
                </a:gridCol>
                <a:gridCol w="864907">
                  <a:extLst>
                    <a:ext uri="{9D8B030D-6E8A-4147-A177-3AD203B41FA5}">
                      <a16:colId xmlns:a16="http://schemas.microsoft.com/office/drawing/2014/main" xmlns="" val="20009"/>
                    </a:ext>
                  </a:extLst>
                </a:gridCol>
              </a:tblGrid>
              <a:tr h="343423">
                <a:tc gridSpan="3">
                  <a:txBody>
                    <a:bodyPr/>
                    <a:lstStyle/>
                    <a:p>
                      <a:pPr algn="ctr">
                        <a:spcAft>
                          <a:spcPts val="0"/>
                        </a:spcAft>
                      </a:pPr>
                      <a:r>
                        <a:rPr lang="zh-CN" sz="1800" b="1" kern="100">
                          <a:latin typeface="Calibri"/>
                          <a:ea typeface="黑体"/>
                          <a:cs typeface="Times New Roman"/>
                        </a:rPr>
                        <a:t>级联输入</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hMerge="1">
                  <a:txBody>
                    <a:bodyPr/>
                    <a:lstStyle/>
                    <a:p>
                      <a:endParaRPr lang="zh-CN" altLang="en-US"/>
                    </a:p>
                  </a:txBody>
                  <a:tcPr/>
                </a:tc>
                <a:tc hMerge="1">
                  <a:txBody>
                    <a:bodyPr/>
                    <a:lstStyle/>
                    <a:p>
                      <a:endParaRPr lang="zh-CN" altLang="en-US"/>
                    </a:p>
                  </a:txBody>
                  <a:tcPr/>
                </a:tc>
                <a:tc gridSpan="4">
                  <a:txBody>
                    <a:bodyPr/>
                    <a:lstStyle/>
                    <a:p>
                      <a:pPr algn="ctr">
                        <a:spcAft>
                          <a:spcPts val="0"/>
                        </a:spcAft>
                      </a:pPr>
                      <a:r>
                        <a:rPr lang="zh-CN" sz="1800" b="1" kern="100">
                          <a:latin typeface="Calibri"/>
                          <a:ea typeface="黑体"/>
                          <a:cs typeface="Times New Roman"/>
                        </a:rPr>
                        <a:t>比较数据输入</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zh-CN" sz="1800" b="1" kern="100">
                          <a:latin typeface="Calibri"/>
                          <a:ea typeface="黑体"/>
                          <a:cs typeface="Times New Roman"/>
                        </a:rPr>
                        <a:t>比较结果输出</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43423">
                <a:tc>
                  <a:txBody>
                    <a:bodyPr/>
                    <a:lstStyle/>
                    <a:p>
                      <a:pPr algn="ctr">
                        <a:spcAft>
                          <a:spcPts val="0"/>
                        </a:spcAft>
                      </a:pPr>
                      <a:r>
                        <a:rPr lang="en-US" sz="1800" b="1" kern="100">
                          <a:latin typeface="Times New Roman"/>
                          <a:ea typeface="宋体"/>
                          <a:cs typeface="Times New Roman"/>
                        </a:rPr>
                        <a:t>GI</a:t>
                      </a:r>
                      <a:endParaRPr lang="zh-CN" sz="18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b="1" kern="100">
                          <a:latin typeface="Times New Roman"/>
                          <a:ea typeface="宋体"/>
                          <a:cs typeface="Times New Roman"/>
                        </a:rPr>
                        <a:t>LI</a:t>
                      </a:r>
                      <a:endParaRPr lang="zh-CN" sz="18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b="1" kern="100">
                          <a:latin typeface="Times New Roman"/>
                          <a:ea typeface="宋体"/>
                          <a:cs typeface="Times New Roman"/>
                        </a:rPr>
                        <a:t>EI</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b="1" kern="100">
                          <a:latin typeface="Times New Roman"/>
                          <a:ea typeface="宋体"/>
                          <a:cs typeface="Times New Roman"/>
                        </a:rPr>
                        <a:t>A</a:t>
                      </a:r>
                      <a:r>
                        <a:rPr lang="en-US" sz="1800" b="1" kern="100" baseline="-25000">
                          <a:latin typeface="Times New Roman"/>
                          <a:ea typeface="宋体"/>
                          <a:cs typeface="Times New Roman"/>
                        </a:rPr>
                        <a:t>3</a:t>
                      </a:r>
                      <a:r>
                        <a:rPr lang="en-US" sz="1800" b="1" kern="100">
                          <a:latin typeface="Times New Roman"/>
                          <a:ea typeface="宋体"/>
                          <a:cs typeface="Times New Roman"/>
                        </a:rPr>
                        <a:t> B</a:t>
                      </a:r>
                      <a:r>
                        <a:rPr lang="en-US" sz="1800" b="1"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b="1" kern="100">
                          <a:latin typeface="Times New Roman"/>
                          <a:ea typeface="宋体"/>
                          <a:cs typeface="Times New Roman"/>
                        </a:rPr>
                        <a:t>A</a:t>
                      </a:r>
                      <a:r>
                        <a:rPr lang="en-US" sz="1800" b="1" kern="100" baseline="-25000">
                          <a:latin typeface="Times New Roman"/>
                          <a:ea typeface="宋体"/>
                          <a:cs typeface="Times New Roman"/>
                        </a:rPr>
                        <a:t>2</a:t>
                      </a:r>
                      <a:r>
                        <a:rPr lang="en-US" sz="1800" b="1" kern="100">
                          <a:latin typeface="Times New Roman"/>
                          <a:ea typeface="宋体"/>
                          <a:cs typeface="Times New Roman"/>
                        </a:rPr>
                        <a:t> B</a:t>
                      </a:r>
                      <a:r>
                        <a:rPr lang="en-US" sz="1800" b="1" kern="100" baseline="-25000">
                          <a:latin typeface="Times New Roman"/>
                          <a:ea typeface="宋体"/>
                          <a:cs typeface="Times New Roman"/>
                        </a:rPr>
                        <a:t>2</a:t>
                      </a:r>
                      <a:endParaRPr lang="zh-CN" sz="18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b="1" kern="100">
                          <a:latin typeface="Times New Roman"/>
                          <a:ea typeface="宋体"/>
                          <a:cs typeface="Times New Roman"/>
                        </a:rPr>
                        <a:t>A</a:t>
                      </a:r>
                      <a:r>
                        <a:rPr lang="en-US" sz="1800" b="1" kern="100" baseline="-25000">
                          <a:latin typeface="Times New Roman"/>
                          <a:ea typeface="宋体"/>
                          <a:cs typeface="Times New Roman"/>
                        </a:rPr>
                        <a:t>1</a:t>
                      </a:r>
                      <a:r>
                        <a:rPr lang="en-US" sz="1800" b="1" kern="100">
                          <a:latin typeface="Times New Roman"/>
                          <a:ea typeface="宋体"/>
                          <a:cs typeface="Times New Roman"/>
                        </a:rPr>
                        <a:t> B</a:t>
                      </a:r>
                      <a:r>
                        <a:rPr lang="en-US" sz="1800" b="1" kern="100" baseline="-25000">
                          <a:latin typeface="Times New Roman"/>
                          <a:ea typeface="宋体"/>
                          <a:cs typeface="Times New Roman"/>
                        </a:rPr>
                        <a:t>1</a:t>
                      </a:r>
                      <a:endParaRPr lang="zh-CN" sz="18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b="1" kern="100">
                          <a:latin typeface="Times New Roman"/>
                          <a:ea typeface="宋体"/>
                          <a:cs typeface="Times New Roman"/>
                        </a:rPr>
                        <a:t>A</a:t>
                      </a:r>
                      <a:r>
                        <a:rPr lang="en-US" sz="1800" b="1" kern="100" baseline="-25000">
                          <a:latin typeface="Times New Roman"/>
                          <a:ea typeface="宋体"/>
                          <a:cs typeface="Times New Roman"/>
                        </a:rPr>
                        <a:t>0</a:t>
                      </a:r>
                      <a:r>
                        <a:rPr lang="en-US" sz="1800" b="1" kern="100">
                          <a:latin typeface="Times New Roman"/>
                          <a:ea typeface="宋体"/>
                          <a:cs typeface="Times New Roman"/>
                        </a:rPr>
                        <a:t> B</a:t>
                      </a:r>
                      <a:r>
                        <a:rPr lang="en-US" sz="1800" b="1" kern="100" baseline="-25000">
                          <a:latin typeface="Times New Roman"/>
                          <a:ea typeface="宋体"/>
                          <a:cs typeface="Times New Roman"/>
                        </a:rPr>
                        <a:t>0</a:t>
                      </a:r>
                      <a:endParaRPr lang="zh-CN" sz="1800" kern="100">
                        <a:latin typeface="Calibri"/>
                        <a:ea typeface="宋体"/>
                        <a:cs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b="1" kern="100">
                          <a:latin typeface="Times New Roman"/>
                          <a:ea typeface="宋体"/>
                          <a:cs typeface="Times New Roman"/>
                        </a:rPr>
                        <a:t>GO</a:t>
                      </a:r>
                      <a:endParaRPr lang="zh-CN" sz="1800" kern="100">
                        <a:latin typeface="Calibri"/>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b="1" kern="100">
                          <a:latin typeface="Times New Roman"/>
                          <a:ea typeface="宋体"/>
                          <a:cs typeface="Times New Roman"/>
                        </a:rPr>
                        <a:t>LO</a:t>
                      </a:r>
                      <a:endParaRPr lang="zh-CN" sz="18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b="1" kern="100">
                          <a:latin typeface="Times New Roman"/>
                          <a:ea typeface="宋体"/>
                          <a:cs typeface="Times New Roman"/>
                        </a:rPr>
                        <a:t>EO</a:t>
                      </a:r>
                      <a:endParaRPr lang="zh-CN" sz="1800" kern="100">
                        <a:latin typeface="Calibri"/>
                        <a:ea typeface="宋体"/>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01"/>
                  </a:ext>
                </a:extLst>
              </a:tr>
              <a:tr h="343423">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solidFill>
                      <a:schemeClr val="accent1"/>
                    </a:solidFill>
                  </a:tcPr>
                </a:tc>
                <a:extLst>
                  <a:ext uri="{0D108BD9-81ED-4DB2-BD59-A6C34878D82A}">
                    <a16:rowId xmlns:a16="http://schemas.microsoft.com/office/drawing/2014/main" xmlns="" val="10002"/>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extLst>
                  <a:ext uri="{0D108BD9-81ED-4DB2-BD59-A6C34878D82A}">
                    <a16:rowId xmlns:a16="http://schemas.microsoft.com/office/drawing/2014/main" xmlns="" val="10003"/>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3</a:t>
                      </a:r>
                      <a:r>
                        <a:rPr lang="en-US" sz="1800" kern="100">
                          <a:latin typeface="Times New Roman"/>
                          <a:ea typeface="宋体"/>
                          <a:cs typeface="Times New Roman"/>
                        </a:rPr>
                        <a:t>&gt;B</a:t>
                      </a:r>
                      <a:r>
                        <a:rPr lang="en-US" sz="1800"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extLst>
                  <a:ext uri="{0D108BD9-81ED-4DB2-BD59-A6C34878D82A}">
                    <a16:rowId xmlns:a16="http://schemas.microsoft.com/office/drawing/2014/main" xmlns="" val="10004"/>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3</a:t>
                      </a:r>
                      <a:r>
                        <a:rPr lang="en-US" sz="1800" kern="100">
                          <a:latin typeface="Times New Roman"/>
                          <a:ea typeface="宋体"/>
                          <a:cs typeface="Times New Roman"/>
                        </a:rPr>
                        <a:t>&lt;B</a:t>
                      </a:r>
                      <a:r>
                        <a:rPr lang="en-US" sz="1800"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extLst>
                  <a:ext uri="{0D108BD9-81ED-4DB2-BD59-A6C34878D82A}">
                    <a16:rowId xmlns:a16="http://schemas.microsoft.com/office/drawing/2014/main" xmlns="" val="10005"/>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3</a:t>
                      </a:r>
                      <a:r>
                        <a:rPr lang="en-US" sz="1800" kern="100">
                          <a:latin typeface="Times New Roman"/>
                          <a:ea typeface="宋体"/>
                          <a:cs typeface="Times New Roman"/>
                        </a:rPr>
                        <a:t>=B</a:t>
                      </a:r>
                      <a:r>
                        <a:rPr lang="en-US" sz="1800"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2</a:t>
                      </a:r>
                      <a:r>
                        <a:rPr lang="en-US" sz="1800" kern="100">
                          <a:latin typeface="Times New Roman"/>
                          <a:ea typeface="宋体"/>
                          <a:cs typeface="Times New Roman"/>
                        </a:rPr>
                        <a:t>&gt;B</a:t>
                      </a:r>
                      <a:r>
                        <a:rPr lang="en-US" sz="1800" kern="100" baseline="-25000">
                          <a:latin typeface="Times New Roman"/>
                          <a:ea typeface="宋体"/>
                          <a:cs typeface="Times New Roman"/>
                        </a:rPr>
                        <a:t>2</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extLst>
                  <a:ext uri="{0D108BD9-81ED-4DB2-BD59-A6C34878D82A}">
                    <a16:rowId xmlns:a16="http://schemas.microsoft.com/office/drawing/2014/main" xmlns="" val="10006"/>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3</a:t>
                      </a:r>
                      <a:r>
                        <a:rPr lang="en-US" sz="1800" kern="100">
                          <a:latin typeface="Times New Roman"/>
                          <a:ea typeface="宋体"/>
                          <a:cs typeface="Times New Roman"/>
                        </a:rPr>
                        <a:t>=B</a:t>
                      </a:r>
                      <a:r>
                        <a:rPr lang="en-US" sz="1800"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2</a:t>
                      </a:r>
                      <a:r>
                        <a:rPr lang="en-US" sz="1800" kern="100">
                          <a:latin typeface="Times New Roman"/>
                          <a:ea typeface="宋体"/>
                          <a:cs typeface="Times New Roman"/>
                        </a:rPr>
                        <a:t>&lt;B</a:t>
                      </a:r>
                      <a:r>
                        <a:rPr lang="en-US" sz="1800" kern="100" baseline="-25000">
                          <a:latin typeface="Times New Roman"/>
                          <a:ea typeface="宋体"/>
                          <a:cs typeface="Times New Roman"/>
                        </a:rPr>
                        <a:t>2</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extLst>
                  <a:ext uri="{0D108BD9-81ED-4DB2-BD59-A6C34878D82A}">
                    <a16:rowId xmlns:a16="http://schemas.microsoft.com/office/drawing/2014/main" xmlns="" val="10007"/>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3</a:t>
                      </a:r>
                      <a:r>
                        <a:rPr lang="en-US" sz="1800" kern="100">
                          <a:latin typeface="Times New Roman"/>
                          <a:ea typeface="宋体"/>
                          <a:cs typeface="Times New Roman"/>
                        </a:rPr>
                        <a:t>=B</a:t>
                      </a:r>
                      <a:r>
                        <a:rPr lang="en-US" sz="1800"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2</a:t>
                      </a:r>
                      <a:r>
                        <a:rPr lang="en-US" sz="1800" kern="100">
                          <a:latin typeface="Times New Roman"/>
                          <a:ea typeface="宋体"/>
                          <a:cs typeface="Times New Roman"/>
                        </a:rPr>
                        <a:t>=B</a:t>
                      </a:r>
                      <a:r>
                        <a:rPr lang="en-US" sz="1800" kern="100" baseline="-25000">
                          <a:latin typeface="Times New Roman"/>
                          <a:ea typeface="宋体"/>
                          <a:cs typeface="Times New Roman"/>
                        </a:rPr>
                        <a:t>2</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1</a:t>
                      </a:r>
                      <a:r>
                        <a:rPr lang="en-US" sz="1800" kern="100">
                          <a:latin typeface="Times New Roman"/>
                          <a:ea typeface="宋体"/>
                          <a:cs typeface="Times New Roman"/>
                        </a:rPr>
                        <a:t>&gt;B</a:t>
                      </a:r>
                      <a:r>
                        <a:rPr lang="en-US" sz="1800" kern="100" baseline="-250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extLst>
                  <a:ext uri="{0D108BD9-81ED-4DB2-BD59-A6C34878D82A}">
                    <a16:rowId xmlns:a16="http://schemas.microsoft.com/office/drawing/2014/main" xmlns="" val="10008"/>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3</a:t>
                      </a:r>
                      <a:r>
                        <a:rPr lang="en-US" sz="1800" kern="100">
                          <a:latin typeface="Times New Roman"/>
                          <a:ea typeface="宋体"/>
                          <a:cs typeface="Times New Roman"/>
                        </a:rPr>
                        <a:t>=B</a:t>
                      </a:r>
                      <a:r>
                        <a:rPr lang="en-US" sz="1800"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2</a:t>
                      </a:r>
                      <a:r>
                        <a:rPr lang="en-US" sz="1800" kern="100">
                          <a:latin typeface="Times New Roman"/>
                          <a:ea typeface="宋体"/>
                          <a:cs typeface="Times New Roman"/>
                        </a:rPr>
                        <a:t>=B</a:t>
                      </a:r>
                      <a:r>
                        <a:rPr lang="en-US" sz="1800" kern="100" baseline="-25000">
                          <a:latin typeface="Times New Roman"/>
                          <a:ea typeface="宋体"/>
                          <a:cs typeface="Times New Roman"/>
                        </a:rPr>
                        <a:t>2</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1</a:t>
                      </a:r>
                      <a:r>
                        <a:rPr lang="en-US" sz="1800" kern="100">
                          <a:latin typeface="Times New Roman"/>
                          <a:ea typeface="宋体"/>
                          <a:cs typeface="Times New Roman"/>
                        </a:rPr>
                        <a:t>&lt;B</a:t>
                      </a:r>
                      <a:r>
                        <a:rPr lang="en-US" sz="1800" kern="100" baseline="-250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extLst>
                  <a:ext uri="{0D108BD9-81ED-4DB2-BD59-A6C34878D82A}">
                    <a16:rowId xmlns:a16="http://schemas.microsoft.com/office/drawing/2014/main" xmlns="" val="10009"/>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3</a:t>
                      </a:r>
                      <a:r>
                        <a:rPr lang="en-US" sz="1800" kern="100">
                          <a:latin typeface="Times New Roman"/>
                          <a:ea typeface="宋体"/>
                          <a:cs typeface="Times New Roman"/>
                        </a:rPr>
                        <a:t>=B</a:t>
                      </a:r>
                      <a:r>
                        <a:rPr lang="en-US" sz="1800"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2</a:t>
                      </a:r>
                      <a:r>
                        <a:rPr lang="en-US" sz="1800" kern="100">
                          <a:latin typeface="Times New Roman"/>
                          <a:ea typeface="宋体"/>
                          <a:cs typeface="Times New Roman"/>
                        </a:rPr>
                        <a:t>=B</a:t>
                      </a:r>
                      <a:r>
                        <a:rPr lang="en-US" sz="1800" kern="100" baseline="-25000">
                          <a:latin typeface="Times New Roman"/>
                          <a:ea typeface="宋体"/>
                          <a:cs typeface="Times New Roman"/>
                        </a:rPr>
                        <a:t>2</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1</a:t>
                      </a:r>
                      <a:r>
                        <a:rPr lang="en-US" sz="1800" kern="100">
                          <a:latin typeface="Times New Roman"/>
                          <a:ea typeface="宋体"/>
                          <a:cs typeface="Times New Roman"/>
                        </a:rPr>
                        <a:t>=B</a:t>
                      </a:r>
                      <a:r>
                        <a:rPr lang="en-US" sz="1800" kern="100" baseline="-250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0</a:t>
                      </a:r>
                      <a:r>
                        <a:rPr lang="en-US" sz="1800" kern="100">
                          <a:latin typeface="Times New Roman"/>
                          <a:ea typeface="宋体"/>
                          <a:cs typeface="Times New Roman"/>
                        </a:rPr>
                        <a:t>&gt;B</a:t>
                      </a:r>
                      <a:r>
                        <a:rPr lang="en-US" sz="1800" kern="100" baseline="-250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extLst>
                  <a:ext uri="{0D108BD9-81ED-4DB2-BD59-A6C34878D82A}">
                    <a16:rowId xmlns:a16="http://schemas.microsoft.com/office/drawing/2014/main" xmlns="" val="10010"/>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3</a:t>
                      </a:r>
                      <a:r>
                        <a:rPr lang="en-US" sz="1800" kern="100">
                          <a:latin typeface="Times New Roman"/>
                          <a:ea typeface="宋体"/>
                          <a:cs typeface="Times New Roman"/>
                        </a:rPr>
                        <a:t>=B</a:t>
                      </a:r>
                      <a:r>
                        <a:rPr lang="en-US" sz="1800"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2</a:t>
                      </a:r>
                      <a:r>
                        <a:rPr lang="en-US" sz="1800" kern="100">
                          <a:latin typeface="Times New Roman"/>
                          <a:ea typeface="宋体"/>
                          <a:cs typeface="Times New Roman"/>
                        </a:rPr>
                        <a:t>=B</a:t>
                      </a:r>
                      <a:r>
                        <a:rPr lang="en-US" sz="1800" kern="100" baseline="-25000">
                          <a:latin typeface="Times New Roman"/>
                          <a:ea typeface="宋体"/>
                          <a:cs typeface="Times New Roman"/>
                        </a:rPr>
                        <a:t>2</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1</a:t>
                      </a:r>
                      <a:r>
                        <a:rPr lang="en-US" sz="1800" kern="100">
                          <a:latin typeface="Times New Roman"/>
                          <a:ea typeface="宋体"/>
                          <a:cs typeface="Times New Roman"/>
                        </a:rPr>
                        <a:t>=B</a:t>
                      </a:r>
                      <a:r>
                        <a:rPr lang="en-US" sz="1800" kern="100" baseline="-250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0</a:t>
                      </a:r>
                      <a:r>
                        <a:rPr lang="en-US" sz="1800" kern="100">
                          <a:latin typeface="Times New Roman"/>
                          <a:ea typeface="宋体"/>
                          <a:cs typeface="Times New Roman"/>
                        </a:rPr>
                        <a:t>&lt;B</a:t>
                      </a:r>
                      <a:r>
                        <a:rPr lang="en-US" sz="1800" kern="100" baseline="-250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solidFill>
                      <a:schemeClr val="accent1"/>
                    </a:solidFill>
                  </a:tcPr>
                </a:tc>
                <a:extLst>
                  <a:ext uri="{0D108BD9-81ED-4DB2-BD59-A6C34878D82A}">
                    <a16:rowId xmlns:a16="http://schemas.microsoft.com/office/drawing/2014/main" xmlns="" val="10011"/>
                  </a:ext>
                </a:extLst>
              </a:tr>
              <a:tr h="343423">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3</a:t>
                      </a:r>
                      <a:r>
                        <a:rPr lang="en-US" sz="1800" kern="100">
                          <a:latin typeface="Times New Roman"/>
                          <a:ea typeface="宋体"/>
                          <a:cs typeface="Times New Roman"/>
                        </a:rPr>
                        <a:t>=B</a:t>
                      </a:r>
                      <a:r>
                        <a:rPr lang="en-US" sz="1800" kern="100" baseline="-25000">
                          <a:latin typeface="Times New Roman"/>
                          <a:ea typeface="宋体"/>
                          <a:cs typeface="Times New Roman"/>
                        </a:rPr>
                        <a:t>3</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2</a:t>
                      </a:r>
                      <a:r>
                        <a:rPr lang="en-US" sz="1800" kern="100">
                          <a:latin typeface="Times New Roman"/>
                          <a:ea typeface="宋体"/>
                          <a:cs typeface="Times New Roman"/>
                        </a:rPr>
                        <a:t>=B</a:t>
                      </a:r>
                      <a:r>
                        <a:rPr lang="en-US" sz="1800" kern="100" baseline="-25000">
                          <a:latin typeface="Times New Roman"/>
                          <a:ea typeface="宋体"/>
                          <a:cs typeface="Times New Roman"/>
                        </a:rPr>
                        <a:t>2</a:t>
                      </a:r>
                      <a:endParaRPr lang="zh-CN" sz="18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1</a:t>
                      </a:r>
                      <a:r>
                        <a:rPr lang="en-US" sz="1800" kern="100">
                          <a:latin typeface="Times New Roman"/>
                          <a:ea typeface="宋体"/>
                          <a:cs typeface="Times New Roman"/>
                        </a:rPr>
                        <a:t>=B</a:t>
                      </a:r>
                      <a:r>
                        <a:rPr lang="en-US" sz="1800" kern="100" baseline="-250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kern="100">
                          <a:latin typeface="Times New Roman"/>
                          <a:ea typeface="宋体"/>
                          <a:cs typeface="Times New Roman"/>
                        </a:rPr>
                        <a:t>A</a:t>
                      </a:r>
                      <a:r>
                        <a:rPr lang="en-US" sz="1800" kern="100" baseline="-25000">
                          <a:latin typeface="Times New Roman"/>
                          <a:ea typeface="宋体"/>
                          <a:cs typeface="Times New Roman"/>
                        </a:rPr>
                        <a:t>0</a:t>
                      </a:r>
                      <a:r>
                        <a:rPr lang="en-US" sz="1800" kern="100">
                          <a:latin typeface="Times New Roman"/>
                          <a:ea typeface="宋体"/>
                          <a:cs typeface="Times New Roman"/>
                        </a:rPr>
                        <a:t>=B</a:t>
                      </a:r>
                      <a:r>
                        <a:rPr lang="en-US" sz="1800" kern="100" baseline="-250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kern="100">
                          <a:latin typeface="Times New Roman"/>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accent1"/>
                    </a:solidFill>
                  </a:tcPr>
                </a:tc>
                <a:tc>
                  <a:txBody>
                    <a:bodyPr/>
                    <a:lstStyle/>
                    <a:p>
                      <a:pPr algn="ctr">
                        <a:spcAft>
                          <a:spcPts val="0"/>
                        </a:spcAft>
                      </a:pPr>
                      <a:r>
                        <a:rPr lang="en-US" sz="1800" kern="100">
                          <a:latin typeface="Times New Roman"/>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xmlns="" val="10012"/>
                  </a:ext>
                </a:extLst>
              </a:tr>
            </a:tbl>
          </a:graphicData>
        </a:graphic>
      </p:graphicFrame>
      <p:pic>
        <p:nvPicPr>
          <p:cNvPr id="70657" name="Picture 1"/>
          <p:cNvPicPr>
            <a:picLocks noChangeAspect="1" noChangeArrowheads="1"/>
          </p:cNvPicPr>
          <p:nvPr/>
        </p:nvPicPr>
        <p:blipFill>
          <a:blip r:embed="rId3" cstate="print"/>
          <a:srcRect/>
          <a:stretch>
            <a:fillRect/>
          </a:stretch>
        </p:blipFill>
        <p:spPr bwMode="auto">
          <a:xfrm>
            <a:off x="539552" y="3068960"/>
            <a:ext cx="6552728" cy="2088232"/>
          </a:xfrm>
          <a:prstGeom prst="rect">
            <a:avLst/>
          </a:prstGeom>
          <a:noFill/>
          <a:ln w="9525">
            <a:noFill/>
            <a:miter lim="800000"/>
            <a:headEnd/>
            <a:tailEnd/>
          </a:ln>
        </p:spPr>
      </p:pic>
      <p:sp>
        <p:nvSpPr>
          <p:cNvPr id="7065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658" name="Object 2"/>
          <p:cNvGraphicFramePr>
            <a:graphicFrameLocks noChangeAspect="1"/>
          </p:cNvGraphicFramePr>
          <p:nvPr/>
        </p:nvGraphicFramePr>
        <p:xfrm>
          <a:off x="3131840" y="5085184"/>
          <a:ext cx="2952328" cy="1772816"/>
        </p:xfrm>
        <a:graphic>
          <a:graphicData uri="http://schemas.openxmlformats.org/presentationml/2006/ole">
            <mc:AlternateContent xmlns:mc="http://schemas.openxmlformats.org/markup-compatibility/2006">
              <mc:Choice xmlns:v="urn:schemas-microsoft-com:vml" Requires="v">
                <p:oleObj spid="_x0000_s70680" name="Visio" r:id="rId4" imgW="1666885" imgH="1319165" progId="Visio.Drawing.11">
                  <p:embed/>
                </p:oleObj>
              </mc:Choice>
              <mc:Fallback>
                <p:oleObj name="Visio" r:id="rId4" imgW="1666885" imgH="1319165"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5085184"/>
                        <a:ext cx="2952328" cy="17728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657"/>
                                        </p:tgtEl>
                                        <p:attrNameLst>
                                          <p:attrName>style.visibility</p:attrName>
                                        </p:attrNameLst>
                                      </p:cBhvr>
                                      <p:to>
                                        <p:strVal val="visible"/>
                                      </p:to>
                                    </p:set>
                                    <p:anim calcmode="lin" valueType="num">
                                      <p:cBhvr additive="base">
                                        <p:cTn id="13" dur="500" fill="hold"/>
                                        <p:tgtEl>
                                          <p:spTgt spid="70657"/>
                                        </p:tgtEl>
                                        <p:attrNameLst>
                                          <p:attrName>ppt_x</p:attrName>
                                        </p:attrNameLst>
                                      </p:cBhvr>
                                      <p:tavLst>
                                        <p:tav tm="0">
                                          <p:val>
                                            <p:strVal val="#ppt_x"/>
                                          </p:val>
                                        </p:tav>
                                        <p:tav tm="100000">
                                          <p:val>
                                            <p:strVal val="#ppt_x"/>
                                          </p:val>
                                        </p:tav>
                                      </p:tavLst>
                                    </p:anim>
                                    <p:anim calcmode="lin" valueType="num">
                                      <p:cBhvr additive="base">
                                        <p:cTn id="14" dur="500" fill="hold"/>
                                        <p:tgtEl>
                                          <p:spTgt spid="706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4.5</a:t>
            </a:r>
            <a:r>
              <a:rPr lang="zh-CN" altLang="en-US" sz="1500">
                <a:solidFill>
                  <a:schemeClr val="bg1"/>
                </a:solidFill>
                <a:latin typeface="华康俪金黑W8(P)" panose="020B0800000000000000" pitchFamily="34" charset="-122"/>
                <a:ea typeface="华康俪金黑W8(P)" panose="020B0800000000000000" pitchFamily="34" charset="-122"/>
              </a:rPr>
              <a:t>比较器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2830030"/>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级联问题</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）级联方法</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zh-CN" sz="2400"/>
              <a:t>我们增加了</a:t>
            </a:r>
            <a:r>
              <a:rPr lang="en-US" altLang="zh-CN" sz="2400"/>
              <a:t>GI</a:t>
            </a:r>
            <a:r>
              <a:rPr lang="zh-CN" altLang="zh-CN" sz="2400"/>
              <a:t>、</a:t>
            </a:r>
            <a:r>
              <a:rPr lang="en-US" altLang="zh-CN" sz="2400"/>
              <a:t>LI</a:t>
            </a:r>
            <a:r>
              <a:rPr lang="zh-CN" altLang="zh-CN" sz="2400"/>
              <a:t>、</a:t>
            </a:r>
            <a:r>
              <a:rPr lang="en-US" altLang="zh-CN" sz="2400"/>
              <a:t>EI</a:t>
            </a:r>
            <a:r>
              <a:rPr lang="zh-CN" altLang="zh-CN" sz="2400"/>
              <a:t>作为扩展控制条件引脚，直接将高位芯片的输出结果连接到低位芯片对应的条件控制引脚，依次串行连接，最后一个芯片输出的比较结果就是扩展后电路输出的最终结果。</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）扩展电路图</a:t>
            </a:r>
            <a:endParaRPr lang="en-US" altLang="zh-CN" sz="2200" b="1">
              <a:latin typeface="微软雅黑" panose="020B0503020204020204" pitchFamily="34" charset="-122"/>
              <a:ea typeface="微软雅黑" panose="020B0503020204020204" pitchFamily="34" charset="-122"/>
            </a:endParaRPr>
          </a:p>
        </p:txBody>
      </p:sp>
      <p:sp>
        <p:nvSpPr>
          <p:cNvPr id="696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9633" name="Object 1"/>
          <p:cNvGraphicFramePr>
            <a:graphicFrameLocks noChangeAspect="1"/>
          </p:cNvGraphicFramePr>
          <p:nvPr/>
        </p:nvGraphicFramePr>
        <p:xfrm>
          <a:off x="611560" y="3573016"/>
          <a:ext cx="7632848" cy="3096344"/>
        </p:xfrm>
        <a:graphic>
          <a:graphicData uri="http://schemas.openxmlformats.org/presentationml/2006/ole">
            <mc:AlternateContent xmlns:mc="http://schemas.openxmlformats.org/markup-compatibility/2006">
              <mc:Choice xmlns:v="urn:schemas-microsoft-com:vml" Requires="v">
                <p:oleObj spid="_x0000_s69655" name="Visio" r:id="rId3" imgW="4029407" imgH="2005337" progId="Visio.Drawing.11">
                  <p:embed/>
                </p:oleObj>
              </mc:Choice>
              <mc:Fallback>
                <p:oleObj name="Visio" r:id="rId3" imgW="4029407" imgH="2005337" progId="Visio.Drawing.11">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3573016"/>
                        <a:ext cx="7632848" cy="3096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1.1</a:t>
            </a:r>
            <a:r>
              <a:rPr lang="zh-CN" altLang="en-US" sz="1500" dirty="0">
                <a:solidFill>
                  <a:schemeClr val="bg1"/>
                </a:solidFill>
                <a:latin typeface="华康俪金黑W8(P)" panose="020B0800000000000000" pitchFamily="34" charset="-122"/>
                <a:ea typeface="华康俪金黑W8(P)" panose="020B0800000000000000" pitchFamily="34" charset="-122"/>
              </a:rPr>
              <a:t>数字电路提出及分类</a:t>
            </a:r>
          </a:p>
        </p:txBody>
      </p:sp>
      <p:sp>
        <p:nvSpPr>
          <p:cNvPr id="28" name="TextBox 6"/>
          <p:cNvSpPr txBox="1"/>
          <p:nvPr/>
        </p:nvSpPr>
        <p:spPr>
          <a:xfrm>
            <a:off x="180857" y="857245"/>
            <a:ext cx="8782300" cy="6471026"/>
          </a:xfrm>
          <a:prstGeom prst="rect">
            <a:avLst/>
          </a:prstGeom>
          <a:noFill/>
        </p:spPr>
        <p:txBody>
          <a:bodyPr wrap="square" lIns="68603" tIns="34302" rIns="68603" bIns="34302" rtlCol="0">
            <a:spAutoFit/>
          </a:bodyPr>
          <a:lstStyle/>
          <a:p>
            <a:pPr indent="333485">
              <a:lnSpc>
                <a:spcPct val="130000"/>
              </a:lnSpc>
            </a:pPr>
            <a:r>
              <a:rPr lang="zh-CN" altLang="en-US" sz="2400" b="1" dirty="0" smtClean="0">
                <a:latin typeface="微软雅黑" panose="020B0503020204020204" pitchFamily="34" charset="-122"/>
                <a:ea typeface="微软雅黑" panose="020B0503020204020204" pitchFamily="34" charset="-122"/>
              </a:rPr>
              <a:t>时序</a:t>
            </a:r>
            <a:r>
              <a:rPr lang="zh-CN" altLang="en-US" sz="2400" b="1" dirty="0">
                <a:latin typeface="微软雅黑" panose="020B0503020204020204" pitchFamily="34" charset="-122"/>
                <a:ea typeface="微软雅黑" panose="020B0503020204020204" pitchFamily="34" charset="-122"/>
              </a:rPr>
              <a:t>逻辑电路是以记忆元件</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触发器和组合逻辑门一起组合设计而成，数据能够实现保存、反馈和传输的电路</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indent="333485">
              <a:lnSpc>
                <a:spcPct val="130000"/>
              </a:lnSpc>
            </a:pPr>
            <a:r>
              <a:rPr lang="en-US" altLang="zh-CN" sz="2400" b="1" dirty="0" smtClean="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）组合逻辑电路的</a:t>
            </a:r>
            <a:r>
              <a:rPr lang="zh-CN" altLang="en-US" sz="2400" b="1" dirty="0" smtClean="0">
                <a:solidFill>
                  <a:srgbClr val="C00000"/>
                </a:solidFill>
                <a:latin typeface="微软雅黑" panose="020B0503020204020204" pitchFamily="34" charset="-122"/>
                <a:ea typeface="微软雅黑" panose="020B0503020204020204" pitchFamily="34" charset="-122"/>
              </a:rPr>
              <a:t>逻辑图表示</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indent="333485">
              <a:lnSpc>
                <a:spcPct val="130000"/>
              </a:lnSpc>
            </a:pPr>
            <a:r>
              <a:rPr lang="zh-CN" altLang="en-US" sz="2400" b="1" dirty="0" smtClean="0">
                <a:latin typeface="微软雅黑" panose="020B0503020204020204" pitchFamily="34" charset="-122"/>
                <a:ea typeface="微软雅黑" panose="020B0503020204020204" pitchFamily="34" charset="-122"/>
              </a:rPr>
              <a:t>根据</a:t>
            </a:r>
            <a:r>
              <a:rPr lang="zh-CN" altLang="en-US" sz="2400" b="1" dirty="0">
                <a:latin typeface="微软雅黑" panose="020B0503020204020204" pitchFamily="34" charset="-122"/>
                <a:ea typeface="微软雅黑" panose="020B0503020204020204" pitchFamily="34" charset="-122"/>
              </a:rPr>
              <a:t>数字电路的定义，设</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个具有二值条件的输入为</a:t>
            </a:r>
            <a:r>
              <a:rPr lang="en-US" altLang="zh-CN" sz="2400" b="1" dirty="0">
                <a:latin typeface="微软雅黑" panose="020B0503020204020204" pitchFamily="34" charset="-122"/>
                <a:ea typeface="微软雅黑" panose="020B0503020204020204" pitchFamily="34" charset="-122"/>
              </a:rPr>
              <a:t>I</a:t>
            </a:r>
            <a:r>
              <a:rPr lang="en-US" altLang="zh-CN" sz="2400" b="1" baseline="-25000" dirty="0">
                <a:latin typeface="微软雅黑" panose="020B0503020204020204" pitchFamily="34" charset="-122"/>
                <a:ea typeface="微软雅黑" panose="020B0503020204020204" pitchFamily="34" charset="-122"/>
              </a:rPr>
              <a:t>0</a:t>
            </a:r>
            <a:r>
              <a:rPr lang="en-US" altLang="zh-CN" sz="2400" b="1" dirty="0">
                <a:latin typeface="微软雅黑" panose="020B0503020204020204" pitchFamily="34" charset="-122"/>
                <a:ea typeface="微软雅黑" panose="020B0503020204020204" pitchFamily="34" charset="-122"/>
              </a:rPr>
              <a:t>~I</a:t>
            </a:r>
            <a:r>
              <a:rPr lang="en-US" altLang="zh-CN" sz="2400" b="1" baseline="-25000"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m</a:t>
            </a:r>
            <a:r>
              <a:rPr lang="zh-CN" altLang="en-US" sz="2400" b="1" dirty="0">
                <a:latin typeface="微软雅黑" panose="020B0503020204020204" pitchFamily="34" charset="-122"/>
                <a:ea typeface="微软雅黑" panose="020B0503020204020204" pitchFamily="34" charset="-122"/>
              </a:rPr>
              <a:t>个输出为</a:t>
            </a:r>
            <a:r>
              <a:rPr lang="en-US" altLang="zh-CN" sz="2400" b="1" dirty="0">
                <a:latin typeface="微软雅黑" panose="020B0503020204020204" pitchFamily="34" charset="-122"/>
                <a:ea typeface="微软雅黑" panose="020B0503020204020204" pitchFamily="34" charset="-122"/>
              </a:rPr>
              <a:t>Y</a:t>
            </a:r>
            <a:r>
              <a:rPr lang="en-US" altLang="zh-CN" sz="2400" b="1" baseline="-25000" dirty="0">
                <a:latin typeface="微软雅黑" panose="020B0503020204020204" pitchFamily="34" charset="-122"/>
                <a:ea typeface="微软雅黑" panose="020B0503020204020204" pitchFamily="34" charset="-122"/>
              </a:rPr>
              <a:t>0</a:t>
            </a:r>
            <a:r>
              <a:rPr lang="en-US" altLang="zh-CN" sz="2400" b="1" dirty="0">
                <a:latin typeface="微软雅黑" panose="020B0503020204020204" pitchFamily="34" charset="-122"/>
                <a:ea typeface="微软雅黑" panose="020B0503020204020204" pitchFamily="34" charset="-122"/>
              </a:rPr>
              <a:t>~Y</a:t>
            </a:r>
            <a:r>
              <a:rPr lang="en-US" altLang="zh-CN" sz="2400" b="1" baseline="-25000" dirty="0">
                <a:latin typeface="微软雅黑" panose="020B0503020204020204" pitchFamily="34" charset="-122"/>
                <a:ea typeface="微软雅黑" panose="020B0503020204020204" pitchFamily="34" charset="-122"/>
              </a:rPr>
              <a:t>m-1</a:t>
            </a:r>
            <a:r>
              <a:rPr lang="zh-CN" altLang="en-US" sz="2400" b="1" dirty="0">
                <a:latin typeface="微软雅黑" panose="020B0503020204020204" pitchFamily="34" charset="-122"/>
                <a:ea typeface="微软雅黑" panose="020B0503020204020204" pitchFamily="34" charset="-122"/>
              </a:rPr>
              <a:t>，每个输出对应的逻辑关系为</a:t>
            </a:r>
            <a:r>
              <a:rPr lang="en-US" altLang="zh-CN" sz="2400" b="1" dirty="0">
                <a:latin typeface="微软雅黑" panose="020B0503020204020204" pitchFamily="34" charset="-122"/>
                <a:ea typeface="微软雅黑" panose="020B0503020204020204" pitchFamily="34" charset="-122"/>
              </a:rPr>
              <a:t>f</a:t>
            </a:r>
            <a:r>
              <a:rPr lang="en-US" altLang="zh-CN" sz="2400" b="1" baseline="-25000" dirty="0">
                <a:latin typeface="微软雅黑" panose="020B0503020204020204" pitchFamily="34" charset="-122"/>
                <a:ea typeface="微软雅黑" panose="020B0503020204020204" pitchFamily="34" charset="-122"/>
              </a:rPr>
              <a:t>0</a:t>
            </a:r>
            <a:r>
              <a:rPr lang="en-US" altLang="zh-CN" sz="2400" b="1" dirty="0">
                <a:latin typeface="微软雅黑" panose="020B0503020204020204" pitchFamily="34" charset="-122"/>
                <a:ea typeface="微软雅黑" panose="020B0503020204020204" pitchFamily="34" charset="-122"/>
              </a:rPr>
              <a:t>~f</a:t>
            </a:r>
            <a:r>
              <a:rPr lang="en-US" altLang="zh-CN" sz="2400" b="1" baseline="-25000" dirty="0">
                <a:latin typeface="微软雅黑" panose="020B0503020204020204" pitchFamily="34" charset="-122"/>
                <a:ea typeface="微软雅黑" panose="020B0503020204020204" pitchFamily="34" charset="-122"/>
              </a:rPr>
              <a:t>m-1</a:t>
            </a:r>
            <a:r>
              <a:rPr lang="zh-CN" altLang="en-US" sz="2400" b="1" dirty="0">
                <a:latin typeface="微软雅黑" panose="020B0503020204020204" pitchFamily="34" charset="-122"/>
                <a:ea typeface="微软雅黑" panose="020B0503020204020204" pitchFamily="34" charset="-122"/>
              </a:rPr>
              <a:t>，其逻辑图如图所示。</a:t>
            </a:r>
            <a:endParaRPr lang="en-US" altLang="zh-CN" sz="2400" b="1" dirty="0">
              <a:latin typeface="微软雅黑" panose="020B0503020204020204" pitchFamily="34" charset="-122"/>
              <a:ea typeface="微软雅黑" panose="020B0503020204020204" pitchFamily="34" charset="-122"/>
            </a:endParaRPr>
          </a:p>
          <a:p>
            <a:pPr indent="333485">
              <a:lnSpc>
                <a:spcPct val="130000"/>
              </a:lnSpc>
            </a:pPr>
            <a:r>
              <a:rPr lang="zh-CN" altLang="en-US" sz="2400" b="1" dirty="0">
                <a:latin typeface="微软雅黑" panose="020B0503020204020204" pitchFamily="34" charset="-122"/>
                <a:ea typeface="微软雅黑" panose="020B0503020204020204" pitchFamily="34" charset="-122"/>
              </a:rPr>
              <a:t>则组合逻辑电路的表达式为：</a:t>
            </a:r>
            <a:endParaRPr lang="en-US" altLang="zh-CN" sz="2400" b="1" dirty="0">
              <a:latin typeface="微软雅黑" panose="020B0503020204020204" pitchFamily="34" charset="-122"/>
              <a:ea typeface="微软雅黑" panose="020B0503020204020204" pitchFamily="34" charset="-122"/>
            </a:endParaRPr>
          </a:p>
          <a:p>
            <a:pPr indent="333485">
              <a:lnSpc>
                <a:spcPct val="130000"/>
              </a:lnSpc>
            </a:pPr>
            <a:endParaRPr lang="en-US" altLang="zh-CN" sz="1800" b="1" dirty="0">
              <a:latin typeface="微软雅黑" panose="020B0503020204020204" pitchFamily="34" charset="-122"/>
              <a:ea typeface="微软雅黑" panose="020B0503020204020204" pitchFamily="34" charset="-122"/>
            </a:endParaRPr>
          </a:p>
          <a:p>
            <a:pPr indent="333485">
              <a:lnSpc>
                <a:spcPct val="130000"/>
              </a:lnSpc>
            </a:pPr>
            <a:endParaRPr lang="en-US" altLang="zh-CN" sz="1800" b="1" dirty="0">
              <a:latin typeface="微软雅黑" panose="020B0503020204020204" pitchFamily="34" charset="-122"/>
              <a:ea typeface="微软雅黑" panose="020B0503020204020204" pitchFamily="34" charset="-122"/>
            </a:endParaRPr>
          </a:p>
          <a:p>
            <a:pPr indent="333485">
              <a:lnSpc>
                <a:spcPct val="130000"/>
              </a:lnSpc>
            </a:pPr>
            <a:endParaRPr lang="en-US" altLang="zh-CN" sz="1800" b="1" dirty="0">
              <a:latin typeface="微软雅黑" panose="020B0503020204020204" pitchFamily="34" charset="-122"/>
              <a:ea typeface="微软雅黑" panose="020B0503020204020204" pitchFamily="34" charset="-122"/>
            </a:endParaRPr>
          </a:p>
          <a:p>
            <a:pPr indent="333485">
              <a:lnSpc>
                <a:spcPct val="130000"/>
              </a:lnSpc>
            </a:pPr>
            <a:endParaRPr lang="en-US" altLang="zh-CN" sz="1800" b="1" dirty="0" smtClean="0">
              <a:latin typeface="微软雅黑" panose="020B0503020204020204" pitchFamily="34" charset="-122"/>
              <a:ea typeface="微软雅黑" panose="020B0503020204020204" pitchFamily="34" charset="-122"/>
            </a:endParaRPr>
          </a:p>
          <a:p>
            <a:pPr indent="333485">
              <a:lnSpc>
                <a:spcPct val="130000"/>
              </a:lnSpc>
            </a:pPr>
            <a:r>
              <a:rPr lang="zh-CN" altLang="en-US" sz="2400" b="1" dirty="0" smtClean="0">
                <a:solidFill>
                  <a:srgbClr val="FF0000"/>
                </a:solidFill>
                <a:latin typeface="微软雅黑" panose="020B0503020204020204" pitchFamily="34" charset="-122"/>
                <a:ea typeface="微软雅黑" panose="020B0503020204020204" pitchFamily="34" charset="-122"/>
              </a:rPr>
              <a:t>输出</a:t>
            </a:r>
            <a:r>
              <a:rPr lang="zh-CN" altLang="en-US" sz="2400" b="1" dirty="0">
                <a:solidFill>
                  <a:srgbClr val="FF0000"/>
                </a:solidFill>
                <a:latin typeface="微软雅黑" panose="020B0503020204020204" pitchFamily="34" charset="-122"/>
                <a:ea typeface="微软雅黑" panose="020B0503020204020204" pitchFamily="34" charset="-122"/>
              </a:rPr>
              <a:t>函数可以是一个</a:t>
            </a:r>
            <a:r>
              <a:rPr lang="zh-CN" altLang="en-US" sz="2400" b="1" dirty="0" smtClean="0">
                <a:solidFill>
                  <a:srgbClr val="FF0000"/>
                </a:solidFill>
                <a:latin typeface="微软雅黑" panose="020B0503020204020204" pitchFamily="34" charset="-122"/>
                <a:ea typeface="微软雅黑" panose="020B0503020204020204" pitchFamily="34" charset="-122"/>
              </a:rPr>
              <a:t>，</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indent="333485">
              <a:lnSpc>
                <a:spcPct val="130000"/>
              </a:lnSpc>
            </a:pPr>
            <a:r>
              <a:rPr lang="zh-CN" altLang="en-US" sz="2400" b="1" dirty="0" smtClean="0">
                <a:solidFill>
                  <a:srgbClr val="FF0000"/>
                </a:solidFill>
                <a:latin typeface="微软雅黑" panose="020B0503020204020204" pitchFamily="34" charset="-122"/>
                <a:ea typeface="微软雅黑" panose="020B0503020204020204" pitchFamily="34" charset="-122"/>
              </a:rPr>
              <a:t>也</a:t>
            </a:r>
            <a:r>
              <a:rPr lang="zh-CN" altLang="en-US" sz="2400" b="1" dirty="0">
                <a:solidFill>
                  <a:srgbClr val="FF0000"/>
                </a:solidFill>
                <a:latin typeface="微软雅黑" panose="020B0503020204020204" pitchFamily="34" charset="-122"/>
                <a:ea typeface="微软雅黑" panose="020B0503020204020204" pitchFamily="34" charset="-122"/>
              </a:rPr>
              <a:t>可以是多个。</a:t>
            </a:r>
            <a:endParaRPr lang="en-US" altLang="zh-CN" sz="2400" b="1" dirty="0">
              <a:solidFill>
                <a:srgbClr val="FF0000"/>
              </a:solidFill>
              <a:latin typeface="微软雅黑" panose="020B0503020204020204" pitchFamily="34" charset="-122"/>
              <a:ea typeface="微软雅黑" panose="020B0503020204020204" pitchFamily="34" charset="-122"/>
            </a:endParaRPr>
          </a:p>
          <a:p>
            <a:pPr indent="333485">
              <a:lnSpc>
                <a:spcPct val="130000"/>
              </a:lnSpc>
            </a:pPr>
            <a:endParaRPr lang="en-US" altLang="zh-CN" sz="1800" b="1" dirty="0">
              <a:latin typeface="微软雅黑" panose="020B0503020204020204" pitchFamily="34" charset="-122"/>
              <a:ea typeface="微软雅黑" panose="020B0503020204020204" pitchFamily="34" charset="-122"/>
            </a:endParaRPr>
          </a:p>
          <a:p>
            <a:pPr marL="257259" indent="-257259">
              <a:lnSpc>
                <a:spcPct val="130000"/>
              </a:lnSpc>
            </a:pPr>
            <a:r>
              <a:rPr lang="en-US" altLang="zh-CN" b="1" dirty="0" smtClean="0">
                <a:latin typeface="微软雅黑" panose="020B0503020204020204" pitchFamily="34" charset="-122"/>
                <a:ea typeface="微软雅黑" panose="020B0503020204020204" pitchFamily="34" charset="-122"/>
              </a:rPr>
              <a:t>        </a:t>
            </a:r>
            <a:endParaRPr lang="en-US" altLang="zh-CN" b="1" dirty="0">
              <a:latin typeface="微软雅黑" panose="020B0503020204020204" pitchFamily="34" charset="-122"/>
              <a:ea typeface="微软雅黑" panose="020B0503020204020204" pitchFamily="34" charset="-122"/>
            </a:endParaRPr>
          </a:p>
        </p:txBody>
      </p:sp>
      <p:sp>
        <p:nvSpPr>
          <p:cNvPr id="2050" name="Rectangle 2"/>
          <p:cNvSpPr>
            <a:spLocks noChangeArrowheads="1"/>
          </p:cNvSpPr>
          <p:nvPr/>
        </p:nvSpPr>
        <p:spPr bwMode="auto">
          <a:xfrm>
            <a:off x="10" y="10228"/>
            <a:ext cx="138611" cy="284718"/>
          </a:xfrm>
          <a:prstGeom prst="rect">
            <a:avLst/>
          </a:prstGeom>
          <a:noFill/>
          <a:ln w="9525">
            <a:noFill/>
            <a:miter lim="800000"/>
            <a:headEnd/>
            <a:tailEnd/>
          </a:ln>
          <a:effectLst/>
        </p:spPr>
        <p:txBody>
          <a:bodyPr vert="horz" wrap="none" lIns="68603" tIns="34302" rIns="68603" bIns="34302" numCol="1" anchor="ctr" anchorCtr="0" compatLnSpc="1">
            <a:prstTxWarp prst="textNoShape">
              <a:avLst/>
            </a:prstTxWarp>
            <a:spAutoFit/>
          </a:bodyPr>
          <a:lstStyle/>
          <a:p>
            <a:endParaRPr lang="zh-CN" altLang="en-US"/>
          </a:p>
        </p:txBody>
      </p:sp>
      <p:sp>
        <p:nvSpPr>
          <p:cNvPr id="2052" name="Rectangle 4"/>
          <p:cNvSpPr>
            <a:spLocks noChangeArrowheads="1"/>
          </p:cNvSpPr>
          <p:nvPr/>
        </p:nvSpPr>
        <p:spPr bwMode="auto">
          <a:xfrm>
            <a:off x="10" y="10228"/>
            <a:ext cx="138611" cy="284718"/>
          </a:xfrm>
          <a:prstGeom prst="rect">
            <a:avLst/>
          </a:prstGeom>
          <a:noFill/>
          <a:ln w="9525">
            <a:noFill/>
            <a:miter lim="800000"/>
            <a:headEnd/>
            <a:tailEnd/>
          </a:ln>
          <a:effectLst/>
        </p:spPr>
        <p:txBody>
          <a:bodyPr vert="horz" wrap="none" lIns="68603" tIns="34302" rIns="68603" bIns="34302" numCol="1" anchor="ctr" anchorCtr="0" compatLnSpc="1">
            <a:prstTxWarp prst="textNoShape">
              <a:avLst/>
            </a:prstTxWarp>
            <a:spAutoFit/>
          </a:bodyPr>
          <a:lstStyle/>
          <a:p>
            <a:endParaRPr lang="zh-CN" altLang="en-US"/>
          </a:p>
        </p:txBody>
      </p:sp>
      <p:pic>
        <p:nvPicPr>
          <p:cNvPr id="1026" name="Picture 2"/>
          <p:cNvPicPr>
            <a:picLocks noChangeAspect="1" noChangeArrowheads="1"/>
          </p:cNvPicPr>
          <p:nvPr/>
        </p:nvPicPr>
        <p:blipFill>
          <a:blip r:embed="rId4" cstate="print"/>
          <a:srcRect/>
          <a:stretch>
            <a:fillRect/>
          </a:stretch>
        </p:blipFill>
        <p:spPr bwMode="auto">
          <a:xfrm>
            <a:off x="4283969" y="4149081"/>
            <a:ext cx="4678870" cy="2284640"/>
          </a:xfrm>
          <a:prstGeom prst="rect">
            <a:avLst/>
          </a:prstGeom>
          <a:noFill/>
          <a:ln w="9525">
            <a:noFill/>
            <a:miter lim="800000"/>
            <a:headEnd/>
            <a:tailEnd/>
          </a:ln>
          <a:effectLst/>
        </p:spPr>
      </p:pic>
      <p:sp>
        <p:nvSpPr>
          <p:cNvPr id="1028" name="Rectangle 4"/>
          <p:cNvSpPr>
            <a:spLocks noChangeArrowheads="1"/>
          </p:cNvSpPr>
          <p:nvPr/>
        </p:nvSpPr>
        <p:spPr bwMode="auto">
          <a:xfrm>
            <a:off x="10" y="10228"/>
            <a:ext cx="138611" cy="284718"/>
          </a:xfrm>
          <a:prstGeom prst="rect">
            <a:avLst/>
          </a:prstGeom>
          <a:noFill/>
          <a:ln w="9525">
            <a:noFill/>
            <a:miter lim="800000"/>
            <a:headEnd/>
            <a:tailEnd/>
          </a:ln>
          <a:effectLst/>
        </p:spPr>
        <p:txBody>
          <a:bodyPr vert="horz" wrap="none" lIns="68603" tIns="34302" rIns="68603" bIns="34302" numCol="1" anchor="ctr" anchorCtr="0" compatLnSpc="1">
            <a:prstTxWarp prst="textNoShape">
              <a:avLst/>
            </a:prstTxWarp>
            <a:spAutoFit/>
          </a:bodyPr>
          <a:lstStyle/>
          <a:p>
            <a:endParaRPr lang="zh-CN" altLang="en-US"/>
          </a:p>
        </p:txBody>
      </p:sp>
      <p:graphicFrame>
        <p:nvGraphicFramePr>
          <p:cNvPr id="1027" name="Object 3"/>
          <p:cNvGraphicFramePr>
            <a:graphicFrameLocks noChangeAspect="1"/>
          </p:cNvGraphicFramePr>
          <p:nvPr>
            <p:extLst>
              <p:ext uri="{D42A27DB-BD31-4B8C-83A1-F6EECF244321}">
                <p14:modId xmlns:p14="http://schemas.microsoft.com/office/powerpoint/2010/main" val="2569406669"/>
              </p:ext>
            </p:extLst>
          </p:nvPr>
        </p:nvGraphicFramePr>
        <p:xfrm>
          <a:off x="1115616" y="4188013"/>
          <a:ext cx="2570429" cy="1357322"/>
        </p:xfrm>
        <a:graphic>
          <a:graphicData uri="http://schemas.openxmlformats.org/presentationml/2006/ole">
            <mc:AlternateContent xmlns:mc="http://schemas.openxmlformats.org/markup-compatibility/2006">
              <mc:Choice xmlns:v="urn:schemas-microsoft-com:vml" Requires="v">
                <p:oleObj spid="_x0000_s1049" name="公式" r:id="rId5" imgW="1434960" imgH="799920" progId="Equation.3">
                  <p:embed/>
                </p:oleObj>
              </mc:Choice>
              <mc:Fallback>
                <p:oleObj name="公式" r:id="rId5" imgW="1434960" imgH="7999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4188013"/>
                        <a:ext cx="2570429" cy="1357322"/>
                      </a:xfrm>
                      <a:prstGeom prst="rect">
                        <a:avLst/>
                      </a:prstGeom>
                      <a:noFill/>
                      <a:extLst>
                        <a:ext uri="{909E8E84-426E-40DD-AFC4-6F175D3DCCD1}">
                          <a14:hiddenFill xmlns:a14="http://schemas.microsoft.com/office/drawing/2010/main">
                            <a:solidFill>
                              <a:srgbClr val="00CC99"/>
                            </a:solidFill>
                          </a14:hiddenFill>
                        </a:ext>
                      </a:extLst>
                    </p:spPr>
                  </p:pic>
                </p:oleObj>
              </mc:Fallback>
            </mc:AlternateContent>
          </a:graphicData>
        </a:graphic>
      </p:graphicFrame>
      <p:sp>
        <p:nvSpPr>
          <p:cNvPr id="9" name="任意多边形 8"/>
          <p:cNvSpPr/>
          <p:nvPr/>
        </p:nvSpPr>
        <p:spPr>
          <a:xfrm flipH="1">
            <a:off x="6588224" y="3080262"/>
            <a:ext cx="2019765" cy="1284842"/>
          </a:xfrm>
          <a:custGeom>
            <a:avLst/>
            <a:gdLst>
              <a:gd name="connsiteX0" fmla="*/ 0 w 1074057"/>
              <a:gd name="connsiteY0" fmla="*/ 0 h 508000"/>
              <a:gd name="connsiteX1" fmla="*/ 319315 w 1074057"/>
              <a:gd name="connsiteY1" fmla="*/ 232229 h 508000"/>
              <a:gd name="connsiteX2" fmla="*/ 319315 w 1074057"/>
              <a:gd name="connsiteY2" fmla="*/ 232229 h 508000"/>
              <a:gd name="connsiteX3" fmla="*/ 1074057 w 1074057"/>
              <a:gd name="connsiteY3" fmla="*/ 508000 h 508000"/>
            </a:gdLst>
            <a:ahLst/>
            <a:cxnLst>
              <a:cxn ang="0">
                <a:pos x="connsiteX0" y="connsiteY0"/>
              </a:cxn>
              <a:cxn ang="0">
                <a:pos x="connsiteX1" y="connsiteY1"/>
              </a:cxn>
              <a:cxn ang="0">
                <a:pos x="connsiteX2" y="connsiteY2"/>
              </a:cxn>
              <a:cxn ang="0">
                <a:pos x="connsiteX3" y="connsiteY3"/>
              </a:cxn>
            </a:cxnLst>
            <a:rect l="l" t="t" r="r" b="b"/>
            <a:pathLst>
              <a:path w="1074057" h="508000">
                <a:moveTo>
                  <a:pt x="0" y="0"/>
                </a:moveTo>
                <a:lnTo>
                  <a:pt x="319315" y="232229"/>
                </a:lnTo>
                <a:lnTo>
                  <a:pt x="319315" y="232229"/>
                </a:lnTo>
                <a:lnTo>
                  <a:pt x="1074057" y="508000"/>
                </a:lnTo>
              </a:path>
            </a:pathLst>
          </a:custGeom>
          <a:ln w="69850" cmpd="dbl">
            <a:tailEnd type="stealth" w="sm" len="med"/>
          </a:ln>
        </p:spPr>
        <p:style>
          <a:lnRef idx="1">
            <a:schemeClr val="accent1"/>
          </a:lnRef>
          <a:fillRef idx="0">
            <a:schemeClr val="accent1"/>
          </a:fillRef>
          <a:effectRef idx="0">
            <a:schemeClr val="accent1"/>
          </a:effectRef>
          <a:fontRef idx="minor">
            <a:schemeClr val="tx1"/>
          </a:fontRef>
        </p:style>
        <p:txBody>
          <a:bodyPr lIns="68603" tIns="34302" rIns="68603" bIns="34302" rtlCol="0" anchor="ctr"/>
          <a:lstStyle/>
          <a:p>
            <a:pPr algn="ctr"/>
            <a:endParaRPr lang="zh-CN" altLang="en-US"/>
          </a:p>
        </p:txBody>
      </p:sp>
    </p:spTree>
    <p:extLst>
      <p:ext uri="{BB962C8B-B14F-4D97-AF65-F5344CB8AC3E}">
        <p14:creationId xmlns:p14="http://schemas.microsoft.com/office/powerpoint/2010/main" val="3586196480"/>
      </p:ext>
    </p:extLst>
  </p:cSld>
  <p:clrMapOvr>
    <a:masterClrMapping/>
  </p:clrMapOvr>
  <p:transition spd="slow">
    <p:push/>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2000"/>
                                        <p:tgtEl>
                                          <p:spTgt spid="102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amond(in)">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4.6</a:t>
            </a:r>
            <a:r>
              <a:rPr lang="zh-CN" altLang="en-US" sz="1500">
                <a:solidFill>
                  <a:schemeClr val="bg1"/>
                </a:solidFill>
                <a:latin typeface="华康俪金黑W8(P)" panose="020B0800000000000000" pitchFamily="34" charset="-122"/>
                <a:ea typeface="华康俪金黑W8(P)" panose="020B0800000000000000" pitchFamily="34" charset="-122"/>
              </a:rPr>
              <a:t>加法器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4070369"/>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加法设计简述</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将逐位数据相加，变为</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位数据对位及低位进位</a:t>
            </a:r>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个二进制数相加，产生本位和及向高位的进位，这种元件称为加法器。</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计算机采用补码运算，最低位加正数，进位</a:t>
            </a:r>
            <a:r>
              <a:rPr lang="en-US" altLang="zh-CN" sz="2200" b="1">
                <a:latin typeface="微软雅黑" panose="020B0503020204020204" pitchFamily="34" charset="-122"/>
                <a:ea typeface="微软雅黑" panose="020B0503020204020204" pitchFamily="34" charset="-122"/>
              </a:rPr>
              <a:t>0</a:t>
            </a:r>
            <a:r>
              <a:rPr lang="zh-CN" altLang="en-US" sz="2200" b="1">
                <a:latin typeface="微软雅黑" panose="020B0503020204020204" pitchFamily="34" charset="-122"/>
                <a:ea typeface="微软雅黑" panose="020B0503020204020204" pitchFamily="34" charset="-122"/>
              </a:rPr>
              <a:t>，加负数进位</a:t>
            </a:r>
            <a:r>
              <a:rPr lang="en-US" altLang="zh-CN" sz="2200" b="1">
                <a:latin typeface="微软雅黑" panose="020B0503020204020204" pitchFamily="34" charset="-122"/>
                <a:ea typeface="微软雅黑" panose="020B0503020204020204" pitchFamily="34" charset="-122"/>
              </a:rPr>
              <a:t>1.</a:t>
            </a:r>
          </a:p>
          <a:p>
            <a:pPr indent="272743">
              <a:lnSpc>
                <a:spcPct val="130000"/>
              </a:lnSpc>
            </a:pPr>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一位全加器设计</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1</a:t>
            </a:r>
            <a:r>
              <a:rPr lang="zh-CN" altLang="en-US" sz="2200" b="1">
                <a:latin typeface="微软雅黑" panose="020B0503020204020204" pitchFamily="34" charset="-122"/>
                <a:ea typeface="微软雅黑" panose="020B0503020204020204" pitchFamily="34" charset="-122"/>
              </a:rPr>
              <a:t>）逻辑抽象：取所加数据的第</a:t>
            </a:r>
            <a:r>
              <a:rPr lang="en-US" altLang="zh-CN" sz="2200" b="1">
                <a:latin typeface="微软雅黑" panose="020B0503020204020204" pitchFamily="34" charset="-122"/>
                <a:ea typeface="微软雅黑" panose="020B0503020204020204" pitchFamily="34" charset="-122"/>
              </a:rPr>
              <a:t>i</a:t>
            </a:r>
            <a:r>
              <a:rPr lang="zh-CN" altLang="en-US" sz="2200" b="1">
                <a:latin typeface="微软雅黑" panose="020B0503020204020204" pitchFamily="34" charset="-122"/>
                <a:ea typeface="微软雅黑" panose="020B0503020204020204" pitchFamily="34" charset="-122"/>
              </a:rPr>
              <a:t>位进行加法运算。设被加数、加数、低位进位分别为</a:t>
            </a:r>
            <a:r>
              <a:rPr lang="en-US" altLang="zh-CN" sz="2200" b="1">
                <a:latin typeface="微软雅黑" panose="020B0503020204020204" pitchFamily="34" charset="-122"/>
                <a:ea typeface="微软雅黑" panose="020B0503020204020204" pitchFamily="34" charset="-122"/>
              </a:rPr>
              <a:t>ai</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bi</a:t>
            </a: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ci-1</a:t>
            </a:r>
            <a:r>
              <a:rPr lang="zh-CN" altLang="en-US" sz="2200" b="1">
                <a:latin typeface="微软雅黑" panose="020B0503020204020204" pitchFamily="34" charset="-122"/>
                <a:ea typeface="微软雅黑" panose="020B0503020204020204" pitchFamily="34" charset="-122"/>
              </a:rPr>
              <a:t>；所得结果为本位和</a:t>
            </a:r>
            <a:r>
              <a:rPr lang="en-US" altLang="zh-CN" sz="2200" b="1">
                <a:latin typeface="微软雅黑" panose="020B0503020204020204" pitchFamily="34" charset="-122"/>
                <a:ea typeface="微软雅黑" panose="020B0503020204020204" pitchFamily="34" charset="-122"/>
              </a:rPr>
              <a:t>si</a:t>
            </a:r>
            <a:r>
              <a:rPr lang="zh-CN" altLang="en-US" sz="2200" b="1">
                <a:latin typeface="微软雅黑" panose="020B0503020204020204" pitchFamily="34" charset="-122"/>
                <a:ea typeface="微软雅黑" panose="020B0503020204020204" pitchFamily="34" charset="-122"/>
              </a:rPr>
              <a:t>，向高位进位</a:t>
            </a:r>
            <a:r>
              <a:rPr lang="en-US" altLang="zh-CN" sz="2200" b="1">
                <a:latin typeface="微软雅黑" panose="020B0503020204020204" pitchFamily="34" charset="-122"/>
                <a:ea typeface="微软雅黑" panose="020B0503020204020204" pitchFamily="34" charset="-122"/>
              </a:rPr>
              <a:t>ci</a:t>
            </a:r>
            <a:r>
              <a:rPr lang="zh-CN" altLang="en-US" sz="2200" b="1">
                <a:latin typeface="微软雅黑" panose="020B0503020204020204" pitchFamily="34" charset="-122"/>
                <a:ea typeface="微软雅黑" panose="020B0503020204020204" pitchFamily="34" charset="-122"/>
              </a:rPr>
              <a:t>。逻辑关系是</a:t>
            </a:r>
            <a:r>
              <a:rPr lang="en-US" altLang="zh-CN" sz="2400" b="1"/>
              <a:t>{C</a:t>
            </a:r>
            <a:r>
              <a:rPr lang="en-US" altLang="zh-CN" sz="2400" b="1" baseline="-25000"/>
              <a:t>i</a:t>
            </a:r>
            <a:r>
              <a:rPr lang="en-US" altLang="zh-CN" sz="2400" b="1"/>
              <a:t>,S</a:t>
            </a:r>
            <a:r>
              <a:rPr lang="en-US" altLang="zh-CN" sz="2400" b="1" baseline="-25000"/>
              <a:t>i</a:t>
            </a:r>
            <a:r>
              <a:rPr lang="en-US" altLang="zh-CN" sz="2400" b="1"/>
              <a:t>}=A</a:t>
            </a:r>
            <a:r>
              <a:rPr lang="en-US" altLang="zh-CN" sz="2400" b="1" baseline="-25000"/>
              <a:t>i</a:t>
            </a:r>
            <a:r>
              <a:rPr lang="en-US" altLang="zh-CN" sz="2400" b="1"/>
              <a:t>+B</a:t>
            </a:r>
            <a:r>
              <a:rPr lang="en-US" altLang="zh-CN" sz="2400" b="1" baseline="-25000"/>
              <a:t>i</a:t>
            </a:r>
            <a:r>
              <a:rPr lang="en-US" altLang="zh-CN" sz="2400" b="1"/>
              <a:t>+C</a:t>
            </a:r>
            <a:r>
              <a:rPr lang="en-US" altLang="zh-CN" sz="2400" b="1" baseline="-25000"/>
              <a:t>i-1</a:t>
            </a:r>
            <a:r>
              <a:rPr lang="zh-CN" altLang="en-US" sz="2400" b="1"/>
              <a:t>，根据所述列真值表为：</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23528" y="4389120"/>
          <a:ext cx="8352930" cy="2468880"/>
        </p:xfrm>
        <a:graphic>
          <a:graphicData uri="http://schemas.openxmlformats.org/drawingml/2006/table">
            <a:tbl>
              <a:tblPr/>
              <a:tblGrid>
                <a:gridCol w="1670586">
                  <a:extLst>
                    <a:ext uri="{9D8B030D-6E8A-4147-A177-3AD203B41FA5}">
                      <a16:colId xmlns:a16="http://schemas.microsoft.com/office/drawing/2014/main" xmlns="" val="20000"/>
                    </a:ext>
                  </a:extLst>
                </a:gridCol>
                <a:gridCol w="1670586">
                  <a:extLst>
                    <a:ext uri="{9D8B030D-6E8A-4147-A177-3AD203B41FA5}">
                      <a16:colId xmlns:a16="http://schemas.microsoft.com/office/drawing/2014/main" xmlns="" val="20001"/>
                    </a:ext>
                  </a:extLst>
                </a:gridCol>
                <a:gridCol w="1670586">
                  <a:extLst>
                    <a:ext uri="{9D8B030D-6E8A-4147-A177-3AD203B41FA5}">
                      <a16:colId xmlns:a16="http://schemas.microsoft.com/office/drawing/2014/main" xmlns="" val="20002"/>
                    </a:ext>
                  </a:extLst>
                </a:gridCol>
                <a:gridCol w="1670586">
                  <a:extLst>
                    <a:ext uri="{9D8B030D-6E8A-4147-A177-3AD203B41FA5}">
                      <a16:colId xmlns:a16="http://schemas.microsoft.com/office/drawing/2014/main" xmlns="" val="20003"/>
                    </a:ext>
                  </a:extLst>
                </a:gridCol>
                <a:gridCol w="1670586">
                  <a:extLst>
                    <a:ext uri="{9D8B030D-6E8A-4147-A177-3AD203B41FA5}">
                      <a16:colId xmlns:a16="http://schemas.microsoft.com/office/drawing/2014/main" xmlns="" val="20004"/>
                    </a:ext>
                  </a:extLst>
                </a:gridCol>
              </a:tblGrid>
              <a:tr h="268988">
                <a:tc>
                  <a:txBody>
                    <a:bodyPr/>
                    <a:lstStyle/>
                    <a:p>
                      <a:pPr algn="ctr">
                        <a:spcAft>
                          <a:spcPts val="0"/>
                        </a:spcAft>
                      </a:pPr>
                      <a:r>
                        <a:rPr lang="en-US" sz="1800" b="1" kern="100">
                          <a:latin typeface="Times New Roman"/>
                          <a:ea typeface="黑体"/>
                          <a:cs typeface="Times New Roman"/>
                        </a:rPr>
                        <a:t>A</a:t>
                      </a:r>
                      <a:r>
                        <a:rPr lang="en-US" sz="1800" b="1" kern="100" baseline="-25000">
                          <a:latin typeface="Times New Roman"/>
                          <a:ea typeface="黑体"/>
                          <a:cs typeface="Times New Roman"/>
                        </a:rPr>
                        <a:t>i</a:t>
                      </a:r>
                      <a:endParaRPr lang="zh-CN" sz="1800" kern="100">
                        <a:latin typeface="Calibri"/>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黑体"/>
                          <a:cs typeface="Times New Roman"/>
                        </a:rPr>
                        <a:t>B</a:t>
                      </a:r>
                      <a:r>
                        <a:rPr lang="en-US" sz="1800" b="1" kern="100" baseline="-25000">
                          <a:latin typeface="Times New Roman"/>
                          <a:ea typeface="黑体"/>
                          <a:cs typeface="Times New Roman"/>
                        </a:rPr>
                        <a:t>i</a:t>
                      </a:r>
                      <a:endParaRPr lang="zh-CN" sz="1800" kern="100">
                        <a:latin typeface="Calibri"/>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黑体"/>
                          <a:cs typeface="Times New Roman"/>
                        </a:rPr>
                        <a:t>C</a:t>
                      </a:r>
                      <a:r>
                        <a:rPr lang="en-US" sz="1800" b="1" kern="100" baseline="-25000">
                          <a:latin typeface="Times New Roman"/>
                          <a:ea typeface="黑体"/>
                          <a:cs typeface="Times New Roman"/>
                        </a:rPr>
                        <a:t>i-1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黑体"/>
                          <a:cs typeface="Times New Roman"/>
                        </a:rPr>
                        <a:t>C</a:t>
                      </a:r>
                      <a:r>
                        <a:rPr lang="en-US" sz="1800" b="1" kern="100" baseline="-25000">
                          <a:latin typeface="Times New Roman"/>
                          <a:ea typeface="黑体"/>
                          <a:cs typeface="Times New Roman"/>
                        </a:rPr>
                        <a:t>i</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b="1" kern="100">
                          <a:latin typeface="Times New Roman"/>
                          <a:ea typeface="黑体"/>
                          <a:cs typeface="Times New Roman"/>
                        </a:rPr>
                        <a:t>S</a:t>
                      </a:r>
                      <a:r>
                        <a:rPr lang="en-US" sz="1800" b="1" kern="100" baseline="-25000">
                          <a:latin typeface="Times New Roman"/>
                          <a:ea typeface="黑体"/>
                          <a:cs typeface="Times New Roman"/>
                        </a:rPr>
                        <a:t>i</a:t>
                      </a:r>
                      <a:endParaRPr lang="zh-CN" sz="1800" kern="100">
                        <a:latin typeface="Calibri"/>
                        <a:ea typeface="宋体"/>
                        <a:cs typeface="Times New Roman"/>
                      </a:endParaRPr>
                    </a:p>
                  </a:txBody>
                  <a:tcPr marL="68580" marR="68580" marT="0" marB="0" anchor="ctr">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68988">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1"/>
                  </a:ext>
                </a:extLst>
              </a:tr>
              <a:tr h="268988">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xmlns="" val="10002"/>
                  </a:ext>
                </a:extLst>
              </a:tr>
              <a:tr h="268988">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xmlns="" val="10003"/>
                  </a:ext>
                </a:extLst>
              </a:tr>
              <a:tr h="268988">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xmlns="" val="10004"/>
                  </a:ext>
                </a:extLst>
              </a:tr>
              <a:tr h="268988">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xmlns="" val="10005"/>
                  </a:ext>
                </a:extLst>
              </a:tr>
              <a:tr h="268988">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xmlns="" val="10006"/>
                  </a:ext>
                </a:extLst>
              </a:tr>
              <a:tr h="268988">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a:spcAft>
                          <a:spcPts val="0"/>
                        </a:spcAft>
                      </a:pPr>
                      <a:r>
                        <a:rPr lang="en-US" sz="1800" kern="100">
                          <a:latin typeface="Calibri"/>
                          <a:ea typeface="宋体"/>
                          <a:cs typeface="Times New Roman"/>
                        </a:rPr>
                        <a:t>0</a:t>
                      </a:r>
                      <a:endParaRPr lang="zh-CN" sz="1800" kern="100">
                        <a:latin typeface="Calibri"/>
                        <a:ea typeface="宋体"/>
                        <a:cs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xmlns="" val="10007"/>
                  </a:ext>
                </a:extLst>
              </a:tr>
              <a:tr h="268988">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Calibri"/>
                          <a:ea typeface="宋体"/>
                          <a:cs typeface="Times New Roman"/>
                        </a:rPr>
                        <a:t>1</a:t>
                      </a:r>
                      <a:endParaRPr lang="zh-CN" sz="1800" kern="100">
                        <a:latin typeface="Calibri"/>
                        <a:ea typeface="宋体"/>
                        <a:cs typeface="Times New Roman"/>
                      </a:endParaRPr>
                    </a:p>
                  </a:txBody>
                  <a:tcPr marL="68580" marR="68580" marT="0" marB="0" anchor="ctr">
                    <a:lnL>
                      <a:noFill/>
                    </a:lnL>
                    <a:lnR>
                      <a:noFill/>
                    </a:lnR>
                    <a:lnT>
                      <a:noFill/>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4.6</a:t>
            </a:r>
            <a:r>
              <a:rPr lang="zh-CN" altLang="en-US" sz="1500">
                <a:solidFill>
                  <a:schemeClr val="bg1"/>
                </a:solidFill>
                <a:latin typeface="华康俪金黑W8(P)" panose="020B0800000000000000" pitchFamily="34" charset="-122"/>
                <a:ea typeface="华康俪金黑W8(P)" panose="020B0800000000000000" pitchFamily="34" charset="-122"/>
              </a:rPr>
              <a:t>加法器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5790840"/>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一位全加器设计</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2</a:t>
            </a:r>
            <a:r>
              <a:rPr lang="zh-CN" altLang="en-US" sz="2200" b="1">
                <a:latin typeface="微软雅黑" panose="020B0503020204020204" pitchFamily="34" charset="-122"/>
                <a:ea typeface="微软雅黑" panose="020B0503020204020204" pitchFamily="34" charset="-122"/>
              </a:rPr>
              <a:t>）表达式</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zh-CN" altLang="en-US" sz="2200" b="1">
                <a:latin typeface="微软雅黑" panose="020B0503020204020204" pitchFamily="34" charset="-122"/>
                <a:ea typeface="微软雅黑" panose="020B0503020204020204" pitchFamily="34" charset="-122"/>
              </a:rPr>
              <a:t>（</a:t>
            </a:r>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）逻辑图与逻辑符号</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en-US" altLang="zh-CN" sz="2200" b="1">
                <a:latin typeface="微软雅黑" panose="020B0503020204020204" pitchFamily="34" charset="-122"/>
                <a:ea typeface="微软雅黑" panose="020B0503020204020204" pitchFamily="34" charset="-122"/>
              </a:rPr>
              <a:t>3.</a:t>
            </a:r>
            <a:r>
              <a:rPr lang="zh-CN" altLang="en-US" sz="2200" b="1">
                <a:latin typeface="微软雅黑" panose="020B0503020204020204" pitchFamily="34" charset="-122"/>
                <a:ea typeface="微软雅黑" panose="020B0503020204020204" pitchFamily="34" charset="-122"/>
              </a:rPr>
              <a:t>串行加法器设计：把低位的进位输出连到高位的进位输入即可。</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2705" name="Object 1"/>
          <p:cNvGraphicFramePr>
            <a:graphicFrameLocks noChangeAspect="1"/>
          </p:cNvGraphicFramePr>
          <p:nvPr/>
        </p:nvGraphicFramePr>
        <p:xfrm>
          <a:off x="323528" y="1700808"/>
          <a:ext cx="3528392" cy="1440160"/>
        </p:xfrm>
        <a:graphic>
          <a:graphicData uri="http://schemas.openxmlformats.org/presentationml/2006/ole">
            <mc:AlternateContent xmlns:mc="http://schemas.openxmlformats.org/markup-compatibility/2006">
              <mc:Choice xmlns:v="urn:schemas-microsoft-com:vml" Requires="v">
                <p:oleObj spid="_x0000_s72819" name="Equation" r:id="rId3" imgW="2578100" imgH="850900" progId="Equation.DSMT4">
                  <p:embed/>
                </p:oleObj>
              </mc:Choice>
              <mc:Fallback>
                <p:oleObj name="Equation" r:id="rId3" imgW="2578100" imgH="8509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1700808"/>
                        <a:ext cx="3528392" cy="1440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2707" name="Object 3"/>
          <p:cNvGraphicFramePr>
            <a:graphicFrameLocks noChangeAspect="1"/>
          </p:cNvGraphicFramePr>
          <p:nvPr/>
        </p:nvGraphicFramePr>
        <p:xfrm>
          <a:off x="4139952" y="1700808"/>
          <a:ext cx="3816424" cy="1296144"/>
        </p:xfrm>
        <a:graphic>
          <a:graphicData uri="http://schemas.openxmlformats.org/presentationml/2006/ole">
            <mc:AlternateContent xmlns:mc="http://schemas.openxmlformats.org/markup-compatibility/2006">
              <mc:Choice xmlns:v="urn:schemas-microsoft-com:vml" Requires="v">
                <p:oleObj spid="_x0000_s72820" name="Equation" r:id="rId5" imgW="2540000" imgH="635000" progId="Equation.DSMT4">
                  <p:embed/>
                </p:oleObj>
              </mc:Choice>
              <mc:Fallback>
                <p:oleObj name="Equation" r:id="rId5" imgW="2540000" imgH="6350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2" y="1700808"/>
                        <a:ext cx="3816424" cy="1296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2709" name="Object 5"/>
          <p:cNvGraphicFramePr>
            <a:graphicFrameLocks noChangeAspect="1"/>
          </p:cNvGraphicFramePr>
          <p:nvPr/>
        </p:nvGraphicFramePr>
        <p:xfrm>
          <a:off x="323528" y="3429000"/>
          <a:ext cx="4032448" cy="2160240"/>
        </p:xfrm>
        <a:graphic>
          <a:graphicData uri="http://schemas.openxmlformats.org/presentationml/2006/ole">
            <mc:AlternateContent xmlns:mc="http://schemas.openxmlformats.org/markup-compatibility/2006">
              <mc:Choice xmlns:v="urn:schemas-microsoft-com:vml" Requires="v">
                <p:oleObj spid="_x0000_s72821" name="Visio" r:id="rId7" imgW="3142922" imgH="1342650" progId="Visio.Drawing.11">
                  <p:embed/>
                </p:oleObj>
              </mc:Choice>
              <mc:Fallback>
                <p:oleObj name="Visio" r:id="rId7" imgW="3142922" imgH="1342650" progId="Visio.Drawing.11">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528" y="3429000"/>
                        <a:ext cx="4032448" cy="2160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2711" name="Object 7"/>
          <p:cNvGraphicFramePr>
            <a:graphicFrameLocks noChangeAspect="1"/>
          </p:cNvGraphicFramePr>
          <p:nvPr/>
        </p:nvGraphicFramePr>
        <p:xfrm>
          <a:off x="4499992" y="3645024"/>
          <a:ext cx="1656184" cy="1512168"/>
        </p:xfrm>
        <a:graphic>
          <a:graphicData uri="http://schemas.openxmlformats.org/presentationml/2006/ole">
            <mc:AlternateContent xmlns:mc="http://schemas.openxmlformats.org/markup-compatibility/2006">
              <mc:Choice xmlns:v="urn:schemas-microsoft-com:vml" Requires="v">
                <p:oleObj spid="_x0000_s72822" name="Visio" r:id="rId9" imgW="943713" imgH="754734" progId="Visio.Drawing.11">
                  <p:embed/>
                </p:oleObj>
              </mc:Choice>
              <mc:Fallback>
                <p:oleObj name="Visio" r:id="rId9" imgW="943713" imgH="754734" progId="Visio.Drawing.1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99992" y="3645024"/>
                        <a:ext cx="1656184" cy="15121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矩形 12"/>
          <p:cNvSpPr/>
          <p:nvPr/>
        </p:nvSpPr>
        <p:spPr>
          <a:xfrm>
            <a:off x="1835696" y="5373216"/>
            <a:ext cx="723275" cy="307777"/>
          </a:xfrm>
          <a:prstGeom prst="rect">
            <a:avLst/>
          </a:prstGeom>
        </p:spPr>
        <p:txBody>
          <a:bodyPr wrap="none">
            <a:spAutoFit/>
          </a:bodyPr>
          <a:lstStyle/>
          <a:p>
            <a:r>
              <a:rPr lang="zh-CN" altLang="en-US"/>
              <a:t>逻辑图</a:t>
            </a:r>
          </a:p>
        </p:txBody>
      </p:sp>
      <p:sp>
        <p:nvSpPr>
          <p:cNvPr id="14" name="矩形 13"/>
          <p:cNvSpPr/>
          <p:nvPr/>
        </p:nvSpPr>
        <p:spPr>
          <a:xfrm>
            <a:off x="4932040" y="5229200"/>
            <a:ext cx="902811" cy="307777"/>
          </a:xfrm>
          <a:prstGeom prst="rect">
            <a:avLst/>
          </a:prstGeom>
        </p:spPr>
        <p:txBody>
          <a:bodyPr wrap="none">
            <a:spAutoFit/>
          </a:bodyPr>
          <a:lstStyle/>
          <a:p>
            <a:r>
              <a:rPr lang="zh-CN" altLang="en-US"/>
              <a:t>逻辑符号</a:t>
            </a:r>
          </a:p>
        </p:txBody>
      </p:sp>
      <p:sp>
        <p:nvSpPr>
          <p:cNvPr id="727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2713" name="Object 9"/>
          <p:cNvGraphicFramePr>
            <a:graphicFrameLocks noChangeAspect="1"/>
          </p:cNvGraphicFramePr>
          <p:nvPr/>
        </p:nvGraphicFramePr>
        <p:xfrm>
          <a:off x="1043608" y="5301208"/>
          <a:ext cx="7128792" cy="1556792"/>
        </p:xfrm>
        <a:graphic>
          <a:graphicData uri="http://schemas.openxmlformats.org/presentationml/2006/ole">
            <mc:AlternateContent xmlns:mc="http://schemas.openxmlformats.org/markup-compatibility/2006">
              <mc:Choice xmlns:v="urn:schemas-microsoft-com:vml" Requires="v">
                <p:oleObj spid="_x0000_s72823" name="Visio" r:id="rId11" imgW="5806968" imgH="1126973" progId="Visio.Drawing.11">
                  <p:embed/>
                </p:oleObj>
              </mc:Choice>
              <mc:Fallback>
                <p:oleObj name="Visio" r:id="rId11" imgW="5806968" imgH="1126973" progId="Visio.Drawing.11">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3608" y="5301208"/>
                        <a:ext cx="7128792" cy="15567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2713"/>
                                        </p:tgtEl>
                                        <p:attrNameLst>
                                          <p:attrName>style.visibility</p:attrName>
                                        </p:attrNameLst>
                                      </p:cBhvr>
                                      <p:to>
                                        <p:strVal val="visible"/>
                                      </p:to>
                                    </p:set>
                                    <p:animEffect transition="in" filter="blinds(horizontal)">
                                      <p:cBhvr>
                                        <p:cTn id="7" dur="500"/>
                                        <p:tgtEl>
                                          <p:spTgt spid="72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4.6</a:t>
            </a:r>
            <a:r>
              <a:rPr lang="zh-CN" altLang="en-US" sz="1500">
                <a:solidFill>
                  <a:schemeClr val="bg1"/>
                </a:solidFill>
                <a:latin typeface="华康俪金黑W8(P)" panose="020B0800000000000000" pitchFamily="34" charset="-122"/>
                <a:ea typeface="华康俪金黑W8(P)" panose="020B0800000000000000" pitchFamily="34" charset="-122"/>
              </a:rPr>
              <a:t>加法器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6237116"/>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4.</a:t>
            </a:r>
            <a:r>
              <a:rPr lang="zh-CN" altLang="en-US" sz="2200" b="1">
                <a:latin typeface="微软雅黑" panose="020B0503020204020204" pitchFamily="34" charset="-122"/>
                <a:ea typeface="微软雅黑" panose="020B0503020204020204" pitchFamily="34" charset="-122"/>
              </a:rPr>
              <a:t>四位并行超前进位加法器</a:t>
            </a:r>
            <a:r>
              <a:rPr lang="en-US" altLang="zh-CN" sz="2400" b="1"/>
              <a:t>74LS283</a:t>
            </a:r>
            <a:r>
              <a:rPr lang="zh-CN" altLang="en-US" sz="2200" b="1">
                <a:latin typeface="微软雅黑" panose="020B0503020204020204" pitchFamily="34" charset="-122"/>
                <a:ea typeface="微软雅黑" panose="020B0503020204020204" pitchFamily="34" charset="-122"/>
              </a:rPr>
              <a:t>设计</a:t>
            </a:r>
            <a:endParaRPr lang="en-US" altLang="zh-CN" sz="2200" b="1">
              <a:latin typeface="微软雅黑" panose="020B0503020204020204" pitchFamily="34" charset="-122"/>
              <a:ea typeface="微软雅黑" panose="020B0503020204020204" pitchFamily="34" charset="-122"/>
            </a:endParaRPr>
          </a:p>
          <a:p>
            <a:r>
              <a:rPr lang="en-US" altLang="zh-CN" sz="2200" b="1"/>
              <a:t>1</a:t>
            </a:r>
            <a:r>
              <a:rPr lang="zh-CN" altLang="zh-CN" sz="2200" b="1"/>
              <a:t>）需求分析和逻辑抽象</a:t>
            </a:r>
          </a:p>
          <a:p>
            <a:r>
              <a:rPr lang="zh-CN" altLang="zh-CN" sz="2200" b="1"/>
              <a:t>如果几位全加器在设计时所有输出结果只与每位输入的数据位和最低位进位有关，忽略全加器之间的进位问题，并调整各个全加器之间运算的时间差，那么所有全加器的结果就会同步输出，这就是并行加法器的设计思想。要实现这个想法，就要将中间的进位消去，必须从最低位开始，逐位推导进位与数据位和最低进位之间的关系式，并带入本位和的表达式中，从而消去中间的进位变量。</a:t>
            </a:r>
            <a:endParaRPr lang="en-US" altLang="zh-CN" sz="2200" b="1"/>
          </a:p>
          <a:p>
            <a:r>
              <a:rPr lang="en-US" altLang="zh-CN" sz="2200" b="1"/>
              <a:t>2</a:t>
            </a:r>
            <a:r>
              <a:rPr lang="zh-CN" altLang="en-US" sz="2200" b="1"/>
              <a:t>）进位表达式推导</a:t>
            </a:r>
            <a:endParaRPr lang="en-US" altLang="zh-CN" sz="2200" b="1"/>
          </a:p>
          <a:p>
            <a:endParaRPr lang="zh-CN" altLang="zh-CN" sz="2200" b="1"/>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3735" name="Object 7"/>
          <p:cNvGraphicFramePr>
            <a:graphicFrameLocks noChangeAspect="1"/>
          </p:cNvGraphicFramePr>
          <p:nvPr/>
        </p:nvGraphicFramePr>
        <p:xfrm>
          <a:off x="251520" y="4077072"/>
          <a:ext cx="5112568" cy="2592288"/>
        </p:xfrm>
        <a:graphic>
          <a:graphicData uri="http://schemas.openxmlformats.org/presentationml/2006/ole">
            <mc:AlternateContent xmlns:mc="http://schemas.openxmlformats.org/markup-compatibility/2006">
              <mc:Choice xmlns:v="urn:schemas-microsoft-com:vml" Requires="v">
                <p:oleObj spid="_x0000_s73780" name="Equation" r:id="rId3" imgW="3606800" imgH="1638300" progId="Equation.DSMT4">
                  <p:embed/>
                </p:oleObj>
              </mc:Choice>
              <mc:Fallback>
                <p:oleObj name="Equation" r:id="rId3" imgW="3606800" imgH="1638300" progId="Equation.DSMT4">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077072"/>
                        <a:ext cx="5112568" cy="259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矩形 17"/>
          <p:cNvSpPr/>
          <p:nvPr/>
        </p:nvSpPr>
        <p:spPr>
          <a:xfrm>
            <a:off x="4788024" y="3717032"/>
            <a:ext cx="2815194" cy="461665"/>
          </a:xfrm>
          <a:prstGeom prst="rect">
            <a:avLst/>
          </a:prstGeom>
        </p:spPr>
        <p:txBody>
          <a:bodyPr wrap="none">
            <a:spAutoFit/>
          </a:bodyPr>
          <a:lstStyle/>
          <a:p>
            <a:r>
              <a:rPr lang="en-US" altLang="zh-CN" sz="2400" b="1"/>
              <a:t>3</a:t>
            </a:r>
            <a:r>
              <a:rPr lang="zh-CN" altLang="en-US" sz="2400" b="1"/>
              <a:t>）元件的外围特性</a:t>
            </a:r>
            <a:endParaRPr lang="en-US" altLang="zh-CN" sz="2400" b="1"/>
          </a:p>
        </p:txBody>
      </p:sp>
      <p:sp>
        <p:nvSpPr>
          <p:cNvPr id="7373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3737" name="Object 9"/>
          <p:cNvGraphicFramePr>
            <a:graphicFrameLocks noChangeAspect="1"/>
          </p:cNvGraphicFramePr>
          <p:nvPr/>
        </p:nvGraphicFramePr>
        <p:xfrm>
          <a:off x="4211960" y="4293096"/>
          <a:ext cx="4932040" cy="2016224"/>
        </p:xfrm>
        <a:graphic>
          <a:graphicData uri="http://schemas.openxmlformats.org/presentationml/2006/ole">
            <mc:AlternateContent xmlns:mc="http://schemas.openxmlformats.org/markup-compatibility/2006">
              <mc:Choice xmlns:v="urn:schemas-microsoft-com:vml" Requires="v">
                <p:oleObj spid="_x0000_s73781" name="Visio" r:id="rId5" imgW="3724644" imgH="1293792" progId="Visio.Drawing.11">
                  <p:embed/>
                </p:oleObj>
              </mc:Choice>
              <mc:Fallback>
                <p:oleObj name="Visio" r:id="rId5" imgW="3724644" imgH="1293792" progId="Visio.Drawing.11">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4293096"/>
                        <a:ext cx="4932040" cy="2016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8"/>
          <p:cNvSpPr txBox="1"/>
          <p:nvPr/>
        </p:nvSpPr>
        <p:spPr>
          <a:xfrm>
            <a:off x="440339" y="404718"/>
            <a:ext cx="3833399" cy="300106"/>
          </a:xfrm>
          <a:prstGeom prst="rect">
            <a:avLst/>
          </a:prstGeom>
          <a:noFill/>
        </p:spPr>
        <p:txBody>
          <a:bodyPr wrap="square" lIns="68603" tIns="34302" rIns="68603" bIns="34302" rtlCol="0" anchor="ctr">
            <a:spAutoFit/>
          </a:bodyPr>
          <a:lstStyle/>
          <a:p>
            <a:r>
              <a:rPr lang="en-US" altLang="zh-CN" sz="1500">
                <a:solidFill>
                  <a:schemeClr val="bg1"/>
                </a:solidFill>
                <a:latin typeface="华康俪金黑W8(P)" panose="020B0800000000000000" pitchFamily="34" charset="-122"/>
                <a:ea typeface="华康俪金黑W8(P)" panose="020B0800000000000000" pitchFamily="34" charset="-122"/>
              </a:rPr>
              <a:t>4.6</a:t>
            </a:r>
            <a:r>
              <a:rPr lang="zh-CN" altLang="en-US" sz="1500">
                <a:solidFill>
                  <a:schemeClr val="bg1"/>
                </a:solidFill>
                <a:latin typeface="华康俪金黑W8(P)" panose="020B0800000000000000" pitchFamily="34" charset="-122"/>
                <a:ea typeface="华康俪金黑W8(P)" panose="020B0800000000000000" pitchFamily="34" charset="-122"/>
              </a:rPr>
              <a:t>加法器</a:t>
            </a:r>
            <a:endParaRPr lang="zh-CN" altLang="en-US" sz="1500" dirty="0">
              <a:solidFill>
                <a:schemeClr val="bg1"/>
              </a:solidFill>
              <a:latin typeface="华康俪金黑W8(P)" panose="020B0800000000000000" pitchFamily="34" charset="-122"/>
              <a:ea typeface="华康俪金黑W8(P)" panose="020B0800000000000000" pitchFamily="34" charset="-122"/>
            </a:endParaRPr>
          </a:p>
        </p:txBody>
      </p:sp>
      <p:sp>
        <p:nvSpPr>
          <p:cNvPr id="3" name="TextBox 6"/>
          <p:cNvSpPr txBox="1"/>
          <p:nvPr/>
        </p:nvSpPr>
        <p:spPr>
          <a:xfrm>
            <a:off x="180857" y="857244"/>
            <a:ext cx="8782300" cy="6440249"/>
          </a:xfrm>
          <a:prstGeom prst="rect">
            <a:avLst/>
          </a:prstGeom>
          <a:noFill/>
        </p:spPr>
        <p:txBody>
          <a:bodyPr wrap="square" lIns="68603" tIns="34302" rIns="68603" bIns="34302" rtlCol="0">
            <a:spAutoFit/>
          </a:bodyPr>
          <a:lstStyle/>
          <a:p>
            <a:pPr indent="272743">
              <a:lnSpc>
                <a:spcPct val="130000"/>
              </a:lnSpc>
            </a:pPr>
            <a:r>
              <a:rPr lang="en-US" altLang="zh-CN" sz="2200" b="1">
                <a:latin typeface="微软雅黑" panose="020B0503020204020204" pitchFamily="34" charset="-122"/>
                <a:ea typeface="微软雅黑" panose="020B0503020204020204" pitchFamily="34" charset="-122"/>
              </a:rPr>
              <a:t>5.</a:t>
            </a:r>
            <a:r>
              <a:rPr lang="zh-CN" altLang="zh-CN" sz="2400" b="1"/>
              <a:t>四位并行超前进位加法器</a:t>
            </a:r>
            <a:r>
              <a:rPr lang="en-US" altLang="zh-CN" sz="2400" b="1"/>
              <a:t>74Ls182</a:t>
            </a:r>
            <a:r>
              <a:rPr lang="zh-CN" altLang="zh-CN" sz="2400" b="1"/>
              <a:t>的扩展</a:t>
            </a:r>
            <a:endParaRPr lang="en-US" altLang="zh-CN" sz="2400" b="1"/>
          </a:p>
          <a:p>
            <a:pPr indent="272743">
              <a:lnSpc>
                <a:spcPct val="130000"/>
              </a:lnSpc>
            </a:pPr>
            <a:r>
              <a:rPr lang="en-US" altLang="zh-CN" sz="2400" b="1"/>
              <a:t>1</a:t>
            </a:r>
            <a:r>
              <a:rPr lang="zh-CN" altLang="en-US" sz="2400" b="1"/>
              <a:t>）原理：为</a:t>
            </a:r>
            <a:r>
              <a:rPr lang="en-US" altLang="zh-CN" sz="2400" b="1"/>
              <a:t>74LS283</a:t>
            </a:r>
            <a:r>
              <a:rPr lang="zh-CN" altLang="en-US" sz="2400" b="1"/>
              <a:t>产生并行的进位，使用和并行加法器相同的进位公式。</a:t>
            </a:r>
            <a:endParaRPr lang="en-US" altLang="zh-CN" sz="2400" b="1"/>
          </a:p>
          <a:p>
            <a:pPr indent="272743">
              <a:lnSpc>
                <a:spcPct val="130000"/>
              </a:lnSpc>
            </a:pPr>
            <a:r>
              <a:rPr lang="en-US" altLang="zh-CN" sz="2400" b="1"/>
              <a:t>2</a:t>
            </a:r>
            <a:r>
              <a:rPr lang="zh-CN" altLang="en-US" sz="2400" b="1"/>
              <a:t>）元件的外围特性</a:t>
            </a:r>
            <a:endParaRPr lang="en-US" altLang="zh-CN" sz="2400" b="1"/>
          </a:p>
          <a:p>
            <a:pPr indent="272743">
              <a:lnSpc>
                <a:spcPct val="130000"/>
              </a:lnSpc>
            </a:pPr>
            <a:endParaRPr lang="en-US" altLang="zh-CN" sz="2400" b="1"/>
          </a:p>
          <a:p>
            <a:pPr indent="272743">
              <a:lnSpc>
                <a:spcPct val="130000"/>
              </a:lnSpc>
            </a:pPr>
            <a:endParaRPr lang="en-US" altLang="zh-CN" sz="2400" b="1"/>
          </a:p>
          <a:p>
            <a:pPr indent="272743">
              <a:lnSpc>
                <a:spcPct val="130000"/>
              </a:lnSpc>
            </a:pPr>
            <a:endParaRPr lang="en-US" altLang="zh-CN" sz="2400" b="1"/>
          </a:p>
          <a:p>
            <a:r>
              <a:rPr lang="en-US" altLang="zh-CN" sz="2400" b="1"/>
              <a:t>    </a:t>
            </a:r>
            <a:endParaRPr lang="zh-CN" altLang="zh-CN" sz="2200" b="1"/>
          </a:p>
          <a:p>
            <a:pPr indent="272743">
              <a:lnSpc>
                <a:spcPct val="130000"/>
              </a:lnSpc>
            </a:pPr>
            <a:r>
              <a:rPr lang="en-US" altLang="zh-CN" sz="2200" b="1">
                <a:latin typeface="微软雅黑" panose="020B0503020204020204" pitchFamily="34" charset="-122"/>
                <a:ea typeface="微软雅黑" panose="020B0503020204020204" pitchFamily="34" charset="-122"/>
              </a:rPr>
              <a:t>6.</a:t>
            </a:r>
            <a:r>
              <a:rPr lang="zh-CN" altLang="en-US" sz="2200" b="1">
                <a:latin typeface="微软雅黑" panose="020B0503020204020204" pitchFamily="34" charset="-122"/>
                <a:ea typeface="微软雅黑" panose="020B0503020204020204" pitchFamily="34" charset="-122"/>
              </a:rPr>
              <a:t>二进制加减法运算电路（自学）</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r>
              <a:rPr lang="en-US" altLang="zh-CN" sz="2200" b="1">
                <a:latin typeface="微软雅黑" panose="020B0503020204020204" pitchFamily="34" charset="-122"/>
                <a:ea typeface="微软雅黑" panose="020B0503020204020204" pitchFamily="34" charset="-122"/>
              </a:rPr>
              <a:t>7.</a:t>
            </a:r>
            <a:r>
              <a:rPr lang="zh-CN" altLang="en-US" sz="2200" b="1">
                <a:latin typeface="微软雅黑" panose="020B0503020204020204" pitchFamily="34" charset="-122"/>
                <a:ea typeface="微软雅黑" panose="020B0503020204020204" pitchFamily="34" charset="-122"/>
              </a:rPr>
              <a:t>加法器的设计（自学）</a:t>
            </a: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a:p>
            <a:pPr indent="272743">
              <a:lnSpc>
                <a:spcPct val="130000"/>
              </a:lnSpc>
            </a:pPr>
            <a:endParaRPr lang="en-US" altLang="zh-CN" sz="2200" b="1">
              <a:latin typeface="微软雅黑" panose="020B0503020204020204" pitchFamily="34" charset="-122"/>
              <a:ea typeface="微软雅黑" panose="020B0503020204020204" pitchFamily="34" charset="-122"/>
            </a:endParaRPr>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3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475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4756" name="Object 4"/>
          <p:cNvGraphicFramePr>
            <a:graphicFrameLocks noChangeAspect="1"/>
          </p:cNvGraphicFramePr>
          <p:nvPr/>
        </p:nvGraphicFramePr>
        <p:xfrm>
          <a:off x="1619672" y="2780928"/>
          <a:ext cx="3600400" cy="2016224"/>
        </p:xfrm>
        <a:graphic>
          <a:graphicData uri="http://schemas.openxmlformats.org/presentationml/2006/ole">
            <mc:AlternateContent xmlns:mc="http://schemas.openxmlformats.org/markup-compatibility/2006">
              <mc:Choice xmlns:v="urn:schemas-microsoft-com:vml" Requires="v">
                <p:oleObj spid="_x0000_s74778" name="Visio" r:id="rId3" imgW="1666885" imgH="1323484" progId="Visio.Drawing.11">
                  <p:embed/>
                </p:oleObj>
              </mc:Choice>
              <mc:Fallback>
                <p:oleObj name="Visio" r:id="rId3" imgW="1666885" imgH="1323484"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780928"/>
                        <a:ext cx="3600400" cy="2016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1.2</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组合逻辑电路分析</a:t>
            </a:r>
          </a:p>
        </p:txBody>
      </p:sp>
      <p:sp>
        <p:nvSpPr>
          <p:cNvPr id="28" name="TextBox 6"/>
          <p:cNvSpPr txBox="1"/>
          <p:nvPr/>
        </p:nvSpPr>
        <p:spPr>
          <a:xfrm>
            <a:off x="180857" y="857240"/>
            <a:ext cx="8782300" cy="5990895"/>
          </a:xfrm>
          <a:prstGeom prst="rect">
            <a:avLst/>
          </a:prstGeom>
          <a:noFill/>
        </p:spPr>
        <p:txBody>
          <a:bodyPr wrap="square" lIns="68603" tIns="34302" rIns="68603" bIns="34302" rtlCol="0">
            <a:spAutoFit/>
          </a:bodyPr>
          <a:lstStyle/>
          <a:p>
            <a:pPr indent="272743">
              <a:lnSpc>
                <a:spcPct val="130000"/>
              </a:lnSpc>
            </a:pPr>
            <a:r>
              <a:rPr lang="zh-CN" altLang="en-US" sz="2400" b="1" dirty="0" smtClean="0">
                <a:solidFill>
                  <a:srgbClr val="FF0000"/>
                </a:solidFill>
                <a:latin typeface="微软雅黑" panose="020B0503020204020204" pitchFamily="34" charset="-122"/>
                <a:ea typeface="微软雅黑" panose="020B0503020204020204" pitchFamily="34" charset="-122"/>
              </a:rPr>
              <a:t>电路与逻辑之间的转换：</a:t>
            </a:r>
            <a:endParaRPr lang="en-US" altLang="zh-CN" sz="2400" b="1" dirty="0">
              <a:solidFill>
                <a:srgbClr val="FF0000"/>
              </a:solidFill>
              <a:latin typeface="微软雅黑" panose="020B0503020204020204" pitchFamily="34" charset="-122"/>
              <a:ea typeface="微软雅黑" panose="020B0503020204020204" pitchFamily="34" charset="-122"/>
            </a:endParaRPr>
          </a:p>
          <a:p>
            <a:pPr indent="272743">
              <a:lnSpc>
                <a:spcPct val="130000"/>
              </a:lnSpc>
            </a:pPr>
            <a:endParaRPr lang="en-US" altLang="zh-CN" sz="1600" b="1" dirty="0" smtClean="0">
              <a:latin typeface="微软雅黑" panose="020B0503020204020204" pitchFamily="34" charset="-122"/>
              <a:ea typeface="微软雅黑" panose="020B0503020204020204" pitchFamily="34" charset="-122"/>
            </a:endParaRPr>
          </a:p>
          <a:p>
            <a:pPr indent="272743">
              <a:lnSpc>
                <a:spcPct val="130000"/>
              </a:lnSpc>
            </a:pPr>
            <a:endParaRPr lang="en-US" altLang="zh-CN" sz="1600" b="1" dirty="0" smtClean="0">
              <a:latin typeface="微软雅黑" panose="020B0503020204020204" pitchFamily="34" charset="-122"/>
              <a:ea typeface="微软雅黑" panose="020B0503020204020204" pitchFamily="34" charset="-122"/>
            </a:endParaRPr>
          </a:p>
          <a:p>
            <a:pPr indent="272743">
              <a:lnSpc>
                <a:spcPct val="130000"/>
              </a:lnSpc>
            </a:pPr>
            <a:r>
              <a:rPr lang="en-US" altLang="zh-CN" sz="2000" b="1" dirty="0" smtClean="0">
                <a:solidFill>
                  <a:srgbClr val="FF0000"/>
                </a:solidFill>
                <a:latin typeface="微软雅黑" panose="020B0503020204020204" pitchFamily="34" charset="-122"/>
                <a:ea typeface="微软雅黑" panose="020B0503020204020204" pitchFamily="34" charset="-122"/>
              </a:rPr>
              <a:t>1</a:t>
            </a:r>
            <a:r>
              <a:rPr lang="zh-CN" altLang="en-US" sz="2000" b="1" dirty="0">
                <a:solidFill>
                  <a:srgbClr val="FF0000"/>
                </a:solidFill>
                <a:latin typeface="微软雅黑" panose="020B0503020204020204" pitchFamily="34" charset="-122"/>
                <a:ea typeface="微软雅黑" panose="020B0503020204020204" pitchFamily="34" charset="-122"/>
              </a:rPr>
              <a:t>）组合电路分析概念</a:t>
            </a:r>
            <a:endParaRPr lang="en-US" altLang="zh-CN" sz="2000" b="1" dirty="0">
              <a:solidFill>
                <a:srgbClr val="FF0000"/>
              </a:solidFill>
              <a:latin typeface="微软雅黑" panose="020B0503020204020204" pitchFamily="34" charset="-122"/>
              <a:ea typeface="微软雅黑" panose="020B0503020204020204" pitchFamily="34" charset="-122"/>
            </a:endParaRPr>
          </a:p>
          <a:p>
            <a:pPr indent="272743">
              <a:lnSpc>
                <a:spcPct val="130000"/>
              </a:lnSpc>
            </a:pPr>
            <a:r>
              <a:rPr lang="zh-CN" altLang="en-US" sz="2000" b="1" dirty="0">
                <a:latin typeface="微软雅黑" panose="020B0503020204020204" pitchFamily="34" charset="-122"/>
                <a:ea typeface="微软雅黑" panose="020B0503020204020204" pitchFamily="34" charset="-122"/>
              </a:rPr>
              <a:t>根据给出的组合逻辑电路，找出输入输出变量之间的逻辑关系表达式及输入输出数据变化情况，确定组合逻辑电路的实现的特定功能，这就是组合逻辑电路分析。</a:t>
            </a:r>
            <a:endParaRPr lang="en-US" altLang="zh-CN" sz="2000" b="1" dirty="0">
              <a:latin typeface="微软雅黑" panose="020B0503020204020204" pitchFamily="34" charset="-122"/>
              <a:ea typeface="微软雅黑" panose="020B0503020204020204" pitchFamily="34" charset="-122"/>
            </a:endParaRPr>
          </a:p>
          <a:p>
            <a:pPr indent="272743">
              <a:lnSpc>
                <a:spcPct val="130000"/>
              </a:lnSpc>
            </a:pPr>
            <a:r>
              <a:rPr lang="zh-CN" altLang="en-US" sz="2000" b="1" dirty="0">
                <a:latin typeface="微软雅黑" panose="020B0503020204020204" pitchFamily="34" charset="-122"/>
                <a:ea typeface="微软雅黑" panose="020B0503020204020204" pitchFamily="34" charset="-122"/>
              </a:rPr>
              <a:t>逻辑电路功能分析包括逻辑功能分析和应用性功能分析，逻辑功能分析是根据输入变量的取值组合确定输出变量是否成立，也就是说，输入变量取什么组合的值，才能使输出成立；而应用性功能分析则是在逻辑功能分析的基础上，与实际应用过程相结合，分析生活中实际意义的功能。</a:t>
            </a:r>
            <a:endParaRPr lang="en-US" altLang="zh-CN" sz="2000" b="1" dirty="0">
              <a:latin typeface="微软雅黑" panose="020B0503020204020204" pitchFamily="34" charset="-122"/>
              <a:ea typeface="微软雅黑" panose="020B0503020204020204" pitchFamily="34" charset="-122"/>
            </a:endParaRPr>
          </a:p>
          <a:p>
            <a:pPr indent="272743">
              <a:lnSpc>
                <a:spcPct val="130000"/>
              </a:lnSpc>
            </a:pPr>
            <a:r>
              <a:rPr lang="en-US" altLang="zh-CN" sz="2000" b="1" dirty="0">
                <a:solidFill>
                  <a:srgbClr val="FF0000"/>
                </a:solidFill>
                <a:latin typeface="微软雅黑" panose="020B0503020204020204" pitchFamily="34" charset="-122"/>
                <a:ea typeface="微软雅黑" panose="020B0503020204020204" pitchFamily="34" charset="-122"/>
              </a:rPr>
              <a:t>2</a:t>
            </a:r>
            <a:r>
              <a:rPr lang="zh-CN" altLang="en-US" sz="2000" b="1" dirty="0">
                <a:solidFill>
                  <a:srgbClr val="FF0000"/>
                </a:solidFill>
                <a:latin typeface="微软雅黑" panose="020B0503020204020204" pitchFamily="34" charset="-122"/>
                <a:ea typeface="微软雅黑" panose="020B0503020204020204" pitchFamily="34" charset="-122"/>
              </a:rPr>
              <a:t>）功能分析方法</a:t>
            </a:r>
            <a:endParaRPr lang="en-US" altLang="zh-CN" sz="2000" b="1" dirty="0">
              <a:solidFill>
                <a:srgbClr val="FF0000"/>
              </a:solidFill>
              <a:latin typeface="微软雅黑" panose="020B0503020204020204" pitchFamily="34" charset="-122"/>
              <a:ea typeface="微软雅黑" panose="020B0503020204020204" pitchFamily="34" charset="-122"/>
            </a:endParaRPr>
          </a:p>
          <a:p>
            <a:pPr indent="272743">
              <a:lnSpc>
                <a:spcPct val="130000"/>
              </a:lnSpc>
            </a:pP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）逻辑函数法</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根据逻辑表达式确定逻辑功能。</a:t>
            </a:r>
            <a:r>
              <a:rPr lang="en-US" altLang="zh-CN" sz="2000" b="1" dirty="0" smtClean="0">
                <a:latin typeface="微软雅黑" panose="020B0503020204020204" pitchFamily="34" charset="-122"/>
                <a:ea typeface="微软雅黑" panose="020B0503020204020204" pitchFamily="34" charset="-122"/>
              </a:rPr>
              <a:t>Y=AB</a:t>
            </a:r>
            <a:r>
              <a:rPr lang="zh-CN" altLang="en-US" sz="2000" b="1" dirty="0" smtClean="0">
                <a:latin typeface="微软雅黑" panose="020B0503020204020204" pitchFamily="34" charset="-122"/>
                <a:ea typeface="微软雅黑" panose="020B0503020204020204" pitchFamily="34" charset="-122"/>
              </a:rPr>
              <a:t>，实现</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与的</a:t>
            </a:r>
            <a:r>
              <a:rPr lang="zh-CN" altLang="en-US" sz="2000" b="1" dirty="0">
                <a:latin typeface="微软雅黑" panose="020B0503020204020204" pitchFamily="34" charset="-122"/>
                <a:ea typeface="微软雅黑" panose="020B0503020204020204" pitchFamily="34" charset="-122"/>
              </a:rPr>
              <a:t>逻辑</a:t>
            </a:r>
            <a:r>
              <a:rPr lang="zh-CN" altLang="en-US" sz="2000" b="1" dirty="0" smtClean="0">
                <a:latin typeface="微软雅黑" panose="020B0503020204020204" pitchFamily="34" charset="-122"/>
                <a:ea typeface="微软雅黑" panose="020B0503020204020204" pitchFamily="34" charset="-122"/>
              </a:rPr>
              <a:t>功能；或者：只有</a:t>
            </a:r>
            <a:r>
              <a:rPr lang="en-US" altLang="zh-CN" sz="2000" b="1" dirty="0">
                <a:latin typeface="微软雅黑" panose="020B0503020204020204" pitchFamily="34" charset="-122"/>
                <a:ea typeface="微软雅黑" panose="020B0503020204020204" pitchFamily="34" charset="-122"/>
              </a:rPr>
              <a:t>AB</a:t>
            </a:r>
            <a:r>
              <a:rPr lang="zh-CN" altLang="en-US" sz="2000" b="1" dirty="0">
                <a:latin typeface="微软雅黑" panose="020B0503020204020204" pitchFamily="34" charset="-122"/>
                <a:ea typeface="微软雅黑" panose="020B0503020204020204" pitchFamily="34" charset="-122"/>
              </a:rPr>
              <a:t>同时为</a:t>
            </a:r>
            <a:r>
              <a:rPr lang="en-US" altLang="zh-CN" sz="2000" b="1" dirty="0" smtClean="0">
                <a:latin typeface="微软雅黑" panose="020B0503020204020204" pitchFamily="34" charset="-122"/>
                <a:ea typeface="微软雅黑" panose="020B0503020204020204" pitchFamily="34" charset="-122"/>
              </a:rPr>
              <a:t>11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输出才成立</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indent="272743">
              <a:lnSpc>
                <a:spcPct val="130000"/>
              </a:lnSpc>
            </a:pPr>
            <a:r>
              <a:rPr lang="zh-CN" altLang="en-US" sz="2000" b="1" dirty="0" smtClean="0">
                <a:solidFill>
                  <a:srgbClr val="FF0000"/>
                </a:solidFill>
                <a:latin typeface="微软雅黑" panose="020B0503020204020204" pitchFamily="34" charset="-122"/>
                <a:ea typeface="微软雅黑" panose="020B0503020204020204" pitchFamily="34" charset="-122"/>
              </a:rPr>
              <a:t>请指出</a:t>
            </a:r>
            <a:r>
              <a:rPr lang="en-US" altLang="zh-CN" sz="2000" b="1" dirty="0" smtClean="0">
                <a:solidFill>
                  <a:srgbClr val="FF0000"/>
                </a:solidFill>
                <a:latin typeface="微软雅黑" panose="020B0503020204020204" pitchFamily="34" charset="-122"/>
                <a:ea typeface="微软雅黑" panose="020B0503020204020204" pitchFamily="34" charset="-122"/>
              </a:rPr>
              <a:t>Y=AB+AC</a:t>
            </a:r>
            <a:r>
              <a:rPr lang="zh-CN" altLang="en-US" sz="2000" b="1" dirty="0">
                <a:solidFill>
                  <a:srgbClr val="FF0000"/>
                </a:solidFill>
                <a:latin typeface="微软雅黑" panose="020B0503020204020204" pitchFamily="34" charset="-122"/>
                <a:ea typeface="微软雅黑" panose="020B0503020204020204" pitchFamily="34" charset="-122"/>
              </a:rPr>
              <a:t>逻辑功能</a:t>
            </a:r>
            <a:r>
              <a:rPr lang="zh-CN" altLang="en-US" sz="2000" b="1" dirty="0" smtClean="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4860032" y="681519"/>
            <a:ext cx="2670969" cy="1707664"/>
          </a:xfrm>
          <a:prstGeom prst="rect">
            <a:avLst/>
          </a:prstGeom>
        </p:spPr>
      </p:pic>
    </p:spTree>
    <p:extLst>
      <p:ext uri="{BB962C8B-B14F-4D97-AF65-F5344CB8AC3E}">
        <p14:creationId xmlns:p14="http://schemas.microsoft.com/office/powerpoint/2010/main" val="3586196480"/>
      </p:ext>
    </p:extLst>
  </p:cSld>
  <p:clrMapOvr>
    <a:masterClrMapping/>
  </p:clrMapOvr>
  <p:transition spd="slow">
    <p:push/>
    <p:sndAc>
      <p:stSnd>
        <p:snd r:embed="rId2" name="chimes.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1.2</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组合逻辑电路分析</a:t>
            </a:r>
          </a:p>
        </p:txBody>
      </p:sp>
      <p:sp>
        <p:nvSpPr>
          <p:cNvPr id="28" name="TextBox 6"/>
          <p:cNvSpPr txBox="1"/>
          <p:nvPr/>
        </p:nvSpPr>
        <p:spPr>
          <a:xfrm>
            <a:off x="150296" y="748798"/>
            <a:ext cx="6653952" cy="5830851"/>
          </a:xfrm>
          <a:prstGeom prst="rect">
            <a:avLst/>
          </a:prstGeom>
          <a:noFill/>
        </p:spPr>
        <p:txBody>
          <a:bodyPr wrap="square" lIns="68603" tIns="34302" rIns="68603" bIns="34302" rtlCol="0">
            <a:spAutoFit/>
          </a:bodyPr>
          <a:lstStyle/>
          <a:p>
            <a:pPr indent="272743">
              <a:lnSpc>
                <a:spcPct val="130000"/>
              </a:lnSpc>
            </a:pP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2</a:t>
            </a:r>
            <a:r>
              <a:rPr lang="zh-CN" altLang="en-US" sz="2400" b="1" dirty="0">
                <a:solidFill>
                  <a:srgbClr val="FF0000"/>
                </a:solidFill>
                <a:latin typeface="微软雅黑" panose="020B0503020204020204" pitchFamily="34" charset="-122"/>
                <a:ea typeface="微软雅黑" panose="020B0503020204020204" pitchFamily="34" charset="-122"/>
              </a:rPr>
              <a:t>）针对真值表分析</a:t>
            </a:r>
            <a:endParaRPr lang="en-US" altLang="zh-CN" sz="2400" b="1" dirty="0">
              <a:solidFill>
                <a:srgbClr val="FF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smtClean="0">
                <a:solidFill>
                  <a:srgbClr val="FF0000"/>
                </a:solidFill>
                <a:latin typeface="微软雅黑" panose="020B0503020204020204" pitchFamily="34" charset="-122"/>
                <a:ea typeface="微软雅黑" panose="020B0503020204020204" pitchFamily="34" charset="-122"/>
              </a:rPr>
              <a:t>根据真值表观察数字规律：</a:t>
            </a:r>
            <a:r>
              <a:rPr lang="zh-CN" altLang="en-US" sz="2400" b="1" dirty="0">
                <a:latin typeface="微软雅黑" panose="020B0503020204020204" pitchFamily="34" charset="-122"/>
                <a:ea typeface="微软雅黑" panose="020B0503020204020204" pitchFamily="34" charset="-122"/>
              </a:rPr>
              <a:t>表中</a:t>
            </a:r>
            <a:r>
              <a:rPr lang="zh-CN" altLang="en-US" sz="2400" b="1" dirty="0" smtClean="0">
                <a:latin typeface="微软雅黑" panose="020B0503020204020204" pitchFamily="34" charset="-122"/>
                <a:ea typeface="微软雅黑" panose="020B0503020204020204" pitchFamily="34" charset="-122"/>
              </a:rPr>
              <a:t>有效</a:t>
            </a:r>
            <a:r>
              <a:rPr lang="zh-CN" altLang="en-US" sz="2400" b="1" dirty="0">
                <a:latin typeface="微软雅黑" panose="020B0503020204020204" pitchFamily="34" charset="-122"/>
                <a:ea typeface="微软雅黑" panose="020B0503020204020204" pitchFamily="34" charset="-122"/>
              </a:rPr>
              <a:t>取值组合只有</a:t>
            </a:r>
            <a:r>
              <a:rPr lang="en-US" altLang="zh-CN" sz="2400" b="1" dirty="0">
                <a:latin typeface="微软雅黑" panose="020B0503020204020204" pitchFamily="34" charset="-122"/>
                <a:ea typeface="微软雅黑" panose="020B0503020204020204" pitchFamily="34" charset="-122"/>
              </a:rPr>
              <a:t>AB=00</a:t>
            </a:r>
            <a:r>
              <a:rPr lang="zh-CN" altLang="en-US" sz="2400" b="1" dirty="0">
                <a:latin typeface="微软雅黑" panose="020B0503020204020204" pitchFamily="34" charset="-122"/>
                <a:ea typeface="微软雅黑" panose="020B0503020204020204" pitchFamily="34" charset="-122"/>
              </a:rPr>
              <a:t>一项，则              </a:t>
            </a:r>
            <a:r>
              <a:rPr lang="zh-CN" altLang="en-US" sz="2400" b="1" dirty="0" smtClean="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，根据摩根定律，                 ，所以说电路实现了或非功能，这种</a:t>
            </a:r>
            <a:r>
              <a:rPr lang="zh-CN" altLang="en-US" sz="2400" b="1" dirty="0" smtClean="0">
                <a:latin typeface="微软雅黑" panose="020B0503020204020204" pitchFamily="34" charset="-122"/>
                <a:ea typeface="微软雅黑" panose="020B0503020204020204" pitchFamily="34" charset="-122"/>
              </a:rPr>
              <a:t>功能结果分析</a:t>
            </a:r>
            <a:r>
              <a:rPr lang="zh-CN" altLang="en-US" sz="2400" b="1" dirty="0">
                <a:latin typeface="微软雅黑" panose="020B0503020204020204" pitchFamily="34" charset="-122"/>
                <a:ea typeface="微软雅黑" panose="020B0503020204020204" pitchFamily="34" charset="-122"/>
              </a:rPr>
              <a:t>比较准确。</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smtClean="0">
                <a:solidFill>
                  <a:srgbClr val="FF0000"/>
                </a:solidFill>
                <a:latin typeface="微软雅黑" panose="020B0503020204020204" pitchFamily="34" charset="-122"/>
                <a:ea typeface="微软雅黑" panose="020B0503020204020204" pitchFamily="34" charset="-122"/>
              </a:rPr>
              <a:t>反函数</a:t>
            </a:r>
            <a:r>
              <a:rPr lang="zh-CN" altLang="en-US" sz="2400" b="1" dirty="0">
                <a:solidFill>
                  <a:srgbClr val="FF0000"/>
                </a:solidFill>
                <a:latin typeface="微软雅黑" panose="020B0503020204020204" pitchFamily="34" charset="-122"/>
                <a:ea typeface="微软雅黑" panose="020B0503020204020204" pitchFamily="34" charset="-122"/>
              </a:rPr>
              <a:t>分析</a:t>
            </a:r>
            <a:r>
              <a:rPr lang="zh-CN" altLang="en-US" sz="2400" b="1" dirty="0" smtClean="0">
                <a:solidFill>
                  <a:srgbClr val="FF0000"/>
                </a:solidFill>
                <a:latin typeface="微软雅黑" panose="020B0503020204020204" pitchFamily="34" charset="-122"/>
                <a:ea typeface="微软雅黑" panose="020B0503020204020204" pitchFamily="34" charset="-122"/>
              </a:rPr>
              <a:t>法：</a:t>
            </a:r>
            <a:r>
              <a:rPr lang="zh-CN" altLang="en-US" sz="2400" b="1" dirty="0" smtClean="0">
                <a:latin typeface="微软雅黑" panose="020B0503020204020204" pitchFamily="34" charset="-122"/>
                <a:ea typeface="微软雅黑" panose="020B0503020204020204" pitchFamily="34" charset="-122"/>
              </a:rPr>
              <a:t>真值表中无效项看成有效项</a:t>
            </a:r>
            <a:r>
              <a:rPr lang="zh-CN" altLang="en-US" sz="2400" b="1" dirty="0" smtClean="0">
                <a:latin typeface="微软雅黑" panose="020B0503020204020204" pitchFamily="34" charset="-122"/>
                <a:ea typeface="微软雅黑" panose="020B0503020204020204" pitchFamily="34" charset="-122"/>
              </a:rPr>
              <a:t>。上述</a:t>
            </a:r>
            <a:r>
              <a:rPr lang="zh-CN" altLang="en-US" sz="2400" b="1" dirty="0">
                <a:latin typeface="微软雅黑" panose="020B0503020204020204" pitchFamily="34" charset="-122"/>
                <a:ea typeface="微软雅黑" panose="020B0503020204020204" pitchFamily="34" charset="-122"/>
              </a:rPr>
              <a:t>真值表，反函数的功能是：</a:t>
            </a:r>
            <a:r>
              <a:rPr lang="en-US" altLang="zh-CN" sz="2400" b="1" dirty="0">
                <a:latin typeface="微软雅黑" panose="020B0503020204020204" pitchFamily="34" charset="-122"/>
                <a:ea typeface="微软雅黑" panose="020B0503020204020204" pitchFamily="34" charset="-122"/>
              </a:rPr>
              <a:t>A</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B</a:t>
            </a:r>
            <a:r>
              <a:rPr lang="zh-CN" altLang="en-US" sz="2400" b="1" dirty="0">
                <a:latin typeface="微软雅黑" panose="020B0503020204020204" pitchFamily="34" charset="-122"/>
                <a:ea typeface="微软雅黑" panose="020B0503020204020204" pitchFamily="34" charset="-122"/>
              </a:rPr>
              <a:t>至少有一个条件满足，结果才成立。这句话正好是或运算的定义，则或运算的反函数是或非运算。逆向分析法的结果是相当的</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solidFill>
                  <a:srgbClr val="FF0000"/>
                </a:solidFill>
                <a:latin typeface="微软雅黑" panose="020B0503020204020204" pitchFamily="34" charset="-122"/>
                <a:ea typeface="微软雅黑" panose="020B0503020204020204" pitchFamily="34" charset="-122"/>
              </a:rPr>
              <a:t>（</a:t>
            </a:r>
            <a:r>
              <a:rPr lang="en-US" altLang="zh-CN" sz="2400" b="1" dirty="0">
                <a:solidFill>
                  <a:srgbClr val="FF0000"/>
                </a:solidFill>
                <a:latin typeface="微软雅黑" panose="020B0503020204020204" pitchFamily="34" charset="-122"/>
                <a:ea typeface="微软雅黑" panose="020B0503020204020204" pitchFamily="34" charset="-122"/>
              </a:rPr>
              <a:t>3</a:t>
            </a:r>
            <a:r>
              <a:rPr lang="zh-CN" altLang="en-US" sz="2400" b="1" dirty="0">
                <a:solidFill>
                  <a:srgbClr val="FF0000"/>
                </a:solidFill>
                <a:latin typeface="微软雅黑" panose="020B0503020204020204" pitchFamily="34" charset="-122"/>
                <a:ea typeface="微软雅黑" panose="020B0503020204020204" pitchFamily="34" charset="-122"/>
              </a:rPr>
              <a:t>）针对波形图</a:t>
            </a:r>
            <a:r>
              <a:rPr lang="zh-CN" altLang="en-US" sz="2400" b="1" dirty="0" smtClean="0">
                <a:solidFill>
                  <a:srgbClr val="FF0000"/>
                </a:solidFill>
                <a:latin typeface="微软雅黑" panose="020B0503020204020204" pitchFamily="34" charset="-122"/>
                <a:ea typeface="微软雅黑" panose="020B0503020204020204" pitchFamily="34" charset="-122"/>
              </a:rPr>
              <a:t>分析</a:t>
            </a:r>
            <a:endParaRPr lang="en-US" altLang="zh-CN" b="1" dirty="0">
              <a:solidFill>
                <a:srgbClr val="FF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61165684"/>
              </p:ext>
            </p:extLst>
          </p:nvPr>
        </p:nvGraphicFramePr>
        <p:xfrm>
          <a:off x="6804248" y="980728"/>
          <a:ext cx="2199486" cy="2520281"/>
        </p:xfrm>
        <a:graphic>
          <a:graphicData uri="http://schemas.openxmlformats.org/drawingml/2006/table">
            <a:tbl>
              <a:tblPr firstRow="1" bandRow="1">
                <a:tableStyleId>{5C22544A-7EE6-4342-B048-85BDC9FD1C3A}</a:tableStyleId>
              </a:tblPr>
              <a:tblGrid>
                <a:gridCol w="733162">
                  <a:extLst>
                    <a:ext uri="{9D8B030D-6E8A-4147-A177-3AD203B41FA5}">
                      <a16:colId xmlns:a16="http://schemas.microsoft.com/office/drawing/2014/main" xmlns="" val="20000"/>
                    </a:ext>
                  </a:extLst>
                </a:gridCol>
                <a:gridCol w="733162">
                  <a:extLst>
                    <a:ext uri="{9D8B030D-6E8A-4147-A177-3AD203B41FA5}">
                      <a16:colId xmlns:a16="http://schemas.microsoft.com/office/drawing/2014/main" xmlns="" val="20001"/>
                    </a:ext>
                  </a:extLst>
                </a:gridCol>
                <a:gridCol w="733162">
                  <a:extLst>
                    <a:ext uri="{9D8B030D-6E8A-4147-A177-3AD203B41FA5}">
                      <a16:colId xmlns:a16="http://schemas.microsoft.com/office/drawing/2014/main" xmlns="" val="20002"/>
                    </a:ext>
                  </a:extLst>
                </a:gridCol>
              </a:tblGrid>
              <a:tr h="438574">
                <a:tc>
                  <a:txBody>
                    <a:bodyPr/>
                    <a:lstStyle/>
                    <a:p>
                      <a:r>
                        <a:rPr lang="en-US" altLang="zh-CN" sz="1900" dirty="0"/>
                        <a:t>A</a:t>
                      </a:r>
                      <a:endParaRPr lang="zh-CN" altLang="en-US" sz="1900" dirty="0"/>
                    </a:p>
                  </a:txBody>
                  <a:tcPr marL="68544" marR="68544" marT="45719" marB="45719"/>
                </a:tc>
                <a:tc>
                  <a:txBody>
                    <a:bodyPr/>
                    <a:lstStyle/>
                    <a:p>
                      <a:r>
                        <a:rPr lang="en-US" altLang="zh-CN" sz="1900" dirty="0"/>
                        <a:t>B</a:t>
                      </a:r>
                      <a:endParaRPr lang="zh-CN" altLang="en-US" sz="1900" dirty="0"/>
                    </a:p>
                  </a:txBody>
                  <a:tcPr marL="68544" marR="68544" marT="45719" marB="45719"/>
                </a:tc>
                <a:tc>
                  <a:txBody>
                    <a:bodyPr/>
                    <a:lstStyle/>
                    <a:p>
                      <a:r>
                        <a:rPr lang="en-US" altLang="zh-CN" sz="1900" dirty="0"/>
                        <a:t>Y</a:t>
                      </a:r>
                      <a:endParaRPr lang="zh-CN" altLang="en-US" sz="1900" dirty="0"/>
                    </a:p>
                  </a:txBody>
                  <a:tcPr marL="68544" marR="68544" marT="45719" marB="45719"/>
                </a:tc>
                <a:extLst>
                  <a:ext uri="{0D108BD9-81ED-4DB2-BD59-A6C34878D82A}">
                    <a16:rowId xmlns:a16="http://schemas.microsoft.com/office/drawing/2014/main" xmlns="" val="10000"/>
                  </a:ext>
                </a:extLst>
              </a:tr>
              <a:tr h="765985">
                <a:tc>
                  <a:txBody>
                    <a:bodyPr/>
                    <a:lstStyle/>
                    <a:p>
                      <a:pPr marL="0" marR="0" indent="0" algn="l" defTabSz="920345" rtl="0" eaLnBrk="1" fontAlgn="auto" latinLnBrk="0" hangingPunct="1">
                        <a:lnSpc>
                          <a:spcPct val="100000"/>
                        </a:lnSpc>
                        <a:spcBef>
                          <a:spcPts val="0"/>
                        </a:spcBef>
                        <a:spcAft>
                          <a:spcPts val="0"/>
                        </a:spcAft>
                        <a:buClrTx/>
                        <a:buSzTx/>
                        <a:buFontTx/>
                        <a:buNone/>
                        <a:tabLst/>
                        <a:defRPr/>
                      </a:pPr>
                      <a:r>
                        <a:rPr lang="en-US" altLang="zh-CN" sz="1900" dirty="0"/>
                        <a:t>0</a:t>
                      </a:r>
                      <a:endParaRPr lang="zh-CN" altLang="en-US" sz="1900" dirty="0"/>
                    </a:p>
                    <a:p>
                      <a:endParaRPr lang="zh-CN" altLang="en-US" sz="1900" dirty="0"/>
                    </a:p>
                  </a:txBody>
                  <a:tcPr marL="68544" marR="68544" marT="45719" marB="45719"/>
                </a:tc>
                <a:tc>
                  <a:txBody>
                    <a:bodyPr/>
                    <a:lstStyle/>
                    <a:p>
                      <a:r>
                        <a:rPr lang="en-US" altLang="zh-CN" sz="1900" dirty="0"/>
                        <a:t>0</a:t>
                      </a:r>
                      <a:endParaRPr lang="zh-CN" altLang="en-US" sz="1900" dirty="0"/>
                    </a:p>
                  </a:txBody>
                  <a:tcPr marL="68544" marR="68544" marT="45719" marB="45719"/>
                </a:tc>
                <a:tc>
                  <a:txBody>
                    <a:bodyPr/>
                    <a:lstStyle/>
                    <a:p>
                      <a:r>
                        <a:rPr lang="en-US" altLang="zh-CN" sz="1900" dirty="0"/>
                        <a:t>1</a:t>
                      </a:r>
                      <a:endParaRPr lang="zh-CN" altLang="en-US" sz="1900" dirty="0"/>
                    </a:p>
                  </a:txBody>
                  <a:tcPr marL="68544" marR="68544" marT="45719" marB="45719"/>
                </a:tc>
                <a:extLst>
                  <a:ext uri="{0D108BD9-81ED-4DB2-BD59-A6C34878D82A}">
                    <a16:rowId xmlns:a16="http://schemas.microsoft.com/office/drawing/2014/main" xmlns="" val="10001"/>
                  </a:ext>
                </a:extLst>
              </a:tr>
              <a:tr h="438574">
                <a:tc>
                  <a:txBody>
                    <a:bodyPr/>
                    <a:lstStyle/>
                    <a:p>
                      <a:r>
                        <a:rPr lang="en-US" altLang="zh-CN" sz="1900" dirty="0"/>
                        <a:t>0</a:t>
                      </a:r>
                      <a:endParaRPr lang="zh-CN" altLang="en-US" sz="1900" dirty="0"/>
                    </a:p>
                  </a:txBody>
                  <a:tcPr marL="68544" marR="68544" marT="45719" marB="45719"/>
                </a:tc>
                <a:tc>
                  <a:txBody>
                    <a:bodyPr/>
                    <a:lstStyle/>
                    <a:p>
                      <a:r>
                        <a:rPr lang="en-US" altLang="zh-CN" sz="1900" dirty="0"/>
                        <a:t>1</a:t>
                      </a:r>
                      <a:endParaRPr lang="zh-CN" altLang="en-US" sz="1900" dirty="0"/>
                    </a:p>
                  </a:txBody>
                  <a:tcPr marL="68544" marR="68544" marT="45719" marB="45719"/>
                </a:tc>
                <a:tc>
                  <a:txBody>
                    <a:bodyPr/>
                    <a:lstStyle/>
                    <a:p>
                      <a:r>
                        <a:rPr lang="en-US" altLang="zh-CN" sz="1900" dirty="0"/>
                        <a:t>0</a:t>
                      </a:r>
                      <a:endParaRPr lang="zh-CN" altLang="en-US" sz="1900" dirty="0"/>
                    </a:p>
                  </a:txBody>
                  <a:tcPr marL="68544" marR="68544" marT="45719" marB="45719"/>
                </a:tc>
                <a:extLst>
                  <a:ext uri="{0D108BD9-81ED-4DB2-BD59-A6C34878D82A}">
                    <a16:rowId xmlns:a16="http://schemas.microsoft.com/office/drawing/2014/main" xmlns="" val="10002"/>
                  </a:ext>
                </a:extLst>
              </a:tr>
              <a:tr h="438574">
                <a:tc>
                  <a:txBody>
                    <a:bodyPr/>
                    <a:lstStyle/>
                    <a:p>
                      <a:r>
                        <a:rPr lang="en-US" altLang="zh-CN" sz="1900" dirty="0"/>
                        <a:t>1</a:t>
                      </a:r>
                      <a:endParaRPr lang="zh-CN" altLang="en-US" sz="1900" dirty="0"/>
                    </a:p>
                  </a:txBody>
                  <a:tcPr marL="68544" marR="68544" marT="45719" marB="45719"/>
                </a:tc>
                <a:tc>
                  <a:txBody>
                    <a:bodyPr/>
                    <a:lstStyle/>
                    <a:p>
                      <a:r>
                        <a:rPr lang="en-US" altLang="zh-CN" sz="1900" dirty="0"/>
                        <a:t>0</a:t>
                      </a:r>
                      <a:endParaRPr lang="zh-CN" altLang="en-US" sz="1900" dirty="0"/>
                    </a:p>
                  </a:txBody>
                  <a:tcPr marL="68544" marR="68544" marT="45719" marB="45719"/>
                </a:tc>
                <a:tc>
                  <a:txBody>
                    <a:bodyPr/>
                    <a:lstStyle/>
                    <a:p>
                      <a:r>
                        <a:rPr lang="en-US" altLang="zh-CN" sz="1900" dirty="0"/>
                        <a:t>0</a:t>
                      </a:r>
                      <a:endParaRPr lang="zh-CN" altLang="en-US" sz="1900" dirty="0"/>
                    </a:p>
                  </a:txBody>
                  <a:tcPr marL="68544" marR="68544" marT="45719" marB="45719"/>
                </a:tc>
                <a:extLst>
                  <a:ext uri="{0D108BD9-81ED-4DB2-BD59-A6C34878D82A}">
                    <a16:rowId xmlns:a16="http://schemas.microsoft.com/office/drawing/2014/main" xmlns="" val="10003"/>
                  </a:ext>
                </a:extLst>
              </a:tr>
              <a:tr h="438574">
                <a:tc>
                  <a:txBody>
                    <a:bodyPr/>
                    <a:lstStyle/>
                    <a:p>
                      <a:r>
                        <a:rPr lang="en-US" altLang="zh-CN" sz="1900" dirty="0"/>
                        <a:t>1</a:t>
                      </a:r>
                      <a:endParaRPr lang="zh-CN" altLang="en-US" sz="1900" dirty="0"/>
                    </a:p>
                  </a:txBody>
                  <a:tcPr marL="68544" marR="68544" marT="45719" marB="45719"/>
                </a:tc>
                <a:tc>
                  <a:txBody>
                    <a:bodyPr/>
                    <a:lstStyle/>
                    <a:p>
                      <a:r>
                        <a:rPr lang="en-US" altLang="zh-CN" sz="1900" dirty="0"/>
                        <a:t>1</a:t>
                      </a:r>
                      <a:endParaRPr lang="zh-CN" altLang="en-US" sz="1900" dirty="0"/>
                    </a:p>
                  </a:txBody>
                  <a:tcPr marL="68544" marR="68544" marT="45719" marB="45719"/>
                </a:tc>
                <a:tc>
                  <a:txBody>
                    <a:bodyPr/>
                    <a:lstStyle/>
                    <a:p>
                      <a:r>
                        <a:rPr lang="en-US" altLang="zh-CN" sz="1900" dirty="0"/>
                        <a:t>0</a:t>
                      </a:r>
                      <a:endParaRPr lang="zh-CN" altLang="en-US" sz="1900" dirty="0"/>
                    </a:p>
                  </a:txBody>
                  <a:tcPr marL="68544" marR="68544" marT="45719" marB="45719"/>
                </a:tc>
                <a:extLst>
                  <a:ext uri="{0D108BD9-81ED-4DB2-BD59-A6C34878D82A}">
                    <a16:rowId xmlns:a16="http://schemas.microsoft.com/office/drawing/2014/main" xmlns="" val="10004"/>
                  </a:ext>
                </a:extLst>
              </a:tr>
            </a:tbl>
          </a:graphicData>
        </a:graphic>
      </p:graphicFrame>
      <p:sp>
        <p:nvSpPr>
          <p:cNvPr id="8" name="任意多边形 7"/>
          <p:cNvSpPr/>
          <p:nvPr/>
        </p:nvSpPr>
        <p:spPr>
          <a:xfrm>
            <a:off x="2915816" y="1123769"/>
            <a:ext cx="4530737" cy="216999"/>
          </a:xfrm>
          <a:custGeom>
            <a:avLst/>
            <a:gdLst>
              <a:gd name="connsiteX0" fmla="*/ 0 w 4862285"/>
              <a:gd name="connsiteY0" fmla="*/ 769257 h 769257"/>
              <a:gd name="connsiteX1" fmla="*/ 348342 w 4862285"/>
              <a:gd name="connsiteY1" fmla="*/ 304800 h 769257"/>
              <a:gd name="connsiteX2" fmla="*/ 348342 w 4862285"/>
              <a:gd name="connsiteY2" fmla="*/ 304800 h 769257"/>
              <a:gd name="connsiteX3" fmla="*/ 4862285 w 4862285"/>
              <a:gd name="connsiteY3" fmla="*/ 0 h 769257"/>
            </a:gdLst>
            <a:ahLst/>
            <a:cxnLst>
              <a:cxn ang="0">
                <a:pos x="connsiteX0" y="connsiteY0"/>
              </a:cxn>
              <a:cxn ang="0">
                <a:pos x="connsiteX1" y="connsiteY1"/>
              </a:cxn>
              <a:cxn ang="0">
                <a:pos x="connsiteX2" y="connsiteY2"/>
              </a:cxn>
              <a:cxn ang="0">
                <a:pos x="connsiteX3" y="connsiteY3"/>
              </a:cxn>
            </a:cxnLst>
            <a:rect l="l" t="t" r="r" b="b"/>
            <a:pathLst>
              <a:path w="4862285" h="769257">
                <a:moveTo>
                  <a:pt x="0" y="769257"/>
                </a:moveTo>
                <a:lnTo>
                  <a:pt x="348342" y="304800"/>
                </a:lnTo>
                <a:lnTo>
                  <a:pt x="348342" y="304800"/>
                </a:lnTo>
                <a:lnTo>
                  <a:pt x="4862285" y="0"/>
                </a:lnTo>
              </a:path>
            </a:pathLst>
          </a:custGeom>
          <a:ln w="79375" cmpd="dbl">
            <a:tailEnd type="stealth" w="lg" len="lg"/>
          </a:ln>
        </p:spPr>
        <p:style>
          <a:lnRef idx="1">
            <a:schemeClr val="accent1"/>
          </a:lnRef>
          <a:fillRef idx="0">
            <a:schemeClr val="accent1"/>
          </a:fillRef>
          <a:effectRef idx="0">
            <a:schemeClr val="accent1"/>
          </a:effectRef>
          <a:fontRef idx="minor">
            <a:schemeClr val="tx1"/>
          </a:fontRef>
        </p:style>
        <p:txBody>
          <a:bodyPr lIns="68603" tIns="34302" rIns="68603" bIns="34302" rtlCol="0" anchor="ctr"/>
          <a:lstStyle/>
          <a:p>
            <a:pPr algn="ctr"/>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69887896"/>
              </p:ext>
            </p:extLst>
          </p:nvPr>
        </p:nvGraphicFramePr>
        <p:xfrm>
          <a:off x="3275856" y="1771457"/>
          <a:ext cx="1135181" cy="505415"/>
        </p:xfrm>
        <a:graphic>
          <a:graphicData uri="http://schemas.openxmlformats.org/presentationml/2006/ole">
            <mc:AlternateContent xmlns:mc="http://schemas.openxmlformats.org/markup-compatibility/2006">
              <mc:Choice xmlns:v="urn:schemas-microsoft-com:vml" Requires="v">
                <p:oleObj spid="_x0000_s15406" name="公式" r:id="rId4" imgW="520560" imgH="177480" progId="Equation.3">
                  <p:embed/>
                </p:oleObj>
              </mc:Choice>
              <mc:Fallback>
                <p:oleObj name="公式" r:id="rId4" imgW="520560" imgH="17748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856" y="1771457"/>
                        <a:ext cx="1135181" cy="505415"/>
                      </a:xfrm>
                      <a:prstGeom prst="rect">
                        <a:avLst/>
                      </a:prstGeom>
                      <a:noFill/>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95214556"/>
              </p:ext>
            </p:extLst>
          </p:nvPr>
        </p:nvGraphicFramePr>
        <p:xfrm>
          <a:off x="971600" y="2110902"/>
          <a:ext cx="1152128" cy="523159"/>
        </p:xfrm>
        <a:graphic>
          <a:graphicData uri="http://schemas.openxmlformats.org/presentationml/2006/ole">
            <mc:AlternateContent xmlns:mc="http://schemas.openxmlformats.org/markup-compatibility/2006">
              <mc:Choice xmlns:v="urn:schemas-microsoft-com:vml" Requires="v">
                <p:oleObj spid="_x0000_s15407" name="公式" r:id="rId6" imgW="545760" imgH="177480" progId="Equation.3">
                  <p:embed/>
                </p:oleObj>
              </mc:Choice>
              <mc:Fallback>
                <p:oleObj name="公式" r:id="rId6" imgW="545760" imgH="17748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600" y="2110902"/>
                        <a:ext cx="1152128" cy="523159"/>
                      </a:xfrm>
                      <a:prstGeom prst="rect">
                        <a:avLst/>
                      </a:prstGeom>
                      <a:noFill/>
                      <a:extLst/>
                    </p:spPr>
                  </p:pic>
                </p:oleObj>
              </mc:Fallback>
            </mc:AlternateContent>
          </a:graphicData>
        </a:graphic>
      </p:graphicFrame>
      <p:pic>
        <p:nvPicPr>
          <p:cNvPr id="15365" name="Picture 5"/>
          <p:cNvPicPr>
            <a:picLocks noChangeAspect="1" noChangeArrowheads="1"/>
          </p:cNvPicPr>
          <p:nvPr/>
        </p:nvPicPr>
        <p:blipFill>
          <a:blip r:embed="rId8" cstate="print"/>
          <a:srcRect/>
          <a:stretch>
            <a:fillRect/>
          </a:stretch>
        </p:blipFill>
        <p:spPr bwMode="auto">
          <a:xfrm>
            <a:off x="6732240" y="4293096"/>
            <a:ext cx="2616506" cy="2324099"/>
          </a:xfrm>
          <a:prstGeom prst="rect">
            <a:avLst/>
          </a:prstGeom>
          <a:noFill/>
          <a:ln w="9525">
            <a:noFill/>
            <a:miter lim="800000"/>
            <a:headEnd/>
            <a:tailEnd/>
          </a:ln>
          <a:effectLst/>
        </p:spPr>
      </p:pic>
      <p:sp>
        <p:nvSpPr>
          <p:cNvPr id="13" name="任意多边形 12"/>
          <p:cNvSpPr/>
          <p:nvPr/>
        </p:nvSpPr>
        <p:spPr>
          <a:xfrm>
            <a:off x="3275856" y="5584507"/>
            <a:ext cx="3572529" cy="667915"/>
          </a:xfrm>
          <a:custGeom>
            <a:avLst/>
            <a:gdLst>
              <a:gd name="connsiteX0" fmla="*/ 0 w 952500"/>
              <a:gd name="connsiteY0" fmla="*/ 258762 h 258762"/>
              <a:gd name="connsiteX1" fmla="*/ 76200 w 952500"/>
              <a:gd name="connsiteY1" fmla="*/ 163512 h 258762"/>
              <a:gd name="connsiteX2" fmla="*/ 76200 w 952500"/>
              <a:gd name="connsiteY2" fmla="*/ 163512 h 258762"/>
              <a:gd name="connsiteX3" fmla="*/ 257175 w 952500"/>
              <a:gd name="connsiteY3" fmla="*/ 20637 h 258762"/>
              <a:gd name="connsiteX4" fmla="*/ 952500 w 952500"/>
              <a:gd name="connsiteY4" fmla="*/ 39687 h 258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258762">
                <a:moveTo>
                  <a:pt x="0" y="258762"/>
                </a:moveTo>
                <a:lnTo>
                  <a:pt x="76200" y="163512"/>
                </a:lnTo>
                <a:lnTo>
                  <a:pt x="76200" y="163512"/>
                </a:lnTo>
                <a:cubicBezTo>
                  <a:pt x="106362" y="139700"/>
                  <a:pt x="111125" y="41275"/>
                  <a:pt x="257175" y="20637"/>
                </a:cubicBezTo>
                <a:cubicBezTo>
                  <a:pt x="403225" y="0"/>
                  <a:pt x="952500" y="39687"/>
                  <a:pt x="952500" y="39687"/>
                </a:cubicBezTo>
              </a:path>
            </a:pathLst>
          </a:custGeom>
          <a:ln w="66675" cmpd="dbl">
            <a:tailEnd type="stealth" w="lg" len="lg"/>
          </a:ln>
        </p:spPr>
        <p:style>
          <a:lnRef idx="1">
            <a:schemeClr val="accent1"/>
          </a:lnRef>
          <a:fillRef idx="0">
            <a:schemeClr val="accent1"/>
          </a:fillRef>
          <a:effectRef idx="0">
            <a:schemeClr val="accent1"/>
          </a:effectRef>
          <a:fontRef idx="minor">
            <a:schemeClr val="tx1"/>
          </a:fontRef>
        </p:style>
        <p:txBody>
          <a:bodyPr lIns="68603" tIns="34302" rIns="68603" bIns="34302" rtlCol="0" anchor="ctr"/>
          <a:lstStyle/>
          <a:p>
            <a:pPr algn="ctr"/>
            <a:endParaRPr lang="zh-CN" altLang="en-US"/>
          </a:p>
        </p:txBody>
      </p:sp>
    </p:spTree>
    <p:extLst>
      <p:ext uri="{BB962C8B-B14F-4D97-AF65-F5344CB8AC3E}">
        <p14:creationId xmlns:p14="http://schemas.microsoft.com/office/powerpoint/2010/main" val="3586196480"/>
      </p:ext>
    </p:extLst>
  </p:cSld>
  <p:clrMapOvr>
    <a:masterClrMapping/>
  </p:clrMapOvr>
  <p:transition spd="slow">
    <p:push/>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par>
                                <p:cTn id="8" presetID="8"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amond(in)">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amond(in)">
                                      <p:cBhvr>
                                        <p:cTn id="15" dur="2000"/>
                                        <p:tgtEl>
                                          <p:spTgt spid="13"/>
                                        </p:tgtEl>
                                      </p:cBhvr>
                                    </p:animEffect>
                                  </p:childTnLst>
                                </p:cTn>
                              </p:par>
                              <p:par>
                                <p:cTn id="16" presetID="8" presetClass="entr" presetSubtype="16" fill="hold" nodeType="withEffect">
                                  <p:stCondLst>
                                    <p:cond delay="0"/>
                                  </p:stCondLst>
                                  <p:childTnLst>
                                    <p:set>
                                      <p:cBhvr>
                                        <p:cTn id="17" dur="1" fill="hold">
                                          <p:stCondLst>
                                            <p:cond delay="0"/>
                                          </p:stCondLst>
                                        </p:cTn>
                                        <p:tgtEl>
                                          <p:spTgt spid="15365"/>
                                        </p:tgtEl>
                                        <p:attrNameLst>
                                          <p:attrName>style.visibility</p:attrName>
                                        </p:attrNameLst>
                                      </p:cBhvr>
                                      <p:to>
                                        <p:strVal val="visible"/>
                                      </p:to>
                                    </p:set>
                                    <p:animEffect transition="in" filter="diamond(in)">
                                      <p:cBhvr>
                                        <p:cTn id="18" dur="20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1.2</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组合逻辑电路分析</a:t>
            </a:r>
          </a:p>
        </p:txBody>
      </p:sp>
      <p:sp>
        <p:nvSpPr>
          <p:cNvPr id="28" name="TextBox 6"/>
          <p:cNvSpPr txBox="1"/>
          <p:nvPr/>
        </p:nvSpPr>
        <p:spPr>
          <a:xfrm>
            <a:off x="180857" y="857239"/>
            <a:ext cx="8782300" cy="6751103"/>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FF0000"/>
                </a:solidFill>
                <a:latin typeface="微软雅黑" panose="020B0503020204020204" pitchFamily="34" charset="-122"/>
                <a:ea typeface="微软雅黑" panose="020B0503020204020204" pitchFamily="34" charset="-122"/>
              </a:rPr>
              <a:t>3</a:t>
            </a:r>
            <a:r>
              <a:rPr lang="zh-CN" altLang="en-US" sz="2400" b="1" dirty="0">
                <a:solidFill>
                  <a:srgbClr val="FF0000"/>
                </a:solidFill>
                <a:latin typeface="微软雅黑" panose="020B0503020204020204" pitchFamily="34" charset="-122"/>
                <a:ea typeface="微软雅黑" panose="020B0503020204020204" pitchFamily="34" charset="-122"/>
              </a:rPr>
              <a:t>）组合电路分析步骤</a:t>
            </a:r>
            <a:endParaRPr lang="en-US" altLang="zh-CN" sz="2400" b="1" dirty="0">
              <a:solidFill>
                <a:srgbClr val="FF0000"/>
              </a:solidFill>
              <a:latin typeface="微软雅黑" panose="020B0503020204020204" pitchFamily="34" charset="-122"/>
              <a:ea typeface="微软雅黑" panose="020B0503020204020204" pitchFamily="34" charset="-122"/>
            </a:endParaRPr>
          </a:p>
          <a:p>
            <a:pPr indent="272743">
              <a:lnSpc>
                <a:spcPct val="130000"/>
              </a:lnSpc>
            </a:pPr>
            <a:r>
              <a:rPr lang="zh-CN" altLang="en-US" sz="2200" b="1" dirty="0">
                <a:solidFill>
                  <a:srgbClr val="002060"/>
                </a:solidFill>
                <a:latin typeface="微软雅黑" panose="020B0503020204020204" pitchFamily="34" charset="-122"/>
                <a:ea typeface="微软雅黑" panose="020B0503020204020204" pitchFamily="34" charset="-122"/>
              </a:rPr>
              <a:t>要分析逻辑电路功能，就要得到电路的逻辑图，转变为函数、真值表或波形图，然后按照前面所述去分析其功能。</a:t>
            </a:r>
            <a:endParaRPr lang="en-US" altLang="zh-CN" sz="2200" b="1" dirty="0">
              <a:solidFill>
                <a:srgbClr val="002060"/>
              </a:solidFill>
              <a:latin typeface="微软雅黑" panose="020B0503020204020204" pitchFamily="34" charset="-122"/>
              <a:ea typeface="微软雅黑" panose="020B0503020204020204" pitchFamily="34" charset="-122"/>
            </a:endParaRPr>
          </a:p>
          <a:p>
            <a:pPr indent="272743">
              <a:lnSpc>
                <a:spcPct val="130000"/>
              </a:lnSpc>
            </a:pP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1</a:t>
            </a:r>
            <a:r>
              <a:rPr lang="zh-CN" altLang="en-US" sz="2200" b="1" dirty="0" smtClean="0">
                <a:latin typeface="微软雅黑" panose="020B0503020204020204" pitchFamily="34" charset="-122"/>
                <a:ea typeface="微软雅黑" panose="020B0503020204020204" pitchFamily="34" charset="-122"/>
              </a:rPr>
              <a:t>）得到</a:t>
            </a:r>
            <a:r>
              <a:rPr lang="zh-CN" altLang="en-US" sz="2200" b="1" dirty="0">
                <a:latin typeface="微软雅黑" panose="020B0503020204020204" pitchFamily="34" charset="-122"/>
                <a:ea typeface="微软雅黑" panose="020B0503020204020204" pitchFamily="34" charset="-122"/>
              </a:rPr>
              <a:t>最</a:t>
            </a:r>
            <a:r>
              <a:rPr lang="zh-CN" altLang="en-US" sz="2200" b="1" dirty="0" smtClean="0">
                <a:latin typeface="微软雅黑" panose="020B0503020204020204" pitchFamily="34" charset="-122"/>
                <a:ea typeface="微软雅黑" panose="020B0503020204020204" pitchFamily="34" charset="-122"/>
              </a:rPr>
              <a:t>简的</a:t>
            </a:r>
            <a:r>
              <a:rPr lang="zh-CN" altLang="en-US" sz="2200" b="1" dirty="0">
                <a:latin typeface="微软雅黑" panose="020B0503020204020204" pitchFamily="34" charset="-122"/>
                <a:ea typeface="微软雅黑" panose="020B0503020204020204" pitchFamily="34" charset="-122"/>
              </a:rPr>
              <a:t>表达式。</a:t>
            </a:r>
            <a:endParaRPr lang="en-US" altLang="zh-CN" sz="2200" b="1" dirty="0">
              <a:latin typeface="微软雅黑" panose="020B0503020204020204" pitchFamily="34" charset="-122"/>
              <a:ea typeface="微软雅黑" panose="020B0503020204020204" pitchFamily="34" charset="-122"/>
            </a:endParaRPr>
          </a:p>
          <a:p>
            <a:pPr indent="272743">
              <a:lnSpc>
                <a:spcPct val="130000"/>
              </a:lnSpc>
            </a:pP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2</a:t>
            </a:r>
            <a:r>
              <a:rPr lang="zh-CN" altLang="en-US" sz="2200" b="1" dirty="0" smtClean="0">
                <a:latin typeface="微软雅黑" panose="020B0503020204020204" pitchFamily="34" charset="-122"/>
                <a:ea typeface="微软雅黑" panose="020B0503020204020204" pitchFamily="34" charset="-122"/>
              </a:rPr>
              <a:t>）列出</a:t>
            </a:r>
            <a:r>
              <a:rPr lang="zh-CN" altLang="en-US" sz="2200" b="1" dirty="0">
                <a:latin typeface="微软雅黑" panose="020B0503020204020204" pitchFamily="34" charset="-122"/>
                <a:ea typeface="微软雅黑" panose="020B0503020204020204" pitchFamily="34" charset="-122"/>
              </a:rPr>
              <a:t>真值表</a:t>
            </a:r>
            <a:r>
              <a:rPr lang="zh-CN" altLang="en-US" sz="2200" b="1" dirty="0" smtClean="0">
                <a:latin typeface="微软雅黑" panose="020B0503020204020204" pitchFamily="34" charset="-122"/>
                <a:ea typeface="微软雅黑" panose="020B0503020204020204" pitchFamily="34" charset="-122"/>
              </a:rPr>
              <a:t>，分析</a:t>
            </a:r>
            <a:r>
              <a:rPr lang="zh-CN" altLang="en-US" sz="2200" b="1" dirty="0">
                <a:latin typeface="微软雅黑" panose="020B0503020204020204" pitchFamily="34" charset="-122"/>
                <a:ea typeface="微软雅黑" panose="020B0503020204020204" pitchFamily="34" charset="-122"/>
              </a:rPr>
              <a:t>逻辑功能</a:t>
            </a:r>
            <a:endParaRPr lang="en-US" altLang="zh-CN" sz="2200" b="1" dirty="0">
              <a:latin typeface="微软雅黑" panose="020B0503020204020204" pitchFamily="34" charset="-122"/>
              <a:ea typeface="微软雅黑" panose="020B0503020204020204" pitchFamily="34" charset="-122"/>
            </a:endParaRPr>
          </a:p>
          <a:p>
            <a:pPr indent="272743">
              <a:lnSpc>
                <a:spcPct val="130000"/>
              </a:lnSpc>
            </a:pP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3</a:t>
            </a:r>
            <a:r>
              <a:rPr lang="zh-CN" altLang="en-US" sz="2200" b="1" dirty="0">
                <a:latin typeface="微软雅黑" panose="020B0503020204020204" pitchFamily="34" charset="-122"/>
                <a:ea typeface="微软雅黑" panose="020B0503020204020204" pitchFamily="34" charset="-122"/>
              </a:rPr>
              <a:t>）根据表达式和真值表分析电路的</a:t>
            </a:r>
            <a:r>
              <a:rPr lang="zh-CN" altLang="en-US" sz="2200" b="1" dirty="0" smtClean="0">
                <a:latin typeface="微软雅黑" panose="020B0503020204020204" pitchFamily="34" charset="-122"/>
                <a:ea typeface="微软雅黑" panose="020B0503020204020204" pitchFamily="34" charset="-122"/>
              </a:rPr>
              <a:t>功能</a:t>
            </a:r>
            <a:endParaRPr lang="en-US" altLang="zh-CN" sz="2200" b="1" dirty="0" smtClean="0">
              <a:latin typeface="微软雅黑" panose="020B0503020204020204" pitchFamily="34" charset="-122"/>
              <a:ea typeface="微软雅黑" panose="020B0503020204020204" pitchFamily="34" charset="-122"/>
            </a:endParaRPr>
          </a:p>
          <a:p>
            <a:pPr indent="272743">
              <a:lnSpc>
                <a:spcPct val="130000"/>
              </a:lnSpc>
            </a:pPr>
            <a:r>
              <a:rPr lang="zh-CN" altLang="en-US" sz="2200" b="1" dirty="0" smtClean="0">
                <a:latin typeface="微软雅黑" panose="020B0503020204020204" pitchFamily="34" charset="-122"/>
                <a:ea typeface="微软雅黑" panose="020B0503020204020204" pitchFamily="34" charset="-122"/>
              </a:rPr>
              <a:t>和</a:t>
            </a:r>
            <a:r>
              <a:rPr lang="zh-CN" altLang="en-US" sz="2200" b="1" dirty="0">
                <a:latin typeface="微软雅黑" panose="020B0503020204020204" pitchFamily="34" charset="-122"/>
                <a:ea typeface="微软雅黑" panose="020B0503020204020204" pitchFamily="34" charset="-122"/>
              </a:rPr>
              <a:t>实践相联系，确定应用性功能。</a:t>
            </a:r>
            <a:endParaRPr lang="en-US" altLang="zh-CN" sz="2200" b="1" dirty="0">
              <a:latin typeface="微软雅黑" panose="020B0503020204020204" pitchFamily="34" charset="-122"/>
              <a:ea typeface="微软雅黑" panose="020B0503020204020204" pitchFamily="34" charset="-122"/>
            </a:endParaRPr>
          </a:p>
          <a:p>
            <a:pPr indent="272743">
              <a:lnSpc>
                <a:spcPct val="130000"/>
              </a:lnSpc>
            </a:pPr>
            <a:r>
              <a:rPr lang="zh-CN" altLang="en-US" sz="2200" b="1" dirty="0" smtClean="0">
                <a:latin typeface="微软雅黑" panose="020B0503020204020204" pitchFamily="34" charset="-122"/>
                <a:ea typeface="微软雅黑" panose="020B0503020204020204" pitchFamily="34" charset="-122"/>
              </a:rPr>
              <a:t>如：该</a:t>
            </a:r>
            <a:r>
              <a:rPr lang="zh-CN" altLang="en-US" sz="2200" b="1" dirty="0">
                <a:latin typeface="微软雅黑" panose="020B0503020204020204" pitchFamily="34" charset="-122"/>
                <a:ea typeface="微软雅黑" panose="020B0503020204020204" pitchFamily="34" charset="-122"/>
              </a:rPr>
              <a:t>电路实现了或非门的功能。</a:t>
            </a:r>
            <a:endParaRPr lang="en-US" altLang="zh-CN" sz="2200" b="1" dirty="0">
              <a:latin typeface="微软雅黑" panose="020B0503020204020204" pitchFamily="34" charset="-122"/>
              <a:ea typeface="微软雅黑" panose="020B0503020204020204" pitchFamily="34" charset="-122"/>
            </a:endParaRPr>
          </a:p>
          <a:p>
            <a:pPr indent="272743">
              <a:lnSpc>
                <a:spcPct val="130000"/>
              </a:lnSpc>
            </a:pPr>
            <a:r>
              <a:rPr lang="zh-CN" altLang="en-US" sz="2200" b="1" dirty="0">
                <a:latin typeface="微软雅黑" panose="020B0503020204020204" pitchFamily="34" charset="-122"/>
                <a:ea typeface="微软雅黑" panose="020B0503020204020204" pitchFamily="34" charset="-122"/>
              </a:rPr>
              <a:t>（</a:t>
            </a:r>
            <a:r>
              <a:rPr lang="en-US" altLang="zh-CN" sz="2200" b="1" dirty="0">
                <a:latin typeface="微软雅黑" panose="020B0503020204020204" pitchFamily="34" charset="-122"/>
                <a:ea typeface="微软雅黑" panose="020B0503020204020204" pitchFamily="34" charset="-122"/>
              </a:rPr>
              <a:t>4</a:t>
            </a:r>
            <a:r>
              <a:rPr lang="zh-CN" altLang="en-US" sz="2200" b="1" dirty="0" smtClean="0">
                <a:latin typeface="微软雅黑" panose="020B0503020204020204" pitchFamily="34" charset="-122"/>
                <a:ea typeface="微软雅黑" panose="020B0503020204020204" pitchFamily="34" charset="-122"/>
              </a:rPr>
              <a:t>）分析</a:t>
            </a:r>
            <a:r>
              <a:rPr lang="zh-CN" altLang="en-US" sz="2200" b="1" dirty="0">
                <a:latin typeface="微软雅黑" panose="020B0503020204020204" pitchFamily="34" charset="-122"/>
                <a:ea typeface="微软雅黑" panose="020B0503020204020204" pitchFamily="34" charset="-122"/>
              </a:rPr>
              <a:t>电路可能存在的问题</a:t>
            </a:r>
            <a:endParaRPr lang="en-US" altLang="zh-CN" sz="2200" b="1" dirty="0">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实例</a:t>
            </a:r>
            <a:r>
              <a:rPr lang="en-US" altLang="zh-CN" sz="2400" b="1" dirty="0">
                <a:solidFill>
                  <a:srgbClr val="FF0000"/>
                </a:solidFill>
                <a:latin typeface="微软雅黑" panose="020B0503020204020204" pitchFamily="34" charset="-122"/>
                <a:ea typeface="微软雅黑" panose="020B0503020204020204" pitchFamily="34" charset="-122"/>
              </a:rPr>
              <a:t>1】</a:t>
            </a:r>
            <a:r>
              <a:rPr lang="zh-CN" altLang="en-US" sz="2400" b="1" dirty="0">
                <a:solidFill>
                  <a:srgbClr val="FF0000"/>
                </a:solidFill>
                <a:latin typeface="微软雅黑" panose="020B0503020204020204" pitchFamily="34" charset="-122"/>
                <a:ea typeface="微软雅黑" panose="020B0503020204020204" pitchFamily="34" charset="-122"/>
              </a:rPr>
              <a:t>分析如图所示电路，要求：</a:t>
            </a:r>
            <a:endParaRPr lang="en-US" altLang="zh-CN" sz="2400" b="1" dirty="0">
              <a:solidFill>
                <a:srgbClr val="FF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t>（</a:t>
            </a:r>
            <a:r>
              <a:rPr lang="en-US" altLang="zh-CN" sz="2400" b="1" dirty="0"/>
              <a:t>1</a:t>
            </a:r>
            <a:r>
              <a:rPr lang="zh-CN" altLang="en-US" sz="2400" b="1" dirty="0"/>
              <a:t>）列出</a:t>
            </a:r>
            <a:r>
              <a:rPr lang="zh-CN" altLang="en-US" sz="2400" b="1" dirty="0" smtClean="0"/>
              <a:t>逻辑表达式（</a:t>
            </a:r>
            <a:r>
              <a:rPr lang="en-US" altLang="zh-CN" sz="2400" b="1" dirty="0"/>
              <a:t>2</a:t>
            </a:r>
            <a:r>
              <a:rPr lang="zh-CN" altLang="en-US" sz="2400" b="1" dirty="0"/>
              <a:t>）列真值表</a:t>
            </a:r>
            <a:endParaRPr lang="en-US" altLang="zh-CN" sz="2400" b="1" dirty="0"/>
          </a:p>
          <a:p>
            <a:pPr indent="272743">
              <a:lnSpc>
                <a:spcPct val="130000"/>
              </a:lnSpc>
            </a:pPr>
            <a:r>
              <a:rPr lang="zh-CN" altLang="en-US" sz="2400" b="1" dirty="0"/>
              <a:t>（</a:t>
            </a:r>
            <a:r>
              <a:rPr lang="en-US" altLang="zh-CN" sz="2400" b="1" dirty="0"/>
              <a:t>3</a:t>
            </a:r>
            <a:r>
              <a:rPr lang="zh-CN" altLang="en-US" sz="2400" b="1" dirty="0"/>
              <a:t>）分析逻辑功能</a:t>
            </a:r>
            <a:endParaRPr lang="en-US" altLang="zh-CN" sz="2400" b="1" dirty="0"/>
          </a:p>
          <a:p>
            <a:pPr indent="272743">
              <a:lnSpc>
                <a:spcPct val="130000"/>
              </a:lnSpc>
            </a:pPr>
            <a:r>
              <a:rPr lang="zh-CN" altLang="en-US" sz="2400" b="1" dirty="0"/>
              <a:t>（</a:t>
            </a:r>
            <a:r>
              <a:rPr lang="en-US" altLang="zh-CN" sz="2400" b="1" dirty="0"/>
              <a:t>4</a:t>
            </a:r>
            <a:r>
              <a:rPr lang="zh-CN" altLang="en-US" sz="2400" b="1" dirty="0"/>
              <a:t>）电路中使用了几个芯片，哪里不合理？说明原因。</a:t>
            </a:r>
          </a:p>
          <a:p>
            <a:pPr indent="272743">
              <a:lnSpc>
                <a:spcPct val="130000"/>
              </a:lnSpc>
            </a:pP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
        <p:nvSpPr>
          <p:cNvPr id="6" name="任意多边形 5"/>
          <p:cNvSpPr/>
          <p:nvPr/>
        </p:nvSpPr>
        <p:spPr>
          <a:xfrm>
            <a:off x="2823885" y="5253818"/>
            <a:ext cx="2295367" cy="56576"/>
          </a:xfrm>
          <a:custGeom>
            <a:avLst/>
            <a:gdLst>
              <a:gd name="connsiteX0" fmla="*/ 0 w 3323771"/>
              <a:gd name="connsiteY0" fmla="*/ 0 h 841829"/>
              <a:gd name="connsiteX1" fmla="*/ 682171 w 3323771"/>
              <a:gd name="connsiteY1" fmla="*/ 87086 h 841829"/>
              <a:gd name="connsiteX2" fmla="*/ 682171 w 3323771"/>
              <a:gd name="connsiteY2" fmla="*/ 87086 h 841829"/>
              <a:gd name="connsiteX3" fmla="*/ 3323771 w 3323771"/>
              <a:gd name="connsiteY3" fmla="*/ 841829 h 841829"/>
            </a:gdLst>
            <a:ahLst/>
            <a:cxnLst>
              <a:cxn ang="0">
                <a:pos x="connsiteX0" y="connsiteY0"/>
              </a:cxn>
              <a:cxn ang="0">
                <a:pos x="connsiteX1" y="connsiteY1"/>
              </a:cxn>
              <a:cxn ang="0">
                <a:pos x="connsiteX2" y="connsiteY2"/>
              </a:cxn>
              <a:cxn ang="0">
                <a:pos x="connsiteX3" y="connsiteY3"/>
              </a:cxn>
            </a:cxnLst>
            <a:rect l="l" t="t" r="r" b="b"/>
            <a:pathLst>
              <a:path w="3323771" h="841829">
                <a:moveTo>
                  <a:pt x="0" y="0"/>
                </a:moveTo>
                <a:lnTo>
                  <a:pt x="682171" y="87086"/>
                </a:lnTo>
                <a:lnTo>
                  <a:pt x="682171" y="87086"/>
                </a:lnTo>
                <a:lnTo>
                  <a:pt x="3323771" y="841829"/>
                </a:lnTo>
              </a:path>
            </a:pathLst>
          </a:custGeom>
          <a:ln w="76200" cmpd="dbl">
            <a:tailEnd type="stealth" w="lg" len="lg"/>
          </a:ln>
        </p:spPr>
        <p:style>
          <a:lnRef idx="1">
            <a:schemeClr val="accent1"/>
          </a:lnRef>
          <a:fillRef idx="0">
            <a:schemeClr val="accent1"/>
          </a:fillRef>
          <a:effectRef idx="0">
            <a:schemeClr val="accent1"/>
          </a:effectRef>
          <a:fontRef idx="minor">
            <a:schemeClr val="tx1"/>
          </a:fontRef>
        </p:style>
        <p:txBody>
          <a:bodyPr lIns="68603" tIns="34302" rIns="68603" bIns="34302" rtlCol="0" anchor="ctr"/>
          <a:lstStyle/>
          <a:p>
            <a:pPr algn="ctr"/>
            <a:endParaRPr lang="zh-CN" altLang="en-US"/>
          </a:p>
        </p:txBody>
      </p:sp>
      <p:pic>
        <p:nvPicPr>
          <p:cNvPr id="7" name="Picture 2"/>
          <p:cNvPicPr>
            <a:picLocks noChangeAspect="1" noChangeArrowheads="1"/>
          </p:cNvPicPr>
          <p:nvPr/>
        </p:nvPicPr>
        <p:blipFill>
          <a:blip r:embed="rId3" cstate="print"/>
          <a:srcRect/>
          <a:stretch>
            <a:fillRect/>
          </a:stretch>
        </p:blipFill>
        <p:spPr bwMode="auto">
          <a:xfrm>
            <a:off x="5438021" y="3212976"/>
            <a:ext cx="3651559" cy="3029300"/>
          </a:xfrm>
          <a:prstGeom prst="rect">
            <a:avLst/>
          </a:prstGeom>
          <a:noFill/>
          <a:ln w="9525">
            <a:noFill/>
            <a:miter lim="800000"/>
            <a:headEnd/>
            <a:tailEnd/>
          </a:ln>
          <a:effectLst/>
        </p:spPr>
      </p:pic>
    </p:spTree>
    <p:extLst>
      <p:ext uri="{BB962C8B-B14F-4D97-AF65-F5344CB8AC3E}">
        <p14:creationId xmlns:p14="http://schemas.microsoft.com/office/powerpoint/2010/main" val="3586196480"/>
      </p:ext>
    </p:extLst>
  </p:cSld>
  <p:clrMapOvr>
    <a:masterClrMapping/>
  </p:clrMapOvr>
  <p:transition spd="slow">
    <p:push/>
    <p:sndAc>
      <p:stSnd>
        <p:snd r:embed="rId2"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par>
                                <p:cTn id="8" presetID="8"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amond(in)">
                                      <p:cBhvr>
                                        <p:cTn id="1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8"/>
          <p:cNvSpPr txBox="1"/>
          <p:nvPr/>
        </p:nvSpPr>
        <p:spPr>
          <a:xfrm>
            <a:off x="577638" y="360339"/>
            <a:ext cx="3833399" cy="300106"/>
          </a:xfrm>
          <a:prstGeom prst="rect">
            <a:avLst/>
          </a:prstGeom>
          <a:noFill/>
        </p:spPr>
        <p:txBody>
          <a:bodyPr wrap="square" lIns="68603" tIns="34302" rIns="68603" bIns="34302" rtlCol="0" anchor="ctr">
            <a:spAutoFit/>
          </a:bodyPr>
          <a:lstStyle/>
          <a:p>
            <a:r>
              <a:rPr lang="en-US" altLang="zh-CN" sz="1500" dirty="0">
                <a:solidFill>
                  <a:schemeClr val="bg1"/>
                </a:solidFill>
                <a:latin typeface="华康俪金黑W8(P)" panose="020B0800000000000000" pitchFamily="34" charset="-122"/>
                <a:ea typeface="华康俪金黑W8(P)" panose="020B0800000000000000" pitchFamily="34" charset="-122"/>
              </a:rPr>
              <a:t>1.2</a:t>
            </a:r>
            <a:r>
              <a:rPr lang="zh-CN" altLang="en-US" sz="1500" dirty="0">
                <a:solidFill>
                  <a:schemeClr val="bg1"/>
                </a:solidFill>
                <a:latin typeface="华康俪金黑W8(P)" panose="020B0800000000000000" pitchFamily="34" charset="-122"/>
                <a:ea typeface="华康俪金黑W8(P)" panose="020B0800000000000000" pitchFamily="34" charset="-122"/>
              </a:rPr>
              <a:t>组合逻辑电路分析</a:t>
            </a:r>
          </a:p>
        </p:txBody>
      </p:sp>
      <p:sp>
        <p:nvSpPr>
          <p:cNvPr id="28" name="TextBox 6"/>
          <p:cNvSpPr txBox="1"/>
          <p:nvPr/>
        </p:nvSpPr>
        <p:spPr>
          <a:xfrm>
            <a:off x="180857" y="857238"/>
            <a:ext cx="8782300" cy="4670534"/>
          </a:xfrm>
          <a:prstGeom prst="rect">
            <a:avLst/>
          </a:prstGeom>
          <a:noFill/>
        </p:spPr>
        <p:txBody>
          <a:bodyPr wrap="square" lIns="68603" tIns="34302" rIns="68603" bIns="34302" rtlCol="0">
            <a:spAutoFit/>
          </a:bodyPr>
          <a:lstStyle/>
          <a:p>
            <a:pPr indent="272743">
              <a:lnSpc>
                <a:spcPct val="130000"/>
              </a:lnSpc>
            </a:pPr>
            <a:r>
              <a:rPr lang="en-US" altLang="zh-CN" sz="2400" b="1" dirty="0">
                <a:solidFill>
                  <a:srgbClr val="C00000"/>
                </a:solidFill>
                <a:latin typeface="微软雅黑" panose="020B0503020204020204" pitchFamily="34" charset="-122"/>
                <a:ea typeface="微软雅黑" panose="020B0503020204020204" pitchFamily="34" charset="-122"/>
              </a:rPr>
              <a:t>4</a:t>
            </a:r>
            <a:r>
              <a:rPr lang="zh-CN" altLang="en-US" sz="2400" b="1" dirty="0">
                <a:solidFill>
                  <a:srgbClr val="C00000"/>
                </a:solidFill>
                <a:latin typeface="微软雅黑" panose="020B0503020204020204" pitchFamily="34" charset="-122"/>
                <a:ea typeface="微软雅黑" panose="020B0503020204020204" pitchFamily="34" charset="-122"/>
              </a:rPr>
              <a:t>）电路分析举例，写出详细的分析步骤，符合逻辑性的</a:t>
            </a:r>
            <a:endParaRPr lang="en-US" altLang="zh-CN" sz="2400" b="1" dirty="0">
              <a:solidFill>
                <a:srgbClr val="C00000"/>
              </a:solidFill>
              <a:latin typeface="微软雅黑" panose="020B0503020204020204" pitchFamily="34" charset="-122"/>
              <a:ea typeface="微软雅黑" panose="020B0503020204020204" pitchFamily="34" charset="-122"/>
            </a:endParaRPr>
          </a:p>
          <a:p>
            <a:pPr indent="272743">
              <a:lnSpc>
                <a:spcPct val="130000"/>
              </a:lnSpc>
            </a:pP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实例</a:t>
            </a:r>
            <a:r>
              <a:rPr lang="en-US" altLang="zh-CN" sz="2400" b="1" dirty="0">
                <a:solidFill>
                  <a:srgbClr val="FF0000"/>
                </a:solidFill>
                <a:latin typeface="微软雅黑" panose="020B0503020204020204" pitchFamily="34" charset="-122"/>
                <a:ea typeface="微软雅黑" panose="020B0503020204020204" pitchFamily="34" charset="-122"/>
              </a:rPr>
              <a:t>2】</a:t>
            </a:r>
            <a:r>
              <a:rPr lang="zh-CN" altLang="en-US" sz="2400" b="1" dirty="0">
                <a:solidFill>
                  <a:srgbClr val="FF0000"/>
                </a:solidFill>
                <a:latin typeface="微软雅黑" panose="020B0503020204020204" pitchFamily="34" charset="-122"/>
                <a:ea typeface="微软雅黑" panose="020B0503020204020204" pitchFamily="34" charset="-122"/>
              </a:rPr>
              <a:t>分析如图所示逻辑电路功能</a:t>
            </a:r>
            <a:endParaRPr lang="en-US" altLang="zh-CN" sz="2400" b="1" dirty="0">
              <a:solidFill>
                <a:srgbClr val="FF0000"/>
              </a:solidFill>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）列逻辑表达式并化简</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）列真值表</a:t>
            </a: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）分析逻辑</a:t>
            </a:r>
            <a:r>
              <a:rPr lang="zh-CN" altLang="en-US" sz="2400" b="1" dirty="0" smtClean="0">
                <a:latin typeface="微软雅黑" panose="020B0503020204020204" pitchFamily="34" charset="-122"/>
                <a:ea typeface="微软雅黑" panose="020B0503020204020204" pitchFamily="34" charset="-122"/>
              </a:rPr>
              <a:t>功能</a:t>
            </a:r>
            <a:endParaRPr lang="en-US" altLang="zh-CN" sz="2400" b="1" dirty="0" smtClean="0">
              <a:latin typeface="微软雅黑" panose="020B0503020204020204" pitchFamily="34" charset="-122"/>
              <a:ea typeface="微软雅黑" panose="020B0503020204020204" pitchFamily="34" charset="-122"/>
            </a:endParaRPr>
          </a:p>
          <a:p>
            <a:pPr indent="272743">
              <a:lnSpc>
                <a:spcPct val="130000"/>
              </a:lnSpc>
            </a:pPr>
            <a:endParaRPr lang="en-US" altLang="zh-CN" sz="2400" b="1" dirty="0">
              <a:latin typeface="微软雅黑" panose="020B0503020204020204" pitchFamily="34" charset="-122"/>
              <a:ea typeface="微软雅黑" panose="020B0503020204020204" pitchFamily="34" charset="-122"/>
            </a:endParaRPr>
          </a:p>
          <a:p>
            <a:pPr indent="272743">
              <a:lnSpc>
                <a:spcPct val="130000"/>
              </a:lnSpc>
            </a:pPr>
            <a:r>
              <a:rPr lang="zh-CN" altLang="en-US" sz="2400" b="1" dirty="0" smtClean="0">
                <a:solidFill>
                  <a:srgbClr val="FF0000"/>
                </a:solidFill>
                <a:latin typeface="微软雅黑" panose="020B0503020204020204" pitchFamily="34" charset="-122"/>
                <a:ea typeface="微软雅黑" panose="020B0503020204020204" pitchFamily="34" charset="-122"/>
              </a:rPr>
              <a:t>作业：课后题</a:t>
            </a:r>
            <a:r>
              <a:rPr lang="en-US" altLang="zh-CN" sz="2400" b="1" dirty="0" smtClean="0">
                <a:solidFill>
                  <a:srgbClr val="FF0000"/>
                </a:solidFill>
                <a:latin typeface="微软雅黑" panose="020B0503020204020204" pitchFamily="34" charset="-122"/>
                <a:ea typeface="微软雅黑" panose="020B0503020204020204" pitchFamily="34" charset="-122"/>
              </a:rPr>
              <a:t>3-4</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3-5</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3-6</a:t>
            </a:r>
            <a:r>
              <a:rPr lang="zh-CN" altLang="en-US" sz="2400" b="1" dirty="0" smtClean="0">
                <a:solidFill>
                  <a:srgbClr val="FF0000"/>
                </a:solidFill>
                <a:latin typeface="微软雅黑" panose="020B0503020204020204" pitchFamily="34" charset="-122"/>
                <a:ea typeface="微软雅黑" panose="020B0503020204020204" pitchFamily="34" charset="-122"/>
              </a:rPr>
              <a:t>；</a:t>
            </a:r>
            <a:r>
              <a:rPr lang="en-US" altLang="zh-CN" sz="2400" b="1" dirty="0" smtClean="0">
                <a:solidFill>
                  <a:srgbClr val="FF0000"/>
                </a:solidFill>
                <a:latin typeface="微软雅黑" panose="020B0503020204020204" pitchFamily="34" charset="-122"/>
                <a:ea typeface="微软雅黑" panose="020B0503020204020204" pitchFamily="34" charset="-122"/>
              </a:rPr>
              <a:t>3-7</a:t>
            </a:r>
            <a:endParaRPr lang="en-US" altLang="zh-CN" sz="2400" b="1" dirty="0">
              <a:solidFill>
                <a:srgbClr val="FF0000"/>
              </a:solidFill>
              <a:latin typeface="微软雅黑" panose="020B0503020204020204" pitchFamily="34" charset="-122"/>
              <a:ea typeface="微软雅黑" panose="020B0503020204020204" pitchFamily="34" charset="-122"/>
            </a:endParaRPr>
          </a:p>
          <a:p>
            <a:pPr indent="272743">
              <a:lnSpc>
                <a:spcPct val="130000"/>
              </a:lnSpc>
            </a:pPr>
            <a:endParaRPr lang="en-US" altLang="zh-CN" b="1" dirty="0">
              <a:latin typeface="微软雅黑" panose="020B0503020204020204" pitchFamily="34" charset="-122"/>
              <a:ea typeface="微软雅黑" panose="020B0503020204020204" pitchFamily="34" charset="-122"/>
            </a:endParaRPr>
          </a:p>
        </p:txBody>
      </p:sp>
      <p:sp>
        <p:nvSpPr>
          <p:cNvPr id="18436" name="Rectangle 4"/>
          <p:cNvSpPr>
            <a:spLocks noChangeArrowheads="1"/>
          </p:cNvSpPr>
          <p:nvPr/>
        </p:nvSpPr>
        <p:spPr bwMode="auto">
          <a:xfrm>
            <a:off x="10" y="10228"/>
            <a:ext cx="138611" cy="284718"/>
          </a:xfrm>
          <a:prstGeom prst="rect">
            <a:avLst/>
          </a:prstGeom>
          <a:noFill/>
          <a:ln w="9525">
            <a:noFill/>
            <a:miter lim="800000"/>
            <a:headEnd/>
            <a:tailEnd/>
          </a:ln>
          <a:effectLst/>
        </p:spPr>
        <p:txBody>
          <a:bodyPr vert="horz" wrap="none" lIns="68603" tIns="34302" rIns="68603" bIns="34302" numCol="1" anchor="ctr" anchorCtr="0" compatLnSpc="1">
            <a:prstTxWarp prst="textNoShape">
              <a:avLst/>
            </a:prstTxWarp>
            <a:spAutoFit/>
          </a:bodyPr>
          <a:lstStyle/>
          <a:p>
            <a:endParaRPr lang="zh-CN" altLang="en-US"/>
          </a:p>
        </p:txBody>
      </p:sp>
      <p:graphicFrame>
        <p:nvGraphicFramePr>
          <p:cNvPr id="18435" name="Object 3"/>
          <p:cNvGraphicFramePr>
            <a:graphicFrameLocks noChangeAspect="1"/>
          </p:cNvGraphicFramePr>
          <p:nvPr>
            <p:extLst>
              <p:ext uri="{D42A27DB-BD31-4B8C-83A1-F6EECF244321}">
                <p14:modId xmlns:p14="http://schemas.microsoft.com/office/powerpoint/2010/main" val="2203071039"/>
              </p:ext>
            </p:extLst>
          </p:nvPr>
        </p:nvGraphicFramePr>
        <p:xfrm>
          <a:off x="5076056" y="2564904"/>
          <a:ext cx="3534341" cy="3500463"/>
        </p:xfrm>
        <a:graphic>
          <a:graphicData uri="http://schemas.openxmlformats.org/presentationml/2006/ole">
            <mc:AlternateContent xmlns:mc="http://schemas.openxmlformats.org/markup-compatibility/2006">
              <mc:Choice xmlns:v="urn:schemas-microsoft-com:vml" Requires="v">
                <p:oleObj spid="_x0000_s18457" name="Visio" r:id="rId4" imgW="2386800" imgH="1522562" progId="Visio.Drawing.11">
                  <p:embed/>
                </p:oleObj>
              </mc:Choice>
              <mc:Fallback>
                <p:oleObj name="Visio" r:id="rId4" imgW="2386800" imgH="1522562" progId="Visio.Drawing.11">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056" y="2564904"/>
                        <a:ext cx="3534341" cy="350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任意多边形 7"/>
          <p:cNvSpPr/>
          <p:nvPr/>
        </p:nvSpPr>
        <p:spPr>
          <a:xfrm>
            <a:off x="1919576" y="1166033"/>
            <a:ext cx="2469770" cy="476505"/>
          </a:xfrm>
          <a:custGeom>
            <a:avLst/>
            <a:gdLst>
              <a:gd name="connsiteX0" fmla="*/ 0 w 3294743"/>
              <a:gd name="connsiteY0" fmla="*/ 137886 h 486229"/>
              <a:gd name="connsiteX1" fmla="*/ 464458 w 3294743"/>
              <a:gd name="connsiteY1" fmla="*/ 7257 h 486229"/>
              <a:gd name="connsiteX2" fmla="*/ 2583543 w 3294743"/>
              <a:gd name="connsiteY2" fmla="*/ 94343 h 486229"/>
              <a:gd name="connsiteX3" fmla="*/ 3294743 w 3294743"/>
              <a:gd name="connsiteY3" fmla="*/ 486229 h 486229"/>
            </a:gdLst>
            <a:ahLst/>
            <a:cxnLst>
              <a:cxn ang="0">
                <a:pos x="connsiteX0" y="connsiteY0"/>
              </a:cxn>
              <a:cxn ang="0">
                <a:pos x="connsiteX1" y="connsiteY1"/>
              </a:cxn>
              <a:cxn ang="0">
                <a:pos x="connsiteX2" y="connsiteY2"/>
              </a:cxn>
              <a:cxn ang="0">
                <a:pos x="connsiteX3" y="connsiteY3"/>
              </a:cxn>
            </a:cxnLst>
            <a:rect l="l" t="t" r="r" b="b"/>
            <a:pathLst>
              <a:path w="3294743" h="486229">
                <a:moveTo>
                  <a:pt x="0" y="137886"/>
                </a:moveTo>
                <a:cubicBezTo>
                  <a:pt x="16934" y="76200"/>
                  <a:pt x="33868" y="14514"/>
                  <a:pt x="464458" y="7257"/>
                </a:cubicBezTo>
                <a:cubicBezTo>
                  <a:pt x="895048" y="0"/>
                  <a:pt x="2111829" y="14514"/>
                  <a:pt x="2583543" y="94343"/>
                </a:cubicBezTo>
                <a:cubicBezTo>
                  <a:pt x="3055257" y="174172"/>
                  <a:pt x="3175000" y="330200"/>
                  <a:pt x="3294743" y="486229"/>
                </a:cubicBezTo>
              </a:path>
            </a:pathLst>
          </a:custGeom>
          <a:ln w="76200" cmpd="dbl">
            <a:tailEnd type="stealth" w="lg" len="lg"/>
          </a:ln>
        </p:spPr>
        <p:style>
          <a:lnRef idx="1">
            <a:schemeClr val="accent1"/>
          </a:lnRef>
          <a:fillRef idx="0">
            <a:schemeClr val="accent1"/>
          </a:fillRef>
          <a:effectRef idx="0">
            <a:schemeClr val="accent1"/>
          </a:effectRef>
          <a:fontRef idx="minor">
            <a:schemeClr val="tx1"/>
          </a:fontRef>
        </p:style>
        <p:txBody>
          <a:bodyPr lIns="68603" tIns="34302" rIns="68603" bIns="34302" rtlCol="0" anchor="ctr"/>
          <a:lstStyle/>
          <a:p>
            <a:pPr algn="ctr"/>
            <a:endParaRPr lang="zh-CN" altLang="en-US"/>
          </a:p>
        </p:txBody>
      </p:sp>
    </p:spTree>
    <p:extLst>
      <p:ext uri="{BB962C8B-B14F-4D97-AF65-F5344CB8AC3E}">
        <p14:creationId xmlns:p14="http://schemas.microsoft.com/office/powerpoint/2010/main" val="3586196480"/>
      </p:ext>
    </p:extLst>
  </p:cSld>
  <p:clrMapOvr>
    <a:masterClrMapping/>
  </p:clrMapOvr>
  <p:transition spd="slow">
    <p:push/>
    <p:sndAc>
      <p:stSnd>
        <p:snd r:embed="rId3" name="chimes.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par>
                                <p:cTn id="8" presetID="8" presetClass="entr" presetSubtype="16" fill="hold" nodeType="withEffect">
                                  <p:stCondLst>
                                    <p:cond delay="0"/>
                                  </p:stCondLst>
                                  <p:childTnLst>
                                    <p:set>
                                      <p:cBhvr>
                                        <p:cTn id="9" dur="1" fill="hold">
                                          <p:stCondLst>
                                            <p:cond delay="0"/>
                                          </p:stCondLst>
                                        </p:cTn>
                                        <p:tgtEl>
                                          <p:spTgt spid="18435"/>
                                        </p:tgtEl>
                                        <p:attrNameLst>
                                          <p:attrName>style.visibility</p:attrName>
                                        </p:attrNameLst>
                                      </p:cBhvr>
                                      <p:to>
                                        <p:strVal val="visible"/>
                                      </p:to>
                                    </p:set>
                                    <p:animEffect transition="in" filter="diamond(in)">
                                      <p:cBhvr>
                                        <p:cTn id="10" dur="2000"/>
                                        <p:tgtEl>
                                          <p:spTgt spid="18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8218</TotalTime>
  <Words>8003</Words>
  <Application>Microsoft Office PowerPoint</Application>
  <PresentationFormat>全屏显示(4:3)</PresentationFormat>
  <Paragraphs>903</Paragraphs>
  <Slides>53</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6</vt:i4>
      </vt:variant>
      <vt:variant>
        <vt:lpstr>幻灯片标题</vt:lpstr>
      </vt:variant>
      <vt:variant>
        <vt:i4>53</vt:i4>
      </vt:variant>
    </vt:vector>
  </HeadingPairs>
  <TitlesOfParts>
    <vt:vector size="74" baseType="lpstr">
      <vt:lpstr>Adobe 宋体 Std L</vt:lpstr>
      <vt:lpstr>Arial Unicode MS</vt:lpstr>
      <vt:lpstr>Microsoft YaHei UI</vt:lpstr>
      <vt:lpstr>黑体</vt:lpstr>
      <vt:lpstr>华康俪金黑W8(P)</vt:lpstr>
      <vt:lpstr>经典繁仿黑</vt:lpstr>
      <vt:lpstr>宋体</vt:lpstr>
      <vt:lpstr>微软雅黑</vt:lpstr>
      <vt:lpstr>Agency FB</vt:lpstr>
      <vt:lpstr>Arial</vt:lpstr>
      <vt:lpstr>Calibri</vt:lpstr>
      <vt:lpstr>Impact</vt:lpstr>
      <vt:lpstr>Times New Roman</vt:lpstr>
      <vt:lpstr>Wingdings</vt:lpstr>
      <vt:lpstr>Office 主题</vt:lpstr>
      <vt:lpstr>公式</vt:lpstr>
      <vt:lpstr>Visio</vt:lpstr>
      <vt:lpstr>Equation</vt:lpstr>
      <vt:lpstr>Microsoft Visio 2003-2010 绘图</vt:lpstr>
      <vt:lpstr>文档</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JSSM</cp:lastModifiedBy>
  <cp:revision>1968</cp:revision>
  <dcterms:modified xsi:type="dcterms:W3CDTF">2022-04-14T16:02:20Z</dcterms:modified>
</cp:coreProperties>
</file>