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54"/>
  </p:notesMasterIdLst>
  <p:handoutMasterIdLst>
    <p:handoutMasterId r:id="rId55"/>
  </p:handoutMasterIdLst>
  <p:sldIdLst>
    <p:sldId id="325" r:id="rId3"/>
    <p:sldId id="328" r:id="rId4"/>
    <p:sldId id="309" r:id="rId5"/>
    <p:sldId id="519" r:id="rId6"/>
    <p:sldId id="523" r:id="rId7"/>
    <p:sldId id="525" r:id="rId8"/>
    <p:sldId id="526" r:id="rId9"/>
    <p:sldId id="527" r:id="rId10"/>
    <p:sldId id="528" r:id="rId11"/>
    <p:sldId id="529" r:id="rId12"/>
    <p:sldId id="530" r:id="rId13"/>
    <p:sldId id="352" r:id="rId14"/>
    <p:sldId id="531" r:id="rId15"/>
    <p:sldId id="532" r:id="rId16"/>
    <p:sldId id="534" r:id="rId17"/>
    <p:sldId id="533" r:id="rId18"/>
    <p:sldId id="535" r:id="rId19"/>
    <p:sldId id="536" r:id="rId20"/>
    <p:sldId id="537" r:id="rId21"/>
    <p:sldId id="538" r:id="rId22"/>
    <p:sldId id="353" r:id="rId23"/>
    <p:sldId id="589" r:id="rId24"/>
    <p:sldId id="540" r:id="rId25"/>
    <p:sldId id="542" r:id="rId26"/>
    <p:sldId id="543" r:id="rId27"/>
    <p:sldId id="558" r:id="rId28"/>
    <p:sldId id="560" r:id="rId29"/>
    <p:sldId id="561" r:id="rId30"/>
    <p:sldId id="563" r:id="rId31"/>
    <p:sldId id="565" r:id="rId32"/>
    <p:sldId id="566" r:id="rId33"/>
    <p:sldId id="567" r:id="rId34"/>
    <p:sldId id="568" r:id="rId35"/>
    <p:sldId id="569" r:id="rId36"/>
    <p:sldId id="571" r:id="rId37"/>
    <p:sldId id="590" r:id="rId38"/>
    <p:sldId id="591" r:id="rId39"/>
    <p:sldId id="592" r:id="rId40"/>
    <p:sldId id="593" r:id="rId41"/>
    <p:sldId id="577" r:id="rId42"/>
    <p:sldId id="578" r:id="rId43"/>
    <p:sldId id="579" r:id="rId44"/>
    <p:sldId id="580" r:id="rId45"/>
    <p:sldId id="581" r:id="rId46"/>
    <p:sldId id="582" r:id="rId47"/>
    <p:sldId id="583" r:id="rId48"/>
    <p:sldId id="585" r:id="rId49"/>
    <p:sldId id="594" r:id="rId50"/>
    <p:sldId id="587" r:id="rId51"/>
    <p:sldId id="588" r:id="rId52"/>
    <p:sldId id="407" r:id="rId53"/>
  </p:sldIdLst>
  <p:sldSz cx="12190413" cy="6859588"/>
  <p:notesSz cx="6858000" cy="9144000"/>
  <p:custDataLst>
    <p:tags r:id="rId56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27">
          <p15:clr>
            <a:srgbClr val="A4A3A4"/>
          </p15:clr>
        </p15:guide>
        <p15:guide id="3" pos="65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2">
          <p15:clr>
            <a:srgbClr val="A4A3A4"/>
          </p15:clr>
        </p15:guide>
        <p15:guide id="2" pos="219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  <p:cmAuthor id="2" name="LD" initials="L" lastIdx="2" clrIdx="1"/>
  <p:cmAuthor id="3" name="Lv0593" initials="L" lastIdx="15" clrIdx="2"/>
  <p:cmAuthor id="4" name="Windows 用户" initials="W用" lastIdx="8" clrIdx="3">
    <p:extLst>
      <p:ext uri="{19B8F6BF-5375-455C-9EA6-DF929625EA0E}">
        <p15:presenceInfo xmlns:p15="http://schemas.microsoft.com/office/powerpoint/2012/main" userId="18339b50b06c86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75CC"/>
    <a:srgbClr val="005DA2"/>
    <a:srgbClr val="EC8F14"/>
    <a:srgbClr val="B94F47"/>
    <a:srgbClr val="FF9966"/>
    <a:srgbClr val="FAFAFA"/>
    <a:srgbClr val="F2F2F2"/>
    <a:srgbClr val="1369B2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17" autoAdjust="0"/>
    <p:restoredTop sz="94660" autoAdjust="0"/>
  </p:normalViewPr>
  <p:slideViewPr>
    <p:cSldViewPr>
      <p:cViewPr varScale="1">
        <p:scale>
          <a:sx n="82" d="100"/>
          <a:sy n="82" d="100"/>
        </p:scale>
        <p:origin x="78" y="180"/>
      </p:cViewPr>
      <p:guideLst>
        <p:guide orient="horz" pos="2222"/>
        <p:guide pos="227"/>
        <p:guide pos="6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62"/>
        <p:guide pos="2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4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4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35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90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3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61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4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95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7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79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98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06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41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74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7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3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96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0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17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6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652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6717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14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24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14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6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687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27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24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973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548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757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62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078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35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438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0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0726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52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1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7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2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5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50790" y="2390987"/>
            <a:ext cx="770610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14-1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  认识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Flask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6654" y="1598729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59514" y="1586966"/>
            <a:ext cx="1637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内置开发服务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器和调试器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4177" y="1598729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94177" y="1701268"/>
            <a:ext cx="1637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939" y="1600780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218037" y="1600780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07875" y="1586967"/>
            <a:ext cx="1637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完全兼容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 1.0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7898" y="1049834"/>
            <a:ext cx="7286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之所以如此受欢迎，离不开其自身具备的几个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9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09" y="2378159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/>
          <p:cNvSpPr/>
          <p:nvPr/>
        </p:nvSpPr>
        <p:spPr>
          <a:xfrm>
            <a:off x="3501734" y="2866210"/>
            <a:ext cx="73046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自带的单元测试框架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unittest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无缝衔接的测试接口，即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1800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test_client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，通过该函数测试程序可以模拟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访问客户端，调用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路由绑定的视图函数，并且获取视图函数的返回值进行自定义的验证。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57843" y="1599461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667266" y="1679034"/>
            <a:ext cx="1637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极强的定制型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24773" y="1573301"/>
            <a:ext cx="158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94984" y="1600780"/>
            <a:ext cx="1765379" cy="543632"/>
          </a:xfrm>
          <a:prstGeom prst="rect">
            <a:avLst/>
          </a:prstGeom>
          <a:solidFill>
            <a:srgbClr val="007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955812" y="1710076"/>
            <a:ext cx="1869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无缝衔接单元测试</a:t>
            </a:r>
          </a:p>
        </p:txBody>
      </p:sp>
    </p:spTree>
    <p:extLst>
      <p:ext uri="{BB962C8B-B14F-4D97-AF65-F5344CB8AC3E}">
        <p14:creationId xmlns:p14="http://schemas.microsoft.com/office/powerpoint/2010/main" val="209342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搭建</a:t>
            </a:r>
            <a:r>
              <a:rPr lang="en-US" altLang="zh-CN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Flask</a:t>
            </a:r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开发环境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16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518866"/>
            <a:ext cx="3715858" cy="40061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99062" y="2565698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在实际开发Flask程序时，程序的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不同版本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依赖不同的环境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，这时需要在系统中安装多个版本的Python解释器或依赖包，如果直接在物理环境中进行配置，那么多个版本的Python解释器之间可能会产生干扰。为了解决这个问题，我们需要使用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virtualenv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创建虚拟环境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隔离不同版本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Python解释器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4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创建隔离的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环境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6337" y="1368402"/>
            <a:ext cx="10077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virtualenv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工具之前，我们需要先在计算机中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virtualenv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virtualenv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工具可通过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命令在线安装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，具体命令如下所示。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136337" y="2834225"/>
            <a:ext cx="10077763" cy="595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 install virtualenv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8662" y="4078018"/>
            <a:ext cx="10015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一台计算机中可以创建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多个虚拟环境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，我们可以将不同版本的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解释器安装到不同的虚拟环境中。</a:t>
            </a:r>
            <a:endParaRPr lang="zh-CN" altLang="en-US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创建隔离的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环境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57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6337" y="2126612"/>
            <a:ext cx="100777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创建虚拟环境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的命令格式如下所示。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136337" y="2715954"/>
            <a:ext cx="10077763" cy="1092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virtualenv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虚拟环境名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virtualenv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–p Python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解释器的路径 虚拟环境名</a:t>
            </a:r>
          </a:p>
        </p:txBody>
      </p:sp>
      <p:sp>
        <p:nvSpPr>
          <p:cNvPr id="3" name="矩形 2"/>
          <p:cNvSpPr/>
          <p:nvPr/>
        </p:nvSpPr>
        <p:spPr>
          <a:xfrm>
            <a:off x="1136337" y="4084105"/>
            <a:ext cx="1007776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个命令创建虚拟环境，则虚拟环境中使用的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系统环境变量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设置的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决定的；若通过第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个命令创建虚拟环境，则虚拟环境中使用的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版本是由用户显式指定的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解释器决定的。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45026" y="1125538"/>
            <a:ext cx="2529899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创建虚拟环境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创建隔离的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环境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93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015086" y="4062691"/>
            <a:ext cx="6127006" cy="663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E:\env_space&gt;virtualenv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flask_env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5026" y="1125538"/>
            <a:ext cx="2529899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创建虚拟环境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4" y="2059612"/>
            <a:ext cx="3715858" cy="40061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43078" y="2709714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例如，在E:\env_space目录下通过第1个命令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创建虚拟环境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flask_env，具体命令如下所示。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创建隔离的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环境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05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6337" y="2126612"/>
            <a:ext cx="10077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若希望使用虚拟环境，需要执行虚拟环境目录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Scripts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activate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。例如，使用刚刚创建的虚拟环境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flask_env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，具体命令如下所示。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136337" y="3162487"/>
            <a:ext cx="10077763" cy="597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E:\env_space&gt;.\flask_env\Scripts\activate</a:t>
            </a:r>
            <a:endParaRPr lang="zh-CN" altLang="en-US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5026" y="1125538"/>
            <a:ext cx="2529899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使用虚拟环境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03184" y="4023310"/>
            <a:ext cx="1011091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上述命令执行后，会工作在虚拟环境flask_env下，并在提示符前面显示虚拟环境的名称flask_env，具体如下所示。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150191" y="5059185"/>
            <a:ext cx="10077763" cy="530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(flask_env) E:\env_space&gt;</a:t>
            </a:r>
            <a:endParaRPr lang="zh-CN" altLang="en-US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创建隔离的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环境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77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创建隔离的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环境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36337" y="2126612"/>
            <a:ext cx="10077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deactivate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当前工作的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虚拟环境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。例如，使用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deactivate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命令退出虚拟环境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flask_env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，具体命令如下所示。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136337" y="3162487"/>
            <a:ext cx="10077763" cy="1125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(flask_env) E:\env_space&gt;deactivate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E:\env_space&gt;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45026" y="1125538"/>
            <a:ext cx="2529899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退出虚拟环境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7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92279" y="2649451"/>
            <a:ext cx="5690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项目可能会依赖不同的虚拟环境，若要在新计算机中运行项目，就需要重复为该项目配置一套相同的虚拟环境，为了区分和记录每个项目的依赖包及其版本，以便在新计算机中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复现项目的虚拟环境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，我们可以通过一个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requirement.txt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记录项目的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所有依赖包及其版本号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，以便在新计算机中实现一键安装的效果。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需要说明的是，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requirement.txt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的名称是开发者之间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约定俗成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的，也可以进行重新命名。</a:t>
            </a:r>
          </a:p>
        </p:txBody>
      </p:sp>
      <p:sp>
        <p:nvSpPr>
          <p:cNvPr id="16" name="文本框 25"/>
          <p:cNvSpPr txBox="1"/>
          <p:nvPr/>
        </p:nvSpPr>
        <p:spPr>
          <a:xfrm>
            <a:off x="2614872" y="1537669"/>
            <a:ext cx="189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requirement.txt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4" y="2059612"/>
            <a:ext cx="3715858" cy="400615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27" y="1125538"/>
            <a:ext cx="702802" cy="80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2422567" y="1235397"/>
            <a:ext cx="237649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614872" y="1334434"/>
            <a:ext cx="189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requirement.txt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71070" y="1235397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58799" y="1235397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4617" y="2061642"/>
            <a:ext cx="1018207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requirement.txt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文件的使用一般分为以下两步。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27" y="1125538"/>
            <a:ext cx="702802" cy="80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2422567" y="1235397"/>
            <a:ext cx="237649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25"/>
          <p:cNvSpPr txBox="1"/>
          <p:nvPr/>
        </p:nvSpPr>
        <p:spPr>
          <a:xfrm>
            <a:off x="2614872" y="1334434"/>
            <a:ext cx="189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requirement.txt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71070" y="1235397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58799" y="1235397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4617" y="2853730"/>
            <a:ext cx="10182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（1）通过pip命令将虚拟环境依赖的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扩展包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及其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版本号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记录到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requirement.txt文件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中，具体命令如下所示。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568927" y="3728137"/>
            <a:ext cx="10077763" cy="506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 freeze &gt; requirements.txt</a:t>
            </a:r>
          </a:p>
        </p:txBody>
      </p:sp>
      <p:sp>
        <p:nvSpPr>
          <p:cNvPr id="3" name="矩形 2"/>
          <p:cNvSpPr/>
          <p:nvPr/>
        </p:nvSpPr>
        <p:spPr>
          <a:xfrm>
            <a:off x="1464617" y="4306664"/>
            <a:ext cx="10182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（2）在新计算机中，通过pip命令根据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requirement.txt文件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依赖包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及其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版本号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安装相应版本的依赖包，具体命令如下所示。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568926" y="5253079"/>
            <a:ext cx="10077763" cy="506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 install -r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42418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9460" y="2333164"/>
            <a:ext cx="10151132" cy="33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Web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应用程序发展至今涵盖的技术持续扩大，这在一定程度上给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应用程序的开发者增加了开发难度。为了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引入了一些成熟的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应用程序框架，如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FastAPI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Tornado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等，开发者只需要按照框架的约定，在指定位置编写核心业务的逻辑代码即可。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Flask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作为目前比较流行的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应用程序框架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，自发布以来备受好评，在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开发领域占据一席之地。本章将围绕着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框架的入门知识进行讲解，使大家对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框架建立初步的认识。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安装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879092" y="3303286"/>
            <a:ext cx="6099175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Flask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的安装方式，能够独立在计算机上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安装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Flask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框架</a:t>
            </a:r>
            <a:endParaRPr lang="zh-CN" sz="2000" dirty="0">
              <a:solidFill>
                <a:srgbClr val="0075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3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安装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4" y="1511867"/>
            <a:ext cx="3715858" cy="40061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71070" y="2305985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若我们要开发Flask项目，还需要在虚拟环境中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。Flask是由Python编写的框架，也可以直接通过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pip命令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进行安装。例如，在虚拟环境flask_env中使用pip命令安装Flask 2.0.2，具体命令如下所示。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871070" y="4581922"/>
            <a:ext cx="5709642" cy="506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(flask_env) E:\env_space&gt;pip install flask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安装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1926" y="1197546"/>
            <a:ext cx="10557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安装了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依赖包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，分别是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Jinja2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MarkupSafe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Werkzeug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click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colorama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itsdangerous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39944"/>
              </p:ext>
            </p:extLst>
          </p:nvPr>
        </p:nvGraphicFramePr>
        <p:xfrm>
          <a:off x="1752361" y="2571219"/>
          <a:ext cx="9217025" cy="3425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800305787"/>
                    </a:ext>
                  </a:extLst>
                </a:gridCol>
                <a:gridCol w="5760641">
                  <a:extLst>
                    <a:ext uri="{9D8B030D-6E8A-4147-A177-3AD203B41FA5}">
                      <a16:colId xmlns:a16="http://schemas.microsoft.com/office/drawing/2014/main" val="2977062385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依赖包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版本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Jinja2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3.0.2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模板渲染引擎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MarkupSafe</a:t>
                      </a:r>
                      <a:endParaRPr lang="zh-CN" altLang="zh-CN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2.0.1</a:t>
                      </a:r>
                      <a:endParaRPr lang="zh-CN" altLang="zh-CN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字符转义工具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Werkzeug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2.0.2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WSGI</a:t>
                      </a:r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工具集，它封装了</a:t>
                      </a: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框架中的很多内容，包含请求、响应、</a:t>
                      </a: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WSGI</a:t>
                      </a:r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开发服务器、调试器和重载器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click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8.0.1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命令行工具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colorama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0.4.4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命令行彩色显示工具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itsdangerous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2.0.1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提供各种加密签名功能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安装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746196"/>
            <a:ext cx="3715858" cy="40061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87664" y="1485578"/>
            <a:ext cx="639211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为了验证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包是否安装成功，我们可以在命令行窗口中输入“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python”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进入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解释器，并在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解释器中尝试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导入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，具体如下所示。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871070" y="2925738"/>
            <a:ext cx="6408712" cy="2808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(flask_env) E:\env_space&gt;python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3.8.2 (tags/v3.8.2:7b3ab59, Feb 25 2020, 23:03:10) [MSC v.1916 64 bit (AMD64)] on win32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 "help", "copyright", "credits" or "license" for more information.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&gt;&gt;&gt; 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flask</a:t>
            </a:r>
          </a:p>
        </p:txBody>
      </p:sp>
    </p:spTree>
    <p:extLst>
      <p:ext uri="{BB962C8B-B14F-4D97-AF65-F5344CB8AC3E}">
        <p14:creationId xmlns:p14="http://schemas.microsoft.com/office/powerpoint/2010/main" val="40695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746196"/>
            <a:ext cx="3715858" cy="40061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71070" y="3079861"/>
            <a:ext cx="639211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PyCharm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是一款较多开发者使用的集成开发环境，它具有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语法高亮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Project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代码跳转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智能提示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单元测试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版本控制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等功能，可以实现程序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测试一体化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安装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PyCharm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45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安装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PyCharm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98806" y="2063387"/>
            <a:ext cx="635804" cy="3816424"/>
          </a:xfrm>
          <a:prstGeom prst="roundRect">
            <a:avLst/>
          </a:prstGeom>
          <a:solidFill>
            <a:srgbClr val="EC8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燕尾形 5"/>
          <p:cNvSpPr/>
          <p:nvPr/>
        </p:nvSpPr>
        <p:spPr>
          <a:xfrm rot="5400000">
            <a:off x="839672" y="2529694"/>
            <a:ext cx="558933" cy="6309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8806" y="3429794"/>
            <a:ext cx="610850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5400" i="1">
                <a:solidFill>
                  <a:schemeClr val="bg1"/>
                </a:solidFill>
                <a:latin typeface="MS Reference Sans Serif" panose="020B0604030504040204" pitchFamily="34" charset="0"/>
                <a:ea typeface="华文彩云" panose="020108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5400" i="1">
              <a:solidFill>
                <a:schemeClr val="bg1"/>
              </a:solidFill>
              <a:latin typeface="MS Reference Sans Serif" panose="020B0604030504040204" pitchFamily="34" charset="0"/>
              <a:ea typeface="华文彩云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2956" y="1169776"/>
            <a:ext cx="53907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打开浏览器，访问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PyCharm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官网的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下载页面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64" y="2054014"/>
            <a:ext cx="560573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8111430" y="1989634"/>
            <a:ext cx="31683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Professional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专业版本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，该版本支持Django、Flask、远程开发、数据库和SQL语句等更多的高级功能，且需要用户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付费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购买。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Community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社区版本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，该版本属于轻量级的Python开发工具，且是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免费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的。</a:t>
            </a:r>
          </a:p>
        </p:txBody>
      </p:sp>
      <p:sp>
        <p:nvSpPr>
          <p:cNvPr id="15" name="燕尾形 14"/>
          <p:cNvSpPr/>
          <p:nvPr/>
        </p:nvSpPr>
        <p:spPr>
          <a:xfrm rot="5400000">
            <a:off x="839672" y="4977966"/>
            <a:ext cx="558933" cy="6309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第一个</a:t>
            </a:r>
            <a:r>
              <a:rPr lang="en-US" altLang="zh-CN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Flask Web</a:t>
            </a:r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程序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29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03184" y="2804659"/>
            <a:ext cx="39839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first_pro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项目中创建一个名称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文件，并在该文件中编写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 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程序的代码，具体代码如下所示。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编写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Hello 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781701" y="1269554"/>
            <a:ext cx="4705993" cy="4824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实例化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定义视图函数，并为该函数注册路由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@app.route("/")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hello_flask():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"&lt;p&gt;Hello, Flask!&lt;/p&gt;"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"__main__":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#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启动开发服务器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app.run()</a:t>
            </a:r>
          </a:p>
        </p:txBody>
      </p:sp>
    </p:spTree>
    <p:extLst>
      <p:ext uri="{BB962C8B-B14F-4D97-AF65-F5344CB8AC3E}">
        <p14:creationId xmlns:p14="http://schemas.microsoft.com/office/powerpoint/2010/main" val="3918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0630" y="1197546"/>
            <a:ext cx="105851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在浏览器的地址栏中输入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http://127.0.0.1:5000/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，按下回车键后看到的页面效果如下图所示。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编写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Hello 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54" y="3141762"/>
            <a:ext cx="5831008" cy="163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0" y="1845618"/>
            <a:ext cx="3715858" cy="40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0630" y="1129372"/>
            <a:ext cx="105851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 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程序包含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个比较重要的部分，分别是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开发服务器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路由与视图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程序的基本结构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2960578"/>
            <a:ext cx="100888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Flask类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是flask包中的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核心类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，该类中封装了很多与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Flask程序相关的方法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，通过这些方法可以轻松地对Flask程序进行相应的操作。所有的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Flask程序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中必须要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Flask类的对象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，创建Flask类对象的方式非常简单，只需要调用构造方法即可。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10630" y="2063446"/>
            <a:ext cx="1944216" cy="648072"/>
            <a:chOff x="1115236" y="981522"/>
            <a:chExt cx="2732370" cy="648072"/>
          </a:xfrm>
        </p:grpSpPr>
        <p:sp>
          <p:nvSpPr>
            <p:cNvPr id="17" name="圆角矩形 16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</p:grpSp>
      <p:sp>
        <p:nvSpPr>
          <p:cNvPr id="19" name="椭圆 18"/>
          <p:cNvSpPr/>
          <p:nvPr/>
        </p:nvSpPr>
        <p:spPr>
          <a:xfrm>
            <a:off x="1126654" y="220746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Flask</a:t>
            </a:r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简介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程序的基本结构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0630" y="1125538"/>
            <a:ext cx="1944216" cy="648072"/>
            <a:chOff x="1115236" y="981522"/>
            <a:chExt cx="2732370" cy="648072"/>
          </a:xfrm>
        </p:grpSpPr>
        <p:sp>
          <p:nvSpPr>
            <p:cNvPr id="17" name="圆角矩形 16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</p:grpSp>
      <p:sp>
        <p:nvSpPr>
          <p:cNvPr id="19" name="椭圆 18"/>
          <p:cNvSpPr/>
          <p:nvPr/>
        </p:nvSpPr>
        <p:spPr>
          <a:xfrm>
            <a:off x="1126654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29EEAFD9-93C7-43A1-935E-BBBAAAD0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404" y="1917626"/>
            <a:ext cx="10479410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 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程序中，创建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类对象的代码如下所示创建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类对象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的代码如下所示。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062758" y="2604606"/>
            <a:ext cx="8970578" cy="7608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1143691" y="2604606"/>
            <a:ext cx="808346" cy="760812"/>
          </a:xfrm>
          <a:prstGeom prst="snip1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99050" y="4836467"/>
            <a:ext cx="105127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static_folder</a:t>
            </a:r>
            <a:r>
              <a:rPr lang="zh-CN" altLang="zh-CN" sz="1800" dirty="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用于指定存放静态文件的文件夹名称，默认值为</a:t>
            </a:r>
            <a:r>
              <a:rPr lang="en-US" altLang="zh-CN" sz="1800" dirty="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en-US" sz="1800" dirty="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static_url_path</a:t>
            </a:r>
            <a:r>
              <a:rPr lang="zh-CN" altLang="zh-CN" sz="1800" dirty="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：用于指定前端访问静态文件的路径，默认值为</a:t>
            </a:r>
            <a:r>
              <a:rPr lang="en-US" altLang="zh-CN" sz="1800" dirty="0" err="1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static_folder</a:t>
            </a:r>
            <a:r>
              <a:rPr lang="zh-CN" altLang="zh-CN" sz="1800" dirty="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的名称。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 dirty="0" err="1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template_folder</a:t>
            </a:r>
            <a:r>
              <a:rPr lang="zh-CN" altLang="zh-CN" sz="1800" dirty="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用于指定存放模板文件的文件夹名称，默认为应用程序根路径下的</a:t>
            </a:r>
            <a:r>
              <a:rPr lang="en-US" altLang="zh-CN" sz="1800" dirty="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templates</a:t>
            </a:r>
            <a:r>
              <a:rPr lang="zh-CN" altLang="en-US" sz="1800" dirty="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99050" y="262719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5" name="Freeform 16"/>
          <p:cNvSpPr/>
          <p:nvPr/>
        </p:nvSpPr>
        <p:spPr bwMode="auto">
          <a:xfrm>
            <a:off x="1952036" y="2627189"/>
            <a:ext cx="110722" cy="738229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3185" y="3455990"/>
            <a:ext cx="99301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上述代码中，构造方法中传入了一个必选参数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__name__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__name__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中一个特殊的变量，用于保存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程序主模块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或者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包的名称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。除了必选参数外，构造方法中还可以根据需要传入以下几个可选参数。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3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程序的基本结构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2076" y="1845618"/>
            <a:ext cx="1008888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的依赖包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Werkzeug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提供了一个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简易的开发服务器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，供开发人员在开发和测试阶段运行程序，可以暂时不配置生产服务器（如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Apache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）。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程序创建成功以后，便可以启用开发服务器测试程序是否有效。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使用开发服务器有两种方式，一种方式是通过命令行使用开发服务器，另一种方式是通过代码使用开发服务器，即调用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类的对象的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run()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10630" y="1125538"/>
            <a:ext cx="2232248" cy="648072"/>
            <a:chOff x="1115236" y="981522"/>
            <a:chExt cx="2732370" cy="648072"/>
          </a:xfrm>
        </p:grpSpPr>
        <p:sp>
          <p:nvSpPr>
            <p:cNvPr id="17" name="圆角矩形 16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开发服务器</a:t>
              </a:r>
            </a:p>
          </p:txBody>
        </p:sp>
      </p:grpSp>
      <p:sp>
        <p:nvSpPr>
          <p:cNvPr id="19" name="椭圆 18"/>
          <p:cNvSpPr/>
          <p:nvPr/>
        </p:nvSpPr>
        <p:spPr>
          <a:xfrm>
            <a:off x="1126654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1898635" y="4011375"/>
            <a:ext cx="8970578" cy="7608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app.run()</a:t>
            </a:r>
          </a:p>
        </p:txBody>
      </p:sp>
      <p:sp>
        <p:nvSpPr>
          <p:cNvPr id="11" name="剪去单角的矩形 10"/>
          <p:cNvSpPr/>
          <p:nvPr/>
        </p:nvSpPr>
        <p:spPr>
          <a:xfrm flipH="1">
            <a:off x="979568" y="4011375"/>
            <a:ext cx="808346" cy="760812"/>
          </a:xfrm>
          <a:prstGeom prst="snip1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34927" y="40339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3" name="Freeform 16"/>
          <p:cNvSpPr/>
          <p:nvPr/>
        </p:nvSpPr>
        <p:spPr bwMode="auto">
          <a:xfrm>
            <a:off x="1787913" y="4033958"/>
            <a:ext cx="110722" cy="738229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4927" y="4965974"/>
            <a:ext cx="983428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host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：运行当前程序的主机名称，默认值为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'127.0.0.1'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'localhost'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>
              <a:solidFill>
                <a:srgbClr val="59595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port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：运行当前程序的主机对应的端口号，默认值为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debug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：是否启用调试模式，默认值为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861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程序的基本结构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7054" y="2205658"/>
            <a:ext cx="625390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路由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是一种目前主流的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框架中应用的技术，用于帮助用户直接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访问某个页面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，而无须再从主页导航到这个页面。当初始化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时，会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注册程序中所有的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规则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，一旦用户在浏览器发送访问某个页面的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请求后，服务器便会将该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请求交给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程序，这时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会根据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规则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找到与之关联的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10630" y="1125538"/>
            <a:ext cx="2232248" cy="648072"/>
            <a:chOff x="1115236" y="981522"/>
            <a:chExt cx="2732370" cy="648072"/>
          </a:xfrm>
        </p:grpSpPr>
        <p:sp>
          <p:nvSpPr>
            <p:cNvPr id="17" name="圆角矩形 16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路由与视图</a:t>
              </a:r>
            </a:p>
          </p:txBody>
        </p:sp>
      </p:grpSp>
      <p:sp>
        <p:nvSpPr>
          <p:cNvPr id="19" name="椭圆 18"/>
          <p:cNvSpPr/>
          <p:nvPr/>
        </p:nvSpPr>
        <p:spPr>
          <a:xfrm>
            <a:off x="1126654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1845618"/>
            <a:ext cx="3715858" cy="40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程序的基本结构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2076" y="1845618"/>
            <a:ext cx="100888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，用于对浏览器发送的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，并返回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响应内容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。视图返回的响应内容既可以是一个包含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代码的字符串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，也可以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910630" y="1125538"/>
            <a:ext cx="2232248" cy="648072"/>
            <a:chOff x="1115236" y="981522"/>
            <a:chExt cx="2732370" cy="648072"/>
          </a:xfrm>
        </p:grpSpPr>
        <p:sp>
          <p:nvSpPr>
            <p:cNvPr id="17" name="圆角矩形 16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路由与视图</a:t>
              </a:r>
            </a:p>
          </p:txBody>
        </p:sp>
      </p:grpSp>
      <p:sp>
        <p:nvSpPr>
          <p:cNvPr id="19" name="椭圆 18"/>
          <p:cNvSpPr/>
          <p:nvPr/>
        </p:nvSpPr>
        <p:spPr>
          <a:xfrm>
            <a:off x="1126654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934368" y="3933850"/>
            <a:ext cx="1019485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nb-NO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@app.route("/")</a:t>
            </a:r>
          </a:p>
          <a:p>
            <a:pPr>
              <a:lnSpc>
                <a:spcPct val="150000"/>
              </a:lnSpc>
              <a:defRPr/>
            </a:pPr>
            <a:r>
              <a:rPr lang="nb-NO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hello_flask():</a:t>
            </a:r>
          </a:p>
          <a:p>
            <a:pPr>
              <a:lnSpc>
                <a:spcPct val="150000"/>
              </a:lnSpc>
              <a:defRPr/>
            </a:pPr>
            <a:r>
              <a:rPr lang="nb-NO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"&lt;p&gt;Hello, Flask!&lt;/p&gt;"</a:t>
            </a:r>
          </a:p>
        </p:txBody>
      </p:sp>
      <p:sp>
        <p:nvSpPr>
          <p:cNvPr id="2" name="矩形 1"/>
          <p:cNvSpPr/>
          <p:nvPr/>
        </p:nvSpPr>
        <p:spPr>
          <a:xfrm>
            <a:off x="873894" y="3194972"/>
            <a:ext cx="99458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例如，在Hello Flask程序中，定义视图函数及URL规则的代码如下所示。</a:t>
            </a:r>
          </a:p>
        </p:txBody>
      </p:sp>
    </p:spTree>
    <p:extLst>
      <p:ext uri="{BB962C8B-B14F-4D97-AF65-F5344CB8AC3E}">
        <p14:creationId xmlns:p14="http://schemas.microsoft.com/office/powerpoint/2010/main" val="1292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Flask</a:t>
            </a:r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程序配置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8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1845618"/>
            <a:ext cx="3715858" cy="4006159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1.4.1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常用配置项介绍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71070" y="2213890"/>
            <a:ext cx="6092825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在开发Flask程序的过程中，根据不同的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应用环境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不同的配置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，比如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开关调试模式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密钥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以及其他依赖于环境的内容，经常会将常用的属性存储在系统配置文件中，这样可以提高程序的复用性。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内置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众多配置项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，这些配置项都是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大写形式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的变量，开发人员可以通过设置这些配置项来定制程序的一些行为。</a:t>
            </a:r>
          </a:p>
        </p:txBody>
      </p:sp>
    </p:spTree>
    <p:extLst>
      <p:ext uri="{BB962C8B-B14F-4D97-AF65-F5344CB8AC3E}">
        <p14:creationId xmlns:p14="http://schemas.microsoft.com/office/powerpoint/2010/main" val="1058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0630" y="1132000"/>
            <a:ext cx="1058517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中常用的配置项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1.4.1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常用配置项介绍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45753"/>
              </p:ext>
            </p:extLst>
          </p:nvPr>
        </p:nvGraphicFramePr>
        <p:xfrm>
          <a:off x="1342678" y="1773610"/>
          <a:ext cx="10081120" cy="4417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977062385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配置项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ENV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指定应用运行的环境，默认值为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'production'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DEBUG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启用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禁用调试模式。当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ENV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'development'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时，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DEBUG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，否则为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TESTING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启用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禁用测试模式，默认值为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PROPAGATE_EXCEPTIONS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显式启用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禁用异常的传播。在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PROPAGATE_EXCEPTIONS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未设置的情况下，若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TESTING 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DEBUG 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，则该配置项隐式设为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PRESERVE_CONTEXT_ON_EXCEPTION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当一个异常发生时，不会弹出请求上下文，默认值为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TRAP_HTTP_EXCEPTIONS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若没有处理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HTTPException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异常的处理器，是否重新引发该异常被交互调试器处理，而并非将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HTTPException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作为一个简单错误响应进行返回，默认值为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5266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TRAP_BAD_REQUEST_ERRORS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尝试操作一个请求字典中不存在的键，会返回一个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400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页面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4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9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0630" y="1276016"/>
            <a:ext cx="1058517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中常用的配置项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1.4.1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常用配置项介绍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05257"/>
              </p:ext>
            </p:extLst>
          </p:nvPr>
        </p:nvGraphicFramePr>
        <p:xfrm>
          <a:off x="1342678" y="1917626"/>
          <a:ext cx="10081120" cy="3944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977062385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配置项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SECRET_KEY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表示密钥，用于安全签署会话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，也可用于应用或扩展的其他安全需求，它的值是一个长的随机字符串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SESSION_COOKIE_NAME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会话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的名称，默认值为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'session'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SESSION_COOKIE_DOMAIN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会话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会生效的域匹配规则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SESSION_COOKIE_PATH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会话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的路径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SESSION_COOKIE_HTTPONLY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是否被设为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 only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标志，默认值为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SESSION_COOKIE_SECURE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是否被设为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secure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标志，默认值为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5266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SESSION_COOKIE_SAMESITE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限制外部站点的请求如何发送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cookie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，默认值为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，可以被设置为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'Lax'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（推荐）或者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'Strict'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4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9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0630" y="981522"/>
            <a:ext cx="1058517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中常用的配置项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1.4.1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常用配置项介绍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5795"/>
              </p:ext>
            </p:extLst>
          </p:nvPr>
        </p:nvGraphicFramePr>
        <p:xfrm>
          <a:off x="1342678" y="1623132"/>
          <a:ext cx="10081120" cy="4417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977062385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配置项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PERMANENT_SESSION_LIFETIME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控制长期会话的生命周期，默认值为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timedelta(days=31)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，即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2678400 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秒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SESSION_REFRESH_EACH_REQUEST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session.permanent 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时，控制每个响应是否都发送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USE_X_SENDFILE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启用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禁用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X-Sendfile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。有些网络服务器， 如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Apache 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，会启动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X-Sendfile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，以便更有效地提供数据服务。本配置项仅在使用这种服务时才有意义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SEND_FILE_MAX_AGE_DEFAULT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默认缓存控制的最大期限，以秒为单位，默认值为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43200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小时）秒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SERVER_NAME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设置应用绑定的主机和端口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APPLICATION_ROOT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应用的根路径，默认值为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'/'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5266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PREFERRED_URL_SCHEME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当没有请求上下文时使用预案生成外部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zh-CN" sz="1600" kern="1200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，默认值为</a:t>
                      </a:r>
                      <a:r>
                        <a:rPr lang="en-US" altLang="zh-CN" sz="1600" kern="1200" dirty="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'http'</a:t>
                      </a:r>
                      <a:endParaRPr lang="zh-CN" altLang="en-US" sz="1600" kern="1200" dirty="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4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44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0630" y="981522"/>
            <a:ext cx="1058517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中常用的配置项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1.4.1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常用配置项介绍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39386"/>
              </p:ext>
            </p:extLst>
          </p:nvPr>
        </p:nvGraphicFramePr>
        <p:xfrm>
          <a:off x="1342678" y="1623132"/>
          <a:ext cx="10081120" cy="4867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977062385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配置项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MAX_CONTENT_LENGTH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设置请求数据中读取的最大字节数，默认值为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。若该配置项并未配置，且也未指定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CONTENT_LENGTH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，为了安全将不会读取任何数据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JSON_AS_ASCII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是否采用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编码序列化对象，默认值为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True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。若该配置项的值设为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，则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Flask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会按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Unicode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编码输出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JSON_SORT_KEYS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是否按照字母顺序对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对象的键进行排序，默认值为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，这对于缓存来说是非常有用的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JSONIFY_PRETTYPRINT_REGULAR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jsonify 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响应是否输出新行、空格和缩进等排版格式的内容，以便于阅读，默认值为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。该配置项在调试模式下总是启用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JSONIFY_MIMETYPE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jsonify 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响应的媒体类型，默认值为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'application/json'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TEMPLATES_AUTO_RELOAD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模板更新时自动重载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5266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EXPLAIN_TEMPLATE_LOADING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是否记录模板文件如何载入调试信息，默认值为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False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4533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MAX_COOKIE_SIZE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设置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的最大字节数，默认值为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4093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。若该配置项的值小于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的字节数，则发出警告；若该配置项的值为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，则关闭警告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7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50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799062" y="1780755"/>
            <a:ext cx="6529244" cy="38318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是一个用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微框架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，它可以帮助开发者在短时间内完成一个功能丰富的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应用程序。微框架并不意味着将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应用程序的所有代码放置在一个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文件中，而是意味着代码简洁且易于扩展。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Werkzeug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WSGI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工具包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，它只保留了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开发的核心功能，而不包括用户认证、表单验证、发送邮件等其他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应用程序框架通常包含的功能。开发者若需要给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程序添加额外的功能，可以在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官网找到相应的扩展包进行开发。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518866"/>
            <a:ext cx="3715858" cy="40061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1845618"/>
            <a:ext cx="3715858" cy="40061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71070" y="2213890"/>
            <a:ext cx="60928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中，若需要在程序中使用配置信息，以便对程序的一些行为进行定制，则可以采用多种方式将配置信息保存到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类对象的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config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config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属性的值是一个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flask.Config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flask.Config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类是一个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字典子类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，它的工作方式类似于字典，既可以通过访问字典元素的方式使用配置信息，也可以通过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flask.Config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类提供的导入配置项的方法使用配置信息。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配置信息的使用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35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39022" y="2208270"/>
            <a:ext cx="65248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通过访问字典元素的方式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程序的配置项，并重新为该配置项赋值。例如，通过为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类的对象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设置配置项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，以启用测试模式，代码如下所示。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配置信息的使用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10630" y="1125538"/>
            <a:ext cx="547260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通过访问字典元素的方式使用配置文件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126654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4468316" y="4541044"/>
            <a:ext cx="666645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nb-NO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app.config['TESTING'] = True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1845618"/>
            <a:ext cx="3715858" cy="40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0630" y="1917626"/>
            <a:ext cx="100532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若希望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一次修改多个配置项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，则可以调用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flask.Config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从父类继承的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update()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实现。例如，通过为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类的对象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设置配置项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TESTING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SECRET_KEY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，从而为程序启用测试模式以及设置密钥，具体代码如下所示。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配置信息的使用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10630" y="1125538"/>
            <a:ext cx="547260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通过访问字典元素的方式使用配置文件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126654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30548" y="3484596"/>
            <a:ext cx="10194850" cy="2368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nb-NO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app.config.update(</a:t>
            </a:r>
          </a:p>
          <a:p>
            <a:pPr>
              <a:lnSpc>
                <a:spcPct val="150000"/>
              </a:lnSpc>
              <a:defRPr/>
            </a:pPr>
            <a:r>
              <a:rPr lang="nb-NO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TESTING=True, </a:t>
            </a:r>
          </a:p>
          <a:p>
            <a:pPr>
              <a:lnSpc>
                <a:spcPct val="150000"/>
              </a:lnSpc>
              <a:defRPr/>
            </a:pPr>
            <a:r>
              <a:rPr lang="nb-NO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SECRET_KEY=b'_5#y2L"F4Q8z\n\xec]/'</a:t>
            </a:r>
          </a:p>
          <a:p>
            <a:pPr>
              <a:lnSpc>
                <a:spcPct val="150000"/>
              </a:lnSpc>
              <a:defRPr/>
            </a:pPr>
            <a:r>
              <a:rPr lang="nb-NO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12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0630" y="1917626"/>
            <a:ext cx="102647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将所有的配置项存入单独的文件中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，之后将该文件导入到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程序中。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flask.Config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中提供了一些从文件中导入配置项的方法，关于这些方法的介绍如下。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配置信息的使用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10630" y="1125538"/>
            <a:ext cx="547260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通过导入文件的方式使用配置文件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126654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10630" y="2878915"/>
            <a:ext cx="102647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from_file()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：从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指定的文件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中导入配置项，并更新配置项的值。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from_pyfile()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：从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中导入配置项，并更新配置项的值。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980574" y="4005858"/>
            <a:ext cx="10194850" cy="2368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nb-NO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from_file()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方法从</a:t>
            </a:r>
            <a:r>
              <a:rPr lang="nb-NO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config.json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文件中导入配置项</a:t>
            </a:r>
          </a:p>
          <a:p>
            <a:pPr>
              <a:lnSpc>
                <a:spcPct val="150000"/>
              </a:lnSpc>
              <a:defRPr/>
            </a:pPr>
            <a:r>
              <a:rPr lang="nb-NO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 json</a:t>
            </a:r>
          </a:p>
          <a:p>
            <a:pPr>
              <a:lnSpc>
                <a:spcPct val="150000"/>
              </a:lnSpc>
              <a:defRPr/>
            </a:pPr>
            <a:r>
              <a:rPr lang="nb-NO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app.config.from_file("config.json", load=json.load)</a:t>
            </a:r>
          </a:p>
          <a:p>
            <a:pPr>
              <a:lnSpc>
                <a:spcPct val="150000"/>
              </a:lnSpc>
              <a:defRPr/>
            </a:pPr>
            <a:r>
              <a:rPr lang="nb-NO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nb-NO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from_pyfile()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方法从</a:t>
            </a:r>
            <a:r>
              <a:rPr lang="nb-NO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config.py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文件中导入配置项</a:t>
            </a:r>
          </a:p>
          <a:p>
            <a:pPr>
              <a:lnSpc>
                <a:spcPct val="150000"/>
              </a:lnSpc>
              <a:defRPr/>
            </a:pPr>
            <a:r>
              <a:rPr lang="nb-NO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app.config.from_pyfile("config.py")</a:t>
            </a:r>
          </a:p>
        </p:txBody>
      </p:sp>
    </p:spTree>
    <p:extLst>
      <p:ext uri="{BB962C8B-B14F-4D97-AF65-F5344CB8AC3E}">
        <p14:creationId xmlns:p14="http://schemas.microsoft.com/office/powerpoint/2010/main" val="32388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配置信息的使用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10630" y="1125538"/>
            <a:ext cx="547260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通过导入对象的方式使用配置信息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126654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0630" y="1971506"/>
            <a:ext cx="103691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可以通过定义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Python类属性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的方式设置配置项，之后将包含配置项的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Python类或Python类实例化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的对象导入到Flask程序中。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flask.Config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类中提供了一些从Python类中导入配置项的方法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from_object()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，from_object()方法用于从给定对象中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导入配置项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更新配置项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需要说明的是，from_object()方法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只会加载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Python类中以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大写字母命名的属性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。如果Python类中有一个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@property属性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，则该类在被传递给from_object()方法之前需要进行实例化。</a:t>
            </a:r>
          </a:p>
        </p:txBody>
      </p:sp>
    </p:spTree>
    <p:extLst>
      <p:ext uri="{BB962C8B-B14F-4D97-AF65-F5344CB8AC3E}">
        <p14:creationId xmlns:p14="http://schemas.microsoft.com/office/powerpoint/2010/main" val="38239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配置信息的使用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10630" y="1125538"/>
            <a:ext cx="547260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通过导入对象的方式使用配置信息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126654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10630" y="1971506"/>
            <a:ext cx="10369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定义一个包含两个配置项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TESTING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SECRET_KEY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Settings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，之后调用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from_object()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方法从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Settings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类中加载配置项，并在程序中使用这些配置信息，具体代码如下所示。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980574" y="3130691"/>
            <a:ext cx="10194850" cy="2656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Settings: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#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启用测试模式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TESTING=True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#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设置密钥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SECRET_KEY=b'_5#y2L"F4Q8z\n\xec]/'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app.config.from_object(Settings)</a:t>
            </a:r>
          </a:p>
        </p:txBody>
      </p:sp>
    </p:spTree>
    <p:extLst>
      <p:ext uri="{BB962C8B-B14F-4D97-AF65-F5344CB8AC3E}">
        <p14:creationId xmlns:p14="http://schemas.microsoft.com/office/powerpoint/2010/main" val="2758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Flask</a:t>
            </a:r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扩展包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14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8" y="1614784"/>
            <a:ext cx="3715858" cy="40061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71070" y="2213890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自身并没有提供一些重要的功能模块，比如发送电子邮件、用户认证、数据库操作等，开发人员在实际开发中若需要完成这些功能，既可以使用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为应用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增加的扩展包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，也可以按照自己的需求自行开发扩展包，这样做不仅能够避免程序代码变得臃肿且复杂，而且提高了程序的可扩展性。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扩展包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33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0630" y="909514"/>
            <a:ext cx="6092825" cy="4996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常用的</a:t>
            </a:r>
            <a:r>
              <a:rPr lang="en-US" altLang="zh-CN" sz="20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如下表所示。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扩展包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5714"/>
              </p:ext>
            </p:extLst>
          </p:nvPr>
        </p:nvGraphicFramePr>
        <p:xfrm>
          <a:off x="2854846" y="1701602"/>
          <a:ext cx="6552728" cy="46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97706238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扩展包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Flask-SQLalchemy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操作数据库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Flask-migrate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管理迁移数据库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Flask-Mail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邮件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Flask-WTF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表单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Flask-Bable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提供国际化和本地支持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Flask-script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插入脚本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52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Flask-Login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认证用户状态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453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Flask-OpenID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认证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75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Flask-RESEful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开发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REST API 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工具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4174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Flask-Bootstrap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集成前端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Twitter Bootstrap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框架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686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Flask-Moment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本地化日期和时间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65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Flask-Admin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简单和可扩展的管理接口框架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5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9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622" y="1790816"/>
            <a:ext cx="101948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程序若希望使用某个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，则需要先在当前工作环境中使用</a:t>
            </a:r>
            <a:r>
              <a:rPr lang="en-US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pip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安装该扩展包。以安装</a:t>
            </a:r>
            <a:r>
              <a:rPr lang="zh-CN" altLang="en-US" sz="20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扩展包</a:t>
            </a:r>
            <a:r>
              <a:rPr lang="en-US" altLang="zh-CN" sz="20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Flask-</a:t>
            </a:r>
            <a:r>
              <a:rPr lang="en-US" altLang="zh-CN" sz="2000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SQLalchemy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为例，具体安装命令如下所示。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扩展包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38622" y="3230976"/>
            <a:ext cx="10194850" cy="5151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pip install flask-sqlalchemy</a:t>
            </a:r>
          </a:p>
        </p:txBody>
      </p:sp>
      <p:sp>
        <p:nvSpPr>
          <p:cNvPr id="2" name="矩形 1"/>
          <p:cNvSpPr/>
          <p:nvPr/>
        </p:nvSpPr>
        <p:spPr>
          <a:xfrm>
            <a:off x="838622" y="4023064"/>
            <a:ext cx="1019485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扩展包Flask-SQLalchemy安装成功之后，便可以被应用引入到程序中。扩展包有着一定编写约定，它内部一般会提供一个扩展类，只要在创建扩展类对象时传入程序实例即可完成初始化过程。</a:t>
            </a:r>
          </a:p>
        </p:txBody>
      </p:sp>
    </p:spTree>
    <p:extLst>
      <p:ext uri="{BB962C8B-B14F-4D97-AF65-F5344CB8AC3E}">
        <p14:creationId xmlns:p14="http://schemas.microsoft.com/office/powerpoint/2010/main" val="29047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26654" y="1598729"/>
            <a:ext cx="1637671" cy="543632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59514" y="1586966"/>
            <a:ext cx="1637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内置开发服务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器和调试器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4177" y="1598729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94177" y="1701268"/>
            <a:ext cx="1637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939" y="1600780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218037" y="1600780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07875" y="1586967"/>
            <a:ext cx="1637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完全兼容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 1.0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94984" y="1600780"/>
            <a:ext cx="1765379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955812" y="1710076"/>
            <a:ext cx="1869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无缝衔接单元测试</a:t>
            </a:r>
          </a:p>
        </p:txBody>
      </p:sp>
      <p:sp>
        <p:nvSpPr>
          <p:cNvPr id="17" name="矩形 16"/>
          <p:cNvSpPr/>
          <p:nvPr/>
        </p:nvSpPr>
        <p:spPr>
          <a:xfrm>
            <a:off x="1067898" y="1049834"/>
            <a:ext cx="7286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之所以如此受欢迎，离不开其自身具备的几个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9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09" y="2378159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/>
          <p:cNvSpPr/>
          <p:nvPr/>
        </p:nvSpPr>
        <p:spPr>
          <a:xfrm>
            <a:off x="3501734" y="2866210"/>
            <a:ext cx="730463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自带开发服务器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，它可以让开发者在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时无须安装其他的网络服务器，比如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等，为程序正式投入运行提供了一定的保障。另外，基于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开发的程序默认处于调试状态，当程序运行出现异常时，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程序会同时向启动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程序的控制台和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客户端发送错误信息。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57843" y="1599461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667266" y="1679034"/>
            <a:ext cx="1637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极强的定制型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24773" y="1573301"/>
            <a:ext cx="158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83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622" y="1203785"/>
            <a:ext cx="1019485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以扩展包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Flask-SQLalchemy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提供的扩展类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SQLAlchemy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为例，创建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SQLAlchemy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对象的示例代码如下所示。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扩展包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38622" y="2300338"/>
            <a:ext cx="10194850" cy="2215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flask.ext.sqlalchemy import SQLAlchemy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实例化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Flask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实例化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SQLAlchemy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db = SQLAlchemy(app)</a:t>
            </a:r>
          </a:p>
        </p:txBody>
      </p:sp>
      <p:sp>
        <p:nvSpPr>
          <p:cNvPr id="3" name="矩形 2"/>
          <p:cNvSpPr/>
          <p:nvPr/>
        </p:nvSpPr>
        <p:spPr>
          <a:xfrm>
            <a:off x="832768" y="4732177"/>
            <a:ext cx="101948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需要注意的是，尽管扩展包可以快速实现某些功能，不过有些扩展包可能会存在一些潜在的Bug，不同的扩展包之间甚至可能会出现冲突。因此我们在选择扩展包时，应该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尽量从实际需求的角度出发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，对扩展包的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质量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兼容性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多做考量，以保证效率与灵活性之间的平衡。</a:t>
            </a:r>
          </a:p>
        </p:txBody>
      </p:sp>
    </p:spTree>
    <p:extLst>
      <p:ext uri="{BB962C8B-B14F-4D97-AF65-F5344CB8AC3E}">
        <p14:creationId xmlns:p14="http://schemas.microsoft.com/office/powerpoint/2010/main" val="116146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98880" y="2102485"/>
            <a:ext cx="9794240" cy="370115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/>
          <p:cNvSpPr txBox="1"/>
          <p:nvPr/>
        </p:nvSpPr>
        <p:spPr>
          <a:xfrm>
            <a:off x="1716785" y="3016654"/>
            <a:ext cx="9001000" cy="1613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本章作为本书的开篇章节，主要讲解了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Flask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框架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的相关知识，包括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Flask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简介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搭建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Flask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开发环境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开发第一个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Flask Web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程序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Flask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程序配置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Flask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扩展包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。通过学习本章的内容，希望大家能够对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Flask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框架建立初步的认识，为后续深入学习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Flask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框架做好准备工作。</a:t>
            </a:r>
          </a:p>
        </p:txBody>
      </p:sp>
      <p:sp>
        <p:nvSpPr>
          <p:cNvPr id="6" name="椭圆 5"/>
          <p:cNvSpPr/>
          <p:nvPr/>
        </p:nvSpPr>
        <p:spPr>
          <a:xfrm>
            <a:off x="442023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7" name="椭圆 6"/>
          <p:cNvSpPr/>
          <p:nvPr/>
        </p:nvSpPr>
        <p:spPr>
          <a:xfrm>
            <a:off x="513905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8" name="椭圆 7"/>
          <p:cNvSpPr/>
          <p:nvPr/>
        </p:nvSpPr>
        <p:spPr>
          <a:xfrm>
            <a:off x="585787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9" name="椭圆 8"/>
          <p:cNvSpPr/>
          <p:nvPr/>
        </p:nvSpPr>
        <p:spPr>
          <a:xfrm>
            <a:off x="657669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26654" y="1598729"/>
            <a:ext cx="1637671" cy="54363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59514" y="1586966"/>
            <a:ext cx="1637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内置开发服务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器和调试器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4177" y="1598729"/>
            <a:ext cx="1637671" cy="543632"/>
          </a:xfrm>
          <a:prstGeom prst="rect">
            <a:avLst/>
          </a:prstGeom>
          <a:solidFill>
            <a:srgbClr val="007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94177" y="1701268"/>
            <a:ext cx="1637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939" y="1600780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218037" y="1600780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07875" y="1586967"/>
            <a:ext cx="1637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完全兼容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 1.0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7898" y="1049834"/>
            <a:ext cx="7286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之所以如此受欢迎，离不开其自身具备的几个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9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09" y="2378159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/>
          <p:cNvSpPr/>
          <p:nvPr/>
        </p:nvSpPr>
        <p:spPr>
          <a:xfrm>
            <a:off x="3501734" y="2866210"/>
            <a:ext cx="73046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与应用程序联系起来。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是一个灵活的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模板引擎技术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，它由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模板引擎发展而来，但比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模板引擎更加高效。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模板引擎使用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语义系统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，它不仅提供了灵活的模板继承技术，还可以自动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XSS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跨站攻击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57843" y="1599461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667266" y="1679034"/>
            <a:ext cx="1637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极强的定制型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24773" y="1573301"/>
            <a:ext cx="158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94984" y="1600780"/>
            <a:ext cx="1765379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955812" y="1710076"/>
            <a:ext cx="1869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无缝衔接单元测试</a:t>
            </a:r>
          </a:p>
        </p:txBody>
      </p:sp>
    </p:spTree>
    <p:extLst>
      <p:ext uri="{BB962C8B-B14F-4D97-AF65-F5344CB8AC3E}">
        <p14:creationId xmlns:p14="http://schemas.microsoft.com/office/powerpoint/2010/main" val="30600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26654" y="1598729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59514" y="1586966"/>
            <a:ext cx="1637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内置开发服务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器和调试器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4177" y="1598729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94177" y="1701268"/>
            <a:ext cx="1637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939" y="1600780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218037" y="1600780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07875" y="1586967"/>
            <a:ext cx="1637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完全兼容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 1.0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7898" y="1049834"/>
            <a:ext cx="7286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之所以如此受欢迎，离不开其自身具备的几个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9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09" y="2378159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/>
          <p:cNvSpPr/>
          <p:nvPr/>
        </p:nvSpPr>
        <p:spPr>
          <a:xfrm>
            <a:off x="3501734" y="2866210"/>
            <a:ext cx="73046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社区提供了功能丰富的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扩展包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，让程序在保持核心功能简单的同时实现功能的丰富与扩展。开发者可以根据自己的需求添加扩展包，也可以自行开发扩展包，借助扩展包来快速开发一个功能丰富的网站，并实现对网站的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个性化定制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57843" y="1599461"/>
            <a:ext cx="1637671" cy="543632"/>
          </a:xfrm>
          <a:prstGeom prst="rect">
            <a:avLst/>
          </a:prstGeom>
          <a:solidFill>
            <a:srgbClr val="007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667266" y="1679034"/>
            <a:ext cx="1637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极强的定制型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24773" y="1573301"/>
            <a:ext cx="158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94984" y="1600780"/>
            <a:ext cx="1765379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955812" y="1710076"/>
            <a:ext cx="1869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无缝衔接单元测试</a:t>
            </a:r>
          </a:p>
        </p:txBody>
      </p:sp>
    </p:spTree>
    <p:extLst>
      <p:ext uri="{BB962C8B-B14F-4D97-AF65-F5344CB8AC3E}">
        <p14:creationId xmlns:p14="http://schemas.microsoft.com/office/powerpoint/2010/main" val="132441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26654" y="1598729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59514" y="1586966"/>
            <a:ext cx="1637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内置开发服务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器和调试器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4177" y="1598729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94177" y="1701268"/>
            <a:ext cx="1637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939" y="1600780"/>
            <a:ext cx="1637671" cy="543632"/>
          </a:xfrm>
          <a:prstGeom prst="rect">
            <a:avLst/>
          </a:prstGeom>
          <a:solidFill>
            <a:srgbClr val="007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218037" y="1600780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07875" y="1586967"/>
            <a:ext cx="1637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完全兼容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 1.0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7898" y="1049834"/>
            <a:ext cx="7286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之所以如此受欢迎，离不开其自身具备的几个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9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09" y="2378159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/>
          <p:cNvSpPr/>
          <p:nvPr/>
        </p:nvSpPr>
        <p:spPr>
          <a:xfrm>
            <a:off x="3501734" y="2866210"/>
            <a:ext cx="73046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完全基于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编码格式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，这对制作非纯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字符集的网站而言非常方便。由于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协议支持传输任何编码格式，但该协议要求每次传输时要在请求头中显式指定使用的编码格式，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程序默认会为请求头指定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，使开发者无须再担心编码问题。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57843" y="1599461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667266" y="1679034"/>
            <a:ext cx="1637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极强的定制型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4773" y="1573301"/>
            <a:ext cx="158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994984" y="1600780"/>
            <a:ext cx="1765379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955812" y="1710076"/>
            <a:ext cx="1869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无缝衔接单元测试</a:t>
            </a:r>
          </a:p>
        </p:txBody>
      </p:sp>
    </p:spTree>
    <p:extLst>
      <p:ext uri="{BB962C8B-B14F-4D97-AF65-F5344CB8AC3E}">
        <p14:creationId xmlns:p14="http://schemas.microsoft.com/office/powerpoint/2010/main" val="6155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26654" y="1598729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59514" y="1586966"/>
            <a:ext cx="1637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内置开发服务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器和调试器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4177" y="1598729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94177" y="1701268"/>
            <a:ext cx="1637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939" y="1600780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218037" y="1600780"/>
            <a:ext cx="1637671" cy="543632"/>
          </a:xfrm>
          <a:prstGeom prst="rect">
            <a:avLst/>
          </a:prstGeom>
          <a:solidFill>
            <a:srgbClr val="007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207875" y="1586967"/>
            <a:ext cx="1637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完全兼容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 1.0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7898" y="1049834"/>
            <a:ext cx="7286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之所以如此受欢迎，离不开其自身具备的几个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9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09" y="2378159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/>
          <p:cNvSpPr/>
          <p:nvPr/>
        </p:nvSpPr>
        <p:spPr>
          <a:xfrm>
            <a:off x="3501734" y="2866210"/>
            <a:ext cx="73046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服务器网关接口）是为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语言定义的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或框架之间的一种简单而通用的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，它制定了一套通信标准，保证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服务器可以跟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应用程序之间相互通信。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完全兼容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WSGI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，它能够运行到任何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57843" y="1599461"/>
            <a:ext cx="1637671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667266" y="1679034"/>
            <a:ext cx="16376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极强的定制型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24773" y="1573301"/>
            <a:ext cx="158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 Flask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994984" y="1600780"/>
            <a:ext cx="1765379" cy="5436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955812" y="1710076"/>
            <a:ext cx="1869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无缝衔接单元测试</a:t>
            </a:r>
          </a:p>
        </p:txBody>
      </p:sp>
    </p:spTree>
    <p:extLst>
      <p:ext uri="{BB962C8B-B14F-4D97-AF65-F5344CB8AC3E}">
        <p14:creationId xmlns:p14="http://schemas.microsoft.com/office/powerpoint/2010/main" val="8833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4771</Words>
  <Application>Microsoft Office PowerPoint</Application>
  <PresentationFormat>自定义</PresentationFormat>
  <Paragraphs>421</Paragraphs>
  <Slides>51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微软雅黑</vt:lpstr>
      <vt:lpstr>字魂105号-简雅黑</vt:lpstr>
      <vt:lpstr>Arial</vt:lpstr>
      <vt:lpstr>Calibri</vt:lpstr>
      <vt:lpstr>MS Reference Sans Serif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cp:lastModifiedBy>sh J</cp:lastModifiedBy>
  <cp:revision>673</cp:revision>
  <dcterms:created xsi:type="dcterms:W3CDTF">2020-11-11T09:29:00Z</dcterms:created>
  <dcterms:modified xsi:type="dcterms:W3CDTF">2025-06-11T23:35:34Z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1B1EC882B1E443FF969BB842EC8D6A2D</vt:lpwstr>
  </property>
</Properties>
</file>