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8"/>
  </p:notesMasterIdLst>
  <p:handoutMasterIdLst>
    <p:handoutMasterId r:id="rId69"/>
  </p:handoutMasterIdLst>
  <p:sldIdLst>
    <p:sldId id="325" r:id="rId3"/>
    <p:sldId id="328" r:id="rId4"/>
    <p:sldId id="309" r:id="rId5"/>
    <p:sldId id="519" r:id="rId6"/>
    <p:sldId id="592" r:id="rId7"/>
    <p:sldId id="656" r:id="rId8"/>
    <p:sldId id="719" r:id="rId9"/>
    <p:sldId id="658" r:id="rId10"/>
    <p:sldId id="659" r:id="rId11"/>
    <p:sldId id="660" r:id="rId12"/>
    <p:sldId id="593" r:id="rId13"/>
    <p:sldId id="662" r:id="rId14"/>
    <p:sldId id="663" r:id="rId15"/>
    <p:sldId id="664" r:id="rId16"/>
    <p:sldId id="594" r:id="rId17"/>
    <p:sldId id="720" r:id="rId18"/>
    <p:sldId id="721" r:id="rId19"/>
    <p:sldId id="668" r:id="rId20"/>
    <p:sldId id="669" r:id="rId21"/>
    <p:sldId id="670" r:id="rId22"/>
    <p:sldId id="671" r:id="rId23"/>
    <p:sldId id="596" r:id="rId24"/>
    <p:sldId id="673" r:id="rId25"/>
    <p:sldId id="597" r:id="rId26"/>
    <p:sldId id="674" r:id="rId27"/>
    <p:sldId id="598" r:id="rId28"/>
    <p:sldId id="676" r:id="rId29"/>
    <p:sldId id="677" r:id="rId30"/>
    <p:sldId id="678" r:id="rId31"/>
    <p:sldId id="722" r:id="rId32"/>
    <p:sldId id="681" r:id="rId33"/>
    <p:sldId id="680" r:id="rId34"/>
    <p:sldId id="683" r:id="rId35"/>
    <p:sldId id="685" r:id="rId36"/>
    <p:sldId id="686" r:id="rId37"/>
    <p:sldId id="687" r:id="rId38"/>
    <p:sldId id="688" r:id="rId39"/>
    <p:sldId id="689" r:id="rId40"/>
    <p:sldId id="690" r:id="rId41"/>
    <p:sldId id="693" r:id="rId42"/>
    <p:sldId id="723" r:id="rId43"/>
    <p:sldId id="724" r:id="rId44"/>
    <p:sldId id="695" r:id="rId45"/>
    <p:sldId id="696" r:id="rId46"/>
    <p:sldId id="697" r:id="rId47"/>
    <p:sldId id="698" r:id="rId48"/>
    <p:sldId id="699" r:id="rId49"/>
    <p:sldId id="700" r:id="rId50"/>
    <p:sldId id="701" r:id="rId51"/>
    <p:sldId id="703" r:id="rId52"/>
    <p:sldId id="704" r:id="rId53"/>
    <p:sldId id="705" r:id="rId54"/>
    <p:sldId id="706" r:id="rId55"/>
    <p:sldId id="707" r:id="rId56"/>
    <p:sldId id="708" r:id="rId57"/>
    <p:sldId id="709" r:id="rId58"/>
    <p:sldId id="710" r:id="rId59"/>
    <p:sldId id="712" r:id="rId60"/>
    <p:sldId id="713" r:id="rId61"/>
    <p:sldId id="714" r:id="rId62"/>
    <p:sldId id="715" r:id="rId63"/>
    <p:sldId id="716" r:id="rId64"/>
    <p:sldId id="717" r:id="rId65"/>
    <p:sldId id="718" r:id="rId66"/>
    <p:sldId id="407" r:id="rId67"/>
  </p:sldIdLst>
  <p:sldSz cx="12190413" cy="6859588"/>
  <p:notesSz cx="6858000" cy="9144000"/>
  <p:custDataLst>
    <p:tags r:id="rId7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27">
          <p15:clr>
            <a:srgbClr val="A4A3A4"/>
          </p15:clr>
        </p15:guide>
        <p15:guide id="3" pos="6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2">
          <p15:clr>
            <a:srgbClr val="A4A3A4"/>
          </p15:clr>
        </p15:guide>
        <p15:guide id="2" pos="219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EC8F14"/>
    <a:srgbClr val="B94F47"/>
    <a:srgbClr val="FF9966"/>
    <a:srgbClr val="FAFAFA"/>
    <a:srgbClr val="005DA2"/>
    <a:srgbClr val="F2F2F2"/>
    <a:srgbClr val="1369B2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4" autoAdjust="0"/>
    <p:restoredTop sz="94660" autoAdjust="0"/>
  </p:normalViewPr>
  <p:slideViewPr>
    <p:cSldViewPr>
      <p:cViewPr varScale="1">
        <p:scale>
          <a:sx n="84" d="100"/>
          <a:sy n="84" d="100"/>
        </p:scale>
        <p:origin x="45" y="84"/>
      </p:cViewPr>
      <p:guideLst>
        <p:guide orient="horz" pos="2222"/>
        <p:guide pos="227"/>
        <p:guide pos="6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62"/>
        <p:guide pos="2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gs" Target="tags/tag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732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2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2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00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71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38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98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90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26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9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93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1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42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21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63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5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1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69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9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41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673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042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52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2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83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62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47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72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0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7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309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180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29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167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3115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43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98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365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1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791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54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870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8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5351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794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4848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417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052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784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761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449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04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816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885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5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352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4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50790" y="2390987"/>
            <a:ext cx="770610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14-3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 模板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模板基础语法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263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模板变量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22998" y="1398660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是一种特殊的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占位符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动态变化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的数据，当模板被渲染时，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将模板中的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替换为由视图函数传递的真实数据。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758248" y="2927927"/>
            <a:ext cx="5986283" cy="3874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variable }}</a:t>
            </a:r>
          </a:p>
        </p:txBody>
      </p:sp>
      <p:sp>
        <p:nvSpPr>
          <p:cNvPr id="4" name="矩形 3"/>
          <p:cNvSpPr/>
          <p:nvPr/>
        </p:nvSpPr>
        <p:spPr>
          <a:xfrm>
            <a:off x="4222997" y="3573810"/>
            <a:ext cx="705678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上述格式中，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中传递的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名称相同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。模板变量的命名规则与Python变量的命名规则相同。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721719"/>
            <a:ext cx="2514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模板变量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727054" y="3812190"/>
            <a:ext cx="5986283" cy="1509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name = 'World'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render_template('index.html', name=name) </a:t>
            </a:r>
          </a:p>
        </p:txBody>
      </p:sp>
      <p:sp>
        <p:nvSpPr>
          <p:cNvPr id="2" name="矩形 1"/>
          <p:cNvSpPr/>
          <p:nvPr/>
        </p:nvSpPr>
        <p:spPr>
          <a:xfrm>
            <a:off x="4727054" y="1917626"/>
            <a:ext cx="610303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通过示例演示如何在模板中使用模板变量。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在app.py文件的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视图函数index()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中定义一个变量，之后将该变量传入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render_template()函数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721719"/>
            <a:ext cx="2514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9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模板变量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27054" y="2133650"/>
            <a:ext cx="61030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重启开发服务器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，再次访问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http://127.0.0.1:5000/index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后可以看到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页面的内容。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721719"/>
            <a:ext cx="2514600" cy="3600450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671" y="3285778"/>
            <a:ext cx="4798672" cy="1716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7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8662" y="1314343"/>
            <a:ext cx="10015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能够识别所有类型的变量，例如，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等。若变量保存的数据是一个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，则可以通过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索引获取列表中的某个元素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；若变量保存的数据是一个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，则可以通过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字典的键获取相应的值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；若变量保存的数据是一个对象，则可以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通过点字符访问对象中的属性或方法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342678" y="2925738"/>
            <a:ext cx="8136904" cy="151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info[3] }}                  # info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是列表，获取列表中索引为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info[username] }}    # info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是字典，获取字典中键为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username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info.items() }}          # info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是对象，获取对象调用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items()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方法返回的数据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模板变量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268" y="3146770"/>
            <a:ext cx="201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55946" y="1548214"/>
            <a:ext cx="6506693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过滤模板变量值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的特殊函数，使用过滤器可以获取更精确的数据。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950357" y="2709714"/>
            <a:ext cx="5698253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variable|filter(parameter) }}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5946" y="3451940"/>
            <a:ext cx="65066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filter(parameter)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表示使用的过滤器，其中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传递给过滤器的参数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竖线分隔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。如果没有任何参数传给过滤器，则括号可以省略。一个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，多个过滤器之间使用竖线分隔。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01" y="1580036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72725"/>
            <a:ext cx="5934167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，常用的内置过滤器如下。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内置过滤器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093"/>
              </p:ext>
            </p:extLst>
          </p:nvPr>
        </p:nvGraphicFramePr>
        <p:xfrm>
          <a:off x="1918742" y="2551679"/>
          <a:ext cx="8692957" cy="371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030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7275927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过滤器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abs()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返回给定参数的绝对值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返回给定列表中的一个随机元素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safe()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将变量值标记为安全，保证渲染时不进行转义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tojson()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将给定参数序列化为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字符串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escape()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安全序列替换字符串中的字符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"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返回变量值的长度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sort()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对变量保存的数据进行排序，该函数内部调用的是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sorted()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函数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9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99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72725"/>
            <a:ext cx="5934167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提供了许多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，常用的内置过滤器如下。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内置过滤器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64009"/>
              </p:ext>
            </p:extLst>
          </p:nvPr>
        </p:nvGraphicFramePr>
        <p:xfrm>
          <a:off x="1918742" y="2551679"/>
          <a:ext cx="8692957" cy="3250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030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7275927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过滤器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join()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使用指定符号将字符串中的字符进行拼接，默认符号为空字符串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将值转换为整数，如果转换不起作用，返回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float()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将值转换为浮点数，如果转换不起作用，返回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0.0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capitalize()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将变量值的首字母改为大写字母，其余字母改为小写字母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trim()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清除变量值前后的空格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upper()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将变量值转换为大写字母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3453" y="1744765"/>
            <a:ext cx="10239186" cy="13388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通过一个案例分演示内置过滤器的用法。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文件中，定义视图函数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use_of_filters()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以及触发该函数的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/filters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，在视图函数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use_of_filters()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中向模板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传递不同类型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03013" y="3213770"/>
            <a:ext cx="7880065" cy="2891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@app.route('/filters')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use_of_filters():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num = -2.3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li = [2, 1, 5, 6, 7, 4, 4]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string = 'flask'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render_template('filters.html', num=num, li=li, string=string)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内置过滤器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2561695"/>
            <a:ext cx="4207657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通过一个案例分演示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文件夹中新建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文件，在该文件中对定义的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模板变量使用过滤器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修改或过滤变量值（部分过滤器演示）。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63158" y="1828188"/>
            <a:ext cx="5400600" cy="3636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的绝对值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绝对值：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num|abs }}&lt;/h4&gt;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转换为整型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转换为整型：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num|int }}&lt;/h4&gt;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中随机的一个元素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获取随机元素：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li|random }}&lt;/h4&gt;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的长度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获取列表长度：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li|length }}&lt;/h4&gt;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6" name="圆角矩形 5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内置过滤器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9460" y="2333164"/>
            <a:ext cx="10151132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虽然我们可以在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程序的视图函数中编写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代码，但是在实际开发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项目时，一个完整的页面往往有上百行甚至上千行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代码，如果将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代码全部写到视图函数中，这样不仅会使项目的代码变得冗余，而且后期也会难以维护。为了规避这种情况，我们通常会将每个页面的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代码保存到一个单独的模板文件中，使展示页面的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逻辑代码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进行分离，实现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表现逻辑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分离的效果。本章将针对模板的相关内容进行介绍。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71316"/>
            <a:ext cx="1003862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内置过滤器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可以满足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程序的大部分需求，但有些特殊的需求，如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反转列表元素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，内置过滤器无法满足这个需求，这时可以自定义过滤器实现这个需求。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实质上是一个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。例如，自定义一个实现反转列表元素的过滤器。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214886" y="3286877"/>
            <a:ext cx="5400600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custom_filters(data):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data[::-1]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5025" y="1125538"/>
            <a:ext cx="2673917" cy="648072"/>
            <a:chOff x="1115236" y="981522"/>
            <a:chExt cx="2732370" cy="648072"/>
          </a:xfrm>
        </p:grpSpPr>
        <p:sp>
          <p:nvSpPr>
            <p:cNvPr id="6" name="圆角矩形 5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自定义过滤器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5134" y="4437906"/>
            <a:ext cx="10038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需要注册到Flask的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过滤器列表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中，才可以在模板文件中使用。使用装饰器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app.template_filter()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可以将自定义过滤器注册到过滤器列表中，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template_filter()方法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中包含一个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可选参数name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，该参数表示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过滤器的名称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被装饰的函数名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9266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71316"/>
            <a:ext cx="1003862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app.template_filter()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将自定义的过滤器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custom_filters()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注册到过滤器列表中。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846734" y="2512537"/>
            <a:ext cx="6624736" cy="1205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@app.template_filter()      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注册自定义过滤器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custom_filters(data):    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自定义过滤器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data[::-1]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5025" y="1125538"/>
            <a:ext cx="2673917" cy="648072"/>
            <a:chOff x="1115236" y="981522"/>
            <a:chExt cx="2732370" cy="648072"/>
          </a:xfrm>
        </p:grpSpPr>
        <p:sp>
          <p:nvSpPr>
            <p:cNvPr id="6" name="圆角矩形 5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自定义过滤器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25135" y="3940857"/>
            <a:ext cx="10038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自定义过滤器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的使用方式与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内置过滤器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使用方式相同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。例如，在模板文件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filters.html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标签中使用自定义过滤器过滤变量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保存的列表进行反转后的数据。      		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1846332" y="4900999"/>
            <a:ext cx="6624736" cy="9363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将变量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进行反转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列表反转：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li|custom_filters }}&lt;/h4&gt;</a:t>
            </a:r>
          </a:p>
        </p:txBody>
      </p:sp>
    </p:spTree>
    <p:extLst>
      <p:ext uri="{BB962C8B-B14F-4D97-AF65-F5344CB8AC3E}">
        <p14:creationId xmlns:p14="http://schemas.microsoft.com/office/powerpoint/2010/main" val="261134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0" y="2296512"/>
            <a:ext cx="2514600" cy="36004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96124" y="1274119"/>
            <a:ext cx="1050241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支持选择结构，选择结构用于判断给定的条件，根据判断的结果执行不同的语句。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的含义相同，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标识选择结构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末尾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06974" y="2709714"/>
            <a:ext cx="2304256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if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elif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else %}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endif %}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18820" y="3103724"/>
            <a:ext cx="3623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if、elif、else、endif均使用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%}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，其中if和endif可以构建最简单的单分支语句，它们与elif、else搭配可以构建更复杂的多分支语句。需要注意的是，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以{% endif %}结尾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71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7" y="2304739"/>
            <a:ext cx="2514600" cy="36004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96124" y="1125538"/>
            <a:ext cx="10502411" cy="13388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通过一个评估成绩的案例分步骤演示如何在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区分不同成绩的评估结果。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首先在app.py文件中定义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以及触发该函数的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URL规则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，然后在视图函数中向模板传递分数数据。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583038" y="3168860"/>
            <a:ext cx="6552728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@app.route('/query-score/&lt;int:score&gt;')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query_score(score):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render_template('select_struct.html',score=score)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00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862958" y="2704946"/>
            <a:ext cx="3384376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中新建模板文件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select_struct.html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，并在该文件中使用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判断变量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的值是否符合给定条件。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49" y="1989634"/>
            <a:ext cx="2514600" cy="36004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535366" y="1786270"/>
            <a:ext cx="3024336" cy="400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if score &gt;= 85 %}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优秀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elif 75 &lt;= score &lt; 85 %}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良好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elif 60 &lt;= score &lt; 75 %}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中等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else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endif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030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7" y="2304739"/>
            <a:ext cx="2514600" cy="36004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910630" y="1485578"/>
            <a:ext cx="10502411" cy="458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最后通过浏览器访问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http://127.0.0.1:5000/query-score/84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后页面中显示了选择结构的执行结果。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006" y="3256544"/>
            <a:ext cx="5529355" cy="16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27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125538"/>
            <a:ext cx="10547913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除了支持选择结构之外，还支持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，其作用是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变量中的每个元素，以便在模板文件中使用这些元素。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中循环结构与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语句用法相似。</a:t>
            </a:r>
            <a:endParaRPr 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286894" y="2391621"/>
            <a:ext cx="3754037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for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临时变量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endfor %}</a:t>
            </a:r>
          </a:p>
        </p:txBody>
      </p:sp>
      <p:sp>
        <p:nvSpPr>
          <p:cNvPr id="3" name="矩形 2"/>
          <p:cNvSpPr/>
          <p:nvPr/>
        </p:nvSpPr>
        <p:spPr>
          <a:xfrm>
            <a:off x="1000066" y="4280591"/>
            <a:ext cx="105479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endfor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均使用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%}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进行包裹，其中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for标识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起始位置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endfor标识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结束位置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，且两者都不能省略。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4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492034"/>
            <a:ext cx="10547913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通过一个展示商品列表的案例分步骤演示如何在模板文件中使用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循环结构遍历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每个商品。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文件中定义视图函数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以及触发该函数的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/goods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，然后在视图函数中向模板传递商品列表。</a:t>
            </a:r>
            <a:endParaRPr 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42067" y="3285778"/>
            <a:ext cx="7303578" cy="1584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@app.route('/goods')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goods():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goods_name = ['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洗碗机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电饭锅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电烤箱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电磁灶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微波炉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render_template('loop_struct.html', goods_name=goods_name)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68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492034"/>
            <a:ext cx="10547913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文件夹中新建模板文件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loop_struct.html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，并在该文件中使用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循环结构遍历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模板变量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goods_name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取出每个商品名称。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642067" y="2925738"/>
            <a:ext cx="730357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for good in goods_name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&lt;h4&gt;{{ good }}&lt;/h4&gt;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endfor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5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492034"/>
            <a:ext cx="10547913" cy="4996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通过浏览器访问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http://127.0.0.1:5000/goods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后，页面中显示了循环结构的执行结果。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61" y="2493690"/>
            <a:ext cx="5155590" cy="31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8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模板与模板引擎</a:t>
            </a:r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Jinja2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492034"/>
            <a:ext cx="10547913" cy="5539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还为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提供了一些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特殊的变量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，通过访问这些特殊的变量达到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控制循环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的目的。</a:t>
            </a:r>
            <a:endParaRPr 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41787"/>
              </p:ext>
            </p:extLst>
          </p:nvPr>
        </p:nvGraphicFramePr>
        <p:xfrm>
          <a:off x="2036697" y="2277666"/>
          <a:ext cx="8514318" cy="3636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7819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506499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3076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loop.index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当前循环的迭代数（从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开始计数）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loop.index0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当前循环的迭代数（从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开始计数）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loop.revindex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当前反向循环的迭代数（从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开始计数）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loop.revindex0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当前反向循环的迭代数（从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开始计数）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loop.first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若当前循环为第一次循环，则返回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loop.last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若当前循环为最后一次循环，则返回</a:t>
                      </a:r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True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loop.length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当前序列包含的元素数量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73770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loop.previtem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上一个迭代的数据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83604"/>
                  </a:ext>
                </a:extLst>
              </a:tr>
              <a:tr h="36982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loop.nextitem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下一个迭代的数据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7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1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宏的定义与调用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3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宏的定义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25135" y="1197546"/>
            <a:ext cx="101826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函数类似，它可以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，但没有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。在定义宏时，通常会将一部分模板代码写到宏中，然后将代码中动态变化的值替换为模板变量，通过参数传递的方式给变量赋值。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模板中的宏以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endmacro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04186" y="2886614"/>
            <a:ext cx="5256584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macro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宏的名称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宏内部逻辑代码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endmacro %}</a:t>
            </a:r>
          </a:p>
        </p:txBody>
      </p:sp>
      <p:sp>
        <p:nvSpPr>
          <p:cNvPr id="5" name="矩形 4"/>
          <p:cNvSpPr/>
          <p:nvPr/>
        </p:nvSpPr>
        <p:spPr>
          <a:xfrm>
            <a:off x="1126655" y="4725938"/>
            <a:ext cx="1008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参数列表中可以有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参数，多个参数之间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使用逗号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；宏内部可以嵌套使用前文介绍的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98901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宏的定义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7014" y="2277666"/>
            <a:ext cx="63367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macro.html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标签中，定义一个描述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类型的宏。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16131" y="4006441"/>
            <a:ext cx="6919635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macro inputstyle(name, value='', type='checkbox')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&lt;input name="{{ name }}" value="{{ value }}" type="{{ type }}"&gt;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endmacro %}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3" y="1773610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7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5134" y="1157222"/>
            <a:ext cx="1039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定义好之后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不会立即执行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，直到被程序调用时才会执行，程序调用后之后会返回一个包含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代码的字符串或模板。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38822" y="2263038"/>
            <a:ext cx="7303578" cy="492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宏的名称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宏的调用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6654" y="2828836"/>
            <a:ext cx="10297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templates目录下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新建文件macro.html，之后在该文件的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&lt;body&gt;标签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中调用定义好的宏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inputstyle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268882" y="3943173"/>
            <a:ext cx="7303578" cy="2438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&lt;h4&gt;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您目前对哪些技术感兴趣？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&lt;/h4&gt;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&lt;p&gt;{{ inputstyle('Python') }} Python&lt;/p&gt;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&lt;p&gt;{{ inputstyle('Java') }} Java&lt;/p&gt;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&lt;p&gt;{{ inputstyle('big_data') }}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大数据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&lt;p&gt;{{ inputstyle('JavaScript') }} JavaScript&lt;/p&gt;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&lt;p&gt;{{ inputstyle('commit', value="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", type="button") }}&lt;/p&gt;</a:t>
            </a:r>
          </a:p>
        </p:txBody>
      </p:sp>
    </p:spTree>
    <p:extLst>
      <p:ext uri="{BB962C8B-B14F-4D97-AF65-F5344CB8AC3E}">
        <p14:creationId xmlns:p14="http://schemas.microsoft.com/office/powerpoint/2010/main" val="3202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25135" y="1413570"/>
            <a:ext cx="103986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为了能够在页面中看到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宏调用后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的效果，我们在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Chapter03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文件中添加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渲染模板文件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macro.html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的代码。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26654" y="3501802"/>
            <a:ext cx="4608512" cy="1742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@app.route('/macro')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input_style():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render_template('macro.html')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宏的调用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2997746"/>
            <a:ext cx="4674744" cy="313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1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97618" y="2205658"/>
            <a:ext cx="6984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多个模板文件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，那么可以将定义宏的代码写入到单独的模板文件中，在调用宏的时候只需要从该模板文件中导入定义的宏即可。宏的导入方式与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模块的导入方式类似，需要使用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from... import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导入定义的宏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16130" y="4555633"/>
            <a:ext cx="6775619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import 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宏文件的路径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 [as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宏的别名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%}            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from 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宏文件的路径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 import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宏的名字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[as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宏的别名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%}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宏的调用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3" y="1773610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16131" y="2063673"/>
            <a:ext cx="69847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下新建文件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macro_called.html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标签中导入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macro.html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inputstyle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，并调用宏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inputstyle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在页面中创建一个复选框。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209122" y="3776689"/>
            <a:ext cx="6775619" cy="1989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from 'macro.html' import inputstyle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&lt;p&gt;{{ inputstyle('Python') }} Python&lt;/p&gt;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宏的调用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3" y="1773610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16131" y="2063673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重启开发服务器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，通过浏览器访问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http://127.0.0.1:5000/macro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后页面中显示了导入与调用宏的运行效果。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宏的调用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3" y="1773610"/>
            <a:ext cx="3715858" cy="4006159"/>
          </a:xfrm>
          <a:prstGeom prst="rect">
            <a:avLst/>
          </a:prstGeom>
        </p:spPr>
      </p:pic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046" y="3973022"/>
            <a:ext cx="4683708" cy="176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消息闪现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758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27054" y="1813785"/>
            <a:ext cx="652924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是一个文件，它可以生成任何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基于文本格式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的文件，比如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HMTL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等，模板文件的文本格式通常为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格式。模板文件中除了包含固定的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代码外，还可以包含描述数据如何插入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代码的动态内容，这些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动态内容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往往会按照模板引擎支持的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特殊语法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来标记为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中的特殊语法标记，它会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结合请求上下文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环境将变量替换为真实的值，生成最终的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页面，这个过程称为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5046" y="2047493"/>
            <a:ext cx="65777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提供了一种良好地向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用户反馈信息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的方式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消息闪现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，消息闪现会在请求完成后记录一条消息，之后在下一次请求向用户提示这条消息。例如，用户在登录页面输入错误的密码后，单击登录按钮才会在页面提示密码错误的消息。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中通过在视图函数中使用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实现消息闪现的效果，不过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函数执行后不会立即在浏览器页面中为用户弹出一条消息，而是需要在模板中通过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get_flashed_messages()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获取消息，并将其显示到页面中。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73" y="1473834"/>
            <a:ext cx="3715858" cy="4006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25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10" name="圆角矩形 9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2" name="椭圆 11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2040916"/>
            <a:ext cx="997257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flash()函数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通过flask.flash导入使用，用于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发送消息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62758" y="272789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flash(message, category='message')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1143691" y="272789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8404" y="3511291"/>
            <a:ext cx="8998222" cy="1701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：必选参数，发送闪现的消息。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：可选参数，消息的类别。该参数支持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种取值，分别是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warning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message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是默认值，表示任何类型的消息；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表示错误的消息；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表示信息消息；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warning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表示警告消息。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99050" y="27504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9" name="Freeform 16"/>
          <p:cNvSpPr/>
          <p:nvPr/>
        </p:nvSpPr>
        <p:spPr bwMode="auto">
          <a:xfrm>
            <a:off x="1952036" y="275047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6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5025" y="1125538"/>
            <a:ext cx="2457893" cy="648072"/>
            <a:chOff x="1115236" y="981522"/>
            <a:chExt cx="2732370" cy="648072"/>
          </a:xfrm>
        </p:grpSpPr>
        <p:sp>
          <p:nvSpPr>
            <p:cNvPr id="10" name="圆角矩形 9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2" name="椭圆 11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2040916"/>
            <a:ext cx="997257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get_flashed_messages()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，可在模板的任意位置调用。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62758" y="272789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get_flashed_messages(with_categories=False , category_filter=())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1143691" y="272789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8404" y="3511291"/>
            <a:ext cx="8998222" cy="128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with_categories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：可选参数，表示是否同时返回消息与消息类别，若设置为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，则会以元组形式返回消息和消息类别；若设置为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，则只会返回消息。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category_filter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：可选参数，表示只返回与消息类别一致的消息。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99050" y="27504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9" name="Freeform 16"/>
          <p:cNvSpPr/>
          <p:nvPr/>
        </p:nvSpPr>
        <p:spPr bwMode="auto">
          <a:xfrm>
            <a:off x="1952036" y="275047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5025" y="5093346"/>
            <a:ext cx="951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flash()函数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会将发送的消息存储到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，因此我们需要在程序中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设置secret_key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25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199" y="1472860"/>
            <a:ext cx="42484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通过一个用户登录案例为大家分步骤演示如何在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程序中实现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消息闪现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的功能，即如果用户登录成功则跳转到主页面，并在登录页面上提示“恭喜您登录成功”的消息；如果用户登录失败则在登录页面提示“用户名或密码错误”的消息。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定义视图函数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home_page()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，该函数用于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登录状态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944266" y="1629594"/>
            <a:ext cx="6922389" cy="393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render_template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flash, redirect, session, request, url_for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app.secret_key = 'Your_secret_key&amp;^52@!'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secret_key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@app.route('/home')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home_page():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username = session.get('username')	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session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是否存储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username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'username' in session: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render_template('home_page.html', username=username)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redirect(url_for('login'))  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重定向到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login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41539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199" y="2523335"/>
            <a:ext cx="424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文件中定义视图函数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，用于获取用户在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页面输入的用户名和密码，如果用户输入了错误的用户名或密码，则通过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消息闪现机制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反馈给用户，反之将用户名和密码保存到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中，并将页面重定到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303118" y="1557586"/>
            <a:ext cx="5831460" cy="4467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@app.route('/login', methods=['GET', 'POST'])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login():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request.method == 'POST':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if request.form['username'] != 'admin' or \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request.form['password'] != '123':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flash('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用户名或密码错误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category='error')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else: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session['username'] = request.form['username']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session['password'] = request.form['password']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flash('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恭喜您，登录成功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category='info')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redirect(url_for('home_page'))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render_template('login.html')</a:t>
            </a:r>
          </a:p>
        </p:txBody>
      </p:sp>
    </p:spTree>
    <p:extLst>
      <p:ext uri="{BB962C8B-B14F-4D97-AF65-F5344CB8AC3E}">
        <p14:creationId xmlns:p14="http://schemas.microsoft.com/office/powerpoint/2010/main" val="7984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1872" y="1232706"/>
            <a:ext cx="93018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中新建模板文件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home_page.html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，该模板文件用于展示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页面以及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用户登录成功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696331" y="2421682"/>
            <a:ext cx="7992888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&lt;h2&gt;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主页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&lt;/h2&gt;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for message in get_flashed_messages(category_filter = ('info'))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&lt;span&gt;{{ message }}&lt;/span&gt;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endfor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欢迎用户：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username }}&lt;/p&gt;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490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199" y="2523335"/>
            <a:ext cx="42484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中新建模板文件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，该模板文件用于展示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页面以及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登录失败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087094" y="1125538"/>
            <a:ext cx="6336704" cy="54726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&lt;h2&gt;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用户登录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&lt;/h2&gt;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for message in get_flashed_messages(category_filter = ('error'))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 class="error" style="color: red;"&gt;{{ message }}&lt;/p&gt;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endfor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&lt;form action="" method="post" class="form"&gt;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&lt;span&gt;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用户名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:&lt;/span&gt;&lt;br&gt;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&lt;input type="text" name="username"&gt;&lt;br&gt;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&lt;span&gt;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密码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:&lt;/span&gt;&lt;br&gt;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&lt;input type="password" name="password"&gt;&lt;br&gt;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&lt;p&gt;&lt;input type="submit" value="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"&gt;&lt;/p&gt;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&lt;/form&gt;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045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590" y="1197546"/>
            <a:ext cx="104635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重启开发服务器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，通过浏览器访问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http://127.0.0.1:5000/login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后展示了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页面。在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页面的用户名输入框和密码输入框中分别输入“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，单击“登录”按钮后页面显示“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用户名或密码错误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751" y="2421682"/>
            <a:ext cx="5483244" cy="37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5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消息闪现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590" y="1197546"/>
            <a:ext cx="10463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）在图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3-10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用户名输入框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密码输入框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中再次输入用户名为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，密码为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，单击“登录”按钮后跳转到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页面，并显示“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恭喜您，登录成功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”的消息。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75" y="2448755"/>
            <a:ext cx="5743396" cy="28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65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静态文件的加载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9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99062" y="2045996"/>
            <a:ext cx="6529244" cy="30008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模板引擎是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是一个功能齐全的模板引擎，它除了允许在模板中使用变量之外，还允许在模板中使用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控制结构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等，以多种方式控制模板的输出。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需要说明的是，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依赖模板引擎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，它在安装时已经自动安装了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，因此，我们在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程序中可以直接使用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，无需再另行安装。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8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1872" y="1493878"/>
            <a:ext cx="987787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程序中，默认情况下静态文件都存储在与项目文件同级目录的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中，该文件夹需要由开发人员创建。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为了能够在模板文件中引用静态文件，需要使用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url_for()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，静态文件的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规则默认为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/static/&lt;path:filename&gt;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url_for()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函数需要接收两个参数，第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，默认值为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；第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静态文件的名称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1984363" y="3857354"/>
            <a:ext cx="7992888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url_for('static', filename='test.png')</a:t>
            </a:r>
          </a:p>
        </p:txBody>
      </p:sp>
      <p:sp>
        <p:nvSpPr>
          <p:cNvPr id="4" name="矩形 3"/>
          <p:cNvSpPr/>
          <p:nvPr/>
        </p:nvSpPr>
        <p:spPr>
          <a:xfrm>
            <a:off x="1041872" y="4627070"/>
            <a:ext cx="930180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以上代码解析图片文件flask.png的URL规则为/static/test.png。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77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28" y="2421682"/>
            <a:ext cx="3715858" cy="4006159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025135" y="1871316"/>
            <a:ext cx="1003862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在模板中若要引用图片文件，可以在定义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&lt;img&gt;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标签时通过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属性规定显示图像的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是调用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url_for()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静态文件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887456" y="3709411"/>
            <a:ext cx="5400600" cy="646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&lt;img src="{{ url_for('static', filename='test.png') }}"&gt;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45025" y="1125538"/>
            <a:ext cx="3682029" cy="648072"/>
            <a:chOff x="1115236" y="981522"/>
            <a:chExt cx="2732370" cy="648072"/>
          </a:xfrm>
        </p:grpSpPr>
        <p:sp>
          <p:nvSpPr>
            <p:cNvPr id="6" name="圆角矩形 5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在模板中引用图片文件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1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44724" y="1083793"/>
            <a:ext cx="1003862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通过一个案例分步骤演示如何在模板中引用图片文件，并将图片呈现到网页中。</a:t>
            </a:r>
            <a:endParaRPr lang="en-US" altLang="zh-CN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Chapter03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项目的根目录下新建一个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文件夹中导入图片文件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flask.png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；在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下新建一个模板文件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，之后在模板文件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中引用图片文件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flask.png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630710" y="2284122"/>
            <a:ext cx="8238424" cy="41764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&lt;!DOCTYPE html&gt;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&lt;html lang="en"&gt;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&lt;p&gt;Flask-Logo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flask.png#}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&lt;img src="{{ url_for('static',filename='flask.png') }}"&gt;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&lt;/html&gt;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27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44724" y="1083793"/>
            <a:ext cx="1003862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文件中定义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load_staticfile()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以及触发该函数的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/static-file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，在该函数中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渲染模板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25135" y="1989634"/>
            <a:ext cx="6624736" cy="1145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@app.route('/static-file')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load_staticfile():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render_template('base.html')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4724" y="3213770"/>
            <a:ext cx="102190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重启开发服务器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，通过浏览器访问http://127.0.0.1:5000/static-file后，可以看到页面上显示的图片。</a:t>
            </a:r>
          </a:p>
        </p:txBody>
      </p:sp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42" y="3835646"/>
            <a:ext cx="4327185" cy="263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7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150990" y="2755456"/>
            <a:ext cx="7128792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文件主要用于控制网页的版式、颜色、字体大小和格式等。在模板中若要引用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文件，可以在定义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时通过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规定当前模板与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文件之间的关系，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属性的值为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stylesheet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，表示样式表；通过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属性规定被链接文档的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是调用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url_for()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解析静态文件的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150990" y="4871053"/>
            <a:ext cx="7128792" cy="646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&lt;link rel="stylesheet" href="{{ url_for('static',filename='test.css') }}"&gt;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45025" y="1125538"/>
            <a:ext cx="3682029" cy="648072"/>
            <a:chOff x="1115236" y="981522"/>
            <a:chExt cx="2732370" cy="648072"/>
          </a:xfrm>
        </p:grpSpPr>
        <p:sp>
          <p:nvSpPr>
            <p:cNvPr id="6" name="圆角矩形 5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在模板中引用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  <p:sp>
        <p:nvSpPr>
          <p:cNvPr id="8" name="椭圆 7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2078404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10630" y="1045405"/>
            <a:ext cx="928903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通过一个案例分步骤演示如何在模板中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，对网页中文本的样式进行修改。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）新建一个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Italics.css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910630" y="2101063"/>
            <a:ext cx="7128792" cy="464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 {font-style:italic}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2746949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（2）在Chapter03项目的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static目录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中导入CSS文件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Italics.css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，之后在模板文件base.html中引用CSS文件Italics.css。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910630" y="3802607"/>
            <a:ext cx="9073008" cy="2147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&lt;link rel="stylesheet" href="{{ url_for('static',filename='Italics.css') }}"&gt;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554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10630" y="1045405"/>
            <a:ext cx="928903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重启开发服务器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，通过浏览器访问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http://127.0.0.1:5000/static-file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后，可以在页面中看到加载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Italics.css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文件的效果。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静态文件的加载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67" y="2421682"/>
            <a:ext cx="5468358" cy="328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5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模板继承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2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1701602"/>
            <a:ext cx="3715858" cy="400615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27054" y="2020982"/>
            <a:ext cx="60928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网站的多个网页中往往包含一些通用内容和样式，例如，导航栏、标题、页脚等，为了避免在多个模板重复编写通用内容和样式的代码，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提高代码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重用率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，减少开发人员的工作量，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模板继承机制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模板继承机制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允许开发人员在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一个模板中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先定义多个页面的通用内容和样式，再以该模板为基础来拓展模板，此时包含通用内容和样式的模板称为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，继承基模板的模板称为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00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1369" y="2052422"/>
            <a:ext cx="65920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实现，其中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用于标识与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继承机制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指定子模板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。子模板通过继承可以获取基模板中的内容和结构。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231110" y="3855523"/>
            <a:ext cx="3910839" cy="464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extends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基模板名称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</p:txBody>
      </p:sp>
      <p:sp>
        <p:nvSpPr>
          <p:cNvPr id="2" name="矩形 1"/>
          <p:cNvSpPr/>
          <p:nvPr/>
        </p:nvSpPr>
        <p:spPr>
          <a:xfrm>
            <a:off x="4150990" y="4784431"/>
            <a:ext cx="6582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extends %}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必须位于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子模板的第一行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，当模板引擎解析到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extends %}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时，会将基模板中的内容完整的复制到子模板中。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2" y="1701602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3862958" y="2565698"/>
            <a:ext cx="6794724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其实就是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。为了保证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程序能够加载到模板文件，我们需要在项目的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，之后将程序中用到的所有模板文件存放到该文件夹中。</a:t>
            </a:r>
          </a:p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值得一提的是，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预先定义好的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模板文件夹名称，如果希望使用其他的文件夹名称，则可以在通过代码创建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类对象时为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template_folder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传入其他的文件夹名称。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209785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创建模板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81" y="2107262"/>
            <a:ext cx="2495550" cy="36195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060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135" y="1552647"/>
            <a:ext cx="102546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为了能够让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中，我们需要在基模板使用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定义块代码，同时在子模板中通过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定义同名的块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27353" y="3194603"/>
            <a:ext cx="3623138" cy="1733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block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块名称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父模块代码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endblock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块名称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</p:txBody>
      </p:sp>
      <p:sp>
        <p:nvSpPr>
          <p:cNvPr id="2" name="矩形 1"/>
          <p:cNvSpPr/>
          <p:nvPr/>
        </p:nvSpPr>
        <p:spPr>
          <a:xfrm>
            <a:off x="6450052" y="2729285"/>
            <a:ext cx="51420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在子模板中，通过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endblock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定义块代码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7423296" y="3248646"/>
            <a:ext cx="3320484" cy="1693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extends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基模板名称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block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块名称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子模板代码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endblock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块名称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%}</a:t>
            </a:r>
          </a:p>
        </p:txBody>
      </p:sp>
      <p:sp>
        <p:nvSpPr>
          <p:cNvPr id="6" name="矩形 5"/>
          <p:cNvSpPr/>
          <p:nvPr/>
        </p:nvSpPr>
        <p:spPr>
          <a:xfrm>
            <a:off x="910630" y="2729286"/>
            <a:ext cx="53581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在基模板中，通过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定义块代码。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383238" y="2637706"/>
            <a:ext cx="5400600" cy="23042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8622" y="2637706"/>
            <a:ext cx="5400600" cy="2304256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5135" y="2421682"/>
            <a:ext cx="449400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通过一个案例分步骤演示如何在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程序中实现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模板继承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）将创建的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作为基模板，并在该模板文件中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页脚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5951190" y="1125538"/>
            <a:ext cx="5646136" cy="54133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&lt;p&gt;Flask-Logo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图片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&lt;img src="{{ url_for('static', filename='flask.png') }}"&gt;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class="navigation"&gt;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我是导航栏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class="content"&gt;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block content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基模板中的内容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endblock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&lt;div class="footer"&gt;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我是页脚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&lt;/div&gt;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3524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25538"/>
            <a:ext cx="9793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子模板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，子模板中的代码如下所示。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350790" y="1938163"/>
            <a:ext cx="5646136" cy="38884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&lt;title&gt;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子模板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&lt;/title&gt;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extends 'base.html'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block content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我是子模板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{% endblock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0563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534473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文件中定义视图函数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extends_template()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，之后在该函数中依次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渲染模板文件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910630" y="2864994"/>
            <a:ext cx="4176464" cy="24370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@app.route('/child')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extends_template():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render_template('base.html')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render_template('child.html')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4" y="2858976"/>
            <a:ext cx="5912346" cy="244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模板继承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25538"/>
            <a:ext cx="97930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如果子模板实现了基模板中定义的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，那么子模板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中的代码就会覆盖基模板中的代码，如果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想要在子模板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中仍然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呈现基模板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，那么可以使用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25134" y="2637706"/>
            <a:ext cx="4143851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extends 'base.html'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block content %}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&lt;p&gt;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我是子模板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{{ super() }}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{% endblock %}</a:t>
            </a: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2421682"/>
            <a:ext cx="3600400" cy="317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6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8880" y="2102485"/>
            <a:ext cx="9794240" cy="37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716785" y="3016654"/>
            <a:ext cx="90010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本章首先介绍了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模板引擎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Jinja2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，然后介绍了模板的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基础语法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模板变量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过滤器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选择结构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循环结构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，接着介绍了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宏的定义与调用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，最后介绍了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消息闪现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静态文件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加载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模板继承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。通过学习本章的内容，希望读者能够掌握模板的使用技巧，为后续开发项目奠定扎实的基础。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7" name="椭圆 6"/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8" name="椭圆 7"/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9" name="椭圆 8"/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45025" y="1125538"/>
            <a:ext cx="42580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Jinja2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模板引擎渲染模板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2040916"/>
            <a:ext cx="997257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渲染模板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库中提供了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render_template()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62758" y="272789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render_template(template_name_or_list, **context)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剪去单角的矩形 14"/>
          <p:cNvSpPr/>
          <p:nvPr/>
        </p:nvSpPr>
        <p:spPr>
          <a:xfrm flipH="1">
            <a:off x="1143691" y="272789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8404" y="3511291"/>
            <a:ext cx="899822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template_name_or_list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：必选参数，表示要加载的模板名称。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：可选参数，表示向模板文件传递的参数，以关键字参数的形式进行传递。注意，关键字参数的名称必须与模板文件中的变量名称保持一致。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99050" y="27504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8" name="Freeform 16"/>
          <p:cNvSpPr/>
          <p:nvPr/>
        </p:nvSpPr>
        <p:spPr bwMode="auto">
          <a:xfrm>
            <a:off x="1952036" y="275047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80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45618"/>
            <a:ext cx="9632547" cy="458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通过一个案例分步骤演示如何在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程序中使用模板。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42580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Jinja2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模板引擎渲染模板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7335693" y="2205658"/>
            <a:ext cx="3321989" cy="3935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&lt;!DOCTYPE html&gt;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&lt;html lang="en"&gt;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&lt;meta charset="UTF-8"&gt;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&lt;/head&gt;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{#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一级标题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#}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&lt;h1&gt;Hello Flask!&lt;/h1&gt;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&lt;/body&gt;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&lt;/html&gt;</a:t>
            </a:r>
          </a:p>
        </p:txBody>
      </p:sp>
      <p:sp>
        <p:nvSpPr>
          <p:cNvPr id="3" name="矩形 2"/>
          <p:cNvSpPr/>
          <p:nvPr/>
        </p:nvSpPr>
        <p:spPr>
          <a:xfrm>
            <a:off x="1032125" y="3320625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通过PyCharm工具创建一个Flask程序Chapter03，在Chapter03项目的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下新建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templates文件夹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，在该文件夹下创建模板文件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，并在index.html文件中编写HTML代码。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9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845618"/>
            <a:ext cx="9632547" cy="458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通过一个案例分步骤演示如何在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程序中使用模板。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4258093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Jinja2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模板引擎渲染模板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549083" y="3402357"/>
            <a:ext cx="8763029" cy="2565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render_template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render_template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render_template('index.html')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渲染模板文件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index.html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3" name="矩形 2"/>
          <p:cNvSpPr/>
          <p:nvPr/>
        </p:nvSpPr>
        <p:spPr>
          <a:xfrm>
            <a:off x="1025021" y="2291286"/>
            <a:ext cx="107588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Chapter03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文件，并在该文件中先定义一个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再在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渲染模板文件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模板与模板引擎</a:t>
            </a:r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Jinja2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0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6072</Words>
  <Application>Microsoft Office PowerPoint</Application>
  <PresentationFormat>自定义</PresentationFormat>
  <Paragraphs>524</Paragraphs>
  <Slides>65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3" baseType="lpstr">
      <vt:lpstr>微软雅黑</vt:lpstr>
      <vt:lpstr>字魂105号-简雅黑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cp:lastModifiedBy>sh J</cp:lastModifiedBy>
  <cp:revision>900</cp:revision>
  <dcterms:created xsi:type="dcterms:W3CDTF">2020-11-11T09:29:00Z</dcterms:created>
  <dcterms:modified xsi:type="dcterms:W3CDTF">2025-06-05T02:21:23Z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1B1EC882B1E443FF969BB842EC8D6A2D</vt:lpwstr>
  </property>
</Properties>
</file>