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60"/>
  </p:notesMasterIdLst>
  <p:handoutMasterIdLst>
    <p:handoutMasterId r:id="rId61"/>
  </p:handoutMasterIdLst>
  <p:sldIdLst>
    <p:sldId id="325" r:id="rId3"/>
    <p:sldId id="328" r:id="rId4"/>
    <p:sldId id="309" r:id="rId5"/>
    <p:sldId id="519" r:id="rId6"/>
    <p:sldId id="592" r:id="rId7"/>
    <p:sldId id="720" r:id="rId8"/>
    <p:sldId id="721" r:id="rId9"/>
    <p:sldId id="722" r:id="rId10"/>
    <p:sldId id="723" r:id="rId11"/>
    <p:sldId id="724" r:id="rId12"/>
    <p:sldId id="725" r:id="rId13"/>
    <p:sldId id="660" r:id="rId14"/>
    <p:sldId id="593" r:id="rId15"/>
    <p:sldId id="665" r:id="rId16"/>
    <p:sldId id="594" r:id="rId17"/>
    <p:sldId id="759" r:id="rId18"/>
    <p:sldId id="760" r:id="rId19"/>
    <p:sldId id="761" r:id="rId20"/>
    <p:sldId id="762" r:id="rId21"/>
    <p:sldId id="763" r:id="rId22"/>
    <p:sldId id="668" r:id="rId23"/>
    <p:sldId id="669" r:id="rId24"/>
    <p:sldId id="732" r:id="rId25"/>
    <p:sldId id="733" r:id="rId26"/>
    <p:sldId id="734" r:id="rId27"/>
    <p:sldId id="735" r:id="rId28"/>
    <p:sldId id="736" r:id="rId29"/>
    <p:sldId id="737" r:id="rId30"/>
    <p:sldId id="670" r:id="rId31"/>
    <p:sldId id="738" r:id="rId32"/>
    <p:sldId id="739" r:id="rId33"/>
    <p:sldId id="740" r:id="rId34"/>
    <p:sldId id="741" r:id="rId35"/>
    <p:sldId id="742" r:id="rId36"/>
    <p:sldId id="743" r:id="rId37"/>
    <p:sldId id="598" r:id="rId38"/>
    <p:sldId id="744" r:id="rId39"/>
    <p:sldId id="745" r:id="rId40"/>
    <p:sldId id="746" r:id="rId41"/>
    <p:sldId id="747" r:id="rId42"/>
    <p:sldId id="676" r:id="rId43"/>
    <p:sldId id="677" r:id="rId44"/>
    <p:sldId id="678" r:id="rId45"/>
    <p:sldId id="749" r:id="rId46"/>
    <p:sldId id="750" r:id="rId47"/>
    <p:sldId id="751" r:id="rId48"/>
    <p:sldId id="681" r:id="rId49"/>
    <p:sldId id="680" r:id="rId50"/>
    <p:sldId id="752" r:id="rId51"/>
    <p:sldId id="683" r:id="rId52"/>
    <p:sldId id="754" r:id="rId53"/>
    <p:sldId id="764" r:id="rId54"/>
    <p:sldId id="755" r:id="rId55"/>
    <p:sldId id="765" r:id="rId56"/>
    <p:sldId id="757" r:id="rId57"/>
    <p:sldId id="758" r:id="rId58"/>
    <p:sldId id="407" r:id="rId59"/>
  </p:sldIdLst>
  <p:sldSz cx="12190413" cy="6859588"/>
  <p:notesSz cx="6858000" cy="9144000"/>
  <p:custDataLst>
    <p:tags r:id="rId62"/>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2">
          <p15:clr>
            <a:srgbClr val="A4A3A4"/>
          </p15:clr>
        </p15:guide>
        <p15:guide id="2" pos="227">
          <p15:clr>
            <a:srgbClr val="A4A3A4"/>
          </p15:clr>
        </p15:guide>
        <p15:guide id="3" pos="6550">
          <p15:clr>
            <a:srgbClr val="A4A3A4"/>
          </p15:clr>
        </p15:guide>
      </p15:sldGuideLst>
    </p:ext>
    <p:ext uri="{2D200454-40CA-4A62-9FC3-DE9A4176ACB9}">
      <p15:notesGuideLst xmlns:p15="http://schemas.microsoft.com/office/powerpoint/2012/main">
        <p15:guide id="1" orient="horz" pos="2962">
          <p15:clr>
            <a:srgbClr val="A4A3A4"/>
          </p15:clr>
        </p15:guide>
        <p15:guide id="2" pos="219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方思" initials="mfs" lastIdx="1" clrIdx="0"/>
  <p:cmAuthor id="2" name="LD" initials="L" lastIdx="2" clrIdx="1"/>
  <p:cmAuthor id="3" name="Lv0593" initials="L"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75CC"/>
    <a:srgbClr val="EC8F14"/>
    <a:srgbClr val="B94F47"/>
    <a:srgbClr val="FF9966"/>
    <a:srgbClr val="FAFAFA"/>
    <a:srgbClr val="005DA2"/>
    <a:srgbClr val="F2F2F2"/>
    <a:srgbClr val="1369B2"/>
    <a:srgbClr val="006B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83" autoAdjust="0"/>
    <p:restoredTop sz="94660" autoAdjust="0"/>
  </p:normalViewPr>
  <p:slideViewPr>
    <p:cSldViewPr>
      <p:cViewPr varScale="1">
        <p:scale>
          <a:sx n="60" d="100"/>
          <a:sy n="60" d="100"/>
        </p:scale>
        <p:origin x="33" y="378"/>
      </p:cViewPr>
      <p:guideLst>
        <p:guide orient="horz" pos="2222"/>
        <p:guide pos="227"/>
        <p:guide pos="655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962"/>
        <p:guide pos="219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2025/6/19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2025/6/19</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653081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3532865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2277732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337172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155460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4057238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3288749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4080187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620288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3438434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680054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4006269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19689107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2006886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28282239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40614929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1789888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23427733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24841994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27397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950445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34448743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extLst>
      <p:ext uri="{BB962C8B-B14F-4D97-AF65-F5344CB8AC3E}">
        <p14:creationId xmlns:p14="http://schemas.microsoft.com/office/powerpoint/2010/main" val="35052941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36372329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37779472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extLst>
      <p:ext uri="{BB962C8B-B14F-4D97-AF65-F5344CB8AC3E}">
        <p14:creationId xmlns:p14="http://schemas.microsoft.com/office/powerpoint/2010/main" val="1211955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extLst>
      <p:ext uri="{BB962C8B-B14F-4D97-AF65-F5344CB8AC3E}">
        <p14:creationId xmlns:p14="http://schemas.microsoft.com/office/powerpoint/2010/main" val="40778454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extLst>
      <p:ext uri="{BB962C8B-B14F-4D97-AF65-F5344CB8AC3E}">
        <p14:creationId xmlns:p14="http://schemas.microsoft.com/office/powerpoint/2010/main" val="10834275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extLst>
      <p:ext uri="{BB962C8B-B14F-4D97-AF65-F5344CB8AC3E}">
        <p14:creationId xmlns:p14="http://schemas.microsoft.com/office/powerpoint/2010/main" val="33388110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extLst>
      <p:ext uri="{BB962C8B-B14F-4D97-AF65-F5344CB8AC3E}">
        <p14:creationId xmlns:p14="http://schemas.microsoft.com/office/powerpoint/2010/main" val="2558763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23346309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extLst>
      <p:ext uri="{BB962C8B-B14F-4D97-AF65-F5344CB8AC3E}">
        <p14:creationId xmlns:p14="http://schemas.microsoft.com/office/powerpoint/2010/main" val="35814218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extLst>
      <p:ext uri="{BB962C8B-B14F-4D97-AF65-F5344CB8AC3E}">
        <p14:creationId xmlns:p14="http://schemas.microsoft.com/office/powerpoint/2010/main" val="35200695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extLst>
      <p:ext uri="{BB962C8B-B14F-4D97-AF65-F5344CB8AC3E}">
        <p14:creationId xmlns:p14="http://schemas.microsoft.com/office/powerpoint/2010/main" val="24465952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extLst>
      <p:ext uri="{BB962C8B-B14F-4D97-AF65-F5344CB8AC3E}">
        <p14:creationId xmlns:p14="http://schemas.microsoft.com/office/powerpoint/2010/main" val="41518186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extLst>
      <p:ext uri="{BB962C8B-B14F-4D97-AF65-F5344CB8AC3E}">
        <p14:creationId xmlns:p14="http://schemas.microsoft.com/office/powerpoint/2010/main" val="27118490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extLst>
      <p:ext uri="{BB962C8B-B14F-4D97-AF65-F5344CB8AC3E}">
        <p14:creationId xmlns:p14="http://schemas.microsoft.com/office/powerpoint/2010/main" val="40768608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extLst>
      <p:ext uri="{BB962C8B-B14F-4D97-AF65-F5344CB8AC3E}">
        <p14:creationId xmlns:p14="http://schemas.microsoft.com/office/powerpoint/2010/main" val="25602673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19750425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extLst>
      <p:ext uri="{BB962C8B-B14F-4D97-AF65-F5344CB8AC3E}">
        <p14:creationId xmlns:p14="http://schemas.microsoft.com/office/powerpoint/2010/main" val="3997546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10207791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extLst>
      <p:ext uri="{BB962C8B-B14F-4D97-AF65-F5344CB8AC3E}">
        <p14:creationId xmlns:p14="http://schemas.microsoft.com/office/powerpoint/2010/main" val="238315247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extLst>
      <p:ext uri="{BB962C8B-B14F-4D97-AF65-F5344CB8AC3E}">
        <p14:creationId xmlns:p14="http://schemas.microsoft.com/office/powerpoint/2010/main" val="9179195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extLst>
      <p:ext uri="{BB962C8B-B14F-4D97-AF65-F5344CB8AC3E}">
        <p14:creationId xmlns:p14="http://schemas.microsoft.com/office/powerpoint/2010/main" val="54263808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extLst>
      <p:ext uri="{BB962C8B-B14F-4D97-AF65-F5344CB8AC3E}">
        <p14:creationId xmlns:p14="http://schemas.microsoft.com/office/powerpoint/2010/main" val="22189368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extLst>
      <p:ext uri="{BB962C8B-B14F-4D97-AF65-F5344CB8AC3E}">
        <p14:creationId xmlns:p14="http://schemas.microsoft.com/office/powerpoint/2010/main" val="12203308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extLst>
      <p:ext uri="{BB962C8B-B14F-4D97-AF65-F5344CB8AC3E}">
        <p14:creationId xmlns:p14="http://schemas.microsoft.com/office/powerpoint/2010/main" val="9222262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extLst>
      <p:ext uri="{BB962C8B-B14F-4D97-AF65-F5344CB8AC3E}">
        <p14:creationId xmlns:p14="http://schemas.microsoft.com/office/powerpoint/2010/main" val="19980544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4268123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713010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32059755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2689877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2025/6/19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2025/6/19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2025/6/19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2025/6/19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2025/6/19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2025/6/19</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2025/6/19</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hyperlink" Target="chapter02-example/2-1.doc"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hyperlink" Target="chapter02-example/2-1.doc"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hyperlink" Target="chapter02-example/2-1.doc"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hyperlink" Target="chapter02-example/2-1.doc"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350790" y="2390987"/>
            <a:ext cx="7706107" cy="1014730"/>
          </a:xfrm>
          <a:prstGeom prst="rect">
            <a:avLst/>
          </a:prstGeom>
          <a:noFill/>
        </p:spPr>
        <p:txBody>
          <a:bodyPr wrap="square" rtlCol="0">
            <a:spAutoFit/>
          </a:bodyPr>
          <a:lstStyle/>
          <a:p>
            <a:pPr algn="ctr"/>
            <a:r>
              <a:rPr lang="en-US" altLang="zh-CN"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14-4</a:t>
            </a:r>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  表单与类视图</a:t>
            </a:r>
            <a:endParaRPr lang="en-US" altLang="zh-CN"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通过</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Flask</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处理表单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矩形 3"/>
          <p:cNvSpPr/>
          <p:nvPr/>
        </p:nvSpPr>
        <p:spPr>
          <a:xfrm>
            <a:off x="1147155" y="1930400"/>
            <a:ext cx="10145228" cy="923330"/>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密码为“</a:t>
            </a:r>
            <a:r>
              <a:rPr lang="en-US" altLang="zh-CN" sz="1800">
                <a:solidFill>
                  <a:srgbClr val="595959"/>
                </a:solidFill>
                <a:latin typeface="微软雅黑" panose="020B0503020204020204" pitchFamily="34" charset="-122"/>
                <a:ea typeface="微软雅黑" panose="020B0503020204020204" pitchFamily="34" charset="-122"/>
              </a:rPr>
              <a:t>123”</a:t>
            </a:r>
            <a:r>
              <a:rPr lang="zh-CN" altLang="en-US" sz="1800">
                <a:solidFill>
                  <a:srgbClr val="595959"/>
                </a:solidFill>
                <a:latin typeface="微软雅黑" panose="020B0503020204020204" pitchFamily="34" charset="-122"/>
                <a:ea typeface="微软雅黑" panose="020B0503020204020204" pitchFamily="34" charset="-122"/>
              </a:rPr>
              <a:t>，确认密码为“</a:t>
            </a:r>
            <a:r>
              <a:rPr lang="en-US" altLang="zh-CN" sz="1800">
                <a:solidFill>
                  <a:srgbClr val="595959"/>
                </a:solidFill>
                <a:latin typeface="微软雅黑" panose="020B0503020204020204" pitchFamily="34" charset="-122"/>
                <a:ea typeface="微软雅黑" panose="020B0503020204020204" pitchFamily="34" charset="-122"/>
              </a:rPr>
              <a:t>123”</a:t>
            </a:r>
            <a:r>
              <a:rPr lang="zh-CN" altLang="en-US" sz="1800">
                <a:solidFill>
                  <a:srgbClr val="595959"/>
                </a:solidFill>
                <a:latin typeface="微软雅黑" panose="020B0503020204020204" pitchFamily="34" charset="-122"/>
                <a:ea typeface="微软雅黑" panose="020B0503020204020204" pitchFamily="34" charset="-122"/>
              </a:rPr>
              <a:t>，单击“注册”按钮后，注册页面上用户名输入框的后面展示了提示信息“</a:t>
            </a:r>
            <a:r>
              <a:rPr lang="zh-CN" altLang="en-US" sz="1800">
                <a:solidFill>
                  <a:srgbClr val="0075CC"/>
                </a:solidFill>
                <a:latin typeface="微软雅黑" panose="020B0503020204020204" pitchFamily="34" charset="-122"/>
                <a:ea typeface="微软雅黑" panose="020B0503020204020204" pitchFamily="34" charset="-122"/>
              </a:rPr>
              <a:t>用户名长度大于</a:t>
            </a:r>
            <a:r>
              <a:rPr lang="en-US" altLang="zh-CN" sz="1800">
                <a:solidFill>
                  <a:srgbClr val="0075CC"/>
                </a:solidFill>
                <a:latin typeface="微软雅黑" panose="020B0503020204020204" pitchFamily="34" charset="-122"/>
                <a:ea typeface="微软雅黑" panose="020B0503020204020204" pitchFamily="34" charset="-122"/>
              </a:rPr>
              <a:t>3</a:t>
            </a:r>
            <a:r>
              <a:rPr lang="zh-CN" altLang="en-US" sz="1800">
                <a:solidFill>
                  <a:srgbClr val="0075CC"/>
                </a:solidFill>
                <a:latin typeface="微软雅黑" panose="020B0503020204020204" pitchFamily="34" charset="-122"/>
                <a:ea typeface="微软雅黑" panose="020B0503020204020204" pitchFamily="34" charset="-122"/>
              </a:rPr>
              <a:t>且小于</a:t>
            </a:r>
            <a:r>
              <a:rPr lang="en-US" altLang="zh-CN" sz="1800">
                <a:solidFill>
                  <a:srgbClr val="0075CC"/>
                </a:solidFill>
                <a:latin typeface="微软雅黑" panose="020B0503020204020204" pitchFamily="34" charset="-122"/>
                <a:ea typeface="微软雅黑" panose="020B0503020204020204" pitchFamily="34" charset="-122"/>
              </a:rPr>
              <a:t>15</a:t>
            </a:r>
            <a:r>
              <a:rPr lang="en-US" altLang="zh-CN" sz="1800">
                <a:solidFill>
                  <a:srgbClr val="595959"/>
                </a:solidFill>
                <a:latin typeface="微软雅黑" panose="020B0503020204020204" pitchFamily="34" charset="-122"/>
                <a:ea typeface="微软雅黑" panose="020B0503020204020204" pitchFamily="34" charset="-122"/>
              </a:rPr>
              <a:t>”</a:t>
            </a:r>
            <a:r>
              <a:rPr lang="zh-CN" altLang="en-US" sz="1800">
                <a:solidFill>
                  <a:srgbClr val="595959"/>
                </a:solidFill>
                <a:latin typeface="微软雅黑" panose="020B0503020204020204" pitchFamily="34" charset="-122"/>
                <a:ea typeface="微软雅黑" panose="020B0503020204020204" pitchFamily="34" charset="-122"/>
              </a:rPr>
              <a:t>。</a:t>
            </a:r>
          </a:p>
        </p:txBody>
      </p:sp>
      <p:pic>
        <p:nvPicPr>
          <p:cNvPr id="307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864" y="2958828"/>
            <a:ext cx="5089187" cy="3497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178533" y="887883"/>
            <a:ext cx="10113850" cy="1015663"/>
          </a:xfrm>
          <a:prstGeom prst="rect">
            <a:avLst/>
          </a:prstGeom>
        </p:spPr>
        <p:txBody>
          <a:bodyPr wrap="square">
            <a:spAutoFit/>
          </a:bodyPr>
          <a:lstStyle/>
          <a:p>
            <a:pPr>
              <a:lnSpc>
                <a:spcPct val="150000"/>
              </a:lnSpc>
            </a:pPr>
            <a:r>
              <a:rPr lang="zh-CN" altLang="en-US" sz="2000">
                <a:solidFill>
                  <a:srgbClr val="595959"/>
                </a:solidFill>
                <a:latin typeface="微软雅黑" panose="020B0503020204020204" pitchFamily="34" charset="-122"/>
                <a:ea typeface="微软雅黑" panose="020B0503020204020204" pitchFamily="34" charset="-122"/>
              </a:rPr>
              <a:t>通过用户注册的案例分步骤为大家演示如何使用</a:t>
            </a:r>
            <a:r>
              <a:rPr lang="en-US" altLang="zh-CN" sz="2000">
                <a:solidFill>
                  <a:srgbClr val="0075CC"/>
                </a:solidFill>
                <a:latin typeface="微软雅黑" panose="020B0503020204020204" pitchFamily="34" charset="-122"/>
                <a:ea typeface="微软雅黑" panose="020B0503020204020204" pitchFamily="34" charset="-122"/>
              </a:rPr>
              <a:t>Flask</a:t>
            </a:r>
            <a:r>
              <a:rPr lang="zh-CN" altLang="en-US" sz="2000">
                <a:solidFill>
                  <a:srgbClr val="0075CC"/>
                </a:solidFill>
                <a:latin typeface="微软雅黑" panose="020B0503020204020204" pitchFamily="34" charset="-122"/>
                <a:ea typeface="微软雅黑" panose="020B0503020204020204" pitchFamily="34" charset="-122"/>
              </a:rPr>
              <a:t>内置的功能处理表单</a:t>
            </a:r>
            <a:r>
              <a:rPr lang="zh-CN" altLang="en-US" sz="2000">
                <a:solidFill>
                  <a:srgbClr val="595959"/>
                </a:solidFill>
                <a:latin typeface="微软雅黑" panose="020B0503020204020204" pitchFamily="34" charset="-122"/>
                <a:ea typeface="微软雅黑" panose="020B0503020204020204" pitchFamily="34" charset="-122"/>
              </a:rPr>
              <a:t>，具体步骤如下。</a:t>
            </a:r>
          </a:p>
        </p:txBody>
      </p:sp>
    </p:spTree>
    <p:extLst>
      <p:ext uri="{BB962C8B-B14F-4D97-AF65-F5344CB8AC3E}">
        <p14:creationId xmlns:p14="http://schemas.microsoft.com/office/powerpoint/2010/main" val="366852033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通过</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Flask</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处理表单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矩形 3"/>
          <p:cNvSpPr/>
          <p:nvPr/>
        </p:nvSpPr>
        <p:spPr>
          <a:xfrm>
            <a:off x="1147155" y="1930400"/>
            <a:ext cx="10145228" cy="923330"/>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依次填写用户名为“</a:t>
            </a:r>
            <a:r>
              <a:rPr lang="en-US" altLang="zh-CN" sz="1800">
                <a:solidFill>
                  <a:srgbClr val="595959"/>
                </a:solidFill>
                <a:latin typeface="微软雅黑" panose="020B0503020204020204" pitchFamily="34" charset="-122"/>
                <a:ea typeface="微软雅黑" panose="020B0503020204020204" pitchFamily="34" charset="-122"/>
              </a:rPr>
              <a:t>666666”</a:t>
            </a:r>
            <a:r>
              <a:rPr lang="zh-CN" altLang="en-US" sz="1800">
                <a:solidFill>
                  <a:srgbClr val="595959"/>
                </a:solidFill>
                <a:latin typeface="微软雅黑" panose="020B0503020204020204" pitchFamily="34" charset="-122"/>
                <a:ea typeface="微软雅黑" panose="020B0503020204020204" pitchFamily="34" charset="-122"/>
              </a:rPr>
              <a:t>，密码为“</a:t>
            </a:r>
            <a:r>
              <a:rPr lang="en-US" altLang="zh-CN" sz="1800">
                <a:solidFill>
                  <a:srgbClr val="595959"/>
                </a:solidFill>
                <a:latin typeface="微软雅黑" panose="020B0503020204020204" pitchFamily="34" charset="-122"/>
                <a:ea typeface="微软雅黑" panose="020B0503020204020204" pitchFamily="34" charset="-122"/>
              </a:rPr>
              <a:t>123”</a:t>
            </a:r>
            <a:r>
              <a:rPr lang="zh-CN" altLang="en-US" sz="1800">
                <a:solidFill>
                  <a:srgbClr val="595959"/>
                </a:solidFill>
                <a:latin typeface="微软雅黑" panose="020B0503020204020204" pitchFamily="34" charset="-122"/>
                <a:ea typeface="微软雅黑" panose="020B0503020204020204" pitchFamily="34" charset="-122"/>
              </a:rPr>
              <a:t>，确认密码为“</a:t>
            </a:r>
            <a:r>
              <a:rPr lang="en-US" altLang="zh-CN" sz="1800">
                <a:solidFill>
                  <a:srgbClr val="595959"/>
                </a:solidFill>
                <a:latin typeface="微软雅黑" panose="020B0503020204020204" pitchFamily="34" charset="-122"/>
                <a:ea typeface="微软雅黑" panose="020B0503020204020204" pitchFamily="34" charset="-122"/>
              </a:rPr>
              <a:t>123456”</a:t>
            </a:r>
            <a:r>
              <a:rPr lang="zh-CN" altLang="en-US" sz="1800">
                <a:solidFill>
                  <a:srgbClr val="595959"/>
                </a:solidFill>
                <a:latin typeface="微软雅黑" panose="020B0503020204020204" pitchFamily="34" charset="-122"/>
                <a:ea typeface="微软雅黑" panose="020B0503020204020204" pitchFamily="34" charset="-122"/>
              </a:rPr>
              <a:t>，单击“注册”按钮后，注册页面上确认密码输入框的后面展示了提示信息“</a:t>
            </a:r>
            <a:r>
              <a:rPr lang="zh-CN" altLang="en-US" sz="1800">
                <a:solidFill>
                  <a:srgbClr val="0075CC"/>
                </a:solidFill>
                <a:latin typeface="微软雅黑" panose="020B0503020204020204" pitchFamily="34" charset="-122"/>
                <a:ea typeface="微软雅黑" panose="020B0503020204020204" pitchFamily="34" charset="-122"/>
              </a:rPr>
              <a:t>密码不一致</a:t>
            </a:r>
            <a:r>
              <a:rPr lang="zh-CN" altLang="en-US" sz="1800">
                <a:solidFill>
                  <a:srgbClr val="595959"/>
                </a:solidFill>
                <a:latin typeface="微软雅黑" panose="020B0503020204020204" pitchFamily="34" charset="-122"/>
                <a:ea typeface="微软雅黑" panose="020B0503020204020204" pitchFamily="34" charset="-122"/>
              </a:rPr>
              <a:t>”。</a:t>
            </a:r>
          </a:p>
        </p:txBody>
      </p:sp>
      <p:pic>
        <p:nvPicPr>
          <p:cNvPr id="409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6934" y="2892013"/>
            <a:ext cx="4968551" cy="343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178533" y="887883"/>
            <a:ext cx="10113850" cy="1015663"/>
          </a:xfrm>
          <a:prstGeom prst="rect">
            <a:avLst/>
          </a:prstGeom>
        </p:spPr>
        <p:txBody>
          <a:bodyPr wrap="square">
            <a:spAutoFit/>
          </a:bodyPr>
          <a:lstStyle/>
          <a:p>
            <a:pPr>
              <a:lnSpc>
                <a:spcPct val="150000"/>
              </a:lnSpc>
            </a:pPr>
            <a:r>
              <a:rPr lang="zh-CN" altLang="en-US" sz="2000">
                <a:solidFill>
                  <a:srgbClr val="595959"/>
                </a:solidFill>
                <a:latin typeface="微软雅黑" panose="020B0503020204020204" pitchFamily="34" charset="-122"/>
                <a:ea typeface="微软雅黑" panose="020B0503020204020204" pitchFamily="34" charset="-122"/>
              </a:rPr>
              <a:t>通过用户注册的案例分步骤为大家演示如何使用</a:t>
            </a:r>
            <a:r>
              <a:rPr lang="en-US" altLang="zh-CN" sz="2000">
                <a:solidFill>
                  <a:srgbClr val="0075CC"/>
                </a:solidFill>
                <a:latin typeface="微软雅黑" panose="020B0503020204020204" pitchFamily="34" charset="-122"/>
                <a:ea typeface="微软雅黑" panose="020B0503020204020204" pitchFamily="34" charset="-122"/>
              </a:rPr>
              <a:t>Flask</a:t>
            </a:r>
            <a:r>
              <a:rPr lang="zh-CN" altLang="en-US" sz="2000">
                <a:solidFill>
                  <a:srgbClr val="0075CC"/>
                </a:solidFill>
                <a:latin typeface="微软雅黑" panose="020B0503020204020204" pitchFamily="34" charset="-122"/>
                <a:ea typeface="微软雅黑" panose="020B0503020204020204" pitchFamily="34" charset="-122"/>
              </a:rPr>
              <a:t>内置的功能处理表单</a:t>
            </a:r>
            <a:r>
              <a:rPr lang="zh-CN" altLang="en-US" sz="2000">
                <a:solidFill>
                  <a:srgbClr val="595959"/>
                </a:solidFill>
                <a:latin typeface="微软雅黑" panose="020B0503020204020204" pitchFamily="34" charset="-122"/>
                <a:ea typeface="微软雅黑" panose="020B0503020204020204" pitchFamily="34" charset="-122"/>
              </a:rPr>
              <a:t>，具体步骤如下。</a:t>
            </a:r>
          </a:p>
        </p:txBody>
      </p:sp>
    </p:spTree>
    <p:extLst>
      <p:ext uri="{BB962C8B-B14F-4D97-AF65-F5344CB8AC3E}">
        <p14:creationId xmlns:p14="http://schemas.microsoft.com/office/powerpoint/2010/main" val="404366709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7741712" cy="830997"/>
          </a:xfrm>
          <a:prstGeom prst="rect">
            <a:avLst/>
          </a:prstGeom>
          <a:noFill/>
        </p:spPr>
        <p:txBody>
          <a:bodyPr wrap="square" lIns="91443" tIns="45720" rIns="91443" bIns="45720" rtlCol="0">
            <a:spAutoFit/>
          </a:bodyPr>
          <a:lstStyle/>
          <a:p>
            <a:r>
              <a:rPr lang="zh-CN" altLang="en-US" sz="4800" b="1">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通过</a:t>
            </a:r>
            <a:r>
              <a:rPr lang="en-US" altLang="zh-CN" sz="4800" b="1">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Flask-WTF</a:t>
            </a:r>
            <a:r>
              <a:rPr lang="zh-CN" altLang="en-US" sz="4800" b="1">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处理表单</a:t>
            </a:r>
            <a:endParaRPr lang="zh-CN" altLang="en-US" sz="4800" b="1" dirty="0">
              <a:solidFill>
                <a:schemeClr val="accent1"/>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a:solidFill>
                  <a:srgbClr val="FAFAFA"/>
                </a:solidFill>
                <a:latin typeface="微软雅黑" panose="020B0503020204020204" pitchFamily="34" charset="-122"/>
                <a:ea typeface="微软雅黑" panose="020B0503020204020204" pitchFamily="34" charset="-122"/>
                <a:cs typeface="+mn-ea"/>
                <a:sym typeface="+mn-lt"/>
              </a:rPr>
              <a:t>4.2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01263707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622" y="1616946"/>
            <a:ext cx="10441160" cy="2585323"/>
          </a:xfrm>
          <a:prstGeom prst="rect">
            <a:avLst/>
          </a:prstGeom>
        </p:spPr>
        <p:txBody>
          <a:bodyPr wrap="square">
            <a:spAutoFit/>
          </a:bodyPr>
          <a:lstStyle/>
          <a:p>
            <a:pPr>
              <a:lnSpc>
                <a:spcPct val="150000"/>
              </a:lnSpc>
            </a:pPr>
            <a:r>
              <a:rPr lang="en-US" altLang="zh-CN" sz="1800">
                <a:solidFill>
                  <a:srgbClr val="0075CC"/>
                </a:solidFill>
                <a:latin typeface="微软雅黑" panose="020B0503020204020204" pitchFamily="34" charset="-122"/>
                <a:ea typeface="微软雅黑" panose="020B0503020204020204" pitchFamily="34" charset="-122"/>
              </a:rPr>
              <a:t>Flask-WTF</a:t>
            </a:r>
            <a:r>
              <a:rPr lang="zh-CN" altLang="en-US" sz="1800">
                <a:solidFill>
                  <a:srgbClr val="595959"/>
                </a:solidFill>
                <a:latin typeface="微软雅黑" panose="020B0503020204020204" pitchFamily="34" charset="-122"/>
                <a:ea typeface="微软雅黑" panose="020B0503020204020204" pitchFamily="34" charset="-122"/>
              </a:rPr>
              <a:t>是</a:t>
            </a:r>
            <a:r>
              <a:rPr lang="en-US" altLang="zh-CN" sz="1800">
                <a:solidFill>
                  <a:srgbClr val="595959"/>
                </a:solidFill>
                <a:latin typeface="微软雅黑" panose="020B0503020204020204" pitchFamily="34" charset="-122"/>
                <a:ea typeface="微软雅黑" panose="020B0503020204020204" pitchFamily="34" charset="-122"/>
              </a:rPr>
              <a:t>Flask</a:t>
            </a:r>
            <a:r>
              <a:rPr lang="zh-CN" altLang="en-US" sz="1800">
                <a:solidFill>
                  <a:srgbClr val="595959"/>
                </a:solidFill>
                <a:latin typeface="微软雅黑" panose="020B0503020204020204" pitchFamily="34" charset="-122"/>
                <a:ea typeface="微软雅黑" panose="020B0503020204020204" pitchFamily="34" charset="-122"/>
              </a:rPr>
              <a:t>中专门用于</a:t>
            </a:r>
            <a:r>
              <a:rPr lang="zh-CN" altLang="en-US" sz="1800">
                <a:solidFill>
                  <a:srgbClr val="0075CC"/>
                </a:solidFill>
                <a:latin typeface="微软雅黑" panose="020B0503020204020204" pitchFamily="34" charset="-122"/>
                <a:ea typeface="微软雅黑" panose="020B0503020204020204" pitchFamily="34" charset="-122"/>
              </a:rPr>
              <a:t>处理表单</a:t>
            </a:r>
            <a:r>
              <a:rPr lang="zh-CN" altLang="en-US" sz="1800">
                <a:solidFill>
                  <a:srgbClr val="595959"/>
                </a:solidFill>
                <a:latin typeface="微软雅黑" panose="020B0503020204020204" pitchFamily="34" charset="-122"/>
                <a:ea typeface="微软雅黑" panose="020B0503020204020204" pitchFamily="34" charset="-122"/>
              </a:rPr>
              <a:t>的</a:t>
            </a:r>
            <a:r>
              <a:rPr lang="zh-CN" altLang="en-US" sz="1800">
                <a:solidFill>
                  <a:srgbClr val="0075CC"/>
                </a:solidFill>
                <a:latin typeface="微软雅黑" panose="020B0503020204020204" pitchFamily="34" charset="-122"/>
                <a:ea typeface="微软雅黑" panose="020B0503020204020204" pitchFamily="34" charset="-122"/>
              </a:rPr>
              <a:t>扩展包</a:t>
            </a:r>
            <a:r>
              <a:rPr lang="zh-CN" altLang="en-US" sz="1800">
                <a:solidFill>
                  <a:srgbClr val="595959"/>
                </a:solidFill>
                <a:latin typeface="微软雅黑" panose="020B0503020204020204" pitchFamily="34" charset="-122"/>
                <a:ea typeface="微软雅黑" panose="020B0503020204020204" pitchFamily="34" charset="-122"/>
              </a:rPr>
              <a:t>，该扩展包内部对</a:t>
            </a:r>
            <a:r>
              <a:rPr lang="en-US" altLang="zh-CN" sz="1800">
                <a:solidFill>
                  <a:srgbClr val="595959"/>
                </a:solidFill>
                <a:latin typeface="微软雅黑" panose="020B0503020204020204" pitchFamily="34" charset="-122"/>
                <a:ea typeface="微软雅黑" panose="020B0503020204020204" pitchFamily="34" charset="-122"/>
              </a:rPr>
              <a:t>Flask</a:t>
            </a:r>
            <a:r>
              <a:rPr lang="zh-CN" altLang="en-US" sz="1800">
                <a:solidFill>
                  <a:srgbClr val="595959"/>
                </a:solidFill>
                <a:latin typeface="微软雅黑" panose="020B0503020204020204" pitchFamily="34" charset="-122"/>
                <a:ea typeface="微软雅黑" panose="020B0503020204020204" pitchFamily="34" charset="-122"/>
              </a:rPr>
              <a:t>和</a:t>
            </a:r>
            <a:r>
              <a:rPr lang="en-US" altLang="zh-CN" sz="1800">
                <a:solidFill>
                  <a:srgbClr val="0075CC"/>
                </a:solidFill>
                <a:latin typeface="微软雅黑" panose="020B0503020204020204" pitchFamily="34" charset="-122"/>
                <a:ea typeface="微软雅黑" panose="020B0503020204020204" pitchFamily="34" charset="-122"/>
              </a:rPr>
              <a:t>WTForms</a:t>
            </a:r>
            <a:r>
              <a:rPr lang="zh-CN" altLang="en-US" sz="1800">
                <a:solidFill>
                  <a:srgbClr val="595959"/>
                </a:solidFill>
                <a:latin typeface="微软雅黑" panose="020B0503020204020204" pitchFamily="34" charset="-122"/>
                <a:ea typeface="微软雅黑" panose="020B0503020204020204" pitchFamily="34" charset="-122"/>
              </a:rPr>
              <a:t>进行了一个简单的集成，可以让开发者便捷地使用</a:t>
            </a:r>
            <a:r>
              <a:rPr lang="en-US" altLang="zh-CN" sz="1800">
                <a:solidFill>
                  <a:srgbClr val="595959"/>
                </a:solidFill>
                <a:latin typeface="微软雅黑" panose="020B0503020204020204" pitchFamily="34" charset="-122"/>
                <a:ea typeface="微软雅黑" panose="020B0503020204020204" pitchFamily="34" charset="-122"/>
              </a:rPr>
              <a:t>WTForms</a:t>
            </a:r>
            <a:r>
              <a:rPr lang="zh-CN" altLang="en-US" sz="1800">
                <a:solidFill>
                  <a:srgbClr val="595959"/>
                </a:solidFill>
                <a:latin typeface="微软雅黑" panose="020B0503020204020204" pitchFamily="34" charset="-122"/>
                <a:ea typeface="微软雅黑" panose="020B0503020204020204" pitchFamily="34" charset="-122"/>
              </a:rPr>
              <a:t>来处理表单。</a:t>
            </a:r>
          </a:p>
          <a:p>
            <a:pPr>
              <a:lnSpc>
                <a:spcPct val="150000"/>
              </a:lnSpc>
            </a:pPr>
            <a:r>
              <a:rPr lang="en-US" altLang="zh-CN" sz="1800">
                <a:solidFill>
                  <a:srgbClr val="0075CC"/>
                </a:solidFill>
                <a:latin typeface="微软雅黑" panose="020B0503020204020204" pitchFamily="34" charset="-122"/>
                <a:ea typeface="微软雅黑" panose="020B0503020204020204" pitchFamily="34" charset="-122"/>
              </a:rPr>
              <a:t>WTForms</a:t>
            </a:r>
            <a:r>
              <a:rPr lang="zh-CN" altLang="en-US" sz="1800">
                <a:solidFill>
                  <a:srgbClr val="595959"/>
                </a:solidFill>
                <a:latin typeface="微软雅黑" panose="020B0503020204020204" pitchFamily="34" charset="-122"/>
                <a:ea typeface="微软雅黑" panose="020B0503020204020204" pitchFamily="34" charset="-122"/>
              </a:rPr>
              <a:t>其实是一个灵活的表单验证和渲染库，可以与</a:t>
            </a:r>
            <a:r>
              <a:rPr lang="en-US" altLang="zh-CN" sz="1800">
                <a:solidFill>
                  <a:srgbClr val="595959"/>
                </a:solidFill>
                <a:latin typeface="微软雅黑" panose="020B0503020204020204" pitchFamily="34" charset="-122"/>
                <a:ea typeface="微软雅黑" panose="020B0503020204020204" pitchFamily="34" charset="-122"/>
              </a:rPr>
              <a:t>Flask</a:t>
            </a:r>
            <a:r>
              <a:rPr lang="zh-CN" altLang="en-US" sz="1800">
                <a:solidFill>
                  <a:srgbClr val="595959"/>
                </a:solidFill>
                <a:latin typeface="微软雅黑" panose="020B0503020204020204" pitchFamily="34" charset="-122"/>
                <a:ea typeface="微软雅黑" panose="020B0503020204020204" pitchFamily="34" charset="-122"/>
              </a:rPr>
              <a:t>、</a:t>
            </a:r>
            <a:r>
              <a:rPr lang="en-US" altLang="zh-CN" sz="1800">
                <a:solidFill>
                  <a:srgbClr val="595959"/>
                </a:solidFill>
                <a:latin typeface="微软雅黑" panose="020B0503020204020204" pitchFamily="34" charset="-122"/>
                <a:ea typeface="微软雅黑" panose="020B0503020204020204" pitchFamily="34" charset="-122"/>
              </a:rPr>
              <a:t>Django</a:t>
            </a:r>
            <a:r>
              <a:rPr lang="zh-CN" altLang="en-US" sz="1800">
                <a:solidFill>
                  <a:srgbClr val="595959"/>
                </a:solidFill>
                <a:latin typeface="微软雅黑" panose="020B0503020204020204" pitchFamily="34" charset="-122"/>
                <a:ea typeface="微软雅黑" panose="020B0503020204020204" pitchFamily="34" charset="-122"/>
              </a:rPr>
              <a:t>等多个</a:t>
            </a:r>
            <a:r>
              <a:rPr lang="en-US" altLang="zh-CN" sz="1800">
                <a:solidFill>
                  <a:srgbClr val="595959"/>
                </a:solidFill>
                <a:latin typeface="微软雅黑" panose="020B0503020204020204" pitchFamily="34" charset="-122"/>
                <a:ea typeface="微软雅黑" panose="020B0503020204020204" pitchFamily="34" charset="-122"/>
              </a:rPr>
              <a:t>Web</a:t>
            </a:r>
            <a:r>
              <a:rPr lang="zh-CN" altLang="en-US" sz="1800">
                <a:solidFill>
                  <a:srgbClr val="595959"/>
                </a:solidFill>
                <a:latin typeface="微软雅黑" panose="020B0503020204020204" pitchFamily="34" charset="-122"/>
                <a:ea typeface="微软雅黑" panose="020B0503020204020204" pitchFamily="34" charset="-122"/>
              </a:rPr>
              <a:t>框架结合使用，支持</a:t>
            </a:r>
            <a:r>
              <a:rPr lang="zh-CN" altLang="en-US" sz="1800">
                <a:solidFill>
                  <a:srgbClr val="0075CC"/>
                </a:solidFill>
                <a:latin typeface="微软雅黑" panose="020B0503020204020204" pitchFamily="34" charset="-122"/>
                <a:ea typeface="微软雅黑" panose="020B0503020204020204" pitchFamily="34" charset="-122"/>
              </a:rPr>
              <a:t>表单数据验证</a:t>
            </a:r>
            <a:r>
              <a:rPr lang="zh-CN" altLang="en-US" sz="1800">
                <a:solidFill>
                  <a:srgbClr val="595959"/>
                </a:solidFill>
                <a:latin typeface="微软雅黑" panose="020B0503020204020204" pitchFamily="34" charset="-122"/>
                <a:ea typeface="微软雅黑" panose="020B0503020204020204" pitchFamily="34" charset="-122"/>
              </a:rPr>
              <a:t>、</a:t>
            </a:r>
            <a:r>
              <a:rPr lang="en-US" altLang="zh-CN" sz="1800">
                <a:solidFill>
                  <a:srgbClr val="0075CC"/>
                </a:solidFill>
                <a:latin typeface="微软雅黑" panose="020B0503020204020204" pitchFamily="34" charset="-122"/>
                <a:ea typeface="微软雅黑" panose="020B0503020204020204" pitchFamily="34" charset="-122"/>
              </a:rPr>
              <a:t>CSRF</a:t>
            </a:r>
            <a:r>
              <a:rPr lang="zh-CN" altLang="en-US" sz="1800">
                <a:solidFill>
                  <a:srgbClr val="0075CC"/>
                </a:solidFill>
                <a:latin typeface="微软雅黑" panose="020B0503020204020204" pitchFamily="34" charset="-122"/>
                <a:ea typeface="微软雅黑" panose="020B0503020204020204" pitchFamily="34" charset="-122"/>
              </a:rPr>
              <a:t>保护</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5CC"/>
                </a:solidFill>
                <a:latin typeface="微软雅黑" panose="020B0503020204020204" pitchFamily="34" charset="-122"/>
                <a:ea typeface="微软雅黑" panose="020B0503020204020204" pitchFamily="34" charset="-122"/>
              </a:rPr>
              <a:t>国际化</a:t>
            </a:r>
            <a:r>
              <a:rPr lang="zh-CN" altLang="en-US" sz="1800">
                <a:solidFill>
                  <a:srgbClr val="595959"/>
                </a:solidFill>
                <a:latin typeface="微软雅黑" panose="020B0503020204020204" pitchFamily="34" charset="-122"/>
                <a:ea typeface="微软雅黑" panose="020B0503020204020204" pitchFamily="34" charset="-122"/>
              </a:rPr>
              <a:t>等功能。</a:t>
            </a:r>
          </a:p>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要想在</a:t>
            </a:r>
            <a:r>
              <a:rPr lang="en-US" altLang="zh-CN" sz="1800">
                <a:solidFill>
                  <a:srgbClr val="595959"/>
                </a:solidFill>
                <a:latin typeface="微软雅黑" panose="020B0503020204020204" pitchFamily="34" charset="-122"/>
                <a:ea typeface="微软雅黑" panose="020B0503020204020204" pitchFamily="34" charset="-122"/>
              </a:rPr>
              <a:t>Flask</a:t>
            </a:r>
            <a:r>
              <a:rPr lang="zh-CN" altLang="en-US" sz="1800">
                <a:solidFill>
                  <a:srgbClr val="595959"/>
                </a:solidFill>
                <a:latin typeface="微软雅黑" panose="020B0503020204020204" pitchFamily="34" charset="-122"/>
                <a:ea typeface="微软雅黑" panose="020B0503020204020204" pitchFamily="34" charset="-122"/>
              </a:rPr>
              <a:t>程序中使用</a:t>
            </a:r>
            <a:r>
              <a:rPr lang="en-US" altLang="zh-CN" sz="1800">
                <a:solidFill>
                  <a:srgbClr val="595959"/>
                </a:solidFill>
                <a:latin typeface="微软雅黑" panose="020B0503020204020204" pitchFamily="34" charset="-122"/>
                <a:ea typeface="微软雅黑" panose="020B0503020204020204" pitchFamily="34" charset="-122"/>
              </a:rPr>
              <a:t>Flask-WTF</a:t>
            </a:r>
            <a:r>
              <a:rPr lang="zh-CN" altLang="en-US" sz="1800">
                <a:solidFill>
                  <a:srgbClr val="595959"/>
                </a:solidFill>
                <a:latin typeface="微软雅黑" panose="020B0503020204020204" pitchFamily="34" charset="-122"/>
                <a:ea typeface="微软雅黑" panose="020B0503020204020204" pitchFamily="34" charset="-122"/>
              </a:rPr>
              <a:t>扩展包，需要提前在虚拟环境中进行安装。我们可以通过</a:t>
            </a:r>
            <a:r>
              <a:rPr lang="en-US" altLang="zh-CN" sz="1800">
                <a:solidFill>
                  <a:srgbClr val="595959"/>
                </a:solidFill>
                <a:latin typeface="微软雅黑" panose="020B0503020204020204" pitchFamily="34" charset="-122"/>
                <a:ea typeface="微软雅黑" panose="020B0503020204020204" pitchFamily="34" charset="-122"/>
              </a:rPr>
              <a:t>pip</a:t>
            </a:r>
            <a:r>
              <a:rPr lang="zh-CN" altLang="en-US" sz="1800">
                <a:solidFill>
                  <a:srgbClr val="595959"/>
                </a:solidFill>
                <a:latin typeface="微软雅黑" panose="020B0503020204020204" pitchFamily="34" charset="-122"/>
                <a:ea typeface="微软雅黑" panose="020B0503020204020204" pitchFamily="34" charset="-122"/>
              </a:rPr>
              <a:t>命令安装</a:t>
            </a:r>
            <a:r>
              <a:rPr lang="en-US" altLang="zh-CN" sz="1800">
                <a:solidFill>
                  <a:srgbClr val="595959"/>
                </a:solidFill>
                <a:latin typeface="微软雅黑" panose="020B0503020204020204" pitchFamily="34" charset="-122"/>
                <a:ea typeface="微软雅黑" panose="020B0503020204020204" pitchFamily="34" charset="-122"/>
              </a:rPr>
              <a:t>Flask-WTF</a:t>
            </a:r>
            <a:r>
              <a:rPr lang="zh-CN" altLang="en-US" sz="1800">
                <a:solidFill>
                  <a:srgbClr val="595959"/>
                </a:solidFill>
                <a:latin typeface="微软雅黑" panose="020B0503020204020204" pitchFamily="34" charset="-122"/>
                <a:ea typeface="微软雅黑" panose="020B0503020204020204" pitchFamily="34" charset="-122"/>
              </a:rPr>
              <a:t>扩展包。</a:t>
            </a:r>
          </a:p>
        </p:txBody>
      </p:sp>
      <p:sp>
        <p:nvSpPr>
          <p:cNvPr id="14" name="矩形 13"/>
          <p:cNvSpPr/>
          <p:nvPr/>
        </p:nvSpPr>
        <p:spPr bwMode="auto">
          <a:xfrm>
            <a:off x="838623" y="4440168"/>
            <a:ext cx="10441160" cy="50179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lang="en-US" altLang="zh-CN" sz="1800">
                <a:solidFill>
                  <a:srgbClr val="595959"/>
                </a:solidFill>
                <a:latin typeface="微软雅黑" panose="020B0503020204020204" pitchFamily="34" charset="-122"/>
                <a:ea typeface="微软雅黑" panose="020B0503020204020204" pitchFamily="34" charset="-122"/>
                <a:sym typeface="+mn-ea"/>
              </a:rPr>
              <a:t> (flask_env) E:\env_space&gt;pip install flask-wtf</a:t>
            </a:r>
          </a:p>
        </p:txBody>
      </p:sp>
      <p:sp>
        <p:nvSpPr>
          <p:cNvPr id="7"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4.2.1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安装</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Flask-WTF</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扩展包</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40345092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5" name="TextBox 35"/>
          <p:cNvSpPr txBox="1">
            <a:spLocks noChangeArrowheads="1"/>
          </p:cNvSpPr>
          <p:nvPr/>
        </p:nvSpPr>
        <p:spPr bwMode="auto">
          <a:xfrm>
            <a:off x="5925641" y="3357786"/>
            <a:ext cx="5669299"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defRPr/>
            </a:pP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掌握使用</a:t>
            </a:r>
            <a:r>
              <a:rPr lang="en-US" altLang="zh-CN" sz="200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Flask-WTF</a:t>
            </a:r>
            <a:r>
              <a:rPr lang="zh-CN" altLang="en-US" sz="2000">
                <a:solidFill>
                  <a:srgbClr val="0075CC"/>
                </a:solidFill>
                <a:latin typeface="微软雅黑" panose="020B0503020204020204" pitchFamily="34" charset="-122"/>
                <a:ea typeface="微软雅黑" panose="020B0503020204020204" pitchFamily="34" charset="-122"/>
                <a:cs typeface="+mn-ea"/>
                <a:sym typeface="字魂58号-创中黑" panose="00000500000000000000" pitchFamily="2" charset="-122"/>
              </a:rPr>
              <a:t>创建表单</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的方式，能够独立使用</a:t>
            </a:r>
            <a:r>
              <a:rPr lang="en-US" altLang="zh-CN"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Flask-WTF</a:t>
            </a:r>
            <a:r>
              <a:rPr lang="zh-CN" altLang="en-US" sz="200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创建表单</a:t>
            </a:r>
            <a:endParaRPr lang="zh-CN" sz="2000" dirty="0">
              <a:solidFill>
                <a:srgbClr val="0075CC"/>
              </a:solidFill>
              <a:latin typeface="微软雅黑" panose="020B0503020204020204" pitchFamily="34" charset="-122"/>
              <a:ea typeface="微软雅黑" panose="020B0503020204020204" pitchFamily="34" charset="-122"/>
              <a:cs typeface="+mn-ea"/>
            </a:endParaRPr>
          </a:p>
        </p:txBody>
      </p:sp>
      <p:grpSp>
        <p:nvGrpSpPr>
          <p:cNvPr id="19" name="组合 18"/>
          <p:cNvGrpSpPr/>
          <p:nvPr/>
        </p:nvGrpSpPr>
        <p:grpSpPr>
          <a:xfrm>
            <a:off x="5452110" y="3540125"/>
            <a:ext cx="405130" cy="405130"/>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4.2.2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使用</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Flask-WTF</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创建表单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5332647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27054" y="2938162"/>
            <a:ext cx="6506693" cy="1338828"/>
          </a:xfrm>
          <a:prstGeom prst="rect">
            <a:avLst/>
          </a:prstGeom>
        </p:spPr>
        <p:txBody>
          <a:bodyPr wrap="square">
            <a:spAutoFit/>
          </a:bodyPr>
          <a:lstStyle/>
          <a:p>
            <a:pPr>
              <a:lnSpc>
                <a:spcPct val="150000"/>
              </a:lnSpc>
            </a:pPr>
            <a:r>
              <a:rPr lang="en-US" altLang="zh-CN" sz="1800">
                <a:solidFill>
                  <a:srgbClr val="0075CC"/>
                </a:solidFill>
                <a:latin typeface="微软雅黑" panose="020B0503020204020204" pitchFamily="34" charset="-122"/>
                <a:ea typeface="微软雅黑" panose="020B0503020204020204" pitchFamily="34" charset="-122"/>
              </a:rPr>
              <a:t>Flask-WTF</a:t>
            </a:r>
            <a:r>
              <a:rPr lang="zh-CN" altLang="en-US" sz="1800">
                <a:solidFill>
                  <a:srgbClr val="595959"/>
                </a:solidFill>
                <a:latin typeface="微软雅黑" panose="020B0503020204020204" pitchFamily="34" charset="-122"/>
                <a:ea typeface="微软雅黑" panose="020B0503020204020204" pitchFamily="34" charset="-122"/>
              </a:rPr>
              <a:t>的表单其实是一个</a:t>
            </a:r>
            <a:r>
              <a:rPr lang="zh-CN" altLang="en-US" sz="1800">
                <a:solidFill>
                  <a:srgbClr val="0075CC"/>
                </a:solidFill>
                <a:latin typeface="微软雅黑" panose="020B0503020204020204" pitchFamily="34" charset="-122"/>
                <a:ea typeface="微软雅黑" panose="020B0503020204020204" pitchFamily="34" charset="-122"/>
              </a:rPr>
              <a:t>继承</a:t>
            </a:r>
            <a:r>
              <a:rPr lang="en-US" altLang="zh-CN" sz="1800">
                <a:solidFill>
                  <a:srgbClr val="0075CC"/>
                </a:solidFill>
                <a:latin typeface="微软雅黑" panose="020B0503020204020204" pitchFamily="34" charset="-122"/>
                <a:ea typeface="微软雅黑" panose="020B0503020204020204" pitchFamily="34" charset="-122"/>
              </a:rPr>
              <a:t>FlaskForm</a:t>
            </a:r>
            <a:r>
              <a:rPr lang="zh-CN" altLang="en-US" sz="1800">
                <a:solidFill>
                  <a:srgbClr val="595959"/>
                </a:solidFill>
                <a:latin typeface="微软雅黑" panose="020B0503020204020204" pitchFamily="34" charset="-122"/>
                <a:ea typeface="微软雅黑" panose="020B0503020204020204" pitchFamily="34" charset="-122"/>
              </a:rPr>
              <a:t>的类，表单类中可以根据需要包含若干个属性，</a:t>
            </a:r>
            <a:r>
              <a:rPr lang="zh-CN" altLang="en-US" sz="1800">
                <a:solidFill>
                  <a:srgbClr val="0075CC"/>
                </a:solidFill>
                <a:latin typeface="微软雅黑" panose="020B0503020204020204" pitchFamily="34" charset="-122"/>
                <a:ea typeface="微软雅黑" panose="020B0503020204020204" pitchFamily="34" charset="-122"/>
              </a:rPr>
              <a:t>每个属性的值</a:t>
            </a:r>
            <a:r>
              <a:rPr lang="zh-CN" altLang="en-US" sz="1800">
                <a:solidFill>
                  <a:srgbClr val="595959"/>
                </a:solidFill>
                <a:latin typeface="微软雅黑" panose="020B0503020204020204" pitchFamily="34" charset="-122"/>
                <a:ea typeface="微软雅黑" panose="020B0503020204020204" pitchFamily="34" charset="-122"/>
              </a:rPr>
              <a:t>又是一个</a:t>
            </a:r>
            <a:r>
              <a:rPr lang="zh-CN" altLang="en-US" sz="1800">
                <a:solidFill>
                  <a:srgbClr val="0075CC"/>
                </a:solidFill>
                <a:latin typeface="微软雅黑" panose="020B0503020204020204" pitchFamily="34" charset="-122"/>
                <a:ea typeface="微软雅黑" panose="020B0503020204020204" pitchFamily="34" charset="-122"/>
              </a:rPr>
              <a:t>表单字段类</a:t>
            </a:r>
            <a:r>
              <a:rPr lang="zh-CN" altLang="en-US" sz="1800">
                <a:solidFill>
                  <a:srgbClr val="595959"/>
                </a:solidFill>
                <a:latin typeface="微软雅黑" panose="020B0503020204020204" pitchFamily="34" charset="-122"/>
                <a:ea typeface="微软雅黑" panose="020B0503020204020204" pitchFamily="34" charset="-122"/>
              </a:rPr>
              <a:t>的对象，不同字段类的对象会映射为表单中的不同控件。</a:t>
            </a:r>
          </a:p>
        </p:txBody>
      </p:sp>
      <p:pic>
        <p:nvPicPr>
          <p:cNvPr id="13" name="图片 12"/>
          <p:cNvPicPr>
            <a:picLocks noChangeAspect="1"/>
          </p:cNvPicPr>
          <p:nvPr/>
        </p:nvPicPr>
        <p:blipFill>
          <a:blip r:embed="rId3"/>
          <a:stretch>
            <a:fillRect/>
          </a:stretch>
        </p:blipFill>
        <p:spPr>
          <a:xfrm>
            <a:off x="852901" y="1580036"/>
            <a:ext cx="3715858" cy="4006159"/>
          </a:xfrm>
          <a:prstGeom prst="rect">
            <a:avLst/>
          </a:prstGeom>
        </p:spPr>
      </p:pic>
      <p:sp>
        <p:nvSpPr>
          <p:cNvPr id="7"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4.2.2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使用</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Flask-WTF</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创建表单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13810260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11641" y="1335833"/>
            <a:ext cx="10412157" cy="507831"/>
          </a:xfrm>
          <a:prstGeom prst="rect">
            <a:avLst/>
          </a:prstGeom>
        </p:spPr>
        <p:txBody>
          <a:bodyPr wrap="square">
            <a:spAutoFit/>
          </a:bodyPr>
          <a:lstStyle/>
          <a:p>
            <a:pPr>
              <a:lnSpc>
                <a:spcPct val="150000"/>
              </a:lnSpc>
            </a:pPr>
            <a:r>
              <a:rPr lang="en-US" altLang="zh-CN" sz="1800">
                <a:solidFill>
                  <a:srgbClr val="0075CC"/>
                </a:solidFill>
                <a:latin typeface="微软雅黑" panose="020B0503020204020204" pitchFamily="34" charset="-122"/>
                <a:ea typeface="微软雅黑" panose="020B0503020204020204" pitchFamily="34" charset="-122"/>
              </a:rPr>
              <a:t>WTForms</a:t>
            </a:r>
            <a:r>
              <a:rPr lang="zh-CN" altLang="en-US" sz="1800">
                <a:solidFill>
                  <a:srgbClr val="0075CC"/>
                </a:solidFill>
                <a:latin typeface="微软雅黑" panose="020B0503020204020204" pitchFamily="34" charset="-122"/>
                <a:ea typeface="微软雅黑" panose="020B0503020204020204" pitchFamily="34" charset="-122"/>
              </a:rPr>
              <a:t>库</a:t>
            </a:r>
            <a:r>
              <a:rPr lang="zh-CN" altLang="en-US" sz="1800">
                <a:solidFill>
                  <a:srgbClr val="595959"/>
                </a:solidFill>
                <a:latin typeface="微软雅黑" panose="020B0503020204020204" pitchFamily="34" charset="-122"/>
                <a:ea typeface="微软雅黑" panose="020B0503020204020204" pitchFamily="34" charset="-122"/>
              </a:rPr>
              <a:t>的</a:t>
            </a:r>
            <a:r>
              <a:rPr lang="en-US" altLang="zh-CN" sz="1800">
                <a:solidFill>
                  <a:srgbClr val="595959"/>
                </a:solidFill>
                <a:latin typeface="微软雅黑" panose="020B0503020204020204" pitchFamily="34" charset="-122"/>
                <a:ea typeface="微软雅黑" panose="020B0503020204020204" pitchFamily="34" charset="-122"/>
              </a:rPr>
              <a:t>Field</a:t>
            </a:r>
            <a:r>
              <a:rPr lang="zh-CN" altLang="en-US" sz="1800">
                <a:solidFill>
                  <a:srgbClr val="595959"/>
                </a:solidFill>
                <a:latin typeface="微软雅黑" panose="020B0503020204020204" pitchFamily="34" charset="-122"/>
                <a:ea typeface="微软雅黑" panose="020B0503020204020204" pitchFamily="34" charset="-122"/>
              </a:rPr>
              <a:t>类派生了许多</a:t>
            </a:r>
            <a:r>
              <a:rPr lang="zh-CN" altLang="en-US" sz="1800">
                <a:solidFill>
                  <a:srgbClr val="0075CC"/>
                </a:solidFill>
                <a:latin typeface="微软雅黑" panose="020B0503020204020204" pitchFamily="34" charset="-122"/>
                <a:ea typeface="微软雅黑" panose="020B0503020204020204" pitchFamily="34" charset="-122"/>
              </a:rPr>
              <a:t>表单字段类</a:t>
            </a:r>
            <a:r>
              <a:rPr lang="zh-CN" altLang="en-US" sz="1800">
                <a:solidFill>
                  <a:srgbClr val="595959"/>
                </a:solidFill>
                <a:latin typeface="微软雅黑" panose="020B0503020204020204" pitchFamily="34" charset="-122"/>
                <a:ea typeface="微软雅黑" panose="020B0503020204020204" pitchFamily="34" charset="-122"/>
              </a:rPr>
              <a:t>，常用字段类与表单控件的</a:t>
            </a:r>
            <a:r>
              <a:rPr lang="zh-CN" altLang="en-US" sz="1800">
                <a:solidFill>
                  <a:srgbClr val="0075CC"/>
                </a:solidFill>
                <a:latin typeface="微软雅黑" panose="020B0503020204020204" pitchFamily="34" charset="-122"/>
                <a:ea typeface="微软雅黑" panose="020B0503020204020204" pitchFamily="34" charset="-122"/>
              </a:rPr>
              <a:t>映射关系</a:t>
            </a:r>
            <a:r>
              <a:rPr lang="zh-CN" altLang="en-US" sz="1800">
                <a:solidFill>
                  <a:srgbClr val="595959"/>
                </a:solidFill>
                <a:latin typeface="微软雅黑" panose="020B0503020204020204" pitchFamily="34" charset="-122"/>
                <a:ea typeface="微软雅黑" panose="020B0503020204020204" pitchFamily="34" charset="-122"/>
              </a:rPr>
              <a:t>。</a:t>
            </a:r>
          </a:p>
        </p:txBody>
      </p:sp>
      <p:sp>
        <p:nvSpPr>
          <p:cNvPr id="7"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4.2.2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使用</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Flask-WTF</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创建表单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5" name="表格 4"/>
          <p:cNvGraphicFramePr>
            <a:graphicFrameLocks noGrp="1"/>
          </p:cNvGraphicFramePr>
          <p:nvPr>
            <p:extLst>
              <p:ext uri="{D42A27DB-BD31-4B8C-83A1-F6EECF244321}">
                <p14:modId xmlns:p14="http://schemas.microsoft.com/office/powerpoint/2010/main" val="1060397268"/>
              </p:ext>
            </p:extLst>
          </p:nvPr>
        </p:nvGraphicFramePr>
        <p:xfrm>
          <a:off x="1105151" y="2133650"/>
          <a:ext cx="10225136" cy="3714496"/>
        </p:xfrm>
        <a:graphic>
          <a:graphicData uri="http://schemas.openxmlformats.org/drawingml/2006/table">
            <a:tbl>
              <a:tblPr>
                <a:tableStyleId>{5C22544A-7EE6-4342-B048-85BDC9FD1C3A}</a:tableStyleId>
              </a:tblPr>
              <a:tblGrid>
                <a:gridCol w="1964765">
                  <a:extLst>
                    <a:ext uri="{9D8B030D-6E8A-4147-A177-3AD203B41FA5}">
                      <a16:colId xmlns:a16="http://schemas.microsoft.com/office/drawing/2014/main" val="3070884771"/>
                    </a:ext>
                  </a:extLst>
                </a:gridCol>
                <a:gridCol w="3584816">
                  <a:extLst>
                    <a:ext uri="{9D8B030D-6E8A-4147-A177-3AD203B41FA5}">
                      <a16:colId xmlns:a16="http://schemas.microsoft.com/office/drawing/2014/main" val="3800305787"/>
                    </a:ext>
                  </a:extLst>
                </a:gridCol>
                <a:gridCol w="4675555">
                  <a:extLst>
                    <a:ext uri="{9D8B030D-6E8A-4147-A177-3AD203B41FA5}">
                      <a16:colId xmlns:a16="http://schemas.microsoft.com/office/drawing/2014/main" val="695616377"/>
                    </a:ext>
                  </a:extLst>
                </a:gridCol>
              </a:tblGrid>
              <a:tr h="464312">
                <a:tc>
                  <a:txBody>
                    <a:bodyPr/>
                    <a:lstStyle/>
                    <a:p>
                      <a:pPr algn="ctr">
                        <a:lnSpc>
                          <a:spcPct val="115000"/>
                        </a:lnSpc>
                        <a:spcAft>
                          <a:spcPts val="0"/>
                        </a:spcAft>
                      </a:pPr>
                      <a:r>
                        <a:rPr lang="zh-CN" altLang="en-US" sz="1600" b="1" kern="100">
                          <a:solidFill>
                            <a:srgbClr val="595959"/>
                          </a:solidFill>
                          <a:effectLst/>
                          <a:latin typeface="微软雅黑" panose="020B0503020204020204" pitchFamily="34" charset="-122"/>
                          <a:ea typeface="微软雅黑" panose="020B0503020204020204" pitchFamily="34" charset="-122"/>
                          <a:cs typeface="+mn-cs"/>
                        </a:rPr>
                        <a:t>字段类</a:t>
                      </a:r>
                      <a:endParaRPr 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indent="20955" algn="ctr">
                        <a:lnSpc>
                          <a:spcPct val="115000"/>
                        </a:lnSpc>
                        <a:spcAft>
                          <a:spcPts val="0"/>
                        </a:spcAft>
                      </a:pPr>
                      <a:r>
                        <a:rPr lang="zh-CN" altLang="en-US" sz="1600" b="1" kern="100">
                          <a:solidFill>
                            <a:srgbClr val="595959"/>
                          </a:solidFill>
                          <a:effectLst/>
                          <a:latin typeface="微软雅黑" panose="020B0503020204020204" pitchFamily="34" charset="-122"/>
                          <a:ea typeface="微软雅黑" panose="020B0503020204020204" pitchFamily="34" charset="-122"/>
                          <a:cs typeface="+mn-cs"/>
                        </a:rPr>
                        <a:t>表单控件</a:t>
                      </a:r>
                      <a:endParaRPr 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indent="20955" algn="ctr">
                        <a:lnSpc>
                          <a:spcPct val="115000"/>
                        </a:lnSpc>
                        <a:spcAft>
                          <a:spcPts val="0"/>
                        </a:spcAft>
                      </a:pPr>
                      <a:r>
                        <a:rPr lang="zh-CN" altLang="en-US" sz="1600" b="1" kern="100">
                          <a:solidFill>
                            <a:srgbClr val="595959"/>
                          </a:solidFill>
                          <a:effectLst/>
                          <a:latin typeface="微软雅黑" panose="020B0503020204020204" pitchFamily="34" charset="-122"/>
                          <a:ea typeface="微软雅黑" panose="020B0503020204020204" pitchFamily="34" charset="-122"/>
                          <a:cs typeface="+mn-cs"/>
                        </a:rPr>
                        <a:t>说明</a:t>
                      </a:r>
                      <a:endParaRPr 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3720037620"/>
                  </a:ext>
                </a:extLst>
              </a:tr>
              <a:tr h="464312">
                <a:tc>
                  <a:txBody>
                    <a:bodyPr/>
                    <a:lstStyle/>
                    <a:p>
                      <a:pPr marL="0" algn="l" defTabSz="1219200" rtl="0" eaLnBrk="1" latinLnBrk="0" hangingPunct="1"/>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BooleanField</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&lt;input type="checkbox"&gt;</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复选框，值为</a:t>
                      </a:r>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True</a:t>
                      </a:r>
                      <a:r>
                        <a:rPr lang="zh-CN"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或</a:t>
                      </a:r>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False</a:t>
                      </a:r>
                      <a:r>
                        <a:rPr lang="zh-CN"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，默认值为</a:t>
                      </a:r>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Flase</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extLst>
                  <a:ext uri="{0D108BD9-81ED-4DB2-BD59-A6C34878D82A}">
                    <a16:rowId xmlns:a16="http://schemas.microsoft.com/office/drawing/2014/main" val="1278911324"/>
                  </a:ext>
                </a:extLst>
              </a:tr>
              <a:tr h="464312">
                <a:tc>
                  <a:txBody>
                    <a:bodyPr/>
                    <a:lstStyle/>
                    <a:p>
                      <a:pPr marL="0" algn="l" defTabSz="1219200" rtl="0" eaLnBrk="1" latinLnBrk="0" hangingPunct="1"/>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DataField</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&lt;input type="text"&gt;</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文本字段，值为</a:t>
                      </a:r>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datetime.date</a:t>
                      </a:r>
                      <a:r>
                        <a:rPr lang="zh-CN"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对象</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extLst>
                  <a:ext uri="{0D108BD9-81ED-4DB2-BD59-A6C34878D82A}">
                    <a16:rowId xmlns:a16="http://schemas.microsoft.com/office/drawing/2014/main" val="2749922415"/>
                  </a:ext>
                </a:extLst>
              </a:tr>
              <a:tr h="464312">
                <a:tc>
                  <a:txBody>
                    <a:bodyPr/>
                    <a:lstStyle/>
                    <a:p>
                      <a:pPr marL="0" algn="l" defTabSz="1219200" rtl="0" eaLnBrk="1" latinLnBrk="0" hangingPunct="1"/>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DataTimeField</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&lt;input type="text"&gt;</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文本字段，值为</a:t>
                      </a:r>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datetime.datetime</a:t>
                      </a:r>
                      <a:r>
                        <a:rPr lang="zh-CN"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对象</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extLst>
                  <a:ext uri="{0D108BD9-81ED-4DB2-BD59-A6C34878D82A}">
                    <a16:rowId xmlns:a16="http://schemas.microsoft.com/office/drawing/2014/main" val="157762600"/>
                  </a:ext>
                </a:extLst>
              </a:tr>
              <a:tr h="464312">
                <a:tc>
                  <a:txBody>
                    <a:bodyPr/>
                    <a:lstStyle/>
                    <a:p>
                      <a:pPr marL="0" algn="l" defTabSz="1219200" rtl="0" eaLnBrk="1" latinLnBrk="0" hangingPunct="1"/>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DecimalField</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&lt;input type="text"&gt;</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文本字段，值为</a:t>
                      </a:r>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decimal.Decimal</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extLst>
                  <a:ext uri="{0D108BD9-81ED-4DB2-BD59-A6C34878D82A}">
                    <a16:rowId xmlns:a16="http://schemas.microsoft.com/office/drawing/2014/main" val="2610274132"/>
                  </a:ext>
                </a:extLst>
              </a:tr>
              <a:tr h="464312">
                <a:tc>
                  <a:txBody>
                    <a:bodyPr/>
                    <a:lstStyle/>
                    <a:p>
                      <a:pPr marL="0" algn="l" defTabSz="1219200" rtl="0" eaLnBrk="1" latinLnBrk="0" hangingPunct="1"/>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FileField</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&lt;input type="file"&gt;</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文件上传字段</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extLst>
                  <a:ext uri="{0D108BD9-81ED-4DB2-BD59-A6C34878D82A}">
                    <a16:rowId xmlns:a16="http://schemas.microsoft.com/office/drawing/2014/main" val="3511770984"/>
                  </a:ext>
                </a:extLst>
              </a:tr>
              <a:tr h="464312">
                <a:tc>
                  <a:txBody>
                    <a:bodyPr/>
                    <a:lstStyle/>
                    <a:p>
                      <a:pPr marL="0" algn="l" defTabSz="1219200" rtl="0" eaLnBrk="1" latinLnBrk="0" hangingPunct="1"/>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FloatField</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&lt;input type="text"&gt;</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浮点数字段，值为浮点型</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extLst>
                  <a:ext uri="{0D108BD9-81ED-4DB2-BD59-A6C34878D82A}">
                    <a16:rowId xmlns:a16="http://schemas.microsoft.com/office/drawing/2014/main" val="2416748215"/>
                  </a:ext>
                </a:extLst>
              </a:tr>
              <a:tr h="464312">
                <a:tc>
                  <a:txBody>
                    <a:bodyPr/>
                    <a:lstStyle/>
                    <a:p>
                      <a:pPr marL="0" algn="l" defTabSz="1219200" rtl="0" eaLnBrk="1" latinLnBrk="0" hangingPunct="1"/>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IntegerField</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&lt;input type="text"&gt;</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整数字段，值为整型</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extLst>
                  <a:ext uri="{0D108BD9-81ED-4DB2-BD59-A6C34878D82A}">
                    <a16:rowId xmlns:a16="http://schemas.microsoft.com/office/drawing/2014/main" val="3202150938"/>
                  </a:ext>
                </a:extLst>
              </a:tr>
            </a:tbl>
          </a:graphicData>
        </a:graphic>
      </p:graphicFrame>
    </p:spTree>
    <p:extLst>
      <p:ext uri="{BB962C8B-B14F-4D97-AF65-F5344CB8AC3E}">
        <p14:creationId xmlns:p14="http://schemas.microsoft.com/office/powerpoint/2010/main" val="94643360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4.2.2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使用</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Flask-WTF</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创建表单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5" name="表格 4"/>
          <p:cNvGraphicFramePr>
            <a:graphicFrameLocks noGrp="1"/>
          </p:cNvGraphicFramePr>
          <p:nvPr>
            <p:extLst>
              <p:ext uri="{D42A27DB-BD31-4B8C-83A1-F6EECF244321}">
                <p14:modId xmlns:p14="http://schemas.microsoft.com/office/powerpoint/2010/main" val="2623456285"/>
              </p:ext>
            </p:extLst>
          </p:nvPr>
        </p:nvGraphicFramePr>
        <p:xfrm>
          <a:off x="1105151" y="2133650"/>
          <a:ext cx="9742582" cy="3714496"/>
        </p:xfrm>
        <a:graphic>
          <a:graphicData uri="http://schemas.openxmlformats.org/drawingml/2006/table">
            <a:tbl>
              <a:tblPr>
                <a:tableStyleId>{5C22544A-7EE6-4342-B048-85BDC9FD1C3A}</a:tableStyleId>
              </a:tblPr>
              <a:tblGrid>
                <a:gridCol w="1872042">
                  <a:extLst>
                    <a:ext uri="{9D8B030D-6E8A-4147-A177-3AD203B41FA5}">
                      <a16:colId xmlns:a16="http://schemas.microsoft.com/office/drawing/2014/main" val="3070884771"/>
                    </a:ext>
                  </a:extLst>
                </a:gridCol>
                <a:gridCol w="4558173">
                  <a:extLst>
                    <a:ext uri="{9D8B030D-6E8A-4147-A177-3AD203B41FA5}">
                      <a16:colId xmlns:a16="http://schemas.microsoft.com/office/drawing/2014/main" val="3800305787"/>
                    </a:ext>
                  </a:extLst>
                </a:gridCol>
                <a:gridCol w="3312367">
                  <a:extLst>
                    <a:ext uri="{9D8B030D-6E8A-4147-A177-3AD203B41FA5}">
                      <a16:colId xmlns:a16="http://schemas.microsoft.com/office/drawing/2014/main" val="695616377"/>
                    </a:ext>
                  </a:extLst>
                </a:gridCol>
              </a:tblGrid>
              <a:tr h="464312">
                <a:tc>
                  <a:txBody>
                    <a:bodyPr/>
                    <a:lstStyle/>
                    <a:p>
                      <a:pPr algn="ctr">
                        <a:lnSpc>
                          <a:spcPct val="115000"/>
                        </a:lnSpc>
                        <a:spcAft>
                          <a:spcPts val="0"/>
                        </a:spcAft>
                      </a:pPr>
                      <a:r>
                        <a:rPr lang="zh-CN" altLang="en-US" sz="1600" b="1" kern="100">
                          <a:solidFill>
                            <a:srgbClr val="595959"/>
                          </a:solidFill>
                          <a:effectLst/>
                          <a:latin typeface="微软雅黑" panose="020B0503020204020204" pitchFamily="34" charset="-122"/>
                          <a:ea typeface="微软雅黑" panose="020B0503020204020204" pitchFamily="34" charset="-122"/>
                          <a:cs typeface="+mn-cs"/>
                        </a:rPr>
                        <a:t>字段类</a:t>
                      </a:r>
                      <a:endParaRPr 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indent="20955" algn="ctr">
                        <a:lnSpc>
                          <a:spcPct val="115000"/>
                        </a:lnSpc>
                        <a:spcAft>
                          <a:spcPts val="0"/>
                        </a:spcAft>
                      </a:pPr>
                      <a:r>
                        <a:rPr lang="zh-CN" altLang="en-US" sz="1600" b="1" kern="100">
                          <a:solidFill>
                            <a:srgbClr val="595959"/>
                          </a:solidFill>
                          <a:effectLst/>
                          <a:latin typeface="微软雅黑" panose="020B0503020204020204" pitchFamily="34" charset="-122"/>
                          <a:ea typeface="微软雅黑" panose="020B0503020204020204" pitchFamily="34" charset="-122"/>
                          <a:cs typeface="+mn-cs"/>
                        </a:rPr>
                        <a:t>表单控件</a:t>
                      </a:r>
                      <a:endParaRPr 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indent="20955" algn="ctr">
                        <a:lnSpc>
                          <a:spcPct val="115000"/>
                        </a:lnSpc>
                        <a:spcAft>
                          <a:spcPts val="0"/>
                        </a:spcAft>
                      </a:pPr>
                      <a:r>
                        <a:rPr lang="zh-CN" altLang="en-US" sz="1600" b="1" kern="100">
                          <a:solidFill>
                            <a:srgbClr val="595959"/>
                          </a:solidFill>
                          <a:effectLst/>
                          <a:latin typeface="微软雅黑" panose="020B0503020204020204" pitchFamily="34" charset="-122"/>
                          <a:ea typeface="微软雅黑" panose="020B0503020204020204" pitchFamily="34" charset="-122"/>
                          <a:cs typeface="+mn-cs"/>
                        </a:rPr>
                        <a:t>说明</a:t>
                      </a:r>
                      <a:endParaRPr 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3720037620"/>
                  </a:ext>
                </a:extLst>
              </a:tr>
              <a:tr h="464312">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RadioField</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&lt;input type="radio"&gt;</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一组单选按钮</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extLst>
                  <a:ext uri="{0D108BD9-81ED-4DB2-BD59-A6C34878D82A}">
                    <a16:rowId xmlns:a16="http://schemas.microsoft.com/office/drawing/2014/main" val="1278911324"/>
                  </a:ext>
                </a:extLst>
              </a:tr>
              <a:tr h="464312">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SelectField</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&lt;select&gt;&lt;option&gt;&lt;/option&gt;&lt;/select&gt;</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下拉列表</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extLst>
                  <a:ext uri="{0D108BD9-81ED-4DB2-BD59-A6C34878D82A}">
                    <a16:rowId xmlns:a16="http://schemas.microsoft.com/office/drawing/2014/main" val="2749922415"/>
                  </a:ext>
                </a:extLst>
              </a:tr>
              <a:tr h="464312">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SubmitField</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&lt;input type="submit"&gt;</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提交按钮</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extLst>
                  <a:ext uri="{0D108BD9-81ED-4DB2-BD59-A6C34878D82A}">
                    <a16:rowId xmlns:a16="http://schemas.microsoft.com/office/drawing/2014/main" val="157762600"/>
                  </a:ext>
                </a:extLst>
              </a:tr>
              <a:tr h="464312">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StringField</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&lt;input type="text"&gt;</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文本字段</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extLst>
                  <a:ext uri="{0D108BD9-81ED-4DB2-BD59-A6C34878D82A}">
                    <a16:rowId xmlns:a16="http://schemas.microsoft.com/office/drawing/2014/main" val="2610274132"/>
                  </a:ext>
                </a:extLst>
              </a:tr>
              <a:tr h="464312">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PasswordField</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&lt;input type="password"&gt;</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密码文本字段</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extLst>
                  <a:ext uri="{0D108BD9-81ED-4DB2-BD59-A6C34878D82A}">
                    <a16:rowId xmlns:a16="http://schemas.microsoft.com/office/drawing/2014/main" val="3511770984"/>
                  </a:ext>
                </a:extLst>
              </a:tr>
              <a:tr h="464312">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TextAreaField</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&lt; textarea&gt;&lt;/textarea&gt;</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多行文本字段</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extLst>
                  <a:ext uri="{0D108BD9-81ED-4DB2-BD59-A6C34878D82A}">
                    <a16:rowId xmlns:a16="http://schemas.microsoft.com/office/drawing/2014/main" val="2416748215"/>
                  </a:ext>
                </a:extLst>
              </a:tr>
              <a:tr h="464312">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HiddenField</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&lt;input type="hidden"&gt;</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隐藏文本字段</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extLst>
                  <a:ext uri="{0D108BD9-81ED-4DB2-BD59-A6C34878D82A}">
                    <a16:rowId xmlns:a16="http://schemas.microsoft.com/office/drawing/2014/main" val="3202150938"/>
                  </a:ext>
                </a:extLst>
              </a:tr>
            </a:tbl>
          </a:graphicData>
        </a:graphic>
      </p:graphicFrame>
      <p:sp>
        <p:nvSpPr>
          <p:cNvPr id="8" name="矩形 7"/>
          <p:cNvSpPr/>
          <p:nvPr/>
        </p:nvSpPr>
        <p:spPr>
          <a:xfrm>
            <a:off x="1011641" y="1335833"/>
            <a:ext cx="10412157" cy="507831"/>
          </a:xfrm>
          <a:prstGeom prst="rect">
            <a:avLst/>
          </a:prstGeom>
        </p:spPr>
        <p:txBody>
          <a:bodyPr wrap="square">
            <a:spAutoFit/>
          </a:bodyPr>
          <a:lstStyle/>
          <a:p>
            <a:pPr>
              <a:lnSpc>
                <a:spcPct val="150000"/>
              </a:lnSpc>
            </a:pPr>
            <a:r>
              <a:rPr lang="en-US" altLang="zh-CN" sz="1800">
                <a:solidFill>
                  <a:srgbClr val="0075CC"/>
                </a:solidFill>
                <a:latin typeface="微软雅黑" panose="020B0503020204020204" pitchFamily="34" charset="-122"/>
                <a:ea typeface="微软雅黑" panose="020B0503020204020204" pitchFamily="34" charset="-122"/>
              </a:rPr>
              <a:t>WTForms</a:t>
            </a:r>
            <a:r>
              <a:rPr lang="zh-CN" altLang="en-US" sz="1800">
                <a:solidFill>
                  <a:srgbClr val="0075CC"/>
                </a:solidFill>
                <a:latin typeface="微软雅黑" panose="020B0503020204020204" pitchFamily="34" charset="-122"/>
                <a:ea typeface="微软雅黑" panose="020B0503020204020204" pitchFamily="34" charset="-122"/>
              </a:rPr>
              <a:t>库</a:t>
            </a:r>
            <a:r>
              <a:rPr lang="zh-CN" altLang="en-US" sz="1800">
                <a:solidFill>
                  <a:srgbClr val="595959"/>
                </a:solidFill>
                <a:latin typeface="微软雅黑" panose="020B0503020204020204" pitchFamily="34" charset="-122"/>
                <a:ea typeface="微软雅黑" panose="020B0503020204020204" pitchFamily="34" charset="-122"/>
              </a:rPr>
              <a:t>的</a:t>
            </a:r>
            <a:r>
              <a:rPr lang="en-US" altLang="zh-CN" sz="1800">
                <a:solidFill>
                  <a:srgbClr val="595959"/>
                </a:solidFill>
                <a:latin typeface="微软雅黑" panose="020B0503020204020204" pitchFamily="34" charset="-122"/>
                <a:ea typeface="微软雅黑" panose="020B0503020204020204" pitchFamily="34" charset="-122"/>
              </a:rPr>
              <a:t>Field</a:t>
            </a:r>
            <a:r>
              <a:rPr lang="zh-CN" altLang="en-US" sz="1800">
                <a:solidFill>
                  <a:srgbClr val="595959"/>
                </a:solidFill>
                <a:latin typeface="微软雅黑" panose="020B0503020204020204" pitchFamily="34" charset="-122"/>
                <a:ea typeface="微软雅黑" panose="020B0503020204020204" pitchFamily="34" charset="-122"/>
              </a:rPr>
              <a:t>类派生了许多</a:t>
            </a:r>
            <a:r>
              <a:rPr lang="zh-CN" altLang="en-US" sz="1800">
                <a:solidFill>
                  <a:srgbClr val="0075CC"/>
                </a:solidFill>
                <a:latin typeface="微软雅黑" panose="020B0503020204020204" pitchFamily="34" charset="-122"/>
                <a:ea typeface="微软雅黑" panose="020B0503020204020204" pitchFamily="34" charset="-122"/>
              </a:rPr>
              <a:t>表单字段类</a:t>
            </a:r>
            <a:r>
              <a:rPr lang="zh-CN" altLang="en-US" sz="1800">
                <a:solidFill>
                  <a:srgbClr val="595959"/>
                </a:solidFill>
                <a:latin typeface="微软雅黑" panose="020B0503020204020204" pitchFamily="34" charset="-122"/>
                <a:ea typeface="微软雅黑" panose="020B0503020204020204" pitchFamily="34" charset="-122"/>
              </a:rPr>
              <a:t>，常用字段类与表单控件的</a:t>
            </a:r>
            <a:r>
              <a:rPr lang="zh-CN" altLang="en-US" sz="1800">
                <a:solidFill>
                  <a:srgbClr val="0075CC"/>
                </a:solidFill>
                <a:latin typeface="微软雅黑" panose="020B0503020204020204" pitchFamily="34" charset="-122"/>
                <a:ea typeface="微软雅黑" panose="020B0503020204020204" pitchFamily="34" charset="-122"/>
              </a:rPr>
              <a:t>映射关系</a:t>
            </a:r>
            <a:r>
              <a:rPr lang="zh-CN" altLang="en-US" sz="180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88847670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11641" y="909514"/>
            <a:ext cx="10412157" cy="1338828"/>
          </a:xfrm>
          <a:prstGeom prst="rect">
            <a:avLst/>
          </a:prstGeom>
        </p:spPr>
        <p:txBody>
          <a:bodyPr wrap="square">
            <a:spAutoFit/>
          </a:bodyPr>
          <a:lstStyle/>
          <a:p>
            <a:pPr>
              <a:lnSpc>
                <a:spcPct val="150000"/>
              </a:lnSpc>
            </a:pPr>
            <a:r>
              <a:rPr lang="zh-CN" altLang="en-US" sz="1800">
                <a:solidFill>
                  <a:srgbClr val="0075CC"/>
                </a:solidFill>
                <a:latin typeface="微软雅黑" panose="020B0503020204020204" pitchFamily="34" charset="-122"/>
                <a:ea typeface="微软雅黑" panose="020B0503020204020204" pitchFamily="34" charset="-122"/>
              </a:rPr>
              <a:t>常用的字段类</a:t>
            </a:r>
            <a:r>
              <a:rPr lang="zh-CN" altLang="en-US" sz="1800">
                <a:solidFill>
                  <a:srgbClr val="595959"/>
                </a:solidFill>
                <a:latin typeface="微软雅黑" panose="020B0503020204020204" pitchFamily="34" charset="-122"/>
                <a:ea typeface="微软雅黑" panose="020B0503020204020204" pitchFamily="34" charset="-122"/>
              </a:rPr>
              <a:t>都继承自</a:t>
            </a:r>
            <a:r>
              <a:rPr lang="en-US" altLang="zh-CN" sz="1800">
                <a:solidFill>
                  <a:srgbClr val="0075CC"/>
                </a:solidFill>
                <a:latin typeface="微软雅黑" panose="020B0503020204020204" pitchFamily="34" charset="-122"/>
                <a:ea typeface="微软雅黑" panose="020B0503020204020204" pitchFamily="34" charset="-122"/>
              </a:rPr>
              <a:t>WTForms</a:t>
            </a:r>
            <a:r>
              <a:rPr lang="zh-CN" altLang="en-US" sz="1800">
                <a:solidFill>
                  <a:srgbClr val="0075CC"/>
                </a:solidFill>
                <a:latin typeface="微软雅黑" panose="020B0503020204020204" pitchFamily="34" charset="-122"/>
                <a:ea typeface="微软雅黑" panose="020B0503020204020204" pitchFamily="34" charset="-122"/>
              </a:rPr>
              <a:t>库</a:t>
            </a:r>
            <a:r>
              <a:rPr lang="zh-CN" altLang="en-US" sz="1800">
                <a:solidFill>
                  <a:srgbClr val="595959"/>
                </a:solidFill>
                <a:latin typeface="微软雅黑" panose="020B0503020204020204" pitchFamily="34" charset="-122"/>
                <a:ea typeface="微软雅黑" panose="020B0503020204020204" pitchFamily="34" charset="-122"/>
              </a:rPr>
              <a:t>的</a:t>
            </a:r>
            <a:r>
              <a:rPr lang="en-US" altLang="zh-CN" sz="1800">
                <a:solidFill>
                  <a:srgbClr val="0075CC"/>
                </a:solidFill>
                <a:latin typeface="微软雅黑" panose="020B0503020204020204" pitchFamily="34" charset="-122"/>
                <a:ea typeface="微软雅黑" panose="020B0503020204020204" pitchFamily="34" charset="-122"/>
              </a:rPr>
              <a:t>Field</a:t>
            </a:r>
            <a:r>
              <a:rPr lang="zh-CN" altLang="en-US" sz="1800">
                <a:solidFill>
                  <a:srgbClr val="0075CC"/>
                </a:solidFill>
                <a:latin typeface="微软雅黑" panose="020B0503020204020204" pitchFamily="34" charset="-122"/>
                <a:ea typeface="微软雅黑" panose="020B0503020204020204" pitchFamily="34" charset="-122"/>
              </a:rPr>
              <a:t>类</a:t>
            </a:r>
            <a:r>
              <a:rPr lang="zh-CN" altLang="en-US" sz="1800">
                <a:solidFill>
                  <a:srgbClr val="595959"/>
                </a:solidFill>
                <a:latin typeface="微软雅黑" panose="020B0503020204020204" pitchFamily="34" charset="-122"/>
                <a:ea typeface="微软雅黑" panose="020B0503020204020204" pitchFamily="34" charset="-122"/>
              </a:rPr>
              <a:t>，所以我们可以通过</a:t>
            </a:r>
            <a:r>
              <a:rPr lang="en-US" altLang="zh-CN" sz="1800">
                <a:solidFill>
                  <a:srgbClr val="595959"/>
                </a:solidFill>
                <a:latin typeface="微软雅黑" panose="020B0503020204020204" pitchFamily="34" charset="-122"/>
                <a:ea typeface="微软雅黑" panose="020B0503020204020204" pitchFamily="34" charset="-122"/>
              </a:rPr>
              <a:t>Field</a:t>
            </a:r>
            <a:r>
              <a:rPr lang="zh-CN" altLang="en-US" sz="1800">
                <a:solidFill>
                  <a:srgbClr val="595959"/>
                </a:solidFill>
                <a:latin typeface="微软雅黑" panose="020B0503020204020204" pitchFamily="34" charset="-122"/>
                <a:ea typeface="微软雅黑" panose="020B0503020204020204" pitchFamily="34" charset="-122"/>
              </a:rPr>
              <a:t>类的构造方法实例化所有字段类，虽然有的字段类内部已经</a:t>
            </a:r>
            <a:r>
              <a:rPr lang="zh-CN" altLang="en-US" sz="1800">
                <a:solidFill>
                  <a:srgbClr val="0075CC"/>
                </a:solidFill>
                <a:latin typeface="微软雅黑" panose="020B0503020204020204" pitchFamily="34" charset="-122"/>
                <a:ea typeface="微软雅黑" panose="020B0503020204020204" pitchFamily="34" charset="-122"/>
              </a:rPr>
              <a:t>重写了</a:t>
            </a:r>
            <a:r>
              <a:rPr lang="en-US" altLang="zh-CN" sz="1800">
                <a:solidFill>
                  <a:srgbClr val="0075CC"/>
                </a:solidFill>
                <a:latin typeface="微软雅黑" panose="020B0503020204020204" pitchFamily="34" charset="-122"/>
                <a:ea typeface="微软雅黑" panose="020B0503020204020204" pitchFamily="34" charset="-122"/>
              </a:rPr>
              <a:t>Filed</a:t>
            </a:r>
            <a:r>
              <a:rPr lang="zh-CN" altLang="en-US" sz="1800">
                <a:solidFill>
                  <a:srgbClr val="0075CC"/>
                </a:solidFill>
                <a:latin typeface="微软雅黑" panose="020B0503020204020204" pitchFamily="34" charset="-122"/>
                <a:ea typeface="微软雅黑" panose="020B0503020204020204" pitchFamily="34" charset="-122"/>
              </a:rPr>
              <a:t>类</a:t>
            </a:r>
            <a:r>
              <a:rPr lang="zh-CN" altLang="en-US" sz="1800">
                <a:solidFill>
                  <a:srgbClr val="595959"/>
                </a:solidFill>
                <a:latin typeface="微软雅黑" panose="020B0503020204020204" pitchFamily="34" charset="-122"/>
                <a:ea typeface="微软雅黑" panose="020B0503020204020204" pitchFamily="34" charset="-122"/>
              </a:rPr>
              <a:t>的构造方法，但这些字段类的构造方法中会包含一些相同的参数。</a:t>
            </a:r>
          </a:p>
        </p:txBody>
      </p:sp>
      <p:sp>
        <p:nvSpPr>
          <p:cNvPr id="7"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4.2.2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使用</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Flask-WTF</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创建表单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矩形 4"/>
          <p:cNvSpPr/>
          <p:nvPr/>
        </p:nvSpPr>
        <p:spPr>
          <a:xfrm>
            <a:off x="1011642" y="5013970"/>
            <a:ext cx="10412156" cy="923330"/>
          </a:xfrm>
          <a:prstGeom prst="rect">
            <a:avLst/>
          </a:prstGeom>
        </p:spPr>
        <p:txBody>
          <a:bodyPr wrap="square">
            <a:spAutoFit/>
          </a:bodyPr>
          <a:lstStyle/>
          <a:p>
            <a:pPr>
              <a:lnSpc>
                <a:spcPct val="150000"/>
              </a:lnSpc>
            </a:pPr>
            <a:r>
              <a:rPr lang="zh-CN" altLang="en-US" sz="1800">
                <a:solidFill>
                  <a:srgbClr val="0075CC"/>
                </a:solidFill>
                <a:latin typeface="微软雅黑" panose="020B0503020204020204" pitchFamily="34" charset="-122"/>
                <a:ea typeface="微软雅黑" panose="020B0503020204020204" pitchFamily="34" charset="-122"/>
              </a:rPr>
              <a:t>参数render_kw</a:t>
            </a:r>
            <a:r>
              <a:rPr lang="zh-CN" altLang="en-US" sz="1800">
                <a:solidFill>
                  <a:srgbClr val="595959"/>
                </a:solidFill>
                <a:latin typeface="微软雅黑" panose="020B0503020204020204" pitchFamily="34" charset="-122"/>
                <a:ea typeface="微软雅黑" panose="020B0503020204020204" pitchFamily="34" charset="-122"/>
              </a:rPr>
              <a:t>的值是一个</a:t>
            </a:r>
            <a:r>
              <a:rPr lang="zh-CN" altLang="en-US" sz="1800">
                <a:solidFill>
                  <a:srgbClr val="0075CC"/>
                </a:solidFill>
                <a:latin typeface="微软雅黑" panose="020B0503020204020204" pitchFamily="34" charset="-122"/>
                <a:ea typeface="微软雅黑" panose="020B0503020204020204" pitchFamily="34" charset="-122"/>
              </a:rPr>
              <a:t>字典</a:t>
            </a:r>
            <a:r>
              <a:rPr lang="zh-CN" altLang="en-US" sz="1800">
                <a:solidFill>
                  <a:srgbClr val="595959"/>
                </a:solidFill>
                <a:latin typeface="微软雅黑" panose="020B0503020204020204" pitchFamily="34" charset="-122"/>
                <a:ea typeface="微软雅黑" panose="020B0503020204020204" pitchFamily="34" charset="-122"/>
              </a:rPr>
              <a:t>，用于为表单控件设置一些属性，包括</a:t>
            </a:r>
            <a:r>
              <a:rPr lang="zh-CN" altLang="en-US" sz="1800">
                <a:solidFill>
                  <a:srgbClr val="0075CC"/>
                </a:solidFill>
                <a:latin typeface="微软雅黑" panose="020B0503020204020204" pitchFamily="34" charset="-122"/>
                <a:ea typeface="微软雅黑" panose="020B0503020204020204" pitchFamily="34" charset="-122"/>
              </a:rPr>
              <a:t>提示信息（placeholder）</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5CC"/>
                </a:solidFill>
                <a:latin typeface="微软雅黑" panose="020B0503020204020204" pitchFamily="34" charset="-122"/>
                <a:ea typeface="微软雅黑" panose="020B0503020204020204" pitchFamily="34" charset="-122"/>
              </a:rPr>
              <a:t>高度（height）</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5CC"/>
                </a:solidFill>
                <a:latin typeface="微软雅黑" panose="020B0503020204020204" pitchFamily="34" charset="-122"/>
                <a:ea typeface="微软雅黑" panose="020B0503020204020204" pitchFamily="34" charset="-122"/>
              </a:rPr>
              <a:t>宽度（width ）</a:t>
            </a:r>
            <a:r>
              <a:rPr lang="zh-CN" altLang="en-US" sz="1800">
                <a:solidFill>
                  <a:srgbClr val="595959"/>
                </a:solidFill>
                <a:latin typeface="微软雅黑" panose="020B0503020204020204" pitchFamily="34" charset="-122"/>
                <a:ea typeface="微软雅黑" panose="020B0503020204020204" pitchFamily="34" charset="-122"/>
              </a:rPr>
              <a:t>、是否获得</a:t>
            </a:r>
            <a:r>
              <a:rPr lang="zh-CN" altLang="en-US" sz="1800">
                <a:solidFill>
                  <a:srgbClr val="0075CC"/>
                </a:solidFill>
                <a:latin typeface="微软雅黑" panose="020B0503020204020204" pitchFamily="34" charset="-122"/>
                <a:ea typeface="微软雅黑" panose="020B0503020204020204" pitchFamily="34" charset="-122"/>
              </a:rPr>
              <a:t>焦点（autofocus ）</a:t>
            </a:r>
            <a:r>
              <a:rPr lang="zh-CN" altLang="en-US" sz="1800">
                <a:solidFill>
                  <a:srgbClr val="595959"/>
                </a:solidFill>
                <a:latin typeface="微软雅黑" panose="020B0503020204020204" pitchFamily="34" charset="-122"/>
                <a:ea typeface="微软雅黑" panose="020B0503020204020204" pitchFamily="34" charset="-122"/>
              </a:rPr>
              <a:t>等。</a:t>
            </a:r>
          </a:p>
        </p:txBody>
      </p:sp>
      <p:graphicFrame>
        <p:nvGraphicFramePr>
          <p:cNvPr id="6" name="表格 5"/>
          <p:cNvGraphicFramePr>
            <a:graphicFrameLocks noGrp="1"/>
          </p:cNvGraphicFramePr>
          <p:nvPr>
            <p:extLst>
              <p:ext uri="{D42A27DB-BD31-4B8C-83A1-F6EECF244321}">
                <p14:modId xmlns:p14="http://schemas.microsoft.com/office/powerpoint/2010/main" val="1290583382"/>
              </p:ext>
            </p:extLst>
          </p:nvPr>
        </p:nvGraphicFramePr>
        <p:xfrm>
          <a:off x="1270670" y="2304478"/>
          <a:ext cx="8878487" cy="2436368"/>
        </p:xfrm>
        <a:graphic>
          <a:graphicData uri="http://schemas.openxmlformats.org/drawingml/2006/table">
            <a:tbl>
              <a:tblPr>
                <a:tableStyleId>{5C22544A-7EE6-4342-B048-85BDC9FD1C3A}</a:tableStyleId>
              </a:tblPr>
              <a:tblGrid>
                <a:gridCol w="2584813">
                  <a:extLst>
                    <a:ext uri="{9D8B030D-6E8A-4147-A177-3AD203B41FA5}">
                      <a16:colId xmlns:a16="http://schemas.microsoft.com/office/drawing/2014/main" val="3070884771"/>
                    </a:ext>
                  </a:extLst>
                </a:gridCol>
                <a:gridCol w="6293674">
                  <a:extLst>
                    <a:ext uri="{9D8B030D-6E8A-4147-A177-3AD203B41FA5}">
                      <a16:colId xmlns:a16="http://schemas.microsoft.com/office/drawing/2014/main" val="3800305787"/>
                    </a:ext>
                  </a:extLst>
                </a:gridCol>
              </a:tblGrid>
              <a:tr h="464312">
                <a:tc>
                  <a:txBody>
                    <a:bodyPr/>
                    <a:lstStyle/>
                    <a:p>
                      <a:pPr algn="ctr">
                        <a:lnSpc>
                          <a:spcPct val="115000"/>
                        </a:lnSpc>
                        <a:spcAft>
                          <a:spcPts val="0"/>
                        </a:spcAft>
                      </a:pPr>
                      <a:r>
                        <a:rPr lang="zh-CN" altLang="en-US" sz="1600" b="1" kern="100">
                          <a:solidFill>
                            <a:srgbClr val="595959"/>
                          </a:solidFill>
                          <a:effectLst/>
                          <a:latin typeface="微软雅黑" panose="020B0503020204020204" pitchFamily="34" charset="-122"/>
                          <a:ea typeface="微软雅黑" panose="020B0503020204020204" pitchFamily="34" charset="-122"/>
                          <a:cs typeface="+mn-cs"/>
                        </a:rPr>
                        <a:t>参数</a:t>
                      </a:r>
                      <a:endParaRPr 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indent="20955" algn="ctr">
                        <a:lnSpc>
                          <a:spcPct val="115000"/>
                        </a:lnSpc>
                        <a:spcAft>
                          <a:spcPts val="0"/>
                        </a:spcAft>
                      </a:pPr>
                      <a:r>
                        <a:rPr lang="zh-CN" altLang="en-US" sz="1600" b="1" kern="100">
                          <a:solidFill>
                            <a:srgbClr val="595959"/>
                          </a:solidFill>
                          <a:effectLst/>
                          <a:latin typeface="微软雅黑" panose="020B0503020204020204" pitchFamily="34" charset="-122"/>
                          <a:ea typeface="微软雅黑" panose="020B0503020204020204" pitchFamily="34" charset="-122"/>
                          <a:cs typeface="+mn-cs"/>
                        </a:rPr>
                        <a:t>说明</a:t>
                      </a:r>
                      <a:endParaRPr 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3720037620"/>
                  </a:ext>
                </a:extLst>
              </a:tr>
              <a:tr h="464312">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label</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字段标签</a:t>
                      </a:r>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&lt;label&gt;</a:t>
                      </a:r>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的值，即显示在输入控件旁的说明性文字</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extLst>
                  <a:ext uri="{0D108BD9-81ED-4DB2-BD59-A6C34878D82A}">
                    <a16:rowId xmlns:a16="http://schemas.microsoft.com/office/drawing/2014/main" val="1278911324"/>
                  </a:ext>
                </a:extLst>
              </a:tr>
              <a:tr h="464312">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render_kw</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字典类型，用于设置控件的属性</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extLst>
                  <a:ext uri="{0D108BD9-81ED-4DB2-BD59-A6C34878D82A}">
                    <a16:rowId xmlns:a16="http://schemas.microsoft.com/office/drawing/2014/main" val="2749922415"/>
                  </a:ext>
                </a:extLst>
              </a:tr>
              <a:tr h="464312">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validators</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nchor="ctr">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列表类型，包含一系列的验证器，在提交表单数据时，会被列表中的验证器逐一验证</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extLst>
                  <a:ext uri="{0D108BD9-81ED-4DB2-BD59-A6C34878D82A}">
                    <a16:rowId xmlns:a16="http://schemas.microsoft.com/office/drawing/2014/main" val="157762600"/>
                  </a:ext>
                </a:extLst>
              </a:tr>
              <a:tr h="464312">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default</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字符串或可调用对象，为表单字段设置默认值</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extLst>
                  <a:ext uri="{0D108BD9-81ED-4DB2-BD59-A6C34878D82A}">
                    <a16:rowId xmlns:a16="http://schemas.microsoft.com/office/drawing/2014/main" val="2610274132"/>
                  </a:ext>
                </a:extLst>
              </a:tr>
            </a:tbl>
          </a:graphicData>
        </a:graphic>
      </p:graphicFrame>
    </p:spTree>
    <p:extLst>
      <p:ext uri="{BB962C8B-B14F-4D97-AF65-F5344CB8AC3E}">
        <p14:creationId xmlns:p14="http://schemas.microsoft.com/office/powerpoint/2010/main" val="128225207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89452" y="909514"/>
            <a:ext cx="11066393" cy="1754326"/>
          </a:xfrm>
          <a:prstGeom prst="rect">
            <a:avLst/>
          </a:prstGeom>
        </p:spPr>
        <p:txBody>
          <a:bodyPr wrap="square">
            <a:spAutoFit/>
          </a:bodyPr>
          <a:lstStyle/>
          <a:p>
            <a:pPr>
              <a:lnSpc>
                <a:spcPct val="150000"/>
              </a:lnSpc>
            </a:pPr>
            <a:r>
              <a:rPr lang="zh-CN" altLang="en-US" sz="1800">
                <a:solidFill>
                  <a:srgbClr val="0075CC"/>
                </a:solidFill>
                <a:latin typeface="微软雅黑" panose="020B0503020204020204" pitchFamily="34" charset="-122"/>
                <a:ea typeface="微软雅黑" panose="020B0503020204020204" pitchFamily="34" charset="-122"/>
              </a:rPr>
              <a:t>参数</a:t>
            </a:r>
            <a:r>
              <a:rPr lang="en-US" altLang="zh-CN" sz="1800">
                <a:solidFill>
                  <a:srgbClr val="0075CC"/>
                </a:solidFill>
                <a:latin typeface="微软雅黑" panose="020B0503020204020204" pitchFamily="34" charset="-122"/>
                <a:ea typeface="微软雅黑" panose="020B0503020204020204" pitchFamily="34" charset="-122"/>
              </a:rPr>
              <a:t>validators</a:t>
            </a:r>
            <a:r>
              <a:rPr lang="zh-CN" altLang="en-US" sz="1800">
                <a:solidFill>
                  <a:srgbClr val="595959"/>
                </a:solidFill>
                <a:latin typeface="微软雅黑" panose="020B0503020204020204" pitchFamily="34" charset="-122"/>
                <a:ea typeface="微软雅黑" panose="020B0503020204020204" pitchFamily="34" charset="-122"/>
              </a:rPr>
              <a:t>的值是一个</a:t>
            </a:r>
            <a:r>
              <a:rPr lang="zh-CN" altLang="en-US" sz="1800">
                <a:solidFill>
                  <a:srgbClr val="0075CC"/>
                </a:solidFill>
                <a:latin typeface="微软雅黑" panose="020B0503020204020204" pitchFamily="34" charset="-122"/>
                <a:ea typeface="微软雅黑" panose="020B0503020204020204" pitchFamily="34" charset="-122"/>
              </a:rPr>
              <a:t>列表</a:t>
            </a:r>
            <a:r>
              <a:rPr lang="zh-CN" altLang="en-US" sz="1800">
                <a:solidFill>
                  <a:srgbClr val="595959"/>
                </a:solidFill>
                <a:latin typeface="微软雅黑" panose="020B0503020204020204" pitchFamily="34" charset="-122"/>
                <a:ea typeface="微软雅黑" panose="020B0503020204020204" pitchFamily="34" charset="-122"/>
              </a:rPr>
              <a:t>，该列表中包含了一系列用于验证表单数据是否有效的</a:t>
            </a:r>
            <a:r>
              <a:rPr lang="zh-CN" altLang="en-US" sz="1800">
                <a:solidFill>
                  <a:srgbClr val="0075CC"/>
                </a:solidFill>
                <a:latin typeface="微软雅黑" panose="020B0503020204020204" pitchFamily="34" charset="-122"/>
                <a:ea typeface="微软雅黑" panose="020B0503020204020204" pitchFamily="34" charset="-122"/>
              </a:rPr>
              <a:t>验证器</a:t>
            </a:r>
            <a:r>
              <a:rPr lang="zh-CN" altLang="en-US" sz="1800">
                <a:solidFill>
                  <a:srgbClr val="595959"/>
                </a:solidFill>
                <a:latin typeface="微软雅黑" panose="020B0503020204020204" pitchFamily="34" charset="-122"/>
                <a:ea typeface="微软雅黑" panose="020B0503020204020204" pitchFamily="34" charset="-122"/>
              </a:rPr>
              <a:t>，只有当表单数据满足验证器的规则时，填写的表单数据才能成功提交到服务器。</a:t>
            </a:r>
          </a:p>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在</a:t>
            </a:r>
            <a:r>
              <a:rPr lang="en-US" altLang="zh-CN" sz="1800">
                <a:solidFill>
                  <a:srgbClr val="0075CC"/>
                </a:solidFill>
                <a:latin typeface="微软雅黑" panose="020B0503020204020204" pitchFamily="34" charset="-122"/>
                <a:ea typeface="微软雅黑" panose="020B0503020204020204" pitchFamily="34" charset="-122"/>
              </a:rPr>
              <a:t>WTForms</a:t>
            </a:r>
            <a:r>
              <a:rPr lang="zh-CN" altLang="en-US" sz="1800">
                <a:solidFill>
                  <a:srgbClr val="0075CC"/>
                </a:solidFill>
                <a:latin typeface="微软雅黑" panose="020B0503020204020204" pitchFamily="34" charset="-122"/>
                <a:ea typeface="微软雅黑" panose="020B0503020204020204" pitchFamily="34" charset="-122"/>
              </a:rPr>
              <a:t>库</a:t>
            </a:r>
            <a:r>
              <a:rPr lang="zh-CN" altLang="en-US" sz="1800">
                <a:solidFill>
                  <a:srgbClr val="595959"/>
                </a:solidFill>
                <a:latin typeface="微软雅黑" panose="020B0503020204020204" pitchFamily="34" charset="-122"/>
                <a:ea typeface="微软雅黑" panose="020B0503020204020204" pitchFamily="34" charset="-122"/>
              </a:rPr>
              <a:t>中，</a:t>
            </a:r>
            <a:r>
              <a:rPr lang="zh-CN" altLang="en-US" sz="1800">
                <a:solidFill>
                  <a:srgbClr val="0075CC"/>
                </a:solidFill>
                <a:latin typeface="微软雅黑" panose="020B0503020204020204" pitchFamily="34" charset="-122"/>
                <a:ea typeface="微软雅黑" panose="020B0503020204020204" pitchFamily="34" charset="-122"/>
              </a:rPr>
              <a:t>验证器</a:t>
            </a:r>
            <a:r>
              <a:rPr lang="zh-CN" altLang="en-US" sz="1800">
                <a:solidFill>
                  <a:srgbClr val="595959"/>
                </a:solidFill>
                <a:latin typeface="微软雅黑" panose="020B0503020204020204" pitchFamily="34" charset="-122"/>
                <a:ea typeface="微软雅黑" panose="020B0503020204020204" pitchFamily="34" charset="-122"/>
              </a:rPr>
              <a:t>是一些用于字段数据的</a:t>
            </a:r>
            <a:r>
              <a:rPr lang="en-US" altLang="zh-CN" sz="1800">
                <a:solidFill>
                  <a:srgbClr val="0075CC"/>
                </a:solidFill>
                <a:latin typeface="微软雅黑" panose="020B0503020204020204" pitchFamily="34" charset="-122"/>
                <a:ea typeface="微软雅黑" panose="020B0503020204020204" pitchFamily="34" charset="-122"/>
              </a:rPr>
              <a:t>Python</a:t>
            </a:r>
            <a:r>
              <a:rPr lang="zh-CN" altLang="en-US" sz="1800">
                <a:solidFill>
                  <a:srgbClr val="0075CC"/>
                </a:solidFill>
                <a:latin typeface="微软雅黑" panose="020B0503020204020204" pitchFamily="34" charset="-122"/>
                <a:ea typeface="微软雅黑" panose="020B0503020204020204" pitchFamily="34" charset="-122"/>
              </a:rPr>
              <a:t>类</a:t>
            </a:r>
            <a:r>
              <a:rPr lang="zh-CN" altLang="en-US" sz="1800">
                <a:solidFill>
                  <a:srgbClr val="595959"/>
                </a:solidFill>
                <a:latin typeface="微软雅黑" panose="020B0503020204020204" pitchFamily="34" charset="-122"/>
                <a:ea typeface="微软雅黑" panose="020B0503020204020204" pitchFamily="34" charset="-122"/>
              </a:rPr>
              <a:t>，这些类都封装在</a:t>
            </a:r>
            <a:r>
              <a:rPr lang="en-US" altLang="zh-CN" sz="1800">
                <a:solidFill>
                  <a:srgbClr val="0075CC"/>
                </a:solidFill>
                <a:latin typeface="微软雅黑" panose="020B0503020204020204" pitchFamily="34" charset="-122"/>
                <a:ea typeface="微软雅黑" panose="020B0503020204020204" pitchFamily="34" charset="-122"/>
              </a:rPr>
              <a:t>wtforms.validators</a:t>
            </a:r>
            <a:r>
              <a:rPr lang="zh-CN" altLang="en-US" sz="1800">
                <a:solidFill>
                  <a:srgbClr val="0075CC"/>
                </a:solidFill>
                <a:latin typeface="微软雅黑" panose="020B0503020204020204" pitchFamily="34" charset="-122"/>
                <a:ea typeface="微软雅黑" panose="020B0503020204020204" pitchFamily="34" charset="-122"/>
              </a:rPr>
              <a:t>模块</a:t>
            </a:r>
            <a:r>
              <a:rPr lang="zh-CN" altLang="en-US" sz="1800">
                <a:solidFill>
                  <a:srgbClr val="595959"/>
                </a:solidFill>
                <a:latin typeface="微软雅黑" panose="020B0503020204020204" pitchFamily="34" charset="-122"/>
                <a:ea typeface="微软雅黑" panose="020B0503020204020204" pitchFamily="34" charset="-122"/>
              </a:rPr>
              <a:t>中，因此我们在使用验证器之前需要先从</a:t>
            </a:r>
            <a:r>
              <a:rPr lang="en-US" altLang="zh-CN" sz="1800">
                <a:solidFill>
                  <a:srgbClr val="0075CC"/>
                </a:solidFill>
                <a:latin typeface="微软雅黑" panose="020B0503020204020204" pitchFamily="34" charset="-122"/>
                <a:ea typeface="微软雅黑" panose="020B0503020204020204" pitchFamily="34" charset="-122"/>
              </a:rPr>
              <a:t>wtforms.validators</a:t>
            </a:r>
            <a:r>
              <a:rPr lang="zh-CN" altLang="en-US" sz="1800">
                <a:solidFill>
                  <a:srgbClr val="0075CC"/>
                </a:solidFill>
                <a:latin typeface="微软雅黑" panose="020B0503020204020204" pitchFamily="34" charset="-122"/>
                <a:ea typeface="微软雅黑" panose="020B0503020204020204" pitchFamily="34" charset="-122"/>
              </a:rPr>
              <a:t>模块</a:t>
            </a:r>
            <a:r>
              <a:rPr lang="zh-CN" altLang="en-US" sz="1800">
                <a:solidFill>
                  <a:srgbClr val="595959"/>
                </a:solidFill>
                <a:latin typeface="微软雅黑" panose="020B0503020204020204" pitchFamily="34" charset="-122"/>
                <a:ea typeface="微软雅黑" panose="020B0503020204020204" pitchFamily="34" charset="-122"/>
              </a:rPr>
              <a:t>中导入相应的类。</a:t>
            </a:r>
          </a:p>
        </p:txBody>
      </p:sp>
      <p:sp>
        <p:nvSpPr>
          <p:cNvPr id="7"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4.2.2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使用</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Flask-WTF</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创建表单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5" name="表格 4"/>
          <p:cNvGraphicFramePr>
            <a:graphicFrameLocks noGrp="1"/>
          </p:cNvGraphicFramePr>
          <p:nvPr>
            <p:extLst>
              <p:ext uri="{D42A27DB-BD31-4B8C-83A1-F6EECF244321}">
                <p14:modId xmlns:p14="http://schemas.microsoft.com/office/powerpoint/2010/main" val="59871264"/>
              </p:ext>
            </p:extLst>
          </p:nvPr>
        </p:nvGraphicFramePr>
        <p:xfrm>
          <a:off x="1486694" y="2681794"/>
          <a:ext cx="8878487" cy="3479800"/>
        </p:xfrm>
        <a:graphic>
          <a:graphicData uri="http://schemas.openxmlformats.org/drawingml/2006/table">
            <a:tbl>
              <a:tblPr>
                <a:tableStyleId>{5C22544A-7EE6-4342-B048-85BDC9FD1C3A}</a:tableStyleId>
              </a:tblPr>
              <a:tblGrid>
                <a:gridCol w="4320480">
                  <a:extLst>
                    <a:ext uri="{9D8B030D-6E8A-4147-A177-3AD203B41FA5}">
                      <a16:colId xmlns:a16="http://schemas.microsoft.com/office/drawing/2014/main" val="3070884771"/>
                    </a:ext>
                  </a:extLst>
                </a:gridCol>
                <a:gridCol w="4558007">
                  <a:extLst>
                    <a:ext uri="{9D8B030D-6E8A-4147-A177-3AD203B41FA5}">
                      <a16:colId xmlns:a16="http://schemas.microsoft.com/office/drawing/2014/main" val="3800305787"/>
                    </a:ext>
                  </a:extLst>
                </a:gridCol>
              </a:tblGrid>
              <a:tr h="464312">
                <a:tc>
                  <a:txBody>
                    <a:bodyPr/>
                    <a:lstStyle/>
                    <a:p>
                      <a:pPr algn="ctr">
                        <a:lnSpc>
                          <a:spcPct val="115000"/>
                        </a:lnSpc>
                        <a:spcAft>
                          <a:spcPts val="0"/>
                        </a:spcAft>
                      </a:pPr>
                      <a:r>
                        <a:rPr lang="zh-CN" altLang="en-US" sz="1600" b="1" kern="100">
                          <a:solidFill>
                            <a:srgbClr val="595959"/>
                          </a:solidFill>
                          <a:effectLst/>
                          <a:latin typeface="微软雅黑" panose="020B0503020204020204" pitchFamily="34" charset="-122"/>
                          <a:ea typeface="微软雅黑" panose="020B0503020204020204" pitchFamily="34" charset="-122"/>
                          <a:cs typeface="+mn-cs"/>
                        </a:rPr>
                        <a:t>验证器</a:t>
                      </a:r>
                      <a:endParaRPr 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indent="20955" algn="ctr">
                        <a:lnSpc>
                          <a:spcPct val="115000"/>
                        </a:lnSpc>
                        <a:spcAft>
                          <a:spcPts val="0"/>
                        </a:spcAft>
                      </a:pPr>
                      <a:r>
                        <a:rPr lang="zh-CN" altLang="en-US" sz="1600" b="1" kern="100">
                          <a:solidFill>
                            <a:srgbClr val="595959"/>
                          </a:solidFill>
                          <a:effectLst/>
                          <a:latin typeface="微软雅黑" panose="020B0503020204020204" pitchFamily="34" charset="-122"/>
                          <a:ea typeface="微软雅黑" panose="020B0503020204020204" pitchFamily="34" charset="-122"/>
                          <a:cs typeface="+mn-cs"/>
                        </a:rPr>
                        <a:t>说明</a:t>
                      </a:r>
                      <a:endParaRPr 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3720037620"/>
                  </a:ext>
                </a:extLst>
              </a:tr>
              <a:tr h="464312">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DataRequired(message=None)</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验证数据是否有效，空字符串是为无效数据</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extLst>
                  <a:ext uri="{0D108BD9-81ED-4DB2-BD59-A6C34878D82A}">
                    <a16:rowId xmlns:a16="http://schemas.microsoft.com/office/drawing/2014/main" val="1278911324"/>
                  </a:ext>
                </a:extLst>
              </a:tr>
              <a:tr h="464312">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Email(message=None)</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验证数据是否为电子邮件地址</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extLst>
                  <a:ext uri="{0D108BD9-81ED-4DB2-BD59-A6C34878D82A}">
                    <a16:rowId xmlns:a16="http://schemas.microsoft.com/office/drawing/2014/main" val="2749922415"/>
                  </a:ext>
                </a:extLst>
              </a:tr>
              <a:tr h="464312">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EqualTo(fieldname,message=None)</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nchor="ctr">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验证两个字段值是否相同</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nchor="ctr">
                    <a:solidFill>
                      <a:srgbClr val="F2F2F2"/>
                    </a:solidFill>
                  </a:tcPr>
                </a:tc>
                <a:extLst>
                  <a:ext uri="{0D108BD9-81ED-4DB2-BD59-A6C34878D82A}">
                    <a16:rowId xmlns:a16="http://schemas.microsoft.com/office/drawing/2014/main" val="157762600"/>
                  </a:ext>
                </a:extLst>
              </a:tr>
              <a:tr h="464312">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IPAddress(ipv4=True, ipv6=False, message=None)</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验证数据是否为有效</a:t>
                      </a:r>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IP</a:t>
                      </a:r>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地址</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nchor="ctr">
                    <a:solidFill>
                      <a:srgbClr val="F2F2F2"/>
                    </a:solidFill>
                  </a:tcPr>
                </a:tc>
                <a:extLst>
                  <a:ext uri="{0D108BD9-81ED-4DB2-BD59-A6C34878D82A}">
                    <a16:rowId xmlns:a16="http://schemas.microsoft.com/office/drawing/2014/main" val="2610274132"/>
                  </a:ext>
                </a:extLst>
              </a:tr>
              <a:tr h="464312">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Length(min=-1,max=-1,message=None)</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验证输入值的长度是否在给定的范围内</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extLst>
                  <a:ext uri="{0D108BD9-81ED-4DB2-BD59-A6C34878D82A}">
                    <a16:rowId xmlns:a16="http://schemas.microsoft.com/office/drawing/2014/main" val="3325080131"/>
                  </a:ext>
                </a:extLst>
              </a:tr>
              <a:tr h="464312">
                <a:tc>
                  <a:txBody>
                    <a:bodyPr/>
                    <a:lstStyle/>
                    <a:p>
                      <a:pPr marL="0" algn="l" defTabSz="1219200" rtl="0" eaLnBrk="1" latinLnBrk="0" hangingPunct="1"/>
                      <a:r>
                        <a:rPr lang="en-US"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NumberRange(min=None,max=None,message=None)</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验证输入的数字是否在给定的范围内</a:t>
                      </a:r>
                      <a:endParaRPr lang="zh-CN" altLang="en-US" sz="16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nchor="ctr">
                    <a:solidFill>
                      <a:srgbClr val="F2F2F2"/>
                    </a:solidFill>
                  </a:tcPr>
                </a:tc>
                <a:extLst>
                  <a:ext uri="{0D108BD9-81ED-4DB2-BD59-A6C34878D82A}">
                    <a16:rowId xmlns:a16="http://schemas.microsoft.com/office/drawing/2014/main" val="2149046327"/>
                  </a:ext>
                </a:extLst>
              </a:tr>
            </a:tbl>
          </a:graphicData>
        </a:graphic>
      </p:graphicFrame>
    </p:spTree>
    <p:extLst>
      <p:ext uri="{BB962C8B-B14F-4D97-AF65-F5344CB8AC3E}">
        <p14:creationId xmlns:p14="http://schemas.microsoft.com/office/powerpoint/2010/main" val="25067021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9460" y="2333164"/>
            <a:ext cx="10151132" cy="243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2000">
                <a:solidFill>
                  <a:srgbClr val="595959"/>
                </a:solidFill>
                <a:latin typeface="微软雅黑" panose="020B0503020204020204" pitchFamily="34" charset="-122"/>
                <a:ea typeface="微软雅黑" panose="020B0503020204020204" pitchFamily="34" charset="-122"/>
              </a:rPr>
              <a:t>在</a:t>
            </a:r>
            <a:r>
              <a:rPr lang="en-US" altLang="zh-CN" sz="2000">
                <a:solidFill>
                  <a:srgbClr val="595959"/>
                </a:solidFill>
                <a:latin typeface="微软雅黑" panose="020B0503020204020204" pitchFamily="34" charset="-122"/>
                <a:ea typeface="微软雅黑" panose="020B0503020204020204" pitchFamily="34" charset="-122"/>
              </a:rPr>
              <a:t>Web</a:t>
            </a:r>
            <a:r>
              <a:rPr lang="zh-CN" altLang="en-US" sz="2000">
                <a:solidFill>
                  <a:srgbClr val="595959"/>
                </a:solidFill>
                <a:latin typeface="微软雅黑" panose="020B0503020204020204" pitchFamily="34" charset="-122"/>
                <a:ea typeface="微软雅黑" panose="020B0503020204020204" pitchFamily="34" charset="-122"/>
              </a:rPr>
              <a:t>程序中，</a:t>
            </a:r>
            <a:r>
              <a:rPr lang="zh-CN" altLang="en-US" sz="2000">
                <a:solidFill>
                  <a:srgbClr val="0075CC"/>
                </a:solidFill>
                <a:latin typeface="微软雅黑" panose="020B0503020204020204" pitchFamily="34" charset="-122"/>
                <a:ea typeface="微软雅黑" panose="020B0503020204020204" pitchFamily="34" charset="-122"/>
              </a:rPr>
              <a:t>表单</a:t>
            </a:r>
            <a:r>
              <a:rPr lang="zh-CN" altLang="en-US" sz="2000">
                <a:solidFill>
                  <a:srgbClr val="595959"/>
                </a:solidFill>
                <a:latin typeface="微软雅黑" panose="020B0503020204020204" pitchFamily="34" charset="-122"/>
                <a:ea typeface="微软雅黑" panose="020B0503020204020204" pitchFamily="34" charset="-122"/>
              </a:rPr>
              <a:t>是与用户进行交互的方式之一，常见于</a:t>
            </a:r>
            <a:r>
              <a:rPr lang="zh-CN" altLang="en-US" sz="2000">
                <a:solidFill>
                  <a:srgbClr val="0075CC"/>
                </a:solidFill>
                <a:latin typeface="微软雅黑" panose="020B0503020204020204" pitchFamily="34" charset="-122"/>
                <a:ea typeface="微软雅黑" panose="020B0503020204020204" pitchFamily="34" charset="-122"/>
              </a:rPr>
              <a:t>用户注册</a:t>
            </a:r>
            <a:r>
              <a:rPr lang="zh-CN" altLang="en-US" sz="2000">
                <a:solidFill>
                  <a:srgbClr val="595959"/>
                </a:solidFill>
                <a:latin typeface="微软雅黑" panose="020B0503020204020204" pitchFamily="34" charset="-122"/>
                <a:ea typeface="微软雅黑" panose="020B0503020204020204" pitchFamily="34" charset="-122"/>
              </a:rPr>
              <a:t>、</a:t>
            </a:r>
            <a:r>
              <a:rPr lang="zh-CN" altLang="en-US" sz="2000">
                <a:solidFill>
                  <a:srgbClr val="0075CC"/>
                </a:solidFill>
                <a:latin typeface="微软雅黑" panose="020B0503020204020204" pitchFamily="34" charset="-122"/>
                <a:ea typeface="微软雅黑" panose="020B0503020204020204" pitchFamily="34" charset="-122"/>
              </a:rPr>
              <a:t>用户登录</a:t>
            </a:r>
            <a:r>
              <a:rPr lang="zh-CN" altLang="en-US" sz="2000">
                <a:solidFill>
                  <a:srgbClr val="595959"/>
                </a:solidFill>
                <a:latin typeface="微软雅黑" panose="020B0503020204020204" pitchFamily="34" charset="-122"/>
                <a:ea typeface="微软雅黑" panose="020B0503020204020204" pitchFamily="34" charset="-122"/>
              </a:rPr>
              <a:t>、</a:t>
            </a:r>
            <a:r>
              <a:rPr lang="zh-CN" altLang="en-US" sz="2000">
                <a:solidFill>
                  <a:srgbClr val="0075CC"/>
                </a:solidFill>
                <a:latin typeface="微软雅黑" panose="020B0503020204020204" pitchFamily="34" charset="-122"/>
                <a:ea typeface="微软雅黑" panose="020B0503020204020204" pitchFamily="34" charset="-122"/>
              </a:rPr>
              <a:t>编辑设置</a:t>
            </a:r>
            <a:r>
              <a:rPr lang="zh-CN" altLang="en-US" sz="2000">
                <a:solidFill>
                  <a:srgbClr val="595959"/>
                </a:solidFill>
                <a:latin typeface="微软雅黑" panose="020B0503020204020204" pitchFamily="34" charset="-122"/>
                <a:ea typeface="微软雅黑" panose="020B0503020204020204" pitchFamily="34" charset="-122"/>
              </a:rPr>
              <a:t>等页面。不过处理表单是比较麻烦的，涉及创建表单、验证表单数据、获取和保存表单数据、反馈错误提示等诸多操作，为了降低开发人员处理表单的难度，</a:t>
            </a:r>
            <a:r>
              <a:rPr lang="en-US" altLang="zh-CN" sz="2000">
                <a:solidFill>
                  <a:srgbClr val="595959"/>
                </a:solidFill>
                <a:latin typeface="微软雅黑" panose="020B0503020204020204" pitchFamily="34" charset="-122"/>
                <a:ea typeface="微软雅黑" panose="020B0503020204020204" pitchFamily="34" charset="-122"/>
              </a:rPr>
              <a:t>Flask</a:t>
            </a:r>
            <a:r>
              <a:rPr lang="zh-CN" altLang="en-US" sz="2000">
                <a:solidFill>
                  <a:srgbClr val="595959"/>
                </a:solidFill>
                <a:latin typeface="微软雅黑" panose="020B0503020204020204" pitchFamily="34" charset="-122"/>
                <a:ea typeface="微软雅黑" panose="020B0503020204020204" pitchFamily="34" charset="-122"/>
              </a:rPr>
              <a:t>提供了专门负责</a:t>
            </a:r>
            <a:r>
              <a:rPr lang="zh-CN" altLang="en-US" sz="2000">
                <a:solidFill>
                  <a:srgbClr val="0075CC"/>
                </a:solidFill>
                <a:latin typeface="微软雅黑" panose="020B0503020204020204" pitchFamily="34" charset="-122"/>
                <a:ea typeface="微软雅黑" panose="020B0503020204020204" pitchFamily="34" charset="-122"/>
              </a:rPr>
              <a:t>处理表单</a:t>
            </a:r>
            <a:r>
              <a:rPr lang="zh-CN" altLang="en-US" sz="2000">
                <a:solidFill>
                  <a:srgbClr val="595959"/>
                </a:solidFill>
                <a:latin typeface="微软雅黑" panose="020B0503020204020204" pitchFamily="34" charset="-122"/>
                <a:ea typeface="微软雅黑" panose="020B0503020204020204" pitchFamily="34" charset="-122"/>
              </a:rPr>
              <a:t>的</a:t>
            </a:r>
            <a:r>
              <a:rPr lang="zh-CN" altLang="en-US" sz="2000">
                <a:solidFill>
                  <a:srgbClr val="0075CC"/>
                </a:solidFill>
                <a:latin typeface="微软雅黑" panose="020B0503020204020204" pitchFamily="34" charset="-122"/>
                <a:ea typeface="微软雅黑" panose="020B0503020204020204" pitchFamily="34" charset="-122"/>
              </a:rPr>
              <a:t>扩展包</a:t>
            </a:r>
            <a:r>
              <a:rPr lang="en-US" altLang="zh-CN" sz="2000">
                <a:solidFill>
                  <a:srgbClr val="595959"/>
                </a:solidFill>
                <a:latin typeface="微软雅黑" panose="020B0503020204020204" pitchFamily="34" charset="-122"/>
                <a:ea typeface="微软雅黑" panose="020B0503020204020204" pitchFamily="34" charset="-122"/>
              </a:rPr>
              <a:t>——</a:t>
            </a:r>
            <a:r>
              <a:rPr lang="en-US" altLang="zh-CN" sz="2000">
                <a:solidFill>
                  <a:srgbClr val="0075CC"/>
                </a:solidFill>
                <a:latin typeface="微软雅黑" panose="020B0503020204020204" pitchFamily="34" charset="-122"/>
                <a:ea typeface="微软雅黑" panose="020B0503020204020204" pitchFamily="34" charset="-122"/>
              </a:rPr>
              <a:t>Flask-WTF</a:t>
            </a:r>
            <a:r>
              <a:rPr lang="zh-CN" altLang="en-US" sz="2000">
                <a:solidFill>
                  <a:srgbClr val="595959"/>
                </a:solidFill>
                <a:latin typeface="微软雅黑" panose="020B0503020204020204" pitchFamily="34" charset="-122"/>
                <a:ea typeface="微软雅黑" panose="020B0503020204020204" pitchFamily="34" charset="-122"/>
              </a:rPr>
              <a:t>。另外，</a:t>
            </a:r>
            <a:r>
              <a:rPr lang="en-US" altLang="zh-CN" sz="2000">
                <a:solidFill>
                  <a:srgbClr val="595959"/>
                </a:solidFill>
                <a:latin typeface="微软雅黑" panose="020B0503020204020204" pitchFamily="34" charset="-122"/>
                <a:ea typeface="微软雅黑" panose="020B0503020204020204" pitchFamily="34" charset="-122"/>
              </a:rPr>
              <a:t>Flask</a:t>
            </a:r>
            <a:r>
              <a:rPr lang="zh-CN" altLang="en-US" sz="2000">
                <a:solidFill>
                  <a:srgbClr val="595959"/>
                </a:solidFill>
                <a:latin typeface="微软雅黑" panose="020B0503020204020204" pitchFamily="34" charset="-122"/>
                <a:ea typeface="微软雅黑" panose="020B0503020204020204" pitchFamily="34" charset="-122"/>
              </a:rPr>
              <a:t>还提供了</a:t>
            </a:r>
            <a:r>
              <a:rPr lang="zh-CN" altLang="en-US" sz="2000">
                <a:solidFill>
                  <a:srgbClr val="0075CC"/>
                </a:solidFill>
                <a:latin typeface="微软雅黑" panose="020B0503020204020204" pitchFamily="34" charset="-122"/>
                <a:ea typeface="微软雅黑" panose="020B0503020204020204" pitchFamily="34" charset="-122"/>
              </a:rPr>
              <a:t>类视图</a:t>
            </a:r>
            <a:r>
              <a:rPr lang="zh-CN" altLang="en-US" sz="2000">
                <a:solidFill>
                  <a:srgbClr val="595959"/>
                </a:solidFill>
                <a:latin typeface="微软雅黑" panose="020B0503020204020204" pitchFamily="34" charset="-122"/>
                <a:ea typeface="微软雅黑" panose="020B0503020204020204" pitchFamily="34" charset="-122"/>
              </a:rPr>
              <a:t>和</a:t>
            </a:r>
            <a:r>
              <a:rPr lang="zh-CN" altLang="en-US" sz="2000">
                <a:solidFill>
                  <a:srgbClr val="0075CC"/>
                </a:solidFill>
                <a:latin typeface="微软雅黑" panose="020B0503020204020204" pitchFamily="34" charset="-122"/>
                <a:ea typeface="微软雅黑" panose="020B0503020204020204" pitchFamily="34" charset="-122"/>
              </a:rPr>
              <a:t>蓝图</a:t>
            </a:r>
            <a:r>
              <a:rPr lang="zh-CN" altLang="en-US" sz="2000">
                <a:solidFill>
                  <a:srgbClr val="595959"/>
                </a:solidFill>
                <a:latin typeface="微软雅黑" panose="020B0503020204020204" pitchFamily="34" charset="-122"/>
                <a:ea typeface="微软雅黑" panose="020B0503020204020204" pitchFamily="34" charset="-122"/>
              </a:rPr>
              <a:t>。接下来，本章主要针对表单与类视图的相关内容进行讲解。</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4.2.2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使用</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Flask-WTF</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创建表单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5" name="表格 4"/>
          <p:cNvGraphicFramePr>
            <a:graphicFrameLocks noGrp="1"/>
          </p:cNvGraphicFramePr>
          <p:nvPr>
            <p:extLst>
              <p:ext uri="{D42A27DB-BD31-4B8C-83A1-F6EECF244321}">
                <p14:modId xmlns:p14="http://schemas.microsoft.com/office/powerpoint/2010/main" val="1388940032"/>
              </p:ext>
            </p:extLst>
          </p:nvPr>
        </p:nvGraphicFramePr>
        <p:xfrm>
          <a:off x="1486694" y="2681794"/>
          <a:ext cx="8878487" cy="3137408"/>
        </p:xfrm>
        <a:graphic>
          <a:graphicData uri="http://schemas.openxmlformats.org/drawingml/2006/table">
            <a:tbl>
              <a:tblPr>
                <a:tableStyleId>{5C22544A-7EE6-4342-B048-85BDC9FD1C3A}</a:tableStyleId>
              </a:tblPr>
              <a:tblGrid>
                <a:gridCol w="4536504">
                  <a:extLst>
                    <a:ext uri="{9D8B030D-6E8A-4147-A177-3AD203B41FA5}">
                      <a16:colId xmlns:a16="http://schemas.microsoft.com/office/drawing/2014/main" val="3070884771"/>
                    </a:ext>
                  </a:extLst>
                </a:gridCol>
                <a:gridCol w="4341983">
                  <a:extLst>
                    <a:ext uri="{9D8B030D-6E8A-4147-A177-3AD203B41FA5}">
                      <a16:colId xmlns:a16="http://schemas.microsoft.com/office/drawing/2014/main" val="3800305787"/>
                    </a:ext>
                  </a:extLst>
                </a:gridCol>
              </a:tblGrid>
              <a:tr h="464312">
                <a:tc>
                  <a:txBody>
                    <a:bodyPr/>
                    <a:lstStyle/>
                    <a:p>
                      <a:pPr algn="ctr">
                        <a:lnSpc>
                          <a:spcPct val="115000"/>
                        </a:lnSpc>
                        <a:spcAft>
                          <a:spcPts val="0"/>
                        </a:spcAft>
                      </a:pPr>
                      <a:r>
                        <a:rPr lang="zh-CN" altLang="en-US" sz="1600" b="1" kern="100">
                          <a:solidFill>
                            <a:srgbClr val="595959"/>
                          </a:solidFill>
                          <a:effectLst/>
                          <a:latin typeface="微软雅黑" panose="020B0503020204020204" pitchFamily="34" charset="-122"/>
                          <a:ea typeface="微软雅黑" panose="020B0503020204020204" pitchFamily="34" charset="-122"/>
                          <a:cs typeface="+mn-cs"/>
                        </a:rPr>
                        <a:t>验证器</a:t>
                      </a:r>
                      <a:endParaRPr 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indent="20955" algn="ctr">
                        <a:lnSpc>
                          <a:spcPct val="115000"/>
                        </a:lnSpc>
                        <a:spcAft>
                          <a:spcPts val="0"/>
                        </a:spcAft>
                      </a:pPr>
                      <a:r>
                        <a:rPr lang="zh-CN" altLang="en-US" sz="1600" b="1" kern="100">
                          <a:solidFill>
                            <a:srgbClr val="595959"/>
                          </a:solidFill>
                          <a:effectLst/>
                          <a:latin typeface="微软雅黑" panose="020B0503020204020204" pitchFamily="34" charset="-122"/>
                          <a:ea typeface="微软雅黑" panose="020B0503020204020204" pitchFamily="34" charset="-122"/>
                          <a:cs typeface="+mn-cs"/>
                        </a:rPr>
                        <a:t>说明</a:t>
                      </a:r>
                      <a:endParaRPr lang="zh-CN" sz="1600" b="1"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3720037620"/>
                  </a:ext>
                </a:extLst>
              </a:tr>
              <a:tr h="464312">
                <a:tc>
                  <a:txBody>
                    <a:bodyPr/>
                    <a:lstStyle/>
                    <a:p>
                      <a:pPr marL="0" algn="l" defTabSz="1219200" rtl="0" eaLnBrk="1" latinLnBrk="0" hangingPunct="1"/>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Optional(strip_whitespace=True)</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无输入值时跳过其他验证</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extLst>
                  <a:ext uri="{0D108BD9-81ED-4DB2-BD59-A6C34878D82A}">
                    <a16:rowId xmlns:a16="http://schemas.microsoft.com/office/drawing/2014/main" val="1278911324"/>
                  </a:ext>
                </a:extLst>
              </a:tr>
              <a:tr h="464312">
                <a:tc>
                  <a:txBody>
                    <a:bodyPr/>
                    <a:lstStyle/>
                    <a:p>
                      <a:pPr marL="0" algn="l" defTabSz="1219200" rtl="0" eaLnBrk="1" latinLnBrk="0" hangingPunct="1"/>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Regexp(regex,flags=0,message=None)</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使用正则表达式验证输入值</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extLst>
                  <a:ext uri="{0D108BD9-81ED-4DB2-BD59-A6C34878D82A}">
                    <a16:rowId xmlns:a16="http://schemas.microsoft.com/office/drawing/2014/main" val="2749922415"/>
                  </a:ext>
                </a:extLst>
              </a:tr>
              <a:tr h="464312">
                <a:tc>
                  <a:txBody>
                    <a:bodyPr/>
                    <a:lstStyle/>
                    <a:p>
                      <a:pPr marL="0" algn="l" defTabSz="1219200" rtl="0" eaLnBrk="1" latinLnBrk="0" hangingPunct="1"/>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URL(require_tld=True,message=None)</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验证</a:t>
                      </a:r>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URL</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extLst>
                  <a:ext uri="{0D108BD9-81ED-4DB2-BD59-A6C34878D82A}">
                    <a16:rowId xmlns:a16="http://schemas.microsoft.com/office/drawing/2014/main" val="157762600"/>
                  </a:ext>
                </a:extLst>
              </a:tr>
              <a:tr h="464312">
                <a:tc>
                  <a:txBody>
                    <a:bodyPr/>
                    <a:lstStyle/>
                    <a:p>
                      <a:pPr marL="0" algn="l" defTabSz="1219200" rtl="0" eaLnBrk="1" latinLnBrk="0" hangingPunct="1"/>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AnyOf(values, message=None,</a:t>
                      </a:r>
                      <a:endParaRPr lang="zh-CN"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0" algn="l" defTabSz="1219200" rtl="0" eaLnBrk="1" latinLnBrk="0" hangingPunct="1"/>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values_formatter=None)</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nchor="ctr">
                    <a:solidFill>
                      <a:srgbClr val="F2F2F2"/>
                    </a:solidFill>
                  </a:tcPr>
                </a:tc>
                <a:tc>
                  <a:txBody>
                    <a:bodyPr/>
                    <a:lstStyle/>
                    <a:p>
                      <a:pPr marL="0" algn="l" defTabSz="1219200" rtl="0" eaLnBrk="1" latinLnBrk="0" hangingPunct="1"/>
                      <a:r>
                        <a:rPr lang="zh-CN"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确保输入值在可选值列表中</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nchor="ctr">
                    <a:solidFill>
                      <a:srgbClr val="F2F2F2"/>
                    </a:solidFill>
                  </a:tcPr>
                </a:tc>
                <a:extLst>
                  <a:ext uri="{0D108BD9-81ED-4DB2-BD59-A6C34878D82A}">
                    <a16:rowId xmlns:a16="http://schemas.microsoft.com/office/drawing/2014/main" val="2610274132"/>
                  </a:ext>
                </a:extLst>
              </a:tr>
              <a:tr h="464312">
                <a:tc>
                  <a:txBody>
                    <a:bodyPr/>
                    <a:lstStyle/>
                    <a:p>
                      <a:pPr marL="0" algn="l" defTabSz="1219200" rtl="0" eaLnBrk="1" latinLnBrk="0" hangingPunct="1"/>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NoneOf(values, message=None,</a:t>
                      </a:r>
                      <a:endParaRPr lang="zh-CN"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0" algn="l" defTabSz="1219200" rtl="0" eaLnBrk="1" latinLnBrk="0" hangingPunct="1"/>
                      <a:r>
                        <a:rPr lang="en-US"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values_formatter=None)</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F2F2F2"/>
                    </a:solidFill>
                  </a:tcPr>
                </a:tc>
                <a:tc>
                  <a:txBody>
                    <a:bodyPr/>
                    <a:lstStyle/>
                    <a:p>
                      <a:pPr marL="0" algn="l" defTabSz="1219200" rtl="0" eaLnBrk="1" latinLnBrk="0" hangingPunct="1"/>
                      <a:r>
                        <a:rPr lang="zh-CN" altLang="zh-CN"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确保输入值不在可选值列表中</a:t>
                      </a:r>
                      <a:endParaRPr lang="zh-CN" altLang="en-US" sz="1800" kern="120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anchor="ctr">
                    <a:solidFill>
                      <a:srgbClr val="F2F2F2"/>
                    </a:solidFill>
                  </a:tcPr>
                </a:tc>
                <a:extLst>
                  <a:ext uri="{0D108BD9-81ED-4DB2-BD59-A6C34878D82A}">
                    <a16:rowId xmlns:a16="http://schemas.microsoft.com/office/drawing/2014/main" val="3325080131"/>
                  </a:ext>
                </a:extLst>
              </a:tr>
            </a:tbl>
          </a:graphicData>
        </a:graphic>
      </p:graphicFrame>
      <p:sp>
        <p:nvSpPr>
          <p:cNvPr id="6" name="矩形 5"/>
          <p:cNvSpPr/>
          <p:nvPr/>
        </p:nvSpPr>
        <p:spPr>
          <a:xfrm>
            <a:off x="789452" y="909514"/>
            <a:ext cx="11066393" cy="1754326"/>
          </a:xfrm>
          <a:prstGeom prst="rect">
            <a:avLst/>
          </a:prstGeom>
        </p:spPr>
        <p:txBody>
          <a:bodyPr wrap="square">
            <a:spAutoFit/>
          </a:bodyPr>
          <a:lstStyle/>
          <a:p>
            <a:pPr>
              <a:lnSpc>
                <a:spcPct val="150000"/>
              </a:lnSpc>
            </a:pPr>
            <a:r>
              <a:rPr lang="zh-CN" altLang="en-US" sz="1800">
                <a:solidFill>
                  <a:srgbClr val="0075CC"/>
                </a:solidFill>
                <a:latin typeface="微软雅黑" panose="020B0503020204020204" pitchFamily="34" charset="-122"/>
                <a:ea typeface="微软雅黑" panose="020B0503020204020204" pitchFamily="34" charset="-122"/>
              </a:rPr>
              <a:t>参数</a:t>
            </a:r>
            <a:r>
              <a:rPr lang="en-US" altLang="zh-CN" sz="1800">
                <a:solidFill>
                  <a:srgbClr val="0075CC"/>
                </a:solidFill>
                <a:latin typeface="微软雅黑" panose="020B0503020204020204" pitchFamily="34" charset="-122"/>
                <a:ea typeface="微软雅黑" panose="020B0503020204020204" pitchFamily="34" charset="-122"/>
              </a:rPr>
              <a:t>validators</a:t>
            </a:r>
            <a:r>
              <a:rPr lang="zh-CN" altLang="en-US" sz="1800">
                <a:solidFill>
                  <a:srgbClr val="595959"/>
                </a:solidFill>
                <a:latin typeface="微软雅黑" panose="020B0503020204020204" pitchFamily="34" charset="-122"/>
                <a:ea typeface="微软雅黑" panose="020B0503020204020204" pitchFamily="34" charset="-122"/>
              </a:rPr>
              <a:t>的值是一个</a:t>
            </a:r>
            <a:r>
              <a:rPr lang="zh-CN" altLang="en-US" sz="1800">
                <a:solidFill>
                  <a:srgbClr val="0075CC"/>
                </a:solidFill>
                <a:latin typeface="微软雅黑" panose="020B0503020204020204" pitchFamily="34" charset="-122"/>
                <a:ea typeface="微软雅黑" panose="020B0503020204020204" pitchFamily="34" charset="-122"/>
              </a:rPr>
              <a:t>列表</a:t>
            </a:r>
            <a:r>
              <a:rPr lang="zh-CN" altLang="en-US" sz="1800">
                <a:solidFill>
                  <a:srgbClr val="595959"/>
                </a:solidFill>
                <a:latin typeface="微软雅黑" panose="020B0503020204020204" pitchFamily="34" charset="-122"/>
                <a:ea typeface="微软雅黑" panose="020B0503020204020204" pitchFamily="34" charset="-122"/>
              </a:rPr>
              <a:t>，该列表中包含了一系列用于验证表单数据是否有效的</a:t>
            </a:r>
            <a:r>
              <a:rPr lang="zh-CN" altLang="en-US" sz="1800">
                <a:solidFill>
                  <a:srgbClr val="0075CC"/>
                </a:solidFill>
                <a:latin typeface="微软雅黑" panose="020B0503020204020204" pitchFamily="34" charset="-122"/>
                <a:ea typeface="微软雅黑" panose="020B0503020204020204" pitchFamily="34" charset="-122"/>
              </a:rPr>
              <a:t>验证器</a:t>
            </a:r>
            <a:r>
              <a:rPr lang="zh-CN" altLang="en-US" sz="1800">
                <a:solidFill>
                  <a:srgbClr val="595959"/>
                </a:solidFill>
                <a:latin typeface="微软雅黑" panose="020B0503020204020204" pitchFamily="34" charset="-122"/>
                <a:ea typeface="微软雅黑" panose="020B0503020204020204" pitchFamily="34" charset="-122"/>
              </a:rPr>
              <a:t>，只有当表单数据满足验证器的规则时，填写的表单数据才能成功提交到服务器。</a:t>
            </a:r>
          </a:p>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在</a:t>
            </a:r>
            <a:r>
              <a:rPr lang="en-US" altLang="zh-CN" sz="1800">
                <a:solidFill>
                  <a:srgbClr val="0075CC"/>
                </a:solidFill>
                <a:latin typeface="微软雅黑" panose="020B0503020204020204" pitchFamily="34" charset="-122"/>
                <a:ea typeface="微软雅黑" panose="020B0503020204020204" pitchFamily="34" charset="-122"/>
              </a:rPr>
              <a:t>WTForms</a:t>
            </a:r>
            <a:r>
              <a:rPr lang="zh-CN" altLang="en-US" sz="1800">
                <a:solidFill>
                  <a:srgbClr val="0075CC"/>
                </a:solidFill>
                <a:latin typeface="微软雅黑" panose="020B0503020204020204" pitchFamily="34" charset="-122"/>
                <a:ea typeface="微软雅黑" panose="020B0503020204020204" pitchFamily="34" charset="-122"/>
              </a:rPr>
              <a:t>库</a:t>
            </a:r>
            <a:r>
              <a:rPr lang="zh-CN" altLang="en-US" sz="1800">
                <a:solidFill>
                  <a:srgbClr val="595959"/>
                </a:solidFill>
                <a:latin typeface="微软雅黑" panose="020B0503020204020204" pitchFamily="34" charset="-122"/>
                <a:ea typeface="微软雅黑" panose="020B0503020204020204" pitchFamily="34" charset="-122"/>
              </a:rPr>
              <a:t>中，</a:t>
            </a:r>
            <a:r>
              <a:rPr lang="zh-CN" altLang="en-US" sz="1800">
                <a:solidFill>
                  <a:srgbClr val="0075CC"/>
                </a:solidFill>
                <a:latin typeface="微软雅黑" panose="020B0503020204020204" pitchFamily="34" charset="-122"/>
                <a:ea typeface="微软雅黑" panose="020B0503020204020204" pitchFamily="34" charset="-122"/>
              </a:rPr>
              <a:t>验证器</a:t>
            </a:r>
            <a:r>
              <a:rPr lang="zh-CN" altLang="en-US" sz="1800">
                <a:solidFill>
                  <a:srgbClr val="595959"/>
                </a:solidFill>
                <a:latin typeface="微软雅黑" panose="020B0503020204020204" pitchFamily="34" charset="-122"/>
                <a:ea typeface="微软雅黑" panose="020B0503020204020204" pitchFamily="34" charset="-122"/>
              </a:rPr>
              <a:t>是一些用于字段数据的</a:t>
            </a:r>
            <a:r>
              <a:rPr lang="en-US" altLang="zh-CN" sz="1800">
                <a:solidFill>
                  <a:srgbClr val="0075CC"/>
                </a:solidFill>
                <a:latin typeface="微软雅黑" panose="020B0503020204020204" pitchFamily="34" charset="-122"/>
                <a:ea typeface="微软雅黑" panose="020B0503020204020204" pitchFamily="34" charset="-122"/>
              </a:rPr>
              <a:t>Python</a:t>
            </a:r>
            <a:r>
              <a:rPr lang="zh-CN" altLang="en-US" sz="1800">
                <a:solidFill>
                  <a:srgbClr val="0075CC"/>
                </a:solidFill>
                <a:latin typeface="微软雅黑" panose="020B0503020204020204" pitchFamily="34" charset="-122"/>
                <a:ea typeface="微软雅黑" panose="020B0503020204020204" pitchFamily="34" charset="-122"/>
              </a:rPr>
              <a:t>类</a:t>
            </a:r>
            <a:r>
              <a:rPr lang="zh-CN" altLang="en-US" sz="1800">
                <a:solidFill>
                  <a:srgbClr val="595959"/>
                </a:solidFill>
                <a:latin typeface="微软雅黑" panose="020B0503020204020204" pitchFamily="34" charset="-122"/>
                <a:ea typeface="微软雅黑" panose="020B0503020204020204" pitchFamily="34" charset="-122"/>
              </a:rPr>
              <a:t>，这些类都封装在</a:t>
            </a:r>
            <a:r>
              <a:rPr lang="en-US" altLang="zh-CN" sz="1800">
                <a:solidFill>
                  <a:srgbClr val="0075CC"/>
                </a:solidFill>
                <a:latin typeface="微软雅黑" panose="020B0503020204020204" pitchFamily="34" charset="-122"/>
                <a:ea typeface="微软雅黑" panose="020B0503020204020204" pitchFamily="34" charset="-122"/>
              </a:rPr>
              <a:t>wtforms.validators</a:t>
            </a:r>
            <a:r>
              <a:rPr lang="zh-CN" altLang="en-US" sz="1800">
                <a:solidFill>
                  <a:srgbClr val="0075CC"/>
                </a:solidFill>
                <a:latin typeface="微软雅黑" panose="020B0503020204020204" pitchFamily="34" charset="-122"/>
                <a:ea typeface="微软雅黑" panose="020B0503020204020204" pitchFamily="34" charset="-122"/>
              </a:rPr>
              <a:t>模块</a:t>
            </a:r>
            <a:r>
              <a:rPr lang="zh-CN" altLang="en-US" sz="1800">
                <a:solidFill>
                  <a:srgbClr val="595959"/>
                </a:solidFill>
                <a:latin typeface="微软雅黑" panose="020B0503020204020204" pitchFamily="34" charset="-122"/>
                <a:ea typeface="微软雅黑" panose="020B0503020204020204" pitchFamily="34" charset="-122"/>
              </a:rPr>
              <a:t>中，因此我们在使用验证器之前需要先从</a:t>
            </a:r>
            <a:r>
              <a:rPr lang="en-US" altLang="zh-CN" sz="1800">
                <a:solidFill>
                  <a:srgbClr val="0075CC"/>
                </a:solidFill>
                <a:latin typeface="微软雅黑" panose="020B0503020204020204" pitchFamily="34" charset="-122"/>
                <a:ea typeface="微软雅黑" panose="020B0503020204020204" pitchFamily="34" charset="-122"/>
              </a:rPr>
              <a:t>wtforms.validators</a:t>
            </a:r>
            <a:r>
              <a:rPr lang="zh-CN" altLang="en-US" sz="1800">
                <a:solidFill>
                  <a:srgbClr val="0075CC"/>
                </a:solidFill>
                <a:latin typeface="微软雅黑" panose="020B0503020204020204" pitchFamily="34" charset="-122"/>
                <a:ea typeface="微软雅黑" panose="020B0503020204020204" pitchFamily="34" charset="-122"/>
              </a:rPr>
              <a:t>模块</a:t>
            </a:r>
            <a:r>
              <a:rPr lang="zh-CN" altLang="en-US" sz="1800">
                <a:solidFill>
                  <a:srgbClr val="595959"/>
                </a:solidFill>
                <a:latin typeface="微软雅黑" panose="020B0503020204020204" pitchFamily="34" charset="-122"/>
                <a:ea typeface="微软雅黑" panose="020B0503020204020204" pitchFamily="34" charset="-122"/>
              </a:rPr>
              <a:t>中导入相应的类。</a:t>
            </a:r>
          </a:p>
        </p:txBody>
      </p:sp>
    </p:spTree>
    <p:extLst>
      <p:ext uri="{BB962C8B-B14F-4D97-AF65-F5344CB8AC3E}">
        <p14:creationId xmlns:p14="http://schemas.microsoft.com/office/powerpoint/2010/main" val="27898488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5123382" y="3121450"/>
            <a:ext cx="5311245" cy="923330"/>
          </a:xfrm>
          <a:prstGeom prst="rect">
            <a:avLst/>
          </a:prstGeom>
          <a:noFill/>
          <a:ln w="9525">
            <a:noFill/>
          </a:ln>
        </p:spPr>
        <p:txBody>
          <a:bodyPr wrap="square">
            <a:spAutoFit/>
          </a:bodyPr>
          <a:lstStyle/>
          <a:p>
            <a:pPr indent="0"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rPr>
              <a:t>在</a:t>
            </a:r>
            <a:r>
              <a:rPr lang="en-US" altLang="zh-CN" sz="1800">
                <a:solidFill>
                  <a:srgbClr val="595959"/>
                </a:solidFill>
                <a:latin typeface="微软雅黑" panose="020B0503020204020204" pitchFamily="34" charset="-122"/>
                <a:ea typeface="微软雅黑" panose="020B0503020204020204" pitchFamily="34" charset="-122"/>
              </a:rPr>
              <a:t>Chapter04</a:t>
            </a:r>
            <a:r>
              <a:rPr lang="zh-CN" altLang="en-US" sz="1800">
                <a:solidFill>
                  <a:srgbClr val="595959"/>
                </a:solidFill>
                <a:latin typeface="微软雅黑" panose="020B0503020204020204" pitchFamily="34" charset="-122"/>
                <a:ea typeface="微软雅黑" panose="020B0503020204020204" pitchFamily="34" charset="-122"/>
              </a:rPr>
              <a:t>项目的</a:t>
            </a:r>
            <a:r>
              <a:rPr lang="en-US" altLang="zh-CN" sz="1800">
                <a:solidFill>
                  <a:srgbClr val="595959"/>
                </a:solidFill>
                <a:latin typeface="微软雅黑" panose="020B0503020204020204" pitchFamily="34" charset="-122"/>
                <a:ea typeface="微软雅黑" panose="020B0503020204020204" pitchFamily="34" charset="-122"/>
              </a:rPr>
              <a:t>app.py</a:t>
            </a:r>
            <a:r>
              <a:rPr lang="zh-CN" altLang="en-US" sz="1800">
                <a:solidFill>
                  <a:srgbClr val="595959"/>
                </a:solidFill>
                <a:latin typeface="微软雅黑" panose="020B0503020204020204" pitchFamily="34" charset="-122"/>
                <a:ea typeface="微软雅黑" panose="020B0503020204020204" pitchFamily="34" charset="-122"/>
              </a:rPr>
              <a:t>文件中使用</a:t>
            </a:r>
            <a:r>
              <a:rPr lang="en-US" altLang="zh-CN" sz="1800">
                <a:solidFill>
                  <a:srgbClr val="0075CC"/>
                </a:solidFill>
                <a:latin typeface="微软雅黑" panose="020B0503020204020204" pitchFamily="34" charset="-122"/>
                <a:ea typeface="微软雅黑" panose="020B0503020204020204" pitchFamily="34" charset="-122"/>
              </a:rPr>
              <a:t>Flask-WTF</a:t>
            </a:r>
            <a:r>
              <a:rPr lang="zh-CN" altLang="en-US" sz="1800">
                <a:solidFill>
                  <a:srgbClr val="0075CC"/>
                </a:solidFill>
                <a:latin typeface="微软雅黑" panose="020B0503020204020204" pitchFamily="34" charset="-122"/>
                <a:ea typeface="微软雅黑" panose="020B0503020204020204" pitchFamily="34" charset="-122"/>
              </a:rPr>
              <a:t>扩展包</a:t>
            </a:r>
            <a:r>
              <a:rPr lang="zh-CN" altLang="en-US" sz="1800">
                <a:solidFill>
                  <a:srgbClr val="595959"/>
                </a:solidFill>
                <a:latin typeface="微软雅黑" panose="020B0503020204020204" pitchFamily="34" charset="-122"/>
                <a:ea typeface="微软雅黑" panose="020B0503020204020204" pitchFamily="34" charset="-122"/>
              </a:rPr>
              <a:t>创建一个与</a:t>
            </a:r>
            <a:r>
              <a:rPr lang="en-US" altLang="zh-CN" sz="1800">
                <a:solidFill>
                  <a:srgbClr val="595959"/>
                </a:solidFill>
                <a:latin typeface="微软雅黑" panose="020B0503020204020204" pitchFamily="34" charset="-122"/>
                <a:ea typeface="微软雅黑" panose="020B0503020204020204" pitchFamily="34" charset="-122"/>
              </a:rPr>
              <a:t>4.1</a:t>
            </a:r>
            <a:r>
              <a:rPr lang="zh-CN" altLang="en-US" sz="1800">
                <a:solidFill>
                  <a:srgbClr val="595959"/>
                </a:solidFill>
                <a:latin typeface="微软雅黑" panose="020B0503020204020204" pitchFamily="34" charset="-122"/>
                <a:ea typeface="微软雅黑" panose="020B0503020204020204" pitchFamily="34" charset="-122"/>
              </a:rPr>
              <a:t>节显示效果相同的</a:t>
            </a:r>
            <a:r>
              <a:rPr lang="zh-CN" altLang="en-US" sz="1800">
                <a:solidFill>
                  <a:srgbClr val="0075CC"/>
                </a:solidFill>
                <a:latin typeface="微软雅黑" panose="020B0503020204020204" pitchFamily="34" charset="-122"/>
                <a:ea typeface="微软雅黑" panose="020B0503020204020204" pitchFamily="34" charset="-122"/>
              </a:rPr>
              <a:t>注册表单</a:t>
            </a:r>
            <a:r>
              <a:rPr lang="zh-CN" altLang="en-US" sz="1800">
                <a:solidFill>
                  <a:srgbClr val="595959"/>
                </a:solidFill>
                <a:latin typeface="微软雅黑" panose="020B0503020204020204" pitchFamily="34" charset="-122"/>
                <a:ea typeface="微软雅黑" panose="020B0503020204020204" pitchFamily="34" charset="-122"/>
              </a:rPr>
              <a:t>。</a:t>
            </a:r>
            <a:endParaRPr lang="zh-CN" sz="1800" dirty="0">
              <a:solidFill>
                <a:srgbClr val="595959"/>
              </a:solidFill>
              <a:latin typeface="微软雅黑" panose="020B0503020204020204" pitchFamily="34" charset="-122"/>
              <a:ea typeface="微软雅黑" panose="020B0503020204020204" pitchFamily="34" charset="-122"/>
            </a:endParaRPr>
          </a:p>
        </p:txBody>
      </p:sp>
      <p:sp>
        <p:nvSpPr>
          <p:cNvPr id="13"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4.2.2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使用</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Flask-WTF</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创建表单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4" name="图片 13"/>
          <p:cNvPicPr>
            <a:picLocks noChangeAspect="1"/>
          </p:cNvPicPr>
          <p:nvPr/>
        </p:nvPicPr>
        <p:blipFill>
          <a:blip r:embed="rId3"/>
          <a:stretch>
            <a:fillRect/>
          </a:stretch>
        </p:blipFill>
        <p:spPr>
          <a:xfrm>
            <a:off x="852901" y="1580036"/>
            <a:ext cx="3715858" cy="4006159"/>
          </a:xfrm>
          <a:prstGeom prst="rect">
            <a:avLst/>
          </a:prstGeom>
        </p:spPr>
      </p:pic>
      <p:grpSp>
        <p:nvGrpSpPr>
          <p:cNvPr id="15" name="组合 18">
            <a:extLst>
              <a:ext uri="{FF2B5EF4-FFF2-40B4-BE49-F238E27FC236}">
                <a16:creationId xmlns:a16="http://schemas.microsoft.com/office/drawing/2014/main" id="{2B542E9E-0ADD-4266-A889-F99B1E170665}"/>
              </a:ext>
            </a:extLst>
          </p:cNvPr>
          <p:cNvGrpSpPr>
            <a:grpSpLocks/>
          </p:cNvGrpSpPr>
          <p:nvPr/>
        </p:nvGrpSpPr>
        <p:grpSpPr bwMode="auto">
          <a:xfrm>
            <a:off x="8831510" y="5158759"/>
            <a:ext cx="2119312" cy="457574"/>
            <a:chOff x="6356350" y="4705038"/>
            <a:chExt cx="2119842" cy="387349"/>
          </a:xfrm>
        </p:grpSpPr>
        <p:pic>
          <p:nvPicPr>
            <p:cNvPr id="16" name="Picture 13" descr="C:\Users\Administrator\Desktop\未标题-2.png">
              <a:hlinkClick r:id="rId4" action="ppaction://hlinkfile"/>
              <a:extLst>
                <a:ext uri="{FF2B5EF4-FFF2-40B4-BE49-F238E27FC236}">
                  <a16:creationId xmlns:a16="http://schemas.microsoft.com/office/drawing/2014/main" id="{CF11AB68-5109-43CA-8CA0-D4C44B47C9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1861" y="4705038"/>
              <a:ext cx="439629" cy="38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组合 15">
              <a:extLst>
                <a:ext uri="{FF2B5EF4-FFF2-40B4-BE49-F238E27FC236}">
                  <a16:creationId xmlns:a16="http://schemas.microsoft.com/office/drawing/2014/main" id="{A1FD01AD-C5E9-456E-834F-A2CB394DB0B2}"/>
                </a:ext>
              </a:extLst>
            </p:cNvPr>
            <p:cNvGrpSpPr>
              <a:grpSpLocks/>
            </p:cNvGrpSpPr>
            <p:nvPr/>
          </p:nvGrpSpPr>
          <p:grpSpPr bwMode="auto">
            <a:xfrm>
              <a:off x="6356350" y="4728496"/>
              <a:ext cx="2119842" cy="344841"/>
              <a:chOff x="2225739" y="5060870"/>
              <a:chExt cx="2519033" cy="410818"/>
            </a:xfrm>
          </p:grpSpPr>
          <p:sp>
            <p:nvSpPr>
              <p:cNvPr id="18" name="矩形 10">
                <a:hlinkClick r:id="rId4" action="ppaction://hlinkfile"/>
                <a:extLst>
                  <a:ext uri="{FF2B5EF4-FFF2-40B4-BE49-F238E27FC236}">
                    <a16:creationId xmlns:a16="http://schemas.microsoft.com/office/drawing/2014/main" id="{B1CBE571-E438-4416-BDEA-CC990F755D8F}"/>
                  </a:ext>
                </a:extLst>
              </p:cNvPr>
              <p:cNvSpPr>
                <a:spLocks noChangeArrowheads="1"/>
              </p:cNvSpPr>
              <p:nvPr/>
            </p:nvSpPr>
            <p:spPr bwMode="auto">
              <a:xfrm>
                <a:off x="2519541" y="5060870"/>
                <a:ext cx="1640882" cy="36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500"/>
                  </a:spcBef>
                  <a:spcAft>
                    <a:spcPts val="500"/>
                  </a:spcAft>
                </a:pPr>
                <a:r>
                  <a:rPr lang="en-US" altLang="zh-CN" sz="1400" dirty="0">
                    <a:solidFill>
                      <a:srgbClr val="F0A000"/>
                    </a:solidFill>
                    <a:latin typeface="微软雅黑" panose="020B0503020204020204" pitchFamily="34" charset="-122"/>
                    <a:ea typeface="微软雅黑" panose="020B0503020204020204" pitchFamily="34" charset="-122"/>
                  </a:rPr>
                  <a:t>[</a:t>
                </a:r>
                <a:r>
                  <a:rPr lang="zh-CN" altLang="en-US" sz="1400" dirty="0">
                    <a:solidFill>
                      <a:srgbClr val="F0A000"/>
                    </a:solidFill>
                    <a:latin typeface="微软雅黑" panose="020B0503020204020204" pitchFamily="34" charset="-122"/>
                    <a:ea typeface="微软雅黑" panose="020B0503020204020204" pitchFamily="34" charset="-122"/>
                  </a:rPr>
                  <a:t>单击查看源码</a:t>
                </a:r>
                <a:r>
                  <a:rPr lang="en-US" altLang="zh-CN" sz="1400" dirty="0">
                    <a:solidFill>
                      <a:srgbClr val="F0A000"/>
                    </a:solidFill>
                    <a:latin typeface="微软雅黑" panose="020B0503020204020204" pitchFamily="34" charset="-122"/>
                    <a:ea typeface="微软雅黑" panose="020B0503020204020204" pitchFamily="34" charset="-122"/>
                  </a:rPr>
                  <a:t>]</a:t>
                </a:r>
                <a:endParaRPr lang="zh-CN" altLang="zh-CN" sz="1400" dirty="0">
                  <a:solidFill>
                    <a:srgbClr val="F0A000"/>
                  </a:solidFill>
                  <a:latin typeface="微软雅黑" panose="020B0503020204020204" pitchFamily="34" charset="-122"/>
                  <a:ea typeface="微软雅黑" panose="020B0503020204020204" pitchFamily="34" charset="-122"/>
                </a:endParaRPr>
              </a:p>
            </p:txBody>
          </p:sp>
          <p:sp>
            <p:nvSpPr>
              <p:cNvPr id="19" name="立方体 18">
                <a:hlinkClick r:id="rId4" action="ppaction://hlinkfile"/>
                <a:extLst>
                  <a:ext uri="{FF2B5EF4-FFF2-40B4-BE49-F238E27FC236}">
                    <a16:creationId xmlns:a16="http://schemas.microsoft.com/office/drawing/2014/main" id="{C33F890D-F13D-405F-9A24-A3658BB86EEE}"/>
                  </a:ext>
                </a:extLst>
              </p:cNvPr>
              <p:cNvSpPr>
                <a:spLocks noChangeArrowheads="1"/>
              </p:cNvSpPr>
              <p:nvPr/>
            </p:nvSpPr>
            <p:spPr bwMode="auto">
              <a:xfrm>
                <a:off x="2288817" y="5125857"/>
                <a:ext cx="270137" cy="270137"/>
              </a:xfrm>
              <a:prstGeom prst="cube">
                <a:avLst>
                  <a:gd name="adj" fmla="val 25000"/>
                </a:avLst>
              </a:prstGeom>
              <a:solidFill>
                <a:srgbClr val="F3B600"/>
              </a:solidFill>
              <a:ln w="19050"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0" name="半闭框 19">
                <a:hlinkClick r:id="rId4" action="ppaction://hlinkfile"/>
                <a:extLst>
                  <a:ext uri="{FF2B5EF4-FFF2-40B4-BE49-F238E27FC236}">
                    <a16:creationId xmlns:a16="http://schemas.microsoft.com/office/drawing/2014/main" id="{E6F3CD52-617A-4664-8373-F960729037F3}"/>
                  </a:ext>
                </a:extLst>
              </p:cNvPr>
              <p:cNvSpPr/>
              <p:nvPr/>
            </p:nvSpPr>
            <p:spPr bwMode="auto">
              <a:xfrm>
                <a:off x="2225739" y="5068858"/>
                <a:ext cx="107554" cy="136168"/>
              </a:xfrm>
              <a:prstGeom prst="halfFrame">
                <a:avLst/>
              </a:prstGeom>
              <a:solidFill>
                <a:srgbClr val="F3B600"/>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p>
            </p:txBody>
          </p:sp>
          <p:sp>
            <p:nvSpPr>
              <p:cNvPr id="21" name="半闭框 20">
                <a:hlinkClick r:id="rId4" action="ppaction://hlinkfile"/>
                <a:extLst>
                  <a:ext uri="{FF2B5EF4-FFF2-40B4-BE49-F238E27FC236}">
                    <a16:creationId xmlns:a16="http://schemas.microsoft.com/office/drawing/2014/main" id="{022753E3-35A9-4BC2-AC02-9DC93DA7C1D5}"/>
                  </a:ext>
                </a:extLst>
              </p:cNvPr>
              <p:cNvSpPr/>
              <p:nvPr/>
            </p:nvSpPr>
            <p:spPr bwMode="auto">
              <a:xfrm flipH="1" flipV="1">
                <a:off x="4637218" y="5337412"/>
                <a:ext cx="107554" cy="134276"/>
              </a:xfrm>
              <a:prstGeom prst="halfFrame">
                <a:avLst/>
              </a:prstGeom>
              <a:solidFill>
                <a:srgbClr val="F3B600"/>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p>
            </p:txBody>
          </p:sp>
          <p:cxnSp>
            <p:nvCxnSpPr>
              <p:cNvPr id="22" name="直接连接符 21">
                <a:hlinkClick r:id="rId4" action="ppaction://hlinkfile"/>
                <a:extLst>
                  <a:ext uri="{FF2B5EF4-FFF2-40B4-BE49-F238E27FC236}">
                    <a16:creationId xmlns:a16="http://schemas.microsoft.com/office/drawing/2014/main" id="{DB2CE2AE-7600-4ED4-842D-25685025E96B}"/>
                  </a:ext>
                </a:extLst>
              </p:cNvPr>
              <p:cNvCxnSpPr>
                <a:cxnSpLocks noChangeShapeType="1"/>
              </p:cNvCxnSpPr>
              <p:nvPr/>
            </p:nvCxnSpPr>
            <p:spPr bwMode="auto">
              <a:xfrm>
                <a:off x="2293497" y="5449202"/>
                <a:ext cx="1838075" cy="0"/>
              </a:xfrm>
              <a:prstGeom prst="line">
                <a:avLst/>
              </a:prstGeom>
              <a:noFill/>
              <a:ln w="19050" algn="ctr">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extLst>
      <p:ext uri="{BB962C8B-B14F-4D97-AF65-F5344CB8AC3E}">
        <p14:creationId xmlns:p14="http://schemas.microsoft.com/office/powerpoint/2010/main" val="197362413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4.2.3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在模板中渲染表单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 name="图片 9"/>
          <p:cNvPicPr>
            <a:picLocks noChangeAspect="1"/>
          </p:cNvPicPr>
          <p:nvPr/>
        </p:nvPicPr>
        <p:blipFill>
          <a:blip r:embed="rId3"/>
          <a:stretch>
            <a:fillRect/>
          </a:stretch>
        </p:blipFill>
        <p:spPr>
          <a:xfrm>
            <a:off x="852901" y="1580036"/>
            <a:ext cx="3715858" cy="4006159"/>
          </a:xfrm>
          <a:prstGeom prst="rect">
            <a:avLst/>
          </a:prstGeom>
        </p:spPr>
      </p:pic>
      <p:sp>
        <p:nvSpPr>
          <p:cNvPr id="2" name="矩形 1"/>
          <p:cNvSpPr/>
          <p:nvPr/>
        </p:nvSpPr>
        <p:spPr>
          <a:xfrm>
            <a:off x="5015086" y="2522664"/>
            <a:ext cx="6092825" cy="2169825"/>
          </a:xfrm>
          <a:prstGeom prst="rect">
            <a:avLst/>
          </a:prstGeom>
        </p:spPr>
        <p:txBody>
          <a:bodyPr>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使用Flask-WTF创建了</a:t>
            </a:r>
            <a:r>
              <a:rPr lang="zh-CN" altLang="en-US" sz="1800">
                <a:solidFill>
                  <a:srgbClr val="0075CC"/>
                </a:solidFill>
                <a:latin typeface="微软雅黑" panose="020B0503020204020204" pitchFamily="34" charset="-122"/>
                <a:ea typeface="微软雅黑" panose="020B0503020204020204" pitchFamily="34" charset="-122"/>
              </a:rPr>
              <a:t>注册表单</a:t>
            </a:r>
            <a:r>
              <a:rPr lang="zh-CN" altLang="en-US" sz="1800">
                <a:solidFill>
                  <a:srgbClr val="595959"/>
                </a:solidFill>
                <a:latin typeface="微软雅黑" panose="020B0503020204020204" pitchFamily="34" charset="-122"/>
                <a:ea typeface="微软雅黑" panose="020B0503020204020204" pitchFamily="34" charset="-122"/>
              </a:rPr>
              <a:t>，但此时在模板文件中还无法渲染创建的表单。如果希望在模板文件中渲染通过Flask-WTF创建的表单，首先需要在视图函数中将</a:t>
            </a:r>
            <a:r>
              <a:rPr lang="zh-CN" altLang="en-US" sz="1800">
                <a:solidFill>
                  <a:srgbClr val="0075CC"/>
                </a:solidFill>
                <a:latin typeface="微软雅黑" panose="020B0503020204020204" pitchFamily="34" charset="-122"/>
                <a:ea typeface="微软雅黑" panose="020B0503020204020204" pitchFamily="34" charset="-122"/>
              </a:rPr>
              <a:t>表单类</a:t>
            </a:r>
            <a:r>
              <a:rPr lang="zh-CN" altLang="en-US" sz="1800">
                <a:solidFill>
                  <a:srgbClr val="595959"/>
                </a:solidFill>
                <a:latin typeface="微软雅黑" panose="020B0503020204020204" pitchFamily="34" charset="-122"/>
                <a:ea typeface="微软雅黑" panose="020B0503020204020204" pitchFamily="34" charset="-122"/>
              </a:rPr>
              <a:t>的对象传递到</a:t>
            </a:r>
            <a:r>
              <a:rPr lang="zh-CN" altLang="en-US" sz="1800">
                <a:solidFill>
                  <a:srgbClr val="0075CC"/>
                </a:solidFill>
                <a:latin typeface="微软雅黑" panose="020B0503020204020204" pitchFamily="34" charset="-122"/>
                <a:ea typeface="微软雅黑" panose="020B0503020204020204" pitchFamily="34" charset="-122"/>
              </a:rPr>
              <a:t>模板文件</a:t>
            </a:r>
            <a:r>
              <a:rPr lang="zh-CN" altLang="en-US" sz="1800">
                <a:solidFill>
                  <a:srgbClr val="595959"/>
                </a:solidFill>
                <a:latin typeface="微软雅黑" panose="020B0503020204020204" pitchFamily="34" charset="-122"/>
                <a:ea typeface="微软雅黑" panose="020B0503020204020204" pitchFamily="34" charset="-122"/>
              </a:rPr>
              <a:t>中，然后在模板文件中获取表单字段，将</a:t>
            </a:r>
            <a:r>
              <a:rPr lang="zh-CN" altLang="en-US" sz="1800">
                <a:solidFill>
                  <a:srgbClr val="0075CC"/>
                </a:solidFill>
                <a:latin typeface="微软雅黑" panose="020B0503020204020204" pitchFamily="34" charset="-122"/>
                <a:ea typeface="微软雅黑" panose="020B0503020204020204" pitchFamily="34" charset="-122"/>
              </a:rPr>
              <a:t>表单字段渲染</a:t>
            </a:r>
            <a:r>
              <a:rPr lang="zh-CN" altLang="en-US" sz="1800">
                <a:solidFill>
                  <a:srgbClr val="595959"/>
                </a:solidFill>
                <a:latin typeface="微软雅黑" panose="020B0503020204020204" pitchFamily="34" charset="-122"/>
                <a:ea typeface="微软雅黑" panose="020B0503020204020204" pitchFamily="34" charset="-122"/>
              </a:rPr>
              <a:t>到</a:t>
            </a:r>
            <a:r>
              <a:rPr lang="zh-CN" altLang="en-US" sz="1800">
                <a:solidFill>
                  <a:srgbClr val="0075CC"/>
                </a:solidFill>
                <a:latin typeface="微软雅黑" panose="020B0503020204020204" pitchFamily="34" charset="-122"/>
                <a:ea typeface="微软雅黑" panose="020B0503020204020204" pitchFamily="34" charset="-122"/>
              </a:rPr>
              <a:t>HTML页面</a:t>
            </a:r>
            <a:r>
              <a:rPr lang="zh-CN" altLang="en-US" sz="1800">
                <a:solidFill>
                  <a:srgbClr val="595959"/>
                </a:solidFill>
                <a:latin typeface="微软雅黑" panose="020B0503020204020204" pitchFamily="34" charset="-122"/>
                <a:ea typeface="微软雅黑" panose="020B0503020204020204" pitchFamily="34" charset="-122"/>
              </a:rPr>
              <a:t>进行呈现。</a:t>
            </a:r>
          </a:p>
        </p:txBody>
      </p:sp>
    </p:spTree>
    <p:extLst>
      <p:ext uri="{BB962C8B-B14F-4D97-AF65-F5344CB8AC3E}">
        <p14:creationId xmlns:p14="http://schemas.microsoft.com/office/powerpoint/2010/main" val="193113160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4.2.3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在模板中渲染表单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766614" y="981522"/>
            <a:ext cx="10729192" cy="923330"/>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通过一个案例分步骤演示如何通过</a:t>
            </a:r>
            <a:r>
              <a:rPr lang="en-US" altLang="zh-CN" sz="1800">
                <a:solidFill>
                  <a:srgbClr val="0075CC"/>
                </a:solidFill>
                <a:latin typeface="微软雅黑" panose="020B0503020204020204" pitchFamily="34" charset="-122"/>
                <a:ea typeface="微软雅黑" panose="020B0503020204020204" pitchFamily="34" charset="-122"/>
              </a:rPr>
              <a:t>Flask-WTF</a:t>
            </a:r>
            <a:r>
              <a:rPr lang="zh-CN" altLang="en-US" sz="1800">
                <a:solidFill>
                  <a:srgbClr val="595959"/>
                </a:solidFill>
                <a:latin typeface="微软雅黑" panose="020B0503020204020204" pitchFamily="34" charset="-122"/>
                <a:ea typeface="微软雅黑" panose="020B0503020204020204" pitchFamily="34" charset="-122"/>
              </a:rPr>
              <a:t>在</a:t>
            </a:r>
            <a:r>
              <a:rPr lang="zh-CN" altLang="en-US" sz="1800">
                <a:solidFill>
                  <a:srgbClr val="0075CC"/>
                </a:solidFill>
                <a:latin typeface="微软雅黑" panose="020B0503020204020204" pitchFamily="34" charset="-122"/>
                <a:ea typeface="微软雅黑" panose="020B0503020204020204" pitchFamily="34" charset="-122"/>
              </a:rPr>
              <a:t>模板文件中渲染表单</a:t>
            </a:r>
            <a:r>
              <a:rPr lang="zh-CN" altLang="en-US" sz="1800">
                <a:solidFill>
                  <a:srgbClr val="595959"/>
                </a:solidFill>
                <a:latin typeface="微软雅黑" panose="020B0503020204020204" pitchFamily="34" charset="-122"/>
                <a:ea typeface="微软雅黑" panose="020B0503020204020204" pitchFamily="34" charset="-122"/>
              </a:rPr>
              <a:t>，具体步骤如下。</a:t>
            </a:r>
          </a:p>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a:t>
            </a:r>
            <a:r>
              <a:rPr lang="en-US" altLang="zh-CN" sz="1800">
                <a:solidFill>
                  <a:srgbClr val="595959"/>
                </a:solidFill>
                <a:latin typeface="微软雅黑" panose="020B0503020204020204" pitchFamily="34" charset="-122"/>
                <a:ea typeface="微软雅黑" panose="020B0503020204020204" pitchFamily="34" charset="-122"/>
              </a:rPr>
              <a:t>1</a:t>
            </a:r>
            <a:r>
              <a:rPr lang="zh-CN" altLang="en-US" sz="1800">
                <a:solidFill>
                  <a:srgbClr val="595959"/>
                </a:solidFill>
                <a:latin typeface="微软雅黑" panose="020B0503020204020204" pitchFamily="34" charset="-122"/>
                <a:ea typeface="微软雅黑" panose="020B0503020204020204" pitchFamily="34" charset="-122"/>
              </a:rPr>
              <a:t>）在</a:t>
            </a:r>
            <a:r>
              <a:rPr lang="en-US" altLang="zh-CN" sz="1800">
                <a:solidFill>
                  <a:srgbClr val="595959"/>
                </a:solidFill>
                <a:latin typeface="微软雅黑" panose="020B0503020204020204" pitchFamily="34" charset="-122"/>
                <a:ea typeface="微软雅黑" panose="020B0503020204020204" pitchFamily="34" charset="-122"/>
              </a:rPr>
              <a:t>Chapter04</a:t>
            </a:r>
            <a:r>
              <a:rPr lang="zh-CN" altLang="en-US" sz="1800">
                <a:solidFill>
                  <a:srgbClr val="595959"/>
                </a:solidFill>
                <a:latin typeface="微软雅黑" panose="020B0503020204020204" pitchFamily="34" charset="-122"/>
                <a:ea typeface="微软雅黑" panose="020B0503020204020204" pitchFamily="34" charset="-122"/>
              </a:rPr>
              <a:t>项目的</a:t>
            </a:r>
            <a:r>
              <a:rPr lang="en-US" altLang="zh-CN" sz="1800">
                <a:solidFill>
                  <a:srgbClr val="595959"/>
                </a:solidFill>
                <a:latin typeface="微软雅黑" panose="020B0503020204020204" pitchFamily="34" charset="-122"/>
                <a:ea typeface="微软雅黑" panose="020B0503020204020204" pitchFamily="34" charset="-122"/>
              </a:rPr>
              <a:t>app.py</a:t>
            </a:r>
            <a:r>
              <a:rPr lang="zh-CN" altLang="en-US" sz="1800">
                <a:solidFill>
                  <a:srgbClr val="595959"/>
                </a:solidFill>
                <a:latin typeface="微软雅黑" panose="020B0503020204020204" pitchFamily="34" charset="-122"/>
                <a:ea typeface="微软雅黑" panose="020B0503020204020204" pitchFamily="34" charset="-122"/>
              </a:rPr>
              <a:t>文件中定义用于</a:t>
            </a:r>
            <a:r>
              <a:rPr lang="zh-CN" altLang="en-US" sz="1800">
                <a:solidFill>
                  <a:srgbClr val="0075CC"/>
                </a:solidFill>
                <a:latin typeface="微软雅黑" panose="020B0503020204020204" pitchFamily="34" charset="-122"/>
                <a:ea typeface="微软雅黑" panose="020B0503020204020204" pitchFamily="34" charset="-122"/>
              </a:rPr>
              <a:t>传递表单类对象</a:t>
            </a:r>
            <a:r>
              <a:rPr lang="zh-CN" altLang="en-US" sz="1800">
                <a:solidFill>
                  <a:srgbClr val="595959"/>
                </a:solidFill>
                <a:latin typeface="微软雅黑" panose="020B0503020204020204" pitchFamily="34" charset="-122"/>
                <a:ea typeface="微软雅黑" panose="020B0503020204020204" pitchFamily="34" charset="-122"/>
              </a:rPr>
              <a:t>的</a:t>
            </a:r>
            <a:r>
              <a:rPr lang="zh-CN" altLang="en-US" sz="1800">
                <a:solidFill>
                  <a:srgbClr val="0075CC"/>
                </a:solidFill>
                <a:latin typeface="微软雅黑" panose="020B0503020204020204" pitchFamily="34" charset="-122"/>
                <a:ea typeface="微软雅黑" panose="020B0503020204020204" pitchFamily="34" charset="-122"/>
              </a:rPr>
              <a:t>视图函数</a:t>
            </a:r>
            <a:r>
              <a:rPr lang="zh-CN" altLang="en-US" sz="1800">
                <a:solidFill>
                  <a:srgbClr val="595959"/>
                </a:solidFill>
                <a:latin typeface="微软雅黑" panose="020B0503020204020204" pitchFamily="34" charset="-122"/>
                <a:ea typeface="微软雅黑" panose="020B0503020204020204" pitchFamily="34" charset="-122"/>
              </a:rPr>
              <a:t>。</a:t>
            </a:r>
          </a:p>
        </p:txBody>
      </p:sp>
      <p:sp>
        <p:nvSpPr>
          <p:cNvPr id="5" name="矩形 4"/>
          <p:cNvSpPr/>
          <p:nvPr/>
        </p:nvSpPr>
        <p:spPr bwMode="auto">
          <a:xfrm>
            <a:off x="1990750" y="2189009"/>
            <a:ext cx="7992888" cy="26642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from flask import render_template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app.secret_key = '34sdfji9453#$@'</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@app.route('/register', methods=['GET', 'POST'])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def register():    </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form = RegisterForm()  </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return render_template('register_wtf.html', form=form)</a:t>
            </a:r>
          </a:p>
        </p:txBody>
      </p:sp>
      <p:sp>
        <p:nvSpPr>
          <p:cNvPr id="3" name="矩形 2"/>
          <p:cNvSpPr/>
          <p:nvPr/>
        </p:nvSpPr>
        <p:spPr>
          <a:xfrm>
            <a:off x="1025135" y="5137461"/>
            <a:ext cx="10470671" cy="923330"/>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需要注意的是，默认情况下</a:t>
            </a:r>
            <a:r>
              <a:rPr lang="zh-CN" altLang="en-US" sz="1800">
                <a:solidFill>
                  <a:srgbClr val="0075CC"/>
                </a:solidFill>
                <a:latin typeface="微软雅黑" panose="020B0503020204020204" pitchFamily="34" charset="-122"/>
                <a:ea typeface="微软雅黑" panose="020B0503020204020204" pitchFamily="34" charset="-122"/>
              </a:rPr>
              <a:t>Flask-WTF</a:t>
            </a:r>
            <a:r>
              <a:rPr lang="zh-CN" altLang="en-US" sz="1800">
                <a:solidFill>
                  <a:srgbClr val="595959"/>
                </a:solidFill>
                <a:latin typeface="微软雅黑" panose="020B0503020204020204" pitchFamily="34" charset="-122"/>
                <a:ea typeface="微软雅黑" panose="020B0503020204020204" pitchFamily="34" charset="-122"/>
              </a:rPr>
              <a:t>为每个表单</a:t>
            </a:r>
            <a:r>
              <a:rPr lang="zh-CN" altLang="en-US" sz="1800">
                <a:solidFill>
                  <a:srgbClr val="0075CC"/>
                </a:solidFill>
                <a:latin typeface="微软雅黑" panose="020B0503020204020204" pitchFamily="34" charset="-122"/>
                <a:ea typeface="微软雅黑" panose="020B0503020204020204" pitchFamily="34" charset="-122"/>
              </a:rPr>
              <a:t>启用CSRF保护</a:t>
            </a:r>
            <a:r>
              <a:rPr lang="zh-CN" altLang="en-US" sz="1800">
                <a:solidFill>
                  <a:srgbClr val="595959"/>
                </a:solidFill>
                <a:latin typeface="微软雅黑" panose="020B0503020204020204" pitchFamily="34" charset="-122"/>
                <a:ea typeface="微软雅黑" panose="020B0503020204020204" pitchFamily="34" charset="-122"/>
              </a:rPr>
              <a:t>，因此我们需要在程序中</a:t>
            </a:r>
            <a:r>
              <a:rPr lang="zh-CN" altLang="en-US" sz="1800">
                <a:solidFill>
                  <a:srgbClr val="0075CC"/>
                </a:solidFill>
                <a:latin typeface="微软雅黑" panose="020B0503020204020204" pitchFamily="34" charset="-122"/>
                <a:ea typeface="微软雅黑" panose="020B0503020204020204" pitchFamily="34" charset="-122"/>
              </a:rPr>
              <a:t>设置密钥</a:t>
            </a:r>
            <a:r>
              <a:rPr lang="zh-CN" altLang="en-US" sz="1800">
                <a:solidFill>
                  <a:srgbClr val="595959"/>
                </a:solidFill>
                <a:latin typeface="微软雅黑" panose="020B0503020204020204" pitchFamily="34" charset="-122"/>
                <a:ea typeface="微软雅黑" panose="020B0503020204020204" pitchFamily="34" charset="-122"/>
              </a:rPr>
              <a:t>，这样可以让Flask-WTF通过该</a:t>
            </a:r>
            <a:r>
              <a:rPr lang="zh-CN" altLang="en-US" sz="1800">
                <a:solidFill>
                  <a:srgbClr val="0075CC"/>
                </a:solidFill>
                <a:latin typeface="微软雅黑" panose="020B0503020204020204" pitchFamily="34" charset="-122"/>
                <a:ea typeface="微软雅黑" panose="020B0503020204020204" pitchFamily="34" charset="-122"/>
              </a:rPr>
              <a:t>密钥生成CSRF令牌</a:t>
            </a:r>
            <a:r>
              <a:rPr lang="zh-CN" altLang="en-US" sz="1800">
                <a:solidFill>
                  <a:srgbClr val="595959"/>
                </a:solidFill>
                <a:latin typeface="微软雅黑" panose="020B0503020204020204" pitchFamily="34" charset="-122"/>
                <a:ea typeface="微软雅黑" panose="020B0503020204020204" pitchFamily="34" charset="-122"/>
              </a:rPr>
              <a:t>，以便用CSRF令牌验证请求中表单数据的真伪。</a:t>
            </a:r>
          </a:p>
        </p:txBody>
      </p:sp>
    </p:spTree>
    <p:extLst>
      <p:ext uri="{BB962C8B-B14F-4D97-AF65-F5344CB8AC3E}">
        <p14:creationId xmlns:p14="http://schemas.microsoft.com/office/powerpoint/2010/main" val="305630478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4.2.3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在模板中渲染表单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766614" y="981522"/>
            <a:ext cx="10729192" cy="507831"/>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a:t>
            </a:r>
            <a:r>
              <a:rPr lang="en-US" altLang="zh-CN" sz="1800">
                <a:solidFill>
                  <a:srgbClr val="595959"/>
                </a:solidFill>
                <a:latin typeface="微软雅黑" panose="020B0503020204020204" pitchFamily="34" charset="-122"/>
                <a:ea typeface="微软雅黑" panose="020B0503020204020204" pitchFamily="34" charset="-122"/>
              </a:rPr>
              <a:t>2</a:t>
            </a:r>
            <a:r>
              <a:rPr lang="zh-CN" altLang="en-US" sz="1800">
                <a:solidFill>
                  <a:srgbClr val="595959"/>
                </a:solidFill>
                <a:latin typeface="微软雅黑" panose="020B0503020204020204" pitchFamily="34" charset="-122"/>
                <a:ea typeface="微软雅黑" panose="020B0503020204020204" pitchFamily="34" charset="-122"/>
              </a:rPr>
              <a:t>）在</a:t>
            </a:r>
            <a:r>
              <a:rPr lang="en-US" altLang="zh-CN" sz="1800">
                <a:solidFill>
                  <a:srgbClr val="595959"/>
                </a:solidFill>
                <a:latin typeface="微软雅黑" panose="020B0503020204020204" pitchFamily="34" charset="-122"/>
                <a:ea typeface="微软雅黑" panose="020B0503020204020204" pitchFamily="34" charset="-122"/>
              </a:rPr>
              <a:t>templates</a:t>
            </a:r>
            <a:r>
              <a:rPr lang="zh-CN" altLang="en-US" sz="1800">
                <a:solidFill>
                  <a:srgbClr val="595959"/>
                </a:solidFill>
                <a:latin typeface="微软雅黑" panose="020B0503020204020204" pitchFamily="34" charset="-122"/>
                <a:ea typeface="微软雅黑" panose="020B0503020204020204" pitchFamily="34" charset="-122"/>
              </a:rPr>
              <a:t>文件夹中创建模板文件</a:t>
            </a:r>
            <a:r>
              <a:rPr lang="en-US" altLang="zh-CN" sz="1800">
                <a:solidFill>
                  <a:srgbClr val="595959"/>
                </a:solidFill>
                <a:latin typeface="微软雅黑" panose="020B0503020204020204" pitchFamily="34" charset="-122"/>
                <a:ea typeface="微软雅黑" panose="020B0503020204020204" pitchFamily="34" charset="-122"/>
              </a:rPr>
              <a:t>register_wtf.html</a:t>
            </a:r>
            <a:r>
              <a:rPr lang="zh-CN" altLang="en-US" sz="1800">
                <a:solidFill>
                  <a:srgbClr val="595959"/>
                </a:solidFill>
                <a:latin typeface="微软雅黑" panose="020B0503020204020204" pitchFamily="34" charset="-122"/>
                <a:ea typeface="微软雅黑" panose="020B0503020204020204" pitchFamily="34" charset="-122"/>
              </a:rPr>
              <a:t>，并在该模板文件中获取</a:t>
            </a:r>
            <a:r>
              <a:rPr lang="zh-CN" altLang="en-US" sz="1800">
                <a:solidFill>
                  <a:srgbClr val="0075CC"/>
                </a:solidFill>
                <a:latin typeface="微软雅黑" panose="020B0503020204020204" pitchFamily="34" charset="-122"/>
                <a:ea typeface="微软雅黑" panose="020B0503020204020204" pitchFamily="34" charset="-122"/>
              </a:rPr>
              <a:t>表单字段</a:t>
            </a:r>
            <a:r>
              <a:rPr lang="zh-CN" altLang="en-US" sz="1800">
                <a:solidFill>
                  <a:srgbClr val="595959"/>
                </a:solidFill>
                <a:latin typeface="微软雅黑" panose="020B0503020204020204" pitchFamily="34" charset="-122"/>
                <a:ea typeface="微软雅黑" panose="020B0503020204020204" pitchFamily="34" charset="-122"/>
              </a:rPr>
              <a:t>。</a:t>
            </a:r>
          </a:p>
        </p:txBody>
      </p:sp>
      <p:sp>
        <p:nvSpPr>
          <p:cNvPr id="5" name="矩形 4"/>
          <p:cNvSpPr/>
          <p:nvPr/>
        </p:nvSpPr>
        <p:spPr bwMode="auto">
          <a:xfrm>
            <a:off x="1630710" y="1557586"/>
            <a:ext cx="8568952" cy="47525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&lt;body&gt;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&lt;h1&gt;</a:t>
            </a:r>
            <a:r>
              <a:rPr lang="zh-CN" altLang="en-US" sz="1600">
                <a:solidFill>
                  <a:srgbClr val="595959"/>
                </a:solidFill>
                <a:latin typeface="微软雅黑" panose="020B0503020204020204" pitchFamily="34" charset="-122"/>
                <a:ea typeface="微软雅黑" panose="020B0503020204020204" pitchFamily="34" charset="-122"/>
                <a:sym typeface="+mn-ea"/>
              </a:rPr>
              <a:t>注册页面</a:t>
            </a:r>
            <a:r>
              <a:rPr lang="en-US" altLang="zh-CN" sz="1600">
                <a:solidFill>
                  <a:srgbClr val="595959"/>
                </a:solidFill>
                <a:latin typeface="微软雅黑" panose="020B0503020204020204" pitchFamily="34" charset="-122"/>
                <a:ea typeface="微软雅黑" panose="020B0503020204020204" pitchFamily="34" charset="-122"/>
                <a:sym typeface="+mn-ea"/>
              </a:rPr>
              <a:t>&lt;/h1&gt;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&lt;form method="post"&gt;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 form.csrf_token }}</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&lt;span&gt;{{ form.username.label }}&lt;/span&gt;&lt;br&gt; {#</a:t>
            </a:r>
            <a:r>
              <a:rPr lang="zh-CN" altLang="en-US" sz="1600">
                <a:solidFill>
                  <a:srgbClr val="595959"/>
                </a:solidFill>
                <a:latin typeface="微软雅黑" panose="020B0503020204020204" pitchFamily="34" charset="-122"/>
                <a:ea typeface="微软雅黑" panose="020B0503020204020204" pitchFamily="34" charset="-122"/>
                <a:sym typeface="+mn-ea"/>
              </a:rPr>
              <a:t>获取</a:t>
            </a:r>
            <a:r>
              <a:rPr lang="en-US" altLang="zh-CN" sz="1600">
                <a:solidFill>
                  <a:srgbClr val="595959"/>
                </a:solidFill>
                <a:latin typeface="微软雅黑" panose="020B0503020204020204" pitchFamily="34" charset="-122"/>
                <a:ea typeface="微软雅黑" panose="020B0503020204020204" pitchFamily="34" charset="-122"/>
                <a:sym typeface="+mn-ea"/>
              </a:rPr>
              <a:t>username</a:t>
            </a:r>
            <a:r>
              <a:rPr lang="zh-CN" altLang="en-US" sz="1600">
                <a:solidFill>
                  <a:srgbClr val="595959"/>
                </a:solidFill>
                <a:latin typeface="微软雅黑" panose="020B0503020204020204" pitchFamily="34" charset="-122"/>
                <a:ea typeface="微软雅黑" panose="020B0503020204020204" pitchFamily="34" charset="-122"/>
                <a:sym typeface="+mn-ea"/>
              </a:rPr>
              <a:t>对应的标签名称</a:t>
            </a:r>
            <a:r>
              <a:rPr lang="en-US" altLang="zh-CN" sz="1600">
                <a:solidFill>
                  <a:srgbClr val="595959"/>
                </a:solidFill>
                <a:latin typeface="微软雅黑" panose="020B0503020204020204" pitchFamily="34" charset="-122"/>
                <a:ea typeface="微软雅黑" panose="020B0503020204020204" pitchFamily="34" charset="-122"/>
                <a:sym typeface="+mn-ea"/>
              </a:rPr>
              <a: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 form.username }}&lt;br&gt;  {#</a:t>
            </a:r>
            <a:r>
              <a:rPr lang="zh-CN" altLang="en-US" sz="1600">
                <a:solidFill>
                  <a:srgbClr val="595959"/>
                </a:solidFill>
                <a:latin typeface="微软雅黑" panose="020B0503020204020204" pitchFamily="34" charset="-122"/>
                <a:ea typeface="微软雅黑" panose="020B0503020204020204" pitchFamily="34" charset="-122"/>
                <a:sym typeface="+mn-ea"/>
              </a:rPr>
              <a:t>调用表单字段渲染为</a:t>
            </a:r>
            <a:r>
              <a:rPr lang="en-US" altLang="zh-CN" sz="1600">
                <a:solidFill>
                  <a:srgbClr val="595959"/>
                </a:solidFill>
                <a:latin typeface="微软雅黑" panose="020B0503020204020204" pitchFamily="34" charset="-122"/>
                <a:ea typeface="微软雅黑" panose="020B0503020204020204" pitchFamily="34" charset="-122"/>
                <a:sym typeface="+mn-ea"/>
              </a:rPr>
              <a:t>HTML#}</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&lt;span&gt;{{ form.password.label }}&lt;/span&gt;&lt;br&gt;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 form.password }}&lt;br&gt;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&lt;span&gt;{{ form.password2.label }}&lt;/span&gt;&lt;br&gt;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 form.password2 }}&lt;br&gt;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&lt;p&gt;{{ form.submit }}&lt;/p&gt;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&lt;/form&gt;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&lt;/body&gt;</a:t>
            </a:r>
          </a:p>
        </p:txBody>
      </p:sp>
    </p:spTree>
    <p:extLst>
      <p:ext uri="{BB962C8B-B14F-4D97-AF65-F5344CB8AC3E}">
        <p14:creationId xmlns:p14="http://schemas.microsoft.com/office/powerpoint/2010/main" val="64169110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4.2.3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在模板中渲染表单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766614" y="981522"/>
            <a:ext cx="10729192" cy="923330"/>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a:t>
            </a:r>
            <a:r>
              <a:rPr lang="en-US" altLang="zh-CN" sz="1800">
                <a:solidFill>
                  <a:srgbClr val="595959"/>
                </a:solidFill>
                <a:latin typeface="微软雅黑" panose="020B0503020204020204" pitchFamily="34" charset="-122"/>
                <a:ea typeface="微软雅黑" panose="020B0503020204020204" pitchFamily="34" charset="-122"/>
              </a:rPr>
              <a:t>3</a:t>
            </a:r>
            <a:r>
              <a:rPr lang="zh-CN" altLang="en-US" sz="1800">
                <a:solidFill>
                  <a:srgbClr val="595959"/>
                </a:solidFill>
                <a:latin typeface="微软雅黑" panose="020B0503020204020204" pitchFamily="34" charset="-122"/>
                <a:ea typeface="微软雅黑" panose="020B0503020204020204" pitchFamily="34" charset="-122"/>
              </a:rPr>
              <a:t>）运行代码，通过浏览器访问</a:t>
            </a:r>
            <a:r>
              <a:rPr lang="en-US" altLang="zh-CN" sz="1800">
                <a:solidFill>
                  <a:srgbClr val="595959"/>
                </a:solidFill>
                <a:latin typeface="微软雅黑" panose="020B0503020204020204" pitchFamily="34" charset="-122"/>
                <a:ea typeface="微软雅黑" panose="020B0503020204020204" pitchFamily="34" charset="-122"/>
              </a:rPr>
              <a:t>http://127.0.0.1:5000/register</a:t>
            </a:r>
            <a:r>
              <a:rPr lang="zh-CN" altLang="en-US" sz="1800">
                <a:solidFill>
                  <a:srgbClr val="595959"/>
                </a:solidFill>
                <a:latin typeface="微软雅黑" panose="020B0503020204020204" pitchFamily="34" charset="-122"/>
                <a:ea typeface="微软雅黑" panose="020B0503020204020204" pitchFamily="34" charset="-122"/>
              </a:rPr>
              <a:t>后页面中展示了通过</a:t>
            </a:r>
            <a:r>
              <a:rPr lang="en-US" altLang="zh-CN" sz="1800">
                <a:solidFill>
                  <a:srgbClr val="0075CC"/>
                </a:solidFill>
                <a:latin typeface="微软雅黑" panose="020B0503020204020204" pitchFamily="34" charset="-122"/>
                <a:ea typeface="微软雅黑" panose="020B0503020204020204" pitchFamily="34" charset="-122"/>
              </a:rPr>
              <a:t>Flask-WTF</a:t>
            </a:r>
            <a:r>
              <a:rPr lang="zh-CN" altLang="en-US" sz="1800">
                <a:solidFill>
                  <a:srgbClr val="595959"/>
                </a:solidFill>
                <a:latin typeface="微软雅黑" panose="020B0503020204020204" pitchFamily="34" charset="-122"/>
                <a:ea typeface="微软雅黑" panose="020B0503020204020204" pitchFamily="34" charset="-122"/>
              </a:rPr>
              <a:t>创建的</a:t>
            </a:r>
            <a:r>
              <a:rPr lang="zh-CN" altLang="en-US" sz="1800">
                <a:solidFill>
                  <a:srgbClr val="0075CC"/>
                </a:solidFill>
                <a:latin typeface="微软雅黑" panose="020B0503020204020204" pitchFamily="34" charset="-122"/>
                <a:ea typeface="微软雅黑" panose="020B0503020204020204" pitchFamily="34" charset="-122"/>
              </a:rPr>
              <a:t>注册表单</a:t>
            </a:r>
            <a:r>
              <a:rPr lang="zh-CN" altLang="en-US" sz="1800">
                <a:solidFill>
                  <a:srgbClr val="595959"/>
                </a:solidFill>
                <a:latin typeface="微软雅黑" panose="020B0503020204020204" pitchFamily="34" charset="-122"/>
                <a:ea typeface="微软雅黑" panose="020B0503020204020204" pitchFamily="34" charset="-122"/>
              </a:rPr>
              <a:t>。</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4040" y="2016707"/>
            <a:ext cx="5154339" cy="3599856"/>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811551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p:nvPr/>
        </p:nvSpPr>
        <p:spPr>
          <a:xfrm>
            <a:off x="1143690" y="266995"/>
            <a:ext cx="84799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多学一招</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5015086" y="2842476"/>
            <a:ext cx="6768751" cy="3323987"/>
          </a:xfrm>
          <a:prstGeom prst="rect">
            <a:avLst/>
          </a:prstGeom>
        </p:spPr>
        <p:txBody>
          <a:bodyPr wrap="square">
            <a:spAutoFit/>
          </a:bodyPr>
          <a:lstStyle/>
          <a:p>
            <a:pPr lvl="0">
              <a:lnSpc>
                <a:spcPct val="150000"/>
              </a:lnSpc>
            </a:pPr>
            <a:r>
              <a:rPr lang="en-US" altLang="zh-CN" sz="2000">
                <a:solidFill>
                  <a:srgbClr val="0075CC"/>
                </a:solidFill>
                <a:latin typeface="微软雅黑" panose="020B0503020204020204" pitchFamily="34" charset="-122"/>
                <a:ea typeface="微软雅黑" panose="020B0503020204020204" pitchFamily="34" charset="-122"/>
                <a:cs typeface="+mn-ea"/>
              </a:rPr>
              <a:t>CSRF</a:t>
            </a:r>
            <a:r>
              <a:rPr lang="zh-CN" altLang="en-US" sz="2000">
                <a:solidFill>
                  <a:srgbClr val="595959"/>
                </a:solidFill>
                <a:latin typeface="微软雅黑" panose="020B0503020204020204" pitchFamily="34" charset="-122"/>
                <a:ea typeface="微软雅黑" panose="020B0503020204020204" pitchFamily="34" charset="-122"/>
                <a:cs typeface="+mn-ea"/>
              </a:rPr>
              <a:t>指</a:t>
            </a:r>
            <a:r>
              <a:rPr lang="zh-CN" altLang="en-US" sz="2000">
                <a:solidFill>
                  <a:srgbClr val="0075CC"/>
                </a:solidFill>
                <a:latin typeface="微软雅黑" panose="020B0503020204020204" pitchFamily="34" charset="-122"/>
                <a:ea typeface="微软雅黑" panose="020B0503020204020204" pitchFamily="34" charset="-122"/>
                <a:cs typeface="+mn-ea"/>
              </a:rPr>
              <a:t>跨站请求伪造</a:t>
            </a:r>
            <a:r>
              <a:rPr lang="zh-CN" altLang="en-US" sz="2000">
                <a:solidFill>
                  <a:srgbClr val="595959"/>
                </a:solidFill>
                <a:latin typeface="微软雅黑" panose="020B0503020204020204" pitchFamily="34" charset="-122"/>
                <a:ea typeface="微软雅黑" panose="020B0503020204020204" pitchFamily="34" charset="-122"/>
                <a:cs typeface="+mn-ea"/>
              </a:rPr>
              <a:t>（</a:t>
            </a:r>
            <a:r>
              <a:rPr lang="en-US" altLang="zh-CN" sz="2000">
                <a:solidFill>
                  <a:srgbClr val="595959"/>
                </a:solidFill>
                <a:latin typeface="微软雅黑" panose="020B0503020204020204" pitchFamily="34" charset="-122"/>
                <a:ea typeface="微软雅黑" panose="020B0503020204020204" pitchFamily="34" charset="-122"/>
                <a:cs typeface="+mn-ea"/>
              </a:rPr>
              <a:t>Cross-site request forgery</a:t>
            </a:r>
            <a:r>
              <a:rPr lang="zh-CN" altLang="en-US" sz="2000">
                <a:solidFill>
                  <a:srgbClr val="595959"/>
                </a:solidFill>
                <a:latin typeface="微软雅黑" panose="020B0503020204020204" pitchFamily="34" charset="-122"/>
                <a:ea typeface="微软雅黑" panose="020B0503020204020204" pitchFamily="34" charset="-122"/>
                <a:cs typeface="+mn-ea"/>
              </a:rPr>
              <a:t>），是一种</a:t>
            </a:r>
            <a:r>
              <a:rPr lang="zh-CN" altLang="en-US" sz="2000">
                <a:solidFill>
                  <a:srgbClr val="0075CC"/>
                </a:solidFill>
                <a:latin typeface="微软雅黑" panose="020B0503020204020204" pitchFamily="34" charset="-122"/>
                <a:ea typeface="微软雅黑" panose="020B0503020204020204" pitchFamily="34" charset="-122"/>
                <a:cs typeface="+mn-ea"/>
              </a:rPr>
              <a:t>挟持用户</a:t>
            </a:r>
            <a:r>
              <a:rPr lang="zh-CN" altLang="en-US" sz="2000">
                <a:solidFill>
                  <a:srgbClr val="595959"/>
                </a:solidFill>
                <a:latin typeface="微软雅黑" panose="020B0503020204020204" pitchFamily="34" charset="-122"/>
                <a:ea typeface="微软雅黑" panose="020B0503020204020204" pitchFamily="34" charset="-122"/>
                <a:cs typeface="+mn-ea"/>
              </a:rPr>
              <a:t>在当前已登录的</a:t>
            </a:r>
            <a:r>
              <a:rPr lang="en-US" altLang="zh-CN" sz="2000">
                <a:solidFill>
                  <a:srgbClr val="595959"/>
                </a:solidFill>
                <a:latin typeface="微软雅黑" panose="020B0503020204020204" pitchFamily="34" charset="-122"/>
                <a:ea typeface="微软雅黑" panose="020B0503020204020204" pitchFamily="34" charset="-122"/>
                <a:cs typeface="+mn-ea"/>
              </a:rPr>
              <a:t>Web</a:t>
            </a:r>
            <a:r>
              <a:rPr lang="zh-CN" altLang="en-US" sz="2000">
                <a:solidFill>
                  <a:srgbClr val="595959"/>
                </a:solidFill>
                <a:latin typeface="微软雅黑" panose="020B0503020204020204" pitchFamily="34" charset="-122"/>
                <a:ea typeface="微软雅黑" panose="020B0503020204020204" pitchFamily="34" charset="-122"/>
                <a:cs typeface="+mn-ea"/>
              </a:rPr>
              <a:t>应用程序上执行非本意操作的攻击方法，它利用的是网站对用户浏览器的信任。</a:t>
            </a:r>
          </a:p>
          <a:p>
            <a:pPr lvl="0">
              <a:lnSpc>
                <a:spcPct val="150000"/>
              </a:lnSpc>
            </a:pPr>
            <a:r>
              <a:rPr lang="zh-CN" altLang="en-US" sz="2000">
                <a:solidFill>
                  <a:srgbClr val="595959"/>
                </a:solidFill>
                <a:latin typeface="微软雅黑" panose="020B0503020204020204" pitchFamily="34" charset="-122"/>
                <a:ea typeface="微软雅黑" panose="020B0503020204020204" pitchFamily="34" charset="-122"/>
                <a:cs typeface="+mn-ea"/>
              </a:rPr>
              <a:t>若网站中</a:t>
            </a:r>
            <a:r>
              <a:rPr lang="zh-CN" altLang="en-US" sz="2000">
                <a:solidFill>
                  <a:srgbClr val="0075CC"/>
                </a:solidFill>
                <a:latin typeface="微软雅黑" panose="020B0503020204020204" pitchFamily="34" charset="-122"/>
                <a:ea typeface="微软雅黑" panose="020B0503020204020204" pitchFamily="34" charset="-122"/>
                <a:cs typeface="+mn-ea"/>
              </a:rPr>
              <a:t>未开启</a:t>
            </a:r>
            <a:r>
              <a:rPr lang="en-US" altLang="zh-CN" sz="2000">
                <a:solidFill>
                  <a:srgbClr val="0075CC"/>
                </a:solidFill>
                <a:latin typeface="微软雅黑" panose="020B0503020204020204" pitchFamily="34" charset="-122"/>
                <a:ea typeface="微软雅黑" panose="020B0503020204020204" pitchFamily="34" charset="-122"/>
                <a:cs typeface="+mn-ea"/>
              </a:rPr>
              <a:t>CSRF</a:t>
            </a:r>
            <a:r>
              <a:rPr lang="zh-CN" altLang="en-US" sz="2000">
                <a:solidFill>
                  <a:srgbClr val="0075CC"/>
                </a:solidFill>
                <a:latin typeface="微软雅黑" panose="020B0503020204020204" pitchFamily="34" charset="-122"/>
                <a:ea typeface="微软雅黑" panose="020B0503020204020204" pitchFamily="34" charset="-122"/>
                <a:cs typeface="+mn-ea"/>
              </a:rPr>
              <a:t>保护</a:t>
            </a:r>
            <a:r>
              <a:rPr lang="zh-CN" altLang="en-US" sz="2000">
                <a:solidFill>
                  <a:srgbClr val="595959"/>
                </a:solidFill>
                <a:latin typeface="微软雅黑" panose="020B0503020204020204" pitchFamily="34" charset="-122"/>
                <a:ea typeface="微软雅黑" panose="020B0503020204020204" pitchFamily="34" charset="-122"/>
                <a:cs typeface="+mn-ea"/>
              </a:rPr>
              <a:t>，那么攻击者可通过一些非法技术手段</a:t>
            </a:r>
            <a:r>
              <a:rPr lang="zh-CN" altLang="en-US" sz="2000">
                <a:solidFill>
                  <a:srgbClr val="0075CC"/>
                </a:solidFill>
                <a:latin typeface="微软雅黑" panose="020B0503020204020204" pitchFamily="34" charset="-122"/>
                <a:ea typeface="微软雅黑" panose="020B0503020204020204" pitchFamily="34" charset="-122"/>
                <a:cs typeface="+mn-ea"/>
              </a:rPr>
              <a:t>盗用用户</a:t>
            </a:r>
            <a:r>
              <a:rPr lang="zh-CN" altLang="en-US" sz="2000">
                <a:solidFill>
                  <a:srgbClr val="595959"/>
                </a:solidFill>
                <a:latin typeface="微软雅黑" panose="020B0503020204020204" pitchFamily="34" charset="-122"/>
                <a:ea typeface="微软雅黑" panose="020B0503020204020204" pitchFamily="34" charset="-122"/>
                <a:cs typeface="+mn-ea"/>
              </a:rPr>
              <a:t>的</a:t>
            </a:r>
            <a:r>
              <a:rPr lang="zh-CN" altLang="en-US" sz="2000">
                <a:solidFill>
                  <a:srgbClr val="0075CC"/>
                </a:solidFill>
                <a:latin typeface="微软雅黑" panose="020B0503020204020204" pitchFamily="34" charset="-122"/>
                <a:ea typeface="微软雅黑" panose="020B0503020204020204" pitchFamily="34" charset="-122"/>
                <a:cs typeface="+mn-ea"/>
              </a:rPr>
              <a:t>身份信息</a:t>
            </a:r>
            <a:r>
              <a:rPr lang="zh-CN" altLang="en-US" sz="2000">
                <a:solidFill>
                  <a:srgbClr val="595959"/>
                </a:solidFill>
                <a:latin typeface="微软雅黑" panose="020B0503020204020204" pitchFamily="34" charset="-122"/>
                <a:ea typeface="微软雅黑" panose="020B0503020204020204" pitchFamily="34" charset="-122"/>
                <a:cs typeface="+mn-ea"/>
              </a:rPr>
              <a:t>，然后以</a:t>
            </a:r>
            <a:r>
              <a:rPr lang="zh-CN" altLang="en-US" sz="2000">
                <a:solidFill>
                  <a:srgbClr val="0075CC"/>
                </a:solidFill>
                <a:latin typeface="微软雅黑" panose="020B0503020204020204" pitchFamily="34" charset="-122"/>
                <a:ea typeface="微软雅黑" panose="020B0503020204020204" pitchFamily="34" charset="-122"/>
                <a:cs typeface="+mn-ea"/>
              </a:rPr>
              <a:t>用户的名义</a:t>
            </a:r>
            <a:r>
              <a:rPr lang="zh-CN" altLang="en-US" sz="2000">
                <a:solidFill>
                  <a:srgbClr val="595959"/>
                </a:solidFill>
                <a:latin typeface="微软雅黑" panose="020B0503020204020204" pitchFamily="34" charset="-122"/>
                <a:ea typeface="微软雅黑" panose="020B0503020204020204" pitchFamily="34" charset="-122"/>
                <a:cs typeface="+mn-ea"/>
              </a:rPr>
              <a:t>发送请求来进行一些</a:t>
            </a:r>
            <a:r>
              <a:rPr lang="zh-CN" altLang="en-US" sz="2000">
                <a:solidFill>
                  <a:srgbClr val="0075CC"/>
                </a:solidFill>
                <a:latin typeface="微软雅黑" panose="020B0503020204020204" pitchFamily="34" charset="-122"/>
                <a:ea typeface="微软雅黑" panose="020B0503020204020204" pitchFamily="34" charset="-122"/>
                <a:cs typeface="+mn-ea"/>
              </a:rPr>
              <a:t>恶意操作</a:t>
            </a:r>
            <a:r>
              <a:rPr lang="zh-CN" altLang="en-US" sz="2000">
                <a:solidFill>
                  <a:srgbClr val="595959"/>
                </a:solidFill>
                <a:latin typeface="微软雅黑" panose="020B0503020204020204" pitchFamily="34" charset="-122"/>
                <a:ea typeface="微软雅黑" panose="020B0503020204020204" pitchFamily="34" charset="-122"/>
                <a:cs typeface="+mn-ea"/>
              </a:rPr>
              <a:t>，例如，盗取用户账号进行转账、购买商品、发送信息等，造成个人隐私泄露和财产损失。</a:t>
            </a:r>
          </a:p>
        </p:txBody>
      </p:sp>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8927" y="1313423"/>
            <a:ext cx="702802" cy="802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矩形 16"/>
          <p:cNvSpPr/>
          <p:nvPr/>
        </p:nvSpPr>
        <p:spPr>
          <a:xfrm>
            <a:off x="2422568" y="1423282"/>
            <a:ext cx="2592518"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2" name="文本框 25"/>
          <p:cNvSpPr txBox="1"/>
          <p:nvPr/>
        </p:nvSpPr>
        <p:spPr>
          <a:xfrm>
            <a:off x="2540646" y="1527729"/>
            <a:ext cx="2330424" cy="461665"/>
          </a:xfrm>
          <a:prstGeom prst="rect">
            <a:avLst/>
          </a:prstGeom>
          <a:noFill/>
        </p:spPr>
        <p:txBody>
          <a:bodyPr wrap="square" rtlCol="0">
            <a:spAutoFit/>
          </a:bodyPr>
          <a:lstStyle/>
          <a:p>
            <a:pPr algn="dist"/>
            <a:r>
              <a:rPr lang="zh-CN" altLang="en-US">
                <a:solidFill>
                  <a:schemeClr val="bg1"/>
                </a:solidFill>
                <a:latin typeface="Arial" panose="020B0604020202020204" pitchFamily="34" charset="0"/>
                <a:ea typeface="思源黑体 CN Regular" panose="020B0500000000000000" pitchFamily="34" charset="-122"/>
                <a:sym typeface="Arial" panose="020B0604020202020204" pitchFamily="34" charset="0"/>
              </a:rPr>
              <a:t>开启</a:t>
            </a:r>
            <a:r>
              <a:rPr lang="en-US" altLang="zh-CN">
                <a:solidFill>
                  <a:schemeClr val="bg1"/>
                </a:solidFill>
                <a:latin typeface="Arial" panose="020B0604020202020204" pitchFamily="34" charset="0"/>
                <a:ea typeface="思源黑体 CN Regular" panose="020B0500000000000000" pitchFamily="34" charset="-122"/>
                <a:sym typeface="Arial" panose="020B0604020202020204" pitchFamily="34" charset="0"/>
              </a:rPr>
              <a:t>CSRF</a:t>
            </a:r>
            <a:r>
              <a:rPr lang="zh-CN" altLang="en-US">
                <a:solidFill>
                  <a:schemeClr val="bg1"/>
                </a:solidFill>
                <a:latin typeface="Arial" panose="020B0604020202020204" pitchFamily="34" charset="0"/>
                <a:ea typeface="思源黑体 CN Regular" panose="020B0500000000000000" pitchFamily="34" charset="-122"/>
                <a:sym typeface="Arial" panose="020B0604020202020204" pitchFamily="34" charset="0"/>
              </a:rPr>
              <a:t>保护</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3" name="矩形 22"/>
          <p:cNvSpPr/>
          <p:nvPr/>
        </p:nvSpPr>
        <p:spPr>
          <a:xfrm>
            <a:off x="5087094" y="1423282"/>
            <a:ext cx="11425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4" name="矩形 23"/>
          <p:cNvSpPr/>
          <p:nvPr/>
        </p:nvSpPr>
        <p:spPr>
          <a:xfrm>
            <a:off x="5274823" y="1423282"/>
            <a:ext cx="11425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11" name="图片 10"/>
          <p:cNvPicPr>
            <a:picLocks noChangeAspect="1"/>
          </p:cNvPicPr>
          <p:nvPr/>
        </p:nvPicPr>
        <p:blipFill>
          <a:blip r:embed="rId4"/>
          <a:stretch>
            <a:fillRect/>
          </a:stretch>
        </p:blipFill>
        <p:spPr>
          <a:xfrm>
            <a:off x="1107232" y="2565698"/>
            <a:ext cx="3168352" cy="3415879"/>
          </a:xfrm>
          <a:prstGeom prst="rect">
            <a:avLst/>
          </a:prstGeom>
        </p:spPr>
      </p:pic>
    </p:spTree>
    <p:extLst>
      <p:ext uri="{BB962C8B-B14F-4D97-AF65-F5344CB8AC3E}">
        <p14:creationId xmlns:p14="http://schemas.microsoft.com/office/powerpoint/2010/main" val="1512590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p:nvPr/>
        </p:nvSpPr>
        <p:spPr>
          <a:xfrm>
            <a:off x="1143690" y="266995"/>
            <a:ext cx="84799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多学一招</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977378" y="2060428"/>
            <a:ext cx="10804921" cy="2169825"/>
          </a:xfrm>
          <a:prstGeom prst="rect">
            <a:avLst/>
          </a:prstGeom>
        </p:spPr>
        <p:txBody>
          <a:bodyPr wrap="square">
            <a:spAutoFit/>
          </a:bodyPr>
          <a:lstStyle/>
          <a:p>
            <a:pPr lvl="0">
              <a:lnSpc>
                <a:spcPct val="150000"/>
              </a:lnSpc>
            </a:pPr>
            <a:r>
              <a:rPr lang="en-US" altLang="zh-CN" sz="1800">
                <a:solidFill>
                  <a:srgbClr val="0075CC"/>
                </a:solidFill>
                <a:latin typeface="微软雅黑" panose="020B0503020204020204" pitchFamily="34" charset="-122"/>
                <a:ea typeface="微软雅黑" panose="020B0503020204020204" pitchFamily="34" charset="-122"/>
                <a:cs typeface="+mn-ea"/>
              </a:rPr>
              <a:t>Flask-WTF</a:t>
            </a:r>
            <a:r>
              <a:rPr lang="zh-CN" altLang="en-US" sz="1800">
                <a:solidFill>
                  <a:srgbClr val="595959"/>
                </a:solidFill>
                <a:latin typeface="微软雅黑" panose="020B0503020204020204" pitchFamily="34" charset="-122"/>
                <a:ea typeface="微软雅黑" panose="020B0503020204020204" pitchFamily="34" charset="-122"/>
                <a:cs typeface="+mn-ea"/>
              </a:rPr>
              <a:t>提供了一套</a:t>
            </a:r>
            <a:r>
              <a:rPr lang="zh-CN" altLang="en-US" sz="1800">
                <a:solidFill>
                  <a:srgbClr val="0075CC"/>
                </a:solidFill>
                <a:latin typeface="微软雅黑" panose="020B0503020204020204" pitchFamily="34" charset="-122"/>
                <a:ea typeface="微软雅黑" panose="020B0503020204020204" pitchFamily="34" charset="-122"/>
                <a:cs typeface="+mn-ea"/>
              </a:rPr>
              <a:t>完善的</a:t>
            </a:r>
            <a:r>
              <a:rPr lang="en-US" altLang="zh-CN" sz="1800">
                <a:solidFill>
                  <a:srgbClr val="0075CC"/>
                </a:solidFill>
                <a:latin typeface="微软雅黑" panose="020B0503020204020204" pitchFamily="34" charset="-122"/>
                <a:ea typeface="微软雅黑" panose="020B0503020204020204" pitchFamily="34" charset="-122"/>
                <a:cs typeface="+mn-ea"/>
              </a:rPr>
              <a:t>CSRF</a:t>
            </a:r>
            <a:r>
              <a:rPr lang="zh-CN" altLang="en-US" sz="1800">
                <a:solidFill>
                  <a:srgbClr val="0075CC"/>
                </a:solidFill>
                <a:latin typeface="微软雅黑" panose="020B0503020204020204" pitchFamily="34" charset="-122"/>
                <a:ea typeface="微软雅黑" panose="020B0503020204020204" pitchFamily="34" charset="-122"/>
                <a:cs typeface="+mn-ea"/>
              </a:rPr>
              <a:t>保护体系</a:t>
            </a:r>
            <a:r>
              <a:rPr lang="zh-CN" altLang="en-US" sz="1800">
                <a:solidFill>
                  <a:srgbClr val="595959"/>
                </a:solidFill>
                <a:latin typeface="微软雅黑" panose="020B0503020204020204" pitchFamily="34" charset="-122"/>
                <a:ea typeface="微软雅黑" panose="020B0503020204020204" pitchFamily="34" charset="-122"/>
                <a:cs typeface="+mn-ea"/>
              </a:rPr>
              <a:t>，对于开发人员来说，使用非常起来简单。</a:t>
            </a:r>
            <a:r>
              <a:rPr lang="en-US" altLang="zh-CN" sz="1800">
                <a:solidFill>
                  <a:srgbClr val="595959"/>
                </a:solidFill>
                <a:latin typeface="微软雅黑" panose="020B0503020204020204" pitchFamily="34" charset="-122"/>
                <a:ea typeface="微软雅黑" panose="020B0503020204020204" pitchFamily="34" charset="-122"/>
                <a:cs typeface="+mn-ea"/>
              </a:rPr>
              <a:t>Flask-WTF</a:t>
            </a:r>
            <a:r>
              <a:rPr lang="zh-CN" altLang="en-US" sz="1800">
                <a:solidFill>
                  <a:srgbClr val="595959"/>
                </a:solidFill>
                <a:latin typeface="微软雅黑" panose="020B0503020204020204" pitchFamily="34" charset="-122"/>
                <a:ea typeface="微软雅黑" panose="020B0503020204020204" pitchFamily="34" charset="-122"/>
                <a:cs typeface="+mn-ea"/>
              </a:rPr>
              <a:t>中的</a:t>
            </a:r>
            <a:r>
              <a:rPr lang="en-US" altLang="zh-CN" sz="1800">
                <a:solidFill>
                  <a:srgbClr val="595959"/>
                </a:solidFill>
                <a:latin typeface="微软雅黑" panose="020B0503020204020204" pitchFamily="34" charset="-122"/>
                <a:ea typeface="微软雅黑" panose="020B0503020204020204" pitchFamily="34" charset="-122"/>
                <a:cs typeface="+mn-ea"/>
              </a:rPr>
              <a:t>CSRF</a:t>
            </a:r>
            <a:r>
              <a:rPr lang="zh-CN" altLang="en-US" sz="1800">
                <a:solidFill>
                  <a:srgbClr val="595959"/>
                </a:solidFill>
                <a:latin typeface="微软雅黑" panose="020B0503020204020204" pitchFamily="34" charset="-122"/>
                <a:ea typeface="微软雅黑" panose="020B0503020204020204" pitchFamily="34" charset="-122"/>
                <a:cs typeface="+mn-ea"/>
              </a:rPr>
              <a:t>保护体系由</a:t>
            </a:r>
            <a:r>
              <a:rPr lang="en-US" altLang="zh-CN" sz="1800">
                <a:solidFill>
                  <a:srgbClr val="0075CC"/>
                </a:solidFill>
                <a:latin typeface="微软雅黑" panose="020B0503020204020204" pitchFamily="34" charset="-122"/>
                <a:ea typeface="微软雅黑" panose="020B0503020204020204" pitchFamily="34" charset="-122"/>
                <a:cs typeface="+mn-ea"/>
              </a:rPr>
              <a:t>flask_wtf</a:t>
            </a:r>
            <a:r>
              <a:rPr lang="zh-CN" altLang="en-US" sz="1800">
                <a:solidFill>
                  <a:srgbClr val="0075CC"/>
                </a:solidFill>
                <a:latin typeface="微软雅黑" panose="020B0503020204020204" pitchFamily="34" charset="-122"/>
                <a:ea typeface="微软雅黑" panose="020B0503020204020204" pitchFamily="34" charset="-122"/>
                <a:cs typeface="+mn-ea"/>
              </a:rPr>
              <a:t>模块</a:t>
            </a:r>
            <a:r>
              <a:rPr lang="zh-CN" altLang="en-US" sz="1800">
                <a:solidFill>
                  <a:srgbClr val="595959"/>
                </a:solidFill>
                <a:latin typeface="微软雅黑" panose="020B0503020204020204" pitchFamily="34" charset="-122"/>
                <a:ea typeface="微软雅黑" panose="020B0503020204020204" pitchFamily="34" charset="-122"/>
                <a:cs typeface="+mn-ea"/>
              </a:rPr>
              <a:t>中的</a:t>
            </a:r>
            <a:r>
              <a:rPr lang="en-US" altLang="zh-CN" sz="1800">
                <a:solidFill>
                  <a:srgbClr val="0075CC"/>
                </a:solidFill>
                <a:latin typeface="微软雅黑" panose="020B0503020204020204" pitchFamily="34" charset="-122"/>
                <a:ea typeface="微软雅黑" panose="020B0503020204020204" pitchFamily="34" charset="-122"/>
                <a:cs typeface="+mn-ea"/>
              </a:rPr>
              <a:t>CSRFProtect</a:t>
            </a:r>
            <a:r>
              <a:rPr lang="zh-CN" altLang="en-US" sz="1800">
                <a:solidFill>
                  <a:srgbClr val="0075CC"/>
                </a:solidFill>
                <a:latin typeface="微软雅黑" panose="020B0503020204020204" pitchFamily="34" charset="-122"/>
                <a:ea typeface="微软雅黑" panose="020B0503020204020204" pitchFamily="34" charset="-122"/>
                <a:cs typeface="+mn-ea"/>
              </a:rPr>
              <a:t>类</a:t>
            </a:r>
            <a:r>
              <a:rPr lang="zh-CN" altLang="en-US" sz="1800">
                <a:solidFill>
                  <a:srgbClr val="595959"/>
                </a:solidFill>
                <a:latin typeface="微软雅黑" panose="020B0503020204020204" pitchFamily="34" charset="-122"/>
                <a:ea typeface="微软雅黑" panose="020B0503020204020204" pitchFamily="34" charset="-122"/>
                <a:cs typeface="+mn-ea"/>
              </a:rPr>
              <a:t>提供，该模块不仅能为包含表单的视图提供</a:t>
            </a:r>
            <a:r>
              <a:rPr lang="en-US" altLang="zh-CN" sz="1800">
                <a:solidFill>
                  <a:srgbClr val="595959"/>
                </a:solidFill>
                <a:latin typeface="微软雅黑" panose="020B0503020204020204" pitchFamily="34" charset="-122"/>
                <a:ea typeface="微软雅黑" panose="020B0503020204020204" pitchFamily="34" charset="-122"/>
                <a:cs typeface="+mn-ea"/>
              </a:rPr>
              <a:t>CSRF</a:t>
            </a:r>
            <a:r>
              <a:rPr lang="zh-CN" altLang="en-US" sz="1800">
                <a:solidFill>
                  <a:srgbClr val="595959"/>
                </a:solidFill>
                <a:latin typeface="微软雅黑" panose="020B0503020204020204" pitchFamily="34" charset="-122"/>
                <a:ea typeface="微软雅黑" panose="020B0503020204020204" pitchFamily="34" charset="-122"/>
                <a:cs typeface="+mn-ea"/>
              </a:rPr>
              <a:t>保护，还可以为不包含表单的视图提供</a:t>
            </a:r>
            <a:r>
              <a:rPr lang="en-US" altLang="zh-CN" sz="1800">
                <a:solidFill>
                  <a:srgbClr val="595959"/>
                </a:solidFill>
                <a:latin typeface="微软雅黑" panose="020B0503020204020204" pitchFamily="34" charset="-122"/>
                <a:ea typeface="微软雅黑" panose="020B0503020204020204" pitchFamily="34" charset="-122"/>
                <a:cs typeface="+mn-ea"/>
              </a:rPr>
              <a:t>CSRF</a:t>
            </a:r>
            <a:r>
              <a:rPr lang="zh-CN" altLang="en-US" sz="1800">
                <a:solidFill>
                  <a:srgbClr val="595959"/>
                </a:solidFill>
                <a:latin typeface="微软雅黑" panose="020B0503020204020204" pitchFamily="34" charset="-122"/>
                <a:ea typeface="微软雅黑" panose="020B0503020204020204" pitchFamily="34" charset="-122"/>
                <a:cs typeface="+mn-ea"/>
              </a:rPr>
              <a:t>保护（通过</a:t>
            </a:r>
            <a:r>
              <a:rPr lang="en-US" altLang="zh-CN" sz="1800">
                <a:solidFill>
                  <a:srgbClr val="595959"/>
                </a:solidFill>
                <a:latin typeface="微软雅黑" panose="020B0503020204020204" pitchFamily="34" charset="-122"/>
                <a:ea typeface="微软雅黑" panose="020B0503020204020204" pitchFamily="34" charset="-122"/>
                <a:cs typeface="+mn-ea"/>
              </a:rPr>
              <a:t>AJAX </a:t>
            </a:r>
            <a:r>
              <a:rPr lang="zh-CN" altLang="en-US" sz="1800">
                <a:solidFill>
                  <a:srgbClr val="595959"/>
                </a:solidFill>
                <a:latin typeface="微软雅黑" panose="020B0503020204020204" pitchFamily="34" charset="-122"/>
                <a:ea typeface="微软雅黑" panose="020B0503020204020204" pitchFamily="34" charset="-122"/>
                <a:cs typeface="+mn-ea"/>
              </a:rPr>
              <a:t>发送</a:t>
            </a:r>
            <a:r>
              <a:rPr lang="en-US" altLang="zh-CN" sz="1800">
                <a:solidFill>
                  <a:srgbClr val="595959"/>
                </a:solidFill>
                <a:latin typeface="微软雅黑" panose="020B0503020204020204" pitchFamily="34" charset="-122"/>
                <a:ea typeface="微软雅黑" panose="020B0503020204020204" pitchFamily="34" charset="-122"/>
                <a:cs typeface="+mn-ea"/>
              </a:rPr>
              <a:t>POST</a:t>
            </a:r>
            <a:r>
              <a:rPr lang="zh-CN" altLang="en-US" sz="1800">
                <a:solidFill>
                  <a:srgbClr val="595959"/>
                </a:solidFill>
                <a:latin typeface="微软雅黑" panose="020B0503020204020204" pitchFamily="34" charset="-122"/>
                <a:ea typeface="微软雅黑" panose="020B0503020204020204" pitchFamily="34" charset="-122"/>
                <a:cs typeface="+mn-ea"/>
              </a:rPr>
              <a:t>请求可不用表单）。</a:t>
            </a:r>
          </a:p>
          <a:p>
            <a:pPr lvl="0">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mn-ea"/>
              </a:rPr>
              <a:t>在</a:t>
            </a:r>
            <a:r>
              <a:rPr lang="en-US" altLang="zh-CN" sz="1800">
                <a:solidFill>
                  <a:srgbClr val="595959"/>
                </a:solidFill>
                <a:latin typeface="微软雅黑" panose="020B0503020204020204" pitchFamily="34" charset="-122"/>
                <a:ea typeface="微软雅黑" panose="020B0503020204020204" pitchFamily="34" charset="-122"/>
                <a:cs typeface="+mn-ea"/>
              </a:rPr>
              <a:t>Flask</a:t>
            </a:r>
            <a:r>
              <a:rPr lang="zh-CN" altLang="en-US" sz="1800">
                <a:solidFill>
                  <a:srgbClr val="595959"/>
                </a:solidFill>
                <a:latin typeface="微软雅黑" panose="020B0503020204020204" pitchFamily="34" charset="-122"/>
                <a:ea typeface="微软雅黑" panose="020B0503020204020204" pitchFamily="34" charset="-122"/>
                <a:cs typeface="+mn-ea"/>
              </a:rPr>
              <a:t>程序中</a:t>
            </a:r>
            <a:r>
              <a:rPr lang="zh-CN" altLang="en-US" sz="1800">
                <a:solidFill>
                  <a:srgbClr val="0075CC"/>
                </a:solidFill>
                <a:latin typeface="微软雅黑" panose="020B0503020204020204" pitchFamily="34" charset="-122"/>
                <a:ea typeface="微软雅黑" panose="020B0503020204020204" pitchFamily="34" charset="-122"/>
                <a:cs typeface="+mn-ea"/>
              </a:rPr>
              <a:t>开启</a:t>
            </a:r>
            <a:r>
              <a:rPr lang="en-US" altLang="zh-CN" sz="1800">
                <a:solidFill>
                  <a:srgbClr val="0075CC"/>
                </a:solidFill>
                <a:latin typeface="微软雅黑" panose="020B0503020204020204" pitchFamily="34" charset="-122"/>
                <a:ea typeface="微软雅黑" panose="020B0503020204020204" pitchFamily="34" charset="-122"/>
                <a:cs typeface="+mn-ea"/>
              </a:rPr>
              <a:t>CSRF</a:t>
            </a:r>
            <a:r>
              <a:rPr lang="zh-CN" altLang="en-US" sz="1800">
                <a:solidFill>
                  <a:srgbClr val="595959"/>
                </a:solidFill>
                <a:latin typeface="微软雅黑" panose="020B0503020204020204" pitchFamily="34" charset="-122"/>
                <a:ea typeface="微软雅黑" panose="020B0503020204020204" pitchFamily="34" charset="-122"/>
                <a:cs typeface="+mn-ea"/>
              </a:rPr>
              <a:t>保护需要分别在</a:t>
            </a:r>
            <a:r>
              <a:rPr lang="zh-CN" altLang="en-US" sz="1800">
                <a:solidFill>
                  <a:srgbClr val="0075CC"/>
                </a:solidFill>
                <a:latin typeface="微软雅黑" panose="020B0503020204020204" pitchFamily="34" charset="-122"/>
                <a:ea typeface="微软雅黑" panose="020B0503020204020204" pitchFamily="34" charset="-122"/>
                <a:cs typeface="+mn-ea"/>
              </a:rPr>
              <a:t>后端</a:t>
            </a:r>
            <a:r>
              <a:rPr lang="zh-CN" altLang="en-US" sz="1800">
                <a:solidFill>
                  <a:srgbClr val="595959"/>
                </a:solidFill>
                <a:latin typeface="微软雅黑" panose="020B0503020204020204" pitchFamily="34" charset="-122"/>
                <a:ea typeface="微软雅黑" panose="020B0503020204020204" pitchFamily="34" charset="-122"/>
                <a:cs typeface="+mn-ea"/>
              </a:rPr>
              <a:t>和</a:t>
            </a:r>
            <a:r>
              <a:rPr lang="zh-CN" altLang="en-US" sz="1800">
                <a:solidFill>
                  <a:srgbClr val="0075CC"/>
                </a:solidFill>
                <a:latin typeface="微软雅黑" panose="020B0503020204020204" pitchFamily="34" charset="-122"/>
                <a:ea typeface="微软雅黑" panose="020B0503020204020204" pitchFamily="34" charset="-122"/>
                <a:cs typeface="+mn-ea"/>
              </a:rPr>
              <a:t>前端模板文件</a:t>
            </a:r>
            <a:r>
              <a:rPr lang="zh-CN" altLang="en-US" sz="1800">
                <a:solidFill>
                  <a:srgbClr val="595959"/>
                </a:solidFill>
                <a:latin typeface="微软雅黑" panose="020B0503020204020204" pitchFamily="34" charset="-122"/>
                <a:ea typeface="微软雅黑" panose="020B0503020204020204" pitchFamily="34" charset="-122"/>
                <a:cs typeface="+mn-ea"/>
              </a:rPr>
              <a:t>中进行设置。在</a:t>
            </a:r>
            <a:r>
              <a:rPr lang="en-US" altLang="zh-CN" sz="1800">
                <a:solidFill>
                  <a:srgbClr val="595959"/>
                </a:solidFill>
                <a:latin typeface="微软雅黑" panose="020B0503020204020204" pitchFamily="34" charset="-122"/>
                <a:ea typeface="微软雅黑" panose="020B0503020204020204" pitchFamily="34" charset="-122"/>
                <a:cs typeface="+mn-ea"/>
              </a:rPr>
              <a:t>Flask</a:t>
            </a:r>
            <a:r>
              <a:rPr lang="zh-CN" altLang="en-US" sz="1800">
                <a:solidFill>
                  <a:srgbClr val="595959"/>
                </a:solidFill>
                <a:latin typeface="微软雅黑" panose="020B0503020204020204" pitchFamily="34" charset="-122"/>
                <a:ea typeface="微软雅黑" panose="020B0503020204020204" pitchFamily="34" charset="-122"/>
                <a:cs typeface="+mn-ea"/>
              </a:rPr>
              <a:t>程序后端开启</a:t>
            </a:r>
            <a:r>
              <a:rPr lang="en-US" altLang="zh-CN" sz="1800">
                <a:solidFill>
                  <a:srgbClr val="595959"/>
                </a:solidFill>
                <a:latin typeface="微软雅黑" panose="020B0503020204020204" pitchFamily="34" charset="-122"/>
                <a:ea typeface="微软雅黑" panose="020B0503020204020204" pitchFamily="34" charset="-122"/>
                <a:cs typeface="+mn-ea"/>
              </a:rPr>
              <a:t>CSRF</a:t>
            </a:r>
            <a:r>
              <a:rPr lang="zh-CN" altLang="en-US" sz="1800">
                <a:solidFill>
                  <a:srgbClr val="595959"/>
                </a:solidFill>
                <a:latin typeface="微软雅黑" panose="020B0503020204020204" pitchFamily="34" charset="-122"/>
                <a:ea typeface="微软雅黑" panose="020B0503020204020204" pitchFamily="34" charset="-122"/>
                <a:cs typeface="+mn-ea"/>
              </a:rPr>
              <a:t>保护。</a:t>
            </a:r>
          </a:p>
        </p:txBody>
      </p:sp>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8916" y="1015679"/>
            <a:ext cx="702802" cy="802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矩形 16"/>
          <p:cNvSpPr/>
          <p:nvPr/>
        </p:nvSpPr>
        <p:spPr>
          <a:xfrm>
            <a:off x="1832557" y="1125538"/>
            <a:ext cx="2592518"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2" name="文本框 25"/>
          <p:cNvSpPr txBox="1"/>
          <p:nvPr/>
        </p:nvSpPr>
        <p:spPr>
          <a:xfrm>
            <a:off x="1950635" y="1229985"/>
            <a:ext cx="2330424" cy="461665"/>
          </a:xfrm>
          <a:prstGeom prst="rect">
            <a:avLst/>
          </a:prstGeom>
          <a:noFill/>
        </p:spPr>
        <p:txBody>
          <a:bodyPr wrap="square" rtlCol="0">
            <a:spAutoFit/>
          </a:bodyPr>
          <a:lstStyle/>
          <a:p>
            <a:pPr algn="dist"/>
            <a:r>
              <a:rPr lang="zh-CN" altLang="en-US">
                <a:solidFill>
                  <a:schemeClr val="bg1"/>
                </a:solidFill>
                <a:latin typeface="Arial" panose="020B0604020202020204" pitchFamily="34" charset="0"/>
                <a:ea typeface="思源黑体 CN Regular" panose="020B0500000000000000" pitchFamily="34" charset="-122"/>
                <a:sym typeface="Arial" panose="020B0604020202020204" pitchFamily="34" charset="0"/>
              </a:rPr>
              <a:t>开启</a:t>
            </a:r>
            <a:r>
              <a:rPr lang="en-US" altLang="zh-CN">
                <a:solidFill>
                  <a:schemeClr val="bg1"/>
                </a:solidFill>
                <a:latin typeface="Arial" panose="020B0604020202020204" pitchFamily="34" charset="0"/>
                <a:ea typeface="思源黑体 CN Regular" panose="020B0500000000000000" pitchFamily="34" charset="-122"/>
                <a:sym typeface="Arial" panose="020B0604020202020204" pitchFamily="34" charset="0"/>
              </a:rPr>
              <a:t>CSRF</a:t>
            </a:r>
            <a:r>
              <a:rPr lang="zh-CN" altLang="en-US">
                <a:solidFill>
                  <a:schemeClr val="bg1"/>
                </a:solidFill>
                <a:latin typeface="Arial" panose="020B0604020202020204" pitchFamily="34" charset="0"/>
                <a:ea typeface="思源黑体 CN Regular" panose="020B0500000000000000" pitchFamily="34" charset="-122"/>
                <a:sym typeface="Arial" panose="020B0604020202020204" pitchFamily="34" charset="0"/>
              </a:rPr>
              <a:t>保护</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3" name="矩形 22"/>
          <p:cNvSpPr/>
          <p:nvPr/>
        </p:nvSpPr>
        <p:spPr>
          <a:xfrm>
            <a:off x="4497083" y="1125538"/>
            <a:ext cx="11425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4" name="矩形 23"/>
          <p:cNvSpPr/>
          <p:nvPr/>
        </p:nvSpPr>
        <p:spPr>
          <a:xfrm>
            <a:off x="4684812" y="1125538"/>
            <a:ext cx="11425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bwMode="auto">
          <a:xfrm>
            <a:off x="3623476" y="4471586"/>
            <a:ext cx="5512723" cy="12961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800">
                <a:solidFill>
                  <a:srgbClr val="595959"/>
                </a:solidFill>
                <a:latin typeface="微软雅黑" panose="020B0503020204020204" pitchFamily="34" charset="-122"/>
                <a:ea typeface="微软雅黑" panose="020B0503020204020204" pitchFamily="34" charset="-122"/>
                <a:sym typeface="+mn-ea"/>
              </a:rPr>
              <a:t>from flask_wtf.csrf import CsrfProtect   </a:t>
            </a:r>
          </a:p>
          <a:p>
            <a:pPr>
              <a:lnSpc>
                <a:spcPct val="150000"/>
              </a:lnSpc>
              <a:defRPr/>
            </a:pPr>
            <a:r>
              <a:rPr lang="en-US" altLang="zh-CN" sz="1800">
                <a:solidFill>
                  <a:srgbClr val="595959"/>
                </a:solidFill>
                <a:latin typeface="微软雅黑" panose="020B0503020204020204" pitchFamily="34" charset="-122"/>
                <a:ea typeface="微软雅黑" panose="020B0503020204020204" pitchFamily="34" charset="-122"/>
                <a:sym typeface="+mn-ea"/>
              </a:rPr>
              <a:t>app = Flask(__name__)</a:t>
            </a:r>
          </a:p>
          <a:p>
            <a:pPr>
              <a:lnSpc>
                <a:spcPct val="150000"/>
              </a:lnSpc>
              <a:defRPr/>
            </a:pPr>
            <a:r>
              <a:rPr lang="en-US" altLang="zh-CN" sz="1800">
                <a:solidFill>
                  <a:srgbClr val="595959"/>
                </a:solidFill>
                <a:latin typeface="微软雅黑" panose="020B0503020204020204" pitchFamily="34" charset="-122"/>
                <a:ea typeface="微软雅黑" panose="020B0503020204020204" pitchFamily="34" charset="-122"/>
                <a:sym typeface="+mn-ea"/>
              </a:rPr>
              <a:t>CsrfProtect(app)</a:t>
            </a:r>
          </a:p>
        </p:txBody>
      </p:sp>
    </p:spTree>
    <p:extLst>
      <p:ext uri="{BB962C8B-B14F-4D97-AF65-F5344CB8AC3E}">
        <p14:creationId xmlns:p14="http://schemas.microsoft.com/office/powerpoint/2010/main" val="3645391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p:nvPr/>
        </p:nvSpPr>
        <p:spPr>
          <a:xfrm>
            <a:off x="1143690" y="266995"/>
            <a:ext cx="847990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多学一招</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977378" y="2060428"/>
            <a:ext cx="10804921" cy="1477328"/>
          </a:xfrm>
          <a:prstGeom prst="rect">
            <a:avLst/>
          </a:prstGeom>
        </p:spPr>
        <p:txBody>
          <a:bodyPr wrap="square">
            <a:spAutoFit/>
          </a:bodyPr>
          <a:lstStyle/>
          <a:p>
            <a:pPr lvl="0">
              <a:lnSpc>
                <a:spcPct val="150000"/>
              </a:lnSpc>
            </a:pPr>
            <a:r>
              <a:rPr lang="zh-CN" altLang="en-US" sz="2000">
                <a:solidFill>
                  <a:srgbClr val="595959"/>
                </a:solidFill>
                <a:latin typeface="微软雅黑" panose="020B0503020204020204" pitchFamily="34" charset="-122"/>
                <a:ea typeface="微软雅黑" panose="020B0503020204020204" pitchFamily="34" charset="-122"/>
                <a:cs typeface="+mn-ea"/>
              </a:rPr>
              <a:t>需要注意的是，开启</a:t>
            </a:r>
            <a:r>
              <a:rPr lang="en-US" altLang="zh-CN" sz="2000">
                <a:solidFill>
                  <a:srgbClr val="595959"/>
                </a:solidFill>
                <a:latin typeface="微软雅黑" panose="020B0503020204020204" pitchFamily="34" charset="-122"/>
                <a:ea typeface="微软雅黑" panose="020B0503020204020204" pitchFamily="34" charset="-122"/>
                <a:cs typeface="+mn-ea"/>
              </a:rPr>
              <a:t>CSRF</a:t>
            </a:r>
            <a:r>
              <a:rPr lang="zh-CN" altLang="en-US" sz="2000">
                <a:solidFill>
                  <a:srgbClr val="595959"/>
                </a:solidFill>
                <a:latin typeface="微软雅黑" panose="020B0503020204020204" pitchFamily="34" charset="-122"/>
                <a:ea typeface="微软雅黑" panose="020B0503020204020204" pitchFamily="34" charset="-122"/>
                <a:cs typeface="+mn-ea"/>
              </a:rPr>
              <a:t>保护需要密钥对令牌进行</a:t>
            </a:r>
            <a:r>
              <a:rPr lang="zh-CN" altLang="en-US" sz="2000">
                <a:solidFill>
                  <a:srgbClr val="0075CC"/>
                </a:solidFill>
                <a:latin typeface="微软雅黑" panose="020B0503020204020204" pitchFamily="34" charset="-122"/>
                <a:ea typeface="微软雅黑" panose="020B0503020204020204" pitchFamily="34" charset="-122"/>
                <a:cs typeface="+mn-ea"/>
              </a:rPr>
              <a:t>安全签名</a:t>
            </a:r>
            <a:r>
              <a:rPr lang="zh-CN" altLang="en-US" sz="2000">
                <a:solidFill>
                  <a:srgbClr val="595959"/>
                </a:solidFill>
                <a:latin typeface="微软雅黑" panose="020B0503020204020204" pitchFamily="34" charset="-122"/>
                <a:ea typeface="微软雅黑" panose="020B0503020204020204" pitchFamily="34" charset="-122"/>
                <a:cs typeface="+mn-ea"/>
              </a:rPr>
              <a:t>。默认情况下，使用</a:t>
            </a:r>
            <a:r>
              <a:rPr lang="en-US" altLang="zh-CN" sz="2000">
                <a:solidFill>
                  <a:srgbClr val="595959"/>
                </a:solidFill>
                <a:latin typeface="微软雅黑" panose="020B0503020204020204" pitchFamily="34" charset="-122"/>
                <a:ea typeface="微软雅黑" panose="020B0503020204020204" pitchFamily="34" charset="-122"/>
                <a:cs typeface="+mn-ea"/>
              </a:rPr>
              <a:t>Flask</a:t>
            </a:r>
            <a:r>
              <a:rPr lang="zh-CN" altLang="en-US" sz="2000">
                <a:solidFill>
                  <a:srgbClr val="595959"/>
                </a:solidFill>
                <a:latin typeface="微软雅黑" panose="020B0503020204020204" pitchFamily="34" charset="-122"/>
                <a:ea typeface="微软雅黑" panose="020B0503020204020204" pitchFamily="34" charset="-122"/>
                <a:cs typeface="+mn-ea"/>
              </a:rPr>
              <a:t>应用程序的</a:t>
            </a:r>
            <a:r>
              <a:rPr lang="zh-CN" altLang="en-US" sz="2000">
                <a:solidFill>
                  <a:srgbClr val="0075CC"/>
                </a:solidFill>
                <a:latin typeface="微软雅黑" panose="020B0503020204020204" pitchFamily="34" charset="-122"/>
                <a:ea typeface="微软雅黑" panose="020B0503020204020204" pitchFamily="34" charset="-122"/>
                <a:cs typeface="+mn-ea"/>
              </a:rPr>
              <a:t>密钥</a:t>
            </a:r>
            <a:r>
              <a:rPr lang="en-US" altLang="zh-CN" sz="2000">
                <a:solidFill>
                  <a:srgbClr val="0075CC"/>
                </a:solidFill>
                <a:latin typeface="微软雅黑" panose="020B0503020204020204" pitchFamily="34" charset="-122"/>
                <a:ea typeface="微软雅黑" panose="020B0503020204020204" pitchFamily="34" charset="-122"/>
                <a:cs typeface="+mn-ea"/>
              </a:rPr>
              <a:t>secret_key</a:t>
            </a:r>
            <a:r>
              <a:rPr lang="zh-CN" altLang="en-US" sz="2000">
                <a:solidFill>
                  <a:srgbClr val="595959"/>
                </a:solidFill>
                <a:latin typeface="微软雅黑" panose="020B0503020204020204" pitchFamily="34" charset="-122"/>
                <a:ea typeface="微软雅黑" panose="020B0503020204020204" pitchFamily="34" charset="-122"/>
                <a:cs typeface="+mn-ea"/>
              </a:rPr>
              <a:t>，也可以通过设置</a:t>
            </a:r>
            <a:r>
              <a:rPr lang="en-US" altLang="zh-CN" sz="2000">
                <a:solidFill>
                  <a:srgbClr val="0075CC"/>
                </a:solidFill>
                <a:latin typeface="微软雅黑" panose="020B0503020204020204" pitchFamily="34" charset="-122"/>
                <a:ea typeface="微软雅黑" panose="020B0503020204020204" pitchFamily="34" charset="-122"/>
                <a:cs typeface="+mn-ea"/>
              </a:rPr>
              <a:t>WTF_CSRF_SECRET_KEY</a:t>
            </a:r>
            <a:r>
              <a:rPr lang="zh-CN" altLang="en-US" sz="2000">
                <a:solidFill>
                  <a:srgbClr val="595959"/>
                </a:solidFill>
                <a:latin typeface="微软雅黑" panose="020B0503020204020204" pitchFamily="34" charset="-122"/>
                <a:ea typeface="微软雅黑" panose="020B0503020204020204" pitchFamily="34" charset="-122"/>
                <a:cs typeface="+mn-ea"/>
              </a:rPr>
              <a:t>使用其他的密钥。</a:t>
            </a:r>
          </a:p>
          <a:p>
            <a:pPr lvl="0">
              <a:lnSpc>
                <a:spcPct val="150000"/>
              </a:lnSpc>
            </a:pPr>
            <a:r>
              <a:rPr lang="zh-CN" altLang="en-US" sz="2000">
                <a:solidFill>
                  <a:srgbClr val="595959"/>
                </a:solidFill>
                <a:latin typeface="微软雅黑" panose="020B0503020204020204" pitchFamily="34" charset="-122"/>
                <a:ea typeface="微软雅黑" panose="020B0503020204020204" pitchFamily="34" charset="-122"/>
                <a:cs typeface="+mn-ea"/>
              </a:rPr>
              <a:t>在前端模板文件的</a:t>
            </a:r>
            <a:r>
              <a:rPr lang="en-US" altLang="zh-CN" sz="2000">
                <a:solidFill>
                  <a:srgbClr val="0075CC"/>
                </a:solidFill>
                <a:latin typeface="微软雅黑" panose="020B0503020204020204" pitchFamily="34" charset="-122"/>
                <a:ea typeface="微软雅黑" panose="020B0503020204020204" pitchFamily="34" charset="-122"/>
                <a:cs typeface="+mn-ea"/>
              </a:rPr>
              <a:t>&lt;form&gt;</a:t>
            </a:r>
            <a:r>
              <a:rPr lang="zh-CN" altLang="en-US" sz="2000">
                <a:solidFill>
                  <a:srgbClr val="0075CC"/>
                </a:solidFill>
                <a:latin typeface="微软雅黑" panose="020B0503020204020204" pitchFamily="34" charset="-122"/>
                <a:ea typeface="微软雅黑" panose="020B0503020204020204" pitchFamily="34" charset="-122"/>
                <a:cs typeface="+mn-ea"/>
              </a:rPr>
              <a:t>标签</a:t>
            </a:r>
            <a:r>
              <a:rPr lang="zh-CN" altLang="en-US" sz="2000">
                <a:solidFill>
                  <a:srgbClr val="595959"/>
                </a:solidFill>
                <a:latin typeface="微软雅黑" panose="020B0503020204020204" pitchFamily="34" charset="-122"/>
                <a:ea typeface="微软雅黑" panose="020B0503020204020204" pitchFamily="34" charset="-122"/>
                <a:cs typeface="+mn-ea"/>
              </a:rPr>
              <a:t>中需要调用表单对象的</a:t>
            </a:r>
            <a:r>
              <a:rPr lang="en-US" altLang="zh-CN" sz="2000">
                <a:solidFill>
                  <a:srgbClr val="0075CC"/>
                </a:solidFill>
                <a:latin typeface="微软雅黑" panose="020B0503020204020204" pitchFamily="34" charset="-122"/>
                <a:ea typeface="微软雅黑" panose="020B0503020204020204" pitchFamily="34" charset="-122"/>
                <a:cs typeface="+mn-ea"/>
              </a:rPr>
              <a:t>csrf_token()</a:t>
            </a:r>
            <a:r>
              <a:rPr lang="zh-CN" altLang="en-US" sz="2000">
                <a:solidFill>
                  <a:srgbClr val="0075CC"/>
                </a:solidFill>
                <a:latin typeface="微软雅黑" panose="020B0503020204020204" pitchFamily="34" charset="-122"/>
                <a:ea typeface="微软雅黑" panose="020B0503020204020204" pitchFamily="34" charset="-122"/>
                <a:cs typeface="+mn-ea"/>
              </a:rPr>
              <a:t>方法</a:t>
            </a:r>
            <a:r>
              <a:rPr lang="zh-CN" altLang="en-US" sz="2000">
                <a:solidFill>
                  <a:srgbClr val="595959"/>
                </a:solidFill>
                <a:latin typeface="微软雅黑" panose="020B0503020204020204" pitchFamily="34" charset="-122"/>
                <a:ea typeface="微软雅黑" panose="020B0503020204020204" pitchFamily="34" charset="-122"/>
                <a:cs typeface="+mn-ea"/>
              </a:rPr>
              <a:t>。</a:t>
            </a:r>
          </a:p>
        </p:txBody>
      </p:sp>
      <p:pic>
        <p:nvPicPr>
          <p:cNvPr id="1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8916" y="1015679"/>
            <a:ext cx="702802" cy="802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矩形 16"/>
          <p:cNvSpPr/>
          <p:nvPr/>
        </p:nvSpPr>
        <p:spPr>
          <a:xfrm>
            <a:off x="1832557" y="1125538"/>
            <a:ext cx="2592518"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2" name="文本框 25"/>
          <p:cNvSpPr txBox="1"/>
          <p:nvPr/>
        </p:nvSpPr>
        <p:spPr>
          <a:xfrm>
            <a:off x="1950635" y="1229985"/>
            <a:ext cx="2330424" cy="461665"/>
          </a:xfrm>
          <a:prstGeom prst="rect">
            <a:avLst/>
          </a:prstGeom>
          <a:noFill/>
        </p:spPr>
        <p:txBody>
          <a:bodyPr wrap="square" rtlCol="0">
            <a:spAutoFit/>
          </a:bodyPr>
          <a:lstStyle/>
          <a:p>
            <a:pPr algn="dist"/>
            <a:r>
              <a:rPr lang="zh-CN" altLang="en-US">
                <a:solidFill>
                  <a:schemeClr val="bg1"/>
                </a:solidFill>
                <a:latin typeface="Arial" panose="020B0604020202020204" pitchFamily="34" charset="0"/>
                <a:ea typeface="思源黑体 CN Regular" panose="020B0500000000000000" pitchFamily="34" charset="-122"/>
                <a:sym typeface="Arial" panose="020B0604020202020204" pitchFamily="34" charset="0"/>
              </a:rPr>
              <a:t>开启</a:t>
            </a:r>
            <a:r>
              <a:rPr lang="en-US" altLang="zh-CN">
                <a:solidFill>
                  <a:schemeClr val="bg1"/>
                </a:solidFill>
                <a:latin typeface="Arial" panose="020B0604020202020204" pitchFamily="34" charset="0"/>
                <a:ea typeface="思源黑体 CN Regular" panose="020B0500000000000000" pitchFamily="34" charset="-122"/>
                <a:sym typeface="Arial" panose="020B0604020202020204" pitchFamily="34" charset="0"/>
              </a:rPr>
              <a:t>CSRF</a:t>
            </a:r>
            <a:r>
              <a:rPr lang="zh-CN" altLang="en-US">
                <a:solidFill>
                  <a:schemeClr val="bg1"/>
                </a:solidFill>
                <a:latin typeface="Arial" panose="020B0604020202020204" pitchFamily="34" charset="0"/>
                <a:ea typeface="思源黑体 CN Regular" panose="020B0500000000000000" pitchFamily="34" charset="-122"/>
                <a:sym typeface="Arial" panose="020B0604020202020204" pitchFamily="34" charset="0"/>
              </a:rPr>
              <a:t>保护</a:t>
            </a:r>
            <a:endPar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3" name="矩形 22"/>
          <p:cNvSpPr/>
          <p:nvPr/>
        </p:nvSpPr>
        <p:spPr>
          <a:xfrm>
            <a:off x="4497083" y="1125538"/>
            <a:ext cx="11425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4" name="矩形 23"/>
          <p:cNvSpPr/>
          <p:nvPr/>
        </p:nvSpPr>
        <p:spPr>
          <a:xfrm>
            <a:off x="4684812" y="1125538"/>
            <a:ext cx="114250"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bwMode="auto">
          <a:xfrm>
            <a:off x="1681718" y="3747712"/>
            <a:ext cx="8568952" cy="12961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&lt;form method="post" action="/"&gt;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 form.csrf_token }}</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&lt;/form&gt;</a:t>
            </a:r>
          </a:p>
        </p:txBody>
      </p:sp>
      <p:sp>
        <p:nvSpPr>
          <p:cNvPr id="2" name="矩形 1"/>
          <p:cNvSpPr/>
          <p:nvPr/>
        </p:nvSpPr>
        <p:spPr>
          <a:xfrm>
            <a:off x="977378" y="5229994"/>
            <a:ext cx="8303790" cy="499624"/>
          </a:xfrm>
          <a:prstGeom prst="rect">
            <a:avLst/>
          </a:prstGeom>
        </p:spPr>
        <p:txBody>
          <a:bodyPr wrap="square">
            <a:spAutoFit/>
          </a:bodyPr>
          <a:lstStyle/>
          <a:p>
            <a:pPr indent="266700">
              <a:lnSpc>
                <a:spcPct val="150000"/>
              </a:lnSpc>
              <a:spcAft>
                <a:spcPts val="0"/>
              </a:spcAft>
            </a:pPr>
            <a:r>
              <a:rPr lang="zh-CN" altLang="zh-CN" sz="2000">
                <a:solidFill>
                  <a:srgbClr val="595959"/>
                </a:solidFill>
                <a:latin typeface="微软雅黑" panose="020B0503020204020204" pitchFamily="34" charset="-122"/>
                <a:ea typeface="微软雅黑" panose="020B0503020204020204" pitchFamily="34" charset="-122"/>
                <a:cs typeface="+mn-ea"/>
              </a:rPr>
              <a:t>当</a:t>
            </a:r>
            <a:r>
              <a:rPr lang="en-US" altLang="zh-CN" sz="2000">
                <a:solidFill>
                  <a:srgbClr val="595959"/>
                </a:solidFill>
                <a:latin typeface="微软雅黑" panose="020B0503020204020204" pitchFamily="34" charset="-122"/>
                <a:ea typeface="微软雅黑" panose="020B0503020204020204" pitchFamily="34" charset="-122"/>
                <a:cs typeface="+mn-ea"/>
              </a:rPr>
              <a:t>CSRF</a:t>
            </a:r>
            <a:r>
              <a:rPr lang="zh-CN" altLang="zh-CN" sz="2000">
                <a:solidFill>
                  <a:srgbClr val="595959"/>
                </a:solidFill>
                <a:latin typeface="微软雅黑" panose="020B0503020204020204" pitchFamily="34" charset="-122"/>
                <a:ea typeface="微软雅黑" panose="020B0503020204020204" pitchFamily="34" charset="-122"/>
                <a:cs typeface="+mn-ea"/>
              </a:rPr>
              <a:t>验证失败时，默认会返回</a:t>
            </a:r>
            <a:r>
              <a:rPr lang="en-US" altLang="zh-CN" sz="2000">
                <a:solidFill>
                  <a:srgbClr val="595959"/>
                </a:solidFill>
                <a:latin typeface="微软雅黑" panose="020B0503020204020204" pitchFamily="34" charset="-122"/>
                <a:ea typeface="微软雅黑" panose="020B0503020204020204" pitchFamily="34" charset="-122"/>
                <a:cs typeface="+mn-ea"/>
              </a:rPr>
              <a:t>400</a:t>
            </a:r>
            <a:r>
              <a:rPr lang="zh-CN" altLang="zh-CN" sz="2000">
                <a:solidFill>
                  <a:srgbClr val="595959"/>
                </a:solidFill>
                <a:latin typeface="微软雅黑" panose="020B0503020204020204" pitchFamily="34" charset="-122"/>
                <a:ea typeface="微软雅黑" panose="020B0503020204020204" pitchFamily="34" charset="-122"/>
                <a:cs typeface="+mn-ea"/>
              </a:rPr>
              <a:t>的错误响应。</a:t>
            </a:r>
          </a:p>
        </p:txBody>
      </p:sp>
    </p:spTree>
    <p:extLst>
      <p:ext uri="{BB962C8B-B14F-4D97-AF65-F5344CB8AC3E}">
        <p14:creationId xmlns:p14="http://schemas.microsoft.com/office/powerpoint/2010/main" val="166166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25135" y="1269554"/>
            <a:ext cx="10038623" cy="1015663"/>
          </a:xfrm>
          <a:prstGeom prst="rect">
            <a:avLst/>
          </a:prstGeom>
          <a:noFill/>
          <a:ln w="9525">
            <a:noFill/>
          </a:ln>
        </p:spPr>
        <p:txBody>
          <a:bodyPr wrap="square">
            <a:spAutoFit/>
          </a:bodyPr>
          <a:lstStyle/>
          <a:p>
            <a:pPr indent="0" fontAlgn="auto">
              <a:lnSpc>
                <a:spcPct val="150000"/>
              </a:lnSpc>
            </a:pPr>
            <a:r>
              <a:rPr lang="zh-CN" altLang="en-US" sz="2000">
                <a:solidFill>
                  <a:srgbClr val="0075CC"/>
                </a:solidFill>
                <a:latin typeface="微软雅黑" panose="020B0503020204020204" pitchFamily="34" charset="-122"/>
                <a:ea typeface="微软雅黑" panose="020B0503020204020204" pitchFamily="34" charset="-122"/>
              </a:rPr>
              <a:t>验证表单数据</a:t>
            </a:r>
            <a:r>
              <a:rPr lang="zh-CN" altLang="en-US" sz="2000">
                <a:solidFill>
                  <a:srgbClr val="595959"/>
                </a:solidFill>
                <a:latin typeface="微软雅黑" panose="020B0503020204020204" pitchFamily="34" charset="-122"/>
                <a:ea typeface="微软雅黑" panose="020B0503020204020204" pitchFamily="34" charset="-122"/>
              </a:rPr>
              <a:t>是网站对用户提交的</a:t>
            </a:r>
            <a:r>
              <a:rPr lang="zh-CN" altLang="en-US" sz="2000">
                <a:solidFill>
                  <a:srgbClr val="0075CC"/>
                </a:solidFill>
                <a:latin typeface="微软雅黑" panose="020B0503020204020204" pitchFamily="34" charset="-122"/>
                <a:ea typeface="微软雅黑" panose="020B0503020204020204" pitchFamily="34" charset="-122"/>
              </a:rPr>
              <a:t>表单数据</a:t>
            </a:r>
            <a:r>
              <a:rPr lang="zh-CN" altLang="en-US" sz="2000">
                <a:solidFill>
                  <a:srgbClr val="595959"/>
                </a:solidFill>
                <a:latin typeface="微软雅黑" panose="020B0503020204020204" pitchFamily="34" charset="-122"/>
                <a:ea typeface="微软雅黑" panose="020B0503020204020204" pitchFamily="34" charset="-122"/>
              </a:rPr>
              <a:t>的</a:t>
            </a:r>
            <a:r>
              <a:rPr lang="zh-CN" altLang="en-US" sz="2000">
                <a:solidFill>
                  <a:srgbClr val="0075CC"/>
                </a:solidFill>
                <a:latin typeface="微软雅黑" panose="020B0503020204020204" pitchFamily="34" charset="-122"/>
                <a:ea typeface="微软雅黑" panose="020B0503020204020204" pitchFamily="34" charset="-122"/>
              </a:rPr>
              <a:t>正确性</a:t>
            </a:r>
            <a:r>
              <a:rPr lang="zh-CN" altLang="en-US" sz="2000">
                <a:solidFill>
                  <a:srgbClr val="595959"/>
                </a:solidFill>
                <a:latin typeface="微软雅黑" panose="020B0503020204020204" pitchFamily="34" charset="-122"/>
                <a:ea typeface="微软雅黑" panose="020B0503020204020204" pitchFamily="34" charset="-122"/>
              </a:rPr>
              <a:t>进行校验。表单数据的验证通常分为两种形式，分别是</a:t>
            </a:r>
            <a:r>
              <a:rPr lang="zh-CN" altLang="en-US" sz="2000">
                <a:solidFill>
                  <a:srgbClr val="0075CC"/>
                </a:solidFill>
                <a:latin typeface="微软雅黑" panose="020B0503020204020204" pitchFamily="34" charset="-122"/>
                <a:ea typeface="微软雅黑" panose="020B0503020204020204" pitchFamily="34" charset="-122"/>
              </a:rPr>
              <a:t>客户端验证</a:t>
            </a:r>
            <a:r>
              <a:rPr lang="zh-CN" altLang="en-US" sz="2000">
                <a:solidFill>
                  <a:srgbClr val="595959"/>
                </a:solidFill>
                <a:latin typeface="微软雅黑" panose="020B0503020204020204" pitchFamily="34" charset="-122"/>
                <a:ea typeface="微软雅黑" panose="020B0503020204020204" pitchFamily="34" charset="-122"/>
              </a:rPr>
              <a:t>和</a:t>
            </a:r>
            <a:r>
              <a:rPr lang="zh-CN" altLang="en-US" sz="2000">
                <a:solidFill>
                  <a:srgbClr val="0075CC"/>
                </a:solidFill>
                <a:latin typeface="微软雅黑" panose="020B0503020204020204" pitchFamily="34" charset="-122"/>
                <a:ea typeface="微软雅黑" panose="020B0503020204020204" pitchFamily="34" charset="-122"/>
              </a:rPr>
              <a:t>服务器端验证</a:t>
            </a:r>
            <a:r>
              <a:rPr lang="zh-CN" altLang="en-US" sz="2000">
                <a:solidFill>
                  <a:srgbClr val="595959"/>
                </a:solidFill>
                <a:latin typeface="微软雅黑" panose="020B0503020204020204" pitchFamily="34" charset="-122"/>
                <a:ea typeface="微软雅黑" panose="020B0503020204020204" pitchFamily="34" charset="-122"/>
              </a:rPr>
              <a:t>。</a:t>
            </a:r>
          </a:p>
        </p:txBody>
      </p:sp>
      <p:sp>
        <p:nvSpPr>
          <p:cNvPr id="2" name="矩形 1"/>
          <p:cNvSpPr/>
          <p:nvPr/>
        </p:nvSpPr>
        <p:spPr>
          <a:xfrm>
            <a:off x="1025135" y="2612008"/>
            <a:ext cx="10038623" cy="3323987"/>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2000">
                <a:solidFill>
                  <a:srgbClr val="0075CC"/>
                </a:solidFill>
                <a:latin typeface="微软雅黑" panose="020B0503020204020204" pitchFamily="34" charset="-122"/>
                <a:ea typeface="微软雅黑" panose="020B0503020204020204" pitchFamily="34" charset="-122"/>
              </a:rPr>
              <a:t>客户端验证</a:t>
            </a:r>
            <a:r>
              <a:rPr lang="zh-CN" altLang="en-US" sz="2000">
                <a:solidFill>
                  <a:srgbClr val="595959"/>
                </a:solidFill>
                <a:latin typeface="微软雅黑" panose="020B0503020204020204" pitchFamily="34" charset="-122"/>
                <a:ea typeface="微软雅黑" panose="020B0503020204020204" pitchFamily="34" charset="-122"/>
              </a:rPr>
              <a:t>是指客户端（比如浏览器）对用户提交的数据进行校验。客户端验证一般可以通过多种方式进行验证，包括使用</a:t>
            </a:r>
            <a:r>
              <a:rPr lang="en-US" altLang="zh-CN" sz="2000">
                <a:solidFill>
                  <a:srgbClr val="0075CC"/>
                </a:solidFill>
                <a:latin typeface="微软雅黑" panose="020B0503020204020204" pitchFamily="34" charset="-122"/>
                <a:ea typeface="微软雅黑" panose="020B0503020204020204" pitchFamily="34" charset="-122"/>
              </a:rPr>
              <a:t>HTML5</a:t>
            </a:r>
            <a:r>
              <a:rPr lang="zh-CN" altLang="en-US" sz="2000">
                <a:solidFill>
                  <a:srgbClr val="0075CC"/>
                </a:solidFill>
                <a:latin typeface="微软雅黑" panose="020B0503020204020204" pitchFamily="34" charset="-122"/>
                <a:ea typeface="微软雅黑" panose="020B0503020204020204" pitchFamily="34" charset="-122"/>
              </a:rPr>
              <a:t>内置的验证属性</a:t>
            </a:r>
            <a:r>
              <a:rPr lang="zh-CN" altLang="en-US" sz="2000">
                <a:solidFill>
                  <a:srgbClr val="595959"/>
                </a:solidFill>
                <a:latin typeface="微软雅黑" panose="020B0503020204020204" pitchFamily="34" charset="-122"/>
                <a:ea typeface="微软雅黑" panose="020B0503020204020204" pitchFamily="34" charset="-122"/>
              </a:rPr>
              <a:t>、</a:t>
            </a:r>
            <a:r>
              <a:rPr lang="en-US" altLang="zh-CN" sz="2000">
                <a:solidFill>
                  <a:srgbClr val="0075CC"/>
                </a:solidFill>
                <a:latin typeface="微软雅黑" panose="020B0503020204020204" pitchFamily="34" charset="-122"/>
                <a:ea typeface="微软雅黑" panose="020B0503020204020204" pitchFamily="34" charset="-122"/>
              </a:rPr>
              <a:t>JavaScript</a:t>
            </a:r>
            <a:r>
              <a:rPr lang="zh-CN" altLang="en-US" sz="2000">
                <a:solidFill>
                  <a:srgbClr val="0075CC"/>
                </a:solidFill>
                <a:latin typeface="微软雅黑" panose="020B0503020204020204" pitchFamily="34" charset="-122"/>
                <a:ea typeface="微软雅黑" panose="020B0503020204020204" pitchFamily="34" charset="-122"/>
              </a:rPr>
              <a:t>表单验证库</a:t>
            </a:r>
            <a:r>
              <a:rPr lang="zh-CN" altLang="en-US" sz="2000">
                <a:solidFill>
                  <a:srgbClr val="595959"/>
                </a:solidFill>
                <a:latin typeface="微软雅黑" panose="020B0503020204020204" pitchFamily="34" charset="-122"/>
                <a:ea typeface="微软雅黑" panose="020B0503020204020204" pitchFamily="34" charset="-122"/>
              </a:rPr>
              <a:t>等。客户端验证可以实时动态提示用户输入是否正确，只有用户输入正确后才会将表单数据发送给服务器。</a:t>
            </a:r>
          </a:p>
          <a:p>
            <a:pPr marL="285750" indent="-285750">
              <a:lnSpc>
                <a:spcPct val="150000"/>
              </a:lnSpc>
              <a:buFont typeface="Wingdings" panose="05000000000000000000" pitchFamily="2" charset="2"/>
              <a:buChar char="l"/>
            </a:pPr>
            <a:r>
              <a:rPr lang="zh-CN" altLang="en-US" sz="2000">
                <a:solidFill>
                  <a:srgbClr val="0075CC"/>
                </a:solidFill>
                <a:latin typeface="微软雅黑" panose="020B0503020204020204" pitchFamily="34" charset="-122"/>
                <a:ea typeface="微软雅黑" panose="020B0503020204020204" pitchFamily="34" charset="-122"/>
              </a:rPr>
              <a:t>服务器端验证</a:t>
            </a:r>
            <a:r>
              <a:rPr lang="zh-CN" altLang="en-US" sz="2000">
                <a:solidFill>
                  <a:srgbClr val="595959"/>
                </a:solidFill>
                <a:latin typeface="微软雅黑" panose="020B0503020204020204" pitchFamily="34" charset="-122"/>
                <a:ea typeface="微软雅黑" panose="020B0503020204020204" pitchFamily="34" charset="-122"/>
              </a:rPr>
              <a:t>是指用户把表单数据提交到服务器端，由</a:t>
            </a:r>
            <a:r>
              <a:rPr lang="zh-CN" altLang="en-US" sz="2000">
                <a:solidFill>
                  <a:srgbClr val="0075CC"/>
                </a:solidFill>
                <a:latin typeface="微软雅黑" panose="020B0503020204020204" pitchFamily="34" charset="-122"/>
                <a:ea typeface="微软雅黑" panose="020B0503020204020204" pitchFamily="34" charset="-122"/>
              </a:rPr>
              <a:t>服务器端对表单数据进行校验</a:t>
            </a:r>
            <a:r>
              <a:rPr lang="zh-CN" altLang="en-US" sz="2000">
                <a:solidFill>
                  <a:srgbClr val="595959"/>
                </a:solidFill>
                <a:latin typeface="微软雅黑" panose="020B0503020204020204" pitchFamily="34" charset="-122"/>
                <a:ea typeface="微软雅黑" panose="020B0503020204020204" pitchFamily="34" charset="-122"/>
              </a:rPr>
              <a:t>。在服务器端校验时，若出现错误，则会将错误信息加入到响应进行返回，待用户修改后再次提交表单数据，直至通过校验为止。</a:t>
            </a:r>
          </a:p>
        </p:txBody>
      </p:sp>
      <p:sp>
        <p:nvSpPr>
          <p:cNvPr id="10"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4.2.4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通过</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Flask-WTF</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验证表单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69266443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通过</a:t>
            </a:r>
            <a:r>
              <a:rPr lang="en-US" altLang="zh-CN" sz="4800" b="1">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Flask</a:t>
            </a:r>
            <a:r>
              <a:rPr lang="zh-CN" altLang="en-US" sz="4800" b="1">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处理表单</a:t>
            </a:r>
            <a:endParaRPr lang="zh-CN" altLang="en-US" sz="4800" b="1" dirty="0">
              <a:solidFill>
                <a:schemeClr val="accent1"/>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4</a:t>
            </a:r>
            <a:r>
              <a:rPr lang="en-US" altLang="en-GB" sz="6600" b="1">
                <a:solidFill>
                  <a:srgbClr val="FAFAFA"/>
                </a:solidFill>
                <a:latin typeface="微软雅黑" panose="020B0503020204020204" pitchFamily="34" charset="-122"/>
                <a:ea typeface="微软雅黑" panose="020B0503020204020204" pitchFamily="34" charset="-122"/>
                <a:cs typeface="+mn-ea"/>
                <a:sym typeface="+mn-lt"/>
              </a:rPr>
              <a:t>.1</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799062" y="2942356"/>
            <a:ext cx="6408712" cy="1338828"/>
          </a:xfrm>
          <a:prstGeom prst="rect">
            <a:avLst/>
          </a:prstGeom>
          <a:noFill/>
          <a:ln w="9525">
            <a:noFill/>
          </a:ln>
        </p:spPr>
        <p:txBody>
          <a:bodyPr wrap="square">
            <a:spAutoFit/>
          </a:bodyPr>
          <a:lstStyle/>
          <a:p>
            <a:pPr indent="0" fontAlgn="auto">
              <a:lnSpc>
                <a:spcPct val="150000"/>
              </a:lnSpc>
            </a:pPr>
            <a:r>
              <a:rPr lang="en-US" altLang="zh-CN" sz="1800">
                <a:solidFill>
                  <a:srgbClr val="595959"/>
                </a:solidFill>
                <a:latin typeface="微软雅黑" panose="020B0503020204020204" pitchFamily="34" charset="-122"/>
                <a:ea typeface="微软雅黑" panose="020B0503020204020204" pitchFamily="34" charset="-122"/>
              </a:rPr>
              <a:t>Flask-WTF</a:t>
            </a:r>
            <a:r>
              <a:rPr lang="zh-CN" altLang="en-US" sz="1800">
                <a:solidFill>
                  <a:srgbClr val="595959"/>
                </a:solidFill>
                <a:latin typeface="微软雅黑" panose="020B0503020204020204" pitchFamily="34" charset="-122"/>
                <a:ea typeface="微软雅黑" panose="020B0503020204020204" pitchFamily="34" charset="-122"/>
              </a:rPr>
              <a:t>的</a:t>
            </a:r>
            <a:r>
              <a:rPr lang="en-US" altLang="zh-CN" sz="1800">
                <a:solidFill>
                  <a:srgbClr val="0075CC"/>
                </a:solidFill>
                <a:latin typeface="微软雅黑" panose="020B0503020204020204" pitchFamily="34" charset="-122"/>
                <a:ea typeface="微软雅黑" panose="020B0503020204020204" pitchFamily="34" charset="-122"/>
              </a:rPr>
              <a:t>FlaskForm</a:t>
            </a:r>
            <a:r>
              <a:rPr lang="zh-CN" altLang="en-US" sz="1800">
                <a:solidFill>
                  <a:srgbClr val="0075CC"/>
                </a:solidFill>
                <a:latin typeface="微软雅黑" panose="020B0503020204020204" pitchFamily="34" charset="-122"/>
                <a:ea typeface="微软雅黑" panose="020B0503020204020204" pitchFamily="34" charset="-122"/>
              </a:rPr>
              <a:t>类</a:t>
            </a:r>
            <a:r>
              <a:rPr lang="zh-CN" altLang="en-US" sz="1800">
                <a:solidFill>
                  <a:srgbClr val="595959"/>
                </a:solidFill>
                <a:latin typeface="微软雅黑" panose="020B0503020204020204" pitchFamily="34" charset="-122"/>
                <a:ea typeface="微软雅黑" panose="020B0503020204020204" pitchFamily="34" charset="-122"/>
              </a:rPr>
              <a:t>中提供了用于</a:t>
            </a:r>
            <a:r>
              <a:rPr lang="zh-CN" altLang="en-US" sz="1800">
                <a:solidFill>
                  <a:srgbClr val="0075CC"/>
                </a:solidFill>
                <a:latin typeface="微软雅黑" panose="020B0503020204020204" pitchFamily="34" charset="-122"/>
                <a:ea typeface="微软雅黑" panose="020B0503020204020204" pitchFamily="34" charset="-122"/>
              </a:rPr>
              <a:t>验证表单数据</a:t>
            </a:r>
            <a:r>
              <a:rPr lang="zh-CN" altLang="en-US" sz="1800">
                <a:solidFill>
                  <a:srgbClr val="595959"/>
                </a:solidFill>
                <a:latin typeface="微软雅黑" panose="020B0503020204020204" pitchFamily="34" charset="-122"/>
                <a:ea typeface="微软雅黑" panose="020B0503020204020204" pitchFamily="34" charset="-122"/>
              </a:rPr>
              <a:t>的</a:t>
            </a:r>
            <a:r>
              <a:rPr lang="en-US" altLang="zh-CN" sz="1800">
                <a:solidFill>
                  <a:srgbClr val="0075CC"/>
                </a:solidFill>
                <a:latin typeface="微软雅黑" panose="020B0503020204020204" pitchFamily="34" charset="-122"/>
                <a:ea typeface="微软雅黑" panose="020B0503020204020204" pitchFamily="34" charset="-122"/>
              </a:rPr>
              <a:t>validate_on_submit()</a:t>
            </a:r>
            <a:r>
              <a:rPr lang="zh-CN" altLang="en-US" sz="1800">
                <a:solidFill>
                  <a:srgbClr val="0075CC"/>
                </a:solidFill>
                <a:latin typeface="微软雅黑" panose="020B0503020204020204" pitchFamily="34" charset="-122"/>
                <a:ea typeface="微软雅黑" panose="020B0503020204020204" pitchFamily="34" charset="-122"/>
              </a:rPr>
              <a:t>方法</a:t>
            </a:r>
            <a:r>
              <a:rPr lang="zh-CN" altLang="en-US" sz="1800">
                <a:solidFill>
                  <a:srgbClr val="595959"/>
                </a:solidFill>
                <a:latin typeface="微软雅黑" panose="020B0503020204020204" pitchFamily="34" charset="-122"/>
                <a:ea typeface="微软雅黑" panose="020B0503020204020204" pitchFamily="34" charset="-122"/>
              </a:rPr>
              <a:t>，该方法内部会调用</a:t>
            </a:r>
            <a:r>
              <a:rPr lang="zh-CN" altLang="en-US" sz="1800">
                <a:solidFill>
                  <a:srgbClr val="0075CC"/>
                </a:solidFill>
                <a:latin typeface="微软雅黑" panose="020B0503020204020204" pitchFamily="34" charset="-122"/>
                <a:ea typeface="微软雅黑" panose="020B0503020204020204" pitchFamily="34" charset="-122"/>
              </a:rPr>
              <a:t>表单验证器</a:t>
            </a:r>
            <a:r>
              <a:rPr lang="zh-CN" altLang="en-US" sz="1800">
                <a:solidFill>
                  <a:srgbClr val="595959"/>
                </a:solidFill>
                <a:latin typeface="微软雅黑" panose="020B0503020204020204" pitchFamily="34" charset="-122"/>
                <a:ea typeface="微软雅黑" panose="020B0503020204020204" pitchFamily="34" charset="-122"/>
              </a:rPr>
              <a:t>对</a:t>
            </a:r>
            <a:r>
              <a:rPr lang="zh-CN" altLang="en-US" sz="1800">
                <a:solidFill>
                  <a:srgbClr val="0075CC"/>
                </a:solidFill>
                <a:latin typeface="微软雅黑" panose="020B0503020204020204" pitchFamily="34" charset="-122"/>
                <a:ea typeface="微软雅黑" panose="020B0503020204020204" pitchFamily="34" charset="-122"/>
              </a:rPr>
              <a:t>表单数据</a:t>
            </a:r>
            <a:r>
              <a:rPr lang="zh-CN" altLang="en-US" sz="1800">
                <a:solidFill>
                  <a:srgbClr val="595959"/>
                </a:solidFill>
                <a:latin typeface="微软雅黑" panose="020B0503020204020204" pitchFamily="34" charset="-122"/>
                <a:ea typeface="微软雅黑" panose="020B0503020204020204" pitchFamily="34" charset="-122"/>
              </a:rPr>
              <a:t>进行</a:t>
            </a:r>
            <a:r>
              <a:rPr lang="zh-CN" altLang="en-US" sz="1800">
                <a:solidFill>
                  <a:srgbClr val="0075CC"/>
                </a:solidFill>
                <a:latin typeface="微软雅黑" panose="020B0503020204020204" pitchFamily="34" charset="-122"/>
                <a:ea typeface="微软雅黑" panose="020B0503020204020204" pitchFamily="34" charset="-122"/>
              </a:rPr>
              <a:t>验证</a:t>
            </a:r>
            <a:r>
              <a:rPr lang="zh-CN" altLang="en-US" sz="1800">
                <a:solidFill>
                  <a:srgbClr val="595959"/>
                </a:solidFill>
                <a:latin typeface="微软雅黑" panose="020B0503020204020204" pitchFamily="34" charset="-122"/>
                <a:ea typeface="微软雅黑" panose="020B0503020204020204" pitchFamily="34" charset="-122"/>
              </a:rPr>
              <a:t>。</a:t>
            </a:r>
          </a:p>
        </p:txBody>
      </p:sp>
      <p:sp>
        <p:nvSpPr>
          <p:cNvPr id="10"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4.2.4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通过</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Flask-WTF</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验证表单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5" name="图片 4"/>
          <p:cNvPicPr>
            <a:picLocks noChangeAspect="1"/>
          </p:cNvPicPr>
          <p:nvPr/>
        </p:nvPicPr>
        <p:blipFill>
          <a:blip r:embed="rId3"/>
          <a:stretch>
            <a:fillRect/>
          </a:stretch>
        </p:blipFill>
        <p:spPr>
          <a:xfrm>
            <a:off x="1025135" y="1879370"/>
            <a:ext cx="3168352" cy="3415879"/>
          </a:xfrm>
          <a:prstGeom prst="rect">
            <a:avLst/>
          </a:prstGeom>
        </p:spPr>
      </p:pic>
    </p:spTree>
    <p:extLst>
      <p:ext uri="{BB962C8B-B14F-4D97-AF65-F5344CB8AC3E}">
        <p14:creationId xmlns:p14="http://schemas.microsoft.com/office/powerpoint/2010/main" val="22669869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871070" y="1927852"/>
            <a:ext cx="6408712" cy="3416320"/>
          </a:xfrm>
          <a:prstGeom prst="rect">
            <a:avLst/>
          </a:prstGeom>
          <a:noFill/>
          <a:ln w="9525">
            <a:noFill/>
          </a:ln>
        </p:spPr>
        <p:txBody>
          <a:bodyPr wrap="square">
            <a:spAutoFit/>
          </a:bodyPr>
          <a:lstStyle/>
          <a:p>
            <a:pPr indent="0" fontAlgn="auto">
              <a:lnSpc>
                <a:spcPct val="150000"/>
              </a:lnSpc>
            </a:pPr>
            <a:r>
              <a:rPr lang="en-US" altLang="zh-CN" sz="1800">
                <a:solidFill>
                  <a:srgbClr val="0075CC"/>
                </a:solidFill>
                <a:latin typeface="微软雅黑" panose="020B0503020204020204" pitchFamily="34" charset="-122"/>
                <a:ea typeface="微软雅黑" panose="020B0503020204020204" pitchFamily="34" charset="-122"/>
              </a:rPr>
              <a:t>validate_on_submit()</a:t>
            </a:r>
            <a:r>
              <a:rPr lang="zh-CN" altLang="en-US" sz="1800">
                <a:solidFill>
                  <a:srgbClr val="0075CC"/>
                </a:solidFill>
                <a:latin typeface="微软雅黑" panose="020B0503020204020204" pitchFamily="34" charset="-122"/>
                <a:ea typeface="微软雅黑" panose="020B0503020204020204" pitchFamily="34" charset="-122"/>
              </a:rPr>
              <a:t>方法</a:t>
            </a:r>
            <a:r>
              <a:rPr lang="zh-CN" altLang="en-US" sz="1800">
                <a:solidFill>
                  <a:srgbClr val="595959"/>
                </a:solidFill>
                <a:latin typeface="微软雅黑" panose="020B0503020204020204" pitchFamily="34" charset="-122"/>
                <a:ea typeface="微软雅黑" panose="020B0503020204020204" pitchFamily="34" charset="-122"/>
              </a:rPr>
              <a:t>的返回值是一个布尔值，若返回值为</a:t>
            </a:r>
            <a:r>
              <a:rPr lang="en-US" altLang="zh-CN" sz="1800">
                <a:solidFill>
                  <a:srgbClr val="595959"/>
                </a:solidFill>
                <a:latin typeface="微软雅黑" panose="020B0503020204020204" pitchFamily="34" charset="-122"/>
                <a:ea typeface="微软雅黑" panose="020B0503020204020204" pitchFamily="34" charset="-122"/>
              </a:rPr>
              <a:t>True</a:t>
            </a:r>
            <a:r>
              <a:rPr lang="zh-CN" altLang="en-US" sz="1800">
                <a:solidFill>
                  <a:srgbClr val="595959"/>
                </a:solidFill>
                <a:latin typeface="微软雅黑" panose="020B0503020204020204" pitchFamily="34" charset="-122"/>
                <a:ea typeface="微软雅黑" panose="020B0503020204020204" pitchFamily="34" charset="-122"/>
              </a:rPr>
              <a:t>，则表示用户提交的</a:t>
            </a:r>
            <a:r>
              <a:rPr lang="zh-CN" altLang="en-US" sz="1800">
                <a:solidFill>
                  <a:srgbClr val="0075CC"/>
                </a:solidFill>
                <a:latin typeface="微软雅黑" panose="020B0503020204020204" pitchFamily="34" charset="-122"/>
                <a:ea typeface="微软雅黑" panose="020B0503020204020204" pitchFamily="34" charset="-122"/>
              </a:rPr>
              <a:t>表单数据</a:t>
            </a:r>
            <a:r>
              <a:rPr lang="zh-CN" altLang="en-US" sz="1800">
                <a:solidFill>
                  <a:srgbClr val="595959"/>
                </a:solidFill>
                <a:latin typeface="微软雅黑" panose="020B0503020204020204" pitchFamily="34" charset="-122"/>
                <a:ea typeface="微软雅黑" panose="020B0503020204020204" pitchFamily="34" charset="-122"/>
              </a:rPr>
              <a:t>符合</a:t>
            </a:r>
            <a:r>
              <a:rPr lang="zh-CN" altLang="en-US" sz="1800">
                <a:solidFill>
                  <a:srgbClr val="0075CC"/>
                </a:solidFill>
                <a:latin typeface="微软雅黑" panose="020B0503020204020204" pitchFamily="34" charset="-122"/>
                <a:ea typeface="微软雅黑" panose="020B0503020204020204" pitchFamily="34" charset="-122"/>
              </a:rPr>
              <a:t>验证器定义</a:t>
            </a:r>
            <a:r>
              <a:rPr lang="zh-CN" altLang="en-US" sz="1800">
                <a:solidFill>
                  <a:srgbClr val="595959"/>
                </a:solidFill>
                <a:latin typeface="微软雅黑" panose="020B0503020204020204" pitchFamily="34" charset="-122"/>
                <a:ea typeface="微软雅黑" panose="020B0503020204020204" pitchFamily="34" charset="-122"/>
              </a:rPr>
              <a:t>的规则，说明</a:t>
            </a:r>
            <a:r>
              <a:rPr lang="zh-CN" altLang="en-US" sz="1800">
                <a:solidFill>
                  <a:srgbClr val="0075CC"/>
                </a:solidFill>
                <a:latin typeface="微软雅黑" panose="020B0503020204020204" pitchFamily="34" charset="-122"/>
                <a:ea typeface="微软雅黑" panose="020B0503020204020204" pitchFamily="34" charset="-122"/>
              </a:rPr>
              <a:t>通过验证</a:t>
            </a:r>
            <a:r>
              <a:rPr lang="zh-CN" altLang="en-US" sz="1800">
                <a:solidFill>
                  <a:srgbClr val="595959"/>
                </a:solidFill>
                <a:latin typeface="微软雅黑" panose="020B0503020204020204" pitchFamily="34" charset="-122"/>
                <a:ea typeface="微软雅黑" panose="020B0503020204020204" pitchFamily="34" charset="-122"/>
              </a:rPr>
              <a:t>；若返回值为</a:t>
            </a:r>
            <a:r>
              <a:rPr lang="en-US" altLang="zh-CN" sz="1800">
                <a:solidFill>
                  <a:srgbClr val="595959"/>
                </a:solidFill>
                <a:latin typeface="微软雅黑" panose="020B0503020204020204" pitchFamily="34" charset="-122"/>
                <a:ea typeface="微软雅黑" panose="020B0503020204020204" pitchFamily="34" charset="-122"/>
              </a:rPr>
              <a:t>False</a:t>
            </a:r>
            <a:r>
              <a:rPr lang="zh-CN" altLang="en-US" sz="1800">
                <a:solidFill>
                  <a:srgbClr val="595959"/>
                </a:solidFill>
                <a:latin typeface="微软雅黑" panose="020B0503020204020204" pitchFamily="34" charset="-122"/>
                <a:ea typeface="微软雅黑" panose="020B0503020204020204" pitchFamily="34" charset="-122"/>
              </a:rPr>
              <a:t>，则用户提交的</a:t>
            </a:r>
            <a:r>
              <a:rPr lang="zh-CN" altLang="en-US" sz="1800">
                <a:solidFill>
                  <a:srgbClr val="0075CC"/>
                </a:solidFill>
                <a:latin typeface="微软雅黑" panose="020B0503020204020204" pitchFamily="34" charset="-122"/>
                <a:ea typeface="微软雅黑" panose="020B0503020204020204" pitchFamily="34" charset="-122"/>
              </a:rPr>
              <a:t>表单数据不符合验证器定义</a:t>
            </a:r>
            <a:r>
              <a:rPr lang="zh-CN" altLang="en-US" sz="1800">
                <a:solidFill>
                  <a:srgbClr val="595959"/>
                </a:solidFill>
                <a:latin typeface="微软雅黑" panose="020B0503020204020204" pitchFamily="34" charset="-122"/>
                <a:ea typeface="微软雅黑" panose="020B0503020204020204" pitchFamily="34" charset="-122"/>
              </a:rPr>
              <a:t>的规则，说明</a:t>
            </a:r>
            <a:r>
              <a:rPr lang="zh-CN" altLang="en-US" sz="1800">
                <a:solidFill>
                  <a:srgbClr val="0075CC"/>
                </a:solidFill>
                <a:latin typeface="微软雅黑" panose="020B0503020204020204" pitchFamily="34" charset="-122"/>
                <a:ea typeface="微软雅黑" panose="020B0503020204020204" pitchFamily="34" charset="-122"/>
              </a:rPr>
              <a:t>未通过验证</a:t>
            </a:r>
            <a:r>
              <a:rPr lang="zh-CN" altLang="en-US" sz="1800">
                <a:solidFill>
                  <a:srgbClr val="595959"/>
                </a:solidFill>
                <a:latin typeface="微软雅黑" panose="020B0503020204020204" pitchFamily="34" charset="-122"/>
                <a:ea typeface="微软雅黑" panose="020B0503020204020204" pitchFamily="34" charset="-122"/>
              </a:rPr>
              <a:t>。</a:t>
            </a:r>
          </a:p>
          <a:p>
            <a:pPr indent="0"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rPr>
              <a:t>针对未通过验证的情况，</a:t>
            </a:r>
            <a:r>
              <a:rPr lang="en-US" altLang="zh-CN" sz="1800">
                <a:solidFill>
                  <a:srgbClr val="0075CC"/>
                </a:solidFill>
                <a:latin typeface="微软雅黑" panose="020B0503020204020204" pitchFamily="34" charset="-122"/>
                <a:ea typeface="微软雅黑" panose="020B0503020204020204" pitchFamily="34" charset="-122"/>
              </a:rPr>
              <a:t>FlaskForm</a:t>
            </a:r>
            <a:r>
              <a:rPr lang="zh-CN" altLang="en-US" sz="1800">
                <a:solidFill>
                  <a:srgbClr val="595959"/>
                </a:solidFill>
                <a:latin typeface="微软雅黑" panose="020B0503020204020204" pitchFamily="34" charset="-122"/>
                <a:ea typeface="微软雅黑" panose="020B0503020204020204" pitchFamily="34" charset="-122"/>
              </a:rPr>
              <a:t>会将错误消息添加到表单类的</a:t>
            </a:r>
            <a:r>
              <a:rPr lang="en-US" altLang="zh-CN" sz="1800">
                <a:solidFill>
                  <a:srgbClr val="595959"/>
                </a:solidFill>
                <a:latin typeface="微软雅黑" panose="020B0503020204020204" pitchFamily="34" charset="-122"/>
                <a:ea typeface="微软雅黑" panose="020B0503020204020204" pitchFamily="34" charset="-122"/>
              </a:rPr>
              <a:t>errors</a:t>
            </a:r>
            <a:r>
              <a:rPr lang="zh-CN" altLang="en-US" sz="1800">
                <a:solidFill>
                  <a:srgbClr val="595959"/>
                </a:solidFill>
                <a:latin typeface="微软雅黑" panose="020B0503020204020204" pitchFamily="34" charset="-122"/>
                <a:ea typeface="微软雅黑" panose="020B0503020204020204" pitchFamily="34" charset="-122"/>
              </a:rPr>
              <a:t>属性中，</a:t>
            </a:r>
            <a:r>
              <a:rPr lang="en-US" altLang="zh-CN" sz="1800">
                <a:solidFill>
                  <a:srgbClr val="595959"/>
                </a:solidFill>
                <a:latin typeface="微软雅黑" panose="020B0503020204020204" pitchFamily="34" charset="-122"/>
                <a:ea typeface="微软雅黑" panose="020B0503020204020204" pitchFamily="34" charset="-122"/>
              </a:rPr>
              <a:t>errors</a:t>
            </a:r>
            <a:r>
              <a:rPr lang="zh-CN" altLang="en-US" sz="1800">
                <a:solidFill>
                  <a:srgbClr val="595959"/>
                </a:solidFill>
                <a:latin typeface="微软雅黑" panose="020B0503020204020204" pitchFamily="34" charset="-122"/>
                <a:ea typeface="微软雅黑" panose="020B0503020204020204" pitchFamily="34" charset="-122"/>
              </a:rPr>
              <a:t>属性的值是一个匹配表单字段类属性到错误信息列表的字典。若需要获取具体的错误信息列表，则可以在模板文件中通过“</a:t>
            </a:r>
            <a:r>
              <a:rPr lang="en-US" altLang="zh-CN" sz="1800">
                <a:solidFill>
                  <a:srgbClr val="0075CC"/>
                </a:solidFill>
                <a:latin typeface="微软雅黑" panose="020B0503020204020204" pitchFamily="34" charset="-122"/>
                <a:ea typeface="微软雅黑" panose="020B0503020204020204" pitchFamily="34" charset="-122"/>
              </a:rPr>
              <a:t>form.</a:t>
            </a:r>
            <a:r>
              <a:rPr lang="zh-CN" altLang="en-US" sz="1800">
                <a:solidFill>
                  <a:srgbClr val="0075CC"/>
                </a:solidFill>
                <a:latin typeface="微软雅黑" panose="020B0503020204020204" pitchFamily="34" charset="-122"/>
                <a:ea typeface="微软雅黑" panose="020B0503020204020204" pitchFamily="34" charset="-122"/>
              </a:rPr>
              <a:t>字段名</a:t>
            </a:r>
            <a:r>
              <a:rPr lang="en-US" altLang="zh-CN" sz="1800">
                <a:solidFill>
                  <a:srgbClr val="0075CC"/>
                </a:solidFill>
                <a:latin typeface="微软雅黑" panose="020B0503020204020204" pitchFamily="34" charset="-122"/>
                <a:ea typeface="微软雅黑" panose="020B0503020204020204" pitchFamily="34" charset="-122"/>
              </a:rPr>
              <a:t>. errors</a:t>
            </a:r>
            <a:r>
              <a:rPr lang="en-US" altLang="zh-CN" sz="1800">
                <a:solidFill>
                  <a:srgbClr val="595959"/>
                </a:solidFill>
                <a:latin typeface="微软雅黑" panose="020B0503020204020204" pitchFamily="34" charset="-122"/>
                <a:ea typeface="微软雅黑" panose="020B0503020204020204" pitchFamily="34" charset="-122"/>
              </a:rPr>
              <a:t>”</a:t>
            </a:r>
            <a:r>
              <a:rPr lang="zh-CN" altLang="en-US" sz="1800">
                <a:solidFill>
                  <a:srgbClr val="595959"/>
                </a:solidFill>
                <a:latin typeface="微软雅黑" panose="020B0503020204020204" pitchFamily="34" charset="-122"/>
                <a:ea typeface="微软雅黑" panose="020B0503020204020204" pitchFamily="34" charset="-122"/>
              </a:rPr>
              <a:t>进行获取。</a:t>
            </a:r>
          </a:p>
        </p:txBody>
      </p:sp>
      <p:sp>
        <p:nvSpPr>
          <p:cNvPr id="10"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4.2.4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通过</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Flask-WTF</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验证表单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5" name="图片 4"/>
          <p:cNvPicPr>
            <a:picLocks noChangeAspect="1"/>
          </p:cNvPicPr>
          <p:nvPr/>
        </p:nvPicPr>
        <p:blipFill>
          <a:blip r:embed="rId3"/>
          <a:stretch>
            <a:fillRect/>
          </a:stretch>
        </p:blipFill>
        <p:spPr>
          <a:xfrm>
            <a:off x="1025135" y="1879370"/>
            <a:ext cx="3168352" cy="3415879"/>
          </a:xfrm>
          <a:prstGeom prst="rect">
            <a:avLst/>
          </a:prstGeom>
        </p:spPr>
      </p:pic>
    </p:spTree>
    <p:extLst>
      <p:ext uri="{BB962C8B-B14F-4D97-AF65-F5344CB8AC3E}">
        <p14:creationId xmlns:p14="http://schemas.microsoft.com/office/powerpoint/2010/main" val="270712983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5159102" y="2493690"/>
            <a:ext cx="6002420" cy="1754326"/>
          </a:xfrm>
          <a:prstGeom prst="rect">
            <a:avLst/>
          </a:prstGeom>
          <a:noFill/>
          <a:ln w="9525">
            <a:noFill/>
          </a:ln>
        </p:spPr>
        <p:txBody>
          <a:bodyPr wrap="square">
            <a:spAutoFit/>
          </a:bodyPr>
          <a:lstStyle/>
          <a:p>
            <a:pPr indent="0"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rPr>
              <a:t>通过一个案例分步骤演示如何通过</a:t>
            </a:r>
            <a:r>
              <a:rPr lang="en-US" altLang="zh-CN" sz="1800">
                <a:solidFill>
                  <a:srgbClr val="595959"/>
                </a:solidFill>
                <a:latin typeface="微软雅黑" panose="020B0503020204020204" pitchFamily="34" charset="-122"/>
                <a:ea typeface="微软雅黑" panose="020B0503020204020204" pitchFamily="34" charset="-122"/>
              </a:rPr>
              <a:t>Flask-WTF</a:t>
            </a:r>
            <a:r>
              <a:rPr lang="zh-CN" altLang="en-US" sz="1800">
                <a:solidFill>
                  <a:srgbClr val="595959"/>
                </a:solidFill>
                <a:latin typeface="微软雅黑" panose="020B0503020204020204" pitchFamily="34" charset="-122"/>
                <a:ea typeface="微软雅黑" panose="020B0503020204020204" pitchFamily="34" charset="-122"/>
              </a:rPr>
              <a:t>实现表单数据验证的功能，具体步骤如下。</a:t>
            </a:r>
          </a:p>
          <a:p>
            <a:pPr indent="0"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rPr>
              <a:t>（</a:t>
            </a:r>
            <a:r>
              <a:rPr lang="en-US" altLang="zh-CN" sz="1800">
                <a:solidFill>
                  <a:srgbClr val="595959"/>
                </a:solidFill>
                <a:latin typeface="微软雅黑" panose="020B0503020204020204" pitchFamily="34" charset="-122"/>
                <a:ea typeface="微软雅黑" panose="020B0503020204020204" pitchFamily="34" charset="-122"/>
              </a:rPr>
              <a:t>1</a:t>
            </a:r>
            <a:r>
              <a:rPr lang="zh-CN" altLang="en-US" sz="1800">
                <a:solidFill>
                  <a:srgbClr val="595959"/>
                </a:solidFill>
                <a:latin typeface="微软雅黑" panose="020B0503020204020204" pitchFamily="34" charset="-122"/>
                <a:ea typeface="微软雅黑" panose="020B0503020204020204" pitchFamily="34" charset="-122"/>
              </a:rPr>
              <a:t>）在</a:t>
            </a:r>
            <a:r>
              <a:rPr lang="en-US" altLang="zh-CN" sz="1800">
                <a:solidFill>
                  <a:srgbClr val="595959"/>
                </a:solidFill>
                <a:latin typeface="微软雅黑" panose="020B0503020204020204" pitchFamily="34" charset="-122"/>
                <a:ea typeface="微软雅黑" panose="020B0503020204020204" pitchFamily="34" charset="-122"/>
              </a:rPr>
              <a:t>Chapter04</a:t>
            </a:r>
            <a:r>
              <a:rPr lang="zh-CN" altLang="en-US" sz="1800">
                <a:solidFill>
                  <a:srgbClr val="595959"/>
                </a:solidFill>
                <a:latin typeface="微软雅黑" panose="020B0503020204020204" pitchFamily="34" charset="-122"/>
                <a:ea typeface="微软雅黑" panose="020B0503020204020204" pitchFamily="34" charset="-122"/>
              </a:rPr>
              <a:t>项目的</a:t>
            </a:r>
            <a:r>
              <a:rPr lang="en-US" altLang="zh-CN" sz="1800">
                <a:solidFill>
                  <a:srgbClr val="595959"/>
                </a:solidFill>
                <a:latin typeface="微软雅黑" panose="020B0503020204020204" pitchFamily="34" charset="-122"/>
                <a:ea typeface="微软雅黑" panose="020B0503020204020204" pitchFamily="34" charset="-122"/>
              </a:rPr>
              <a:t>app.py</a:t>
            </a:r>
            <a:r>
              <a:rPr lang="zh-CN" altLang="en-US" sz="1800">
                <a:solidFill>
                  <a:srgbClr val="595959"/>
                </a:solidFill>
                <a:latin typeface="微软雅黑" panose="020B0503020204020204" pitchFamily="34" charset="-122"/>
                <a:ea typeface="微软雅黑" panose="020B0503020204020204" pitchFamily="34" charset="-122"/>
              </a:rPr>
              <a:t>文件中，</a:t>
            </a:r>
            <a:r>
              <a:rPr lang="zh-CN" altLang="en-US" sz="1800">
                <a:solidFill>
                  <a:srgbClr val="0075CC"/>
                </a:solidFill>
                <a:latin typeface="微软雅黑" panose="020B0503020204020204" pitchFamily="34" charset="-122"/>
                <a:ea typeface="微软雅黑" panose="020B0503020204020204" pitchFamily="34" charset="-122"/>
              </a:rPr>
              <a:t>使用</a:t>
            </a:r>
            <a:r>
              <a:rPr lang="en-US" altLang="zh-CN" sz="1800">
                <a:solidFill>
                  <a:srgbClr val="0075CC"/>
                </a:solidFill>
                <a:latin typeface="微软雅黑" panose="020B0503020204020204" pitchFamily="34" charset="-122"/>
                <a:ea typeface="微软雅黑" panose="020B0503020204020204" pitchFamily="34" charset="-122"/>
              </a:rPr>
              <a:t>Flask-WTF</a:t>
            </a:r>
            <a:r>
              <a:rPr lang="zh-CN" altLang="en-US" sz="1800">
                <a:solidFill>
                  <a:srgbClr val="0075CC"/>
                </a:solidFill>
                <a:latin typeface="微软雅黑" panose="020B0503020204020204" pitchFamily="34" charset="-122"/>
                <a:ea typeface="微软雅黑" panose="020B0503020204020204" pitchFamily="34" charset="-122"/>
              </a:rPr>
              <a:t>扩展包</a:t>
            </a:r>
            <a:r>
              <a:rPr lang="zh-CN" altLang="en-US" sz="1800">
                <a:solidFill>
                  <a:srgbClr val="595959"/>
                </a:solidFill>
                <a:latin typeface="微软雅黑" panose="020B0503020204020204" pitchFamily="34" charset="-122"/>
                <a:ea typeface="微软雅黑" panose="020B0503020204020204" pitchFamily="34" charset="-122"/>
              </a:rPr>
              <a:t>创建表单，具体代码如下所示。</a:t>
            </a:r>
          </a:p>
        </p:txBody>
      </p:sp>
      <p:sp>
        <p:nvSpPr>
          <p:cNvPr id="10"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4.2.4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通过</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Flask-WTF</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验证表单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7" name="图片 6"/>
          <p:cNvPicPr>
            <a:picLocks noChangeAspect="1"/>
          </p:cNvPicPr>
          <p:nvPr/>
        </p:nvPicPr>
        <p:blipFill>
          <a:blip r:embed="rId3"/>
          <a:stretch>
            <a:fillRect/>
          </a:stretch>
        </p:blipFill>
        <p:spPr>
          <a:xfrm>
            <a:off x="1025135" y="1879370"/>
            <a:ext cx="3168352" cy="3415879"/>
          </a:xfrm>
          <a:prstGeom prst="rect">
            <a:avLst/>
          </a:prstGeom>
        </p:spPr>
      </p:pic>
      <p:grpSp>
        <p:nvGrpSpPr>
          <p:cNvPr id="8" name="组合 18">
            <a:extLst>
              <a:ext uri="{FF2B5EF4-FFF2-40B4-BE49-F238E27FC236}">
                <a16:creationId xmlns:a16="http://schemas.microsoft.com/office/drawing/2014/main" id="{2B542E9E-0ADD-4266-A889-F99B1E170665}"/>
              </a:ext>
            </a:extLst>
          </p:cNvPr>
          <p:cNvGrpSpPr>
            <a:grpSpLocks/>
          </p:cNvGrpSpPr>
          <p:nvPr/>
        </p:nvGrpSpPr>
        <p:grpSpPr bwMode="auto">
          <a:xfrm>
            <a:off x="9052049" y="4907899"/>
            <a:ext cx="2119312" cy="387350"/>
            <a:chOff x="6356350" y="4705038"/>
            <a:chExt cx="2119842" cy="387349"/>
          </a:xfrm>
        </p:grpSpPr>
        <p:pic>
          <p:nvPicPr>
            <p:cNvPr id="9" name="Picture 13" descr="C:\Users\Administrator\Desktop\未标题-2.png">
              <a:hlinkClick r:id="rId4" action="ppaction://hlinkfile"/>
              <a:extLst>
                <a:ext uri="{FF2B5EF4-FFF2-40B4-BE49-F238E27FC236}">
                  <a16:creationId xmlns:a16="http://schemas.microsoft.com/office/drawing/2014/main" id="{CF11AB68-5109-43CA-8CA0-D4C44B47C93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91861" y="4705038"/>
              <a:ext cx="439629" cy="38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合 15">
              <a:extLst>
                <a:ext uri="{FF2B5EF4-FFF2-40B4-BE49-F238E27FC236}">
                  <a16:creationId xmlns:a16="http://schemas.microsoft.com/office/drawing/2014/main" id="{A1FD01AD-C5E9-456E-834F-A2CB394DB0B2}"/>
                </a:ext>
              </a:extLst>
            </p:cNvPr>
            <p:cNvGrpSpPr>
              <a:grpSpLocks/>
            </p:cNvGrpSpPr>
            <p:nvPr/>
          </p:nvGrpSpPr>
          <p:grpSpPr bwMode="auto">
            <a:xfrm>
              <a:off x="6356350" y="4728496"/>
              <a:ext cx="2119842" cy="344841"/>
              <a:chOff x="2225739" y="5060870"/>
              <a:chExt cx="2519033" cy="410818"/>
            </a:xfrm>
          </p:grpSpPr>
          <p:sp>
            <p:nvSpPr>
              <p:cNvPr id="12" name="矩形 10">
                <a:hlinkClick r:id="rId4" action="ppaction://hlinkfile"/>
                <a:extLst>
                  <a:ext uri="{FF2B5EF4-FFF2-40B4-BE49-F238E27FC236}">
                    <a16:creationId xmlns:a16="http://schemas.microsoft.com/office/drawing/2014/main" id="{B1CBE571-E438-4416-BDEA-CC990F755D8F}"/>
                  </a:ext>
                </a:extLst>
              </p:cNvPr>
              <p:cNvSpPr>
                <a:spLocks noChangeArrowheads="1"/>
              </p:cNvSpPr>
              <p:nvPr/>
            </p:nvSpPr>
            <p:spPr bwMode="auto">
              <a:xfrm>
                <a:off x="2519541" y="5060870"/>
                <a:ext cx="1640882" cy="36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500"/>
                  </a:spcBef>
                  <a:spcAft>
                    <a:spcPts val="500"/>
                  </a:spcAft>
                </a:pPr>
                <a:r>
                  <a:rPr lang="en-US" altLang="zh-CN" sz="1400" dirty="0">
                    <a:solidFill>
                      <a:srgbClr val="F0A000"/>
                    </a:solidFill>
                    <a:latin typeface="微软雅黑" panose="020B0503020204020204" pitchFamily="34" charset="-122"/>
                    <a:ea typeface="微软雅黑" panose="020B0503020204020204" pitchFamily="34" charset="-122"/>
                  </a:rPr>
                  <a:t>[</a:t>
                </a:r>
                <a:r>
                  <a:rPr lang="zh-CN" altLang="en-US" sz="1400" dirty="0">
                    <a:solidFill>
                      <a:srgbClr val="F0A000"/>
                    </a:solidFill>
                    <a:latin typeface="微软雅黑" panose="020B0503020204020204" pitchFamily="34" charset="-122"/>
                    <a:ea typeface="微软雅黑" panose="020B0503020204020204" pitchFamily="34" charset="-122"/>
                  </a:rPr>
                  <a:t>单击查看源码</a:t>
                </a:r>
                <a:r>
                  <a:rPr lang="en-US" altLang="zh-CN" sz="1400" dirty="0">
                    <a:solidFill>
                      <a:srgbClr val="F0A000"/>
                    </a:solidFill>
                    <a:latin typeface="微软雅黑" panose="020B0503020204020204" pitchFamily="34" charset="-122"/>
                    <a:ea typeface="微软雅黑" panose="020B0503020204020204" pitchFamily="34" charset="-122"/>
                  </a:rPr>
                  <a:t>]</a:t>
                </a:r>
                <a:endParaRPr lang="zh-CN" altLang="zh-CN" sz="1400" dirty="0">
                  <a:solidFill>
                    <a:srgbClr val="F0A000"/>
                  </a:solidFill>
                  <a:latin typeface="微软雅黑" panose="020B0503020204020204" pitchFamily="34" charset="-122"/>
                  <a:ea typeface="微软雅黑" panose="020B0503020204020204" pitchFamily="34" charset="-122"/>
                </a:endParaRPr>
              </a:p>
            </p:txBody>
          </p:sp>
          <p:sp>
            <p:nvSpPr>
              <p:cNvPr id="13" name="立方体 18">
                <a:hlinkClick r:id="rId4" action="ppaction://hlinkfile"/>
                <a:extLst>
                  <a:ext uri="{FF2B5EF4-FFF2-40B4-BE49-F238E27FC236}">
                    <a16:creationId xmlns:a16="http://schemas.microsoft.com/office/drawing/2014/main" id="{C33F890D-F13D-405F-9A24-A3658BB86EEE}"/>
                  </a:ext>
                </a:extLst>
              </p:cNvPr>
              <p:cNvSpPr>
                <a:spLocks noChangeArrowheads="1"/>
              </p:cNvSpPr>
              <p:nvPr/>
            </p:nvSpPr>
            <p:spPr bwMode="auto">
              <a:xfrm>
                <a:off x="2288817" y="5125857"/>
                <a:ext cx="270137" cy="270137"/>
              </a:xfrm>
              <a:prstGeom prst="cube">
                <a:avLst>
                  <a:gd name="adj" fmla="val 25000"/>
                </a:avLst>
              </a:prstGeom>
              <a:solidFill>
                <a:srgbClr val="F3B600"/>
              </a:solidFill>
              <a:ln w="19050"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4" name="半闭框 13">
                <a:hlinkClick r:id="rId4" action="ppaction://hlinkfile"/>
                <a:extLst>
                  <a:ext uri="{FF2B5EF4-FFF2-40B4-BE49-F238E27FC236}">
                    <a16:creationId xmlns:a16="http://schemas.microsoft.com/office/drawing/2014/main" id="{E6F3CD52-617A-4664-8373-F960729037F3}"/>
                  </a:ext>
                </a:extLst>
              </p:cNvPr>
              <p:cNvSpPr/>
              <p:nvPr/>
            </p:nvSpPr>
            <p:spPr bwMode="auto">
              <a:xfrm>
                <a:off x="2225739" y="5068858"/>
                <a:ext cx="107554" cy="136168"/>
              </a:xfrm>
              <a:prstGeom prst="halfFrame">
                <a:avLst/>
              </a:prstGeom>
              <a:solidFill>
                <a:srgbClr val="F3B600"/>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p>
            </p:txBody>
          </p:sp>
          <p:sp>
            <p:nvSpPr>
              <p:cNvPr id="15" name="半闭框 14">
                <a:hlinkClick r:id="rId4" action="ppaction://hlinkfile"/>
                <a:extLst>
                  <a:ext uri="{FF2B5EF4-FFF2-40B4-BE49-F238E27FC236}">
                    <a16:creationId xmlns:a16="http://schemas.microsoft.com/office/drawing/2014/main" id="{022753E3-35A9-4BC2-AC02-9DC93DA7C1D5}"/>
                  </a:ext>
                </a:extLst>
              </p:cNvPr>
              <p:cNvSpPr/>
              <p:nvPr/>
            </p:nvSpPr>
            <p:spPr bwMode="auto">
              <a:xfrm flipH="1" flipV="1">
                <a:off x="4637218" y="5337412"/>
                <a:ext cx="107554" cy="134276"/>
              </a:xfrm>
              <a:prstGeom prst="halfFrame">
                <a:avLst/>
              </a:prstGeom>
              <a:solidFill>
                <a:srgbClr val="F3B600"/>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p>
            </p:txBody>
          </p:sp>
          <p:cxnSp>
            <p:nvCxnSpPr>
              <p:cNvPr id="16" name="直接连接符 21">
                <a:hlinkClick r:id="rId4" action="ppaction://hlinkfile"/>
                <a:extLst>
                  <a:ext uri="{FF2B5EF4-FFF2-40B4-BE49-F238E27FC236}">
                    <a16:creationId xmlns:a16="http://schemas.microsoft.com/office/drawing/2014/main" id="{DB2CE2AE-7600-4ED4-842D-25685025E96B}"/>
                  </a:ext>
                </a:extLst>
              </p:cNvPr>
              <p:cNvCxnSpPr>
                <a:cxnSpLocks noChangeShapeType="1"/>
              </p:cNvCxnSpPr>
              <p:nvPr/>
            </p:nvCxnSpPr>
            <p:spPr bwMode="auto">
              <a:xfrm>
                <a:off x="2293497" y="5449202"/>
                <a:ext cx="1838075" cy="0"/>
              </a:xfrm>
              <a:prstGeom prst="line">
                <a:avLst/>
              </a:prstGeom>
              <a:noFill/>
              <a:ln w="19050" algn="ctr">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extLst>
      <p:ext uri="{BB962C8B-B14F-4D97-AF65-F5344CB8AC3E}">
        <p14:creationId xmlns:p14="http://schemas.microsoft.com/office/powerpoint/2010/main" val="127636300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10630" y="1269554"/>
            <a:ext cx="10945216" cy="507831"/>
          </a:xfrm>
          <a:prstGeom prst="rect">
            <a:avLst/>
          </a:prstGeom>
          <a:noFill/>
          <a:ln w="9525">
            <a:noFill/>
          </a:ln>
        </p:spPr>
        <p:txBody>
          <a:bodyPr wrap="square">
            <a:spAutoFit/>
          </a:bodyPr>
          <a:lstStyle/>
          <a:p>
            <a:pPr indent="0"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rPr>
              <a:t>（</a:t>
            </a:r>
            <a:r>
              <a:rPr lang="en-US" altLang="zh-CN" sz="1800">
                <a:solidFill>
                  <a:srgbClr val="595959"/>
                </a:solidFill>
                <a:latin typeface="微软雅黑" panose="020B0503020204020204" pitchFamily="34" charset="-122"/>
                <a:ea typeface="微软雅黑" panose="020B0503020204020204" pitchFamily="34" charset="-122"/>
              </a:rPr>
              <a:t>2</a:t>
            </a:r>
            <a:r>
              <a:rPr lang="zh-CN" altLang="en-US" sz="1800">
                <a:solidFill>
                  <a:srgbClr val="595959"/>
                </a:solidFill>
                <a:latin typeface="微软雅黑" panose="020B0503020204020204" pitchFamily="34" charset="-122"/>
                <a:ea typeface="微软雅黑" panose="020B0503020204020204" pitchFamily="34" charset="-122"/>
              </a:rPr>
              <a:t>）定义视图函数</a:t>
            </a:r>
            <a:r>
              <a:rPr lang="en-US" altLang="zh-CN" sz="1800">
                <a:solidFill>
                  <a:srgbClr val="595959"/>
                </a:solidFill>
                <a:latin typeface="微软雅黑" panose="020B0503020204020204" pitchFamily="34" charset="-122"/>
                <a:ea typeface="微软雅黑" panose="020B0503020204020204" pitchFamily="34" charset="-122"/>
              </a:rPr>
              <a:t>register()</a:t>
            </a:r>
            <a:r>
              <a:rPr lang="zh-CN" altLang="en-US" sz="1800">
                <a:solidFill>
                  <a:srgbClr val="595959"/>
                </a:solidFill>
                <a:latin typeface="微软雅黑" panose="020B0503020204020204" pitchFamily="34" charset="-122"/>
                <a:ea typeface="微软雅黑" panose="020B0503020204020204" pitchFamily="34" charset="-122"/>
              </a:rPr>
              <a:t>，对用户</a:t>
            </a:r>
            <a:r>
              <a:rPr lang="zh-CN" altLang="en-US" sz="1800">
                <a:solidFill>
                  <a:srgbClr val="0075CC"/>
                </a:solidFill>
                <a:latin typeface="微软雅黑" panose="020B0503020204020204" pitchFamily="34" charset="-122"/>
                <a:ea typeface="微软雅黑" panose="020B0503020204020204" pitchFamily="34" charset="-122"/>
              </a:rPr>
              <a:t>提交的表单数据进行验证</a:t>
            </a:r>
            <a:r>
              <a:rPr lang="zh-CN" altLang="en-US" sz="1800">
                <a:solidFill>
                  <a:srgbClr val="595959"/>
                </a:solidFill>
                <a:latin typeface="微软雅黑" panose="020B0503020204020204" pitchFamily="34" charset="-122"/>
                <a:ea typeface="微软雅黑" panose="020B0503020204020204" pitchFamily="34" charset="-122"/>
              </a:rPr>
              <a:t>。</a:t>
            </a:r>
          </a:p>
        </p:txBody>
      </p:sp>
      <p:sp>
        <p:nvSpPr>
          <p:cNvPr id="10"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4.2.4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通过</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Flask-WTF</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验证表单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矩形 16"/>
          <p:cNvSpPr/>
          <p:nvPr/>
        </p:nvSpPr>
        <p:spPr bwMode="auto">
          <a:xfrm>
            <a:off x="2422798" y="1989634"/>
            <a:ext cx="6624736" cy="40119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app = Flask(__name__)</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app.secret_key = '34sdfji9453#$@'</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@app.route('/register', methods=['GET', 'POST'])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def register():</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form = RegisterForm()</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if form.validate_on_submit():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return '</a:t>
            </a:r>
            <a:r>
              <a:rPr lang="zh-CN" altLang="en-US" sz="1600">
                <a:solidFill>
                  <a:srgbClr val="595959"/>
                </a:solidFill>
                <a:latin typeface="微软雅黑" panose="020B0503020204020204" pitchFamily="34" charset="-122"/>
                <a:ea typeface="微软雅黑" panose="020B0503020204020204" pitchFamily="34" charset="-122"/>
                <a:sym typeface="+mn-ea"/>
              </a:rPr>
              <a:t>注册成功！</a:t>
            </a:r>
            <a:r>
              <a:rPr lang="en-US" altLang="zh-CN" sz="1600">
                <a:solidFill>
                  <a:srgbClr val="595959"/>
                </a:solidFill>
                <a:latin typeface="微软雅黑" panose="020B0503020204020204" pitchFamily="34" charset="-122"/>
                <a:ea typeface="微软雅黑" panose="020B0503020204020204" pitchFamily="34" charset="-122"/>
                <a:sym typeface="+mn-ea"/>
              </a:rPr>
              <a: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return render_template('register_wtf.html', form=form)</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if __name__ == '__main__':</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app.run()</a:t>
            </a:r>
          </a:p>
        </p:txBody>
      </p:sp>
    </p:spTree>
    <p:extLst>
      <p:ext uri="{BB962C8B-B14F-4D97-AF65-F5344CB8AC3E}">
        <p14:creationId xmlns:p14="http://schemas.microsoft.com/office/powerpoint/2010/main" val="95256923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25134" y="1125538"/>
            <a:ext cx="10398663" cy="923330"/>
          </a:xfrm>
          <a:prstGeom prst="rect">
            <a:avLst/>
          </a:prstGeom>
          <a:noFill/>
          <a:ln w="9525">
            <a:noFill/>
          </a:ln>
        </p:spPr>
        <p:txBody>
          <a:bodyPr wrap="square">
            <a:spAutoFit/>
          </a:bodyPr>
          <a:lstStyle/>
          <a:p>
            <a:pPr indent="0"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rPr>
              <a:t>（</a:t>
            </a:r>
            <a:r>
              <a:rPr lang="en-US" altLang="zh-CN" sz="1800">
                <a:solidFill>
                  <a:srgbClr val="595959"/>
                </a:solidFill>
                <a:latin typeface="微软雅黑" panose="020B0503020204020204" pitchFamily="34" charset="-122"/>
                <a:ea typeface="微软雅黑" panose="020B0503020204020204" pitchFamily="34" charset="-122"/>
              </a:rPr>
              <a:t>4</a:t>
            </a:r>
            <a:r>
              <a:rPr lang="zh-CN" altLang="en-US" sz="1800">
                <a:solidFill>
                  <a:srgbClr val="595959"/>
                </a:solidFill>
                <a:latin typeface="微软雅黑" panose="020B0503020204020204" pitchFamily="34" charset="-122"/>
                <a:ea typeface="微软雅黑" panose="020B0503020204020204" pitchFamily="34" charset="-122"/>
              </a:rPr>
              <a:t>）重启开发服务器，通过浏览器访问</a:t>
            </a:r>
            <a:r>
              <a:rPr lang="en-US" altLang="zh-CN" sz="1800">
                <a:solidFill>
                  <a:srgbClr val="595959"/>
                </a:solidFill>
                <a:latin typeface="微软雅黑" panose="020B0503020204020204" pitchFamily="34" charset="-122"/>
                <a:ea typeface="微软雅黑" panose="020B0503020204020204" pitchFamily="34" charset="-122"/>
              </a:rPr>
              <a:t>http://127.0.0.1:5000/register</a:t>
            </a:r>
            <a:r>
              <a:rPr lang="zh-CN" altLang="en-US" sz="1800">
                <a:solidFill>
                  <a:srgbClr val="595959"/>
                </a:solidFill>
                <a:latin typeface="微软雅黑" panose="020B0503020204020204" pitchFamily="34" charset="-122"/>
                <a:ea typeface="微软雅黑" panose="020B0503020204020204" pitchFamily="34" charset="-122"/>
              </a:rPr>
              <a:t>后页面中展示了</a:t>
            </a:r>
            <a:r>
              <a:rPr lang="zh-CN" altLang="en-US" sz="1800">
                <a:solidFill>
                  <a:srgbClr val="0075CC"/>
                </a:solidFill>
                <a:latin typeface="微软雅黑" panose="020B0503020204020204" pitchFamily="34" charset="-122"/>
                <a:ea typeface="微软雅黑" panose="020B0503020204020204" pitchFamily="34" charset="-122"/>
              </a:rPr>
              <a:t>注册表单</a:t>
            </a:r>
            <a:r>
              <a:rPr lang="zh-CN" altLang="en-US" sz="1800">
                <a:solidFill>
                  <a:srgbClr val="595959"/>
                </a:solidFill>
                <a:latin typeface="微软雅黑" panose="020B0503020204020204" pitchFamily="34" charset="-122"/>
                <a:ea typeface="微软雅黑" panose="020B0503020204020204" pitchFamily="34" charset="-122"/>
              </a:rPr>
              <a:t>，在注册表单中不输入任何内容，单击“注册”按钮会在每个输入框后面</a:t>
            </a:r>
            <a:r>
              <a:rPr lang="zh-CN" altLang="en-US" sz="1800">
                <a:solidFill>
                  <a:srgbClr val="0075CC"/>
                </a:solidFill>
                <a:latin typeface="微软雅黑" panose="020B0503020204020204" pitchFamily="34" charset="-122"/>
                <a:ea typeface="微软雅黑" panose="020B0503020204020204" pitchFamily="34" charset="-122"/>
              </a:rPr>
              <a:t>提示错误信息</a:t>
            </a:r>
            <a:r>
              <a:rPr lang="zh-CN" altLang="en-US" sz="1800">
                <a:solidFill>
                  <a:srgbClr val="595959"/>
                </a:solidFill>
                <a:latin typeface="微软雅黑" panose="020B0503020204020204" pitchFamily="34" charset="-122"/>
                <a:ea typeface="微软雅黑" panose="020B0503020204020204" pitchFamily="34" charset="-122"/>
              </a:rPr>
              <a:t>。</a:t>
            </a:r>
          </a:p>
        </p:txBody>
      </p:sp>
      <p:sp>
        <p:nvSpPr>
          <p:cNvPr id="10" name="Title 1">
            <a:extLst>
              <a:ext uri="{FF2B5EF4-FFF2-40B4-BE49-F238E27FC236}">
                <a16:creationId xmlns:a16="http://schemas.microsoft.com/office/drawing/2014/main" id="{6F8969C3-CFD9-CC42-BCF3-54F0DCDACD0D}"/>
              </a:ext>
            </a:extLst>
          </p:cNvPr>
          <p:cNvSpPr txBox="1"/>
          <p:nvPr/>
        </p:nvSpPr>
        <p:spPr>
          <a:xfrm>
            <a:off x="1025135" y="314658"/>
            <a:ext cx="4468250"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4.2.4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通过</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Flask-WTF</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验证表单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14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267" y="2230221"/>
            <a:ext cx="5436243" cy="4026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588661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类视图</a:t>
            </a:r>
            <a:endParaRPr lang="zh-CN" altLang="en-US" sz="4800" b="1" dirty="0">
              <a:solidFill>
                <a:schemeClr val="accent1"/>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a:solidFill>
                  <a:srgbClr val="FAFAFA"/>
                </a:solidFill>
                <a:latin typeface="微软雅黑" panose="020B0503020204020204" pitchFamily="34" charset="-122"/>
                <a:ea typeface="微软雅黑" panose="020B0503020204020204" pitchFamily="34" charset="-122"/>
                <a:cs typeface="+mn-ea"/>
                <a:sym typeface="+mn-lt"/>
              </a:rPr>
              <a:t>4.3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889322298"/>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19900" y="1125538"/>
            <a:ext cx="10547913" cy="1477328"/>
          </a:xfrm>
          <a:prstGeom prst="rect">
            <a:avLst/>
          </a:prstGeom>
          <a:noFill/>
          <a:ln w="9525">
            <a:noFill/>
          </a:ln>
        </p:spPr>
        <p:txBody>
          <a:bodyPr wrap="square">
            <a:spAutoFit/>
          </a:bodyPr>
          <a:lstStyle/>
          <a:p>
            <a:pPr indent="0" fontAlgn="auto">
              <a:lnSpc>
                <a:spcPct val="150000"/>
              </a:lnSpc>
            </a:pPr>
            <a:r>
              <a:rPr lang="zh-CN" altLang="en-US" sz="2000">
                <a:solidFill>
                  <a:srgbClr val="595959"/>
                </a:solidFill>
                <a:latin typeface="微软雅黑" panose="020B0503020204020204" pitchFamily="34" charset="-122"/>
                <a:ea typeface="微软雅黑" panose="020B0503020204020204" pitchFamily="34" charset="-122"/>
              </a:rPr>
              <a:t>在</a:t>
            </a:r>
            <a:r>
              <a:rPr lang="en-US" altLang="zh-CN" sz="2000">
                <a:solidFill>
                  <a:srgbClr val="595959"/>
                </a:solidFill>
                <a:latin typeface="微软雅黑" panose="020B0503020204020204" pitchFamily="34" charset="-122"/>
                <a:ea typeface="微软雅黑" panose="020B0503020204020204" pitchFamily="34" charset="-122"/>
              </a:rPr>
              <a:t>Flask</a:t>
            </a:r>
            <a:r>
              <a:rPr lang="zh-CN" altLang="en-US" sz="2000">
                <a:solidFill>
                  <a:srgbClr val="595959"/>
                </a:solidFill>
                <a:latin typeface="微软雅黑" panose="020B0503020204020204" pitchFamily="34" charset="-122"/>
                <a:ea typeface="微软雅黑" panose="020B0503020204020204" pitchFamily="34" charset="-122"/>
              </a:rPr>
              <a:t>中，标准类视图是</a:t>
            </a:r>
            <a:r>
              <a:rPr lang="zh-CN" altLang="en-US" sz="2000">
                <a:solidFill>
                  <a:srgbClr val="0075CC"/>
                </a:solidFill>
                <a:latin typeface="微软雅黑" panose="020B0503020204020204" pitchFamily="34" charset="-122"/>
                <a:ea typeface="微软雅黑" panose="020B0503020204020204" pitchFamily="34" charset="-122"/>
              </a:rPr>
              <a:t>继承</a:t>
            </a:r>
            <a:r>
              <a:rPr lang="en-US" altLang="zh-CN" sz="2000">
                <a:solidFill>
                  <a:srgbClr val="0075CC"/>
                </a:solidFill>
                <a:latin typeface="微软雅黑" panose="020B0503020204020204" pitchFamily="34" charset="-122"/>
                <a:ea typeface="微软雅黑" panose="020B0503020204020204" pitchFamily="34" charset="-122"/>
              </a:rPr>
              <a:t>flask.views</a:t>
            </a:r>
            <a:r>
              <a:rPr lang="zh-CN" altLang="en-US" sz="2000">
                <a:solidFill>
                  <a:srgbClr val="0075CC"/>
                </a:solidFill>
                <a:latin typeface="微软雅黑" panose="020B0503020204020204" pitchFamily="34" charset="-122"/>
                <a:ea typeface="微软雅黑" panose="020B0503020204020204" pitchFamily="34" charset="-122"/>
              </a:rPr>
              <a:t>模块</a:t>
            </a:r>
            <a:r>
              <a:rPr lang="zh-CN" altLang="en-US" sz="2000">
                <a:solidFill>
                  <a:srgbClr val="595959"/>
                </a:solidFill>
                <a:latin typeface="微软雅黑" panose="020B0503020204020204" pitchFamily="34" charset="-122"/>
                <a:ea typeface="微软雅黑" panose="020B0503020204020204" pitchFamily="34" charset="-122"/>
              </a:rPr>
              <a:t>中基类</a:t>
            </a:r>
            <a:r>
              <a:rPr lang="en-US" altLang="zh-CN" sz="2000">
                <a:solidFill>
                  <a:srgbClr val="0075CC"/>
                </a:solidFill>
                <a:latin typeface="微软雅黑" panose="020B0503020204020204" pitchFamily="34" charset="-122"/>
                <a:ea typeface="微软雅黑" panose="020B0503020204020204" pitchFamily="34" charset="-122"/>
              </a:rPr>
              <a:t>View</a:t>
            </a:r>
            <a:r>
              <a:rPr lang="zh-CN" altLang="en-US" sz="2000">
                <a:solidFill>
                  <a:srgbClr val="0075CC"/>
                </a:solidFill>
                <a:latin typeface="微软雅黑" panose="020B0503020204020204" pitchFamily="34" charset="-122"/>
                <a:ea typeface="微软雅黑" panose="020B0503020204020204" pitchFamily="34" charset="-122"/>
              </a:rPr>
              <a:t>的子类</a:t>
            </a:r>
            <a:r>
              <a:rPr lang="zh-CN" altLang="en-US" sz="2000">
                <a:solidFill>
                  <a:srgbClr val="595959"/>
                </a:solidFill>
                <a:latin typeface="微软雅黑" panose="020B0503020204020204" pitchFamily="34" charset="-122"/>
                <a:ea typeface="微软雅黑" panose="020B0503020204020204" pitchFamily="34" charset="-122"/>
              </a:rPr>
              <a:t>，该子类中必须重写</a:t>
            </a:r>
            <a:r>
              <a:rPr lang="en-US" altLang="zh-CN" sz="2000">
                <a:solidFill>
                  <a:srgbClr val="595959"/>
                </a:solidFill>
                <a:latin typeface="微软雅黑" panose="020B0503020204020204" pitchFamily="34" charset="-122"/>
                <a:ea typeface="微软雅黑" panose="020B0503020204020204" pitchFamily="34" charset="-122"/>
              </a:rPr>
              <a:t>View</a:t>
            </a:r>
            <a:r>
              <a:rPr lang="zh-CN" altLang="en-US" sz="2000">
                <a:solidFill>
                  <a:srgbClr val="595959"/>
                </a:solidFill>
                <a:latin typeface="微软雅黑" panose="020B0503020204020204" pitchFamily="34" charset="-122"/>
                <a:ea typeface="微软雅黑" panose="020B0503020204020204" pitchFamily="34" charset="-122"/>
              </a:rPr>
              <a:t>类中的</a:t>
            </a:r>
            <a:r>
              <a:rPr lang="en-US" altLang="zh-CN" sz="2000">
                <a:solidFill>
                  <a:srgbClr val="595959"/>
                </a:solidFill>
                <a:latin typeface="微软雅黑" panose="020B0503020204020204" pitchFamily="34" charset="-122"/>
                <a:ea typeface="微软雅黑" panose="020B0503020204020204" pitchFamily="34" charset="-122"/>
              </a:rPr>
              <a:t>dispatch_request()</a:t>
            </a:r>
            <a:r>
              <a:rPr lang="zh-CN" altLang="en-US" sz="2000">
                <a:solidFill>
                  <a:srgbClr val="595959"/>
                </a:solidFill>
                <a:latin typeface="微软雅黑" panose="020B0503020204020204" pitchFamily="34" charset="-122"/>
                <a:ea typeface="微软雅黑" panose="020B0503020204020204" pitchFamily="34" charset="-122"/>
              </a:rPr>
              <a:t>方法。除</a:t>
            </a:r>
            <a:r>
              <a:rPr lang="en-US" altLang="zh-CN" sz="2000">
                <a:solidFill>
                  <a:srgbClr val="0075CC"/>
                </a:solidFill>
                <a:latin typeface="微软雅黑" panose="020B0503020204020204" pitchFamily="34" charset="-122"/>
                <a:ea typeface="微软雅黑" panose="020B0503020204020204" pitchFamily="34" charset="-122"/>
              </a:rPr>
              <a:t>dispatch_request()</a:t>
            </a:r>
            <a:r>
              <a:rPr lang="zh-CN" altLang="en-US" sz="2000">
                <a:solidFill>
                  <a:srgbClr val="0075CC"/>
                </a:solidFill>
                <a:latin typeface="微软雅黑" panose="020B0503020204020204" pitchFamily="34" charset="-122"/>
                <a:ea typeface="微软雅黑" panose="020B0503020204020204" pitchFamily="34" charset="-122"/>
              </a:rPr>
              <a:t>方法</a:t>
            </a:r>
            <a:r>
              <a:rPr lang="zh-CN" altLang="en-US" sz="2000">
                <a:solidFill>
                  <a:srgbClr val="595959"/>
                </a:solidFill>
                <a:latin typeface="微软雅黑" panose="020B0503020204020204" pitchFamily="34" charset="-122"/>
                <a:ea typeface="微软雅黑" panose="020B0503020204020204" pitchFamily="34" charset="-122"/>
              </a:rPr>
              <a:t>外，我们也可以根据需要向</a:t>
            </a:r>
            <a:r>
              <a:rPr lang="en-US" altLang="zh-CN" sz="2000">
                <a:solidFill>
                  <a:srgbClr val="595959"/>
                </a:solidFill>
                <a:latin typeface="微软雅黑" panose="020B0503020204020204" pitchFamily="34" charset="-122"/>
                <a:ea typeface="微软雅黑" panose="020B0503020204020204" pitchFamily="34" charset="-122"/>
              </a:rPr>
              <a:t>View</a:t>
            </a:r>
            <a:r>
              <a:rPr lang="zh-CN" altLang="en-US" sz="2000">
                <a:solidFill>
                  <a:srgbClr val="595959"/>
                </a:solidFill>
                <a:latin typeface="微软雅黑" panose="020B0503020204020204" pitchFamily="34" charset="-122"/>
                <a:ea typeface="微软雅黑" panose="020B0503020204020204" pitchFamily="34" charset="-122"/>
              </a:rPr>
              <a:t>子类中添加其他方法或属性。</a:t>
            </a:r>
            <a:endParaRPr lang="zh-CN" sz="2000" dirty="0">
              <a:solidFill>
                <a:srgbClr val="595959"/>
              </a:solidFill>
              <a:latin typeface="微软雅黑" panose="020B0503020204020204" pitchFamily="34" charset="-122"/>
              <a:ea typeface="微软雅黑" panose="020B0503020204020204" pitchFamily="34" charset="-122"/>
            </a:endParaRPr>
          </a:p>
        </p:txBody>
      </p:sp>
      <p:sp>
        <p:nvSpPr>
          <p:cNvPr id="3" name="矩形 2"/>
          <p:cNvSpPr/>
          <p:nvPr/>
        </p:nvSpPr>
        <p:spPr>
          <a:xfrm>
            <a:off x="1126654" y="2709714"/>
            <a:ext cx="10547913" cy="3000821"/>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1800">
                <a:solidFill>
                  <a:srgbClr val="595959"/>
                </a:solidFill>
                <a:latin typeface="微软雅黑" panose="020B0503020204020204" pitchFamily="34" charset="-122"/>
                <a:ea typeface="微软雅黑" panose="020B0503020204020204" pitchFamily="34" charset="-122"/>
              </a:rPr>
              <a:t>methods</a:t>
            </a:r>
            <a:r>
              <a:rPr lang="zh-CN" altLang="en-US" sz="1800">
                <a:solidFill>
                  <a:srgbClr val="595959"/>
                </a:solidFill>
                <a:latin typeface="微软雅黑" panose="020B0503020204020204" pitchFamily="34" charset="-122"/>
                <a:ea typeface="微软雅黑" panose="020B0503020204020204" pitchFamily="34" charset="-122"/>
              </a:rPr>
              <a:t>属性：设置当前类视图可以处理的</a:t>
            </a:r>
            <a:r>
              <a:rPr lang="zh-CN" altLang="en-US" sz="1800">
                <a:solidFill>
                  <a:srgbClr val="0075CC"/>
                </a:solidFill>
                <a:latin typeface="微软雅黑" panose="020B0503020204020204" pitchFamily="34" charset="-122"/>
                <a:ea typeface="微软雅黑" panose="020B0503020204020204" pitchFamily="34" charset="-122"/>
              </a:rPr>
              <a:t>请求方式列表</a:t>
            </a:r>
            <a:r>
              <a:rPr lang="zh-CN" altLang="en-US" sz="1800">
                <a:solidFill>
                  <a:srgbClr val="595959"/>
                </a:solidFill>
                <a:latin typeface="微软雅黑" panose="020B0503020204020204" pitchFamily="34" charset="-122"/>
                <a:ea typeface="微软雅黑" panose="020B0503020204020204" pitchFamily="34" charset="-122"/>
              </a:rPr>
              <a:t>。</a:t>
            </a:r>
          </a:p>
          <a:p>
            <a:pPr marL="285750" indent="-285750">
              <a:lnSpc>
                <a:spcPct val="150000"/>
              </a:lnSpc>
              <a:buFont typeface="Wingdings" panose="05000000000000000000" pitchFamily="2" charset="2"/>
              <a:buChar char="l"/>
            </a:pPr>
            <a:r>
              <a:rPr lang="en-US" altLang="zh-CN" sz="1800">
                <a:solidFill>
                  <a:srgbClr val="595959"/>
                </a:solidFill>
                <a:latin typeface="微软雅黑" panose="020B0503020204020204" pitchFamily="34" charset="-122"/>
                <a:ea typeface="微软雅黑" panose="020B0503020204020204" pitchFamily="34" charset="-122"/>
              </a:rPr>
              <a:t>decorators</a:t>
            </a:r>
            <a:r>
              <a:rPr lang="zh-CN" altLang="en-US" sz="1800">
                <a:solidFill>
                  <a:srgbClr val="595959"/>
                </a:solidFill>
                <a:latin typeface="微软雅黑" panose="020B0503020204020204" pitchFamily="34" charset="-122"/>
                <a:ea typeface="微软雅黑" panose="020B0503020204020204" pitchFamily="34" charset="-122"/>
              </a:rPr>
              <a:t>属性：为类视图指定</a:t>
            </a:r>
            <a:r>
              <a:rPr lang="zh-CN" altLang="en-US" sz="1800">
                <a:solidFill>
                  <a:srgbClr val="0075CC"/>
                </a:solidFill>
                <a:latin typeface="微软雅黑" panose="020B0503020204020204" pitchFamily="34" charset="-122"/>
                <a:ea typeface="微软雅黑" panose="020B0503020204020204" pitchFamily="34" charset="-122"/>
              </a:rPr>
              <a:t>装饰器列表</a:t>
            </a:r>
            <a:r>
              <a:rPr lang="zh-CN" altLang="en-US" sz="1800">
                <a:solidFill>
                  <a:srgbClr val="595959"/>
                </a:solidFill>
                <a:latin typeface="微软雅黑" panose="020B0503020204020204" pitchFamily="34" charset="-122"/>
                <a:ea typeface="微软雅黑" panose="020B0503020204020204" pitchFamily="34" charset="-122"/>
              </a:rPr>
              <a:t>，该列表中可以放置</a:t>
            </a:r>
            <a:r>
              <a:rPr lang="zh-CN" altLang="en-US" sz="1800">
                <a:solidFill>
                  <a:srgbClr val="0075CC"/>
                </a:solidFill>
                <a:latin typeface="微软雅黑" panose="020B0503020204020204" pitchFamily="34" charset="-122"/>
                <a:ea typeface="微软雅黑" panose="020B0503020204020204" pitchFamily="34" charset="-122"/>
              </a:rPr>
              <a:t>一个或多个装饰器</a:t>
            </a:r>
            <a:r>
              <a:rPr lang="zh-CN" altLang="en-US" sz="1800">
                <a:solidFill>
                  <a:srgbClr val="595959"/>
                </a:solidFill>
                <a:latin typeface="微软雅黑" panose="020B0503020204020204" pitchFamily="34" charset="-122"/>
                <a:ea typeface="微软雅黑" panose="020B0503020204020204" pitchFamily="34" charset="-122"/>
              </a:rPr>
              <a:t>。</a:t>
            </a:r>
          </a:p>
          <a:p>
            <a:pPr marL="285750" indent="-285750">
              <a:lnSpc>
                <a:spcPct val="150000"/>
              </a:lnSpc>
              <a:buFont typeface="Wingdings" panose="05000000000000000000" pitchFamily="2" charset="2"/>
              <a:buChar char="l"/>
            </a:pPr>
            <a:r>
              <a:rPr lang="en-US" altLang="zh-CN" sz="1800">
                <a:solidFill>
                  <a:srgbClr val="595959"/>
                </a:solidFill>
                <a:latin typeface="微软雅黑" panose="020B0503020204020204" pitchFamily="34" charset="-122"/>
                <a:ea typeface="微软雅黑" panose="020B0503020204020204" pitchFamily="34" charset="-122"/>
              </a:rPr>
              <a:t>dispatch_request()</a:t>
            </a:r>
            <a:r>
              <a:rPr lang="zh-CN" altLang="en-US" sz="1800">
                <a:solidFill>
                  <a:srgbClr val="595959"/>
                </a:solidFill>
                <a:latin typeface="微软雅黑" panose="020B0503020204020204" pitchFamily="34" charset="-122"/>
                <a:ea typeface="微软雅黑" panose="020B0503020204020204" pitchFamily="34" charset="-122"/>
              </a:rPr>
              <a:t>方法：用于实现处理不同</a:t>
            </a:r>
            <a:r>
              <a:rPr lang="en-US" altLang="zh-CN" sz="1800">
                <a:solidFill>
                  <a:srgbClr val="595959"/>
                </a:solidFill>
                <a:latin typeface="微软雅黑" panose="020B0503020204020204" pitchFamily="34" charset="-122"/>
                <a:ea typeface="微软雅黑" panose="020B0503020204020204" pitchFamily="34" charset="-122"/>
              </a:rPr>
              <a:t>HTTP</a:t>
            </a:r>
            <a:r>
              <a:rPr lang="zh-CN" altLang="en-US" sz="1800">
                <a:solidFill>
                  <a:srgbClr val="595959"/>
                </a:solidFill>
                <a:latin typeface="微软雅黑" panose="020B0503020204020204" pitchFamily="34" charset="-122"/>
                <a:ea typeface="微软雅黑" panose="020B0503020204020204" pitchFamily="34" charset="-122"/>
              </a:rPr>
              <a:t>请求的具体逻辑，该方法可以通过</a:t>
            </a:r>
            <a:r>
              <a:rPr lang="zh-CN" altLang="en-US" sz="1800">
                <a:solidFill>
                  <a:srgbClr val="0075CC"/>
                </a:solidFill>
                <a:latin typeface="微软雅黑" panose="020B0503020204020204" pitchFamily="34" charset="-122"/>
                <a:ea typeface="微软雅黑" panose="020B0503020204020204" pitchFamily="34" charset="-122"/>
              </a:rPr>
              <a:t>关键字参数</a:t>
            </a:r>
            <a:r>
              <a:rPr lang="zh-CN" altLang="en-US" sz="1800">
                <a:solidFill>
                  <a:srgbClr val="595959"/>
                </a:solidFill>
                <a:latin typeface="微软雅黑" panose="020B0503020204020204" pitchFamily="34" charset="-122"/>
                <a:ea typeface="微软雅黑" panose="020B0503020204020204" pitchFamily="34" charset="-122"/>
              </a:rPr>
              <a:t>接收</a:t>
            </a:r>
            <a:r>
              <a:rPr lang="en-US" altLang="zh-CN" sz="1800">
                <a:solidFill>
                  <a:srgbClr val="595959"/>
                </a:solidFill>
                <a:latin typeface="微软雅黑" panose="020B0503020204020204" pitchFamily="34" charset="-122"/>
                <a:ea typeface="微软雅黑" panose="020B0503020204020204" pitchFamily="34" charset="-122"/>
              </a:rPr>
              <a:t>URL</a:t>
            </a:r>
            <a:r>
              <a:rPr lang="zh-CN" altLang="en-US" sz="1800">
                <a:solidFill>
                  <a:srgbClr val="595959"/>
                </a:solidFill>
                <a:latin typeface="微软雅黑" panose="020B0503020204020204" pitchFamily="34" charset="-122"/>
                <a:ea typeface="微软雅黑" panose="020B0503020204020204" pitchFamily="34" charset="-122"/>
              </a:rPr>
              <a:t>传递的参数。</a:t>
            </a:r>
          </a:p>
          <a:p>
            <a:pPr marL="285750" indent="-285750">
              <a:lnSpc>
                <a:spcPct val="150000"/>
              </a:lnSpc>
              <a:buFont typeface="Wingdings" panose="05000000000000000000" pitchFamily="2" charset="2"/>
              <a:buChar char="l"/>
            </a:pPr>
            <a:r>
              <a:rPr lang="en-US" altLang="zh-CN" sz="1800">
                <a:solidFill>
                  <a:srgbClr val="595959"/>
                </a:solidFill>
                <a:latin typeface="微软雅黑" panose="020B0503020204020204" pitchFamily="34" charset="-122"/>
                <a:ea typeface="微软雅黑" panose="020B0503020204020204" pitchFamily="34" charset="-122"/>
              </a:rPr>
              <a:t>as_view()</a:t>
            </a:r>
            <a:r>
              <a:rPr lang="zh-CN" altLang="en-US" sz="1800">
                <a:solidFill>
                  <a:srgbClr val="595959"/>
                </a:solidFill>
                <a:latin typeface="微软雅黑" panose="020B0503020204020204" pitchFamily="34" charset="-122"/>
                <a:ea typeface="微软雅黑" panose="020B0503020204020204" pitchFamily="34" charset="-122"/>
              </a:rPr>
              <a:t>方法：用于将类转换为可与路由系统一起使用的实际视图函数。</a:t>
            </a:r>
            <a:r>
              <a:rPr lang="en-US" altLang="zh-CN" sz="1800">
                <a:solidFill>
                  <a:srgbClr val="595959"/>
                </a:solidFill>
                <a:latin typeface="微软雅黑" panose="020B0503020204020204" pitchFamily="34" charset="-122"/>
                <a:ea typeface="微软雅黑" panose="020B0503020204020204" pitchFamily="34" charset="-122"/>
              </a:rPr>
              <a:t>as_view()</a:t>
            </a:r>
            <a:r>
              <a:rPr lang="zh-CN" altLang="en-US" sz="1800">
                <a:solidFill>
                  <a:srgbClr val="595959"/>
                </a:solidFill>
                <a:latin typeface="微软雅黑" panose="020B0503020204020204" pitchFamily="34" charset="-122"/>
                <a:ea typeface="微软雅黑" panose="020B0503020204020204" pitchFamily="34" charset="-122"/>
              </a:rPr>
              <a:t>方法必须传入一个</a:t>
            </a:r>
            <a:r>
              <a:rPr lang="en-US" altLang="zh-CN" sz="1800">
                <a:solidFill>
                  <a:srgbClr val="0075CC"/>
                </a:solidFill>
                <a:latin typeface="微软雅黑" panose="020B0503020204020204" pitchFamily="34" charset="-122"/>
                <a:ea typeface="微软雅黑" panose="020B0503020204020204" pitchFamily="34" charset="-122"/>
              </a:rPr>
              <a:t>name</a:t>
            </a:r>
            <a:r>
              <a:rPr lang="zh-CN" altLang="en-US" sz="1800">
                <a:solidFill>
                  <a:srgbClr val="0075CC"/>
                </a:solidFill>
                <a:latin typeface="微软雅黑" panose="020B0503020204020204" pitchFamily="34" charset="-122"/>
                <a:ea typeface="微软雅黑" panose="020B0503020204020204" pitchFamily="34" charset="-122"/>
              </a:rPr>
              <a:t>参数</a:t>
            </a:r>
            <a:r>
              <a:rPr lang="zh-CN" altLang="en-US" sz="1800">
                <a:solidFill>
                  <a:srgbClr val="595959"/>
                </a:solidFill>
                <a:latin typeface="微软雅黑" panose="020B0503020204020204" pitchFamily="34" charset="-122"/>
                <a:ea typeface="微软雅黑" panose="020B0503020204020204" pitchFamily="34" charset="-122"/>
              </a:rPr>
              <a:t>，用于指定动态生成</a:t>
            </a:r>
            <a:r>
              <a:rPr lang="zh-CN" altLang="en-US" sz="1800">
                <a:solidFill>
                  <a:srgbClr val="0075CC"/>
                </a:solidFill>
                <a:latin typeface="微软雅黑" panose="020B0503020204020204" pitchFamily="34" charset="-122"/>
                <a:ea typeface="微软雅黑" panose="020B0503020204020204" pitchFamily="34" charset="-122"/>
              </a:rPr>
              <a:t>视图函数</a:t>
            </a:r>
            <a:r>
              <a:rPr lang="zh-CN" altLang="en-US" sz="1800">
                <a:solidFill>
                  <a:srgbClr val="595959"/>
                </a:solidFill>
                <a:latin typeface="微软雅黑" panose="020B0503020204020204" pitchFamily="34" charset="-122"/>
                <a:ea typeface="微软雅黑" panose="020B0503020204020204" pitchFamily="34" charset="-122"/>
              </a:rPr>
              <a:t>的名称，也可以根据需要传入一些位置参数和关键字参数，这些参数都会转发给类的构造方法，以创建类的实例，并调用类内部的</a:t>
            </a:r>
            <a:r>
              <a:rPr lang="en-US" altLang="zh-CN" sz="1800">
                <a:solidFill>
                  <a:srgbClr val="595959"/>
                </a:solidFill>
                <a:latin typeface="微软雅黑" panose="020B0503020204020204" pitchFamily="34" charset="-122"/>
                <a:ea typeface="微软雅黑" panose="020B0503020204020204" pitchFamily="34" charset="-122"/>
              </a:rPr>
              <a:t>dispatch_request()</a:t>
            </a:r>
            <a:r>
              <a:rPr lang="zh-CN" altLang="en-US" sz="1800">
                <a:solidFill>
                  <a:srgbClr val="595959"/>
                </a:solidFill>
                <a:latin typeface="微软雅黑" panose="020B0503020204020204" pitchFamily="34" charset="-122"/>
                <a:ea typeface="微软雅黑" panose="020B0503020204020204" pitchFamily="34" charset="-122"/>
              </a:rPr>
              <a:t>方法。</a:t>
            </a:r>
          </a:p>
        </p:txBody>
      </p:sp>
      <p:sp>
        <p:nvSpPr>
          <p:cNvPr id="6"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标准类视图</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47443131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标准类视图</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5" name="图片 4"/>
          <p:cNvPicPr>
            <a:picLocks noChangeAspect="1"/>
          </p:cNvPicPr>
          <p:nvPr/>
        </p:nvPicPr>
        <p:blipFill>
          <a:blip r:embed="rId3"/>
          <a:stretch>
            <a:fillRect/>
          </a:stretch>
        </p:blipFill>
        <p:spPr>
          <a:xfrm>
            <a:off x="1025135" y="1879370"/>
            <a:ext cx="3168352" cy="3415879"/>
          </a:xfrm>
          <a:prstGeom prst="rect">
            <a:avLst/>
          </a:prstGeom>
        </p:spPr>
      </p:pic>
      <p:sp>
        <p:nvSpPr>
          <p:cNvPr id="2" name="矩形 1"/>
          <p:cNvSpPr/>
          <p:nvPr/>
        </p:nvSpPr>
        <p:spPr>
          <a:xfrm>
            <a:off x="5159102" y="2183335"/>
            <a:ext cx="6092825" cy="2862322"/>
          </a:xfrm>
          <a:prstGeom prst="rect">
            <a:avLst/>
          </a:prstGeom>
        </p:spPr>
        <p:txBody>
          <a:bodyPr>
            <a:spAutoFit/>
          </a:bodyPr>
          <a:lstStyle/>
          <a:p>
            <a:pPr>
              <a:lnSpc>
                <a:spcPct val="150000"/>
              </a:lnSpc>
            </a:pPr>
            <a:r>
              <a:rPr lang="zh-CN" altLang="en-US" sz="2000">
                <a:solidFill>
                  <a:srgbClr val="595959"/>
                </a:solidFill>
                <a:latin typeface="微软雅黑" panose="020B0503020204020204" pitchFamily="34" charset="-122"/>
                <a:ea typeface="微软雅黑" panose="020B0503020204020204" pitchFamily="34" charset="-122"/>
              </a:rPr>
              <a:t>如果希望类视图能够对浏览器发送的HTTP请求进行处理，那么需要将类视图与URL建立映射关系。我们需要通过</a:t>
            </a:r>
            <a:r>
              <a:rPr lang="zh-CN" altLang="en-US" sz="2000">
                <a:solidFill>
                  <a:srgbClr val="0075CC"/>
                </a:solidFill>
                <a:latin typeface="微软雅黑" panose="020B0503020204020204" pitchFamily="34" charset="-122"/>
                <a:ea typeface="微软雅黑" panose="020B0503020204020204" pitchFamily="34" charset="-122"/>
              </a:rPr>
              <a:t>add_url_rule()方法</a:t>
            </a:r>
            <a:r>
              <a:rPr lang="zh-CN" altLang="en-US" sz="2000">
                <a:solidFill>
                  <a:srgbClr val="595959"/>
                </a:solidFill>
                <a:latin typeface="微软雅黑" panose="020B0503020204020204" pitchFamily="34" charset="-122"/>
                <a:ea typeface="微软雅黑" panose="020B0503020204020204" pitchFamily="34" charset="-122"/>
              </a:rPr>
              <a:t>将类视图与URL进行映射，不过该方法的view_func参数不能直接传入类视图的名称，而是需要传入通过</a:t>
            </a:r>
            <a:r>
              <a:rPr lang="zh-CN" altLang="en-US" sz="2000">
                <a:solidFill>
                  <a:srgbClr val="0075CC"/>
                </a:solidFill>
                <a:latin typeface="微软雅黑" panose="020B0503020204020204" pitchFamily="34" charset="-122"/>
                <a:ea typeface="微软雅黑" panose="020B0503020204020204" pitchFamily="34" charset="-122"/>
              </a:rPr>
              <a:t>as_view()方法</a:t>
            </a:r>
            <a:r>
              <a:rPr lang="zh-CN" altLang="en-US" sz="2000">
                <a:solidFill>
                  <a:srgbClr val="595959"/>
                </a:solidFill>
                <a:latin typeface="微软雅黑" panose="020B0503020204020204" pitchFamily="34" charset="-122"/>
                <a:ea typeface="微软雅黑" panose="020B0503020204020204" pitchFamily="34" charset="-122"/>
              </a:rPr>
              <a:t>将类视图转换后的视图函数。</a:t>
            </a:r>
          </a:p>
        </p:txBody>
      </p:sp>
    </p:spTree>
    <p:extLst>
      <p:ext uri="{BB962C8B-B14F-4D97-AF65-F5344CB8AC3E}">
        <p14:creationId xmlns:p14="http://schemas.microsoft.com/office/powerpoint/2010/main" val="347256699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标准类视图</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025135" y="1212576"/>
            <a:ext cx="10614687" cy="553998"/>
          </a:xfrm>
          <a:prstGeom prst="rect">
            <a:avLst/>
          </a:prstGeom>
        </p:spPr>
        <p:txBody>
          <a:bodyPr wrap="square">
            <a:spAutoFit/>
          </a:bodyPr>
          <a:lstStyle/>
          <a:p>
            <a:pPr>
              <a:lnSpc>
                <a:spcPct val="150000"/>
              </a:lnSpc>
            </a:pPr>
            <a:r>
              <a:rPr lang="zh-CN" altLang="en-US" sz="2000">
                <a:solidFill>
                  <a:srgbClr val="595959"/>
                </a:solidFill>
                <a:latin typeface="微软雅黑" panose="020B0503020204020204" pitchFamily="34" charset="-122"/>
                <a:ea typeface="微软雅黑" panose="020B0503020204020204" pitchFamily="34" charset="-122"/>
              </a:rPr>
              <a:t>通过一个示例来演示如何定义与使用</a:t>
            </a:r>
            <a:r>
              <a:rPr lang="zh-CN" altLang="en-US" sz="2000">
                <a:solidFill>
                  <a:srgbClr val="0075CC"/>
                </a:solidFill>
                <a:latin typeface="微软雅黑" panose="020B0503020204020204" pitchFamily="34" charset="-122"/>
                <a:ea typeface="微软雅黑" panose="020B0503020204020204" pitchFamily="34" charset="-122"/>
              </a:rPr>
              <a:t>类视图</a:t>
            </a:r>
            <a:r>
              <a:rPr lang="zh-CN" altLang="en-US" sz="2000">
                <a:solidFill>
                  <a:srgbClr val="595959"/>
                </a:solidFill>
                <a:latin typeface="微软雅黑" panose="020B0503020204020204" pitchFamily="34" charset="-122"/>
                <a:ea typeface="微软雅黑" panose="020B0503020204020204" pitchFamily="34" charset="-122"/>
              </a:rPr>
              <a:t>，具体代码如下所示。</a:t>
            </a:r>
          </a:p>
        </p:txBody>
      </p:sp>
      <p:sp>
        <p:nvSpPr>
          <p:cNvPr id="7" name="矩形 6"/>
          <p:cNvSpPr/>
          <p:nvPr/>
        </p:nvSpPr>
        <p:spPr bwMode="auto">
          <a:xfrm>
            <a:off x="2278782" y="1989634"/>
            <a:ext cx="7303578" cy="38884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from flask import Flask</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from flask.views import View</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class MyView(View):                                # </a:t>
            </a:r>
            <a:r>
              <a:rPr lang="zh-CN" altLang="en-US" sz="1600">
                <a:solidFill>
                  <a:srgbClr val="595959"/>
                </a:solidFill>
                <a:latin typeface="微软雅黑" panose="020B0503020204020204" pitchFamily="34" charset="-122"/>
                <a:ea typeface="微软雅黑" panose="020B0503020204020204" pitchFamily="34" charset="-122"/>
                <a:sym typeface="+mn-ea"/>
              </a:rPr>
              <a:t>定义类视图</a:t>
            </a:r>
          </a:p>
          <a:p>
            <a:pP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595959"/>
                </a:solidFill>
                <a:latin typeface="微软雅黑" panose="020B0503020204020204" pitchFamily="34" charset="-122"/>
                <a:ea typeface="微软雅黑" panose="020B0503020204020204" pitchFamily="34" charset="-122"/>
                <a:sym typeface="+mn-ea"/>
              </a:rPr>
              <a:t>def </a:t>
            </a:r>
            <a:r>
              <a:rPr lang="en-US" altLang="zh-CN" sz="1600">
                <a:solidFill>
                  <a:srgbClr val="0075CC"/>
                </a:solidFill>
                <a:latin typeface="微软雅黑" panose="020B0503020204020204" pitchFamily="34" charset="-122"/>
                <a:ea typeface="微软雅黑" panose="020B0503020204020204" pitchFamily="34" charset="-122"/>
                <a:sym typeface="+mn-ea"/>
              </a:rPr>
              <a:t>dispatch_request</a:t>
            </a:r>
            <a:r>
              <a:rPr lang="en-US" altLang="zh-CN" sz="1600">
                <a:solidFill>
                  <a:srgbClr val="595959"/>
                </a:solidFill>
                <a:latin typeface="微软雅黑" panose="020B0503020204020204" pitchFamily="34" charset="-122"/>
                <a:ea typeface="微软雅黑" panose="020B0503020204020204" pitchFamily="34" charset="-122"/>
                <a:sym typeface="+mn-ea"/>
              </a:rPr>
              <a:t>(self, name):        # </a:t>
            </a:r>
            <a:r>
              <a:rPr lang="zh-CN" altLang="en-US" sz="1600">
                <a:solidFill>
                  <a:srgbClr val="595959"/>
                </a:solidFill>
                <a:latin typeface="微软雅黑" panose="020B0503020204020204" pitchFamily="34" charset="-122"/>
                <a:ea typeface="微软雅黑" panose="020B0503020204020204" pitchFamily="34" charset="-122"/>
                <a:sym typeface="+mn-ea"/>
              </a:rPr>
              <a:t>重写</a:t>
            </a:r>
            <a:r>
              <a:rPr lang="en-US" altLang="zh-CN" sz="1600">
                <a:solidFill>
                  <a:srgbClr val="595959"/>
                </a:solidFill>
                <a:latin typeface="微软雅黑" panose="020B0503020204020204" pitchFamily="34" charset="-122"/>
                <a:ea typeface="微软雅黑" panose="020B0503020204020204" pitchFamily="34" charset="-122"/>
                <a:sym typeface="+mn-ea"/>
              </a:rPr>
              <a:t>dispatch_request()</a:t>
            </a:r>
            <a:r>
              <a:rPr lang="zh-CN" altLang="en-US" sz="1600">
                <a:solidFill>
                  <a:srgbClr val="595959"/>
                </a:solidFill>
                <a:latin typeface="微软雅黑" panose="020B0503020204020204" pitchFamily="34" charset="-122"/>
                <a:ea typeface="微软雅黑" panose="020B0503020204020204" pitchFamily="34" charset="-122"/>
                <a:sym typeface="+mn-ea"/>
              </a:rPr>
              <a:t>方法</a:t>
            </a:r>
          </a:p>
          <a:p>
            <a:pP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595959"/>
                </a:solidFill>
                <a:latin typeface="微软雅黑" panose="020B0503020204020204" pitchFamily="34" charset="-122"/>
                <a:ea typeface="微软雅黑" panose="020B0503020204020204" pitchFamily="34" charset="-122"/>
                <a:sym typeface="+mn-ea"/>
              </a:rPr>
              <a:t>return f'hello {name}'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app = Flask(__name__)</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a:t>
            </a:r>
            <a:r>
              <a:rPr lang="zh-CN" altLang="en-US" sz="1600">
                <a:solidFill>
                  <a:srgbClr val="595959"/>
                </a:solidFill>
                <a:latin typeface="微软雅黑" panose="020B0503020204020204" pitchFamily="34" charset="-122"/>
                <a:ea typeface="微软雅黑" panose="020B0503020204020204" pitchFamily="34" charset="-122"/>
                <a:sym typeface="+mn-ea"/>
              </a:rPr>
              <a:t>将类视图与</a:t>
            </a:r>
            <a:r>
              <a:rPr lang="en-US" altLang="zh-CN" sz="1600">
                <a:solidFill>
                  <a:srgbClr val="595959"/>
                </a:solidFill>
                <a:latin typeface="微软雅黑" panose="020B0503020204020204" pitchFamily="34" charset="-122"/>
                <a:ea typeface="微软雅黑" panose="020B0503020204020204" pitchFamily="34" charset="-122"/>
                <a:sym typeface="+mn-ea"/>
              </a:rPr>
              <a:t>URL</a:t>
            </a:r>
            <a:r>
              <a:rPr lang="zh-CN" altLang="en-US" sz="1600">
                <a:solidFill>
                  <a:srgbClr val="595959"/>
                </a:solidFill>
                <a:latin typeface="微软雅黑" panose="020B0503020204020204" pitchFamily="34" charset="-122"/>
                <a:ea typeface="微软雅黑" panose="020B0503020204020204" pitchFamily="34" charset="-122"/>
                <a:sym typeface="+mn-ea"/>
              </a:rPr>
              <a:t>规则进行映射</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app.add_url_rule('/hello/&lt;name&gt;', view_func=MyView.as_view('myview'))</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if __name__ == '__main__':</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app.run()</a:t>
            </a:r>
          </a:p>
        </p:txBody>
      </p:sp>
    </p:spTree>
    <p:extLst>
      <p:ext uri="{BB962C8B-B14F-4D97-AF65-F5344CB8AC3E}">
        <p14:creationId xmlns:p14="http://schemas.microsoft.com/office/powerpoint/2010/main" val="9391383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标准类视图</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025135" y="1413570"/>
            <a:ext cx="10614687" cy="961289"/>
          </a:xfrm>
          <a:prstGeom prst="rect">
            <a:avLst/>
          </a:prstGeom>
        </p:spPr>
        <p:txBody>
          <a:bodyPr wrap="square">
            <a:spAutoFit/>
          </a:bodyPr>
          <a:lstStyle/>
          <a:p>
            <a:pPr>
              <a:lnSpc>
                <a:spcPct val="150000"/>
              </a:lnSpc>
            </a:pPr>
            <a:r>
              <a:rPr lang="zh-CN" altLang="en-US" sz="2000">
                <a:solidFill>
                  <a:srgbClr val="595959"/>
                </a:solidFill>
                <a:latin typeface="微软雅黑" panose="020B0503020204020204" pitchFamily="34" charset="-122"/>
                <a:ea typeface="微软雅黑" panose="020B0503020204020204" pitchFamily="34" charset="-122"/>
              </a:rPr>
              <a:t>运行代码，通过浏览器访问</a:t>
            </a:r>
            <a:r>
              <a:rPr lang="en-US" altLang="zh-CN" sz="2000">
                <a:solidFill>
                  <a:srgbClr val="595959"/>
                </a:solidFill>
                <a:latin typeface="微软雅黑" panose="020B0503020204020204" pitchFamily="34" charset="-122"/>
                <a:ea typeface="微软雅黑" panose="020B0503020204020204" pitchFamily="34" charset="-122"/>
              </a:rPr>
              <a:t>http://127.0.0.1:5000/hello/flask</a:t>
            </a:r>
            <a:r>
              <a:rPr lang="zh-CN" altLang="en-US" sz="2000">
                <a:solidFill>
                  <a:srgbClr val="595959"/>
                </a:solidFill>
                <a:latin typeface="微软雅黑" panose="020B0503020204020204" pitchFamily="34" charset="-122"/>
                <a:ea typeface="微软雅黑" panose="020B0503020204020204" pitchFamily="34" charset="-122"/>
              </a:rPr>
              <a:t>后页面中展示了类视图中</a:t>
            </a:r>
            <a:r>
              <a:rPr lang="en-US" altLang="zh-CN" sz="2000">
                <a:solidFill>
                  <a:srgbClr val="595959"/>
                </a:solidFill>
                <a:latin typeface="微软雅黑" panose="020B0503020204020204" pitchFamily="34" charset="-122"/>
                <a:ea typeface="微软雅黑" panose="020B0503020204020204" pitchFamily="34" charset="-122"/>
              </a:rPr>
              <a:t>dispatch_request()</a:t>
            </a:r>
            <a:r>
              <a:rPr lang="zh-CN" altLang="en-US" sz="2000">
                <a:solidFill>
                  <a:srgbClr val="595959"/>
                </a:solidFill>
                <a:latin typeface="微软雅黑" panose="020B0503020204020204" pitchFamily="34" charset="-122"/>
                <a:ea typeface="微软雅黑" panose="020B0503020204020204" pitchFamily="34" charset="-122"/>
              </a:rPr>
              <a:t>方法返回的内容。</a:t>
            </a:r>
          </a:p>
        </p:txBody>
      </p:sp>
      <p:pic>
        <p:nvPicPr>
          <p:cNvPr id="717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765" y="3141762"/>
            <a:ext cx="5537425" cy="1552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936632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655046" y="2461494"/>
            <a:ext cx="6529244" cy="2169825"/>
          </a:xfrm>
          <a:prstGeom prst="rect">
            <a:avLst/>
          </a:prstGeom>
          <a:noFill/>
          <a:ln w="9525">
            <a:noFill/>
          </a:ln>
        </p:spPr>
        <p:txBody>
          <a:bodyPr wrap="square">
            <a:spAutoFit/>
          </a:bodyPr>
          <a:lstStyle/>
          <a:p>
            <a:pPr indent="0" fontAlgn="auto">
              <a:lnSpc>
                <a:spcPct val="150000"/>
              </a:lnSpc>
            </a:pPr>
            <a:r>
              <a:rPr lang="zh-CN" altLang="en-US" sz="1800">
                <a:solidFill>
                  <a:srgbClr val="0075CC"/>
                </a:solidFill>
                <a:latin typeface="微软雅黑" panose="020B0503020204020204" pitchFamily="34" charset="-122"/>
                <a:ea typeface="微软雅黑" panose="020B0503020204020204" pitchFamily="34" charset="-122"/>
              </a:rPr>
              <a:t>表单</a:t>
            </a:r>
            <a:r>
              <a:rPr lang="zh-CN" altLang="en-US" sz="1800">
                <a:solidFill>
                  <a:srgbClr val="595959"/>
                </a:solidFill>
                <a:latin typeface="微软雅黑" panose="020B0503020204020204" pitchFamily="34" charset="-122"/>
                <a:ea typeface="微软雅黑" panose="020B0503020204020204" pitchFamily="34" charset="-122"/>
              </a:rPr>
              <a:t>是在网页中搜集用户信息的各种表单控件的集合区域，</a:t>
            </a:r>
            <a:r>
              <a:rPr lang="zh-CN" altLang="en-US" sz="1800">
                <a:solidFill>
                  <a:srgbClr val="0075CC"/>
                </a:solidFill>
                <a:latin typeface="微软雅黑" panose="020B0503020204020204" pitchFamily="34" charset="-122"/>
                <a:ea typeface="微软雅黑" panose="020B0503020204020204" pitchFamily="34" charset="-122"/>
              </a:rPr>
              <a:t>表单控件</a:t>
            </a:r>
            <a:r>
              <a:rPr lang="zh-CN" altLang="en-US" sz="1800">
                <a:solidFill>
                  <a:srgbClr val="595959"/>
                </a:solidFill>
                <a:latin typeface="微软雅黑" panose="020B0503020204020204" pitchFamily="34" charset="-122"/>
                <a:ea typeface="微软雅黑" panose="020B0503020204020204" pitchFamily="34" charset="-122"/>
              </a:rPr>
              <a:t>包括</a:t>
            </a:r>
            <a:r>
              <a:rPr lang="zh-CN" altLang="en-US" sz="1800">
                <a:solidFill>
                  <a:srgbClr val="0075CC"/>
                </a:solidFill>
                <a:latin typeface="微软雅黑" panose="020B0503020204020204" pitchFamily="34" charset="-122"/>
                <a:ea typeface="微软雅黑" panose="020B0503020204020204" pitchFamily="34" charset="-122"/>
              </a:rPr>
              <a:t>文本框</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5CC"/>
                </a:solidFill>
                <a:latin typeface="微软雅黑" panose="020B0503020204020204" pitchFamily="34" charset="-122"/>
                <a:ea typeface="微软雅黑" panose="020B0503020204020204" pitchFamily="34" charset="-122"/>
              </a:rPr>
              <a:t>单选框</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5CC"/>
                </a:solidFill>
                <a:latin typeface="微软雅黑" panose="020B0503020204020204" pitchFamily="34" charset="-122"/>
                <a:ea typeface="微软雅黑" panose="020B0503020204020204" pitchFamily="34" charset="-122"/>
              </a:rPr>
              <a:t>复选框</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5CC"/>
                </a:solidFill>
                <a:latin typeface="微软雅黑" panose="020B0503020204020204" pitchFamily="34" charset="-122"/>
                <a:ea typeface="微软雅黑" panose="020B0503020204020204" pitchFamily="34" charset="-122"/>
              </a:rPr>
              <a:t>提交按钮</a:t>
            </a:r>
            <a:r>
              <a:rPr lang="zh-CN" altLang="en-US" sz="1800">
                <a:solidFill>
                  <a:srgbClr val="595959"/>
                </a:solidFill>
                <a:latin typeface="微软雅黑" panose="020B0503020204020204" pitchFamily="34" charset="-122"/>
                <a:ea typeface="微软雅黑" panose="020B0503020204020204" pitchFamily="34" charset="-122"/>
              </a:rPr>
              <a:t>等，用于实现</a:t>
            </a:r>
            <a:r>
              <a:rPr lang="zh-CN" altLang="en-US" sz="1800">
                <a:solidFill>
                  <a:srgbClr val="0075CC"/>
                </a:solidFill>
                <a:latin typeface="微软雅黑" panose="020B0503020204020204" pitchFamily="34" charset="-122"/>
                <a:ea typeface="微软雅黑" panose="020B0503020204020204" pitchFamily="34" charset="-122"/>
              </a:rPr>
              <a:t>客户端</a:t>
            </a:r>
            <a:r>
              <a:rPr lang="zh-CN" altLang="en-US" sz="1800">
                <a:solidFill>
                  <a:srgbClr val="595959"/>
                </a:solidFill>
                <a:latin typeface="微软雅黑" panose="020B0503020204020204" pitchFamily="34" charset="-122"/>
                <a:ea typeface="微软雅黑" panose="020B0503020204020204" pitchFamily="34" charset="-122"/>
              </a:rPr>
              <a:t>和</a:t>
            </a:r>
            <a:r>
              <a:rPr lang="zh-CN" altLang="en-US" sz="1800">
                <a:solidFill>
                  <a:srgbClr val="0075CC"/>
                </a:solidFill>
                <a:latin typeface="微软雅黑" panose="020B0503020204020204" pitchFamily="34" charset="-122"/>
                <a:ea typeface="微软雅黑" panose="020B0503020204020204" pitchFamily="34" charset="-122"/>
              </a:rPr>
              <a:t>服务器端</a:t>
            </a:r>
            <a:r>
              <a:rPr lang="zh-CN" altLang="en-US" sz="1800">
                <a:solidFill>
                  <a:srgbClr val="595959"/>
                </a:solidFill>
                <a:latin typeface="微软雅黑" panose="020B0503020204020204" pitchFamily="34" charset="-122"/>
                <a:ea typeface="微软雅黑" panose="020B0503020204020204" pitchFamily="34" charset="-122"/>
              </a:rPr>
              <a:t>之间的</a:t>
            </a:r>
            <a:r>
              <a:rPr lang="zh-CN" altLang="en-US" sz="1800">
                <a:solidFill>
                  <a:srgbClr val="0075CC"/>
                </a:solidFill>
                <a:latin typeface="微软雅黑" panose="020B0503020204020204" pitchFamily="34" charset="-122"/>
                <a:ea typeface="微软雅黑" panose="020B0503020204020204" pitchFamily="34" charset="-122"/>
              </a:rPr>
              <a:t>数据交互</a:t>
            </a:r>
            <a:r>
              <a:rPr lang="zh-CN" altLang="en-US" sz="1800">
                <a:solidFill>
                  <a:srgbClr val="595959"/>
                </a:solidFill>
                <a:latin typeface="微软雅黑" panose="020B0503020204020204" pitchFamily="34" charset="-122"/>
                <a:ea typeface="微软雅黑" panose="020B0503020204020204" pitchFamily="34" charset="-122"/>
              </a:rPr>
              <a:t>。通过表单搜集的用户输入的敏感信息，比如用户名、密码等，一般会通过</a:t>
            </a:r>
            <a:r>
              <a:rPr lang="en-US" altLang="zh-CN" sz="1800">
                <a:solidFill>
                  <a:srgbClr val="0075CC"/>
                </a:solidFill>
                <a:latin typeface="微软雅黑" panose="020B0503020204020204" pitchFamily="34" charset="-122"/>
                <a:ea typeface="微软雅黑" panose="020B0503020204020204" pitchFamily="34" charset="-122"/>
              </a:rPr>
              <a:t>POST</a:t>
            </a:r>
            <a:r>
              <a:rPr lang="zh-CN" altLang="en-US" sz="1800">
                <a:solidFill>
                  <a:srgbClr val="0075CC"/>
                </a:solidFill>
                <a:latin typeface="微软雅黑" panose="020B0503020204020204" pitchFamily="34" charset="-122"/>
                <a:ea typeface="微软雅黑" panose="020B0503020204020204" pitchFamily="34" charset="-122"/>
              </a:rPr>
              <a:t>请求</a:t>
            </a:r>
            <a:r>
              <a:rPr lang="zh-CN" altLang="en-US" sz="1800">
                <a:solidFill>
                  <a:srgbClr val="595959"/>
                </a:solidFill>
                <a:latin typeface="微软雅黑" panose="020B0503020204020204" pitchFamily="34" charset="-122"/>
                <a:ea typeface="微软雅黑" panose="020B0503020204020204" pitchFamily="34" charset="-122"/>
              </a:rPr>
              <a:t>的方式提交给服务器进行处理，安全性相对更高。</a:t>
            </a:r>
            <a:endParaRPr lang="zh-CN" sz="1800" dirty="0">
              <a:solidFill>
                <a:srgbClr val="595959"/>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694606" y="1518866"/>
            <a:ext cx="3715858" cy="4006159"/>
          </a:xfrm>
          <a:prstGeom prst="rect">
            <a:avLst/>
          </a:prstGeom>
        </p:spPr>
      </p:pic>
      <p:sp>
        <p:nvSpPr>
          <p:cNvPr id="7"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通过</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Flask</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处理表单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标准类视图</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025135" y="981522"/>
            <a:ext cx="10614687" cy="830997"/>
          </a:xfrm>
          <a:prstGeom prst="rect">
            <a:avLst/>
          </a:prstGeom>
        </p:spPr>
        <p:txBody>
          <a:bodyPr wrap="square">
            <a:spAutoFit/>
          </a:bodyPr>
          <a:lstStyle/>
          <a:p>
            <a:pPr>
              <a:lnSpc>
                <a:spcPct val="150000"/>
              </a:lnSpc>
            </a:pPr>
            <a:r>
              <a:rPr lang="zh-CN" altLang="en-US" sz="1600">
                <a:solidFill>
                  <a:srgbClr val="595959"/>
                </a:solidFill>
                <a:latin typeface="微软雅黑" panose="020B0503020204020204" pitchFamily="34" charset="-122"/>
                <a:ea typeface="微软雅黑" panose="020B0503020204020204" pitchFamily="34" charset="-122"/>
              </a:rPr>
              <a:t>在</a:t>
            </a:r>
            <a:r>
              <a:rPr lang="zh-CN" altLang="en-US" sz="1600">
                <a:solidFill>
                  <a:srgbClr val="0075CC"/>
                </a:solidFill>
                <a:latin typeface="微软雅黑" panose="020B0503020204020204" pitchFamily="34" charset="-122"/>
                <a:ea typeface="微软雅黑" panose="020B0503020204020204" pitchFamily="34" charset="-122"/>
              </a:rPr>
              <a:t>类视图</a:t>
            </a:r>
            <a:r>
              <a:rPr lang="zh-CN" altLang="en-US" sz="1600">
                <a:solidFill>
                  <a:srgbClr val="595959"/>
                </a:solidFill>
                <a:latin typeface="微软雅黑" panose="020B0503020204020204" pitchFamily="34" charset="-122"/>
                <a:ea typeface="微软雅黑" panose="020B0503020204020204" pitchFamily="34" charset="-122"/>
              </a:rPr>
              <a:t>中通过</a:t>
            </a:r>
            <a:r>
              <a:rPr lang="en-US" altLang="zh-CN" sz="1600">
                <a:solidFill>
                  <a:srgbClr val="0075CC"/>
                </a:solidFill>
                <a:latin typeface="微软雅黑" panose="020B0503020204020204" pitchFamily="34" charset="-122"/>
                <a:ea typeface="微软雅黑" panose="020B0503020204020204" pitchFamily="34" charset="-122"/>
              </a:rPr>
              <a:t>methods</a:t>
            </a:r>
            <a:r>
              <a:rPr lang="zh-CN" altLang="en-US" sz="1600">
                <a:solidFill>
                  <a:srgbClr val="0075CC"/>
                </a:solidFill>
                <a:latin typeface="微软雅黑" panose="020B0503020204020204" pitchFamily="34" charset="-122"/>
                <a:ea typeface="微软雅黑" panose="020B0503020204020204" pitchFamily="34" charset="-122"/>
              </a:rPr>
              <a:t>属性</a:t>
            </a:r>
            <a:r>
              <a:rPr lang="zh-CN" altLang="en-US" sz="1600">
                <a:solidFill>
                  <a:srgbClr val="595959"/>
                </a:solidFill>
                <a:latin typeface="微软雅黑" panose="020B0503020204020204" pitchFamily="34" charset="-122"/>
                <a:ea typeface="微软雅黑" panose="020B0503020204020204" pitchFamily="34" charset="-122"/>
              </a:rPr>
              <a:t>设置当前类视图可以处理的请求方式。例如，在上述示例的</a:t>
            </a:r>
            <a:r>
              <a:rPr lang="en-US" altLang="zh-CN" sz="1600">
                <a:solidFill>
                  <a:srgbClr val="595959"/>
                </a:solidFill>
                <a:latin typeface="微软雅黑" panose="020B0503020204020204" pitchFamily="34" charset="-122"/>
                <a:ea typeface="微软雅黑" panose="020B0503020204020204" pitchFamily="34" charset="-122"/>
              </a:rPr>
              <a:t>MyView</a:t>
            </a:r>
            <a:r>
              <a:rPr lang="zh-CN" altLang="en-US" sz="1600">
                <a:solidFill>
                  <a:srgbClr val="595959"/>
                </a:solidFill>
                <a:latin typeface="微软雅黑" panose="020B0503020204020204" pitchFamily="34" charset="-122"/>
                <a:ea typeface="微软雅黑" panose="020B0503020204020204" pitchFamily="34" charset="-122"/>
              </a:rPr>
              <a:t>类中，设置当前类视图可以处理</a:t>
            </a:r>
            <a:r>
              <a:rPr lang="en-US" altLang="zh-CN" sz="1600">
                <a:solidFill>
                  <a:srgbClr val="0075CC"/>
                </a:solidFill>
                <a:latin typeface="微软雅黑" panose="020B0503020204020204" pitchFamily="34" charset="-122"/>
                <a:ea typeface="微软雅黑" panose="020B0503020204020204" pitchFamily="34" charset="-122"/>
              </a:rPr>
              <a:t>GET</a:t>
            </a:r>
            <a:r>
              <a:rPr lang="zh-CN" altLang="en-US" sz="1600">
                <a:solidFill>
                  <a:srgbClr val="0075CC"/>
                </a:solidFill>
                <a:latin typeface="微软雅黑" panose="020B0503020204020204" pitchFamily="34" charset="-122"/>
                <a:ea typeface="微软雅黑" panose="020B0503020204020204" pitchFamily="34" charset="-122"/>
              </a:rPr>
              <a:t>请求</a:t>
            </a:r>
            <a:r>
              <a:rPr lang="zh-CN" altLang="en-US" sz="1600">
                <a:solidFill>
                  <a:srgbClr val="595959"/>
                </a:solidFill>
                <a:latin typeface="微软雅黑" panose="020B0503020204020204" pitchFamily="34" charset="-122"/>
                <a:ea typeface="微软雅黑" panose="020B0503020204020204" pitchFamily="34" charset="-122"/>
              </a:rPr>
              <a:t>和</a:t>
            </a:r>
            <a:r>
              <a:rPr lang="en-US" altLang="zh-CN" sz="1600">
                <a:solidFill>
                  <a:srgbClr val="0075CC"/>
                </a:solidFill>
                <a:latin typeface="微软雅黑" panose="020B0503020204020204" pitchFamily="34" charset="-122"/>
                <a:ea typeface="微软雅黑" panose="020B0503020204020204" pitchFamily="34" charset="-122"/>
              </a:rPr>
              <a:t>POST</a:t>
            </a:r>
            <a:r>
              <a:rPr lang="zh-CN" altLang="en-US" sz="1600">
                <a:solidFill>
                  <a:srgbClr val="0075CC"/>
                </a:solidFill>
                <a:latin typeface="微软雅黑" panose="020B0503020204020204" pitchFamily="34" charset="-122"/>
                <a:ea typeface="微软雅黑" panose="020B0503020204020204" pitchFamily="34" charset="-122"/>
              </a:rPr>
              <a:t>请求</a:t>
            </a:r>
            <a:r>
              <a:rPr lang="zh-CN" altLang="en-US" sz="1600">
                <a:solidFill>
                  <a:srgbClr val="595959"/>
                </a:solidFill>
                <a:latin typeface="微软雅黑" panose="020B0503020204020204" pitchFamily="34" charset="-122"/>
                <a:ea typeface="微软雅黑" panose="020B0503020204020204" pitchFamily="34" charset="-122"/>
              </a:rPr>
              <a:t>，并在</a:t>
            </a:r>
            <a:r>
              <a:rPr lang="en-US" altLang="zh-CN" sz="1600">
                <a:solidFill>
                  <a:srgbClr val="0075CC"/>
                </a:solidFill>
                <a:latin typeface="微软雅黑" panose="020B0503020204020204" pitchFamily="34" charset="-122"/>
                <a:ea typeface="微软雅黑" panose="020B0503020204020204" pitchFamily="34" charset="-122"/>
              </a:rPr>
              <a:t>dispatch_request()</a:t>
            </a:r>
            <a:r>
              <a:rPr lang="zh-CN" altLang="en-US" sz="1600">
                <a:solidFill>
                  <a:srgbClr val="0075CC"/>
                </a:solidFill>
                <a:latin typeface="微软雅黑" panose="020B0503020204020204" pitchFamily="34" charset="-122"/>
                <a:ea typeface="微软雅黑" panose="020B0503020204020204" pitchFamily="34" charset="-122"/>
              </a:rPr>
              <a:t>方法</a:t>
            </a:r>
            <a:r>
              <a:rPr lang="zh-CN" altLang="en-US" sz="1600">
                <a:solidFill>
                  <a:srgbClr val="595959"/>
                </a:solidFill>
                <a:latin typeface="微软雅黑" panose="020B0503020204020204" pitchFamily="34" charset="-122"/>
                <a:ea typeface="微软雅黑" panose="020B0503020204020204" pitchFamily="34" charset="-122"/>
              </a:rPr>
              <a:t>中添加处理</a:t>
            </a:r>
            <a:r>
              <a:rPr lang="en-US" altLang="zh-CN" sz="1600">
                <a:solidFill>
                  <a:srgbClr val="595959"/>
                </a:solidFill>
                <a:latin typeface="微软雅黑" panose="020B0503020204020204" pitchFamily="34" charset="-122"/>
                <a:ea typeface="微软雅黑" panose="020B0503020204020204" pitchFamily="34" charset="-122"/>
              </a:rPr>
              <a:t>GET</a:t>
            </a:r>
            <a:r>
              <a:rPr lang="zh-CN" altLang="en-US" sz="1600">
                <a:solidFill>
                  <a:srgbClr val="595959"/>
                </a:solidFill>
                <a:latin typeface="微软雅黑" panose="020B0503020204020204" pitchFamily="34" charset="-122"/>
                <a:ea typeface="微软雅黑" panose="020B0503020204020204" pitchFamily="34" charset="-122"/>
              </a:rPr>
              <a:t>请求的具体逻辑。</a:t>
            </a:r>
          </a:p>
        </p:txBody>
      </p:sp>
      <p:sp>
        <p:nvSpPr>
          <p:cNvPr id="5" name="矩形 4"/>
          <p:cNvSpPr/>
          <p:nvPr/>
        </p:nvSpPr>
        <p:spPr bwMode="auto">
          <a:xfrm>
            <a:off x="2494806" y="1929823"/>
            <a:ext cx="7303578" cy="45365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from flask import Flask, request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from flask.views import View</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class MyView(View):                                  # </a:t>
            </a:r>
            <a:r>
              <a:rPr lang="zh-CN" altLang="en-US" sz="1600">
                <a:solidFill>
                  <a:srgbClr val="595959"/>
                </a:solidFill>
                <a:latin typeface="微软雅黑" panose="020B0503020204020204" pitchFamily="34" charset="-122"/>
                <a:ea typeface="微软雅黑" panose="020B0503020204020204" pitchFamily="34" charset="-122"/>
                <a:sym typeface="+mn-ea"/>
              </a:rPr>
              <a:t>定义类视图</a:t>
            </a:r>
          </a:p>
          <a:p>
            <a:pP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0075CC"/>
                </a:solidFill>
                <a:latin typeface="微软雅黑" panose="020B0503020204020204" pitchFamily="34" charset="-122"/>
                <a:ea typeface="微软雅黑" panose="020B0503020204020204" pitchFamily="34" charset="-122"/>
                <a:sym typeface="+mn-ea"/>
              </a:rPr>
              <a:t>methods = ['GET', 'POST']                     </a:t>
            </a:r>
            <a:r>
              <a:rPr lang="en-US" altLang="zh-CN" sz="1600">
                <a:solidFill>
                  <a:srgbClr val="595959"/>
                </a:solidFill>
                <a:latin typeface="微软雅黑" panose="020B0503020204020204" pitchFamily="34" charset="-122"/>
                <a:ea typeface="微软雅黑" panose="020B0503020204020204" pitchFamily="34" charset="-122"/>
                <a:sym typeface="+mn-ea"/>
              </a:rPr>
              <a:t># </a:t>
            </a:r>
            <a:r>
              <a:rPr lang="zh-CN" altLang="en-US" sz="1600">
                <a:solidFill>
                  <a:srgbClr val="595959"/>
                </a:solidFill>
                <a:latin typeface="微软雅黑" panose="020B0503020204020204" pitchFamily="34" charset="-122"/>
                <a:ea typeface="微软雅黑" panose="020B0503020204020204" pitchFamily="34" charset="-122"/>
                <a:sym typeface="+mn-ea"/>
              </a:rPr>
              <a:t>指定请求方式</a:t>
            </a:r>
          </a:p>
          <a:p>
            <a:pP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595959"/>
                </a:solidFill>
                <a:latin typeface="微软雅黑" panose="020B0503020204020204" pitchFamily="34" charset="-122"/>
                <a:ea typeface="微软雅黑" panose="020B0503020204020204" pitchFamily="34" charset="-122"/>
                <a:sym typeface="+mn-ea"/>
              </a:rPr>
              <a:t>def dispatch_request(self, name):         # </a:t>
            </a:r>
            <a:r>
              <a:rPr lang="zh-CN" altLang="en-US" sz="1600">
                <a:solidFill>
                  <a:srgbClr val="595959"/>
                </a:solidFill>
                <a:latin typeface="微软雅黑" panose="020B0503020204020204" pitchFamily="34" charset="-122"/>
                <a:ea typeface="微软雅黑" panose="020B0503020204020204" pitchFamily="34" charset="-122"/>
                <a:sym typeface="+mn-ea"/>
              </a:rPr>
              <a:t>重写</a:t>
            </a:r>
            <a:r>
              <a:rPr lang="en-US" altLang="zh-CN" sz="1600">
                <a:solidFill>
                  <a:srgbClr val="595959"/>
                </a:solidFill>
                <a:latin typeface="微软雅黑" panose="020B0503020204020204" pitchFamily="34" charset="-122"/>
                <a:ea typeface="微软雅黑" panose="020B0503020204020204" pitchFamily="34" charset="-122"/>
                <a:sym typeface="+mn-ea"/>
              </a:rPr>
              <a:t>dispatch_request()</a:t>
            </a:r>
            <a:r>
              <a:rPr lang="zh-CN" altLang="en-US" sz="1600">
                <a:solidFill>
                  <a:srgbClr val="595959"/>
                </a:solidFill>
                <a:latin typeface="微软雅黑" panose="020B0503020204020204" pitchFamily="34" charset="-122"/>
                <a:ea typeface="微软雅黑" panose="020B0503020204020204" pitchFamily="34" charset="-122"/>
                <a:sym typeface="+mn-ea"/>
              </a:rPr>
              <a:t>方法</a:t>
            </a:r>
          </a:p>
          <a:p>
            <a:pP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595959"/>
                </a:solidFill>
                <a:latin typeface="微软雅黑" panose="020B0503020204020204" pitchFamily="34" charset="-122"/>
                <a:ea typeface="微软雅黑" panose="020B0503020204020204" pitchFamily="34" charset="-122"/>
                <a:sym typeface="+mn-ea"/>
              </a:rPr>
              <a:t>if request.method == 'GET':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return f'hello {name}'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app = Flask(__name__)</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a:t>
            </a:r>
            <a:r>
              <a:rPr lang="zh-CN" altLang="en-US" sz="1600">
                <a:solidFill>
                  <a:srgbClr val="595959"/>
                </a:solidFill>
                <a:latin typeface="微软雅黑" panose="020B0503020204020204" pitchFamily="34" charset="-122"/>
                <a:ea typeface="微软雅黑" panose="020B0503020204020204" pitchFamily="34" charset="-122"/>
                <a:sym typeface="+mn-ea"/>
              </a:rPr>
              <a:t>将类视图与</a:t>
            </a:r>
            <a:r>
              <a:rPr lang="en-US" altLang="zh-CN" sz="1600">
                <a:solidFill>
                  <a:srgbClr val="595959"/>
                </a:solidFill>
                <a:latin typeface="微软雅黑" panose="020B0503020204020204" pitchFamily="34" charset="-122"/>
                <a:ea typeface="微软雅黑" panose="020B0503020204020204" pitchFamily="34" charset="-122"/>
                <a:sym typeface="+mn-ea"/>
              </a:rPr>
              <a:t>URL</a:t>
            </a:r>
            <a:r>
              <a:rPr lang="zh-CN" altLang="en-US" sz="1600">
                <a:solidFill>
                  <a:srgbClr val="595959"/>
                </a:solidFill>
                <a:latin typeface="微软雅黑" panose="020B0503020204020204" pitchFamily="34" charset="-122"/>
                <a:ea typeface="微软雅黑" panose="020B0503020204020204" pitchFamily="34" charset="-122"/>
                <a:sym typeface="+mn-ea"/>
              </a:rPr>
              <a:t>规则进行映射</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app.add_url_rule('/hello/&lt;name&gt;', view_func=MyView.as_view('myview'))</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if __name__ == '__main__':</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app.run()</a:t>
            </a:r>
          </a:p>
        </p:txBody>
      </p:sp>
    </p:spTree>
    <p:extLst>
      <p:ext uri="{BB962C8B-B14F-4D97-AF65-F5344CB8AC3E}">
        <p14:creationId xmlns:p14="http://schemas.microsoft.com/office/powerpoint/2010/main" val="288888406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5087094" y="2386980"/>
            <a:ext cx="6120679" cy="2400657"/>
          </a:xfrm>
          <a:prstGeom prst="rect">
            <a:avLst/>
          </a:prstGeom>
          <a:noFill/>
          <a:ln w="9525">
            <a:noFill/>
          </a:ln>
        </p:spPr>
        <p:txBody>
          <a:bodyPr wrap="square">
            <a:spAutoFit/>
          </a:bodyPr>
          <a:lstStyle/>
          <a:p>
            <a:pPr indent="0" fontAlgn="auto">
              <a:lnSpc>
                <a:spcPct val="150000"/>
              </a:lnSpc>
            </a:pPr>
            <a:r>
              <a:rPr lang="zh-CN" altLang="en-US" sz="2000">
                <a:solidFill>
                  <a:srgbClr val="595959"/>
                </a:solidFill>
                <a:latin typeface="微软雅黑" panose="020B0503020204020204" pitchFamily="34" charset="-122"/>
                <a:ea typeface="微软雅黑" panose="020B0503020204020204" pitchFamily="34" charset="-122"/>
              </a:rPr>
              <a:t>在</a:t>
            </a:r>
            <a:r>
              <a:rPr lang="en-US" altLang="zh-CN" sz="2000">
                <a:solidFill>
                  <a:srgbClr val="595959"/>
                </a:solidFill>
                <a:latin typeface="微软雅黑" panose="020B0503020204020204" pitchFamily="34" charset="-122"/>
                <a:ea typeface="微软雅黑" panose="020B0503020204020204" pitchFamily="34" charset="-122"/>
              </a:rPr>
              <a:t>Flask</a:t>
            </a:r>
            <a:r>
              <a:rPr lang="zh-CN" altLang="en-US" sz="2000">
                <a:solidFill>
                  <a:srgbClr val="595959"/>
                </a:solidFill>
                <a:latin typeface="微软雅黑" panose="020B0503020204020204" pitchFamily="34" charset="-122"/>
                <a:ea typeface="微软雅黑" panose="020B0503020204020204" pitchFamily="34" charset="-122"/>
              </a:rPr>
              <a:t>中，基于方法的类视图需要继承</a:t>
            </a:r>
            <a:r>
              <a:rPr lang="en-US" altLang="zh-CN" sz="2000">
                <a:solidFill>
                  <a:srgbClr val="0075CC"/>
                </a:solidFill>
                <a:latin typeface="微软雅黑" panose="020B0503020204020204" pitchFamily="34" charset="-122"/>
                <a:ea typeface="微软雅黑" panose="020B0503020204020204" pitchFamily="34" charset="-122"/>
              </a:rPr>
              <a:t>flask.views</a:t>
            </a:r>
            <a:r>
              <a:rPr lang="zh-CN" altLang="en-US" sz="2000">
                <a:solidFill>
                  <a:srgbClr val="595959"/>
                </a:solidFill>
                <a:latin typeface="微软雅黑" panose="020B0503020204020204" pitchFamily="34" charset="-122"/>
                <a:ea typeface="微软雅黑" panose="020B0503020204020204" pitchFamily="34" charset="-122"/>
              </a:rPr>
              <a:t>模块中的</a:t>
            </a:r>
            <a:r>
              <a:rPr lang="en-US" altLang="zh-CN" sz="2000">
                <a:solidFill>
                  <a:srgbClr val="0075CC"/>
                </a:solidFill>
                <a:latin typeface="微软雅黑" panose="020B0503020204020204" pitchFamily="34" charset="-122"/>
                <a:ea typeface="微软雅黑" panose="020B0503020204020204" pitchFamily="34" charset="-122"/>
              </a:rPr>
              <a:t>MethodView</a:t>
            </a:r>
            <a:r>
              <a:rPr lang="zh-CN" altLang="en-US" sz="2000">
                <a:solidFill>
                  <a:srgbClr val="595959"/>
                </a:solidFill>
                <a:latin typeface="微软雅黑" panose="020B0503020204020204" pitchFamily="34" charset="-122"/>
                <a:ea typeface="微软雅黑" panose="020B0503020204020204" pitchFamily="34" charset="-122"/>
              </a:rPr>
              <a:t>类，而</a:t>
            </a:r>
            <a:r>
              <a:rPr lang="en-US" altLang="zh-CN" sz="2000">
                <a:solidFill>
                  <a:srgbClr val="595959"/>
                </a:solidFill>
                <a:latin typeface="微软雅黑" panose="020B0503020204020204" pitchFamily="34" charset="-122"/>
                <a:ea typeface="微软雅黑" panose="020B0503020204020204" pitchFamily="34" charset="-122"/>
              </a:rPr>
              <a:t>MethodView</a:t>
            </a:r>
            <a:r>
              <a:rPr lang="zh-CN" altLang="en-US" sz="2000">
                <a:solidFill>
                  <a:srgbClr val="595959"/>
                </a:solidFill>
                <a:latin typeface="微软雅黑" panose="020B0503020204020204" pitchFamily="34" charset="-122"/>
                <a:ea typeface="微软雅黑" panose="020B0503020204020204" pitchFamily="34" charset="-122"/>
              </a:rPr>
              <a:t>类继承</a:t>
            </a:r>
            <a:r>
              <a:rPr lang="en-US" altLang="zh-CN" sz="2000">
                <a:solidFill>
                  <a:srgbClr val="0075CC"/>
                </a:solidFill>
                <a:latin typeface="微软雅黑" panose="020B0503020204020204" pitchFamily="34" charset="-122"/>
                <a:ea typeface="微软雅黑" panose="020B0503020204020204" pitchFamily="34" charset="-122"/>
              </a:rPr>
              <a:t>View</a:t>
            </a:r>
            <a:r>
              <a:rPr lang="zh-CN" altLang="en-US" sz="2000">
                <a:solidFill>
                  <a:srgbClr val="595959"/>
                </a:solidFill>
                <a:latin typeface="微软雅黑" panose="020B0503020204020204" pitchFamily="34" charset="-122"/>
                <a:ea typeface="微软雅黑" panose="020B0503020204020204" pitchFamily="34" charset="-122"/>
              </a:rPr>
              <a:t>类，由于</a:t>
            </a:r>
            <a:r>
              <a:rPr lang="en-US" altLang="zh-CN" sz="2000">
                <a:solidFill>
                  <a:srgbClr val="595959"/>
                </a:solidFill>
                <a:latin typeface="微软雅黑" panose="020B0503020204020204" pitchFamily="34" charset="-122"/>
                <a:ea typeface="微软雅黑" panose="020B0503020204020204" pitchFamily="34" charset="-122"/>
              </a:rPr>
              <a:t>MethodView</a:t>
            </a:r>
            <a:r>
              <a:rPr lang="zh-CN" altLang="en-US" sz="2000">
                <a:solidFill>
                  <a:srgbClr val="595959"/>
                </a:solidFill>
                <a:latin typeface="微软雅黑" panose="020B0503020204020204" pitchFamily="34" charset="-122"/>
                <a:ea typeface="微软雅黑" panose="020B0503020204020204" pitchFamily="34" charset="-122"/>
              </a:rPr>
              <a:t>类中已经重写了</a:t>
            </a:r>
            <a:r>
              <a:rPr lang="en-US" altLang="zh-CN" sz="2000">
                <a:solidFill>
                  <a:srgbClr val="0075CC"/>
                </a:solidFill>
                <a:latin typeface="微软雅黑" panose="020B0503020204020204" pitchFamily="34" charset="-122"/>
                <a:ea typeface="微软雅黑" panose="020B0503020204020204" pitchFamily="34" charset="-122"/>
              </a:rPr>
              <a:t>dispatch_request()</a:t>
            </a:r>
            <a:r>
              <a:rPr lang="zh-CN" altLang="en-US" sz="2000">
                <a:solidFill>
                  <a:srgbClr val="595959"/>
                </a:solidFill>
                <a:latin typeface="微软雅黑" panose="020B0503020204020204" pitchFamily="34" charset="-122"/>
                <a:ea typeface="微软雅黑" panose="020B0503020204020204" pitchFamily="34" charset="-122"/>
              </a:rPr>
              <a:t>方法，所以</a:t>
            </a:r>
            <a:r>
              <a:rPr lang="zh-CN" altLang="en-US" sz="2000">
                <a:solidFill>
                  <a:srgbClr val="0075CC"/>
                </a:solidFill>
                <a:latin typeface="微软雅黑" panose="020B0503020204020204" pitchFamily="34" charset="-122"/>
                <a:ea typeface="微软雅黑" panose="020B0503020204020204" pitchFamily="34" charset="-122"/>
              </a:rPr>
              <a:t>定义基于请求方法</a:t>
            </a:r>
            <a:r>
              <a:rPr lang="zh-CN" altLang="en-US" sz="2000">
                <a:solidFill>
                  <a:srgbClr val="595959"/>
                </a:solidFill>
                <a:latin typeface="微软雅黑" panose="020B0503020204020204" pitchFamily="34" charset="-122"/>
                <a:ea typeface="微软雅黑" panose="020B0503020204020204" pitchFamily="34" charset="-122"/>
              </a:rPr>
              <a:t>的类视图时</a:t>
            </a:r>
            <a:r>
              <a:rPr lang="zh-CN" altLang="en-US" sz="2000">
                <a:solidFill>
                  <a:srgbClr val="0075CC"/>
                </a:solidFill>
                <a:latin typeface="微软雅黑" panose="020B0503020204020204" pitchFamily="34" charset="-122"/>
                <a:ea typeface="微软雅黑" panose="020B0503020204020204" pitchFamily="34" charset="-122"/>
              </a:rPr>
              <a:t>不需要重写</a:t>
            </a:r>
            <a:r>
              <a:rPr lang="en-US" altLang="zh-CN" sz="2000">
                <a:solidFill>
                  <a:srgbClr val="0075CC"/>
                </a:solidFill>
                <a:latin typeface="微软雅黑" panose="020B0503020204020204" pitchFamily="34" charset="-122"/>
                <a:ea typeface="微软雅黑" panose="020B0503020204020204" pitchFamily="34" charset="-122"/>
              </a:rPr>
              <a:t>dispatch_request()</a:t>
            </a:r>
            <a:r>
              <a:rPr lang="zh-CN" altLang="en-US" sz="2000">
                <a:solidFill>
                  <a:srgbClr val="0075CC"/>
                </a:solidFill>
                <a:latin typeface="微软雅黑" panose="020B0503020204020204" pitchFamily="34" charset="-122"/>
                <a:ea typeface="微软雅黑" panose="020B0503020204020204" pitchFamily="34" charset="-122"/>
              </a:rPr>
              <a:t>方法</a:t>
            </a:r>
            <a:r>
              <a:rPr lang="zh-CN" altLang="en-US" sz="2000">
                <a:solidFill>
                  <a:srgbClr val="595959"/>
                </a:solidFill>
                <a:latin typeface="微软雅黑" panose="020B0503020204020204" pitchFamily="34" charset="-122"/>
                <a:ea typeface="微软雅黑" panose="020B0503020204020204" pitchFamily="34" charset="-122"/>
              </a:rPr>
              <a:t>。</a:t>
            </a:r>
            <a:endParaRPr lang="zh-CN" sz="2000" dirty="0">
              <a:solidFill>
                <a:srgbClr val="595959"/>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1025135" y="1879370"/>
            <a:ext cx="3168352" cy="3415879"/>
          </a:xfrm>
          <a:prstGeom prst="rect">
            <a:avLst/>
          </a:prstGeom>
        </p:spPr>
      </p:pic>
      <p:sp>
        <p:nvSpPr>
          <p:cNvPr id="8"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基于方法的类视图</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868689610"/>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19899" y="1053530"/>
            <a:ext cx="10547913" cy="1338828"/>
          </a:xfrm>
          <a:prstGeom prst="rect">
            <a:avLst/>
          </a:prstGeom>
          <a:noFill/>
          <a:ln w="9525">
            <a:noFill/>
          </a:ln>
        </p:spPr>
        <p:txBody>
          <a:bodyPr wrap="square">
            <a:spAutoFit/>
          </a:bodyPr>
          <a:lstStyle/>
          <a:p>
            <a:pPr indent="0"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rPr>
              <a:t>在基于方法的类视图中，并非通过类</a:t>
            </a:r>
            <a:r>
              <a:rPr lang="zh-CN" altLang="en-US" sz="1800">
                <a:solidFill>
                  <a:srgbClr val="0075CC"/>
                </a:solidFill>
                <a:latin typeface="微软雅黑" panose="020B0503020204020204" pitchFamily="34" charset="-122"/>
                <a:ea typeface="微软雅黑" panose="020B0503020204020204" pitchFamily="34" charset="-122"/>
              </a:rPr>
              <a:t>属性</a:t>
            </a:r>
            <a:r>
              <a:rPr lang="en-US" altLang="zh-CN" sz="1800">
                <a:solidFill>
                  <a:srgbClr val="0075CC"/>
                </a:solidFill>
                <a:latin typeface="微软雅黑" panose="020B0503020204020204" pitchFamily="34" charset="-122"/>
                <a:ea typeface="微软雅黑" panose="020B0503020204020204" pitchFamily="34" charset="-122"/>
              </a:rPr>
              <a:t>methods</a:t>
            </a:r>
            <a:r>
              <a:rPr lang="zh-CN" altLang="en-US" sz="1800">
                <a:solidFill>
                  <a:srgbClr val="595959"/>
                </a:solidFill>
                <a:latin typeface="微软雅黑" panose="020B0503020204020204" pitchFamily="34" charset="-122"/>
                <a:ea typeface="微软雅黑" panose="020B0503020204020204" pitchFamily="34" charset="-122"/>
              </a:rPr>
              <a:t>来指定当前视图可以处理的请求方式，而是通过定义与</a:t>
            </a:r>
            <a:r>
              <a:rPr lang="zh-CN" altLang="en-US" sz="1800">
                <a:solidFill>
                  <a:srgbClr val="0075CC"/>
                </a:solidFill>
                <a:latin typeface="微软雅黑" panose="020B0503020204020204" pitchFamily="34" charset="-122"/>
                <a:ea typeface="微软雅黑" panose="020B0503020204020204" pitchFamily="34" charset="-122"/>
              </a:rPr>
              <a:t>请求方式同名</a:t>
            </a:r>
            <a:r>
              <a:rPr lang="zh-CN" altLang="en-US" sz="1800">
                <a:solidFill>
                  <a:srgbClr val="595959"/>
                </a:solidFill>
                <a:latin typeface="微软雅黑" panose="020B0503020204020204" pitchFamily="34" charset="-122"/>
                <a:ea typeface="微软雅黑" panose="020B0503020204020204" pitchFamily="34" charset="-122"/>
              </a:rPr>
              <a:t>的方法来</a:t>
            </a:r>
            <a:r>
              <a:rPr lang="zh-CN" altLang="en-US" sz="1800">
                <a:solidFill>
                  <a:srgbClr val="0075CC"/>
                </a:solidFill>
                <a:latin typeface="微软雅黑" panose="020B0503020204020204" pitchFamily="34" charset="-122"/>
                <a:ea typeface="微软雅黑" panose="020B0503020204020204" pitchFamily="34" charset="-122"/>
              </a:rPr>
              <a:t>处理不同的请求</a:t>
            </a:r>
            <a:r>
              <a:rPr lang="zh-CN" altLang="en-US" sz="1800">
                <a:solidFill>
                  <a:srgbClr val="595959"/>
                </a:solidFill>
                <a:latin typeface="微软雅黑" panose="020B0503020204020204" pitchFamily="34" charset="-122"/>
                <a:ea typeface="微软雅黑" panose="020B0503020204020204" pitchFamily="34" charset="-122"/>
              </a:rPr>
              <a:t>。例如，定义一个基于方法的类视图</a:t>
            </a:r>
            <a:r>
              <a:rPr lang="en-US" altLang="zh-CN" sz="1800">
                <a:solidFill>
                  <a:srgbClr val="595959"/>
                </a:solidFill>
                <a:latin typeface="微软雅黑" panose="020B0503020204020204" pitchFamily="34" charset="-122"/>
                <a:ea typeface="微软雅黑" panose="020B0503020204020204" pitchFamily="34" charset="-122"/>
              </a:rPr>
              <a:t>LoginView</a:t>
            </a:r>
            <a:r>
              <a:rPr lang="zh-CN" altLang="en-US" sz="1800">
                <a:solidFill>
                  <a:srgbClr val="595959"/>
                </a:solidFill>
                <a:latin typeface="微软雅黑" panose="020B0503020204020204" pitchFamily="34" charset="-122"/>
                <a:ea typeface="微软雅黑" panose="020B0503020204020204" pitchFamily="34" charset="-122"/>
              </a:rPr>
              <a:t>，之后在该类中添加处理</a:t>
            </a:r>
            <a:r>
              <a:rPr lang="en-US" altLang="zh-CN" sz="1800">
                <a:solidFill>
                  <a:srgbClr val="0075CC"/>
                </a:solidFill>
                <a:latin typeface="微软雅黑" panose="020B0503020204020204" pitchFamily="34" charset="-122"/>
                <a:ea typeface="微软雅黑" panose="020B0503020204020204" pitchFamily="34" charset="-122"/>
              </a:rPr>
              <a:t>GET</a:t>
            </a:r>
            <a:r>
              <a:rPr lang="zh-CN" altLang="en-US" sz="1800">
                <a:solidFill>
                  <a:srgbClr val="0075CC"/>
                </a:solidFill>
                <a:latin typeface="微软雅黑" panose="020B0503020204020204" pitchFamily="34" charset="-122"/>
                <a:ea typeface="微软雅黑" panose="020B0503020204020204" pitchFamily="34" charset="-122"/>
              </a:rPr>
              <a:t>请求</a:t>
            </a:r>
            <a:r>
              <a:rPr lang="zh-CN" altLang="en-US" sz="1800">
                <a:solidFill>
                  <a:srgbClr val="595959"/>
                </a:solidFill>
                <a:latin typeface="微软雅黑" panose="020B0503020204020204" pitchFamily="34" charset="-122"/>
                <a:ea typeface="微软雅黑" panose="020B0503020204020204" pitchFamily="34" charset="-122"/>
              </a:rPr>
              <a:t>和</a:t>
            </a:r>
            <a:r>
              <a:rPr lang="en-US" altLang="zh-CN" sz="1800">
                <a:solidFill>
                  <a:srgbClr val="0075CC"/>
                </a:solidFill>
                <a:latin typeface="微软雅黑" panose="020B0503020204020204" pitchFamily="34" charset="-122"/>
                <a:ea typeface="微软雅黑" panose="020B0503020204020204" pitchFamily="34" charset="-122"/>
              </a:rPr>
              <a:t>POST</a:t>
            </a:r>
            <a:r>
              <a:rPr lang="zh-CN" altLang="en-US" sz="1800">
                <a:solidFill>
                  <a:srgbClr val="0075CC"/>
                </a:solidFill>
                <a:latin typeface="微软雅黑" panose="020B0503020204020204" pitchFamily="34" charset="-122"/>
                <a:ea typeface="微软雅黑" panose="020B0503020204020204" pitchFamily="34" charset="-122"/>
              </a:rPr>
              <a:t>请求</a:t>
            </a:r>
            <a:r>
              <a:rPr lang="zh-CN" altLang="en-US" sz="1800">
                <a:solidFill>
                  <a:srgbClr val="595959"/>
                </a:solidFill>
                <a:latin typeface="微软雅黑" panose="020B0503020204020204" pitchFamily="34" charset="-122"/>
                <a:ea typeface="微软雅黑" panose="020B0503020204020204" pitchFamily="34" charset="-122"/>
              </a:rPr>
              <a:t>的方法。</a:t>
            </a:r>
          </a:p>
        </p:txBody>
      </p:sp>
      <p:sp>
        <p:nvSpPr>
          <p:cNvPr id="5" name="矩形 4"/>
          <p:cNvSpPr/>
          <p:nvPr/>
        </p:nvSpPr>
        <p:spPr bwMode="auto">
          <a:xfrm>
            <a:off x="2642066" y="2421682"/>
            <a:ext cx="7303578" cy="23147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from flask.views import MethodView</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class LoginView(MethodView):</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def get(self):                                       # </a:t>
            </a:r>
            <a:r>
              <a:rPr lang="zh-CN" altLang="en-US" sz="1600">
                <a:solidFill>
                  <a:srgbClr val="595959"/>
                </a:solidFill>
                <a:latin typeface="微软雅黑" panose="020B0503020204020204" pitchFamily="34" charset="-122"/>
                <a:ea typeface="微软雅黑" panose="020B0503020204020204" pitchFamily="34" charset="-122"/>
                <a:sym typeface="+mn-ea"/>
              </a:rPr>
              <a:t>处理</a:t>
            </a:r>
            <a:r>
              <a:rPr lang="en-US" altLang="zh-CN" sz="1600">
                <a:solidFill>
                  <a:srgbClr val="595959"/>
                </a:solidFill>
                <a:latin typeface="微软雅黑" panose="020B0503020204020204" pitchFamily="34" charset="-122"/>
                <a:ea typeface="微软雅黑" panose="020B0503020204020204" pitchFamily="34" charset="-122"/>
                <a:sym typeface="+mn-ea"/>
              </a:rPr>
              <a:t>GET</a:t>
            </a:r>
            <a:r>
              <a:rPr lang="zh-CN" altLang="en-US" sz="1600">
                <a:solidFill>
                  <a:srgbClr val="595959"/>
                </a:solidFill>
                <a:latin typeface="微软雅黑" panose="020B0503020204020204" pitchFamily="34" charset="-122"/>
                <a:ea typeface="微软雅黑" panose="020B0503020204020204" pitchFamily="34" charset="-122"/>
                <a:sym typeface="+mn-ea"/>
              </a:rPr>
              <a:t>请求</a:t>
            </a:r>
          </a:p>
          <a:p>
            <a:pP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595959"/>
                </a:solidFill>
                <a:latin typeface="微软雅黑" panose="020B0503020204020204" pitchFamily="34" charset="-122"/>
                <a:ea typeface="微软雅黑" panose="020B0503020204020204" pitchFamily="34" charset="-122"/>
                <a:sym typeface="+mn-ea"/>
              </a:rPr>
              <a:t>return '</a:t>
            </a:r>
            <a:r>
              <a:rPr lang="zh-CN" altLang="en-US" sz="1600">
                <a:solidFill>
                  <a:srgbClr val="595959"/>
                </a:solidFill>
                <a:latin typeface="微软雅黑" panose="020B0503020204020204" pitchFamily="34" charset="-122"/>
                <a:ea typeface="微软雅黑" panose="020B0503020204020204" pitchFamily="34" charset="-122"/>
                <a:sym typeface="+mn-ea"/>
              </a:rPr>
              <a:t>我负责处理</a:t>
            </a:r>
            <a:r>
              <a:rPr lang="en-US" altLang="zh-CN" sz="1600">
                <a:solidFill>
                  <a:srgbClr val="595959"/>
                </a:solidFill>
                <a:latin typeface="微软雅黑" panose="020B0503020204020204" pitchFamily="34" charset="-122"/>
                <a:ea typeface="微软雅黑" panose="020B0503020204020204" pitchFamily="34" charset="-122"/>
                <a:sym typeface="+mn-ea"/>
              </a:rPr>
              <a:t>GET</a:t>
            </a:r>
            <a:r>
              <a:rPr lang="zh-CN" altLang="en-US" sz="1600">
                <a:solidFill>
                  <a:srgbClr val="595959"/>
                </a:solidFill>
                <a:latin typeface="微软雅黑" panose="020B0503020204020204" pitchFamily="34" charset="-122"/>
                <a:ea typeface="微软雅黑" panose="020B0503020204020204" pitchFamily="34" charset="-122"/>
                <a:sym typeface="+mn-ea"/>
              </a:rPr>
              <a:t>请求</a:t>
            </a:r>
            <a:r>
              <a:rPr lang="en-US" altLang="zh-CN" sz="1600">
                <a:solidFill>
                  <a:srgbClr val="595959"/>
                </a:solidFill>
                <a:latin typeface="微软雅黑" panose="020B0503020204020204" pitchFamily="34" charset="-122"/>
                <a:ea typeface="微软雅黑" panose="020B0503020204020204" pitchFamily="34" charset="-122"/>
                <a:sym typeface="+mn-ea"/>
              </a:rPr>
              <a: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def post(self):   	                      # </a:t>
            </a:r>
            <a:r>
              <a:rPr lang="zh-CN" altLang="en-US" sz="1600">
                <a:solidFill>
                  <a:srgbClr val="595959"/>
                </a:solidFill>
                <a:latin typeface="微软雅黑" panose="020B0503020204020204" pitchFamily="34" charset="-122"/>
                <a:ea typeface="微软雅黑" panose="020B0503020204020204" pitchFamily="34" charset="-122"/>
                <a:sym typeface="+mn-ea"/>
              </a:rPr>
              <a:t>处理</a:t>
            </a:r>
            <a:r>
              <a:rPr lang="en-US" altLang="zh-CN" sz="1600">
                <a:solidFill>
                  <a:srgbClr val="595959"/>
                </a:solidFill>
                <a:latin typeface="微软雅黑" panose="020B0503020204020204" pitchFamily="34" charset="-122"/>
                <a:ea typeface="微软雅黑" panose="020B0503020204020204" pitchFamily="34" charset="-122"/>
                <a:sym typeface="+mn-ea"/>
              </a:rPr>
              <a:t>POST</a:t>
            </a:r>
            <a:r>
              <a:rPr lang="zh-CN" altLang="en-US" sz="1600">
                <a:solidFill>
                  <a:srgbClr val="595959"/>
                </a:solidFill>
                <a:latin typeface="微软雅黑" panose="020B0503020204020204" pitchFamily="34" charset="-122"/>
                <a:ea typeface="微软雅黑" panose="020B0503020204020204" pitchFamily="34" charset="-122"/>
                <a:sym typeface="+mn-ea"/>
              </a:rPr>
              <a:t>请求</a:t>
            </a:r>
          </a:p>
          <a:p>
            <a:pP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595959"/>
                </a:solidFill>
                <a:latin typeface="微软雅黑" panose="020B0503020204020204" pitchFamily="34" charset="-122"/>
                <a:ea typeface="微软雅黑" panose="020B0503020204020204" pitchFamily="34" charset="-122"/>
                <a:sym typeface="+mn-ea"/>
              </a:rPr>
              <a:t>return '</a:t>
            </a:r>
            <a:r>
              <a:rPr lang="zh-CN" altLang="en-US" sz="1600">
                <a:solidFill>
                  <a:srgbClr val="595959"/>
                </a:solidFill>
                <a:latin typeface="微软雅黑" panose="020B0503020204020204" pitchFamily="34" charset="-122"/>
                <a:ea typeface="微软雅黑" panose="020B0503020204020204" pitchFamily="34" charset="-122"/>
                <a:sym typeface="+mn-ea"/>
              </a:rPr>
              <a:t>我负责处理</a:t>
            </a:r>
            <a:r>
              <a:rPr lang="en-US" altLang="zh-CN" sz="1600">
                <a:solidFill>
                  <a:srgbClr val="595959"/>
                </a:solidFill>
                <a:latin typeface="微软雅黑" panose="020B0503020204020204" pitchFamily="34" charset="-122"/>
                <a:ea typeface="微软雅黑" panose="020B0503020204020204" pitchFamily="34" charset="-122"/>
                <a:sym typeface="+mn-ea"/>
              </a:rPr>
              <a:t>POST</a:t>
            </a:r>
            <a:r>
              <a:rPr lang="zh-CN" altLang="en-US" sz="1600">
                <a:solidFill>
                  <a:srgbClr val="595959"/>
                </a:solidFill>
                <a:latin typeface="微软雅黑" panose="020B0503020204020204" pitchFamily="34" charset="-122"/>
                <a:ea typeface="微软雅黑" panose="020B0503020204020204" pitchFamily="34" charset="-122"/>
                <a:sym typeface="+mn-ea"/>
              </a:rPr>
              <a:t>请求</a:t>
            </a:r>
            <a:r>
              <a:rPr lang="en-US" altLang="zh-CN" sz="1600">
                <a:solidFill>
                  <a:srgbClr val="595959"/>
                </a:solidFill>
                <a:latin typeface="微软雅黑" panose="020B0503020204020204" pitchFamily="34" charset="-122"/>
                <a:ea typeface="微软雅黑" panose="020B0503020204020204" pitchFamily="34" charset="-122"/>
                <a:sym typeface="+mn-ea"/>
              </a:rPr>
              <a:t>'</a:t>
            </a:r>
          </a:p>
        </p:txBody>
      </p:sp>
      <p:sp>
        <p:nvSpPr>
          <p:cNvPr id="7"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基于方法的类视图</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019899" y="4969247"/>
            <a:ext cx="10547913" cy="923330"/>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基于方法的类视图同样需要使用</a:t>
            </a:r>
            <a:r>
              <a:rPr lang="zh-CN" altLang="en-US" sz="1800">
                <a:solidFill>
                  <a:srgbClr val="0075CC"/>
                </a:solidFill>
                <a:latin typeface="微软雅黑" panose="020B0503020204020204" pitchFamily="34" charset="-122"/>
                <a:ea typeface="微软雅黑" panose="020B0503020204020204" pitchFamily="34" charset="-122"/>
              </a:rPr>
              <a:t>add_url_rule()方法</a:t>
            </a:r>
            <a:r>
              <a:rPr lang="zh-CN" altLang="en-US" sz="1800">
                <a:solidFill>
                  <a:srgbClr val="595959"/>
                </a:solidFill>
                <a:latin typeface="微软雅黑" panose="020B0503020204020204" pitchFamily="34" charset="-122"/>
                <a:ea typeface="微软雅黑" panose="020B0503020204020204" pitchFamily="34" charset="-122"/>
              </a:rPr>
              <a:t>将</a:t>
            </a:r>
            <a:r>
              <a:rPr lang="zh-CN" altLang="en-US" sz="1800">
                <a:solidFill>
                  <a:srgbClr val="0075CC"/>
                </a:solidFill>
                <a:latin typeface="微软雅黑" panose="020B0503020204020204" pitchFamily="34" charset="-122"/>
                <a:ea typeface="微软雅黑" panose="020B0503020204020204" pitchFamily="34" charset="-122"/>
              </a:rPr>
              <a:t>类视图</a:t>
            </a:r>
            <a:r>
              <a:rPr lang="zh-CN" altLang="en-US" sz="1800">
                <a:solidFill>
                  <a:srgbClr val="595959"/>
                </a:solidFill>
                <a:latin typeface="微软雅黑" panose="020B0503020204020204" pitchFamily="34" charset="-122"/>
                <a:ea typeface="微软雅黑" panose="020B0503020204020204" pitchFamily="34" charset="-122"/>
              </a:rPr>
              <a:t>与</a:t>
            </a:r>
            <a:r>
              <a:rPr lang="zh-CN" altLang="en-US" sz="1800">
                <a:solidFill>
                  <a:srgbClr val="0075CC"/>
                </a:solidFill>
                <a:latin typeface="微软雅黑" panose="020B0503020204020204" pitchFamily="34" charset="-122"/>
                <a:ea typeface="微软雅黑" panose="020B0503020204020204" pitchFamily="34" charset="-122"/>
              </a:rPr>
              <a:t>URL规则进行映射</a:t>
            </a:r>
            <a:r>
              <a:rPr lang="zh-CN" altLang="en-US" sz="1800">
                <a:solidFill>
                  <a:srgbClr val="595959"/>
                </a:solidFill>
                <a:latin typeface="微软雅黑" panose="020B0503020204020204" pitchFamily="34" charset="-122"/>
                <a:ea typeface="微软雅黑" panose="020B0503020204020204" pitchFamily="34" charset="-122"/>
              </a:rPr>
              <a:t>，并将通过</a:t>
            </a:r>
            <a:r>
              <a:rPr lang="zh-CN" altLang="en-US" sz="1800">
                <a:solidFill>
                  <a:srgbClr val="0075CC"/>
                </a:solidFill>
                <a:latin typeface="微软雅黑" panose="020B0503020204020204" pitchFamily="34" charset="-122"/>
                <a:ea typeface="微软雅黑" panose="020B0503020204020204" pitchFamily="34" charset="-122"/>
              </a:rPr>
              <a:t>as_view()方法</a:t>
            </a:r>
            <a:r>
              <a:rPr lang="zh-CN" altLang="en-US" sz="1800">
                <a:solidFill>
                  <a:srgbClr val="595959"/>
                </a:solidFill>
                <a:latin typeface="微软雅黑" panose="020B0503020204020204" pitchFamily="34" charset="-122"/>
                <a:ea typeface="微软雅黑" panose="020B0503020204020204" pitchFamily="34" charset="-122"/>
              </a:rPr>
              <a:t>将类视图转换后的视图函数传入</a:t>
            </a:r>
            <a:r>
              <a:rPr lang="zh-CN" altLang="en-US" sz="1800">
                <a:solidFill>
                  <a:srgbClr val="0075CC"/>
                </a:solidFill>
                <a:latin typeface="微软雅黑" panose="020B0503020204020204" pitchFamily="34" charset="-122"/>
                <a:ea typeface="微软雅黑" panose="020B0503020204020204" pitchFamily="34" charset="-122"/>
              </a:rPr>
              <a:t>view_func参数</a:t>
            </a:r>
            <a:r>
              <a:rPr lang="zh-CN" altLang="en-US" sz="180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33256175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25135" y="2250661"/>
            <a:ext cx="4139202" cy="2862322"/>
          </a:xfrm>
          <a:prstGeom prst="rect">
            <a:avLst/>
          </a:prstGeom>
          <a:noFill/>
          <a:ln w="9525">
            <a:noFill/>
          </a:ln>
        </p:spPr>
        <p:txBody>
          <a:bodyPr wrap="square">
            <a:spAutoFit/>
          </a:bodyPr>
          <a:lstStyle/>
          <a:p>
            <a:pPr indent="0" fontAlgn="auto">
              <a:lnSpc>
                <a:spcPct val="150000"/>
              </a:lnSpc>
            </a:pPr>
            <a:r>
              <a:rPr lang="zh-CN" altLang="en-US" sz="2000">
                <a:solidFill>
                  <a:srgbClr val="595959"/>
                </a:solidFill>
                <a:latin typeface="微软雅黑" panose="020B0503020204020204" pitchFamily="34" charset="-122"/>
                <a:ea typeface="微软雅黑" panose="020B0503020204020204" pitchFamily="34" charset="-122"/>
              </a:rPr>
              <a:t>通过一个用户登录案例分步骤演示如何定义与使用基于方法的类视图，具体步骤如下所示。 </a:t>
            </a:r>
          </a:p>
          <a:p>
            <a:pPr indent="0" fontAlgn="auto">
              <a:lnSpc>
                <a:spcPct val="150000"/>
              </a:lnSpc>
            </a:pPr>
            <a:r>
              <a:rPr lang="zh-CN" altLang="en-US" sz="2000">
                <a:solidFill>
                  <a:srgbClr val="595959"/>
                </a:solidFill>
                <a:latin typeface="微软雅黑" panose="020B0503020204020204" pitchFamily="34" charset="-122"/>
                <a:ea typeface="微软雅黑" panose="020B0503020204020204" pitchFamily="34" charset="-122"/>
              </a:rPr>
              <a:t>（</a:t>
            </a:r>
            <a:r>
              <a:rPr lang="en-US" altLang="zh-CN" sz="2000">
                <a:solidFill>
                  <a:srgbClr val="595959"/>
                </a:solidFill>
                <a:latin typeface="微软雅黑" panose="020B0503020204020204" pitchFamily="34" charset="-122"/>
                <a:ea typeface="微软雅黑" panose="020B0503020204020204" pitchFamily="34" charset="-122"/>
              </a:rPr>
              <a:t>1</a:t>
            </a:r>
            <a:r>
              <a:rPr lang="zh-CN" altLang="en-US" sz="2000">
                <a:solidFill>
                  <a:srgbClr val="595959"/>
                </a:solidFill>
                <a:latin typeface="微软雅黑" panose="020B0503020204020204" pitchFamily="34" charset="-122"/>
                <a:ea typeface="微软雅黑" panose="020B0503020204020204" pitchFamily="34" charset="-122"/>
              </a:rPr>
              <a:t>）在</a:t>
            </a:r>
            <a:r>
              <a:rPr lang="en-US" altLang="zh-CN" sz="2000">
                <a:solidFill>
                  <a:srgbClr val="0075CC"/>
                </a:solidFill>
                <a:latin typeface="微软雅黑" panose="020B0503020204020204" pitchFamily="34" charset="-122"/>
                <a:ea typeface="微软雅黑" panose="020B0503020204020204" pitchFamily="34" charset="-122"/>
              </a:rPr>
              <a:t>templates</a:t>
            </a:r>
            <a:r>
              <a:rPr lang="zh-CN" altLang="en-US" sz="2000">
                <a:solidFill>
                  <a:srgbClr val="0075CC"/>
                </a:solidFill>
                <a:latin typeface="微软雅黑" panose="020B0503020204020204" pitchFamily="34" charset="-122"/>
                <a:ea typeface="微软雅黑" panose="020B0503020204020204" pitchFamily="34" charset="-122"/>
              </a:rPr>
              <a:t>文件夹</a:t>
            </a:r>
            <a:r>
              <a:rPr lang="zh-CN" altLang="en-US" sz="2000">
                <a:solidFill>
                  <a:srgbClr val="595959"/>
                </a:solidFill>
                <a:latin typeface="微软雅黑" panose="020B0503020204020204" pitchFamily="34" charset="-122"/>
                <a:ea typeface="微软雅黑" panose="020B0503020204020204" pitchFamily="34" charset="-122"/>
              </a:rPr>
              <a:t>中添加一个用于展示用户登录页面的模板文件</a:t>
            </a:r>
            <a:r>
              <a:rPr lang="en-US" altLang="zh-CN" sz="2000">
                <a:solidFill>
                  <a:srgbClr val="595959"/>
                </a:solidFill>
                <a:latin typeface="微软雅黑" panose="020B0503020204020204" pitchFamily="34" charset="-122"/>
                <a:ea typeface="微软雅黑" panose="020B0503020204020204" pitchFamily="34" charset="-122"/>
              </a:rPr>
              <a:t>login.html</a:t>
            </a:r>
            <a:r>
              <a:rPr lang="zh-CN" altLang="en-US" sz="2000">
                <a:solidFill>
                  <a:srgbClr val="595959"/>
                </a:solidFill>
                <a:latin typeface="微软雅黑" panose="020B0503020204020204" pitchFamily="34" charset="-122"/>
                <a:ea typeface="微软雅黑" panose="020B0503020204020204" pitchFamily="34" charset="-122"/>
              </a:rPr>
              <a:t>。</a:t>
            </a:r>
          </a:p>
        </p:txBody>
      </p:sp>
      <p:sp>
        <p:nvSpPr>
          <p:cNvPr id="5"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基于方法的类视图</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矩形 6"/>
          <p:cNvSpPr/>
          <p:nvPr/>
        </p:nvSpPr>
        <p:spPr bwMode="auto">
          <a:xfrm>
            <a:off x="5591150" y="2025638"/>
            <a:ext cx="5685388" cy="33123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&lt;body&gt;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&lt;form action="" method=post&gt;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&lt;span&gt;</a:t>
            </a:r>
            <a:r>
              <a:rPr lang="zh-CN" altLang="en-US" sz="1600">
                <a:solidFill>
                  <a:srgbClr val="595959"/>
                </a:solidFill>
                <a:latin typeface="微软雅黑" panose="020B0503020204020204" pitchFamily="34" charset="-122"/>
                <a:ea typeface="微软雅黑" panose="020B0503020204020204" pitchFamily="34" charset="-122"/>
                <a:sym typeface="+mn-ea"/>
              </a:rPr>
              <a:t>用户名</a:t>
            </a:r>
            <a:r>
              <a:rPr lang="en-US" altLang="zh-CN" sz="1600">
                <a:solidFill>
                  <a:srgbClr val="595959"/>
                </a:solidFill>
                <a:latin typeface="微软雅黑" panose="020B0503020204020204" pitchFamily="34" charset="-122"/>
                <a:ea typeface="微软雅黑" panose="020B0503020204020204" pitchFamily="34" charset="-122"/>
                <a:sym typeface="+mn-ea"/>
              </a:rPr>
              <a:t>:&lt;/span&gt;&lt;br&gt;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&lt;input type=text name=username&gt;&lt;br&gt;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&lt;span&gt;</a:t>
            </a:r>
            <a:r>
              <a:rPr lang="zh-CN" altLang="en-US" sz="1600">
                <a:solidFill>
                  <a:srgbClr val="595959"/>
                </a:solidFill>
                <a:latin typeface="微软雅黑" panose="020B0503020204020204" pitchFamily="34" charset="-122"/>
                <a:ea typeface="微软雅黑" panose="020B0503020204020204" pitchFamily="34" charset="-122"/>
                <a:sym typeface="+mn-ea"/>
              </a:rPr>
              <a:t>密码</a:t>
            </a:r>
            <a:r>
              <a:rPr lang="en-US" altLang="zh-CN" sz="1600">
                <a:solidFill>
                  <a:srgbClr val="595959"/>
                </a:solidFill>
                <a:latin typeface="微软雅黑" panose="020B0503020204020204" pitchFamily="34" charset="-122"/>
                <a:ea typeface="微软雅黑" panose="020B0503020204020204" pitchFamily="34" charset="-122"/>
                <a:sym typeface="+mn-ea"/>
              </a:rPr>
              <a:t>:&lt;/span&gt;&lt;br&gt;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&lt;input type=password name=password&gt;&lt;br&gt;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&lt;p&gt;&lt;input type=submit value=</a:t>
            </a:r>
            <a:r>
              <a:rPr lang="zh-CN" altLang="en-US" sz="1600">
                <a:solidFill>
                  <a:srgbClr val="595959"/>
                </a:solidFill>
                <a:latin typeface="微软雅黑" panose="020B0503020204020204" pitchFamily="34" charset="-122"/>
                <a:ea typeface="微软雅黑" panose="020B0503020204020204" pitchFamily="34" charset="-122"/>
                <a:sym typeface="+mn-ea"/>
              </a:rPr>
              <a:t>登录</a:t>
            </a:r>
            <a:r>
              <a:rPr lang="en-US" altLang="zh-CN" sz="1600">
                <a:solidFill>
                  <a:srgbClr val="595959"/>
                </a:solidFill>
                <a:latin typeface="微软雅黑" panose="020B0503020204020204" pitchFamily="34" charset="-122"/>
                <a:ea typeface="微软雅黑" panose="020B0503020204020204" pitchFamily="34" charset="-122"/>
                <a:sym typeface="+mn-ea"/>
              </a:rPr>
              <a:t>&gt;&lt;/p&gt;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&lt;/form&gt;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&lt;/body&gt;</a:t>
            </a:r>
          </a:p>
        </p:txBody>
      </p:sp>
    </p:spTree>
    <p:extLst>
      <p:ext uri="{BB962C8B-B14F-4D97-AF65-F5344CB8AC3E}">
        <p14:creationId xmlns:p14="http://schemas.microsoft.com/office/powerpoint/2010/main" val="339584901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550590" y="3069754"/>
            <a:ext cx="3053847" cy="1477328"/>
          </a:xfrm>
          <a:prstGeom prst="rect">
            <a:avLst/>
          </a:prstGeom>
          <a:noFill/>
          <a:ln w="9525">
            <a:noFill/>
          </a:ln>
        </p:spPr>
        <p:txBody>
          <a:bodyPr wrap="square">
            <a:spAutoFit/>
          </a:bodyPr>
          <a:lstStyle/>
          <a:p>
            <a:pPr indent="0" fontAlgn="auto">
              <a:lnSpc>
                <a:spcPct val="150000"/>
              </a:lnSpc>
            </a:pPr>
            <a:r>
              <a:rPr lang="zh-CN" altLang="en-US" sz="2000">
                <a:solidFill>
                  <a:srgbClr val="595959"/>
                </a:solidFill>
                <a:latin typeface="微软雅黑" panose="020B0503020204020204" pitchFamily="34" charset="-122"/>
                <a:ea typeface="微软雅黑" panose="020B0503020204020204" pitchFamily="34" charset="-122"/>
              </a:rPr>
              <a:t>（</a:t>
            </a:r>
            <a:r>
              <a:rPr lang="en-US" altLang="zh-CN" sz="2000">
                <a:solidFill>
                  <a:srgbClr val="595959"/>
                </a:solidFill>
                <a:latin typeface="微软雅黑" panose="020B0503020204020204" pitchFamily="34" charset="-122"/>
                <a:ea typeface="微软雅黑" panose="020B0503020204020204" pitchFamily="34" charset="-122"/>
              </a:rPr>
              <a:t>2</a:t>
            </a:r>
            <a:r>
              <a:rPr lang="zh-CN" altLang="en-US" sz="2000">
                <a:solidFill>
                  <a:srgbClr val="595959"/>
                </a:solidFill>
                <a:latin typeface="微软雅黑" panose="020B0503020204020204" pitchFamily="34" charset="-122"/>
                <a:ea typeface="微软雅黑" panose="020B0503020204020204" pitchFamily="34" charset="-122"/>
              </a:rPr>
              <a:t>）在</a:t>
            </a:r>
            <a:r>
              <a:rPr lang="en-US" altLang="zh-CN" sz="2000">
                <a:solidFill>
                  <a:srgbClr val="595959"/>
                </a:solidFill>
                <a:latin typeface="微软雅黑" panose="020B0503020204020204" pitchFamily="34" charset="-122"/>
                <a:ea typeface="微软雅黑" panose="020B0503020204020204" pitchFamily="34" charset="-122"/>
              </a:rPr>
              <a:t>app.py</a:t>
            </a:r>
            <a:r>
              <a:rPr lang="zh-CN" altLang="en-US" sz="2000">
                <a:solidFill>
                  <a:srgbClr val="595959"/>
                </a:solidFill>
                <a:latin typeface="微软雅黑" panose="020B0503020204020204" pitchFamily="34" charset="-122"/>
                <a:ea typeface="微软雅黑" panose="020B0503020204020204" pitchFamily="34" charset="-122"/>
              </a:rPr>
              <a:t>文件中定义与使用</a:t>
            </a:r>
            <a:r>
              <a:rPr lang="zh-CN" altLang="en-US" sz="2000">
                <a:solidFill>
                  <a:srgbClr val="0075CC"/>
                </a:solidFill>
                <a:latin typeface="微软雅黑" panose="020B0503020204020204" pitchFamily="34" charset="-122"/>
                <a:ea typeface="微软雅黑" panose="020B0503020204020204" pitchFamily="34" charset="-122"/>
              </a:rPr>
              <a:t>基于方法的类视图</a:t>
            </a:r>
            <a:r>
              <a:rPr lang="zh-CN" altLang="en-US" sz="2000">
                <a:solidFill>
                  <a:srgbClr val="595959"/>
                </a:solidFill>
                <a:latin typeface="微软雅黑" panose="020B0503020204020204" pitchFamily="34" charset="-122"/>
                <a:ea typeface="微软雅黑" panose="020B0503020204020204" pitchFamily="34" charset="-122"/>
              </a:rPr>
              <a:t>。</a:t>
            </a:r>
          </a:p>
        </p:txBody>
      </p:sp>
      <p:sp>
        <p:nvSpPr>
          <p:cNvPr id="5"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基于方法的类视图</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矩形 6"/>
          <p:cNvSpPr/>
          <p:nvPr/>
        </p:nvSpPr>
        <p:spPr bwMode="auto">
          <a:xfrm>
            <a:off x="3862958" y="1117157"/>
            <a:ext cx="8208913" cy="51293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from flask.views import MethodView</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from flask import Flask, render_template, request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class LoginView(MethodView):</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def get(self):                                       # </a:t>
            </a:r>
            <a:r>
              <a:rPr lang="zh-CN" altLang="en-US" sz="1600">
                <a:solidFill>
                  <a:srgbClr val="595959"/>
                </a:solidFill>
                <a:latin typeface="微软雅黑" panose="020B0503020204020204" pitchFamily="34" charset="-122"/>
                <a:ea typeface="微软雅黑" panose="020B0503020204020204" pitchFamily="34" charset="-122"/>
                <a:sym typeface="+mn-ea"/>
              </a:rPr>
              <a:t>处理</a:t>
            </a:r>
            <a:r>
              <a:rPr lang="en-US" altLang="zh-CN" sz="1600">
                <a:solidFill>
                  <a:srgbClr val="595959"/>
                </a:solidFill>
                <a:latin typeface="微软雅黑" panose="020B0503020204020204" pitchFamily="34" charset="-122"/>
                <a:ea typeface="微软雅黑" panose="020B0503020204020204" pitchFamily="34" charset="-122"/>
                <a:sym typeface="+mn-ea"/>
              </a:rPr>
              <a:t>GET</a:t>
            </a:r>
            <a:r>
              <a:rPr lang="zh-CN" altLang="en-US" sz="1600">
                <a:solidFill>
                  <a:srgbClr val="595959"/>
                </a:solidFill>
                <a:latin typeface="微软雅黑" panose="020B0503020204020204" pitchFamily="34" charset="-122"/>
                <a:ea typeface="微软雅黑" panose="020B0503020204020204" pitchFamily="34" charset="-122"/>
                <a:sym typeface="+mn-ea"/>
              </a:rPr>
              <a:t>请求</a:t>
            </a:r>
          </a:p>
          <a:p>
            <a:pP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595959"/>
                </a:solidFill>
                <a:latin typeface="微软雅黑" panose="020B0503020204020204" pitchFamily="34" charset="-122"/>
                <a:ea typeface="微软雅黑" panose="020B0503020204020204" pitchFamily="34" charset="-122"/>
                <a:sym typeface="+mn-ea"/>
              </a:rPr>
              <a:t>return render_template('login.html')</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def post(self):   		 # </a:t>
            </a:r>
            <a:r>
              <a:rPr lang="zh-CN" altLang="en-US" sz="1600">
                <a:solidFill>
                  <a:srgbClr val="595959"/>
                </a:solidFill>
                <a:latin typeface="微软雅黑" panose="020B0503020204020204" pitchFamily="34" charset="-122"/>
                <a:ea typeface="微软雅黑" panose="020B0503020204020204" pitchFamily="34" charset="-122"/>
                <a:sym typeface="+mn-ea"/>
              </a:rPr>
              <a:t>处理</a:t>
            </a:r>
            <a:r>
              <a:rPr lang="en-US" altLang="zh-CN" sz="1600">
                <a:solidFill>
                  <a:srgbClr val="595959"/>
                </a:solidFill>
                <a:latin typeface="微软雅黑" panose="020B0503020204020204" pitchFamily="34" charset="-122"/>
                <a:ea typeface="微软雅黑" panose="020B0503020204020204" pitchFamily="34" charset="-122"/>
                <a:sym typeface="+mn-ea"/>
              </a:rPr>
              <a:t>POST</a:t>
            </a:r>
            <a:r>
              <a:rPr lang="zh-CN" altLang="en-US" sz="1600">
                <a:solidFill>
                  <a:srgbClr val="595959"/>
                </a:solidFill>
                <a:latin typeface="微软雅黑" panose="020B0503020204020204" pitchFamily="34" charset="-122"/>
                <a:ea typeface="微软雅黑" panose="020B0503020204020204" pitchFamily="34" charset="-122"/>
                <a:sym typeface="+mn-ea"/>
              </a:rPr>
              <a:t>请求</a:t>
            </a:r>
          </a:p>
          <a:p>
            <a:pP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595959"/>
                </a:solidFill>
                <a:latin typeface="微软雅黑" panose="020B0503020204020204" pitchFamily="34" charset="-122"/>
                <a:ea typeface="微软雅黑" panose="020B0503020204020204" pitchFamily="34" charset="-122"/>
                <a:sym typeface="+mn-ea"/>
              </a:rPr>
              <a:t>username = request.form.get('username')     # </a:t>
            </a:r>
            <a:r>
              <a:rPr lang="zh-CN" altLang="en-US" sz="1600">
                <a:solidFill>
                  <a:srgbClr val="595959"/>
                </a:solidFill>
                <a:latin typeface="微软雅黑" panose="020B0503020204020204" pitchFamily="34" charset="-122"/>
                <a:ea typeface="微软雅黑" panose="020B0503020204020204" pitchFamily="34" charset="-122"/>
                <a:sym typeface="+mn-ea"/>
              </a:rPr>
              <a:t>获取输入的用户名</a:t>
            </a:r>
          </a:p>
          <a:p>
            <a:pPr>
              <a:lnSpc>
                <a:spcPct val="150000"/>
              </a:lnSpc>
              <a:defRPr/>
            </a:pPr>
            <a:r>
              <a:rPr lang="zh-CN" altLang="en-US" sz="1600">
                <a:solidFill>
                  <a:srgbClr val="595959"/>
                </a:solidFill>
                <a:latin typeface="微软雅黑" panose="020B0503020204020204" pitchFamily="34" charset="-122"/>
                <a:ea typeface="微软雅黑" panose="020B0503020204020204" pitchFamily="34" charset="-122"/>
                <a:sym typeface="+mn-ea"/>
              </a:rPr>
              <a:t>        </a:t>
            </a:r>
            <a:r>
              <a:rPr lang="en-US" altLang="zh-CN" sz="1600">
                <a:solidFill>
                  <a:srgbClr val="595959"/>
                </a:solidFill>
                <a:latin typeface="微软雅黑" panose="020B0503020204020204" pitchFamily="34" charset="-122"/>
                <a:ea typeface="微软雅黑" panose="020B0503020204020204" pitchFamily="34" charset="-122"/>
                <a:sym typeface="+mn-ea"/>
              </a:rPr>
              <a:t>password = request.form.get('password')     # </a:t>
            </a:r>
            <a:r>
              <a:rPr lang="zh-CN" altLang="en-US" sz="1600">
                <a:solidFill>
                  <a:srgbClr val="595959"/>
                </a:solidFill>
                <a:latin typeface="微软雅黑" panose="020B0503020204020204" pitchFamily="34" charset="-122"/>
                <a:ea typeface="微软雅黑" panose="020B0503020204020204" pitchFamily="34" charset="-122"/>
                <a:sym typeface="+mn-ea"/>
              </a:rPr>
              <a:t>获取输入的密码</a:t>
            </a:r>
            <a:endParaRPr lang="en-US" altLang="zh-CN" sz="1600">
              <a:solidFill>
                <a:srgbClr val="595959"/>
              </a:solidFill>
              <a:latin typeface="微软雅黑" panose="020B0503020204020204" pitchFamily="34" charset="-122"/>
              <a:ea typeface="微软雅黑" panose="020B0503020204020204" pitchFamily="34" charset="-122"/>
              <a:sym typeface="+mn-ea"/>
            </a:endParaRP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if username =='flask' and password == '123': # </a:t>
            </a:r>
            <a:r>
              <a:rPr lang="zh-CN" altLang="en-US" sz="1600">
                <a:solidFill>
                  <a:srgbClr val="595959"/>
                </a:solidFill>
                <a:latin typeface="微软雅黑" panose="020B0503020204020204" pitchFamily="34" charset="-122"/>
                <a:ea typeface="微软雅黑" panose="020B0503020204020204" pitchFamily="34" charset="-122"/>
                <a:sym typeface="+mn-ea"/>
              </a:rPr>
              <a:t>判断用户名和密码是否为</a:t>
            </a:r>
            <a:r>
              <a:rPr lang="en-US" altLang="zh-CN" sz="1600">
                <a:solidFill>
                  <a:srgbClr val="595959"/>
                </a:solidFill>
                <a:latin typeface="微软雅黑" panose="020B0503020204020204" pitchFamily="34" charset="-122"/>
                <a:ea typeface="微软雅黑" panose="020B0503020204020204" pitchFamily="34" charset="-122"/>
                <a:sym typeface="+mn-ea"/>
              </a:rPr>
              <a:t>123</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return f'</a:t>
            </a:r>
            <a:r>
              <a:rPr lang="zh-CN" altLang="en-US" sz="1600">
                <a:solidFill>
                  <a:srgbClr val="595959"/>
                </a:solidFill>
                <a:latin typeface="微软雅黑" panose="020B0503020204020204" pitchFamily="34" charset="-122"/>
                <a:ea typeface="微软雅黑" panose="020B0503020204020204" pitchFamily="34" charset="-122"/>
                <a:sym typeface="+mn-ea"/>
              </a:rPr>
              <a:t>用户：</a:t>
            </a:r>
            <a:r>
              <a:rPr lang="en-US" altLang="zh-CN" sz="1600">
                <a:solidFill>
                  <a:srgbClr val="595959"/>
                </a:solidFill>
                <a:latin typeface="微软雅黑" panose="020B0503020204020204" pitchFamily="34" charset="-122"/>
                <a:ea typeface="微软雅黑" panose="020B0503020204020204" pitchFamily="34" charset="-122"/>
                <a:sym typeface="+mn-ea"/>
              </a:rPr>
              <a:t>{username}</a:t>
            </a:r>
            <a:r>
              <a:rPr lang="zh-CN" altLang="en-US" sz="1600">
                <a:solidFill>
                  <a:srgbClr val="595959"/>
                </a:solidFill>
                <a:latin typeface="微软雅黑" panose="020B0503020204020204" pitchFamily="34" charset="-122"/>
                <a:ea typeface="微软雅黑" panose="020B0503020204020204" pitchFamily="34" charset="-122"/>
                <a:sym typeface="+mn-ea"/>
              </a:rPr>
              <a:t>登录成功。</a:t>
            </a:r>
            <a:r>
              <a:rPr lang="en-US" altLang="zh-CN" sz="1600">
                <a:solidFill>
                  <a:srgbClr val="595959"/>
                </a:solidFill>
                <a:latin typeface="微软雅黑" panose="020B0503020204020204" pitchFamily="34" charset="-122"/>
                <a:ea typeface="微软雅黑" panose="020B0503020204020204" pitchFamily="34" charset="-122"/>
                <a:sym typeface="+mn-ea"/>
              </a:rPr>
              <a: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else:</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return '</a:t>
            </a:r>
            <a:r>
              <a:rPr lang="zh-CN" altLang="en-US" sz="1600">
                <a:solidFill>
                  <a:srgbClr val="595959"/>
                </a:solidFill>
                <a:latin typeface="微软雅黑" panose="020B0503020204020204" pitchFamily="34" charset="-122"/>
                <a:ea typeface="微软雅黑" panose="020B0503020204020204" pitchFamily="34" charset="-122"/>
                <a:sym typeface="+mn-ea"/>
              </a:rPr>
              <a:t>用户名或密码错误，请重新登录。</a:t>
            </a:r>
            <a:r>
              <a:rPr lang="en-US" altLang="zh-CN" sz="1600">
                <a:solidFill>
                  <a:srgbClr val="595959"/>
                </a:solidFill>
                <a:latin typeface="微软雅黑" panose="020B0503020204020204" pitchFamily="34" charset="-122"/>
                <a:ea typeface="微软雅黑" panose="020B0503020204020204" pitchFamily="34" charset="-122"/>
                <a:sym typeface="+mn-ea"/>
              </a:rPr>
              <a: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app = Flask(__name__)</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app.add_url_rule('/login', view_func=LoginView.as_view('login'))</a:t>
            </a:r>
          </a:p>
        </p:txBody>
      </p:sp>
    </p:spTree>
    <p:extLst>
      <p:ext uri="{BB962C8B-B14F-4D97-AF65-F5344CB8AC3E}">
        <p14:creationId xmlns:p14="http://schemas.microsoft.com/office/powerpoint/2010/main" val="2478096859"/>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694606" y="1197546"/>
            <a:ext cx="9937104" cy="961289"/>
          </a:xfrm>
          <a:prstGeom prst="rect">
            <a:avLst/>
          </a:prstGeom>
          <a:noFill/>
          <a:ln w="9525">
            <a:noFill/>
          </a:ln>
        </p:spPr>
        <p:txBody>
          <a:bodyPr wrap="square">
            <a:spAutoFit/>
          </a:bodyPr>
          <a:lstStyle/>
          <a:p>
            <a:pPr indent="0" fontAlgn="auto">
              <a:lnSpc>
                <a:spcPct val="150000"/>
              </a:lnSpc>
            </a:pPr>
            <a:r>
              <a:rPr lang="zh-CN" altLang="en-US" sz="2000">
                <a:solidFill>
                  <a:srgbClr val="595959"/>
                </a:solidFill>
                <a:latin typeface="微软雅黑" panose="020B0503020204020204" pitchFamily="34" charset="-122"/>
                <a:ea typeface="微软雅黑" panose="020B0503020204020204" pitchFamily="34" charset="-122"/>
              </a:rPr>
              <a:t>（</a:t>
            </a:r>
            <a:r>
              <a:rPr lang="en-US" altLang="zh-CN" sz="2000">
                <a:solidFill>
                  <a:srgbClr val="595959"/>
                </a:solidFill>
                <a:latin typeface="微软雅黑" panose="020B0503020204020204" pitchFamily="34" charset="-122"/>
                <a:ea typeface="微软雅黑" panose="020B0503020204020204" pitchFamily="34" charset="-122"/>
              </a:rPr>
              <a:t>3</a:t>
            </a:r>
            <a:r>
              <a:rPr lang="zh-CN" altLang="en-US" sz="2000">
                <a:solidFill>
                  <a:srgbClr val="595959"/>
                </a:solidFill>
                <a:latin typeface="微软雅黑" panose="020B0503020204020204" pitchFamily="34" charset="-122"/>
                <a:ea typeface="微软雅黑" panose="020B0503020204020204" pitchFamily="34" charset="-122"/>
              </a:rPr>
              <a:t>）运行代码，通过浏览器访问</a:t>
            </a:r>
            <a:r>
              <a:rPr lang="en-US" altLang="zh-CN" sz="2000">
                <a:solidFill>
                  <a:srgbClr val="595959"/>
                </a:solidFill>
                <a:latin typeface="微软雅黑" panose="020B0503020204020204" pitchFamily="34" charset="-122"/>
                <a:ea typeface="微软雅黑" panose="020B0503020204020204" pitchFamily="34" charset="-122"/>
              </a:rPr>
              <a:t>http://127.0.0.1:5000/login</a:t>
            </a:r>
            <a:r>
              <a:rPr lang="zh-CN" altLang="en-US" sz="2000">
                <a:solidFill>
                  <a:srgbClr val="595959"/>
                </a:solidFill>
                <a:latin typeface="微软雅黑" panose="020B0503020204020204" pitchFamily="34" charset="-122"/>
                <a:ea typeface="微软雅黑" panose="020B0503020204020204" pitchFamily="34" charset="-122"/>
              </a:rPr>
              <a:t>后页面中展示了用户登录表单。</a:t>
            </a:r>
          </a:p>
        </p:txBody>
      </p:sp>
      <p:sp>
        <p:nvSpPr>
          <p:cNvPr id="5"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基于方法的类视图</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819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9005" y="2421682"/>
            <a:ext cx="6694364" cy="2992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7605492"/>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25135" y="1485578"/>
            <a:ext cx="9937104" cy="961289"/>
          </a:xfrm>
          <a:prstGeom prst="rect">
            <a:avLst/>
          </a:prstGeom>
          <a:noFill/>
          <a:ln w="9525">
            <a:noFill/>
          </a:ln>
        </p:spPr>
        <p:txBody>
          <a:bodyPr wrap="square">
            <a:spAutoFit/>
          </a:bodyPr>
          <a:lstStyle/>
          <a:p>
            <a:pPr indent="0" fontAlgn="auto">
              <a:lnSpc>
                <a:spcPct val="150000"/>
              </a:lnSpc>
            </a:pPr>
            <a:r>
              <a:rPr lang="zh-CN" altLang="en-US" sz="2000">
                <a:solidFill>
                  <a:srgbClr val="595959"/>
                </a:solidFill>
                <a:latin typeface="微软雅黑" panose="020B0503020204020204" pitchFamily="34" charset="-122"/>
                <a:ea typeface="微软雅黑" panose="020B0503020204020204" pitchFamily="34" charset="-122"/>
              </a:rPr>
              <a:t>依次在用户输入框和密码输入框中输入正确的用户名和密码，单击“登录”按钮后页面中展示了登录成功的提示信息。</a:t>
            </a:r>
          </a:p>
        </p:txBody>
      </p:sp>
      <p:sp>
        <p:nvSpPr>
          <p:cNvPr id="5"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基于方法的类视图</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218"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814" y="3111701"/>
            <a:ext cx="7056784" cy="1773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884154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蓝图</a:t>
            </a:r>
            <a:endParaRPr lang="zh-CN" altLang="en-US" sz="4800" b="1" dirty="0">
              <a:solidFill>
                <a:schemeClr val="accent1"/>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a:solidFill>
                  <a:srgbClr val="FAFAFA"/>
                </a:solidFill>
                <a:latin typeface="微软雅黑" panose="020B0503020204020204" pitchFamily="34" charset="-122"/>
                <a:ea typeface="微软雅黑" panose="020B0503020204020204" pitchFamily="34" charset="-122"/>
                <a:cs typeface="+mn-ea"/>
                <a:sym typeface="+mn-lt"/>
              </a:rPr>
              <a:t>4.4</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1063249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27054" y="2386980"/>
            <a:ext cx="6552727" cy="2400657"/>
          </a:xfrm>
          <a:prstGeom prst="rect">
            <a:avLst/>
          </a:prstGeom>
        </p:spPr>
        <p:txBody>
          <a:bodyPr wrap="square">
            <a:spAutoFit/>
          </a:bodyPr>
          <a:lstStyle/>
          <a:p>
            <a:pPr>
              <a:lnSpc>
                <a:spcPct val="150000"/>
              </a:lnSpc>
              <a:spcAft>
                <a:spcPts val="0"/>
              </a:spcAft>
            </a:pPr>
            <a:r>
              <a:rPr lang="en-US" altLang="zh-CN" sz="2000">
                <a:solidFill>
                  <a:srgbClr val="595959"/>
                </a:solidFill>
                <a:latin typeface="微软雅黑" panose="020B0503020204020204" pitchFamily="34" charset="-122"/>
                <a:ea typeface="微软雅黑" panose="020B0503020204020204" pitchFamily="34" charset="-122"/>
              </a:rPr>
              <a:t>Flask</a:t>
            </a:r>
            <a:r>
              <a:rPr lang="zh-CN" altLang="en-US" sz="2000">
                <a:solidFill>
                  <a:srgbClr val="595959"/>
                </a:solidFill>
                <a:latin typeface="微软雅黑" panose="020B0503020204020204" pitchFamily="34" charset="-122"/>
                <a:ea typeface="微软雅黑" panose="020B0503020204020204" pitchFamily="34" charset="-122"/>
              </a:rPr>
              <a:t>推出了</a:t>
            </a:r>
            <a:r>
              <a:rPr lang="zh-CN" altLang="en-US" sz="2000">
                <a:solidFill>
                  <a:srgbClr val="0075CC"/>
                </a:solidFill>
                <a:latin typeface="微软雅黑" panose="020B0503020204020204" pitchFamily="34" charset="-122"/>
                <a:ea typeface="微软雅黑" panose="020B0503020204020204" pitchFamily="34" charset="-122"/>
              </a:rPr>
              <a:t>蓝图</a:t>
            </a:r>
            <a:r>
              <a:rPr lang="zh-CN" altLang="en-US" sz="2000">
                <a:solidFill>
                  <a:srgbClr val="595959"/>
                </a:solidFill>
                <a:latin typeface="微软雅黑" panose="020B0503020204020204" pitchFamily="34" charset="-122"/>
                <a:ea typeface="微软雅黑" panose="020B0503020204020204" pitchFamily="34" charset="-122"/>
              </a:rPr>
              <a:t>的概念，蓝图提供了</a:t>
            </a:r>
            <a:r>
              <a:rPr lang="zh-CN" altLang="en-US" sz="2000">
                <a:solidFill>
                  <a:srgbClr val="0075CC"/>
                </a:solidFill>
                <a:latin typeface="微软雅黑" panose="020B0503020204020204" pitchFamily="34" charset="-122"/>
                <a:ea typeface="微软雅黑" panose="020B0503020204020204" pitchFamily="34" charset="-122"/>
              </a:rPr>
              <a:t>模块化管理</a:t>
            </a:r>
            <a:r>
              <a:rPr lang="zh-CN" altLang="en-US" sz="2000">
                <a:solidFill>
                  <a:srgbClr val="595959"/>
                </a:solidFill>
                <a:latin typeface="微软雅黑" panose="020B0503020204020204" pitchFamily="34" charset="-122"/>
                <a:ea typeface="微软雅黑" panose="020B0503020204020204" pitchFamily="34" charset="-122"/>
              </a:rPr>
              <a:t>的功能，简化了大型</a:t>
            </a:r>
            <a:r>
              <a:rPr lang="en-US" altLang="zh-CN" sz="2000">
                <a:solidFill>
                  <a:srgbClr val="595959"/>
                </a:solidFill>
                <a:latin typeface="微软雅黑" panose="020B0503020204020204" pitchFamily="34" charset="-122"/>
                <a:ea typeface="微软雅黑" panose="020B0503020204020204" pitchFamily="34" charset="-122"/>
              </a:rPr>
              <a:t>Web</a:t>
            </a:r>
            <a:r>
              <a:rPr lang="zh-CN" altLang="en-US" sz="2000">
                <a:solidFill>
                  <a:srgbClr val="595959"/>
                </a:solidFill>
                <a:latin typeface="微软雅黑" panose="020B0503020204020204" pitchFamily="34" charset="-122"/>
                <a:ea typeface="微软雅黑" panose="020B0503020204020204" pitchFamily="34" charset="-122"/>
              </a:rPr>
              <a:t>应用程序的开发难度。</a:t>
            </a:r>
          </a:p>
          <a:p>
            <a:pPr>
              <a:lnSpc>
                <a:spcPct val="150000"/>
              </a:lnSpc>
              <a:spcAft>
                <a:spcPts val="0"/>
              </a:spcAft>
            </a:pPr>
            <a:r>
              <a:rPr lang="zh-CN" altLang="en-US" sz="2000">
                <a:solidFill>
                  <a:srgbClr val="595959"/>
                </a:solidFill>
                <a:latin typeface="微软雅黑" panose="020B0503020204020204" pitchFamily="34" charset="-122"/>
                <a:ea typeface="微软雅黑" panose="020B0503020204020204" pitchFamily="34" charset="-122"/>
              </a:rPr>
              <a:t>蓝图是一种制作</a:t>
            </a:r>
            <a:r>
              <a:rPr lang="zh-CN" altLang="en-US" sz="2000">
                <a:solidFill>
                  <a:srgbClr val="0075CC"/>
                </a:solidFill>
                <a:latin typeface="微软雅黑" panose="020B0503020204020204" pitchFamily="34" charset="-122"/>
                <a:ea typeface="微软雅黑" panose="020B0503020204020204" pitchFamily="34" charset="-122"/>
              </a:rPr>
              <a:t>应用程序组件的方式</a:t>
            </a:r>
            <a:r>
              <a:rPr lang="zh-CN" altLang="en-US" sz="2000">
                <a:solidFill>
                  <a:srgbClr val="595959"/>
                </a:solidFill>
                <a:latin typeface="微软雅黑" panose="020B0503020204020204" pitchFamily="34" charset="-122"/>
                <a:ea typeface="微软雅黑" panose="020B0503020204020204" pitchFamily="34" charset="-122"/>
              </a:rPr>
              <a:t>，可以在应用程序</a:t>
            </a:r>
            <a:r>
              <a:rPr lang="zh-CN" altLang="en-US" sz="2000">
                <a:solidFill>
                  <a:srgbClr val="0075CC"/>
                </a:solidFill>
                <a:latin typeface="微软雅黑" panose="020B0503020204020204" pitchFamily="34" charset="-122"/>
                <a:ea typeface="微软雅黑" panose="020B0503020204020204" pitchFamily="34" charset="-122"/>
              </a:rPr>
              <a:t>内部</a:t>
            </a:r>
            <a:r>
              <a:rPr lang="zh-CN" altLang="en-US" sz="2000">
                <a:solidFill>
                  <a:srgbClr val="595959"/>
                </a:solidFill>
                <a:latin typeface="微软雅黑" panose="020B0503020204020204" pitchFamily="34" charset="-122"/>
                <a:ea typeface="微软雅黑" panose="020B0503020204020204" pitchFamily="34" charset="-122"/>
              </a:rPr>
              <a:t>或</a:t>
            </a:r>
            <a:r>
              <a:rPr lang="zh-CN" altLang="en-US" sz="2000">
                <a:solidFill>
                  <a:srgbClr val="0075CC"/>
                </a:solidFill>
                <a:latin typeface="微软雅黑" panose="020B0503020204020204" pitchFamily="34" charset="-122"/>
                <a:ea typeface="微软雅黑" panose="020B0503020204020204" pitchFamily="34" charset="-122"/>
              </a:rPr>
              <a:t>跨越多个项目使用</a:t>
            </a:r>
            <a:r>
              <a:rPr lang="zh-CN" altLang="en-US" sz="2000">
                <a:solidFill>
                  <a:srgbClr val="595959"/>
                </a:solidFill>
                <a:latin typeface="微软雅黑" panose="020B0503020204020204" pitchFamily="34" charset="-122"/>
                <a:ea typeface="微软雅黑" panose="020B0503020204020204" pitchFamily="34" charset="-122"/>
              </a:rPr>
              <a:t>。当分配请求时，</a:t>
            </a:r>
            <a:r>
              <a:rPr lang="en-US" altLang="zh-CN" sz="2000">
                <a:solidFill>
                  <a:srgbClr val="595959"/>
                </a:solidFill>
                <a:latin typeface="微软雅黑" panose="020B0503020204020204" pitchFamily="34" charset="-122"/>
                <a:ea typeface="微软雅黑" panose="020B0503020204020204" pitchFamily="34" charset="-122"/>
              </a:rPr>
              <a:t>Flask</a:t>
            </a:r>
            <a:r>
              <a:rPr lang="zh-CN" altLang="en-US" sz="2000">
                <a:solidFill>
                  <a:srgbClr val="595959"/>
                </a:solidFill>
                <a:latin typeface="微软雅黑" panose="020B0503020204020204" pitchFamily="34" charset="-122"/>
                <a:ea typeface="微软雅黑" panose="020B0503020204020204" pitchFamily="34" charset="-122"/>
              </a:rPr>
              <a:t>会将</a:t>
            </a:r>
            <a:r>
              <a:rPr lang="zh-CN" altLang="en-US" sz="2000">
                <a:solidFill>
                  <a:srgbClr val="0075CC"/>
                </a:solidFill>
                <a:latin typeface="微软雅黑" panose="020B0503020204020204" pitchFamily="34" charset="-122"/>
                <a:ea typeface="微软雅黑" panose="020B0503020204020204" pitchFamily="34" charset="-122"/>
              </a:rPr>
              <a:t>蓝图</a:t>
            </a:r>
            <a:r>
              <a:rPr lang="zh-CN" altLang="en-US" sz="2000">
                <a:solidFill>
                  <a:srgbClr val="595959"/>
                </a:solidFill>
                <a:latin typeface="微软雅黑" panose="020B0503020204020204" pitchFamily="34" charset="-122"/>
                <a:ea typeface="微软雅黑" panose="020B0503020204020204" pitchFamily="34" charset="-122"/>
              </a:rPr>
              <a:t>和</a:t>
            </a:r>
            <a:r>
              <a:rPr lang="zh-CN" altLang="en-US" sz="2000">
                <a:solidFill>
                  <a:srgbClr val="0075CC"/>
                </a:solidFill>
                <a:latin typeface="微软雅黑" panose="020B0503020204020204" pitchFamily="34" charset="-122"/>
                <a:ea typeface="微软雅黑" panose="020B0503020204020204" pitchFamily="34" charset="-122"/>
              </a:rPr>
              <a:t>视图函数</a:t>
            </a:r>
            <a:r>
              <a:rPr lang="zh-CN" altLang="en-US" sz="2000">
                <a:solidFill>
                  <a:srgbClr val="595959"/>
                </a:solidFill>
                <a:latin typeface="微软雅黑" panose="020B0503020204020204" pitchFamily="34" charset="-122"/>
                <a:ea typeface="微软雅黑" panose="020B0503020204020204" pitchFamily="34" charset="-122"/>
              </a:rPr>
              <a:t>关联起来，并生成</a:t>
            </a:r>
            <a:r>
              <a:rPr lang="zh-CN" altLang="en-US" sz="2000">
                <a:solidFill>
                  <a:srgbClr val="0075CC"/>
                </a:solidFill>
                <a:latin typeface="微软雅黑" panose="020B0503020204020204" pitchFamily="34" charset="-122"/>
                <a:ea typeface="微软雅黑" panose="020B0503020204020204" pitchFamily="34" charset="-122"/>
              </a:rPr>
              <a:t>两个端点之前的</a:t>
            </a:r>
            <a:r>
              <a:rPr lang="en-US" altLang="zh-CN" sz="2000">
                <a:solidFill>
                  <a:srgbClr val="0075CC"/>
                </a:solidFill>
                <a:latin typeface="微软雅黑" panose="020B0503020204020204" pitchFamily="34" charset="-122"/>
                <a:ea typeface="微软雅黑" panose="020B0503020204020204" pitchFamily="34" charset="-122"/>
              </a:rPr>
              <a:t>URL</a:t>
            </a:r>
            <a:r>
              <a:rPr lang="zh-CN" altLang="en-US" sz="2000">
                <a:solidFill>
                  <a:srgbClr val="595959"/>
                </a:solidFill>
                <a:latin typeface="微软雅黑" panose="020B0503020204020204" pitchFamily="34" charset="-122"/>
                <a:ea typeface="微软雅黑" panose="020B0503020204020204" pitchFamily="34" charset="-122"/>
              </a:rPr>
              <a:t>。</a:t>
            </a:r>
          </a:p>
        </p:txBody>
      </p:sp>
      <p:sp>
        <p:nvSpPr>
          <p:cNvPr id="6"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蓝图</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7" name="图片 6"/>
          <p:cNvPicPr>
            <a:picLocks noChangeAspect="1"/>
          </p:cNvPicPr>
          <p:nvPr/>
        </p:nvPicPr>
        <p:blipFill>
          <a:blip r:embed="rId3"/>
          <a:stretch>
            <a:fillRect/>
          </a:stretch>
        </p:blipFill>
        <p:spPr>
          <a:xfrm>
            <a:off x="1025135" y="1879370"/>
            <a:ext cx="3168352" cy="3415879"/>
          </a:xfrm>
          <a:prstGeom prst="rect">
            <a:avLst/>
          </a:prstGeom>
        </p:spPr>
      </p:pic>
    </p:spTree>
    <p:extLst>
      <p:ext uri="{BB962C8B-B14F-4D97-AF65-F5344CB8AC3E}">
        <p14:creationId xmlns:p14="http://schemas.microsoft.com/office/powerpoint/2010/main" val="989010677"/>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38622" y="1053530"/>
            <a:ext cx="6552727" cy="553998"/>
          </a:xfrm>
          <a:prstGeom prst="rect">
            <a:avLst/>
          </a:prstGeom>
        </p:spPr>
        <p:txBody>
          <a:bodyPr wrap="square">
            <a:spAutoFit/>
          </a:bodyPr>
          <a:lstStyle/>
          <a:p>
            <a:pPr>
              <a:lnSpc>
                <a:spcPct val="150000"/>
              </a:lnSpc>
              <a:spcAft>
                <a:spcPts val="0"/>
              </a:spcAft>
            </a:pPr>
            <a:r>
              <a:rPr lang="zh-CN" altLang="en-US" sz="2000">
                <a:solidFill>
                  <a:srgbClr val="0075CC"/>
                </a:solidFill>
                <a:latin typeface="微软雅黑" panose="020B0503020204020204" pitchFamily="34" charset="-122"/>
                <a:ea typeface="微软雅黑" panose="020B0503020204020204" pitchFamily="34" charset="-122"/>
              </a:rPr>
              <a:t>蓝图</a:t>
            </a:r>
            <a:r>
              <a:rPr lang="zh-CN" altLang="en-US" sz="2000">
                <a:solidFill>
                  <a:srgbClr val="595959"/>
                </a:solidFill>
                <a:latin typeface="微软雅黑" panose="020B0503020204020204" pitchFamily="34" charset="-122"/>
                <a:ea typeface="微软雅黑" panose="020B0503020204020204" pitchFamily="34" charset="-122"/>
              </a:rPr>
              <a:t>适用于以下场景：</a:t>
            </a:r>
          </a:p>
        </p:txBody>
      </p:sp>
      <p:sp>
        <p:nvSpPr>
          <p:cNvPr id="6"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蓝图</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矩形 2"/>
          <p:cNvSpPr/>
          <p:nvPr/>
        </p:nvSpPr>
        <p:spPr>
          <a:xfrm>
            <a:off x="838622" y="1661072"/>
            <a:ext cx="10297144" cy="3785652"/>
          </a:xfrm>
          <a:prstGeom prst="rect">
            <a:avLst/>
          </a:prstGeom>
        </p:spPr>
        <p:txBody>
          <a:bodyPr wrap="square">
            <a:spAutoFit/>
          </a:bodyPr>
          <a:lstStyle/>
          <a:p>
            <a:pPr marL="342900" lvl="0" indent="-342900">
              <a:lnSpc>
                <a:spcPct val="150000"/>
              </a:lnSpc>
              <a:buFont typeface="Wingdings" panose="05000000000000000000" pitchFamily="2" charset="2"/>
              <a:buChar char="l"/>
            </a:pPr>
            <a:r>
              <a:rPr lang="zh-CN" altLang="zh-CN" sz="2000">
                <a:solidFill>
                  <a:srgbClr val="595959"/>
                </a:solidFill>
                <a:latin typeface="微软雅黑" panose="020B0503020204020204" pitchFamily="34" charset="-122"/>
                <a:ea typeface="微软雅黑" panose="020B0503020204020204" pitchFamily="34" charset="-122"/>
              </a:rPr>
              <a:t>将</a:t>
            </a:r>
            <a:r>
              <a:rPr lang="zh-CN" altLang="zh-CN" sz="2000">
                <a:solidFill>
                  <a:srgbClr val="0075CC"/>
                </a:solidFill>
                <a:latin typeface="微软雅黑" panose="020B0503020204020204" pitchFamily="34" charset="-122"/>
                <a:ea typeface="微软雅黑" panose="020B0503020204020204" pitchFamily="34" charset="-122"/>
              </a:rPr>
              <a:t>一个应用程序</a:t>
            </a:r>
            <a:r>
              <a:rPr lang="zh-CN" altLang="zh-CN" sz="2000">
                <a:solidFill>
                  <a:srgbClr val="595959"/>
                </a:solidFill>
                <a:latin typeface="微软雅黑" panose="020B0503020204020204" pitchFamily="34" charset="-122"/>
                <a:ea typeface="微软雅黑" panose="020B0503020204020204" pitchFamily="34" charset="-122"/>
              </a:rPr>
              <a:t>分解成</a:t>
            </a:r>
            <a:r>
              <a:rPr lang="zh-CN" altLang="zh-CN" sz="2000">
                <a:solidFill>
                  <a:srgbClr val="0075CC"/>
                </a:solidFill>
                <a:latin typeface="微软雅黑" panose="020B0503020204020204" pitchFamily="34" charset="-122"/>
                <a:ea typeface="微软雅黑" panose="020B0503020204020204" pitchFamily="34" charset="-122"/>
              </a:rPr>
              <a:t>一组子模块</a:t>
            </a:r>
            <a:r>
              <a:rPr lang="zh-CN" altLang="zh-CN" sz="2000">
                <a:solidFill>
                  <a:srgbClr val="595959"/>
                </a:solidFill>
                <a:latin typeface="微软雅黑" panose="020B0503020204020204" pitchFamily="34" charset="-122"/>
                <a:ea typeface="微软雅黑" panose="020B0503020204020204" pitchFamily="34" charset="-122"/>
              </a:rPr>
              <a:t>。这是大型应用程序的理想选择，即项目实例化一个应用实例，初始化一些扩展，以及注册一组蓝图。</a:t>
            </a:r>
          </a:p>
          <a:p>
            <a:pPr marL="342900" lvl="0" indent="-342900">
              <a:lnSpc>
                <a:spcPct val="150000"/>
              </a:lnSpc>
              <a:buFont typeface="Wingdings" panose="05000000000000000000" pitchFamily="2" charset="2"/>
              <a:buChar char="l"/>
            </a:pPr>
            <a:r>
              <a:rPr lang="zh-CN" altLang="zh-CN" sz="2000">
                <a:solidFill>
                  <a:srgbClr val="595959"/>
                </a:solidFill>
                <a:latin typeface="微软雅黑" panose="020B0503020204020204" pitchFamily="34" charset="-122"/>
                <a:ea typeface="微软雅黑" panose="020B0503020204020204" pitchFamily="34" charset="-122"/>
              </a:rPr>
              <a:t>以一个</a:t>
            </a:r>
            <a:r>
              <a:rPr lang="en-US" altLang="zh-CN" sz="2000">
                <a:solidFill>
                  <a:srgbClr val="0075CC"/>
                </a:solidFill>
                <a:latin typeface="微软雅黑" panose="020B0503020204020204" pitchFamily="34" charset="-122"/>
                <a:ea typeface="微软雅黑" panose="020B0503020204020204" pitchFamily="34" charset="-122"/>
              </a:rPr>
              <a:t>URL</a:t>
            </a:r>
            <a:r>
              <a:rPr lang="zh-CN" altLang="zh-CN" sz="2000">
                <a:solidFill>
                  <a:srgbClr val="0075CC"/>
                </a:solidFill>
                <a:latin typeface="微软雅黑" panose="020B0503020204020204" pitchFamily="34" charset="-122"/>
                <a:ea typeface="微软雅黑" panose="020B0503020204020204" pitchFamily="34" charset="-122"/>
              </a:rPr>
              <a:t>前缀</a:t>
            </a:r>
            <a:r>
              <a:rPr lang="zh-CN" altLang="zh-CN" sz="2000">
                <a:solidFill>
                  <a:srgbClr val="595959"/>
                </a:solidFill>
                <a:latin typeface="微软雅黑" panose="020B0503020204020204" pitchFamily="34" charset="-122"/>
                <a:ea typeface="微软雅黑" panose="020B0503020204020204" pitchFamily="34" charset="-122"/>
              </a:rPr>
              <a:t>或</a:t>
            </a:r>
            <a:r>
              <a:rPr lang="zh-CN" altLang="zh-CN" sz="2000">
                <a:solidFill>
                  <a:srgbClr val="0075CC"/>
                </a:solidFill>
                <a:latin typeface="微软雅黑" panose="020B0503020204020204" pitchFamily="34" charset="-122"/>
                <a:ea typeface="微软雅黑" panose="020B0503020204020204" pitchFamily="34" charset="-122"/>
              </a:rPr>
              <a:t>子域</a:t>
            </a:r>
            <a:r>
              <a:rPr lang="zh-CN" altLang="zh-CN" sz="2000">
                <a:solidFill>
                  <a:srgbClr val="595959"/>
                </a:solidFill>
                <a:latin typeface="微软雅黑" panose="020B0503020204020204" pitchFamily="34" charset="-122"/>
                <a:ea typeface="微软雅黑" panose="020B0503020204020204" pitchFamily="34" charset="-122"/>
              </a:rPr>
              <a:t>在应用程序中</a:t>
            </a:r>
            <a:r>
              <a:rPr lang="zh-CN" altLang="zh-CN" sz="2000">
                <a:solidFill>
                  <a:srgbClr val="0075CC"/>
                </a:solidFill>
                <a:latin typeface="微软雅黑" panose="020B0503020204020204" pitchFamily="34" charset="-122"/>
                <a:ea typeface="微软雅黑" panose="020B0503020204020204" pitchFamily="34" charset="-122"/>
              </a:rPr>
              <a:t>注册蓝图</a:t>
            </a:r>
            <a:r>
              <a:rPr lang="zh-CN" altLang="zh-CN" sz="2000">
                <a:solidFill>
                  <a:srgbClr val="595959"/>
                </a:solidFill>
                <a:latin typeface="微软雅黑" panose="020B0503020204020204" pitchFamily="34" charset="-122"/>
                <a:ea typeface="微软雅黑" panose="020B0503020204020204" pitchFamily="34" charset="-122"/>
              </a:rPr>
              <a:t>。</a:t>
            </a:r>
            <a:r>
              <a:rPr lang="en-US" altLang="zh-CN" sz="2000">
                <a:solidFill>
                  <a:srgbClr val="595959"/>
                </a:solidFill>
                <a:latin typeface="微软雅黑" panose="020B0503020204020204" pitchFamily="34" charset="-122"/>
                <a:ea typeface="微软雅黑" panose="020B0503020204020204" pitchFamily="34" charset="-122"/>
              </a:rPr>
              <a:t>URL</a:t>
            </a:r>
            <a:r>
              <a:rPr lang="zh-CN" altLang="zh-CN" sz="2000">
                <a:solidFill>
                  <a:srgbClr val="595959"/>
                </a:solidFill>
                <a:latin typeface="微软雅黑" panose="020B0503020204020204" pitchFamily="34" charset="-122"/>
                <a:ea typeface="微软雅黑" panose="020B0503020204020204" pitchFamily="34" charset="-122"/>
              </a:rPr>
              <a:t>前缀或子域的参数成为该蓝图中所有视图函数的通用视图参数（具有默认值）。</a:t>
            </a:r>
          </a:p>
          <a:p>
            <a:pPr marL="342900" lvl="0" indent="-342900">
              <a:lnSpc>
                <a:spcPct val="150000"/>
              </a:lnSpc>
              <a:buFont typeface="Wingdings" panose="05000000000000000000" pitchFamily="2" charset="2"/>
              <a:buChar char="l"/>
            </a:pPr>
            <a:r>
              <a:rPr lang="zh-CN" altLang="zh-CN" sz="2000">
                <a:solidFill>
                  <a:srgbClr val="595959"/>
                </a:solidFill>
                <a:latin typeface="微软雅黑" panose="020B0503020204020204" pitchFamily="34" charset="-122"/>
                <a:ea typeface="微软雅黑" panose="020B0503020204020204" pitchFamily="34" charset="-122"/>
              </a:rPr>
              <a:t>在一个应用程序中用</a:t>
            </a:r>
            <a:r>
              <a:rPr lang="zh-CN" altLang="zh-CN" sz="2000">
                <a:solidFill>
                  <a:srgbClr val="0075CC"/>
                </a:solidFill>
                <a:latin typeface="微软雅黑" panose="020B0503020204020204" pitchFamily="34" charset="-122"/>
                <a:ea typeface="微软雅黑" panose="020B0503020204020204" pitchFamily="34" charset="-122"/>
              </a:rPr>
              <a:t>不同</a:t>
            </a:r>
            <a:r>
              <a:rPr lang="zh-CN" altLang="zh-CN" sz="2000">
                <a:solidFill>
                  <a:srgbClr val="595959"/>
                </a:solidFill>
                <a:latin typeface="微软雅黑" panose="020B0503020204020204" pitchFamily="34" charset="-122"/>
                <a:ea typeface="微软雅黑" panose="020B0503020204020204" pitchFamily="34" charset="-122"/>
              </a:rPr>
              <a:t>的</a:t>
            </a:r>
            <a:r>
              <a:rPr lang="en-US" altLang="zh-CN" sz="2000">
                <a:solidFill>
                  <a:srgbClr val="0075CC"/>
                </a:solidFill>
                <a:latin typeface="微软雅黑" panose="020B0503020204020204" pitchFamily="34" charset="-122"/>
                <a:ea typeface="微软雅黑" panose="020B0503020204020204" pitchFamily="34" charset="-122"/>
              </a:rPr>
              <a:t>URL</a:t>
            </a:r>
            <a:r>
              <a:rPr lang="zh-CN" altLang="zh-CN" sz="2000">
                <a:solidFill>
                  <a:srgbClr val="0075CC"/>
                </a:solidFill>
                <a:latin typeface="微软雅黑" panose="020B0503020204020204" pitchFamily="34" charset="-122"/>
                <a:ea typeface="微软雅黑" panose="020B0503020204020204" pitchFamily="34" charset="-122"/>
              </a:rPr>
              <a:t>规则</a:t>
            </a:r>
            <a:r>
              <a:rPr lang="zh-CN" altLang="zh-CN" sz="2000">
                <a:solidFill>
                  <a:srgbClr val="595959"/>
                </a:solidFill>
                <a:latin typeface="微软雅黑" panose="020B0503020204020204" pitchFamily="34" charset="-122"/>
                <a:ea typeface="微软雅黑" panose="020B0503020204020204" pitchFamily="34" charset="-122"/>
              </a:rPr>
              <a:t>多次</a:t>
            </a:r>
            <a:r>
              <a:rPr lang="zh-CN" altLang="zh-CN" sz="2000">
                <a:solidFill>
                  <a:srgbClr val="0075CC"/>
                </a:solidFill>
                <a:latin typeface="微软雅黑" panose="020B0503020204020204" pitchFamily="34" charset="-122"/>
                <a:ea typeface="微软雅黑" panose="020B0503020204020204" pitchFamily="34" charset="-122"/>
              </a:rPr>
              <a:t>注册一个蓝图</a:t>
            </a:r>
            <a:r>
              <a:rPr lang="zh-CN" altLang="zh-CN" sz="2000">
                <a:solidFill>
                  <a:srgbClr val="595959"/>
                </a:solidFill>
                <a:latin typeface="微软雅黑" panose="020B0503020204020204" pitchFamily="34" charset="-122"/>
                <a:ea typeface="微软雅黑" panose="020B0503020204020204" pitchFamily="34" charset="-122"/>
              </a:rPr>
              <a:t>。</a:t>
            </a:r>
          </a:p>
          <a:p>
            <a:pPr marL="342900" lvl="0" indent="-342900">
              <a:lnSpc>
                <a:spcPct val="150000"/>
              </a:lnSpc>
              <a:buFont typeface="Wingdings" panose="05000000000000000000" pitchFamily="2" charset="2"/>
              <a:buChar char="l"/>
            </a:pPr>
            <a:r>
              <a:rPr lang="zh-CN" altLang="zh-CN" sz="2000">
                <a:solidFill>
                  <a:srgbClr val="595959"/>
                </a:solidFill>
                <a:latin typeface="微软雅黑" panose="020B0503020204020204" pitchFamily="34" charset="-122"/>
                <a:ea typeface="微软雅黑" panose="020B0503020204020204" pitchFamily="34" charset="-122"/>
              </a:rPr>
              <a:t>通过蓝图提供</a:t>
            </a:r>
            <a:r>
              <a:rPr lang="zh-CN" altLang="zh-CN" sz="2000">
                <a:solidFill>
                  <a:srgbClr val="0075CC"/>
                </a:solidFill>
                <a:latin typeface="微软雅黑" panose="020B0503020204020204" pitchFamily="34" charset="-122"/>
                <a:ea typeface="微软雅黑" panose="020B0503020204020204" pitchFamily="34" charset="-122"/>
              </a:rPr>
              <a:t>模板过滤器</a:t>
            </a:r>
            <a:r>
              <a:rPr lang="zh-CN" altLang="zh-CN" sz="2000">
                <a:solidFill>
                  <a:srgbClr val="595959"/>
                </a:solidFill>
                <a:latin typeface="微软雅黑" panose="020B0503020204020204" pitchFamily="34" charset="-122"/>
                <a:ea typeface="微软雅黑" panose="020B0503020204020204" pitchFamily="34" charset="-122"/>
              </a:rPr>
              <a:t>、</a:t>
            </a:r>
            <a:r>
              <a:rPr lang="zh-CN" altLang="zh-CN" sz="2000">
                <a:solidFill>
                  <a:srgbClr val="0075CC"/>
                </a:solidFill>
                <a:latin typeface="微软雅黑" panose="020B0503020204020204" pitchFamily="34" charset="-122"/>
                <a:ea typeface="微软雅黑" panose="020B0503020204020204" pitchFamily="34" charset="-122"/>
              </a:rPr>
              <a:t>静态文件</a:t>
            </a:r>
            <a:r>
              <a:rPr lang="zh-CN" altLang="zh-CN" sz="2000">
                <a:solidFill>
                  <a:srgbClr val="595959"/>
                </a:solidFill>
                <a:latin typeface="微软雅黑" panose="020B0503020204020204" pitchFamily="34" charset="-122"/>
                <a:ea typeface="微软雅黑" panose="020B0503020204020204" pitchFamily="34" charset="-122"/>
              </a:rPr>
              <a:t>、</a:t>
            </a:r>
            <a:r>
              <a:rPr lang="zh-CN" altLang="zh-CN" sz="2000">
                <a:solidFill>
                  <a:srgbClr val="0075CC"/>
                </a:solidFill>
                <a:latin typeface="微软雅黑" panose="020B0503020204020204" pitchFamily="34" charset="-122"/>
                <a:ea typeface="微软雅黑" panose="020B0503020204020204" pitchFamily="34" charset="-122"/>
              </a:rPr>
              <a:t>模板</a:t>
            </a:r>
            <a:r>
              <a:rPr lang="zh-CN" altLang="zh-CN" sz="2000">
                <a:solidFill>
                  <a:srgbClr val="595959"/>
                </a:solidFill>
                <a:latin typeface="微软雅黑" panose="020B0503020204020204" pitchFamily="34" charset="-122"/>
                <a:ea typeface="微软雅黑" panose="020B0503020204020204" pitchFamily="34" charset="-122"/>
              </a:rPr>
              <a:t>和</a:t>
            </a:r>
            <a:r>
              <a:rPr lang="zh-CN" altLang="zh-CN" sz="2000">
                <a:solidFill>
                  <a:srgbClr val="0075CC"/>
                </a:solidFill>
                <a:latin typeface="微软雅黑" panose="020B0503020204020204" pitchFamily="34" charset="-122"/>
                <a:ea typeface="微软雅黑" panose="020B0503020204020204" pitchFamily="34" charset="-122"/>
              </a:rPr>
              <a:t>其他实用程序</a:t>
            </a:r>
            <a:r>
              <a:rPr lang="zh-CN" altLang="zh-CN" sz="2000">
                <a:solidFill>
                  <a:srgbClr val="595959"/>
                </a:solidFill>
                <a:latin typeface="微软雅黑" panose="020B0503020204020204" pitchFamily="34" charset="-122"/>
                <a:ea typeface="微软雅黑" panose="020B0503020204020204" pitchFamily="34" charset="-122"/>
              </a:rPr>
              <a:t>。蓝图不必实现应用程序或视图的功能。</a:t>
            </a:r>
          </a:p>
          <a:p>
            <a:pPr marL="342900" lvl="0" indent="-342900">
              <a:lnSpc>
                <a:spcPct val="150000"/>
              </a:lnSpc>
              <a:buFont typeface="Wingdings" panose="05000000000000000000" pitchFamily="2" charset="2"/>
              <a:buChar char="l"/>
            </a:pPr>
            <a:r>
              <a:rPr lang="zh-CN" altLang="zh-CN" sz="2000">
                <a:solidFill>
                  <a:srgbClr val="595959"/>
                </a:solidFill>
                <a:latin typeface="微软雅黑" panose="020B0503020204020204" pitchFamily="34" charset="-122"/>
                <a:ea typeface="微软雅黑" panose="020B0503020204020204" pitchFamily="34" charset="-122"/>
              </a:rPr>
              <a:t>在</a:t>
            </a:r>
            <a:r>
              <a:rPr lang="zh-CN" altLang="zh-CN" sz="2000">
                <a:solidFill>
                  <a:srgbClr val="0075CC"/>
                </a:solidFill>
                <a:latin typeface="微软雅黑" panose="020B0503020204020204" pitchFamily="34" charset="-122"/>
                <a:ea typeface="微软雅黑" panose="020B0503020204020204" pitchFamily="34" charset="-122"/>
              </a:rPr>
              <a:t>初始化</a:t>
            </a:r>
            <a:r>
              <a:rPr lang="en-US" altLang="zh-CN" sz="2000">
                <a:solidFill>
                  <a:srgbClr val="0075CC"/>
                </a:solidFill>
                <a:latin typeface="微软雅黑" panose="020B0503020204020204" pitchFamily="34" charset="-122"/>
                <a:ea typeface="微软雅黑" panose="020B0503020204020204" pitchFamily="34" charset="-122"/>
              </a:rPr>
              <a:t>Flask </a:t>
            </a:r>
            <a:r>
              <a:rPr lang="zh-CN" altLang="zh-CN" sz="2000">
                <a:solidFill>
                  <a:srgbClr val="0075CC"/>
                </a:solidFill>
                <a:latin typeface="微软雅黑" panose="020B0503020204020204" pitchFamily="34" charset="-122"/>
                <a:ea typeface="微软雅黑" panose="020B0503020204020204" pitchFamily="34" charset="-122"/>
              </a:rPr>
              <a:t>扩展</a:t>
            </a:r>
            <a:r>
              <a:rPr lang="zh-CN" altLang="zh-CN" sz="2000">
                <a:solidFill>
                  <a:srgbClr val="595959"/>
                </a:solidFill>
                <a:latin typeface="微软雅黑" panose="020B0503020204020204" pitchFamily="34" charset="-122"/>
                <a:ea typeface="微软雅黑" panose="020B0503020204020204" pitchFamily="34" charset="-122"/>
              </a:rPr>
              <a:t>时在应用程序中注册一个蓝图。</a:t>
            </a:r>
          </a:p>
        </p:txBody>
      </p:sp>
    </p:spTree>
    <p:extLst>
      <p:ext uri="{BB962C8B-B14F-4D97-AF65-F5344CB8AC3E}">
        <p14:creationId xmlns:p14="http://schemas.microsoft.com/office/powerpoint/2010/main" val="248587060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886589" y="2461494"/>
            <a:ext cx="6529244" cy="2169825"/>
          </a:xfrm>
          <a:prstGeom prst="rect">
            <a:avLst/>
          </a:prstGeom>
          <a:noFill/>
          <a:ln w="9525">
            <a:noFill/>
          </a:ln>
        </p:spPr>
        <p:txBody>
          <a:bodyPr wrap="square">
            <a:spAutoFit/>
          </a:bodyPr>
          <a:lstStyle/>
          <a:p>
            <a:pPr indent="0"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rPr>
              <a:t>在</a:t>
            </a:r>
            <a:r>
              <a:rPr lang="en-US" altLang="zh-CN" sz="1800">
                <a:solidFill>
                  <a:srgbClr val="595959"/>
                </a:solidFill>
                <a:latin typeface="微软雅黑" panose="020B0503020204020204" pitchFamily="34" charset="-122"/>
                <a:ea typeface="微软雅黑" panose="020B0503020204020204" pitchFamily="34" charset="-122"/>
              </a:rPr>
              <a:t>Flask</a:t>
            </a:r>
            <a:r>
              <a:rPr lang="zh-CN" altLang="en-US" sz="1800">
                <a:solidFill>
                  <a:srgbClr val="595959"/>
                </a:solidFill>
                <a:latin typeface="微软雅黑" panose="020B0503020204020204" pitchFamily="34" charset="-122"/>
                <a:ea typeface="微软雅黑" panose="020B0503020204020204" pitchFamily="34" charset="-122"/>
              </a:rPr>
              <a:t>程序中，我们可以利用</a:t>
            </a:r>
            <a:r>
              <a:rPr lang="en-US" altLang="zh-CN" sz="1800">
                <a:solidFill>
                  <a:srgbClr val="595959"/>
                </a:solidFill>
                <a:latin typeface="微软雅黑" panose="020B0503020204020204" pitchFamily="34" charset="-122"/>
                <a:ea typeface="微软雅黑" panose="020B0503020204020204" pitchFamily="34" charset="-122"/>
              </a:rPr>
              <a:t>Flask</a:t>
            </a:r>
            <a:r>
              <a:rPr lang="zh-CN" altLang="en-US" sz="1800">
                <a:solidFill>
                  <a:srgbClr val="595959"/>
                </a:solidFill>
                <a:latin typeface="微软雅黑" panose="020B0503020204020204" pitchFamily="34" charset="-122"/>
                <a:ea typeface="微软雅黑" panose="020B0503020204020204" pitchFamily="34" charset="-122"/>
              </a:rPr>
              <a:t>内置的部分功能对表单进行简单的处理，具体的处理过程：首先在模板文件中通过</a:t>
            </a:r>
            <a:r>
              <a:rPr lang="en-US" altLang="zh-CN" sz="1800">
                <a:solidFill>
                  <a:srgbClr val="595959"/>
                </a:solidFill>
                <a:latin typeface="微软雅黑" panose="020B0503020204020204" pitchFamily="34" charset="-122"/>
                <a:ea typeface="微软雅黑" panose="020B0503020204020204" pitchFamily="34" charset="-122"/>
              </a:rPr>
              <a:t>HTML</a:t>
            </a:r>
            <a:r>
              <a:rPr lang="zh-CN" altLang="en-US" sz="1800">
                <a:solidFill>
                  <a:srgbClr val="595959"/>
                </a:solidFill>
                <a:latin typeface="微软雅黑" panose="020B0503020204020204" pitchFamily="34" charset="-122"/>
                <a:ea typeface="微软雅黑" panose="020B0503020204020204" pitchFamily="34" charset="-122"/>
              </a:rPr>
              <a:t>代码创建表单，然后通过</a:t>
            </a:r>
            <a:r>
              <a:rPr lang="zh-CN" altLang="en-US" sz="1800">
                <a:solidFill>
                  <a:srgbClr val="0075CC"/>
                </a:solidFill>
                <a:latin typeface="微软雅黑" panose="020B0503020204020204" pitchFamily="34" charset="-122"/>
                <a:ea typeface="微软雅黑" panose="020B0503020204020204" pitchFamily="34" charset="-122"/>
              </a:rPr>
              <a:t>请求上下文</a:t>
            </a:r>
            <a:r>
              <a:rPr lang="zh-CN" altLang="en-US" sz="1800">
                <a:solidFill>
                  <a:srgbClr val="595959"/>
                </a:solidFill>
                <a:latin typeface="微软雅黑" panose="020B0503020204020204" pitchFamily="34" charset="-122"/>
                <a:ea typeface="微软雅黑" panose="020B0503020204020204" pitchFamily="34" charset="-122"/>
              </a:rPr>
              <a:t>中的</a:t>
            </a:r>
            <a:r>
              <a:rPr lang="en-US" altLang="zh-CN" sz="1800">
                <a:solidFill>
                  <a:srgbClr val="0075CC"/>
                </a:solidFill>
                <a:latin typeface="微软雅黑" panose="020B0503020204020204" pitchFamily="34" charset="-122"/>
                <a:ea typeface="微软雅黑" panose="020B0503020204020204" pitchFamily="34" charset="-122"/>
              </a:rPr>
              <a:t>request.form</a:t>
            </a:r>
            <a:r>
              <a:rPr lang="zh-CN" altLang="en-US" sz="1800">
                <a:solidFill>
                  <a:srgbClr val="0075CC"/>
                </a:solidFill>
                <a:latin typeface="微软雅黑" panose="020B0503020204020204" pitchFamily="34" charset="-122"/>
                <a:ea typeface="微软雅黑" panose="020B0503020204020204" pitchFamily="34" charset="-122"/>
              </a:rPr>
              <a:t>对象</a:t>
            </a:r>
            <a:r>
              <a:rPr lang="zh-CN" altLang="en-US" sz="1800">
                <a:solidFill>
                  <a:srgbClr val="595959"/>
                </a:solidFill>
                <a:latin typeface="微软雅黑" panose="020B0503020204020204" pitchFamily="34" charset="-122"/>
                <a:ea typeface="微软雅黑" panose="020B0503020204020204" pitchFamily="34" charset="-122"/>
              </a:rPr>
              <a:t>获取以及</a:t>
            </a:r>
            <a:r>
              <a:rPr lang="zh-CN" altLang="en-US" sz="1800">
                <a:solidFill>
                  <a:srgbClr val="0075CC"/>
                </a:solidFill>
                <a:latin typeface="微软雅黑" panose="020B0503020204020204" pitchFamily="34" charset="-122"/>
                <a:ea typeface="微软雅黑" panose="020B0503020204020204" pitchFamily="34" charset="-122"/>
              </a:rPr>
              <a:t>验证表单数据</a:t>
            </a:r>
            <a:r>
              <a:rPr lang="zh-CN" altLang="en-US" sz="1800">
                <a:solidFill>
                  <a:srgbClr val="595959"/>
                </a:solidFill>
                <a:latin typeface="微软雅黑" panose="020B0503020204020204" pitchFamily="34" charset="-122"/>
                <a:ea typeface="微软雅黑" panose="020B0503020204020204" pitchFamily="34" charset="-122"/>
              </a:rPr>
              <a:t>，最后通过</a:t>
            </a:r>
            <a:r>
              <a:rPr lang="zh-CN" altLang="en-US" sz="1800">
                <a:solidFill>
                  <a:srgbClr val="0075CC"/>
                </a:solidFill>
                <a:latin typeface="微软雅黑" panose="020B0503020204020204" pitchFamily="34" charset="-122"/>
                <a:ea typeface="微软雅黑" panose="020B0503020204020204" pitchFamily="34" charset="-122"/>
              </a:rPr>
              <a:t>消息闪现</a:t>
            </a:r>
            <a:r>
              <a:rPr lang="zh-CN" altLang="en-US" sz="1800">
                <a:solidFill>
                  <a:srgbClr val="595959"/>
                </a:solidFill>
                <a:latin typeface="微软雅黑" panose="020B0503020204020204" pitchFamily="34" charset="-122"/>
                <a:ea typeface="微软雅黑" panose="020B0503020204020204" pitchFamily="34" charset="-122"/>
              </a:rPr>
              <a:t>给用户反馈正确或错误提示。</a:t>
            </a:r>
          </a:p>
        </p:txBody>
      </p:sp>
      <p:pic>
        <p:nvPicPr>
          <p:cNvPr id="5" name="图片 4"/>
          <p:cNvPicPr>
            <a:picLocks noChangeAspect="1"/>
          </p:cNvPicPr>
          <p:nvPr/>
        </p:nvPicPr>
        <p:blipFill>
          <a:blip r:embed="rId3"/>
          <a:stretch>
            <a:fillRect/>
          </a:stretch>
        </p:blipFill>
        <p:spPr>
          <a:xfrm>
            <a:off x="694606" y="1518866"/>
            <a:ext cx="3715858" cy="4006159"/>
          </a:xfrm>
          <a:prstGeom prst="rect">
            <a:avLst/>
          </a:prstGeom>
        </p:spPr>
      </p:pic>
      <p:sp>
        <p:nvSpPr>
          <p:cNvPr id="7"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通过</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Flask</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处理表单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70086256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39022" y="2966017"/>
            <a:ext cx="6912768" cy="1477328"/>
          </a:xfrm>
          <a:prstGeom prst="rect">
            <a:avLst/>
          </a:prstGeom>
        </p:spPr>
        <p:txBody>
          <a:bodyPr wrap="square">
            <a:spAutoFit/>
          </a:bodyPr>
          <a:lstStyle/>
          <a:p>
            <a:pPr>
              <a:lnSpc>
                <a:spcPct val="150000"/>
              </a:lnSpc>
              <a:spcAft>
                <a:spcPts val="0"/>
              </a:spcAft>
            </a:pPr>
            <a:r>
              <a:rPr lang="zh-CN" altLang="en-US" sz="2000">
                <a:solidFill>
                  <a:srgbClr val="595959"/>
                </a:solidFill>
                <a:latin typeface="微软雅黑" panose="020B0503020204020204" pitchFamily="34" charset="-122"/>
                <a:ea typeface="微软雅黑" panose="020B0503020204020204" pitchFamily="34" charset="-122"/>
              </a:rPr>
              <a:t>若想在</a:t>
            </a:r>
            <a:r>
              <a:rPr lang="en-US" altLang="zh-CN" sz="2000">
                <a:solidFill>
                  <a:srgbClr val="595959"/>
                </a:solidFill>
                <a:latin typeface="微软雅黑" panose="020B0503020204020204" pitchFamily="34" charset="-122"/>
                <a:ea typeface="微软雅黑" panose="020B0503020204020204" pitchFamily="34" charset="-122"/>
              </a:rPr>
              <a:t>Flask</a:t>
            </a:r>
            <a:r>
              <a:rPr lang="zh-CN" altLang="en-US" sz="2000">
                <a:solidFill>
                  <a:srgbClr val="595959"/>
                </a:solidFill>
                <a:latin typeface="微软雅黑" panose="020B0503020204020204" pitchFamily="34" charset="-122"/>
                <a:ea typeface="微软雅黑" panose="020B0503020204020204" pitchFamily="34" charset="-122"/>
              </a:rPr>
              <a:t>程序中使用蓝图，首先需要创建蓝图，然后再对蓝图进行注册，其中创建蓝图需要通过</a:t>
            </a:r>
            <a:r>
              <a:rPr lang="en-US" altLang="zh-CN" sz="2000">
                <a:solidFill>
                  <a:srgbClr val="0075CC"/>
                </a:solidFill>
                <a:latin typeface="微软雅黑" panose="020B0503020204020204" pitchFamily="34" charset="-122"/>
                <a:ea typeface="微软雅黑" panose="020B0503020204020204" pitchFamily="34" charset="-122"/>
              </a:rPr>
              <a:t>Blueprint</a:t>
            </a:r>
            <a:r>
              <a:rPr lang="zh-CN" altLang="en-US" sz="2000">
                <a:solidFill>
                  <a:srgbClr val="0075CC"/>
                </a:solidFill>
                <a:latin typeface="微软雅黑" panose="020B0503020204020204" pitchFamily="34" charset="-122"/>
                <a:ea typeface="微软雅黑" panose="020B0503020204020204" pitchFamily="34" charset="-122"/>
              </a:rPr>
              <a:t>类</a:t>
            </a:r>
            <a:r>
              <a:rPr lang="zh-CN" altLang="en-US" sz="2000">
                <a:solidFill>
                  <a:srgbClr val="595959"/>
                </a:solidFill>
                <a:latin typeface="微软雅黑" panose="020B0503020204020204" pitchFamily="34" charset="-122"/>
                <a:ea typeface="微软雅黑" panose="020B0503020204020204" pitchFamily="34" charset="-122"/>
              </a:rPr>
              <a:t>实现；注册蓝图需要通过</a:t>
            </a:r>
            <a:r>
              <a:rPr lang="en-US" altLang="zh-CN" sz="2000">
                <a:solidFill>
                  <a:srgbClr val="0075CC"/>
                </a:solidFill>
                <a:latin typeface="微软雅黑" panose="020B0503020204020204" pitchFamily="34" charset="-122"/>
                <a:ea typeface="微软雅黑" panose="020B0503020204020204" pitchFamily="34" charset="-122"/>
              </a:rPr>
              <a:t>register_blueprint()</a:t>
            </a:r>
            <a:r>
              <a:rPr lang="zh-CN" altLang="en-US" sz="2000">
                <a:solidFill>
                  <a:srgbClr val="0075CC"/>
                </a:solidFill>
                <a:latin typeface="微软雅黑" panose="020B0503020204020204" pitchFamily="34" charset="-122"/>
                <a:ea typeface="微软雅黑" panose="020B0503020204020204" pitchFamily="34" charset="-122"/>
              </a:rPr>
              <a:t>方法</a:t>
            </a:r>
            <a:r>
              <a:rPr lang="zh-CN" altLang="en-US" sz="2000">
                <a:solidFill>
                  <a:srgbClr val="595959"/>
                </a:solidFill>
                <a:latin typeface="微软雅黑" panose="020B0503020204020204" pitchFamily="34" charset="-122"/>
                <a:ea typeface="微软雅黑" panose="020B0503020204020204" pitchFamily="34" charset="-122"/>
              </a:rPr>
              <a:t>实现。</a:t>
            </a:r>
            <a:endParaRPr lang="en-US" altLang="zh-CN" sz="2000">
              <a:solidFill>
                <a:srgbClr val="595959"/>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500273" y="1701602"/>
            <a:ext cx="3715858" cy="4006159"/>
          </a:xfrm>
          <a:prstGeom prst="rect">
            <a:avLst/>
          </a:prstGeom>
        </p:spPr>
      </p:pic>
      <p:sp>
        <p:nvSpPr>
          <p:cNvPr id="7"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蓝图</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77387799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12012" y="1125538"/>
            <a:ext cx="10555801" cy="923330"/>
          </a:xfrm>
          <a:prstGeom prst="rect">
            <a:avLst/>
          </a:prstGeom>
        </p:spPr>
        <p:txBody>
          <a:bodyPr wrap="square">
            <a:spAutoFit/>
          </a:bodyPr>
          <a:lstStyle/>
          <a:p>
            <a:pPr>
              <a:lnSpc>
                <a:spcPct val="150000"/>
              </a:lnSpc>
              <a:spcAft>
                <a:spcPts val="0"/>
              </a:spcAft>
            </a:pPr>
            <a:r>
              <a:rPr lang="zh-CN" altLang="en-US" sz="1800">
                <a:solidFill>
                  <a:srgbClr val="595959"/>
                </a:solidFill>
                <a:latin typeface="微软雅黑" panose="020B0503020204020204" pitchFamily="34" charset="-122"/>
                <a:ea typeface="微软雅黑" panose="020B0503020204020204" pitchFamily="34" charset="-122"/>
              </a:rPr>
              <a:t>假设</a:t>
            </a:r>
            <a:r>
              <a:rPr lang="en-US" altLang="zh-CN" sz="1800">
                <a:solidFill>
                  <a:srgbClr val="595959"/>
                </a:solidFill>
                <a:latin typeface="微软雅黑" panose="020B0503020204020204" pitchFamily="34" charset="-122"/>
                <a:ea typeface="微软雅黑" panose="020B0503020204020204" pitchFamily="34" charset="-122"/>
              </a:rPr>
              <a:t>Flask</a:t>
            </a:r>
            <a:r>
              <a:rPr lang="zh-CN" altLang="en-US" sz="1800">
                <a:solidFill>
                  <a:srgbClr val="595959"/>
                </a:solidFill>
                <a:latin typeface="微软雅黑" panose="020B0503020204020204" pitchFamily="34" charset="-122"/>
                <a:ea typeface="微软雅黑" panose="020B0503020204020204" pitchFamily="34" charset="-122"/>
              </a:rPr>
              <a:t>程序包含</a:t>
            </a:r>
            <a:r>
              <a:rPr lang="en-US" altLang="zh-CN" sz="1800">
                <a:solidFill>
                  <a:srgbClr val="595959"/>
                </a:solidFill>
                <a:latin typeface="微软雅黑" panose="020B0503020204020204" pitchFamily="34" charset="-122"/>
                <a:ea typeface="微软雅黑" panose="020B0503020204020204" pitchFamily="34" charset="-122"/>
              </a:rPr>
              <a:t>4</a:t>
            </a:r>
            <a:r>
              <a:rPr lang="zh-CN" altLang="en-US" sz="1800">
                <a:solidFill>
                  <a:srgbClr val="595959"/>
                </a:solidFill>
                <a:latin typeface="微软雅黑" panose="020B0503020204020204" pitchFamily="34" charset="-122"/>
                <a:ea typeface="微软雅黑" panose="020B0503020204020204" pitchFamily="34" charset="-122"/>
              </a:rPr>
              <a:t>个视图函数，分别属于</a:t>
            </a:r>
            <a:r>
              <a:rPr lang="zh-CN" altLang="en-US" sz="1800">
                <a:solidFill>
                  <a:srgbClr val="0075CC"/>
                </a:solidFill>
                <a:latin typeface="微软雅黑" panose="020B0503020204020204" pitchFamily="34" charset="-122"/>
                <a:ea typeface="微软雅黑" panose="020B0503020204020204" pitchFamily="34" charset="-122"/>
              </a:rPr>
              <a:t>普通用户</a:t>
            </a:r>
            <a:r>
              <a:rPr lang="zh-CN" altLang="en-US" sz="1800">
                <a:solidFill>
                  <a:srgbClr val="595959"/>
                </a:solidFill>
                <a:latin typeface="微软雅黑" panose="020B0503020204020204" pitchFamily="34" charset="-122"/>
                <a:ea typeface="微软雅黑" panose="020B0503020204020204" pitchFamily="34" charset="-122"/>
              </a:rPr>
              <a:t>和</a:t>
            </a:r>
            <a:r>
              <a:rPr lang="zh-CN" altLang="en-US" sz="1800">
                <a:solidFill>
                  <a:srgbClr val="0075CC"/>
                </a:solidFill>
                <a:latin typeface="微软雅黑" panose="020B0503020204020204" pitchFamily="34" charset="-122"/>
                <a:ea typeface="微软雅黑" panose="020B0503020204020204" pitchFamily="34" charset="-122"/>
              </a:rPr>
              <a:t>管理员两个子模块</a:t>
            </a:r>
            <a:r>
              <a:rPr lang="zh-CN" altLang="en-US" sz="1800">
                <a:solidFill>
                  <a:srgbClr val="595959"/>
                </a:solidFill>
                <a:latin typeface="微软雅黑" panose="020B0503020204020204" pitchFamily="34" charset="-122"/>
                <a:ea typeface="微软雅黑" panose="020B0503020204020204" pitchFamily="34" charset="-122"/>
              </a:rPr>
              <a:t>。如果在该程序中使用蓝图，那么使用蓝图前后的程序结构分别如下图。</a:t>
            </a:r>
            <a:endParaRPr lang="en-US" altLang="zh-CN" sz="1800">
              <a:solidFill>
                <a:srgbClr val="595959"/>
              </a:solidFill>
              <a:latin typeface="微软雅黑" panose="020B0503020204020204" pitchFamily="34" charset="-122"/>
              <a:ea typeface="微软雅黑" panose="020B0503020204020204" pitchFamily="34" charset="-122"/>
            </a:endParaRPr>
          </a:p>
        </p:txBody>
      </p:sp>
      <p:sp>
        <p:nvSpPr>
          <p:cNvPr id="7"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蓝图</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24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0790" y="2133650"/>
            <a:ext cx="7426126" cy="371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2986521" y="5847755"/>
            <a:ext cx="1338828" cy="458908"/>
          </a:xfrm>
          <a:prstGeom prst="rect">
            <a:avLst/>
          </a:prstGeom>
          <a:solidFill>
            <a:srgbClr val="FFFF00"/>
          </a:solidFill>
        </p:spPr>
        <p:txBody>
          <a:bodyPr wrap="none" rtlCol="0">
            <a:spAutoFit/>
          </a:bodyPr>
          <a:lstStyle/>
          <a:p>
            <a:pPr>
              <a:lnSpc>
                <a:spcPct val="150000"/>
              </a:lnSpc>
            </a:pPr>
            <a:r>
              <a:rPr lang="zh-CN" altLang="en-US" sz="1800">
                <a:latin typeface="微软雅黑" panose="020B0503020204020204" pitchFamily="34" charset="-122"/>
                <a:ea typeface="微软雅黑" panose="020B0503020204020204" pitchFamily="34" charset="-122"/>
              </a:rPr>
              <a:t>使用蓝图前</a:t>
            </a:r>
            <a:endParaRPr lang="zh-CN" altLang="en-US" sz="18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7031310" y="5845431"/>
            <a:ext cx="1338828" cy="458908"/>
          </a:xfrm>
          <a:prstGeom prst="rect">
            <a:avLst/>
          </a:prstGeom>
          <a:solidFill>
            <a:srgbClr val="FFFF00"/>
          </a:solidFill>
        </p:spPr>
        <p:txBody>
          <a:bodyPr wrap="none" rtlCol="0">
            <a:spAutoFit/>
          </a:bodyPr>
          <a:lstStyle/>
          <a:p>
            <a:pPr>
              <a:lnSpc>
                <a:spcPct val="150000"/>
              </a:lnSpc>
            </a:pPr>
            <a:r>
              <a:rPr lang="zh-CN" altLang="en-US" sz="1800">
                <a:latin typeface="微软雅黑" panose="020B0503020204020204" pitchFamily="34" charset="-122"/>
                <a:ea typeface="微软雅黑" panose="020B0503020204020204" pitchFamily="34" charset="-122"/>
              </a:rPr>
              <a:t>使用蓝图后</a:t>
            </a:r>
            <a:endParaRPr lang="zh-CN" altLang="en-US"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943990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45025" y="981522"/>
            <a:ext cx="2457893" cy="648072"/>
            <a:chOff x="1115236" y="981522"/>
            <a:chExt cx="2732370" cy="648072"/>
          </a:xfrm>
        </p:grpSpPr>
        <p:sp>
          <p:nvSpPr>
            <p:cNvPr id="10" name="圆角矩形 9"/>
            <p:cNvSpPr/>
            <p:nvPr/>
          </p:nvSpPr>
          <p:spPr>
            <a:xfrm>
              <a:off x="1267636" y="1053530"/>
              <a:ext cx="2579970" cy="576064"/>
            </a:xfrm>
            <a:prstGeom prst="roundRect">
              <a:avLst>
                <a:gd name="adj" fmla="val 43768"/>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115236" y="981522"/>
              <a:ext cx="2579970" cy="576064"/>
            </a:xfrm>
            <a:prstGeom prst="roundRect">
              <a:avLst>
                <a:gd name="adj" fmla="val 43768"/>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rgbClr val="595959"/>
                  </a:solidFill>
                  <a:latin typeface="微软雅黑" panose="020B0503020204020204" pitchFamily="34" charset="-122"/>
                  <a:ea typeface="微软雅黑" panose="020B0503020204020204" pitchFamily="34" charset="-122"/>
                </a:rPr>
                <a:t>    </a:t>
              </a:r>
              <a:r>
                <a:rPr lang="zh-CN" altLang="en-US" sz="2000">
                  <a:solidFill>
                    <a:srgbClr val="FF0000"/>
                  </a:solidFill>
                  <a:latin typeface="微软雅黑" panose="020B0503020204020204" pitchFamily="34" charset="-122"/>
                  <a:ea typeface="微软雅黑" panose="020B0503020204020204" pitchFamily="34" charset="-122"/>
                </a:rPr>
                <a:t>创建蓝图</a:t>
              </a:r>
            </a:p>
          </p:txBody>
        </p:sp>
      </p:grpSp>
      <p:sp>
        <p:nvSpPr>
          <p:cNvPr id="12" name="椭圆 11"/>
          <p:cNvSpPr/>
          <p:nvPr/>
        </p:nvSpPr>
        <p:spPr>
          <a:xfrm>
            <a:off x="1261051" y="1125538"/>
            <a:ext cx="288032" cy="2880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蓝图</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TextBox 35">
            <a:extLst>
              <a:ext uri="{FF2B5EF4-FFF2-40B4-BE49-F238E27FC236}">
                <a16:creationId xmlns:a16="http://schemas.microsoft.com/office/drawing/2014/main" id="{29EEAFD9-93C7-43A1-935E-BBBAAAD019A3}"/>
              </a:ext>
            </a:extLst>
          </p:cNvPr>
          <p:cNvSpPr txBox="1">
            <a:spLocks noChangeArrowheads="1"/>
          </p:cNvSpPr>
          <p:nvPr/>
        </p:nvSpPr>
        <p:spPr bwMode="auto">
          <a:xfrm>
            <a:off x="1045025" y="1718364"/>
            <a:ext cx="10479410" cy="861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nSpc>
                <a:spcPct val="150000"/>
              </a:lnSpc>
            </a:pPr>
            <a:r>
              <a:rPr lang="zh-CN" altLang="en-US" sz="1600">
                <a:solidFill>
                  <a:srgbClr val="595959"/>
                </a:solidFill>
                <a:latin typeface="微软雅黑" panose="020B0503020204020204" pitchFamily="34" charset="-122"/>
                <a:ea typeface="微软雅黑" panose="020B0503020204020204" pitchFamily="34" charset="-122"/>
              </a:rPr>
              <a:t>使用</a:t>
            </a:r>
            <a:r>
              <a:rPr lang="en-US" altLang="zh-CN" sz="1600">
                <a:solidFill>
                  <a:srgbClr val="0075CC"/>
                </a:solidFill>
                <a:latin typeface="微软雅黑" panose="020B0503020204020204" pitchFamily="34" charset="-122"/>
                <a:ea typeface="微软雅黑" panose="020B0503020204020204" pitchFamily="34" charset="-122"/>
              </a:rPr>
              <a:t>Blueprint</a:t>
            </a:r>
            <a:r>
              <a:rPr lang="zh-CN" altLang="en-US" sz="1600">
                <a:solidFill>
                  <a:srgbClr val="0075CC"/>
                </a:solidFill>
                <a:latin typeface="微软雅黑" panose="020B0503020204020204" pitchFamily="34" charset="-122"/>
                <a:ea typeface="微软雅黑" panose="020B0503020204020204" pitchFamily="34" charset="-122"/>
              </a:rPr>
              <a:t>类</a:t>
            </a:r>
            <a:r>
              <a:rPr lang="zh-CN" altLang="en-US" sz="1600">
                <a:solidFill>
                  <a:srgbClr val="595959"/>
                </a:solidFill>
                <a:latin typeface="微软雅黑" panose="020B0503020204020204" pitchFamily="34" charset="-122"/>
                <a:ea typeface="微软雅黑" panose="020B0503020204020204" pitchFamily="34" charset="-122"/>
              </a:rPr>
              <a:t>的构造方法可以</a:t>
            </a:r>
            <a:r>
              <a:rPr lang="zh-CN" altLang="en-US" sz="1600">
                <a:solidFill>
                  <a:srgbClr val="0075CC"/>
                </a:solidFill>
                <a:latin typeface="微软雅黑" panose="020B0503020204020204" pitchFamily="34" charset="-122"/>
                <a:ea typeface="微软雅黑" panose="020B0503020204020204" pitchFamily="34" charset="-122"/>
              </a:rPr>
              <a:t>创建蓝图</a:t>
            </a:r>
            <a:r>
              <a:rPr lang="zh-CN" altLang="en-US" sz="1600">
                <a:solidFill>
                  <a:srgbClr val="595959"/>
                </a:solidFill>
                <a:latin typeface="微软雅黑" panose="020B0503020204020204" pitchFamily="34" charset="-122"/>
                <a:ea typeface="微软雅黑" panose="020B0503020204020204" pitchFamily="34" charset="-122"/>
              </a:rPr>
              <a:t>，蓝图中也可以</a:t>
            </a:r>
            <a:r>
              <a:rPr lang="zh-CN" altLang="en-US" sz="1600">
                <a:solidFill>
                  <a:srgbClr val="0075CC"/>
                </a:solidFill>
                <a:latin typeface="微软雅黑" panose="020B0503020204020204" pitchFamily="34" charset="-122"/>
                <a:ea typeface="微软雅黑" panose="020B0503020204020204" pitchFamily="34" charset="-122"/>
              </a:rPr>
              <a:t>定义路由</a:t>
            </a:r>
            <a:r>
              <a:rPr lang="zh-CN" altLang="en-US" sz="1600">
                <a:solidFill>
                  <a:srgbClr val="595959"/>
                </a:solidFill>
                <a:latin typeface="微软雅黑" panose="020B0503020204020204" pitchFamily="34" charset="-122"/>
                <a:ea typeface="微软雅黑" panose="020B0503020204020204" pitchFamily="34" charset="-122"/>
              </a:rPr>
              <a:t>，定义方式与在</a:t>
            </a:r>
            <a:r>
              <a:rPr lang="en-US" altLang="zh-CN" sz="1600">
                <a:solidFill>
                  <a:srgbClr val="595959"/>
                </a:solidFill>
                <a:latin typeface="微软雅黑" panose="020B0503020204020204" pitchFamily="34" charset="-122"/>
                <a:ea typeface="微软雅黑" panose="020B0503020204020204" pitchFamily="34" charset="-122"/>
              </a:rPr>
              <a:t>Flask</a:t>
            </a:r>
            <a:r>
              <a:rPr lang="zh-CN" altLang="en-US" sz="1600">
                <a:solidFill>
                  <a:srgbClr val="595959"/>
                </a:solidFill>
                <a:latin typeface="微软雅黑" panose="020B0503020204020204" pitchFamily="34" charset="-122"/>
                <a:ea typeface="微软雅黑" panose="020B0503020204020204" pitchFamily="34" charset="-122"/>
              </a:rPr>
              <a:t>实例中定义路由的方式相同。</a:t>
            </a:r>
          </a:p>
        </p:txBody>
      </p:sp>
      <p:sp>
        <p:nvSpPr>
          <p:cNvPr id="16" name="矩形 15"/>
          <p:cNvSpPr/>
          <p:nvPr/>
        </p:nvSpPr>
        <p:spPr bwMode="auto">
          <a:xfrm>
            <a:off x="2062757" y="2604606"/>
            <a:ext cx="9145017" cy="10412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flask.Blueprint(name, import_name, static_folder=None, static_url_path=None, template_folder=None, url_prefix=None, subdomain=None, url_defaults=None, root_path=None, cli_group=&lt;object object&gt;)</a:t>
            </a:r>
          </a:p>
        </p:txBody>
      </p:sp>
      <p:sp>
        <p:nvSpPr>
          <p:cNvPr id="17" name="剪去单角的矩形 16"/>
          <p:cNvSpPr/>
          <p:nvPr/>
        </p:nvSpPr>
        <p:spPr>
          <a:xfrm flipH="1">
            <a:off x="1021813" y="2588316"/>
            <a:ext cx="919065" cy="1041212"/>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021813" y="3824366"/>
            <a:ext cx="10512780" cy="2532745"/>
          </a:xfrm>
          <a:prstGeom prst="rect">
            <a:avLst/>
          </a:prstGeom>
        </p:spPr>
        <p:txBody>
          <a:bodyPr wrap="square">
            <a:spAutoFit/>
          </a:bodyPr>
          <a:lstStyle/>
          <a:p>
            <a:pPr marL="342900" lvl="1" indent="-342900">
              <a:lnSpc>
                <a:spcPct val="150000"/>
              </a:lnSpc>
              <a:buClr>
                <a:schemeClr val="tx1"/>
              </a:buClr>
              <a:buFont typeface="Wingdings" panose="05000000000000000000" pitchFamily="2" charset="2"/>
              <a:buChar char="Ø"/>
            </a:pP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name</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：必选参数，表示蓝图的名称。</a:t>
            </a:r>
          </a:p>
          <a:p>
            <a:pPr marL="342900" lvl="1" indent="-342900">
              <a:lnSpc>
                <a:spcPct val="150000"/>
              </a:lnSpc>
              <a:buClr>
                <a:schemeClr val="tx1"/>
              </a:buClr>
              <a:buFont typeface="Wingdings" panose="05000000000000000000" pitchFamily="2" charset="2"/>
              <a:buChar char="Ø"/>
            </a:pP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import_name</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：必选参数，表示蓝图包的名称，通常为</a:t>
            </a: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__name__</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a:t>
            </a:r>
          </a:p>
          <a:p>
            <a:pPr marL="342900" lvl="1" indent="-342900">
              <a:lnSpc>
                <a:spcPct val="150000"/>
              </a:lnSpc>
              <a:buClr>
                <a:schemeClr val="tx1"/>
              </a:buClr>
              <a:buFont typeface="Wingdings" panose="05000000000000000000" pitchFamily="2" charset="2"/>
              <a:buChar char="Ø"/>
            </a:pP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static_folder</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：可选参数，表示静态文件夹的路径。</a:t>
            </a:r>
          </a:p>
          <a:p>
            <a:pPr marL="342900" lvl="1" indent="-342900">
              <a:lnSpc>
                <a:spcPct val="150000"/>
              </a:lnSpc>
              <a:buClr>
                <a:schemeClr val="tx1"/>
              </a:buClr>
              <a:buFont typeface="Wingdings" panose="05000000000000000000" pitchFamily="2" charset="2"/>
              <a:buChar char="Ø"/>
            </a:pP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static_url_path</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：可选参数，表示静态文件的</a:t>
            </a: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URL</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a:t>
            </a:r>
          </a:p>
          <a:p>
            <a:pPr marL="342900" lvl="1" indent="-342900">
              <a:lnSpc>
                <a:spcPct val="150000"/>
              </a:lnSpc>
              <a:buClr>
                <a:schemeClr val="tx1"/>
              </a:buClr>
              <a:buFont typeface="Wingdings" panose="05000000000000000000" pitchFamily="2" charset="2"/>
              <a:buChar char="Ø"/>
            </a:pP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template_folder</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：可选参数，表示模板文件夹路径。</a:t>
            </a:r>
          </a:p>
          <a:p>
            <a:pPr marL="342900" lvl="1" indent="-342900">
              <a:lnSpc>
                <a:spcPct val="150000"/>
              </a:lnSpc>
              <a:buClr>
                <a:schemeClr val="tx1"/>
              </a:buClr>
              <a:buFont typeface="Wingdings" panose="05000000000000000000" pitchFamily="2" charset="2"/>
              <a:buChar char="Ø"/>
            </a:pP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url_prefix</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：可选参数，表示附加到所有蓝图</a:t>
            </a: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URL</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的路径，用于与</a:t>
            </a: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Flask</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应用程序的其他</a:t>
            </a: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URL</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区分。</a:t>
            </a:r>
          </a:p>
        </p:txBody>
      </p:sp>
      <p:sp>
        <p:nvSpPr>
          <p:cNvPr id="19" name="文本框 18"/>
          <p:cNvSpPr txBox="1"/>
          <p:nvPr/>
        </p:nvSpPr>
        <p:spPr>
          <a:xfrm>
            <a:off x="1109670" y="2766864"/>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0" name="Freeform 16"/>
          <p:cNvSpPr/>
          <p:nvPr/>
        </p:nvSpPr>
        <p:spPr bwMode="auto">
          <a:xfrm>
            <a:off x="1952036" y="2627189"/>
            <a:ext cx="110722" cy="7382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spTree>
    <p:extLst>
      <p:ext uri="{BB962C8B-B14F-4D97-AF65-F5344CB8AC3E}">
        <p14:creationId xmlns:p14="http://schemas.microsoft.com/office/powerpoint/2010/main" val="141923448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45025" y="981522"/>
            <a:ext cx="2457893" cy="648072"/>
            <a:chOff x="1115236" y="981522"/>
            <a:chExt cx="2732370" cy="648072"/>
          </a:xfrm>
        </p:grpSpPr>
        <p:sp>
          <p:nvSpPr>
            <p:cNvPr id="10" name="圆角矩形 9"/>
            <p:cNvSpPr/>
            <p:nvPr/>
          </p:nvSpPr>
          <p:spPr>
            <a:xfrm>
              <a:off x="1267636" y="1053530"/>
              <a:ext cx="2579970" cy="576064"/>
            </a:xfrm>
            <a:prstGeom prst="roundRect">
              <a:avLst>
                <a:gd name="adj" fmla="val 43768"/>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115236" y="981522"/>
              <a:ext cx="2579970" cy="576064"/>
            </a:xfrm>
            <a:prstGeom prst="roundRect">
              <a:avLst>
                <a:gd name="adj" fmla="val 43768"/>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rgbClr val="595959"/>
                  </a:solidFill>
                  <a:latin typeface="微软雅黑" panose="020B0503020204020204" pitchFamily="34" charset="-122"/>
                  <a:ea typeface="微软雅黑" panose="020B0503020204020204" pitchFamily="34" charset="-122"/>
                </a:rPr>
                <a:t>    </a:t>
              </a:r>
              <a:r>
                <a:rPr lang="zh-CN" altLang="en-US" sz="2000">
                  <a:solidFill>
                    <a:srgbClr val="FF0000"/>
                  </a:solidFill>
                  <a:latin typeface="微软雅黑" panose="020B0503020204020204" pitchFamily="34" charset="-122"/>
                  <a:ea typeface="微软雅黑" panose="020B0503020204020204" pitchFamily="34" charset="-122"/>
                </a:rPr>
                <a:t>创建蓝图</a:t>
              </a:r>
            </a:p>
          </p:txBody>
        </p:sp>
      </p:grpSp>
      <p:sp>
        <p:nvSpPr>
          <p:cNvPr id="12" name="椭圆 11"/>
          <p:cNvSpPr/>
          <p:nvPr/>
        </p:nvSpPr>
        <p:spPr>
          <a:xfrm>
            <a:off x="1261051" y="1125538"/>
            <a:ext cx="288032" cy="2880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045025" y="1773610"/>
            <a:ext cx="10018733" cy="830997"/>
          </a:xfrm>
          <a:prstGeom prst="rect">
            <a:avLst/>
          </a:prstGeom>
        </p:spPr>
        <p:txBody>
          <a:bodyPr wrap="square">
            <a:spAutoFit/>
          </a:bodyPr>
          <a:lstStyle/>
          <a:p>
            <a:pPr>
              <a:lnSpc>
                <a:spcPct val="150000"/>
              </a:lnSpc>
            </a:pPr>
            <a:r>
              <a:rPr lang="zh-CN" altLang="en-US" sz="1600">
                <a:solidFill>
                  <a:srgbClr val="595959"/>
                </a:solidFill>
                <a:latin typeface="微软雅黑" panose="020B0503020204020204" pitchFamily="34" charset="-122"/>
                <a:ea typeface="微软雅黑" panose="020B0503020204020204" pitchFamily="34" charset="-122"/>
              </a:rPr>
              <a:t>在</a:t>
            </a:r>
            <a:r>
              <a:rPr lang="en-US" altLang="zh-CN" sz="1600">
                <a:solidFill>
                  <a:srgbClr val="595959"/>
                </a:solidFill>
                <a:latin typeface="微软雅黑" panose="020B0503020204020204" pitchFamily="34" charset="-122"/>
                <a:ea typeface="微软雅黑" panose="020B0503020204020204" pitchFamily="34" charset="-122"/>
              </a:rPr>
              <a:t>Chapter04</a:t>
            </a:r>
            <a:r>
              <a:rPr lang="zh-CN" altLang="en-US" sz="1600">
                <a:solidFill>
                  <a:srgbClr val="595959"/>
                </a:solidFill>
                <a:latin typeface="微软雅黑" panose="020B0503020204020204" pitchFamily="34" charset="-122"/>
                <a:ea typeface="微软雅黑" panose="020B0503020204020204" pitchFamily="34" charset="-122"/>
              </a:rPr>
              <a:t>项目的根目录下创建两个</a:t>
            </a:r>
            <a:r>
              <a:rPr lang="en-US" altLang="zh-CN" sz="1600">
                <a:solidFill>
                  <a:srgbClr val="595959"/>
                </a:solidFill>
                <a:latin typeface="微软雅黑" panose="020B0503020204020204" pitchFamily="34" charset="-122"/>
                <a:ea typeface="微软雅黑" panose="020B0503020204020204" pitchFamily="34" charset="-122"/>
              </a:rPr>
              <a:t>py</a:t>
            </a:r>
            <a:r>
              <a:rPr lang="zh-CN" altLang="en-US" sz="1600">
                <a:solidFill>
                  <a:srgbClr val="595959"/>
                </a:solidFill>
                <a:latin typeface="微软雅黑" panose="020B0503020204020204" pitchFamily="34" charset="-122"/>
                <a:ea typeface="微软雅黑" panose="020B0503020204020204" pitchFamily="34" charset="-122"/>
              </a:rPr>
              <a:t>文件，分别是</a:t>
            </a:r>
            <a:r>
              <a:rPr lang="en-US" altLang="zh-CN" sz="1600">
                <a:solidFill>
                  <a:srgbClr val="0075CC"/>
                </a:solidFill>
                <a:latin typeface="微软雅黑" panose="020B0503020204020204" pitchFamily="34" charset="-122"/>
                <a:ea typeface="微软雅黑" panose="020B0503020204020204" pitchFamily="34" charset="-122"/>
              </a:rPr>
              <a:t>user.py</a:t>
            </a:r>
            <a:r>
              <a:rPr lang="zh-CN" altLang="en-US" sz="1600">
                <a:solidFill>
                  <a:srgbClr val="595959"/>
                </a:solidFill>
                <a:latin typeface="微软雅黑" panose="020B0503020204020204" pitchFamily="34" charset="-122"/>
                <a:ea typeface="微软雅黑" panose="020B0503020204020204" pitchFamily="34" charset="-122"/>
              </a:rPr>
              <a:t>和</a:t>
            </a:r>
            <a:r>
              <a:rPr lang="en-US" altLang="zh-CN" sz="1600">
                <a:solidFill>
                  <a:srgbClr val="0075CC"/>
                </a:solidFill>
                <a:latin typeface="微软雅黑" panose="020B0503020204020204" pitchFamily="34" charset="-122"/>
                <a:ea typeface="微软雅黑" panose="020B0503020204020204" pitchFamily="34" charset="-122"/>
              </a:rPr>
              <a:t>admin.py</a:t>
            </a:r>
            <a:r>
              <a:rPr lang="zh-CN" altLang="en-US" sz="1600">
                <a:solidFill>
                  <a:srgbClr val="595959"/>
                </a:solidFill>
                <a:latin typeface="微软雅黑" panose="020B0503020204020204" pitchFamily="34" charset="-122"/>
                <a:ea typeface="微软雅黑" panose="020B0503020204020204" pitchFamily="34" charset="-122"/>
              </a:rPr>
              <a:t>，在这两个文件中分别创建</a:t>
            </a:r>
            <a:r>
              <a:rPr lang="en-US" altLang="zh-CN" sz="1600">
                <a:solidFill>
                  <a:srgbClr val="595959"/>
                </a:solidFill>
                <a:latin typeface="微软雅黑" panose="020B0503020204020204" pitchFamily="34" charset="-122"/>
                <a:ea typeface="微软雅黑" panose="020B0503020204020204" pitchFamily="34" charset="-122"/>
              </a:rPr>
              <a:t>user</a:t>
            </a:r>
            <a:r>
              <a:rPr lang="zh-CN" altLang="en-US" sz="1600">
                <a:solidFill>
                  <a:srgbClr val="595959"/>
                </a:solidFill>
                <a:latin typeface="微软雅黑" panose="020B0503020204020204" pitchFamily="34" charset="-122"/>
                <a:ea typeface="微软雅黑" panose="020B0503020204020204" pitchFamily="34" charset="-122"/>
              </a:rPr>
              <a:t>蓝图和</a:t>
            </a:r>
            <a:r>
              <a:rPr lang="en-US" altLang="zh-CN" sz="1600">
                <a:solidFill>
                  <a:srgbClr val="595959"/>
                </a:solidFill>
                <a:latin typeface="微软雅黑" panose="020B0503020204020204" pitchFamily="34" charset="-122"/>
                <a:ea typeface="微软雅黑" panose="020B0503020204020204" pitchFamily="34" charset="-122"/>
              </a:rPr>
              <a:t>admin</a:t>
            </a:r>
            <a:r>
              <a:rPr lang="zh-CN" altLang="en-US" sz="1600">
                <a:solidFill>
                  <a:srgbClr val="595959"/>
                </a:solidFill>
                <a:latin typeface="微软雅黑" panose="020B0503020204020204" pitchFamily="34" charset="-122"/>
                <a:ea typeface="微软雅黑" panose="020B0503020204020204" pitchFamily="34" charset="-122"/>
              </a:rPr>
              <a:t>蓝图。</a:t>
            </a:r>
          </a:p>
        </p:txBody>
      </p:sp>
      <p:sp>
        <p:nvSpPr>
          <p:cNvPr id="14"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蓝图</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bwMode="auto">
          <a:xfrm>
            <a:off x="1182116" y="3069754"/>
            <a:ext cx="3546194" cy="3388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from flask import Blueprint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a:t>
            </a:r>
            <a:r>
              <a:rPr lang="zh-CN" altLang="en-US" sz="1600">
                <a:solidFill>
                  <a:srgbClr val="595959"/>
                </a:solidFill>
                <a:latin typeface="微软雅黑" panose="020B0503020204020204" pitchFamily="34" charset="-122"/>
                <a:ea typeface="微软雅黑" panose="020B0503020204020204" pitchFamily="34" charset="-122"/>
                <a:sym typeface="+mn-ea"/>
              </a:rPr>
              <a:t>创建蓝图</a:t>
            </a:r>
            <a:endParaRPr lang="en-US" altLang="zh-CN" sz="1600">
              <a:solidFill>
                <a:srgbClr val="595959"/>
              </a:solidFill>
              <a:latin typeface="微软雅黑" panose="020B0503020204020204" pitchFamily="34" charset="-122"/>
              <a:ea typeface="微软雅黑" panose="020B0503020204020204" pitchFamily="34" charset="-122"/>
              <a:sym typeface="+mn-ea"/>
            </a:endParaRP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user = Blueprint('user', __name__) </a:t>
            </a:r>
            <a:endParaRPr lang="zh-CN" altLang="en-US" sz="1600">
              <a:solidFill>
                <a:srgbClr val="595959"/>
              </a:solidFill>
              <a:latin typeface="微软雅黑" panose="020B0503020204020204" pitchFamily="34" charset="-122"/>
              <a:ea typeface="微软雅黑" panose="020B0503020204020204" pitchFamily="34" charset="-122"/>
              <a:sym typeface="+mn-ea"/>
            </a:endParaRP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@user.route('/login')                  </a:t>
            </a:r>
            <a:endParaRPr lang="zh-CN" altLang="en-US" sz="1600">
              <a:solidFill>
                <a:srgbClr val="595959"/>
              </a:solidFill>
              <a:latin typeface="微软雅黑" panose="020B0503020204020204" pitchFamily="34" charset="-122"/>
              <a:ea typeface="微软雅黑" panose="020B0503020204020204" pitchFamily="34" charset="-122"/>
              <a:sym typeface="+mn-ea"/>
            </a:endParaRP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def login():</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return 'user_login'</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@user.route('/register')                  </a:t>
            </a:r>
            <a:endParaRPr lang="zh-CN" altLang="en-US" sz="1600">
              <a:solidFill>
                <a:srgbClr val="595959"/>
              </a:solidFill>
              <a:latin typeface="微软雅黑" panose="020B0503020204020204" pitchFamily="34" charset="-122"/>
              <a:ea typeface="微软雅黑" panose="020B0503020204020204" pitchFamily="34" charset="-122"/>
              <a:sym typeface="+mn-ea"/>
            </a:endParaRP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def register():</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return 'user_register'</a:t>
            </a:r>
          </a:p>
        </p:txBody>
      </p:sp>
      <p:sp>
        <p:nvSpPr>
          <p:cNvPr id="16" name="矩形 15"/>
          <p:cNvSpPr/>
          <p:nvPr/>
        </p:nvSpPr>
        <p:spPr bwMode="auto">
          <a:xfrm>
            <a:off x="6887294" y="3069754"/>
            <a:ext cx="4176464" cy="33889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from flask import Blueprint</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a:t>
            </a:r>
            <a:r>
              <a:rPr lang="zh-CN" altLang="en-US" sz="1600">
                <a:solidFill>
                  <a:srgbClr val="595959"/>
                </a:solidFill>
                <a:latin typeface="微软雅黑" panose="020B0503020204020204" pitchFamily="34" charset="-122"/>
                <a:ea typeface="微软雅黑" panose="020B0503020204020204" pitchFamily="34" charset="-122"/>
                <a:sym typeface="+mn-ea"/>
              </a:rPr>
              <a:t>创建蓝图</a:t>
            </a:r>
            <a:endParaRPr lang="en-US" altLang="zh-CN" sz="1600">
              <a:solidFill>
                <a:srgbClr val="595959"/>
              </a:solidFill>
              <a:latin typeface="微软雅黑" panose="020B0503020204020204" pitchFamily="34" charset="-122"/>
              <a:ea typeface="微软雅黑" panose="020B0503020204020204" pitchFamily="34" charset="-122"/>
              <a:sym typeface="+mn-ea"/>
            </a:endParaRP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admin = Blueprint('admin', __name__) </a:t>
            </a:r>
            <a:endParaRPr lang="zh-CN" altLang="en-US" sz="1600">
              <a:solidFill>
                <a:srgbClr val="595959"/>
              </a:solidFill>
              <a:latin typeface="微软雅黑" panose="020B0503020204020204" pitchFamily="34" charset="-122"/>
              <a:ea typeface="微软雅黑" panose="020B0503020204020204" pitchFamily="34" charset="-122"/>
              <a:sym typeface="+mn-ea"/>
            </a:endParaRP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@admin.route('/login')               </a:t>
            </a:r>
            <a:endParaRPr lang="zh-CN" altLang="en-US" sz="1600">
              <a:solidFill>
                <a:srgbClr val="595959"/>
              </a:solidFill>
              <a:latin typeface="微软雅黑" panose="020B0503020204020204" pitchFamily="34" charset="-122"/>
              <a:ea typeface="微软雅黑" panose="020B0503020204020204" pitchFamily="34" charset="-122"/>
              <a:sym typeface="+mn-ea"/>
            </a:endParaRP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def login():</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return 'admin_login'</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@admin.route('/add')</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def add():</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return 'admin_add'</a:t>
            </a:r>
          </a:p>
        </p:txBody>
      </p:sp>
      <p:sp>
        <p:nvSpPr>
          <p:cNvPr id="17" name="矩形 16"/>
          <p:cNvSpPr/>
          <p:nvPr/>
        </p:nvSpPr>
        <p:spPr>
          <a:xfrm>
            <a:off x="2232116" y="2582460"/>
            <a:ext cx="1008112" cy="418191"/>
          </a:xfrm>
          <a:prstGeom prst="rect">
            <a:avLst/>
          </a:prstGeom>
          <a:solidFill>
            <a:srgbClr val="FFFF00"/>
          </a:solidFill>
        </p:spPr>
        <p:txBody>
          <a:bodyPr wrap="square">
            <a:spAutoFit/>
          </a:bodyPr>
          <a:lstStyle/>
          <a:p>
            <a:pPr algn="ctr">
              <a:lnSpc>
                <a:spcPct val="150000"/>
              </a:lnSpc>
            </a:pPr>
            <a:r>
              <a:rPr lang="en-US" altLang="zh-CN" sz="1600">
                <a:solidFill>
                  <a:srgbClr val="595959"/>
                </a:solidFill>
                <a:latin typeface="微软雅黑" panose="020B0503020204020204" pitchFamily="34" charset="-122"/>
                <a:ea typeface="微软雅黑" panose="020B0503020204020204" pitchFamily="34" charset="-122"/>
              </a:rPr>
              <a:t>user.py                                                                              </a:t>
            </a:r>
            <a:endParaRPr lang="zh-CN" altLang="en-US" sz="1600">
              <a:solidFill>
                <a:srgbClr val="595959"/>
              </a:solidFill>
              <a:latin typeface="微软雅黑" panose="020B0503020204020204" pitchFamily="34" charset="-122"/>
              <a:ea typeface="微软雅黑" panose="020B0503020204020204" pitchFamily="34" charset="-122"/>
            </a:endParaRPr>
          </a:p>
        </p:txBody>
      </p:sp>
      <p:sp>
        <p:nvSpPr>
          <p:cNvPr id="18" name="矩形 17"/>
          <p:cNvSpPr/>
          <p:nvPr/>
        </p:nvSpPr>
        <p:spPr>
          <a:xfrm>
            <a:off x="8471470" y="2608089"/>
            <a:ext cx="1224136" cy="461665"/>
          </a:xfrm>
          <a:prstGeom prst="rect">
            <a:avLst/>
          </a:prstGeom>
          <a:solidFill>
            <a:srgbClr val="FFFF00"/>
          </a:solidFill>
        </p:spPr>
        <p:txBody>
          <a:bodyPr wrap="square">
            <a:spAutoFit/>
          </a:bodyPr>
          <a:lstStyle/>
          <a:p>
            <a:pPr algn="ctr">
              <a:lnSpc>
                <a:spcPct val="150000"/>
              </a:lnSpc>
            </a:pPr>
            <a:r>
              <a:rPr lang="en-US" altLang="zh-CN" sz="1600">
                <a:solidFill>
                  <a:srgbClr val="595959"/>
                </a:solidFill>
                <a:latin typeface="微软雅黑" panose="020B0503020204020204" pitchFamily="34" charset="-122"/>
                <a:ea typeface="微软雅黑" panose="020B0503020204020204" pitchFamily="34" charset="-122"/>
              </a:rPr>
              <a:t>admin.py                                                                            </a:t>
            </a:r>
            <a:endParaRPr lang="zh-CN" altLang="en-US" sz="160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860858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45025" y="981522"/>
            <a:ext cx="2457893" cy="648072"/>
            <a:chOff x="1115236" y="981522"/>
            <a:chExt cx="2732370" cy="648072"/>
          </a:xfrm>
        </p:grpSpPr>
        <p:sp>
          <p:nvSpPr>
            <p:cNvPr id="10" name="圆角矩形 9"/>
            <p:cNvSpPr/>
            <p:nvPr/>
          </p:nvSpPr>
          <p:spPr>
            <a:xfrm>
              <a:off x="1267636" y="1053530"/>
              <a:ext cx="2579970" cy="576064"/>
            </a:xfrm>
            <a:prstGeom prst="roundRect">
              <a:avLst>
                <a:gd name="adj" fmla="val 43768"/>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115236" y="981522"/>
              <a:ext cx="2579970" cy="576064"/>
            </a:xfrm>
            <a:prstGeom prst="roundRect">
              <a:avLst>
                <a:gd name="adj" fmla="val 43768"/>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rgbClr val="595959"/>
                  </a:solidFill>
                  <a:latin typeface="微软雅黑" panose="020B0503020204020204" pitchFamily="34" charset="-122"/>
                  <a:ea typeface="微软雅黑" panose="020B0503020204020204" pitchFamily="34" charset="-122"/>
                </a:rPr>
                <a:t>    </a:t>
              </a:r>
              <a:r>
                <a:rPr lang="zh-CN" altLang="en-US" sz="2000">
                  <a:solidFill>
                    <a:srgbClr val="FF0000"/>
                  </a:solidFill>
                  <a:latin typeface="微软雅黑" panose="020B0503020204020204" pitchFamily="34" charset="-122"/>
                  <a:ea typeface="微软雅黑" panose="020B0503020204020204" pitchFamily="34" charset="-122"/>
                </a:rPr>
                <a:t>注册蓝图</a:t>
              </a:r>
            </a:p>
          </p:txBody>
        </p:sp>
      </p:grpSp>
      <p:sp>
        <p:nvSpPr>
          <p:cNvPr id="12" name="椭圆 11"/>
          <p:cNvSpPr/>
          <p:nvPr/>
        </p:nvSpPr>
        <p:spPr>
          <a:xfrm>
            <a:off x="1261051" y="1125538"/>
            <a:ext cx="288032" cy="2880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蓝图</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0" name="TextBox 35">
            <a:extLst>
              <a:ext uri="{FF2B5EF4-FFF2-40B4-BE49-F238E27FC236}">
                <a16:creationId xmlns:a16="http://schemas.microsoft.com/office/drawing/2014/main" id="{29EEAFD9-93C7-43A1-935E-BBBAAAD019A3}"/>
              </a:ext>
            </a:extLst>
          </p:cNvPr>
          <p:cNvSpPr txBox="1">
            <a:spLocks noChangeArrowheads="1"/>
          </p:cNvSpPr>
          <p:nvPr/>
        </p:nvSpPr>
        <p:spPr bwMode="auto">
          <a:xfrm>
            <a:off x="1088404" y="1917626"/>
            <a:ext cx="10479410" cy="48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nSpc>
                <a:spcPct val="150000"/>
              </a:lnSpc>
            </a:pPr>
            <a:r>
              <a:rPr lang="en-US" altLang="zh-CN" sz="1800">
                <a:solidFill>
                  <a:srgbClr val="0075CC"/>
                </a:solidFill>
                <a:latin typeface="微软雅黑" panose="020B0503020204020204" pitchFamily="34" charset="-122"/>
                <a:ea typeface="微软雅黑" panose="020B0503020204020204" pitchFamily="34" charset="-122"/>
              </a:rPr>
              <a:t>register_blueprint()</a:t>
            </a:r>
            <a:r>
              <a:rPr lang="zh-CN" altLang="en-US" sz="1800">
                <a:solidFill>
                  <a:srgbClr val="0075CC"/>
                </a:solidFill>
                <a:latin typeface="微软雅黑" panose="020B0503020204020204" pitchFamily="34" charset="-122"/>
                <a:ea typeface="微软雅黑" panose="020B0503020204020204" pitchFamily="34" charset="-122"/>
              </a:rPr>
              <a:t>方法</a:t>
            </a:r>
            <a:r>
              <a:rPr lang="zh-CN" altLang="en-US" sz="1800">
                <a:solidFill>
                  <a:srgbClr val="595959"/>
                </a:solidFill>
                <a:latin typeface="微软雅黑" panose="020B0503020204020204" pitchFamily="34" charset="-122"/>
                <a:ea typeface="微软雅黑" panose="020B0503020204020204" pitchFamily="34" charset="-122"/>
              </a:rPr>
              <a:t>用于将蓝图注册到</a:t>
            </a:r>
            <a:r>
              <a:rPr lang="en-US" altLang="zh-CN" sz="1800">
                <a:solidFill>
                  <a:srgbClr val="595959"/>
                </a:solidFill>
                <a:latin typeface="微软雅黑" panose="020B0503020204020204" pitchFamily="34" charset="-122"/>
                <a:ea typeface="微软雅黑" panose="020B0503020204020204" pitchFamily="34" charset="-122"/>
              </a:rPr>
              <a:t>Flask</a:t>
            </a:r>
            <a:r>
              <a:rPr lang="zh-CN" altLang="en-US" sz="1800">
                <a:solidFill>
                  <a:srgbClr val="595959"/>
                </a:solidFill>
                <a:latin typeface="微软雅黑" panose="020B0503020204020204" pitchFamily="34" charset="-122"/>
                <a:ea typeface="微软雅黑" panose="020B0503020204020204" pitchFamily="34" charset="-122"/>
              </a:rPr>
              <a:t>程序中。</a:t>
            </a:r>
          </a:p>
        </p:txBody>
      </p:sp>
      <p:sp>
        <p:nvSpPr>
          <p:cNvPr id="21" name="矩形 20"/>
          <p:cNvSpPr/>
          <p:nvPr/>
        </p:nvSpPr>
        <p:spPr bwMode="auto">
          <a:xfrm>
            <a:off x="2062758" y="2604606"/>
            <a:ext cx="8970578" cy="7608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800">
                <a:solidFill>
                  <a:srgbClr val="595959"/>
                </a:solidFill>
                <a:latin typeface="微软雅黑" panose="020B0503020204020204" pitchFamily="34" charset="-122"/>
                <a:ea typeface="微软雅黑" panose="020B0503020204020204" pitchFamily="34" charset="-122"/>
                <a:sym typeface="+mn-ea"/>
              </a:rPr>
              <a:t>register_blueprint(blueprint, url_prefix, subdomain, url_defaults,**options)</a:t>
            </a:r>
          </a:p>
        </p:txBody>
      </p:sp>
      <p:sp>
        <p:nvSpPr>
          <p:cNvPr id="22" name="剪去单角的矩形 21"/>
          <p:cNvSpPr/>
          <p:nvPr/>
        </p:nvSpPr>
        <p:spPr>
          <a:xfrm flipH="1">
            <a:off x="1143691" y="2604606"/>
            <a:ext cx="808346" cy="760812"/>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1143691" y="3585299"/>
            <a:ext cx="10512780" cy="1286250"/>
          </a:xfrm>
          <a:prstGeom prst="rect">
            <a:avLst/>
          </a:prstGeom>
        </p:spPr>
        <p:txBody>
          <a:bodyPr wrap="square">
            <a:spAutoFit/>
          </a:bodyPr>
          <a:lstStyle/>
          <a:p>
            <a:pPr marL="342900" lvl="1" indent="-342900">
              <a:lnSpc>
                <a:spcPct val="150000"/>
              </a:lnSpc>
              <a:buClr>
                <a:schemeClr val="tx1"/>
              </a:buClr>
              <a:buFont typeface="Wingdings" panose="05000000000000000000" pitchFamily="2" charset="2"/>
              <a:buChar char="Ø"/>
            </a:pP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blueprint</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：必选参数，表示要注册的蓝图。</a:t>
            </a:r>
          </a:p>
          <a:p>
            <a:pPr marL="342900" lvl="1" indent="-342900">
              <a:lnSpc>
                <a:spcPct val="150000"/>
              </a:lnSpc>
              <a:buClr>
                <a:schemeClr val="tx1"/>
              </a:buClr>
              <a:buFont typeface="Wingdings" panose="05000000000000000000" pitchFamily="2" charset="2"/>
              <a:buChar char="Ø"/>
            </a:pP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url_prefix</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：可选参数，表示附加到所有蓝图</a:t>
            </a: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URL</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的路径，若在</a:t>
            </a: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Blueprint</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类设置参</a:t>
            </a:r>
            <a:r>
              <a:rPr lang="en-US" altLang="zh-CN"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url_prefix</a:t>
            </a:r>
            <a:r>
              <a:rPr lang="zh-CN" altLang="en-US" sz="1800">
                <a:solidFill>
                  <a:srgbClr val="595959"/>
                </a:solidFill>
                <a:latin typeface="Times New Roman" panose="02020603050405020304" pitchFamily="18" charset="0"/>
                <a:ea typeface="宋体" panose="02010600030101010101" pitchFamily="2" charset="-122"/>
                <a:cs typeface="Times New Roman" panose="02020603050405020304" pitchFamily="18" charset="0"/>
              </a:rPr>
              <a:t>，则会被该参数值覆盖。</a:t>
            </a:r>
          </a:p>
        </p:txBody>
      </p:sp>
      <p:sp>
        <p:nvSpPr>
          <p:cNvPr id="24" name="文本框 23"/>
          <p:cNvSpPr txBox="1"/>
          <p:nvPr/>
        </p:nvSpPr>
        <p:spPr>
          <a:xfrm>
            <a:off x="1199050" y="2627190"/>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25" name="Freeform 16"/>
          <p:cNvSpPr/>
          <p:nvPr/>
        </p:nvSpPr>
        <p:spPr bwMode="auto">
          <a:xfrm>
            <a:off x="1952036" y="2627189"/>
            <a:ext cx="110722" cy="7382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spTree>
    <p:extLst>
      <p:ext uri="{BB962C8B-B14F-4D97-AF65-F5344CB8AC3E}">
        <p14:creationId xmlns:p14="http://schemas.microsoft.com/office/powerpoint/2010/main" val="306925285"/>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45025" y="981522"/>
            <a:ext cx="2457893" cy="648072"/>
            <a:chOff x="1115236" y="981522"/>
            <a:chExt cx="2732370" cy="648072"/>
          </a:xfrm>
        </p:grpSpPr>
        <p:sp>
          <p:nvSpPr>
            <p:cNvPr id="10" name="圆角矩形 9"/>
            <p:cNvSpPr/>
            <p:nvPr/>
          </p:nvSpPr>
          <p:spPr>
            <a:xfrm>
              <a:off x="1267636" y="1053530"/>
              <a:ext cx="2579970" cy="576064"/>
            </a:xfrm>
            <a:prstGeom prst="roundRect">
              <a:avLst>
                <a:gd name="adj" fmla="val 43768"/>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115236" y="981522"/>
              <a:ext cx="2579970" cy="576064"/>
            </a:xfrm>
            <a:prstGeom prst="roundRect">
              <a:avLst>
                <a:gd name="adj" fmla="val 43768"/>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rgbClr val="595959"/>
                  </a:solidFill>
                  <a:latin typeface="微软雅黑" panose="020B0503020204020204" pitchFamily="34" charset="-122"/>
                  <a:ea typeface="微软雅黑" panose="020B0503020204020204" pitchFamily="34" charset="-122"/>
                </a:rPr>
                <a:t>    </a:t>
              </a:r>
              <a:r>
                <a:rPr lang="zh-CN" altLang="en-US" sz="2000">
                  <a:solidFill>
                    <a:srgbClr val="FF0000"/>
                  </a:solidFill>
                  <a:latin typeface="微软雅黑" panose="020B0503020204020204" pitchFamily="34" charset="-122"/>
                  <a:ea typeface="微软雅黑" panose="020B0503020204020204" pitchFamily="34" charset="-122"/>
                </a:rPr>
                <a:t>注册蓝图</a:t>
              </a:r>
            </a:p>
          </p:txBody>
        </p:sp>
      </p:grpSp>
      <p:sp>
        <p:nvSpPr>
          <p:cNvPr id="12" name="椭圆 11"/>
          <p:cNvSpPr/>
          <p:nvPr/>
        </p:nvSpPr>
        <p:spPr>
          <a:xfrm>
            <a:off x="1261051" y="1125538"/>
            <a:ext cx="288032" cy="2880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045025" y="1773610"/>
            <a:ext cx="10018733" cy="507831"/>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在</a:t>
            </a:r>
            <a:r>
              <a:rPr lang="en-US" altLang="zh-CN" sz="1800">
                <a:solidFill>
                  <a:srgbClr val="595959"/>
                </a:solidFill>
                <a:latin typeface="微软雅黑" panose="020B0503020204020204" pitchFamily="34" charset="-122"/>
                <a:ea typeface="微软雅黑" panose="020B0503020204020204" pitchFamily="34" charset="-122"/>
              </a:rPr>
              <a:t>Chapter04</a:t>
            </a:r>
            <a:r>
              <a:rPr lang="zh-CN" altLang="en-US" sz="1800">
                <a:solidFill>
                  <a:srgbClr val="595959"/>
                </a:solidFill>
                <a:latin typeface="微软雅黑" panose="020B0503020204020204" pitchFamily="34" charset="-122"/>
                <a:ea typeface="微软雅黑" panose="020B0503020204020204" pitchFamily="34" charset="-122"/>
              </a:rPr>
              <a:t>项目的</a:t>
            </a:r>
            <a:r>
              <a:rPr lang="en-US" altLang="zh-CN" sz="1800">
                <a:solidFill>
                  <a:srgbClr val="595959"/>
                </a:solidFill>
                <a:latin typeface="微软雅黑" panose="020B0503020204020204" pitchFamily="34" charset="-122"/>
                <a:ea typeface="微软雅黑" panose="020B0503020204020204" pitchFamily="34" charset="-122"/>
              </a:rPr>
              <a:t>app.py</a:t>
            </a:r>
            <a:r>
              <a:rPr lang="zh-CN" altLang="en-US" sz="1800">
                <a:solidFill>
                  <a:srgbClr val="595959"/>
                </a:solidFill>
                <a:latin typeface="微软雅黑" panose="020B0503020204020204" pitchFamily="34" charset="-122"/>
                <a:ea typeface="微软雅黑" panose="020B0503020204020204" pitchFamily="34" charset="-122"/>
              </a:rPr>
              <a:t>文件中使用</a:t>
            </a:r>
            <a:r>
              <a:rPr lang="en-US" altLang="zh-CN" sz="1800">
                <a:solidFill>
                  <a:srgbClr val="0075CC"/>
                </a:solidFill>
                <a:latin typeface="微软雅黑" panose="020B0503020204020204" pitchFamily="34" charset="-122"/>
                <a:ea typeface="微软雅黑" panose="020B0503020204020204" pitchFamily="34" charset="-122"/>
              </a:rPr>
              <a:t>register_blueprint()</a:t>
            </a:r>
            <a:r>
              <a:rPr lang="zh-CN" altLang="en-US" sz="1800">
                <a:solidFill>
                  <a:srgbClr val="0075CC"/>
                </a:solidFill>
                <a:latin typeface="微软雅黑" panose="020B0503020204020204" pitchFamily="34" charset="-122"/>
                <a:ea typeface="微软雅黑" panose="020B0503020204020204" pitchFamily="34" charset="-122"/>
              </a:rPr>
              <a:t>方法</a:t>
            </a:r>
            <a:r>
              <a:rPr lang="zh-CN" altLang="en-US" sz="1800">
                <a:solidFill>
                  <a:srgbClr val="595959"/>
                </a:solidFill>
                <a:latin typeface="微软雅黑" panose="020B0503020204020204" pitchFamily="34" charset="-122"/>
                <a:ea typeface="微软雅黑" panose="020B0503020204020204" pitchFamily="34" charset="-122"/>
              </a:rPr>
              <a:t>注册</a:t>
            </a:r>
            <a:r>
              <a:rPr lang="en-US" altLang="zh-CN" sz="1800">
                <a:solidFill>
                  <a:srgbClr val="595959"/>
                </a:solidFill>
                <a:latin typeface="微软雅黑" panose="020B0503020204020204" pitchFamily="34" charset="-122"/>
                <a:ea typeface="微软雅黑" panose="020B0503020204020204" pitchFamily="34" charset="-122"/>
              </a:rPr>
              <a:t>user</a:t>
            </a:r>
            <a:r>
              <a:rPr lang="zh-CN" altLang="en-US" sz="1800">
                <a:solidFill>
                  <a:srgbClr val="595959"/>
                </a:solidFill>
                <a:latin typeface="微软雅黑" panose="020B0503020204020204" pitchFamily="34" charset="-122"/>
                <a:ea typeface="微软雅黑" panose="020B0503020204020204" pitchFamily="34" charset="-122"/>
              </a:rPr>
              <a:t>蓝图和</a:t>
            </a:r>
            <a:r>
              <a:rPr lang="en-US" altLang="zh-CN" sz="1800">
                <a:solidFill>
                  <a:srgbClr val="595959"/>
                </a:solidFill>
                <a:latin typeface="微软雅黑" panose="020B0503020204020204" pitchFamily="34" charset="-122"/>
                <a:ea typeface="微软雅黑" panose="020B0503020204020204" pitchFamily="34" charset="-122"/>
              </a:rPr>
              <a:t>admin</a:t>
            </a:r>
            <a:r>
              <a:rPr lang="zh-CN" altLang="en-US" sz="1800">
                <a:solidFill>
                  <a:srgbClr val="595959"/>
                </a:solidFill>
                <a:latin typeface="微软雅黑" panose="020B0503020204020204" pitchFamily="34" charset="-122"/>
                <a:ea typeface="微软雅黑" panose="020B0503020204020204" pitchFamily="34" charset="-122"/>
              </a:rPr>
              <a:t>蓝图。</a:t>
            </a:r>
          </a:p>
        </p:txBody>
      </p:sp>
      <p:sp>
        <p:nvSpPr>
          <p:cNvPr id="13" name="矩形 12"/>
          <p:cNvSpPr/>
          <p:nvPr/>
        </p:nvSpPr>
        <p:spPr bwMode="auto">
          <a:xfrm>
            <a:off x="1045025" y="2565698"/>
            <a:ext cx="10018733" cy="30963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from admin import admin</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from user import user</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from flask import Flask</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app = Flask(__name__)</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app.</a:t>
            </a:r>
            <a:r>
              <a:rPr lang="en-US" altLang="zh-CN" sz="1600">
                <a:solidFill>
                  <a:srgbClr val="0075CC"/>
                </a:solidFill>
                <a:latin typeface="微软雅黑" panose="020B0503020204020204" pitchFamily="34" charset="-122"/>
                <a:ea typeface="微软雅黑" panose="020B0503020204020204" pitchFamily="34" charset="-122"/>
                <a:sym typeface="+mn-ea"/>
              </a:rPr>
              <a:t>register_blueprint</a:t>
            </a:r>
            <a:r>
              <a:rPr lang="en-US" altLang="zh-CN" sz="1600">
                <a:solidFill>
                  <a:srgbClr val="595959"/>
                </a:solidFill>
                <a:latin typeface="微软雅黑" panose="020B0503020204020204" pitchFamily="34" charset="-122"/>
                <a:ea typeface="微软雅黑" panose="020B0503020204020204" pitchFamily="34" charset="-122"/>
                <a:sym typeface="+mn-ea"/>
              </a:rPr>
              <a:t>(</a:t>
            </a:r>
            <a:r>
              <a:rPr lang="en-US" altLang="zh-CN" sz="1600">
                <a:solidFill>
                  <a:srgbClr val="0075CC"/>
                </a:solidFill>
                <a:latin typeface="微软雅黑" panose="020B0503020204020204" pitchFamily="34" charset="-122"/>
                <a:ea typeface="微软雅黑" panose="020B0503020204020204" pitchFamily="34" charset="-122"/>
                <a:sym typeface="+mn-ea"/>
              </a:rPr>
              <a:t>admin</a:t>
            </a:r>
            <a:r>
              <a:rPr lang="en-US" altLang="zh-CN" sz="1600">
                <a:solidFill>
                  <a:srgbClr val="595959"/>
                </a:solidFill>
                <a:latin typeface="微软雅黑" panose="020B0503020204020204" pitchFamily="34" charset="-122"/>
                <a:ea typeface="微软雅黑" panose="020B0503020204020204" pitchFamily="34" charset="-122"/>
                <a:sym typeface="+mn-ea"/>
              </a:rPr>
              <a:t>, url_prefix='/admin')  # </a:t>
            </a:r>
            <a:r>
              <a:rPr lang="zh-CN" altLang="en-US" sz="1600">
                <a:solidFill>
                  <a:srgbClr val="595959"/>
                </a:solidFill>
                <a:latin typeface="微软雅黑" panose="020B0503020204020204" pitchFamily="34" charset="-122"/>
                <a:ea typeface="微软雅黑" panose="020B0503020204020204" pitchFamily="34" charset="-122"/>
                <a:sym typeface="+mn-ea"/>
              </a:rPr>
              <a:t>将蓝图</a:t>
            </a:r>
            <a:r>
              <a:rPr lang="en-US" altLang="zh-CN" sz="1600">
                <a:solidFill>
                  <a:srgbClr val="595959"/>
                </a:solidFill>
                <a:latin typeface="微软雅黑" panose="020B0503020204020204" pitchFamily="34" charset="-122"/>
                <a:ea typeface="微软雅黑" panose="020B0503020204020204" pitchFamily="34" charset="-122"/>
                <a:sym typeface="+mn-ea"/>
              </a:rPr>
              <a:t>admin</a:t>
            </a:r>
            <a:r>
              <a:rPr lang="zh-CN" altLang="en-US" sz="1600">
                <a:solidFill>
                  <a:srgbClr val="595959"/>
                </a:solidFill>
                <a:latin typeface="微软雅黑" panose="020B0503020204020204" pitchFamily="34" charset="-122"/>
                <a:ea typeface="微软雅黑" panose="020B0503020204020204" pitchFamily="34" charset="-122"/>
                <a:sym typeface="+mn-ea"/>
              </a:rPr>
              <a:t>进行注册</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app.</a:t>
            </a:r>
            <a:r>
              <a:rPr lang="en-US" altLang="zh-CN" sz="1600">
                <a:solidFill>
                  <a:srgbClr val="0075CC"/>
                </a:solidFill>
                <a:latin typeface="微软雅黑" panose="020B0503020204020204" pitchFamily="34" charset="-122"/>
                <a:ea typeface="微软雅黑" panose="020B0503020204020204" pitchFamily="34" charset="-122"/>
                <a:sym typeface="+mn-ea"/>
              </a:rPr>
              <a:t>register_blueprint</a:t>
            </a:r>
            <a:r>
              <a:rPr lang="en-US" altLang="zh-CN" sz="1600">
                <a:solidFill>
                  <a:srgbClr val="595959"/>
                </a:solidFill>
                <a:latin typeface="微软雅黑" panose="020B0503020204020204" pitchFamily="34" charset="-122"/>
                <a:ea typeface="微软雅黑" panose="020B0503020204020204" pitchFamily="34" charset="-122"/>
                <a:sym typeface="+mn-ea"/>
              </a:rPr>
              <a:t>(</a:t>
            </a:r>
            <a:r>
              <a:rPr lang="en-US" altLang="zh-CN" sz="1600">
                <a:solidFill>
                  <a:srgbClr val="0075CC"/>
                </a:solidFill>
                <a:latin typeface="微软雅黑" panose="020B0503020204020204" pitchFamily="34" charset="-122"/>
                <a:ea typeface="微软雅黑" panose="020B0503020204020204" pitchFamily="34" charset="-122"/>
                <a:sym typeface="+mn-ea"/>
              </a:rPr>
              <a:t>user</a:t>
            </a:r>
            <a:r>
              <a:rPr lang="en-US" altLang="zh-CN" sz="1600">
                <a:solidFill>
                  <a:srgbClr val="595959"/>
                </a:solidFill>
                <a:latin typeface="微软雅黑" panose="020B0503020204020204" pitchFamily="34" charset="-122"/>
                <a:ea typeface="微软雅黑" panose="020B0503020204020204" pitchFamily="34" charset="-122"/>
                <a:sym typeface="+mn-ea"/>
              </a:rPr>
              <a:t>, url_prefix='/user')        # </a:t>
            </a:r>
            <a:r>
              <a:rPr lang="zh-CN" altLang="en-US" sz="1600">
                <a:solidFill>
                  <a:srgbClr val="595959"/>
                </a:solidFill>
                <a:latin typeface="微软雅黑" panose="020B0503020204020204" pitchFamily="34" charset="-122"/>
                <a:ea typeface="微软雅黑" panose="020B0503020204020204" pitchFamily="34" charset="-122"/>
                <a:sym typeface="+mn-ea"/>
              </a:rPr>
              <a:t>将蓝图</a:t>
            </a:r>
            <a:r>
              <a:rPr lang="en-US" altLang="zh-CN" sz="1600">
                <a:solidFill>
                  <a:srgbClr val="595959"/>
                </a:solidFill>
                <a:latin typeface="微软雅黑" panose="020B0503020204020204" pitchFamily="34" charset="-122"/>
                <a:ea typeface="微软雅黑" panose="020B0503020204020204" pitchFamily="34" charset="-122"/>
                <a:sym typeface="+mn-ea"/>
              </a:rPr>
              <a:t>user</a:t>
            </a:r>
            <a:r>
              <a:rPr lang="zh-CN" altLang="en-US" sz="1600">
                <a:solidFill>
                  <a:srgbClr val="595959"/>
                </a:solidFill>
                <a:latin typeface="微软雅黑" panose="020B0503020204020204" pitchFamily="34" charset="-122"/>
                <a:ea typeface="微软雅黑" panose="020B0503020204020204" pitchFamily="34" charset="-122"/>
                <a:sym typeface="+mn-ea"/>
              </a:rPr>
              <a:t>进行注册</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if __name__ == '__main__':</a:t>
            </a:r>
          </a:p>
          <a:p>
            <a:pPr>
              <a:lnSpc>
                <a:spcPct val="150000"/>
              </a:lnSpc>
              <a:defRPr/>
            </a:pPr>
            <a:r>
              <a:rPr lang="en-US" altLang="zh-CN" sz="1600">
                <a:solidFill>
                  <a:srgbClr val="595959"/>
                </a:solidFill>
                <a:latin typeface="微软雅黑" panose="020B0503020204020204" pitchFamily="34" charset="-122"/>
                <a:ea typeface="微软雅黑" panose="020B0503020204020204" pitchFamily="34" charset="-122"/>
                <a:sym typeface="+mn-ea"/>
              </a:rPr>
              <a:t>    app.run()</a:t>
            </a:r>
          </a:p>
        </p:txBody>
      </p:sp>
      <p:sp>
        <p:nvSpPr>
          <p:cNvPr id="14"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蓝图</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68233273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45025" y="981522"/>
            <a:ext cx="2457893" cy="648072"/>
            <a:chOff x="1115236" y="981522"/>
            <a:chExt cx="2732370" cy="648072"/>
          </a:xfrm>
        </p:grpSpPr>
        <p:sp>
          <p:nvSpPr>
            <p:cNvPr id="10" name="圆角矩形 9"/>
            <p:cNvSpPr/>
            <p:nvPr/>
          </p:nvSpPr>
          <p:spPr>
            <a:xfrm>
              <a:off x="1267636" y="1053530"/>
              <a:ext cx="2579970" cy="576064"/>
            </a:xfrm>
            <a:prstGeom prst="roundRect">
              <a:avLst>
                <a:gd name="adj" fmla="val 43768"/>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p:nvSpPr>
          <p:spPr>
            <a:xfrm>
              <a:off x="1115236" y="981522"/>
              <a:ext cx="2579970" cy="576064"/>
            </a:xfrm>
            <a:prstGeom prst="roundRect">
              <a:avLst>
                <a:gd name="adj" fmla="val 43768"/>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rgbClr val="595959"/>
                  </a:solidFill>
                  <a:latin typeface="微软雅黑" panose="020B0503020204020204" pitchFamily="34" charset="-122"/>
                  <a:ea typeface="微软雅黑" panose="020B0503020204020204" pitchFamily="34" charset="-122"/>
                </a:rPr>
                <a:t>    </a:t>
              </a:r>
              <a:r>
                <a:rPr lang="zh-CN" altLang="en-US" sz="2000">
                  <a:solidFill>
                    <a:srgbClr val="FF0000"/>
                  </a:solidFill>
                  <a:latin typeface="微软雅黑" panose="020B0503020204020204" pitchFamily="34" charset="-122"/>
                  <a:ea typeface="微软雅黑" panose="020B0503020204020204" pitchFamily="34" charset="-122"/>
                </a:rPr>
                <a:t>注册蓝图</a:t>
              </a:r>
            </a:p>
          </p:txBody>
        </p:sp>
      </p:grpSp>
      <p:sp>
        <p:nvSpPr>
          <p:cNvPr id="12" name="椭圆 11"/>
          <p:cNvSpPr/>
          <p:nvPr/>
        </p:nvSpPr>
        <p:spPr>
          <a:xfrm>
            <a:off x="1261051" y="1125538"/>
            <a:ext cx="288032" cy="288032"/>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045025" y="2108465"/>
            <a:ext cx="8794597" cy="1015663"/>
          </a:xfrm>
          <a:prstGeom prst="rect">
            <a:avLst/>
          </a:prstGeom>
        </p:spPr>
        <p:txBody>
          <a:bodyPr wrap="square">
            <a:spAutoFit/>
          </a:bodyPr>
          <a:lstStyle/>
          <a:p>
            <a:pPr>
              <a:lnSpc>
                <a:spcPct val="150000"/>
              </a:lnSpc>
            </a:pPr>
            <a:r>
              <a:rPr lang="zh-CN" altLang="en-US" sz="2000">
                <a:solidFill>
                  <a:srgbClr val="595959"/>
                </a:solidFill>
                <a:latin typeface="微软雅黑" panose="020B0503020204020204" pitchFamily="34" charset="-122"/>
                <a:ea typeface="微软雅黑" panose="020B0503020204020204" pitchFamily="34" charset="-122"/>
              </a:rPr>
              <a:t>运行代码，通过浏览器分别访问</a:t>
            </a:r>
            <a:r>
              <a:rPr lang="en-US" altLang="zh-CN" sz="2000">
                <a:solidFill>
                  <a:srgbClr val="595959"/>
                </a:solidFill>
                <a:latin typeface="微软雅黑" panose="020B0503020204020204" pitchFamily="34" charset="-122"/>
                <a:ea typeface="微软雅黑" panose="020B0503020204020204" pitchFamily="34" charset="-122"/>
              </a:rPr>
              <a:t>http://127.0.0.1:5000/user/login</a:t>
            </a:r>
            <a:r>
              <a:rPr lang="zh-CN" altLang="en-US" sz="2000">
                <a:solidFill>
                  <a:srgbClr val="595959"/>
                </a:solidFill>
                <a:latin typeface="微软雅黑" panose="020B0503020204020204" pitchFamily="34" charset="-122"/>
                <a:ea typeface="微软雅黑" panose="020B0503020204020204" pitchFamily="34" charset="-122"/>
              </a:rPr>
              <a:t>或</a:t>
            </a:r>
            <a:r>
              <a:rPr lang="en-US" altLang="zh-CN" sz="2000">
                <a:solidFill>
                  <a:srgbClr val="595959"/>
                </a:solidFill>
                <a:latin typeface="微软雅黑" panose="020B0503020204020204" pitchFamily="34" charset="-122"/>
                <a:ea typeface="微软雅黑" panose="020B0503020204020204" pitchFamily="34" charset="-122"/>
              </a:rPr>
              <a:t>http://127.0.0.1:5000/admin/login</a:t>
            </a:r>
            <a:r>
              <a:rPr lang="zh-CN" altLang="en-US" sz="2000">
                <a:solidFill>
                  <a:srgbClr val="595959"/>
                </a:solidFill>
                <a:latin typeface="微软雅黑" panose="020B0503020204020204" pitchFamily="34" charset="-122"/>
                <a:ea typeface="微软雅黑" panose="020B0503020204020204" pitchFamily="34" charset="-122"/>
              </a:rPr>
              <a:t>后页面中显示的效果如下所示。</a:t>
            </a:r>
          </a:p>
        </p:txBody>
      </p:sp>
      <p:sp>
        <p:nvSpPr>
          <p:cNvPr id="14"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4.4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蓝图</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1266" name="Picture 2" descr="图片2"/>
          <p:cNvPicPr>
            <a:picLocks noChangeAspect="1" noChangeArrowheads="1"/>
          </p:cNvPicPr>
          <p:nvPr/>
        </p:nvPicPr>
        <p:blipFill>
          <a:blip r:embed="rId3">
            <a:extLst>
              <a:ext uri="{28A0092B-C50C-407E-A947-70E740481C1C}">
                <a14:useLocalDpi xmlns:a14="http://schemas.microsoft.com/office/drawing/2010/main" val="0"/>
              </a:ext>
            </a:extLst>
          </a:blip>
          <a:srcRect b="49733"/>
          <a:stretch>
            <a:fillRect/>
          </a:stretch>
        </p:blipFill>
        <p:spPr bwMode="auto">
          <a:xfrm>
            <a:off x="1045025" y="3663717"/>
            <a:ext cx="5086074" cy="126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descr="图片2"/>
          <p:cNvPicPr>
            <a:picLocks noChangeAspect="1" noChangeArrowheads="1"/>
          </p:cNvPicPr>
          <p:nvPr/>
        </p:nvPicPr>
        <p:blipFill>
          <a:blip r:embed="rId3">
            <a:extLst>
              <a:ext uri="{28A0092B-C50C-407E-A947-70E740481C1C}">
                <a14:useLocalDpi xmlns:a14="http://schemas.microsoft.com/office/drawing/2010/main" val="0"/>
              </a:ext>
            </a:extLst>
          </a:blip>
          <a:srcRect t="48663"/>
          <a:stretch>
            <a:fillRect/>
          </a:stretch>
        </p:blipFill>
        <p:spPr bwMode="auto">
          <a:xfrm>
            <a:off x="6522443" y="3650261"/>
            <a:ext cx="5086074" cy="1291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786925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圆角矩形 3"/>
          <p:cNvSpPr/>
          <p:nvPr/>
        </p:nvSpPr>
        <p:spPr>
          <a:xfrm>
            <a:off x="1198880" y="2102485"/>
            <a:ext cx="9794240" cy="370115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5" name="TextBox 38"/>
          <p:cNvSpPr txBox="1"/>
          <p:nvPr/>
        </p:nvSpPr>
        <p:spPr>
          <a:xfrm>
            <a:off x="1716785" y="3016654"/>
            <a:ext cx="9001000" cy="2077492"/>
          </a:xfrm>
          <a:prstGeom prst="rect">
            <a:avLst/>
          </a:prstGeom>
          <a:noFill/>
        </p:spPr>
        <p:txBody>
          <a:bodyPr wrap="square" lIns="0" tIns="0" rIns="0" bIns="0" rtlCol="0">
            <a:spAutoFit/>
          </a:bodyPr>
          <a:lstStyle/>
          <a:p>
            <a:pPr algn="just">
              <a:lnSpc>
                <a:spcPct val="150000"/>
              </a:lnSpc>
            </a:pP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本章首先介绍了通过</a:t>
            </a:r>
            <a:r>
              <a:rPr lang="en-US" altLang="zh-CN" sz="18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Flask</a:t>
            </a:r>
            <a:r>
              <a:rPr lang="zh-CN" altLang="en-US" sz="18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处理表单</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；然后介绍了通过</a:t>
            </a:r>
            <a:r>
              <a:rPr lang="en-US" altLang="zh-CN" sz="18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Flask-WTF</a:t>
            </a:r>
            <a:r>
              <a:rPr lang="zh-CN" altLang="en-US" sz="18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处理表单</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，包括</a:t>
            </a:r>
            <a:r>
              <a:rPr lang="zh-CN" altLang="en-US" sz="18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安装</a:t>
            </a:r>
            <a:r>
              <a:rPr lang="en-US" altLang="zh-CN" sz="18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Flask-WTF</a:t>
            </a:r>
            <a:r>
              <a:rPr lang="zh-CN" altLang="en-US" sz="18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扩展包</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18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使用</a:t>
            </a:r>
            <a:r>
              <a:rPr lang="en-US" altLang="zh-CN" sz="18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Flask-WTF</a:t>
            </a:r>
            <a:r>
              <a:rPr lang="zh-CN" altLang="en-US" sz="18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创建表单</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18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在模板中渲染表单</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18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通过</a:t>
            </a:r>
            <a:r>
              <a:rPr lang="en-US" altLang="zh-CN" sz="18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Flask-WTF</a:t>
            </a:r>
            <a:r>
              <a:rPr lang="zh-CN" altLang="en-US" sz="18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验证表单</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；接着介绍了</a:t>
            </a:r>
            <a:r>
              <a:rPr lang="zh-CN" altLang="en-US" sz="18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类视图</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，包括</a:t>
            </a:r>
            <a:r>
              <a:rPr lang="zh-CN" altLang="en-US" sz="18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标准类视图</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和</a:t>
            </a:r>
            <a:r>
              <a:rPr lang="zh-CN" altLang="en-US" sz="18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基于方法的类视图</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；最后介绍了</a:t>
            </a:r>
            <a:r>
              <a:rPr lang="en-US" altLang="zh-CN"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Flask</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中的</a:t>
            </a:r>
            <a:r>
              <a:rPr lang="zh-CN" altLang="en-US" sz="1800">
                <a:solidFill>
                  <a:srgbClr val="0075CC"/>
                </a:solidFill>
                <a:latin typeface="微软雅黑" panose="020B0503020204020204" pitchFamily="34" charset="-122"/>
                <a:ea typeface="微软雅黑" panose="020B0503020204020204" pitchFamily="34" charset="-122"/>
                <a:cs typeface="微软雅黑" panose="020B0503020204020204" pitchFamily="34" charset="-122"/>
                <a:sym typeface="+mn-lt"/>
              </a:rPr>
              <a:t>蓝图</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。通过本章的学习希望读者能够掌握</a:t>
            </a:r>
            <a:r>
              <a:rPr lang="en-US" altLang="zh-CN"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Flask</a:t>
            </a:r>
            <a:r>
              <a:rPr lang="zh-CN" altLang="en-US" sz="180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中表单与类视图的使用，为后续的学习奠定扎实的基础。</a:t>
            </a:r>
            <a:endParaRPr lang="zh-CN" altLang="en-US" sz="18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6" name="椭圆 5"/>
          <p:cNvSpPr/>
          <p:nvPr/>
        </p:nvSpPr>
        <p:spPr>
          <a:xfrm>
            <a:off x="4420235" y="1693545"/>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latin typeface="微软雅黑" panose="020B0503020204020204" pitchFamily="34" charset="-122"/>
                <a:ea typeface="微软雅黑" panose="020B0503020204020204" pitchFamily="34" charset="-122"/>
              </a:rPr>
              <a:t>本</a:t>
            </a:r>
          </a:p>
        </p:txBody>
      </p:sp>
      <p:sp>
        <p:nvSpPr>
          <p:cNvPr id="7" name="椭圆 6"/>
          <p:cNvSpPr/>
          <p:nvPr/>
        </p:nvSpPr>
        <p:spPr>
          <a:xfrm>
            <a:off x="5139055" y="1693545"/>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dirty="0">
                <a:latin typeface="微软雅黑" panose="020B0503020204020204" pitchFamily="34" charset="-122"/>
                <a:ea typeface="微软雅黑" panose="020B0503020204020204" pitchFamily="34" charset="-122"/>
                <a:sym typeface="+mn-ea"/>
              </a:rPr>
              <a:t>章</a:t>
            </a:r>
          </a:p>
        </p:txBody>
      </p:sp>
      <p:sp>
        <p:nvSpPr>
          <p:cNvPr id="8" name="椭圆 7"/>
          <p:cNvSpPr/>
          <p:nvPr/>
        </p:nvSpPr>
        <p:spPr>
          <a:xfrm>
            <a:off x="5857875" y="1693545"/>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a:latin typeface="微软雅黑" panose="020B0503020204020204" pitchFamily="34" charset="-122"/>
                <a:ea typeface="微软雅黑" panose="020B0503020204020204" pitchFamily="34" charset="-122"/>
                <a:sym typeface="+mn-ea"/>
              </a:rPr>
              <a:t>小</a:t>
            </a:r>
          </a:p>
        </p:txBody>
      </p:sp>
      <p:sp>
        <p:nvSpPr>
          <p:cNvPr id="9" name="椭圆 8"/>
          <p:cNvSpPr/>
          <p:nvPr/>
        </p:nvSpPr>
        <p:spPr>
          <a:xfrm>
            <a:off x="6576695" y="1693545"/>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a:latin typeface="微软雅黑" panose="020B0503020204020204" pitchFamily="34" charset="-122"/>
                <a:ea typeface="微软雅黑" panose="020B0503020204020204" pitchFamily="34" charset="-122"/>
                <a:sym typeface="+mn-ea"/>
              </a:rPr>
              <a:t>结</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934966" y="3127469"/>
            <a:ext cx="6794724" cy="1338828"/>
          </a:xfrm>
          <a:prstGeom prst="rect">
            <a:avLst/>
          </a:prstGeom>
          <a:noFill/>
          <a:ln w="9525">
            <a:noFill/>
          </a:ln>
        </p:spPr>
        <p:txBody>
          <a:bodyPr wrap="square">
            <a:spAutoFit/>
          </a:bodyPr>
          <a:lstStyle/>
          <a:p>
            <a:pPr indent="0"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rPr>
              <a:t>（</a:t>
            </a:r>
            <a:r>
              <a:rPr lang="en-US" altLang="zh-CN" sz="1800">
                <a:solidFill>
                  <a:srgbClr val="595959"/>
                </a:solidFill>
                <a:latin typeface="微软雅黑" panose="020B0503020204020204" pitchFamily="34" charset="-122"/>
                <a:ea typeface="微软雅黑" panose="020B0503020204020204" pitchFamily="34" charset="-122"/>
              </a:rPr>
              <a:t>1</a:t>
            </a:r>
            <a:r>
              <a:rPr lang="zh-CN" altLang="en-US" sz="1800">
                <a:solidFill>
                  <a:srgbClr val="595959"/>
                </a:solidFill>
                <a:latin typeface="微软雅黑" panose="020B0503020204020204" pitchFamily="34" charset="-122"/>
                <a:ea typeface="微软雅黑" panose="020B0503020204020204" pitchFamily="34" charset="-122"/>
              </a:rPr>
              <a:t>）创建一个</a:t>
            </a:r>
            <a:r>
              <a:rPr lang="en-US" altLang="zh-CN" sz="1800">
                <a:solidFill>
                  <a:srgbClr val="595959"/>
                </a:solidFill>
                <a:latin typeface="微软雅黑" panose="020B0503020204020204" pitchFamily="34" charset="-122"/>
                <a:ea typeface="微软雅黑" panose="020B0503020204020204" pitchFamily="34" charset="-122"/>
              </a:rPr>
              <a:t>Flask</a:t>
            </a:r>
            <a:r>
              <a:rPr lang="zh-CN" altLang="en-US" sz="1800">
                <a:solidFill>
                  <a:srgbClr val="595959"/>
                </a:solidFill>
                <a:latin typeface="微软雅黑" panose="020B0503020204020204" pitchFamily="34" charset="-122"/>
                <a:ea typeface="微软雅黑" panose="020B0503020204020204" pitchFamily="34" charset="-122"/>
              </a:rPr>
              <a:t>项目</a:t>
            </a:r>
            <a:r>
              <a:rPr lang="en-US" altLang="zh-CN" sz="1800">
                <a:solidFill>
                  <a:srgbClr val="595959"/>
                </a:solidFill>
                <a:latin typeface="微软雅黑" panose="020B0503020204020204" pitchFamily="34" charset="-122"/>
                <a:ea typeface="微软雅黑" panose="020B0503020204020204" pitchFamily="34" charset="-122"/>
              </a:rPr>
              <a:t>Chapter04</a:t>
            </a:r>
            <a:r>
              <a:rPr lang="zh-CN" altLang="en-US" sz="1800">
                <a:solidFill>
                  <a:srgbClr val="595959"/>
                </a:solidFill>
                <a:latin typeface="微软雅黑" panose="020B0503020204020204" pitchFamily="34" charset="-122"/>
                <a:ea typeface="微软雅黑" panose="020B0503020204020204" pitchFamily="34" charset="-122"/>
              </a:rPr>
              <a:t>，在</a:t>
            </a:r>
            <a:r>
              <a:rPr lang="en-US" altLang="zh-CN" sz="1800">
                <a:solidFill>
                  <a:srgbClr val="595959"/>
                </a:solidFill>
                <a:latin typeface="微软雅黑" panose="020B0503020204020204" pitchFamily="34" charset="-122"/>
                <a:ea typeface="微软雅黑" panose="020B0503020204020204" pitchFamily="34" charset="-122"/>
              </a:rPr>
              <a:t>Chapter04</a:t>
            </a:r>
            <a:r>
              <a:rPr lang="zh-CN" altLang="en-US" sz="1800">
                <a:solidFill>
                  <a:srgbClr val="595959"/>
                </a:solidFill>
                <a:latin typeface="微软雅黑" panose="020B0503020204020204" pitchFamily="34" charset="-122"/>
                <a:ea typeface="微软雅黑" panose="020B0503020204020204" pitchFamily="34" charset="-122"/>
              </a:rPr>
              <a:t>项目中新建</a:t>
            </a:r>
            <a:r>
              <a:rPr lang="en-US" altLang="zh-CN" sz="1800">
                <a:solidFill>
                  <a:srgbClr val="0075CC"/>
                </a:solidFill>
                <a:latin typeface="微软雅黑" panose="020B0503020204020204" pitchFamily="34" charset="-122"/>
                <a:ea typeface="微软雅黑" panose="020B0503020204020204" pitchFamily="34" charset="-122"/>
              </a:rPr>
              <a:t>templates</a:t>
            </a:r>
            <a:r>
              <a:rPr lang="zh-CN" altLang="en-US" sz="1800">
                <a:solidFill>
                  <a:srgbClr val="0075CC"/>
                </a:solidFill>
                <a:latin typeface="微软雅黑" panose="020B0503020204020204" pitchFamily="34" charset="-122"/>
                <a:ea typeface="微软雅黑" panose="020B0503020204020204" pitchFamily="34" charset="-122"/>
              </a:rPr>
              <a:t>文件夹</a:t>
            </a:r>
            <a:r>
              <a:rPr lang="zh-CN" altLang="en-US" sz="1800">
                <a:solidFill>
                  <a:srgbClr val="595959"/>
                </a:solidFill>
                <a:latin typeface="微软雅黑" panose="020B0503020204020204" pitchFamily="34" charset="-122"/>
                <a:ea typeface="微软雅黑" panose="020B0503020204020204" pitchFamily="34" charset="-122"/>
              </a:rPr>
              <a:t>，在该文件夹下创建模板文件</a:t>
            </a:r>
            <a:r>
              <a:rPr lang="en-US" altLang="zh-CN" sz="1800">
                <a:solidFill>
                  <a:srgbClr val="0075CC"/>
                </a:solidFill>
                <a:latin typeface="微软雅黑" panose="020B0503020204020204" pitchFamily="34" charset="-122"/>
                <a:ea typeface="微软雅黑" panose="020B0503020204020204" pitchFamily="34" charset="-122"/>
              </a:rPr>
              <a:t>register.html</a:t>
            </a:r>
            <a:r>
              <a:rPr lang="zh-CN" altLang="en-US" sz="1800">
                <a:solidFill>
                  <a:srgbClr val="595959"/>
                </a:solidFill>
                <a:latin typeface="微软雅黑" panose="020B0503020204020204" pitchFamily="34" charset="-122"/>
                <a:ea typeface="微软雅黑" panose="020B0503020204020204" pitchFamily="34" charset="-122"/>
              </a:rPr>
              <a:t>，在该模板文件中使用</a:t>
            </a:r>
            <a:r>
              <a:rPr lang="en-US" altLang="zh-CN" sz="1800">
                <a:solidFill>
                  <a:srgbClr val="0075CC"/>
                </a:solidFill>
                <a:latin typeface="微软雅黑" panose="020B0503020204020204" pitchFamily="34" charset="-122"/>
                <a:ea typeface="微软雅黑" panose="020B0503020204020204" pitchFamily="34" charset="-122"/>
              </a:rPr>
              <a:t>&lt;form&gt;</a:t>
            </a:r>
            <a:r>
              <a:rPr lang="zh-CN" altLang="en-US" sz="1800">
                <a:solidFill>
                  <a:srgbClr val="0075CC"/>
                </a:solidFill>
                <a:latin typeface="微软雅黑" panose="020B0503020204020204" pitchFamily="34" charset="-122"/>
                <a:ea typeface="微软雅黑" panose="020B0503020204020204" pitchFamily="34" charset="-122"/>
              </a:rPr>
              <a:t>标签</a:t>
            </a:r>
            <a:r>
              <a:rPr lang="zh-CN" altLang="en-US" sz="1800">
                <a:solidFill>
                  <a:srgbClr val="595959"/>
                </a:solidFill>
                <a:latin typeface="微软雅黑" panose="020B0503020204020204" pitchFamily="34" charset="-122"/>
                <a:ea typeface="微软雅黑" panose="020B0503020204020204" pitchFamily="34" charset="-122"/>
              </a:rPr>
              <a:t>创建表单。</a:t>
            </a:r>
            <a:endParaRPr lang="zh-CN" sz="1800" dirty="0">
              <a:solidFill>
                <a:srgbClr val="595959"/>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904681" y="2107262"/>
            <a:ext cx="2495550" cy="3619500"/>
          </a:xfrm>
          <a:prstGeom prst="rect">
            <a:avLst/>
          </a:prstGeom>
        </p:spPr>
      </p:pic>
      <p:sp>
        <p:nvSpPr>
          <p:cNvPr id="11"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通过</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Flask</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处理表单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12" name="组合 18">
            <a:extLst>
              <a:ext uri="{FF2B5EF4-FFF2-40B4-BE49-F238E27FC236}">
                <a16:creationId xmlns:a16="http://schemas.microsoft.com/office/drawing/2014/main" id="{2B542E9E-0ADD-4266-A889-F99B1E170665}"/>
              </a:ext>
            </a:extLst>
          </p:cNvPr>
          <p:cNvGrpSpPr>
            <a:grpSpLocks/>
          </p:cNvGrpSpPr>
          <p:nvPr/>
        </p:nvGrpSpPr>
        <p:grpSpPr bwMode="auto">
          <a:xfrm>
            <a:off x="9263558" y="5726762"/>
            <a:ext cx="2119312" cy="387350"/>
            <a:chOff x="6356350" y="4705038"/>
            <a:chExt cx="2119842" cy="387349"/>
          </a:xfrm>
        </p:grpSpPr>
        <p:pic>
          <p:nvPicPr>
            <p:cNvPr id="13" name="Picture 13" descr="C:\Users\Administrator\Desktop\未标题-2.png">
              <a:hlinkClick r:id="rId4" action="ppaction://hlinkfile"/>
              <a:extLst>
                <a:ext uri="{FF2B5EF4-FFF2-40B4-BE49-F238E27FC236}">
                  <a16:creationId xmlns:a16="http://schemas.microsoft.com/office/drawing/2014/main" id="{CF11AB68-5109-43CA-8CA0-D4C44B47C93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91861" y="4705038"/>
              <a:ext cx="439629" cy="38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组合 15">
              <a:extLst>
                <a:ext uri="{FF2B5EF4-FFF2-40B4-BE49-F238E27FC236}">
                  <a16:creationId xmlns:a16="http://schemas.microsoft.com/office/drawing/2014/main" id="{A1FD01AD-C5E9-456E-834F-A2CB394DB0B2}"/>
                </a:ext>
              </a:extLst>
            </p:cNvPr>
            <p:cNvGrpSpPr>
              <a:grpSpLocks/>
            </p:cNvGrpSpPr>
            <p:nvPr/>
          </p:nvGrpSpPr>
          <p:grpSpPr bwMode="auto">
            <a:xfrm>
              <a:off x="6356350" y="4728496"/>
              <a:ext cx="2119842" cy="344841"/>
              <a:chOff x="2225739" y="5060870"/>
              <a:chExt cx="2519033" cy="410818"/>
            </a:xfrm>
          </p:grpSpPr>
          <p:sp>
            <p:nvSpPr>
              <p:cNvPr id="16" name="矩形 10">
                <a:hlinkClick r:id="rId4" action="ppaction://hlinkfile"/>
                <a:extLst>
                  <a:ext uri="{FF2B5EF4-FFF2-40B4-BE49-F238E27FC236}">
                    <a16:creationId xmlns:a16="http://schemas.microsoft.com/office/drawing/2014/main" id="{B1CBE571-E438-4416-BDEA-CC990F755D8F}"/>
                  </a:ext>
                </a:extLst>
              </p:cNvPr>
              <p:cNvSpPr>
                <a:spLocks noChangeArrowheads="1"/>
              </p:cNvSpPr>
              <p:nvPr/>
            </p:nvSpPr>
            <p:spPr bwMode="auto">
              <a:xfrm>
                <a:off x="2519541" y="5060870"/>
                <a:ext cx="1640882" cy="36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500"/>
                  </a:spcBef>
                  <a:spcAft>
                    <a:spcPts val="500"/>
                  </a:spcAft>
                </a:pPr>
                <a:r>
                  <a:rPr lang="en-US" altLang="zh-CN" sz="1400" dirty="0">
                    <a:solidFill>
                      <a:srgbClr val="F0A000"/>
                    </a:solidFill>
                    <a:latin typeface="微软雅黑" panose="020B0503020204020204" pitchFamily="34" charset="-122"/>
                    <a:ea typeface="微软雅黑" panose="020B0503020204020204" pitchFamily="34" charset="-122"/>
                  </a:rPr>
                  <a:t>[</a:t>
                </a:r>
                <a:r>
                  <a:rPr lang="zh-CN" altLang="en-US" sz="1400" dirty="0">
                    <a:solidFill>
                      <a:srgbClr val="F0A000"/>
                    </a:solidFill>
                    <a:latin typeface="微软雅黑" panose="020B0503020204020204" pitchFamily="34" charset="-122"/>
                    <a:ea typeface="微软雅黑" panose="020B0503020204020204" pitchFamily="34" charset="-122"/>
                  </a:rPr>
                  <a:t>单击查看源码</a:t>
                </a:r>
                <a:r>
                  <a:rPr lang="en-US" altLang="zh-CN" sz="1400" dirty="0">
                    <a:solidFill>
                      <a:srgbClr val="F0A000"/>
                    </a:solidFill>
                    <a:latin typeface="微软雅黑" panose="020B0503020204020204" pitchFamily="34" charset="-122"/>
                    <a:ea typeface="微软雅黑" panose="020B0503020204020204" pitchFamily="34" charset="-122"/>
                  </a:rPr>
                  <a:t>]</a:t>
                </a:r>
                <a:endParaRPr lang="zh-CN" altLang="zh-CN" sz="1400" dirty="0">
                  <a:solidFill>
                    <a:srgbClr val="F0A000"/>
                  </a:solidFill>
                  <a:latin typeface="微软雅黑" panose="020B0503020204020204" pitchFamily="34" charset="-122"/>
                  <a:ea typeface="微软雅黑" panose="020B0503020204020204" pitchFamily="34" charset="-122"/>
                </a:endParaRPr>
              </a:p>
            </p:txBody>
          </p:sp>
          <p:sp>
            <p:nvSpPr>
              <p:cNvPr id="17" name="立方体 18">
                <a:hlinkClick r:id="rId4" action="ppaction://hlinkfile"/>
                <a:extLst>
                  <a:ext uri="{FF2B5EF4-FFF2-40B4-BE49-F238E27FC236}">
                    <a16:creationId xmlns:a16="http://schemas.microsoft.com/office/drawing/2014/main" id="{C33F890D-F13D-405F-9A24-A3658BB86EEE}"/>
                  </a:ext>
                </a:extLst>
              </p:cNvPr>
              <p:cNvSpPr>
                <a:spLocks noChangeArrowheads="1"/>
              </p:cNvSpPr>
              <p:nvPr/>
            </p:nvSpPr>
            <p:spPr bwMode="auto">
              <a:xfrm>
                <a:off x="2288817" y="5125857"/>
                <a:ext cx="270137" cy="270137"/>
              </a:xfrm>
              <a:prstGeom prst="cube">
                <a:avLst>
                  <a:gd name="adj" fmla="val 25000"/>
                </a:avLst>
              </a:prstGeom>
              <a:solidFill>
                <a:srgbClr val="F3B600"/>
              </a:solidFill>
              <a:ln w="19050"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8" name="半闭框 17">
                <a:hlinkClick r:id="rId4" action="ppaction://hlinkfile"/>
                <a:extLst>
                  <a:ext uri="{FF2B5EF4-FFF2-40B4-BE49-F238E27FC236}">
                    <a16:creationId xmlns:a16="http://schemas.microsoft.com/office/drawing/2014/main" id="{E6F3CD52-617A-4664-8373-F960729037F3}"/>
                  </a:ext>
                </a:extLst>
              </p:cNvPr>
              <p:cNvSpPr/>
              <p:nvPr/>
            </p:nvSpPr>
            <p:spPr bwMode="auto">
              <a:xfrm>
                <a:off x="2225739" y="5068858"/>
                <a:ext cx="107554" cy="136168"/>
              </a:xfrm>
              <a:prstGeom prst="halfFrame">
                <a:avLst/>
              </a:prstGeom>
              <a:solidFill>
                <a:srgbClr val="F3B600"/>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p>
            </p:txBody>
          </p:sp>
          <p:sp>
            <p:nvSpPr>
              <p:cNvPr id="19" name="半闭框 18">
                <a:hlinkClick r:id="rId4" action="ppaction://hlinkfile"/>
                <a:extLst>
                  <a:ext uri="{FF2B5EF4-FFF2-40B4-BE49-F238E27FC236}">
                    <a16:creationId xmlns:a16="http://schemas.microsoft.com/office/drawing/2014/main" id="{022753E3-35A9-4BC2-AC02-9DC93DA7C1D5}"/>
                  </a:ext>
                </a:extLst>
              </p:cNvPr>
              <p:cNvSpPr/>
              <p:nvPr/>
            </p:nvSpPr>
            <p:spPr bwMode="auto">
              <a:xfrm flipH="1" flipV="1">
                <a:off x="4637218" y="5337412"/>
                <a:ext cx="107554" cy="134276"/>
              </a:xfrm>
              <a:prstGeom prst="halfFrame">
                <a:avLst/>
              </a:prstGeom>
              <a:solidFill>
                <a:srgbClr val="F3B600"/>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p>
            </p:txBody>
          </p:sp>
          <p:cxnSp>
            <p:nvCxnSpPr>
              <p:cNvPr id="20" name="直接连接符 21">
                <a:hlinkClick r:id="rId4" action="ppaction://hlinkfile"/>
                <a:extLst>
                  <a:ext uri="{FF2B5EF4-FFF2-40B4-BE49-F238E27FC236}">
                    <a16:creationId xmlns:a16="http://schemas.microsoft.com/office/drawing/2014/main" id="{DB2CE2AE-7600-4ED4-842D-25685025E96B}"/>
                  </a:ext>
                </a:extLst>
              </p:cNvPr>
              <p:cNvCxnSpPr>
                <a:cxnSpLocks noChangeShapeType="1"/>
              </p:cNvCxnSpPr>
              <p:nvPr/>
            </p:nvCxnSpPr>
            <p:spPr bwMode="auto">
              <a:xfrm>
                <a:off x="2293497" y="5449202"/>
                <a:ext cx="1838075" cy="0"/>
              </a:xfrm>
              <a:prstGeom prst="line">
                <a:avLst/>
              </a:prstGeom>
              <a:noFill/>
              <a:ln w="19050" algn="ctr">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2" name="矩形 1"/>
          <p:cNvSpPr/>
          <p:nvPr/>
        </p:nvSpPr>
        <p:spPr>
          <a:xfrm>
            <a:off x="1178533" y="887883"/>
            <a:ext cx="10113850" cy="1015663"/>
          </a:xfrm>
          <a:prstGeom prst="rect">
            <a:avLst/>
          </a:prstGeom>
        </p:spPr>
        <p:txBody>
          <a:bodyPr wrap="square">
            <a:spAutoFit/>
          </a:bodyPr>
          <a:lstStyle/>
          <a:p>
            <a:pPr>
              <a:lnSpc>
                <a:spcPct val="150000"/>
              </a:lnSpc>
            </a:pPr>
            <a:r>
              <a:rPr lang="zh-CN" altLang="en-US" sz="2000">
                <a:solidFill>
                  <a:srgbClr val="595959"/>
                </a:solidFill>
                <a:latin typeface="微软雅黑" panose="020B0503020204020204" pitchFamily="34" charset="-122"/>
                <a:ea typeface="微软雅黑" panose="020B0503020204020204" pitchFamily="34" charset="-122"/>
              </a:rPr>
              <a:t>通过用户注册的案例分步骤为大家演示如何使用</a:t>
            </a:r>
            <a:r>
              <a:rPr lang="en-US" altLang="zh-CN" sz="2000">
                <a:solidFill>
                  <a:srgbClr val="0075CC"/>
                </a:solidFill>
                <a:latin typeface="微软雅黑" panose="020B0503020204020204" pitchFamily="34" charset="-122"/>
                <a:ea typeface="微软雅黑" panose="020B0503020204020204" pitchFamily="34" charset="-122"/>
              </a:rPr>
              <a:t>Flask</a:t>
            </a:r>
            <a:r>
              <a:rPr lang="zh-CN" altLang="en-US" sz="2000">
                <a:solidFill>
                  <a:srgbClr val="0075CC"/>
                </a:solidFill>
                <a:latin typeface="微软雅黑" panose="020B0503020204020204" pitchFamily="34" charset="-122"/>
                <a:ea typeface="微软雅黑" panose="020B0503020204020204" pitchFamily="34" charset="-122"/>
              </a:rPr>
              <a:t>内置的功能处理表单</a:t>
            </a:r>
            <a:r>
              <a:rPr lang="zh-CN" altLang="en-US" sz="2000">
                <a:solidFill>
                  <a:srgbClr val="595959"/>
                </a:solidFill>
                <a:latin typeface="微软雅黑" panose="020B0503020204020204" pitchFamily="34" charset="-122"/>
                <a:ea typeface="微软雅黑" panose="020B0503020204020204" pitchFamily="34" charset="-122"/>
              </a:rPr>
              <a:t>，具体步骤如下。</a:t>
            </a:r>
          </a:p>
        </p:txBody>
      </p:sp>
    </p:spTree>
    <p:extLst>
      <p:ext uri="{BB962C8B-B14F-4D97-AF65-F5344CB8AC3E}">
        <p14:creationId xmlns:p14="http://schemas.microsoft.com/office/powerpoint/2010/main" val="326700903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934966" y="3127469"/>
            <a:ext cx="6794724" cy="923330"/>
          </a:xfrm>
          <a:prstGeom prst="rect">
            <a:avLst/>
          </a:prstGeom>
          <a:noFill/>
          <a:ln w="9525">
            <a:noFill/>
          </a:ln>
        </p:spPr>
        <p:txBody>
          <a:bodyPr wrap="square">
            <a:spAutoFit/>
          </a:bodyPr>
          <a:lstStyle/>
          <a:p>
            <a:pPr indent="0"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rPr>
              <a:t>（</a:t>
            </a:r>
            <a:r>
              <a:rPr lang="en-US" altLang="zh-CN" sz="1800">
                <a:solidFill>
                  <a:srgbClr val="595959"/>
                </a:solidFill>
                <a:latin typeface="微软雅黑" panose="020B0503020204020204" pitchFamily="34" charset="-122"/>
                <a:ea typeface="微软雅黑" panose="020B0503020204020204" pitchFamily="34" charset="-122"/>
              </a:rPr>
              <a:t>2</a:t>
            </a:r>
            <a:r>
              <a:rPr lang="zh-CN" altLang="en-US" sz="1800">
                <a:solidFill>
                  <a:srgbClr val="595959"/>
                </a:solidFill>
                <a:latin typeface="微软雅黑" panose="020B0503020204020204" pitchFamily="34" charset="-122"/>
                <a:ea typeface="微软雅黑" panose="020B0503020204020204" pitchFamily="34" charset="-122"/>
              </a:rPr>
              <a:t>）在</a:t>
            </a:r>
            <a:r>
              <a:rPr lang="en-US" altLang="zh-CN" sz="1800">
                <a:solidFill>
                  <a:srgbClr val="595959"/>
                </a:solidFill>
                <a:latin typeface="微软雅黑" panose="020B0503020204020204" pitchFamily="34" charset="-122"/>
                <a:ea typeface="微软雅黑" panose="020B0503020204020204" pitchFamily="34" charset="-122"/>
              </a:rPr>
              <a:t>app.py</a:t>
            </a:r>
            <a:r>
              <a:rPr lang="zh-CN" altLang="en-US" sz="1800">
                <a:solidFill>
                  <a:srgbClr val="595959"/>
                </a:solidFill>
                <a:latin typeface="微软雅黑" panose="020B0503020204020204" pitchFamily="34" charset="-122"/>
                <a:ea typeface="微软雅黑" panose="020B0503020204020204" pitchFamily="34" charset="-122"/>
              </a:rPr>
              <a:t>文件中定义</a:t>
            </a:r>
            <a:r>
              <a:rPr lang="zh-CN" altLang="en-US" sz="1800">
                <a:solidFill>
                  <a:srgbClr val="0075CC"/>
                </a:solidFill>
                <a:latin typeface="微软雅黑" panose="020B0503020204020204" pitchFamily="34" charset="-122"/>
                <a:ea typeface="微软雅黑" panose="020B0503020204020204" pitchFamily="34" charset="-122"/>
              </a:rPr>
              <a:t>视图函数</a:t>
            </a:r>
            <a:r>
              <a:rPr lang="en-US" altLang="zh-CN" sz="1800">
                <a:solidFill>
                  <a:srgbClr val="0075CC"/>
                </a:solidFill>
                <a:latin typeface="微软雅黑" panose="020B0503020204020204" pitchFamily="34" charset="-122"/>
                <a:ea typeface="微软雅黑" panose="020B0503020204020204" pitchFamily="34" charset="-122"/>
              </a:rPr>
              <a:t>register()</a:t>
            </a:r>
            <a:r>
              <a:rPr lang="zh-CN" altLang="en-US" sz="1800">
                <a:solidFill>
                  <a:srgbClr val="595959"/>
                </a:solidFill>
                <a:latin typeface="微软雅黑" panose="020B0503020204020204" pitchFamily="34" charset="-122"/>
                <a:ea typeface="微软雅黑" panose="020B0503020204020204" pitchFamily="34" charset="-122"/>
              </a:rPr>
              <a:t>，该视图函数用于展示注册页面以及</a:t>
            </a:r>
            <a:r>
              <a:rPr lang="zh-CN" altLang="en-US" sz="1800">
                <a:solidFill>
                  <a:srgbClr val="0075CC"/>
                </a:solidFill>
                <a:latin typeface="微软雅黑" panose="020B0503020204020204" pitchFamily="34" charset="-122"/>
                <a:ea typeface="微软雅黑" panose="020B0503020204020204" pitchFamily="34" charset="-122"/>
              </a:rPr>
              <a:t>验证</a:t>
            </a:r>
            <a:r>
              <a:rPr lang="zh-CN" altLang="en-US" sz="1800">
                <a:solidFill>
                  <a:srgbClr val="595959"/>
                </a:solidFill>
                <a:latin typeface="微软雅黑" panose="020B0503020204020204" pitchFamily="34" charset="-122"/>
                <a:ea typeface="微软雅黑" panose="020B0503020204020204" pitchFamily="34" charset="-122"/>
              </a:rPr>
              <a:t>用户输入的</a:t>
            </a:r>
            <a:r>
              <a:rPr lang="zh-CN" altLang="en-US" sz="1800">
                <a:solidFill>
                  <a:srgbClr val="0075CC"/>
                </a:solidFill>
                <a:latin typeface="微软雅黑" panose="020B0503020204020204" pitchFamily="34" charset="-122"/>
                <a:ea typeface="微软雅黑" panose="020B0503020204020204" pitchFamily="34" charset="-122"/>
              </a:rPr>
              <a:t>注册数据</a:t>
            </a:r>
            <a:r>
              <a:rPr lang="zh-CN" altLang="en-US" sz="1800">
                <a:solidFill>
                  <a:srgbClr val="595959"/>
                </a:solidFill>
                <a:latin typeface="微软雅黑" panose="020B0503020204020204" pitchFamily="34" charset="-122"/>
                <a:ea typeface="微软雅黑" panose="020B0503020204020204" pitchFamily="34" charset="-122"/>
              </a:rPr>
              <a:t>是否符合要求。</a:t>
            </a:r>
          </a:p>
        </p:txBody>
      </p:sp>
      <p:pic>
        <p:nvPicPr>
          <p:cNvPr id="3" name="图片 2"/>
          <p:cNvPicPr>
            <a:picLocks noChangeAspect="1"/>
          </p:cNvPicPr>
          <p:nvPr/>
        </p:nvPicPr>
        <p:blipFill>
          <a:blip r:embed="rId3"/>
          <a:stretch>
            <a:fillRect/>
          </a:stretch>
        </p:blipFill>
        <p:spPr>
          <a:xfrm>
            <a:off x="904681" y="2107262"/>
            <a:ext cx="2495550" cy="3619500"/>
          </a:xfrm>
          <a:prstGeom prst="rect">
            <a:avLst/>
          </a:prstGeom>
        </p:spPr>
      </p:pic>
      <p:sp>
        <p:nvSpPr>
          <p:cNvPr id="11"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通过</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Flask</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处理表单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12" name="组合 18">
            <a:extLst>
              <a:ext uri="{FF2B5EF4-FFF2-40B4-BE49-F238E27FC236}">
                <a16:creationId xmlns:a16="http://schemas.microsoft.com/office/drawing/2014/main" id="{2B542E9E-0ADD-4266-A889-F99B1E170665}"/>
              </a:ext>
            </a:extLst>
          </p:cNvPr>
          <p:cNvGrpSpPr>
            <a:grpSpLocks/>
          </p:cNvGrpSpPr>
          <p:nvPr/>
        </p:nvGrpSpPr>
        <p:grpSpPr bwMode="auto">
          <a:xfrm>
            <a:off x="9263558" y="5726762"/>
            <a:ext cx="2119312" cy="387350"/>
            <a:chOff x="6356350" y="4705038"/>
            <a:chExt cx="2119842" cy="387349"/>
          </a:xfrm>
        </p:grpSpPr>
        <p:pic>
          <p:nvPicPr>
            <p:cNvPr id="13" name="Picture 13" descr="C:\Users\Administrator\Desktop\未标题-2.png">
              <a:hlinkClick r:id="rId4" action="ppaction://hlinkfile"/>
              <a:extLst>
                <a:ext uri="{FF2B5EF4-FFF2-40B4-BE49-F238E27FC236}">
                  <a16:creationId xmlns:a16="http://schemas.microsoft.com/office/drawing/2014/main" id="{CF11AB68-5109-43CA-8CA0-D4C44B47C93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91861" y="4705038"/>
              <a:ext cx="439629" cy="387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组合 15">
              <a:extLst>
                <a:ext uri="{FF2B5EF4-FFF2-40B4-BE49-F238E27FC236}">
                  <a16:creationId xmlns:a16="http://schemas.microsoft.com/office/drawing/2014/main" id="{A1FD01AD-C5E9-456E-834F-A2CB394DB0B2}"/>
                </a:ext>
              </a:extLst>
            </p:cNvPr>
            <p:cNvGrpSpPr>
              <a:grpSpLocks/>
            </p:cNvGrpSpPr>
            <p:nvPr/>
          </p:nvGrpSpPr>
          <p:grpSpPr bwMode="auto">
            <a:xfrm>
              <a:off x="6356350" y="4728496"/>
              <a:ext cx="2119842" cy="344841"/>
              <a:chOff x="2225739" y="5060870"/>
              <a:chExt cx="2519033" cy="410818"/>
            </a:xfrm>
          </p:grpSpPr>
          <p:sp>
            <p:nvSpPr>
              <p:cNvPr id="16" name="矩形 10">
                <a:hlinkClick r:id="rId4" action="ppaction://hlinkfile"/>
                <a:extLst>
                  <a:ext uri="{FF2B5EF4-FFF2-40B4-BE49-F238E27FC236}">
                    <a16:creationId xmlns:a16="http://schemas.microsoft.com/office/drawing/2014/main" id="{B1CBE571-E438-4416-BDEA-CC990F755D8F}"/>
                  </a:ext>
                </a:extLst>
              </p:cNvPr>
              <p:cNvSpPr>
                <a:spLocks noChangeArrowheads="1"/>
              </p:cNvSpPr>
              <p:nvPr/>
            </p:nvSpPr>
            <p:spPr bwMode="auto">
              <a:xfrm>
                <a:off x="2519541" y="5060870"/>
                <a:ext cx="1640882" cy="36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ts val="500"/>
                  </a:spcBef>
                  <a:spcAft>
                    <a:spcPts val="500"/>
                  </a:spcAft>
                </a:pPr>
                <a:r>
                  <a:rPr lang="en-US" altLang="zh-CN" sz="1400" dirty="0">
                    <a:solidFill>
                      <a:srgbClr val="F0A000"/>
                    </a:solidFill>
                    <a:latin typeface="微软雅黑" panose="020B0503020204020204" pitchFamily="34" charset="-122"/>
                    <a:ea typeface="微软雅黑" panose="020B0503020204020204" pitchFamily="34" charset="-122"/>
                  </a:rPr>
                  <a:t>[</a:t>
                </a:r>
                <a:r>
                  <a:rPr lang="zh-CN" altLang="en-US" sz="1400" dirty="0">
                    <a:solidFill>
                      <a:srgbClr val="F0A000"/>
                    </a:solidFill>
                    <a:latin typeface="微软雅黑" panose="020B0503020204020204" pitchFamily="34" charset="-122"/>
                    <a:ea typeface="微软雅黑" panose="020B0503020204020204" pitchFamily="34" charset="-122"/>
                  </a:rPr>
                  <a:t>单击查看源码</a:t>
                </a:r>
                <a:r>
                  <a:rPr lang="en-US" altLang="zh-CN" sz="1400" dirty="0">
                    <a:solidFill>
                      <a:srgbClr val="F0A000"/>
                    </a:solidFill>
                    <a:latin typeface="微软雅黑" panose="020B0503020204020204" pitchFamily="34" charset="-122"/>
                    <a:ea typeface="微软雅黑" panose="020B0503020204020204" pitchFamily="34" charset="-122"/>
                  </a:rPr>
                  <a:t>]</a:t>
                </a:r>
                <a:endParaRPr lang="zh-CN" altLang="zh-CN" sz="1400" dirty="0">
                  <a:solidFill>
                    <a:srgbClr val="F0A000"/>
                  </a:solidFill>
                  <a:latin typeface="微软雅黑" panose="020B0503020204020204" pitchFamily="34" charset="-122"/>
                  <a:ea typeface="微软雅黑" panose="020B0503020204020204" pitchFamily="34" charset="-122"/>
                </a:endParaRPr>
              </a:p>
            </p:txBody>
          </p:sp>
          <p:sp>
            <p:nvSpPr>
              <p:cNvPr id="17" name="立方体 18">
                <a:hlinkClick r:id="rId4" action="ppaction://hlinkfile"/>
                <a:extLst>
                  <a:ext uri="{FF2B5EF4-FFF2-40B4-BE49-F238E27FC236}">
                    <a16:creationId xmlns:a16="http://schemas.microsoft.com/office/drawing/2014/main" id="{C33F890D-F13D-405F-9A24-A3658BB86EEE}"/>
                  </a:ext>
                </a:extLst>
              </p:cNvPr>
              <p:cNvSpPr>
                <a:spLocks noChangeArrowheads="1"/>
              </p:cNvSpPr>
              <p:nvPr/>
            </p:nvSpPr>
            <p:spPr bwMode="auto">
              <a:xfrm>
                <a:off x="2288817" y="5125857"/>
                <a:ext cx="270137" cy="270137"/>
              </a:xfrm>
              <a:prstGeom prst="cube">
                <a:avLst>
                  <a:gd name="adj" fmla="val 25000"/>
                </a:avLst>
              </a:prstGeom>
              <a:solidFill>
                <a:srgbClr val="F3B600"/>
              </a:solidFill>
              <a:ln w="19050" algn="ctr">
                <a:solidFill>
                  <a:schemeClr val="bg1"/>
                </a:solidFill>
                <a:round/>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18" name="半闭框 17">
                <a:hlinkClick r:id="rId4" action="ppaction://hlinkfile"/>
                <a:extLst>
                  <a:ext uri="{FF2B5EF4-FFF2-40B4-BE49-F238E27FC236}">
                    <a16:creationId xmlns:a16="http://schemas.microsoft.com/office/drawing/2014/main" id="{E6F3CD52-617A-4664-8373-F960729037F3}"/>
                  </a:ext>
                </a:extLst>
              </p:cNvPr>
              <p:cNvSpPr/>
              <p:nvPr/>
            </p:nvSpPr>
            <p:spPr bwMode="auto">
              <a:xfrm>
                <a:off x="2225739" y="5068858"/>
                <a:ext cx="107554" cy="136168"/>
              </a:xfrm>
              <a:prstGeom prst="halfFrame">
                <a:avLst/>
              </a:prstGeom>
              <a:solidFill>
                <a:srgbClr val="F3B600"/>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p>
            </p:txBody>
          </p:sp>
          <p:sp>
            <p:nvSpPr>
              <p:cNvPr id="19" name="半闭框 18">
                <a:hlinkClick r:id="rId4" action="ppaction://hlinkfile"/>
                <a:extLst>
                  <a:ext uri="{FF2B5EF4-FFF2-40B4-BE49-F238E27FC236}">
                    <a16:creationId xmlns:a16="http://schemas.microsoft.com/office/drawing/2014/main" id="{022753E3-35A9-4BC2-AC02-9DC93DA7C1D5}"/>
                  </a:ext>
                </a:extLst>
              </p:cNvPr>
              <p:cNvSpPr/>
              <p:nvPr/>
            </p:nvSpPr>
            <p:spPr bwMode="auto">
              <a:xfrm flipH="1" flipV="1">
                <a:off x="4637218" y="5337412"/>
                <a:ext cx="107554" cy="134276"/>
              </a:xfrm>
              <a:prstGeom prst="halfFrame">
                <a:avLst/>
              </a:prstGeom>
              <a:solidFill>
                <a:srgbClr val="F3B600"/>
              </a:solidFill>
              <a:ln w="28575" cap="flat" cmpd="sng" algn="ctr">
                <a:noFill/>
                <a:prstDash val="solid"/>
                <a:round/>
                <a:headEnd type="none" w="med" len="med"/>
                <a:tailEnd type="none" w="med" len="med"/>
              </a:ln>
              <a:effectLst/>
            </p:spPr>
            <p:txBody>
              <a:bodyPr/>
              <a:lstStyle/>
              <a:p>
                <a:pPr eaLnBrk="1" hangingPunct="1">
                  <a:buFont typeface="Arial" pitchFamily="34" charset="0"/>
                  <a:buNone/>
                  <a:defRPr/>
                </a:pPr>
                <a:endParaRPr lang="zh-CN" altLang="en-US"/>
              </a:p>
            </p:txBody>
          </p:sp>
          <p:cxnSp>
            <p:nvCxnSpPr>
              <p:cNvPr id="20" name="直接连接符 21">
                <a:hlinkClick r:id="rId4" action="ppaction://hlinkfile"/>
                <a:extLst>
                  <a:ext uri="{FF2B5EF4-FFF2-40B4-BE49-F238E27FC236}">
                    <a16:creationId xmlns:a16="http://schemas.microsoft.com/office/drawing/2014/main" id="{DB2CE2AE-7600-4ED4-842D-25685025E96B}"/>
                  </a:ext>
                </a:extLst>
              </p:cNvPr>
              <p:cNvCxnSpPr>
                <a:cxnSpLocks noChangeShapeType="1"/>
              </p:cNvCxnSpPr>
              <p:nvPr/>
            </p:nvCxnSpPr>
            <p:spPr bwMode="auto">
              <a:xfrm>
                <a:off x="2293497" y="5449202"/>
                <a:ext cx="1838075" cy="0"/>
              </a:xfrm>
              <a:prstGeom prst="line">
                <a:avLst/>
              </a:prstGeom>
              <a:noFill/>
              <a:ln w="19050" algn="ctr">
                <a:solidFill>
                  <a:srgbClr val="F3B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4" name="矩形 13"/>
          <p:cNvSpPr/>
          <p:nvPr/>
        </p:nvSpPr>
        <p:spPr>
          <a:xfrm>
            <a:off x="1178533" y="887883"/>
            <a:ext cx="10113850" cy="1015663"/>
          </a:xfrm>
          <a:prstGeom prst="rect">
            <a:avLst/>
          </a:prstGeom>
        </p:spPr>
        <p:txBody>
          <a:bodyPr wrap="square">
            <a:spAutoFit/>
          </a:bodyPr>
          <a:lstStyle/>
          <a:p>
            <a:pPr>
              <a:lnSpc>
                <a:spcPct val="150000"/>
              </a:lnSpc>
            </a:pPr>
            <a:r>
              <a:rPr lang="zh-CN" altLang="en-US" sz="2000">
                <a:solidFill>
                  <a:srgbClr val="595959"/>
                </a:solidFill>
                <a:latin typeface="微软雅黑" panose="020B0503020204020204" pitchFamily="34" charset="-122"/>
                <a:ea typeface="微软雅黑" panose="020B0503020204020204" pitchFamily="34" charset="-122"/>
              </a:rPr>
              <a:t>通过用户注册的案例分步骤为大家演示如何使用</a:t>
            </a:r>
            <a:r>
              <a:rPr lang="en-US" altLang="zh-CN" sz="2000">
                <a:solidFill>
                  <a:srgbClr val="0075CC"/>
                </a:solidFill>
                <a:latin typeface="微软雅黑" panose="020B0503020204020204" pitchFamily="34" charset="-122"/>
                <a:ea typeface="微软雅黑" panose="020B0503020204020204" pitchFamily="34" charset="-122"/>
              </a:rPr>
              <a:t>Flask</a:t>
            </a:r>
            <a:r>
              <a:rPr lang="zh-CN" altLang="en-US" sz="2000">
                <a:solidFill>
                  <a:srgbClr val="0075CC"/>
                </a:solidFill>
                <a:latin typeface="微软雅黑" panose="020B0503020204020204" pitchFamily="34" charset="-122"/>
                <a:ea typeface="微软雅黑" panose="020B0503020204020204" pitchFamily="34" charset="-122"/>
              </a:rPr>
              <a:t>内置的功能处理表单</a:t>
            </a:r>
            <a:r>
              <a:rPr lang="zh-CN" altLang="en-US" sz="2000">
                <a:solidFill>
                  <a:srgbClr val="595959"/>
                </a:solidFill>
                <a:latin typeface="微软雅黑" panose="020B0503020204020204" pitchFamily="34" charset="-122"/>
                <a:ea typeface="微软雅黑" panose="020B0503020204020204" pitchFamily="34" charset="-122"/>
              </a:rPr>
              <a:t>，具体步骤如下。</a:t>
            </a:r>
          </a:p>
        </p:txBody>
      </p:sp>
    </p:spTree>
    <p:extLst>
      <p:ext uri="{BB962C8B-B14F-4D97-AF65-F5344CB8AC3E}">
        <p14:creationId xmlns:p14="http://schemas.microsoft.com/office/powerpoint/2010/main" val="17353727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006974" y="1849172"/>
            <a:ext cx="6794724" cy="874407"/>
          </a:xfrm>
          <a:prstGeom prst="rect">
            <a:avLst/>
          </a:prstGeom>
          <a:noFill/>
          <a:ln w="9525">
            <a:noFill/>
          </a:ln>
        </p:spPr>
        <p:txBody>
          <a:bodyPr wrap="square">
            <a:spAutoFit/>
          </a:bodyPr>
          <a:lstStyle/>
          <a:p>
            <a:pPr indent="0"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rPr>
              <a:t>（</a:t>
            </a:r>
            <a:r>
              <a:rPr lang="en-US" altLang="zh-CN" sz="1800">
                <a:solidFill>
                  <a:srgbClr val="595959"/>
                </a:solidFill>
                <a:latin typeface="微软雅黑" panose="020B0503020204020204" pitchFamily="34" charset="-122"/>
                <a:ea typeface="微软雅黑" panose="020B0503020204020204" pitchFamily="34" charset="-122"/>
              </a:rPr>
              <a:t>3</a:t>
            </a:r>
            <a:r>
              <a:rPr lang="zh-CN" altLang="en-US" sz="1800">
                <a:solidFill>
                  <a:srgbClr val="595959"/>
                </a:solidFill>
                <a:latin typeface="微软雅黑" panose="020B0503020204020204" pitchFamily="34" charset="-122"/>
                <a:ea typeface="微软雅黑" panose="020B0503020204020204" pitchFamily="34" charset="-122"/>
              </a:rPr>
              <a:t>）运行代码，通过浏览器访问</a:t>
            </a:r>
            <a:r>
              <a:rPr lang="en-US" altLang="zh-CN" sz="1800">
                <a:solidFill>
                  <a:srgbClr val="595959"/>
                </a:solidFill>
                <a:latin typeface="微软雅黑" panose="020B0503020204020204" pitchFamily="34" charset="-122"/>
                <a:ea typeface="微软雅黑" panose="020B0503020204020204" pitchFamily="34" charset="-122"/>
              </a:rPr>
              <a:t>http://127.0.0.1:5000/register</a:t>
            </a:r>
            <a:r>
              <a:rPr lang="zh-CN" altLang="en-US" sz="1800">
                <a:solidFill>
                  <a:srgbClr val="595959"/>
                </a:solidFill>
                <a:latin typeface="微软雅黑" panose="020B0503020204020204" pitchFamily="34" charset="-122"/>
                <a:ea typeface="微软雅黑" panose="020B0503020204020204" pitchFamily="34" charset="-122"/>
              </a:rPr>
              <a:t>后展示了注册页面。</a:t>
            </a:r>
          </a:p>
        </p:txBody>
      </p:sp>
      <p:pic>
        <p:nvPicPr>
          <p:cNvPr id="3" name="图片 2"/>
          <p:cNvPicPr>
            <a:picLocks noChangeAspect="1"/>
          </p:cNvPicPr>
          <p:nvPr/>
        </p:nvPicPr>
        <p:blipFill>
          <a:blip r:embed="rId3"/>
          <a:stretch>
            <a:fillRect/>
          </a:stretch>
        </p:blipFill>
        <p:spPr>
          <a:xfrm>
            <a:off x="904681" y="2546598"/>
            <a:ext cx="2495550" cy="3619500"/>
          </a:xfrm>
          <a:prstGeom prst="rect">
            <a:avLst/>
          </a:prstGeom>
        </p:spPr>
      </p:pic>
      <p:sp>
        <p:nvSpPr>
          <p:cNvPr id="11"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通过</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Flask</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处理表单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9102" y="2810461"/>
            <a:ext cx="5209965" cy="364105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178533" y="887883"/>
            <a:ext cx="10113850" cy="1015663"/>
          </a:xfrm>
          <a:prstGeom prst="rect">
            <a:avLst/>
          </a:prstGeom>
        </p:spPr>
        <p:txBody>
          <a:bodyPr wrap="square">
            <a:spAutoFit/>
          </a:bodyPr>
          <a:lstStyle/>
          <a:p>
            <a:pPr>
              <a:lnSpc>
                <a:spcPct val="150000"/>
              </a:lnSpc>
            </a:pPr>
            <a:r>
              <a:rPr lang="zh-CN" altLang="en-US" sz="2000">
                <a:solidFill>
                  <a:srgbClr val="595959"/>
                </a:solidFill>
                <a:latin typeface="微软雅黑" panose="020B0503020204020204" pitchFamily="34" charset="-122"/>
                <a:ea typeface="微软雅黑" panose="020B0503020204020204" pitchFamily="34" charset="-122"/>
              </a:rPr>
              <a:t>通过用户注册的案例分步骤为大家演示如何使用</a:t>
            </a:r>
            <a:r>
              <a:rPr lang="en-US" altLang="zh-CN" sz="2000">
                <a:solidFill>
                  <a:srgbClr val="0075CC"/>
                </a:solidFill>
                <a:latin typeface="微软雅黑" panose="020B0503020204020204" pitchFamily="34" charset="-122"/>
                <a:ea typeface="微软雅黑" panose="020B0503020204020204" pitchFamily="34" charset="-122"/>
              </a:rPr>
              <a:t>Flask</a:t>
            </a:r>
            <a:r>
              <a:rPr lang="zh-CN" altLang="en-US" sz="2000">
                <a:solidFill>
                  <a:srgbClr val="0075CC"/>
                </a:solidFill>
                <a:latin typeface="微软雅黑" panose="020B0503020204020204" pitchFamily="34" charset="-122"/>
                <a:ea typeface="微软雅黑" panose="020B0503020204020204" pitchFamily="34" charset="-122"/>
              </a:rPr>
              <a:t>内置的功能处理表单</a:t>
            </a:r>
            <a:r>
              <a:rPr lang="zh-CN" altLang="en-US" sz="2000">
                <a:solidFill>
                  <a:srgbClr val="595959"/>
                </a:solidFill>
                <a:latin typeface="微软雅黑" panose="020B0503020204020204" pitchFamily="34" charset="-122"/>
                <a:ea typeface="微软雅黑" panose="020B0503020204020204" pitchFamily="34" charset="-122"/>
              </a:rPr>
              <a:t>，具体步骤如下。</a:t>
            </a:r>
          </a:p>
        </p:txBody>
      </p:sp>
    </p:spTree>
    <p:extLst>
      <p:ext uri="{BB962C8B-B14F-4D97-AF65-F5344CB8AC3E}">
        <p14:creationId xmlns:p14="http://schemas.microsoft.com/office/powerpoint/2010/main" val="257453329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F8969C3-CFD9-CC42-BCF3-54F0DCDACD0D}"/>
              </a:ext>
            </a:extLst>
          </p:cNvPr>
          <p:cNvSpPr txBox="1"/>
          <p:nvPr/>
        </p:nvSpPr>
        <p:spPr>
          <a:xfrm>
            <a:off x="1025135" y="314658"/>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4.1 </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通过</a:t>
            </a:r>
            <a:r>
              <a:rPr lang="en-US" altLang="zh-CN" sz="2400" b="1">
                <a:solidFill>
                  <a:srgbClr val="595959"/>
                </a:solidFill>
                <a:latin typeface="微软雅黑" panose="020B0503020204020204" pitchFamily="34" charset="-122"/>
                <a:ea typeface="微软雅黑" panose="020B0503020204020204" pitchFamily="34" charset="-122"/>
                <a:cs typeface="+mn-ea"/>
                <a:sym typeface="+mn-lt"/>
              </a:rPr>
              <a:t>Flask</a:t>
            </a:r>
            <a:r>
              <a:rPr lang="zh-CN" altLang="en-US" sz="2400" b="1">
                <a:solidFill>
                  <a:srgbClr val="595959"/>
                </a:solidFill>
                <a:latin typeface="微软雅黑" panose="020B0503020204020204" pitchFamily="34" charset="-122"/>
                <a:ea typeface="微软雅黑" panose="020B0503020204020204" pitchFamily="34" charset="-122"/>
                <a:cs typeface="+mn-ea"/>
                <a:sym typeface="+mn-lt"/>
              </a:rPr>
              <a:t>处理表单</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矩形 3"/>
          <p:cNvSpPr/>
          <p:nvPr/>
        </p:nvSpPr>
        <p:spPr>
          <a:xfrm>
            <a:off x="1147155" y="1930400"/>
            <a:ext cx="10145228" cy="507831"/>
          </a:xfrm>
          <a:prstGeom prst="rect">
            <a:avLst/>
          </a:prstGeom>
        </p:spPr>
        <p:txBody>
          <a:bodyPr wrap="square">
            <a:spAutoFit/>
          </a:bodyPr>
          <a:lstStyle/>
          <a:p>
            <a:pPr>
              <a:lnSpc>
                <a:spcPct val="150000"/>
              </a:lnSpc>
            </a:pPr>
            <a:r>
              <a:rPr lang="zh-CN" altLang="en-US" sz="1800">
                <a:solidFill>
                  <a:srgbClr val="595959"/>
                </a:solidFill>
                <a:latin typeface="微软雅黑" panose="020B0503020204020204" pitchFamily="34" charset="-122"/>
                <a:ea typeface="微软雅黑" panose="020B0503020204020204" pitchFamily="34" charset="-122"/>
              </a:rPr>
              <a:t>单击“注册”按钮后，注册页面上用户名输入框的后面展示了提示信息“</a:t>
            </a:r>
            <a:r>
              <a:rPr lang="zh-CN" altLang="en-US" sz="1800">
                <a:solidFill>
                  <a:srgbClr val="0075CC"/>
                </a:solidFill>
                <a:latin typeface="微软雅黑" panose="020B0503020204020204" pitchFamily="34" charset="-122"/>
                <a:ea typeface="微软雅黑" panose="020B0503020204020204" pitchFamily="34" charset="-122"/>
              </a:rPr>
              <a:t>请填入完整信息</a:t>
            </a:r>
            <a:r>
              <a:rPr lang="zh-CN" altLang="en-US" sz="1800">
                <a:solidFill>
                  <a:srgbClr val="595959"/>
                </a:solidFill>
                <a:latin typeface="微软雅黑" panose="020B0503020204020204" pitchFamily="34" charset="-122"/>
                <a:ea typeface="微软雅黑" panose="020B0503020204020204" pitchFamily="34" charset="-122"/>
              </a:rPr>
              <a:t>”。</a:t>
            </a:r>
          </a:p>
        </p:txBody>
      </p:sp>
      <p:pic>
        <p:nvPicPr>
          <p:cNvPr id="205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894" y="2519459"/>
            <a:ext cx="5476372" cy="3784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178533" y="887883"/>
            <a:ext cx="10113850" cy="1015663"/>
          </a:xfrm>
          <a:prstGeom prst="rect">
            <a:avLst/>
          </a:prstGeom>
        </p:spPr>
        <p:txBody>
          <a:bodyPr wrap="square">
            <a:spAutoFit/>
          </a:bodyPr>
          <a:lstStyle/>
          <a:p>
            <a:pPr>
              <a:lnSpc>
                <a:spcPct val="150000"/>
              </a:lnSpc>
            </a:pPr>
            <a:r>
              <a:rPr lang="zh-CN" altLang="en-US" sz="2000">
                <a:solidFill>
                  <a:srgbClr val="595959"/>
                </a:solidFill>
                <a:latin typeface="微软雅黑" panose="020B0503020204020204" pitchFamily="34" charset="-122"/>
                <a:ea typeface="微软雅黑" panose="020B0503020204020204" pitchFamily="34" charset="-122"/>
              </a:rPr>
              <a:t>通过用户注册的案例分步骤为大家演示如何使用</a:t>
            </a:r>
            <a:r>
              <a:rPr lang="en-US" altLang="zh-CN" sz="2000">
                <a:solidFill>
                  <a:srgbClr val="0075CC"/>
                </a:solidFill>
                <a:latin typeface="微软雅黑" panose="020B0503020204020204" pitchFamily="34" charset="-122"/>
                <a:ea typeface="微软雅黑" panose="020B0503020204020204" pitchFamily="34" charset="-122"/>
              </a:rPr>
              <a:t>Flask</a:t>
            </a:r>
            <a:r>
              <a:rPr lang="zh-CN" altLang="en-US" sz="2000">
                <a:solidFill>
                  <a:srgbClr val="0075CC"/>
                </a:solidFill>
                <a:latin typeface="微软雅黑" panose="020B0503020204020204" pitchFamily="34" charset="-122"/>
                <a:ea typeface="微软雅黑" panose="020B0503020204020204" pitchFamily="34" charset="-122"/>
              </a:rPr>
              <a:t>内置的功能处理表单</a:t>
            </a:r>
            <a:r>
              <a:rPr lang="zh-CN" altLang="en-US" sz="2000">
                <a:solidFill>
                  <a:srgbClr val="595959"/>
                </a:solidFill>
                <a:latin typeface="微软雅黑" panose="020B0503020204020204" pitchFamily="34" charset="-122"/>
                <a:ea typeface="微软雅黑" panose="020B0503020204020204" pitchFamily="34" charset="-122"/>
              </a:rPr>
              <a:t>，具体步骤如下。</a:t>
            </a:r>
          </a:p>
        </p:txBody>
      </p:sp>
    </p:spTree>
    <p:extLst>
      <p:ext uri="{BB962C8B-B14F-4D97-AF65-F5344CB8AC3E}">
        <p14:creationId xmlns:p14="http://schemas.microsoft.com/office/powerpoint/2010/main" val="3810129111"/>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f15e6573a385e41c33bb97e7105a62faa5c484"/>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1101</TotalTime>
  <Words>5354</Words>
  <Application>Microsoft Office PowerPoint</Application>
  <PresentationFormat>自定义</PresentationFormat>
  <Paragraphs>438</Paragraphs>
  <Slides>57</Slides>
  <Notes>57</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57</vt:i4>
      </vt:variant>
    </vt:vector>
  </HeadingPairs>
  <TitlesOfParts>
    <vt:vector size="65" baseType="lpstr">
      <vt:lpstr>微软雅黑</vt:lpstr>
      <vt:lpstr>字魂105号-简雅黑</vt:lpstr>
      <vt:lpstr>Arial</vt:lpstr>
      <vt:lpstr>Calibri</vt:lpstr>
      <vt:lpstr>Times New Roman</vt:lpstr>
      <vt:lpstr>Wingdings</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cp:lastModifiedBy>sh J</cp:lastModifiedBy>
  <cp:revision>1017</cp:revision>
  <dcterms:created xsi:type="dcterms:W3CDTF">2020-11-11T09:29:00Z</dcterms:created>
  <dcterms:modified xsi:type="dcterms:W3CDTF">2025-06-19T02:08:26Z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1B1EC882B1E443FF969BB842EC8D6A2D</vt:lpwstr>
  </property>
</Properties>
</file>