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63"/>
  </p:notesMasterIdLst>
  <p:handoutMasterIdLst>
    <p:handoutMasterId r:id="rId64"/>
  </p:handoutMasterIdLst>
  <p:sldIdLst>
    <p:sldId id="325" r:id="rId3"/>
    <p:sldId id="328" r:id="rId4"/>
    <p:sldId id="309" r:id="rId5"/>
    <p:sldId id="519" r:id="rId6"/>
    <p:sldId id="720" r:id="rId7"/>
    <p:sldId id="759" r:id="rId8"/>
    <p:sldId id="760" r:id="rId9"/>
    <p:sldId id="762" r:id="rId10"/>
    <p:sldId id="763" r:id="rId11"/>
    <p:sldId id="764" r:id="rId12"/>
    <p:sldId id="765" r:id="rId13"/>
    <p:sldId id="721" r:id="rId14"/>
    <p:sldId id="767" r:id="rId15"/>
    <p:sldId id="768" r:id="rId16"/>
    <p:sldId id="769" r:id="rId17"/>
    <p:sldId id="770" r:id="rId18"/>
    <p:sldId id="771" r:id="rId19"/>
    <p:sldId id="722" r:id="rId20"/>
    <p:sldId id="809" r:id="rId21"/>
    <p:sldId id="773" r:id="rId22"/>
    <p:sldId id="774" r:id="rId23"/>
    <p:sldId id="775" r:id="rId24"/>
    <p:sldId id="776" r:id="rId25"/>
    <p:sldId id="778" r:id="rId26"/>
    <p:sldId id="779" r:id="rId27"/>
    <p:sldId id="810" r:id="rId28"/>
    <p:sldId id="807" r:id="rId29"/>
    <p:sldId id="727" r:id="rId30"/>
    <p:sldId id="782" r:id="rId31"/>
    <p:sldId id="725" r:id="rId32"/>
    <p:sldId id="785" r:id="rId33"/>
    <p:sldId id="787" r:id="rId34"/>
    <p:sldId id="812" r:id="rId35"/>
    <p:sldId id="814" r:id="rId36"/>
    <p:sldId id="788" r:id="rId37"/>
    <p:sldId id="789" r:id="rId38"/>
    <p:sldId id="790" r:id="rId39"/>
    <p:sldId id="791" r:id="rId40"/>
    <p:sldId id="792" r:id="rId41"/>
    <p:sldId id="793" r:id="rId42"/>
    <p:sldId id="660" r:id="rId43"/>
    <p:sldId id="593" r:id="rId44"/>
    <p:sldId id="794" r:id="rId45"/>
    <p:sldId id="665" r:id="rId46"/>
    <p:sldId id="728" r:id="rId47"/>
    <p:sldId id="808" r:id="rId48"/>
    <p:sldId id="796" r:id="rId49"/>
    <p:sldId id="729" r:id="rId50"/>
    <p:sldId id="811" r:id="rId51"/>
    <p:sldId id="798" r:id="rId52"/>
    <p:sldId id="799" r:id="rId53"/>
    <p:sldId id="800" r:id="rId54"/>
    <p:sldId id="801" r:id="rId55"/>
    <p:sldId id="730" r:id="rId56"/>
    <p:sldId id="803" r:id="rId57"/>
    <p:sldId id="804" r:id="rId58"/>
    <p:sldId id="668" r:id="rId59"/>
    <p:sldId id="805" r:id="rId60"/>
    <p:sldId id="806" r:id="rId61"/>
    <p:sldId id="407" r:id="rId62"/>
  </p:sldIdLst>
  <p:sldSz cx="12190413" cy="6859588"/>
  <p:notesSz cx="6858000" cy="9144000"/>
  <p:custDataLst>
    <p:tags r:id="rId65"/>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2">
          <p15:clr>
            <a:srgbClr val="A4A3A4"/>
          </p15:clr>
        </p15:guide>
        <p15:guide id="2" pos="227">
          <p15:clr>
            <a:srgbClr val="A4A3A4"/>
          </p15:clr>
        </p15:guide>
        <p15:guide id="3" pos="6550">
          <p15:clr>
            <a:srgbClr val="A4A3A4"/>
          </p15:clr>
        </p15:guide>
      </p15:sldGuideLst>
    </p:ext>
    <p:ext uri="{2D200454-40CA-4A62-9FC3-DE9A4176ACB9}">
      <p15:notesGuideLst xmlns:p15="http://schemas.microsoft.com/office/powerpoint/2012/main">
        <p15:guide id="1" orient="horz" pos="2962">
          <p15:clr>
            <a:srgbClr val="A4A3A4"/>
          </p15:clr>
        </p15:guide>
        <p15:guide id="2" pos="219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方思" initials="mfs" lastIdx="1" clrIdx="0"/>
  <p:cmAuthor id="2" name="LD" initials="L" lastIdx="2" clrIdx="1"/>
  <p:cmAuthor id="3" name="Lv0593" initials="L"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75CC"/>
    <a:srgbClr val="99FFCC"/>
    <a:srgbClr val="CCFFCC"/>
    <a:srgbClr val="5B970B"/>
    <a:srgbClr val="EC8F14"/>
    <a:srgbClr val="B94F47"/>
    <a:srgbClr val="FF9966"/>
    <a:srgbClr val="FAFAFA"/>
    <a:srgbClr val="005D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549" autoAdjust="0"/>
    <p:restoredTop sz="94660" autoAdjust="0"/>
  </p:normalViewPr>
  <p:slideViewPr>
    <p:cSldViewPr>
      <p:cViewPr varScale="1">
        <p:scale>
          <a:sx n="81" d="100"/>
          <a:sy n="81" d="100"/>
        </p:scale>
        <p:origin x="60" y="201"/>
      </p:cViewPr>
      <p:guideLst>
        <p:guide orient="horz" pos="2222"/>
        <p:guide pos="227"/>
        <p:guide pos="655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962"/>
        <p:guide pos="219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notesMaster" Target="notesMasters/notesMaster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2025/6/19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2025/6/19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1388552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3419031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713010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4059750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772877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719911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1808395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1607064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3205975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201344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3558046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3031077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3941945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1738784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33209222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2069279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831257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3595866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2474131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1462738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3532865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37599597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3065585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15249253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1522032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33802466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16587250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10867734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10716495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1603063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23009361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22777322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3371724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19094125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155460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21938897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7179056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7877256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35767860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2124995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42681230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30884274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26660916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42081166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13658657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16811219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42527177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34056479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40062698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extLst>
      <p:ext uri="{BB962C8B-B14F-4D97-AF65-F5344CB8AC3E}">
        <p14:creationId xmlns:p14="http://schemas.microsoft.com/office/powerpoint/2010/main" val="35510230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extLst>
      <p:ext uri="{BB962C8B-B14F-4D97-AF65-F5344CB8AC3E}">
        <p14:creationId xmlns:p14="http://schemas.microsoft.com/office/powerpoint/2010/main" val="1320653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3348858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4246513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761263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39306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2025/6/19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2025/6/19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2025/6/19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2025/6/19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2025/6/19</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2025/6/19</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350790" y="2390987"/>
            <a:ext cx="7706107" cy="1014730"/>
          </a:xfrm>
          <a:prstGeom prst="rect">
            <a:avLst/>
          </a:prstGeom>
          <a:noFill/>
        </p:spPr>
        <p:txBody>
          <a:bodyPr wrap="square" rtlCol="0">
            <a:spAutoFit/>
          </a:bodyPr>
          <a:lstStyle/>
          <a:p>
            <a:pPr algn="ct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14-5</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  数据库操作</a:t>
            </a:r>
            <a:endPar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数据库概述</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7" name="图片 6"/>
          <p:cNvPicPr>
            <a:picLocks noChangeAspect="1"/>
          </p:cNvPicPr>
          <p:nvPr/>
        </p:nvPicPr>
        <p:blipFill>
          <a:blip r:embed="rId3"/>
          <a:stretch>
            <a:fillRect/>
          </a:stretch>
        </p:blipFill>
        <p:spPr>
          <a:xfrm>
            <a:off x="334556" y="944415"/>
            <a:ext cx="432058" cy="5032950"/>
          </a:xfrm>
          <a:prstGeom prst="rect">
            <a:avLst/>
          </a:prstGeom>
        </p:spPr>
      </p:pic>
      <p:sp>
        <p:nvSpPr>
          <p:cNvPr id="9" name="矩形 8"/>
          <p:cNvSpPr/>
          <p:nvPr/>
        </p:nvSpPr>
        <p:spPr>
          <a:xfrm>
            <a:off x="324165" y="990395"/>
            <a:ext cx="411938" cy="5638984"/>
          </a:xfrm>
          <a:prstGeom prst="rect">
            <a:avLst/>
          </a:prstGeom>
        </p:spPr>
        <p:txBody>
          <a:bodyPr wrap="square">
            <a:spAutoFit/>
          </a:bodyPr>
          <a:lstStyle/>
          <a:p>
            <a:r>
              <a:rPr lang="zh-CN" altLang="en-US">
                <a:solidFill>
                  <a:srgbClr val="595959"/>
                </a:solidFill>
                <a:latin typeface="微软雅黑" panose="020B0503020204020204" pitchFamily="34" charset="-122"/>
                <a:ea typeface="微软雅黑" panose="020B0503020204020204" pitchFamily="34" charset="-122"/>
              </a:rPr>
              <a:t>非</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关</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系</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型</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数</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据</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库</a:t>
            </a:r>
            <a:endParaRPr lang="zh-CN" altLang="en-US"/>
          </a:p>
        </p:txBody>
      </p:sp>
      <p:pic>
        <p:nvPicPr>
          <p:cNvPr id="5" name="图片 4"/>
          <p:cNvPicPr>
            <a:picLocks noChangeAspect="1"/>
          </p:cNvPicPr>
          <p:nvPr/>
        </p:nvPicPr>
        <p:blipFill>
          <a:blip r:embed="rId4"/>
          <a:stretch>
            <a:fillRect/>
          </a:stretch>
        </p:blipFill>
        <p:spPr>
          <a:xfrm>
            <a:off x="10199662" y="3717826"/>
            <a:ext cx="1685156" cy="2548119"/>
          </a:xfrm>
          <a:prstGeom prst="rect">
            <a:avLst/>
          </a:prstGeom>
        </p:spPr>
      </p:pic>
      <p:sp>
        <p:nvSpPr>
          <p:cNvPr id="8" name="矩形 7"/>
          <p:cNvSpPr/>
          <p:nvPr/>
        </p:nvSpPr>
        <p:spPr>
          <a:xfrm>
            <a:off x="1076316" y="2080065"/>
            <a:ext cx="2984537" cy="4198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227278" y="2079376"/>
            <a:ext cx="3511001" cy="4198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71948" y="2066866"/>
            <a:ext cx="4015057" cy="4198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76316" y="2119137"/>
            <a:ext cx="2984538" cy="338554"/>
          </a:xfrm>
          <a:prstGeom prst="rect">
            <a:avLst/>
          </a:prstGeom>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键值（</a:t>
            </a:r>
            <a:r>
              <a:rPr lang="en-US" altLang="zh-CN" sz="1600">
                <a:solidFill>
                  <a:schemeClr val="bg1"/>
                </a:solidFill>
                <a:latin typeface="微软雅黑" panose="020B0503020204020204" pitchFamily="34" charset="-122"/>
                <a:ea typeface="微软雅黑" panose="020B0503020204020204" pitchFamily="34" charset="-122"/>
              </a:rPr>
              <a:t>Key-Value</a:t>
            </a:r>
            <a:r>
              <a:rPr lang="zh-CN" altLang="en-US" sz="1600">
                <a:solidFill>
                  <a:schemeClr val="bg1"/>
                </a:solidFill>
                <a:latin typeface="微软雅黑" panose="020B0503020204020204" pitchFamily="34" charset="-122"/>
                <a:ea typeface="微软雅黑" panose="020B0503020204020204" pitchFamily="34" charset="-122"/>
              </a:rPr>
              <a:t>）存储数据库</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4227277" y="2119137"/>
            <a:ext cx="3511001" cy="338554"/>
          </a:xfrm>
          <a:prstGeom prst="rect">
            <a:avLst/>
          </a:prstGeom>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列（</a:t>
            </a:r>
            <a:r>
              <a:rPr lang="en-US" altLang="zh-CN" sz="1600">
                <a:solidFill>
                  <a:schemeClr val="bg1"/>
                </a:solidFill>
                <a:latin typeface="微软雅黑" panose="020B0503020204020204" pitchFamily="34" charset="-122"/>
                <a:ea typeface="微软雅黑" panose="020B0503020204020204" pitchFamily="34" charset="-122"/>
              </a:rPr>
              <a:t>Column-Oriented</a:t>
            </a:r>
            <a:r>
              <a:rPr lang="zh-CN" altLang="en-US" sz="1600">
                <a:solidFill>
                  <a:schemeClr val="bg1"/>
                </a:solidFill>
                <a:latin typeface="微软雅黑" panose="020B0503020204020204" pitchFamily="34" charset="-122"/>
                <a:ea typeface="微软雅黑" panose="020B0503020204020204" pitchFamily="34" charset="-122"/>
              </a:rPr>
              <a:t>）存储数据</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7871948" y="2113368"/>
            <a:ext cx="4015057" cy="338554"/>
          </a:xfrm>
          <a:prstGeom prst="rect">
            <a:avLst/>
          </a:prstGeom>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文档型（</a:t>
            </a:r>
            <a:r>
              <a:rPr lang="en-US" altLang="zh-CN" sz="1600">
                <a:solidFill>
                  <a:schemeClr val="bg1"/>
                </a:solidFill>
                <a:latin typeface="微软雅黑" panose="020B0503020204020204" pitchFamily="34" charset="-122"/>
                <a:ea typeface="微软雅黑" panose="020B0503020204020204" pitchFamily="34" charset="-122"/>
              </a:rPr>
              <a:t>Document-Oriented</a:t>
            </a:r>
            <a:r>
              <a:rPr lang="zh-CN" altLang="en-US" sz="1600">
                <a:solidFill>
                  <a:schemeClr val="bg1"/>
                </a:solidFill>
                <a:latin typeface="微软雅黑" panose="020B0503020204020204" pitchFamily="34" charset="-122"/>
                <a:ea typeface="微软雅黑" panose="020B0503020204020204" pitchFamily="34" charset="-122"/>
              </a:rPr>
              <a:t>）存储数据</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1918742" y="3146986"/>
            <a:ext cx="7560840" cy="2400657"/>
          </a:xfrm>
          <a:prstGeom prst="rect">
            <a:avLst/>
          </a:prstGeom>
        </p:spPr>
        <p:txBody>
          <a:bodyPr wrap="square">
            <a:spAutoFit/>
          </a:bodyPr>
          <a:lstStyle/>
          <a:p>
            <a:pPr>
              <a:lnSpc>
                <a:spcPct val="150000"/>
              </a:lnSpc>
            </a:pPr>
            <a:r>
              <a:rPr lang="zh-CN" altLang="en-US" sz="2000">
                <a:solidFill>
                  <a:srgbClr val="0075CC"/>
                </a:solidFill>
                <a:latin typeface="微软雅黑" panose="020B0503020204020204" pitchFamily="34" charset="-122"/>
                <a:ea typeface="微软雅黑" panose="020B0503020204020204" pitchFamily="34" charset="-122"/>
              </a:rPr>
              <a:t>文档型存储数据库</a:t>
            </a:r>
            <a:r>
              <a:rPr lang="zh-CN" altLang="en-US" sz="2000">
                <a:solidFill>
                  <a:srgbClr val="595959"/>
                </a:solidFill>
                <a:latin typeface="微软雅黑" panose="020B0503020204020204" pitchFamily="34" charset="-122"/>
                <a:ea typeface="微软雅黑" panose="020B0503020204020204" pitchFamily="34" charset="-122"/>
              </a:rPr>
              <a:t>的结构与键值存储数据库类似，采用文档（如</a:t>
            </a:r>
            <a:r>
              <a:rPr lang="en-US" altLang="zh-CN" sz="2000">
                <a:solidFill>
                  <a:srgbClr val="595959"/>
                </a:solidFill>
                <a:latin typeface="微软雅黑" panose="020B0503020204020204" pitchFamily="34" charset="-122"/>
                <a:ea typeface="微软雅黑" panose="020B0503020204020204" pitchFamily="34" charset="-122"/>
              </a:rPr>
              <a:t>JSON</a:t>
            </a:r>
            <a:r>
              <a:rPr lang="zh-CN" altLang="en-US" sz="2000">
                <a:solidFill>
                  <a:srgbClr val="595959"/>
                </a:solidFill>
                <a:latin typeface="微软雅黑" panose="020B0503020204020204" pitchFamily="34" charset="-122"/>
                <a:ea typeface="微软雅黑" panose="020B0503020204020204" pitchFamily="34" charset="-122"/>
              </a:rPr>
              <a:t>或</a:t>
            </a:r>
            <a:r>
              <a:rPr lang="en-US" altLang="zh-CN" sz="2000">
                <a:solidFill>
                  <a:srgbClr val="595959"/>
                </a:solidFill>
                <a:latin typeface="微软雅黑" panose="020B0503020204020204" pitchFamily="34" charset="-122"/>
                <a:ea typeface="微软雅黑" panose="020B0503020204020204" pitchFamily="34" charset="-122"/>
              </a:rPr>
              <a:t>XML</a:t>
            </a:r>
            <a:r>
              <a:rPr lang="zh-CN" altLang="en-US" sz="2000">
                <a:solidFill>
                  <a:srgbClr val="595959"/>
                </a:solidFill>
                <a:latin typeface="微软雅黑" panose="020B0503020204020204" pitchFamily="34" charset="-122"/>
                <a:ea typeface="微软雅黑" panose="020B0503020204020204" pitchFamily="34" charset="-122"/>
              </a:rPr>
              <a:t>等格式）结构存储数据，每个文档中包含</a:t>
            </a:r>
            <a:r>
              <a:rPr lang="zh-CN" altLang="en-US" sz="2000">
                <a:solidFill>
                  <a:srgbClr val="0075CC"/>
                </a:solidFill>
                <a:latin typeface="微软雅黑" panose="020B0503020204020204" pitchFamily="34" charset="-122"/>
                <a:ea typeface="微软雅黑" panose="020B0503020204020204" pitchFamily="34" charset="-122"/>
              </a:rPr>
              <a:t>多个键值对</a:t>
            </a:r>
            <a:r>
              <a:rPr lang="zh-CN" altLang="en-US" sz="2000">
                <a:solidFill>
                  <a:srgbClr val="595959"/>
                </a:solidFill>
                <a:latin typeface="微软雅黑" panose="020B0503020204020204" pitchFamily="34" charset="-122"/>
                <a:ea typeface="微软雅黑" panose="020B0503020204020204" pitchFamily="34" charset="-122"/>
              </a:rPr>
              <a:t>。这类数据库的数据结构要求并不严格，具有表结构可变、查询速度更快的特点，适用于</a:t>
            </a:r>
            <a:r>
              <a:rPr lang="en-US" altLang="zh-CN" sz="2000">
                <a:solidFill>
                  <a:srgbClr val="595959"/>
                </a:solidFill>
                <a:latin typeface="微软雅黑" panose="020B0503020204020204" pitchFamily="34" charset="-122"/>
                <a:ea typeface="微软雅黑" panose="020B0503020204020204" pitchFamily="34" charset="-122"/>
              </a:rPr>
              <a:t>Web</a:t>
            </a:r>
            <a:r>
              <a:rPr lang="zh-CN" altLang="en-US" sz="2000">
                <a:solidFill>
                  <a:srgbClr val="595959"/>
                </a:solidFill>
                <a:latin typeface="微软雅黑" panose="020B0503020204020204" pitchFamily="34" charset="-122"/>
                <a:ea typeface="微软雅黑" panose="020B0503020204020204" pitchFamily="34" charset="-122"/>
              </a:rPr>
              <a:t>应用的场景。文档型数据库的典型代表有</a:t>
            </a:r>
            <a:r>
              <a:rPr lang="en-US" altLang="zh-CN" sz="2000">
                <a:solidFill>
                  <a:srgbClr val="0075CC"/>
                </a:solidFill>
                <a:latin typeface="微软雅黑" panose="020B0503020204020204" pitchFamily="34" charset="-122"/>
                <a:ea typeface="微软雅黑" panose="020B0503020204020204" pitchFamily="34" charset="-122"/>
              </a:rPr>
              <a:t>MongoDB</a:t>
            </a:r>
            <a:r>
              <a:rPr lang="zh-CN" altLang="en-US" sz="2000">
                <a:solidFill>
                  <a:srgbClr val="595959"/>
                </a:solidFill>
                <a:latin typeface="微软雅黑" panose="020B0503020204020204" pitchFamily="34" charset="-122"/>
                <a:ea typeface="微软雅黑" panose="020B0503020204020204" pitchFamily="34" charset="-122"/>
              </a:rPr>
              <a:t>、</a:t>
            </a:r>
            <a:r>
              <a:rPr lang="en-US" altLang="zh-CN" sz="2000">
                <a:solidFill>
                  <a:srgbClr val="0075CC"/>
                </a:solidFill>
                <a:latin typeface="微软雅黑" panose="020B0503020204020204" pitchFamily="34" charset="-122"/>
                <a:ea typeface="微软雅黑" panose="020B0503020204020204" pitchFamily="34" charset="-122"/>
              </a:rPr>
              <a:t>CouchDB</a:t>
            </a:r>
            <a:r>
              <a:rPr lang="zh-CN" altLang="en-US" sz="2000">
                <a:solidFill>
                  <a:srgbClr val="595959"/>
                </a:solidFill>
                <a:latin typeface="微软雅黑" panose="020B0503020204020204" pitchFamily="34" charset="-122"/>
                <a:ea typeface="微软雅黑" panose="020B0503020204020204" pitchFamily="34" charset="-122"/>
              </a:rPr>
              <a:t>等。</a:t>
            </a:r>
          </a:p>
        </p:txBody>
      </p:sp>
      <p:sp>
        <p:nvSpPr>
          <p:cNvPr id="17" name="矩形 16"/>
          <p:cNvSpPr/>
          <p:nvPr/>
        </p:nvSpPr>
        <p:spPr>
          <a:xfrm>
            <a:off x="1054646" y="1211643"/>
            <a:ext cx="10830172" cy="553998"/>
          </a:xfrm>
          <a:prstGeom prst="rect">
            <a:avLst/>
          </a:prstGeom>
        </p:spPr>
        <p:txBody>
          <a:bodyPr wrap="square">
            <a:spAutoFit/>
          </a:bodyPr>
          <a:lstStyle/>
          <a:p>
            <a:pPr>
              <a:lnSpc>
                <a:spcPct val="150000"/>
              </a:lnSpc>
            </a:pPr>
            <a:r>
              <a:rPr lang="zh-CN" altLang="en-US" sz="2000">
                <a:solidFill>
                  <a:srgbClr val="0075CC"/>
                </a:solidFill>
                <a:latin typeface="微软雅黑" panose="020B0503020204020204" pitchFamily="34" charset="-122"/>
                <a:ea typeface="微软雅黑" panose="020B0503020204020204" pitchFamily="34" charset="-122"/>
              </a:rPr>
              <a:t>非关系型数据库</a:t>
            </a:r>
            <a:r>
              <a:rPr lang="zh-CN" altLang="en-US" sz="2000">
                <a:solidFill>
                  <a:srgbClr val="595959"/>
                </a:solidFill>
                <a:latin typeface="微软雅黑" panose="020B0503020204020204" pitchFamily="34" charset="-122"/>
                <a:ea typeface="微软雅黑" panose="020B0503020204020204" pitchFamily="34" charset="-122"/>
              </a:rPr>
              <a:t>的种类繁多，主要可以分为</a:t>
            </a:r>
            <a:r>
              <a:rPr lang="zh-CN" altLang="en-US" sz="2000">
                <a:solidFill>
                  <a:srgbClr val="0075CC"/>
                </a:solidFill>
                <a:latin typeface="微软雅黑" panose="020B0503020204020204" pitchFamily="34" charset="-122"/>
                <a:ea typeface="微软雅黑" panose="020B0503020204020204" pitchFamily="34" charset="-122"/>
              </a:rPr>
              <a:t>键值存储数据库</a:t>
            </a:r>
            <a:r>
              <a:rPr lang="zh-CN" altLang="en-US" sz="2000">
                <a:solidFill>
                  <a:srgbClr val="595959"/>
                </a:solidFill>
                <a:latin typeface="微软雅黑" panose="020B0503020204020204" pitchFamily="34" charset="-122"/>
                <a:ea typeface="微软雅黑" panose="020B0503020204020204" pitchFamily="34" charset="-122"/>
              </a:rPr>
              <a:t>、</a:t>
            </a:r>
            <a:r>
              <a:rPr lang="zh-CN" altLang="en-US" sz="2000">
                <a:solidFill>
                  <a:srgbClr val="0075CC"/>
                </a:solidFill>
                <a:latin typeface="微软雅黑" panose="020B0503020204020204" pitchFamily="34" charset="-122"/>
                <a:ea typeface="微软雅黑" panose="020B0503020204020204" pitchFamily="34" charset="-122"/>
              </a:rPr>
              <a:t>列存储数据库</a:t>
            </a:r>
            <a:r>
              <a:rPr lang="zh-CN" altLang="en-US" sz="2000">
                <a:solidFill>
                  <a:srgbClr val="595959"/>
                </a:solidFill>
                <a:latin typeface="微软雅黑" panose="020B0503020204020204" pitchFamily="34" charset="-122"/>
                <a:ea typeface="微软雅黑" panose="020B0503020204020204" pitchFamily="34" charset="-122"/>
              </a:rPr>
              <a:t>、</a:t>
            </a:r>
            <a:r>
              <a:rPr lang="zh-CN" altLang="en-US" sz="2000">
                <a:solidFill>
                  <a:srgbClr val="0075CC"/>
                </a:solidFill>
                <a:latin typeface="微软雅黑" panose="020B0503020204020204" pitchFamily="34" charset="-122"/>
                <a:ea typeface="微软雅黑" panose="020B0503020204020204" pitchFamily="34" charset="-122"/>
              </a:rPr>
              <a:t>文档型数据库</a:t>
            </a:r>
            <a:r>
              <a:rPr lang="zh-CN" altLang="en-US" sz="200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5880141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7813720" cy="830997"/>
          </a:xfrm>
          <a:prstGeom prst="rect">
            <a:avLst/>
          </a:prstGeom>
          <a:noFill/>
        </p:spPr>
        <p:txBody>
          <a:bodyPr wrap="square" lIns="91443" tIns="45720" rIns="91443" bIns="45720" rtlCol="0">
            <a:spAutoFit/>
          </a:bodyPr>
          <a:lstStyle/>
          <a:p>
            <a:r>
              <a:rPr lang="zh-CN" altLang="en-US" sz="4800" b="1">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安装</a:t>
            </a:r>
            <a:r>
              <a:rPr lang="en-US" altLang="zh-CN" sz="4800" b="1">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Flask-SQLAlchemy</a:t>
            </a:r>
            <a:endParaRPr lang="zh-CN" altLang="en-US" sz="4800" b="1" dirty="0">
              <a:solidFill>
                <a:schemeClr val="accent1"/>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a:solidFill>
                  <a:srgbClr val="FAFAFA"/>
                </a:solidFill>
                <a:latin typeface="微软雅黑" panose="020B0503020204020204" pitchFamily="34" charset="-122"/>
                <a:ea typeface="微软雅黑" panose="020B0503020204020204" pitchFamily="34" charset="-122"/>
                <a:cs typeface="+mn-ea"/>
                <a:sym typeface="+mn-lt"/>
              </a:rPr>
              <a:t>5.2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74268811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27054" y="2277666"/>
            <a:ext cx="6565329" cy="2585323"/>
          </a:xfrm>
          <a:prstGeom prst="rect">
            <a:avLst/>
          </a:prstGeom>
        </p:spPr>
        <p:txBody>
          <a:bodyPr wrap="square">
            <a:spAutoFit/>
          </a:bodyPr>
          <a:lstStyle/>
          <a:p>
            <a:pPr>
              <a:lnSpc>
                <a:spcPct val="150000"/>
              </a:lnSpc>
            </a:pPr>
            <a:r>
              <a:rPr lang="en-US" altLang="zh-CN" sz="1800" dirty="0">
                <a:solidFill>
                  <a:srgbClr val="0075CC"/>
                </a:solidFill>
                <a:latin typeface="微软雅黑" panose="020B0503020204020204" pitchFamily="34" charset="-122"/>
                <a:ea typeface="微软雅黑" panose="020B0503020204020204" pitchFamily="34" charset="-122"/>
              </a:rPr>
              <a:t>Flask-</a:t>
            </a:r>
            <a:r>
              <a:rPr lang="en-US" altLang="zh-CN" sz="1800" dirty="0" err="1">
                <a:solidFill>
                  <a:srgbClr val="0075CC"/>
                </a:solidFill>
                <a:latin typeface="微软雅黑" panose="020B0503020204020204" pitchFamily="34" charset="-122"/>
                <a:ea typeface="微软雅黑" panose="020B0503020204020204" pitchFamily="34" charset="-122"/>
              </a:rPr>
              <a:t>SQLAlchemy</a:t>
            </a:r>
            <a:r>
              <a:rPr lang="zh-CN" altLang="en-US" sz="1800" dirty="0">
                <a:solidFill>
                  <a:srgbClr val="595959"/>
                </a:solidFill>
                <a:latin typeface="微软雅黑" panose="020B0503020204020204" pitchFamily="34" charset="-122"/>
                <a:ea typeface="微软雅黑" panose="020B0503020204020204" pitchFamily="34" charset="-122"/>
              </a:rPr>
              <a:t>是</a:t>
            </a:r>
            <a:r>
              <a:rPr lang="en-US" altLang="zh-CN" sz="1800" dirty="0">
                <a:solidFill>
                  <a:srgbClr val="595959"/>
                </a:solidFill>
                <a:latin typeface="微软雅黑" panose="020B0503020204020204" pitchFamily="34" charset="-122"/>
                <a:ea typeface="微软雅黑" panose="020B0503020204020204" pitchFamily="34" charset="-122"/>
              </a:rPr>
              <a:t>Flask</a:t>
            </a:r>
            <a:r>
              <a:rPr lang="zh-CN" altLang="en-US" sz="1800" dirty="0">
                <a:solidFill>
                  <a:srgbClr val="595959"/>
                </a:solidFill>
                <a:latin typeface="微软雅黑" panose="020B0503020204020204" pitchFamily="34" charset="-122"/>
                <a:ea typeface="微软雅黑" panose="020B0503020204020204" pitchFamily="34" charset="-122"/>
              </a:rPr>
              <a:t>中用于操作</a:t>
            </a:r>
            <a:r>
              <a:rPr lang="zh-CN" altLang="en-US" sz="1800" dirty="0">
                <a:solidFill>
                  <a:srgbClr val="0075CC"/>
                </a:solidFill>
                <a:latin typeface="微软雅黑" panose="020B0503020204020204" pitchFamily="34" charset="-122"/>
                <a:ea typeface="微软雅黑" panose="020B0503020204020204" pitchFamily="34" charset="-122"/>
              </a:rPr>
              <a:t>关系型数据库</a:t>
            </a:r>
            <a:r>
              <a:rPr lang="zh-CN" altLang="en-US" sz="1800" dirty="0">
                <a:solidFill>
                  <a:srgbClr val="595959"/>
                </a:solidFill>
                <a:latin typeface="微软雅黑" panose="020B0503020204020204" pitchFamily="34" charset="-122"/>
                <a:ea typeface="微软雅黑" panose="020B0503020204020204" pitchFamily="34" charset="-122"/>
              </a:rPr>
              <a:t>的扩展包，该扩展包内部集成了</a:t>
            </a:r>
            <a:r>
              <a:rPr lang="en-US" altLang="zh-CN" sz="1800" dirty="0" err="1">
                <a:solidFill>
                  <a:srgbClr val="595959"/>
                </a:solidFill>
                <a:latin typeface="微软雅黑" panose="020B0503020204020204" pitchFamily="34" charset="-122"/>
                <a:ea typeface="微软雅黑" panose="020B0503020204020204" pitchFamily="34" charset="-122"/>
              </a:rPr>
              <a:t>SQLAlchemy</a:t>
            </a:r>
            <a:r>
              <a:rPr lang="zh-CN" altLang="en-US" sz="1800" dirty="0">
                <a:solidFill>
                  <a:srgbClr val="595959"/>
                </a:solidFill>
                <a:latin typeface="微软雅黑" panose="020B0503020204020204" pitchFamily="34" charset="-122"/>
                <a:ea typeface="微软雅黑" panose="020B0503020204020204" pitchFamily="34" charset="-122"/>
              </a:rPr>
              <a:t>，并简化了在</a:t>
            </a:r>
            <a:r>
              <a:rPr lang="en-US" altLang="zh-CN" sz="1800" dirty="0">
                <a:solidFill>
                  <a:srgbClr val="595959"/>
                </a:solidFill>
                <a:latin typeface="微软雅黑" panose="020B0503020204020204" pitchFamily="34" charset="-122"/>
                <a:ea typeface="微软雅黑" panose="020B0503020204020204" pitchFamily="34" charset="-122"/>
              </a:rPr>
              <a:t>Flask</a:t>
            </a:r>
            <a:r>
              <a:rPr lang="zh-CN" altLang="en-US" sz="1800" dirty="0">
                <a:solidFill>
                  <a:srgbClr val="595959"/>
                </a:solidFill>
                <a:latin typeface="微软雅黑" panose="020B0503020204020204" pitchFamily="34" charset="-122"/>
                <a:ea typeface="微软雅黑" panose="020B0503020204020204" pitchFamily="34" charset="-122"/>
              </a:rPr>
              <a:t>程序中使用</a:t>
            </a:r>
            <a:r>
              <a:rPr lang="en-US" altLang="zh-CN" sz="1800" dirty="0" err="1">
                <a:solidFill>
                  <a:srgbClr val="595959"/>
                </a:solidFill>
                <a:latin typeface="微软雅黑" panose="020B0503020204020204" pitchFamily="34" charset="-122"/>
                <a:ea typeface="微软雅黑" panose="020B0503020204020204" pitchFamily="34" charset="-122"/>
              </a:rPr>
              <a:t>SQLAlchemy</a:t>
            </a:r>
            <a:r>
              <a:rPr lang="zh-CN" altLang="en-US" sz="1800" dirty="0">
                <a:solidFill>
                  <a:srgbClr val="595959"/>
                </a:solidFill>
                <a:latin typeface="微软雅黑" panose="020B0503020204020204" pitchFamily="34" charset="-122"/>
                <a:ea typeface="微软雅黑" panose="020B0503020204020204" pitchFamily="34" charset="-122"/>
              </a:rPr>
              <a:t>操作数据库的功能。</a:t>
            </a:r>
            <a:r>
              <a:rPr lang="en-US" altLang="zh-CN" sz="1800" dirty="0" err="1">
                <a:solidFill>
                  <a:srgbClr val="0075CC"/>
                </a:solidFill>
                <a:latin typeface="微软雅黑" panose="020B0503020204020204" pitchFamily="34" charset="-122"/>
                <a:ea typeface="微软雅黑" panose="020B0503020204020204" pitchFamily="34" charset="-122"/>
              </a:rPr>
              <a:t>SQLAlchemy</a:t>
            </a:r>
            <a:r>
              <a:rPr lang="zh-CN" altLang="en-US" sz="1800" dirty="0">
                <a:solidFill>
                  <a:srgbClr val="595959"/>
                </a:solidFill>
                <a:latin typeface="微软雅黑" panose="020B0503020204020204" pitchFamily="34" charset="-122"/>
                <a:ea typeface="微软雅黑" panose="020B0503020204020204" pitchFamily="34" charset="-122"/>
              </a:rPr>
              <a:t>是由</a:t>
            </a:r>
            <a:r>
              <a:rPr lang="en-US" altLang="zh-CN" sz="1800" dirty="0">
                <a:solidFill>
                  <a:srgbClr val="595959"/>
                </a:solidFill>
                <a:latin typeface="微软雅黑" panose="020B0503020204020204" pitchFamily="34" charset="-122"/>
                <a:ea typeface="微软雅黑" panose="020B0503020204020204" pitchFamily="34" charset="-122"/>
              </a:rPr>
              <a:t>Python</a:t>
            </a:r>
            <a:r>
              <a:rPr lang="zh-CN" altLang="en-US" sz="1800" dirty="0">
                <a:solidFill>
                  <a:srgbClr val="595959"/>
                </a:solidFill>
                <a:latin typeface="微软雅黑" panose="020B0503020204020204" pitchFamily="34" charset="-122"/>
                <a:ea typeface="微软雅黑" panose="020B0503020204020204" pitchFamily="34" charset="-122"/>
              </a:rPr>
              <a:t>实现的框架，该框架内部封装了</a:t>
            </a:r>
            <a:r>
              <a:rPr lang="en-US" altLang="zh-CN" sz="1800" dirty="0">
                <a:solidFill>
                  <a:srgbClr val="0075CC"/>
                </a:solidFill>
                <a:latin typeface="微软雅黑" panose="020B0503020204020204" pitchFamily="34" charset="-122"/>
                <a:ea typeface="微软雅黑" panose="020B0503020204020204" pitchFamily="34" charset="-122"/>
              </a:rPr>
              <a:t>ORM</a:t>
            </a:r>
            <a:r>
              <a:rPr lang="zh-CN" altLang="en-US" sz="1800" dirty="0">
                <a:solidFill>
                  <a:srgbClr val="595959"/>
                </a:solidFill>
                <a:latin typeface="微软雅黑" panose="020B0503020204020204" pitchFamily="34" charset="-122"/>
                <a:ea typeface="微软雅黑" panose="020B0503020204020204" pitchFamily="34" charset="-122"/>
              </a:rPr>
              <a:t>和</a:t>
            </a:r>
            <a:r>
              <a:rPr lang="zh-CN" altLang="en-US" sz="1800" dirty="0">
                <a:solidFill>
                  <a:srgbClr val="0075CC"/>
                </a:solidFill>
                <a:latin typeface="微软雅黑" panose="020B0503020204020204" pitchFamily="34" charset="-122"/>
                <a:ea typeface="微软雅黑" panose="020B0503020204020204" pitchFamily="34" charset="-122"/>
              </a:rPr>
              <a:t>原生数据库</a:t>
            </a:r>
            <a:r>
              <a:rPr lang="zh-CN" altLang="en-US" sz="1800" dirty="0">
                <a:solidFill>
                  <a:srgbClr val="595959"/>
                </a:solidFill>
                <a:latin typeface="微软雅黑" panose="020B0503020204020204" pitchFamily="34" charset="-122"/>
                <a:ea typeface="微软雅黑" panose="020B0503020204020204" pitchFamily="34" charset="-122"/>
              </a:rPr>
              <a:t>的操作，可以让开发人员在不用编写</a:t>
            </a:r>
            <a:r>
              <a:rPr lang="en-US" altLang="zh-CN" sz="1800" dirty="0">
                <a:solidFill>
                  <a:srgbClr val="595959"/>
                </a:solidFill>
                <a:latin typeface="微软雅黑" panose="020B0503020204020204" pitchFamily="34" charset="-122"/>
                <a:ea typeface="微软雅黑" panose="020B0503020204020204" pitchFamily="34" charset="-122"/>
              </a:rPr>
              <a:t>SQL</a:t>
            </a:r>
            <a:r>
              <a:rPr lang="zh-CN" altLang="en-US" sz="1800" dirty="0">
                <a:solidFill>
                  <a:srgbClr val="595959"/>
                </a:solidFill>
                <a:latin typeface="微软雅黑" panose="020B0503020204020204" pitchFamily="34" charset="-122"/>
                <a:ea typeface="微软雅黑" panose="020B0503020204020204" pitchFamily="34" charset="-122"/>
              </a:rPr>
              <a:t>语句的前提下，通过</a:t>
            </a:r>
            <a:r>
              <a:rPr lang="en-US" altLang="zh-CN" sz="1800" dirty="0">
                <a:solidFill>
                  <a:srgbClr val="595959"/>
                </a:solidFill>
                <a:latin typeface="微软雅黑" panose="020B0503020204020204" pitchFamily="34" charset="-122"/>
                <a:ea typeface="微软雅黑" panose="020B0503020204020204" pitchFamily="34" charset="-122"/>
              </a:rPr>
              <a:t>Python</a:t>
            </a:r>
            <a:r>
              <a:rPr lang="zh-CN" altLang="en-US" sz="1800" dirty="0">
                <a:solidFill>
                  <a:srgbClr val="595959"/>
                </a:solidFill>
                <a:latin typeface="微软雅黑" panose="020B0503020204020204" pitchFamily="34" charset="-122"/>
                <a:ea typeface="微软雅黑" panose="020B0503020204020204" pitchFamily="34" charset="-122"/>
              </a:rPr>
              <a:t>对象操作数据库及其内部的数据。</a:t>
            </a:r>
          </a:p>
        </p:txBody>
      </p:sp>
      <p:sp>
        <p:nvSpPr>
          <p:cNvPr id="14"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安装</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Flask-SQLAlchemy</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1" name="图片 20"/>
          <p:cNvPicPr>
            <a:picLocks noChangeAspect="1"/>
          </p:cNvPicPr>
          <p:nvPr/>
        </p:nvPicPr>
        <p:blipFill>
          <a:blip r:embed="rId3"/>
          <a:stretch>
            <a:fillRect/>
          </a:stretch>
        </p:blipFill>
        <p:spPr>
          <a:xfrm>
            <a:off x="694606" y="1518866"/>
            <a:ext cx="3715858" cy="4006159"/>
          </a:xfrm>
          <a:prstGeom prst="rect">
            <a:avLst/>
          </a:prstGeom>
        </p:spPr>
      </p:pic>
    </p:spTree>
    <p:extLst>
      <p:ext uri="{BB962C8B-B14F-4D97-AF65-F5344CB8AC3E}">
        <p14:creationId xmlns:p14="http://schemas.microsoft.com/office/powerpoint/2010/main" val="17353727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55046" y="1544202"/>
            <a:ext cx="6565329" cy="1200329"/>
          </a:xfrm>
          <a:prstGeom prst="rect">
            <a:avLst/>
          </a:prstGeom>
        </p:spPr>
        <p:txBody>
          <a:bodyPr wrap="square">
            <a:spAutoFit/>
          </a:bodyPr>
          <a:lstStyle/>
          <a:p>
            <a:pPr>
              <a:lnSpc>
                <a:spcPct val="150000"/>
              </a:lnSpc>
            </a:pPr>
            <a:r>
              <a:rPr lang="zh-CN" altLang="en-US" sz="1600">
                <a:solidFill>
                  <a:srgbClr val="595959"/>
                </a:solidFill>
                <a:latin typeface="微软雅黑" panose="020B0503020204020204" pitchFamily="34" charset="-122"/>
                <a:ea typeface="微软雅黑" panose="020B0503020204020204" pitchFamily="34" charset="-122"/>
              </a:rPr>
              <a:t>扩展包</a:t>
            </a:r>
            <a:r>
              <a:rPr lang="en-US" altLang="zh-CN" sz="1600">
                <a:solidFill>
                  <a:srgbClr val="0075CC"/>
                </a:solidFill>
                <a:latin typeface="微软雅黑" panose="020B0503020204020204" pitchFamily="34" charset="-122"/>
                <a:ea typeface="微软雅黑" panose="020B0503020204020204" pitchFamily="34" charset="-122"/>
              </a:rPr>
              <a:t>Flask-SQLAlchemy</a:t>
            </a:r>
            <a:r>
              <a:rPr lang="zh-CN" altLang="en-US" sz="1600">
                <a:solidFill>
                  <a:srgbClr val="595959"/>
                </a:solidFill>
                <a:latin typeface="微软雅黑" panose="020B0503020204020204" pitchFamily="34" charset="-122"/>
                <a:ea typeface="微软雅黑" panose="020B0503020204020204" pitchFamily="34" charset="-122"/>
              </a:rPr>
              <a:t>的安装方式与其他扩展包类似，都是通过</a:t>
            </a:r>
            <a:r>
              <a:rPr lang="en-US" altLang="zh-CN" sz="1600">
                <a:solidFill>
                  <a:srgbClr val="595959"/>
                </a:solidFill>
                <a:latin typeface="微软雅黑" panose="020B0503020204020204" pitchFamily="34" charset="-122"/>
                <a:ea typeface="微软雅黑" panose="020B0503020204020204" pitchFamily="34" charset="-122"/>
              </a:rPr>
              <a:t>pip</a:t>
            </a:r>
            <a:r>
              <a:rPr lang="zh-CN" altLang="en-US" sz="1600">
                <a:solidFill>
                  <a:srgbClr val="595959"/>
                </a:solidFill>
                <a:latin typeface="微软雅黑" panose="020B0503020204020204" pitchFamily="34" charset="-122"/>
                <a:ea typeface="微软雅黑" panose="020B0503020204020204" pitchFamily="34" charset="-122"/>
              </a:rPr>
              <a:t>命令进行安装。例如，在命令行窗口中输入安装</a:t>
            </a:r>
            <a:r>
              <a:rPr lang="en-US" altLang="zh-CN" sz="1600">
                <a:solidFill>
                  <a:srgbClr val="595959"/>
                </a:solidFill>
                <a:latin typeface="微软雅黑" panose="020B0503020204020204" pitchFamily="34" charset="-122"/>
                <a:ea typeface="微软雅黑" panose="020B0503020204020204" pitchFamily="34" charset="-122"/>
              </a:rPr>
              <a:t>Flask-SQLAlchemy</a:t>
            </a:r>
            <a:r>
              <a:rPr lang="zh-CN" altLang="en-US" sz="1600">
                <a:solidFill>
                  <a:srgbClr val="595959"/>
                </a:solidFill>
                <a:latin typeface="微软雅黑" panose="020B0503020204020204" pitchFamily="34" charset="-122"/>
                <a:ea typeface="微软雅黑" panose="020B0503020204020204" pitchFamily="34" charset="-122"/>
              </a:rPr>
              <a:t>扩展包的命令，具体如下所示。</a:t>
            </a:r>
          </a:p>
        </p:txBody>
      </p:sp>
      <p:sp>
        <p:nvSpPr>
          <p:cNvPr id="14"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安装</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Flask-SQLAlchemy</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1" name="图片 20"/>
          <p:cNvPicPr>
            <a:picLocks noChangeAspect="1"/>
          </p:cNvPicPr>
          <p:nvPr/>
        </p:nvPicPr>
        <p:blipFill>
          <a:blip r:embed="rId3"/>
          <a:stretch>
            <a:fillRect/>
          </a:stretch>
        </p:blipFill>
        <p:spPr>
          <a:xfrm>
            <a:off x="694606" y="1518866"/>
            <a:ext cx="3715858" cy="4006159"/>
          </a:xfrm>
          <a:prstGeom prst="rect">
            <a:avLst/>
          </a:prstGeom>
        </p:spPr>
      </p:pic>
      <p:sp>
        <p:nvSpPr>
          <p:cNvPr id="5" name="矩形 4"/>
          <p:cNvSpPr/>
          <p:nvPr/>
        </p:nvSpPr>
        <p:spPr bwMode="auto">
          <a:xfrm>
            <a:off x="4700602" y="2825831"/>
            <a:ext cx="6264697"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(flask_env) E:\env_space&gt; pip install flask-sqlalchemy</a:t>
            </a:r>
          </a:p>
        </p:txBody>
      </p:sp>
      <p:sp>
        <p:nvSpPr>
          <p:cNvPr id="3" name="矩形 2"/>
          <p:cNvSpPr/>
          <p:nvPr/>
        </p:nvSpPr>
        <p:spPr>
          <a:xfrm>
            <a:off x="4655046" y="3398408"/>
            <a:ext cx="6092825" cy="1569660"/>
          </a:xfrm>
          <a:prstGeom prst="rect">
            <a:avLst/>
          </a:prstGeom>
        </p:spPr>
        <p:txBody>
          <a:bodyPr>
            <a:spAutoFit/>
          </a:bodyPr>
          <a:lstStyle/>
          <a:p>
            <a:pPr>
              <a:lnSpc>
                <a:spcPct val="150000"/>
              </a:lnSpc>
            </a:pPr>
            <a:r>
              <a:rPr lang="zh-CN" altLang="en-US" sz="1600">
                <a:solidFill>
                  <a:srgbClr val="0075CC"/>
                </a:solidFill>
                <a:latin typeface="微软雅黑" panose="020B0503020204020204" pitchFamily="34" charset="-122"/>
                <a:ea typeface="微软雅黑" panose="020B0503020204020204" pitchFamily="34" charset="-122"/>
              </a:rPr>
              <a:t>SQLAlchemy</a:t>
            </a:r>
            <a:r>
              <a:rPr lang="zh-CN" altLang="en-US" sz="1600">
                <a:solidFill>
                  <a:srgbClr val="595959"/>
                </a:solidFill>
                <a:latin typeface="微软雅黑" panose="020B0503020204020204" pitchFamily="34" charset="-122"/>
                <a:ea typeface="微软雅黑" panose="020B0503020204020204" pitchFamily="34" charset="-122"/>
              </a:rPr>
              <a:t>一般会让其内部的</a:t>
            </a:r>
            <a:r>
              <a:rPr lang="zh-CN" altLang="en-US" sz="1600">
                <a:solidFill>
                  <a:srgbClr val="0075CC"/>
                </a:solidFill>
                <a:latin typeface="微软雅黑" panose="020B0503020204020204" pitchFamily="34" charset="-122"/>
                <a:ea typeface="微软雅黑" panose="020B0503020204020204" pitchFamily="34" charset="-122"/>
              </a:rPr>
              <a:t>Dialect组件</a:t>
            </a:r>
            <a:r>
              <a:rPr lang="zh-CN" altLang="en-US" sz="1600">
                <a:solidFill>
                  <a:srgbClr val="595959"/>
                </a:solidFill>
                <a:latin typeface="微软雅黑" panose="020B0503020204020204" pitchFamily="34" charset="-122"/>
                <a:ea typeface="微软雅黑" panose="020B0503020204020204" pitchFamily="34" charset="-122"/>
              </a:rPr>
              <a:t>与</a:t>
            </a:r>
            <a:r>
              <a:rPr lang="zh-CN" altLang="en-US" sz="1600">
                <a:solidFill>
                  <a:srgbClr val="0075CC"/>
                </a:solidFill>
                <a:latin typeface="微软雅黑" panose="020B0503020204020204" pitchFamily="34" charset="-122"/>
                <a:ea typeface="微软雅黑" panose="020B0503020204020204" pitchFamily="34" charset="-122"/>
              </a:rPr>
              <a:t>数据库API</a:t>
            </a:r>
            <a:r>
              <a:rPr lang="zh-CN" altLang="en-US" sz="1600">
                <a:solidFill>
                  <a:srgbClr val="595959"/>
                </a:solidFill>
                <a:latin typeface="微软雅黑" panose="020B0503020204020204" pitchFamily="34" charset="-122"/>
                <a:ea typeface="微软雅黑" panose="020B0503020204020204" pitchFamily="34" charset="-122"/>
              </a:rPr>
              <a:t>进行交流，并根据不同的配置文件调用不同的数据库API，比如第三方库</a:t>
            </a:r>
            <a:r>
              <a:rPr lang="zh-CN" altLang="en-US" sz="1600">
                <a:solidFill>
                  <a:srgbClr val="0075CC"/>
                </a:solidFill>
                <a:latin typeface="微软雅黑" panose="020B0503020204020204" pitchFamily="34" charset="-122"/>
                <a:ea typeface="微软雅黑" panose="020B0503020204020204" pitchFamily="34" charset="-122"/>
              </a:rPr>
              <a:t>Pymysql</a:t>
            </a:r>
            <a:r>
              <a:rPr lang="zh-CN" altLang="en-US" sz="1600">
                <a:solidFill>
                  <a:srgbClr val="595959"/>
                </a:solidFill>
                <a:latin typeface="微软雅黑" panose="020B0503020204020204" pitchFamily="34" charset="-122"/>
                <a:ea typeface="微软雅黑" panose="020B0503020204020204" pitchFamily="34" charset="-122"/>
              </a:rPr>
              <a:t>，从而实现对数据库的操作。为此，我们还需要在当前Python环境中安装Pymysql库，具体的安装命令如下所示。</a:t>
            </a:r>
          </a:p>
        </p:txBody>
      </p:sp>
      <p:sp>
        <p:nvSpPr>
          <p:cNvPr id="7" name="矩形 6"/>
          <p:cNvSpPr/>
          <p:nvPr/>
        </p:nvSpPr>
        <p:spPr bwMode="auto">
          <a:xfrm>
            <a:off x="4700601" y="5137132"/>
            <a:ext cx="6264697"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(flask_env) E:\env_space&gt; pip install Pymysql</a:t>
            </a:r>
          </a:p>
        </p:txBody>
      </p:sp>
    </p:spTree>
    <p:extLst>
      <p:ext uri="{BB962C8B-B14F-4D97-AF65-F5344CB8AC3E}">
        <p14:creationId xmlns:p14="http://schemas.microsoft.com/office/powerpoint/2010/main" val="164179227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p:nvPr/>
        </p:nvSpPr>
        <p:spPr>
          <a:xfrm>
            <a:off x="1143690" y="266995"/>
            <a:ext cx="84799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多学一招</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993093" y="2078055"/>
            <a:ext cx="10502713" cy="507831"/>
          </a:xfrm>
          <a:prstGeom prst="rect">
            <a:avLst/>
          </a:prstGeom>
        </p:spPr>
        <p:txBody>
          <a:bodyPr wrap="square">
            <a:spAutoFit/>
          </a:bodyPr>
          <a:lstStyle/>
          <a:p>
            <a:pPr lvl="0">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mn-ea"/>
              </a:rPr>
              <a:t>在</a:t>
            </a:r>
            <a:r>
              <a:rPr lang="en-US" altLang="zh-CN" sz="1800">
                <a:solidFill>
                  <a:srgbClr val="595959"/>
                </a:solidFill>
                <a:latin typeface="微软雅黑" panose="020B0503020204020204" pitchFamily="34" charset="-122"/>
                <a:ea typeface="微软雅黑" panose="020B0503020204020204" pitchFamily="34" charset="-122"/>
                <a:cs typeface="+mn-ea"/>
              </a:rPr>
              <a:t>Web</a:t>
            </a:r>
            <a:r>
              <a:rPr lang="zh-CN" altLang="en-US" sz="1800">
                <a:solidFill>
                  <a:srgbClr val="595959"/>
                </a:solidFill>
                <a:latin typeface="微软雅黑" panose="020B0503020204020204" pitchFamily="34" charset="-122"/>
                <a:ea typeface="微软雅黑" panose="020B0503020204020204" pitchFamily="34" charset="-122"/>
                <a:cs typeface="+mn-ea"/>
              </a:rPr>
              <a:t>程序中开发人员若使用</a:t>
            </a:r>
            <a:r>
              <a:rPr lang="zh-CN" altLang="en-US" sz="1800">
                <a:solidFill>
                  <a:srgbClr val="0075CC"/>
                </a:solidFill>
                <a:latin typeface="微软雅黑" panose="020B0503020204020204" pitchFamily="34" charset="-122"/>
                <a:ea typeface="微软雅黑" panose="020B0503020204020204" pitchFamily="34" charset="-122"/>
                <a:cs typeface="+mn-ea"/>
              </a:rPr>
              <a:t>原生</a:t>
            </a:r>
            <a:r>
              <a:rPr lang="en-US" altLang="zh-CN" sz="1800">
                <a:solidFill>
                  <a:srgbClr val="0075CC"/>
                </a:solidFill>
                <a:latin typeface="微软雅黑" panose="020B0503020204020204" pitchFamily="34" charset="-122"/>
                <a:ea typeface="微软雅黑" panose="020B0503020204020204" pitchFamily="34" charset="-122"/>
                <a:cs typeface="+mn-ea"/>
              </a:rPr>
              <a:t>SQL</a:t>
            </a:r>
            <a:r>
              <a:rPr lang="zh-CN" altLang="en-US" sz="1800">
                <a:solidFill>
                  <a:srgbClr val="0075CC"/>
                </a:solidFill>
                <a:latin typeface="微软雅黑" panose="020B0503020204020204" pitchFamily="34" charset="-122"/>
                <a:ea typeface="微软雅黑" panose="020B0503020204020204" pitchFamily="34" charset="-122"/>
                <a:cs typeface="+mn-ea"/>
              </a:rPr>
              <a:t>语句</a:t>
            </a:r>
            <a:r>
              <a:rPr lang="zh-CN" altLang="en-US" sz="1800">
                <a:solidFill>
                  <a:srgbClr val="595959"/>
                </a:solidFill>
                <a:latin typeface="微软雅黑" panose="020B0503020204020204" pitchFamily="34" charset="-122"/>
                <a:ea typeface="微软雅黑" panose="020B0503020204020204" pitchFamily="34" charset="-122"/>
                <a:cs typeface="+mn-ea"/>
              </a:rPr>
              <a:t>操作数据库，主要会存在以下两个问题：</a:t>
            </a:r>
          </a:p>
        </p:txBody>
      </p: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3093" y="1158455"/>
            <a:ext cx="702802" cy="802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1846734" y="1268314"/>
            <a:ext cx="108035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2" name="文本框 25"/>
          <p:cNvSpPr txBox="1"/>
          <p:nvPr/>
        </p:nvSpPr>
        <p:spPr>
          <a:xfrm>
            <a:off x="1905773" y="1390483"/>
            <a:ext cx="962272" cy="461665"/>
          </a:xfrm>
          <a:prstGeom prst="rect">
            <a:avLst/>
          </a:prstGeom>
          <a:noFill/>
        </p:spPr>
        <p:txBody>
          <a:bodyPr wrap="square" rtlCol="0">
            <a:spAutoFit/>
          </a:bodyPr>
          <a:lstStyle/>
          <a:p>
            <a:pPr algn="dist"/>
            <a:r>
              <a:rPr lang="en-US" altLang="zh-CN">
                <a:solidFill>
                  <a:schemeClr val="bg1"/>
                </a:solidFill>
                <a:latin typeface="Arial" panose="020B0604020202020204" pitchFamily="34" charset="0"/>
                <a:ea typeface="思源黑体 CN Regular" panose="020B0500000000000000" pitchFamily="34" charset="-122"/>
                <a:sym typeface="Arial" panose="020B0604020202020204" pitchFamily="34" charset="0"/>
              </a:rPr>
              <a:t>ORM</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3" name="矩形 22"/>
          <p:cNvSpPr/>
          <p:nvPr/>
        </p:nvSpPr>
        <p:spPr>
          <a:xfrm>
            <a:off x="2999092" y="1268314"/>
            <a:ext cx="11425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4" name="矩形 23"/>
          <p:cNvSpPr/>
          <p:nvPr/>
        </p:nvSpPr>
        <p:spPr>
          <a:xfrm>
            <a:off x="3186821" y="1268314"/>
            <a:ext cx="11425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3" name="矩形 2"/>
          <p:cNvSpPr/>
          <p:nvPr/>
        </p:nvSpPr>
        <p:spPr>
          <a:xfrm>
            <a:off x="993093" y="2645959"/>
            <a:ext cx="9638617" cy="2585323"/>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mn-ea"/>
              </a:rPr>
              <a:t>（</a:t>
            </a:r>
            <a:r>
              <a:rPr lang="en-US" altLang="zh-CN" sz="1800">
                <a:solidFill>
                  <a:srgbClr val="595959"/>
                </a:solidFill>
                <a:latin typeface="微软雅黑" panose="020B0503020204020204" pitchFamily="34" charset="-122"/>
                <a:ea typeface="微软雅黑" panose="020B0503020204020204" pitchFamily="34" charset="-122"/>
                <a:cs typeface="+mn-ea"/>
              </a:rPr>
              <a:t>1</a:t>
            </a:r>
            <a:r>
              <a:rPr lang="zh-CN" altLang="en-US" sz="1800">
                <a:solidFill>
                  <a:srgbClr val="595959"/>
                </a:solidFill>
                <a:latin typeface="微软雅黑" panose="020B0503020204020204" pitchFamily="34" charset="-122"/>
                <a:ea typeface="微软雅黑" panose="020B0503020204020204" pitchFamily="34" charset="-122"/>
                <a:cs typeface="+mn-ea"/>
              </a:rPr>
              <a:t>）过多的</a:t>
            </a:r>
            <a:r>
              <a:rPr lang="en-US" altLang="zh-CN" sz="1800">
                <a:solidFill>
                  <a:srgbClr val="595959"/>
                </a:solidFill>
                <a:latin typeface="微软雅黑" panose="020B0503020204020204" pitchFamily="34" charset="-122"/>
                <a:ea typeface="微软雅黑" panose="020B0503020204020204" pitchFamily="34" charset="-122"/>
                <a:cs typeface="+mn-ea"/>
              </a:rPr>
              <a:t>SQL</a:t>
            </a:r>
            <a:r>
              <a:rPr lang="zh-CN" altLang="en-US" sz="1800">
                <a:solidFill>
                  <a:srgbClr val="595959"/>
                </a:solidFill>
                <a:latin typeface="微软雅黑" panose="020B0503020204020204" pitchFamily="34" charset="-122"/>
                <a:ea typeface="微软雅黑" panose="020B0503020204020204" pitchFamily="34" charset="-122"/>
                <a:cs typeface="+mn-ea"/>
              </a:rPr>
              <a:t>语句会降低代码的</a:t>
            </a:r>
            <a:r>
              <a:rPr lang="zh-CN" altLang="en-US" sz="1800">
                <a:solidFill>
                  <a:srgbClr val="0075CC"/>
                </a:solidFill>
                <a:latin typeface="微软雅黑" panose="020B0503020204020204" pitchFamily="34" charset="-122"/>
                <a:ea typeface="微软雅黑" panose="020B0503020204020204" pitchFamily="34" charset="-122"/>
                <a:cs typeface="+mn-ea"/>
              </a:rPr>
              <a:t>易读性</a:t>
            </a:r>
            <a:r>
              <a:rPr lang="zh-CN" altLang="en-US" sz="1800">
                <a:solidFill>
                  <a:srgbClr val="595959"/>
                </a:solidFill>
                <a:latin typeface="微软雅黑" panose="020B0503020204020204" pitchFamily="34" charset="-122"/>
                <a:ea typeface="微软雅黑" panose="020B0503020204020204" pitchFamily="34" charset="-122"/>
                <a:cs typeface="+mn-ea"/>
              </a:rPr>
              <a:t>，另外也容易出现诸如</a:t>
            </a:r>
            <a:r>
              <a:rPr lang="en-US" altLang="zh-CN" sz="1800">
                <a:solidFill>
                  <a:srgbClr val="0075CC"/>
                </a:solidFill>
                <a:latin typeface="微软雅黑" panose="020B0503020204020204" pitchFamily="34" charset="-122"/>
                <a:ea typeface="微软雅黑" panose="020B0503020204020204" pitchFamily="34" charset="-122"/>
                <a:cs typeface="+mn-ea"/>
              </a:rPr>
              <a:t>SQL</a:t>
            </a:r>
            <a:r>
              <a:rPr lang="zh-CN" altLang="en-US" sz="1800">
                <a:solidFill>
                  <a:srgbClr val="0075CC"/>
                </a:solidFill>
                <a:latin typeface="微软雅黑" panose="020B0503020204020204" pitchFamily="34" charset="-122"/>
                <a:ea typeface="微软雅黑" panose="020B0503020204020204" pitchFamily="34" charset="-122"/>
                <a:cs typeface="+mn-ea"/>
              </a:rPr>
              <a:t>注入</a:t>
            </a:r>
            <a:r>
              <a:rPr lang="zh-CN" altLang="en-US" sz="1800">
                <a:solidFill>
                  <a:srgbClr val="595959"/>
                </a:solidFill>
                <a:latin typeface="微软雅黑" panose="020B0503020204020204" pitchFamily="34" charset="-122"/>
                <a:ea typeface="微软雅黑" panose="020B0503020204020204" pitchFamily="34" charset="-122"/>
                <a:cs typeface="+mn-ea"/>
              </a:rPr>
              <a:t>（一种网络攻击方式，它利用开发人员编写</a:t>
            </a:r>
            <a:r>
              <a:rPr lang="en-US" altLang="zh-CN" sz="1800">
                <a:solidFill>
                  <a:srgbClr val="595959"/>
                </a:solidFill>
                <a:latin typeface="微软雅黑" panose="020B0503020204020204" pitchFamily="34" charset="-122"/>
                <a:ea typeface="微软雅黑" panose="020B0503020204020204" pitchFamily="34" charset="-122"/>
                <a:cs typeface="+mn-ea"/>
              </a:rPr>
              <a:t>SQL</a:t>
            </a:r>
            <a:r>
              <a:rPr lang="zh-CN" altLang="en-US" sz="1800">
                <a:solidFill>
                  <a:srgbClr val="595959"/>
                </a:solidFill>
                <a:latin typeface="微软雅黑" panose="020B0503020204020204" pitchFamily="34" charset="-122"/>
                <a:ea typeface="微软雅黑" panose="020B0503020204020204" pitchFamily="34" charset="-122"/>
                <a:cs typeface="+mn-ea"/>
              </a:rPr>
              <a:t>语句时的疏忽，使用</a:t>
            </a:r>
            <a:r>
              <a:rPr lang="en-US" altLang="zh-CN" sz="1800">
                <a:solidFill>
                  <a:srgbClr val="595959"/>
                </a:solidFill>
                <a:latin typeface="微软雅黑" panose="020B0503020204020204" pitchFamily="34" charset="-122"/>
                <a:ea typeface="微软雅黑" panose="020B0503020204020204" pitchFamily="34" charset="-122"/>
                <a:cs typeface="+mn-ea"/>
              </a:rPr>
              <a:t>SQL</a:t>
            </a:r>
            <a:r>
              <a:rPr lang="zh-CN" altLang="en-US" sz="1800">
                <a:solidFill>
                  <a:srgbClr val="595959"/>
                </a:solidFill>
                <a:latin typeface="微软雅黑" panose="020B0503020204020204" pitchFamily="34" charset="-122"/>
                <a:ea typeface="微软雅黑" panose="020B0503020204020204" pitchFamily="34" charset="-122"/>
                <a:cs typeface="+mn-ea"/>
              </a:rPr>
              <a:t>语句实现无账号登录甚至篡改数据库）等安全问题。</a:t>
            </a:r>
          </a:p>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mn-ea"/>
              </a:rPr>
              <a:t>（</a:t>
            </a:r>
            <a:r>
              <a:rPr lang="en-US" altLang="zh-CN" sz="1800">
                <a:solidFill>
                  <a:srgbClr val="595959"/>
                </a:solidFill>
                <a:latin typeface="微软雅黑" panose="020B0503020204020204" pitchFamily="34" charset="-122"/>
                <a:ea typeface="微软雅黑" panose="020B0503020204020204" pitchFamily="34" charset="-122"/>
                <a:cs typeface="+mn-ea"/>
              </a:rPr>
              <a:t>2</a:t>
            </a:r>
            <a:r>
              <a:rPr lang="zh-CN" altLang="en-US" sz="1800">
                <a:solidFill>
                  <a:srgbClr val="595959"/>
                </a:solidFill>
                <a:latin typeface="微软雅黑" panose="020B0503020204020204" pitchFamily="34" charset="-122"/>
                <a:ea typeface="微软雅黑" panose="020B0503020204020204" pitchFamily="34" charset="-122"/>
                <a:cs typeface="+mn-ea"/>
              </a:rPr>
              <a:t>）开发人员开发时通常会使用</a:t>
            </a:r>
            <a:r>
              <a:rPr lang="en-US" altLang="zh-CN" sz="1800">
                <a:solidFill>
                  <a:srgbClr val="0075CC"/>
                </a:solidFill>
                <a:latin typeface="微软雅黑" panose="020B0503020204020204" pitchFamily="34" charset="-122"/>
                <a:ea typeface="微软雅黑" panose="020B0503020204020204" pitchFamily="34" charset="-122"/>
                <a:cs typeface="+mn-ea"/>
              </a:rPr>
              <a:t>SQLite</a:t>
            </a:r>
            <a:r>
              <a:rPr lang="zh-CN" altLang="en-US" sz="1800">
                <a:solidFill>
                  <a:srgbClr val="0075CC"/>
                </a:solidFill>
                <a:latin typeface="微软雅黑" panose="020B0503020204020204" pitchFamily="34" charset="-122"/>
                <a:ea typeface="微软雅黑" panose="020B0503020204020204" pitchFamily="34" charset="-122"/>
                <a:cs typeface="+mn-ea"/>
              </a:rPr>
              <a:t>数据库</a:t>
            </a:r>
            <a:r>
              <a:rPr lang="zh-CN" altLang="en-US" sz="1800">
                <a:solidFill>
                  <a:srgbClr val="595959"/>
                </a:solidFill>
                <a:latin typeface="微软雅黑" panose="020B0503020204020204" pitchFamily="34" charset="-122"/>
                <a:ea typeface="微软雅黑" panose="020B0503020204020204" pitchFamily="34" charset="-122"/>
                <a:cs typeface="+mn-ea"/>
              </a:rPr>
              <a:t>，而在部署时会切换到诸如</a:t>
            </a:r>
            <a:r>
              <a:rPr lang="en-US" altLang="zh-CN" sz="1800">
                <a:solidFill>
                  <a:srgbClr val="595959"/>
                </a:solidFill>
                <a:latin typeface="微软雅黑" panose="020B0503020204020204" pitchFamily="34" charset="-122"/>
                <a:ea typeface="微软雅黑" panose="020B0503020204020204" pitchFamily="34" charset="-122"/>
                <a:cs typeface="+mn-ea"/>
              </a:rPr>
              <a:t>MySQL</a:t>
            </a:r>
            <a:r>
              <a:rPr lang="zh-CN" altLang="en-US" sz="1800">
                <a:solidFill>
                  <a:srgbClr val="595959"/>
                </a:solidFill>
                <a:latin typeface="微软雅黑" panose="020B0503020204020204" pitchFamily="34" charset="-122"/>
                <a:ea typeface="微软雅黑" panose="020B0503020204020204" pitchFamily="34" charset="-122"/>
                <a:cs typeface="+mn-ea"/>
              </a:rPr>
              <a:t>等更为健壮的数据库，由于不同数据库需要用到不同的</a:t>
            </a:r>
            <a:r>
              <a:rPr lang="en-US" altLang="zh-CN" sz="1800">
                <a:solidFill>
                  <a:srgbClr val="595959"/>
                </a:solidFill>
                <a:latin typeface="微软雅黑" panose="020B0503020204020204" pitchFamily="34" charset="-122"/>
                <a:ea typeface="微软雅黑" panose="020B0503020204020204" pitchFamily="34" charset="-122"/>
                <a:cs typeface="+mn-ea"/>
              </a:rPr>
              <a:t>Python</a:t>
            </a:r>
            <a:r>
              <a:rPr lang="zh-CN" altLang="en-US" sz="1800">
                <a:solidFill>
                  <a:srgbClr val="595959"/>
                </a:solidFill>
                <a:latin typeface="微软雅黑" panose="020B0503020204020204" pitchFamily="34" charset="-122"/>
                <a:ea typeface="微软雅黑" panose="020B0503020204020204" pitchFamily="34" charset="-122"/>
                <a:cs typeface="+mn-ea"/>
              </a:rPr>
              <a:t>库，所以切换数据库就需要对代码中使用的</a:t>
            </a:r>
            <a:r>
              <a:rPr lang="en-US" altLang="zh-CN" sz="1800">
                <a:solidFill>
                  <a:srgbClr val="595959"/>
                </a:solidFill>
                <a:latin typeface="微软雅黑" panose="020B0503020204020204" pitchFamily="34" charset="-122"/>
                <a:ea typeface="微软雅黑" panose="020B0503020204020204" pitchFamily="34" charset="-122"/>
                <a:cs typeface="+mn-ea"/>
              </a:rPr>
              <a:t>Python</a:t>
            </a:r>
            <a:r>
              <a:rPr lang="zh-CN" altLang="en-US" sz="1800">
                <a:solidFill>
                  <a:srgbClr val="595959"/>
                </a:solidFill>
                <a:latin typeface="微软雅黑" panose="020B0503020204020204" pitchFamily="34" charset="-122"/>
                <a:ea typeface="微软雅黑" panose="020B0503020204020204" pitchFamily="34" charset="-122"/>
                <a:cs typeface="+mn-ea"/>
              </a:rPr>
              <a:t>库进行同步修改，增加了一定的工作量。</a:t>
            </a:r>
          </a:p>
        </p:txBody>
      </p:sp>
    </p:spTree>
    <p:extLst>
      <p:ext uri="{BB962C8B-B14F-4D97-AF65-F5344CB8AC3E}">
        <p14:creationId xmlns:p14="http://schemas.microsoft.com/office/powerpoint/2010/main" val="1285963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p:nvPr/>
        </p:nvSpPr>
        <p:spPr>
          <a:xfrm>
            <a:off x="1143690" y="266995"/>
            <a:ext cx="84799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多学一招</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993094" y="2078055"/>
            <a:ext cx="9638616" cy="3831818"/>
          </a:xfrm>
          <a:prstGeom prst="rect">
            <a:avLst/>
          </a:prstGeom>
        </p:spPr>
        <p:txBody>
          <a:bodyPr wrap="square">
            <a:spAutoFit/>
          </a:bodyPr>
          <a:lstStyle/>
          <a:p>
            <a:pPr lvl="0">
              <a:lnSpc>
                <a:spcPct val="150000"/>
              </a:lnSpc>
            </a:pPr>
            <a:r>
              <a:rPr lang="en-US" altLang="zh-CN" sz="1800">
                <a:solidFill>
                  <a:srgbClr val="595959"/>
                </a:solidFill>
                <a:latin typeface="微软雅黑" panose="020B0503020204020204" pitchFamily="34" charset="-122"/>
                <a:ea typeface="微软雅黑" panose="020B0503020204020204" pitchFamily="34" charset="-122"/>
                <a:cs typeface="+mn-ea"/>
              </a:rPr>
              <a:t>Python</a:t>
            </a:r>
            <a:r>
              <a:rPr lang="zh-CN" altLang="en-US" sz="1800">
                <a:solidFill>
                  <a:srgbClr val="595959"/>
                </a:solidFill>
                <a:latin typeface="微软雅黑" panose="020B0503020204020204" pitchFamily="34" charset="-122"/>
                <a:ea typeface="微软雅黑" panose="020B0503020204020204" pitchFamily="34" charset="-122"/>
                <a:cs typeface="+mn-ea"/>
              </a:rPr>
              <a:t>中引入了</a:t>
            </a:r>
            <a:r>
              <a:rPr lang="en-US" altLang="zh-CN" sz="1800">
                <a:solidFill>
                  <a:srgbClr val="595959"/>
                </a:solidFill>
                <a:latin typeface="微软雅黑" panose="020B0503020204020204" pitchFamily="34" charset="-122"/>
                <a:ea typeface="微软雅黑" panose="020B0503020204020204" pitchFamily="34" charset="-122"/>
                <a:cs typeface="+mn-ea"/>
              </a:rPr>
              <a:t>ORM</a:t>
            </a:r>
            <a:r>
              <a:rPr lang="zh-CN" altLang="en-US" sz="1800">
                <a:solidFill>
                  <a:srgbClr val="595959"/>
                </a:solidFill>
                <a:latin typeface="微软雅黑" panose="020B0503020204020204" pitchFamily="34" charset="-122"/>
                <a:ea typeface="微软雅黑" panose="020B0503020204020204" pitchFamily="34" charset="-122"/>
                <a:cs typeface="+mn-ea"/>
              </a:rPr>
              <a:t>技术。</a:t>
            </a:r>
            <a:r>
              <a:rPr lang="en-US" altLang="zh-CN" sz="1800">
                <a:solidFill>
                  <a:srgbClr val="0075CC"/>
                </a:solidFill>
                <a:latin typeface="微软雅黑" panose="020B0503020204020204" pitchFamily="34" charset="-122"/>
                <a:ea typeface="微软雅黑" panose="020B0503020204020204" pitchFamily="34" charset="-122"/>
                <a:cs typeface="+mn-ea"/>
              </a:rPr>
              <a:t>ORM</a:t>
            </a:r>
            <a:r>
              <a:rPr lang="zh-CN" altLang="en-US" sz="1800">
                <a:solidFill>
                  <a:srgbClr val="595959"/>
                </a:solidFill>
                <a:latin typeface="微软雅黑" panose="020B0503020204020204" pitchFamily="34" charset="-122"/>
                <a:ea typeface="微软雅黑" panose="020B0503020204020204" pitchFamily="34" charset="-122"/>
                <a:cs typeface="+mn-ea"/>
              </a:rPr>
              <a:t>的全称为</a:t>
            </a:r>
            <a:r>
              <a:rPr lang="en-US" altLang="zh-CN" sz="1800">
                <a:solidFill>
                  <a:srgbClr val="0075CC"/>
                </a:solidFill>
                <a:latin typeface="微软雅黑" panose="020B0503020204020204" pitchFamily="34" charset="-122"/>
                <a:ea typeface="微软雅黑" panose="020B0503020204020204" pitchFamily="34" charset="-122"/>
                <a:cs typeface="+mn-ea"/>
              </a:rPr>
              <a:t>Object Relational Mapping</a:t>
            </a:r>
            <a:r>
              <a:rPr lang="zh-CN" altLang="en-US" sz="1800">
                <a:solidFill>
                  <a:srgbClr val="595959"/>
                </a:solidFill>
                <a:latin typeface="微软雅黑" panose="020B0503020204020204" pitchFamily="34" charset="-122"/>
                <a:ea typeface="微软雅黑" panose="020B0503020204020204" pitchFamily="34" charset="-122"/>
                <a:cs typeface="+mn-ea"/>
              </a:rPr>
              <a:t>，表示</a:t>
            </a:r>
            <a:r>
              <a:rPr lang="zh-CN" altLang="en-US" sz="1800">
                <a:solidFill>
                  <a:srgbClr val="0075CC"/>
                </a:solidFill>
                <a:latin typeface="微软雅黑" panose="020B0503020204020204" pitchFamily="34" charset="-122"/>
                <a:ea typeface="微软雅黑" panose="020B0503020204020204" pitchFamily="34" charset="-122"/>
                <a:cs typeface="+mn-ea"/>
              </a:rPr>
              <a:t>对象关系映射</a:t>
            </a:r>
            <a:r>
              <a:rPr lang="zh-CN" altLang="en-US" sz="1800">
                <a:solidFill>
                  <a:srgbClr val="595959"/>
                </a:solidFill>
                <a:latin typeface="微软雅黑" panose="020B0503020204020204" pitchFamily="34" charset="-122"/>
                <a:ea typeface="微软雅黑" panose="020B0503020204020204" pitchFamily="34" charset="-122"/>
                <a:cs typeface="+mn-ea"/>
              </a:rPr>
              <a:t>，它是一种解决面向对象与关系数据库存在的互不匹配现象的技术，用于实现面向对象编程语言中模型对象到关系数据库数据的映射。</a:t>
            </a:r>
            <a:endParaRPr lang="en-US" altLang="zh-CN" sz="180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mn-ea"/>
              </a:rPr>
              <a:t>对于</a:t>
            </a:r>
            <a:r>
              <a:rPr lang="en-US" altLang="zh-CN" sz="1800">
                <a:solidFill>
                  <a:srgbClr val="595959"/>
                </a:solidFill>
                <a:latin typeface="微软雅黑" panose="020B0503020204020204" pitchFamily="34" charset="-122"/>
                <a:ea typeface="微软雅黑" panose="020B0503020204020204" pitchFamily="34" charset="-122"/>
                <a:cs typeface="+mn-ea"/>
              </a:rPr>
              <a:t>Python</a:t>
            </a:r>
            <a:r>
              <a:rPr lang="zh-CN" altLang="en-US" sz="1800">
                <a:solidFill>
                  <a:srgbClr val="595959"/>
                </a:solidFill>
                <a:latin typeface="微软雅黑" panose="020B0503020204020204" pitchFamily="34" charset="-122"/>
                <a:ea typeface="微软雅黑" panose="020B0503020204020204" pitchFamily="34" charset="-122"/>
                <a:cs typeface="+mn-ea"/>
              </a:rPr>
              <a:t>语言来说，</a:t>
            </a:r>
            <a:r>
              <a:rPr lang="en-US" altLang="zh-CN" sz="1800">
                <a:solidFill>
                  <a:srgbClr val="0075CC"/>
                </a:solidFill>
                <a:latin typeface="微软雅黑" panose="020B0503020204020204" pitchFamily="34" charset="-122"/>
                <a:ea typeface="微软雅黑" panose="020B0503020204020204" pitchFamily="34" charset="-122"/>
                <a:cs typeface="+mn-ea"/>
              </a:rPr>
              <a:t>ORM</a:t>
            </a:r>
            <a:r>
              <a:rPr lang="zh-CN" altLang="en-US" sz="1800">
                <a:solidFill>
                  <a:srgbClr val="0075CC"/>
                </a:solidFill>
                <a:latin typeface="微软雅黑" panose="020B0503020204020204" pitchFamily="34" charset="-122"/>
                <a:ea typeface="微软雅黑" panose="020B0503020204020204" pitchFamily="34" charset="-122"/>
                <a:cs typeface="+mn-ea"/>
              </a:rPr>
              <a:t>会将底层的</a:t>
            </a:r>
            <a:r>
              <a:rPr lang="en-US" altLang="zh-CN" sz="1800">
                <a:solidFill>
                  <a:srgbClr val="0075CC"/>
                </a:solidFill>
                <a:latin typeface="微软雅黑" panose="020B0503020204020204" pitchFamily="34" charset="-122"/>
                <a:ea typeface="微软雅黑" panose="020B0503020204020204" pitchFamily="34" charset="-122"/>
                <a:cs typeface="+mn-ea"/>
              </a:rPr>
              <a:t>SQL</a:t>
            </a:r>
            <a:r>
              <a:rPr lang="zh-CN" altLang="en-US" sz="1800">
                <a:solidFill>
                  <a:srgbClr val="0075CC"/>
                </a:solidFill>
                <a:latin typeface="微软雅黑" panose="020B0503020204020204" pitchFamily="34" charset="-122"/>
                <a:ea typeface="微软雅黑" panose="020B0503020204020204" pitchFamily="34" charset="-122"/>
                <a:cs typeface="+mn-ea"/>
              </a:rPr>
              <a:t>语句</a:t>
            </a:r>
            <a:r>
              <a:rPr lang="zh-CN" altLang="en-US" sz="1800">
                <a:solidFill>
                  <a:srgbClr val="595959"/>
                </a:solidFill>
                <a:latin typeface="微软雅黑" panose="020B0503020204020204" pitchFamily="34" charset="-122"/>
                <a:ea typeface="微软雅黑" panose="020B0503020204020204" pitchFamily="34" charset="-122"/>
                <a:cs typeface="+mn-ea"/>
              </a:rPr>
              <a:t>操作的数据实体</a:t>
            </a:r>
            <a:r>
              <a:rPr lang="zh-CN" altLang="en-US" sz="1800">
                <a:solidFill>
                  <a:srgbClr val="0075CC"/>
                </a:solidFill>
                <a:latin typeface="微软雅黑" panose="020B0503020204020204" pitchFamily="34" charset="-122"/>
                <a:ea typeface="微软雅黑" panose="020B0503020204020204" pitchFamily="34" charset="-122"/>
                <a:cs typeface="+mn-ea"/>
              </a:rPr>
              <a:t>转化成</a:t>
            </a:r>
            <a:r>
              <a:rPr lang="en-US" altLang="zh-CN" sz="1800">
                <a:solidFill>
                  <a:srgbClr val="0075CC"/>
                </a:solidFill>
                <a:latin typeface="微软雅黑" panose="020B0503020204020204" pitchFamily="34" charset="-122"/>
                <a:ea typeface="微软雅黑" panose="020B0503020204020204" pitchFamily="34" charset="-122"/>
                <a:cs typeface="+mn-ea"/>
              </a:rPr>
              <a:t>Python</a:t>
            </a:r>
            <a:r>
              <a:rPr lang="zh-CN" altLang="en-US" sz="1800">
                <a:solidFill>
                  <a:srgbClr val="0075CC"/>
                </a:solidFill>
                <a:latin typeface="微软雅黑" panose="020B0503020204020204" pitchFamily="34" charset="-122"/>
                <a:ea typeface="微软雅黑" panose="020B0503020204020204" pitchFamily="34" charset="-122"/>
                <a:cs typeface="+mn-ea"/>
              </a:rPr>
              <a:t>对象</a:t>
            </a:r>
            <a:r>
              <a:rPr lang="zh-CN" altLang="en-US" sz="1800">
                <a:solidFill>
                  <a:srgbClr val="595959"/>
                </a:solidFill>
                <a:latin typeface="微软雅黑" panose="020B0503020204020204" pitchFamily="34" charset="-122"/>
                <a:ea typeface="微软雅黑" panose="020B0503020204020204" pitchFamily="34" charset="-122"/>
                <a:cs typeface="+mn-ea"/>
              </a:rPr>
              <a:t>，这样一来，我们无需了解 </a:t>
            </a:r>
            <a:r>
              <a:rPr lang="en-US" altLang="zh-CN" sz="1800">
                <a:solidFill>
                  <a:srgbClr val="595959"/>
                </a:solidFill>
                <a:latin typeface="微软雅黑" panose="020B0503020204020204" pitchFamily="34" charset="-122"/>
                <a:ea typeface="微软雅黑" panose="020B0503020204020204" pitchFamily="34" charset="-122"/>
                <a:cs typeface="+mn-ea"/>
              </a:rPr>
              <a:t>SQL</a:t>
            </a:r>
            <a:r>
              <a:rPr lang="zh-CN" altLang="en-US" sz="1800">
                <a:solidFill>
                  <a:srgbClr val="595959"/>
                </a:solidFill>
                <a:latin typeface="微软雅黑" panose="020B0503020204020204" pitchFamily="34" charset="-122"/>
                <a:ea typeface="微软雅黑" panose="020B0503020204020204" pitchFamily="34" charset="-122"/>
                <a:cs typeface="+mn-ea"/>
              </a:rPr>
              <a:t>语句的编写规则，通过</a:t>
            </a:r>
            <a:r>
              <a:rPr lang="en-US" altLang="zh-CN" sz="1800">
                <a:solidFill>
                  <a:srgbClr val="595959"/>
                </a:solidFill>
                <a:latin typeface="微软雅黑" panose="020B0503020204020204" pitchFamily="34" charset="-122"/>
                <a:ea typeface="微软雅黑" panose="020B0503020204020204" pitchFamily="34" charset="-122"/>
                <a:cs typeface="+mn-ea"/>
              </a:rPr>
              <a:t>Python</a:t>
            </a:r>
            <a:r>
              <a:rPr lang="zh-CN" altLang="en-US" sz="1800">
                <a:solidFill>
                  <a:srgbClr val="595959"/>
                </a:solidFill>
                <a:latin typeface="微软雅黑" panose="020B0503020204020204" pitchFamily="34" charset="-122"/>
                <a:ea typeface="微软雅黑" panose="020B0503020204020204" pitchFamily="34" charset="-122"/>
                <a:cs typeface="+mn-ea"/>
              </a:rPr>
              <a:t>代码即可完成数据库操作。</a:t>
            </a:r>
            <a:r>
              <a:rPr lang="en-US" altLang="zh-CN" sz="1800">
                <a:solidFill>
                  <a:srgbClr val="595959"/>
                </a:solidFill>
                <a:latin typeface="微软雅黑" panose="020B0503020204020204" pitchFamily="34" charset="-122"/>
                <a:ea typeface="微软雅黑" panose="020B0503020204020204" pitchFamily="34" charset="-122"/>
                <a:cs typeface="+mn-ea"/>
              </a:rPr>
              <a:t>ORM </a:t>
            </a:r>
            <a:r>
              <a:rPr lang="zh-CN" altLang="en-US" sz="1800">
                <a:solidFill>
                  <a:srgbClr val="595959"/>
                </a:solidFill>
                <a:latin typeface="微软雅黑" panose="020B0503020204020204" pitchFamily="34" charset="-122"/>
                <a:ea typeface="微软雅黑" panose="020B0503020204020204" pitchFamily="34" charset="-122"/>
                <a:cs typeface="+mn-ea"/>
              </a:rPr>
              <a:t>主要实现了以下三种映射关系。</a:t>
            </a:r>
            <a:endParaRPr lang="en-US" altLang="zh-CN" sz="1800">
              <a:solidFill>
                <a:srgbClr val="595959"/>
              </a:solidFill>
              <a:latin typeface="微软雅黑" panose="020B0503020204020204" pitchFamily="34" charset="-122"/>
              <a:ea typeface="微软雅黑" panose="020B0503020204020204" pitchFamily="34" charset="-122"/>
              <a:cs typeface="+mn-ea"/>
            </a:endParaRPr>
          </a:p>
          <a:p>
            <a:pPr marL="285750" lvl="0" indent="-285750">
              <a:lnSpc>
                <a:spcPct val="150000"/>
              </a:lnSpc>
              <a:buFont typeface="Wingdings" panose="05000000000000000000" pitchFamily="2" charset="2"/>
              <a:buChar char="l"/>
            </a:pPr>
            <a:r>
              <a:rPr lang="zh-CN" altLang="en-US" sz="1800">
                <a:solidFill>
                  <a:srgbClr val="595959"/>
                </a:solidFill>
                <a:latin typeface="微软雅黑" panose="020B0503020204020204" pitchFamily="34" charset="-122"/>
                <a:ea typeface="微软雅黑" panose="020B0503020204020204" pitchFamily="34" charset="-122"/>
                <a:cs typeface="+mn-ea"/>
              </a:rPr>
              <a:t>数据表→</a:t>
            </a:r>
            <a:r>
              <a:rPr lang="en-US" altLang="zh-CN" sz="1800">
                <a:solidFill>
                  <a:srgbClr val="595959"/>
                </a:solidFill>
                <a:latin typeface="微软雅黑" panose="020B0503020204020204" pitchFamily="34" charset="-122"/>
                <a:ea typeface="微软雅黑" panose="020B0503020204020204" pitchFamily="34" charset="-122"/>
                <a:cs typeface="+mn-ea"/>
              </a:rPr>
              <a:t>Python</a:t>
            </a:r>
            <a:r>
              <a:rPr lang="zh-CN" altLang="en-US" sz="1800">
                <a:solidFill>
                  <a:srgbClr val="595959"/>
                </a:solidFill>
                <a:latin typeface="微软雅黑" panose="020B0503020204020204" pitchFamily="34" charset="-122"/>
                <a:ea typeface="微软雅黑" panose="020B0503020204020204" pitchFamily="34" charset="-122"/>
                <a:cs typeface="+mn-ea"/>
              </a:rPr>
              <a:t>类。</a:t>
            </a:r>
          </a:p>
          <a:p>
            <a:pPr marL="285750" lvl="0" indent="-285750">
              <a:lnSpc>
                <a:spcPct val="150000"/>
              </a:lnSpc>
              <a:buFont typeface="Wingdings" panose="05000000000000000000" pitchFamily="2" charset="2"/>
              <a:buChar char="l"/>
            </a:pPr>
            <a:r>
              <a:rPr lang="zh-CN" altLang="en-US" sz="1800">
                <a:solidFill>
                  <a:srgbClr val="595959"/>
                </a:solidFill>
                <a:latin typeface="微软雅黑" panose="020B0503020204020204" pitchFamily="34" charset="-122"/>
                <a:ea typeface="微软雅黑" panose="020B0503020204020204" pitchFamily="34" charset="-122"/>
                <a:cs typeface="+mn-ea"/>
              </a:rPr>
              <a:t>字段（列）→类属性。</a:t>
            </a:r>
          </a:p>
          <a:p>
            <a:pPr marL="285750" lvl="0" indent="-285750">
              <a:lnSpc>
                <a:spcPct val="150000"/>
              </a:lnSpc>
              <a:buFont typeface="Wingdings" panose="05000000000000000000" pitchFamily="2" charset="2"/>
              <a:buChar char="l"/>
            </a:pPr>
            <a:r>
              <a:rPr lang="zh-CN" altLang="en-US" sz="1800">
                <a:solidFill>
                  <a:srgbClr val="595959"/>
                </a:solidFill>
                <a:latin typeface="微软雅黑" panose="020B0503020204020204" pitchFamily="34" charset="-122"/>
                <a:ea typeface="微软雅黑" panose="020B0503020204020204" pitchFamily="34" charset="-122"/>
                <a:cs typeface="+mn-ea"/>
              </a:rPr>
              <a:t>记录（行）→ 类实例。</a:t>
            </a:r>
          </a:p>
        </p:txBody>
      </p: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3093" y="1158455"/>
            <a:ext cx="702802" cy="802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1846734" y="1268314"/>
            <a:ext cx="108035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2" name="文本框 25"/>
          <p:cNvSpPr txBox="1"/>
          <p:nvPr/>
        </p:nvSpPr>
        <p:spPr>
          <a:xfrm>
            <a:off x="1905773" y="1390483"/>
            <a:ext cx="962272" cy="461665"/>
          </a:xfrm>
          <a:prstGeom prst="rect">
            <a:avLst/>
          </a:prstGeom>
          <a:noFill/>
        </p:spPr>
        <p:txBody>
          <a:bodyPr wrap="square" rtlCol="0">
            <a:spAutoFit/>
          </a:bodyPr>
          <a:lstStyle/>
          <a:p>
            <a:pPr algn="dist"/>
            <a:r>
              <a:rPr lang="en-US" altLang="zh-CN">
                <a:solidFill>
                  <a:schemeClr val="bg1"/>
                </a:solidFill>
                <a:latin typeface="Arial" panose="020B0604020202020204" pitchFamily="34" charset="0"/>
                <a:ea typeface="思源黑体 CN Regular" panose="020B0500000000000000" pitchFamily="34" charset="-122"/>
                <a:sym typeface="Arial" panose="020B0604020202020204" pitchFamily="34" charset="0"/>
              </a:rPr>
              <a:t>ORM</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3" name="矩形 22"/>
          <p:cNvSpPr/>
          <p:nvPr/>
        </p:nvSpPr>
        <p:spPr>
          <a:xfrm>
            <a:off x="2999092" y="1268314"/>
            <a:ext cx="11425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4" name="矩形 23"/>
          <p:cNvSpPr/>
          <p:nvPr/>
        </p:nvSpPr>
        <p:spPr>
          <a:xfrm>
            <a:off x="3186821" y="1268314"/>
            <a:ext cx="11425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Tree>
    <p:extLst>
      <p:ext uri="{BB962C8B-B14F-4D97-AF65-F5344CB8AC3E}">
        <p14:creationId xmlns:p14="http://schemas.microsoft.com/office/powerpoint/2010/main" val="2280237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7" y="3014256"/>
            <a:ext cx="8220295" cy="646331"/>
          </a:xfrm>
          <a:prstGeom prst="rect">
            <a:avLst/>
          </a:prstGeom>
          <a:noFill/>
        </p:spPr>
        <p:txBody>
          <a:bodyPr wrap="square" lIns="91443" tIns="45720" rIns="91443" bIns="45720" rtlCol="0">
            <a:spAutoFit/>
          </a:bodyPr>
          <a:lstStyle/>
          <a:p>
            <a:r>
              <a:rPr lang="zh-CN" altLang="en-US" sz="3600" b="1">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使用</a:t>
            </a:r>
            <a:r>
              <a:rPr lang="en-US" altLang="zh-CN" sz="3600" b="1">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Flask-SQLAlchemy</a:t>
            </a:r>
            <a:r>
              <a:rPr lang="zh-CN" altLang="en-US" sz="3600" b="1">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操作</a:t>
            </a:r>
            <a:r>
              <a:rPr lang="en-US" altLang="zh-CN" sz="3600" b="1">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MySQL</a:t>
            </a:r>
            <a:endParaRPr lang="zh-CN" altLang="en-US" sz="3600" b="1" dirty="0">
              <a:solidFill>
                <a:schemeClr val="accent1"/>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a:solidFill>
                  <a:srgbClr val="FAFAFA"/>
                </a:solidFill>
                <a:latin typeface="微软雅黑" panose="020B0503020204020204" pitchFamily="34" charset="-122"/>
                <a:ea typeface="微软雅黑" panose="020B0503020204020204" pitchFamily="34" charset="-122"/>
                <a:cs typeface="+mn-ea"/>
                <a:sym typeface="+mn-lt"/>
              </a:rPr>
              <a:t>5.3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33952397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25641" y="3357786"/>
            <a:ext cx="5669299" cy="1508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sz="200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数据库的连接方式</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，能够通过设置配置项</a:t>
            </a:r>
            <a:r>
              <a:rPr lang="en-US" altLang="zh-CN" sz="200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SQLALCHEMY_DATABASE_URI</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的方式连接数据库</a:t>
            </a:r>
            <a:endParaRPr lang="zh-CN" sz="2000" dirty="0">
              <a:solidFill>
                <a:srgbClr val="0075CC"/>
              </a:solidFill>
              <a:latin typeface="微软雅黑" panose="020B0503020204020204" pitchFamily="34" charset="-122"/>
              <a:ea typeface="微软雅黑" panose="020B0503020204020204" pitchFamily="34" charset="-122"/>
              <a:cs typeface="+mn-ea"/>
            </a:endParaRPr>
          </a:p>
        </p:txBody>
      </p:sp>
      <p:grpSp>
        <p:nvGrpSpPr>
          <p:cNvPr id="19" name="组合 18"/>
          <p:cNvGrpSpPr/>
          <p:nvPr/>
        </p:nvGrpSpPr>
        <p:grpSpPr>
          <a:xfrm>
            <a:off x="545211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连接数据库</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2906380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71070" y="2277666"/>
            <a:ext cx="6493321" cy="3000821"/>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在操作数据库之前，我们需要先</a:t>
            </a:r>
            <a:r>
              <a:rPr lang="zh-CN" altLang="en-US" sz="1800">
                <a:solidFill>
                  <a:srgbClr val="0075CC"/>
                </a:solidFill>
                <a:latin typeface="微软雅黑" panose="020B0503020204020204" pitchFamily="34" charset="-122"/>
                <a:ea typeface="微软雅黑" panose="020B0503020204020204" pitchFamily="34" charset="-122"/>
              </a:rPr>
              <a:t>建立</a:t>
            </a:r>
            <a:r>
              <a:rPr lang="en-US" altLang="zh-CN" sz="1800">
                <a:solidFill>
                  <a:srgbClr val="595959"/>
                </a:solidFill>
                <a:latin typeface="微软雅黑" panose="020B0503020204020204" pitchFamily="34" charset="-122"/>
                <a:ea typeface="微软雅黑" panose="020B0503020204020204" pitchFamily="34" charset="-122"/>
              </a:rPr>
              <a:t>Flask</a:t>
            </a:r>
            <a:r>
              <a:rPr lang="zh-CN" altLang="en-US" sz="1800">
                <a:solidFill>
                  <a:srgbClr val="595959"/>
                </a:solidFill>
                <a:latin typeface="微软雅黑" panose="020B0503020204020204" pitchFamily="34" charset="-122"/>
                <a:ea typeface="微软雅黑" panose="020B0503020204020204" pitchFamily="34" charset="-122"/>
              </a:rPr>
              <a:t>程序与</a:t>
            </a:r>
            <a:r>
              <a:rPr lang="zh-CN" altLang="en-US" sz="1800">
                <a:solidFill>
                  <a:srgbClr val="0075CC"/>
                </a:solidFill>
                <a:latin typeface="微软雅黑" panose="020B0503020204020204" pitchFamily="34" charset="-122"/>
                <a:ea typeface="微软雅黑" panose="020B0503020204020204" pitchFamily="34" charset="-122"/>
              </a:rPr>
              <a:t>数据库</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a:solidFill>
                  <a:srgbClr val="0075CC"/>
                </a:solidFill>
                <a:latin typeface="微软雅黑" panose="020B0503020204020204" pitchFamily="34" charset="-122"/>
                <a:ea typeface="微软雅黑" panose="020B0503020204020204" pitchFamily="34" charset="-122"/>
              </a:rPr>
              <a:t>连接</a:t>
            </a:r>
            <a:r>
              <a:rPr lang="zh-CN" altLang="en-US" sz="1800">
                <a:solidFill>
                  <a:srgbClr val="595959"/>
                </a:solidFill>
                <a:latin typeface="微软雅黑" panose="020B0503020204020204" pitchFamily="34" charset="-122"/>
                <a:ea typeface="微软雅黑" panose="020B0503020204020204" pitchFamily="34" charset="-122"/>
              </a:rPr>
              <a:t>，这样才能让</a:t>
            </a:r>
            <a:r>
              <a:rPr lang="en-US" altLang="zh-CN" sz="1800">
                <a:solidFill>
                  <a:srgbClr val="595959"/>
                </a:solidFill>
                <a:latin typeface="微软雅黑" panose="020B0503020204020204" pitchFamily="34" charset="-122"/>
                <a:ea typeface="微软雅黑" panose="020B0503020204020204" pitchFamily="34" charset="-122"/>
              </a:rPr>
              <a:t>Flask</a:t>
            </a:r>
            <a:r>
              <a:rPr lang="zh-CN" altLang="en-US" sz="1800">
                <a:solidFill>
                  <a:srgbClr val="595959"/>
                </a:solidFill>
                <a:latin typeface="微软雅黑" panose="020B0503020204020204" pitchFamily="34" charset="-122"/>
                <a:ea typeface="微软雅黑" panose="020B0503020204020204" pitchFamily="34" charset="-122"/>
              </a:rPr>
              <a:t>程序访问数据库，并进一步对数据库中的数据进行操作。</a:t>
            </a:r>
            <a:r>
              <a:rPr lang="en-US" altLang="zh-CN" sz="1800">
                <a:solidFill>
                  <a:srgbClr val="595959"/>
                </a:solidFill>
                <a:latin typeface="微软雅黑" panose="020B0503020204020204" pitchFamily="34" charset="-122"/>
                <a:ea typeface="微软雅黑" panose="020B0503020204020204" pitchFamily="34" charset="-122"/>
              </a:rPr>
              <a:t>Flask </a:t>
            </a:r>
            <a:r>
              <a:rPr lang="zh-CN" altLang="en-US" sz="1800">
                <a:solidFill>
                  <a:srgbClr val="595959"/>
                </a:solidFill>
                <a:latin typeface="微软雅黑" panose="020B0503020204020204" pitchFamily="34" charset="-122"/>
                <a:ea typeface="微软雅黑" panose="020B0503020204020204" pitchFamily="34" charset="-122"/>
              </a:rPr>
              <a:t>为</a:t>
            </a:r>
            <a:r>
              <a:rPr lang="en-US" altLang="zh-CN" sz="1800">
                <a:solidFill>
                  <a:srgbClr val="0075CC"/>
                </a:solidFill>
                <a:latin typeface="微软雅黑" panose="020B0503020204020204" pitchFamily="34" charset="-122"/>
                <a:ea typeface="微软雅黑" panose="020B0503020204020204" pitchFamily="34" charset="-122"/>
              </a:rPr>
              <a:t>Flask-SQLAlchemy</a:t>
            </a:r>
            <a:r>
              <a:rPr lang="zh-CN" altLang="en-US" sz="1800">
                <a:solidFill>
                  <a:srgbClr val="595959"/>
                </a:solidFill>
                <a:latin typeface="微软雅黑" panose="020B0503020204020204" pitchFamily="34" charset="-122"/>
                <a:ea typeface="微软雅黑" panose="020B0503020204020204" pitchFamily="34" charset="-122"/>
              </a:rPr>
              <a:t>扩展包提供了一个配置项</a:t>
            </a:r>
            <a:r>
              <a:rPr lang="en-US" altLang="zh-CN" sz="1800">
                <a:solidFill>
                  <a:srgbClr val="0075CC"/>
                </a:solidFill>
                <a:latin typeface="微软雅黑" panose="020B0503020204020204" pitchFamily="34" charset="-122"/>
                <a:ea typeface="微软雅黑" panose="020B0503020204020204" pitchFamily="34" charset="-122"/>
              </a:rPr>
              <a:t>SQLALCHEMY_DATABASE_URI</a:t>
            </a:r>
            <a:r>
              <a:rPr lang="zh-CN" altLang="en-US" sz="1800">
                <a:solidFill>
                  <a:srgbClr val="595959"/>
                </a:solidFill>
                <a:latin typeface="微软雅黑" panose="020B0503020204020204" pitchFamily="34" charset="-122"/>
                <a:ea typeface="微软雅黑" panose="020B0503020204020204" pitchFamily="34" charset="-122"/>
              </a:rPr>
              <a:t>，该配置项用于指定数据库的连接，它的值是一个有着</a:t>
            </a:r>
            <a:r>
              <a:rPr lang="zh-CN" altLang="en-US" sz="1800">
                <a:solidFill>
                  <a:srgbClr val="0075CC"/>
                </a:solidFill>
                <a:latin typeface="微软雅黑" panose="020B0503020204020204" pitchFamily="34" charset="-122"/>
                <a:ea typeface="微软雅黑" panose="020B0503020204020204" pitchFamily="34" charset="-122"/>
              </a:rPr>
              <a:t>特殊格式的</a:t>
            </a:r>
            <a:r>
              <a:rPr lang="en-US" altLang="zh-CN" sz="1800">
                <a:solidFill>
                  <a:srgbClr val="0075CC"/>
                </a:solidFill>
                <a:latin typeface="微软雅黑" panose="020B0503020204020204" pitchFamily="34" charset="-122"/>
                <a:ea typeface="微软雅黑" panose="020B0503020204020204" pitchFamily="34" charset="-122"/>
              </a:rPr>
              <a:t>URI</a:t>
            </a:r>
            <a:r>
              <a:rPr lang="zh-CN" altLang="en-US" sz="1800">
                <a:solidFill>
                  <a:srgbClr val="595959"/>
                </a:solidFill>
                <a:latin typeface="微软雅黑" panose="020B0503020204020204" pitchFamily="34" charset="-122"/>
                <a:ea typeface="微软雅黑" panose="020B0503020204020204" pitchFamily="34" charset="-122"/>
              </a:rPr>
              <a:t>，</a:t>
            </a:r>
            <a:r>
              <a:rPr lang="en-US" altLang="zh-CN" sz="1800">
                <a:solidFill>
                  <a:srgbClr val="595959"/>
                </a:solidFill>
                <a:latin typeface="微软雅黑" panose="020B0503020204020204" pitchFamily="34" charset="-122"/>
                <a:ea typeface="微软雅黑" panose="020B0503020204020204" pitchFamily="34" charset="-122"/>
              </a:rPr>
              <a:t>URI</a:t>
            </a:r>
            <a:r>
              <a:rPr lang="zh-CN" altLang="en-US" sz="1800">
                <a:solidFill>
                  <a:srgbClr val="595959"/>
                </a:solidFill>
                <a:latin typeface="微软雅黑" panose="020B0503020204020204" pitchFamily="34" charset="-122"/>
                <a:ea typeface="微软雅黑" panose="020B0503020204020204" pitchFamily="34" charset="-122"/>
              </a:rPr>
              <a:t>涵盖了连接数据库所需要的全部信息，包括</a:t>
            </a:r>
            <a:r>
              <a:rPr lang="zh-CN" altLang="en-US" sz="1800">
                <a:solidFill>
                  <a:srgbClr val="0075CC"/>
                </a:solidFill>
                <a:latin typeface="微软雅黑" panose="020B0503020204020204" pitchFamily="34" charset="-122"/>
                <a:ea typeface="微软雅黑" panose="020B0503020204020204" pitchFamily="34" charset="-122"/>
              </a:rPr>
              <a:t>用户名</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密码</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主机名</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数据库名称</a:t>
            </a:r>
            <a:r>
              <a:rPr lang="zh-CN" altLang="en-US" sz="1800">
                <a:solidFill>
                  <a:srgbClr val="595959"/>
                </a:solidFill>
                <a:latin typeface="微软雅黑" panose="020B0503020204020204" pitchFamily="34" charset="-122"/>
                <a:ea typeface="微软雅黑" panose="020B0503020204020204" pitchFamily="34" charset="-122"/>
              </a:rPr>
              <a:t>以及用于</a:t>
            </a:r>
            <a:r>
              <a:rPr lang="zh-CN" altLang="en-US" sz="1800">
                <a:solidFill>
                  <a:srgbClr val="0075CC"/>
                </a:solidFill>
                <a:latin typeface="微软雅黑" panose="020B0503020204020204" pitchFamily="34" charset="-122"/>
                <a:ea typeface="微软雅黑" panose="020B0503020204020204" pitchFamily="34" charset="-122"/>
              </a:rPr>
              <a:t>额外配置</a:t>
            </a:r>
            <a:r>
              <a:rPr lang="zh-CN" altLang="en-US" sz="1800">
                <a:solidFill>
                  <a:srgbClr val="595959"/>
                </a:solidFill>
                <a:latin typeface="微软雅黑" panose="020B0503020204020204" pitchFamily="34" charset="-122"/>
                <a:ea typeface="微软雅黑" panose="020B0503020204020204" pitchFamily="34" charset="-122"/>
              </a:rPr>
              <a:t>的可选关键字参数。</a:t>
            </a:r>
          </a:p>
        </p:txBody>
      </p:sp>
      <p:sp>
        <p:nvSpPr>
          <p:cNvPr id="7"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连接数据库</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3"/>
          <a:stretch>
            <a:fillRect/>
          </a:stretch>
        </p:blipFill>
        <p:spPr>
          <a:xfrm>
            <a:off x="694606" y="1518866"/>
            <a:ext cx="3715858" cy="4006159"/>
          </a:xfrm>
          <a:prstGeom prst="rect">
            <a:avLst/>
          </a:prstGeom>
        </p:spPr>
      </p:pic>
    </p:spTree>
    <p:extLst>
      <p:ext uri="{BB962C8B-B14F-4D97-AF65-F5344CB8AC3E}">
        <p14:creationId xmlns:p14="http://schemas.microsoft.com/office/powerpoint/2010/main" val="257453329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连接数据库</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TextBox 35">
            <a:extLst>
              <a:ext uri="{FF2B5EF4-FFF2-40B4-BE49-F238E27FC236}">
                <a16:creationId xmlns:a16="http://schemas.microsoft.com/office/drawing/2014/main" id="{29EEAFD9-93C7-43A1-935E-BBBAAAD019A3}"/>
              </a:ext>
            </a:extLst>
          </p:cNvPr>
          <p:cNvSpPr txBox="1">
            <a:spLocks noChangeArrowheads="1"/>
          </p:cNvSpPr>
          <p:nvPr/>
        </p:nvSpPr>
        <p:spPr bwMode="auto">
          <a:xfrm>
            <a:off x="1088404" y="1053530"/>
            <a:ext cx="10479410"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nSpc>
                <a:spcPct val="150000"/>
              </a:lnSpc>
            </a:pPr>
            <a:r>
              <a:rPr lang="zh-CN" altLang="en-US" sz="1800">
                <a:solidFill>
                  <a:srgbClr val="0075CC"/>
                </a:solidFill>
                <a:latin typeface="微软雅黑" panose="020B0503020204020204" pitchFamily="34" charset="-122"/>
                <a:ea typeface="微软雅黑" panose="020B0503020204020204" pitchFamily="34" charset="-122"/>
              </a:rPr>
              <a:t>URI</a:t>
            </a:r>
            <a:r>
              <a:rPr lang="zh-CN" altLang="en-US" sz="1800">
                <a:solidFill>
                  <a:srgbClr val="595959"/>
                </a:solidFill>
                <a:latin typeface="微软雅黑" panose="020B0503020204020204" pitchFamily="34" charset="-122"/>
                <a:ea typeface="微软雅黑" panose="020B0503020204020204" pitchFamily="34" charset="-122"/>
              </a:rPr>
              <a:t>的典型格式如下所示。</a:t>
            </a:r>
          </a:p>
        </p:txBody>
      </p:sp>
      <p:sp>
        <p:nvSpPr>
          <p:cNvPr id="8" name="矩形 7"/>
          <p:cNvSpPr/>
          <p:nvPr/>
        </p:nvSpPr>
        <p:spPr bwMode="auto">
          <a:xfrm>
            <a:off x="2062758" y="1740510"/>
            <a:ext cx="8970578" cy="7608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1800">
                <a:solidFill>
                  <a:srgbClr val="595959"/>
                </a:solidFill>
                <a:latin typeface="微软雅黑" panose="020B0503020204020204" pitchFamily="34" charset="-122"/>
                <a:ea typeface="微软雅黑" panose="020B0503020204020204" pitchFamily="34" charset="-122"/>
                <a:sym typeface="+mn-ea"/>
              </a:rPr>
              <a:t>dialect+driver://username:password@host:port/database</a:t>
            </a:r>
          </a:p>
        </p:txBody>
      </p:sp>
      <p:sp>
        <p:nvSpPr>
          <p:cNvPr id="11" name="剪去单角的矩形 10"/>
          <p:cNvSpPr/>
          <p:nvPr/>
        </p:nvSpPr>
        <p:spPr>
          <a:xfrm flipH="1">
            <a:off x="1143691" y="1740510"/>
            <a:ext cx="808346" cy="760812"/>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43691" y="2721203"/>
            <a:ext cx="10512780" cy="3363741"/>
          </a:xfrm>
          <a:prstGeom prst="rect">
            <a:avLst/>
          </a:prstGeom>
        </p:spPr>
        <p:txBody>
          <a:bodyPr wrap="square">
            <a:spAutoFit/>
          </a:bodyPr>
          <a:lstStyle/>
          <a:p>
            <a:pPr marL="342900" lvl="1" indent="-342900">
              <a:lnSpc>
                <a:spcPct val="150000"/>
              </a:lnSpc>
              <a:buClr>
                <a:schemeClr val="tx1"/>
              </a:buClr>
              <a:buFont typeface="Wingdings" panose="05000000000000000000" pitchFamily="2" charset="2"/>
              <a:buChar char="Ø"/>
            </a:pP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dialect+driver</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：表示数据库类型和驱动程序。数据库类型的取值可以为</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postgresql</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PostgreSQL </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数据库）、</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MySQL</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数据库）、</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oracle</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Oracle</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数据库）、</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sqlite</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SQLite</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数据库）等。如果未指定驱动程序，则说明选择默认的驱动程序，这时可以省略加号。</a:t>
            </a:r>
          </a:p>
          <a:p>
            <a:pPr marL="342900" lvl="1" indent="-342900">
              <a:lnSpc>
                <a:spcPct val="150000"/>
              </a:lnSpc>
              <a:buClr>
                <a:schemeClr val="tx1"/>
              </a:buClr>
              <a:buFont typeface="Wingdings" panose="05000000000000000000" pitchFamily="2" charset="2"/>
              <a:buChar char="Ø"/>
            </a:pP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username</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：表示数据库的用户名。</a:t>
            </a:r>
          </a:p>
          <a:p>
            <a:pPr marL="342900" lvl="1" indent="-342900">
              <a:lnSpc>
                <a:spcPct val="150000"/>
              </a:lnSpc>
              <a:buClr>
                <a:schemeClr val="tx1"/>
              </a:buClr>
              <a:buFont typeface="Wingdings" panose="05000000000000000000" pitchFamily="2" charset="2"/>
              <a:buChar char="Ø"/>
            </a:pP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password</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：表示数据库的密码。</a:t>
            </a:r>
          </a:p>
          <a:p>
            <a:pPr marL="342900" lvl="1" indent="-342900">
              <a:lnSpc>
                <a:spcPct val="150000"/>
              </a:lnSpc>
              <a:buClr>
                <a:schemeClr val="tx1"/>
              </a:buClr>
              <a:buFont typeface="Wingdings" panose="05000000000000000000" pitchFamily="2" charset="2"/>
              <a:buChar char="Ø"/>
            </a:pP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host</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：表示主机地址。</a:t>
            </a:r>
          </a:p>
          <a:p>
            <a:pPr marL="342900" lvl="1" indent="-342900">
              <a:lnSpc>
                <a:spcPct val="150000"/>
              </a:lnSpc>
              <a:buClr>
                <a:schemeClr val="tx1"/>
              </a:buClr>
              <a:buFont typeface="Wingdings" panose="05000000000000000000" pitchFamily="2" charset="2"/>
              <a:buChar char="Ø"/>
            </a:pP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port</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：表示端口号。</a:t>
            </a:r>
          </a:p>
          <a:p>
            <a:pPr marL="342900" lvl="1" indent="-342900">
              <a:lnSpc>
                <a:spcPct val="150000"/>
              </a:lnSpc>
              <a:buClr>
                <a:schemeClr val="tx1"/>
              </a:buClr>
              <a:buFont typeface="Wingdings" panose="05000000000000000000" pitchFamily="2" charset="2"/>
              <a:buChar char="Ø"/>
            </a:pP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database</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：表示连接的数据库名。</a:t>
            </a:r>
          </a:p>
        </p:txBody>
      </p:sp>
      <p:sp>
        <p:nvSpPr>
          <p:cNvPr id="13" name="文本框 12"/>
          <p:cNvSpPr txBox="1"/>
          <p:nvPr/>
        </p:nvSpPr>
        <p:spPr>
          <a:xfrm>
            <a:off x="1199050" y="1763094"/>
            <a:ext cx="697627" cy="707886"/>
          </a:xfrm>
          <a:prstGeom prst="rect">
            <a:avLst/>
          </a:prstGeom>
          <a:noFill/>
        </p:spPr>
        <p:txBody>
          <a:bodyPr wrap="none" rtlCol="0">
            <a:spAutoFit/>
          </a:bodyPr>
          <a:lstStyle/>
          <a:p>
            <a:pPr algn="ctr"/>
            <a:r>
              <a:rPr lang="zh-CN" altLang="en-US" sz="2000" b="1">
                <a:solidFill>
                  <a:schemeClr val="bg1"/>
                </a:solidFill>
                <a:latin typeface="微软雅黑" panose="020B0503020204020204" pitchFamily="34" charset="-122"/>
                <a:ea typeface="微软雅黑" panose="020B0503020204020204" pitchFamily="34" charset="-122"/>
              </a:rPr>
              <a:t>典型</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4" name="Freeform 16"/>
          <p:cNvSpPr/>
          <p:nvPr/>
        </p:nvSpPr>
        <p:spPr bwMode="auto">
          <a:xfrm>
            <a:off x="1952036" y="1763093"/>
            <a:ext cx="110722" cy="7382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spTree>
    <p:extLst>
      <p:ext uri="{BB962C8B-B14F-4D97-AF65-F5344CB8AC3E}">
        <p14:creationId xmlns:p14="http://schemas.microsoft.com/office/powerpoint/2010/main" val="270048984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9460" y="2333164"/>
            <a:ext cx="10151132" cy="243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a:solidFill>
                  <a:srgbClr val="595959"/>
                </a:solidFill>
                <a:latin typeface="微软雅黑" panose="020B0503020204020204" pitchFamily="34" charset="-122"/>
                <a:ea typeface="微软雅黑" panose="020B0503020204020204" pitchFamily="34" charset="-122"/>
              </a:rPr>
              <a:t>在开发</a:t>
            </a:r>
            <a:r>
              <a:rPr lang="en-US" altLang="zh-CN" sz="2000">
                <a:solidFill>
                  <a:srgbClr val="595959"/>
                </a:solidFill>
                <a:latin typeface="微软雅黑" panose="020B0503020204020204" pitchFamily="34" charset="-122"/>
                <a:ea typeface="微软雅黑" panose="020B0503020204020204" pitchFamily="34" charset="-122"/>
              </a:rPr>
              <a:t>Web</a:t>
            </a:r>
            <a:r>
              <a:rPr lang="zh-CN" altLang="en-US" sz="2000">
                <a:solidFill>
                  <a:srgbClr val="595959"/>
                </a:solidFill>
                <a:latin typeface="微软雅黑" panose="020B0503020204020204" pitchFamily="34" charset="-122"/>
                <a:ea typeface="微软雅黑" panose="020B0503020204020204" pitchFamily="34" charset="-122"/>
              </a:rPr>
              <a:t>程序时，绝大多数的网页中动态加载的数据通常会存储在数据库中，这样做的目的是将</a:t>
            </a:r>
            <a:r>
              <a:rPr lang="zh-CN" altLang="en-US" sz="2000">
                <a:solidFill>
                  <a:srgbClr val="0075CC"/>
                </a:solidFill>
                <a:latin typeface="微软雅黑" panose="020B0503020204020204" pitchFamily="34" charset="-122"/>
                <a:ea typeface="微软雅黑" panose="020B0503020204020204" pitchFamily="34" charset="-122"/>
              </a:rPr>
              <a:t>页面层面</a:t>
            </a:r>
            <a:r>
              <a:rPr lang="zh-CN" altLang="en-US" sz="2000">
                <a:solidFill>
                  <a:srgbClr val="595959"/>
                </a:solidFill>
                <a:latin typeface="微软雅黑" panose="020B0503020204020204" pitchFamily="34" charset="-122"/>
                <a:ea typeface="微软雅黑" panose="020B0503020204020204" pitchFamily="34" charset="-122"/>
              </a:rPr>
              <a:t>和</a:t>
            </a:r>
            <a:r>
              <a:rPr lang="zh-CN" altLang="en-US" sz="2000">
                <a:solidFill>
                  <a:srgbClr val="0075CC"/>
                </a:solidFill>
                <a:latin typeface="微软雅黑" panose="020B0503020204020204" pitchFamily="34" charset="-122"/>
                <a:ea typeface="微软雅黑" panose="020B0503020204020204" pitchFamily="34" charset="-122"/>
              </a:rPr>
              <a:t>数据层面</a:t>
            </a:r>
            <a:r>
              <a:rPr lang="zh-CN" altLang="en-US" sz="2000">
                <a:solidFill>
                  <a:srgbClr val="595959"/>
                </a:solidFill>
                <a:latin typeface="微软雅黑" panose="020B0503020204020204" pitchFamily="34" charset="-122"/>
                <a:ea typeface="微软雅黑" panose="020B0503020204020204" pitchFamily="34" charset="-122"/>
              </a:rPr>
              <a:t>的</a:t>
            </a:r>
            <a:r>
              <a:rPr lang="zh-CN" altLang="en-US" sz="2000">
                <a:solidFill>
                  <a:srgbClr val="0075CC"/>
                </a:solidFill>
                <a:latin typeface="微软雅黑" panose="020B0503020204020204" pitchFamily="34" charset="-122"/>
                <a:ea typeface="微软雅黑" panose="020B0503020204020204" pitchFamily="34" charset="-122"/>
              </a:rPr>
              <a:t>逻辑进行分离</a:t>
            </a:r>
            <a:r>
              <a:rPr lang="zh-CN" altLang="en-US" sz="2000">
                <a:solidFill>
                  <a:srgbClr val="595959"/>
                </a:solidFill>
                <a:latin typeface="微软雅黑" panose="020B0503020204020204" pitchFamily="34" charset="-122"/>
                <a:ea typeface="微软雅黑" panose="020B0503020204020204" pitchFamily="34" charset="-122"/>
              </a:rPr>
              <a:t>，也就是说涉及页面展示的逻辑交由模板文件处理，涉及数据层面的逻辑交由数据库处理。</a:t>
            </a:r>
            <a:r>
              <a:rPr lang="en-US" altLang="zh-CN" sz="2000">
                <a:solidFill>
                  <a:srgbClr val="595959"/>
                </a:solidFill>
                <a:latin typeface="微软雅黑" panose="020B0503020204020204" pitchFamily="34" charset="-122"/>
                <a:ea typeface="微软雅黑" panose="020B0503020204020204" pitchFamily="34" charset="-122"/>
              </a:rPr>
              <a:t>Flask</a:t>
            </a:r>
            <a:r>
              <a:rPr lang="zh-CN" altLang="en-US" sz="2000">
                <a:solidFill>
                  <a:srgbClr val="595959"/>
                </a:solidFill>
                <a:latin typeface="微软雅黑" panose="020B0503020204020204" pitchFamily="34" charset="-122"/>
                <a:ea typeface="微软雅黑" panose="020B0503020204020204" pitchFamily="34" charset="-122"/>
              </a:rPr>
              <a:t>中提供了一个扩展包</a:t>
            </a:r>
            <a:r>
              <a:rPr lang="en-US" altLang="zh-CN" sz="2000">
                <a:solidFill>
                  <a:srgbClr val="0075CC"/>
                </a:solidFill>
                <a:latin typeface="微软雅黑" panose="020B0503020204020204" pitchFamily="34" charset="-122"/>
                <a:ea typeface="微软雅黑" panose="020B0503020204020204" pitchFamily="34" charset="-122"/>
              </a:rPr>
              <a:t>Flask-SQLAlchemy</a:t>
            </a:r>
            <a:r>
              <a:rPr lang="zh-CN" altLang="en-US" sz="2000">
                <a:solidFill>
                  <a:srgbClr val="595959"/>
                </a:solidFill>
                <a:latin typeface="微软雅黑" panose="020B0503020204020204" pitchFamily="34" charset="-122"/>
                <a:ea typeface="微软雅黑" panose="020B0503020204020204" pitchFamily="34" charset="-122"/>
              </a:rPr>
              <a:t>，使用该扩展包可以轻松地</a:t>
            </a:r>
            <a:r>
              <a:rPr lang="zh-CN" altLang="en-US" sz="2000">
                <a:solidFill>
                  <a:srgbClr val="0075CC"/>
                </a:solidFill>
                <a:latin typeface="微软雅黑" panose="020B0503020204020204" pitchFamily="34" charset="-122"/>
                <a:ea typeface="微软雅黑" panose="020B0503020204020204" pitchFamily="34" charset="-122"/>
              </a:rPr>
              <a:t>对数据库</a:t>
            </a:r>
            <a:r>
              <a:rPr lang="zh-CN" altLang="en-US" sz="2000">
                <a:solidFill>
                  <a:srgbClr val="595959"/>
                </a:solidFill>
                <a:latin typeface="微软雅黑" panose="020B0503020204020204" pitchFamily="34" charset="-122"/>
                <a:ea typeface="微软雅黑" panose="020B0503020204020204" pitchFamily="34" charset="-122"/>
              </a:rPr>
              <a:t>进行操作。本章先为大家</a:t>
            </a:r>
            <a:r>
              <a:rPr lang="zh-CN" altLang="en-US" sz="2000">
                <a:solidFill>
                  <a:srgbClr val="0075CC"/>
                </a:solidFill>
                <a:latin typeface="微软雅黑" panose="020B0503020204020204" pitchFamily="34" charset="-122"/>
                <a:ea typeface="微软雅黑" panose="020B0503020204020204" pitchFamily="34" charset="-122"/>
              </a:rPr>
              <a:t>介绍数据库</a:t>
            </a:r>
            <a:r>
              <a:rPr lang="zh-CN" altLang="en-US" sz="2000">
                <a:solidFill>
                  <a:srgbClr val="595959"/>
                </a:solidFill>
                <a:latin typeface="微软雅黑" panose="020B0503020204020204" pitchFamily="34" charset="-122"/>
                <a:ea typeface="微软雅黑" panose="020B0503020204020204" pitchFamily="34" charset="-122"/>
              </a:rPr>
              <a:t>，再针对扩展包</a:t>
            </a:r>
            <a:r>
              <a:rPr lang="en-US" altLang="zh-CN" sz="2000">
                <a:solidFill>
                  <a:srgbClr val="595959"/>
                </a:solidFill>
                <a:latin typeface="微软雅黑" panose="020B0503020204020204" pitchFamily="34" charset="-122"/>
                <a:ea typeface="微软雅黑" panose="020B0503020204020204" pitchFamily="34" charset="-122"/>
              </a:rPr>
              <a:t>Flask-SQLAlchemy</a:t>
            </a:r>
            <a:r>
              <a:rPr lang="zh-CN" altLang="en-US" sz="2000">
                <a:solidFill>
                  <a:srgbClr val="595959"/>
                </a:solidFill>
                <a:latin typeface="微软雅黑" panose="020B0503020204020204" pitchFamily="34" charset="-122"/>
                <a:ea typeface="微软雅黑" panose="020B0503020204020204" pitchFamily="34" charset="-122"/>
              </a:rPr>
              <a:t>的相关内容进行介绍。</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连接数据库</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矩形 3"/>
          <p:cNvSpPr/>
          <p:nvPr/>
        </p:nvSpPr>
        <p:spPr>
          <a:xfrm>
            <a:off x="1025134" y="1448241"/>
            <a:ext cx="2189752" cy="553998"/>
          </a:xfrm>
          <a:prstGeom prst="rect">
            <a:avLst/>
          </a:prstGeom>
        </p:spPr>
        <p:txBody>
          <a:bodyPr wrap="square">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常见</a:t>
            </a:r>
            <a:r>
              <a:rPr lang="zh-CN" altLang="en-US" sz="2000">
                <a:solidFill>
                  <a:srgbClr val="0075CC"/>
                </a:solidFill>
                <a:latin typeface="微软雅黑" panose="020B0503020204020204" pitchFamily="34" charset="-122"/>
                <a:ea typeface="微软雅黑" panose="020B0503020204020204" pitchFamily="34" charset="-122"/>
              </a:rPr>
              <a:t>数据库的</a:t>
            </a:r>
            <a:r>
              <a:rPr lang="en-US" altLang="zh-CN" sz="2000">
                <a:solidFill>
                  <a:srgbClr val="0075CC"/>
                </a:solidFill>
                <a:latin typeface="微软雅黑" panose="020B0503020204020204" pitchFamily="34" charset="-122"/>
                <a:ea typeface="微软雅黑" panose="020B0503020204020204" pitchFamily="34" charset="-122"/>
              </a:rPr>
              <a:t>URI</a:t>
            </a:r>
            <a:r>
              <a:rPr lang="zh-CN" altLang="en-US" sz="2000">
                <a:solidFill>
                  <a:srgbClr val="595959"/>
                </a:solidFill>
                <a:latin typeface="微软雅黑" panose="020B0503020204020204" pitchFamily="34" charset="-122"/>
                <a:ea typeface="微软雅黑" panose="020B0503020204020204" pitchFamily="34" charset="-122"/>
              </a:rPr>
              <a:t>。</a:t>
            </a:r>
          </a:p>
        </p:txBody>
      </p:sp>
      <p:graphicFrame>
        <p:nvGraphicFramePr>
          <p:cNvPr id="5" name="表格 4"/>
          <p:cNvGraphicFramePr>
            <a:graphicFrameLocks noGrp="1"/>
          </p:cNvGraphicFramePr>
          <p:nvPr>
            <p:extLst>
              <p:ext uri="{D42A27DB-BD31-4B8C-83A1-F6EECF244321}">
                <p14:modId xmlns:p14="http://schemas.microsoft.com/office/powerpoint/2010/main" val="3459753330"/>
              </p:ext>
            </p:extLst>
          </p:nvPr>
        </p:nvGraphicFramePr>
        <p:xfrm>
          <a:off x="1774726" y="2575362"/>
          <a:ext cx="8388933" cy="2895600"/>
        </p:xfrm>
        <a:graphic>
          <a:graphicData uri="http://schemas.openxmlformats.org/drawingml/2006/table">
            <a:tbl>
              <a:tblPr/>
              <a:tblGrid>
                <a:gridCol w="2521365">
                  <a:extLst>
                    <a:ext uri="{9D8B030D-6E8A-4147-A177-3AD203B41FA5}">
                      <a16:colId xmlns:a16="http://schemas.microsoft.com/office/drawing/2014/main" val="3778545926"/>
                    </a:ext>
                  </a:extLst>
                </a:gridCol>
                <a:gridCol w="5867568">
                  <a:extLst>
                    <a:ext uri="{9D8B030D-6E8A-4147-A177-3AD203B41FA5}">
                      <a16:colId xmlns:a16="http://schemas.microsoft.com/office/drawing/2014/main" val="2034797012"/>
                    </a:ext>
                  </a:extLst>
                </a:gridCol>
              </a:tblGrid>
              <a:tr h="482600">
                <a:tc>
                  <a:txBody>
                    <a:bodyPr/>
                    <a:lstStyle/>
                    <a:p>
                      <a:pPr marL="0" algn="ctr" defTabSz="1219200" rtl="0" eaLnBrk="1" fontAlgn="ctr" latinLnBrk="0" hangingPunct="1"/>
                      <a:r>
                        <a:rPr lang="zh-CN" altLang="en-US" sz="1800" b="1" kern="1200">
                          <a:solidFill>
                            <a:srgbClr val="595959"/>
                          </a:solidFill>
                          <a:effectLst/>
                          <a:latin typeface="微软雅黑" panose="020B0503020204020204" pitchFamily="34" charset="-122"/>
                          <a:ea typeface="微软雅黑" panose="020B0503020204020204" pitchFamily="34" charset="-122"/>
                          <a:cs typeface="+mn-cs"/>
                        </a:rPr>
                        <a:t>数据库</a:t>
                      </a: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ctr" defTabSz="1219200" rtl="0" eaLnBrk="1" fontAlgn="ctr" latinLnBrk="0" hangingPunct="1"/>
                      <a:r>
                        <a:rPr lang="en-US" altLang="zh-CN" sz="1800" b="1" kern="1200">
                          <a:solidFill>
                            <a:srgbClr val="595959"/>
                          </a:solidFill>
                          <a:effectLst/>
                          <a:latin typeface="微软雅黑" panose="020B0503020204020204" pitchFamily="34" charset="-122"/>
                          <a:ea typeface="微软雅黑" panose="020B0503020204020204" pitchFamily="34" charset="-122"/>
                          <a:cs typeface="+mn-cs"/>
                        </a:rPr>
                        <a:t>URL</a:t>
                      </a:r>
                      <a:endParaRPr lang="zh-CN" altLang="en-US" sz="1800" b="1" kern="12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710093537"/>
                  </a:ext>
                </a:extLst>
              </a:tr>
              <a:tr h="482600">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PostgreSQL </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postgresql://root:123@localhost/flask_data</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909484653"/>
                  </a:ext>
                </a:extLst>
              </a:tr>
              <a:tr h="482600">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MySQL</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mysql://root:123@localhost/flask_data</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061090594"/>
                  </a:ext>
                </a:extLst>
              </a:tr>
              <a:tr h="482600">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Oracle</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oracle://root:123@127.0.0.1:1521/flask_data</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184536881"/>
                  </a:ext>
                </a:extLst>
              </a:tr>
              <a:tr h="482600">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SQLite</a:t>
                      </a: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平台）</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sqlite:///C:\\absolute\\path\\to\\foo.db</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667144048"/>
                  </a:ext>
                </a:extLst>
              </a:tr>
              <a:tr h="482600">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SQLite</a:t>
                      </a: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Unix/Mac</a:t>
                      </a: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平台）</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sqlite:////absolute/path/to/foo.db</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852329936"/>
                  </a:ext>
                </a:extLst>
              </a:tr>
            </a:tbl>
          </a:graphicData>
        </a:graphic>
      </p:graphicFrame>
    </p:spTree>
    <p:extLst>
      <p:ext uri="{BB962C8B-B14F-4D97-AF65-F5344CB8AC3E}">
        <p14:creationId xmlns:p14="http://schemas.microsoft.com/office/powerpoint/2010/main" val="44062816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连接数据库</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矩形 8"/>
          <p:cNvSpPr/>
          <p:nvPr/>
        </p:nvSpPr>
        <p:spPr bwMode="auto">
          <a:xfrm>
            <a:off x="1126654" y="2421682"/>
            <a:ext cx="10225136" cy="27363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from flask import Flask</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from flask_sqlalchemy import SQLAlchemy</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 = Flask(__name__)</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a:t>
            </a:r>
            <a:r>
              <a:rPr lang="zh-CN" altLang="en-US" sz="1600">
                <a:solidFill>
                  <a:srgbClr val="595959"/>
                </a:solidFill>
                <a:latin typeface="微软雅黑" panose="020B0503020204020204" pitchFamily="34" charset="-122"/>
                <a:ea typeface="微软雅黑" panose="020B0503020204020204" pitchFamily="34" charset="-122"/>
                <a:sym typeface="+mn-ea"/>
              </a:rPr>
              <a:t>通过</a:t>
            </a:r>
            <a:r>
              <a:rPr lang="en-US" altLang="zh-CN" sz="1600">
                <a:solidFill>
                  <a:srgbClr val="595959"/>
                </a:solidFill>
                <a:latin typeface="微软雅黑" panose="020B0503020204020204" pitchFamily="34" charset="-122"/>
                <a:ea typeface="微软雅黑" panose="020B0503020204020204" pitchFamily="34" charset="-122"/>
                <a:sym typeface="+mn-ea"/>
              </a:rPr>
              <a:t>URI</a:t>
            </a:r>
            <a:r>
              <a:rPr lang="zh-CN" altLang="en-US" sz="1600">
                <a:solidFill>
                  <a:srgbClr val="595959"/>
                </a:solidFill>
                <a:latin typeface="微软雅黑" panose="020B0503020204020204" pitchFamily="34" charset="-122"/>
                <a:ea typeface="微软雅黑" panose="020B0503020204020204" pitchFamily="34" charset="-122"/>
                <a:sym typeface="+mn-ea"/>
              </a:rPr>
              <a:t>连接数据库</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app.config['SQLALCHEMY_DATABASE_URI']='</a:t>
            </a:r>
            <a:r>
              <a:rPr lang="en-US" altLang="zh-CN" sz="1600">
                <a:solidFill>
                  <a:srgbClr val="0075CC"/>
                </a:solidFill>
                <a:latin typeface="微软雅黑" panose="020B0503020204020204" pitchFamily="34" charset="-122"/>
                <a:ea typeface="微软雅黑" panose="020B0503020204020204" pitchFamily="34" charset="-122"/>
                <a:sym typeface="+mn-ea"/>
              </a:rPr>
              <a:t>mysql+pymysql://root:1234567@localhost/flask_data</a:t>
            </a:r>
            <a:r>
              <a:rPr lang="en-US" altLang="zh-CN" sz="1600">
                <a:solidFill>
                  <a:srgbClr val="595959"/>
                </a:solidFill>
                <a:latin typeface="微软雅黑" panose="020B0503020204020204" pitchFamily="34" charset="-122"/>
                <a:ea typeface="微软雅黑" panose="020B0503020204020204" pitchFamily="34" charset="-122"/>
                <a:sym typeface="+mn-ea"/>
              </a:rPr>
              <a: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db = SQLAlchemy(app)</a:t>
            </a:r>
          </a:p>
        </p:txBody>
      </p:sp>
      <p:sp>
        <p:nvSpPr>
          <p:cNvPr id="4" name="矩形 3"/>
          <p:cNvSpPr/>
          <p:nvPr/>
        </p:nvSpPr>
        <p:spPr>
          <a:xfrm>
            <a:off x="1025134" y="1448241"/>
            <a:ext cx="9462560" cy="923330"/>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通过一个示例演示如何在</a:t>
            </a:r>
            <a:r>
              <a:rPr lang="en-US" altLang="zh-CN" sz="1800">
                <a:solidFill>
                  <a:srgbClr val="595959"/>
                </a:solidFill>
                <a:latin typeface="微软雅黑" panose="020B0503020204020204" pitchFamily="34" charset="-122"/>
                <a:ea typeface="微软雅黑" panose="020B0503020204020204" pitchFamily="34" charset="-122"/>
              </a:rPr>
              <a:t>Flask</a:t>
            </a:r>
            <a:r>
              <a:rPr lang="zh-CN" altLang="en-US" sz="1800">
                <a:solidFill>
                  <a:srgbClr val="595959"/>
                </a:solidFill>
                <a:latin typeface="微软雅黑" panose="020B0503020204020204" pitchFamily="34" charset="-122"/>
                <a:ea typeface="微软雅黑" panose="020B0503020204020204" pitchFamily="34" charset="-122"/>
              </a:rPr>
              <a:t>程序中连接</a:t>
            </a:r>
            <a:r>
              <a:rPr lang="en-US" altLang="zh-CN" sz="1800">
                <a:solidFill>
                  <a:srgbClr val="595959"/>
                </a:solidFill>
                <a:latin typeface="微软雅黑" panose="020B0503020204020204" pitchFamily="34" charset="-122"/>
                <a:ea typeface="微软雅黑" panose="020B0503020204020204" pitchFamily="34" charset="-122"/>
              </a:rPr>
              <a:t>MySQL</a:t>
            </a:r>
            <a:r>
              <a:rPr lang="zh-CN" altLang="en-US" sz="1800">
                <a:solidFill>
                  <a:srgbClr val="595959"/>
                </a:solidFill>
                <a:latin typeface="微软雅黑" panose="020B0503020204020204" pitchFamily="34" charset="-122"/>
                <a:ea typeface="微软雅黑" panose="020B0503020204020204" pitchFamily="34" charset="-122"/>
              </a:rPr>
              <a:t>数据库。创建一个名称为</a:t>
            </a:r>
            <a:r>
              <a:rPr lang="en-US" altLang="zh-CN" sz="1800">
                <a:solidFill>
                  <a:srgbClr val="595959"/>
                </a:solidFill>
                <a:latin typeface="微软雅黑" panose="020B0503020204020204" pitchFamily="34" charset="-122"/>
                <a:ea typeface="微软雅黑" panose="020B0503020204020204" pitchFamily="34" charset="-122"/>
              </a:rPr>
              <a:t>Chapter05</a:t>
            </a:r>
            <a:r>
              <a:rPr lang="zh-CN" altLang="en-US" sz="1800">
                <a:solidFill>
                  <a:srgbClr val="595959"/>
                </a:solidFill>
                <a:latin typeface="微软雅黑" panose="020B0503020204020204" pitchFamily="34" charset="-122"/>
                <a:ea typeface="微软雅黑" panose="020B0503020204020204" pitchFamily="34" charset="-122"/>
              </a:rPr>
              <a:t>的项目，在该项目中新建</a:t>
            </a:r>
            <a:r>
              <a:rPr lang="en-US" altLang="zh-CN" sz="1800">
                <a:solidFill>
                  <a:srgbClr val="595959"/>
                </a:solidFill>
                <a:latin typeface="微软雅黑" panose="020B0503020204020204" pitchFamily="34" charset="-122"/>
                <a:ea typeface="微软雅黑" panose="020B0503020204020204" pitchFamily="34" charset="-122"/>
              </a:rPr>
              <a:t>app.py</a:t>
            </a:r>
            <a:r>
              <a:rPr lang="zh-CN" altLang="en-US" sz="1800">
                <a:solidFill>
                  <a:srgbClr val="595959"/>
                </a:solidFill>
                <a:latin typeface="微软雅黑" panose="020B0503020204020204" pitchFamily="34" charset="-122"/>
                <a:ea typeface="微软雅黑" panose="020B0503020204020204" pitchFamily="34" charset="-122"/>
              </a:rPr>
              <a:t>文件，并在</a:t>
            </a:r>
            <a:r>
              <a:rPr lang="en-US" altLang="zh-CN" sz="1800">
                <a:solidFill>
                  <a:srgbClr val="595959"/>
                </a:solidFill>
                <a:latin typeface="微软雅黑" panose="020B0503020204020204" pitchFamily="34" charset="-122"/>
                <a:ea typeface="微软雅黑" panose="020B0503020204020204" pitchFamily="34" charset="-122"/>
              </a:rPr>
              <a:t>app.py</a:t>
            </a:r>
            <a:r>
              <a:rPr lang="zh-CN" altLang="en-US" sz="1800">
                <a:solidFill>
                  <a:srgbClr val="595959"/>
                </a:solidFill>
                <a:latin typeface="微软雅黑" panose="020B0503020204020204" pitchFamily="34" charset="-122"/>
                <a:ea typeface="微软雅黑" panose="020B0503020204020204" pitchFamily="34" charset="-122"/>
              </a:rPr>
              <a:t>文件中编写</a:t>
            </a:r>
            <a:r>
              <a:rPr lang="zh-CN" altLang="en-US" sz="1800">
                <a:solidFill>
                  <a:srgbClr val="0075CC"/>
                </a:solidFill>
                <a:latin typeface="微软雅黑" panose="020B0503020204020204" pitchFamily="34" charset="-122"/>
                <a:ea typeface="微软雅黑" panose="020B0503020204020204" pitchFamily="34" charset="-122"/>
              </a:rPr>
              <a:t>连接</a:t>
            </a:r>
            <a:r>
              <a:rPr lang="en-US" altLang="zh-CN" sz="1800">
                <a:solidFill>
                  <a:srgbClr val="0075CC"/>
                </a:solidFill>
                <a:latin typeface="微软雅黑" panose="020B0503020204020204" pitchFamily="34" charset="-122"/>
                <a:ea typeface="微软雅黑" panose="020B0503020204020204" pitchFamily="34" charset="-122"/>
              </a:rPr>
              <a:t>MySQL</a:t>
            </a:r>
            <a:r>
              <a:rPr lang="zh-CN" altLang="en-US" sz="1800">
                <a:solidFill>
                  <a:srgbClr val="0075CC"/>
                </a:solidFill>
                <a:latin typeface="微软雅黑" panose="020B0503020204020204" pitchFamily="34" charset="-122"/>
                <a:ea typeface="微软雅黑" panose="020B0503020204020204" pitchFamily="34" charset="-122"/>
              </a:rPr>
              <a:t>数据库</a:t>
            </a:r>
            <a:r>
              <a:rPr lang="zh-CN" altLang="en-US" sz="1800">
                <a:solidFill>
                  <a:srgbClr val="595959"/>
                </a:solidFill>
                <a:latin typeface="微软雅黑" panose="020B0503020204020204" pitchFamily="34" charset="-122"/>
                <a:ea typeface="微软雅黑" panose="020B0503020204020204" pitchFamily="34" charset="-122"/>
              </a:rPr>
              <a:t>的代码。</a:t>
            </a:r>
          </a:p>
        </p:txBody>
      </p:sp>
    </p:spTree>
    <p:extLst>
      <p:ext uri="{BB962C8B-B14F-4D97-AF65-F5344CB8AC3E}">
        <p14:creationId xmlns:p14="http://schemas.microsoft.com/office/powerpoint/2010/main" val="89152418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连接数据库</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矩形 8"/>
          <p:cNvSpPr/>
          <p:nvPr/>
        </p:nvSpPr>
        <p:spPr bwMode="auto">
          <a:xfrm>
            <a:off x="1025134" y="2814821"/>
            <a:ext cx="9462560" cy="10081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a:t>
            </a:r>
            <a:r>
              <a:rPr lang="zh-CN" altLang="en-US" sz="1600">
                <a:solidFill>
                  <a:srgbClr val="595959"/>
                </a:solidFill>
                <a:latin typeface="微软雅黑" panose="020B0503020204020204" pitchFamily="34" charset="-122"/>
                <a:ea typeface="微软雅黑" panose="020B0503020204020204" pitchFamily="34" charset="-122"/>
                <a:sym typeface="+mn-ea"/>
              </a:rPr>
              <a:t>动态追踪数据库的修改，不建议开启</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app.config['SQLALCHEMY_TRACK_MODIFICATIONS'] = False</a:t>
            </a:r>
          </a:p>
        </p:txBody>
      </p:sp>
      <p:sp>
        <p:nvSpPr>
          <p:cNvPr id="4" name="矩形 3"/>
          <p:cNvSpPr/>
          <p:nvPr/>
        </p:nvSpPr>
        <p:spPr>
          <a:xfrm>
            <a:off x="1025134" y="1892574"/>
            <a:ext cx="9462560" cy="923330"/>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在</a:t>
            </a:r>
            <a:r>
              <a:rPr lang="en-US" altLang="zh-CN" sz="1800">
                <a:solidFill>
                  <a:srgbClr val="595959"/>
                </a:solidFill>
                <a:latin typeface="微软雅黑" panose="020B0503020204020204" pitchFamily="34" charset="-122"/>
                <a:ea typeface="微软雅黑" panose="020B0503020204020204" pitchFamily="34" charset="-122"/>
              </a:rPr>
              <a:t>app.py</a:t>
            </a:r>
            <a:r>
              <a:rPr lang="zh-CN" altLang="en-US" sz="1800">
                <a:solidFill>
                  <a:srgbClr val="595959"/>
                </a:solidFill>
                <a:latin typeface="微软雅黑" panose="020B0503020204020204" pitchFamily="34" charset="-122"/>
                <a:ea typeface="微软雅黑" panose="020B0503020204020204" pitchFamily="34" charset="-122"/>
              </a:rPr>
              <a:t>文件中添加设置</a:t>
            </a:r>
            <a:r>
              <a:rPr lang="en-US" altLang="zh-CN" sz="1800">
                <a:solidFill>
                  <a:srgbClr val="0075CC"/>
                </a:solidFill>
                <a:latin typeface="微软雅黑" panose="020B0503020204020204" pitchFamily="34" charset="-122"/>
                <a:ea typeface="微软雅黑" panose="020B0503020204020204" pitchFamily="34" charset="-122"/>
              </a:rPr>
              <a:t>SQLALCHEMY_TRACK_MODIFICATIONS</a:t>
            </a:r>
            <a:r>
              <a:rPr lang="zh-CN" altLang="en-US" sz="1800">
                <a:solidFill>
                  <a:srgbClr val="595959"/>
                </a:solidFill>
                <a:latin typeface="微软雅黑" panose="020B0503020204020204" pitchFamily="34" charset="-122"/>
                <a:ea typeface="微软雅黑" panose="020B0503020204020204" pitchFamily="34" charset="-122"/>
              </a:rPr>
              <a:t>配置项的代码，具体代码如下所示。</a:t>
            </a:r>
          </a:p>
        </p:txBody>
      </p:sp>
      <p:sp>
        <p:nvSpPr>
          <p:cNvPr id="3" name="矩形 2"/>
          <p:cNvSpPr/>
          <p:nvPr/>
        </p:nvSpPr>
        <p:spPr>
          <a:xfrm>
            <a:off x="1025134" y="4110965"/>
            <a:ext cx="9462560" cy="923330"/>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由于数据库</a:t>
            </a:r>
            <a:r>
              <a:rPr lang="en-US" altLang="zh-CN" sz="1800">
                <a:solidFill>
                  <a:srgbClr val="595959"/>
                </a:solidFill>
                <a:latin typeface="微软雅黑" panose="020B0503020204020204" pitchFamily="34" charset="-122"/>
                <a:ea typeface="微软雅黑" panose="020B0503020204020204" pitchFamily="34" charset="-122"/>
              </a:rPr>
              <a:t>flask_data</a:t>
            </a:r>
            <a:r>
              <a:rPr lang="zh-CN" altLang="en-US" sz="1800">
                <a:solidFill>
                  <a:srgbClr val="595959"/>
                </a:solidFill>
                <a:latin typeface="微软雅黑" panose="020B0503020204020204" pitchFamily="34" charset="-122"/>
                <a:ea typeface="微软雅黑" panose="020B0503020204020204" pitchFamily="34" charset="-122"/>
              </a:rPr>
              <a:t>还没有被创建，所以我们需要</a:t>
            </a:r>
            <a:r>
              <a:rPr lang="zh-CN" altLang="en-US" sz="1800">
                <a:solidFill>
                  <a:srgbClr val="0075CC"/>
                </a:solidFill>
                <a:latin typeface="微软雅黑" panose="020B0503020204020204" pitchFamily="34" charset="-122"/>
                <a:ea typeface="微软雅黑" panose="020B0503020204020204" pitchFamily="34" charset="-122"/>
              </a:rPr>
              <a:t>手动创建</a:t>
            </a:r>
            <a:r>
              <a:rPr lang="en-US" altLang="zh-CN" sz="1800">
                <a:solidFill>
                  <a:srgbClr val="595959"/>
                </a:solidFill>
                <a:latin typeface="微软雅黑" panose="020B0503020204020204" pitchFamily="34" charset="-122"/>
                <a:ea typeface="微软雅黑" panose="020B0503020204020204" pitchFamily="34" charset="-122"/>
              </a:rPr>
              <a:t>flask_data</a:t>
            </a:r>
            <a:r>
              <a:rPr lang="zh-CN" altLang="en-US" sz="1800">
                <a:solidFill>
                  <a:srgbClr val="0075CC"/>
                </a:solidFill>
                <a:latin typeface="微软雅黑" panose="020B0503020204020204" pitchFamily="34" charset="-122"/>
                <a:ea typeface="微软雅黑" panose="020B0503020204020204" pitchFamily="34" charset="-122"/>
              </a:rPr>
              <a:t>数据库</a:t>
            </a:r>
            <a:r>
              <a:rPr lang="zh-CN" altLang="en-US" sz="1800">
                <a:solidFill>
                  <a:srgbClr val="595959"/>
                </a:solidFill>
                <a:latin typeface="微软雅黑" panose="020B0503020204020204" pitchFamily="34" charset="-122"/>
                <a:ea typeface="微软雅黑" panose="020B0503020204020204" pitchFamily="34" charset="-122"/>
              </a:rPr>
              <a:t>，既可以通过</a:t>
            </a:r>
            <a:r>
              <a:rPr lang="en-US" altLang="zh-CN" sz="1800">
                <a:solidFill>
                  <a:srgbClr val="595959"/>
                </a:solidFill>
                <a:latin typeface="微软雅黑" panose="020B0503020204020204" pitchFamily="34" charset="-122"/>
                <a:ea typeface="微软雅黑" panose="020B0503020204020204" pitchFamily="34" charset="-122"/>
              </a:rPr>
              <a:t>MySQL</a:t>
            </a:r>
            <a:r>
              <a:rPr lang="zh-CN" altLang="en-US" sz="1800">
                <a:solidFill>
                  <a:srgbClr val="595959"/>
                </a:solidFill>
                <a:latin typeface="微软雅黑" panose="020B0503020204020204" pitchFamily="34" charset="-122"/>
                <a:ea typeface="微软雅黑" panose="020B0503020204020204" pitchFamily="34" charset="-122"/>
              </a:rPr>
              <a:t>命令的方式进行创建，也可以通过</a:t>
            </a:r>
            <a:r>
              <a:rPr lang="en-US" altLang="zh-CN" sz="1800">
                <a:solidFill>
                  <a:srgbClr val="595959"/>
                </a:solidFill>
                <a:latin typeface="微软雅黑" panose="020B0503020204020204" pitchFamily="34" charset="-122"/>
                <a:ea typeface="微软雅黑" panose="020B0503020204020204" pitchFamily="34" charset="-122"/>
              </a:rPr>
              <a:t>Navicat</a:t>
            </a:r>
            <a:r>
              <a:rPr lang="zh-CN" altLang="en-US" sz="1800">
                <a:solidFill>
                  <a:srgbClr val="595959"/>
                </a:solidFill>
                <a:latin typeface="微软雅黑" panose="020B0503020204020204" pitchFamily="34" charset="-122"/>
                <a:ea typeface="微软雅黑" panose="020B0503020204020204" pitchFamily="34" charset="-122"/>
              </a:rPr>
              <a:t>工具的方式进行创建。</a:t>
            </a:r>
          </a:p>
        </p:txBody>
      </p:sp>
    </p:spTree>
    <p:extLst>
      <p:ext uri="{BB962C8B-B14F-4D97-AF65-F5344CB8AC3E}">
        <p14:creationId xmlns:p14="http://schemas.microsoft.com/office/powerpoint/2010/main" val="398964183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连接数据库</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矩形 8"/>
          <p:cNvSpPr/>
          <p:nvPr/>
        </p:nvSpPr>
        <p:spPr bwMode="auto">
          <a:xfrm>
            <a:off x="5807174" y="1773362"/>
            <a:ext cx="4133968" cy="41810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400">
                <a:solidFill>
                  <a:srgbClr val="595959"/>
                </a:solidFill>
                <a:latin typeface="微软雅黑" panose="020B0503020204020204" pitchFamily="34" charset="-122"/>
                <a:ea typeface="微软雅黑" panose="020B0503020204020204" pitchFamily="34" charset="-122"/>
                <a:sym typeface="+mn-ea"/>
              </a:rPr>
              <a:t>mysql&gt; </a:t>
            </a:r>
            <a:r>
              <a:rPr lang="en-US" altLang="zh-CN" sz="1400">
                <a:solidFill>
                  <a:srgbClr val="0075CC"/>
                </a:solidFill>
                <a:latin typeface="微软雅黑" panose="020B0503020204020204" pitchFamily="34" charset="-122"/>
                <a:ea typeface="微软雅黑" panose="020B0503020204020204" pitchFamily="34" charset="-122"/>
                <a:sym typeface="+mn-ea"/>
              </a:rPr>
              <a:t>CREATE DATABASE flask_data;</a:t>
            </a:r>
          </a:p>
          <a:p>
            <a:pPr>
              <a:lnSpc>
                <a:spcPct val="150000"/>
              </a:lnSpc>
              <a:defRPr/>
            </a:pPr>
            <a:r>
              <a:rPr lang="en-US" altLang="zh-CN" sz="1400">
                <a:solidFill>
                  <a:srgbClr val="595959"/>
                </a:solidFill>
                <a:latin typeface="微软雅黑" panose="020B0503020204020204" pitchFamily="34" charset="-122"/>
                <a:ea typeface="微软雅黑" panose="020B0503020204020204" pitchFamily="34" charset="-122"/>
                <a:sym typeface="+mn-ea"/>
              </a:rPr>
              <a:t>Query OK, 1 row affected (0.02 sec)</a:t>
            </a:r>
          </a:p>
          <a:p>
            <a:pPr>
              <a:lnSpc>
                <a:spcPct val="150000"/>
              </a:lnSpc>
              <a:defRPr/>
            </a:pPr>
            <a:r>
              <a:rPr lang="en-US" altLang="zh-CN" sz="1400">
                <a:solidFill>
                  <a:srgbClr val="595959"/>
                </a:solidFill>
                <a:latin typeface="微软雅黑" panose="020B0503020204020204" pitchFamily="34" charset="-122"/>
                <a:ea typeface="微软雅黑" panose="020B0503020204020204" pitchFamily="34" charset="-122"/>
                <a:sym typeface="+mn-ea"/>
              </a:rPr>
              <a:t>mysql&gt; SHOW DATABASES;</a:t>
            </a:r>
          </a:p>
          <a:p>
            <a:pPr>
              <a:lnSpc>
                <a:spcPct val="150000"/>
              </a:lnSpc>
              <a:defRPr/>
            </a:pPr>
            <a:r>
              <a:rPr lang="en-US" altLang="zh-CN" sz="1400">
                <a:solidFill>
                  <a:srgbClr val="595959"/>
                </a:solidFill>
                <a:latin typeface="微软雅黑" panose="020B0503020204020204" pitchFamily="34" charset="-122"/>
                <a:ea typeface="微软雅黑" panose="020B0503020204020204" pitchFamily="34" charset="-122"/>
                <a:sym typeface="+mn-ea"/>
              </a:rPr>
              <a:t>+--------------------+</a:t>
            </a:r>
          </a:p>
          <a:p>
            <a:pPr>
              <a:lnSpc>
                <a:spcPct val="150000"/>
              </a:lnSpc>
              <a:defRPr/>
            </a:pPr>
            <a:r>
              <a:rPr lang="en-US" altLang="zh-CN" sz="1400">
                <a:solidFill>
                  <a:srgbClr val="595959"/>
                </a:solidFill>
                <a:latin typeface="微软雅黑" panose="020B0503020204020204" pitchFamily="34" charset="-122"/>
                <a:ea typeface="微软雅黑" panose="020B0503020204020204" pitchFamily="34" charset="-122"/>
                <a:sym typeface="+mn-ea"/>
              </a:rPr>
              <a:t>| Database             |</a:t>
            </a:r>
          </a:p>
          <a:p>
            <a:pPr>
              <a:lnSpc>
                <a:spcPct val="150000"/>
              </a:lnSpc>
              <a:defRPr/>
            </a:pPr>
            <a:r>
              <a:rPr lang="en-US" altLang="zh-CN" sz="1400">
                <a:solidFill>
                  <a:srgbClr val="595959"/>
                </a:solidFill>
                <a:latin typeface="微软雅黑" panose="020B0503020204020204" pitchFamily="34" charset="-122"/>
                <a:ea typeface="微软雅黑" panose="020B0503020204020204" pitchFamily="34" charset="-122"/>
                <a:sym typeface="+mn-ea"/>
              </a:rPr>
              <a:t>+--------------------+</a:t>
            </a:r>
          </a:p>
          <a:p>
            <a:pPr>
              <a:lnSpc>
                <a:spcPct val="150000"/>
              </a:lnSpc>
              <a:defRPr/>
            </a:pPr>
            <a:r>
              <a:rPr lang="en-US" altLang="zh-CN" sz="1400">
                <a:solidFill>
                  <a:srgbClr val="595959"/>
                </a:solidFill>
                <a:latin typeface="微软雅黑" panose="020B0503020204020204" pitchFamily="34" charset="-122"/>
                <a:ea typeface="微软雅黑" panose="020B0503020204020204" pitchFamily="34" charset="-122"/>
                <a:sym typeface="+mn-ea"/>
              </a:rPr>
              <a:t>| flask_data           |</a:t>
            </a:r>
          </a:p>
          <a:p>
            <a:pPr>
              <a:lnSpc>
                <a:spcPct val="150000"/>
              </a:lnSpc>
              <a:defRPr/>
            </a:pPr>
            <a:r>
              <a:rPr lang="en-US" altLang="zh-CN" sz="1400">
                <a:solidFill>
                  <a:srgbClr val="595959"/>
                </a:solidFill>
                <a:latin typeface="微软雅黑" panose="020B0503020204020204" pitchFamily="34" charset="-122"/>
                <a:ea typeface="微软雅黑" panose="020B0503020204020204" pitchFamily="34" charset="-122"/>
                <a:sym typeface="+mn-ea"/>
              </a:rPr>
              <a:t>| information_schema |</a:t>
            </a:r>
          </a:p>
          <a:p>
            <a:pPr>
              <a:lnSpc>
                <a:spcPct val="150000"/>
              </a:lnSpc>
              <a:defRPr/>
            </a:pPr>
            <a:r>
              <a:rPr lang="en-US" altLang="zh-CN" sz="1400">
                <a:solidFill>
                  <a:srgbClr val="595959"/>
                </a:solidFill>
                <a:latin typeface="微软雅黑" panose="020B0503020204020204" pitchFamily="34" charset="-122"/>
                <a:ea typeface="微软雅黑" panose="020B0503020204020204" pitchFamily="34" charset="-122"/>
                <a:sym typeface="+mn-ea"/>
              </a:rPr>
              <a:t>| mysql                 |</a:t>
            </a:r>
          </a:p>
          <a:p>
            <a:pPr>
              <a:lnSpc>
                <a:spcPct val="150000"/>
              </a:lnSpc>
              <a:defRPr/>
            </a:pPr>
            <a:r>
              <a:rPr lang="en-US" altLang="zh-CN" sz="1400">
                <a:solidFill>
                  <a:srgbClr val="595959"/>
                </a:solidFill>
                <a:latin typeface="微软雅黑" panose="020B0503020204020204" pitchFamily="34" charset="-122"/>
                <a:ea typeface="微软雅黑" panose="020B0503020204020204" pitchFamily="34" charset="-122"/>
                <a:sym typeface="+mn-ea"/>
              </a:rPr>
              <a:t>| performance_schema |</a:t>
            </a:r>
          </a:p>
          <a:p>
            <a:pPr>
              <a:lnSpc>
                <a:spcPct val="150000"/>
              </a:lnSpc>
              <a:defRPr/>
            </a:pPr>
            <a:r>
              <a:rPr lang="en-US" altLang="zh-CN" sz="1400">
                <a:solidFill>
                  <a:srgbClr val="595959"/>
                </a:solidFill>
                <a:latin typeface="微软雅黑" panose="020B0503020204020204" pitchFamily="34" charset="-122"/>
                <a:ea typeface="微软雅黑" panose="020B0503020204020204" pitchFamily="34" charset="-122"/>
                <a:sym typeface="+mn-ea"/>
              </a:rPr>
              <a:t>+--------------------+</a:t>
            </a:r>
          </a:p>
          <a:p>
            <a:pPr>
              <a:lnSpc>
                <a:spcPct val="150000"/>
              </a:lnSpc>
              <a:defRPr/>
            </a:pPr>
            <a:r>
              <a:rPr lang="en-US" altLang="zh-CN" sz="1400">
                <a:solidFill>
                  <a:srgbClr val="595959"/>
                </a:solidFill>
                <a:latin typeface="微软雅黑" panose="020B0503020204020204" pitchFamily="34" charset="-122"/>
                <a:ea typeface="微软雅黑" panose="020B0503020204020204" pitchFamily="34" charset="-122"/>
                <a:sym typeface="+mn-ea"/>
              </a:rPr>
              <a:t>4 rows in set (0.01 sec)</a:t>
            </a:r>
          </a:p>
        </p:txBody>
      </p:sp>
      <p:sp>
        <p:nvSpPr>
          <p:cNvPr id="4" name="矩形 3"/>
          <p:cNvSpPr/>
          <p:nvPr/>
        </p:nvSpPr>
        <p:spPr>
          <a:xfrm>
            <a:off x="1025134" y="2709714"/>
            <a:ext cx="3989952" cy="2585323"/>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以</a:t>
            </a:r>
            <a:r>
              <a:rPr lang="en-US" altLang="zh-CN" sz="1800">
                <a:solidFill>
                  <a:srgbClr val="595959"/>
                </a:solidFill>
                <a:latin typeface="微软雅黑" panose="020B0503020204020204" pitchFamily="34" charset="-122"/>
                <a:ea typeface="微软雅黑" panose="020B0503020204020204" pitchFamily="34" charset="-122"/>
              </a:rPr>
              <a:t>MySQL</a:t>
            </a:r>
            <a:r>
              <a:rPr lang="zh-CN" altLang="en-US" sz="1800">
                <a:solidFill>
                  <a:srgbClr val="595959"/>
                </a:solidFill>
                <a:latin typeface="微软雅黑" panose="020B0503020204020204" pitchFamily="34" charset="-122"/>
                <a:ea typeface="微软雅黑" panose="020B0503020204020204" pitchFamily="34" charset="-122"/>
              </a:rPr>
              <a:t>命令的方式演示如何创建</a:t>
            </a:r>
            <a:r>
              <a:rPr lang="en-US" altLang="zh-CN" sz="1800">
                <a:solidFill>
                  <a:srgbClr val="595959"/>
                </a:solidFill>
                <a:latin typeface="微软雅黑" panose="020B0503020204020204" pitchFamily="34" charset="-122"/>
                <a:ea typeface="微软雅黑" panose="020B0503020204020204" pitchFamily="34" charset="-122"/>
              </a:rPr>
              <a:t>flask_data</a:t>
            </a:r>
            <a:r>
              <a:rPr lang="zh-CN" altLang="en-US" sz="1800">
                <a:solidFill>
                  <a:srgbClr val="595959"/>
                </a:solidFill>
                <a:latin typeface="微软雅黑" panose="020B0503020204020204" pitchFamily="34" charset="-122"/>
                <a:ea typeface="微软雅黑" panose="020B0503020204020204" pitchFamily="34" charset="-122"/>
              </a:rPr>
              <a:t>数据库。打开</a:t>
            </a:r>
            <a:r>
              <a:rPr lang="en-US" altLang="zh-CN" sz="1800">
                <a:solidFill>
                  <a:srgbClr val="595959"/>
                </a:solidFill>
                <a:latin typeface="微软雅黑" panose="020B0503020204020204" pitchFamily="34" charset="-122"/>
                <a:ea typeface="微软雅黑" panose="020B0503020204020204" pitchFamily="34" charset="-122"/>
              </a:rPr>
              <a:t>MySQL 8.0 Command Line Client – Unicode</a:t>
            </a:r>
            <a:r>
              <a:rPr lang="zh-CN" altLang="en-US" sz="1800">
                <a:solidFill>
                  <a:srgbClr val="595959"/>
                </a:solidFill>
                <a:latin typeface="微软雅黑" panose="020B0503020204020204" pitchFamily="34" charset="-122"/>
                <a:ea typeface="微软雅黑" panose="020B0503020204020204" pitchFamily="34" charset="-122"/>
              </a:rPr>
              <a:t>工具，在该工具中输入创建以及查看数据库的命令，命令及其执行结果如下所示。</a:t>
            </a:r>
          </a:p>
        </p:txBody>
      </p:sp>
    </p:spTree>
    <p:extLst>
      <p:ext uri="{BB962C8B-B14F-4D97-AF65-F5344CB8AC3E}">
        <p14:creationId xmlns:p14="http://schemas.microsoft.com/office/powerpoint/2010/main" val="401785607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5134" y="1629594"/>
            <a:ext cx="10153130" cy="4247317"/>
          </a:xfrm>
          <a:prstGeom prst="rect">
            <a:avLst/>
          </a:prstGeom>
        </p:spPr>
        <p:txBody>
          <a:bodyPr wrap="square">
            <a:spAutoFit/>
          </a:bodyPr>
          <a:lstStyle/>
          <a:p>
            <a:pPr>
              <a:lnSpc>
                <a:spcPct val="150000"/>
              </a:lnSpc>
            </a:pPr>
            <a:r>
              <a:rPr lang="en-US" altLang="zh-CN" sz="1800">
                <a:solidFill>
                  <a:srgbClr val="595959"/>
                </a:solidFill>
                <a:latin typeface="微软雅黑" panose="020B0503020204020204" pitchFamily="34" charset="-122"/>
                <a:ea typeface="微软雅黑" panose="020B0503020204020204" pitchFamily="34" charset="-122"/>
              </a:rPr>
              <a:t>Flask</a:t>
            </a:r>
            <a:r>
              <a:rPr lang="zh-CN" altLang="en-US" sz="1800">
                <a:solidFill>
                  <a:srgbClr val="595959"/>
                </a:solidFill>
                <a:latin typeface="微软雅黑" panose="020B0503020204020204" pitchFamily="34" charset="-122"/>
                <a:ea typeface="微软雅黑" panose="020B0503020204020204" pitchFamily="34" charset="-122"/>
              </a:rPr>
              <a:t>中的</a:t>
            </a:r>
            <a:r>
              <a:rPr lang="zh-CN" altLang="en-US" sz="1800">
                <a:solidFill>
                  <a:srgbClr val="0075CC"/>
                </a:solidFill>
                <a:latin typeface="微软雅黑" panose="020B0503020204020204" pitchFamily="34" charset="-122"/>
                <a:ea typeface="微软雅黑" panose="020B0503020204020204" pitchFamily="34" charset="-122"/>
              </a:rPr>
              <a:t>模型</a:t>
            </a:r>
            <a:r>
              <a:rPr lang="zh-CN" altLang="en-US" sz="1800">
                <a:solidFill>
                  <a:srgbClr val="595959"/>
                </a:solidFill>
                <a:latin typeface="微软雅黑" panose="020B0503020204020204" pitchFamily="34" charset="-122"/>
                <a:ea typeface="微软雅黑" panose="020B0503020204020204" pitchFamily="34" charset="-122"/>
              </a:rPr>
              <a:t>以</a:t>
            </a:r>
            <a:r>
              <a:rPr lang="en-US" altLang="zh-CN" sz="1800">
                <a:solidFill>
                  <a:srgbClr val="0075CC"/>
                </a:solidFill>
                <a:latin typeface="微软雅黑" panose="020B0503020204020204" pitchFamily="34" charset="-122"/>
                <a:ea typeface="微软雅黑" panose="020B0503020204020204" pitchFamily="34" charset="-122"/>
              </a:rPr>
              <a:t>Python</a:t>
            </a:r>
            <a:r>
              <a:rPr lang="zh-CN" altLang="en-US" sz="1800">
                <a:solidFill>
                  <a:srgbClr val="0075CC"/>
                </a:solidFill>
                <a:latin typeface="微软雅黑" panose="020B0503020204020204" pitchFamily="34" charset="-122"/>
                <a:ea typeface="微软雅黑" panose="020B0503020204020204" pitchFamily="34" charset="-122"/>
              </a:rPr>
              <a:t>类</a:t>
            </a:r>
            <a:r>
              <a:rPr lang="zh-CN" altLang="en-US" sz="1800">
                <a:solidFill>
                  <a:srgbClr val="595959"/>
                </a:solidFill>
                <a:latin typeface="微软雅黑" panose="020B0503020204020204" pitchFamily="34" charset="-122"/>
                <a:ea typeface="微软雅黑" panose="020B0503020204020204" pitchFamily="34" charset="-122"/>
              </a:rPr>
              <a:t>的形式进行定义，所有的模型类都需要继承</a:t>
            </a:r>
            <a:r>
              <a:rPr lang="en-US" altLang="zh-CN" sz="1800">
                <a:solidFill>
                  <a:srgbClr val="0075CC"/>
                </a:solidFill>
                <a:latin typeface="微软雅黑" panose="020B0503020204020204" pitchFamily="34" charset="-122"/>
                <a:ea typeface="微软雅黑" panose="020B0503020204020204" pitchFamily="34" charset="-122"/>
              </a:rPr>
              <a:t>Flask-SQLAlchemy</a:t>
            </a:r>
            <a:r>
              <a:rPr lang="zh-CN" altLang="en-US" sz="1800">
                <a:solidFill>
                  <a:srgbClr val="595959"/>
                </a:solidFill>
                <a:latin typeface="微软雅黑" panose="020B0503020204020204" pitchFamily="34" charset="-122"/>
                <a:ea typeface="微软雅黑" panose="020B0503020204020204" pitchFamily="34" charset="-122"/>
              </a:rPr>
              <a:t>提供的</a:t>
            </a:r>
            <a:r>
              <a:rPr lang="zh-CN" altLang="en-US" sz="1800">
                <a:solidFill>
                  <a:srgbClr val="0075CC"/>
                </a:solidFill>
                <a:latin typeface="微软雅黑" panose="020B0503020204020204" pitchFamily="34" charset="-122"/>
                <a:ea typeface="微软雅黑" panose="020B0503020204020204" pitchFamily="34" charset="-122"/>
              </a:rPr>
              <a:t>基类</a:t>
            </a:r>
            <a:r>
              <a:rPr lang="en-US" altLang="zh-CN" sz="1800">
                <a:solidFill>
                  <a:srgbClr val="0075CC"/>
                </a:solidFill>
                <a:latin typeface="微软雅黑" panose="020B0503020204020204" pitchFamily="34" charset="-122"/>
                <a:ea typeface="微软雅黑" panose="020B0503020204020204" pitchFamily="34" charset="-122"/>
              </a:rPr>
              <a:t>db.Model</a:t>
            </a:r>
            <a:r>
              <a:rPr lang="zh-CN" altLang="en-US" sz="1800">
                <a:solidFill>
                  <a:srgbClr val="595959"/>
                </a:solidFill>
                <a:latin typeface="微软雅黑" panose="020B0503020204020204" pitchFamily="34" charset="-122"/>
                <a:ea typeface="微软雅黑" panose="020B0503020204020204" pitchFamily="34" charset="-122"/>
              </a:rPr>
              <a:t>，通常保存在</a:t>
            </a:r>
            <a:r>
              <a:rPr lang="en-US" altLang="zh-CN" sz="1800">
                <a:solidFill>
                  <a:srgbClr val="595959"/>
                </a:solidFill>
                <a:latin typeface="微软雅黑" panose="020B0503020204020204" pitchFamily="34" charset="-122"/>
                <a:ea typeface="微软雅黑" panose="020B0503020204020204" pitchFamily="34" charset="-122"/>
              </a:rPr>
              <a:t>Flask</a:t>
            </a:r>
            <a:r>
              <a:rPr lang="zh-CN" altLang="en-US" sz="1800">
                <a:solidFill>
                  <a:srgbClr val="595959"/>
                </a:solidFill>
                <a:latin typeface="微软雅黑" panose="020B0503020204020204" pitchFamily="34" charset="-122"/>
                <a:ea typeface="微软雅黑" panose="020B0503020204020204" pitchFamily="34" charset="-122"/>
              </a:rPr>
              <a:t>程序的</a:t>
            </a:r>
            <a:r>
              <a:rPr lang="en-US" altLang="zh-CN" sz="1800">
                <a:solidFill>
                  <a:srgbClr val="0075CC"/>
                </a:solidFill>
                <a:latin typeface="微软雅黑" panose="020B0503020204020204" pitchFamily="34" charset="-122"/>
                <a:ea typeface="微软雅黑" panose="020B0503020204020204" pitchFamily="34" charset="-122"/>
              </a:rPr>
              <a:t>model.py</a:t>
            </a:r>
            <a:r>
              <a:rPr lang="zh-CN" altLang="en-US" sz="1800">
                <a:solidFill>
                  <a:srgbClr val="0075CC"/>
                </a:solidFill>
                <a:latin typeface="微软雅黑" panose="020B0503020204020204" pitchFamily="34" charset="-122"/>
                <a:ea typeface="微软雅黑" panose="020B0503020204020204" pitchFamily="34" charset="-122"/>
              </a:rPr>
              <a:t>文件</a:t>
            </a:r>
            <a:r>
              <a:rPr lang="zh-CN" altLang="en-US" sz="1800">
                <a:solidFill>
                  <a:srgbClr val="595959"/>
                </a:solidFill>
                <a:latin typeface="微软雅黑" panose="020B0503020204020204" pitchFamily="34" charset="-122"/>
                <a:ea typeface="微软雅黑" panose="020B0503020204020204" pitchFamily="34" charset="-122"/>
              </a:rPr>
              <a:t>中。</a:t>
            </a:r>
            <a:r>
              <a:rPr lang="en-US" altLang="zh-CN" sz="1800">
                <a:solidFill>
                  <a:srgbClr val="595959"/>
                </a:solidFill>
                <a:latin typeface="微软雅黑" panose="020B0503020204020204" pitchFamily="34" charset="-122"/>
                <a:ea typeface="微软雅黑" panose="020B0503020204020204" pitchFamily="34" charset="-122"/>
              </a:rPr>
              <a:t>Flask-SQLAlchemy</a:t>
            </a:r>
            <a:r>
              <a:rPr lang="zh-CN" altLang="en-US" sz="1800">
                <a:solidFill>
                  <a:srgbClr val="595959"/>
                </a:solidFill>
                <a:latin typeface="微软雅黑" panose="020B0503020204020204" pitchFamily="34" charset="-122"/>
                <a:ea typeface="微软雅黑" panose="020B0503020204020204" pitchFamily="34" charset="-122"/>
              </a:rPr>
              <a:t>会</a:t>
            </a:r>
            <a:r>
              <a:rPr lang="zh-CN" altLang="en-US" sz="1800">
                <a:solidFill>
                  <a:srgbClr val="0075CC"/>
                </a:solidFill>
                <a:latin typeface="微软雅黑" panose="020B0503020204020204" pitchFamily="34" charset="-122"/>
                <a:ea typeface="微软雅黑" panose="020B0503020204020204" pitchFamily="34" charset="-122"/>
              </a:rPr>
              <a:t>按照</a:t>
            </a:r>
            <a:r>
              <a:rPr lang="en-US" altLang="zh-CN" sz="1800">
                <a:solidFill>
                  <a:srgbClr val="0075CC"/>
                </a:solidFill>
                <a:latin typeface="微软雅黑" panose="020B0503020204020204" pitchFamily="34" charset="-122"/>
                <a:ea typeface="微软雅黑" panose="020B0503020204020204" pitchFamily="34" charset="-122"/>
              </a:rPr>
              <a:t>ORM</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a:solidFill>
                  <a:srgbClr val="0075CC"/>
                </a:solidFill>
                <a:latin typeface="微软雅黑" panose="020B0503020204020204" pitchFamily="34" charset="-122"/>
                <a:ea typeface="微软雅黑" panose="020B0503020204020204" pitchFamily="34" charset="-122"/>
              </a:rPr>
              <a:t>映射关系</a:t>
            </a:r>
            <a:r>
              <a:rPr lang="zh-CN" altLang="en-US" sz="1800">
                <a:solidFill>
                  <a:srgbClr val="595959"/>
                </a:solidFill>
                <a:latin typeface="微软雅黑" panose="020B0503020204020204" pitchFamily="34" charset="-122"/>
                <a:ea typeface="微软雅黑" panose="020B0503020204020204" pitchFamily="34" charset="-122"/>
              </a:rPr>
              <a:t>将模型类转换成</a:t>
            </a:r>
            <a:r>
              <a:rPr lang="zh-CN" altLang="en-US" sz="1800">
                <a:solidFill>
                  <a:srgbClr val="0075CC"/>
                </a:solidFill>
                <a:latin typeface="微软雅黑" panose="020B0503020204020204" pitchFamily="34" charset="-122"/>
                <a:ea typeface="微软雅黑" panose="020B0503020204020204" pitchFamily="34" charset="-122"/>
              </a:rPr>
              <a:t>数据表</a:t>
            </a:r>
            <a:r>
              <a:rPr lang="zh-CN" altLang="en-US" sz="1800">
                <a:solidFill>
                  <a:srgbClr val="595959"/>
                </a:solidFill>
                <a:latin typeface="微软雅黑" panose="020B0503020204020204" pitchFamily="34" charset="-122"/>
                <a:ea typeface="微软雅黑" panose="020B0503020204020204" pitchFamily="34" charset="-122"/>
              </a:rPr>
              <a:t>，数据表的名称具体分成以下两种情况：</a:t>
            </a:r>
          </a:p>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a:t>
            </a:r>
            <a:r>
              <a:rPr lang="en-US" altLang="zh-CN" sz="1800">
                <a:solidFill>
                  <a:srgbClr val="595959"/>
                </a:solidFill>
                <a:latin typeface="微软雅黑" panose="020B0503020204020204" pitchFamily="34" charset="-122"/>
                <a:ea typeface="微软雅黑" panose="020B0503020204020204" pitchFamily="34" charset="-122"/>
              </a:rPr>
              <a:t>1</a:t>
            </a:r>
            <a:r>
              <a:rPr lang="zh-CN" altLang="en-US" sz="1800">
                <a:solidFill>
                  <a:srgbClr val="595959"/>
                </a:solidFill>
                <a:latin typeface="微软雅黑" panose="020B0503020204020204" pitchFamily="34" charset="-122"/>
                <a:ea typeface="微软雅黑" panose="020B0503020204020204" pitchFamily="34" charset="-122"/>
              </a:rPr>
              <a:t>）若模型类中</a:t>
            </a:r>
            <a:r>
              <a:rPr lang="zh-CN" altLang="en-US" sz="1800">
                <a:solidFill>
                  <a:srgbClr val="0075CC"/>
                </a:solidFill>
                <a:latin typeface="微软雅黑" panose="020B0503020204020204" pitchFamily="34" charset="-122"/>
                <a:ea typeface="微软雅黑" panose="020B0503020204020204" pitchFamily="34" charset="-122"/>
              </a:rPr>
              <a:t>包含</a:t>
            </a:r>
            <a:r>
              <a:rPr lang="zh-CN" altLang="en-US" sz="1800">
                <a:solidFill>
                  <a:srgbClr val="595959"/>
                </a:solidFill>
                <a:latin typeface="微软雅黑" panose="020B0503020204020204" pitchFamily="34" charset="-122"/>
                <a:ea typeface="微软雅黑" panose="020B0503020204020204" pitchFamily="34" charset="-122"/>
              </a:rPr>
              <a:t>类属性</a:t>
            </a:r>
            <a:r>
              <a:rPr lang="en-US" altLang="zh-CN" sz="1800">
                <a:solidFill>
                  <a:srgbClr val="0075CC"/>
                </a:solidFill>
                <a:latin typeface="微软雅黑" panose="020B0503020204020204" pitchFamily="34" charset="-122"/>
                <a:ea typeface="微软雅黑" panose="020B0503020204020204" pitchFamily="34" charset="-122"/>
              </a:rPr>
              <a:t>__tablename__</a:t>
            </a:r>
            <a:r>
              <a:rPr lang="zh-CN" altLang="en-US" sz="1800">
                <a:solidFill>
                  <a:srgbClr val="595959"/>
                </a:solidFill>
                <a:latin typeface="微软雅黑" panose="020B0503020204020204" pitchFamily="34" charset="-122"/>
                <a:ea typeface="微软雅黑" panose="020B0503020204020204" pitchFamily="34" charset="-122"/>
              </a:rPr>
              <a:t>，则会将类属性</a:t>
            </a:r>
            <a:r>
              <a:rPr lang="en-US" altLang="zh-CN" sz="1800">
                <a:solidFill>
                  <a:srgbClr val="595959"/>
                </a:solidFill>
                <a:latin typeface="微软雅黑" panose="020B0503020204020204" pitchFamily="34" charset="-122"/>
                <a:ea typeface="微软雅黑" panose="020B0503020204020204" pitchFamily="34" charset="-122"/>
              </a:rPr>
              <a:t>__tablename__</a:t>
            </a:r>
            <a:r>
              <a:rPr lang="zh-CN" altLang="en-US" sz="1800">
                <a:solidFill>
                  <a:srgbClr val="595959"/>
                </a:solidFill>
                <a:latin typeface="微软雅黑" panose="020B0503020204020204" pitchFamily="34" charset="-122"/>
                <a:ea typeface="微软雅黑" panose="020B0503020204020204" pitchFamily="34" charset="-122"/>
              </a:rPr>
              <a:t>的值作为</a:t>
            </a:r>
            <a:r>
              <a:rPr lang="zh-CN" altLang="en-US" sz="1800">
                <a:solidFill>
                  <a:srgbClr val="0075CC"/>
                </a:solidFill>
                <a:latin typeface="微软雅黑" panose="020B0503020204020204" pitchFamily="34" charset="-122"/>
                <a:ea typeface="微软雅黑" panose="020B0503020204020204" pitchFamily="34" charset="-122"/>
              </a:rPr>
              <a:t>数据表</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a:solidFill>
                  <a:srgbClr val="0075CC"/>
                </a:solidFill>
                <a:latin typeface="微软雅黑" panose="020B0503020204020204" pitchFamily="34" charset="-122"/>
                <a:ea typeface="微软雅黑" panose="020B0503020204020204" pitchFamily="34" charset="-122"/>
              </a:rPr>
              <a:t>名称</a:t>
            </a:r>
            <a:r>
              <a:rPr lang="zh-CN" altLang="en-US" sz="1800">
                <a:solidFill>
                  <a:srgbClr val="595959"/>
                </a:solidFill>
                <a:latin typeface="微软雅黑" panose="020B0503020204020204" pitchFamily="34" charset="-122"/>
                <a:ea typeface="微软雅黑" panose="020B0503020204020204" pitchFamily="34" charset="-122"/>
              </a:rPr>
              <a:t>。</a:t>
            </a:r>
          </a:p>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a:t>
            </a:r>
            <a:r>
              <a:rPr lang="en-US" altLang="zh-CN" sz="1800">
                <a:solidFill>
                  <a:srgbClr val="595959"/>
                </a:solidFill>
                <a:latin typeface="微软雅黑" panose="020B0503020204020204" pitchFamily="34" charset="-122"/>
                <a:ea typeface="微软雅黑" panose="020B0503020204020204" pitchFamily="34" charset="-122"/>
              </a:rPr>
              <a:t>2</a:t>
            </a:r>
            <a:r>
              <a:rPr lang="zh-CN" altLang="en-US" sz="1800">
                <a:solidFill>
                  <a:srgbClr val="595959"/>
                </a:solidFill>
                <a:latin typeface="微软雅黑" panose="020B0503020204020204" pitchFamily="34" charset="-122"/>
                <a:ea typeface="微软雅黑" panose="020B0503020204020204" pitchFamily="34" charset="-122"/>
              </a:rPr>
              <a:t>）若模型类中</a:t>
            </a:r>
            <a:r>
              <a:rPr lang="zh-CN" altLang="en-US" sz="1800">
                <a:solidFill>
                  <a:srgbClr val="0075CC"/>
                </a:solidFill>
                <a:latin typeface="微软雅黑" panose="020B0503020204020204" pitchFamily="34" charset="-122"/>
                <a:ea typeface="微软雅黑" panose="020B0503020204020204" pitchFamily="34" charset="-122"/>
              </a:rPr>
              <a:t>没有包含</a:t>
            </a:r>
            <a:r>
              <a:rPr lang="zh-CN" altLang="en-US" sz="1800">
                <a:solidFill>
                  <a:srgbClr val="595959"/>
                </a:solidFill>
                <a:latin typeface="微软雅黑" panose="020B0503020204020204" pitchFamily="34" charset="-122"/>
                <a:ea typeface="微软雅黑" panose="020B0503020204020204" pitchFamily="34" charset="-122"/>
              </a:rPr>
              <a:t>类属性</a:t>
            </a:r>
            <a:r>
              <a:rPr lang="en-US" altLang="zh-CN" sz="1800">
                <a:solidFill>
                  <a:srgbClr val="0075CC"/>
                </a:solidFill>
                <a:latin typeface="微软雅黑" panose="020B0503020204020204" pitchFamily="34" charset="-122"/>
                <a:ea typeface="微软雅黑" panose="020B0503020204020204" pitchFamily="34" charset="-122"/>
              </a:rPr>
              <a:t>__tablename__</a:t>
            </a:r>
            <a:r>
              <a:rPr lang="zh-CN" altLang="en-US" sz="1800">
                <a:solidFill>
                  <a:srgbClr val="595959"/>
                </a:solidFill>
                <a:latin typeface="微软雅黑" panose="020B0503020204020204" pitchFamily="34" charset="-122"/>
                <a:ea typeface="微软雅黑" panose="020B0503020204020204" pitchFamily="34" charset="-122"/>
              </a:rPr>
              <a:t>，则会将模型类的名称</a:t>
            </a:r>
            <a:r>
              <a:rPr lang="zh-CN" altLang="en-US" sz="1800">
                <a:solidFill>
                  <a:srgbClr val="0075CC"/>
                </a:solidFill>
                <a:latin typeface="微软雅黑" panose="020B0503020204020204" pitchFamily="34" charset="-122"/>
                <a:ea typeface="微软雅黑" panose="020B0503020204020204" pitchFamily="34" charset="-122"/>
              </a:rPr>
              <a:t>按照一定的规则</a:t>
            </a:r>
            <a:r>
              <a:rPr lang="zh-CN" altLang="en-US" sz="1800">
                <a:solidFill>
                  <a:srgbClr val="595959"/>
                </a:solidFill>
                <a:latin typeface="微软雅黑" panose="020B0503020204020204" pitchFamily="34" charset="-122"/>
                <a:ea typeface="微软雅黑" panose="020B0503020204020204" pitchFamily="34" charset="-122"/>
              </a:rPr>
              <a:t>转换成</a:t>
            </a:r>
            <a:r>
              <a:rPr lang="zh-CN" altLang="en-US" sz="1800">
                <a:solidFill>
                  <a:srgbClr val="0075CC"/>
                </a:solidFill>
                <a:latin typeface="微软雅黑" panose="020B0503020204020204" pitchFamily="34" charset="-122"/>
                <a:ea typeface="微软雅黑" panose="020B0503020204020204" pitchFamily="34" charset="-122"/>
              </a:rPr>
              <a:t>数据表</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a:solidFill>
                  <a:srgbClr val="0075CC"/>
                </a:solidFill>
                <a:latin typeface="微软雅黑" panose="020B0503020204020204" pitchFamily="34" charset="-122"/>
                <a:ea typeface="微软雅黑" panose="020B0503020204020204" pitchFamily="34" charset="-122"/>
              </a:rPr>
              <a:t>名称</a:t>
            </a:r>
            <a:r>
              <a:rPr lang="zh-CN" altLang="en-US" sz="1800">
                <a:solidFill>
                  <a:srgbClr val="595959"/>
                </a:solidFill>
                <a:latin typeface="微软雅黑" panose="020B0503020204020204" pitchFamily="34" charset="-122"/>
                <a:ea typeface="微软雅黑" panose="020B0503020204020204" pitchFamily="34" charset="-122"/>
              </a:rPr>
              <a:t>。</a:t>
            </a:r>
            <a:endParaRPr lang="en-US" altLang="zh-CN" sz="180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sz="1800">
                <a:solidFill>
                  <a:srgbClr val="0075CC"/>
                </a:solidFill>
                <a:latin typeface="微软雅黑" panose="020B0503020204020204" pitchFamily="34" charset="-122"/>
                <a:ea typeface="微软雅黑" panose="020B0503020204020204" pitchFamily="34" charset="-122"/>
              </a:rPr>
              <a:t>转换的规则</a:t>
            </a:r>
            <a:r>
              <a:rPr lang="zh-CN" altLang="en-US" sz="1800">
                <a:solidFill>
                  <a:srgbClr val="595959"/>
                </a:solidFill>
                <a:latin typeface="微软雅黑" panose="020B0503020204020204" pitchFamily="34" charset="-122"/>
                <a:ea typeface="微软雅黑" panose="020B0503020204020204" pitchFamily="34" charset="-122"/>
              </a:rPr>
              <a:t>主要有</a:t>
            </a:r>
            <a:r>
              <a:rPr lang="zh-CN" altLang="en-US" sz="1800">
                <a:solidFill>
                  <a:srgbClr val="0075CC"/>
                </a:solidFill>
                <a:latin typeface="微软雅黑" panose="020B0503020204020204" pitchFamily="34" charset="-122"/>
                <a:ea typeface="微软雅黑" panose="020B0503020204020204" pitchFamily="34" charset="-122"/>
              </a:rPr>
              <a:t>两种情况</a:t>
            </a:r>
            <a:r>
              <a:rPr lang="zh-CN" altLang="en-US" sz="1800">
                <a:solidFill>
                  <a:srgbClr val="595959"/>
                </a:solidFill>
                <a:latin typeface="微软雅黑" panose="020B0503020204020204" pitchFamily="34" charset="-122"/>
                <a:ea typeface="微软雅黑" panose="020B0503020204020204" pitchFamily="34" charset="-122"/>
              </a:rPr>
              <a:t>：若</a:t>
            </a:r>
            <a:r>
              <a:rPr lang="zh-CN" altLang="en-US" sz="1800">
                <a:solidFill>
                  <a:srgbClr val="0075CC"/>
                </a:solidFill>
                <a:latin typeface="微软雅黑" panose="020B0503020204020204" pitchFamily="34" charset="-122"/>
                <a:ea typeface="微软雅黑" panose="020B0503020204020204" pitchFamily="34" charset="-122"/>
              </a:rPr>
              <a:t>模型类的名称是一个单词</a:t>
            </a:r>
            <a:r>
              <a:rPr lang="zh-CN" altLang="en-US" sz="1800">
                <a:solidFill>
                  <a:srgbClr val="595959"/>
                </a:solidFill>
                <a:latin typeface="微软雅黑" panose="020B0503020204020204" pitchFamily="34" charset="-122"/>
                <a:ea typeface="微软雅黑" panose="020B0503020204020204" pitchFamily="34" charset="-122"/>
              </a:rPr>
              <a:t>，则会将所有字母转换为小写的单词作为数据表的名称，例如，模型类</a:t>
            </a:r>
            <a:r>
              <a:rPr lang="en-US" altLang="zh-CN" sz="1800">
                <a:solidFill>
                  <a:srgbClr val="595959"/>
                </a:solidFill>
                <a:latin typeface="微软雅黑" panose="020B0503020204020204" pitchFamily="34" charset="-122"/>
                <a:ea typeface="微软雅黑" panose="020B0503020204020204" pitchFamily="34" charset="-122"/>
              </a:rPr>
              <a:t>User</a:t>
            </a:r>
            <a:r>
              <a:rPr lang="zh-CN" altLang="en-US" sz="1800">
                <a:solidFill>
                  <a:srgbClr val="595959"/>
                </a:solidFill>
                <a:latin typeface="微软雅黑" panose="020B0503020204020204" pitchFamily="34" charset="-122"/>
                <a:ea typeface="微软雅黑" panose="020B0503020204020204" pitchFamily="34" charset="-122"/>
              </a:rPr>
              <a:t>对应的数据表为</a:t>
            </a:r>
            <a:r>
              <a:rPr lang="en-US" altLang="zh-CN" sz="1800">
                <a:solidFill>
                  <a:srgbClr val="595959"/>
                </a:solidFill>
                <a:latin typeface="微软雅黑" panose="020B0503020204020204" pitchFamily="34" charset="-122"/>
                <a:ea typeface="微软雅黑" panose="020B0503020204020204" pitchFamily="34" charset="-122"/>
              </a:rPr>
              <a:t>user</a:t>
            </a:r>
            <a:r>
              <a:rPr lang="zh-CN" altLang="en-US" sz="1800">
                <a:solidFill>
                  <a:srgbClr val="595959"/>
                </a:solidFill>
                <a:latin typeface="微软雅黑" panose="020B0503020204020204" pitchFamily="34" charset="-122"/>
                <a:ea typeface="微软雅黑" panose="020B0503020204020204" pitchFamily="34" charset="-122"/>
              </a:rPr>
              <a:t>；若</a:t>
            </a:r>
            <a:r>
              <a:rPr lang="zh-CN" altLang="en-US" sz="1800">
                <a:solidFill>
                  <a:srgbClr val="0075CC"/>
                </a:solidFill>
                <a:latin typeface="微软雅黑" panose="020B0503020204020204" pitchFamily="34" charset="-122"/>
                <a:ea typeface="微软雅黑" panose="020B0503020204020204" pitchFamily="34" charset="-122"/>
              </a:rPr>
              <a:t>模型类的名称是多个单词</a:t>
            </a:r>
            <a:r>
              <a:rPr lang="zh-CN" altLang="en-US" sz="1800">
                <a:solidFill>
                  <a:srgbClr val="595959"/>
                </a:solidFill>
                <a:latin typeface="微软雅黑" panose="020B0503020204020204" pitchFamily="34" charset="-122"/>
                <a:ea typeface="微软雅黑" panose="020B0503020204020204" pitchFamily="34" charset="-122"/>
              </a:rPr>
              <a:t>，则会将所有字母转换为小写，以下画线连接的多个单词作为数据表的名称，例如，模型类</a:t>
            </a:r>
            <a:r>
              <a:rPr lang="en-US" altLang="zh-CN" sz="1800">
                <a:solidFill>
                  <a:srgbClr val="595959"/>
                </a:solidFill>
                <a:latin typeface="微软雅黑" panose="020B0503020204020204" pitchFamily="34" charset="-122"/>
                <a:ea typeface="微软雅黑" panose="020B0503020204020204" pitchFamily="34" charset="-122"/>
              </a:rPr>
              <a:t>MyUser</a:t>
            </a:r>
            <a:r>
              <a:rPr lang="zh-CN" altLang="en-US" sz="1800">
                <a:solidFill>
                  <a:srgbClr val="595959"/>
                </a:solidFill>
                <a:latin typeface="微软雅黑" panose="020B0503020204020204" pitchFamily="34" charset="-122"/>
                <a:ea typeface="微软雅黑" panose="020B0503020204020204" pitchFamily="34" charset="-122"/>
              </a:rPr>
              <a:t>对应的数据表为</a:t>
            </a:r>
            <a:r>
              <a:rPr lang="en-US" altLang="zh-CN" sz="1800">
                <a:solidFill>
                  <a:srgbClr val="595959"/>
                </a:solidFill>
                <a:latin typeface="微软雅黑" panose="020B0503020204020204" pitchFamily="34" charset="-122"/>
                <a:ea typeface="微软雅黑" panose="020B0503020204020204" pitchFamily="34" charset="-122"/>
              </a:rPr>
              <a:t>my_user</a:t>
            </a:r>
            <a:r>
              <a:rPr lang="zh-CN" altLang="en-US" sz="1800">
                <a:solidFill>
                  <a:srgbClr val="595959"/>
                </a:solidFill>
                <a:latin typeface="微软雅黑" panose="020B0503020204020204" pitchFamily="34" charset="-122"/>
                <a:ea typeface="微软雅黑" panose="020B0503020204020204" pitchFamily="34" charset="-122"/>
              </a:rPr>
              <a:t>。</a:t>
            </a:r>
          </a:p>
        </p:txBody>
      </p:sp>
      <p:sp>
        <p:nvSpPr>
          <p:cNvPr id="6"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定义模型</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05003512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14686" y="1481894"/>
            <a:ext cx="9174528" cy="507831"/>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定义一个表示用户的</a:t>
            </a:r>
            <a:r>
              <a:rPr lang="zh-CN" altLang="en-US" sz="1800">
                <a:solidFill>
                  <a:srgbClr val="0075CC"/>
                </a:solidFill>
                <a:latin typeface="微软雅黑" panose="020B0503020204020204" pitchFamily="34" charset="-122"/>
                <a:ea typeface="微软雅黑" panose="020B0503020204020204" pitchFamily="34" charset="-122"/>
              </a:rPr>
              <a:t>模型类</a:t>
            </a:r>
            <a:r>
              <a:rPr lang="en-US" altLang="zh-CN" sz="1800">
                <a:solidFill>
                  <a:srgbClr val="0075CC"/>
                </a:solidFill>
                <a:latin typeface="微软雅黑" panose="020B0503020204020204" pitchFamily="34" charset="-122"/>
                <a:ea typeface="微软雅黑" panose="020B0503020204020204" pitchFamily="34" charset="-122"/>
              </a:rPr>
              <a:t>User</a:t>
            </a:r>
            <a:r>
              <a:rPr lang="zh-CN" altLang="en-US" sz="1800">
                <a:solidFill>
                  <a:srgbClr val="595959"/>
                </a:solidFill>
                <a:latin typeface="微软雅黑" panose="020B0503020204020204" pitchFamily="34" charset="-122"/>
                <a:ea typeface="微软雅黑" panose="020B0503020204020204" pitchFamily="34" charset="-122"/>
              </a:rPr>
              <a:t>，具体代码如下所示。</a:t>
            </a:r>
          </a:p>
        </p:txBody>
      </p:sp>
      <p:sp>
        <p:nvSpPr>
          <p:cNvPr id="6"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定义模型</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矩形 3"/>
          <p:cNvSpPr/>
          <p:nvPr/>
        </p:nvSpPr>
        <p:spPr bwMode="auto">
          <a:xfrm>
            <a:off x="1414686" y="2129966"/>
            <a:ext cx="9174528" cy="16867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class User(db.Model):</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id = db.Column(db.Integer, primary_key=True)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username = db.Column(db.String(80), unique=True, nullable=False)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email = db.Column(db.String(120), unique=True, nullable=False)</a:t>
            </a:r>
          </a:p>
        </p:txBody>
      </p:sp>
      <p:sp>
        <p:nvSpPr>
          <p:cNvPr id="3" name="矩形 2"/>
          <p:cNvSpPr/>
          <p:nvPr/>
        </p:nvSpPr>
        <p:spPr>
          <a:xfrm>
            <a:off x="1414686" y="4005858"/>
            <a:ext cx="9174528" cy="1338828"/>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在上述代码中，定义了一个继承自</a:t>
            </a:r>
            <a:r>
              <a:rPr lang="zh-CN" altLang="en-US" sz="1800">
                <a:solidFill>
                  <a:srgbClr val="0075CC"/>
                </a:solidFill>
                <a:latin typeface="微软雅黑" panose="020B0503020204020204" pitchFamily="34" charset="-122"/>
                <a:ea typeface="微软雅黑" panose="020B0503020204020204" pitchFamily="34" charset="-122"/>
              </a:rPr>
              <a:t>db.Model</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a:solidFill>
                  <a:srgbClr val="0075CC"/>
                </a:solidFill>
                <a:latin typeface="微软雅黑" panose="020B0503020204020204" pitchFamily="34" charset="-122"/>
                <a:ea typeface="微软雅黑" panose="020B0503020204020204" pitchFamily="34" charset="-122"/>
              </a:rPr>
              <a:t>模型类User</a:t>
            </a:r>
            <a:r>
              <a:rPr lang="zh-CN" altLang="en-US" sz="1800">
                <a:solidFill>
                  <a:srgbClr val="595959"/>
                </a:solidFill>
                <a:latin typeface="微软雅黑" panose="020B0503020204020204" pitchFamily="34" charset="-122"/>
                <a:ea typeface="微软雅黑" panose="020B0503020204020204" pitchFamily="34" charset="-122"/>
              </a:rPr>
              <a:t>，User类中包含</a:t>
            </a:r>
            <a:r>
              <a:rPr lang="zh-CN" altLang="en-US" sz="1800">
                <a:solidFill>
                  <a:srgbClr val="0075CC"/>
                </a:solidFill>
                <a:latin typeface="微软雅黑" panose="020B0503020204020204" pitchFamily="34" charset="-122"/>
                <a:ea typeface="微软雅黑" panose="020B0503020204020204" pitchFamily="34" charset="-122"/>
              </a:rPr>
              <a:t>id</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username</a:t>
            </a:r>
            <a:r>
              <a:rPr lang="zh-CN" altLang="en-US" sz="1800">
                <a:solidFill>
                  <a:srgbClr val="595959"/>
                </a:solidFill>
                <a:latin typeface="微软雅黑" panose="020B0503020204020204" pitchFamily="34" charset="-122"/>
                <a:ea typeface="微软雅黑" panose="020B0503020204020204" pitchFamily="34" charset="-122"/>
              </a:rPr>
              <a:t>和</a:t>
            </a:r>
            <a:r>
              <a:rPr lang="zh-CN" altLang="en-US" sz="1800">
                <a:solidFill>
                  <a:srgbClr val="0075CC"/>
                </a:solidFill>
                <a:latin typeface="微软雅黑" panose="020B0503020204020204" pitchFamily="34" charset="-122"/>
                <a:ea typeface="微软雅黑" panose="020B0503020204020204" pitchFamily="34" charset="-122"/>
              </a:rPr>
              <a:t>email</a:t>
            </a:r>
            <a:r>
              <a:rPr lang="zh-CN" altLang="en-US" sz="1800">
                <a:solidFill>
                  <a:srgbClr val="595959"/>
                </a:solidFill>
                <a:latin typeface="微软雅黑" panose="020B0503020204020204" pitchFamily="34" charset="-122"/>
                <a:ea typeface="微软雅黑" panose="020B0503020204020204" pitchFamily="34" charset="-122"/>
              </a:rPr>
              <a:t>共3个属性，每个属性的值是</a:t>
            </a:r>
            <a:r>
              <a:rPr lang="zh-CN" altLang="en-US" sz="1800">
                <a:solidFill>
                  <a:srgbClr val="0075CC"/>
                </a:solidFill>
                <a:latin typeface="微软雅黑" panose="020B0503020204020204" pitchFamily="34" charset="-122"/>
                <a:ea typeface="微软雅黑" panose="020B0503020204020204" pitchFamily="34" charset="-122"/>
              </a:rPr>
              <a:t>db.Column类</a:t>
            </a:r>
            <a:r>
              <a:rPr lang="zh-CN" altLang="en-US" sz="1800">
                <a:solidFill>
                  <a:srgbClr val="595959"/>
                </a:solidFill>
                <a:latin typeface="微软雅黑" panose="020B0503020204020204" pitchFamily="34" charset="-122"/>
                <a:ea typeface="微软雅黑" panose="020B0503020204020204" pitchFamily="34" charset="-122"/>
              </a:rPr>
              <a:t>的对象。db.Column类封装了字段的相关属性或方法。</a:t>
            </a:r>
          </a:p>
        </p:txBody>
      </p:sp>
    </p:spTree>
    <p:extLst>
      <p:ext uri="{BB962C8B-B14F-4D97-AF65-F5344CB8AC3E}">
        <p14:creationId xmlns:p14="http://schemas.microsoft.com/office/powerpoint/2010/main" val="32033680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定义模型</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TextBox 35">
            <a:extLst>
              <a:ext uri="{FF2B5EF4-FFF2-40B4-BE49-F238E27FC236}">
                <a16:creationId xmlns:a16="http://schemas.microsoft.com/office/drawing/2014/main" id="{29EEAFD9-93C7-43A1-935E-BBBAAAD019A3}"/>
              </a:ext>
            </a:extLst>
          </p:cNvPr>
          <p:cNvSpPr txBox="1">
            <a:spLocks noChangeArrowheads="1"/>
          </p:cNvSpPr>
          <p:nvPr/>
        </p:nvSpPr>
        <p:spPr bwMode="auto">
          <a:xfrm>
            <a:off x="605876" y="931321"/>
            <a:ext cx="9102520" cy="4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nSpc>
                <a:spcPct val="150000"/>
              </a:lnSpc>
            </a:pPr>
            <a:r>
              <a:rPr lang="en-US" altLang="zh-CN" sz="1600">
                <a:solidFill>
                  <a:srgbClr val="0075CC"/>
                </a:solidFill>
                <a:latin typeface="微软雅黑" panose="020B0503020204020204" pitchFamily="34" charset="-122"/>
                <a:ea typeface="微软雅黑" panose="020B0503020204020204" pitchFamily="34" charset="-122"/>
              </a:rPr>
              <a:t>db.Column</a:t>
            </a:r>
            <a:r>
              <a:rPr lang="zh-CN" altLang="en-US" sz="1600">
                <a:solidFill>
                  <a:srgbClr val="0075CC"/>
                </a:solidFill>
                <a:latin typeface="微软雅黑" panose="020B0503020204020204" pitchFamily="34" charset="-122"/>
                <a:ea typeface="微软雅黑" panose="020B0503020204020204" pitchFamily="34" charset="-122"/>
              </a:rPr>
              <a:t>类</a:t>
            </a:r>
            <a:r>
              <a:rPr lang="zh-CN" altLang="en-US" sz="1600">
                <a:solidFill>
                  <a:srgbClr val="595959"/>
                </a:solidFill>
                <a:latin typeface="微软雅黑" panose="020B0503020204020204" pitchFamily="34" charset="-122"/>
                <a:ea typeface="微软雅黑" panose="020B0503020204020204" pitchFamily="34" charset="-122"/>
              </a:rPr>
              <a:t>构造方法的声明如下所示。</a:t>
            </a:r>
          </a:p>
        </p:txBody>
      </p:sp>
      <p:sp>
        <p:nvSpPr>
          <p:cNvPr id="8" name="矩形 7"/>
          <p:cNvSpPr/>
          <p:nvPr/>
        </p:nvSpPr>
        <p:spPr bwMode="auto">
          <a:xfrm>
            <a:off x="1802262" y="1477853"/>
            <a:ext cx="9844034" cy="95047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__init__(name, type_, autoincrement, default, doc, key, index, info, nullable, onupdate, primary_key, server_default, server_onupdate,quote, unique, system, comment, *args, **kwargs)</a:t>
            </a:r>
          </a:p>
        </p:txBody>
      </p:sp>
      <p:sp>
        <p:nvSpPr>
          <p:cNvPr id="9" name="剪去单角的矩形 8"/>
          <p:cNvSpPr/>
          <p:nvPr/>
        </p:nvSpPr>
        <p:spPr>
          <a:xfrm flipH="1">
            <a:off x="694606" y="1466147"/>
            <a:ext cx="985225" cy="962182"/>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31782" y="2458839"/>
            <a:ext cx="11014514" cy="4108241"/>
          </a:xfrm>
          <a:prstGeom prst="rect">
            <a:avLst/>
          </a:prstGeom>
        </p:spPr>
        <p:txBody>
          <a:bodyPr wrap="square">
            <a:spAutoFit/>
          </a:bodyPr>
          <a:lstStyle/>
          <a:p>
            <a:pPr marL="342900" lvl="1" indent="-342900">
              <a:lnSpc>
                <a:spcPct val="150000"/>
              </a:lnSpc>
              <a:buClr>
                <a:schemeClr val="tx1"/>
              </a:buClr>
              <a:buFont typeface="Wingdings" panose="05000000000000000000" pitchFamily="2" charset="2"/>
              <a:buChar char="Ø"/>
            </a:pP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name</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：表示数据表中此列的名称。若省略，默认使用类属性的名称。</a:t>
            </a:r>
          </a:p>
          <a:p>
            <a:pPr marL="342900" lvl="1" indent="-342900">
              <a:lnSpc>
                <a:spcPct val="150000"/>
              </a:lnSpc>
              <a:buClr>
                <a:schemeClr val="tx1"/>
              </a:buClr>
              <a:buFont typeface="Wingdings" panose="05000000000000000000" pitchFamily="2" charset="2"/>
              <a:buChar char="Ø"/>
            </a:pP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type_</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：表示字段的类型。若该参数的值为</a:t>
            </a: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None</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或省略，则将使用默认类型</a:t>
            </a: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NullType</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，表示未知类型。</a:t>
            </a:r>
          </a:p>
          <a:p>
            <a:pPr marL="342900" lvl="1" indent="-342900">
              <a:lnSpc>
                <a:spcPct val="150000"/>
              </a:lnSpc>
              <a:buClr>
                <a:schemeClr val="tx1"/>
              </a:buClr>
              <a:buFont typeface="Wingdings" panose="05000000000000000000" pitchFamily="2" charset="2"/>
              <a:buChar char="Ø"/>
            </a:pP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default</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：表示为字段设置默认值。</a:t>
            </a:r>
          </a:p>
          <a:p>
            <a:pPr marL="342900" lvl="1" indent="-342900">
              <a:lnSpc>
                <a:spcPct val="150000"/>
              </a:lnSpc>
              <a:buClr>
                <a:schemeClr val="tx1"/>
              </a:buClr>
              <a:buFont typeface="Wingdings" panose="05000000000000000000" pitchFamily="2" charset="2"/>
              <a:buChar char="Ø"/>
            </a:pP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index</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：表示是否为字段创建索引。</a:t>
            </a:r>
          </a:p>
          <a:p>
            <a:pPr marL="342900" lvl="1" indent="-342900">
              <a:lnSpc>
                <a:spcPct val="150000"/>
              </a:lnSpc>
              <a:buClr>
                <a:schemeClr val="tx1"/>
              </a:buClr>
              <a:buFont typeface="Wingdings" panose="05000000000000000000" pitchFamily="2" charset="2"/>
              <a:buChar char="Ø"/>
            </a:pP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nullable</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：确定字段的值是否为空，若设置为</a:t>
            </a: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False</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，则会在为此列生成</a:t>
            </a: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DDL</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时加上</a:t>
            </a: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NOT NULL</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语句；若设置为</a:t>
            </a: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True</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，通常不会生成任何内容。</a:t>
            </a:r>
          </a:p>
          <a:p>
            <a:pPr marL="342900" lvl="1" indent="-342900">
              <a:lnSpc>
                <a:spcPct val="150000"/>
              </a:lnSpc>
              <a:buClr>
                <a:schemeClr val="tx1"/>
              </a:buClr>
              <a:buFont typeface="Wingdings" panose="05000000000000000000" pitchFamily="2" charset="2"/>
              <a:buChar char="Ø"/>
            </a:pP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primary_key</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：表示是否将字段设置为主键，若设为</a:t>
            </a: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True</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，则会将此列标记为主键列。多个列可以设置此标志以指定复合主键。</a:t>
            </a:r>
          </a:p>
          <a:p>
            <a:pPr marL="342900" lvl="1" indent="-342900">
              <a:lnSpc>
                <a:spcPct val="150000"/>
              </a:lnSpc>
              <a:buClr>
                <a:schemeClr val="tx1"/>
              </a:buClr>
              <a:buFont typeface="Wingdings" panose="05000000000000000000" pitchFamily="2" charset="2"/>
              <a:buChar char="Ø"/>
            </a:pP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unique</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：表示该字段是否具有唯一约束，若设为</a:t>
            </a: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True</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，则该字段将不允许出现重复值。</a:t>
            </a:r>
          </a:p>
          <a:p>
            <a:pPr marL="342900" lvl="1" indent="-342900">
              <a:lnSpc>
                <a:spcPct val="150000"/>
              </a:lnSpc>
              <a:buClr>
                <a:schemeClr val="tx1"/>
              </a:buClr>
              <a:buFont typeface="Wingdings" panose="05000000000000000000" pitchFamily="2" charset="2"/>
              <a:buChar char="Ø"/>
            </a:pP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args</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：其他位置参数，该参数的值可以为</a:t>
            </a: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Constraint</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（表级</a:t>
            </a: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SQL</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约束）、</a:t>
            </a: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ForeignKey</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（外键）、</a:t>
            </a: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ColumnDefault</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Sequence</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Computed Identity</a:t>
            </a:r>
            <a:r>
              <a:rPr lang="zh-CN" altLang="en-US" sz="16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类实例。</a:t>
            </a:r>
          </a:p>
        </p:txBody>
      </p:sp>
      <p:sp>
        <p:nvSpPr>
          <p:cNvPr id="11" name="文本框 10"/>
          <p:cNvSpPr txBox="1"/>
          <p:nvPr/>
        </p:nvSpPr>
        <p:spPr>
          <a:xfrm>
            <a:off x="838404" y="1595184"/>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2" name="Freeform 16"/>
          <p:cNvSpPr/>
          <p:nvPr/>
        </p:nvSpPr>
        <p:spPr bwMode="auto">
          <a:xfrm>
            <a:off x="1691540" y="1500437"/>
            <a:ext cx="110722" cy="7382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spTree>
    <p:extLst>
      <p:ext uri="{BB962C8B-B14F-4D97-AF65-F5344CB8AC3E}">
        <p14:creationId xmlns:p14="http://schemas.microsoft.com/office/powerpoint/2010/main" val="43649285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5134" y="887883"/>
            <a:ext cx="10267249" cy="923330"/>
          </a:xfrm>
          <a:prstGeom prst="rect">
            <a:avLst/>
          </a:prstGeom>
        </p:spPr>
        <p:txBody>
          <a:bodyPr wrap="square">
            <a:spAutoFit/>
          </a:bodyPr>
          <a:lstStyle/>
          <a:p>
            <a:pPr>
              <a:lnSpc>
                <a:spcPct val="150000"/>
              </a:lnSpc>
            </a:pPr>
            <a:r>
              <a:rPr lang="en-US" altLang="zh-CN" sz="1800">
                <a:solidFill>
                  <a:srgbClr val="0075CC"/>
                </a:solidFill>
                <a:latin typeface="微软雅黑" panose="020B0503020204020204" pitchFamily="34" charset="-122"/>
                <a:ea typeface="微软雅黑" panose="020B0503020204020204" pitchFamily="34" charset="-122"/>
              </a:rPr>
              <a:t>db.Column</a:t>
            </a:r>
            <a:r>
              <a:rPr lang="zh-CN" altLang="en-US" sz="1800">
                <a:solidFill>
                  <a:srgbClr val="0075CC"/>
                </a:solidFill>
                <a:latin typeface="微软雅黑" panose="020B0503020204020204" pitchFamily="34" charset="-122"/>
                <a:ea typeface="微软雅黑" panose="020B0503020204020204" pitchFamily="34" charset="-122"/>
              </a:rPr>
              <a:t>类</a:t>
            </a:r>
            <a:r>
              <a:rPr lang="zh-CN" altLang="en-US" sz="1800">
                <a:solidFill>
                  <a:srgbClr val="595959"/>
                </a:solidFill>
                <a:latin typeface="微软雅黑" panose="020B0503020204020204" pitchFamily="34" charset="-122"/>
                <a:ea typeface="微软雅黑" panose="020B0503020204020204" pitchFamily="34" charset="-122"/>
              </a:rPr>
              <a:t>构造方法的</a:t>
            </a:r>
            <a:r>
              <a:rPr lang="en-US" altLang="zh-CN" sz="1800">
                <a:solidFill>
                  <a:srgbClr val="0075CC"/>
                </a:solidFill>
                <a:latin typeface="微软雅黑" panose="020B0503020204020204" pitchFamily="34" charset="-122"/>
                <a:ea typeface="微软雅黑" panose="020B0503020204020204" pitchFamily="34" charset="-122"/>
              </a:rPr>
              <a:t>type_</a:t>
            </a:r>
            <a:r>
              <a:rPr lang="zh-CN" altLang="en-US" sz="1800">
                <a:solidFill>
                  <a:srgbClr val="0075CC"/>
                </a:solidFill>
                <a:latin typeface="微软雅黑" panose="020B0503020204020204" pitchFamily="34" charset="-122"/>
                <a:ea typeface="微软雅黑" panose="020B0503020204020204" pitchFamily="34" charset="-122"/>
              </a:rPr>
              <a:t>参数</a:t>
            </a:r>
            <a:r>
              <a:rPr lang="zh-CN" altLang="en-US" sz="1800">
                <a:solidFill>
                  <a:srgbClr val="595959"/>
                </a:solidFill>
                <a:latin typeface="微软雅黑" panose="020B0503020204020204" pitchFamily="34" charset="-122"/>
                <a:ea typeface="微软雅黑" panose="020B0503020204020204" pitchFamily="34" charset="-122"/>
              </a:rPr>
              <a:t>用于</a:t>
            </a:r>
            <a:r>
              <a:rPr lang="zh-CN" altLang="en-US" sz="1800">
                <a:solidFill>
                  <a:srgbClr val="0075CC"/>
                </a:solidFill>
                <a:latin typeface="微软雅黑" panose="020B0503020204020204" pitchFamily="34" charset="-122"/>
                <a:ea typeface="微软雅黑" panose="020B0503020204020204" pitchFamily="34" charset="-122"/>
              </a:rPr>
              <a:t>指定字段</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a:solidFill>
                  <a:srgbClr val="0075CC"/>
                </a:solidFill>
                <a:latin typeface="微软雅黑" panose="020B0503020204020204" pitchFamily="34" charset="-122"/>
                <a:ea typeface="微软雅黑" panose="020B0503020204020204" pitchFamily="34" charset="-122"/>
              </a:rPr>
              <a:t>类型</a:t>
            </a:r>
            <a:r>
              <a:rPr lang="zh-CN" altLang="en-US" sz="1800">
                <a:solidFill>
                  <a:srgbClr val="595959"/>
                </a:solidFill>
                <a:latin typeface="微软雅黑" panose="020B0503020204020204" pitchFamily="34" charset="-122"/>
                <a:ea typeface="微软雅黑" panose="020B0503020204020204" pitchFamily="34" charset="-122"/>
              </a:rPr>
              <a:t>，比如</a:t>
            </a:r>
            <a:r>
              <a:rPr lang="en-US" altLang="zh-CN" sz="1800">
                <a:solidFill>
                  <a:srgbClr val="595959"/>
                </a:solidFill>
                <a:latin typeface="微软雅黑" panose="020B0503020204020204" pitchFamily="34" charset="-122"/>
                <a:ea typeface="微软雅黑" panose="020B0503020204020204" pitchFamily="34" charset="-122"/>
              </a:rPr>
              <a:t>User</a:t>
            </a:r>
            <a:r>
              <a:rPr lang="zh-CN" altLang="en-US" sz="1800">
                <a:solidFill>
                  <a:srgbClr val="595959"/>
                </a:solidFill>
                <a:latin typeface="微软雅黑" panose="020B0503020204020204" pitchFamily="34" charset="-122"/>
                <a:ea typeface="微软雅黑" panose="020B0503020204020204" pitchFamily="34" charset="-122"/>
              </a:rPr>
              <a:t>类中的</a:t>
            </a:r>
            <a:r>
              <a:rPr lang="en-US" altLang="zh-CN" sz="1800">
                <a:solidFill>
                  <a:srgbClr val="595959"/>
                </a:solidFill>
                <a:latin typeface="微软雅黑" panose="020B0503020204020204" pitchFamily="34" charset="-122"/>
                <a:ea typeface="微软雅黑" panose="020B0503020204020204" pitchFamily="34" charset="-122"/>
              </a:rPr>
              <a:t>Integer</a:t>
            </a:r>
            <a:r>
              <a:rPr lang="zh-CN" altLang="en-US" sz="1800">
                <a:solidFill>
                  <a:srgbClr val="595959"/>
                </a:solidFill>
                <a:latin typeface="微软雅黑" panose="020B0503020204020204" pitchFamily="34" charset="-122"/>
                <a:ea typeface="微软雅黑" panose="020B0503020204020204" pitchFamily="34" charset="-122"/>
              </a:rPr>
              <a:t>和</a:t>
            </a:r>
            <a:r>
              <a:rPr lang="en-US" altLang="zh-CN" sz="1800">
                <a:solidFill>
                  <a:srgbClr val="595959"/>
                </a:solidFill>
                <a:latin typeface="微软雅黑" panose="020B0503020204020204" pitchFamily="34" charset="-122"/>
                <a:ea typeface="微软雅黑" panose="020B0503020204020204" pitchFamily="34" charset="-122"/>
              </a:rPr>
              <a:t>String</a:t>
            </a:r>
            <a:r>
              <a:rPr lang="zh-CN" altLang="en-US" sz="1800">
                <a:solidFill>
                  <a:srgbClr val="595959"/>
                </a:solidFill>
                <a:latin typeface="微软雅黑" panose="020B0503020204020204" pitchFamily="34" charset="-122"/>
                <a:ea typeface="微软雅黑" panose="020B0503020204020204" pitchFamily="34" charset="-122"/>
              </a:rPr>
              <a:t>都属于字段类型。常用的字段类型如下表所示。</a:t>
            </a:r>
          </a:p>
        </p:txBody>
      </p:sp>
      <p:sp>
        <p:nvSpPr>
          <p:cNvPr id="6"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定义模型</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矩形 4"/>
          <p:cNvSpPr/>
          <p:nvPr/>
        </p:nvSpPr>
        <p:spPr>
          <a:xfrm>
            <a:off x="961581" y="6022082"/>
            <a:ext cx="10267248" cy="507831"/>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若字段的类型为</a:t>
            </a:r>
            <a:r>
              <a:rPr lang="zh-CN" altLang="en-US" sz="1800">
                <a:solidFill>
                  <a:srgbClr val="0075CC"/>
                </a:solidFill>
                <a:latin typeface="微软雅黑" panose="020B0503020204020204" pitchFamily="34" charset="-122"/>
                <a:ea typeface="微软雅黑" panose="020B0503020204020204" pitchFamily="34" charset="-122"/>
              </a:rPr>
              <a:t>String</a:t>
            </a:r>
            <a:r>
              <a:rPr lang="zh-CN" altLang="en-US" sz="1800">
                <a:solidFill>
                  <a:srgbClr val="595959"/>
                </a:solidFill>
                <a:latin typeface="微软雅黑" panose="020B0503020204020204" pitchFamily="34" charset="-122"/>
                <a:ea typeface="微软雅黑" panose="020B0503020204020204" pitchFamily="34" charset="-122"/>
              </a:rPr>
              <a:t>，则建议为其</a:t>
            </a:r>
            <a:r>
              <a:rPr lang="zh-CN" altLang="en-US" sz="1800">
                <a:solidFill>
                  <a:srgbClr val="0075CC"/>
                </a:solidFill>
                <a:latin typeface="微软雅黑" panose="020B0503020204020204" pitchFamily="34" charset="-122"/>
                <a:ea typeface="微软雅黑" panose="020B0503020204020204" pitchFamily="34" charset="-122"/>
              </a:rPr>
              <a:t>指定长度</a:t>
            </a:r>
            <a:r>
              <a:rPr lang="zh-CN" altLang="en-US" sz="1800">
                <a:solidFill>
                  <a:srgbClr val="595959"/>
                </a:solidFill>
                <a:latin typeface="微软雅黑" panose="020B0503020204020204" pitchFamily="34" charset="-122"/>
                <a:ea typeface="微软雅黑" panose="020B0503020204020204" pitchFamily="34" charset="-122"/>
              </a:rPr>
              <a:t>，这是因为有些数据库会要求限制字符串的长度。</a:t>
            </a:r>
          </a:p>
        </p:txBody>
      </p:sp>
      <p:graphicFrame>
        <p:nvGraphicFramePr>
          <p:cNvPr id="7" name="表格 6"/>
          <p:cNvGraphicFramePr>
            <a:graphicFrameLocks noGrp="1"/>
          </p:cNvGraphicFramePr>
          <p:nvPr>
            <p:extLst>
              <p:ext uri="{D42A27DB-BD31-4B8C-83A1-F6EECF244321}">
                <p14:modId xmlns:p14="http://schemas.microsoft.com/office/powerpoint/2010/main" val="128243083"/>
              </p:ext>
            </p:extLst>
          </p:nvPr>
        </p:nvGraphicFramePr>
        <p:xfrm>
          <a:off x="1900738" y="1839983"/>
          <a:ext cx="8388933" cy="4028508"/>
        </p:xfrm>
        <a:graphic>
          <a:graphicData uri="http://schemas.openxmlformats.org/drawingml/2006/table">
            <a:tbl>
              <a:tblPr/>
              <a:tblGrid>
                <a:gridCol w="2521365">
                  <a:extLst>
                    <a:ext uri="{9D8B030D-6E8A-4147-A177-3AD203B41FA5}">
                      <a16:colId xmlns:a16="http://schemas.microsoft.com/office/drawing/2014/main" val="3778545926"/>
                    </a:ext>
                  </a:extLst>
                </a:gridCol>
                <a:gridCol w="5867568">
                  <a:extLst>
                    <a:ext uri="{9D8B030D-6E8A-4147-A177-3AD203B41FA5}">
                      <a16:colId xmlns:a16="http://schemas.microsoft.com/office/drawing/2014/main" val="2034797012"/>
                    </a:ext>
                  </a:extLst>
                </a:gridCol>
              </a:tblGrid>
              <a:tr h="447612">
                <a:tc>
                  <a:txBody>
                    <a:bodyPr/>
                    <a:lstStyle/>
                    <a:p>
                      <a:pPr marL="0" algn="ctr" defTabSz="1219200" rtl="0" eaLnBrk="1" fontAlgn="ctr" latinLnBrk="0" hangingPunct="1"/>
                      <a:r>
                        <a:rPr lang="zh-CN" altLang="en-US" sz="1800" b="1" kern="1200">
                          <a:solidFill>
                            <a:srgbClr val="595959"/>
                          </a:solidFill>
                          <a:effectLst/>
                          <a:latin typeface="微软雅黑" panose="020B0503020204020204" pitchFamily="34" charset="-122"/>
                          <a:ea typeface="微软雅黑" panose="020B0503020204020204" pitchFamily="34" charset="-122"/>
                          <a:cs typeface="+mn-cs"/>
                        </a:rPr>
                        <a:t>字段类型</a:t>
                      </a: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ctr" defTabSz="1219200" rtl="0" eaLnBrk="1" fontAlgn="ctr" latinLnBrk="0" hangingPunct="1"/>
                      <a:r>
                        <a:rPr lang="zh-CN" altLang="en-US" sz="1800" b="1" kern="120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710093537"/>
                  </a:ext>
                </a:extLst>
              </a:tr>
              <a:tr h="4476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Integer</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整数</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909484653"/>
                  </a:ext>
                </a:extLst>
              </a:tr>
              <a:tr h="4476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String(size)</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字符串，可通过</a:t>
                      </a: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size</a:t>
                      </a: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设置最大长度</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061090594"/>
                  </a:ext>
                </a:extLst>
              </a:tr>
              <a:tr h="4476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Text</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较长的</a:t>
                      </a: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Unicode</a:t>
                      </a: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文本</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184536881"/>
                  </a:ext>
                </a:extLst>
              </a:tr>
              <a:tr h="4476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DateTime</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日期和时间，存储</a:t>
                      </a: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datetime</a:t>
                      </a: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对象</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667144048"/>
                  </a:ext>
                </a:extLst>
              </a:tr>
              <a:tr h="4476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Float</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浮点数</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852329936"/>
                  </a:ext>
                </a:extLst>
              </a:tr>
              <a:tr h="447612">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Boolean</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布尔值</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501742214"/>
                  </a:ext>
                </a:extLst>
              </a:tr>
              <a:tr h="447612">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PickleType</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存储</a:t>
                      </a: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Pickle</a:t>
                      </a: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列化的</a:t>
                      </a: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Python</a:t>
                      </a: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对象</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068125262"/>
                  </a:ext>
                </a:extLst>
              </a:tr>
              <a:tr h="447612">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LargeBinary</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存储任意二进制数据</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935633603"/>
                  </a:ext>
                </a:extLst>
              </a:tr>
            </a:tbl>
          </a:graphicData>
        </a:graphic>
      </p:graphicFrame>
    </p:spTree>
    <p:extLst>
      <p:ext uri="{BB962C8B-B14F-4D97-AF65-F5344CB8AC3E}">
        <p14:creationId xmlns:p14="http://schemas.microsoft.com/office/powerpoint/2010/main" val="39883605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1641" y="1197546"/>
            <a:ext cx="10412157" cy="1754326"/>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定义了模型类以后，如果希望根据模型类生成一个对应的数据表，这时我们可以通过</a:t>
            </a:r>
            <a:r>
              <a:rPr lang="en-US" altLang="zh-CN" sz="1800">
                <a:solidFill>
                  <a:srgbClr val="0075CC"/>
                </a:solidFill>
                <a:latin typeface="微软雅黑" panose="020B0503020204020204" pitchFamily="34" charset="-122"/>
                <a:ea typeface="微软雅黑" panose="020B0503020204020204" pitchFamily="34" charset="-122"/>
              </a:rPr>
              <a:t>db</a:t>
            </a:r>
            <a:r>
              <a:rPr lang="zh-CN" altLang="en-US" sz="1800">
                <a:solidFill>
                  <a:srgbClr val="0075CC"/>
                </a:solidFill>
                <a:latin typeface="微软雅黑" panose="020B0503020204020204" pitchFamily="34" charset="-122"/>
                <a:ea typeface="微软雅黑" panose="020B0503020204020204" pitchFamily="34" charset="-122"/>
              </a:rPr>
              <a:t>对象</a:t>
            </a:r>
            <a:r>
              <a:rPr lang="zh-CN" altLang="en-US" sz="1800">
                <a:solidFill>
                  <a:srgbClr val="595959"/>
                </a:solidFill>
                <a:latin typeface="微软雅黑" panose="020B0503020204020204" pitchFamily="34" charset="-122"/>
                <a:ea typeface="微软雅黑" panose="020B0503020204020204" pitchFamily="34" charset="-122"/>
              </a:rPr>
              <a:t>调用</a:t>
            </a:r>
            <a:r>
              <a:rPr lang="en-US" altLang="zh-CN" sz="1800">
                <a:solidFill>
                  <a:srgbClr val="0075CC"/>
                </a:solidFill>
                <a:latin typeface="微软雅黑" panose="020B0503020204020204" pitchFamily="34" charset="-122"/>
                <a:ea typeface="微软雅黑" panose="020B0503020204020204" pitchFamily="34" charset="-122"/>
              </a:rPr>
              <a:t>create_all()</a:t>
            </a:r>
            <a:r>
              <a:rPr lang="zh-CN" altLang="en-US" sz="1800">
                <a:solidFill>
                  <a:srgbClr val="0075CC"/>
                </a:solidFill>
                <a:latin typeface="微软雅黑" panose="020B0503020204020204" pitchFamily="34" charset="-122"/>
                <a:ea typeface="微软雅黑" panose="020B0503020204020204" pitchFamily="34" charset="-122"/>
              </a:rPr>
              <a:t>方法</a:t>
            </a:r>
            <a:r>
              <a:rPr lang="zh-CN" altLang="en-US" sz="1800">
                <a:solidFill>
                  <a:srgbClr val="595959"/>
                </a:solidFill>
                <a:latin typeface="微软雅黑" panose="020B0503020204020204" pitchFamily="34" charset="-122"/>
                <a:ea typeface="微软雅黑" panose="020B0503020204020204" pitchFamily="34" charset="-122"/>
              </a:rPr>
              <a:t>实现。以定义的模型类User为例，演示如何通过create_all()方法创建数据表。在命令行窗口中进入虚拟环境，输入</a:t>
            </a:r>
            <a:r>
              <a:rPr lang="zh-CN" altLang="en-US" sz="1800">
                <a:solidFill>
                  <a:srgbClr val="0075CC"/>
                </a:solidFill>
                <a:latin typeface="微软雅黑" panose="020B0503020204020204" pitchFamily="34" charset="-122"/>
                <a:ea typeface="微软雅黑" panose="020B0503020204020204" pitchFamily="34" charset="-122"/>
              </a:rPr>
              <a:t>flask shell命令</a:t>
            </a:r>
            <a:r>
              <a:rPr lang="zh-CN" altLang="en-US" sz="1800">
                <a:solidFill>
                  <a:srgbClr val="595959"/>
                </a:solidFill>
                <a:latin typeface="微软雅黑" panose="020B0503020204020204" pitchFamily="34" charset="-122"/>
                <a:ea typeface="微软雅黑" panose="020B0503020204020204" pitchFamily="34" charset="-122"/>
              </a:rPr>
              <a:t>启用</a:t>
            </a:r>
            <a:r>
              <a:rPr lang="zh-CN" altLang="en-US" sz="1800">
                <a:solidFill>
                  <a:srgbClr val="0075CC"/>
                </a:solidFill>
                <a:latin typeface="微软雅黑" panose="020B0503020204020204" pitchFamily="34" charset="-122"/>
                <a:ea typeface="微软雅黑" panose="020B0503020204020204" pitchFamily="34" charset="-122"/>
              </a:rPr>
              <a:t>Flask Shell工具</a:t>
            </a:r>
            <a:r>
              <a:rPr lang="zh-CN" altLang="en-US" sz="1800">
                <a:solidFill>
                  <a:srgbClr val="595959"/>
                </a:solidFill>
                <a:latin typeface="微软雅黑" panose="020B0503020204020204" pitchFamily="34" charset="-122"/>
                <a:ea typeface="微软雅黑" panose="020B0503020204020204" pitchFamily="34" charset="-122"/>
              </a:rPr>
              <a:t>，在该工具中输入创建数据表的命令，具体命令如下所示。</a:t>
            </a:r>
          </a:p>
        </p:txBody>
      </p:sp>
      <p:sp>
        <p:nvSpPr>
          <p:cNvPr id="5"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5.3.3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创建数据表</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矩形 7"/>
          <p:cNvSpPr/>
          <p:nvPr/>
        </p:nvSpPr>
        <p:spPr bwMode="auto">
          <a:xfrm>
            <a:off x="1342678" y="3069754"/>
            <a:ext cx="9778587" cy="25145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(flask_env) E:\PythonProject\</a:t>
            </a:r>
            <a:r>
              <a:rPr lang="zh-CN" altLang="en-US" sz="1600">
                <a:solidFill>
                  <a:srgbClr val="595959"/>
                </a:solidFill>
                <a:latin typeface="微软雅黑" panose="020B0503020204020204" pitchFamily="34" charset="-122"/>
                <a:ea typeface="微软雅黑" panose="020B0503020204020204" pitchFamily="34" charset="-122"/>
                <a:sym typeface="+mn-ea"/>
              </a:rPr>
              <a:t>测试</a:t>
            </a:r>
            <a:r>
              <a:rPr lang="en-US" altLang="zh-CN" sz="1600">
                <a:solidFill>
                  <a:srgbClr val="595959"/>
                </a:solidFill>
                <a:latin typeface="微软雅黑" panose="020B0503020204020204" pitchFamily="34" charset="-122"/>
                <a:ea typeface="微软雅黑" panose="020B0503020204020204" pitchFamily="34" charset="-122"/>
                <a:sym typeface="+mn-ea"/>
              </a:rPr>
              <a:t>&gt;</a:t>
            </a:r>
            <a:r>
              <a:rPr lang="en-US" altLang="zh-CN" sz="1600">
                <a:solidFill>
                  <a:srgbClr val="0075CC"/>
                </a:solidFill>
                <a:latin typeface="微软雅黑" panose="020B0503020204020204" pitchFamily="34" charset="-122"/>
                <a:ea typeface="微软雅黑" panose="020B0503020204020204" pitchFamily="34" charset="-122"/>
                <a:sym typeface="+mn-ea"/>
              </a:rPr>
              <a:t>flask shell</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Python 3.8.2 (tags/v3.8.2:7b3ab59, Feb 25 2020, 23:03:10) [MSC v.1916 64 bit (AMD64)] on win32</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 app [production]</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Instance: E:\PythonProject\Chapter05\instance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&gt;&gt;&gt; from app import db</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&gt;&gt;&gt; db.create_all()</a:t>
            </a:r>
          </a:p>
        </p:txBody>
      </p:sp>
    </p:spTree>
    <p:extLst>
      <p:ext uri="{BB962C8B-B14F-4D97-AF65-F5344CB8AC3E}">
        <p14:creationId xmlns:p14="http://schemas.microsoft.com/office/powerpoint/2010/main" val="111932593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1641" y="1053530"/>
            <a:ext cx="10412157" cy="923330"/>
          </a:xfrm>
          <a:prstGeom prst="rect">
            <a:avLst/>
          </a:prstGeom>
        </p:spPr>
        <p:txBody>
          <a:bodyPr wrap="square">
            <a:spAutoFit/>
          </a:bodyPr>
          <a:lstStyle/>
          <a:p>
            <a:pPr>
              <a:lnSpc>
                <a:spcPct val="150000"/>
              </a:lnSpc>
            </a:pPr>
            <a:r>
              <a:rPr lang="zh-CN" altLang="en-US" sz="1800">
                <a:solidFill>
                  <a:srgbClr val="0075CC"/>
                </a:solidFill>
                <a:latin typeface="微软雅黑" panose="020B0503020204020204" pitchFamily="34" charset="-122"/>
                <a:ea typeface="微软雅黑" panose="020B0503020204020204" pitchFamily="34" charset="-122"/>
              </a:rPr>
              <a:t>执行创建数据表命令</a:t>
            </a:r>
            <a:r>
              <a:rPr lang="zh-CN" altLang="en-US" sz="1800">
                <a:solidFill>
                  <a:srgbClr val="595959"/>
                </a:solidFill>
                <a:latin typeface="微软雅黑" panose="020B0503020204020204" pitchFamily="34" charset="-122"/>
                <a:ea typeface="微软雅黑" panose="020B0503020204020204" pitchFamily="34" charset="-122"/>
              </a:rPr>
              <a:t>后，会在数据库</a:t>
            </a:r>
            <a:r>
              <a:rPr lang="en-US" altLang="zh-CN" sz="1800">
                <a:solidFill>
                  <a:srgbClr val="595959"/>
                </a:solidFill>
                <a:latin typeface="微软雅黑" panose="020B0503020204020204" pitchFamily="34" charset="-122"/>
                <a:ea typeface="微软雅黑" panose="020B0503020204020204" pitchFamily="34" charset="-122"/>
              </a:rPr>
              <a:t>flask_data</a:t>
            </a:r>
            <a:r>
              <a:rPr lang="zh-CN" altLang="en-US" sz="1800">
                <a:solidFill>
                  <a:srgbClr val="595959"/>
                </a:solidFill>
                <a:latin typeface="微软雅黑" panose="020B0503020204020204" pitchFamily="34" charset="-122"/>
                <a:ea typeface="微软雅黑" panose="020B0503020204020204" pitchFamily="34" charset="-122"/>
              </a:rPr>
              <a:t>中</a:t>
            </a:r>
            <a:r>
              <a:rPr lang="zh-CN" altLang="en-US" sz="1800">
                <a:solidFill>
                  <a:srgbClr val="0075CC"/>
                </a:solidFill>
                <a:latin typeface="微软雅黑" panose="020B0503020204020204" pitchFamily="34" charset="-122"/>
                <a:ea typeface="微软雅黑" panose="020B0503020204020204" pitchFamily="34" charset="-122"/>
              </a:rPr>
              <a:t>增加一张名称为</a:t>
            </a:r>
            <a:r>
              <a:rPr lang="en-US" altLang="zh-CN" sz="1800">
                <a:solidFill>
                  <a:srgbClr val="0075CC"/>
                </a:solidFill>
                <a:latin typeface="微软雅黑" panose="020B0503020204020204" pitchFamily="34" charset="-122"/>
                <a:ea typeface="微软雅黑" panose="020B0503020204020204" pitchFamily="34" charset="-122"/>
              </a:rPr>
              <a:t>user</a:t>
            </a:r>
            <a:r>
              <a:rPr lang="zh-CN" altLang="en-US" sz="1800">
                <a:solidFill>
                  <a:srgbClr val="0075CC"/>
                </a:solidFill>
                <a:latin typeface="微软雅黑" panose="020B0503020204020204" pitchFamily="34" charset="-122"/>
                <a:ea typeface="微软雅黑" panose="020B0503020204020204" pitchFamily="34" charset="-122"/>
              </a:rPr>
              <a:t>的数据表</a:t>
            </a:r>
            <a:r>
              <a:rPr lang="zh-CN" altLang="en-US" sz="1800">
                <a:solidFill>
                  <a:srgbClr val="595959"/>
                </a:solidFill>
                <a:latin typeface="微软雅黑" panose="020B0503020204020204" pitchFamily="34" charset="-122"/>
                <a:ea typeface="微软雅黑" panose="020B0503020204020204" pitchFamily="34" charset="-122"/>
              </a:rPr>
              <a:t>。为了能够直观看到</a:t>
            </a:r>
            <a:r>
              <a:rPr lang="en-US" altLang="zh-CN" sz="1800">
                <a:solidFill>
                  <a:srgbClr val="595959"/>
                </a:solidFill>
                <a:latin typeface="微软雅黑" panose="020B0503020204020204" pitchFamily="34" charset="-122"/>
                <a:ea typeface="微软雅黑" panose="020B0503020204020204" pitchFamily="34" charset="-122"/>
              </a:rPr>
              <a:t>user</a:t>
            </a:r>
            <a:r>
              <a:rPr lang="zh-CN" altLang="en-US" sz="1800">
                <a:solidFill>
                  <a:srgbClr val="595959"/>
                </a:solidFill>
                <a:latin typeface="微软雅黑" panose="020B0503020204020204" pitchFamily="34" charset="-122"/>
                <a:ea typeface="微软雅黑" panose="020B0503020204020204" pitchFamily="34" charset="-122"/>
              </a:rPr>
              <a:t>表的结构，我们可以在</a:t>
            </a:r>
            <a:r>
              <a:rPr lang="en-US" altLang="zh-CN" sz="1800">
                <a:solidFill>
                  <a:srgbClr val="595959"/>
                </a:solidFill>
                <a:latin typeface="微软雅黑" panose="020B0503020204020204" pitchFamily="34" charset="-122"/>
                <a:ea typeface="微软雅黑" panose="020B0503020204020204" pitchFamily="34" charset="-122"/>
              </a:rPr>
              <a:t>Navicat</a:t>
            </a:r>
            <a:r>
              <a:rPr lang="zh-CN" altLang="en-US" sz="1800">
                <a:solidFill>
                  <a:srgbClr val="595959"/>
                </a:solidFill>
                <a:latin typeface="微软雅黑" panose="020B0503020204020204" pitchFamily="34" charset="-122"/>
                <a:ea typeface="微软雅黑" panose="020B0503020204020204" pitchFamily="34" charset="-122"/>
              </a:rPr>
              <a:t>工具中打开</a:t>
            </a:r>
            <a:r>
              <a:rPr lang="en-US" altLang="zh-CN" sz="1800">
                <a:solidFill>
                  <a:srgbClr val="595959"/>
                </a:solidFill>
                <a:latin typeface="微软雅黑" panose="020B0503020204020204" pitchFamily="34" charset="-122"/>
                <a:ea typeface="微软雅黑" panose="020B0503020204020204" pitchFamily="34" charset="-122"/>
              </a:rPr>
              <a:t>user</a:t>
            </a:r>
            <a:r>
              <a:rPr lang="zh-CN" altLang="en-US" sz="1800">
                <a:solidFill>
                  <a:srgbClr val="595959"/>
                </a:solidFill>
                <a:latin typeface="微软雅黑" panose="020B0503020204020204" pitchFamily="34" charset="-122"/>
                <a:ea typeface="微软雅黑" panose="020B0503020204020204" pitchFamily="34" charset="-122"/>
              </a:rPr>
              <a:t>表。</a:t>
            </a:r>
            <a:r>
              <a:rPr lang="en-US" altLang="zh-CN" sz="1800">
                <a:solidFill>
                  <a:srgbClr val="595959"/>
                </a:solidFill>
                <a:latin typeface="微软雅黑" panose="020B0503020204020204" pitchFamily="34" charset="-122"/>
                <a:ea typeface="微软雅黑" panose="020B0503020204020204" pitchFamily="34" charset="-122"/>
              </a:rPr>
              <a:t>user</a:t>
            </a:r>
            <a:r>
              <a:rPr lang="zh-CN" altLang="en-US" sz="1800">
                <a:solidFill>
                  <a:srgbClr val="595959"/>
                </a:solidFill>
                <a:latin typeface="微软雅黑" panose="020B0503020204020204" pitchFamily="34" charset="-122"/>
                <a:ea typeface="微软雅黑" panose="020B0503020204020204" pitchFamily="34" charset="-122"/>
              </a:rPr>
              <a:t>表的结构如下图所示。</a:t>
            </a:r>
          </a:p>
        </p:txBody>
      </p:sp>
      <p:sp>
        <p:nvSpPr>
          <p:cNvPr id="5"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5.3.3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创建数据表</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641" y="2160723"/>
            <a:ext cx="6112710" cy="3497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7247334" y="3141762"/>
            <a:ext cx="4176464" cy="1569660"/>
          </a:xfrm>
          <a:prstGeom prst="rect">
            <a:avLst/>
          </a:prstGeom>
        </p:spPr>
        <p:txBody>
          <a:bodyPr wrap="square">
            <a:spAutoFit/>
          </a:bodyPr>
          <a:lstStyle/>
          <a:p>
            <a:pPr>
              <a:lnSpc>
                <a:spcPct val="150000"/>
              </a:lnSpc>
            </a:pPr>
            <a:r>
              <a:rPr lang="zh-CN" altLang="en-US" sz="1600">
                <a:solidFill>
                  <a:srgbClr val="0075CC"/>
                </a:solidFill>
                <a:latin typeface="微软雅黑" panose="020B0503020204020204" pitchFamily="34" charset="-122"/>
                <a:ea typeface="微软雅黑" panose="020B0503020204020204" pitchFamily="34" charset="-122"/>
              </a:rPr>
              <a:t>数据表</a:t>
            </a:r>
            <a:r>
              <a:rPr lang="zh-CN" altLang="en-US" sz="1600">
                <a:solidFill>
                  <a:srgbClr val="595959"/>
                </a:solidFill>
                <a:latin typeface="微软雅黑" panose="020B0503020204020204" pitchFamily="34" charset="-122"/>
                <a:ea typeface="微软雅黑" panose="020B0503020204020204" pitchFamily="34" charset="-122"/>
              </a:rPr>
              <a:t>中的每个字段对应着</a:t>
            </a:r>
            <a:r>
              <a:rPr lang="zh-CN" altLang="en-US" sz="1600">
                <a:solidFill>
                  <a:srgbClr val="0075CC"/>
                </a:solidFill>
                <a:latin typeface="微软雅黑" panose="020B0503020204020204" pitchFamily="34" charset="-122"/>
                <a:ea typeface="微软雅黑" panose="020B0503020204020204" pitchFamily="34" charset="-122"/>
              </a:rPr>
              <a:t>模型类User</a:t>
            </a:r>
            <a:r>
              <a:rPr lang="zh-CN" altLang="en-US" sz="1600">
                <a:solidFill>
                  <a:srgbClr val="595959"/>
                </a:solidFill>
                <a:latin typeface="微软雅黑" panose="020B0503020204020204" pitchFamily="34" charset="-122"/>
                <a:ea typeface="微软雅黑" panose="020B0503020204020204" pitchFamily="34" charset="-122"/>
              </a:rPr>
              <a:t>中的</a:t>
            </a:r>
            <a:r>
              <a:rPr lang="zh-CN" altLang="en-US" sz="1600">
                <a:solidFill>
                  <a:srgbClr val="0075CC"/>
                </a:solidFill>
                <a:latin typeface="微软雅黑" panose="020B0503020204020204" pitchFamily="34" charset="-122"/>
                <a:ea typeface="微软雅黑" panose="020B0503020204020204" pitchFamily="34" charset="-122"/>
              </a:rPr>
              <a:t>每个属性</a:t>
            </a:r>
            <a:r>
              <a:rPr lang="zh-CN" altLang="en-US" sz="1600">
                <a:solidFill>
                  <a:srgbClr val="595959"/>
                </a:solidFill>
                <a:latin typeface="微软雅黑" panose="020B0503020204020204" pitchFamily="34" charset="-122"/>
                <a:ea typeface="微软雅黑" panose="020B0503020204020204" pitchFamily="34" charset="-122"/>
              </a:rPr>
              <a:t>。</a:t>
            </a:r>
          </a:p>
          <a:p>
            <a:pPr>
              <a:lnSpc>
                <a:spcPct val="150000"/>
              </a:lnSpc>
            </a:pPr>
            <a:r>
              <a:rPr lang="zh-CN" altLang="en-US" sz="1600">
                <a:solidFill>
                  <a:srgbClr val="595959"/>
                </a:solidFill>
                <a:latin typeface="微软雅黑" panose="020B0503020204020204" pitchFamily="34" charset="-122"/>
                <a:ea typeface="微软雅黑" panose="020B0503020204020204" pitchFamily="34" charset="-122"/>
              </a:rPr>
              <a:t>若希望</a:t>
            </a:r>
            <a:r>
              <a:rPr lang="zh-CN" altLang="en-US" sz="1600">
                <a:solidFill>
                  <a:srgbClr val="0075CC"/>
                </a:solidFill>
                <a:latin typeface="微软雅黑" panose="020B0503020204020204" pitchFamily="34" charset="-122"/>
                <a:ea typeface="微软雅黑" panose="020B0503020204020204" pitchFamily="34" charset="-122"/>
              </a:rPr>
              <a:t>删除数据表</a:t>
            </a:r>
            <a:r>
              <a:rPr lang="zh-CN" altLang="en-US" sz="1600">
                <a:solidFill>
                  <a:srgbClr val="595959"/>
                </a:solidFill>
                <a:latin typeface="微软雅黑" panose="020B0503020204020204" pitchFamily="34" charset="-122"/>
                <a:ea typeface="微软雅黑" panose="020B0503020204020204" pitchFamily="34" charset="-122"/>
              </a:rPr>
              <a:t>，则可以通过db对象调用</a:t>
            </a:r>
            <a:r>
              <a:rPr lang="zh-CN" altLang="en-US" sz="1600">
                <a:solidFill>
                  <a:srgbClr val="0075CC"/>
                </a:solidFill>
                <a:latin typeface="微软雅黑" panose="020B0503020204020204" pitchFamily="34" charset="-122"/>
                <a:ea typeface="微软雅黑" panose="020B0503020204020204" pitchFamily="34" charset="-122"/>
              </a:rPr>
              <a:t>drop_all()方法</a:t>
            </a:r>
            <a:r>
              <a:rPr lang="zh-CN" altLang="en-US" sz="1600">
                <a:solidFill>
                  <a:srgbClr val="595959"/>
                </a:solidFill>
                <a:latin typeface="微软雅黑" panose="020B0503020204020204" pitchFamily="34" charset="-122"/>
                <a:ea typeface="微软雅黑" panose="020B0503020204020204" pitchFamily="34" charset="-122"/>
              </a:rPr>
              <a:t>实现。</a:t>
            </a:r>
          </a:p>
        </p:txBody>
      </p:sp>
    </p:spTree>
    <p:extLst>
      <p:ext uri="{BB962C8B-B14F-4D97-AF65-F5344CB8AC3E}">
        <p14:creationId xmlns:p14="http://schemas.microsoft.com/office/powerpoint/2010/main" val="264316440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数据库概述</a:t>
            </a:r>
            <a:endParaRPr lang="zh-CN" altLang="en-US" sz="4800" b="1" dirty="0">
              <a:solidFill>
                <a:schemeClr val="accent1"/>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5</a:t>
            </a:r>
            <a:r>
              <a:rPr lang="en-US" altLang="en-GB" sz="6600" b="1">
                <a:solidFill>
                  <a:srgbClr val="FAFAFA"/>
                </a:solidFill>
                <a:latin typeface="微软雅黑" panose="020B0503020204020204" pitchFamily="34" charset="-122"/>
                <a:ea typeface="微软雅黑" panose="020B0503020204020204" pitchFamily="34" charset="-122"/>
                <a:cs typeface="+mn-ea"/>
                <a:sym typeface="+mn-lt"/>
              </a:rPr>
              <a:t>.1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55046" y="2437032"/>
            <a:ext cx="6565329" cy="2169825"/>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在</a:t>
            </a:r>
            <a:r>
              <a:rPr lang="en-US" altLang="zh-CN" sz="1800">
                <a:solidFill>
                  <a:srgbClr val="595959"/>
                </a:solidFill>
                <a:latin typeface="微软雅黑" panose="020B0503020204020204" pitchFamily="34" charset="-122"/>
                <a:ea typeface="微软雅黑" panose="020B0503020204020204" pitchFamily="34" charset="-122"/>
              </a:rPr>
              <a:t>MySQL</a:t>
            </a:r>
            <a:r>
              <a:rPr lang="zh-CN" altLang="en-US" sz="1800">
                <a:solidFill>
                  <a:srgbClr val="595959"/>
                </a:solidFill>
                <a:latin typeface="微软雅黑" panose="020B0503020204020204" pitchFamily="34" charset="-122"/>
                <a:ea typeface="微软雅黑" panose="020B0503020204020204" pitchFamily="34" charset="-122"/>
              </a:rPr>
              <a:t>数据库中，我们可以通过关系让不同数据表之间的字段建立联系，数据表的关系包括</a:t>
            </a:r>
            <a:r>
              <a:rPr lang="zh-CN" altLang="en-US" sz="1800">
                <a:solidFill>
                  <a:srgbClr val="0075CC"/>
                </a:solidFill>
                <a:latin typeface="微软雅黑" panose="020B0503020204020204" pitchFamily="34" charset="-122"/>
                <a:ea typeface="微软雅黑" panose="020B0503020204020204" pitchFamily="34" charset="-122"/>
              </a:rPr>
              <a:t>一对多关系</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一对一关系</a:t>
            </a:r>
            <a:r>
              <a:rPr lang="zh-CN" altLang="en-US" sz="1800">
                <a:solidFill>
                  <a:srgbClr val="595959"/>
                </a:solidFill>
                <a:latin typeface="微软雅黑" panose="020B0503020204020204" pitchFamily="34" charset="-122"/>
                <a:ea typeface="微软雅黑" panose="020B0503020204020204" pitchFamily="34" charset="-122"/>
              </a:rPr>
              <a:t>和</a:t>
            </a:r>
            <a:r>
              <a:rPr lang="zh-CN" altLang="en-US" sz="1800">
                <a:solidFill>
                  <a:srgbClr val="0075CC"/>
                </a:solidFill>
                <a:latin typeface="微软雅黑" panose="020B0503020204020204" pitchFamily="34" charset="-122"/>
                <a:ea typeface="微软雅黑" panose="020B0503020204020204" pitchFamily="34" charset="-122"/>
              </a:rPr>
              <a:t>多对多关系</a:t>
            </a:r>
            <a:r>
              <a:rPr lang="zh-CN" altLang="en-US" sz="1800">
                <a:solidFill>
                  <a:srgbClr val="595959"/>
                </a:solidFill>
                <a:latin typeface="微软雅黑" panose="020B0503020204020204" pitchFamily="34" charset="-122"/>
                <a:ea typeface="微软雅黑" panose="020B0503020204020204" pitchFamily="34" charset="-122"/>
              </a:rPr>
              <a:t>，模型类之间也需要根据实际需要建立这些关系。在</a:t>
            </a:r>
            <a:r>
              <a:rPr lang="en-US" altLang="zh-CN" sz="1800">
                <a:solidFill>
                  <a:srgbClr val="595959"/>
                </a:solidFill>
                <a:latin typeface="微软雅黑" panose="020B0503020204020204" pitchFamily="34" charset="-122"/>
                <a:ea typeface="微软雅黑" panose="020B0503020204020204" pitchFamily="34" charset="-122"/>
              </a:rPr>
              <a:t>Flask</a:t>
            </a:r>
            <a:r>
              <a:rPr lang="zh-CN" altLang="en-US" sz="1800">
                <a:solidFill>
                  <a:srgbClr val="595959"/>
                </a:solidFill>
                <a:latin typeface="微软雅黑" panose="020B0503020204020204" pitchFamily="34" charset="-122"/>
                <a:ea typeface="微软雅黑" panose="020B0503020204020204" pitchFamily="34" charset="-122"/>
              </a:rPr>
              <a:t>的模型类中，建立关系一般需要两步实现，分别是</a:t>
            </a:r>
            <a:r>
              <a:rPr lang="zh-CN" altLang="en-US" sz="1800">
                <a:solidFill>
                  <a:srgbClr val="0075CC"/>
                </a:solidFill>
                <a:latin typeface="微软雅黑" panose="020B0503020204020204" pitchFamily="34" charset="-122"/>
                <a:ea typeface="微软雅黑" panose="020B0503020204020204" pitchFamily="34" charset="-122"/>
              </a:rPr>
              <a:t>创建外键</a:t>
            </a:r>
            <a:r>
              <a:rPr lang="zh-CN" altLang="en-US" sz="1800">
                <a:solidFill>
                  <a:srgbClr val="595959"/>
                </a:solidFill>
                <a:latin typeface="微软雅黑" panose="020B0503020204020204" pitchFamily="34" charset="-122"/>
                <a:ea typeface="微软雅黑" panose="020B0503020204020204" pitchFamily="34" charset="-122"/>
              </a:rPr>
              <a:t>和</a:t>
            </a:r>
            <a:r>
              <a:rPr lang="zh-CN" altLang="en-US" sz="1800">
                <a:solidFill>
                  <a:srgbClr val="0075CC"/>
                </a:solidFill>
                <a:latin typeface="微软雅黑" panose="020B0503020204020204" pitchFamily="34" charset="-122"/>
                <a:ea typeface="微软雅黑" panose="020B0503020204020204" pitchFamily="34" charset="-122"/>
              </a:rPr>
              <a:t>定义关系属性</a:t>
            </a:r>
            <a:r>
              <a:rPr lang="zh-CN" altLang="en-US" sz="1800">
                <a:solidFill>
                  <a:srgbClr val="595959"/>
                </a:solidFill>
                <a:latin typeface="微软雅黑" panose="020B0503020204020204" pitchFamily="34" charset="-122"/>
                <a:ea typeface="微软雅黑" panose="020B0503020204020204" pitchFamily="34" charset="-122"/>
              </a:rPr>
              <a:t>。</a:t>
            </a:r>
          </a:p>
        </p:txBody>
      </p:sp>
      <p:sp>
        <p:nvSpPr>
          <p:cNvPr id="7"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模型关系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 name="图片 7"/>
          <p:cNvPicPr>
            <a:picLocks noChangeAspect="1"/>
          </p:cNvPicPr>
          <p:nvPr/>
        </p:nvPicPr>
        <p:blipFill>
          <a:blip r:embed="rId3"/>
          <a:stretch>
            <a:fillRect/>
          </a:stretch>
        </p:blipFill>
        <p:spPr>
          <a:xfrm>
            <a:off x="694606" y="1518866"/>
            <a:ext cx="3715858" cy="4006159"/>
          </a:xfrm>
          <a:prstGeom prst="rect">
            <a:avLst/>
          </a:prstGeom>
        </p:spPr>
      </p:pic>
    </p:spTree>
    <p:extLst>
      <p:ext uri="{BB962C8B-B14F-4D97-AF65-F5344CB8AC3E}">
        <p14:creationId xmlns:p14="http://schemas.microsoft.com/office/powerpoint/2010/main" val="404366709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45025" y="981522"/>
            <a:ext cx="2457893" cy="648072"/>
            <a:chOff x="1115236" y="981522"/>
            <a:chExt cx="2732370" cy="648072"/>
          </a:xfrm>
        </p:grpSpPr>
        <p:sp>
          <p:nvSpPr>
            <p:cNvPr id="10" name="圆角矩形 9"/>
            <p:cNvSpPr/>
            <p:nvPr/>
          </p:nvSpPr>
          <p:spPr>
            <a:xfrm>
              <a:off x="1267636" y="1053530"/>
              <a:ext cx="2579970" cy="576064"/>
            </a:xfrm>
            <a:prstGeom prst="roundRect">
              <a:avLst>
                <a:gd name="adj" fmla="val 43768"/>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115236" y="981522"/>
              <a:ext cx="2579970" cy="576064"/>
            </a:xfrm>
            <a:prstGeom prst="roundRect">
              <a:avLst>
                <a:gd name="adj" fmla="val 43768"/>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595959"/>
                  </a:solidFill>
                  <a:latin typeface="微软雅黑" panose="020B0503020204020204" pitchFamily="34" charset="-122"/>
                  <a:ea typeface="微软雅黑" panose="020B0503020204020204" pitchFamily="34" charset="-122"/>
                </a:rPr>
                <a:t>    </a:t>
              </a:r>
              <a:r>
                <a:rPr lang="zh-CN" altLang="en-US" sz="2000">
                  <a:solidFill>
                    <a:srgbClr val="FF0000"/>
                  </a:solidFill>
                  <a:latin typeface="微软雅黑" panose="020B0503020204020204" pitchFamily="34" charset="-122"/>
                  <a:ea typeface="微软雅黑" panose="020B0503020204020204" pitchFamily="34" charset="-122"/>
                </a:rPr>
                <a:t>创建外键</a:t>
              </a:r>
            </a:p>
          </p:txBody>
        </p:sp>
      </p:grpSp>
      <p:sp>
        <p:nvSpPr>
          <p:cNvPr id="12" name="椭圆 11"/>
          <p:cNvSpPr/>
          <p:nvPr/>
        </p:nvSpPr>
        <p:spPr>
          <a:xfrm>
            <a:off x="1261051" y="1125538"/>
            <a:ext cx="288032" cy="2880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048020" y="1989634"/>
            <a:ext cx="10018733" cy="3416320"/>
          </a:xfrm>
          <a:prstGeom prst="rect">
            <a:avLst/>
          </a:prstGeom>
        </p:spPr>
        <p:txBody>
          <a:bodyPr wrap="square">
            <a:spAutoFit/>
          </a:bodyPr>
          <a:lstStyle/>
          <a:p>
            <a:pPr>
              <a:lnSpc>
                <a:spcPct val="150000"/>
              </a:lnSpc>
            </a:pPr>
            <a:r>
              <a:rPr lang="zh-CN" altLang="en-US" sz="1800">
                <a:solidFill>
                  <a:srgbClr val="0075CC"/>
                </a:solidFill>
                <a:latin typeface="微软雅黑" panose="020B0503020204020204" pitchFamily="34" charset="-122"/>
                <a:ea typeface="微软雅黑" panose="020B0503020204020204" pitchFamily="34" charset="-122"/>
              </a:rPr>
              <a:t>外键</a:t>
            </a:r>
            <a:r>
              <a:rPr lang="zh-CN" altLang="en-US" sz="1800">
                <a:solidFill>
                  <a:srgbClr val="595959"/>
                </a:solidFill>
                <a:latin typeface="微软雅黑" panose="020B0503020204020204" pitchFamily="34" charset="-122"/>
                <a:ea typeface="微软雅黑" panose="020B0503020204020204" pitchFamily="34" charset="-122"/>
              </a:rPr>
              <a:t>是</a:t>
            </a:r>
            <a:r>
              <a:rPr lang="zh-CN" altLang="en-US" sz="1800">
                <a:solidFill>
                  <a:srgbClr val="0075CC"/>
                </a:solidFill>
                <a:latin typeface="微软雅黑" panose="020B0503020204020204" pitchFamily="34" charset="-122"/>
                <a:ea typeface="微软雅黑" panose="020B0503020204020204" pitchFamily="34" charset="-122"/>
              </a:rPr>
              <a:t>数据表</a:t>
            </a:r>
            <a:r>
              <a:rPr lang="zh-CN" altLang="en-US" sz="1800">
                <a:solidFill>
                  <a:srgbClr val="595959"/>
                </a:solidFill>
                <a:latin typeface="微软雅黑" panose="020B0503020204020204" pitchFamily="34" charset="-122"/>
                <a:ea typeface="微软雅黑" panose="020B0503020204020204" pitchFamily="34" charset="-122"/>
              </a:rPr>
              <a:t>的一个</a:t>
            </a:r>
            <a:r>
              <a:rPr lang="zh-CN" altLang="en-US" sz="1800">
                <a:solidFill>
                  <a:srgbClr val="0075CC"/>
                </a:solidFill>
                <a:latin typeface="微软雅黑" panose="020B0503020204020204" pitchFamily="34" charset="-122"/>
                <a:ea typeface="微软雅黑" panose="020B0503020204020204" pitchFamily="34" charset="-122"/>
              </a:rPr>
              <a:t>特殊字段</a:t>
            </a:r>
            <a:r>
              <a:rPr lang="zh-CN" altLang="en-US" sz="1800">
                <a:solidFill>
                  <a:srgbClr val="595959"/>
                </a:solidFill>
                <a:latin typeface="微软雅黑" panose="020B0503020204020204" pitchFamily="34" charset="-122"/>
                <a:ea typeface="微软雅黑" panose="020B0503020204020204" pitchFamily="34" charset="-122"/>
              </a:rPr>
              <a:t>，它经常与主键约束一起搭配使用，用于将两张或多张数据表之间进行关联。对于两张有关联关系的数据表来说，</a:t>
            </a:r>
            <a:r>
              <a:rPr lang="zh-CN" altLang="en-US" sz="1800">
                <a:solidFill>
                  <a:srgbClr val="0075CC"/>
                </a:solidFill>
                <a:latin typeface="微软雅黑" panose="020B0503020204020204" pitchFamily="34" charset="-122"/>
                <a:ea typeface="微软雅黑" panose="020B0503020204020204" pitchFamily="34" charset="-122"/>
              </a:rPr>
              <a:t>关联字段</a:t>
            </a:r>
            <a:r>
              <a:rPr lang="zh-CN" altLang="en-US" sz="1800">
                <a:solidFill>
                  <a:srgbClr val="595959"/>
                </a:solidFill>
                <a:latin typeface="微软雅黑" panose="020B0503020204020204" pitchFamily="34" charset="-122"/>
                <a:ea typeface="微软雅黑" panose="020B0503020204020204" pitchFamily="34" charset="-122"/>
              </a:rPr>
              <a:t>中</a:t>
            </a:r>
            <a:r>
              <a:rPr lang="zh-CN" altLang="en-US" sz="1800">
                <a:solidFill>
                  <a:srgbClr val="0075CC"/>
                </a:solidFill>
                <a:latin typeface="微软雅黑" panose="020B0503020204020204" pitchFamily="34" charset="-122"/>
                <a:ea typeface="微软雅黑" panose="020B0503020204020204" pitchFamily="34" charset="-122"/>
              </a:rPr>
              <a:t>主键</a:t>
            </a:r>
            <a:r>
              <a:rPr lang="zh-CN" altLang="en-US" sz="1800">
                <a:solidFill>
                  <a:srgbClr val="595959"/>
                </a:solidFill>
                <a:latin typeface="微软雅黑" panose="020B0503020204020204" pitchFamily="34" charset="-122"/>
                <a:ea typeface="微软雅黑" panose="020B0503020204020204" pitchFamily="34" charset="-122"/>
              </a:rPr>
              <a:t>所在的表就是</a:t>
            </a:r>
            <a:r>
              <a:rPr lang="zh-CN" altLang="en-US" sz="1800">
                <a:solidFill>
                  <a:srgbClr val="0075CC"/>
                </a:solidFill>
                <a:latin typeface="微软雅黑" panose="020B0503020204020204" pitchFamily="34" charset="-122"/>
                <a:ea typeface="微软雅黑" panose="020B0503020204020204" pitchFamily="34" charset="-122"/>
              </a:rPr>
              <a:t>主表</a:t>
            </a:r>
            <a:r>
              <a:rPr lang="zh-CN" altLang="en-US" sz="1800">
                <a:solidFill>
                  <a:srgbClr val="595959"/>
                </a:solidFill>
                <a:latin typeface="微软雅黑" panose="020B0503020204020204" pitchFamily="34" charset="-122"/>
                <a:ea typeface="微软雅黑" panose="020B0503020204020204" pitchFamily="34" charset="-122"/>
              </a:rPr>
              <a:t>（也称为父表），</a:t>
            </a:r>
            <a:r>
              <a:rPr lang="zh-CN" altLang="en-US" sz="1800">
                <a:solidFill>
                  <a:srgbClr val="0075CC"/>
                </a:solidFill>
                <a:latin typeface="微软雅黑" panose="020B0503020204020204" pitchFamily="34" charset="-122"/>
                <a:ea typeface="微软雅黑" panose="020B0503020204020204" pitchFamily="34" charset="-122"/>
              </a:rPr>
              <a:t>外键</a:t>
            </a:r>
            <a:r>
              <a:rPr lang="zh-CN" altLang="en-US" sz="1800">
                <a:solidFill>
                  <a:srgbClr val="595959"/>
                </a:solidFill>
                <a:latin typeface="微软雅黑" panose="020B0503020204020204" pitchFamily="34" charset="-122"/>
                <a:ea typeface="微软雅黑" panose="020B0503020204020204" pitchFamily="34" charset="-122"/>
              </a:rPr>
              <a:t>所在的表就是</a:t>
            </a:r>
            <a:r>
              <a:rPr lang="zh-CN" altLang="en-US" sz="1800">
                <a:solidFill>
                  <a:srgbClr val="0075CC"/>
                </a:solidFill>
                <a:latin typeface="微软雅黑" panose="020B0503020204020204" pitchFamily="34" charset="-122"/>
                <a:ea typeface="微软雅黑" panose="020B0503020204020204" pitchFamily="34" charset="-122"/>
              </a:rPr>
              <a:t>从表</a:t>
            </a:r>
            <a:r>
              <a:rPr lang="zh-CN" altLang="en-US" sz="1800">
                <a:solidFill>
                  <a:srgbClr val="595959"/>
                </a:solidFill>
                <a:latin typeface="微软雅黑" panose="020B0503020204020204" pitchFamily="34" charset="-122"/>
                <a:ea typeface="微软雅黑" panose="020B0503020204020204" pitchFamily="34" charset="-122"/>
              </a:rPr>
              <a:t>（也称为子表）。</a:t>
            </a:r>
          </a:p>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当在模型类中通过</a:t>
            </a:r>
            <a:r>
              <a:rPr lang="en-US" altLang="zh-CN" sz="1800">
                <a:solidFill>
                  <a:srgbClr val="595959"/>
                </a:solidFill>
                <a:latin typeface="微软雅黑" panose="020B0503020204020204" pitchFamily="34" charset="-122"/>
                <a:ea typeface="微软雅黑" panose="020B0503020204020204" pitchFamily="34" charset="-122"/>
              </a:rPr>
              <a:t>Column</a:t>
            </a:r>
            <a:r>
              <a:rPr lang="zh-CN" altLang="en-US" sz="1800">
                <a:solidFill>
                  <a:srgbClr val="595959"/>
                </a:solidFill>
                <a:latin typeface="微软雅黑" panose="020B0503020204020204" pitchFamily="34" charset="-122"/>
                <a:ea typeface="微软雅黑" panose="020B0503020204020204" pitchFamily="34" charset="-122"/>
              </a:rPr>
              <a:t>类的构造方法创建字段时，可以传入一个</a:t>
            </a:r>
            <a:r>
              <a:rPr lang="en-US" altLang="zh-CN" sz="1800">
                <a:solidFill>
                  <a:srgbClr val="0075CC"/>
                </a:solidFill>
                <a:latin typeface="微软雅黑" panose="020B0503020204020204" pitchFamily="34" charset="-122"/>
                <a:ea typeface="微软雅黑" panose="020B0503020204020204" pitchFamily="34" charset="-122"/>
              </a:rPr>
              <a:t>db.ForeignKey</a:t>
            </a:r>
            <a:r>
              <a:rPr lang="zh-CN" altLang="en-US" sz="1800">
                <a:solidFill>
                  <a:srgbClr val="0075CC"/>
                </a:solidFill>
                <a:latin typeface="微软雅黑" panose="020B0503020204020204" pitchFamily="34" charset="-122"/>
                <a:ea typeface="微软雅黑" panose="020B0503020204020204" pitchFamily="34" charset="-122"/>
              </a:rPr>
              <a:t>类</a:t>
            </a:r>
            <a:r>
              <a:rPr lang="zh-CN" altLang="en-US" sz="1800">
                <a:solidFill>
                  <a:srgbClr val="595959"/>
                </a:solidFill>
                <a:latin typeface="微软雅黑" panose="020B0503020204020204" pitchFamily="34" charset="-122"/>
                <a:ea typeface="微软雅黑" panose="020B0503020204020204" pitchFamily="34" charset="-122"/>
              </a:rPr>
              <a:t>的对象，用于将</a:t>
            </a:r>
            <a:r>
              <a:rPr lang="zh-CN" altLang="en-US" sz="1800">
                <a:solidFill>
                  <a:srgbClr val="0075CC"/>
                </a:solidFill>
                <a:latin typeface="微软雅黑" panose="020B0503020204020204" pitchFamily="34" charset="-122"/>
                <a:ea typeface="微软雅黑" panose="020B0503020204020204" pitchFamily="34" charset="-122"/>
              </a:rPr>
              <a:t>关联表中</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a:solidFill>
                  <a:srgbClr val="0075CC"/>
                </a:solidFill>
                <a:latin typeface="微软雅黑" panose="020B0503020204020204" pitchFamily="34" charset="-122"/>
                <a:ea typeface="微软雅黑" panose="020B0503020204020204" pitchFamily="34" charset="-122"/>
              </a:rPr>
              <a:t>字段</a:t>
            </a:r>
            <a:r>
              <a:rPr lang="zh-CN" altLang="en-US" sz="1800">
                <a:solidFill>
                  <a:srgbClr val="595959"/>
                </a:solidFill>
                <a:latin typeface="微软雅黑" panose="020B0503020204020204" pitchFamily="34" charset="-122"/>
                <a:ea typeface="微软雅黑" panose="020B0503020204020204" pitchFamily="34" charset="-122"/>
              </a:rPr>
              <a:t>指定为</a:t>
            </a:r>
            <a:r>
              <a:rPr lang="zh-CN" altLang="en-US" sz="1800">
                <a:solidFill>
                  <a:srgbClr val="0075CC"/>
                </a:solidFill>
                <a:latin typeface="微软雅黑" panose="020B0503020204020204" pitchFamily="34" charset="-122"/>
                <a:ea typeface="微软雅黑" panose="020B0503020204020204" pitchFamily="34" charset="-122"/>
              </a:rPr>
              <a:t>外键</a:t>
            </a:r>
            <a:r>
              <a:rPr lang="zh-CN" altLang="en-US" sz="1800">
                <a:solidFill>
                  <a:srgbClr val="595959"/>
                </a:solidFill>
                <a:latin typeface="微软雅黑" panose="020B0503020204020204" pitchFamily="34" charset="-122"/>
                <a:ea typeface="微软雅黑" panose="020B0503020204020204" pitchFamily="34" charset="-122"/>
              </a:rPr>
              <a:t>。</a:t>
            </a:r>
            <a:r>
              <a:rPr lang="en-US" altLang="zh-CN" sz="1800">
                <a:solidFill>
                  <a:srgbClr val="595959"/>
                </a:solidFill>
                <a:latin typeface="微软雅黑" panose="020B0503020204020204" pitchFamily="34" charset="-122"/>
                <a:ea typeface="微软雅黑" panose="020B0503020204020204" pitchFamily="34" charset="-122"/>
              </a:rPr>
              <a:t>db.ForeignKey</a:t>
            </a:r>
            <a:r>
              <a:rPr lang="zh-CN" altLang="en-US" sz="1800">
                <a:solidFill>
                  <a:srgbClr val="595959"/>
                </a:solidFill>
                <a:latin typeface="微软雅黑" panose="020B0503020204020204" pitchFamily="34" charset="-122"/>
                <a:ea typeface="微软雅黑" panose="020B0503020204020204" pitchFamily="34" charset="-122"/>
              </a:rPr>
              <a:t>类的构造方法中必须传入一个</a:t>
            </a:r>
            <a:r>
              <a:rPr lang="en-US" altLang="zh-CN" sz="1800">
                <a:solidFill>
                  <a:srgbClr val="0075CC"/>
                </a:solidFill>
                <a:latin typeface="微软雅黑" panose="020B0503020204020204" pitchFamily="34" charset="-122"/>
                <a:ea typeface="微软雅黑" panose="020B0503020204020204" pitchFamily="34" charset="-122"/>
              </a:rPr>
              <a:t>column</a:t>
            </a:r>
            <a:r>
              <a:rPr lang="zh-CN" altLang="en-US" sz="1800">
                <a:solidFill>
                  <a:srgbClr val="0075CC"/>
                </a:solidFill>
                <a:latin typeface="微软雅黑" panose="020B0503020204020204" pitchFamily="34" charset="-122"/>
                <a:ea typeface="微软雅黑" panose="020B0503020204020204" pitchFamily="34" charset="-122"/>
              </a:rPr>
              <a:t>参数</a:t>
            </a:r>
            <a:r>
              <a:rPr lang="zh-CN" altLang="en-US" sz="1800">
                <a:solidFill>
                  <a:srgbClr val="595959"/>
                </a:solidFill>
                <a:latin typeface="微软雅黑" panose="020B0503020204020204" pitchFamily="34" charset="-122"/>
                <a:ea typeface="微软雅黑" panose="020B0503020204020204" pitchFamily="34" charset="-122"/>
              </a:rPr>
              <a:t>，</a:t>
            </a:r>
            <a:r>
              <a:rPr lang="en-US" altLang="zh-CN" sz="1800">
                <a:solidFill>
                  <a:srgbClr val="595959"/>
                </a:solidFill>
                <a:latin typeface="微软雅黑" panose="020B0503020204020204" pitchFamily="34" charset="-122"/>
                <a:ea typeface="微软雅黑" panose="020B0503020204020204" pitchFamily="34" charset="-122"/>
              </a:rPr>
              <a:t>column</a:t>
            </a:r>
            <a:r>
              <a:rPr lang="zh-CN" altLang="en-US" sz="1800">
                <a:solidFill>
                  <a:srgbClr val="595959"/>
                </a:solidFill>
                <a:latin typeface="微软雅黑" panose="020B0503020204020204" pitchFamily="34" charset="-122"/>
                <a:ea typeface="微软雅黑" panose="020B0503020204020204" pitchFamily="34" charset="-122"/>
              </a:rPr>
              <a:t>参数表示</a:t>
            </a:r>
            <a:r>
              <a:rPr lang="zh-CN" altLang="en-US" sz="1800">
                <a:solidFill>
                  <a:srgbClr val="0075CC"/>
                </a:solidFill>
                <a:latin typeface="微软雅黑" panose="020B0503020204020204" pitchFamily="34" charset="-122"/>
                <a:ea typeface="微软雅黑" panose="020B0503020204020204" pitchFamily="34" charset="-122"/>
              </a:rPr>
              <a:t>外键关联表的字段</a:t>
            </a:r>
            <a:r>
              <a:rPr lang="zh-CN" altLang="en-US" sz="1800">
                <a:solidFill>
                  <a:srgbClr val="595959"/>
                </a:solidFill>
                <a:latin typeface="微软雅黑" panose="020B0503020204020204" pitchFamily="34" charset="-122"/>
                <a:ea typeface="微软雅黑" panose="020B0503020204020204" pitchFamily="34" charset="-122"/>
              </a:rPr>
              <a:t>，该参数支持两种取值，第</a:t>
            </a:r>
            <a:r>
              <a:rPr lang="en-US" altLang="zh-CN" sz="1800">
                <a:solidFill>
                  <a:srgbClr val="595959"/>
                </a:solidFill>
                <a:latin typeface="微软雅黑" panose="020B0503020204020204" pitchFamily="34" charset="-122"/>
                <a:ea typeface="微软雅黑" panose="020B0503020204020204" pitchFamily="34" charset="-122"/>
              </a:rPr>
              <a:t>1</a:t>
            </a:r>
            <a:r>
              <a:rPr lang="zh-CN" altLang="en-US" sz="1800">
                <a:solidFill>
                  <a:srgbClr val="595959"/>
                </a:solidFill>
                <a:latin typeface="微软雅黑" panose="020B0503020204020204" pitchFamily="34" charset="-122"/>
                <a:ea typeface="微软雅黑" panose="020B0503020204020204" pitchFamily="34" charset="-122"/>
              </a:rPr>
              <a:t>种取值是</a:t>
            </a:r>
            <a:r>
              <a:rPr lang="en-US" altLang="zh-CN" sz="1800">
                <a:solidFill>
                  <a:srgbClr val="0075CC"/>
                </a:solidFill>
                <a:latin typeface="微软雅黑" panose="020B0503020204020204" pitchFamily="34" charset="-122"/>
                <a:ea typeface="微软雅黑" panose="020B0503020204020204" pitchFamily="34" charset="-122"/>
              </a:rPr>
              <a:t>_schema.Column</a:t>
            </a:r>
            <a:r>
              <a:rPr lang="zh-CN" altLang="en-US" sz="1800">
                <a:solidFill>
                  <a:srgbClr val="595959"/>
                </a:solidFill>
                <a:latin typeface="微软雅黑" panose="020B0503020204020204" pitchFamily="34" charset="-122"/>
                <a:ea typeface="微软雅黑" panose="020B0503020204020204" pitchFamily="34" charset="-122"/>
              </a:rPr>
              <a:t>类的对象，第</a:t>
            </a:r>
            <a:r>
              <a:rPr lang="en-US" altLang="zh-CN" sz="1800">
                <a:solidFill>
                  <a:srgbClr val="595959"/>
                </a:solidFill>
                <a:latin typeface="微软雅黑" panose="020B0503020204020204" pitchFamily="34" charset="-122"/>
                <a:ea typeface="微软雅黑" panose="020B0503020204020204" pitchFamily="34" charset="-122"/>
              </a:rPr>
              <a:t>2</a:t>
            </a:r>
            <a:r>
              <a:rPr lang="zh-CN" altLang="en-US" sz="1800">
                <a:solidFill>
                  <a:srgbClr val="595959"/>
                </a:solidFill>
                <a:latin typeface="微软雅黑" panose="020B0503020204020204" pitchFamily="34" charset="-122"/>
                <a:ea typeface="微软雅黑" panose="020B0503020204020204" pitchFamily="34" charset="-122"/>
              </a:rPr>
              <a:t>种取值为包含字段名称的字符串，字符串的格式为“</a:t>
            </a:r>
            <a:r>
              <a:rPr lang="zh-CN" altLang="en-US" sz="1800">
                <a:solidFill>
                  <a:srgbClr val="0075CC"/>
                </a:solidFill>
                <a:latin typeface="微软雅黑" panose="020B0503020204020204" pitchFamily="34" charset="-122"/>
                <a:ea typeface="微软雅黑" panose="020B0503020204020204" pitchFamily="34" charset="-122"/>
              </a:rPr>
              <a:t>数据表名</a:t>
            </a:r>
            <a:r>
              <a:rPr lang="en-US" altLang="zh-CN" sz="1800">
                <a:solidFill>
                  <a:srgbClr val="0075CC"/>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字段名</a:t>
            </a:r>
            <a:r>
              <a:rPr lang="zh-CN" altLang="en-US" sz="1800">
                <a:solidFill>
                  <a:srgbClr val="595959"/>
                </a:solidFill>
                <a:latin typeface="微软雅黑" panose="020B0503020204020204" pitchFamily="34" charset="-122"/>
                <a:ea typeface="微软雅黑" panose="020B0503020204020204" pitchFamily="34" charset="-122"/>
              </a:rPr>
              <a:t>”或“</a:t>
            </a:r>
            <a:r>
              <a:rPr lang="en-US" altLang="zh-CN" sz="1800">
                <a:solidFill>
                  <a:srgbClr val="0075CC"/>
                </a:solidFill>
                <a:latin typeface="微软雅黑" panose="020B0503020204020204" pitchFamily="34" charset="-122"/>
                <a:ea typeface="微软雅黑" panose="020B0503020204020204" pitchFamily="34" charset="-122"/>
              </a:rPr>
              <a:t>schema.</a:t>
            </a:r>
            <a:r>
              <a:rPr lang="zh-CN" altLang="en-US" sz="1800">
                <a:solidFill>
                  <a:srgbClr val="0075CC"/>
                </a:solidFill>
                <a:latin typeface="微软雅黑" panose="020B0503020204020204" pitchFamily="34" charset="-122"/>
                <a:ea typeface="微软雅黑" panose="020B0503020204020204" pitchFamily="34" charset="-122"/>
              </a:rPr>
              <a:t>数据表名</a:t>
            </a:r>
            <a:r>
              <a:rPr lang="en-US" altLang="zh-CN" sz="1800">
                <a:solidFill>
                  <a:srgbClr val="0075CC"/>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字段名</a:t>
            </a:r>
            <a:r>
              <a:rPr lang="zh-CN" altLang="en-US" sz="1800">
                <a:solidFill>
                  <a:srgbClr val="595959"/>
                </a:solidFill>
                <a:latin typeface="微软雅黑" panose="020B0503020204020204" pitchFamily="34" charset="-122"/>
                <a:ea typeface="微软雅黑" panose="020B0503020204020204" pitchFamily="34" charset="-122"/>
              </a:rPr>
              <a:t>”。</a:t>
            </a:r>
          </a:p>
        </p:txBody>
      </p:sp>
      <p:sp>
        <p:nvSpPr>
          <p:cNvPr id="15"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模型关系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89430558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45025" y="981522"/>
            <a:ext cx="2457893" cy="648072"/>
            <a:chOff x="1115236" y="981522"/>
            <a:chExt cx="2732370" cy="648072"/>
          </a:xfrm>
        </p:grpSpPr>
        <p:sp>
          <p:nvSpPr>
            <p:cNvPr id="10" name="圆角矩形 9"/>
            <p:cNvSpPr/>
            <p:nvPr/>
          </p:nvSpPr>
          <p:spPr>
            <a:xfrm>
              <a:off x="1267636" y="1053530"/>
              <a:ext cx="2579970" cy="576064"/>
            </a:xfrm>
            <a:prstGeom prst="roundRect">
              <a:avLst>
                <a:gd name="adj" fmla="val 43768"/>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115236" y="981522"/>
              <a:ext cx="2579970" cy="576064"/>
            </a:xfrm>
            <a:prstGeom prst="roundRect">
              <a:avLst>
                <a:gd name="adj" fmla="val 43768"/>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595959"/>
                  </a:solidFill>
                  <a:latin typeface="微软雅黑" panose="020B0503020204020204" pitchFamily="34" charset="-122"/>
                  <a:ea typeface="微软雅黑" panose="020B0503020204020204" pitchFamily="34" charset="-122"/>
                </a:rPr>
                <a:t>    </a:t>
              </a:r>
              <a:r>
                <a:rPr lang="zh-CN" altLang="en-US" sz="2000">
                  <a:solidFill>
                    <a:srgbClr val="FF0000"/>
                  </a:solidFill>
                  <a:latin typeface="微软雅黑" panose="020B0503020204020204" pitchFamily="34" charset="-122"/>
                  <a:ea typeface="微软雅黑" panose="020B0503020204020204" pitchFamily="34" charset="-122"/>
                </a:rPr>
                <a:t>定义关系属性</a:t>
              </a:r>
            </a:p>
          </p:txBody>
        </p:sp>
      </p:grpSp>
      <p:sp>
        <p:nvSpPr>
          <p:cNvPr id="12" name="椭圆 11"/>
          <p:cNvSpPr/>
          <p:nvPr/>
        </p:nvSpPr>
        <p:spPr>
          <a:xfrm>
            <a:off x="1261051" y="1125538"/>
            <a:ext cx="288032" cy="2880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087094" y="2895963"/>
            <a:ext cx="5760640" cy="2585323"/>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定义关系属性通过</a:t>
            </a:r>
            <a:r>
              <a:rPr lang="en-US" altLang="zh-CN" sz="1800">
                <a:solidFill>
                  <a:srgbClr val="0075CC"/>
                </a:solidFill>
                <a:latin typeface="微软雅黑" panose="020B0503020204020204" pitchFamily="34" charset="-122"/>
                <a:ea typeface="微软雅黑" panose="020B0503020204020204" pitchFamily="34" charset="-122"/>
              </a:rPr>
              <a:t>db.relationship()</a:t>
            </a:r>
            <a:r>
              <a:rPr lang="zh-CN" altLang="en-US" sz="1800">
                <a:solidFill>
                  <a:srgbClr val="0075CC"/>
                </a:solidFill>
                <a:latin typeface="微软雅黑" panose="020B0503020204020204" pitchFamily="34" charset="-122"/>
                <a:ea typeface="微软雅黑" panose="020B0503020204020204" pitchFamily="34" charset="-122"/>
              </a:rPr>
              <a:t>函数</a:t>
            </a:r>
            <a:r>
              <a:rPr lang="zh-CN" altLang="en-US" sz="1800">
                <a:solidFill>
                  <a:srgbClr val="595959"/>
                </a:solidFill>
                <a:latin typeface="微软雅黑" panose="020B0503020204020204" pitchFamily="34" charset="-122"/>
                <a:ea typeface="微软雅黑" panose="020B0503020204020204" pitchFamily="34" charset="-122"/>
              </a:rPr>
              <a:t>实现。大多数情况下，</a:t>
            </a:r>
            <a:r>
              <a:rPr lang="en-US" altLang="zh-CN" sz="1800">
                <a:solidFill>
                  <a:srgbClr val="595959"/>
                </a:solidFill>
                <a:latin typeface="微软雅黑" panose="020B0503020204020204" pitchFamily="34" charset="-122"/>
                <a:ea typeface="微软雅黑" panose="020B0503020204020204" pitchFamily="34" charset="-122"/>
              </a:rPr>
              <a:t>db.relationship()</a:t>
            </a:r>
            <a:r>
              <a:rPr lang="zh-CN" altLang="en-US" sz="1800">
                <a:solidFill>
                  <a:srgbClr val="595959"/>
                </a:solidFill>
                <a:latin typeface="微软雅黑" panose="020B0503020204020204" pitchFamily="34" charset="-122"/>
                <a:ea typeface="微软雅黑" panose="020B0503020204020204" pitchFamily="34" charset="-122"/>
              </a:rPr>
              <a:t>函数能够</a:t>
            </a:r>
            <a:r>
              <a:rPr lang="zh-CN" altLang="en-US" sz="1800">
                <a:solidFill>
                  <a:srgbClr val="0075CC"/>
                </a:solidFill>
                <a:latin typeface="微软雅黑" panose="020B0503020204020204" pitchFamily="34" charset="-122"/>
                <a:ea typeface="微软雅黑" panose="020B0503020204020204" pitchFamily="34" charset="-122"/>
              </a:rPr>
              <a:t>自行找到关系</a:t>
            </a:r>
            <a:r>
              <a:rPr lang="zh-CN" altLang="en-US" sz="1800">
                <a:solidFill>
                  <a:srgbClr val="595959"/>
                </a:solidFill>
                <a:latin typeface="微软雅黑" panose="020B0503020204020204" pitchFamily="34" charset="-122"/>
                <a:ea typeface="微软雅黑" panose="020B0503020204020204" pitchFamily="34" charset="-122"/>
              </a:rPr>
              <a:t>中的</a:t>
            </a:r>
            <a:r>
              <a:rPr lang="zh-CN" altLang="en-US" sz="1800">
                <a:solidFill>
                  <a:srgbClr val="0075CC"/>
                </a:solidFill>
                <a:latin typeface="微软雅黑" panose="020B0503020204020204" pitchFamily="34" charset="-122"/>
                <a:ea typeface="微软雅黑" panose="020B0503020204020204" pitchFamily="34" charset="-122"/>
              </a:rPr>
              <a:t>外键</a:t>
            </a:r>
            <a:r>
              <a:rPr lang="zh-CN" altLang="en-US" sz="1800">
                <a:solidFill>
                  <a:srgbClr val="595959"/>
                </a:solidFill>
                <a:latin typeface="微软雅黑" panose="020B0503020204020204" pitchFamily="34" charset="-122"/>
                <a:ea typeface="微软雅黑" panose="020B0503020204020204" pitchFamily="34" charset="-122"/>
              </a:rPr>
              <a:t>，但在关系另一侧的模型类中有两个或两个以上的外键时无法决定将哪个字段作为外键。此时，我们根据需要可以给</a:t>
            </a:r>
            <a:r>
              <a:rPr lang="en-US" altLang="zh-CN" sz="1800">
                <a:solidFill>
                  <a:srgbClr val="595959"/>
                </a:solidFill>
                <a:latin typeface="微软雅黑" panose="020B0503020204020204" pitchFamily="34" charset="-122"/>
                <a:ea typeface="微软雅黑" panose="020B0503020204020204" pitchFamily="34" charset="-122"/>
              </a:rPr>
              <a:t>db.relationship()</a:t>
            </a:r>
            <a:r>
              <a:rPr lang="zh-CN" altLang="en-US" sz="1800">
                <a:solidFill>
                  <a:srgbClr val="595959"/>
                </a:solidFill>
                <a:latin typeface="微软雅黑" panose="020B0503020204020204" pitchFamily="34" charset="-122"/>
                <a:ea typeface="微软雅黑" panose="020B0503020204020204" pitchFamily="34" charset="-122"/>
              </a:rPr>
              <a:t>函数传入相应的参数，从而确定所用的外键。</a:t>
            </a:r>
          </a:p>
        </p:txBody>
      </p:sp>
      <p:sp>
        <p:nvSpPr>
          <p:cNvPr id="15"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模型关系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片 8"/>
          <p:cNvPicPr>
            <a:picLocks noChangeAspect="1"/>
          </p:cNvPicPr>
          <p:nvPr/>
        </p:nvPicPr>
        <p:blipFill>
          <a:blip r:embed="rId3"/>
          <a:stretch>
            <a:fillRect/>
          </a:stretch>
        </p:blipFill>
        <p:spPr>
          <a:xfrm>
            <a:off x="838622" y="1862380"/>
            <a:ext cx="3715858" cy="4006159"/>
          </a:xfrm>
          <a:prstGeom prst="rect">
            <a:avLst/>
          </a:prstGeom>
        </p:spPr>
      </p:pic>
    </p:spTree>
    <p:extLst>
      <p:ext uri="{BB962C8B-B14F-4D97-AF65-F5344CB8AC3E}">
        <p14:creationId xmlns:p14="http://schemas.microsoft.com/office/powerpoint/2010/main" val="5866226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45025" y="981522"/>
            <a:ext cx="2457893" cy="648072"/>
            <a:chOff x="1115236" y="981522"/>
            <a:chExt cx="2732370" cy="648072"/>
          </a:xfrm>
        </p:grpSpPr>
        <p:sp>
          <p:nvSpPr>
            <p:cNvPr id="10" name="圆角矩形 9"/>
            <p:cNvSpPr/>
            <p:nvPr/>
          </p:nvSpPr>
          <p:spPr>
            <a:xfrm>
              <a:off x="1267636" y="1053530"/>
              <a:ext cx="2579970" cy="576064"/>
            </a:xfrm>
            <a:prstGeom prst="roundRect">
              <a:avLst>
                <a:gd name="adj" fmla="val 43768"/>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115236" y="981522"/>
              <a:ext cx="2579970" cy="576064"/>
            </a:xfrm>
            <a:prstGeom prst="roundRect">
              <a:avLst>
                <a:gd name="adj" fmla="val 43768"/>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595959"/>
                  </a:solidFill>
                  <a:latin typeface="微软雅黑" panose="020B0503020204020204" pitchFamily="34" charset="-122"/>
                  <a:ea typeface="微软雅黑" panose="020B0503020204020204" pitchFamily="34" charset="-122"/>
                </a:rPr>
                <a:t>    </a:t>
              </a:r>
              <a:r>
                <a:rPr lang="zh-CN" altLang="en-US" sz="2000">
                  <a:solidFill>
                    <a:srgbClr val="FF0000"/>
                  </a:solidFill>
                  <a:latin typeface="微软雅黑" panose="020B0503020204020204" pitchFamily="34" charset="-122"/>
                  <a:ea typeface="微软雅黑" panose="020B0503020204020204" pitchFamily="34" charset="-122"/>
                </a:rPr>
                <a:t>定义关系属性</a:t>
              </a:r>
            </a:p>
          </p:txBody>
        </p:sp>
      </p:grpSp>
      <p:sp>
        <p:nvSpPr>
          <p:cNvPr id="12" name="椭圆 11"/>
          <p:cNvSpPr/>
          <p:nvPr/>
        </p:nvSpPr>
        <p:spPr>
          <a:xfrm>
            <a:off x="1261051" y="1125538"/>
            <a:ext cx="288032" cy="2880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模型关系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4006974" y="2277666"/>
            <a:ext cx="6912767" cy="2308324"/>
          </a:xfrm>
          <a:prstGeom prst="rect">
            <a:avLst/>
          </a:prstGeom>
        </p:spPr>
        <p:txBody>
          <a:bodyPr wrap="square">
            <a:spAutoFit/>
          </a:bodyPr>
          <a:lstStyle/>
          <a:p>
            <a:pPr>
              <a:lnSpc>
                <a:spcPct val="150000"/>
              </a:lnSpc>
            </a:pPr>
            <a:r>
              <a:rPr lang="en-US" altLang="zh-CN" sz="1600">
                <a:solidFill>
                  <a:srgbClr val="0075CC"/>
                </a:solidFill>
                <a:latin typeface="微软雅黑" panose="020B0503020204020204" pitchFamily="34" charset="-122"/>
                <a:ea typeface="微软雅黑" panose="020B0503020204020204" pitchFamily="34" charset="-122"/>
              </a:rPr>
              <a:t>db.relationship()</a:t>
            </a:r>
            <a:r>
              <a:rPr lang="zh-CN" altLang="en-US" sz="1600">
                <a:solidFill>
                  <a:srgbClr val="0075CC"/>
                </a:solidFill>
                <a:latin typeface="微软雅黑" panose="020B0503020204020204" pitchFamily="34" charset="-122"/>
                <a:ea typeface="微软雅黑" panose="020B0503020204020204" pitchFamily="34" charset="-122"/>
              </a:rPr>
              <a:t>函数</a:t>
            </a:r>
            <a:r>
              <a:rPr lang="zh-CN" altLang="en-US" sz="1600">
                <a:solidFill>
                  <a:srgbClr val="595959"/>
                </a:solidFill>
                <a:latin typeface="微软雅黑" panose="020B0503020204020204" pitchFamily="34" charset="-122"/>
                <a:ea typeface="微软雅黑" panose="020B0503020204020204" pitchFamily="34" charset="-122"/>
              </a:rPr>
              <a:t>中常用参数如下所示。</a:t>
            </a:r>
            <a:endParaRPr lang="en-US" altLang="zh-CN" sz="160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600">
                <a:solidFill>
                  <a:srgbClr val="595959"/>
                </a:solidFill>
                <a:latin typeface="微软雅黑" panose="020B0503020204020204" pitchFamily="34" charset="-122"/>
                <a:ea typeface="微软雅黑" panose="020B0503020204020204" pitchFamily="34" charset="-122"/>
              </a:rPr>
              <a:t>argument：表示关系建立的另一侧模型类的名称。</a:t>
            </a:r>
          </a:p>
          <a:p>
            <a:pPr marL="285750" indent="-285750">
              <a:lnSpc>
                <a:spcPct val="150000"/>
              </a:lnSpc>
              <a:buFont typeface="Wingdings" panose="05000000000000000000" pitchFamily="2" charset="2"/>
              <a:buChar char="l"/>
            </a:pPr>
            <a:r>
              <a:rPr lang="zh-CN" altLang="en-US" sz="1600">
                <a:solidFill>
                  <a:srgbClr val="595959"/>
                </a:solidFill>
                <a:latin typeface="微软雅黑" panose="020B0503020204020204" pitchFamily="34" charset="-122"/>
                <a:ea typeface="微软雅黑" panose="020B0503020204020204" pitchFamily="34" charset="-122"/>
              </a:rPr>
              <a:t>back_populates：定义反向引用，用于建立数据表之间的双向关系。</a:t>
            </a:r>
          </a:p>
          <a:p>
            <a:pPr marL="285750" indent="-285750">
              <a:lnSpc>
                <a:spcPct val="150000"/>
              </a:lnSpc>
              <a:buFont typeface="Wingdings" panose="05000000000000000000" pitchFamily="2" charset="2"/>
              <a:buChar char="l"/>
            </a:pPr>
            <a:r>
              <a:rPr lang="zh-CN" altLang="en-US" sz="1600">
                <a:solidFill>
                  <a:srgbClr val="595959"/>
                </a:solidFill>
                <a:latin typeface="微软雅黑" panose="020B0503020204020204" pitchFamily="34" charset="-122"/>
                <a:ea typeface="微软雅黑" panose="020B0503020204020204" pitchFamily="34" charset="-122"/>
              </a:rPr>
              <a:t>backref：添加反向引用，自动在另一侧建立关系属性。</a:t>
            </a:r>
          </a:p>
          <a:p>
            <a:pPr marL="285750" indent="-285750">
              <a:lnSpc>
                <a:spcPct val="150000"/>
              </a:lnSpc>
              <a:buFont typeface="Wingdings" panose="05000000000000000000" pitchFamily="2" charset="2"/>
              <a:buChar char="l"/>
            </a:pPr>
            <a:r>
              <a:rPr lang="zh-CN" altLang="en-US" sz="1600">
                <a:solidFill>
                  <a:srgbClr val="595959"/>
                </a:solidFill>
                <a:latin typeface="微软雅黑" panose="020B0503020204020204" pitchFamily="34" charset="-122"/>
                <a:ea typeface="微软雅黑" panose="020B0503020204020204" pitchFamily="34" charset="-122"/>
              </a:rPr>
              <a:t>primaryjoin：明确指定两个模型之间使用的联结条件，只在模棱两可的关系中需要指定。</a:t>
            </a:r>
            <a:endParaRPr lang="en-US" altLang="zh-CN" sz="1600">
              <a:solidFill>
                <a:srgbClr val="595959"/>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838622" y="2277666"/>
            <a:ext cx="2796345" cy="3014809"/>
          </a:xfrm>
          <a:prstGeom prst="rect">
            <a:avLst/>
          </a:prstGeom>
        </p:spPr>
      </p:pic>
    </p:spTree>
    <p:extLst>
      <p:ext uri="{BB962C8B-B14F-4D97-AF65-F5344CB8AC3E}">
        <p14:creationId xmlns:p14="http://schemas.microsoft.com/office/powerpoint/2010/main" val="172929328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45025" y="981522"/>
            <a:ext cx="2457893" cy="648072"/>
            <a:chOff x="1115236" y="981522"/>
            <a:chExt cx="2732370" cy="648072"/>
          </a:xfrm>
        </p:grpSpPr>
        <p:sp>
          <p:nvSpPr>
            <p:cNvPr id="10" name="圆角矩形 9"/>
            <p:cNvSpPr/>
            <p:nvPr/>
          </p:nvSpPr>
          <p:spPr>
            <a:xfrm>
              <a:off x="1267636" y="1053530"/>
              <a:ext cx="2579970" cy="576064"/>
            </a:xfrm>
            <a:prstGeom prst="roundRect">
              <a:avLst>
                <a:gd name="adj" fmla="val 43768"/>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115236" y="981522"/>
              <a:ext cx="2579970" cy="576064"/>
            </a:xfrm>
            <a:prstGeom prst="roundRect">
              <a:avLst>
                <a:gd name="adj" fmla="val 43768"/>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595959"/>
                  </a:solidFill>
                  <a:latin typeface="微软雅黑" panose="020B0503020204020204" pitchFamily="34" charset="-122"/>
                  <a:ea typeface="微软雅黑" panose="020B0503020204020204" pitchFamily="34" charset="-122"/>
                </a:rPr>
                <a:t>    </a:t>
              </a:r>
              <a:r>
                <a:rPr lang="zh-CN" altLang="en-US" sz="2000">
                  <a:solidFill>
                    <a:srgbClr val="FF0000"/>
                  </a:solidFill>
                  <a:latin typeface="微软雅黑" panose="020B0503020204020204" pitchFamily="34" charset="-122"/>
                  <a:ea typeface="微软雅黑" panose="020B0503020204020204" pitchFamily="34" charset="-122"/>
                </a:rPr>
                <a:t>定义关系属性</a:t>
              </a:r>
            </a:p>
          </p:txBody>
        </p:sp>
      </p:grpSp>
      <p:sp>
        <p:nvSpPr>
          <p:cNvPr id="12" name="椭圆 11"/>
          <p:cNvSpPr/>
          <p:nvPr/>
        </p:nvSpPr>
        <p:spPr>
          <a:xfrm>
            <a:off x="1261051" y="1125538"/>
            <a:ext cx="288032" cy="2880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模型关系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4006974" y="2277666"/>
            <a:ext cx="6912767" cy="2634183"/>
          </a:xfrm>
          <a:prstGeom prst="rect">
            <a:avLst/>
          </a:prstGeom>
        </p:spPr>
        <p:txBody>
          <a:bodyPr wrap="square">
            <a:spAutoFit/>
          </a:bodyPr>
          <a:lstStyle/>
          <a:p>
            <a:pPr>
              <a:lnSpc>
                <a:spcPct val="150000"/>
              </a:lnSpc>
            </a:pPr>
            <a:r>
              <a:rPr lang="en-US" altLang="zh-CN" sz="1600">
                <a:solidFill>
                  <a:srgbClr val="0075CC"/>
                </a:solidFill>
                <a:latin typeface="微软雅黑" panose="020B0503020204020204" pitchFamily="34" charset="-122"/>
                <a:ea typeface="微软雅黑" panose="020B0503020204020204" pitchFamily="34" charset="-122"/>
              </a:rPr>
              <a:t>db.relationship()</a:t>
            </a:r>
            <a:r>
              <a:rPr lang="zh-CN" altLang="en-US" sz="1600">
                <a:solidFill>
                  <a:srgbClr val="0075CC"/>
                </a:solidFill>
                <a:latin typeface="微软雅黑" panose="020B0503020204020204" pitchFamily="34" charset="-122"/>
                <a:ea typeface="微软雅黑" panose="020B0503020204020204" pitchFamily="34" charset="-122"/>
              </a:rPr>
              <a:t>函数</a:t>
            </a:r>
            <a:r>
              <a:rPr lang="zh-CN" altLang="en-US" sz="1600">
                <a:solidFill>
                  <a:srgbClr val="595959"/>
                </a:solidFill>
                <a:latin typeface="微软雅黑" panose="020B0503020204020204" pitchFamily="34" charset="-122"/>
                <a:ea typeface="微软雅黑" panose="020B0503020204020204" pitchFamily="34" charset="-122"/>
              </a:rPr>
              <a:t>中常用参数如下所示。</a:t>
            </a:r>
            <a:endParaRPr lang="en-US" altLang="zh-CN" sz="160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600">
                <a:solidFill>
                  <a:srgbClr val="595959"/>
                </a:solidFill>
                <a:latin typeface="微软雅黑" panose="020B0503020204020204" pitchFamily="34" charset="-122"/>
                <a:ea typeface="微软雅黑" panose="020B0503020204020204" pitchFamily="34" charset="-122"/>
              </a:rPr>
              <a:t>lazy：用于指定加载相关记录的方式，默认值为'select'，代表在必要时一次性加载全部记录，作用等同于lazy=True。</a:t>
            </a:r>
          </a:p>
          <a:p>
            <a:pPr marL="285750" indent="-285750">
              <a:lnSpc>
                <a:spcPct val="150000"/>
              </a:lnSpc>
              <a:buFont typeface="Wingdings" panose="05000000000000000000" pitchFamily="2" charset="2"/>
              <a:buChar char="l"/>
            </a:pPr>
            <a:r>
              <a:rPr lang="zh-CN" altLang="en-US" sz="1600">
                <a:solidFill>
                  <a:srgbClr val="595959"/>
                </a:solidFill>
                <a:latin typeface="微软雅黑" panose="020B0503020204020204" pitchFamily="34" charset="-122"/>
                <a:ea typeface="微软雅黑" panose="020B0503020204020204" pitchFamily="34" charset="-122"/>
              </a:rPr>
              <a:t>order_by：指定加载相关记录时的排序方式。</a:t>
            </a:r>
          </a:p>
          <a:p>
            <a:pPr marL="285750" indent="-285750">
              <a:lnSpc>
                <a:spcPct val="150000"/>
              </a:lnSpc>
              <a:buFont typeface="Wingdings" panose="05000000000000000000" pitchFamily="2" charset="2"/>
              <a:buChar char="l"/>
            </a:pPr>
            <a:r>
              <a:rPr lang="zh-CN" altLang="en-US" sz="1600">
                <a:solidFill>
                  <a:srgbClr val="595959"/>
                </a:solidFill>
                <a:latin typeface="微软雅黑" panose="020B0503020204020204" pitchFamily="34" charset="-122"/>
                <a:ea typeface="微软雅黑" panose="020B0503020204020204" pitchFamily="34" charset="-122"/>
              </a:rPr>
              <a:t>secondary：表示多对多关系中指定的关联表。</a:t>
            </a:r>
          </a:p>
          <a:p>
            <a:pPr marL="285750" indent="-285750">
              <a:lnSpc>
                <a:spcPct val="150000"/>
              </a:lnSpc>
              <a:buFont typeface="Wingdings" panose="05000000000000000000" pitchFamily="2" charset="2"/>
              <a:buChar char="l"/>
            </a:pPr>
            <a:r>
              <a:rPr lang="zh-CN" altLang="en-US" sz="1600">
                <a:solidFill>
                  <a:srgbClr val="595959"/>
                </a:solidFill>
                <a:latin typeface="微软雅黑" panose="020B0503020204020204" pitchFamily="34" charset="-122"/>
                <a:ea typeface="微软雅黑" panose="020B0503020204020204" pitchFamily="34" charset="-122"/>
              </a:rPr>
              <a:t>uselist：指定是否使用列表的形式加载记录。若设为False，则会用标量的形式加载记录。</a:t>
            </a:r>
          </a:p>
        </p:txBody>
      </p:sp>
      <p:pic>
        <p:nvPicPr>
          <p:cNvPr id="9" name="图片 8"/>
          <p:cNvPicPr>
            <a:picLocks noChangeAspect="1"/>
          </p:cNvPicPr>
          <p:nvPr/>
        </p:nvPicPr>
        <p:blipFill>
          <a:blip r:embed="rId3"/>
          <a:stretch>
            <a:fillRect/>
          </a:stretch>
        </p:blipFill>
        <p:spPr>
          <a:xfrm>
            <a:off x="838622" y="2277666"/>
            <a:ext cx="2796345" cy="3014809"/>
          </a:xfrm>
          <a:prstGeom prst="rect">
            <a:avLst/>
          </a:prstGeom>
        </p:spPr>
      </p:pic>
    </p:spTree>
    <p:extLst>
      <p:ext uri="{BB962C8B-B14F-4D97-AF65-F5344CB8AC3E}">
        <p14:creationId xmlns:p14="http://schemas.microsoft.com/office/powerpoint/2010/main" val="12671509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模型关系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838622" y="1114699"/>
            <a:ext cx="9377586" cy="507831"/>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使用示例演示</a:t>
            </a:r>
            <a:r>
              <a:rPr lang="en-US" altLang="zh-CN" sz="1800">
                <a:solidFill>
                  <a:srgbClr val="595959"/>
                </a:solidFill>
                <a:latin typeface="微软雅黑" panose="020B0503020204020204" pitchFamily="34" charset="-122"/>
                <a:ea typeface="微软雅黑" panose="020B0503020204020204" pitchFamily="34" charset="-122"/>
              </a:rPr>
              <a:t>Flask-SQLAlchemy</a:t>
            </a:r>
            <a:r>
              <a:rPr lang="zh-CN" altLang="en-US" sz="1800">
                <a:solidFill>
                  <a:srgbClr val="595959"/>
                </a:solidFill>
                <a:latin typeface="微软雅黑" panose="020B0503020204020204" pitchFamily="34" charset="-122"/>
                <a:ea typeface="微软雅黑" panose="020B0503020204020204" pitchFamily="34" charset="-122"/>
              </a:rPr>
              <a:t>建立模型之间的</a:t>
            </a:r>
            <a:r>
              <a:rPr lang="zh-CN" altLang="en-US" sz="1800">
                <a:solidFill>
                  <a:srgbClr val="0075CC"/>
                </a:solidFill>
                <a:latin typeface="微软雅黑" panose="020B0503020204020204" pitchFamily="34" charset="-122"/>
                <a:ea typeface="微软雅黑" panose="020B0503020204020204" pitchFamily="34" charset="-122"/>
              </a:rPr>
              <a:t>一对多</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一对一</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多对多</a:t>
            </a:r>
            <a:r>
              <a:rPr lang="zh-CN" altLang="en-US" sz="1800">
                <a:solidFill>
                  <a:srgbClr val="595959"/>
                </a:solidFill>
                <a:latin typeface="微软雅黑" panose="020B0503020204020204" pitchFamily="34" charset="-122"/>
                <a:ea typeface="微软雅黑" panose="020B0503020204020204" pitchFamily="34" charset="-122"/>
              </a:rPr>
              <a:t>关系。</a:t>
            </a:r>
          </a:p>
        </p:txBody>
      </p:sp>
      <p:sp>
        <p:nvSpPr>
          <p:cNvPr id="3" name="矩形 2"/>
          <p:cNvSpPr/>
          <p:nvPr/>
        </p:nvSpPr>
        <p:spPr>
          <a:xfrm>
            <a:off x="5087094" y="2895963"/>
            <a:ext cx="5400600" cy="2169825"/>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一个用户可以发表多篇文章，反过来讲一篇文章只能属于一个用户，像用户与文章之间的对应关系就是一对多关系。在模型类中定义</a:t>
            </a:r>
            <a:r>
              <a:rPr lang="zh-CN" altLang="en-US" sz="1800">
                <a:solidFill>
                  <a:srgbClr val="0075CC"/>
                </a:solidFill>
                <a:latin typeface="微软雅黑" panose="020B0503020204020204" pitchFamily="34" charset="-122"/>
                <a:ea typeface="微软雅黑" panose="020B0503020204020204" pitchFamily="34" charset="-122"/>
              </a:rPr>
              <a:t>一对多关系</a:t>
            </a:r>
            <a:r>
              <a:rPr lang="zh-CN" altLang="en-US" sz="1800">
                <a:solidFill>
                  <a:srgbClr val="595959"/>
                </a:solidFill>
                <a:latin typeface="微软雅黑" panose="020B0503020204020204" pitchFamily="34" charset="-122"/>
                <a:ea typeface="微软雅黑" panose="020B0503020204020204" pitchFamily="34" charset="-122"/>
              </a:rPr>
              <a:t>时，一般是在“</a:t>
            </a:r>
            <a:r>
              <a:rPr lang="zh-CN" altLang="en-US" sz="1800">
                <a:solidFill>
                  <a:srgbClr val="0075CC"/>
                </a:solidFill>
                <a:latin typeface="微软雅黑" panose="020B0503020204020204" pitchFamily="34" charset="-122"/>
                <a:ea typeface="微软雅黑" panose="020B0503020204020204" pitchFamily="34" charset="-122"/>
              </a:rPr>
              <a:t>多</a:t>
            </a:r>
            <a:r>
              <a:rPr lang="zh-CN" altLang="en-US" sz="1800">
                <a:solidFill>
                  <a:srgbClr val="595959"/>
                </a:solidFill>
                <a:latin typeface="微软雅黑" panose="020B0503020204020204" pitchFamily="34" charset="-122"/>
                <a:ea typeface="微软雅黑" panose="020B0503020204020204" pitchFamily="34" charset="-122"/>
              </a:rPr>
              <a:t>”这一侧对应的模型类中</a:t>
            </a:r>
            <a:r>
              <a:rPr lang="zh-CN" altLang="en-US" sz="1800">
                <a:solidFill>
                  <a:srgbClr val="0075CC"/>
                </a:solidFill>
                <a:latin typeface="微软雅黑" panose="020B0503020204020204" pitchFamily="34" charset="-122"/>
                <a:ea typeface="微软雅黑" panose="020B0503020204020204" pitchFamily="34" charset="-122"/>
              </a:rPr>
              <a:t>创建外键</a:t>
            </a:r>
            <a:r>
              <a:rPr lang="zh-CN" altLang="en-US" sz="1800">
                <a:solidFill>
                  <a:srgbClr val="595959"/>
                </a:solidFill>
                <a:latin typeface="微软雅黑" panose="020B0503020204020204" pitchFamily="34" charset="-122"/>
                <a:ea typeface="微软雅黑" panose="020B0503020204020204" pitchFamily="34" charset="-122"/>
              </a:rPr>
              <a:t>，在“</a:t>
            </a:r>
            <a:r>
              <a:rPr lang="zh-CN" altLang="en-US" sz="1800">
                <a:solidFill>
                  <a:srgbClr val="0075CC"/>
                </a:solidFill>
                <a:latin typeface="微软雅黑" panose="020B0503020204020204" pitchFamily="34" charset="-122"/>
                <a:ea typeface="微软雅黑" panose="020B0503020204020204" pitchFamily="34" charset="-122"/>
              </a:rPr>
              <a:t>一</a:t>
            </a:r>
            <a:r>
              <a:rPr lang="zh-CN" altLang="en-US" sz="1800">
                <a:solidFill>
                  <a:srgbClr val="595959"/>
                </a:solidFill>
                <a:latin typeface="微软雅黑" panose="020B0503020204020204" pitchFamily="34" charset="-122"/>
                <a:ea typeface="微软雅黑" panose="020B0503020204020204" pitchFamily="34" charset="-122"/>
              </a:rPr>
              <a:t>”这一侧对应的模型类中</a:t>
            </a:r>
            <a:r>
              <a:rPr lang="zh-CN" altLang="en-US" sz="1800">
                <a:solidFill>
                  <a:srgbClr val="0075CC"/>
                </a:solidFill>
                <a:latin typeface="微软雅黑" panose="020B0503020204020204" pitchFamily="34" charset="-122"/>
                <a:ea typeface="微软雅黑" panose="020B0503020204020204" pitchFamily="34" charset="-122"/>
              </a:rPr>
              <a:t>定义关系属性</a:t>
            </a:r>
            <a:r>
              <a:rPr lang="zh-CN" altLang="en-US" sz="1800">
                <a:solidFill>
                  <a:srgbClr val="595959"/>
                </a:solidFill>
                <a:latin typeface="微软雅黑" panose="020B0503020204020204" pitchFamily="34" charset="-122"/>
                <a:ea typeface="微软雅黑" panose="020B0503020204020204" pitchFamily="34" charset="-122"/>
              </a:rPr>
              <a:t>。</a:t>
            </a:r>
          </a:p>
        </p:txBody>
      </p:sp>
      <p:pic>
        <p:nvPicPr>
          <p:cNvPr id="9" name="图片 8"/>
          <p:cNvPicPr>
            <a:picLocks noChangeAspect="1"/>
          </p:cNvPicPr>
          <p:nvPr/>
        </p:nvPicPr>
        <p:blipFill>
          <a:blip r:embed="rId3"/>
          <a:stretch>
            <a:fillRect/>
          </a:stretch>
        </p:blipFill>
        <p:spPr>
          <a:xfrm>
            <a:off x="838622" y="1862380"/>
            <a:ext cx="3715858" cy="4006159"/>
          </a:xfrm>
          <a:prstGeom prst="rect">
            <a:avLst/>
          </a:prstGeom>
        </p:spPr>
      </p:pic>
    </p:spTree>
    <p:extLst>
      <p:ext uri="{BB962C8B-B14F-4D97-AF65-F5344CB8AC3E}">
        <p14:creationId xmlns:p14="http://schemas.microsoft.com/office/powerpoint/2010/main" val="150797775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模型关系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054646" y="1053530"/>
            <a:ext cx="10081120" cy="923330"/>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定义分别表示用户和文章的类</a:t>
            </a:r>
            <a:r>
              <a:rPr lang="en-US" altLang="zh-CN" sz="1800">
                <a:solidFill>
                  <a:srgbClr val="595959"/>
                </a:solidFill>
                <a:latin typeface="微软雅黑" panose="020B0503020204020204" pitchFamily="34" charset="-122"/>
                <a:ea typeface="微软雅黑" panose="020B0503020204020204" pitchFamily="34" charset="-122"/>
              </a:rPr>
              <a:t>User</a:t>
            </a:r>
            <a:r>
              <a:rPr lang="zh-CN" altLang="en-US" sz="1800">
                <a:solidFill>
                  <a:srgbClr val="595959"/>
                </a:solidFill>
                <a:latin typeface="微软雅黑" panose="020B0503020204020204" pitchFamily="34" charset="-122"/>
                <a:ea typeface="微软雅黑" panose="020B0503020204020204" pitchFamily="34" charset="-122"/>
              </a:rPr>
              <a:t>和</a:t>
            </a:r>
            <a:r>
              <a:rPr lang="en-US" altLang="zh-CN" sz="1800">
                <a:solidFill>
                  <a:srgbClr val="595959"/>
                </a:solidFill>
                <a:latin typeface="微软雅黑" panose="020B0503020204020204" pitchFamily="34" charset="-122"/>
                <a:ea typeface="微软雅黑" panose="020B0503020204020204" pitchFamily="34" charset="-122"/>
              </a:rPr>
              <a:t>Article</a:t>
            </a:r>
            <a:r>
              <a:rPr lang="zh-CN" altLang="en-US" sz="1800">
                <a:solidFill>
                  <a:srgbClr val="595959"/>
                </a:solidFill>
                <a:latin typeface="微软雅黑" panose="020B0503020204020204" pitchFamily="34" charset="-122"/>
                <a:ea typeface="微软雅黑" panose="020B0503020204020204" pitchFamily="34" charset="-122"/>
              </a:rPr>
              <a:t>，在“</a:t>
            </a:r>
            <a:r>
              <a:rPr lang="zh-CN" altLang="en-US" sz="1800">
                <a:solidFill>
                  <a:srgbClr val="0075CC"/>
                </a:solidFill>
                <a:latin typeface="微软雅黑" panose="020B0503020204020204" pitchFamily="34" charset="-122"/>
                <a:ea typeface="微软雅黑" panose="020B0503020204020204" pitchFamily="34" charset="-122"/>
              </a:rPr>
              <a:t>一</a:t>
            </a:r>
            <a:r>
              <a:rPr lang="zh-CN" altLang="en-US" sz="1800">
                <a:solidFill>
                  <a:srgbClr val="595959"/>
                </a:solidFill>
                <a:latin typeface="微软雅黑" panose="020B0503020204020204" pitchFamily="34" charset="-122"/>
                <a:ea typeface="微软雅黑" panose="020B0503020204020204" pitchFamily="34" charset="-122"/>
              </a:rPr>
              <a:t>”这一侧的</a:t>
            </a:r>
            <a:r>
              <a:rPr lang="en-US" altLang="zh-CN" sz="1800">
                <a:solidFill>
                  <a:srgbClr val="0075CC"/>
                </a:solidFill>
                <a:latin typeface="微软雅黑" panose="020B0503020204020204" pitchFamily="34" charset="-122"/>
                <a:ea typeface="微软雅黑" panose="020B0503020204020204" pitchFamily="34" charset="-122"/>
              </a:rPr>
              <a:t>User</a:t>
            </a:r>
            <a:r>
              <a:rPr lang="zh-CN" altLang="en-US" sz="1800">
                <a:solidFill>
                  <a:srgbClr val="0075CC"/>
                </a:solidFill>
                <a:latin typeface="微软雅黑" panose="020B0503020204020204" pitchFamily="34" charset="-122"/>
                <a:ea typeface="微软雅黑" panose="020B0503020204020204" pitchFamily="34" charset="-122"/>
              </a:rPr>
              <a:t>类</a:t>
            </a:r>
            <a:r>
              <a:rPr lang="zh-CN" altLang="en-US" sz="1800">
                <a:solidFill>
                  <a:srgbClr val="595959"/>
                </a:solidFill>
                <a:latin typeface="微软雅黑" panose="020B0503020204020204" pitchFamily="34" charset="-122"/>
                <a:ea typeface="微软雅黑" panose="020B0503020204020204" pitchFamily="34" charset="-122"/>
              </a:rPr>
              <a:t>中</a:t>
            </a:r>
            <a:r>
              <a:rPr lang="zh-CN" altLang="en-US" sz="1800">
                <a:solidFill>
                  <a:srgbClr val="0075CC"/>
                </a:solidFill>
                <a:latin typeface="微软雅黑" panose="020B0503020204020204" pitchFamily="34" charset="-122"/>
                <a:ea typeface="微软雅黑" panose="020B0503020204020204" pitchFamily="34" charset="-122"/>
              </a:rPr>
              <a:t>定义关系属性</a:t>
            </a:r>
            <a:r>
              <a:rPr lang="zh-CN" altLang="en-US" sz="1800">
                <a:solidFill>
                  <a:srgbClr val="595959"/>
                </a:solidFill>
                <a:latin typeface="微软雅黑" panose="020B0503020204020204" pitchFamily="34" charset="-122"/>
                <a:ea typeface="微软雅黑" panose="020B0503020204020204" pitchFamily="34" charset="-122"/>
              </a:rPr>
              <a:t>，在“</a:t>
            </a:r>
            <a:r>
              <a:rPr lang="zh-CN" altLang="en-US" sz="1800">
                <a:solidFill>
                  <a:srgbClr val="0075CC"/>
                </a:solidFill>
                <a:latin typeface="微软雅黑" panose="020B0503020204020204" pitchFamily="34" charset="-122"/>
                <a:ea typeface="微软雅黑" panose="020B0503020204020204" pitchFamily="34" charset="-122"/>
              </a:rPr>
              <a:t>多</a:t>
            </a:r>
            <a:r>
              <a:rPr lang="zh-CN" altLang="en-US" sz="1800">
                <a:solidFill>
                  <a:srgbClr val="595959"/>
                </a:solidFill>
                <a:latin typeface="微软雅黑" panose="020B0503020204020204" pitchFamily="34" charset="-122"/>
                <a:ea typeface="微软雅黑" panose="020B0503020204020204" pitchFamily="34" charset="-122"/>
              </a:rPr>
              <a:t>”这一侧</a:t>
            </a:r>
            <a:r>
              <a:rPr lang="zh-CN" altLang="en-US" sz="1800">
                <a:solidFill>
                  <a:srgbClr val="0075CC"/>
                </a:solidFill>
                <a:latin typeface="微软雅黑" panose="020B0503020204020204" pitchFamily="34" charset="-122"/>
                <a:ea typeface="微软雅黑" panose="020B0503020204020204" pitchFamily="34" charset="-122"/>
              </a:rPr>
              <a:t>对应的</a:t>
            </a:r>
            <a:r>
              <a:rPr lang="en-US" altLang="zh-CN" sz="1800">
                <a:solidFill>
                  <a:srgbClr val="0075CC"/>
                </a:solidFill>
                <a:latin typeface="微软雅黑" panose="020B0503020204020204" pitchFamily="34" charset="-122"/>
                <a:ea typeface="微软雅黑" panose="020B0503020204020204" pitchFamily="34" charset="-122"/>
              </a:rPr>
              <a:t>Article</a:t>
            </a:r>
            <a:r>
              <a:rPr lang="zh-CN" altLang="en-US" sz="1800">
                <a:solidFill>
                  <a:srgbClr val="0075CC"/>
                </a:solidFill>
                <a:latin typeface="微软雅黑" panose="020B0503020204020204" pitchFamily="34" charset="-122"/>
                <a:ea typeface="微软雅黑" panose="020B0503020204020204" pitchFamily="34" charset="-122"/>
              </a:rPr>
              <a:t>类</a:t>
            </a:r>
            <a:r>
              <a:rPr lang="zh-CN" altLang="en-US" sz="1800">
                <a:solidFill>
                  <a:srgbClr val="595959"/>
                </a:solidFill>
                <a:latin typeface="微软雅黑" panose="020B0503020204020204" pitchFamily="34" charset="-122"/>
                <a:ea typeface="微软雅黑" panose="020B0503020204020204" pitchFamily="34" charset="-122"/>
              </a:rPr>
              <a:t>中</a:t>
            </a:r>
            <a:r>
              <a:rPr lang="zh-CN" altLang="en-US" sz="1800">
                <a:solidFill>
                  <a:srgbClr val="0075CC"/>
                </a:solidFill>
                <a:latin typeface="微软雅黑" panose="020B0503020204020204" pitchFamily="34" charset="-122"/>
                <a:ea typeface="微软雅黑" panose="020B0503020204020204" pitchFamily="34" charset="-122"/>
              </a:rPr>
              <a:t>创建外键</a:t>
            </a:r>
            <a:r>
              <a:rPr lang="zh-CN" altLang="en-US" sz="1800">
                <a:solidFill>
                  <a:srgbClr val="595959"/>
                </a:solidFill>
                <a:latin typeface="微软雅黑" panose="020B0503020204020204" pitchFamily="34" charset="-122"/>
                <a:ea typeface="微软雅黑" panose="020B0503020204020204" pitchFamily="34" charset="-122"/>
              </a:rPr>
              <a:t>，具体代码如下所示。</a:t>
            </a:r>
          </a:p>
        </p:txBody>
      </p:sp>
      <p:sp>
        <p:nvSpPr>
          <p:cNvPr id="6" name="矩形 5"/>
          <p:cNvSpPr/>
          <p:nvPr/>
        </p:nvSpPr>
        <p:spPr bwMode="auto">
          <a:xfrm>
            <a:off x="2386794" y="2072481"/>
            <a:ext cx="7416824" cy="41764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class User(db.Model):</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id = db.Column(db.Integer, primary_key=True)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username = db.Column(db.String(80), unique=True, nullable=False)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email = db.Column(db.String(120), unique=True, nullable=False)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 </a:t>
            </a:r>
            <a:r>
              <a:rPr lang="zh-CN" altLang="en-US" sz="1600">
                <a:solidFill>
                  <a:srgbClr val="595959"/>
                </a:solidFill>
                <a:latin typeface="微软雅黑" panose="020B0503020204020204" pitchFamily="34" charset="-122"/>
                <a:ea typeface="微软雅黑" panose="020B0503020204020204" pitchFamily="34" charset="-122"/>
                <a:sym typeface="+mn-ea"/>
              </a:rPr>
              <a:t>定义关系属性</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article = db.relationship("Article", backref='user', lazy='dynamic')</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class Article(db.Model):</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id = db.Column(db.Integer, primary_key=True)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title = db.Column(db.String(20), nullable=False)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 </a:t>
            </a:r>
            <a:r>
              <a:rPr lang="zh-CN" altLang="en-US" sz="1600">
                <a:solidFill>
                  <a:srgbClr val="595959"/>
                </a:solidFill>
                <a:latin typeface="微软雅黑" panose="020B0503020204020204" pitchFamily="34" charset="-122"/>
                <a:ea typeface="微软雅黑" panose="020B0503020204020204" pitchFamily="34" charset="-122"/>
                <a:sym typeface="+mn-ea"/>
              </a:rPr>
              <a:t>创建外键</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author_id = db.Column(db.Integer, db.ForeignKey('user.id'))</a:t>
            </a:r>
          </a:p>
        </p:txBody>
      </p:sp>
    </p:spTree>
    <p:extLst>
      <p:ext uri="{BB962C8B-B14F-4D97-AF65-F5344CB8AC3E}">
        <p14:creationId xmlns:p14="http://schemas.microsoft.com/office/powerpoint/2010/main" val="270426993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模型关系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838622" y="1114699"/>
            <a:ext cx="9377586" cy="507831"/>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使用示例演示</a:t>
            </a:r>
            <a:r>
              <a:rPr lang="en-US" altLang="zh-CN" sz="1800">
                <a:solidFill>
                  <a:srgbClr val="595959"/>
                </a:solidFill>
                <a:latin typeface="微软雅黑" panose="020B0503020204020204" pitchFamily="34" charset="-122"/>
                <a:ea typeface="微软雅黑" panose="020B0503020204020204" pitchFamily="34" charset="-122"/>
              </a:rPr>
              <a:t>Flask-SQLAlchemy</a:t>
            </a:r>
            <a:r>
              <a:rPr lang="zh-CN" altLang="en-US" sz="1800">
                <a:solidFill>
                  <a:srgbClr val="595959"/>
                </a:solidFill>
                <a:latin typeface="微软雅黑" panose="020B0503020204020204" pitchFamily="34" charset="-122"/>
                <a:ea typeface="微软雅黑" panose="020B0503020204020204" pitchFamily="34" charset="-122"/>
              </a:rPr>
              <a:t>建立模型之间的</a:t>
            </a:r>
            <a:r>
              <a:rPr lang="zh-CN" altLang="en-US" sz="1800">
                <a:solidFill>
                  <a:srgbClr val="0075CC"/>
                </a:solidFill>
                <a:latin typeface="微软雅黑" panose="020B0503020204020204" pitchFamily="34" charset="-122"/>
                <a:ea typeface="微软雅黑" panose="020B0503020204020204" pitchFamily="34" charset="-122"/>
              </a:rPr>
              <a:t>一对多</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一对一</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多对多</a:t>
            </a:r>
            <a:r>
              <a:rPr lang="zh-CN" altLang="en-US" sz="1800">
                <a:solidFill>
                  <a:srgbClr val="595959"/>
                </a:solidFill>
                <a:latin typeface="微软雅黑" panose="020B0503020204020204" pitchFamily="34" charset="-122"/>
                <a:ea typeface="微软雅黑" panose="020B0503020204020204" pitchFamily="34" charset="-122"/>
              </a:rPr>
              <a:t>关系。</a:t>
            </a:r>
          </a:p>
        </p:txBody>
      </p:sp>
      <p:sp>
        <p:nvSpPr>
          <p:cNvPr id="3" name="矩形 2"/>
          <p:cNvSpPr/>
          <p:nvPr/>
        </p:nvSpPr>
        <p:spPr>
          <a:xfrm>
            <a:off x="5087094" y="2895963"/>
            <a:ext cx="5400600" cy="2585323"/>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一个国家只能有一个总统，一个总统也只能属于一个国家，像国家与总统之间的对应关系就是一对一关系。在定义</a:t>
            </a:r>
            <a:r>
              <a:rPr lang="zh-CN" altLang="en-US" sz="1800">
                <a:solidFill>
                  <a:srgbClr val="0075CC"/>
                </a:solidFill>
                <a:latin typeface="微软雅黑" panose="020B0503020204020204" pitchFamily="34" charset="-122"/>
                <a:ea typeface="微软雅黑" panose="020B0503020204020204" pitchFamily="34" charset="-122"/>
              </a:rPr>
              <a:t>一对一关系</a:t>
            </a:r>
            <a:r>
              <a:rPr lang="zh-CN" altLang="en-US" sz="1800">
                <a:solidFill>
                  <a:srgbClr val="595959"/>
                </a:solidFill>
                <a:latin typeface="微软雅黑" panose="020B0503020204020204" pitchFamily="34" charset="-122"/>
                <a:ea typeface="微软雅黑" panose="020B0503020204020204" pitchFamily="34" charset="-122"/>
              </a:rPr>
              <a:t>时，我们需要确保关系两侧的模型类中的关系属性都是标量属性，也就是说调用</a:t>
            </a:r>
            <a:r>
              <a:rPr lang="en-US" altLang="zh-CN" sz="1800">
                <a:solidFill>
                  <a:srgbClr val="0075CC"/>
                </a:solidFill>
                <a:latin typeface="微软雅黑" panose="020B0503020204020204" pitchFamily="34" charset="-122"/>
                <a:ea typeface="微软雅黑" panose="020B0503020204020204" pitchFamily="34" charset="-122"/>
              </a:rPr>
              <a:t>db.relationship()</a:t>
            </a:r>
            <a:r>
              <a:rPr lang="zh-CN" altLang="en-US" sz="1800">
                <a:solidFill>
                  <a:srgbClr val="0075CC"/>
                </a:solidFill>
                <a:latin typeface="微软雅黑" panose="020B0503020204020204" pitchFamily="34" charset="-122"/>
                <a:ea typeface="微软雅黑" panose="020B0503020204020204" pitchFamily="34" charset="-122"/>
              </a:rPr>
              <a:t>函数</a:t>
            </a:r>
            <a:r>
              <a:rPr lang="zh-CN" altLang="en-US" sz="1800">
                <a:solidFill>
                  <a:srgbClr val="595959"/>
                </a:solidFill>
                <a:latin typeface="微软雅黑" panose="020B0503020204020204" pitchFamily="34" charset="-122"/>
                <a:ea typeface="微软雅黑" panose="020B0503020204020204" pitchFamily="34" charset="-122"/>
              </a:rPr>
              <a:t>时需要将</a:t>
            </a:r>
            <a:r>
              <a:rPr lang="en-US" altLang="zh-CN" sz="1800">
                <a:solidFill>
                  <a:srgbClr val="0075CC"/>
                </a:solidFill>
                <a:latin typeface="微软雅黑" panose="020B0503020204020204" pitchFamily="34" charset="-122"/>
                <a:ea typeface="微软雅黑" panose="020B0503020204020204" pitchFamily="34" charset="-122"/>
              </a:rPr>
              <a:t>uselist</a:t>
            </a:r>
            <a:r>
              <a:rPr lang="zh-CN" altLang="en-US" sz="1800">
                <a:solidFill>
                  <a:srgbClr val="595959"/>
                </a:solidFill>
                <a:latin typeface="微软雅黑" panose="020B0503020204020204" pitchFamily="34" charset="-122"/>
                <a:ea typeface="微软雅黑" panose="020B0503020204020204" pitchFamily="34" charset="-122"/>
              </a:rPr>
              <a:t>参数的值设为</a:t>
            </a:r>
            <a:r>
              <a:rPr lang="en-US" altLang="zh-CN" sz="1800">
                <a:solidFill>
                  <a:srgbClr val="595959"/>
                </a:solidFill>
                <a:latin typeface="微软雅黑" panose="020B0503020204020204" pitchFamily="34" charset="-122"/>
                <a:ea typeface="微软雅黑" panose="020B0503020204020204" pitchFamily="34" charset="-122"/>
              </a:rPr>
              <a:t>False</a:t>
            </a:r>
            <a:r>
              <a:rPr lang="zh-CN" altLang="en-US" sz="1800">
                <a:solidFill>
                  <a:srgbClr val="595959"/>
                </a:solidFill>
                <a:latin typeface="微软雅黑" panose="020B0503020204020204" pitchFamily="34" charset="-122"/>
                <a:ea typeface="微软雅黑" panose="020B0503020204020204" pitchFamily="34" charset="-122"/>
              </a:rPr>
              <a:t>。</a:t>
            </a:r>
          </a:p>
        </p:txBody>
      </p:sp>
      <p:pic>
        <p:nvPicPr>
          <p:cNvPr id="9" name="图片 8"/>
          <p:cNvPicPr>
            <a:picLocks noChangeAspect="1"/>
          </p:cNvPicPr>
          <p:nvPr/>
        </p:nvPicPr>
        <p:blipFill>
          <a:blip r:embed="rId3"/>
          <a:stretch>
            <a:fillRect/>
          </a:stretch>
        </p:blipFill>
        <p:spPr>
          <a:xfrm>
            <a:off x="838622" y="1862380"/>
            <a:ext cx="3715858" cy="4006159"/>
          </a:xfrm>
          <a:prstGeom prst="rect">
            <a:avLst/>
          </a:prstGeom>
        </p:spPr>
      </p:pic>
    </p:spTree>
    <p:extLst>
      <p:ext uri="{BB962C8B-B14F-4D97-AF65-F5344CB8AC3E}">
        <p14:creationId xmlns:p14="http://schemas.microsoft.com/office/powerpoint/2010/main" val="257116394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模型关系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054646" y="909514"/>
            <a:ext cx="10081120" cy="874407"/>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定义分别表示国家和总统的类</a:t>
            </a:r>
            <a:r>
              <a:rPr lang="en-US" altLang="zh-CN" sz="1800">
                <a:solidFill>
                  <a:srgbClr val="595959"/>
                </a:solidFill>
                <a:latin typeface="微软雅黑" panose="020B0503020204020204" pitchFamily="34" charset="-122"/>
                <a:ea typeface="微软雅黑" panose="020B0503020204020204" pitchFamily="34" charset="-122"/>
              </a:rPr>
              <a:t>Country</a:t>
            </a:r>
            <a:r>
              <a:rPr lang="zh-CN" altLang="en-US" sz="1800">
                <a:solidFill>
                  <a:srgbClr val="595959"/>
                </a:solidFill>
                <a:latin typeface="微软雅黑" panose="020B0503020204020204" pitchFamily="34" charset="-122"/>
                <a:ea typeface="微软雅黑" panose="020B0503020204020204" pitchFamily="34" charset="-122"/>
              </a:rPr>
              <a:t>和</a:t>
            </a:r>
            <a:r>
              <a:rPr lang="en-US" altLang="zh-CN" sz="1800">
                <a:solidFill>
                  <a:srgbClr val="595959"/>
                </a:solidFill>
                <a:latin typeface="微软雅黑" panose="020B0503020204020204" pitchFamily="34" charset="-122"/>
                <a:ea typeface="微软雅黑" panose="020B0503020204020204" pitchFamily="34" charset="-122"/>
              </a:rPr>
              <a:t>President</a:t>
            </a:r>
            <a:r>
              <a:rPr lang="zh-CN" altLang="en-US" sz="1800">
                <a:solidFill>
                  <a:srgbClr val="595959"/>
                </a:solidFill>
                <a:latin typeface="微软雅黑" panose="020B0503020204020204" pitchFamily="34" charset="-122"/>
                <a:ea typeface="微软雅黑" panose="020B0503020204020204" pitchFamily="34" charset="-122"/>
              </a:rPr>
              <a:t>，在</a:t>
            </a:r>
            <a:r>
              <a:rPr lang="en-US" altLang="zh-CN" sz="1800">
                <a:solidFill>
                  <a:srgbClr val="595959"/>
                </a:solidFill>
                <a:latin typeface="微软雅黑" panose="020B0503020204020204" pitchFamily="34" charset="-122"/>
                <a:ea typeface="微软雅黑" panose="020B0503020204020204" pitchFamily="34" charset="-122"/>
              </a:rPr>
              <a:t>Country</a:t>
            </a:r>
            <a:r>
              <a:rPr lang="zh-CN" altLang="en-US" sz="1800">
                <a:solidFill>
                  <a:srgbClr val="595959"/>
                </a:solidFill>
                <a:latin typeface="微软雅黑" panose="020B0503020204020204" pitchFamily="34" charset="-122"/>
                <a:ea typeface="微软雅黑" panose="020B0503020204020204" pitchFamily="34" charset="-122"/>
              </a:rPr>
              <a:t>和</a:t>
            </a:r>
            <a:r>
              <a:rPr lang="en-US" altLang="zh-CN" sz="1800">
                <a:solidFill>
                  <a:srgbClr val="595959"/>
                </a:solidFill>
                <a:latin typeface="微软雅黑" panose="020B0503020204020204" pitchFamily="34" charset="-122"/>
                <a:ea typeface="微软雅黑" panose="020B0503020204020204" pitchFamily="34" charset="-122"/>
              </a:rPr>
              <a:t>President</a:t>
            </a:r>
            <a:r>
              <a:rPr lang="zh-CN" altLang="en-US" sz="1800">
                <a:solidFill>
                  <a:srgbClr val="595959"/>
                </a:solidFill>
                <a:latin typeface="微软雅黑" panose="020B0503020204020204" pitchFamily="34" charset="-122"/>
                <a:ea typeface="微软雅黑" panose="020B0503020204020204" pitchFamily="34" charset="-122"/>
              </a:rPr>
              <a:t>类中定义关系属性，并设置以标量的形式加载记录，具体代码如下所示。</a:t>
            </a:r>
          </a:p>
        </p:txBody>
      </p:sp>
      <p:sp>
        <p:nvSpPr>
          <p:cNvPr id="6" name="矩形 5"/>
          <p:cNvSpPr/>
          <p:nvPr/>
        </p:nvSpPr>
        <p:spPr bwMode="auto">
          <a:xfrm>
            <a:off x="1846733" y="1917626"/>
            <a:ext cx="8496944" cy="45976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class Country(db.Model):</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id = db.Column(db.Integer, primary_key=True)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name = db.Column(db.String(80), unique=True, nullable=False)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 </a:t>
            </a:r>
            <a:r>
              <a:rPr lang="zh-CN" altLang="en-US" sz="1600">
                <a:solidFill>
                  <a:srgbClr val="595959"/>
                </a:solidFill>
                <a:latin typeface="微软雅黑" panose="020B0503020204020204" pitchFamily="34" charset="-122"/>
                <a:ea typeface="微软雅黑" panose="020B0503020204020204" pitchFamily="34" charset="-122"/>
                <a:sym typeface="+mn-ea"/>
              </a:rPr>
              <a:t>定义关系属性，并以标量的形式加载记录</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president = db.relationship("President", back_populates='country', uselist=False)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class President(db.Model):</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id = db.Column(db.Integer, primary_key=True)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name = db.Column(db.String(20), unique=True)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 </a:t>
            </a:r>
            <a:r>
              <a:rPr lang="zh-CN" altLang="en-US" sz="1600">
                <a:solidFill>
                  <a:srgbClr val="595959"/>
                </a:solidFill>
                <a:latin typeface="微软雅黑" panose="020B0503020204020204" pitchFamily="34" charset="-122"/>
                <a:ea typeface="微软雅黑" panose="020B0503020204020204" pitchFamily="34" charset="-122"/>
                <a:sym typeface="+mn-ea"/>
              </a:rPr>
              <a:t>创建外键</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country_id = db.Column(db.Integer, </a:t>
            </a:r>
            <a:r>
              <a:rPr lang="en-US" altLang="zh-CN" sz="1600">
                <a:solidFill>
                  <a:srgbClr val="0075CC"/>
                </a:solidFill>
                <a:latin typeface="微软雅黑" panose="020B0503020204020204" pitchFamily="34" charset="-122"/>
                <a:ea typeface="微软雅黑" panose="020B0503020204020204" pitchFamily="34" charset="-122"/>
                <a:sym typeface="+mn-ea"/>
              </a:rPr>
              <a:t>db.ForeignKey</a:t>
            </a:r>
            <a:r>
              <a:rPr lang="en-US" altLang="zh-CN" sz="1600">
                <a:solidFill>
                  <a:srgbClr val="595959"/>
                </a:solidFill>
                <a:latin typeface="微软雅黑" panose="020B0503020204020204" pitchFamily="34" charset="-122"/>
                <a:ea typeface="微软雅黑" panose="020B0503020204020204" pitchFamily="34" charset="-122"/>
                <a:sym typeface="+mn-ea"/>
              </a:rPr>
              <a:t>('country.id'))</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 </a:t>
            </a:r>
            <a:r>
              <a:rPr lang="zh-CN" altLang="en-US" sz="1600">
                <a:solidFill>
                  <a:srgbClr val="595959"/>
                </a:solidFill>
                <a:latin typeface="微软雅黑" panose="020B0503020204020204" pitchFamily="34" charset="-122"/>
                <a:ea typeface="微软雅黑" panose="020B0503020204020204" pitchFamily="34" charset="-122"/>
                <a:sym typeface="+mn-ea"/>
              </a:rPr>
              <a:t>定义关系属性，并以标量的形式加载记录</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president = db.relationship("Country", back_populates='president')</a:t>
            </a:r>
          </a:p>
        </p:txBody>
      </p:sp>
    </p:spTree>
    <p:extLst>
      <p:ext uri="{BB962C8B-B14F-4D97-AF65-F5344CB8AC3E}">
        <p14:creationId xmlns:p14="http://schemas.microsoft.com/office/powerpoint/2010/main" val="10117659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模型关系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838622" y="1114699"/>
            <a:ext cx="9377586" cy="458908"/>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使用示例演示</a:t>
            </a:r>
            <a:r>
              <a:rPr lang="en-US" altLang="zh-CN" sz="1800">
                <a:solidFill>
                  <a:srgbClr val="595959"/>
                </a:solidFill>
                <a:latin typeface="微软雅黑" panose="020B0503020204020204" pitchFamily="34" charset="-122"/>
                <a:ea typeface="微软雅黑" panose="020B0503020204020204" pitchFamily="34" charset="-122"/>
              </a:rPr>
              <a:t>Flask-SQLAlchemy</a:t>
            </a:r>
            <a:r>
              <a:rPr lang="zh-CN" altLang="en-US" sz="1800">
                <a:solidFill>
                  <a:srgbClr val="595959"/>
                </a:solidFill>
                <a:latin typeface="微软雅黑" panose="020B0503020204020204" pitchFamily="34" charset="-122"/>
                <a:ea typeface="微软雅黑" panose="020B0503020204020204" pitchFamily="34" charset="-122"/>
              </a:rPr>
              <a:t>建立模型之间的一对多、一对一、多对多关系。</a:t>
            </a:r>
          </a:p>
        </p:txBody>
      </p:sp>
      <p:sp>
        <p:nvSpPr>
          <p:cNvPr id="3" name="矩形 2"/>
          <p:cNvSpPr/>
          <p:nvPr/>
        </p:nvSpPr>
        <p:spPr>
          <a:xfrm>
            <a:off x="5303118" y="2179036"/>
            <a:ext cx="5400600" cy="3416320"/>
          </a:xfrm>
          <a:prstGeom prst="rect">
            <a:avLst/>
          </a:prstGeom>
        </p:spPr>
        <p:txBody>
          <a:bodyPr wrap="square">
            <a:spAutoFit/>
          </a:bodyPr>
          <a:lstStyle/>
          <a:p>
            <a:pPr>
              <a:lnSpc>
                <a:spcPct val="150000"/>
              </a:lnSpc>
            </a:pPr>
            <a:r>
              <a:rPr lang="zh-CN" altLang="en-US" sz="1600">
                <a:solidFill>
                  <a:srgbClr val="595959"/>
                </a:solidFill>
                <a:latin typeface="微软雅黑" panose="020B0503020204020204" pitchFamily="34" charset="-122"/>
                <a:ea typeface="微软雅黑" panose="020B0503020204020204" pitchFamily="34" charset="-122"/>
              </a:rPr>
              <a:t>每个学生可以有多个老师，而每个老师也可以有多个学生，像学生与老师的这种对应关系就是多对多的关系。</a:t>
            </a:r>
            <a:r>
              <a:rPr lang="zh-CN" altLang="en-US" sz="1600">
                <a:solidFill>
                  <a:srgbClr val="0075CC"/>
                </a:solidFill>
                <a:latin typeface="微软雅黑" panose="020B0503020204020204" pitchFamily="34" charset="-122"/>
                <a:ea typeface="微软雅黑" panose="020B0503020204020204" pitchFamily="34" charset="-122"/>
              </a:rPr>
              <a:t>定义多对多关系时</a:t>
            </a:r>
            <a:r>
              <a:rPr lang="zh-CN" altLang="en-US" sz="1600">
                <a:solidFill>
                  <a:srgbClr val="595959"/>
                </a:solidFill>
                <a:latin typeface="微软雅黑" panose="020B0503020204020204" pitchFamily="34" charset="-122"/>
                <a:ea typeface="微软雅黑" panose="020B0503020204020204" pitchFamily="34" charset="-122"/>
              </a:rPr>
              <a:t>，由于每个记录可以与关系另一侧的多个记录建立关系，所以关系两侧的模型中都需要存储一组外键。</a:t>
            </a:r>
          </a:p>
          <a:p>
            <a:pPr>
              <a:lnSpc>
                <a:spcPct val="150000"/>
              </a:lnSpc>
            </a:pPr>
            <a:r>
              <a:rPr lang="zh-CN" altLang="en-US" sz="1600">
                <a:solidFill>
                  <a:srgbClr val="595959"/>
                </a:solidFill>
                <a:latin typeface="微软雅黑" panose="020B0503020204020204" pitchFamily="34" charset="-122"/>
                <a:ea typeface="微软雅黑" panose="020B0503020204020204" pitchFamily="34" charset="-122"/>
              </a:rPr>
              <a:t>为了降低多对多关系的难度，我们可以创建一个</a:t>
            </a:r>
            <a:r>
              <a:rPr lang="zh-CN" altLang="en-US" sz="1600">
                <a:solidFill>
                  <a:srgbClr val="0075CC"/>
                </a:solidFill>
                <a:latin typeface="微软雅黑" panose="020B0503020204020204" pitchFamily="34" charset="-122"/>
                <a:ea typeface="微软雅黑" panose="020B0503020204020204" pitchFamily="34" charset="-122"/>
              </a:rPr>
              <a:t>关联表</a:t>
            </a:r>
            <a:r>
              <a:rPr lang="zh-CN" altLang="en-US" sz="1600">
                <a:solidFill>
                  <a:srgbClr val="595959"/>
                </a:solidFill>
                <a:latin typeface="微软雅黑" panose="020B0503020204020204" pitchFamily="34" charset="-122"/>
                <a:ea typeface="微软雅黑" panose="020B0503020204020204" pitchFamily="34" charset="-122"/>
              </a:rPr>
              <a:t>，通过这个关联表来存储关系两侧模型类的外键对应关系，而不会存储任何数据。在</a:t>
            </a:r>
            <a:r>
              <a:rPr lang="en-US" altLang="zh-CN" sz="1600">
                <a:solidFill>
                  <a:srgbClr val="595959"/>
                </a:solidFill>
                <a:latin typeface="微软雅黑" panose="020B0503020204020204" pitchFamily="34" charset="-122"/>
                <a:ea typeface="微软雅黑" panose="020B0503020204020204" pitchFamily="34" charset="-122"/>
              </a:rPr>
              <a:t>SQLAlchemy</a:t>
            </a:r>
            <a:r>
              <a:rPr lang="zh-CN" altLang="en-US" sz="1600">
                <a:solidFill>
                  <a:srgbClr val="595959"/>
                </a:solidFill>
                <a:latin typeface="微软雅黑" panose="020B0503020204020204" pitchFamily="34" charset="-122"/>
                <a:ea typeface="微软雅黑" panose="020B0503020204020204" pitchFamily="34" charset="-122"/>
              </a:rPr>
              <a:t>中，关联表使用</a:t>
            </a:r>
            <a:r>
              <a:rPr lang="en-US" altLang="zh-CN" sz="1600">
                <a:solidFill>
                  <a:srgbClr val="0075CC"/>
                </a:solidFill>
                <a:latin typeface="微软雅黑" panose="020B0503020204020204" pitchFamily="34" charset="-122"/>
                <a:ea typeface="微软雅黑" panose="020B0503020204020204" pitchFamily="34" charset="-122"/>
              </a:rPr>
              <a:t>db.Table</a:t>
            </a:r>
            <a:r>
              <a:rPr lang="zh-CN" altLang="en-US" sz="1600">
                <a:solidFill>
                  <a:srgbClr val="0075CC"/>
                </a:solidFill>
                <a:latin typeface="微软雅黑" panose="020B0503020204020204" pitchFamily="34" charset="-122"/>
                <a:ea typeface="微软雅黑" panose="020B0503020204020204" pitchFamily="34" charset="-122"/>
              </a:rPr>
              <a:t>类</a:t>
            </a:r>
            <a:r>
              <a:rPr lang="zh-CN" altLang="en-US" sz="1600">
                <a:solidFill>
                  <a:srgbClr val="595959"/>
                </a:solidFill>
                <a:latin typeface="微软雅黑" panose="020B0503020204020204" pitchFamily="34" charset="-122"/>
                <a:ea typeface="微软雅黑" panose="020B0503020204020204" pitchFamily="34" charset="-122"/>
              </a:rPr>
              <a:t>定义，当使用</a:t>
            </a:r>
            <a:r>
              <a:rPr lang="en-US" altLang="zh-CN" sz="1600">
                <a:solidFill>
                  <a:srgbClr val="595959"/>
                </a:solidFill>
                <a:latin typeface="微软雅黑" panose="020B0503020204020204" pitchFamily="34" charset="-122"/>
                <a:ea typeface="微软雅黑" panose="020B0503020204020204" pitchFamily="34" charset="-122"/>
              </a:rPr>
              <a:t>db.Table</a:t>
            </a:r>
            <a:r>
              <a:rPr lang="zh-CN" altLang="en-US" sz="1600">
                <a:solidFill>
                  <a:srgbClr val="595959"/>
                </a:solidFill>
                <a:latin typeface="微软雅黑" panose="020B0503020204020204" pitchFamily="34" charset="-122"/>
                <a:ea typeface="微软雅黑" panose="020B0503020204020204" pitchFamily="34" charset="-122"/>
              </a:rPr>
              <a:t>类的构造方法实例化对象时需要传入关联表的名称。</a:t>
            </a:r>
          </a:p>
        </p:txBody>
      </p:sp>
      <p:pic>
        <p:nvPicPr>
          <p:cNvPr id="9" name="图片 8"/>
          <p:cNvPicPr>
            <a:picLocks noChangeAspect="1"/>
          </p:cNvPicPr>
          <p:nvPr/>
        </p:nvPicPr>
        <p:blipFill>
          <a:blip r:embed="rId3"/>
          <a:stretch>
            <a:fillRect/>
          </a:stretch>
        </p:blipFill>
        <p:spPr>
          <a:xfrm>
            <a:off x="838622" y="1862380"/>
            <a:ext cx="3715858" cy="4006159"/>
          </a:xfrm>
          <a:prstGeom prst="rect">
            <a:avLst/>
          </a:prstGeom>
        </p:spPr>
      </p:pic>
    </p:spTree>
    <p:extLst>
      <p:ext uri="{BB962C8B-B14F-4D97-AF65-F5344CB8AC3E}">
        <p14:creationId xmlns:p14="http://schemas.microsoft.com/office/powerpoint/2010/main" val="286662838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655046" y="2461494"/>
            <a:ext cx="6529244" cy="2169825"/>
          </a:xfrm>
          <a:prstGeom prst="rect">
            <a:avLst/>
          </a:prstGeom>
          <a:noFill/>
          <a:ln w="9525">
            <a:noFill/>
          </a:ln>
        </p:spPr>
        <p:txBody>
          <a:bodyPr wrap="square">
            <a:spAutoFit/>
          </a:bodyPr>
          <a:lstStyle/>
          <a:p>
            <a:pPr indent="0" fontAlgn="auto">
              <a:lnSpc>
                <a:spcPct val="150000"/>
              </a:lnSpc>
            </a:pPr>
            <a:r>
              <a:rPr lang="zh-CN" altLang="en-US" sz="1800">
                <a:solidFill>
                  <a:srgbClr val="0075CC"/>
                </a:solidFill>
                <a:latin typeface="微软雅黑" panose="020B0503020204020204" pitchFamily="34" charset="-122"/>
                <a:ea typeface="微软雅黑" panose="020B0503020204020204" pitchFamily="34" charset="-122"/>
              </a:rPr>
              <a:t>数据库</a:t>
            </a:r>
            <a:r>
              <a:rPr lang="zh-CN" altLang="en-US" sz="1800">
                <a:solidFill>
                  <a:srgbClr val="595959"/>
                </a:solidFill>
                <a:latin typeface="微软雅黑" panose="020B0503020204020204" pitchFamily="34" charset="-122"/>
                <a:ea typeface="微软雅黑" panose="020B0503020204020204" pitchFamily="34" charset="-122"/>
              </a:rPr>
              <a:t>是按照一定的数据结构组织、存储和管理数据的仓库，它可以被看作电子化的文件柜</a:t>
            </a:r>
            <a:r>
              <a:rPr lang="en-US" altLang="zh-CN" sz="1800">
                <a:solidFill>
                  <a:srgbClr val="595959"/>
                </a:solidFill>
                <a:latin typeface="微软雅黑" panose="020B0503020204020204" pitchFamily="34" charset="-122"/>
                <a:ea typeface="微软雅黑" panose="020B0503020204020204" pitchFamily="34" charset="-122"/>
              </a:rPr>
              <a:t>——</a:t>
            </a:r>
            <a:r>
              <a:rPr lang="zh-CN" altLang="en-US" sz="1800">
                <a:solidFill>
                  <a:srgbClr val="595959"/>
                </a:solidFill>
                <a:latin typeface="微软雅黑" panose="020B0503020204020204" pitchFamily="34" charset="-122"/>
                <a:ea typeface="微软雅黑" panose="020B0503020204020204" pitchFamily="34" charset="-122"/>
              </a:rPr>
              <a:t>存储文件的处所，用户可以对文件中的数据</a:t>
            </a:r>
            <a:r>
              <a:rPr lang="zh-CN" altLang="en-US" sz="1800">
                <a:solidFill>
                  <a:srgbClr val="0075CC"/>
                </a:solidFill>
                <a:latin typeface="微软雅黑" panose="020B0503020204020204" pitchFamily="34" charset="-122"/>
                <a:ea typeface="微软雅黑" panose="020B0503020204020204" pitchFamily="34" charset="-122"/>
              </a:rPr>
              <a:t>进行增加</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删除</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修改</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查找</a:t>
            </a:r>
            <a:r>
              <a:rPr lang="zh-CN" altLang="en-US" sz="1800">
                <a:solidFill>
                  <a:srgbClr val="595959"/>
                </a:solidFill>
                <a:latin typeface="微软雅黑" panose="020B0503020204020204" pitchFamily="34" charset="-122"/>
                <a:ea typeface="微软雅黑" panose="020B0503020204020204" pitchFamily="34" charset="-122"/>
              </a:rPr>
              <a:t>等操作。值得一提的是，这里所说的数据不仅包括普通意义上的数字，还包括文字、图像、声音等。</a:t>
            </a:r>
            <a:endParaRPr lang="zh-CN" sz="1800" dirty="0">
              <a:solidFill>
                <a:srgbClr val="595959"/>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694606" y="1518866"/>
            <a:ext cx="3715858" cy="4006159"/>
          </a:xfrm>
          <a:prstGeom prst="rect">
            <a:avLst/>
          </a:prstGeom>
        </p:spPr>
      </p:pic>
      <p:sp>
        <p:nvSpPr>
          <p:cNvPr id="6"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数据库概述</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6F8969C3-CFD9-CC42-BCF3-54F0DCDACD0D}"/>
              </a:ext>
            </a:extLst>
          </p:cNvPr>
          <p:cNvSpPr txBox="1"/>
          <p:nvPr/>
        </p:nvSpPr>
        <p:spPr>
          <a:xfrm>
            <a:off x="1025134" y="314658"/>
            <a:ext cx="507007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5.3.4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模型关系</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054646" y="1009959"/>
            <a:ext cx="10081120" cy="787523"/>
          </a:xfrm>
          <a:prstGeom prst="rect">
            <a:avLst/>
          </a:prstGeom>
        </p:spPr>
        <p:txBody>
          <a:bodyPr wrap="square">
            <a:spAutoFit/>
          </a:bodyPr>
          <a:lstStyle/>
          <a:p>
            <a:pPr>
              <a:lnSpc>
                <a:spcPct val="150000"/>
              </a:lnSpc>
            </a:pPr>
            <a:r>
              <a:rPr lang="zh-CN" altLang="en-US" sz="1600">
                <a:solidFill>
                  <a:srgbClr val="595959"/>
                </a:solidFill>
                <a:latin typeface="微软雅黑" panose="020B0503020204020204" pitchFamily="34" charset="-122"/>
                <a:ea typeface="微软雅黑" panose="020B0503020204020204" pitchFamily="34" charset="-122"/>
              </a:rPr>
              <a:t>先定义分别表示老师和学生的类</a:t>
            </a:r>
            <a:r>
              <a:rPr lang="en-US" altLang="zh-CN" sz="1600">
                <a:solidFill>
                  <a:srgbClr val="595959"/>
                </a:solidFill>
                <a:latin typeface="微软雅黑" panose="020B0503020204020204" pitchFamily="34" charset="-122"/>
                <a:ea typeface="微软雅黑" panose="020B0503020204020204" pitchFamily="34" charset="-122"/>
              </a:rPr>
              <a:t>Teacher</a:t>
            </a:r>
            <a:r>
              <a:rPr lang="zh-CN" altLang="en-US" sz="1600">
                <a:solidFill>
                  <a:srgbClr val="595959"/>
                </a:solidFill>
                <a:latin typeface="微软雅黑" panose="020B0503020204020204" pitchFamily="34" charset="-122"/>
                <a:ea typeface="微软雅黑" panose="020B0503020204020204" pitchFamily="34" charset="-122"/>
              </a:rPr>
              <a:t>和</a:t>
            </a:r>
            <a:r>
              <a:rPr lang="en-US" altLang="zh-CN" sz="1600">
                <a:solidFill>
                  <a:srgbClr val="595959"/>
                </a:solidFill>
                <a:latin typeface="微软雅黑" panose="020B0503020204020204" pitchFamily="34" charset="-122"/>
                <a:ea typeface="微软雅黑" panose="020B0503020204020204" pitchFamily="34" charset="-122"/>
              </a:rPr>
              <a:t>Student</a:t>
            </a:r>
            <a:r>
              <a:rPr lang="zh-CN" altLang="en-US" sz="1600">
                <a:solidFill>
                  <a:srgbClr val="595959"/>
                </a:solidFill>
                <a:latin typeface="微软雅黑" panose="020B0503020204020204" pitchFamily="34" charset="-122"/>
                <a:ea typeface="微软雅黑" panose="020B0503020204020204" pitchFamily="34" charset="-122"/>
              </a:rPr>
              <a:t>，在</a:t>
            </a:r>
            <a:r>
              <a:rPr lang="en-US" altLang="zh-CN" sz="1600">
                <a:solidFill>
                  <a:srgbClr val="595959"/>
                </a:solidFill>
                <a:latin typeface="微软雅黑" panose="020B0503020204020204" pitchFamily="34" charset="-122"/>
                <a:ea typeface="微软雅黑" panose="020B0503020204020204" pitchFamily="34" charset="-122"/>
              </a:rPr>
              <a:t>Teacher</a:t>
            </a:r>
            <a:r>
              <a:rPr lang="zh-CN" altLang="en-US" sz="1600">
                <a:solidFill>
                  <a:srgbClr val="595959"/>
                </a:solidFill>
                <a:latin typeface="微软雅黑" panose="020B0503020204020204" pitchFamily="34" charset="-122"/>
                <a:ea typeface="微软雅黑" panose="020B0503020204020204" pitchFamily="34" charset="-122"/>
              </a:rPr>
              <a:t>和</a:t>
            </a:r>
            <a:r>
              <a:rPr lang="en-US" altLang="zh-CN" sz="1600">
                <a:solidFill>
                  <a:srgbClr val="595959"/>
                </a:solidFill>
                <a:latin typeface="微软雅黑" panose="020B0503020204020204" pitchFamily="34" charset="-122"/>
                <a:ea typeface="微软雅黑" panose="020B0503020204020204" pitchFamily="34" charset="-122"/>
              </a:rPr>
              <a:t>Student</a:t>
            </a:r>
            <a:r>
              <a:rPr lang="zh-CN" altLang="en-US" sz="1600">
                <a:solidFill>
                  <a:srgbClr val="595959"/>
                </a:solidFill>
                <a:latin typeface="微软雅黑" panose="020B0503020204020204" pitchFamily="34" charset="-122"/>
                <a:ea typeface="微软雅黑" panose="020B0503020204020204" pitchFamily="34" charset="-122"/>
              </a:rPr>
              <a:t>类中分别定义关系属性，并设置以标量的形式加载记录，再定义一个关联表，具体代码如下所示。</a:t>
            </a:r>
          </a:p>
        </p:txBody>
      </p:sp>
      <p:sp>
        <p:nvSpPr>
          <p:cNvPr id="6" name="矩形 5"/>
          <p:cNvSpPr/>
          <p:nvPr/>
        </p:nvSpPr>
        <p:spPr bwMode="auto">
          <a:xfrm>
            <a:off x="1054646" y="1989634"/>
            <a:ext cx="10477166" cy="4016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a:t>
            </a:r>
            <a:r>
              <a:rPr lang="zh-CN" altLang="en-US" sz="1600">
                <a:solidFill>
                  <a:srgbClr val="595959"/>
                </a:solidFill>
                <a:latin typeface="微软雅黑" panose="020B0503020204020204" pitchFamily="34" charset="-122"/>
                <a:ea typeface="微软雅黑" panose="020B0503020204020204" pitchFamily="34" charset="-122"/>
                <a:sym typeface="+mn-ea"/>
              </a:rPr>
              <a:t>创建关联表</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association_table = db.Table('association',db.Column('student_id', db.Integer,db.ForeignKey('student.id'),</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db.Column('teacher_id', db.Integer</a:t>
            </a:r>
            <a:r>
              <a:rPr lang="en-US" altLang="zh-CN" sz="1600">
                <a:solidFill>
                  <a:srgbClr val="0075CC"/>
                </a:solidFill>
                <a:latin typeface="微软雅黑" panose="020B0503020204020204" pitchFamily="34" charset="-122"/>
                <a:ea typeface="微软雅黑" panose="020B0503020204020204" pitchFamily="34" charset="-122"/>
                <a:sym typeface="+mn-ea"/>
              </a:rPr>
              <a:t>, db.ForeignKey</a:t>
            </a:r>
            <a:r>
              <a:rPr lang="en-US" altLang="zh-CN" sz="1600">
                <a:solidFill>
                  <a:srgbClr val="595959"/>
                </a:solidFill>
                <a:latin typeface="微软雅黑" panose="020B0503020204020204" pitchFamily="34" charset="-122"/>
                <a:ea typeface="微软雅黑" panose="020B0503020204020204" pitchFamily="34" charset="-122"/>
                <a:sym typeface="+mn-ea"/>
              </a:rPr>
              <a:t>('teacher.id'),primary_key=True))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class Student(db.Model):</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id = db.Column(db.Integer, primary_key=True)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name = db.Column(db.String(20), unique=True)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gender = db.Column(db.String(10), nullable=False)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teacher = db.relationship('Teacher', secondary=association_table,back_populates='student')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class Teacher(db.Model):</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id = db.Column(db.Integer, primary_key=True)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name = db.Column(db.String(20), unique=True)</a:t>
            </a:r>
          </a:p>
        </p:txBody>
      </p:sp>
    </p:spTree>
    <p:extLst>
      <p:ext uri="{BB962C8B-B14F-4D97-AF65-F5344CB8AC3E}">
        <p14:creationId xmlns:p14="http://schemas.microsoft.com/office/powerpoint/2010/main" val="973886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7741712" cy="830997"/>
          </a:xfrm>
          <a:prstGeom prst="rect">
            <a:avLst/>
          </a:prstGeom>
          <a:noFill/>
        </p:spPr>
        <p:txBody>
          <a:bodyPr wrap="square" lIns="91443" tIns="45720" rIns="91443" bIns="45720" rtlCol="0">
            <a:spAutoFit/>
          </a:bodyPr>
          <a:lstStyle/>
          <a:p>
            <a:r>
              <a:rPr lang="zh-CN" altLang="en-US" sz="4800" b="1">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数据操作</a:t>
            </a:r>
            <a:endParaRPr lang="zh-CN" altLang="en-US" sz="4800" b="1" dirty="0">
              <a:solidFill>
                <a:schemeClr val="accent1"/>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a:solidFill>
                  <a:srgbClr val="FAFAFA"/>
                </a:solidFill>
                <a:latin typeface="微软雅黑" panose="020B0503020204020204" pitchFamily="34" charset="-122"/>
                <a:ea typeface="微软雅黑" panose="020B0503020204020204" pitchFamily="34" charset="-122"/>
                <a:cs typeface="+mn-ea"/>
                <a:sym typeface="+mn-lt"/>
              </a:rPr>
              <a:t>5.4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1263707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4606" y="2421682"/>
            <a:ext cx="3816424" cy="1938992"/>
          </a:xfrm>
          <a:prstGeom prst="rect">
            <a:avLst/>
          </a:prstGeom>
        </p:spPr>
        <p:txBody>
          <a:bodyPr wrap="square">
            <a:spAutoFit/>
          </a:bodyPr>
          <a:lstStyle/>
          <a:p>
            <a:pPr>
              <a:lnSpc>
                <a:spcPct val="150000"/>
              </a:lnSpc>
            </a:pPr>
            <a:r>
              <a:rPr lang="zh-CN" altLang="en-US" sz="1600">
                <a:solidFill>
                  <a:srgbClr val="595959"/>
                </a:solidFill>
                <a:latin typeface="微软雅黑" panose="020B0503020204020204" pitchFamily="34" charset="-122"/>
                <a:ea typeface="微软雅黑" panose="020B0503020204020204" pitchFamily="34" charset="-122"/>
              </a:rPr>
              <a:t>在</a:t>
            </a:r>
            <a:r>
              <a:rPr lang="en-US" altLang="zh-CN" sz="1600">
                <a:solidFill>
                  <a:srgbClr val="595959"/>
                </a:solidFill>
                <a:latin typeface="微软雅黑" panose="020B0503020204020204" pitchFamily="34" charset="-122"/>
                <a:ea typeface="微软雅黑" panose="020B0503020204020204" pitchFamily="34" charset="-122"/>
              </a:rPr>
              <a:t>Flask-SQLAlchemy</a:t>
            </a:r>
            <a:r>
              <a:rPr lang="zh-CN" altLang="en-US" sz="1600">
                <a:solidFill>
                  <a:srgbClr val="595959"/>
                </a:solidFill>
                <a:latin typeface="微软雅黑" panose="020B0503020204020204" pitchFamily="34" charset="-122"/>
                <a:ea typeface="微软雅黑" panose="020B0503020204020204" pitchFamily="34" charset="-122"/>
              </a:rPr>
              <a:t>中，</a:t>
            </a:r>
            <a:r>
              <a:rPr lang="en-US" altLang="zh-CN" sz="1600">
                <a:solidFill>
                  <a:srgbClr val="595959"/>
                </a:solidFill>
                <a:latin typeface="微软雅黑" panose="020B0503020204020204" pitchFamily="34" charset="-122"/>
                <a:ea typeface="微软雅黑" panose="020B0503020204020204" pitchFamily="34" charset="-122"/>
              </a:rPr>
              <a:t>db.session</a:t>
            </a:r>
            <a:r>
              <a:rPr lang="zh-CN" altLang="en-US" sz="1600">
                <a:solidFill>
                  <a:srgbClr val="595959"/>
                </a:solidFill>
                <a:latin typeface="微软雅黑" panose="020B0503020204020204" pitchFamily="34" charset="-122"/>
                <a:ea typeface="微软雅黑" panose="020B0503020204020204" pitchFamily="34" charset="-122"/>
              </a:rPr>
              <a:t>提供了增加数据的</a:t>
            </a:r>
            <a:r>
              <a:rPr lang="en-US" altLang="zh-CN" sz="1600">
                <a:solidFill>
                  <a:srgbClr val="0075CC"/>
                </a:solidFill>
                <a:latin typeface="微软雅黑" panose="020B0503020204020204" pitchFamily="34" charset="-122"/>
                <a:ea typeface="微软雅黑" panose="020B0503020204020204" pitchFamily="34" charset="-122"/>
              </a:rPr>
              <a:t>add()</a:t>
            </a:r>
            <a:r>
              <a:rPr lang="zh-CN" altLang="en-US" sz="1600">
                <a:solidFill>
                  <a:srgbClr val="595959"/>
                </a:solidFill>
                <a:latin typeface="微软雅黑" panose="020B0503020204020204" pitchFamily="34" charset="-122"/>
                <a:ea typeface="微软雅黑" panose="020B0503020204020204" pitchFamily="34" charset="-122"/>
              </a:rPr>
              <a:t>和</a:t>
            </a:r>
            <a:r>
              <a:rPr lang="en-US" altLang="zh-CN" sz="1600">
                <a:solidFill>
                  <a:srgbClr val="0075CC"/>
                </a:solidFill>
                <a:latin typeface="微软雅黑" panose="020B0503020204020204" pitchFamily="34" charset="-122"/>
                <a:ea typeface="微软雅黑" panose="020B0503020204020204" pitchFamily="34" charset="-122"/>
              </a:rPr>
              <a:t>add_all()</a:t>
            </a:r>
            <a:r>
              <a:rPr lang="zh-CN" altLang="en-US" sz="1600">
                <a:solidFill>
                  <a:srgbClr val="595959"/>
                </a:solidFill>
                <a:latin typeface="微软雅黑" panose="020B0503020204020204" pitchFamily="34" charset="-122"/>
                <a:ea typeface="微软雅黑" panose="020B0503020204020204" pitchFamily="34" charset="-122"/>
              </a:rPr>
              <a:t>方法，其中</a:t>
            </a:r>
            <a:r>
              <a:rPr lang="en-US" altLang="zh-CN" sz="1600">
                <a:solidFill>
                  <a:srgbClr val="595959"/>
                </a:solidFill>
                <a:latin typeface="微软雅黑" panose="020B0503020204020204" pitchFamily="34" charset="-122"/>
                <a:ea typeface="微软雅黑" panose="020B0503020204020204" pitchFamily="34" charset="-122"/>
              </a:rPr>
              <a:t>add()</a:t>
            </a:r>
            <a:r>
              <a:rPr lang="zh-CN" altLang="en-US" sz="1600">
                <a:solidFill>
                  <a:srgbClr val="595959"/>
                </a:solidFill>
                <a:latin typeface="微软雅黑" panose="020B0503020204020204" pitchFamily="34" charset="-122"/>
                <a:ea typeface="微软雅黑" panose="020B0503020204020204" pitchFamily="34" charset="-122"/>
              </a:rPr>
              <a:t>方法用于向数据库中</a:t>
            </a:r>
            <a:r>
              <a:rPr lang="zh-CN" altLang="en-US" sz="1600">
                <a:solidFill>
                  <a:srgbClr val="0075CC"/>
                </a:solidFill>
                <a:latin typeface="微软雅黑" panose="020B0503020204020204" pitchFamily="34" charset="-122"/>
                <a:ea typeface="微软雅黑" panose="020B0503020204020204" pitchFamily="34" charset="-122"/>
              </a:rPr>
              <a:t>增加一条记录</a:t>
            </a:r>
            <a:r>
              <a:rPr lang="zh-CN" altLang="en-US" sz="1600">
                <a:solidFill>
                  <a:srgbClr val="595959"/>
                </a:solidFill>
                <a:latin typeface="微软雅黑" panose="020B0503020204020204" pitchFamily="34" charset="-122"/>
                <a:ea typeface="微软雅黑" panose="020B0503020204020204" pitchFamily="34" charset="-122"/>
              </a:rPr>
              <a:t>，</a:t>
            </a:r>
            <a:r>
              <a:rPr lang="en-US" altLang="zh-CN" sz="1600">
                <a:solidFill>
                  <a:srgbClr val="595959"/>
                </a:solidFill>
                <a:latin typeface="微软雅黑" panose="020B0503020204020204" pitchFamily="34" charset="-122"/>
                <a:ea typeface="微软雅黑" panose="020B0503020204020204" pitchFamily="34" charset="-122"/>
              </a:rPr>
              <a:t>add_all()</a:t>
            </a:r>
            <a:r>
              <a:rPr lang="zh-CN" altLang="en-US" sz="1600">
                <a:solidFill>
                  <a:srgbClr val="595959"/>
                </a:solidFill>
                <a:latin typeface="微软雅黑" panose="020B0503020204020204" pitchFamily="34" charset="-122"/>
                <a:ea typeface="微软雅黑" panose="020B0503020204020204" pitchFamily="34" charset="-122"/>
              </a:rPr>
              <a:t>方法用于向数据库中</a:t>
            </a:r>
            <a:r>
              <a:rPr lang="zh-CN" altLang="en-US" sz="1600">
                <a:solidFill>
                  <a:srgbClr val="0075CC"/>
                </a:solidFill>
                <a:latin typeface="微软雅黑" panose="020B0503020204020204" pitchFamily="34" charset="-122"/>
                <a:ea typeface="微软雅黑" panose="020B0503020204020204" pitchFamily="34" charset="-122"/>
              </a:rPr>
              <a:t>增加多条记录</a:t>
            </a:r>
            <a:r>
              <a:rPr lang="zh-CN" altLang="en-US" sz="1600">
                <a:solidFill>
                  <a:srgbClr val="595959"/>
                </a:solidFill>
                <a:latin typeface="微软雅黑" panose="020B0503020204020204" pitchFamily="34" charset="-122"/>
                <a:ea typeface="微软雅黑" panose="020B0503020204020204" pitchFamily="34" charset="-122"/>
              </a:rPr>
              <a:t>。</a:t>
            </a:r>
          </a:p>
        </p:txBody>
      </p:sp>
      <p:sp>
        <p:nvSpPr>
          <p:cNvPr id="14" name="矩形 13"/>
          <p:cNvSpPr/>
          <p:nvPr/>
        </p:nvSpPr>
        <p:spPr bwMode="auto">
          <a:xfrm>
            <a:off x="5462859" y="1197546"/>
            <a:ext cx="5976663" cy="51125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@app.route("/")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def hello_flask():</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 </a:t>
            </a:r>
            <a:r>
              <a:rPr lang="zh-CN" altLang="en-US" sz="1600">
                <a:solidFill>
                  <a:srgbClr val="595959"/>
                </a:solidFill>
                <a:latin typeface="微软雅黑" panose="020B0503020204020204" pitchFamily="34" charset="-122"/>
                <a:ea typeface="微软雅黑" panose="020B0503020204020204" pitchFamily="34" charset="-122"/>
                <a:sym typeface="+mn-ea"/>
              </a:rPr>
              <a:t>创建</a:t>
            </a:r>
            <a:r>
              <a:rPr lang="en-US" altLang="zh-CN" sz="1600">
                <a:solidFill>
                  <a:srgbClr val="595959"/>
                </a:solidFill>
                <a:latin typeface="微软雅黑" panose="020B0503020204020204" pitchFamily="34" charset="-122"/>
                <a:ea typeface="微软雅黑" panose="020B0503020204020204" pitchFamily="34" charset="-122"/>
                <a:sym typeface="+mn-ea"/>
              </a:rPr>
              <a:t>User</a:t>
            </a:r>
            <a:r>
              <a:rPr lang="zh-CN" altLang="en-US" sz="1600">
                <a:solidFill>
                  <a:srgbClr val="595959"/>
                </a:solidFill>
                <a:latin typeface="微软雅黑" panose="020B0503020204020204" pitchFamily="34" charset="-122"/>
                <a:ea typeface="微软雅黑" panose="020B0503020204020204" pitchFamily="34" charset="-122"/>
                <a:sym typeface="+mn-ea"/>
              </a:rPr>
              <a:t>类的对象</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user1 = User(username="</a:t>
            </a:r>
            <a:r>
              <a:rPr lang="zh-CN" altLang="en-US" sz="1600">
                <a:solidFill>
                  <a:srgbClr val="595959"/>
                </a:solidFill>
                <a:latin typeface="微软雅黑" panose="020B0503020204020204" pitchFamily="34" charset="-122"/>
                <a:ea typeface="微软雅黑" panose="020B0503020204020204" pitchFamily="34" charset="-122"/>
                <a:sym typeface="+mn-ea"/>
              </a:rPr>
              <a:t>小明</a:t>
            </a:r>
            <a:r>
              <a:rPr lang="en-US" altLang="zh-CN" sz="1600">
                <a:solidFill>
                  <a:srgbClr val="595959"/>
                </a:solidFill>
                <a:latin typeface="微软雅黑" panose="020B0503020204020204" pitchFamily="34" charset="-122"/>
                <a:ea typeface="微软雅黑" panose="020B0503020204020204" pitchFamily="34" charset="-122"/>
                <a:sym typeface="+mn-ea"/>
              </a:rPr>
              <a:t>", email='123@qq.com')</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user2 = User(username="</a:t>
            </a:r>
            <a:r>
              <a:rPr lang="zh-CN" altLang="en-US" sz="1600">
                <a:solidFill>
                  <a:srgbClr val="595959"/>
                </a:solidFill>
                <a:latin typeface="微软雅黑" panose="020B0503020204020204" pitchFamily="34" charset="-122"/>
                <a:ea typeface="微软雅黑" panose="020B0503020204020204" pitchFamily="34" charset="-122"/>
                <a:sym typeface="+mn-ea"/>
              </a:rPr>
              <a:t>小张</a:t>
            </a:r>
            <a:r>
              <a:rPr lang="en-US" altLang="zh-CN" sz="1600">
                <a:solidFill>
                  <a:srgbClr val="595959"/>
                </a:solidFill>
                <a:latin typeface="微软雅黑" panose="020B0503020204020204" pitchFamily="34" charset="-122"/>
                <a:ea typeface="微软雅黑" panose="020B0503020204020204" pitchFamily="34" charset="-122"/>
                <a:sym typeface="+mn-ea"/>
              </a:rPr>
              <a:t>", email='456@qq.com')</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user3 = User(username="</a:t>
            </a:r>
            <a:r>
              <a:rPr lang="zh-CN" altLang="en-US" sz="1600">
                <a:solidFill>
                  <a:srgbClr val="595959"/>
                </a:solidFill>
                <a:latin typeface="微软雅黑" panose="020B0503020204020204" pitchFamily="34" charset="-122"/>
                <a:ea typeface="微软雅黑" panose="020B0503020204020204" pitchFamily="34" charset="-122"/>
                <a:sym typeface="+mn-ea"/>
              </a:rPr>
              <a:t>小红</a:t>
            </a:r>
            <a:r>
              <a:rPr lang="en-US" altLang="zh-CN" sz="1600">
                <a:solidFill>
                  <a:srgbClr val="595959"/>
                </a:solidFill>
                <a:latin typeface="微软雅黑" panose="020B0503020204020204" pitchFamily="34" charset="-122"/>
                <a:ea typeface="微软雅黑" panose="020B0503020204020204" pitchFamily="34" charset="-122"/>
                <a:sym typeface="+mn-ea"/>
              </a:rPr>
              <a:t>", email='789@qq.com')</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 </a:t>
            </a:r>
            <a:r>
              <a:rPr lang="zh-CN" altLang="en-US" sz="1600">
                <a:solidFill>
                  <a:srgbClr val="595959"/>
                </a:solidFill>
                <a:latin typeface="微软雅黑" panose="020B0503020204020204" pitchFamily="34" charset="-122"/>
                <a:ea typeface="微软雅黑" panose="020B0503020204020204" pitchFamily="34" charset="-122"/>
                <a:sym typeface="+mn-ea"/>
              </a:rPr>
              <a:t>将</a:t>
            </a:r>
            <a:r>
              <a:rPr lang="en-US" altLang="zh-CN" sz="1600">
                <a:solidFill>
                  <a:srgbClr val="595959"/>
                </a:solidFill>
                <a:latin typeface="微软雅黑" panose="020B0503020204020204" pitchFamily="34" charset="-122"/>
                <a:ea typeface="微软雅黑" panose="020B0503020204020204" pitchFamily="34" charset="-122"/>
                <a:sym typeface="+mn-ea"/>
              </a:rPr>
              <a:t>User</a:t>
            </a:r>
            <a:r>
              <a:rPr lang="zh-CN" altLang="en-US" sz="1600">
                <a:solidFill>
                  <a:srgbClr val="595959"/>
                </a:solidFill>
                <a:latin typeface="微软雅黑" panose="020B0503020204020204" pitchFamily="34" charset="-122"/>
                <a:ea typeface="微软雅黑" panose="020B0503020204020204" pitchFamily="34" charset="-122"/>
                <a:sym typeface="+mn-ea"/>
              </a:rPr>
              <a:t>类的对象添加到数据库会话中</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db.session.add(user1)</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db.session.add_all([user2, user3])</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 </a:t>
            </a:r>
            <a:r>
              <a:rPr lang="zh-CN" altLang="en-US" sz="1600">
                <a:solidFill>
                  <a:srgbClr val="595959"/>
                </a:solidFill>
                <a:latin typeface="微软雅黑" panose="020B0503020204020204" pitchFamily="34" charset="-122"/>
                <a:ea typeface="微软雅黑" panose="020B0503020204020204" pitchFamily="34" charset="-122"/>
                <a:sym typeface="+mn-ea"/>
              </a:rPr>
              <a:t>使用</a:t>
            </a:r>
            <a:r>
              <a:rPr lang="en-US" altLang="zh-CN" sz="1600">
                <a:solidFill>
                  <a:srgbClr val="595959"/>
                </a:solidFill>
                <a:latin typeface="微软雅黑" panose="020B0503020204020204" pitchFamily="34" charset="-122"/>
                <a:ea typeface="微软雅黑" panose="020B0503020204020204" pitchFamily="34" charset="-122"/>
                <a:sym typeface="+mn-ea"/>
              </a:rPr>
              <a:t>commit()</a:t>
            </a:r>
            <a:r>
              <a:rPr lang="zh-CN" altLang="en-US" sz="1600">
                <a:solidFill>
                  <a:srgbClr val="595959"/>
                </a:solidFill>
                <a:latin typeface="微软雅黑" panose="020B0503020204020204" pitchFamily="34" charset="-122"/>
                <a:ea typeface="微软雅黑" panose="020B0503020204020204" pitchFamily="34" charset="-122"/>
                <a:sym typeface="+mn-ea"/>
              </a:rPr>
              <a:t>方法从会话提交至数据库</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db.session.commit()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return "OK"</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if __name__ == "__main__":</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app.run()</a:t>
            </a:r>
          </a:p>
        </p:txBody>
      </p:sp>
      <p:sp>
        <p:nvSpPr>
          <p:cNvPr id="5"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5.4.1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增加数据</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0345092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25134" y="981522"/>
            <a:ext cx="10398663" cy="1569660"/>
          </a:xfrm>
          <a:prstGeom prst="rect">
            <a:avLst/>
          </a:prstGeom>
        </p:spPr>
        <p:txBody>
          <a:bodyPr wrap="square">
            <a:spAutoFit/>
          </a:bodyPr>
          <a:lstStyle/>
          <a:p>
            <a:pPr>
              <a:lnSpc>
                <a:spcPct val="150000"/>
              </a:lnSpc>
            </a:pPr>
            <a:r>
              <a:rPr lang="zh-CN" altLang="en-US" sz="1600">
                <a:solidFill>
                  <a:srgbClr val="595959"/>
                </a:solidFill>
                <a:latin typeface="微软雅黑" panose="020B0503020204020204" pitchFamily="34" charset="-122"/>
                <a:ea typeface="微软雅黑" panose="020B0503020204020204" pitchFamily="34" charset="-122"/>
              </a:rPr>
              <a:t>需要说明的是，创建</a:t>
            </a:r>
            <a:r>
              <a:rPr lang="en-US" altLang="zh-CN" sz="1600">
                <a:solidFill>
                  <a:srgbClr val="595959"/>
                </a:solidFill>
                <a:latin typeface="微软雅黑" panose="020B0503020204020204" pitchFamily="34" charset="-122"/>
                <a:ea typeface="微软雅黑" panose="020B0503020204020204" pitchFamily="34" charset="-122"/>
              </a:rPr>
              <a:t>User</a:t>
            </a:r>
            <a:r>
              <a:rPr lang="zh-CN" altLang="en-US" sz="1600">
                <a:solidFill>
                  <a:srgbClr val="595959"/>
                </a:solidFill>
                <a:latin typeface="微软雅黑" panose="020B0503020204020204" pitchFamily="34" charset="-122"/>
                <a:ea typeface="微软雅黑" panose="020B0503020204020204" pitchFamily="34" charset="-122"/>
              </a:rPr>
              <a:t>类的对象时并没有传入</a:t>
            </a:r>
            <a:r>
              <a:rPr lang="en-US" altLang="zh-CN" sz="1600">
                <a:solidFill>
                  <a:srgbClr val="595959"/>
                </a:solidFill>
                <a:latin typeface="微软雅黑" panose="020B0503020204020204" pitchFamily="34" charset="-122"/>
                <a:ea typeface="微软雅黑" panose="020B0503020204020204" pitchFamily="34" charset="-122"/>
              </a:rPr>
              <a:t>id</a:t>
            </a:r>
            <a:r>
              <a:rPr lang="zh-CN" altLang="en-US" sz="1600">
                <a:solidFill>
                  <a:srgbClr val="595959"/>
                </a:solidFill>
                <a:latin typeface="微软雅黑" panose="020B0503020204020204" pitchFamily="34" charset="-122"/>
                <a:ea typeface="微软雅黑" panose="020B0503020204020204" pitchFamily="34" charset="-122"/>
              </a:rPr>
              <a:t>字段的值，这是因为主键由</a:t>
            </a:r>
            <a:r>
              <a:rPr lang="en-US" altLang="zh-CN" sz="1600">
                <a:solidFill>
                  <a:srgbClr val="595959"/>
                </a:solidFill>
                <a:latin typeface="微软雅黑" panose="020B0503020204020204" pitchFamily="34" charset="-122"/>
                <a:ea typeface="微软雅黑" panose="020B0503020204020204" pitchFamily="34" charset="-122"/>
              </a:rPr>
              <a:t>SQLAlchemy</a:t>
            </a:r>
            <a:r>
              <a:rPr lang="zh-CN" altLang="en-US" sz="1600">
                <a:solidFill>
                  <a:srgbClr val="595959"/>
                </a:solidFill>
                <a:latin typeface="微软雅黑" panose="020B0503020204020204" pitchFamily="34" charset="-122"/>
                <a:ea typeface="微软雅黑" panose="020B0503020204020204" pitchFamily="34" charset="-122"/>
              </a:rPr>
              <a:t>管理。创建</a:t>
            </a:r>
            <a:r>
              <a:rPr lang="en-US" altLang="zh-CN" sz="1600">
                <a:solidFill>
                  <a:srgbClr val="595959"/>
                </a:solidFill>
                <a:latin typeface="微软雅黑" panose="020B0503020204020204" pitchFamily="34" charset="-122"/>
                <a:ea typeface="微软雅黑" panose="020B0503020204020204" pitchFamily="34" charset="-122"/>
              </a:rPr>
              <a:t>User</a:t>
            </a:r>
            <a:r>
              <a:rPr lang="zh-CN" altLang="en-US" sz="1600">
                <a:solidFill>
                  <a:srgbClr val="595959"/>
                </a:solidFill>
                <a:latin typeface="微软雅黑" panose="020B0503020204020204" pitchFamily="34" charset="-122"/>
                <a:ea typeface="微软雅黑" panose="020B0503020204020204" pitchFamily="34" charset="-122"/>
              </a:rPr>
              <a:t>类对象后会将这些对象作为临时对象，直至程序提交至数据库会话后才会将这些对象转换为记录写入到数据库中，并且自动获得</a:t>
            </a:r>
            <a:r>
              <a:rPr lang="en-US" altLang="zh-CN" sz="1600">
                <a:solidFill>
                  <a:srgbClr val="595959"/>
                </a:solidFill>
                <a:latin typeface="微软雅黑" panose="020B0503020204020204" pitchFamily="34" charset="-122"/>
                <a:ea typeface="微软雅黑" panose="020B0503020204020204" pitchFamily="34" charset="-122"/>
              </a:rPr>
              <a:t>id</a:t>
            </a:r>
            <a:r>
              <a:rPr lang="zh-CN" altLang="en-US" sz="1600">
                <a:solidFill>
                  <a:srgbClr val="595959"/>
                </a:solidFill>
                <a:latin typeface="微软雅黑" panose="020B0503020204020204" pitchFamily="34" charset="-122"/>
                <a:ea typeface="微软雅黑" panose="020B0503020204020204" pitchFamily="34" charset="-122"/>
              </a:rPr>
              <a:t>字段的值。运行程序，访问</a:t>
            </a:r>
            <a:r>
              <a:rPr lang="en-US" altLang="zh-CN" sz="1600">
                <a:solidFill>
                  <a:srgbClr val="595959"/>
                </a:solidFill>
                <a:latin typeface="微软雅黑" panose="020B0503020204020204" pitchFamily="34" charset="-122"/>
                <a:ea typeface="微软雅黑" panose="020B0503020204020204" pitchFamily="34" charset="-122"/>
              </a:rPr>
              <a:t>http://127.0.0.1:5000/</a:t>
            </a:r>
            <a:r>
              <a:rPr lang="zh-CN" altLang="en-US" sz="1600">
                <a:solidFill>
                  <a:srgbClr val="595959"/>
                </a:solidFill>
                <a:latin typeface="微软雅黑" panose="020B0503020204020204" pitchFamily="34" charset="-122"/>
                <a:ea typeface="微软雅黑" panose="020B0503020204020204" pitchFamily="34" charset="-122"/>
              </a:rPr>
              <a:t>后页面展示了</a:t>
            </a:r>
            <a:r>
              <a:rPr lang="en-US" altLang="zh-CN" sz="1600">
                <a:solidFill>
                  <a:srgbClr val="595959"/>
                </a:solidFill>
                <a:latin typeface="微软雅黑" panose="020B0503020204020204" pitchFamily="34" charset="-122"/>
                <a:ea typeface="微软雅黑" panose="020B0503020204020204" pitchFamily="34" charset="-122"/>
              </a:rPr>
              <a:t>OK</a:t>
            </a:r>
            <a:r>
              <a:rPr lang="zh-CN" altLang="en-US" sz="1600">
                <a:solidFill>
                  <a:srgbClr val="595959"/>
                </a:solidFill>
                <a:latin typeface="微软雅黑" panose="020B0503020204020204" pitchFamily="34" charset="-122"/>
                <a:ea typeface="微软雅黑" panose="020B0503020204020204" pitchFamily="34" charset="-122"/>
              </a:rPr>
              <a:t>，这时打开</a:t>
            </a:r>
            <a:r>
              <a:rPr lang="en-US" altLang="zh-CN" sz="1600">
                <a:solidFill>
                  <a:srgbClr val="595959"/>
                </a:solidFill>
                <a:latin typeface="微软雅黑" panose="020B0503020204020204" pitchFamily="34" charset="-122"/>
                <a:ea typeface="微软雅黑" panose="020B0503020204020204" pitchFamily="34" charset="-122"/>
              </a:rPr>
              <a:t>Navicat</a:t>
            </a:r>
            <a:r>
              <a:rPr lang="zh-CN" altLang="en-US" sz="1600">
                <a:solidFill>
                  <a:srgbClr val="595959"/>
                </a:solidFill>
                <a:latin typeface="微软雅黑" panose="020B0503020204020204" pitchFamily="34" charset="-122"/>
                <a:ea typeface="微软雅黑" panose="020B0503020204020204" pitchFamily="34" charset="-122"/>
              </a:rPr>
              <a:t>工具查看</a:t>
            </a:r>
            <a:r>
              <a:rPr lang="en-US" altLang="zh-CN" sz="1600">
                <a:solidFill>
                  <a:srgbClr val="595959"/>
                </a:solidFill>
                <a:latin typeface="微软雅黑" panose="020B0503020204020204" pitchFamily="34" charset="-122"/>
                <a:ea typeface="微软雅黑" panose="020B0503020204020204" pitchFamily="34" charset="-122"/>
              </a:rPr>
              <a:t>flask_data</a:t>
            </a:r>
            <a:r>
              <a:rPr lang="zh-CN" altLang="en-US" sz="1600">
                <a:solidFill>
                  <a:srgbClr val="595959"/>
                </a:solidFill>
                <a:latin typeface="微软雅黑" panose="020B0503020204020204" pitchFamily="34" charset="-122"/>
                <a:ea typeface="微软雅黑" panose="020B0503020204020204" pitchFamily="34" charset="-122"/>
              </a:rPr>
              <a:t>数据库的</a:t>
            </a:r>
            <a:r>
              <a:rPr lang="en-US" altLang="zh-CN" sz="1600">
                <a:solidFill>
                  <a:srgbClr val="0075CC"/>
                </a:solidFill>
                <a:latin typeface="微软雅黑" panose="020B0503020204020204" pitchFamily="34" charset="-122"/>
                <a:ea typeface="微软雅黑" panose="020B0503020204020204" pitchFamily="34" charset="-122"/>
              </a:rPr>
              <a:t>user</a:t>
            </a:r>
            <a:r>
              <a:rPr lang="zh-CN" altLang="en-US" sz="1600">
                <a:solidFill>
                  <a:srgbClr val="0075CC"/>
                </a:solidFill>
                <a:latin typeface="微软雅黑" panose="020B0503020204020204" pitchFamily="34" charset="-122"/>
                <a:ea typeface="微软雅黑" panose="020B0503020204020204" pitchFamily="34" charset="-122"/>
              </a:rPr>
              <a:t>表</a:t>
            </a:r>
            <a:r>
              <a:rPr lang="zh-CN" altLang="en-US" sz="1600">
                <a:solidFill>
                  <a:srgbClr val="595959"/>
                </a:solidFill>
                <a:latin typeface="微软雅黑" panose="020B0503020204020204" pitchFamily="34" charset="-122"/>
                <a:ea typeface="微软雅黑" panose="020B0503020204020204" pitchFamily="34" charset="-122"/>
              </a:rPr>
              <a:t>，如下图所示。 </a:t>
            </a:r>
          </a:p>
        </p:txBody>
      </p:sp>
      <p:sp>
        <p:nvSpPr>
          <p:cNvPr id="5"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5.4.1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增加数据</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870" y="2711960"/>
            <a:ext cx="5979619" cy="364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453700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06493" y="3414857"/>
            <a:ext cx="5669299"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掌握数据操作，能够独立完成</a:t>
            </a:r>
            <a:r>
              <a:rPr lang="zh-CN" altLang="en-US" sz="200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查询数据</a:t>
            </a:r>
            <a:endParaRPr lang="zh-CN" sz="2000" dirty="0">
              <a:solidFill>
                <a:srgbClr val="0075CC"/>
              </a:solidFill>
              <a:latin typeface="微软雅黑" panose="020B0503020204020204" pitchFamily="34" charset="-122"/>
              <a:ea typeface="微软雅黑" panose="020B0503020204020204" pitchFamily="34" charset="-122"/>
              <a:cs typeface="+mn-ea"/>
            </a:endParaRPr>
          </a:p>
        </p:txBody>
      </p:sp>
      <p:grpSp>
        <p:nvGrpSpPr>
          <p:cNvPr id="19" name="组合 18"/>
          <p:cNvGrpSpPr/>
          <p:nvPr/>
        </p:nvGrpSpPr>
        <p:grpSpPr>
          <a:xfrm>
            <a:off x="545211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5.4.2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查询数据</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5332647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1641" y="1773610"/>
            <a:ext cx="10412157" cy="1338828"/>
          </a:xfrm>
          <a:prstGeom prst="rect">
            <a:avLst/>
          </a:prstGeom>
        </p:spPr>
        <p:txBody>
          <a:bodyPr wrap="square">
            <a:spAutoFit/>
          </a:bodyPr>
          <a:lstStyle/>
          <a:p>
            <a:pPr>
              <a:lnSpc>
                <a:spcPct val="150000"/>
              </a:lnSpc>
            </a:pPr>
            <a:r>
              <a:rPr lang="en-US" altLang="zh-CN" sz="1800">
                <a:solidFill>
                  <a:srgbClr val="0075CC"/>
                </a:solidFill>
                <a:latin typeface="微软雅黑" panose="020B0503020204020204" pitchFamily="34" charset="-122"/>
                <a:ea typeface="微软雅黑" panose="020B0503020204020204" pitchFamily="34" charset="-122"/>
              </a:rPr>
              <a:t>Flask-SQLAlchemy</a:t>
            </a:r>
            <a:r>
              <a:rPr lang="zh-CN" altLang="en-US" sz="1800">
                <a:solidFill>
                  <a:srgbClr val="595959"/>
                </a:solidFill>
                <a:latin typeface="微软雅黑" panose="020B0503020204020204" pitchFamily="34" charset="-122"/>
                <a:ea typeface="微软雅黑" panose="020B0503020204020204" pitchFamily="34" charset="-122"/>
              </a:rPr>
              <a:t>的</a:t>
            </a:r>
            <a:r>
              <a:rPr lang="en-US" altLang="zh-CN" sz="1800">
                <a:solidFill>
                  <a:srgbClr val="595959"/>
                </a:solidFill>
                <a:latin typeface="微软雅黑" panose="020B0503020204020204" pitchFamily="34" charset="-122"/>
                <a:ea typeface="微软雅黑" panose="020B0503020204020204" pitchFamily="34" charset="-122"/>
              </a:rPr>
              <a:t>Model</a:t>
            </a:r>
            <a:r>
              <a:rPr lang="zh-CN" altLang="en-US" sz="1800">
                <a:solidFill>
                  <a:srgbClr val="595959"/>
                </a:solidFill>
                <a:latin typeface="微软雅黑" panose="020B0503020204020204" pitchFamily="34" charset="-122"/>
                <a:ea typeface="微软雅黑" panose="020B0503020204020204" pitchFamily="34" charset="-122"/>
              </a:rPr>
              <a:t>类中提供了一个</a:t>
            </a:r>
            <a:r>
              <a:rPr lang="en-US" altLang="zh-CN" sz="1800">
                <a:solidFill>
                  <a:srgbClr val="0075CC"/>
                </a:solidFill>
                <a:latin typeface="微软雅黑" panose="020B0503020204020204" pitchFamily="34" charset="-122"/>
                <a:ea typeface="微软雅黑" panose="020B0503020204020204" pitchFamily="34" charset="-122"/>
              </a:rPr>
              <a:t>query</a:t>
            </a:r>
            <a:r>
              <a:rPr lang="zh-CN" altLang="en-US" sz="1800">
                <a:solidFill>
                  <a:srgbClr val="0075CC"/>
                </a:solidFill>
                <a:latin typeface="微软雅黑" panose="020B0503020204020204" pitchFamily="34" charset="-122"/>
                <a:ea typeface="微软雅黑" panose="020B0503020204020204" pitchFamily="34" charset="-122"/>
              </a:rPr>
              <a:t>属性</a:t>
            </a:r>
            <a:r>
              <a:rPr lang="zh-CN" altLang="en-US" sz="1800">
                <a:solidFill>
                  <a:srgbClr val="595959"/>
                </a:solidFill>
                <a:latin typeface="微软雅黑" panose="020B0503020204020204" pitchFamily="34" charset="-122"/>
                <a:ea typeface="微软雅黑" panose="020B0503020204020204" pitchFamily="34" charset="-122"/>
              </a:rPr>
              <a:t>，模型对象通过访问</a:t>
            </a:r>
            <a:r>
              <a:rPr lang="en-US" altLang="zh-CN" sz="1800">
                <a:solidFill>
                  <a:srgbClr val="595959"/>
                </a:solidFill>
                <a:latin typeface="微软雅黑" panose="020B0503020204020204" pitchFamily="34" charset="-122"/>
                <a:ea typeface="微软雅黑" panose="020B0503020204020204" pitchFamily="34" charset="-122"/>
              </a:rPr>
              <a:t>query</a:t>
            </a:r>
            <a:r>
              <a:rPr lang="zh-CN" altLang="en-US" sz="1800">
                <a:solidFill>
                  <a:srgbClr val="595959"/>
                </a:solidFill>
                <a:latin typeface="微软雅黑" panose="020B0503020204020204" pitchFamily="34" charset="-122"/>
                <a:ea typeface="微软雅黑" panose="020B0503020204020204" pitchFamily="34" charset="-122"/>
              </a:rPr>
              <a:t>属性可以获取一个</a:t>
            </a:r>
            <a:r>
              <a:rPr lang="zh-CN" altLang="en-US" sz="1800">
                <a:solidFill>
                  <a:srgbClr val="0075CC"/>
                </a:solidFill>
                <a:latin typeface="微软雅黑" panose="020B0503020204020204" pitchFamily="34" charset="-122"/>
                <a:ea typeface="微软雅黑" panose="020B0503020204020204" pitchFamily="34" charset="-122"/>
              </a:rPr>
              <a:t>查询对象</a:t>
            </a:r>
            <a:r>
              <a:rPr lang="zh-CN" altLang="en-US" sz="1800">
                <a:solidFill>
                  <a:srgbClr val="595959"/>
                </a:solidFill>
                <a:latin typeface="微软雅黑" panose="020B0503020204020204" pitchFamily="34" charset="-122"/>
                <a:ea typeface="微软雅黑" panose="020B0503020204020204" pitchFamily="34" charset="-122"/>
              </a:rPr>
              <a:t>（</a:t>
            </a:r>
            <a:r>
              <a:rPr lang="en-US" altLang="zh-CN" sz="1800">
                <a:solidFill>
                  <a:srgbClr val="595959"/>
                </a:solidFill>
                <a:latin typeface="微软雅黑" panose="020B0503020204020204" pitchFamily="34" charset="-122"/>
                <a:ea typeface="微软雅黑" panose="020B0503020204020204" pitchFamily="34" charset="-122"/>
              </a:rPr>
              <a:t>Query</a:t>
            </a:r>
            <a:r>
              <a:rPr lang="zh-CN" altLang="en-US" sz="1800">
                <a:solidFill>
                  <a:srgbClr val="595959"/>
                </a:solidFill>
                <a:latin typeface="微软雅黑" panose="020B0503020204020204" pitchFamily="34" charset="-122"/>
                <a:ea typeface="微软雅黑" panose="020B0503020204020204" pitchFamily="34" charset="-122"/>
              </a:rPr>
              <a:t>类实例），该对象中提供了一些</a:t>
            </a:r>
            <a:r>
              <a:rPr lang="zh-CN" altLang="en-US" sz="1800">
                <a:solidFill>
                  <a:srgbClr val="0075CC"/>
                </a:solidFill>
                <a:latin typeface="微软雅黑" panose="020B0503020204020204" pitchFamily="34" charset="-122"/>
                <a:ea typeface="微软雅黑" panose="020B0503020204020204" pitchFamily="34" charset="-122"/>
              </a:rPr>
              <a:t>过滤方法</a:t>
            </a:r>
            <a:r>
              <a:rPr lang="zh-CN" altLang="en-US" sz="1800">
                <a:solidFill>
                  <a:srgbClr val="595959"/>
                </a:solidFill>
                <a:latin typeface="微软雅黑" panose="020B0503020204020204" pitchFamily="34" charset="-122"/>
                <a:ea typeface="微软雅黑" panose="020B0503020204020204" pitchFamily="34" charset="-122"/>
              </a:rPr>
              <a:t>和</a:t>
            </a:r>
            <a:r>
              <a:rPr lang="zh-CN" altLang="en-US" sz="1800">
                <a:solidFill>
                  <a:srgbClr val="0075CC"/>
                </a:solidFill>
                <a:latin typeface="微软雅黑" panose="020B0503020204020204" pitchFamily="34" charset="-122"/>
                <a:ea typeface="微软雅黑" panose="020B0503020204020204" pitchFamily="34" charset="-122"/>
              </a:rPr>
              <a:t>查询方法</a:t>
            </a:r>
            <a:r>
              <a:rPr lang="zh-CN" altLang="en-US" sz="1800">
                <a:solidFill>
                  <a:srgbClr val="595959"/>
                </a:solidFill>
                <a:latin typeface="微软雅黑" panose="020B0503020204020204" pitchFamily="34" charset="-122"/>
                <a:ea typeface="微软雅黑" panose="020B0503020204020204" pitchFamily="34" charset="-122"/>
              </a:rPr>
              <a:t>对查询结果进行</a:t>
            </a:r>
            <a:r>
              <a:rPr lang="zh-CN" altLang="en-US" sz="1800">
                <a:solidFill>
                  <a:srgbClr val="0075CC"/>
                </a:solidFill>
                <a:latin typeface="微软雅黑" panose="020B0503020204020204" pitchFamily="34" charset="-122"/>
                <a:ea typeface="微软雅黑" panose="020B0503020204020204" pitchFamily="34" charset="-122"/>
              </a:rPr>
              <a:t>过滤和筛选</a:t>
            </a:r>
            <a:r>
              <a:rPr lang="zh-CN" altLang="en-US" sz="1800">
                <a:solidFill>
                  <a:srgbClr val="595959"/>
                </a:solidFill>
                <a:latin typeface="微软雅黑" panose="020B0503020204020204" pitchFamily="34" charset="-122"/>
                <a:ea typeface="微软雅黑" panose="020B0503020204020204" pitchFamily="34" charset="-122"/>
              </a:rPr>
              <a:t>，以便精准地查找。</a:t>
            </a:r>
          </a:p>
        </p:txBody>
      </p:sp>
      <p:sp>
        <p:nvSpPr>
          <p:cNvPr id="8" name="矩形 7"/>
          <p:cNvSpPr/>
          <p:nvPr/>
        </p:nvSpPr>
        <p:spPr bwMode="auto">
          <a:xfrm>
            <a:off x="2505053" y="3296301"/>
            <a:ext cx="5976663" cy="421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模型类</a:t>
            </a:r>
            <a:r>
              <a:rPr lang="en-US" altLang="zh-CN" sz="1600">
                <a:solidFill>
                  <a:srgbClr val="595959"/>
                </a:solidFill>
                <a:latin typeface="微软雅黑" panose="020B0503020204020204" pitchFamily="34" charset="-122"/>
                <a:ea typeface="微软雅黑" panose="020B0503020204020204" pitchFamily="34" charset="-122"/>
                <a:sym typeface="+mn-ea"/>
              </a:rPr>
              <a:t>.query.&lt;</a:t>
            </a:r>
            <a:r>
              <a:rPr lang="zh-CN" altLang="en-US" sz="1600">
                <a:solidFill>
                  <a:srgbClr val="595959"/>
                </a:solidFill>
                <a:latin typeface="微软雅黑" panose="020B0503020204020204" pitchFamily="34" charset="-122"/>
                <a:ea typeface="微软雅黑" panose="020B0503020204020204" pitchFamily="34" charset="-122"/>
                <a:sym typeface="+mn-ea"/>
              </a:rPr>
              <a:t>过滤方法</a:t>
            </a:r>
            <a:r>
              <a:rPr lang="en-US" altLang="zh-CN" sz="1600">
                <a:solidFill>
                  <a:srgbClr val="595959"/>
                </a:solidFill>
                <a:latin typeface="微软雅黑" panose="020B0503020204020204" pitchFamily="34" charset="-122"/>
                <a:ea typeface="微软雅黑" panose="020B0503020204020204" pitchFamily="34" charset="-122"/>
                <a:sym typeface="+mn-ea"/>
              </a:rPr>
              <a:t>&gt;.&lt;</a:t>
            </a:r>
            <a:r>
              <a:rPr lang="zh-CN" altLang="en-US" sz="1600">
                <a:solidFill>
                  <a:srgbClr val="595959"/>
                </a:solidFill>
                <a:latin typeface="微软雅黑" panose="020B0503020204020204" pitchFamily="34" charset="-122"/>
                <a:ea typeface="微软雅黑" panose="020B0503020204020204" pitchFamily="34" charset="-122"/>
                <a:sym typeface="+mn-ea"/>
              </a:rPr>
              <a:t>查询方法</a:t>
            </a:r>
            <a:r>
              <a:rPr lang="en-US" altLang="zh-CN" sz="1600">
                <a:solidFill>
                  <a:srgbClr val="595959"/>
                </a:solidFill>
                <a:latin typeface="微软雅黑" panose="020B0503020204020204" pitchFamily="34" charset="-122"/>
                <a:ea typeface="微软雅黑" panose="020B0503020204020204" pitchFamily="34" charset="-122"/>
                <a:sym typeface="+mn-ea"/>
              </a:rPr>
              <a:t>&gt;</a:t>
            </a:r>
          </a:p>
        </p:txBody>
      </p:sp>
      <p:sp>
        <p:nvSpPr>
          <p:cNvPr id="3" name="矩形 2"/>
          <p:cNvSpPr/>
          <p:nvPr/>
        </p:nvSpPr>
        <p:spPr>
          <a:xfrm>
            <a:off x="1025135" y="4149874"/>
            <a:ext cx="10398663" cy="923330"/>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在上述格式中，过滤方法和查询方法是可选的，由于使用</a:t>
            </a:r>
            <a:r>
              <a:rPr lang="zh-CN" altLang="en-US" sz="1800">
                <a:solidFill>
                  <a:srgbClr val="0075CC"/>
                </a:solidFill>
                <a:latin typeface="微软雅黑" panose="020B0503020204020204" pitchFamily="34" charset="-122"/>
                <a:ea typeface="微软雅黑" panose="020B0503020204020204" pitchFamily="34" charset="-122"/>
              </a:rPr>
              <a:t>过滤方法</a:t>
            </a:r>
            <a:r>
              <a:rPr lang="zh-CN" altLang="en-US" sz="1800">
                <a:solidFill>
                  <a:srgbClr val="595959"/>
                </a:solidFill>
                <a:latin typeface="微软雅黑" panose="020B0503020204020204" pitchFamily="34" charset="-122"/>
                <a:ea typeface="微软雅黑" panose="020B0503020204020204" pitchFamily="34" charset="-122"/>
              </a:rPr>
              <a:t>查询后会返回一个</a:t>
            </a:r>
            <a:r>
              <a:rPr lang="zh-CN" altLang="en-US" sz="1800">
                <a:solidFill>
                  <a:srgbClr val="0075CC"/>
                </a:solidFill>
                <a:latin typeface="微软雅黑" panose="020B0503020204020204" pitchFamily="34" charset="-122"/>
                <a:ea typeface="微软雅黑" panose="020B0503020204020204" pitchFamily="34" charset="-122"/>
              </a:rPr>
              <a:t>新的查询对象</a:t>
            </a:r>
            <a:r>
              <a:rPr lang="zh-CN" altLang="en-US" sz="1800">
                <a:solidFill>
                  <a:srgbClr val="595959"/>
                </a:solidFill>
                <a:latin typeface="微软雅黑" panose="020B0503020204020204" pitchFamily="34" charset="-122"/>
                <a:ea typeface="微软雅黑" panose="020B0503020204020204" pitchFamily="34" charset="-122"/>
              </a:rPr>
              <a:t>，所以过滤方法和查询方法可以叠加使用，另外也可以单独使用查询方法。</a:t>
            </a:r>
          </a:p>
        </p:txBody>
      </p:sp>
      <p:sp>
        <p:nvSpPr>
          <p:cNvPr id="9"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5.4.2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查询数据</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7364765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8662" y="981522"/>
            <a:ext cx="3456384" cy="507831"/>
          </a:xfrm>
          <a:prstGeom prst="rect">
            <a:avLst/>
          </a:prstGeom>
        </p:spPr>
        <p:txBody>
          <a:bodyPr wrap="square">
            <a:spAutoFit/>
          </a:bodyPr>
          <a:lstStyle/>
          <a:p>
            <a:pPr>
              <a:lnSpc>
                <a:spcPct val="150000"/>
              </a:lnSpc>
            </a:pPr>
            <a:r>
              <a:rPr lang="zh-CN" altLang="en-US" sz="1800">
                <a:solidFill>
                  <a:srgbClr val="0075CC"/>
                </a:solidFill>
                <a:latin typeface="微软雅黑" panose="020B0503020204020204" pitchFamily="34" charset="-122"/>
                <a:ea typeface="微软雅黑" panose="020B0503020204020204" pitchFamily="34" charset="-122"/>
              </a:rPr>
              <a:t>查询对象</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a:solidFill>
                  <a:srgbClr val="0075CC"/>
                </a:solidFill>
                <a:latin typeface="微软雅黑" panose="020B0503020204020204" pitchFamily="34" charset="-122"/>
                <a:ea typeface="微软雅黑" panose="020B0503020204020204" pitchFamily="34" charset="-122"/>
              </a:rPr>
              <a:t>过滤方法</a:t>
            </a:r>
            <a:r>
              <a:rPr lang="zh-CN" altLang="en-US" sz="1800">
                <a:solidFill>
                  <a:srgbClr val="595959"/>
                </a:solidFill>
                <a:latin typeface="微软雅黑" panose="020B0503020204020204" pitchFamily="34" charset="-122"/>
                <a:ea typeface="微软雅黑" panose="020B0503020204020204" pitchFamily="34" charset="-122"/>
              </a:rPr>
              <a:t>如下表所示。</a:t>
            </a:r>
          </a:p>
        </p:txBody>
      </p:sp>
      <p:sp>
        <p:nvSpPr>
          <p:cNvPr id="9" name="矩形 8"/>
          <p:cNvSpPr/>
          <p:nvPr/>
        </p:nvSpPr>
        <p:spPr>
          <a:xfrm>
            <a:off x="1025135" y="5157986"/>
            <a:ext cx="10038623" cy="1200329"/>
          </a:xfrm>
          <a:prstGeom prst="rect">
            <a:avLst/>
          </a:prstGeom>
        </p:spPr>
        <p:txBody>
          <a:bodyPr wrap="square">
            <a:spAutoFit/>
          </a:bodyPr>
          <a:lstStyle/>
          <a:p>
            <a:pPr>
              <a:lnSpc>
                <a:spcPct val="150000"/>
              </a:lnSpc>
            </a:pPr>
            <a:r>
              <a:rPr lang="zh-CN" altLang="en-US" sz="1600">
                <a:solidFill>
                  <a:srgbClr val="595959"/>
                </a:solidFill>
                <a:latin typeface="微软雅黑" panose="020B0503020204020204" pitchFamily="34" charset="-122"/>
                <a:ea typeface="微软雅黑" panose="020B0503020204020204" pitchFamily="34" charset="-122"/>
              </a:rPr>
              <a:t>表中所有方法都会</a:t>
            </a:r>
            <a:r>
              <a:rPr lang="zh-CN" altLang="en-US" sz="1600">
                <a:solidFill>
                  <a:srgbClr val="0075CC"/>
                </a:solidFill>
                <a:latin typeface="微软雅黑" panose="020B0503020204020204" pitchFamily="34" charset="-122"/>
                <a:ea typeface="微软雅黑" panose="020B0503020204020204" pitchFamily="34" charset="-122"/>
              </a:rPr>
              <a:t>对原始查询对象</a:t>
            </a:r>
            <a:r>
              <a:rPr lang="zh-CN" altLang="en-US" sz="1600">
                <a:solidFill>
                  <a:srgbClr val="595959"/>
                </a:solidFill>
                <a:latin typeface="微软雅黑" panose="020B0503020204020204" pitchFamily="34" charset="-122"/>
                <a:ea typeface="微软雅黑" panose="020B0503020204020204" pitchFamily="34" charset="-122"/>
              </a:rPr>
              <a:t>进行</a:t>
            </a:r>
            <a:r>
              <a:rPr lang="zh-CN" altLang="en-US" sz="1600">
                <a:solidFill>
                  <a:srgbClr val="0075CC"/>
                </a:solidFill>
                <a:latin typeface="微软雅黑" panose="020B0503020204020204" pitchFamily="34" charset="-122"/>
                <a:ea typeface="微软雅黑" panose="020B0503020204020204" pitchFamily="34" charset="-122"/>
              </a:rPr>
              <a:t>过滤操作</a:t>
            </a:r>
            <a:r>
              <a:rPr lang="zh-CN" altLang="en-US" sz="1600">
                <a:solidFill>
                  <a:srgbClr val="595959"/>
                </a:solidFill>
                <a:latin typeface="微软雅黑" panose="020B0503020204020204" pitchFamily="34" charset="-122"/>
                <a:ea typeface="微软雅黑" panose="020B0503020204020204" pitchFamily="34" charset="-122"/>
              </a:rPr>
              <a:t>，并将过滤后的结果生成一个</a:t>
            </a:r>
            <a:r>
              <a:rPr lang="zh-CN" altLang="en-US" sz="1600">
                <a:solidFill>
                  <a:srgbClr val="0075CC"/>
                </a:solidFill>
                <a:latin typeface="微软雅黑" panose="020B0503020204020204" pitchFamily="34" charset="-122"/>
                <a:ea typeface="微软雅黑" panose="020B0503020204020204" pitchFamily="34" charset="-122"/>
              </a:rPr>
              <a:t>新的查询对象</a:t>
            </a:r>
            <a:r>
              <a:rPr lang="zh-CN" altLang="en-US" sz="1600">
                <a:solidFill>
                  <a:srgbClr val="595959"/>
                </a:solidFill>
                <a:latin typeface="微软雅黑" panose="020B0503020204020204" pitchFamily="34" charset="-122"/>
                <a:ea typeface="微软雅黑" panose="020B0503020204020204" pitchFamily="34" charset="-122"/>
              </a:rPr>
              <a:t>。其中，</a:t>
            </a:r>
            <a:r>
              <a:rPr lang="zh-CN" altLang="en-US" sz="1600">
                <a:solidFill>
                  <a:srgbClr val="0075CC"/>
                </a:solidFill>
                <a:latin typeface="微软雅黑" panose="020B0503020204020204" pitchFamily="34" charset="-122"/>
                <a:ea typeface="微软雅黑" panose="020B0503020204020204" pitchFamily="34" charset="-122"/>
              </a:rPr>
              <a:t>filter()方法</a:t>
            </a:r>
            <a:r>
              <a:rPr lang="zh-CN" altLang="en-US" sz="1600">
                <a:solidFill>
                  <a:srgbClr val="595959"/>
                </a:solidFill>
                <a:latin typeface="微软雅黑" panose="020B0503020204020204" pitchFamily="34" charset="-122"/>
                <a:ea typeface="微软雅黑" panose="020B0503020204020204" pitchFamily="34" charset="-122"/>
              </a:rPr>
              <a:t>是</a:t>
            </a:r>
            <a:r>
              <a:rPr lang="zh-CN" altLang="en-US" sz="1600">
                <a:solidFill>
                  <a:srgbClr val="0075CC"/>
                </a:solidFill>
                <a:latin typeface="微软雅黑" panose="020B0503020204020204" pitchFamily="34" charset="-122"/>
                <a:ea typeface="微软雅黑" panose="020B0503020204020204" pitchFamily="34" charset="-122"/>
              </a:rPr>
              <a:t>最基础的过滤方法</a:t>
            </a:r>
            <a:r>
              <a:rPr lang="zh-CN" altLang="en-US" sz="1600">
                <a:solidFill>
                  <a:srgbClr val="595959"/>
                </a:solidFill>
                <a:latin typeface="微软雅黑" panose="020B0503020204020204" pitchFamily="34" charset="-122"/>
                <a:ea typeface="微软雅黑" panose="020B0503020204020204" pitchFamily="34" charset="-122"/>
              </a:rPr>
              <a:t>，该方法可以传入包含</a:t>
            </a:r>
            <a:r>
              <a:rPr lang="zh-CN" altLang="en-US" sz="1600">
                <a:solidFill>
                  <a:srgbClr val="0075CC"/>
                </a:solidFill>
                <a:latin typeface="微软雅黑" panose="020B0503020204020204" pitchFamily="34" charset="-122"/>
                <a:ea typeface="微软雅黑" panose="020B0503020204020204" pitchFamily="34" charset="-122"/>
              </a:rPr>
              <a:t>!=</a:t>
            </a:r>
            <a:r>
              <a:rPr lang="zh-CN" altLang="en-US" sz="1600">
                <a:solidFill>
                  <a:srgbClr val="595959"/>
                </a:solidFill>
                <a:latin typeface="微软雅黑" panose="020B0503020204020204" pitchFamily="34" charset="-122"/>
                <a:ea typeface="微软雅黑" panose="020B0503020204020204" pitchFamily="34" charset="-122"/>
              </a:rPr>
              <a:t>和</a:t>
            </a:r>
            <a:r>
              <a:rPr lang="zh-CN" altLang="en-US" sz="1600">
                <a:solidFill>
                  <a:srgbClr val="0075CC"/>
                </a:solidFill>
                <a:latin typeface="微软雅黑" panose="020B0503020204020204" pitchFamily="34" charset="-122"/>
                <a:ea typeface="微软雅黑" panose="020B0503020204020204" pitchFamily="34" charset="-122"/>
              </a:rPr>
              <a:t>==操作符</a:t>
            </a:r>
            <a:r>
              <a:rPr lang="zh-CN" altLang="en-US" sz="1600">
                <a:solidFill>
                  <a:srgbClr val="595959"/>
                </a:solidFill>
                <a:latin typeface="微软雅黑" panose="020B0503020204020204" pitchFamily="34" charset="-122"/>
                <a:ea typeface="微软雅黑" panose="020B0503020204020204" pitchFamily="34" charset="-122"/>
              </a:rPr>
              <a:t>的表达式，也可以传入使用了查询操作符的表达式，常用的查询操作符包括</a:t>
            </a:r>
            <a:r>
              <a:rPr lang="zh-CN" altLang="en-US" sz="1600">
                <a:solidFill>
                  <a:srgbClr val="0075CC"/>
                </a:solidFill>
                <a:latin typeface="微软雅黑" panose="020B0503020204020204" pitchFamily="34" charset="-122"/>
                <a:ea typeface="微软雅黑" panose="020B0503020204020204" pitchFamily="34" charset="-122"/>
              </a:rPr>
              <a:t>LIKE</a:t>
            </a:r>
            <a:r>
              <a:rPr lang="zh-CN" altLang="en-US" sz="1600">
                <a:solidFill>
                  <a:srgbClr val="595959"/>
                </a:solidFill>
                <a:latin typeface="微软雅黑" panose="020B0503020204020204" pitchFamily="34" charset="-122"/>
                <a:ea typeface="微软雅黑" panose="020B0503020204020204" pitchFamily="34" charset="-122"/>
              </a:rPr>
              <a:t>、</a:t>
            </a:r>
            <a:r>
              <a:rPr lang="zh-CN" altLang="en-US" sz="1600">
                <a:solidFill>
                  <a:srgbClr val="0075CC"/>
                </a:solidFill>
                <a:latin typeface="微软雅黑" panose="020B0503020204020204" pitchFamily="34" charset="-122"/>
                <a:ea typeface="微软雅黑" panose="020B0503020204020204" pitchFamily="34" charset="-122"/>
              </a:rPr>
              <a:t>IN</a:t>
            </a:r>
            <a:r>
              <a:rPr lang="zh-CN" altLang="en-US" sz="1600">
                <a:solidFill>
                  <a:srgbClr val="595959"/>
                </a:solidFill>
                <a:latin typeface="微软雅黑" panose="020B0503020204020204" pitchFamily="34" charset="-122"/>
                <a:ea typeface="微软雅黑" panose="020B0503020204020204" pitchFamily="34" charset="-122"/>
              </a:rPr>
              <a:t>、</a:t>
            </a:r>
            <a:r>
              <a:rPr lang="zh-CN" altLang="en-US" sz="1600">
                <a:solidFill>
                  <a:srgbClr val="0075CC"/>
                </a:solidFill>
                <a:latin typeface="微软雅黑" panose="020B0503020204020204" pitchFamily="34" charset="-122"/>
                <a:ea typeface="微软雅黑" panose="020B0503020204020204" pitchFamily="34" charset="-122"/>
              </a:rPr>
              <a:t>NOT IN</a:t>
            </a:r>
            <a:r>
              <a:rPr lang="zh-CN" altLang="en-US" sz="1600">
                <a:solidFill>
                  <a:srgbClr val="595959"/>
                </a:solidFill>
                <a:latin typeface="微软雅黑" panose="020B0503020204020204" pitchFamily="34" charset="-122"/>
                <a:ea typeface="微软雅黑" panose="020B0503020204020204" pitchFamily="34" charset="-122"/>
              </a:rPr>
              <a:t>、</a:t>
            </a:r>
            <a:r>
              <a:rPr lang="zh-CN" altLang="en-US" sz="1600">
                <a:solidFill>
                  <a:srgbClr val="0075CC"/>
                </a:solidFill>
                <a:latin typeface="微软雅黑" panose="020B0503020204020204" pitchFamily="34" charset="-122"/>
                <a:ea typeface="微软雅黑" panose="020B0503020204020204" pitchFamily="34" charset="-122"/>
              </a:rPr>
              <a:t>IS NULL</a:t>
            </a:r>
            <a:r>
              <a:rPr lang="zh-CN" altLang="en-US" sz="1600">
                <a:solidFill>
                  <a:srgbClr val="595959"/>
                </a:solidFill>
                <a:latin typeface="微软雅黑" panose="020B0503020204020204" pitchFamily="34" charset="-122"/>
                <a:ea typeface="微软雅黑" panose="020B0503020204020204" pitchFamily="34" charset="-122"/>
              </a:rPr>
              <a:t>、</a:t>
            </a:r>
            <a:r>
              <a:rPr lang="zh-CN" altLang="en-US" sz="1600">
                <a:solidFill>
                  <a:srgbClr val="0075CC"/>
                </a:solidFill>
                <a:latin typeface="微软雅黑" panose="020B0503020204020204" pitchFamily="34" charset="-122"/>
                <a:ea typeface="微软雅黑" panose="020B0503020204020204" pitchFamily="34" charset="-122"/>
              </a:rPr>
              <a:t>IS NOT NULL</a:t>
            </a:r>
            <a:r>
              <a:rPr lang="zh-CN" altLang="en-US" sz="1600">
                <a:solidFill>
                  <a:srgbClr val="595959"/>
                </a:solidFill>
                <a:latin typeface="微软雅黑" panose="020B0503020204020204" pitchFamily="34" charset="-122"/>
                <a:ea typeface="微软雅黑" panose="020B0503020204020204" pitchFamily="34" charset="-122"/>
              </a:rPr>
              <a:t>、</a:t>
            </a:r>
            <a:r>
              <a:rPr lang="zh-CN" altLang="en-US" sz="1600">
                <a:solidFill>
                  <a:srgbClr val="0075CC"/>
                </a:solidFill>
                <a:latin typeface="微软雅黑" panose="020B0503020204020204" pitchFamily="34" charset="-122"/>
                <a:ea typeface="微软雅黑" panose="020B0503020204020204" pitchFamily="34" charset="-122"/>
              </a:rPr>
              <a:t>AND</a:t>
            </a:r>
            <a:r>
              <a:rPr lang="zh-CN" altLang="en-US" sz="1600">
                <a:solidFill>
                  <a:srgbClr val="595959"/>
                </a:solidFill>
                <a:latin typeface="微软雅黑" panose="020B0503020204020204" pitchFamily="34" charset="-122"/>
                <a:ea typeface="微软雅黑" panose="020B0503020204020204" pitchFamily="34" charset="-122"/>
              </a:rPr>
              <a:t>和</a:t>
            </a:r>
            <a:r>
              <a:rPr lang="zh-CN" altLang="en-US" sz="1600">
                <a:solidFill>
                  <a:srgbClr val="0075CC"/>
                </a:solidFill>
                <a:latin typeface="微软雅黑" panose="020B0503020204020204" pitchFamily="34" charset="-122"/>
                <a:ea typeface="微软雅黑" panose="020B0503020204020204" pitchFamily="34" charset="-122"/>
              </a:rPr>
              <a:t>OR</a:t>
            </a:r>
            <a:r>
              <a:rPr lang="zh-CN" altLang="en-US" sz="1600">
                <a:solidFill>
                  <a:srgbClr val="595959"/>
                </a:solidFill>
                <a:latin typeface="微软雅黑" panose="020B0503020204020204" pitchFamily="34" charset="-122"/>
                <a:ea typeface="微软雅黑" panose="020B0503020204020204" pitchFamily="34" charset="-122"/>
              </a:rPr>
              <a:t>。</a:t>
            </a:r>
          </a:p>
        </p:txBody>
      </p:sp>
      <p:sp>
        <p:nvSpPr>
          <p:cNvPr id="10"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5.4.2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查询数据</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6" name="表格 5"/>
          <p:cNvGraphicFramePr>
            <a:graphicFrameLocks noGrp="1"/>
          </p:cNvGraphicFramePr>
          <p:nvPr>
            <p:extLst>
              <p:ext uri="{D42A27DB-BD31-4B8C-83A1-F6EECF244321}">
                <p14:modId xmlns:p14="http://schemas.microsoft.com/office/powerpoint/2010/main" val="406067152"/>
              </p:ext>
            </p:extLst>
          </p:nvPr>
        </p:nvGraphicFramePr>
        <p:xfrm>
          <a:off x="1352924" y="1489353"/>
          <a:ext cx="8918746" cy="3600000"/>
        </p:xfrm>
        <a:graphic>
          <a:graphicData uri="http://schemas.openxmlformats.org/drawingml/2006/table">
            <a:tbl>
              <a:tblPr/>
              <a:tblGrid>
                <a:gridCol w="1725054">
                  <a:extLst>
                    <a:ext uri="{9D8B030D-6E8A-4147-A177-3AD203B41FA5}">
                      <a16:colId xmlns:a16="http://schemas.microsoft.com/office/drawing/2014/main" val="3778545926"/>
                    </a:ext>
                  </a:extLst>
                </a:gridCol>
                <a:gridCol w="7193692">
                  <a:extLst>
                    <a:ext uri="{9D8B030D-6E8A-4147-A177-3AD203B41FA5}">
                      <a16:colId xmlns:a16="http://schemas.microsoft.com/office/drawing/2014/main" val="2034797012"/>
                    </a:ext>
                  </a:extLst>
                </a:gridCol>
              </a:tblGrid>
              <a:tr h="450000">
                <a:tc>
                  <a:txBody>
                    <a:bodyPr/>
                    <a:lstStyle/>
                    <a:p>
                      <a:pPr marL="0" algn="ctr" defTabSz="1219200" rtl="0" eaLnBrk="1" fontAlgn="ctr" latinLnBrk="0" hangingPunct="1"/>
                      <a:r>
                        <a:rPr lang="zh-CN" altLang="en-US" sz="1800" kern="1200">
                          <a:solidFill>
                            <a:srgbClr val="595959"/>
                          </a:solidFill>
                          <a:effectLst/>
                          <a:latin typeface="微软雅黑" panose="020B0503020204020204" pitchFamily="34" charset="-122"/>
                          <a:ea typeface="微软雅黑" panose="020B0503020204020204" pitchFamily="34" charset="-122"/>
                          <a:cs typeface="+mn-cs"/>
                        </a:rPr>
                        <a:t>方法</a:t>
                      </a: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ctr" defTabSz="1219200" rtl="0" eaLnBrk="1" fontAlgn="ctr" latinLnBrk="0" hangingPunct="1"/>
                      <a:r>
                        <a:rPr lang="zh-CN" altLang="en-US" sz="1800" kern="120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710093537"/>
                  </a:ext>
                </a:extLst>
              </a:tr>
              <a:tr h="450000">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filter()</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根据指定的规则过滤记录，返回新产生的查询对象</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909484653"/>
                  </a:ext>
                </a:extLst>
              </a:tr>
              <a:tr h="450000">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filter_by()</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以关键字形式根据指定的规则过滤记录，返回新产生的查询对象</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061090594"/>
                  </a:ext>
                </a:extLst>
              </a:tr>
              <a:tr h="450000">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order_by()</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根据指定条件对原始查询对象进行排序，返回新产生的查询对象</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184536881"/>
                  </a:ext>
                </a:extLst>
              </a:tr>
              <a:tr h="450000">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limit()</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根据指定的值限制原始查询对象返回的结果数量，返回新产生的查询对象</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667144048"/>
                  </a:ext>
                </a:extLst>
              </a:tr>
              <a:tr h="450000">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offset()</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根据指定的值偏移原始查询对象，返回新产生的查询对象</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7400499"/>
                  </a:ext>
                </a:extLst>
              </a:tr>
              <a:tr h="450000">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group_by()</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根据指定的条件对记录进行分组，返回新产生的查询对象</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108224486"/>
                  </a:ext>
                </a:extLst>
              </a:tr>
              <a:tr h="450000">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with_entities()</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根据指定实体替换查询列表，返回新产生的查询对象</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730496408"/>
                  </a:ext>
                </a:extLst>
              </a:tr>
            </a:tbl>
          </a:graphicData>
        </a:graphic>
      </p:graphicFrame>
    </p:spTree>
    <p:extLst>
      <p:ext uri="{BB962C8B-B14F-4D97-AF65-F5344CB8AC3E}">
        <p14:creationId xmlns:p14="http://schemas.microsoft.com/office/powerpoint/2010/main" val="60355859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8662" y="1187277"/>
            <a:ext cx="5400600" cy="553998"/>
          </a:xfrm>
          <a:prstGeom prst="rect">
            <a:avLst/>
          </a:prstGeom>
        </p:spPr>
        <p:txBody>
          <a:bodyPr wrap="square">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rPr>
              <a:t>查询对象的查询方法如下表所示。</a:t>
            </a:r>
          </a:p>
        </p:txBody>
      </p:sp>
      <p:sp>
        <p:nvSpPr>
          <p:cNvPr id="5"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5.4.2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查询数据</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6" name="表格 5"/>
          <p:cNvGraphicFramePr>
            <a:graphicFrameLocks noGrp="1"/>
          </p:cNvGraphicFramePr>
          <p:nvPr>
            <p:extLst>
              <p:ext uri="{D42A27DB-BD31-4B8C-83A1-F6EECF244321}">
                <p14:modId xmlns:p14="http://schemas.microsoft.com/office/powerpoint/2010/main" val="796078897"/>
              </p:ext>
            </p:extLst>
          </p:nvPr>
        </p:nvGraphicFramePr>
        <p:xfrm>
          <a:off x="1233589" y="2012718"/>
          <a:ext cx="8918746" cy="3860800"/>
        </p:xfrm>
        <a:graphic>
          <a:graphicData uri="http://schemas.openxmlformats.org/drawingml/2006/table">
            <a:tbl>
              <a:tblPr/>
              <a:tblGrid>
                <a:gridCol w="1725054">
                  <a:extLst>
                    <a:ext uri="{9D8B030D-6E8A-4147-A177-3AD203B41FA5}">
                      <a16:colId xmlns:a16="http://schemas.microsoft.com/office/drawing/2014/main" val="3778545926"/>
                    </a:ext>
                  </a:extLst>
                </a:gridCol>
                <a:gridCol w="7193692">
                  <a:extLst>
                    <a:ext uri="{9D8B030D-6E8A-4147-A177-3AD203B41FA5}">
                      <a16:colId xmlns:a16="http://schemas.microsoft.com/office/drawing/2014/main" val="2034797012"/>
                    </a:ext>
                  </a:extLst>
                </a:gridCol>
              </a:tblGrid>
              <a:tr h="482600">
                <a:tc>
                  <a:txBody>
                    <a:bodyPr/>
                    <a:lstStyle/>
                    <a:p>
                      <a:pPr marL="0" algn="ctr" defTabSz="1219200" rtl="0" eaLnBrk="1" fontAlgn="ctr" latinLnBrk="0" hangingPunct="1"/>
                      <a:r>
                        <a:rPr lang="zh-CN" altLang="en-US" sz="1800" b="1" kern="1200">
                          <a:solidFill>
                            <a:srgbClr val="595959"/>
                          </a:solidFill>
                          <a:effectLst/>
                          <a:latin typeface="微软雅黑" panose="020B0503020204020204" pitchFamily="34" charset="-122"/>
                          <a:ea typeface="微软雅黑" panose="020B0503020204020204" pitchFamily="34" charset="-122"/>
                          <a:cs typeface="+mn-cs"/>
                        </a:rPr>
                        <a:t>方法</a:t>
                      </a: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ctr" defTabSz="1219200" rtl="0" eaLnBrk="1" fontAlgn="ctr" latinLnBrk="0" hangingPunct="1"/>
                      <a:r>
                        <a:rPr lang="zh-CN" altLang="en-US" sz="1800" b="1" kern="120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710093537"/>
                  </a:ext>
                </a:extLst>
              </a:tr>
              <a:tr h="482600">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first()</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返回查找到的第一条记录，若没有找到，则返回</a:t>
                      </a: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None</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909484653"/>
                  </a:ext>
                </a:extLst>
              </a:tr>
              <a:tr h="482600">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first_or_404()</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返回查找到的第一条记录，若没有找到，则返回</a:t>
                      </a: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404</a:t>
                      </a: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错误响应</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061090594"/>
                  </a:ext>
                </a:extLst>
              </a:tr>
              <a:tr h="482600">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get()</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返回指定主键值对应的记录，若没有找到，则返回</a:t>
                      </a: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None</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184536881"/>
                  </a:ext>
                </a:extLst>
              </a:tr>
              <a:tr h="482600">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get_or_404()</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返回指定主键值对应的记录，若没有找到，则返回</a:t>
                      </a: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404</a:t>
                      </a: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错误响应</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667144048"/>
                  </a:ext>
                </a:extLst>
              </a:tr>
              <a:tr h="482600">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count()</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返回查找到的记录数量</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7400499"/>
                  </a:ext>
                </a:extLst>
              </a:tr>
              <a:tr h="482600">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all()</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以列表形式返回查找到的所有记录</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108224486"/>
                  </a:ext>
                </a:extLst>
              </a:tr>
              <a:tr h="482600">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paginate()</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返回一个</a:t>
                      </a: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Paginate</a:t>
                      </a: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类的对象，用于对记录进行分页</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730496408"/>
                  </a:ext>
                </a:extLst>
              </a:tr>
            </a:tbl>
          </a:graphicData>
        </a:graphic>
      </p:graphicFrame>
    </p:spTree>
    <p:extLst>
      <p:ext uri="{BB962C8B-B14F-4D97-AF65-F5344CB8AC3E}">
        <p14:creationId xmlns:p14="http://schemas.microsoft.com/office/powerpoint/2010/main" val="4569265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0630" y="3048412"/>
            <a:ext cx="3672408" cy="1338828"/>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通过示例演示如何使用这些方法</a:t>
            </a:r>
            <a:r>
              <a:rPr lang="zh-CN" altLang="en-US" sz="1800">
                <a:solidFill>
                  <a:srgbClr val="0075CC"/>
                </a:solidFill>
                <a:latin typeface="微软雅黑" panose="020B0503020204020204" pitchFamily="34" charset="-122"/>
                <a:ea typeface="微软雅黑" panose="020B0503020204020204" pitchFamily="34" charset="-122"/>
              </a:rPr>
              <a:t>查询数据库</a:t>
            </a:r>
            <a:r>
              <a:rPr lang="en-US" altLang="zh-CN" sz="1800">
                <a:solidFill>
                  <a:srgbClr val="0075CC"/>
                </a:solidFill>
                <a:latin typeface="微软雅黑" panose="020B0503020204020204" pitchFamily="34" charset="-122"/>
                <a:ea typeface="微软雅黑" panose="020B0503020204020204" pitchFamily="34" charset="-122"/>
              </a:rPr>
              <a:t>flask_data</a:t>
            </a:r>
            <a:r>
              <a:rPr lang="zh-CN" altLang="en-US" sz="1800">
                <a:solidFill>
                  <a:srgbClr val="595959"/>
                </a:solidFill>
                <a:latin typeface="微软雅黑" panose="020B0503020204020204" pitchFamily="34" charset="-122"/>
                <a:ea typeface="微软雅黑" panose="020B0503020204020204" pitchFamily="34" charset="-122"/>
              </a:rPr>
              <a:t>中的记录，具体代码如下所示。</a:t>
            </a:r>
          </a:p>
        </p:txBody>
      </p:sp>
      <p:sp>
        <p:nvSpPr>
          <p:cNvPr id="6" name="矩形 5"/>
          <p:cNvSpPr/>
          <p:nvPr/>
        </p:nvSpPr>
        <p:spPr bwMode="auto">
          <a:xfrm>
            <a:off x="5303118" y="1053530"/>
            <a:ext cx="5976663" cy="55900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@app.route("/")# </a:t>
            </a:r>
            <a:r>
              <a:rPr lang="zh-CN" altLang="en-US" sz="1600">
                <a:solidFill>
                  <a:srgbClr val="595959"/>
                </a:solidFill>
                <a:latin typeface="微软雅黑" panose="020B0503020204020204" pitchFamily="34" charset="-122"/>
                <a:ea typeface="微软雅黑" panose="020B0503020204020204" pitchFamily="34" charset="-122"/>
                <a:sym typeface="+mn-ea"/>
              </a:rPr>
              <a:t>定义路由及视图函数</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def hello_flask():</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users = User.query.all()# </a:t>
            </a:r>
            <a:r>
              <a:rPr lang="zh-CN" altLang="en-US" sz="1600">
                <a:solidFill>
                  <a:srgbClr val="595959"/>
                </a:solidFill>
                <a:latin typeface="微软雅黑" panose="020B0503020204020204" pitchFamily="34" charset="-122"/>
                <a:ea typeface="微软雅黑" panose="020B0503020204020204" pitchFamily="34" charset="-122"/>
                <a:sym typeface="+mn-ea"/>
              </a:rPr>
              <a:t>查询全部记录</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print(users)</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first_user = User.query.first()# </a:t>
            </a:r>
            <a:r>
              <a:rPr lang="zh-CN" altLang="en-US" sz="1600">
                <a:solidFill>
                  <a:srgbClr val="595959"/>
                </a:solidFill>
                <a:latin typeface="微软雅黑" panose="020B0503020204020204" pitchFamily="34" charset="-122"/>
                <a:ea typeface="微软雅黑" panose="020B0503020204020204" pitchFamily="34" charset="-122"/>
                <a:sym typeface="+mn-ea"/>
              </a:rPr>
              <a:t>查询第一条记录</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print(first_user)</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id_user = User.query.get(2)# </a:t>
            </a:r>
            <a:r>
              <a:rPr lang="zh-CN" altLang="en-US" sz="1600">
                <a:solidFill>
                  <a:srgbClr val="595959"/>
                </a:solidFill>
                <a:latin typeface="微软雅黑" panose="020B0503020204020204" pitchFamily="34" charset="-122"/>
                <a:ea typeface="微软雅黑" panose="020B0503020204020204" pitchFamily="34" charset="-122"/>
                <a:sym typeface="+mn-ea"/>
              </a:rPr>
              <a:t>返回主键值</a:t>
            </a:r>
            <a:r>
              <a:rPr lang="en-US" altLang="zh-CN" sz="1600">
                <a:solidFill>
                  <a:srgbClr val="595959"/>
                </a:solidFill>
                <a:latin typeface="微软雅黑" panose="020B0503020204020204" pitchFamily="34" charset="-122"/>
                <a:ea typeface="微软雅黑" panose="020B0503020204020204" pitchFamily="34" charset="-122"/>
                <a:sym typeface="+mn-ea"/>
              </a:rPr>
              <a:t>2</a:t>
            </a:r>
            <a:r>
              <a:rPr lang="zh-CN" altLang="en-US" sz="1600">
                <a:solidFill>
                  <a:srgbClr val="595959"/>
                </a:solidFill>
                <a:latin typeface="微软雅黑" panose="020B0503020204020204" pitchFamily="34" charset="-122"/>
                <a:ea typeface="微软雅黑" panose="020B0503020204020204" pitchFamily="34" charset="-122"/>
                <a:sym typeface="+mn-ea"/>
              </a:rPr>
              <a:t>对应的记录</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print(id_user)</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 </a:t>
            </a:r>
            <a:r>
              <a:rPr lang="zh-CN" altLang="en-US" sz="1600">
                <a:solidFill>
                  <a:srgbClr val="595959"/>
                </a:solidFill>
                <a:latin typeface="微软雅黑" panose="020B0503020204020204" pitchFamily="34" charset="-122"/>
                <a:ea typeface="微软雅黑" panose="020B0503020204020204" pitchFamily="34" charset="-122"/>
                <a:sym typeface="+mn-ea"/>
              </a:rPr>
              <a:t>过滤</a:t>
            </a:r>
            <a:r>
              <a:rPr lang="en-US" altLang="zh-CN" sz="1600">
                <a:solidFill>
                  <a:srgbClr val="595959"/>
                </a:solidFill>
                <a:latin typeface="微软雅黑" panose="020B0503020204020204" pitchFamily="34" charset="-122"/>
                <a:ea typeface="微软雅黑" panose="020B0503020204020204" pitchFamily="34" charset="-122"/>
                <a:sym typeface="+mn-ea"/>
              </a:rPr>
              <a:t>username</a:t>
            </a:r>
            <a:r>
              <a:rPr lang="zh-CN" altLang="en-US" sz="1600">
                <a:solidFill>
                  <a:srgbClr val="595959"/>
                </a:solidFill>
                <a:latin typeface="微软雅黑" panose="020B0503020204020204" pitchFamily="34" charset="-122"/>
                <a:ea typeface="微软雅黑" panose="020B0503020204020204" pitchFamily="34" charset="-122"/>
                <a:sym typeface="+mn-ea"/>
              </a:rPr>
              <a:t>等于</a:t>
            </a:r>
            <a:r>
              <a:rPr lang="en-US" altLang="zh-CN" sz="1600">
                <a:solidFill>
                  <a:srgbClr val="595959"/>
                </a:solidFill>
                <a:latin typeface="微软雅黑" panose="020B0503020204020204" pitchFamily="34" charset="-122"/>
                <a:ea typeface="微软雅黑" panose="020B0503020204020204" pitchFamily="34" charset="-122"/>
                <a:sym typeface="+mn-ea"/>
              </a:rPr>
              <a:t>"</a:t>
            </a:r>
            <a:r>
              <a:rPr lang="zh-CN" altLang="en-US" sz="1600">
                <a:solidFill>
                  <a:srgbClr val="595959"/>
                </a:solidFill>
                <a:latin typeface="微软雅黑" panose="020B0503020204020204" pitchFamily="34" charset="-122"/>
                <a:ea typeface="微软雅黑" panose="020B0503020204020204" pitchFamily="34" charset="-122"/>
                <a:sym typeface="+mn-ea"/>
              </a:rPr>
              <a:t>小明</a:t>
            </a:r>
            <a:r>
              <a:rPr lang="en-US" altLang="zh-CN" sz="1600">
                <a:solidFill>
                  <a:srgbClr val="595959"/>
                </a:solidFill>
                <a:latin typeface="微软雅黑" panose="020B0503020204020204" pitchFamily="34" charset="-122"/>
                <a:ea typeface="微软雅黑" panose="020B0503020204020204" pitchFamily="34" charset="-122"/>
                <a:sym typeface="+mn-ea"/>
              </a:rPr>
              <a:t>"</a:t>
            </a:r>
            <a:r>
              <a:rPr lang="zh-CN" altLang="en-US" sz="1600">
                <a:solidFill>
                  <a:srgbClr val="595959"/>
                </a:solidFill>
                <a:latin typeface="微软雅黑" panose="020B0503020204020204" pitchFamily="34" charset="-122"/>
                <a:ea typeface="微软雅黑" panose="020B0503020204020204" pitchFamily="34" charset="-122"/>
                <a:sym typeface="+mn-ea"/>
              </a:rPr>
              <a:t>的记录</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users2 = User.query.filter(User.username=="</a:t>
            </a:r>
            <a:r>
              <a:rPr lang="zh-CN" altLang="en-US" sz="1600">
                <a:solidFill>
                  <a:srgbClr val="595959"/>
                </a:solidFill>
                <a:latin typeface="微软雅黑" panose="020B0503020204020204" pitchFamily="34" charset="-122"/>
                <a:ea typeface="微软雅黑" panose="020B0503020204020204" pitchFamily="34" charset="-122"/>
                <a:sym typeface="+mn-ea"/>
              </a:rPr>
              <a:t>小明</a:t>
            </a:r>
            <a:r>
              <a:rPr lang="en-US" altLang="zh-CN" sz="1600">
                <a:solidFill>
                  <a:srgbClr val="595959"/>
                </a:solidFill>
                <a:latin typeface="微软雅黑" panose="020B0503020204020204" pitchFamily="34" charset="-122"/>
                <a:ea typeface="微软雅黑" panose="020B0503020204020204" pitchFamily="34" charset="-122"/>
                <a:sym typeface="+mn-ea"/>
              </a:rPr>
              <a:t>").first()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print(users2)</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 </a:t>
            </a:r>
            <a:r>
              <a:rPr lang="zh-CN" altLang="en-US" sz="1600">
                <a:solidFill>
                  <a:srgbClr val="595959"/>
                </a:solidFill>
                <a:latin typeface="微软雅黑" panose="020B0503020204020204" pitchFamily="34" charset="-122"/>
                <a:ea typeface="微软雅黑" panose="020B0503020204020204" pitchFamily="34" charset="-122"/>
                <a:sym typeface="+mn-ea"/>
              </a:rPr>
              <a:t>过滤</a:t>
            </a:r>
            <a:r>
              <a:rPr lang="en-US" altLang="zh-CN" sz="1600">
                <a:solidFill>
                  <a:srgbClr val="595959"/>
                </a:solidFill>
                <a:latin typeface="微软雅黑" panose="020B0503020204020204" pitchFamily="34" charset="-122"/>
                <a:ea typeface="微软雅黑" panose="020B0503020204020204" pitchFamily="34" charset="-122"/>
                <a:sym typeface="+mn-ea"/>
              </a:rPr>
              <a:t>email</a:t>
            </a:r>
            <a:r>
              <a:rPr lang="zh-CN" altLang="en-US" sz="1600">
                <a:solidFill>
                  <a:srgbClr val="595959"/>
                </a:solidFill>
                <a:latin typeface="微软雅黑" panose="020B0503020204020204" pitchFamily="34" charset="-122"/>
                <a:ea typeface="微软雅黑" panose="020B0503020204020204" pitchFamily="34" charset="-122"/>
                <a:sym typeface="+mn-ea"/>
              </a:rPr>
              <a:t>等于</a:t>
            </a:r>
            <a:r>
              <a:rPr lang="en-US" altLang="zh-CN" sz="1600">
                <a:solidFill>
                  <a:srgbClr val="595959"/>
                </a:solidFill>
                <a:latin typeface="微软雅黑" panose="020B0503020204020204" pitchFamily="34" charset="-122"/>
                <a:ea typeface="微软雅黑" panose="020B0503020204020204" pitchFamily="34" charset="-122"/>
                <a:sym typeface="+mn-ea"/>
              </a:rPr>
              <a:t>"123@qq.com"</a:t>
            </a:r>
            <a:r>
              <a:rPr lang="zh-CN" altLang="en-US" sz="1600">
                <a:solidFill>
                  <a:srgbClr val="595959"/>
                </a:solidFill>
                <a:latin typeface="微软雅黑" panose="020B0503020204020204" pitchFamily="34" charset="-122"/>
                <a:ea typeface="微软雅黑" panose="020B0503020204020204" pitchFamily="34" charset="-122"/>
                <a:sym typeface="+mn-ea"/>
              </a:rPr>
              <a:t>的记录</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users3 = User.query.filter_by(email="123@qq.com").first()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print(users3)</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return "OK"</a:t>
            </a:r>
          </a:p>
        </p:txBody>
      </p:sp>
      <p:sp>
        <p:nvSpPr>
          <p:cNvPr id="8"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5.4.2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查询数据</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47163081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6655" y="1493136"/>
            <a:ext cx="4502998" cy="1289905"/>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运行程序，访问</a:t>
            </a:r>
            <a:r>
              <a:rPr lang="en-US" altLang="zh-CN" sz="1800">
                <a:solidFill>
                  <a:srgbClr val="595959"/>
                </a:solidFill>
                <a:latin typeface="微软雅黑" panose="020B0503020204020204" pitchFamily="34" charset="-122"/>
                <a:ea typeface="微软雅黑" panose="020B0503020204020204" pitchFamily="34" charset="-122"/>
              </a:rPr>
              <a:t>http://127.0.0.1:5000/</a:t>
            </a:r>
            <a:r>
              <a:rPr lang="zh-CN" altLang="en-US" sz="1800">
                <a:solidFill>
                  <a:srgbClr val="595959"/>
                </a:solidFill>
                <a:latin typeface="微软雅黑" panose="020B0503020204020204" pitchFamily="34" charset="-122"/>
                <a:ea typeface="微软雅黑" panose="020B0503020204020204" pitchFamily="34" charset="-122"/>
              </a:rPr>
              <a:t>后浏览器页面中显示了“</a:t>
            </a:r>
            <a:r>
              <a:rPr lang="en-US" altLang="zh-CN" sz="1800">
                <a:solidFill>
                  <a:srgbClr val="595959"/>
                </a:solidFill>
                <a:latin typeface="微软雅黑" panose="020B0503020204020204" pitchFamily="34" charset="-122"/>
                <a:ea typeface="微软雅黑" panose="020B0503020204020204" pitchFamily="34" charset="-122"/>
              </a:rPr>
              <a:t>OK”</a:t>
            </a:r>
            <a:r>
              <a:rPr lang="zh-CN" altLang="en-US" sz="1800">
                <a:solidFill>
                  <a:srgbClr val="595959"/>
                </a:solidFill>
                <a:latin typeface="微软雅黑" panose="020B0503020204020204" pitchFamily="34" charset="-122"/>
                <a:ea typeface="微软雅黑" panose="020B0503020204020204" pitchFamily="34" charset="-122"/>
              </a:rPr>
              <a:t>，这时控制台输出的查询结果如下所示。</a:t>
            </a:r>
          </a:p>
        </p:txBody>
      </p:sp>
      <p:sp>
        <p:nvSpPr>
          <p:cNvPr id="6" name="矩形 5"/>
          <p:cNvSpPr/>
          <p:nvPr/>
        </p:nvSpPr>
        <p:spPr bwMode="auto">
          <a:xfrm>
            <a:off x="5663158" y="1493136"/>
            <a:ext cx="3471140" cy="14082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nb-NO" altLang="zh-CN" sz="1600">
                <a:solidFill>
                  <a:srgbClr val="595959"/>
                </a:solidFill>
                <a:latin typeface="微软雅黑" panose="020B0503020204020204" pitchFamily="34" charset="-122"/>
                <a:ea typeface="微软雅黑" panose="020B0503020204020204" pitchFamily="34" charset="-122"/>
                <a:sym typeface="+mn-ea"/>
              </a:rPr>
              <a:t>&lt;User 1&gt;</a:t>
            </a:r>
          </a:p>
          <a:p>
            <a:pPr>
              <a:lnSpc>
                <a:spcPct val="150000"/>
              </a:lnSpc>
              <a:defRPr/>
            </a:pPr>
            <a:r>
              <a:rPr lang="nb-NO" altLang="zh-CN" sz="1600">
                <a:solidFill>
                  <a:srgbClr val="595959"/>
                </a:solidFill>
                <a:latin typeface="微软雅黑" panose="020B0503020204020204" pitchFamily="34" charset="-122"/>
                <a:ea typeface="微软雅黑" panose="020B0503020204020204" pitchFamily="34" charset="-122"/>
                <a:sym typeface="+mn-ea"/>
              </a:rPr>
              <a:t>&lt;User 2&gt;</a:t>
            </a:r>
          </a:p>
          <a:p>
            <a:pPr>
              <a:lnSpc>
                <a:spcPct val="150000"/>
              </a:lnSpc>
              <a:defRPr/>
            </a:pPr>
            <a:r>
              <a:rPr lang="nb-NO" altLang="zh-CN" sz="1600">
                <a:solidFill>
                  <a:srgbClr val="595959"/>
                </a:solidFill>
                <a:latin typeface="微软雅黑" panose="020B0503020204020204" pitchFamily="34" charset="-122"/>
                <a:ea typeface="微软雅黑" panose="020B0503020204020204" pitchFamily="34" charset="-122"/>
                <a:sym typeface="+mn-ea"/>
              </a:rPr>
              <a:t>&lt;User 1&gt;</a:t>
            </a:r>
          </a:p>
          <a:p>
            <a:pPr>
              <a:lnSpc>
                <a:spcPct val="150000"/>
              </a:lnSpc>
              <a:defRPr/>
            </a:pPr>
            <a:r>
              <a:rPr lang="nb-NO" altLang="zh-CN" sz="1600">
                <a:solidFill>
                  <a:srgbClr val="595959"/>
                </a:solidFill>
                <a:latin typeface="微软雅黑" panose="020B0503020204020204" pitchFamily="34" charset="-122"/>
                <a:ea typeface="微软雅黑" panose="020B0503020204020204" pitchFamily="34" charset="-122"/>
                <a:sym typeface="+mn-ea"/>
              </a:rPr>
              <a:t>&lt;User 1&gt;</a:t>
            </a:r>
          </a:p>
        </p:txBody>
      </p:sp>
      <p:sp>
        <p:nvSpPr>
          <p:cNvPr id="3" name="矩形 2"/>
          <p:cNvSpPr/>
          <p:nvPr/>
        </p:nvSpPr>
        <p:spPr>
          <a:xfrm>
            <a:off x="1126655" y="3573810"/>
            <a:ext cx="4471773" cy="2308324"/>
          </a:xfrm>
          <a:prstGeom prst="rect">
            <a:avLst/>
          </a:prstGeom>
        </p:spPr>
        <p:txBody>
          <a:bodyPr wrap="square">
            <a:spAutoFit/>
          </a:bodyPr>
          <a:lstStyle/>
          <a:p>
            <a:pPr>
              <a:lnSpc>
                <a:spcPct val="150000"/>
              </a:lnSpc>
            </a:pPr>
            <a:r>
              <a:rPr lang="zh-CN" altLang="en-US" sz="1600">
                <a:solidFill>
                  <a:srgbClr val="595959"/>
                </a:solidFill>
                <a:latin typeface="微软雅黑" panose="020B0503020204020204" pitchFamily="34" charset="-122"/>
                <a:ea typeface="微软雅黑" panose="020B0503020204020204" pitchFamily="34" charset="-122"/>
              </a:rPr>
              <a:t>由上述查询结果可知，程序输出了形式如“</a:t>
            </a:r>
            <a:r>
              <a:rPr lang="zh-CN" altLang="en-US" sz="1600">
                <a:solidFill>
                  <a:srgbClr val="0075CC"/>
                </a:solidFill>
                <a:latin typeface="微软雅黑" panose="020B0503020204020204" pitchFamily="34" charset="-122"/>
                <a:ea typeface="微软雅黑" panose="020B0503020204020204" pitchFamily="34" charset="-122"/>
              </a:rPr>
              <a:t>&lt;模型类 主键&gt;</a:t>
            </a:r>
            <a:r>
              <a:rPr lang="zh-CN" altLang="en-US" sz="1600">
                <a:solidFill>
                  <a:srgbClr val="595959"/>
                </a:solidFill>
                <a:latin typeface="微软雅黑" panose="020B0503020204020204" pitchFamily="34" charset="-122"/>
                <a:ea typeface="微软雅黑" panose="020B0503020204020204" pitchFamily="34" charset="-122"/>
              </a:rPr>
              <a:t>”的内容，但这些内容无法直观地显示字段的具体信息，为了解决这个问题，我们可以在User类中</a:t>
            </a:r>
            <a:r>
              <a:rPr lang="zh-CN" altLang="en-US" sz="1600">
                <a:solidFill>
                  <a:srgbClr val="0075CC"/>
                </a:solidFill>
                <a:latin typeface="微软雅黑" panose="020B0503020204020204" pitchFamily="34" charset="-122"/>
                <a:ea typeface="微软雅黑" panose="020B0503020204020204" pitchFamily="34" charset="-122"/>
              </a:rPr>
              <a:t>重写__repr__()方法</a:t>
            </a:r>
            <a:r>
              <a:rPr lang="zh-CN" altLang="en-US" sz="1600">
                <a:solidFill>
                  <a:srgbClr val="595959"/>
                </a:solidFill>
                <a:latin typeface="微软雅黑" panose="020B0503020204020204" pitchFamily="34" charset="-122"/>
                <a:ea typeface="微软雅黑" panose="020B0503020204020204" pitchFamily="34" charset="-122"/>
              </a:rPr>
              <a:t>，在该方法中返回自定义格式的字符串，例如&lt;模型类 字段1, 字段2...&gt;，改后的User类的代码如下。</a:t>
            </a:r>
          </a:p>
        </p:txBody>
      </p:sp>
      <p:sp>
        <p:nvSpPr>
          <p:cNvPr id="8" name="矩形 7"/>
          <p:cNvSpPr/>
          <p:nvPr/>
        </p:nvSpPr>
        <p:spPr bwMode="auto">
          <a:xfrm>
            <a:off x="5663158" y="3573810"/>
            <a:ext cx="5875145" cy="21153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nb-NO" altLang="zh-CN" sz="1600">
                <a:solidFill>
                  <a:srgbClr val="595959"/>
                </a:solidFill>
                <a:latin typeface="微软雅黑" panose="020B0503020204020204" pitchFamily="34" charset="-122"/>
                <a:ea typeface="微软雅黑" panose="020B0503020204020204" pitchFamily="34" charset="-122"/>
                <a:sym typeface="+mn-ea"/>
              </a:rPr>
              <a:t>class User(db.Model):</a:t>
            </a:r>
          </a:p>
          <a:p>
            <a:pPr>
              <a:lnSpc>
                <a:spcPct val="150000"/>
              </a:lnSpc>
              <a:defRPr/>
            </a:pPr>
            <a:r>
              <a:rPr lang="nb-NO" altLang="zh-CN" sz="1600">
                <a:solidFill>
                  <a:srgbClr val="595959"/>
                </a:solidFill>
                <a:latin typeface="微软雅黑" panose="020B0503020204020204" pitchFamily="34" charset="-122"/>
                <a:ea typeface="微软雅黑" panose="020B0503020204020204" pitchFamily="34" charset="-122"/>
                <a:sym typeface="+mn-ea"/>
              </a:rPr>
              <a:t>    id = db.Column(db.Integer, primary_key=True)</a:t>
            </a:r>
          </a:p>
          <a:p>
            <a:pPr>
              <a:lnSpc>
                <a:spcPct val="150000"/>
              </a:lnSpc>
              <a:defRPr/>
            </a:pPr>
            <a:r>
              <a:rPr lang="nb-NO" altLang="zh-CN" sz="1600">
                <a:solidFill>
                  <a:srgbClr val="595959"/>
                </a:solidFill>
                <a:latin typeface="微软雅黑" panose="020B0503020204020204" pitchFamily="34" charset="-122"/>
                <a:ea typeface="微软雅黑" panose="020B0503020204020204" pitchFamily="34" charset="-122"/>
                <a:sym typeface="+mn-ea"/>
              </a:rPr>
              <a:t>    username = db.Column(db.String(80), nullable=False)</a:t>
            </a:r>
          </a:p>
          <a:p>
            <a:pPr>
              <a:lnSpc>
                <a:spcPct val="150000"/>
              </a:lnSpc>
              <a:defRPr/>
            </a:pPr>
            <a:r>
              <a:rPr lang="nb-NO" altLang="zh-CN" sz="1600">
                <a:solidFill>
                  <a:srgbClr val="595959"/>
                </a:solidFill>
                <a:latin typeface="微软雅黑" panose="020B0503020204020204" pitchFamily="34" charset="-122"/>
                <a:ea typeface="微软雅黑" panose="020B0503020204020204" pitchFamily="34" charset="-122"/>
                <a:sym typeface="+mn-ea"/>
              </a:rPr>
              <a:t>    email = db.Column(db.String(120), nullable=False)</a:t>
            </a:r>
          </a:p>
          <a:p>
            <a:pPr>
              <a:lnSpc>
                <a:spcPct val="150000"/>
              </a:lnSpc>
              <a:defRPr/>
            </a:pPr>
            <a:r>
              <a:rPr lang="nb-NO" altLang="zh-CN" sz="1600">
                <a:solidFill>
                  <a:srgbClr val="595959"/>
                </a:solidFill>
                <a:latin typeface="微软雅黑" panose="020B0503020204020204" pitchFamily="34" charset="-122"/>
                <a:ea typeface="微软雅黑" panose="020B0503020204020204" pitchFamily="34" charset="-122"/>
                <a:sym typeface="+mn-ea"/>
              </a:rPr>
              <a:t>    def __repr__(self):</a:t>
            </a:r>
          </a:p>
          <a:p>
            <a:pPr>
              <a:lnSpc>
                <a:spcPct val="150000"/>
              </a:lnSpc>
              <a:defRPr/>
            </a:pPr>
            <a:r>
              <a:rPr lang="nb-NO" altLang="zh-CN" sz="1600">
                <a:solidFill>
                  <a:srgbClr val="595959"/>
                </a:solidFill>
                <a:latin typeface="微软雅黑" panose="020B0503020204020204" pitchFamily="34" charset="-122"/>
                <a:ea typeface="微软雅黑" panose="020B0503020204020204" pitchFamily="34" charset="-122"/>
                <a:sym typeface="+mn-ea"/>
              </a:rPr>
              <a:t>        return '&lt;User %r, %r&gt;' % (self.username, self.email)</a:t>
            </a:r>
          </a:p>
        </p:txBody>
      </p:sp>
      <p:sp>
        <p:nvSpPr>
          <p:cNvPr id="9"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5.4.2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查询数据</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0284742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118" y="4152126"/>
            <a:ext cx="6170637" cy="2056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文本框 99"/>
          <p:cNvSpPr txBox="1"/>
          <p:nvPr/>
        </p:nvSpPr>
        <p:spPr>
          <a:xfrm>
            <a:off x="1198653" y="2002408"/>
            <a:ext cx="10093730" cy="923330"/>
          </a:xfrm>
          <a:prstGeom prst="rect">
            <a:avLst/>
          </a:prstGeom>
          <a:noFill/>
          <a:ln w="9525">
            <a:noFill/>
          </a:ln>
        </p:spPr>
        <p:txBody>
          <a:bodyPr wrap="square">
            <a:spAutoFit/>
          </a:bodyPr>
          <a:lstStyle/>
          <a:p>
            <a:pPr indent="0" fontAlgn="auto">
              <a:lnSpc>
                <a:spcPct val="150000"/>
              </a:lnSpc>
            </a:pPr>
            <a:r>
              <a:rPr lang="zh-CN" altLang="en-US" sz="1800">
                <a:solidFill>
                  <a:srgbClr val="0075CC"/>
                </a:solidFill>
                <a:latin typeface="微软雅黑" panose="020B0503020204020204" pitchFamily="34" charset="-122"/>
                <a:ea typeface="微软雅黑" panose="020B0503020204020204" pitchFamily="34" charset="-122"/>
              </a:rPr>
              <a:t>关系型数据库</a:t>
            </a:r>
            <a:r>
              <a:rPr lang="zh-CN" altLang="en-US" sz="1800">
                <a:solidFill>
                  <a:srgbClr val="595959"/>
                </a:solidFill>
                <a:latin typeface="微软雅黑" panose="020B0503020204020204" pitchFamily="34" charset="-122"/>
                <a:ea typeface="微软雅黑" panose="020B0503020204020204" pitchFamily="34" charset="-122"/>
              </a:rPr>
              <a:t>是指采用关系模型（即二维表格模型）组织数据的数据库系统，它主要由</a:t>
            </a:r>
            <a:r>
              <a:rPr lang="zh-CN" altLang="en-US" sz="1800">
                <a:solidFill>
                  <a:srgbClr val="0075CC"/>
                </a:solidFill>
                <a:latin typeface="微软雅黑" panose="020B0503020204020204" pitchFamily="34" charset="-122"/>
                <a:ea typeface="微软雅黑" panose="020B0503020204020204" pitchFamily="34" charset="-122"/>
              </a:rPr>
              <a:t>数据库</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数据表</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记录</a:t>
            </a:r>
            <a:r>
              <a:rPr lang="zh-CN" altLang="en-US" sz="1800">
                <a:solidFill>
                  <a:srgbClr val="595959"/>
                </a:solidFill>
                <a:latin typeface="微软雅黑" panose="020B0503020204020204" pitchFamily="34" charset="-122"/>
                <a:ea typeface="微软雅黑" panose="020B0503020204020204" pitchFamily="34" charset="-122"/>
              </a:rPr>
              <a:t>和</a:t>
            </a:r>
            <a:r>
              <a:rPr lang="zh-CN" altLang="en-US" sz="1800">
                <a:solidFill>
                  <a:srgbClr val="0075CC"/>
                </a:solidFill>
                <a:latin typeface="微软雅黑" panose="020B0503020204020204" pitchFamily="34" charset="-122"/>
                <a:ea typeface="微软雅黑" panose="020B0503020204020204" pitchFamily="34" charset="-122"/>
              </a:rPr>
              <a:t>字段</a:t>
            </a:r>
            <a:r>
              <a:rPr lang="zh-CN" altLang="en-US" sz="1800">
                <a:solidFill>
                  <a:srgbClr val="595959"/>
                </a:solidFill>
                <a:latin typeface="微软雅黑" panose="020B0503020204020204" pitchFamily="34" charset="-122"/>
                <a:ea typeface="微软雅黑" panose="020B0503020204020204" pitchFamily="34" charset="-122"/>
              </a:rPr>
              <a:t>组成。</a:t>
            </a:r>
            <a:endParaRPr lang="zh-CN" sz="1800" dirty="0">
              <a:solidFill>
                <a:srgbClr val="595959"/>
              </a:solidFill>
              <a:latin typeface="微软雅黑" panose="020B0503020204020204" pitchFamily="34" charset="-122"/>
              <a:ea typeface="微软雅黑" panose="020B0503020204020204" pitchFamily="34" charset="-122"/>
            </a:endParaRPr>
          </a:p>
        </p:txBody>
      </p:sp>
      <p:sp>
        <p:nvSpPr>
          <p:cNvPr id="2" name="矩形 1"/>
          <p:cNvSpPr/>
          <p:nvPr/>
        </p:nvSpPr>
        <p:spPr>
          <a:xfrm>
            <a:off x="1178533" y="1005765"/>
            <a:ext cx="10113850" cy="1015663"/>
          </a:xfrm>
          <a:prstGeom prst="rect">
            <a:avLst/>
          </a:prstGeom>
        </p:spPr>
        <p:txBody>
          <a:bodyPr wrap="square">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rPr>
              <a:t>根据</a:t>
            </a:r>
            <a:r>
              <a:rPr lang="zh-CN" altLang="en-US" sz="2000">
                <a:solidFill>
                  <a:srgbClr val="0075CC"/>
                </a:solidFill>
                <a:latin typeface="微软雅黑" panose="020B0503020204020204" pitchFamily="34" charset="-122"/>
                <a:ea typeface="微软雅黑" panose="020B0503020204020204" pitchFamily="34" charset="-122"/>
              </a:rPr>
              <a:t>存储数据</a:t>
            </a:r>
            <a:r>
              <a:rPr lang="zh-CN" altLang="en-US" sz="2000">
                <a:solidFill>
                  <a:srgbClr val="595959"/>
                </a:solidFill>
                <a:latin typeface="微软雅黑" panose="020B0503020204020204" pitchFamily="34" charset="-122"/>
                <a:ea typeface="微软雅黑" panose="020B0503020204020204" pitchFamily="34" charset="-122"/>
              </a:rPr>
              <a:t>时所用</a:t>
            </a:r>
            <a:r>
              <a:rPr lang="zh-CN" altLang="en-US" sz="2000">
                <a:solidFill>
                  <a:srgbClr val="0075CC"/>
                </a:solidFill>
                <a:latin typeface="微软雅黑" panose="020B0503020204020204" pitchFamily="34" charset="-122"/>
                <a:ea typeface="微软雅黑" panose="020B0503020204020204" pitchFamily="34" charset="-122"/>
              </a:rPr>
              <a:t>数据模型</a:t>
            </a:r>
            <a:r>
              <a:rPr lang="zh-CN" altLang="en-US" sz="2000">
                <a:solidFill>
                  <a:srgbClr val="595959"/>
                </a:solidFill>
                <a:latin typeface="微软雅黑" panose="020B0503020204020204" pitchFamily="34" charset="-122"/>
                <a:ea typeface="微软雅黑" panose="020B0503020204020204" pitchFamily="34" charset="-122"/>
              </a:rPr>
              <a:t>的不同，当今互联网中的数据库主要分成两大类，分别是</a:t>
            </a:r>
            <a:r>
              <a:rPr lang="zh-CN" altLang="en-US" sz="2000">
                <a:solidFill>
                  <a:srgbClr val="0075CC"/>
                </a:solidFill>
                <a:latin typeface="微软雅黑" panose="020B0503020204020204" pitchFamily="34" charset="-122"/>
                <a:ea typeface="微软雅黑" panose="020B0503020204020204" pitchFamily="34" charset="-122"/>
              </a:rPr>
              <a:t>关系型数据库</a:t>
            </a:r>
            <a:r>
              <a:rPr lang="zh-CN" altLang="en-US" sz="2000">
                <a:solidFill>
                  <a:srgbClr val="595959"/>
                </a:solidFill>
                <a:latin typeface="微软雅黑" panose="020B0503020204020204" pitchFamily="34" charset="-122"/>
                <a:ea typeface="微软雅黑" panose="020B0503020204020204" pitchFamily="34" charset="-122"/>
              </a:rPr>
              <a:t>和</a:t>
            </a:r>
            <a:r>
              <a:rPr lang="zh-CN" altLang="en-US" sz="2000">
                <a:solidFill>
                  <a:srgbClr val="0075CC"/>
                </a:solidFill>
                <a:latin typeface="微软雅黑" panose="020B0503020204020204" pitchFamily="34" charset="-122"/>
                <a:ea typeface="微软雅黑" panose="020B0503020204020204" pitchFamily="34" charset="-122"/>
              </a:rPr>
              <a:t>非关系型数据库</a:t>
            </a:r>
            <a:r>
              <a:rPr lang="zh-CN" altLang="en-US" sz="2000">
                <a:solidFill>
                  <a:srgbClr val="595959"/>
                </a:solidFill>
                <a:latin typeface="微软雅黑" panose="020B0503020204020204" pitchFamily="34" charset="-122"/>
                <a:ea typeface="微软雅黑" panose="020B0503020204020204" pitchFamily="34" charset="-122"/>
              </a:rPr>
              <a:t>。</a:t>
            </a:r>
          </a:p>
        </p:txBody>
      </p:sp>
      <p:sp>
        <p:nvSpPr>
          <p:cNvPr id="14"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数据库概述</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10" name="组合 9"/>
          <p:cNvGrpSpPr/>
          <p:nvPr/>
        </p:nvGrpSpPr>
        <p:grpSpPr>
          <a:xfrm>
            <a:off x="550190" y="1507058"/>
            <a:ext cx="432058" cy="4154984"/>
            <a:chOff x="1198653" y="1823162"/>
            <a:chExt cx="432058" cy="4154984"/>
          </a:xfrm>
        </p:grpSpPr>
        <p:pic>
          <p:nvPicPr>
            <p:cNvPr id="7" name="图片 6"/>
            <p:cNvPicPr>
              <a:picLocks noChangeAspect="1"/>
            </p:cNvPicPr>
            <p:nvPr/>
          </p:nvPicPr>
          <p:blipFill>
            <a:blip r:embed="rId4"/>
            <a:stretch>
              <a:fillRect/>
            </a:stretch>
          </p:blipFill>
          <p:spPr>
            <a:xfrm>
              <a:off x="1198653" y="1849171"/>
              <a:ext cx="432058" cy="4128975"/>
            </a:xfrm>
            <a:prstGeom prst="rect">
              <a:avLst/>
            </a:prstGeom>
          </p:spPr>
        </p:pic>
        <p:sp>
          <p:nvSpPr>
            <p:cNvPr id="9" name="矩形 8"/>
            <p:cNvSpPr/>
            <p:nvPr/>
          </p:nvSpPr>
          <p:spPr>
            <a:xfrm>
              <a:off x="1198653" y="1823162"/>
              <a:ext cx="411938" cy="4154984"/>
            </a:xfrm>
            <a:prstGeom prst="rect">
              <a:avLst/>
            </a:prstGeom>
          </p:spPr>
          <p:txBody>
            <a:bodyPr wrap="square">
              <a:spAutoFit/>
            </a:bodyPr>
            <a:lstStyle/>
            <a:p>
              <a:r>
                <a:rPr lang="zh-CN" altLang="en-US">
                  <a:solidFill>
                    <a:srgbClr val="595959"/>
                  </a:solidFill>
                  <a:latin typeface="微软雅黑" panose="020B0503020204020204" pitchFamily="34" charset="-122"/>
                  <a:ea typeface="微软雅黑" panose="020B0503020204020204" pitchFamily="34" charset="-122"/>
                </a:rPr>
                <a:t>关</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系</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型</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数</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据</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库</a:t>
              </a:r>
              <a:endParaRPr lang="zh-CN" altLang="en-US"/>
            </a:p>
          </p:txBody>
        </p:sp>
      </p:grpSp>
      <p:sp>
        <p:nvSpPr>
          <p:cNvPr id="26" name="矩形 25"/>
          <p:cNvSpPr/>
          <p:nvPr/>
        </p:nvSpPr>
        <p:spPr>
          <a:xfrm>
            <a:off x="1178533" y="2971612"/>
            <a:ext cx="7652976" cy="1754326"/>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800">
                <a:solidFill>
                  <a:srgbClr val="595959"/>
                </a:solidFill>
                <a:latin typeface="微软雅黑" panose="020B0503020204020204" pitchFamily="34" charset="-122"/>
                <a:ea typeface="微软雅黑" panose="020B0503020204020204" pitchFamily="34" charset="-122"/>
              </a:rPr>
              <a:t>数据库：数据表的集合，可以包含一个或多个数据表。</a:t>
            </a:r>
          </a:p>
          <a:p>
            <a:pPr marL="285750" indent="-285750">
              <a:lnSpc>
                <a:spcPct val="150000"/>
              </a:lnSpc>
              <a:buFont typeface="Wingdings" panose="05000000000000000000" pitchFamily="2" charset="2"/>
              <a:buChar char="l"/>
            </a:pPr>
            <a:r>
              <a:rPr lang="zh-CN" altLang="en-US" sz="1800">
                <a:solidFill>
                  <a:srgbClr val="595959"/>
                </a:solidFill>
                <a:latin typeface="微软雅黑" panose="020B0503020204020204" pitchFamily="34" charset="-122"/>
                <a:ea typeface="微软雅黑" panose="020B0503020204020204" pitchFamily="34" charset="-122"/>
              </a:rPr>
              <a:t>数据表：记录的集合。</a:t>
            </a:r>
          </a:p>
          <a:p>
            <a:pPr marL="285750" indent="-285750">
              <a:lnSpc>
                <a:spcPct val="150000"/>
              </a:lnSpc>
              <a:buFont typeface="Wingdings" panose="05000000000000000000" pitchFamily="2" charset="2"/>
              <a:buChar char="l"/>
            </a:pPr>
            <a:r>
              <a:rPr lang="zh-CN" altLang="en-US" sz="1800">
                <a:solidFill>
                  <a:srgbClr val="595959"/>
                </a:solidFill>
                <a:latin typeface="微软雅黑" panose="020B0503020204020204" pitchFamily="34" charset="-122"/>
                <a:ea typeface="微软雅黑" panose="020B0503020204020204" pitchFamily="34" charset="-122"/>
              </a:rPr>
              <a:t>记录：由若干个字段组成，每条记录相当于表中的一行数据。</a:t>
            </a:r>
          </a:p>
          <a:p>
            <a:pPr marL="285750" indent="-285750">
              <a:lnSpc>
                <a:spcPct val="150000"/>
              </a:lnSpc>
              <a:buFont typeface="Wingdings" panose="05000000000000000000" pitchFamily="2" charset="2"/>
              <a:buChar char="l"/>
            </a:pPr>
            <a:r>
              <a:rPr lang="zh-CN" altLang="en-US" sz="1800">
                <a:solidFill>
                  <a:srgbClr val="595959"/>
                </a:solidFill>
                <a:latin typeface="微软雅黑" panose="020B0503020204020204" pitchFamily="34" charset="-122"/>
                <a:ea typeface="微软雅黑" panose="020B0503020204020204" pitchFamily="34" charset="-122"/>
              </a:rPr>
              <a:t>字段：每个字段相当于表中的一列数据。</a:t>
            </a:r>
          </a:p>
        </p:txBody>
      </p:sp>
    </p:spTree>
    <p:extLst>
      <p:ext uri="{BB962C8B-B14F-4D97-AF65-F5344CB8AC3E}">
        <p14:creationId xmlns:p14="http://schemas.microsoft.com/office/powerpoint/2010/main" val="326700903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0630" y="1557586"/>
            <a:ext cx="10297144" cy="787523"/>
          </a:xfrm>
          <a:prstGeom prst="rect">
            <a:avLst/>
          </a:prstGeom>
        </p:spPr>
        <p:txBody>
          <a:bodyPr wrap="square">
            <a:spAutoFit/>
          </a:bodyPr>
          <a:lstStyle/>
          <a:p>
            <a:pPr>
              <a:lnSpc>
                <a:spcPct val="150000"/>
              </a:lnSpc>
            </a:pPr>
            <a:r>
              <a:rPr lang="zh-CN" altLang="en-US" sz="1600">
                <a:solidFill>
                  <a:srgbClr val="595959"/>
                </a:solidFill>
                <a:latin typeface="微软雅黑" panose="020B0503020204020204" pitchFamily="34" charset="-122"/>
                <a:ea typeface="微软雅黑" panose="020B0503020204020204" pitchFamily="34" charset="-122"/>
              </a:rPr>
              <a:t>再次运行程序，访问</a:t>
            </a:r>
            <a:r>
              <a:rPr lang="en-US" altLang="zh-CN" sz="1600">
                <a:solidFill>
                  <a:srgbClr val="595959"/>
                </a:solidFill>
                <a:latin typeface="微软雅黑" panose="020B0503020204020204" pitchFamily="34" charset="-122"/>
                <a:ea typeface="微软雅黑" panose="020B0503020204020204" pitchFamily="34" charset="-122"/>
              </a:rPr>
              <a:t>http://127.0.0.1:5000/</a:t>
            </a:r>
            <a:r>
              <a:rPr lang="zh-CN" altLang="en-US" sz="1600">
                <a:solidFill>
                  <a:srgbClr val="595959"/>
                </a:solidFill>
                <a:latin typeface="微软雅黑" panose="020B0503020204020204" pitchFamily="34" charset="-122"/>
                <a:ea typeface="微软雅黑" panose="020B0503020204020204" pitchFamily="34" charset="-122"/>
              </a:rPr>
              <a:t>后浏览器页面中显示了“</a:t>
            </a:r>
            <a:r>
              <a:rPr lang="en-US" altLang="zh-CN" sz="1600">
                <a:solidFill>
                  <a:srgbClr val="595959"/>
                </a:solidFill>
                <a:latin typeface="微软雅黑" panose="020B0503020204020204" pitchFamily="34" charset="-122"/>
                <a:ea typeface="微软雅黑" panose="020B0503020204020204" pitchFamily="34" charset="-122"/>
              </a:rPr>
              <a:t>OK”</a:t>
            </a:r>
            <a:r>
              <a:rPr lang="zh-CN" altLang="en-US" sz="1600">
                <a:solidFill>
                  <a:srgbClr val="595959"/>
                </a:solidFill>
                <a:latin typeface="微软雅黑" panose="020B0503020204020204" pitchFamily="34" charset="-122"/>
                <a:ea typeface="微软雅黑" panose="020B0503020204020204" pitchFamily="34" charset="-122"/>
              </a:rPr>
              <a:t>，这时控制台输出的查询结果如下所示。</a:t>
            </a:r>
          </a:p>
        </p:txBody>
      </p:sp>
      <p:sp>
        <p:nvSpPr>
          <p:cNvPr id="5"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5.4.2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查询数据</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矩形 5"/>
          <p:cNvSpPr/>
          <p:nvPr/>
        </p:nvSpPr>
        <p:spPr bwMode="auto">
          <a:xfrm>
            <a:off x="2055380" y="2205658"/>
            <a:ext cx="8007644" cy="23042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nb-NO" altLang="zh-CN" sz="1600">
                <a:solidFill>
                  <a:srgbClr val="595959"/>
                </a:solidFill>
                <a:latin typeface="微软雅黑" panose="020B0503020204020204" pitchFamily="34" charset="-122"/>
                <a:ea typeface="微软雅黑" panose="020B0503020204020204" pitchFamily="34" charset="-122"/>
                <a:sym typeface="+mn-ea"/>
              </a:rPr>
              <a:t>[&lt;User '</a:t>
            </a:r>
            <a:r>
              <a:rPr lang="zh-CN" altLang="en-US" sz="1600">
                <a:solidFill>
                  <a:srgbClr val="595959"/>
                </a:solidFill>
                <a:latin typeface="微软雅黑" panose="020B0503020204020204" pitchFamily="34" charset="-122"/>
                <a:ea typeface="微软雅黑" panose="020B0503020204020204" pitchFamily="34" charset="-122"/>
                <a:sym typeface="+mn-ea"/>
              </a:rPr>
              <a:t>小明</a:t>
            </a:r>
            <a:r>
              <a:rPr lang="en-US" altLang="zh-CN" sz="1600">
                <a:solidFill>
                  <a:srgbClr val="595959"/>
                </a:solidFill>
                <a:latin typeface="微软雅黑" panose="020B0503020204020204" pitchFamily="34" charset="-122"/>
                <a:ea typeface="微软雅黑" panose="020B0503020204020204" pitchFamily="34" charset="-122"/>
                <a:sym typeface="+mn-ea"/>
              </a:rPr>
              <a:t>', '123@</a:t>
            </a:r>
            <a:r>
              <a:rPr lang="nb-NO" altLang="zh-CN" sz="1600">
                <a:solidFill>
                  <a:srgbClr val="595959"/>
                </a:solidFill>
                <a:latin typeface="微软雅黑" panose="020B0503020204020204" pitchFamily="34" charset="-122"/>
                <a:ea typeface="微软雅黑" panose="020B0503020204020204" pitchFamily="34" charset="-122"/>
                <a:sym typeface="+mn-ea"/>
              </a:rPr>
              <a:t>qq.com'&gt;, &lt;User '</a:t>
            </a:r>
            <a:r>
              <a:rPr lang="zh-CN" altLang="en-US" sz="1600">
                <a:solidFill>
                  <a:srgbClr val="595959"/>
                </a:solidFill>
                <a:latin typeface="微软雅黑" panose="020B0503020204020204" pitchFamily="34" charset="-122"/>
                <a:ea typeface="微软雅黑" panose="020B0503020204020204" pitchFamily="34" charset="-122"/>
                <a:sym typeface="+mn-ea"/>
              </a:rPr>
              <a:t>小张</a:t>
            </a:r>
            <a:r>
              <a:rPr lang="en-US" altLang="zh-CN" sz="1600">
                <a:solidFill>
                  <a:srgbClr val="595959"/>
                </a:solidFill>
                <a:latin typeface="微软雅黑" panose="020B0503020204020204" pitchFamily="34" charset="-122"/>
                <a:ea typeface="微软雅黑" panose="020B0503020204020204" pitchFamily="34" charset="-122"/>
                <a:sym typeface="+mn-ea"/>
              </a:rPr>
              <a:t>', '456@</a:t>
            </a:r>
            <a:r>
              <a:rPr lang="nb-NO" altLang="zh-CN" sz="1600">
                <a:solidFill>
                  <a:srgbClr val="595959"/>
                </a:solidFill>
                <a:latin typeface="微软雅黑" panose="020B0503020204020204" pitchFamily="34" charset="-122"/>
                <a:ea typeface="微软雅黑" panose="020B0503020204020204" pitchFamily="34" charset="-122"/>
                <a:sym typeface="+mn-ea"/>
              </a:rPr>
              <a:t>qq.com'&gt;, &lt;User '</a:t>
            </a:r>
            <a:r>
              <a:rPr lang="zh-CN" altLang="en-US" sz="1600">
                <a:solidFill>
                  <a:srgbClr val="595959"/>
                </a:solidFill>
                <a:latin typeface="微软雅黑" panose="020B0503020204020204" pitchFamily="34" charset="-122"/>
                <a:ea typeface="微软雅黑" panose="020B0503020204020204" pitchFamily="34" charset="-122"/>
                <a:sym typeface="+mn-ea"/>
              </a:rPr>
              <a:t>小红</a:t>
            </a:r>
            <a:r>
              <a:rPr lang="en-US" altLang="zh-CN" sz="1600">
                <a:solidFill>
                  <a:srgbClr val="595959"/>
                </a:solidFill>
                <a:latin typeface="微软雅黑" panose="020B0503020204020204" pitchFamily="34" charset="-122"/>
                <a:ea typeface="微软雅黑" panose="020B0503020204020204" pitchFamily="34" charset="-122"/>
                <a:sym typeface="+mn-ea"/>
              </a:rPr>
              <a:t>', '789@</a:t>
            </a:r>
            <a:r>
              <a:rPr lang="nb-NO" altLang="zh-CN" sz="1600">
                <a:solidFill>
                  <a:srgbClr val="595959"/>
                </a:solidFill>
                <a:latin typeface="微软雅黑" panose="020B0503020204020204" pitchFamily="34" charset="-122"/>
                <a:ea typeface="微软雅黑" panose="020B0503020204020204" pitchFamily="34" charset="-122"/>
                <a:sym typeface="+mn-ea"/>
              </a:rPr>
              <a:t>qq.com'&gt;]</a:t>
            </a:r>
          </a:p>
          <a:p>
            <a:pPr>
              <a:lnSpc>
                <a:spcPct val="150000"/>
              </a:lnSpc>
              <a:defRPr/>
            </a:pPr>
            <a:r>
              <a:rPr lang="nb-NO" altLang="zh-CN" sz="1600">
                <a:solidFill>
                  <a:srgbClr val="595959"/>
                </a:solidFill>
                <a:latin typeface="微软雅黑" panose="020B0503020204020204" pitchFamily="34" charset="-122"/>
                <a:ea typeface="微软雅黑" panose="020B0503020204020204" pitchFamily="34" charset="-122"/>
                <a:sym typeface="+mn-ea"/>
              </a:rPr>
              <a:t>&lt;User '</a:t>
            </a:r>
            <a:r>
              <a:rPr lang="zh-CN" altLang="en-US" sz="1600">
                <a:solidFill>
                  <a:srgbClr val="595959"/>
                </a:solidFill>
                <a:latin typeface="微软雅黑" panose="020B0503020204020204" pitchFamily="34" charset="-122"/>
                <a:ea typeface="微软雅黑" panose="020B0503020204020204" pitchFamily="34" charset="-122"/>
                <a:sym typeface="+mn-ea"/>
              </a:rPr>
              <a:t>小明</a:t>
            </a:r>
            <a:r>
              <a:rPr lang="en-US" altLang="zh-CN" sz="1600">
                <a:solidFill>
                  <a:srgbClr val="595959"/>
                </a:solidFill>
                <a:latin typeface="微软雅黑" panose="020B0503020204020204" pitchFamily="34" charset="-122"/>
                <a:ea typeface="微软雅黑" panose="020B0503020204020204" pitchFamily="34" charset="-122"/>
                <a:sym typeface="+mn-ea"/>
              </a:rPr>
              <a:t>', '123@</a:t>
            </a:r>
            <a:r>
              <a:rPr lang="nb-NO" altLang="zh-CN" sz="1600">
                <a:solidFill>
                  <a:srgbClr val="595959"/>
                </a:solidFill>
                <a:latin typeface="微软雅黑" panose="020B0503020204020204" pitchFamily="34" charset="-122"/>
                <a:ea typeface="微软雅黑" panose="020B0503020204020204" pitchFamily="34" charset="-122"/>
                <a:sym typeface="+mn-ea"/>
              </a:rPr>
              <a:t>qq.com'&gt;</a:t>
            </a:r>
          </a:p>
          <a:p>
            <a:pPr>
              <a:lnSpc>
                <a:spcPct val="150000"/>
              </a:lnSpc>
              <a:defRPr/>
            </a:pPr>
            <a:r>
              <a:rPr lang="nb-NO" altLang="zh-CN" sz="1600">
                <a:solidFill>
                  <a:srgbClr val="595959"/>
                </a:solidFill>
                <a:latin typeface="微软雅黑" panose="020B0503020204020204" pitchFamily="34" charset="-122"/>
                <a:ea typeface="微软雅黑" panose="020B0503020204020204" pitchFamily="34" charset="-122"/>
                <a:sym typeface="+mn-ea"/>
              </a:rPr>
              <a:t>&lt;User '</a:t>
            </a:r>
            <a:r>
              <a:rPr lang="zh-CN" altLang="en-US" sz="1600">
                <a:solidFill>
                  <a:srgbClr val="595959"/>
                </a:solidFill>
                <a:latin typeface="微软雅黑" panose="020B0503020204020204" pitchFamily="34" charset="-122"/>
                <a:ea typeface="微软雅黑" panose="020B0503020204020204" pitchFamily="34" charset="-122"/>
                <a:sym typeface="+mn-ea"/>
              </a:rPr>
              <a:t>小张</a:t>
            </a:r>
            <a:r>
              <a:rPr lang="en-US" altLang="zh-CN" sz="1600">
                <a:solidFill>
                  <a:srgbClr val="595959"/>
                </a:solidFill>
                <a:latin typeface="微软雅黑" panose="020B0503020204020204" pitchFamily="34" charset="-122"/>
                <a:ea typeface="微软雅黑" panose="020B0503020204020204" pitchFamily="34" charset="-122"/>
                <a:sym typeface="+mn-ea"/>
              </a:rPr>
              <a:t>', '456@</a:t>
            </a:r>
            <a:r>
              <a:rPr lang="nb-NO" altLang="zh-CN" sz="1600">
                <a:solidFill>
                  <a:srgbClr val="595959"/>
                </a:solidFill>
                <a:latin typeface="微软雅黑" panose="020B0503020204020204" pitchFamily="34" charset="-122"/>
                <a:ea typeface="微软雅黑" panose="020B0503020204020204" pitchFamily="34" charset="-122"/>
                <a:sym typeface="+mn-ea"/>
              </a:rPr>
              <a:t>qq.com'&gt;</a:t>
            </a:r>
          </a:p>
          <a:p>
            <a:pPr>
              <a:lnSpc>
                <a:spcPct val="150000"/>
              </a:lnSpc>
              <a:defRPr/>
            </a:pPr>
            <a:r>
              <a:rPr lang="nb-NO" altLang="zh-CN" sz="1600">
                <a:solidFill>
                  <a:srgbClr val="595959"/>
                </a:solidFill>
                <a:latin typeface="微软雅黑" panose="020B0503020204020204" pitchFamily="34" charset="-122"/>
                <a:ea typeface="微软雅黑" panose="020B0503020204020204" pitchFamily="34" charset="-122"/>
                <a:sym typeface="+mn-ea"/>
              </a:rPr>
              <a:t>&lt;User '</a:t>
            </a:r>
            <a:r>
              <a:rPr lang="zh-CN" altLang="en-US" sz="1600">
                <a:solidFill>
                  <a:srgbClr val="595959"/>
                </a:solidFill>
                <a:latin typeface="微软雅黑" panose="020B0503020204020204" pitchFamily="34" charset="-122"/>
                <a:ea typeface="微软雅黑" panose="020B0503020204020204" pitchFamily="34" charset="-122"/>
                <a:sym typeface="+mn-ea"/>
              </a:rPr>
              <a:t>小明</a:t>
            </a:r>
            <a:r>
              <a:rPr lang="en-US" altLang="zh-CN" sz="1600">
                <a:solidFill>
                  <a:srgbClr val="595959"/>
                </a:solidFill>
                <a:latin typeface="微软雅黑" panose="020B0503020204020204" pitchFamily="34" charset="-122"/>
                <a:ea typeface="微软雅黑" panose="020B0503020204020204" pitchFamily="34" charset="-122"/>
                <a:sym typeface="+mn-ea"/>
              </a:rPr>
              <a:t>', '123@</a:t>
            </a:r>
            <a:r>
              <a:rPr lang="nb-NO" altLang="zh-CN" sz="1600">
                <a:solidFill>
                  <a:srgbClr val="595959"/>
                </a:solidFill>
                <a:latin typeface="微软雅黑" panose="020B0503020204020204" pitchFamily="34" charset="-122"/>
                <a:ea typeface="微软雅黑" panose="020B0503020204020204" pitchFamily="34" charset="-122"/>
                <a:sym typeface="+mn-ea"/>
              </a:rPr>
              <a:t>qq.com'&gt;</a:t>
            </a:r>
          </a:p>
          <a:p>
            <a:pPr>
              <a:lnSpc>
                <a:spcPct val="150000"/>
              </a:lnSpc>
              <a:defRPr/>
            </a:pPr>
            <a:r>
              <a:rPr lang="nb-NO" altLang="zh-CN" sz="1600">
                <a:solidFill>
                  <a:srgbClr val="595959"/>
                </a:solidFill>
                <a:latin typeface="微软雅黑" panose="020B0503020204020204" pitchFamily="34" charset="-122"/>
                <a:ea typeface="微软雅黑" panose="020B0503020204020204" pitchFamily="34" charset="-122"/>
                <a:sym typeface="+mn-ea"/>
              </a:rPr>
              <a:t>&lt;User '</a:t>
            </a:r>
            <a:r>
              <a:rPr lang="zh-CN" altLang="en-US" sz="1600">
                <a:solidFill>
                  <a:srgbClr val="595959"/>
                </a:solidFill>
                <a:latin typeface="微软雅黑" panose="020B0503020204020204" pitchFamily="34" charset="-122"/>
                <a:ea typeface="微软雅黑" panose="020B0503020204020204" pitchFamily="34" charset="-122"/>
                <a:sym typeface="+mn-ea"/>
              </a:rPr>
              <a:t>小明</a:t>
            </a:r>
            <a:r>
              <a:rPr lang="en-US" altLang="zh-CN" sz="1600">
                <a:solidFill>
                  <a:srgbClr val="595959"/>
                </a:solidFill>
                <a:latin typeface="微软雅黑" panose="020B0503020204020204" pitchFamily="34" charset="-122"/>
                <a:ea typeface="微软雅黑" panose="020B0503020204020204" pitchFamily="34" charset="-122"/>
                <a:sym typeface="+mn-ea"/>
              </a:rPr>
              <a:t>', '123@</a:t>
            </a:r>
            <a:r>
              <a:rPr lang="nb-NO" altLang="zh-CN" sz="1600">
                <a:solidFill>
                  <a:srgbClr val="595959"/>
                </a:solidFill>
                <a:latin typeface="微软雅黑" panose="020B0503020204020204" pitchFamily="34" charset="-122"/>
                <a:ea typeface="微软雅黑" panose="020B0503020204020204" pitchFamily="34" charset="-122"/>
                <a:sym typeface="+mn-ea"/>
              </a:rPr>
              <a:t>qq.com'&gt;</a:t>
            </a:r>
          </a:p>
        </p:txBody>
      </p:sp>
      <p:sp>
        <p:nvSpPr>
          <p:cNvPr id="4" name="矩形 3"/>
          <p:cNvSpPr/>
          <p:nvPr/>
        </p:nvSpPr>
        <p:spPr>
          <a:xfrm>
            <a:off x="910630" y="4797946"/>
            <a:ext cx="10297144" cy="830997"/>
          </a:xfrm>
          <a:prstGeom prst="rect">
            <a:avLst/>
          </a:prstGeom>
        </p:spPr>
        <p:txBody>
          <a:bodyPr wrap="square">
            <a:spAutoFit/>
          </a:bodyPr>
          <a:lstStyle/>
          <a:p>
            <a:pPr>
              <a:lnSpc>
                <a:spcPct val="150000"/>
              </a:lnSpc>
            </a:pPr>
            <a:r>
              <a:rPr lang="zh-CN" altLang="en-US" sz="1600">
                <a:solidFill>
                  <a:srgbClr val="595959"/>
                </a:solidFill>
                <a:latin typeface="微软雅黑" panose="020B0503020204020204" pitchFamily="34" charset="-122"/>
                <a:ea typeface="微软雅黑" panose="020B0503020204020204" pitchFamily="34" charset="-122"/>
              </a:rPr>
              <a:t>需要说明的是，在使用PyCharm自带的模板创建的程序中，model.py中默认会带</a:t>
            </a:r>
            <a:r>
              <a:rPr lang="zh-CN" altLang="en-US" sz="1600">
                <a:solidFill>
                  <a:srgbClr val="0075CC"/>
                </a:solidFill>
                <a:latin typeface="微软雅黑" panose="020B0503020204020204" pitchFamily="34" charset="-122"/>
                <a:ea typeface="微软雅黑" panose="020B0503020204020204" pitchFamily="34" charset="-122"/>
              </a:rPr>
              <a:t>__repr__()方法</a:t>
            </a:r>
            <a:r>
              <a:rPr lang="zh-CN" altLang="en-US" sz="1600">
                <a:solidFill>
                  <a:srgbClr val="595959"/>
                </a:solidFill>
                <a:latin typeface="微软雅黑" panose="020B0503020204020204" pitchFamily="34" charset="-122"/>
                <a:ea typeface="微软雅黑" panose="020B0503020204020204" pitchFamily="34" charset="-122"/>
              </a:rPr>
              <a:t>，__repr__()只是在测试的时候用，实际开发的时候一般很少用到。</a:t>
            </a:r>
          </a:p>
        </p:txBody>
      </p:sp>
    </p:spTree>
    <p:extLst>
      <p:ext uri="{BB962C8B-B14F-4D97-AF65-F5344CB8AC3E}">
        <p14:creationId xmlns:p14="http://schemas.microsoft.com/office/powerpoint/2010/main" val="314176144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p:nvPr/>
        </p:nvSpPr>
        <p:spPr>
          <a:xfrm>
            <a:off x="1143690" y="266995"/>
            <a:ext cx="84799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多学一招</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829425" y="1811461"/>
            <a:ext cx="10666381" cy="830997"/>
          </a:xfrm>
          <a:prstGeom prst="rect">
            <a:avLst/>
          </a:prstGeom>
        </p:spPr>
        <p:txBody>
          <a:bodyPr wrap="square">
            <a:spAutoFit/>
          </a:bodyPr>
          <a:lstStyle/>
          <a:p>
            <a:pPr lvl="0">
              <a:lnSpc>
                <a:spcPct val="150000"/>
              </a:lnSpc>
            </a:pPr>
            <a:r>
              <a:rPr lang="en-US" altLang="zh-CN" sz="1600">
                <a:solidFill>
                  <a:srgbClr val="0075CC"/>
                </a:solidFill>
                <a:latin typeface="微软雅黑" panose="020B0503020204020204" pitchFamily="34" charset="-122"/>
                <a:ea typeface="微软雅黑" panose="020B0503020204020204" pitchFamily="34" charset="-122"/>
                <a:cs typeface="+mn-ea"/>
              </a:rPr>
              <a:t>paginate()</a:t>
            </a:r>
            <a:r>
              <a:rPr lang="zh-CN" altLang="en-US" sz="1600">
                <a:solidFill>
                  <a:srgbClr val="0075CC"/>
                </a:solidFill>
                <a:latin typeface="微软雅黑" panose="020B0503020204020204" pitchFamily="34" charset="-122"/>
                <a:ea typeface="微软雅黑" panose="020B0503020204020204" pitchFamily="34" charset="-122"/>
                <a:cs typeface="+mn-ea"/>
              </a:rPr>
              <a:t>方法</a:t>
            </a:r>
            <a:r>
              <a:rPr lang="zh-CN" altLang="en-US" sz="1600">
                <a:solidFill>
                  <a:srgbClr val="595959"/>
                </a:solidFill>
                <a:latin typeface="微软雅黑" panose="020B0503020204020204" pitchFamily="34" charset="-122"/>
                <a:ea typeface="微软雅黑" panose="020B0503020204020204" pitchFamily="34" charset="-122"/>
                <a:cs typeface="+mn-ea"/>
              </a:rPr>
              <a:t>的用法相比其他方法稍微复杂一些，这里对</a:t>
            </a:r>
            <a:r>
              <a:rPr lang="en-US" altLang="zh-CN" sz="1600">
                <a:solidFill>
                  <a:srgbClr val="595959"/>
                </a:solidFill>
                <a:latin typeface="微软雅黑" panose="020B0503020204020204" pitchFamily="34" charset="-122"/>
                <a:ea typeface="微软雅黑" panose="020B0503020204020204" pitchFamily="34" charset="-122"/>
                <a:cs typeface="+mn-ea"/>
              </a:rPr>
              <a:t>paginate()</a:t>
            </a:r>
            <a:r>
              <a:rPr lang="zh-CN" altLang="en-US" sz="1600">
                <a:solidFill>
                  <a:srgbClr val="595959"/>
                </a:solidFill>
                <a:latin typeface="微软雅黑" panose="020B0503020204020204" pitchFamily="34" charset="-122"/>
                <a:ea typeface="微软雅黑" panose="020B0503020204020204" pitchFamily="34" charset="-122"/>
                <a:cs typeface="+mn-ea"/>
              </a:rPr>
              <a:t>方法单独进行介绍。</a:t>
            </a:r>
            <a:r>
              <a:rPr lang="en-US" altLang="zh-CN" sz="1600">
                <a:solidFill>
                  <a:srgbClr val="595959"/>
                </a:solidFill>
                <a:latin typeface="微软雅黑" panose="020B0503020204020204" pitchFamily="34" charset="-122"/>
                <a:ea typeface="微软雅黑" panose="020B0503020204020204" pitchFamily="34" charset="-122"/>
                <a:cs typeface="+mn-ea"/>
              </a:rPr>
              <a:t>paginate()</a:t>
            </a:r>
            <a:r>
              <a:rPr lang="zh-CN" altLang="en-US" sz="1600">
                <a:solidFill>
                  <a:srgbClr val="595959"/>
                </a:solidFill>
                <a:latin typeface="微软雅黑" panose="020B0503020204020204" pitchFamily="34" charset="-122"/>
                <a:ea typeface="微软雅黑" panose="020B0503020204020204" pitchFamily="34" charset="-122"/>
                <a:cs typeface="+mn-ea"/>
              </a:rPr>
              <a:t>方法用于对查找的所有记录执行</a:t>
            </a:r>
            <a:r>
              <a:rPr lang="zh-CN" altLang="en-US" sz="1600">
                <a:solidFill>
                  <a:srgbClr val="0075CC"/>
                </a:solidFill>
                <a:latin typeface="微软雅黑" panose="020B0503020204020204" pitchFamily="34" charset="-122"/>
                <a:ea typeface="微软雅黑" panose="020B0503020204020204" pitchFamily="34" charset="-122"/>
                <a:cs typeface="+mn-ea"/>
              </a:rPr>
              <a:t>分页操作</a:t>
            </a:r>
            <a:r>
              <a:rPr lang="zh-CN" altLang="en-US" sz="1600">
                <a:solidFill>
                  <a:srgbClr val="595959"/>
                </a:solidFill>
                <a:latin typeface="微软雅黑" panose="020B0503020204020204" pitchFamily="34" charset="-122"/>
                <a:ea typeface="微软雅黑" panose="020B0503020204020204" pitchFamily="34" charset="-122"/>
                <a:cs typeface="+mn-ea"/>
              </a:rPr>
              <a:t>，该方法的声明如下所示。</a:t>
            </a:r>
          </a:p>
        </p:txBody>
      </p: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425" y="909514"/>
            <a:ext cx="702802" cy="802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1683066" y="1019373"/>
            <a:ext cx="2592518"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2" name="文本框 25"/>
          <p:cNvSpPr txBox="1"/>
          <p:nvPr/>
        </p:nvSpPr>
        <p:spPr>
          <a:xfrm>
            <a:off x="1801144" y="1123820"/>
            <a:ext cx="2330424" cy="461665"/>
          </a:xfrm>
          <a:prstGeom prst="rect">
            <a:avLst/>
          </a:prstGeom>
          <a:noFill/>
        </p:spPr>
        <p:txBody>
          <a:bodyPr wrap="square" rtlCol="0">
            <a:spAutoFit/>
          </a:bodyPr>
          <a:lstStyle/>
          <a:p>
            <a:pPr algn="dist"/>
            <a:r>
              <a:rPr lang="en-US" altLang="zh-CN">
                <a:solidFill>
                  <a:schemeClr val="bg1"/>
                </a:solidFill>
                <a:latin typeface="Arial" panose="020B0604020202020204" pitchFamily="34" charset="0"/>
                <a:ea typeface="思源黑体 CN Regular" panose="020B0500000000000000" pitchFamily="34" charset="-122"/>
                <a:sym typeface="Arial" panose="020B0604020202020204" pitchFamily="34" charset="0"/>
              </a:rPr>
              <a:t>paginate()</a:t>
            </a:r>
            <a:r>
              <a:rPr lang="zh-CN" altLang="en-US">
                <a:solidFill>
                  <a:schemeClr val="bg1"/>
                </a:solidFill>
                <a:latin typeface="Arial" panose="020B0604020202020204" pitchFamily="34" charset="0"/>
                <a:ea typeface="思源黑体 CN Regular" panose="020B0500000000000000" pitchFamily="34" charset="-122"/>
                <a:sym typeface="Arial" panose="020B0604020202020204" pitchFamily="34" charset="0"/>
              </a:rPr>
              <a:t>方法</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3" name="矩形 22"/>
          <p:cNvSpPr/>
          <p:nvPr/>
        </p:nvSpPr>
        <p:spPr>
          <a:xfrm>
            <a:off x="4347592" y="1019373"/>
            <a:ext cx="11425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4" name="矩形 23"/>
          <p:cNvSpPr/>
          <p:nvPr/>
        </p:nvSpPr>
        <p:spPr>
          <a:xfrm>
            <a:off x="4535321" y="1019373"/>
            <a:ext cx="11425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bwMode="auto">
          <a:xfrm>
            <a:off x="1978772" y="2812301"/>
            <a:ext cx="8580929" cy="5189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it-IT" altLang="zh-CN" sz="1600">
                <a:solidFill>
                  <a:srgbClr val="595959"/>
                </a:solidFill>
                <a:latin typeface="微软雅黑" panose="020B0503020204020204" pitchFamily="34" charset="-122"/>
                <a:ea typeface="微软雅黑" panose="020B0503020204020204" pitchFamily="34" charset="-122"/>
                <a:sym typeface="+mn-ea"/>
              </a:rPr>
              <a:t>paginate(self, page=None, per_page=None, error_out=True, max_per_page=None)</a:t>
            </a:r>
            <a:endParaRPr lang="nb-NO" altLang="zh-CN" sz="1600">
              <a:solidFill>
                <a:srgbClr val="595959"/>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846484" y="3467645"/>
            <a:ext cx="10649322" cy="3046988"/>
          </a:xfrm>
          <a:prstGeom prst="rect">
            <a:avLst/>
          </a:prstGeom>
        </p:spPr>
        <p:txBody>
          <a:bodyPr wrap="square">
            <a:spAutoFit/>
          </a:bodyPr>
          <a:lstStyle/>
          <a:p>
            <a:pPr>
              <a:lnSpc>
                <a:spcPct val="150000"/>
              </a:lnSpc>
            </a:pPr>
            <a:r>
              <a:rPr lang="zh-CN" altLang="en-US" sz="1600">
                <a:solidFill>
                  <a:srgbClr val="595959"/>
                </a:solidFill>
                <a:latin typeface="微软雅黑" panose="020B0503020204020204" pitchFamily="34" charset="-122"/>
                <a:ea typeface="微软雅黑" panose="020B0503020204020204" pitchFamily="34" charset="-122"/>
                <a:cs typeface="+mn-ea"/>
              </a:rPr>
              <a:t>（1）page：表示查询的页数。</a:t>
            </a:r>
          </a:p>
          <a:p>
            <a:pPr>
              <a:lnSpc>
                <a:spcPct val="150000"/>
              </a:lnSpc>
            </a:pPr>
            <a:r>
              <a:rPr lang="zh-CN" altLang="en-US" sz="1600">
                <a:solidFill>
                  <a:srgbClr val="595959"/>
                </a:solidFill>
                <a:latin typeface="微软雅黑" panose="020B0503020204020204" pitchFamily="34" charset="-122"/>
                <a:ea typeface="微软雅黑" panose="020B0503020204020204" pitchFamily="34" charset="-122"/>
                <a:cs typeface="+mn-ea"/>
              </a:rPr>
              <a:t>（2）per_page：表示每页显示信息的条数。</a:t>
            </a:r>
          </a:p>
          <a:p>
            <a:pPr>
              <a:lnSpc>
                <a:spcPct val="150000"/>
              </a:lnSpc>
            </a:pPr>
            <a:r>
              <a:rPr lang="zh-CN" altLang="en-US" sz="1600">
                <a:solidFill>
                  <a:srgbClr val="595959"/>
                </a:solidFill>
                <a:latin typeface="微软雅黑" panose="020B0503020204020204" pitchFamily="34" charset="-122"/>
                <a:ea typeface="微软雅黑" panose="020B0503020204020204" pitchFamily="34" charset="-122"/>
                <a:cs typeface="+mn-ea"/>
              </a:rPr>
              <a:t>（3）max_per_page：表示每页显示的最大条数。</a:t>
            </a:r>
          </a:p>
          <a:p>
            <a:pPr>
              <a:lnSpc>
                <a:spcPct val="150000"/>
              </a:lnSpc>
            </a:pPr>
            <a:r>
              <a:rPr lang="zh-CN" altLang="en-US" sz="1600">
                <a:solidFill>
                  <a:srgbClr val="595959"/>
                </a:solidFill>
                <a:latin typeface="微软雅黑" panose="020B0503020204020204" pitchFamily="34" charset="-122"/>
                <a:ea typeface="微软雅黑" panose="020B0503020204020204" pitchFamily="34" charset="-122"/>
                <a:cs typeface="+mn-ea"/>
              </a:rPr>
              <a:t>（4）error_out：表示是否在检测到错误时抛出异常。若该参数的值为True，则程序遇到下列几种情况时会抛出404错误。</a:t>
            </a:r>
          </a:p>
          <a:p>
            <a:pPr marL="285750" indent="-285750">
              <a:lnSpc>
                <a:spcPct val="150000"/>
              </a:lnSpc>
              <a:buFont typeface="Wingdings" panose="05000000000000000000" pitchFamily="2" charset="2"/>
              <a:buChar char="l"/>
            </a:pPr>
            <a:r>
              <a:rPr lang="zh-CN" altLang="en-US" sz="1600">
                <a:solidFill>
                  <a:srgbClr val="595959"/>
                </a:solidFill>
                <a:latin typeface="微软雅黑" panose="020B0503020204020204" pitchFamily="34" charset="-122"/>
                <a:ea typeface="微软雅黑" panose="020B0503020204020204" pitchFamily="34" charset="-122"/>
                <a:cs typeface="+mn-ea"/>
              </a:rPr>
              <a:t>参数page的值为1，且找不到任何条目。</a:t>
            </a:r>
          </a:p>
          <a:p>
            <a:pPr marL="285750" indent="-285750">
              <a:lnSpc>
                <a:spcPct val="150000"/>
              </a:lnSpc>
              <a:buFont typeface="Wingdings" panose="05000000000000000000" pitchFamily="2" charset="2"/>
              <a:buChar char="l"/>
            </a:pPr>
            <a:r>
              <a:rPr lang="zh-CN" altLang="en-US" sz="1600">
                <a:solidFill>
                  <a:srgbClr val="595959"/>
                </a:solidFill>
                <a:latin typeface="微软雅黑" panose="020B0503020204020204" pitchFamily="34" charset="-122"/>
                <a:ea typeface="微软雅黑" panose="020B0503020204020204" pitchFamily="34" charset="-122"/>
                <a:cs typeface="+mn-ea"/>
              </a:rPr>
              <a:t>参数page的值小于1，或者参数per_page的值为负数。</a:t>
            </a:r>
          </a:p>
          <a:p>
            <a:pPr marL="285750" indent="-285750">
              <a:lnSpc>
                <a:spcPct val="150000"/>
              </a:lnSpc>
              <a:buFont typeface="Wingdings" panose="05000000000000000000" pitchFamily="2" charset="2"/>
              <a:buChar char="l"/>
            </a:pPr>
            <a:r>
              <a:rPr lang="zh-CN" altLang="en-US" sz="1600">
                <a:solidFill>
                  <a:srgbClr val="595959"/>
                </a:solidFill>
                <a:latin typeface="微软雅黑" panose="020B0503020204020204" pitchFamily="34" charset="-122"/>
                <a:ea typeface="微软雅黑" panose="020B0503020204020204" pitchFamily="34" charset="-122"/>
                <a:cs typeface="+mn-ea"/>
              </a:rPr>
              <a:t>参数page和per_page的值不是整数。</a:t>
            </a:r>
          </a:p>
        </p:txBody>
      </p:sp>
    </p:spTree>
    <p:extLst>
      <p:ext uri="{BB962C8B-B14F-4D97-AF65-F5344CB8AC3E}">
        <p14:creationId xmlns:p14="http://schemas.microsoft.com/office/powerpoint/2010/main" val="988146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p:nvPr/>
        </p:nvSpPr>
        <p:spPr>
          <a:xfrm>
            <a:off x="1143690" y="266995"/>
            <a:ext cx="84799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多学一招</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829425" y="2539120"/>
            <a:ext cx="4329677" cy="2169825"/>
          </a:xfrm>
          <a:prstGeom prst="rect">
            <a:avLst/>
          </a:prstGeom>
        </p:spPr>
        <p:txBody>
          <a:bodyPr wrap="square">
            <a:spAutoFit/>
          </a:bodyPr>
          <a:lstStyle/>
          <a:p>
            <a:pPr lvl="0">
              <a:lnSpc>
                <a:spcPct val="150000"/>
              </a:lnSpc>
            </a:pPr>
            <a:r>
              <a:rPr lang="en-US" altLang="zh-CN" sz="1800">
                <a:solidFill>
                  <a:srgbClr val="0075CC"/>
                </a:solidFill>
                <a:latin typeface="微软雅黑" panose="020B0503020204020204" pitchFamily="34" charset="-122"/>
                <a:ea typeface="微软雅黑" panose="020B0503020204020204" pitchFamily="34" charset="-122"/>
                <a:cs typeface="+mn-ea"/>
              </a:rPr>
              <a:t>paginate()</a:t>
            </a:r>
            <a:r>
              <a:rPr lang="zh-CN" altLang="en-US" sz="1800">
                <a:solidFill>
                  <a:srgbClr val="0075CC"/>
                </a:solidFill>
                <a:latin typeface="微软雅黑" panose="020B0503020204020204" pitchFamily="34" charset="-122"/>
                <a:ea typeface="微软雅黑" panose="020B0503020204020204" pitchFamily="34" charset="-122"/>
                <a:cs typeface="+mn-ea"/>
              </a:rPr>
              <a:t>方法</a:t>
            </a:r>
            <a:r>
              <a:rPr lang="zh-CN" altLang="en-US" sz="1800">
                <a:solidFill>
                  <a:srgbClr val="595959"/>
                </a:solidFill>
                <a:latin typeface="微软雅黑" panose="020B0503020204020204" pitchFamily="34" charset="-122"/>
                <a:ea typeface="微软雅黑" panose="020B0503020204020204" pitchFamily="34" charset="-122"/>
                <a:cs typeface="+mn-ea"/>
              </a:rPr>
              <a:t>会返回一个表示分页器的</a:t>
            </a:r>
            <a:r>
              <a:rPr lang="en-US" altLang="zh-CN" sz="1800">
                <a:solidFill>
                  <a:srgbClr val="595959"/>
                </a:solidFill>
                <a:latin typeface="微软雅黑" panose="020B0503020204020204" pitchFamily="34" charset="-122"/>
                <a:ea typeface="微软雅黑" panose="020B0503020204020204" pitchFamily="34" charset="-122"/>
                <a:cs typeface="+mn-ea"/>
              </a:rPr>
              <a:t>Pagination</a:t>
            </a:r>
            <a:r>
              <a:rPr lang="zh-CN" altLang="en-US" sz="1800">
                <a:solidFill>
                  <a:srgbClr val="595959"/>
                </a:solidFill>
                <a:latin typeface="微软雅黑" panose="020B0503020204020204" pitchFamily="34" charset="-122"/>
                <a:ea typeface="微软雅黑" panose="020B0503020204020204" pitchFamily="34" charset="-122"/>
                <a:cs typeface="+mn-ea"/>
              </a:rPr>
              <a:t>类的对象，该对象中封装了当前页的所有信息和方法。为了获取当前页的信息，</a:t>
            </a:r>
            <a:r>
              <a:rPr lang="en-US" altLang="zh-CN" sz="1800">
                <a:solidFill>
                  <a:srgbClr val="595959"/>
                </a:solidFill>
                <a:latin typeface="微软雅黑" panose="020B0503020204020204" pitchFamily="34" charset="-122"/>
                <a:ea typeface="微软雅黑" panose="020B0503020204020204" pitchFamily="34" charset="-122"/>
                <a:cs typeface="+mn-ea"/>
              </a:rPr>
              <a:t>Pagination</a:t>
            </a:r>
            <a:r>
              <a:rPr lang="zh-CN" altLang="en-US" sz="1800">
                <a:solidFill>
                  <a:srgbClr val="595959"/>
                </a:solidFill>
                <a:latin typeface="微软雅黑" panose="020B0503020204020204" pitchFamily="34" charset="-122"/>
                <a:ea typeface="微软雅黑" panose="020B0503020204020204" pitchFamily="34" charset="-122"/>
                <a:cs typeface="+mn-ea"/>
              </a:rPr>
              <a:t>类提供了一些</a:t>
            </a:r>
            <a:r>
              <a:rPr lang="zh-CN" altLang="en-US" sz="1800">
                <a:solidFill>
                  <a:srgbClr val="0075CC"/>
                </a:solidFill>
                <a:latin typeface="微软雅黑" panose="020B0503020204020204" pitchFamily="34" charset="-122"/>
                <a:ea typeface="微软雅黑" panose="020B0503020204020204" pitchFamily="34" charset="-122"/>
                <a:cs typeface="+mn-ea"/>
              </a:rPr>
              <a:t>属性和方法</a:t>
            </a:r>
            <a:r>
              <a:rPr lang="zh-CN" altLang="en-US" sz="1800">
                <a:solidFill>
                  <a:srgbClr val="595959"/>
                </a:solidFill>
                <a:latin typeface="微软雅黑" panose="020B0503020204020204" pitchFamily="34" charset="-122"/>
                <a:ea typeface="微软雅黑" panose="020B0503020204020204" pitchFamily="34" charset="-122"/>
                <a:cs typeface="+mn-ea"/>
              </a:rPr>
              <a:t>。</a:t>
            </a:r>
          </a:p>
        </p:txBody>
      </p: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425" y="909514"/>
            <a:ext cx="702802" cy="802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1683066" y="1019373"/>
            <a:ext cx="2592518"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2" name="文本框 25"/>
          <p:cNvSpPr txBox="1"/>
          <p:nvPr/>
        </p:nvSpPr>
        <p:spPr>
          <a:xfrm>
            <a:off x="1801144" y="1123820"/>
            <a:ext cx="2330424" cy="461665"/>
          </a:xfrm>
          <a:prstGeom prst="rect">
            <a:avLst/>
          </a:prstGeom>
          <a:noFill/>
        </p:spPr>
        <p:txBody>
          <a:bodyPr wrap="square" rtlCol="0">
            <a:spAutoFit/>
          </a:bodyPr>
          <a:lstStyle/>
          <a:p>
            <a:pPr algn="dist"/>
            <a:r>
              <a:rPr lang="en-US" altLang="zh-CN">
                <a:solidFill>
                  <a:schemeClr val="bg1"/>
                </a:solidFill>
                <a:latin typeface="Arial" panose="020B0604020202020204" pitchFamily="34" charset="0"/>
                <a:ea typeface="思源黑体 CN Regular" panose="020B0500000000000000" pitchFamily="34" charset="-122"/>
                <a:sym typeface="Arial" panose="020B0604020202020204" pitchFamily="34" charset="0"/>
              </a:rPr>
              <a:t>paginate()</a:t>
            </a:r>
            <a:r>
              <a:rPr lang="zh-CN" altLang="en-US">
                <a:solidFill>
                  <a:schemeClr val="bg1"/>
                </a:solidFill>
                <a:latin typeface="Arial" panose="020B0604020202020204" pitchFamily="34" charset="0"/>
                <a:ea typeface="思源黑体 CN Regular" panose="020B0500000000000000" pitchFamily="34" charset="-122"/>
                <a:sym typeface="Arial" panose="020B0604020202020204" pitchFamily="34" charset="0"/>
              </a:rPr>
              <a:t>方法</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3" name="矩形 22"/>
          <p:cNvSpPr/>
          <p:nvPr/>
        </p:nvSpPr>
        <p:spPr>
          <a:xfrm>
            <a:off x="4347592" y="1019373"/>
            <a:ext cx="11425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4" name="矩形 23"/>
          <p:cNvSpPr/>
          <p:nvPr/>
        </p:nvSpPr>
        <p:spPr>
          <a:xfrm>
            <a:off x="4535321" y="1019373"/>
            <a:ext cx="11425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2137145193"/>
              </p:ext>
            </p:extLst>
          </p:nvPr>
        </p:nvGraphicFramePr>
        <p:xfrm>
          <a:off x="5447134" y="1413570"/>
          <a:ext cx="5961047" cy="4680005"/>
        </p:xfrm>
        <a:graphic>
          <a:graphicData uri="http://schemas.openxmlformats.org/drawingml/2006/table">
            <a:tbl>
              <a:tblPr/>
              <a:tblGrid>
                <a:gridCol w="1388903">
                  <a:extLst>
                    <a:ext uri="{9D8B030D-6E8A-4147-A177-3AD203B41FA5}">
                      <a16:colId xmlns:a16="http://schemas.microsoft.com/office/drawing/2014/main" val="3778545926"/>
                    </a:ext>
                  </a:extLst>
                </a:gridCol>
                <a:gridCol w="4572144">
                  <a:extLst>
                    <a:ext uri="{9D8B030D-6E8A-4147-A177-3AD203B41FA5}">
                      <a16:colId xmlns:a16="http://schemas.microsoft.com/office/drawing/2014/main" val="2034797012"/>
                    </a:ext>
                  </a:extLst>
                </a:gridCol>
              </a:tblGrid>
              <a:tr h="425455">
                <a:tc>
                  <a:txBody>
                    <a:bodyPr/>
                    <a:lstStyle/>
                    <a:p>
                      <a:pPr marL="0" algn="ctr" defTabSz="1219200" rtl="0" eaLnBrk="1" fontAlgn="ctr" latinLnBrk="0" hangingPunct="1"/>
                      <a:r>
                        <a:rPr lang="zh-CN" altLang="en-US" sz="1800" b="1" kern="1200">
                          <a:solidFill>
                            <a:srgbClr val="595959"/>
                          </a:solidFill>
                          <a:effectLst/>
                          <a:latin typeface="微软雅黑" panose="020B0503020204020204" pitchFamily="34" charset="-122"/>
                          <a:ea typeface="微软雅黑" panose="020B0503020204020204" pitchFamily="34" charset="-122"/>
                          <a:cs typeface="+mn-cs"/>
                        </a:rPr>
                        <a:t>属性</a:t>
                      </a: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ctr" defTabSz="1219200" rtl="0" eaLnBrk="1" fontAlgn="ctr" latinLnBrk="0" hangingPunct="1"/>
                      <a:r>
                        <a:rPr lang="zh-CN" altLang="en-US" sz="1800" b="1" kern="120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710093537"/>
                  </a:ext>
                </a:extLst>
              </a:tr>
              <a:tr h="425455">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has_next</a:t>
                      </a: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是否有下一页，有则返回</a:t>
                      </a: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True</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909484653"/>
                  </a:ext>
                </a:extLst>
              </a:tr>
              <a:tr h="425455">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has_prev</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是否有上一页，有则返回</a:t>
                      </a: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True</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061090594"/>
                  </a:ext>
                </a:extLst>
              </a:tr>
              <a:tr h="425455">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items</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获取当前页的条目列表</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184536881"/>
                  </a:ext>
                </a:extLst>
              </a:tr>
              <a:tr h="425455">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prev_num</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获取上一页的页码</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667144048"/>
                  </a:ext>
                </a:extLst>
              </a:tr>
              <a:tr h="425455">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next_num</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获取下一页的页码</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7400499"/>
                  </a:ext>
                </a:extLst>
              </a:tr>
              <a:tr h="425455">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page </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获取当前页的页码</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108224486"/>
                  </a:ext>
                </a:extLst>
              </a:tr>
              <a:tr h="425455">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pages</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获取总页数</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730496408"/>
                  </a:ext>
                </a:extLst>
              </a:tr>
              <a:tr h="425455">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per_page</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获取每页显示条目的数量</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89775746"/>
                  </a:ext>
                </a:extLst>
              </a:tr>
              <a:tr h="425455">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query </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用于创建此分页对象的无限查询对象</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74509181"/>
                  </a:ext>
                </a:extLst>
              </a:tr>
              <a:tr h="425455">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total </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获取条目的总数量</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900539031"/>
                  </a:ext>
                </a:extLst>
              </a:tr>
            </a:tbl>
          </a:graphicData>
        </a:graphic>
      </p:graphicFrame>
    </p:spTree>
    <p:extLst>
      <p:ext uri="{BB962C8B-B14F-4D97-AF65-F5344CB8AC3E}">
        <p14:creationId xmlns:p14="http://schemas.microsoft.com/office/powerpoint/2010/main" val="2667945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p:nvPr/>
        </p:nvSpPr>
        <p:spPr>
          <a:xfrm>
            <a:off x="1143690" y="266995"/>
            <a:ext cx="84799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多学一招</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425" y="909514"/>
            <a:ext cx="702802" cy="802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1683066" y="1019373"/>
            <a:ext cx="2592518"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2" name="文本框 25"/>
          <p:cNvSpPr txBox="1"/>
          <p:nvPr/>
        </p:nvSpPr>
        <p:spPr>
          <a:xfrm>
            <a:off x="1801144" y="1123820"/>
            <a:ext cx="2330424" cy="461665"/>
          </a:xfrm>
          <a:prstGeom prst="rect">
            <a:avLst/>
          </a:prstGeom>
          <a:noFill/>
        </p:spPr>
        <p:txBody>
          <a:bodyPr wrap="square" rtlCol="0">
            <a:spAutoFit/>
          </a:bodyPr>
          <a:lstStyle/>
          <a:p>
            <a:pPr algn="dist"/>
            <a:r>
              <a:rPr lang="en-US" altLang="zh-CN">
                <a:solidFill>
                  <a:schemeClr val="bg1"/>
                </a:solidFill>
                <a:latin typeface="Arial" panose="020B0604020202020204" pitchFamily="34" charset="0"/>
                <a:ea typeface="思源黑体 CN Regular" panose="020B0500000000000000" pitchFamily="34" charset="-122"/>
                <a:sym typeface="Arial" panose="020B0604020202020204" pitchFamily="34" charset="0"/>
              </a:rPr>
              <a:t>paginate()</a:t>
            </a:r>
            <a:r>
              <a:rPr lang="zh-CN" altLang="en-US">
                <a:solidFill>
                  <a:schemeClr val="bg1"/>
                </a:solidFill>
                <a:latin typeface="Arial" panose="020B0604020202020204" pitchFamily="34" charset="0"/>
                <a:ea typeface="思源黑体 CN Regular" panose="020B0500000000000000" pitchFamily="34" charset="-122"/>
                <a:sym typeface="Arial" panose="020B0604020202020204" pitchFamily="34" charset="0"/>
              </a:rPr>
              <a:t>方法</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3" name="矩形 22"/>
          <p:cNvSpPr/>
          <p:nvPr/>
        </p:nvSpPr>
        <p:spPr>
          <a:xfrm>
            <a:off x="4347592" y="1019373"/>
            <a:ext cx="11425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4" name="矩形 23"/>
          <p:cNvSpPr/>
          <p:nvPr/>
        </p:nvSpPr>
        <p:spPr>
          <a:xfrm>
            <a:off x="4535321" y="1019373"/>
            <a:ext cx="11425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331112875"/>
              </p:ext>
            </p:extLst>
          </p:nvPr>
        </p:nvGraphicFramePr>
        <p:xfrm>
          <a:off x="5384357" y="2661897"/>
          <a:ext cx="5961047" cy="1930400"/>
        </p:xfrm>
        <a:graphic>
          <a:graphicData uri="http://schemas.openxmlformats.org/drawingml/2006/table">
            <a:tbl>
              <a:tblPr/>
              <a:tblGrid>
                <a:gridCol w="1388903">
                  <a:extLst>
                    <a:ext uri="{9D8B030D-6E8A-4147-A177-3AD203B41FA5}">
                      <a16:colId xmlns:a16="http://schemas.microsoft.com/office/drawing/2014/main" val="3778545926"/>
                    </a:ext>
                  </a:extLst>
                </a:gridCol>
                <a:gridCol w="4572144">
                  <a:extLst>
                    <a:ext uri="{9D8B030D-6E8A-4147-A177-3AD203B41FA5}">
                      <a16:colId xmlns:a16="http://schemas.microsoft.com/office/drawing/2014/main" val="2034797012"/>
                    </a:ext>
                  </a:extLst>
                </a:gridCol>
              </a:tblGrid>
              <a:tr h="482600">
                <a:tc>
                  <a:txBody>
                    <a:bodyPr/>
                    <a:lstStyle/>
                    <a:p>
                      <a:pPr marL="0" algn="ctr" defTabSz="1219200" rtl="0" eaLnBrk="1" fontAlgn="ctr" latinLnBrk="0" hangingPunct="1"/>
                      <a:r>
                        <a:rPr lang="zh-CN" altLang="en-US" sz="1800" b="1" kern="1200">
                          <a:solidFill>
                            <a:srgbClr val="595959"/>
                          </a:solidFill>
                          <a:effectLst/>
                          <a:latin typeface="微软雅黑" panose="020B0503020204020204" pitchFamily="34" charset="-122"/>
                          <a:ea typeface="微软雅黑" panose="020B0503020204020204" pitchFamily="34" charset="-122"/>
                          <a:cs typeface="+mn-cs"/>
                        </a:rPr>
                        <a:t>方法</a:t>
                      </a: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ctr" defTabSz="1219200" rtl="0" eaLnBrk="1" fontAlgn="ctr" latinLnBrk="0" hangingPunct="1"/>
                      <a:r>
                        <a:rPr lang="zh-CN" altLang="en-US" sz="1800" b="1" kern="120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710093537"/>
                  </a:ext>
                </a:extLst>
              </a:tr>
              <a:tr h="482600">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iter_pages()</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返回一个在分页导航中显示的页数列表</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909484653"/>
                  </a:ext>
                </a:extLst>
              </a:tr>
              <a:tr h="482600">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next()</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返回下一页的分页对象</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061090594"/>
                  </a:ext>
                </a:extLst>
              </a:tr>
              <a:tr h="482600">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prev()</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返回上一页的分页对象</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2184536881"/>
                  </a:ext>
                </a:extLst>
              </a:tr>
            </a:tbl>
          </a:graphicData>
        </a:graphic>
      </p:graphicFrame>
      <p:sp>
        <p:nvSpPr>
          <p:cNvPr id="10" name="矩形 9"/>
          <p:cNvSpPr/>
          <p:nvPr/>
        </p:nvSpPr>
        <p:spPr>
          <a:xfrm>
            <a:off x="829425" y="2539120"/>
            <a:ext cx="4329677" cy="2169825"/>
          </a:xfrm>
          <a:prstGeom prst="rect">
            <a:avLst/>
          </a:prstGeom>
        </p:spPr>
        <p:txBody>
          <a:bodyPr wrap="square">
            <a:spAutoFit/>
          </a:bodyPr>
          <a:lstStyle/>
          <a:p>
            <a:pPr lvl="0">
              <a:lnSpc>
                <a:spcPct val="150000"/>
              </a:lnSpc>
            </a:pPr>
            <a:r>
              <a:rPr lang="en-US" altLang="zh-CN" sz="1800">
                <a:solidFill>
                  <a:srgbClr val="0075CC"/>
                </a:solidFill>
                <a:latin typeface="微软雅黑" panose="020B0503020204020204" pitchFamily="34" charset="-122"/>
                <a:ea typeface="微软雅黑" panose="020B0503020204020204" pitchFamily="34" charset="-122"/>
                <a:cs typeface="+mn-ea"/>
              </a:rPr>
              <a:t>paginate()</a:t>
            </a:r>
            <a:r>
              <a:rPr lang="zh-CN" altLang="en-US" sz="1800">
                <a:solidFill>
                  <a:srgbClr val="0075CC"/>
                </a:solidFill>
                <a:latin typeface="微软雅黑" panose="020B0503020204020204" pitchFamily="34" charset="-122"/>
                <a:ea typeface="微软雅黑" panose="020B0503020204020204" pitchFamily="34" charset="-122"/>
                <a:cs typeface="+mn-ea"/>
              </a:rPr>
              <a:t>方法</a:t>
            </a:r>
            <a:r>
              <a:rPr lang="zh-CN" altLang="en-US" sz="1800">
                <a:solidFill>
                  <a:srgbClr val="595959"/>
                </a:solidFill>
                <a:latin typeface="微软雅黑" panose="020B0503020204020204" pitchFamily="34" charset="-122"/>
                <a:ea typeface="微软雅黑" panose="020B0503020204020204" pitchFamily="34" charset="-122"/>
                <a:cs typeface="+mn-ea"/>
              </a:rPr>
              <a:t>会返回一个表示分页器的</a:t>
            </a:r>
            <a:r>
              <a:rPr lang="en-US" altLang="zh-CN" sz="1800">
                <a:solidFill>
                  <a:srgbClr val="595959"/>
                </a:solidFill>
                <a:latin typeface="微软雅黑" panose="020B0503020204020204" pitchFamily="34" charset="-122"/>
                <a:ea typeface="微软雅黑" panose="020B0503020204020204" pitchFamily="34" charset="-122"/>
                <a:cs typeface="+mn-ea"/>
              </a:rPr>
              <a:t>Pagination</a:t>
            </a:r>
            <a:r>
              <a:rPr lang="zh-CN" altLang="en-US" sz="1800">
                <a:solidFill>
                  <a:srgbClr val="595959"/>
                </a:solidFill>
                <a:latin typeface="微软雅黑" panose="020B0503020204020204" pitchFamily="34" charset="-122"/>
                <a:ea typeface="微软雅黑" panose="020B0503020204020204" pitchFamily="34" charset="-122"/>
                <a:cs typeface="+mn-ea"/>
              </a:rPr>
              <a:t>类的对象，该对象中封装了当前页的所有信息和方法。为了获取当前页的信息，</a:t>
            </a:r>
            <a:r>
              <a:rPr lang="en-US" altLang="zh-CN" sz="1800">
                <a:solidFill>
                  <a:srgbClr val="595959"/>
                </a:solidFill>
                <a:latin typeface="微软雅黑" panose="020B0503020204020204" pitchFamily="34" charset="-122"/>
                <a:ea typeface="微软雅黑" panose="020B0503020204020204" pitchFamily="34" charset="-122"/>
                <a:cs typeface="+mn-ea"/>
              </a:rPr>
              <a:t>Pagination</a:t>
            </a:r>
            <a:r>
              <a:rPr lang="zh-CN" altLang="en-US" sz="1800">
                <a:solidFill>
                  <a:srgbClr val="595959"/>
                </a:solidFill>
                <a:latin typeface="微软雅黑" panose="020B0503020204020204" pitchFamily="34" charset="-122"/>
                <a:ea typeface="微软雅黑" panose="020B0503020204020204" pitchFamily="34" charset="-122"/>
                <a:cs typeface="+mn-ea"/>
              </a:rPr>
              <a:t>类提供了一些</a:t>
            </a:r>
            <a:r>
              <a:rPr lang="zh-CN" altLang="en-US" sz="1800">
                <a:solidFill>
                  <a:srgbClr val="0075CC"/>
                </a:solidFill>
                <a:latin typeface="微软雅黑" panose="020B0503020204020204" pitchFamily="34" charset="-122"/>
                <a:ea typeface="微软雅黑" panose="020B0503020204020204" pitchFamily="34" charset="-122"/>
                <a:cs typeface="+mn-ea"/>
              </a:rPr>
              <a:t>属性和方法</a:t>
            </a:r>
            <a:r>
              <a:rPr lang="zh-CN" altLang="en-US" sz="180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4020446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5.4.3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更新数据</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852901" y="1580036"/>
            <a:ext cx="3715858" cy="4006159"/>
          </a:xfrm>
          <a:prstGeom prst="rect">
            <a:avLst/>
          </a:prstGeom>
        </p:spPr>
      </p:pic>
      <p:sp>
        <p:nvSpPr>
          <p:cNvPr id="3" name="矩形 2"/>
          <p:cNvSpPr/>
          <p:nvPr/>
        </p:nvSpPr>
        <p:spPr>
          <a:xfrm>
            <a:off x="4943078" y="2938162"/>
            <a:ext cx="6092825" cy="1338828"/>
          </a:xfrm>
          <a:prstGeom prst="rect">
            <a:avLst/>
          </a:prstGeom>
        </p:spPr>
        <p:txBody>
          <a:bodyPr>
            <a:spAutoFit/>
          </a:bodyPr>
          <a:lstStyle/>
          <a:p>
            <a:pPr>
              <a:lnSpc>
                <a:spcPct val="150000"/>
              </a:lnSpc>
            </a:pPr>
            <a:r>
              <a:rPr lang="zh-CN" altLang="en-US" sz="1800">
                <a:solidFill>
                  <a:srgbClr val="0075CC"/>
                </a:solidFill>
                <a:latin typeface="微软雅黑" panose="020B0503020204020204" pitchFamily="34" charset="-122"/>
                <a:ea typeface="微软雅黑" panose="020B0503020204020204" pitchFamily="34" charset="-122"/>
              </a:rPr>
              <a:t>更新数据</a:t>
            </a:r>
            <a:r>
              <a:rPr lang="zh-CN" altLang="en-US" sz="1800">
                <a:solidFill>
                  <a:srgbClr val="595959"/>
                </a:solidFill>
                <a:latin typeface="微软雅黑" panose="020B0503020204020204" pitchFamily="34" charset="-122"/>
                <a:ea typeface="微软雅黑" panose="020B0503020204020204" pitchFamily="34" charset="-122"/>
              </a:rPr>
              <a:t>的方式比较简单，它只需要为模型类的字段重新赋值便可以将字段原先的值进行修改，修改完成后需要调用</a:t>
            </a:r>
            <a:r>
              <a:rPr lang="zh-CN" altLang="en-US" sz="1800">
                <a:solidFill>
                  <a:srgbClr val="0075CC"/>
                </a:solidFill>
                <a:latin typeface="微软雅黑" panose="020B0503020204020204" pitchFamily="34" charset="-122"/>
                <a:ea typeface="微软雅黑" panose="020B0503020204020204" pitchFamily="34" charset="-122"/>
              </a:rPr>
              <a:t>commit()方法</a:t>
            </a:r>
            <a:r>
              <a:rPr lang="zh-CN" altLang="en-US" sz="1800">
                <a:solidFill>
                  <a:srgbClr val="595959"/>
                </a:solidFill>
                <a:latin typeface="微软雅黑" panose="020B0503020204020204" pitchFamily="34" charset="-122"/>
                <a:ea typeface="微软雅黑" panose="020B0503020204020204" pitchFamily="34" charset="-122"/>
              </a:rPr>
              <a:t>提交至数据库。</a:t>
            </a:r>
          </a:p>
        </p:txBody>
      </p:sp>
    </p:spTree>
    <p:extLst>
      <p:ext uri="{BB962C8B-B14F-4D97-AF65-F5344CB8AC3E}">
        <p14:creationId xmlns:p14="http://schemas.microsoft.com/office/powerpoint/2010/main" val="71532636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5.4.3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更新数据</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1025135" y="1053530"/>
            <a:ext cx="10470671" cy="923330"/>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例如，将数据库</a:t>
            </a:r>
            <a:r>
              <a:rPr lang="en-US" altLang="zh-CN" sz="1800">
                <a:solidFill>
                  <a:srgbClr val="595959"/>
                </a:solidFill>
                <a:latin typeface="微软雅黑" panose="020B0503020204020204" pitchFamily="34" charset="-122"/>
                <a:ea typeface="微软雅黑" panose="020B0503020204020204" pitchFamily="34" charset="-122"/>
              </a:rPr>
              <a:t>flask_data</a:t>
            </a:r>
            <a:r>
              <a:rPr lang="zh-CN" altLang="en-US" sz="1800">
                <a:solidFill>
                  <a:srgbClr val="595959"/>
                </a:solidFill>
                <a:latin typeface="微软雅黑" panose="020B0503020204020204" pitchFamily="34" charset="-122"/>
                <a:ea typeface="微软雅黑" panose="020B0503020204020204" pitchFamily="34" charset="-122"/>
              </a:rPr>
              <a:t>中的主键值为</a:t>
            </a:r>
            <a:r>
              <a:rPr lang="en-US" altLang="zh-CN" sz="1800">
                <a:solidFill>
                  <a:srgbClr val="595959"/>
                </a:solidFill>
                <a:latin typeface="微软雅黑" panose="020B0503020204020204" pitchFamily="34" charset="-122"/>
                <a:ea typeface="微软雅黑" panose="020B0503020204020204" pitchFamily="34" charset="-122"/>
              </a:rPr>
              <a:t>2</a:t>
            </a:r>
            <a:r>
              <a:rPr lang="zh-CN" altLang="en-US" sz="1800">
                <a:solidFill>
                  <a:srgbClr val="595959"/>
                </a:solidFill>
                <a:latin typeface="微软雅黑" panose="020B0503020204020204" pitchFamily="34" charset="-122"/>
                <a:ea typeface="微软雅黑" panose="020B0503020204020204" pitchFamily="34" charset="-122"/>
              </a:rPr>
              <a:t>的记录中字段</a:t>
            </a:r>
            <a:r>
              <a:rPr lang="en-US" altLang="zh-CN" sz="1800">
                <a:solidFill>
                  <a:srgbClr val="595959"/>
                </a:solidFill>
                <a:latin typeface="微软雅黑" panose="020B0503020204020204" pitchFamily="34" charset="-122"/>
                <a:ea typeface="微软雅黑" panose="020B0503020204020204" pitchFamily="34" charset="-122"/>
              </a:rPr>
              <a:t>username</a:t>
            </a:r>
            <a:r>
              <a:rPr lang="zh-CN" altLang="en-US" sz="1800">
                <a:solidFill>
                  <a:srgbClr val="595959"/>
                </a:solidFill>
                <a:latin typeface="微软雅黑" panose="020B0503020204020204" pitchFamily="34" charset="-122"/>
                <a:ea typeface="微软雅黑" panose="020B0503020204020204" pitchFamily="34" charset="-122"/>
              </a:rPr>
              <a:t>的值由小张修改为小兰，具体代码如下所示。</a:t>
            </a:r>
          </a:p>
        </p:txBody>
      </p:sp>
      <p:sp>
        <p:nvSpPr>
          <p:cNvPr id="7" name="矩形 6"/>
          <p:cNvSpPr/>
          <p:nvPr/>
        </p:nvSpPr>
        <p:spPr bwMode="auto">
          <a:xfrm>
            <a:off x="1990750" y="2044993"/>
            <a:ext cx="7992888" cy="426512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@app.route("/")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def hello_flask():</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 </a:t>
            </a:r>
            <a:r>
              <a:rPr lang="zh-CN" altLang="en-US" sz="1600">
                <a:solidFill>
                  <a:srgbClr val="595959"/>
                </a:solidFill>
                <a:latin typeface="微软雅黑" panose="020B0503020204020204" pitchFamily="34" charset="-122"/>
                <a:ea typeface="微软雅黑" panose="020B0503020204020204" pitchFamily="34" charset="-122"/>
                <a:sym typeface="+mn-ea"/>
              </a:rPr>
              <a:t>返回主键值</a:t>
            </a:r>
            <a:r>
              <a:rPr lang="en-US" altLang="zh-CN" sz="1600">
                <a:solidFill>
                  <a:srgbClr val="595959"/>
                </a:solidFill>
                <a:latin typeface="微软雅黑" panose="020B0503020204020204" pitchFamily="34" charset="-122"/>
                <a:ea typeface="微软雅黑" panose="020B0503020204020204" pitchFamily="34" charset="-122"/>
                <a:sym typeface="+mn-ea"/>
              </a:rPr>
              <a:t>2</a:t>
            </a:r>
            <a:r>
              <a:rPr lang="zh-CN" altLang="en-US" sz="1600">
                <a:solidFill>
                  <a:srgbClr val="595959"/>
                </a:solidFill>
                <a:latin typeface="微软雅黑" panose="020B0503020204020204" pitchFamily="34" charset="-122"/>
                <a:ea typeface="微软雅黑" panose="020B0503020204020204" pitchFamily="34" charset="-122"/>
                <a:sym typeface="+mn-ea"/>
              </a:rPr>
              <a:t>对应的记录</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result = User.query.get(2)</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print(result.username)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 </a:t>
            </a:r>
            <a:r>
              <a:rPr lang="zh-CN" altLang="en-US" sz="1600">
                <a:solidFill>
                  <a:srgbClr val="595959"/>
                </a:solidFill>
                <a:latin typeface="微软雅黑" panose="020B0503020204020204" pitchFamily="34" charset="-122"/>
                <a:ea typeface="微软雅黑" panose="020B0503020204020204" pitchFamily="34" charset="-122"/>
                <a:sym typeface="+mn-ea"/>
              </a:rPr>
              <a:t>将</a:t>
            </a:r>
            <a:r>
              <a:rPr lang="en-US" altLang="zh-CN" sz="1600">
                <a:solidFill>
                  <a:srgbClr val="595959"/>
                </a:solidFill>
                <a:latin typeface="微软雅黑" panose="020B0503020204020204" pitchFamily="34" charset="-122"/>
                <a:ea typeface="微软雅黑" panose="020B0503020204020204" pitchFamily="34" charset="-122"/>
                <a:sym typeface="+mn-ea"/>
              </a:rPr>
              <a:t>username</a:t>
            </a:r>
            <a:r>
              <a:rPr lang="zh-CN" altLang="en-US" sz="1600">
                <a:solidFill>
                  <a:srgbClr val="595959"/>
                </a:solidFill>
                <a:latin typeface="微软雅黑" panose="020B0503020204020204" pitchFamily="34" charset="-122"/>
                <a:ea typeface="微软雅黑" panose="020B0503020204020204" pitchFamily="34" charset="-122"/>
                <a:sym typeface="+mn-ea"/>
              </a:rPr>
              <a:t>的值修改为</a:t>
            </a:r>
            <a:r>
              <a:rPr lang="en-US" altLang="zh-CN" sz="1600">
                <a:solidFill>
                  <a:srgbClr val="595959"/>
                </a:solidFill>
                <a:latin typeface="微软雅黑" panose="020B0503020204020204" pitchFamily="34" charset="-122"/>
                <a:ea typeface="微软雅黑" panose="020B0503020204020204" pitchFamily="34" charset="-122"/>
                <a:sym typeface="+mn-ea"/>
              </a:rPr>
              <a:t>"</a:t>
            </a:r>
            <a:r>
              <a:rPr lang="zh-CN" altLang="en-US" sz="1600">
                <a:solidFill>
                  <a:srgbClr val="595959"/>
                </a:solidFill>
                <a:latin typeface="微软雅黑" panose="020B0503020204020204" pitchFamily="34" charset="-122"/>
                <a:ea typeface="微软雅黑" panose="020B0503020204020204" pitchFamily="34" charset="-122"/>
                <a:sym typeface="+mn-ea"/>
              </a:rPr>
              <a:t>小兰</a:t>
            </a:r>
            <a:r>
              <a:rPr lang="en-US" altLang="zh-CN" sz="1600">
                <a:solidFill>
                  <a:srgbClr val="595959"/>
                </a:solidFill>
                <a:latin typeface="微软雅黑" panose="020B0503020204020204" pitchFamily="34" charset="-122"/>
                <a:ea typeface="微软雅黑" panose="020B0503020204020204" pitchFamily="34" charset="-122"/>
                <a:sym typeface="+mn-ea"/>
              </a:rPr>
              <a: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0075CC"/>
                </a:solidFill>
                <a:latin typeface="微软雅黑" panose="020B0503020204020204" pitchFamily="34" charset="-122"/>
                <a:ea typeface="微软雅黑" panose="020B0503020204020204" pitchFamily="34" charset="-122"/>
                <a:sym typeface="+mn-ea"/>
              </a:rPr>
              <a:t>result.username = "</a:t>
            </a:r>
            <a:r>
              <a:rPr lang="zh-CN" altLang="en-US" sz="1600">
                <a:solidFill>
                  <a:srgbClr val="0075CC"/>
                </a:solidFill>
                <a:latin typeface="微软雅黑" panose="020B0503020204020204" pitchFamily="34" charset="-122"/>
                <a:ea typeface="微软雅黑" panose="020B0503020204020204" pitchFamily="34" charset="-122"/>
                <a:sym typeface="+mn-ea"/>
              </a:rPr>
              <a:t>小兰</a:t>
            </a:r>
            <a:r>
              <a:rPr lang="en-US" altLang="zh-CN" sz="1600">
                <a:solidFill>
                  <a:srgbClr val="0075CC"/>
                </a:solidFill>
                <a:latin typeface="微软雅黑" panose="020B0503020204020204" pitchFamily="34" charset="-122"/>
                <a:ea typeface="微软雅黑" panose="020B0503020204020204" pitchFamily="34" charset="-122"/>
                <a:sym typeface="+mn-ea"/>
              </a:rPr>
              <a: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0075CC"/>
                </a:solidFill>
                <a:latin typeface="微软雅黑" panose="020B0503020204020204" pitchFamily="34" charset="-122"/>
                <a:ea typeface="微软雅黑" panose="020B0503020204020204" pitchFamily="34" charset="-122"/>
                <a:sym typeface="+mn-ea"/>
              </a:rPr>
              <a:t>db.session.commit()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return "OK"</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if __name__ == "__main__":</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app.run()</a:t>
            </a:r>
          </a:p>
        </p:txBody>
      </p:sp>
    </p:spTree>
    <p:extLst>
      <p:ext uri="{BB962C8B-B14F-4D97-AF65-F5344CB8AC3E}">
        <p14:creationId xmlns:p14="http://schemas.microsoft.com/office/powerpoint/2010/main" val="152813805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5.4.3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更新数据</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1025135" y="1053530"/>
            <a:ext cx="10470671" cy="458908"/>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运行程序，访问</a:t>
            </a:r>
            <a:r>
              <a:rPr lang="en-US" altLang="zh-CN" sz="1800">
                <a:solidFill>
                  <a:srgbClr val="595959"/>
                </a:solidFill>
                <a:latin typeface="微软雅黑" panose="020B0503020204020204" pitchFamily="34" charset="-122"/>
                <a:ea typeface="微软雅黑" panose="020B0503020204020204" pitchFamily="34" charset="-122"/>
              </a:rPr>
              <a:t>http://127.0.0.1:5000/</a:t>
            </a:r>
            <a:r>
              <a:rPr lang="zh-CN" altLang="en-US" sz="1800">
                <a:solidFill>
                  <a:srgbClr val="595959"/>
                </a:solidFill>
                <a:latin typeface="微软雅黑" panose="020B0503020204020204" pitchFamily="34" charset="-122"/>
                <a:ea typeface="微软雅黑" panose="020B0503020204020204" pitchFamily="34" charset="-122"/>
              </a:rPr>
              <a:t>后页面展示了</a:t>
            </a:r>
            <a:r>
              <a:rPr lang="en-US" altLang="zh-CN" sz="1800">
                <a:solidFill>
                  <a:srgbClr val="595959"/>
                </a:solidFill>
                <a:latin typeface="微软雅黑" panose="020B0503020204020204" pitchFamily="34" charset="-122"/>
                <a:ea typeface="微软雅黑" panose="020B0503020204020204" pitchFamily="34" charset="-122"/>
              </a:rPr>
              <a:t>OK</a:t>
            </a:r>
            <a:r>
              <a:rPr lang="zh-CN" altLang="en-US" sz="1800">
                <a:solidFill>
                  <a:srgbClr val="595959"/>
                </a:solidFill>
                <a:latin typeface="微软雅黑" panose="020B0503020204020204" pitchFamily="34" charset="-122"/>
                <a:ea typeface="微软雅黑" panose="020B0503020204020204" pitchFamily="34" charset="-122"/>
              </a:rPr>
              <a:t>，这时控制台输出的查询结果如下所示。</a:t>
            </a:r>
          </a:p>
        </p:txBody>
      </p:sp>
      <p:sp>
        <p:nvSpPr>
          <p:cNvPr id="7" name="矩形 6"/>
          <p:cNvSpPr/>
          <p:nvPr/>
        </p:nvSpPr>
        <p:spPr bwMode="auto">
          <a:xfrm>
            <a:off x="5000330" y="1734962"/>
            <a:ext cx="2520280" cy="3884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小张</a:t>
            </a:r>
            <a:endParaRPr lang="en-US" altLang="zh-CN" sz="1600">
              <a:solidFill>
                <a:srgbClr val="595959"/>
              </a:solidFill>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1025136" y="2366438"/>
            <a:ext cx="10470670" cy="507831"/>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刷新Navicat工具中</a:t>
            </a:r>
            <a:r>
              <a:rPr lang="zh-CN" altLang="en-US" sz="1800">
                <a:solidFill>
                  <a:srgbClr val="0075CC"/>
                </a:solidFill>
                <a:latin typeface="微软雅黑" panose="020B0503020204020204" pitchFamily="34" charset="-122"/>
                <a:ea typeface="微软雅黑" panose="020B0503020204020204" pitchFamily="34" charset="-122"/>
              </a:rPr>
              <a:t>flask_data数据库</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a:solidFill>
                  <a:srgbClr val="0075CC"/>
                </a:solidFill>
                <a:latin typeface="微软雅黑" panose="020B0503020204020204" pitchFamily="34" charset="-122"/>
                <a:ea typeface="微软雅黑" panose="020B0503020204020204" pitchFamily="34" charset="-122"/>
              </a:rPr>
              <a:t>user表</a:t>
            </a:r>
            <a:r>
              <a:rPr lang="zh-CN" altLang="en-US" sz="1800">
                <a:solidFill>
                  <a:srgbClr val="595959"/>
                </a:solidFill>
                <a:latin typeface="微软雅黑" panose="020B0503020204020204" pitchFamily="34" charset="-122"/>
                <a:ea typeface="微软雅黑" panose="020B0503020204020204" pitchFamily="34" charset="-122"/>
              </a:rPr>
              <a:t>，如下图所示。 </a:t>
            </a:r>
          </a:p>
        </p:txBody>
      </p:sp>
      <p:pic>
        <p:nvPicPr>
          <p:cNvPr id="409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764" y="3117319"/>
            <a:ext cx="4712522" cy="2869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7319342" y="3882658"/>
            <a:ext cx="3335238" cy="1338828"/>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由图中的数据可知，数据表中id值为2的记录中字段username的值已经修改成小兰。</a:t>
            </a:r>
          </a:p>
        </p:txBody>
      </p:sp>
    </p:spTree>
    <p:extLst>
      <p:ext uri="{BB962C8B-B14F-4D97-AF65-F5344CB8AC3E}">
        <p14:creationId xmlns:p14="http://schemas.microsoft.com/office/powerpoint/2010/main" val="268889607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123382" y="3121450"/>
            <a:ext cx="5311245" cy="1338828"/>
          </a:xfrm>
          <a:prstGeom prst="rect">
            <a:avLst/>
          </a:prstGeom>
          <a:noFill/>
          <a:ln w="9525">
            <a:noFill/>
          </a:ln>
        </p:spPr>
        <p:txBody>
          <a:bodyPr wrap="square">
            <a:spAutoFit/>
          </a:bodyPr>
          <a:lstStyle/>
          <a:p>
            <a:pPr indent="0" fontAlgn="auto">
              <a:lnSpc>
                <a:spcPct val="150000"/>
              </a:lnSpc>
            </a:pPr>
            <a:r>
              <a:rPr lang="zh-CN" altLang="en-US" sz="1800">
                <a:solidFill>
                  <a:srgbClr val="0075CC"/>
                </a:solidFill>
                <a:latin typeface="微软雅黑" panose="020B0503020204020204" pitchFamily="34" charset="-122"/>
                <a:ea typeface="微软雅黑" panose="020B0503020204020204" pitchFamily="34" charset="-122"/>
              </a:rPr>
              <a:t>删除数据</a:t>
            </a:r>
            <a:r>
              <a:rPr lang="zh-CN" altLang="en-US" sz="1800">
                <a:solidFill>
                  <a:srgbClr val="595959"/>
                </a:solidFill>
                <a:latin typeface="微软雅黑" panose="020B0503020204020204" pitchFamily="34" charset="-122"/>
                <a:ea typeface="微软雅黑" panose="020B0503020204020204" pitchFamily="34" charset="-122"/>
              </a:rPr>
              <a:t>可以使用</a:t>
            </a:r>
            <a:r>
              <a:rPr lang="zh-CN" altLang="en-US" sz="1800">
                <a:solidFill>
                  <a:srgbClr val="0075CC"/>
                </a:solidFill>
                <a:latin typeface="微软雅黑" panose="020B0503020204020204" pitchFamily="34" charset="-122"/>
                <a:ea typeface="微软雅黑" panose="020B0503020204020204" pitchFamily="34" charset="-122"/>
              </a:rPr>
              <a:t>数据库会话</a:t>
            </a:r>
            <a:r>
              <a:rPr lang="zh-CN" altLang="en-US" sz="1800">
                <a:solidFill>
                  <a:srgbClr val="595959"/>
                </a:solidFill>
                <a:latin typeface="微软雅黑" panose="020B0503020204020204" pitchFamily="34" charset="-122"/>
                <a:ea typeface="微软雅黑" panose="020B0503020204020204" pitchFamily="34" charset="-122"/>
              </a:rPr>
              <a:t>提供的</a:t>
            </a:r>
            <a:r>
              <a:rPr lang="en-US" altLang="zh-CN" sz="1800">
                <a:solidFill>
                  <a:srgbClr val="0075CC"/>
                </a:solidFill>
                <a:latin typeface="微软雅黑" panose="020B0503020204020204" pitchFamily="34" charset="-122"/>
                <a:ea typeface="微软雅黑" panose="020B0503020204020204" pitchFamily="34" charset="-122"/>
              </a:rPr>
              <a:t>delete()</a:t>
            </a:r>
            <a:r>
              <a:rPr lang="zh-CN" altLang="en-US" sz="1800">
                <a:solidFill>
                  <a:srgbClr val="0075CC"/>
                </a:solidFill>
                <a:latin typeface="微软雅黑" panose="020B0503020204020204" pitchFamily="34" charset="-122"/>
                <a:ea typeface="微软雅黑" panose="020B0503020204020204" pitchFamily="34" charset="-122"/>
              </a:rPr>
              <a:t>方法</a:t>
            </a:r>
            <a:r>
              <a:rPr lang="zh-CN" altLang="en-US" sz="1800">
                <a:solidFill>
                  <a:srgbClr val="595959"/>
                </a:solidFill>
                <a:latin typeface="微软雅黑" panose="020B0503020204020204" pitchFamily="34" charset="-122"/>
                <a:ea typeface="微软雅黑" panose="020B0503020204020204" pitchFamily="34" charset="-122"/>
              </a:rPr>
              <a:t>，删除完成后同样需要调用</a:t>
            </a:r>
            <a:r>
              <a:rPr lang="en-US" altLang="zh-CN" sz="1800">
                <a:solidFill>
                  <a:srgbClr val="0075CC"/>
                </a:solidFill>
                <a:latin typeface="微软雅黑" panose="020B0503020204020204" pitchFamily="34" charset="-122"/>
                <a:ea typeface="微软雅黑" panose="020B0503020204020204" pitchFamily="34" charset="-122"/>
              </a:rPr>
              <a:t>commit()</a:t>
            </a:r>
            <a:r>
              <a:rPr lang="zh-CN" altLang="en-US" sz="1800">
                <a:solidFill>
                  <a:srgbClr val="0075CC"/>
                </a:solidFill>
                <a:latin typeface="微软雅黑" panose="020B0503020204020204" pitchFamily="34" charset="-122"/>
                <a:ea typeface="微软雅黑" panose="020B0503020204020204" pitchFamily="34" charset="-122"/>
              </a:rPr>
              <a:t>方法提交</a:t>
            </a:r>
            <a:r>
              <a:rPr lang="zh-CN" altLang="en-US" sz="1800">
                <a:solidFill>
                  <a:srgbClr val="595959"/>
                </a:solidFill>
                <a:latin typeface="微软雅黑" panose="020B0503020204020204" pitchFamily="34" charset="-122"/>
                <a:ea typeface="微软雅黑" panose="020B0503020204020204" pitchFamily="34" charset="-122"/>
              </a:rPr>
              <a:t>至</a:t>
            </a:r>
            <a:r>
              <a:rPr lang="zh-CN" altLang="en-US" sz="1800">
                <a:solidFill>
                  <a:srgbClr val="0075CC"/>
                </a:solidFill>
                <a:latin typeface="微软雅黑" panose="020B0503020204020204" pitchFamily="34" charset="-122"/>
                <a:ea typeface="微软雅黑" panose="020B0503020204020204" pitchFamily="34" charset="-122"/>
              </a:rPr>
              <a:t>数据库</a:t>
            </a:r>
            <a:r>
              <a:rPr lang="zh-CN" altLang="en-US" sz="1800">
                <a:solidFill>
                  <a:srgbClr val="595959"/>
                </a:solidFill>
                <a:latin typeface="微软雅黑" panose="020B0503020204020204" pitchFamily="34" charset="-122"/>
                <a:ea typeface="微软雅黑" panose="020B0503020204020204" pitchFamily="34" charset="-122"/>
              </a:rPr>
              <a:t>。</a:t>
            </a:r>
            <a:endParaRPr lang="zh-CN" sz="1800" dirty="0">
              <a:solidFill>
                <a:srgbClr val="595959"/>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3"/>
          <a:stretch>
            <a:fillRect/>
          </a:stretch>
        </p:blipFill>
        <p:spPr>
          <a:xfrm>
            <a:off x="852901" y="1580036"/>
            <a:ext cx="3715858" cy="4006159"/>
          </a:xfrm>
          <a:prstGeom prst="rect">
            <a:avLst/>
          </a:prstGeom>
        </p:spPr>
      </p:pic>
      <p:sp>
        <p:nvSpPr>
          <p:cNvPr id="23"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5.4.4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删除数据</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97362413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25135" y="1269554"/>
            <a:ext cx="10470671" cy="458908"/>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例如，将数据库</a:t>
            </a:r>
            <a:r>
              <a:rPr lang="en-US" altLang="zh-CN" sz="1800">
                <a:solidFill>
                  <a:srgbClr val="595959"/>
                </a:solidFill>
                <a:latin typeface="微软雅黑" panose="020B0503020204020204" pitchFamily="34" charset="-122"/>
                <a:ea typeface="微软雅黑" panose="020B0503020204020204" pitchFamily="34" charset="-122"/>
              </a:rPr>
              <a:t>flask_data</a:t>
            </a:r>
            <a:r>
              <a:rPr lang="zh-CN" altLang="en-US" sz="1800">
                <a:solidFill>
                  <a:srgbClr val="595959"/>
                </a:solidFill>
                <a:latin typeface="微软雅黑" panose="020B0503020204020204" pitchFamily="34" charset="-122"/>
                <a:ea typeface="微软雅黑" panose="020B0503020204020204" pitchFamily="34" charset="-122"/>
              </a:rPr>
              <a:t>中的</a:t>
            </a:r>
            <a:r>
              <a:rPr lang="en-US" altLang="zh-CN" sz="1800">
                <a:solidFill>
                  <a:srgbClr val="0075CC"/>
                </a:solidFill>
                <a:latin typeface="微软雅黑" panose="020B0503020204020204" pitchFamily="34" charset="-122"/>
                <a:ea typeface="微软雅黑" panose="020B0503020204020204" pitchFamily="34" charset="-122"/>
              </a:rPr>
              <a:t>id</a:t>
            </a:r>
            <a:r>
              <a:rPr lang="zh-CN" altLang="en-US" sz="1800">
                <a:solidFill>
                  <a:srgbClr val="0075CC"/>
                </a:solidFill>
                <a:latin typeface="微软雅黑" panose="020B0503020204020204" pitchFamily="34" charset="-122"/>
                <a:ea typeface="微软雅黑" panose="020B0503020204020204" pitchFamily="34" charset="-122"/>
              </a:rPr>
              <a:t>值为</a:t>
            </a:r>
            <a:r>
              <a:rPr lang="en-US" altLang="zh-CN" sz="1800">
                <a:solidFill>
                  <a:srgbClr val="0075CC"/>
                </a:solidFill>
                <a:latin typeface="微软雅黑" panose="020B0503020204020204" pitchFamily="34" charset="-122"/>
                <a:ea typeface="微软雅黑" panose="020B0503020204020204" pitchFamily="34" charset="-122"/>
              </a:rPr>
              <a:t>3</a:t>
            </a:r>
            <a:r>
              <a:rPr lang="zh-CN" altLang="en-US" sz="1800">
                <a:solidFill>
                  <a:srgbClr val="595959"/>
                </a:solidFill>
                <a:latin typeface="微软雅黑" panose="020B0503020204020204" pitchFamily="34" charset="-122"/>
                <a:ea typeface="微软雅黑" panose="020B0503020204020204" pitchFamily="34" charset="-122"/>
              </a:rPr>
              <a:t>的记录直接删除，具体代码如下所示。</a:t>
            </a:r>
          </a:p>
        </p:txBody>
      </p:sp>
      <p:sp>
        <p:nvSpPr>
          <p:cNvPr id="7" name="矩形 6"/>
          <p:cNvSpPr/>
          <p:nvPr/>
        </p:nvSpPr>
        <p:spPr bwMode="auto">
          <a:xfrm>
            <a:off x="1990750" y="2044993"/>
            <a:ext cx="7992888" cy="3185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@app.route("/")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def hello_flask():</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a:t>
            </a:r>
            <a:r>
              <a:rPr lang="zh-CN" altLang="en-US" sz="1600">
                <a:solidFill>
                  <a:srgbClr val="595959"/>
                </a:solidFill>
                <a:latin typeface="微软雅黑" panose="020B0503020204020204" pitchFamily="34" charset="-122"/>
                <a:ea typeface="微软雅黑" panose="020B0503020204020204" pitchFamily="34" charset="-122"/>
                <a:sym typeface="+mn-ea"/>
              </a:rPr>
              <a:t>返回主键值</a:t>
            </a:r>
            <a:r>
              <a:rPr lang="en-US" altLang="zh-CN" sz="1600">
                <a:solidFill>
                  <a:srgbClr val="595959"/>
                </a:solidFill>
                <a:latin typeface="微软雅黑" panose="020B0503020204020204" pitchFamily="34" charset="-122"/>
                <a:ea typeface="微软雅黑" panose="020B0503020204020204" pitchFamily="34" charset="-122"/>
                <a:sym typeface="+mn-ea"/>
              </a:rPr>
              <a:t>3</a:t>
            </a:r>
            <a:r>
              <a:rPr lang="zh-CN" altLang="en-US" sz="1600">
                <a:solidFill>
                  <a:srgbClr val="595959"/>
                </a:solidFill>
                <a:latin typeface="微软雅黑" panose="020B0503020204020204" pitchFamily="34" charset="-122"/>
                <a:ea typeface="微软雅黑" panose="020B0503020204020204" pitchFamily="34" charset="-122"/>
                <a:sym typeface="+mn-ea"/>
              </a:rPr>
              <a:t>对应的记录</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result = User.query.get(3)</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print(result)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db.session.delete(result)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db.session.commit()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return "OK"</a:t>
            </a:r>
          </a:p>
        </p:txBody>
      </p:sp>
      <p:sp>
        <p:nvSpPr>
          <p:cNvPr id="6"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5.4.4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删除数据</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9803979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25135" y="1053530"/>
            <a:ext cx="10470671" cy="458908"/>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运行程序，访问</a:t>
            </a:r>
            <a:r>
              <a:rPr lang="en-US" altLang="zh-CN" sz="1800">
                <a:solidFill>
                  <a:srgbClr val="595959"/>
                </a:solidFill>
                <a:latin typeface="微软雅黑" panose="020B0503020204020204" pitchFamily="34" charset="-122"/>
                <a:ea typeface="微软雅黑" panose="020B0503020204020204" pitchFamily="34" charset="-122"/>
              </a:rPr>
              <a:t>http://127.0.0.1:5000/</a:t>
            </a:r>
            <a:r>
              <a:rPr lang="zh-CN" altLang="en-US" sz="1800">
                <a:solidFill>
                  <a:srgbClr val="595959"/>
                </a:solidFill>
                <a:latin typeface="微软雅黑" panose="020B0503020204020204" pitchFamily="34" charset="-122"/>
                <a:ea typeface="微软雅黑" panose="020B0503020204020204" pitchFamily="34" charset="-122"/>
              </a:rPr>
              <a:t>后页面展示了</a:t>
            </a:r>
            <a:r>
              <a:rPr lang="en-US" altLang="zh-CN" sz="1800">
                <a:solidFill>
                  <a:srgbClr val="595959"/>
                </a:solidFill>
                <a:latin typeface="微软雅黑" panose="020B0503020204020204" pitchFamily="34" charset="-122"/>
                <a:ea typeface="微软雅黑" panose="020B0503020204020204" pitchFamily="34" charset="-122"/>
              </a:rPr>
              <a:t>OK</a:t>
            </a:r>
            <a:r>
              <a:rPr lang="zh-CN" altLang="en-US" sz="1800">
                <a:solidFill>
                  <a:srgbClr val="595959"/>
                </a:solidFill>
                <a:latin typeface="微软雅黑" panose="020B0503020204020204" pitchFamily="34" charset="-122"/>
                <a:ea typeface="微软雅黑" panose="020B0503020204020204" pitchFamily="34" charset="-122"/>
              </a:rPr>
              <a:t>，这时控制台输出的查询结果如下所示。</a:t>
            </a:r>
          </a:p>
        </p:txBody>
      </p:sp>
      <p:sp>
        <p:nvSpPr>
          <p:cNvPr id="7" name="矩形 6"/>
          <p:cNvSpPr/>
          <p:nvPr/>
        </p:nvSpPr>
        <p:spPr bwMode="auto">
          <a:xfrm>
            <a:off x="4604286" y="1722064"/>
            <a:ext cx="3312368" cy="3884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&lt;User '</a:t>
            </a:r>
            <a:r>
              <a:rPr lang="zh-CN" altLang="en-US" sz="1600">
                <a:solidFill>
                  <a:srgbClr val="595959"/>
                </a:solidFill>
                <a:latin typeface="微软雅黑" panose="020B0503020204020204" pitchFamily="34" charset="-122"/>
                <a:ea typeface="微软雅黑" panose="020B0503020204020204" pitchFamily="34" charset="-122"/>
                <a:sym typeface="+mn-ea"/>
              </a:rPr>
              <a:t>小红</a:t>
            </a:r>
            <a:r>
              <a:rPr lang="en-US" altLang="zh-CN" sz="1600">
                <a:solidFill>
                  <a:srgbClr val="595959"/>
                </a:solidFill>
                <a:latin typeface="微软雅黑" panose="020B0503020204020204" pitchFamily="34" charset="-122"/>
                <a:ea typeface="微软雅黑" panose="020B0503020204020204" pitchFamily="34" charset="-122"/>
                <a:sym typeface="+mn-ea"/>
              </a:rPr>
              <a:t>', '789@qq.com'&gt;</a:t>
            </a:r>
          </a:p>
        </p:txBody>
      </p:sp>
      <p:sp>
        <p:nvSpPr>
          <p:cNvPr id="2" name="矩形 1"/>
          <p:cNvSpPr/>
          <p:nvPr/>
        </p:nvSpPr>
        <p:spPr>
          <a:xfrm>
            <a:off x="1025136" y="2366438"/>
            <a:ext cx="10470670" cy="507831"/>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刷新Navicat工具中flask_data数据库的user表，如下图所示。 </a:t>
            </a:r>
          </a:p>
        </p:txBody>
      </p:sp>
      <p:sp>
        <p:nvSpPr>
          <p:cNvPr id="4" name="矩形 3"/>
          <p:cNvSpPr/>
          <p:nvPr/>
        </p:nvSpPr>
        <p:spPr>
          <a:xfrm>
            <a:off x="7319342" y="3882658"/>
            <a:ext cx="3335238" cy="923330"/>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由图中的数据可知，数据表中已经没有了</a:t>
            </a:r>
            <a:r>
              <a:rPr lang="en-US" altLang="zh-CN" sz="1800">
                <a:solidFill>
                  <a:srgbClr val="595959"/>
                </a:solidFill>
                <a:latin typeface="微软雅黑" panose="020B0503020204020204" pitchFamily="34" charset="-122"/>
                <a:ea typeface="微软雅黑" panose="020B0503020204020204" pitchFamily="34" charset="-122"/>
              </a:rPr>
              <a:t>id</a:t>
            </a:r>
            <a:r>
              <a:rPr lang="zh-CN" altLang="en-US" sz="1800">
                <a:solidFill>
                  <a:srgbClr val="595959"/>
                </a:solidFill>
                <a:latin typeface="微软雅黑" panose="020B0503020204020204" pitchFamily="34" charset="-122"/>
                <a:ea typeface="微软雅黑" panose="020B0503020204020204" pitchFamily="34" charset="-122"/>
              </a:rPr>
              <a:t>值为</a:t>
            </a:r>
            <a:r>
              <a:rPr lang="en-US" altLang="zh-CN" sz="1800">
                <a:solidFill>
                  <a:srgbClr val="595959"/>
                </a:solidFill>
                <a:latin typeface="微软雅黑" panose="020B0503020204020204" pitchFamily="34" charset="-122"/>
                <a:ea typeface="微软雅黑" panose="020B0503020204020204" pitchFamily="34" charset="-122"/>
              </a:rPr>
              <a:t>3</a:t>
            </a:r>
            <a:r>
              <a:rPr lang="zh-CN" altLang="en-US" sz="1800">
                <a:solidFill>
                  <a:srgbClr val="595959"/>
                </a:solidFill>
                <a:latin typeface="微软雅黑" panose="020B0503020204020204" pitchFamily="34" charset="-122"/>
                <a:ea typeface="微软雅黑" panose="020B0503020204020204" pitchFamily="34" charset="-122"/>
              </a:rPr>
              <a:t>的记录。</a:t>
            </a:r>
          </a:p>
        </p:txBody>
      </p:sp>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694" y="3130217"/>
            <a:ext cx="5457868" cy="313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5.4.4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删除数据</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7056304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8702" y="2133650"/>
            <a:ext cx="8352928" cy="2400657"/>
          </a:xfrm>
          <a:prstGeom prst="rect">
            <a:avLst/>
          </a:prstGeom>
        </p:spPr>
        <p:txBody>
          <a:bodyPr wrap="square">
            <a:spAutoFit/>
          </a:bodyPr>
          <a:lstStyle/>
          <a:p>
            <a:pPr>
              <a:lnSpc>
                <a:spcPct val="150000"/>
              </a:lnSpc>
            </a:pPr>
            <a:r>
              <a:rPr lang="zh-CN" altLang="en-US" sz="2000">
                <a:solidFill>
                  <a:srgbClr val="0075CC"/>
                </a:solidFill>
                <a:latin typeface="微软雅黑" panose="020B0503020204020204" pitchFamily="34" charset="-122"/>
                <a:ea typeface="微软雅黑" panose="020B0503020204020204" pitchFamily="34" charset="-122"/>
              </a:rPr>
              <a:t>关系型数据库</a:t>
            </a:r>
            <a:r>
              <a:rPr lang="zh-CN" altLang="en-US" sz="2000">
                <a:solidFill>
                  <a:srgbClr val="595959"/>
                </a:solidFill>
                <a:latin typeface="微软雅黑" panose="020B0503020204020204" pitchFamily="34" charset="-122"/>
                <a:ea typeface="微软雅黑" panose="020B0503020204020204" pitchFamily="34" charset="-122"/>
              </a:rPr>
              <a:t>历经了几十年的发展，技术已经非常成熟，这类数据库具有容易理解、操作简单、易于维护的特点，被广泛应用到各行业的数据管理工作中。目前主流的关系型数据库有</a:t>
            </a:r>
            <a:r>
              <a:rPr lang="en-US" altLang="zh-CN" sz="2000">
                <a:solidFill>
                  <a:srgbClr val="0075CC"/>
                </a:solidFill>
                <a:latin typeface="微软雅黑" panose="020B0503020204020204" pitchFamily="34" charset="-122"/>
                <a:ea typeface="微软雅黑" panose="020B0503020204020204" pitchFamily="34" charset="-122"/>
              </a:rPr>
              <a:t>Oracle</a:t>
            </a:r>
            <a:r>
              <a:rPr lang="zh-CN" altLang="en-US" sz="2000">
                <a:solidFill>
                  <a:srgbClr val="595959"/>
                </a:solidFill>
                <a:latin typeface="微软雅黑" panose="020B0503020204020204" pitchFamily="34" charset="-122"/>
                <a:ea typeface="微软雅黑" panose="020B0503020204020204" pitchFamily="34" charset="-122"/>
              </a:rPr>
              <a:t>、</a:t>
            </a:r>
            <a:r>
              <a:rPr lang="en-US" altLang="zh-CN" sz="2000">
                <a:solidFill>
                  <a:srgbClr val="0075CC"/>
                </a:solidFill>
                <a:latin typeface="微软雅黑" panose="020B0503020204020204" pitchFamily="34" charset="-122"/>
                <a:ea typeface="微软雅黑" panose="020B0503020204020204" pitchFamily="34" charset="-122"/>
              </a:rPr>
              <a:t>MySQL</a:t>
            </a:r>
            <a:r>
              <a:rPr lang="zh-CN" altLang="en-US" sz="2000">
                <a:solidFill>
                  <a:srgbClr val="595959"/>
                </a:solidFill>
                <a:latin typeface="微软雅黑" panose="020B0503020204020204" pitchFamily="34" charset="-122"/>
                <a:ea typeface="微软雅黑" panose="020B0503020204020204" pitchFamily="34" charset="-122"/>
              </a:rPr>
              <a:t>、</a:t>
            </a:r>
            <a:r>
              <a:rPr lang="en-US" altLang="zh-CN" sz="2000">
                <a:solidFill>
                  <a:srgbClr val="0075CC"/>
                </a:solidFill>
                <a:latin typeface="微软雅黑" panose="020B0503020204020204" pitchFamily="34" charset="-122"/>
                <a:ea typeface="微软雅黑" panose="020B0503020204020204" pitchFamily="34" charset="-122"/>
              </a:rPr>
              <a:t>IBM Db2</a:t>
            </a:r>
            <a:r>
              <a:rPr lang="zh-CN" altLang="en-US" sz="2000">
                <a:solidFill>
                  <a:srgbClr val="595959"/>
                </a:solidFill>
                <a:latin typeface="微软雅黑" panose="020B0503020204020204" pitchFamily="34" charset="-122"/>
                <a:ea typeface="微软雅黑" panose="020B0503020204020204" pitchFamily="34" charset="-122"/>
              </a:rPr>
              <a:t>、</a:t>
            </a:r>
            <a:r>
              <a:rPr lang="en-US" altLang="zh-CN" sz="2000">
                <a:solidFill>
                  <a:srgbClr val="0075CC"/>
                </a:solidFill>
                <a:latin typeface="微软雅黑" panose="020B0503020204020204" pitchFamily="34" charset="-122"/>
                <a:ea typeface="微软雅黑" panose="020B0503020204020204" pitchFamily="34" charset="-122"/>
              </a:rPr>
              <a:t>PostgreSQL</a:t>
            </a:r>
            <a:r>
              <a:rPr lang="zh-CN" altLang="en-US" sz="2000">
                <a:solidFill>
                  <a:srgbClr val="595959"/>
                </a:solidFill>
                <a:latin typeface="微软雅黑" panose="020B0503020204020204" pitchFamily="34" charset="-122"/>
                <a:ea typeface="微软雅黑" panose="020B0503020204020204" pitchFamily="34" charset="-122"/>
              </a:rPr>
              <a:t>、</a:t>
            </a:r>
            <a:r>
              <a:rPr lang="en-US" altLang="zh-CN" sz="2000">
                <a:solidFill>
                  <a:srgbClr val="0075CC"/>
                </a:solidFill>
                <a:latin typeface="微软雅黑" panose="020B0503020204020204" pitchFamily="34" charset="-122"/>
                <a:ea typeface="微软雅黑" panose="020B0503020204020204" pitchFamily="34" charset="-122"/>
              </a:rPr>
              <a:t>SQL Server</a:t>
            </a:r>
            <a:r>
              <a:rPr lang="zh-CN" altLang="en-US" sz="2000">
                <a:solidFill>
                  <a:srgbClr val="595959"/>
                </a:solidFill>
                <a:latin typeface="微软雅黑" panose="020B0503020204020204" pitchFamily="34" charset="-122"/>
                <a:ea typeface="微软雅黑" panose="020B0503020204020204" pitchFamily="34" charset="-122"/>
              </a:rPr>
              <a:t>、</a:t>
            </a:r>
            <a:r>
              <a:rPr lang="en-US" altLang="zh-CN" sz="2000">
                <a:solidFill>
                  <a:srgbClr val="0075CC"/>
                </a:solidFill>
                <a:latin typeface="微软雅黑" panose="020B0503020204020204" pitchFamily="34" charset="-122"/>
                <a:ea typeface="微软雅黑" panose="020B0503020204020204" pitchFamily="34" charset="-122"/>
              </a:rPr>
              <a:t>Microsoft Access</a:t>
            </a:r>
            <a:r>
              <a:rPr lang="zh-CN" altLang="en-US" sz="2000">
                <a:solidFill>
                  <a:srgbClr val="595959"/>
                </a:solidFill>
                <a:latin typeface="微软雅黑" panose="020B0503020204020204" pitchFamily="34" charset="-122"/>
                <a:ea typeface="微软雅黑" panose="020B0503020204020204" pitchFamily="34" charset="-122"/>
              </a:rPr>
              <a:t>等，其中使用较多的有</a:t>
            </a:r>
            <a:r>
              <a:rPr lang="en-US" altLang="zh-CN" sz="2000">
                <a:solidFill>
                  <a:srgbClr val="595959"/>
                </a:solidFill>
                <a:latin typeface="微软雅黑" panose="020B0503020204020204" pitchFamily="34" charset="-122"/>
                <a:ea typeface="微软雅黑" panose="020B0503020204020204" pitchFamily="34" charset="-122"/>
              </a:rPr>
              <a:t>Oracle</a:t>
            </a:r>
            <a:r>
              <a:rPr lang="zh-CN" altLang="en-US" sz="2000">
                <a:solidFill>
                  <a:srgbClr val="595959"/>
                </a:solidFill>
                <a:latin typeface="微软雅黑" panose="020B0503020204020204" pitchFamily="34" charset="-122"/>
                <a:ea typeface="微软雅黑" panose="020B0503020204020204" pitchFamily="34" charset="-122"/>
              </a:rPr>
              <a:t>和</a:t>
            </a:r>
            <a:r>
              <a:rPr lang="en-US" altLang="zh-CN" sz="2000">
                <a:solidFill>
                  <a:srgbClr val="595959"/>
                </a:solidFill>
                <a:latin typeface="微软雅黑" panose="020B0503020204020204" pitchFamily="34" charset="-122"/>
                <a:ea typeface="微软雅黑" panose="020B0503020204020204" pitchFamily="34" charset="-122"/>
              </a:rPr>
              <a:t>MySQL</a:t>
            </a:r>
            <a:r>
              <a:rPr lang="zh-CN" altLang="en-US" sz="2000">
                <a:solidFill>
                  <a:srgbClr val="595959"/>
                </a:solidFill>
                <a:latin typeface="微软雅黑" panose="020B0503020204020204" pitchFamily="34" charset="-122"/>
                <a:ea typeface="微软雅黑" panose="020B0503020204020204" pitchFamily="34" charset="-122"/>
              </a:rPr>
              <a:t>数据库。</a:t>
            </a:r>
          </a:p>
        </p:txBody>
      </p:sp>
      <p:sp>
        <p:nvSpPr>
          <p:cNvPr id="14"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数据库概述</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10" name="组合 9"/>
          <p:cNvGrpSpPr/>
          <p:nvPr/>
        </p:nvGrpSpPr>
        <p:grpSpPr>
          <a:xfrm>
            <a:off x="550190" y="1507058"/>
            <a:ext cx="432058" cy="4154984"/>
            <a:chOff x="1198653" y="1823162"/>
            <a:chExt cx="432058" cy="4154984"/>
          </a:xfrm>
        </p:grpSpPr>
        <p:pic>
          <p:nvPicPr>
            <p:cNvPr id="7" name="图片 6"/>
            <p:cNvPicPr>
              <a:picLocks noChangeAspect="1"/>
            </p:cNvPicPr>
            <p:nvPr/>
          </p:nvPicPr>
          <p:blipFill>
            <a:blip r:embed="rId3"/>
            <a:stretch>
              <a:fillRect/>
            </a:stretch>
          </p:blipFill>
          <p:spPr>
            <a:xfrm>
              <a:off x="1198653" y="1849171"/>
              <a:ext cx="432058" cy="4128975"/>
            </a:xfrm>
            <a:prstGeom prst="rect">
              <a:avLst/>
            </a:prstGeom>
          </p:spPr>
        </p:pic>
        <p:sp>
          <p:nvSpPr>
            <p:cNvPr id="9" name="矩形 8"/>
            <p:cNvSpPr/>
            <p:nvPr/>
          </p:nvSpPr>
          <p:spPr>
            <a:xfrm>
              <a:off x="1198653" y="1823162"/>
              <a:ext cx="411938" cy="4154984"/>
            </a:xfrm>
            <a:prstGeom prst="rect">
              <a:avLst/>
            </a:prstGeom>
          </p:spPr>
          <p:txBody>
            <a:bodyPr wrap="square">
              <a:spAutoFit/>
            </a:bodyPr>
            <a:lstStyle/>
            <a:p>
              <a:r>
                <a:rPr lang="zh-CN" altLang="en-US">
                  <a:solidFill>
                    <a:srgbClr val="595959"/>
                  </a:solidFill>
                  <a:latin typeface="微软雅黑" panose="020B0503020204020204" pitchFamily="34" charset="-122"/>
                  <a:ea typeface="微软雅黑" panose="020B0503020204020204" pitchFamily="34" charset="-122"/>
                </a:rPr>
                <a:t>关</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系</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型</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数</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据</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库</a:t>
              </a:r>
              <a:endParaRPr lang="zh-CN" altLang="en-US"/>
            </a:p>
          </p:txBody>
        </p:sp>
      </p:grpSp>
      <p:pic>
        <p:nvPicPr>
          <p:cNvPr id="3" name="图片 2"/>
          <p:cNvPicPr>
            <a:picLocks noChangeAspect="1"/>
          </p:cNvPicPr>
          <p:nvPr/>
        </p:nvPicPr>
        <p:blipFill>
          <a:blip r:embed="rId4"/>
          <a:stretch>
            <a:fillRect/>
          </a:stretch>
        </p:blipFill>
        <p:spPr>
          <a:xfrm>
            <a:off x="10055646" y="3861842"/>
            <a:ext cx="1587129" cy="2419722"/>
          </a:xfrm>
          <a:prstGeom prst="rect">
            <a:avLst/>
          </a:prstGeom>
        </p:spPr>
      </p:pic>
    </p:spTree>
    <p:extLst>
      <p:ext uri="{BB962C8B-B14F-4D97-AF65-F5344CB8AC3E}">
        <p14:creationId xmlns:p14="http://schemas.microsoft.com/office/powerpoint/2010/main" val="276636487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圆角矩形 3"/>
          <p:cNvSpPr/>
          <p:nvPr/>
        </p:nvSpPr>
        <p:spPr>
          <a:xfrm>
            <a:off x="1198880" y="2102485"/>
            <a:ext cx="9794240" cy="370115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5" name="TextBox 38"/>
          <p:cNvSpPr txBox="1"/>
          <p:nvPr/>
        </p:nvSpPr>
        <p:spPr>
          <a:xfrm>
            <a:off x="1716785" y="3016654"/>
            <a:ext cx="9001000" cy="1661993"/>
          </a:xfrm>
          <a:prstGeom prst="rect">
            <a:avLst/>
          </a:prstGeom>
          <a:noFill/>
        </p:spPr>
        <p:txBody>
          <a:bodyPr wrap="square" lIns="0" tIns="0" rIns="0" bIns="0" rtlCol="0">
            <a:spAutoFit/>
          </a:bodyPr>
          <a:lstStyle/>
          <a:p>
            <a:pPr algn="just">
              <a:lnSpc>
                <a:spcPct val="150000"/>
              </a:lnSpc>
            </a:pP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本章围绕着数据库操作的相关内容进行了讲解，重点讲解了如何使用</a:t>
            </a:r>
            <a:r>
              <a:rPr lang="en-US" altLang="zh-CN"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Flask-SQLAlchemy</a:t>
            </a:r>
            <a:r>
              <a:rPr lang="zh-CN" altLang="en-US"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扩展包</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操作数据库，包括</a:t>
            </a:r>
            <a:r>
              <a:rPr lang="zh-CN" altLang="en-US"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连接数据库</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定义模型</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创建数据表</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和</a:t>
            </a:r>
            <a:r>
              <a:rPr lang="zh-CN" altLang="en-US"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模型关系</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。通过学习本章的内容，希望读者能够使用</a:t>
            </a:r>
            <a:r>
              <a:rPr lang="en-US" altLang="zh-CN"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Flask-SQLAlchemy</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熟练地操作数据库，为后续开发真实项目打好扎实的基础。</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6" name="椭圆 5"/>
          <p:cNvSpPr/>
          <p:nvPr/>
        </p:nvSpPr>
        <p:spPr>
          <a:xfrm>
            <a:off x="4420235" y="16935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anose="020B0503020204020204" pitchFamily="34" charset="-122"/>
                <a:ea typeface="微软雅黑" panose="020B0503020204020204" pitchFamily="34" charset="-122"/>
              </a:rPr>
              <a:t>本</a:t>
            </a:r>
          </a:p>
        </p:txBody>
      </p:sp>
      <p:sp>
        <p:nvSpPr>
          <p:cNvPr id="7" name="椭圆 6"/>
          <p:cNvSpPr/>
          <p:nvPr/>
        </p:nvSpPr>
        <p:spPr>
          <a:xfrm>
            <a:off x="5139055" y="16935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dirty="0">
                <a:latin typeface="微软雅黑" panose="020B0503020204020204" pitchFamily="34" charset="-122"/>
                <a:ea typeface="微软雅黑" panose="020B0503020204020204" pitchFamily="34" charset="-122"/>
                <a:sym typeface="+mn-ea"/>
              </a:rPr>
              <a:t>章</a:t>
            </a:r>
          </a:p>
        </p:txBody>
      </p:sp>
      <p:sp>
        <p:nvSpPr>
          <p:cNvPr id="8" name="椭圆 7"/>
          <p:cNvSpPr/>
          <p:nvPr/>
        </p:nvSpPr>
        <p:spPr>
          <a:xfrm>
            <a:off x="5857875" y="16935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a:latin typeface="微软雅黑" panose="020B0503020204020204" pitchFamily="34" charset="-122"/>
                <a:ea typeface="微软雅黑" panose="020B0503020204020204" pitchFamily="34" charset="-122"/>
                <a:sym typeface="+mn-ea"/>
              </a:rPr>
              <a:t>小</a:t>
            </a:r>
          </a:p>
        </p:txBody>
      </p:sp>
      <p:sp>
        <p:nvSpPr>
          <p:cNvPr id="9" name="椭圆 8"/>
          <p:cNvSpPr/>
          <p:nvPr/>
        </p:nvSpPr>
        <p:spPr>
          <a:xfrm>
            <a:off x="6576695" y="16935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a:latin typeface="微软雅黑" panose="020B0503020204020204" pitchFamily="34" charset="-122"/>
                <a:ea typeface="微软雅黑" panose="020B0503020204020204" pitchFamily="34" charset="-122"/>
                <a:sym typeface="+mn-ea"/>
              </a:rPr>
              <a:t>结</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70670" y="2133650"/>
            <a:ext cx="8640960" cy="2400657"/>
          </a:xfrm>
          <a:prstGeom prst="rect">
            <a:avLst/>
          </a:prstGeom>
        </p:spPr>
        <p:txBody>
          <a:bodyPr wrap="square">
            <a:spAutoFit/>
          </a:bodyPr>
          <a:lstStyle/>
          <a:p>
            <a:pPr>
              <a:lnSpc>
                <a:spcPct val="150000"/>
              </a:lnSpc>
            </a:pPr>
            <a:r>
              <a:rPr lang="zh-CN" altLang="en-US" sz="2000">
                <a:solidFill>
                  <a:srgbClr val="0075CC"/>
                </a:solidFill>
                <a:latin typeface="微软雅黑" panose="020B0503020204020204" pitchFamily="34" charset="-122"/>
                <a:ea typeface="微软雅黑" panose="020B0503020204020204" pitchFamily="34" charset="-122"/>
              </a:rPr>
              <a:t>非关系型数据库</a:t>
            </a:r>
            <a:r>
              <a:rPr lang="zh-CN" altLang="en-US" sz="2000">
                <a:solidFill>
                  <a:srgbClr val="595959"/>
                </a:solidFill>
                <a:latin typeface="微软雅黑" panose="020B0503020204020204" pitchFamily="34" charset="-122"/>
                <a:ea typeface="微软雅黑" panose="020B0503020204020204" pitchFamily="34" charset="-122"/>
              </a:rPr>
              <a:t>也被称为</a:t>
            </a:r>
            <a:r>
              <a:rPr lang="en-US" altLang="zh-CN" sz="2000">
                <a:solidFill>
                  <a:srgbClr val="0075CC"/>
                </a:solidFill>
                <a:latin typeface="微软雅黑" panose="020B0503020204020204" pitchFamily="34" charset="-122"/>
                <a:ea typeface="微软雅黑" panose="020B0503020204020204" pitchFamily="34" charset="-122"/>
              </a:rPr>
              <a:t>NoSQL</a:t>
            </a:r>
            <a:r>
              <a:rPr lang="zh-CN" altLang="en-US" sz="2000">
                <a:solidFill>
                  <a:srgbClr val="595959"/>
                </a:solidFill>
                <a:latin typeface="微软雅黑" panose="020B0503020204020204" pitchFamily="34" charset="-122"/>
                <a:ea typeface="微软雅黑" panose="020B0503020204020204" pitchFamily="34" charset="-122"/>
              </a:rPr>
              <a:t>（</a:t>
            </a:r>
            <a:r>
              <a:rPr lang="en-US" altLang="zh-CN" sz="2000">
                <a:solidFill>
                  <a:srgbClr val="595959"/>
                </a:solidFill>
                <a:latin typeface="微软雅黑" panose="020B0503020204020204" pitchFamily="34" charset="-122"/>
                <a:ea typeface="微软雅黑" panose="020B0503020204020204" pitchFamily="34" charset="-122"/>
              </a:rPr>
              <a:t>Not Only SQL</a:t>
            </a:r>
            <a:r>
              <a:rPr lang="zh-CN" altLang="en-US" sz="2000">
                <a:solidFill>
                  <a:srgbClr val="595959"/>
                </a:solidFill>
                <a:latin typeface="微软雅黑" panose="020B0503020204020204" pitchFamily="34" charset="-122"/>
                <a:ea typeface="微软雅黑" panose="020B0503020204020204" pitchFamily="34" charset="-122"/>
              </a:rPr>
              <a:t>）数据库，相比关系型数据库，非关系型数据库</a:t>
            </a:r>
            <a:r>
              <a:rPr lang="zh-CN" altLang="en-US" sz="2000">
                <a:solidFill>
                  <a:srgbClr val="0075CC"/>
                </a:solidFill>
                <a:latin typeface="微软雅黑" panose="020B0503020204020204" pitchFamily="34" charset="-122"/>
                <a:ea typeface="微软雅黑" panose="020B0503020204020204" pitchFamily="34" charset="-122"/>
              </a:rPr>
              <a:t>没有固定的结构</a:t>
            </a:r>
            <a:r>
              <a:rPr lang="zh-CN" altLang="en-US" sz="2000">
                <a:solidFill>
                  <a:srgbClr val="595959"/>
                </a:solidFill>
                <a:latin typeface="微软雅黑" panose="020B0503020204020204" pitchFamily="34" charset="-122"/>
                <a:ea typeface="微软雅黑" panose="020B0503020204020204" pitchFamily="34" charset="-122"/>
              </a:rPr>
              <a:t>，它无需事先为要存储的数据建立字段，既可以拥有不同的字段，也可以存储各种格式的数据。</a:t>
            </a:r>
          </a:p>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rPr>
              <a:t>非关系型数据库的</a:t>
            </a:r>
            <a:r>
              <a:rPr lang="zh-CN" altLang="en-US" sz="2000">
                <a:solidFill>
                  <a:srgbClr val="0075CC"/>
                </a:solidFill>
                <a:latin typeface="微软雅黑" panose="020B0503020204020204" pitchFamily="34" charset="-122"/>
                <a:ea typeface="微软雅黑" panose="020B0503020204020204" pitchFamily="34" charset="-122"/>
              </a:rPr>
              <a:t>优点</a:t>
            </a:r>
            <a:r>
              <a:rPr lang="zh-CN" altLang="en-US" sz="2000">
                <a:solidFill>
                  <a:srgbClr val="595959"/>
                </a:solidFill>
                <a:latin typeface="微软雅黑" panose="020B0503020204020204" pitchFamily="34" charset="-122"/>
                <a:ea typeface="微软雅黑" panose="020B0503020204020204" pitchFamily="34" charset="-122"/>
              </a:rPr>
              <a:t>是</a:t>
            </a:r>
            <a:r>
              <a:rPr lang="zh-CN" altLang="en-US" sz="2000">
                <a:solidFill>
                  <a:srgbClr val="0075CC"/>
                </a:solidFill>
                <a:latin typeface="微软雅黑" panose="020B0503020204020204" pitchFamily="34" charset="-122"/>
                <a:ea typeface="微软雅黑" panose="020B0503020204020204" pitchFamily="34" charset="-122"/>
              </a:rPr>
              <a:t>易扩展</a:t>
            </a:r>
            <a:r>
              <a:rPr lang="zh-CN" altLang="en-US" sz="2000">
                <a:solidFill>
                  <a:srgbClr val="595959"/>
                </a:solidFill>
                <a:latin typeface="微软雅黑" panose="020B0503020204020204" pitchFamily="34" charset="-122"/>
                <a:ea typeface="微软雅黑" panose="020B0503020204020204" pitchFamily="34" charset="-122"/>
              </a:rPr>
              <a:t>、</a:t>
            </a:r>
            <a:r>
              <a:rPr lang="zh-CN" altLang="en-US" sz="2000">
                <a:solidFill>
                  <a:srgbClr val="0075CC"/>
                </a:solidFill>
                <a:latin typeface="微软雅黑" panose="020B0503020204020204" pitchFamily="34" charset="-122"/>
                <a:ea typeface="微软雅黑" panose="020B0503020204020204" pitchFamily="34" charset="-122"/>
              </a:rPr>
              <a:t>高读写性能</a:t>
            </a:r>
            <a:r>
              <a:rPr lang="zh-CN" altLang="en-US" sz="2000">
                <a:solidFill>
                  <a:srgbClr val="595959"/>
                </a:solidFill>
                <a:latin typeface="微软雅黑" panose="020B0503020204020204" pitchFamily="34" charset="-122"/>
                <a:ea typeface="微软雅黑" panose="020B0503020204020204" pitchFamily="34" charset="-122"/>
              </a:rPr>
              <a:t>、</a:t>
            </a:r>
            <a:r>
              <a:rPr lang="zh-CN" altLang="en-US" sz="2000">
                <a:solidFill>
                  <a:srgbClr val="0075CC"/>
                </a:solidFill>
                <a:latin typeface="微软雅黑" panose="020B0503020204020204" pitchFamily="34" charset="-122"/>
                <a:ea typeface="微软雅黑" panose="020B0503020204020204" pitchFamily="34" charset="-122"/>
              </a:rPr>
              <a:t>格式灵活</a:t>
            </a:r>
            <a:r>
              <a:rPr lang="zh-CN" altLang="en-US" sz="2000">
                <a:solidFill>
                  <a:srgbClr val="595959"/>
                </a:solidFill>
                <a:latin typeface="微软雅黑" panose="020B0503020204020204" pitchFamily="34" charset="-122"/>
                <a:ea typeface="微软雅黑" panose="020B0503020204020204" pitchFamily="34" charset="-122"/>
              </a:rPr>
              <a:t>，</a:t>
            </a:r>
            <a:r>
              <a:rPr lang="zh-CN" altLang="en-US" sz="2000">
                <a:solidFill>
                  <a:srgbClr val="0075CC"/>
                </a:solidFill>
                <a:latin typeface="微软雅黑" panose="020B0503020204020204" pitchFamily="34" charset="-122"/>
                <a:ea typeface="微软雅黑" panose="020B0503020204020204" pitchFamily="34" charset="-122"/>
              </a:rPr>
              <a:t>缺点</a:t>
            </a:r>
            <a:r>
              <a:rPr lang="zh-CN" altLang="en-US" sz="2000">
                <a:solidFill>
                  <a:srgbClr val="595959"/>
                </a:solidFill>
                <a:latin typeface="微软雅黑" panose="020B0503020204020204" pitchFamily="34" charset="-122"/>
                <a:ea typeface="微软雅黑" panose="020B0503020204020204" pitchFamily="34" charset="-122"/>
              </a:rPr>
              <a:t>是对</a:t>
            </a:r>
            <a:r>
              <a:rPr lang="zh-CN" altLang="en-US" sz="2000">
                <a:solidFill>
                  <a:srgbClr val="0075CC"/>
                </a:solidFill>
                <a:latin typeface="微软雅黑" panose="020B0503020204020204" pitchFamily="34" charset="-122"/>
                <a:ea typeface="微软雅黑" panose="020B0503020204020204" pitchFamily="34" charset="-122"/>
              </a:rPr>
              <a:t>复杂查询</a:t>
            </a:r>
            <a:r>
              <a:rPr lang="zh-CN" altLang="en-US" sz="2000">
                <a:solidFill>
                  <a:srgbClr val="595959"/>
                </a:solidFill>
                <a:latin typeface="微软雅黑" panose="020B0503020204020204" pitchFamily="34" charset="-122"/>
                <a:ea typeface="微软雅黑" panose="020B0503020204020204" pitchFamily="34" charset="-122"/>
              </a:rPr>
              <a:t>的业务</a:t>
            </a:r>
            <a:r>
              <a:rPr lang="zh-CN" altLang="en-US" sz="2000">
                <a:solidFill>
                  <a:srgbClr val="0075CC"/>
                </a:solidFill>
                <a:latin typeface="微软雅黑" panose="020B0503020204020204" pitchFamily="34" charset="-122"/>
                <a:ea typeface="微软雅黑" panose="020B0503020204020204" pitchFamily="34" charset="-122"/>
              </a:rPr>
              <a:t>支持较差</a:t>
            </a:r>
            <a:r>
              <a:rPr lang="zh-CN" altLang="en-US" sz="2000">
                <a:solidFill>
                  <a:srgbClr val="595959"/>
                </a:solidFill>
                <a:latin typeface="微软雅黑" panose="020B0503020204020204" pitchFamily="34" charset="-122"/>
                <a:ea typeface="微软雅黑" panose="020B0503020204020204" pitchFamily="34" charset="-122"/>
              </a:rPr>
              <a:t>，它只适合存储一些结构比较简单的数据。</a:t>
            </a:r>
          </a:p>
        </p:txBody>
      </p:sp>
      <p:sp>
        <p:nvSpPr>
          <p:cNvPr id="14"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数据库概述</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nvPicPr>
        <p:blipFill>
          <a:blip r:embed="rId3"/>
          <a:stretch>
            <a:fillRect/>
          </a:stretch>
        </p:blipFill>
        <p:spPr>
          <a:xfrm>
            <a:off x="10199662" y="3717826"/>
            <a:ext cx="1685156" cy="2548119"/>
          </a:xfrm>
          <a:prstGeom prst="rect">
            <a:avLst/>
          </a:prstGeom>
        </p:spPr>
      </p:pic>
      <p:pic>
        <p:nvPicPr>
          <p:cNvPr id="11" name="图片 10"/>
          <p:cNvPicPr>
            <a:picLocks noChangeAspect="1"/>
          </p:cNvPicPr>
          <p:nvPr/>
        </p:nvPicPr>
        <p:blipFill>
          <a:blip r:embed="rId4"/>
          <a:stretch>
            <a:fillRect/>
          </a:stretch>
        </p:blipFill>
        <p:spPr>
          <a:xfrm>
            <a:off x="334556" y="944415"/>
            <a:ext cx="432058" cy="5032950"/>
          </a:xfrm>
          <a:prstGeom prst="rect">
            <a:avLst/>
          </a:prstGeom>
        </p:spPr>
      </p:pic>
      <p:sp>
        <p:nvSpPr>
          <p:cNvPr id="12" name="矩形 11"/>
          <p:cNvSpPr/>
          <p:nvPr/>
        </p:nvSpPr>
        <p:spPr>
          <a:xfrm>
            <a:off x="324165" y="990395"/>
            <a:ext cx="411938" cy="5638984"/>
          </a:xfrm>
          <a:prstGeom prst="rect">
            <a:avLst/>
          </a:prstGeom>
        </p:spPr>
        <p:txBody>
          <a:bodyPr wrap="square">
            <a:spAutoFit/>
          </a:bodyPr>
          <a:lstStyle/>
          <a:p>
            <a:r>
              <a:rPr lang="zh-CN" altLang="en-US">
                <a:solidFill>
                  <a:srgbClr val="595959"/>
                </a:solidFill>
                <a:latin typeface="微软雅黑" panose="020B0503020204020204" pitchFamily="34" charset="-122"/>
                <a:ea typeface="微软雅黑" panose="020B0503020204020204" pitchFamily="34" charset="-122"/>
              </a:rPr>
              <a:t>非</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关</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系</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型</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数</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据</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库</a:t>
            </a:r>
            <a:endParaRPr lang="zh-CN" altLang="en-US"/>
          </a:p>
        </p:txBody>
      </p:sp>
    </p:spTree>
    <p:extLst>
      <p:ext uri="{BB962C8B-B14F-4D97-AF65-F5344CB8AC3E}">
        <p14:creationId xmlns:p14="http://schemas.microsoft.com/office/powerpoint/2010/main" val="195785986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4646" y="1211643"/>
            <a:ext cx="10830172" cy="553998"/>
          </a:xfrm>
          <a:prstGeom prst="rect">
            <a:avLst/>
          </a:prstGeom>
        </p:spPr>
        <p:txBody>
          <a:bodyPr wrap="square">
            <a:spAutoFit/>
          </a:bodyPr>
          <a:lstStyle/>
          <a:p>
            <a:pPr>
              <a:lnSpc>
                <a:spcPct val="150000"/>
              </a:lnSpc>
            </a:pPr>
            <a:r>
              <a:rPr lang="zh-CN" altLang="en-US" sz="2000">
                <a:solidFill>
                  <a:srgbClr val="0075CC"/>
                </a:solidFill>
                <a:latin typeface="微软雅黑" panose="020B0503020204020204" pitchFamily="34" charset="-122"/>
                <a:ea typeface="微软雅黑" panose="020B0503020204020204" pitchFamily="34" charset="-122"/>
              </a:rPr>
              <a:t>非关系型数据库</a:t>
            </a:r>
            <a:r>
              <a:rPr lang="zh-CN" altLang="en-US" sz="2000">
                <a:solidFill>
                  <a:srgbClr val="595959"/>
                </a:solidFill>
                <a:latin typeface="微软雅黑" panose="020B0503020204020204" pitchFamily="34" charset="-122"/>
                <a:ea typeface="微软雅黑" panose="020B0503020204020204" pitchFamily="34" charset="-122"/>
              </a:rPr>
              <a:t>的种类繁多，主要可以分为</a:t>
            </a:r>
            <a:r>
              <a:rPr lang="zh-CN" altLang="en-US" sz="2000">
                <a:solidFill>
                  <a:srgbClr val="0075CC"/>
                </a:solidFill>
                <a:latin typeface="微软雅黑" panose="020B0503020204020204" pitchFamily="34" charset="-122"/>
                <a:ea typeface="微软雅黑" panose="020B0503020204020204" pitchFamily="34" charset="-122"/>
              </a:rPr>
              <a:t>键值存储数据库</a:t>
            </a:r>
            <a:r>
              <a:rPr lang="zh-CN" altLang="en-US" sz="2000">
                <a:solidFill>
                  <a:srgbClr val="595959"/>
                </a:solidFill>
                <a:latin typeface="微软雅黑" panose="020B0503020204020204" pitchFamily="34" charset="-122"/>
                <a:ea typeface="微软雅黑" panose="020B0503020204020204" pitchFamily="34" charset="-122"/>
              </a:rPr>
              <a:t>、</a:t>
            </a:r>
            <a:r>
              <a:rPr lang="zh-CN" altLang="en-US" sz="2000">
                <a:solidFill>
                  <a:srgbClr val="0075CC"/>
                </a:solidFill>
                <a:latin typeface="微软雅黑" panose="020B0503020204020204" pitchFamily="34" charset="-122"/>
                <a:ea typeface="微软雅黑" panose="020B0503020204020204" pitchFamily="34" charset="-122"/>
              </a:rPr>
              <a:t>列存储数据库</a:t>
            </a:r>
            <a:r>
              <a:rPr lang="zh-CN" altLang="en-US" sz="2000">
                <a:solidFill>
                  <a:srgbClr val="595959"/>
                </a:solidFill>
                <a:latin typeface="微软雅黑" panose="020B0503020204020204" pitchFamily="34" charset="-122"/>
                <a:ea typeface="微软雅黑" panose="020B0503020204020204" pitchFamily="34" charset="-122"/>
              </a:rPr>
              <a:t>、</a:t>
            </a:r>
            <a:r>
              <a:rPr lang="zh-CN" altLang="en-US" sz="2000">
                <a:solidFill>
                  <a:srgbClr val="0075CC"/>
                </a:solidFill>
                <a:latin typeface="微软雅黑" panose="020B0503020204020204" pitchFamily="34" charset="-122"/>
                <a:ea typeface="微软雅黑" panose="020B0503020204020204" pitchFamily="34" charset="-122"/>
              </a:rPr>
              <a:t>文档型数据库</a:t>
            </a:r>
            <a:r>
              <a:rPr lang="zh-CN" altLang="en-US" sz="2000">
                <a:solidFill>
                  <a:srgbClr val="595959"/>
                </a:solidFill>
                <a:latin typeface="微软雅黑" panose="020B0503020204020204" pitchFamily="34" charset="-122"/>
                <a:ea typeface="微软雅黑" panose="020B0503020204020204" pitchFamily="34" charset="-122"/>
              </a:rPr>
              <a:t>。</a:t>
            </a:r>
          </a:p>
        </p:txBody>
      </p:sp>
      <p:sp>
        <p:nvSpPr>
          <p:cNvPr id="14"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数据库概述</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7" name="图片 6"/>
          <p:cNvPicPr>
            <a:picLocks noChangeAspect="1"/>
          </p:cNvPicPr>
          <p:nvPr/>
        </p:nvPicPr>
        <p:blipFill>
          <a:blip r:embed="rId3"/>
          <a:stretch>
            <a:fillRect/>
          </a:stretch>
        </p:blipFill>
        <p:spPr>
          <a:xfrm>
            <a:off x="334556" y="944415"/>
            <a:ext cx="432058" cy="5032950"/>
          </a:xfrm>
          <a:prstGeom prst="rect">
            <a:avLst/>
          </a:prstGeom>
        </p:spPr>
      </p:pic>
      <p:sp>
        <p:nvSpPr>
          <p:cNvPr id="9" name="矩形 8"/>
          <p:cNvSpPr/>
          <p:nvPr/>
        </p:nvSpPr>
        <p:spPr>
          <a:xfrm>
            <a:off x="324165" y="990395"/>
            <a:ext cx="411938" cy="5638984"/>
          </a:xfrm>
          <a:prstGeom prst="rect">
            <a:avLst/>
          </a:prstGeom>
        </p:spPr>
        <p:txBody>
          <a:bodyPr wrap="square">
            <a:spAutoFit/>
          </a:bodyPr>
          <a:lstStyle/>
          <a:p>
            <a:r>
              <a:rPr lang="zh-CN" altLang="en-US">
                <a:solidFill>
                  <a:srgbClr val="595959"/>
                </a:solidFill>
                <a:latin typeface="微软雅黑" panose="020B0503020204020204" pitchFamily="34" charset="-122"/>
                <a:ea typeface="微软雅黑" panose="020B0503020204020204" pitchFamily="34" charset="-122"/>
              </a:rPr>
              <a:t>非</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关</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系</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型</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数</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据</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库</a:t>
            </a:r>
            <a:endParaRPr lang="zh-CN" altLang="en-US"/>
          </a:p>
        </p:txBody>
      </p:sp>
      <p:pic>
        <p:nvPicPr>
          <p:cNvPr id="5" name="图片 4"/>
          <p:cNvPicPr>
            <a:picLocks noChangeAspect="1"/>
          </p:cNvPicPr>
          <p:nvPr/>
        </p:nvPicPr>
        <p:blipFill>
          <a:blip r:embed="rId4"/>
          <a:stretch>
            <a:fillRect/>
          </a:stretch>
        </p:blipFill>
        <p:spPr>
          <a:xfrm>
            <a:off x="10199662" y="3717826"/>
            <a:ext cx="1685156" cy="2548119"/>
          </a:xfrm>
          <a:prstGeom prst="rect">
            <a:avLst/>
          </a:prstGeom>
        </p:spPr>
      </p:pic>
      <p:sp>
        <p:nvSpPr>
          <p:cNvPr id="8" name="矩形 7"/>
          <p:cNvSpPr/>
          <p:nvPr/>
        </p:nvSpPr>
        <p:spPr>
          <a:xfrm>
            <a:off x="1076316" y="2080065"/>
            <a:ext cx="2984537" cy="419878"/>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227278" y="2079376"/>
            <a:ext cx="3511001" cy="4198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71948" y="2066866"/>
            <a:ext cx="4015057" cy="4198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76316" y="2119137"/>
            <a:ext cx="2984538" cy="338554"/>
          </a:xfrm>
          <a:prstGeom prst="rect">
            <a:avLst/>
          </a:prstGeom>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键值（</a:t>
            </a:r>
            <a:r>
              <a:rPr lang="en-US" altLang="zh-CN" sz="1600">
                <a:solidFill>
                  <a:schemeClr val="bg1"/>
                </a:solidFill>
                <a:latin typeface="微软雅黑" panose="020B0503020204020204" pitchFamily="34" charset="-122"/>
                <a:ea typeface="微软雅黑" panose="020B0503020204020204" pitchFamily="34" charset="-122"/>
              </a:rPr>
              <a:t>Key-Value</a:t>
            </a:r>
            <a:r>
              <a:rPr lang="zh-CN" altLang="en-US" sz="1600">
                <a:solidFill>
                  <a:schemeClr val="bg1"/>
                </a:solidFill>
                <a:latin typeface="微软雅黑" panose="020B0503020204020204" pitchFamily="34" charset="-122"/>
                <a:ea typeface="微软雅黑" panose="020B0503020204020204" pitchFamily="34" charset="-122"/>
              </a:rPr>
              <a:t>）存储数据库</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4227277" y="2119137"/>
            <a:ext cx="3511001" cy="338554"/>
          </a:xfrm>
          <a:prstGeom prst="rect">
            <a:avLst/>
          </a:prstGeom>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列（</a:t>
            </a:r>
            <a:r>
              <a:rPr lang="en-US" altLang="zh-CN" sz="1600">
                <a:solidFill>
                  <a:schemeClr val="bg1"/>
                </a:solidFill>
                <a:latin typeface="微软雅黑" panose="020B0503020204020204" pitchFamily="34" charset="-122"/>
                <a:ea typeface="微软雅黑" panose="020B0503020204020204" pitchFamily="34" charset="-122"/>
              </a:rPr>
              <a:t>Column-Oriented</a:t>
            </a:r>
            <a:r>
              <a:rPr lang="zh-CN" altLang="en-US" sz="1600">
                <a:solidFill>
                  <a:schemeClr val="bg1"/>
                </a:solidFill>
                <a:latin typeface="微软雅黑" panose="020B0503020204020204" pitchFamily="34" charset="-122"/>
                <a:ea typeface="微软雅黑" panose="020B0503020204020204" pitchFamily="34" charset="-122"/>
              </a:rPr>
              <a:t>）存储数据</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7871948" y="2113368"/>
            <a:ext cx="4015057" cy="338554"/>
          </a:xfrm>
          <a:prstGeom prst="rect">
            <a:avLst/>
          </a:prstGeom>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文档型（</a:t>
            </a:r>
            <a:r>
              <a:rPr lang="en-US" altLang="zh-CN" sz="1600">
                <a:solidFill>
                  <a:schemeClr val="bg1"/>
                </a:solidFill>
                <a:latin typeface="微软雅黑" panose="020B0503020204020204" pitchFamily="34" charset="-122"/>
                <a:ea typeface="微软雅黑" panose="020B0503020204020204" pitchFamily="34" charset="-122"/>
              </a:rPr>
              <a:t>Document-Oriented</a:t>
            </a:r>
            <a:r>
              <a:rPr lang="zh-CN" altLang="en-US" sz="1600">
                <a:solidFill>
                  <a:schemeClr val="bg1"/>
                </a:solidFill>
                <a:latin typeface="微软雅黑" panose="020B0503020204020204" pitchFamily="34" charset="-122"/>
                <a:ea typeface="微软雅黑" panose="020B0503020204020204" pitchFamily="34" charset="-122"/>
              </a:rPr>
              <a:t>）存储数据</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1918742" y="3146986"/>
            <a:ext cx="7560840" cy="1938992"/>
          </a:xfrm>
          <a:prstGeom prst="rect">
            <a:avLst/>
          </a:prstGeom>
        </p:spPr>
        <p:txBody>
          <a:bodyPr wrap="square">
            <a:spAutoFit/>
          </a:bodyPr>
          <a:lstStyle/>
          <a:p>
            <a:pPr>
              <a:lnSpc>
                <a:spcPct val="150000"/>
              </a:lnSpc>
            </a:pPr>
            <a:r>
              <a:rPr lang="zh-CN" altLang="en-US" sz="2000">
                <a:solidFill>
                  <a:srgbClr val="0075CC"/>
                </a:solidFill>
                <a:latin typeface="微软雅黑" panose="020B0503020204020204" pitchFamily="34" charset="-122"/>
                <a:ea typeface="微软雅黑" panose="020B0503020204020204" pitchFamily="34" charset="-122"/>
              </a:rPr>
              <a:t>键值存储数据库</a:t>
            </a:r>
            <a:r>
              <a:rPr lang="zh-CN" altLang="en-US" sz="2000">
                <a:solidFill>
                  <a:srgbClr val="595959"/>
                </a:solidFill>
                <a:latin typeface="微软雅黑" panose="020B0503020204020204" pitchFamily="34" charset="-122"/>
                <a:ea typeface="微软雅黑" panose="020B0503020204020204" pitchFamily="34" charset="-122"/>
              </a:rPr>
              <a:t>采用键值结构存储数据，每个键分别对应一个特定的值。这类数据库具有</a:t>
            </a:r>
            <a:r>
              <a:rPr lang="zh-CN" altLang="en-US" sz="2000">
                <a:solidFill>
                  <a:srgbClr val="0075CC"/>
                </a:solidFill>
                <a:latin typeface="微软雅黑" panose="020B0503020204020204" pitchFamily="34" charset="-122"/>
                <a:ea typeface="微软雅黑" panose="020B0503020204020204" pitchFamily="34" charset="-122"/>
              </a:rPr>
              <a:t>易部署</a:t>
            </a:r>
            <a:r>
              <a:rPr lang="zh-CN" altLang="en-US" sz="2000">
                <a:solidFill>
                  <a:srgbClr val="595959"/>
                </a:solidFill>
                <a:latin typeface="微软雅黑" panose="020B0503020204020204" pitchFamily="34" charset="-122"/>
                <a:ea typeface="微软雅黑" panose="020B0503020204020204" pitchFamily="34" charset="-122"/>
              </a:rPr>
              <a:t>、</a:t>
            </a:r>
            <a:r>
              <a:rPr lang="zh-CN" altLang="en-US" sz="2000">
                <a:solidFill>
                  <a:srgbClr val="0075CC"/>
                </a:solidFill>
                <a:latin typeface="微软雅黑" panose="020B0503020204020204" pitchFamily="34" charset="-122"/>
                <a:ea typeface="微软雅黑" panose="020B0503020204020204" pitchFamily="34" charset="-122"/>
              </a:rPr>
              <a:t>查询速度快</a:t>
            </a:r>
            <a:r>
              <a:rPr lang="zh-CN" altLang="en-US" sz="2000">
                <a:solidFill>
                  <a:srgbClr val="595959"/>
                </a:solidFill>
                <a:latin typeface="微软雅黑" panose="020B0503020204020204" pitchFamily="34" charset="-122"/>
                <a:ea typeface="微软雅黑" panose="020B0503020204020204" pitchFamily="34" charset="-122"/>
              </a:rPr>
              <a:t>、</a:t>
            </a:r>
            <a:r>
              <a:rPr lang="zh-CN" altLang="en-US" sz="2000">
                <a:solidFill>
                  <a:srgbClr val="0075CC"/>
                </a:solidFill>
                <a:latin typeface="微软雅黑" panose="020B0503020204020204" pitchFamily="34" charset="-122"/>
                <a:ea typeface="微软雅黑" panose="020B0503020204020204" pitchFamily="34" charset="-122"/>
              </a:rPr>
              <a:t>存储量大</a:t>
            </a:r>
            <a:r>
              <a:rPr lang="zh-CN" altLang="en-US" sz="2000">
                <a:solidFill>
                  <a:srgbClr val="595959"/>
                </a:solidFill>
                <a:latin typeface="微软雅黑" panose="020B0503020204020204" pitchFamily="34" charset="-122"/>
                <a:ea typeface="微软雅黑" panose="020B0503020204020204" pitchFamily="34" charset="-122"/>
              </a:rPr>
              <a:t>等特点，适用于日志系统等。键值存储数据库的典型代表有</a:t>
            </a:r>
            <a:r>
              <a:rPr lang="zh-CN" altLang="en-US" sz="2000">
                <a:solidFill>
                  <a:srgbClr val="0075CC"/>
                </a:solidFill>
                <a:latin typeface="微软雅黑" panose="020B0503020204020204" pitchFamily="34" charset="-122"/>
                <a:ea typeface="微软雅黑" panose="020B0503020204020204" pitchFamily="34" charset="-122"/>
              </a:rPr>
              <a:t>Redis</a:t>
            </a:r>
            <a:r>
              <a:rPr lang="zh-CN" altLang="en-US" sz="2000">
                <a:solidFill>
                  <a:srgbClr val="595959"/>
                </a:solidFill>
                <a:latin typeface="微软雅黑" panose="020B0503020204020204" pitchFamily="34" charset="-122"/>
                <a:ea typeface="微软雅黑" panose="020B0503020204020204" pitchFamily="34" charset="-122"/>
              </a:rPr>
              <a:t>、</a:t>
            </a:r>
            <a:r>
              <a:rPr lang="zh-CN" altLang="en-US" sz="2000">
                <a:solidFill>
                  <a:srgbClr val="0075CC"/>
                </a:solidFill>
                <a:latin typeface="微软雅黑" panose="020B0503020204020204" pitchFamily="34" charset="-122"/>
                <a:ea typeface="微软雅黑" panose="020B0503020204020204" pitchFamily="34" charset="-122"/>
              </a:rPr>
              <a:t>Flare</a:t>
            </a:r>
            <a:r>
              <a:rPr lang="zh-CN" altLang="en-US" sz="2000">
                <a:solidFill>
                  <a:srgbClr val="595959"/>
                </a:solidFill>
                <a:latin typeface="微软雅黑" panose="020B0503020204020204" pitchFamily="34" charset="-122"/>
                <a:ea typeface="微软雅黑" panose="020B0503020204020204" pitchFamily="34" charset="-122"/>
              </a:rPr>
              <a:t>、</a:t>
            </a:r>
            <a:r>
              <a:rPr lang="zh-CN" altLang="en-US" sz="2000">
                <a:solidFill>
                  <a:srgbClr val="0075CC"/>
                </a:solidFill>
                <a:latin typeface="微软雅黑" panose="020B0503020204020204" pitchFamily="34" charset="-122"/>
                <a:ea typeface="微软雅黑" panose="020B0503020204020204" pitchFamily="34" charset="-122"/>
              </a:rPr>
              <a:t>MemcacheDB</a:t>
            </a:r>
            <a:r>
              <a:rPr lang="zh-CN" altLang="en-US" sz="2000">
                <a:solidFill>
                  <a:srgbClr val="595959"/>
                </a:solidFill>
                <a:latin typeface="微软雅黑" panose="020B0503020204020204" pitchFamily="34" charset="-122"/>
                <a:ea typeface="微软雅黑" panose="020B0503020204020204" pitchFamily="34" charset="-122"/>
              </a:rPr>
              <a:t>等。</a:t>
            </a:r>
          </a:p>
        </p:txBody>
      </p:sp>
    </p:spTree>
    <p:extLst>
      <p:ext uri="{BB962C8B-B14F-4D97-AF65-F5344CB8AC3E}">
        <p14:creationId xmlns:p14="http://schemas.microsoft.com/office/powerpoint/2010/main" val="74560287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5.1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数据库概述</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7" name="图片 6"/>
          <p:cNvPicPr>
            <a:picLocks noChangeAspect="1"/>
          </p:cNvPicPr>
          <p:nvPr/>
        </p:nvPicPr>
        <p:blipFill>
          <a:blip r:embed="rId3"/>
          <a:stretch>
            <a:fillRect/>
          </a:stretch>
        </p:blipFill>
        <p:spPr>
          <a:xfrm>
            <a:off x="334556" y="944415"/>
            <a:ext cx="432058" cy="5032950"/>
          </a:xfrm>
          <a:prstGeom prst="rect">
            <a:avLst/>
          </a:prstGeom>
        </p:spPr>
      </p:pic>
      <p:sp>
        <p:nvSpPr>
          <p:cNvPr id="9" name="矩形 8"/>
          <p:cNvSpPr/>
          <p:nvPr/>
        </p:nvSpPr>
        <p:spPr>
          <a:xfrm>
            <a:off x="324165" y="990395"/>
            <a:ext cx="411938" cy="5638984"/>
          </a:xfrm>
          <a:prstGeom prst="rect">
            <a:avLst/>
          </a:prstGeom>
        </p:spPr>
        <p:txBody>
          <a:bodyPr wrap="square">
            <a:spAutoFit/>
          </a:bodyPr>
          <a:lstStyle/>
          <a:p>
            <a:r>
              <a:rPr lang="zh-CN" altLang="en-US">
                <a:solidFill>
                  <a:srgbClr val="595959"/>
                </a:solidFill>
                <a:latin typeface="微软雅黑" panose="020B0503020204020204" pitchFamily="34" charset="-122"/>
                <a:ea typeface="微软雅黑" panose="020B0503020204020204" pitchFamily="34" charset="-122"/>
              </a:rPr>
              <a:t>非</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关</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系</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型</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数</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据</a:t>
            </a:r>
            <a:endParaRPr lang="en-US" altLang="zh-CN">
              <a:solidFill>
                <a:srgbClr val="595959"/>
              </a:solidFill>
              <a:latin typeface="微软雅黑" panose="020B0503020204020204" pitchFamily="34" charset="-122"/>
              <a:ea typeface="微软雅黑" panose="020B0503020204020204" pitchFamily="34" charset="-122"/>
            </a:endParaRPr>
          </a:p>
          <a:p>
            <a:endParaRPr lang="en-US" altLang="zh-CN">
              <a:solidFill>
                <a:srgbClr val="595959"/>
              </a:solidFill>
              <a:latin typeface="微软雅黑" panose="020B0503020204020204" pitchFamily="34" charset="-122"/>
              <a:ea typeface="微软雅黑" panose="020B0503020204020204" pitchFamily="34" charset="-122"/>
            </a:endParaRPr>
          </a:p>
          <a:p>
            <a:r>
              <a:rPr lang="zh-CN" altLang="en-US">
                <a:solidFill>
                  <a:srgbClr val="595959"/>
                </a:solidFill>
                <a:latin typeface="微软雅黑" panose="020B0503020204020204" pitchFamily="34" charset="-122"/>
                <a:ea typeface="微软雅黑" panose="020B0503020204020204" pitchFamily="34" charset="-122"/>
              </a:rPr>
              <a:t>库</a:t>
            </a:r>
            <a:endParaRPr lang="zh-CN" altLang="en-US"/>
          </a:p>
        </p:txBody>
      </p:sp>
      <p:pic>
        <p:nvPicPr>
          <p:cNvPr id="5" name="图片 4"/>
          <p:cNvPicPr>
            <a:picLocks noChangeAspect="1"/>
          </p:cNvPicPr>
          <p:nvPr/>
        </p:nvPicPr>
        <p:blipFill>
          <a:blip r:embed="rId4"/>
          <a:stretch>
            <a:fillRect/>
          </a:stretch>
        </p:blipFill>
        <p:spPr>
          <a:xfrm>
            <a:off x="10199662" y="3717826"/>
            <a:ext cx="1685156" cy="2548119"/>
          </a:xfrm>
          <a:prstGeom prst="rect">
            <a:avLst/>
          </a:prstGeom>
        </p:spPr>
      </p:pic>
      <p:sp>
        <p:nvSpPr>
          <p:cNvPr id="8" name="矩形 7"/>
          <p:cNvSpPr/>
          <p:nvPr/>
        </p:nvSpPr>
        <p:spPr>
          <a:xfrm>
            <a:off x="1076316" y="2080065"/>
            <a:ext cx="2984537" cy="41987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227278" y="2079376"/>
            <a:ext cx="3511001" cy="4198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71948" y="2066866"/>
            <a:ext cx="4015057" cy="419878"/>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76316" y="2119137"/>
            <a:ext cx="2984538" cy="338554"/>
          </a:xfrm>
          <a:prstGeom prst="rect">
            <a:avLst/>
          </a:prstGeom>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键值（</a:t>
            </a:r>
            <a:r>
              <a:rPr lang="en-US" altLang="zh-CN" sz="1600">
                <a:solidFill>
                  <a:schemeClr val="bg1"/>
                </a:solidFill>
                <a:latin typeface="微软雅黑" panose="020B0503020204020204" pitchFamily="34" charset="-122"/>
                <a:ea typeface="微软雅黑" panose="020B0503020204020204" pitchFamily="34" charset="-122"/>
              </a:rPr>
              <a:t>Key-Value</a:t>
            </a:r>
            <a:r>
              <a:rPr lang="zh-CN" altLang="en-US" sz="1600">
                <a:solidFill>
                  <a:schemeClr val="bg1"/>
                </a:solidFill>
                <a:latin typeface="微软雅黑" panose="020B0503020204020204" pitchFamily="34" charset="-122"/>
                <a:ea typeface="微软雅黑" panose="020B0503020204020204" pitchFamily="34" charset="-122"/>
              </a:rPr>
              <a:t>）存储数据库</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4227277" y="2119137"/>
            <a:ext cx="3511001" cy="338554"/>
          </a:xfrm>
          <a:prstGeom prst="rect">
            <a:avLst/>
          </a:prstGeom>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列（</a:t>
            </a:r>
            <a:r>
              <a:rPr lang="en-US" altLang="zh-CN" sz="1600">
                <a:solidFill>
                  <a:schemeClr val="bg1"/>
                </a:solidFill>
                <a:latin typeface="微软雅黑" panose="020B0503020204020204" pitchFamily="34" charset="-122"/>
                <a:ea typeface="微软雅黑" panose="020B0503020204020204" pitchFamily="34" charset="-122"/>
              </a:rPr>
              <a:t>Column-Oriented</a:t>
            </a:r>
            <a:r>
              <a:rPr lang="zh-CN" altLang="en-US" sz="1600">
                <a:solidFill>
                  <a:schemeClr val="bg1"/>
                </a:solidFill>
                <a:latin typeface="微软雅黑" panose="020B0503020204020204" pitchFamily="34" charset="-122"/>
                <a:ea typeface="微软雅黑" panose="020B0503020204020204" pitchFamily="34" charset="-122"/>
              </a:rPr>
              <a:t>）存储数据</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7871948" y="2113368"/>
            <a:ext cx="4015057" cy="338554"/>
          </a:xfrm>
          <a:prstGeom prst="rect">
            <a:avLst/>
          </a:prstGeom>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文档型（</a:t>
            </a:r>
            <a:r>
              <a:rPr lang="en-US" altLang="zh-CN" sz="1600">
                <a:solidFill>
                  <a:schemeClr val="bg1"/>
                </a:solidFill>
                <a:latin typeface="微软雅黑" panose="020B0503020204020204" pitchFamily="34" charset="-122"/>
                <a:ea typeface="微软雅黑" panose="020B0503020204020204" pitchFamily="34" charset="-122"/>
              </a:rPr>
              <a:t>Document-Oriented</a:t>
            </a:r>
            <a:r>
              <a:rPr lang="zh-CN" altLang="en-US" sz="1600">
                <a:solidFill>
                  <a:schemeClr val="bg1"/>
                </a:solidFill>
                <a:latin typeface="微软雅黑" panose="020B0503020204020204" pitchFamily="34" charset="-122"/>
                <a:ea typeface="微软雅黑" panose="020B0503020204020204" pitchFamily="34" charset="-122"/>
              </a:rPr>
              <a:t>）存储数据</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1918742" y="3146986"/>
            <a:ext cx="7560840" cy="1938992"/>
          </a:xfrm>
          <a:prstGeom prst="rect">
            <a:avLst/>
          </a:prstGeom>
        </p:spPr>
        <p:txBody>
          <a:bodyPr wrap="square">
            <a:spAutoFit/>
          </a:bodyPr>
          <a:lstStyle/>
          <a:p>
            <a:pPr>
              <a:lnSpc>
                <a:spcPct val="150000"/>
              </a:lnSpc>
            </a:pPr>
            <a:r>
              <a:rPr lang="zh-CN" altLang="en-US" sz="2000">
                <a:solidFill>
                  <a:srgbClr val="0075CC"/>
                </a:solidFill>
                <a:latin typeface="微软雅黑" panose="020B0503020204020204" pitchFamily="34" charset="-122"/>
                <a:ea typeface="微软雅黑" panose="020B0503020204020204" pitchFamily="34" charset="-122"/>
              </a:rPr>
              <a:t>列式存储数据库</a:t>
            </a:r>
            <a:r>
              <a:rPr lang="zh-CN" altLang="en-US" sz="2000">
                <a:solidFill>
                  <a:srgbClr val="595959"/>
                </a:solidFill>
                <a:latin typeface="微软雅黑" panose="020B0503020204020204" pitchFamily="34" charset="-122"/>
                <a:ea typeface="微软雅黑" panose="020B0503020204020204" pitchFamily="34" charset="-122"/>
              </a:rPr>
              <a:t>采用列式结构存储数据，将同一列数据存储到一起。这类数据库具有</a:t>
            </a:r>
            <a:r>
              <a:rPr lang="zh-CN" altLang="en-US" sz="2000">
                <a:solidFill>
                  <a:srgbClr val="0075CC"/>
                </a:solidFill>
                <a:latin typeface="微软雅黑" panose="020B0503020204020204" pitchFamily="34" charset="-122"/>
                <a:ea typeface="微软雅黑" panose="020B0503020204020204" pitchFamily="34" charset="-122"/>
              </a:rPr>
              <a:t>查询速度快</a:t>
            </a:r>
            <a:r>
              <a:rPr lang="zh-CN" altLang="en-US" sz="2000">
                <a:solidFill>
                  <a:srgbClr val="595959"/>
                </a:solidFill>
                <a:latin typeface="微软雅黑" panose="020B0503020204020204" pitchFamily="34" charset="-122"/>
                <a:ea typeface="微软雅黑" panose="020B0503020204020204" pitchFamily="34" charset="-122"/>
              </a:rPr>
              <a:t>、</a:t>
            </a:r>
            <a:r>
              <a:rPr lang="zh-CN" altLang="en-US" sz="2000">
                <a:solidFill>
                  <a:srgbClr val="0075CC"/>
                </a:solidFill>
                <a:latin typeface="微软雅黑" panose="020B0503020204020204" pitchFamily="34" charset="-122"/>
                <a:ea typeface="微软雅黑" panose="020B0503020204020204" pitchFamily="34" charset="-122"/>
              </a:rPr>
              <a:t>可扩展性强</a:t>
            </a:r>
            <a:r>
              <a:rPr lang="zh-CN" altLang="en-US" sz="2000">
                <a:solidFill>
                  <a:srgbClr val="595959"/>
                </a:solidFill>
                <a:latin typeface="微软雅黑" panose="020B0503020204020204" pitchFamily="34" charset="-122"/>
                <a:ea typeface="微软雅黑" panose="020B0503020204020204" pitchFamily="34" charset="-122"/>
              </a:rPr>
              <a:t>等特点，更容易进行分布式扩展，适用于分布式的文件系统。列式存储数据库的典型代表有</a:t>
            </a:r>
            <a:r>
              <a:rPr lang="en-US" altLang="zh-CN" sz="2000">
                <a:solidFill>
                  <a:srgbClr val="0075CC"/>
                </a:solidFill>
                <a:latin typeface="微软雅黑" panose="020B0503020204020204" pitchFamily="34" charset="-122"/>
                <a:ea typeface="微软雅黑" panose="020B0503020204020204" pitchFamily="34" charset="-122"/>
              </a:rPr>
              <a:t>Hbase</a:t>
            </a:r>
            <a:r>
              <a:rPr lang="zh-CN" altLang="en-US" sz="2000">
                <a:solidFill>
                  <a:srgbClr val="595959"/>
                </a:solidFill>
                <a:latin typeface="微软雅黑" panose="020B0503020204020204" pitchFamily="34" charset="-122"/>
                <a:ea typeface="微软雅黑" panose="020B0503020204020204" pitchFamily="34" charset="-122"/>
              </a:rPr>
              <a:t>、</a:t>
            </a:r>
            <a:r>
              <a:rPr lang="en-US" altLang="zh-CN" sz="2000">
                <a:solidFill>
                  <a:srgbClr val="0075CC"/>
                </a:solidFill>
                <a:latin typeface="微软雅黑" panose="020B0503020204020204" pitchFamily="34" charset="-122"/>
                <a:ea typeface="微软雅黑" panose="020B0503020204020204" pitchFamily="34" charset="-122"/>
              </a:rPr>
              <a:t>Cassandra</a:t>
            </a:r>
            <a:r>
              <a:rPr lang="zh-CN" altLang="en-US" sz="2000">
                <a:solidFill>
                  <a:srgbClr val="595959"/>
                </a:solidFill>
                <a:latin typeface="微软雅黑" panose="020B0503020204020204" pitchFamily="34" charset="-122"/>
                <a:ea typeface="微软雅黑" panose="020B0503020204020204" pitchFamily="34" charset="-122"/>
              </a:rPr>
              <a:t>等。</a:t>
            </a:r>
          </a:p>
        </p:txBody>
      </p:sp>
      <p:sp>
        <p:nvSpPr>
          <p:cNvPr id="17" name="矩形 16"/>
          <p:cNvSpPr/>
          <p:nvPr/>
        </p:nvSpPr>
        <p:spPr>
          <a:xfrm>
            <a:off x="1054646" y="1211643"/>
            <a:ext cx="10830172" cy="553998"/>
          </a:xfrm>
          <a:prstGeom prst="rect">
            <a:avLst/>
          </a:prstGeom>
        </p:spPr>
        <p:txBody>
          <a:bodyPr wrap="square">
            <a:spAutoFit/>
          </a:bodyPr>
          <a:lstStyle/>
          <a:p>
            <a:pPr>
              <a:lnSpc>
                <a:spcPct val="150000"/>
              </a:lnSpc>
            </a:pPr>
            <a:r>
              <a:rPr lang="zh-CN" altLang="en-US" sz="2000">
                <a:solidFill>
                  <a:srgbClr val="0075CC"/>
                </a:solidFill>
                <a:latin typeface="微软雅黑" panose="020B0503020204020204" pitchFamily="34" charset="-122"/>
                <a:ea typeface="微软雅黑" panose="020B0503020204020204" pitchFamily="34" charset="-122"/>
              </a:rPr>
              <a:t>非关系型数据库</a:t>
            </a:r>
            <a:r>
              <a:rPr lang="zh-CN" altLang="en-US" sz="2000">
                <a:solidFill>
                  <a:srgbClr val="595959"/>
                </a:solidFill>
                <a:latin typeface="微软雅黑" panose="020B0503020204020204" pitchFamily="34" charset="-122"/>
                <a:ea typeface="微软雅黑" panose="020B0503020204020204" pitchFamily="34" charset="-122"/>
              </a:rPr>
              <a:t>的种类繁多，主要可以分为</a:t>
            </a:r>
            <a:r>
              <a:rPr lang="zh-CN" altLang="en-US" sz="2000">
                <a:solidFill>
                  <a:srgbClr val="0075CC"/>
                </a:solidFill>
                <a:latin typeface="微软雅黑" panose="020B0503020204020204" pitchFamily="34" charset="-122"/>
                <a:ea typeface="微软雅黑" panose="020B0503020204020204" pitchFamily="34" charset="-122"/>
              </a:rPr>
              <a:t>键值存储数据库</a:t>
            </a:r>
            <a:r>
              <a:rPr lang="zh-CN" altLang="en-US" sz="2000">
                <a:solidFill>
                  <a:srgbClr val="595959"/>
                </a:solidFill>
                <a:latin typeface="微软雅黑" panose="020B0503020204020204" pitchFamily="34" charset="-122"/>
                <a:ea typeface="微软雅黑" panose="020B0503020204020204" pitchFamily="34" charset="-122"/>
              </a:rPr>
              <a:t>、</a:t>
            </a:r>
            <a:r>
              <a:rPr lang="zh-CN" altLang="en-US" sz="2000">
                <a:solidFill>
                  <a:srgbClr val="0075CC"/>
                </a:solidFill>
                <a:latin typeface="微软雅黑" panose="020B0503020204020204" pitchFamily="34" charset="-122"/>
                <a:ea typeface="微软雅黑" panose="020B0503020204020204" pitchFamily="34" charset="-122"/>
              </a:rPr>
              <a:t>列存储数据库</a:t>
            </a:r>
            <a:r>
              <a:rPr lang="zh-CN" altLang="en-US" sz="2000">
                <a:solidFill>
                  <a:srgbClr val="595959"/>
                </a:solidFill>
                <a:latin typeface="微软雅黑" panose="020B0503020204020204" pitchFamily="34" charset="-122"/>
                <a:ea typeface="微软雅黑" panose="020B0503020204020204" pitchFamily="34" charset="-122"/>
              </a:rPr>
              <a:t>、</a:t>
            </a:r>
            <a:r>
              <a:rPr lang="zh-CN" altLang="en-US" sz="2000">
                <a:solidFill>
                  <a:srgbClr val="0075CC"/>
                </a:solidFill>
                <a:latin typeface="微软雅黑" panose="020B0503020204020204" pitchFamily="34" charset="-122"/>
                <a:ea typeface="微软雅黑" panose="020B0503020204020204" pitchFamily="34" charset="-122"/>
              </a:rPr>
              <a:t>文档型数据库</a:t>
            </a:r>
            <a:r>
              <a:rPr lang="zh-CN" altLang="en-US" sz="200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637046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f15e6573a385e41c33bb97e7105a62faa5c484"/>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1393</TotalTime>
  <Words>6759</Words>
  <Application>Microsoft Office PowerPoint</Application>
  <PresentationFormat>自定义</PresentationFormat>
  <Paragraphs>576</Paragraphs>
  <Slides>60</Slides>
  <Notes>60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60</vt:i4>
      </vt:variant>
    </vt:vector>
  </HeadingPairs>
  <TitlesOfParts>
    <vt:vector size="68" baseType="lpstr">
      <vt:lpstr>微软雅黑</vt:lpstr>
      <vt:lpstr>字魂105号-简雅黑</vt:lpstr>
      <vt:lpstr>Arial</vt:lpstr>
      <vt:lpstr>Calibri</vt:lpstr>
      <vt:lpstr>Times New Roman</vt:lpstr>
      <vt:lpstr>Wingdings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cp:lastModifiedBy>sh J</cp:lastModifiedBy>
  <cp:revision>1226</cp:revision>
  <dcterms:created xsi:type="dcterms:W3CDTF">2020-11-11T09:29:00Z</dcterms:created>
  <dcterms:modified xsi:type="dcterms:W3CDTF">2025-06-19T02:09:53Z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1B1EC882B1E443FF969BB842EC8D6A2D</vt:lpwstr>
  </property>
</Properties>
</file>