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64"/>
  </p:notesMasterIdLst>
  <p:sldIdLst>
    <p:sldId id="261" r:id="rId3"/>
    <p:sldId id="256" r:id="rId4"/>
    <p:sldId id="258" r:id="rId5"/>
    <p:sldId id="665" r:id="rId6"/>
    <p:sldId id="666" r:id="rId7"/>
    <p:sldId id="667" r:id="rId8"/>
    <p:sldId id="668" r:id="rId9"/>
    <p:sldId id="669" r:id="rId10"/>
    <p:sldId id="388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390" r:id="rId21"/>
    <p:sldId id="694" r:id="rId22"/>
    <p:sldId id="695" r:id="rId23"/>
    <p:sldId id="696" r:id="rId24"/>
    <p:sldId id="697" r:id="rId25"/>
    <p:sldId id="698" r:id="rId26"/>
    <p:sldId id="699" r:id="rId27"/>
    <p:sldId id="391" r:id="rId28"/>
    <p:sldId id="700" r:id="rId29"/>
    <p:sldId id="701" r:id="rId30"/>
    <p:sldId id="702" r:id="rId31"/>
    <p:sldId id="703" r:id="rId32"/>
    <p:sldId id="704" r:id="rId33"/>
    <p:sldId id="392" r:id="rId34"/>
    <p:sldId id="705" r:id="rId35"/>
    <p:sldId id="706" r:id="rId36"/>
    <p:sldId id="707" r:id="rId37"/>
    <p:sldId id="708" r:id="rId38"/>
    <p:sldId id="578" r:id="rId39"/>
    <p:sldId id="711" r:id="rId40"/>
    <p:sldId id="712" r:id="rId41"/>
    <p:sldId id="713" r:id="rId42"/>
    <p:sldId id="714" r:id="rId43"/>
    <p:sldId id="715" r:id="rId44"/>
    <p:sldId id="662" r:id="rId45"/>
    <p:sldId id="710" r:id="rId46"/>
    <p:sldId id="716" r:id="rId47"/>
    <p:sldId id="717" r:id="rId48"/>
    <p:sldId id="718" r:id="rId49"/>
    <p:sldId id="719" r:id="rId50"/>
    <p:sldId id="720" r:id="rId51"/>
    <p:sldId id="721" r:id="rId52"/>
    <p:sldId id="722" r:id="rId53"/>
    <p:sldId id="723" r:id="rId54"/>
    <p:sldId id="724" r:id="rId55"/>
    <p:sldId id="725" r:id="rId56"/>
    <p:sldId id="726" r:id="rId57"/>
    <p:sldId id="664" r:id="rId58"/>
    <p:sldId id="727" r:id="rId59"/>
    <p:sldId id="728" r:id="rId60"/>
    <p:sldId id="331" r:id="rId61"/>
    <p:sldId id="335" r:id="rId62"/>
    <p:sldId id="260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17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1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B813-02EB-4681-8850-4177C9B4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17196-CA25-46B2-8B8B-AF53A575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84ADC-C538-4F4E-AB66-F9CFA34F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FB56-5F81-4663-B87C-305FF180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63211-974C-4B2C-9149-66E6FB23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1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D552-726C-45F4-B2B1-5B443AAA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32458-5A78-432E-91D3-1EEEB9278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076AC-6652-463D-9BA0-511920830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A2E3-D495-46C6-A89A-B0FB27AC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3B150-61D5-4C36-BAC7-D561644A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65290-90D9-4A3D-B7B8-B230B9E9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85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1A2A-58F8-4E47-9C1F-1723B8B3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1D9B3-377D-4DBE-91A5-00B69DF8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F5F15-E1B3-41C1-8256-2909EC935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166287-5F26-4E30-8D1C-D5E8440A6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68B6D-B36A-45FF-8CCD-3A97E35A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298CE-907C-43DD-B16D-02BC81FD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93DB5-2703-481C-8272-4F114730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ACEC46-EC1E-4BE4-9BA5-79149F0C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0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0370D-A11F-48E7-83C1-C8D8EE94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3775FF-B505-475B-B58B-AC02155A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800B-44EC-425A-AA49-DD5AA4C8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61367A-1821-4F26-B85F-573A68A7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0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E4BDC-2166-40A5-A4A5-1F96009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00511D-5F55-4521-ABD6-531FA6A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2E88F-F7A4-438A-B061-EB9B8049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7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201E-A762-423C-9D41-92E61722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B4A8A-F5D0-4CDA-B812-7AF34307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755E3-4990-4324-BF61-988EA965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B238E-C589-4E92-9E2E-B632531E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D8666-8269-48B4-971A-C4F43C81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E982A-2B21-4A4C-8FF4-12464A8E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6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5702D-0242-40E7-AB66-A4D89F35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DABDE-3167-404C-AD8B-05C258D2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820A7-4C69-43A6-AA59-91FC20EF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D5F18-C31F-4642-A214-90253C33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A80B1-A022-4974-A698-B2CD6FC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9DAA8-FC2B-4DB9-886A-B42F62E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0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7FDCE-60F6-4905-8602-8D7F882D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8ACB6-58F3-4181-88A5-7405EF9B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DE120-B970-4928-A009-4B4C5B86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DA9DF-2945-4E11-8FA6-4653D390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9C57F-E221-49AD-8492-7D97557A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29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185BA-8671-4B69-A40C-58037DD28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5DFAA-C569-4228-A8F1-C9386E32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F0AF1-7887-40F2-8F9B-2BC4C822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0E6C6-6681-4AF1-BBF8-5FF844E8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00677-5006-43F4-B07C-D66D65B6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9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5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7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2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EAA0-34AC-4CF8-8E0D-CFB9BF05A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CE264-6666-4B4D-BC7A-3C5A59C0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44BE2-53D3-47A9-BC83-B6A62BBC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5824F-BEA4-4C23-9F36-0174FCCA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C529A-98FD-44BE-AA39-1C3F21CC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7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1D0B7-63E3-47DF-A5FD-813F5D7B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28265-8B44-4EBE-A5C3-CB987CC2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3977B-248A-4697-B62B-0B946A1E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9FDA2-535E-4535-BEB4-9FBEE32A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5AA76-62FE-4254-90EC-7082BE37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4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CA5B5-DDE2-448D-8336-DFA09BD5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BD1F5-75F2-4279-87D4-0A0460A0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E823F-5338-4212-B11F-A323882B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5E10-ACA3-4020-A37B-225AF273A0AD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F36E0-D829-4AC7-8320-5048DA8BD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46D7E-9824-4C8E-BC40-EE4AB2D2A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8125-84A3-4365-8C9B-13B24A92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313" y="1316355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8</a:t>
            </a:r>
            <a:r>
              <a:rPr lang="zh-CN" altLang="en-US" sz="4400" b="1" dirty="0"/>
              <a:t>章  类和对象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5313" y="2226310"/>
            <a:ext cx="4203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类和对象概述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类的基本使用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属性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1671" y="2226310"/>
            <a:ext cx="47993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实战12：人机猜拳游戏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导入模块中的类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模块3：datetime库的使用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实战13：倒计时日历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8.2.1 </a:t>
            </a:r>
            <a:r>
              <a:rPr sz="2400" dirty="0" err="1">
                <a:sym typeface="+mn-ea"/>
              </a:rPr>
              <a:t>类的定义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6875" y="1586865"/>
            <a:ext cx="45453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Dog: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__init__(self,name,breed,age):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"""初始化属性name、breed和age"""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self.breed = breed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eat(self):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"""小狗正在吃狗粮"""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print(f"{self.name}正在吃狗粮")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run(self):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"""小狗正在奔跑"""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print(f"{self.name}在奔跑玩耍")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139190" y="1586865"/>
            <a:ext cx="5476240" cy="4566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39890" y="2249170"/>
            <a:ext cx="44805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1.构造方法__init__()</a:t>
            </a:r>
            <a:endParaRPr lang="zh-CN" sz="16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构造方法一般用于类的初始化操作，在创建实例对象时被自动调用和执行。</a:t>
            </a: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2.self的作用</a:t>
            </a:r>
            <a:endParaRPr lang="zh-CN" sz="16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self的作用是代表将来要创建的实例对象本身，让实例能够访问类中的属性和对象。</a:t>
            </a: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3.实例方法</a:t>
            </a:r>
            <a:endParaRPr lang="zh-CN" sz="16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最少含有一个self参数，用于绑定实例对象的方法称为实例方法，可以被实例对象直接调用。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10860" y="895985"/>
            <a:ext cx="226504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定义一个类需要使用</a:t>
            </a:r>
            <a:r>
              <a:rPr 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，类名的首字母常用大写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8.2.2 </a:t>
            </a:r>
            <a:r>
              <a:rPr sz="2400" dirty="0" err="1">
                <a:sym typeface="+mn-ea"/>
              </a:rPr>
              <a:t>创建实例对象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92145" y="1586865"/>
            <a:ext cx="553529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Dog: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__init__(self,name,breed,age):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"""初始化属性name、breed和age"""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self.breed = breed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eat(self):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"""小狗正在吃狗粮"""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print(f"{self.name}正在吃狗粮")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run(self):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"""小狗正在奔跑"""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print(f"{self.name}在奔跑玩耍")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 = Dog("小巴","哈巴狗",4)          #创建实例对象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59635" y="1586865"/>
            <a:ext cx="7872095" cy="47967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67040" y="1126490"/>
            <a:ext cx="3774440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类的使用与函数类似，当定义了一个类时，其中的代码不会被执行，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当调用类来创建对象时，类中的代码才真正起作用</a:t>
            </a:r>
            <a:r>
              <a:rPr 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1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8.2.2 </a:t>
            </a:r>
            <a:r>
              <a:rPr sz="2400" dirty="0" err="1">
                <a:sym typeface="+mn-ea"/>
              </a:rPr>
              <a:t>创建实例对象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访问属性</a:t>
            </a:r>
            <a:endParaRPr 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92145" y="1828800"/>
            <a:ext cx="55352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Dog: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"""类的定义与前文一致，在此处省略部分代码"""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 = Dog("小巴","哈巴狗",4)           #创建实例对象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print(f"狗狗的姓名是{d1.name}")       #访问name属性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print(f"狗狗的品种是{d1.breed}")      #访问breed属性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print(f"狗狗的品种是{d1.age}")         #访问age属性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59635" y="1687830"/>
            <a:ext cx="7872095" cy="2589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69935" y="1271270"/>
            <a:ext cx="328485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访问属性，需要使用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“实例名.属性”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的方式</a:t>
            </a:r>
            <a:endParaRPr 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5865" y="4770120"/>
            <a:ext cx="21602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狗狗的姓名是小巴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狗狗的品种是哈巴狗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狗狗的品种是4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59635" y="4629150"/>
            <a:ext cx="7872095" cy="1480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708650" y="4135755"/>
            <a:ext cx="502920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5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8.2.2 </a:t>
            </a:r>
            <a:r>
              <a:rPr sz="2400" dirty="0" err="1">
                <a:sym typeface="+mn-ea"/>
              </a:rPr>
              <a:t>创建实例对象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调用实例方法</a:t>
            </a:r>
            <a:endParaRPr 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635" y="2013585"/>
            <a:ext cx="533336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Dog: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"""类的定义与前文一致，在此处省略部分代码"""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 = Dog("小巴","哈巴狗",4)       #创建实例对象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d1.eat()                                       #调用eat()方法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d1.run()                                       #调用run()方法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59635" y="1687830"/>
            <a:ext cx="7872095" cy="2589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07325" y="1126490"/>
            <a:ext cx="36601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创建实例对象后，可以调用类中的实例方法，形式是“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实例名.实例方法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5865" y="4954270"/>
            <a:ext cx="2160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小巴正在吃狗粮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小巴在奔跑玩耍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59635" y="4629150"/>
            <a:ext cx="7872095" cy="1480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708650" y="4135755"/>
            <a:ext cx="502920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89" y="1126490"/>
            <a:ext cx="540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8.2.2 </a:t>
            </a:r>
            <a:r>
              <a:rPr sz="2400" dirty="0" err="1">
                <a:sym typeface="+mn-ea"/>
              </a:rPr>
              <a:t>创建实例对象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创建多个实例对象</a:t>
            </a:r>
            <a:endParaRPr 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2135" y="1500505"/>
            <a:ext cx="709422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Dog: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"""类的定义与前文一致，在此处省略部分代码"""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 = Dog("小巴","哈巴狗",4)      #创建一个实例对象d1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print(f"{d1.name}的品种是{d1.breed}，年龄是{d1.age}")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d1.eat()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d2 = Dog("小柴","柴犬",1)       #创建一个实例对象d2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print(f"{d2.name}的品种是{d2.breed}，年龄是{d2.age}")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d2.run()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59635" y="1586865"/>
            <a:ext cx="7872095" cy="29597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70900" y="939165"/>
            <a:ext cx="366014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可以创建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多个实例对象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，每个实例对象之间相互独立，有自己的属性，且都可以调用类中的方法</a:t>
            </a:r>
            <a:endParaRPr 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4495" y="4756785"/>
            <a:ext cx="37617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小巴的品种是哈巴狗，年龄是4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小巴正在吃狗粮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小柴的品种是柴犬，年龄是1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小柴在奔跑玩耍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59635" y="4844415"/>
            <a:ext cx="7872095" cy="1480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843905" y="4106545"/>
            <a:ext cx="502920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8.2.3 </a:t>
            </a:r>
            <a:r>
              <a:rPr sz="2400" dirty="0" err="1">
                <a:sym typeface="+mn-ea"/>
              </a:rPr>
              <a:t>设置属性的默认值</a:t>
            </a:r>
            <a:endParaRPr 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8225" y="2303780"/>
            <a:ext cx="40640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__init__(self,name,id,age=19):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self.id = id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s1 = Student("小千",202201)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print(f"{s1.name}的年龄是{s1.age}")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7840" y="2162175"/>
            <a:ext cx="5261610" cy="29597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60" y="1586865"/>
            <a:ext cx="36601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创建Student类，并将age属性设置为默认值19</a:t>
            </a:r>
            <a:endParaRPr 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0090" y="5707380"/>
            <a:ext cx="17989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小千的年龄是19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97840" y="5514975"/>
            <a:ext cx="5261610" cy="845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818765" y="4951095"/>
            <a:ext cx="502920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118225" y="1704340"/>
            <a:ext cx="56102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如果不想使用实例属性self.age的默认值19，可以在第6行创建实例对象时，传入3个参数。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4540" y="2912745"/>
            <a:ext cx="36169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s1 = Student("小千",202201,20)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210300" y="2719705"/>
            <a:ext cx="5261610" cy="845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35675" y="3565525"/>
            <a:ext cx="56108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给age属性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设置默认值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还可以通过在构造方法内部给age赋值的形式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，将第2~5行代码改为如下形式。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33005" y="4679950"/>
            <a:ext cx="27806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def __init__(self, name, id):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self.name = name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self.id = id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self.age = 19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2215" y="4583430"/>
            <a:ext cx="5261610" cy="17614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8.2.4 </a:t>
            </a:r>
            <a:r>
              <a:rPr sz="2400" dirty="0" err="1">
                <a:sym typeface="+mn-ea"/>
              </a:rPr>
              <a:t>修改属性的值</a:t>
            </a:r>
            <a:endParaRPr 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0" y="2513965"/>
            <a:ext cx="406400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__init__(self,name,id):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self.id = id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19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65195" y="2118360"/>
            <a:ext cx="5261610" cy="29597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50770" y="1797050"/>
            <a:ext cx="260350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创建Student类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66585" y="4581525"/>
            <a:ext cx="442341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如果在Student类的构造函数内部直接给实例属性赋值，那如何修改此属性的值呢？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42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8.2.4 </a:t>
            </a:r>
            <a:r>
              <a:rPr sz="2400" dirty="0" err="1">
                <a:sym typeface="+mn-ea"/>
              </a:rPr>
              <a:t>修改属性的值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直接修改属性的值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9385" y="1586865"/>
            <a:ext cx="67906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__init__(self,name,id):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self.id = id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19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s1 = Student("小千",202201)           #创建一个实例对象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print(f"{s1.name}的年龄初始为{s1.age}")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s1.age = 20                             #修改实例对象的属性age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print(f"修改{s1.name}的年龄为{s1.age}")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59000" y="1553210"/>
            <a:ext cx="7872095" cy="34486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07325" y="1126490"/>
            <a:ext cx="36601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通过给实例对象的属性进行直接赋值的方式，修改实例对象的值</a:t>
            </a:r>
            <a:endParaRPr 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4595" y="5410835"/>
            <a:ext cx="2160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小千的年龄初始为19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修改小千的年龄为20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59000" y="5339080"/>
            <a:ext cx="7872095" cy="9734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878830" y="4900930"/>
            <a:ext cx="431165" cy="6178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8.2 </a:t>
            </a:r>
            <a:r>
              <a:rPr lang="zh-CN" altLang="en-US" sz="3600" dirty="0">
                <a:sym typeface="+mn-ea"/>
              </a:rPr>
              <a:t>类的基本使用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98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8.2.4 </a:t>
            </a:r>
            <a:r>
              <a:rPr sz="2400" dirty="0" err="1">
                <a:sym typeface="+mn-ea"/>
              </a:rPr>
              <a:t>修改属性的值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通过方法修改属性的值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0165" y="1745615"/>
            <a:ext cx="60839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__init__(self,name,id):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self.id = id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19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update_age(self,age):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"""用于修改属性age的值"""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self.age = 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s1 = Student("小千",202201)           #创建实例对象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print(f"{s1.name}的年龄是{s1.age}")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s1.update_age(20)                          #调用修改年龄的方法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print(f"{s1.name}的年龄修改为{s1.age}")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16610" y="1745615"/>
            <a:ext cx="6587490" cy="45231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4445" y="1586865"/>
            <a:ext cx="247840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在类中写一个方法，通过调用此方法，来修改属性的值</a:t>
            </a:r>
            <a:endParaRPr 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76920" y="3776345"/>
            <a:ext cx="2160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小千的年龄是19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小千的年龄修改为20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89900" y="1745615"/>
            <a:ext cx="2734310" cy="45231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127240" y="3945890"/>
            <a:ext cx="1154430" cy="4908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59441" y="39600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8.3</a:t>
            </a:r>
          </a:p>
          <a:p>
            <a:pPr algn="ctr"/>
            <a:r>
              <a:rPr lang="zh-CN" altLang="en-US" sz="2800" b="1" dirty="0"/>
              <a:t>属性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B64A2A-82B6-47C1-9022-C9D7738E1522}"/>
              </a:ext>
            </a:extLst>
          </p:cNvPr>
          <p:cNvSpPr txBox="1"/>
          <p:nvPr/>
        </p:nvSpPr>
        <p:spPr>
          <a:xfrm>
            <a:off x="7745095" y="242252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私有属性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D737D-F76E-460C-809B-F1ABB1009CF2}"/>
              </a:ext>
            </a:extLst>
          </p:cNvPr>
          <p:cNvSpPr txBox="1"/>
          <p:nvPr/>
        </p:nvSpPr>
        <p:spPr>
          <a:xfrm>
            <a:off x="7745095" y="385318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类属性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2505" y="1891665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zh-CN" altLang="en-US" sz="2400" dirty="0"/>
              <a:t>类和对象的概念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2505" y="2560002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类的基本使用方法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2505" y="3228339"/>
            <a:ext cx="487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私有属性、公有属性和类属性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2505" y="3896676"/>
            <a:ext cx="639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私有方法、公有方法、类方法和静态方法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2505" y="4565013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导入模块中的类的方法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8.3 </a:t>
            </a:r>
            <a:r>
              <a:rPr lang="zh-CN" altLang="en-US" sz="3600" dirty="0">
                <a:sym typeface="+mn-ea"/>
              </a:rPr>
              <a:t>属性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8.3.1 </a:t>
            </a:r>
            <a:r>
              <a:rPr sz="2400" dirty="0" err="1">
                <a:sym typeface="+mn-ea"/>
              </a:rPr>
              <a:t>私有属性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48105" y="1441450"/>
            <a:ext cx="94722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在属性前加两个下划线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可以定义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私有属性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。所谓私有属性，是指不允许外界进行访问，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只能在类内访问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2320" y="2364105"/>
            <a:ext cx="55232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Room: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self,name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self.__name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name        #定义私有属性__name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r1 = Room("房间1")                #创建一个实例对象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print(r1.__name)                     #访问私有属性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50135" y="2363470"/>
            <a:ext cx="7467600" cy="19386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63495" y="4542790"/>
            <a:ext cx="60159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"C:\1000phone\parter8\room.py", line 5,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print(r1.__name)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AttributeError: 'Room' object has no attribute '__name'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61565" y="4542790"/>
            <a:ext cx="7466965" cy="1651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860415" y="4071620"/>
            <a:ext cx="447675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73695" y="2178050"/>
            <a:ext cx="285750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私有属性不能在类外进行访问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8.3 </a:t>
            </a:r>
            <a:r>
              <a:rPr lang="zh-CN" altLang="en-US" sz="3600" dirty="0">
                <a:sym typeface="+mn-ea"/>
              </a:rPr>
              <a:t>属性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8.3.1 </a:t>
            </a:r>
            <a:r>
              <a:rPr sz="2400" dirty="0" err="1">
                <a:sym typeface="+mn-ea"/>
              </a:rPr>
              <a:t>私有属性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492885"/>
            <a:ext cx="485076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那么如何在类内访问私有属性呢？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28670" y="2039620"/>
            <a:ext cx="55232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Room: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self.__name = name        #定义私有属性__name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print_name(self):         #定义方法访问私有属性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print(f"房间的名称为{self.__name}")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r1 = Room("房间1")                 #创建一个实例对象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r1.print_name()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7280" y="2040255"/>
            <a:ext cx="7456805" cy="27781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8255" y="5325745"/>
            <a:ext cx="2028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房间的名称为房间1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67915" y="5241925"/>
            <a:ext cx="7466965" cy="6273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878830" y="4596130"/>
            <a:ext cx="447675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8.3 </a:t>
            </a:r>
            <a:r>
              <a:rPr lang="zh-CN" altLang="en-US" sz="3600" dirty="0">
                <a:sym typeface="+mn-ea"/>
              </a:rPr>
              <a:t>属性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8.3.1 </a:t>
            </a:r>
            <a:r>
              <a:rPr sz="2400" dirty="0" err="1">
                <a:sym typeface="+mn-ea"/>
              </a:rPr>
              <a:t>私有属性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492885"/>
            <a:ext cx="964438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并没有从语法上严格的保证属性是私有的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，只是给私有属性换了一个名称，来妨碍对私有属性的访问。如果知道私有属性的命名规则，仍然可以访问到它们，命名规则为“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对象名._类名__属性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49195" y="2830830"/>
            <a:ext cx="727265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Room: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self,name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self.__name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name        #定义私有属性__name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r1 = Room("房间1")                #创建一个实例对象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= r1._Room__name      #访问Room中的私有属性，并赋值给name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print(name)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57120" y="2830830"/>
            <a:ext cx="7456805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63565" y="5541645"/>
            <a:ext cx="878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房间1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67915" y="5457825"/>
            <a:ext cx="7466965" cy="6273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861050" y="4852035"/>
            <a:ext cx="447675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8.3 </a:t>
            </a:r>
            <a:r>
              <a:rPr lang="zh-CN" altLang="en-US" sz="3600" dirty="0">
                <a:sym typeface="+mn-ea"/>
              </a:rPr>
              <a:t>属性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8.3.2 </a:t>
            </a:r>
            <a:r>
              <a:rPr sz="2400" dirty="0" err="1">
                <a:sym typeface="+mn-ea"/>
              </a:rPr>
              <a:t>类属性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479550"/>
            <a:ext cx="97516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在类中可以定义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，类属性可以通过类名直接进行访问。对于类属性，可以通过“类名.类属性”进行直接访问或修改。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25165" y="2401570"/>
            <a:ext cx="57772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Book: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 = 0                        #创建一个类属性number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          #self.name是实例属性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print(Book.number)               #直接用类名访问类属性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Book.number += 1                #修改类属性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print(Book.number)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7280" y="2401570"/>
            <a:ext cx="7456805" cy="2676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4555" y="5474335"/>
            <a:ext cx="3346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96490" y="5441315"/>
            <a:ext cx="7466965" cy="8636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905500" y="4943475"/>
            <a:ext cx="447675" cy="6362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8.3 </a:t>
            </a:r>
            <a:r>
              <a:rPr lang="zh-CN" altLang="en-US" sz="3600" dirty="0">
                <a:sym typeface="+mn-ea"/>
              </a:rPr>
              <a:t>属性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8.3.2 </a:t>
            </a:r>
            <a:r>
              <a:rPr sz="2400" dirty="0" err="1">
                <a:sym typeface="+mn-ea"/>
              </a:rPr>
              <a:t>类属性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479550"/>
            <a:ext cx="97516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通过实例对象也可以访问类属性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。当实例对象访问属性时，首先会查找是否有同名的实例属性，如果没有，则会去查找是否有同名类属性，如果再找不到，就会抛出异常。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7245" y="2586355"/>
            <a:ext cx="55492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Book: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 = 0                            #定义类属性number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b1 = Book("《红楼梦》")             #创建实例对象b1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print(b1.number)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7280" y="2586355"/>
            <a:ext cx="7456805" cy="2491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4555" y="5474335"/>
            <a:ext cx="3346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96490" y="5441315"/>
            <a:ext cx="7466965" cy="6076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905500" y="4943475"/>
            <a:ext cx="447675" cy="6362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8.3 </a:t>
            </a:r>
            <a:r>
              <a:rPr lang="zh-CN" altLang="en-US" sz="3600" dirty="0">
                <a:sym typeface="+mn-ea"/>
              </a:rPr>
              <a:t>属性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8.3.2 </a:t>
            </a:r>
            <a:r>
              <a:rPr sz="2400" dirty="0" err="1">
                <a:sym typeface="+mn-ea"/>
              </a:rPr>
              <a:t>类属性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376045"/>
            <a:ext cx="975169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实例对象不能对类属性进行修改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，只有类对象能修改类属性的值。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22625" y="1882775"/>
            <a:ext cx="58185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Book: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 = 0                      #创建一个类属性number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Book.number += 1      #类属性number增加1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b1 = Book("《红楼梦》")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b2 = Book("《水浒传》")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b3 = Book("《西游记》")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print("书籍的总数是：",Book.number)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7280" y="1986280"/>
            <a:ext cx="7456805" cy="33108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5715" y="5711825"/>
            <a:ext cx="1857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书籍的总数是： 3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95855" y="5711825"/>
            <a:ext cx="7466965" cy="5340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905500" y="5189220"/>
            <a:ext cx="447675" cy="6362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97541" y="41505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8.4</a:t>
            </a:r>
          </a:p>
          <a:p>
            <a:pPr algn="ctr"/>
            <a:r>
              <a:rPr lang="zh-CN" altLang="en-US" sz="2800" b="1" dirty="0"/>
              <a:t>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7DE8F2-5F33-4E49-96F6-110A8A0C6D18}"/>
              </a:ext>
            </a:extLst>
          </p:cNvPr>
          <p:cNvSpPr txBox="1"/>
          <p:nvPr/>
        </p:nvSpPr>
        <p:spPr>
          <a:xfrm>
            <a:off x="7776210" y="2286020"/>
            <a:ext cx="35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私有方法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EA675F-0210-4A10-9635-8FB127E311D0}"/>
              </a:ext>
            </a:extLst>
          </p:cNvPr>
          <p:cNvSpPr txBox="1"/>
          <p:nvPr/>
        </p:nvSpPr>
        <p:spPr>
          <a:xfrm>
            <a:off x="7776210" y="307975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类方法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F649B-5054-4541-B7C7-B83E00E48601}"/>
              </a:ext>
            </a:extLst>
          </p:cNvPr>
          <p:cNvSpPr txBox="1"/>
          <p:nvPr/>
        </p:nvSpPr>
        <p:spPr>
          <a:xfrm>
            <a:off x="7776210" y="387348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静态方法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8.4 </a:t>
            </a:r>
            <a:r>
              <a:rPr lang="zh-CN" altLang="en-US" sz="3600" dirty="0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8.4.1 </a:t>
            </a:r>
            <a:r>
              <a:rPr sz="2400" dirty="0" err="1">
                <a:sym typeface="+mn-ea"/>
              </a:rPr>
              <a:t>私有方法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37895" y="1376045"/>
            <a:ext cx="103168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私有方法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的定义与私有属性类似，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以两个下划线开头进行定义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在类外不能进行访问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。与私有属性类似，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Python也没有在语法上严格保证方法是私有的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，在类外也能访问私有方法，访问方式是“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对象名._类名__方法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7845" y="2109470"/>
            <a:ext cx="6141720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Employee: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__init__(self,name,year,performance):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self.__name = name                             #定义私有属性姓名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self.__year = year                                 #定义私有属性工作年限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self.__performance = performance      #定义私有属性绩效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__cal_salary(self):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"""用于计算工资"""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salary = self.__year*2000 + self.__performance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salary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print_salary(self):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print(f"{self.__name}的工资是{self.__cal_salary()}")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e1 = Employee("张三",2,3000)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e1.print_salary()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43660" y="2205990"/>
            <a:ext cx="6433820" cy="419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22995" y="4097020"/>
            <a:ext cx="185737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张三的工资是7000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394065" y="2205990"/>
            <a:ext cx="2186305" cy="419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456805" y="4097020"/>
            <a:ext cx="1266190" cy="49847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8.4 </a:t>
            </a:r>
            <a:r>
              <a:rPr lang="zh-CN" altLang="en-US" sz="3600" dirty="0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8.4.2 </a:t>
            </a:r>
            <a:r>
              <a:rPr sz="2400" dirty="0" err="1">
                <a:sym typeface="+mn-ea"/>
              </a:rPr>
              <a:t>类方法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37260" y="1586865"/>
            <a:ext cx="103168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在类中可以定义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类方法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，调用类方法可以用类名也可以用实例对象。类方法需要通过装饰器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@classmethod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进行定义。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2495" y="3183255"/>
            <a:ext cx="27463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class 类名: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@classmethod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def 类方法名(cls):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    方法体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98750" y="2796540"/>
            <a:ext cx="6794500" cy="2526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8.4 </a:t>
            </a:r>
            <a:r>
              <a:rPr lang="zh-CN" altLang="en-US" sz="3600" dirty="0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8.4.2 </a:t>
            </a:r>
            <a:r>
              <a:rPr sz="2400" dirty="0" err="1">
                <a:sym typeface="+mn-ea"/>
              </a:rPr>
              <a:t>类方法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845" y="1759585"/>
            <a:ext cx="6141720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Employee: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 = 0                                  #类属性用于计算员工的总数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Employee.number += 1            #类属性number加1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@classmethod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count_num(cls):                      #类方法用于打印类属性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print("员工个数：",cls.number)  #cls表示类本身，即Employee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e1 = Employee("张三")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e2 = Employee("李四")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e3 = Employee("王五")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e1.count_num()                                #用实例对象调用类方法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Employee.count_num()                    #用类名调用类方法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43660" y="1856105"/>
            <a:ext cx="6433820" cy="419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08085" y="3747135"/>
            <a:ext cx="13589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员工个数： 3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员工个数： 3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394065" y="1856105"/>
            <a:ext cx="2186305" cy="419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456805" y="3747135"/>
            <a:ext cx="1266190" cy="49847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06515" y="1586865"/>
            <a:ext cx="165417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计算员工的总数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5309" y="2809557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8.1</a:t>
            </a:r>
          </a:p>
          <a:p>
            <a:pPr algn="ctr"/>
            <a:r>
              <a:rPr lang="zh-CN" altLang="en-US" sz="2800" b="1" dirty="0"/>
              <a:t>类和对象概述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8.4 </a:t>
            </a:r>
            <a:r>
              <a:rPr lang="zh-CN" altLang="en-US" sz="3600" dirty="0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8.4.3 </a:t>
            </a:r>
            <a:r>
              <a:rPr sz="2400" dirty="0" err="1">
                <a:sym typeface="+mn-ea"/>
              </a:rPr>
              <a:t>静态方法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2515" y="1586865"/>
            <a:ext cx="100476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静态方法需要用装饰器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@staticmethod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进行定义，静态方法不同于实例方法，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不需要填写形参self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；也不同于类方法，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不需要填写形参cls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。静态方法可以通过类名或实例对象进行调用。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3765" y="3449320"/>
            <a:ext cx="27463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class 类名: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@staticmethod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def 静态方法名():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    方法体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99385" y="3063240"/>
            <a:ext cx="6794500" cy="2526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8.4 </a:t>
            </a:r>
            <a:r>
              <a:rPr lang="zh-CN" altLang="en-US" sz="3600" dirty="0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8.4.3 </a:t>
            </a:r>
            <a:r>
              <a:rPr sz="2400" dirty="0" err="1">
                <a:sym typeface="+mn-ea"/>
              </a:rPr>
              <a:t>静态方法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1880" y="1397000"/>
            <a:ext cx="100476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静态方法可以访问类属性，不能访问实例属性。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4510" y="1853565"/>
            <a:ext cx="5819140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Employee: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 = 0                                 #类属性用于计算员工的总数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Employee.number += 1          #类属性number加1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@staticmethod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count_num():                        #</a:t>
            </a: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</a:t>
            </a: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方法用于打印类属性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print("员工个数：",Employee.number)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e1 = Employee("张三")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e2 = Employee("李四")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e3 = Employee("王五")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e1.count_num()                             #用实例对象调用</a:t>
            </a: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</a:t>
            </a: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Employee.count_num()                 #用类名调用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静态</a:t>
            </a: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30325" y="1950085"/>
            <a:ext cx="6433820" cy="419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94750" y="3841115"/>
            <a:ext cx="13589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员工个数： 3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员工个数： 3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380730" y="1950085"/>
            <a:ext cx="2186305" cy="419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443470" y="3841115"/>
            <a:ext cx="1266190" cy="49847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0983" y="2969409"/>
            <a:ext cx="3988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8.5</a:t>
            </a:r>
          </a:p>
          <a:p>
            <a:pPr algn="ctr"/>
            <a:r>
              <a:rPr sz="2800" b="1" dirty="0"/>
              <a:t>实战12：人机猜拳游戏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8.5 </a:t>
            </a:r>
            <a:r>
              <a:rPr lang="zh-CN" altLang="en-US" sz="3600" dirty="0">
                <a:sym typeface="+mn-ea"/>
              </a:rPr>
              <a:t>实战12：人机猜拳游戏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77340" y="2228850"/>
            <a:ext cx="903668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开发人机猜拳游戏，将此需求分解一下，可以分解成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玩家的动作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机器的动作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人和机器的互动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游戏的过程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玩家可以一直和机器进行游戏，当玩家想退出时则可以退出游戏。玩家赢得游戏，则玩家得一分；机器赢得游戏，则机器得一分。当游戏结束后，则统计总的猜拳次数，玩家和机器谁的分更高，谁就获得游戏的最终胜利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8.5 </a:t>
            </a:r>
            <a:r>
              <a:rPr lang="zh-CN" altLang="en-US" sz="3600" dirty="0">
                <a:sym typeface="+mn-ea"/>
              </a:rPr>
              <a:t>实战12：人机猜拳游戏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  <a:sym typeface="+mn-ea"/>
              </a:rPr>
              <a:t>1.玩家的动作</a:t>
            </a:r>
            <a:endParaRPr 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3330" y="1765935"/>
            <a:ext cx="716470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Player: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__init__(self,score=0):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"玩家"                             #玩家的姓名，默认为“玩家”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self.score = score                              #玩家的得分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player_action(self, option):             #方法用于打印玩家猜拳的动作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option == 1: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print(f"{self.name}出石头")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elif option == 2: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print(f"{self.name}出剪刀")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elif option == 3: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print(f"{self.name}出布")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083435" y="1765935"/>
            <a:ext cx="8023860" cy="42767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8.5 </a:t>
            </a:r>
            <a:r>
              <a:rPr lang="zh-CN" altLang="en-US" sz="3600" dirty="0">
                <a:sym typeface="+mn-ea"/>
              </a:rPr>
              <a:t>实战12：人机猜拳游戏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  <a:sym typeface="+mn-ea"/>
              </a:rPr>
              <a:t>2.机器的动作</a:t>
            </a:r>
            <a:endParaRPr 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3330" y="1765935"/>
            <a:ext cx="716470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Computer: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__init__(self,score=0):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self.cname = "电脑"                          #机器的姓名，默认为“电脑”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self.score = score                              #机器的得分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computer_action(self,option):        #方法用于打印机器猜拳的动作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option == 1: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print(f"{self.cname}出石头")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elif option == 2: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print(f"{self.cname}出剪刀")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elif option == 3: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print(f"{self.cname}出布")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083435" y="1765935"/>
            <a:ext cx="8023860" cy="42767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8.5 </a:t>
            </a:r>
            <a:r>
              <a:rPr lang="zh-CN" altLang="en-US" sz="3600" dirty="0">
                <a:sym typeface="+mn-ea"/>
              </a:rPr>
              <a:t>实战12：人机猜拳游戏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  <a:sym typeface="+mn-ea"/>
              </a:rPr>
              <a:t>3.游戏的过程</a:t>
            </a:r>
            <a:endParaRPr 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684020"/>
            <a:ext cx="523621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PlayGame: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count = 0                                      #对战次数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__init__(self):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"""每创建一个PlayGame的实例对象就会自动生成一个玩家和机器的实例"""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self.player = Player()                 #创建一个玩家实例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self.computer = Computer()    #创建一个机器实例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show_result(self):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用于展示最终的比赛结果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1.打印比赛的场次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2.打印玩家和机器的得分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3.判断玩家和机器的胜利者是谁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77240" y="1586865"/>
            <a:ext cx="10582910" cy="46158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5400" y="1586865"/>
            <a:ext cx="489331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start_game(self):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用于展示每次玩家和机器的猜拳结果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1.玩家选择是否开始游戏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2.建立循环用于机器和玩家猜拳，玩家猜拳从键盘输入，机器猜拳由程序自动生成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3.在循环中判断每一次猜拳中机器和玩家谁取得胜利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判断过程：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（1）当机器和玩家的猜拳相同则平局；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（2）玩家是石头且机器是剪刀/玩家是剪刀且机器是布/玩家是布且机器是石头时，玩家获胜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（3）其他情况下，机器获胜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4.结束循环时，调用show_result()方法打印最终结果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559" y="37695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8.6</a:t>
            </a:r>
          </a:p>
          <a:p>
            <a:pPr algn="ctr"/>
            <a:r>
              <a:rPr sz="2800" b="1" dirty="0"/>
              <a:t>导入模块中的类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01A998-D54B-4CFD-A102-74662D77A9E0}"/>
              </a:ext>
            </a:extLst>
          </p:cNvPr>
          <p:cNvSpPr txBox="1"/>
          <p:nvPr/>
        </p:nvSpPr>
        <p:spPr>
          <a:xfrm>
            <a:off x="7012940" y="2430145"/>
            <a:ext cx="390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导入模块中特定的类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10107F-DE2C-418B-A9B8-F9942C84FCF9}"/>
              </a:ext>
            </a:extLst>
          </p:cNvPr>
          <p:cNvSpPr txBox="1"/>
          <p:nvPr/>
        </p:nvSpPr>
        <p:spPr>
          <a:xfrm>
            <a:off x="7012940" y="3795395"/>
            <a:ext cx="434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导入模块中的所有类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8.6 </a:t>
            </a:r>
            <a:r>
              <a:rPr lang="zh-CN" altLang="en-US" sz="3600" dirty="0">
                <a:sym typeface="+mn-ea"/>
              </a:rPr>
              <a:t>导入模块中的类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8.6.1 </a:t>
            </a:r>
            <a:r>
              <a:rPr sz="2400" dirty="0" err="1">
                <a:sym typeface="+mn-ea"/>
              </a:rPr>
              <a:t>导入模块中特定的类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100476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导入自定义模块，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需要将模块所在的文件夹设置为根目录</a:t>
            </a:r>
          </a:p>
        </p:txBody>
      </p:sp>
      <p:pic>
        <p:nvPicPr>
          <p:cNvPr id="5" name="图片 4" descr="图8.5将文件夹设置为根目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15" y="2139950"/>
            <a:ext cx="7861935" cy="4247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8.6 </a:t>
            </a:r>
            <a:r>
              <a:rPr lang="zh-CN" altLang="en-US" sz="3600" dirty="0">
                <a:sym typeface="+mn-ea"/>
              </a:rPr>
              <a:t>导入模块中的类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8.6.1 </a:t>
            </a:r>
            <a:r>
              <a:rPr sz="2400" dirty="0" err="1">
                <a:sym typeface="+mn-ea"/>
              </a:rPr>
              <a:t>导入模块中特定的类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100476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导入模块中特定的类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，需要给类创建对象进行使用。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3530" y="2573655"/>
            <a:ext cx="65049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game import Player         #从game.py模块中导入Player类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 = Player()                            #创建Player类的实例对象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print(p1.name)                        #访问实例属性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p1.player_action(1)                 #访问实例方法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7280" y="2339340"/>
            <a:ext cx="7456805" cy="21793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3865" y="4993005"/>
            <a:ext cx="12782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玩家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玩家出石头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95855" y="4881880"/>
            <a:ext cx="7466965" cy="1057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959475" y="4276090"/>
            <a:ext cx="407670" cy="71691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1065" y="2032635"/>
            <a:ext cx="204470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导入并使用Player类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8.1 </a:t>
            </a:r>
            <a:r>
              <a:rPr lang="zh-CN" altLang="en-US" sz="3600" dirty="0">
                <a:sym typeface="+mn-ea"/>
              </a:rPr>
              <a:t>类和对象概述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908050"/>
            <a:ext cx="97161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对象是类的一个实例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，有属性和行为。类则表示一个模板，用于描述一类对象的属性和行为。</a:t>
            </a:r>
            <a:endParaRPr lang="zh-CN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图8.1类和对象的含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80" y="1922780"/>
            <a:ext cx="637032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8.6 </a:t>
            </a:r>
            <a:r>
              <a:rPr lang="zh-CN" altLang="en-US" sz="3600" dirty="0">
                <a:sym typeface="+mn-ea"/>
              </a:rPr>
              <a:t>导入模块中的类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8.6.1 </a:t>
            </a:r>
            <a:r>
              <a:rPr sz="2400" dirty="0" err="1">
                <a:sym typeface="+mn-ea"/>
              </a:rPr>
              <a:t>导入模块中特定的类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100476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不但可以导入模块中某个特定的类，还可以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导入多个特定的类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2252345"/>
            <a:ext cx="7500620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game import Player,Computer    #从game.py模块中导入Player、Computer类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 = Player()                                         #创建Player类的实例对象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print(p1.name)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p1.player_action(1)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c1 = Computer()                                   #创建Computer类的实例对象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print(c1.cname)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c1.computer_action(2)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949450" y="2176780"/>
            <a:ext cx="8304530" cy="25044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56555" y="4949190"/>
            <a:ext cx="12782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玩家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玩家出石头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电脑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电脑出剪刀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50085" y="4993005"/>
            <a:ext cx="8303895" cy="12966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959475" y="4410075"/>
            <a:ext cx="407670" cy="71691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90305" y="1924685"/>
            <a:ext cx="327025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导入并使用Player、Computer类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8.6 </a:t>
            </a:r>
            <a:r>
              <a:rPr lang="zh-CN" altLang="en-US" sz="3600" dirty="0">
                <a:sym typeface="+mn-ea"/>
              </a:rPr>
              <a:t>导入模块中的类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8.6.2 </a:t>
            </a:r>
            <a:r>
              <a:rPr sz="2400" dirty="0" err="1">
                <a:sym typeface="+mn-ea"/>
              </a:rPr>
              <a:t>导入模块中的所有类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100476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导入模块中的所有类，其语法格式如下。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6470" y="2346325"/>
            <a:ext cx="263842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from 模块名 import *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654425" y="2139950"/>
            <a:ext cx="4492625" cy="1040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4655" y="3659505"/>
            <a:ext cx="45097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game import *      #导入game.py模块中的所有类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 = Player()                #创建Player类的实例对象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print(p1.name)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p1.player_action(1)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46415" y="4293870"/>
            <a:ext cx="13601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玩家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玩家出石头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450975" y="3458845"/>
            <a:ext cx="528891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24065" y="3458845"/>
            <a:ext cx="340423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522085" y="467868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0850" y="3199130"/>
            <a:ext cx="204470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导入并使用Player类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4885" y="1322070"/>
            <a:ext cx="3380105" cy="2676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indent="508000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当导入了模块中的所有类后，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使用类只需要通过类名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。这种导入方式有两个缺点，第一，这种导入方式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不能明确看出程序使用了哪些类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；第二，这种导入方式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不能确定哪些类属于这个模块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，如果导入了多个模块，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还会出现与其它变量同名的可能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。所以不建议通过这种导入方式导入模块中所有的类。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8.6 </a:t>
            </a:r>
            <a:r>
              <a:rPr lang="zh-CN" altLang="en-US" sz="3600" dirty="0">
                <a:sym typeface="+mn-ea"/>
              </a:rPr>
              <a:t>导入模块中的类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8.6.2 </a:t>
            </a:r>
            <a:r>
              <a:rPr sz="2400" dirty="0" err="1">
                <a:sym typeface="+mn-ea"/>
              </a:rPr>
              <a:t>导入模块中的所有类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9190" y="1586865"/>
            <a:ext cx="100476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导入模块中所有的类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可以通过导入整个模块的形式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，这种方式在使用类时，需要以“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模块.类名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”的形式，故而不会与其它模块或者文件中的名称发生冲突。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8320" y="3637915"/>
            <a:ext cx="48367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game            #导入整个game.py模块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 = game.Player()  #创建Player类的实例对象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print(p1.name)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p1.player_action(1)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7700" y="3902710"/>
            <a:ext cx="13601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玩家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玩家出石头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72260" y="3067685"/>
            <a:ext cx="528891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245350" y="3067685"/>
            <a:ext cx="340423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643370" y="428752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2135" y="2807970"/>
            <a:ext cx="204470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导入并使用Player类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290" y="377190"/>
            <a:ext cx="4464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8.7</a:t>
            </a:r>
          </a:p>
          <a:p>
            <a:pPr algn="ctr"/>
            <a:r>
              <a:rPr sz="2800" b="1" dirty="0"/>
              <a:t>模块3：datetime库的使用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1AA0BF-D736-4CD1-A5C8-72DAF9531BC3}"/>
              </a:ext>
            </a:extLst>
          </p:cNvPr>
          <p:cNvSpPr txBox="1"/>
          <p:nvPr/>
        </p:nvSpPr>
        <p:spPr>
          <a:xfrm>
            <a:off x="7384415" y="2164735"/>
            <a:ext cx="390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datetime库概述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031471-290D-473E-B3EC-62B56CB96E5E}"/>
              </a:ext>
            </a:extLst>
          </p:cNvPr>
          <p:cNvSpPr txBox="1"/>
          <p:nvPr/>
        </p:nvSpPr>
        <p:spPr>
          <a:xfrm>
            <a:off x="7384415" y="2984500"/>
            <a:ext cx="434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获取当前时间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D587E1-55B6-4BAB-99CF-31EAF587588A}"/>
              </a:ext>
            </a:extLst>
          </p:cNvPr>
          <p:cNvSpPr txBox="1"/>
          <p:nvPr/>
        </p:nvSpPr>
        <p:spPr>
          <a:xfrm>
            <a:off x="7384415" y="3804265"/>
            <a:ext cx="434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格式化时间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31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8.7.1 </a:t>
            </a:r>
            <a:r>
              <a:rPr sz="2400" dirty="0" err="1">
                <a:sym typeface="+mn-ea"/>
              </a:rPr>
              <a:t>datetime库概述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8430" y="1998345"/>
            <a:ext cx="937450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datetime是Python提供的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时间处理库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，可以从系统中获得时间，并以用户选择的格式输出。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datetime以格林威治时间为基础，每天的时间为3600×24秒，其含有两个常量，分别是：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datetime.MINYEAR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datetime表示的最小年份1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datetime.MAXYEAR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，datetime表示的最大年份9999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8.7.1 </a:t>
            </a:r>
            <a:r>
              <a:rPr sz="2400" dirty="0" err="1">
                <a:sym typeface="+mn-ea"/>
              </a:rPr>
              <a:t>datetime库概述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8430" y="1586865"/>
            <a:ext cx="93745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datetime库中提供了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多种日期和时间的表达方式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388235" y="2139950"/>
          <a:ext cx="7416165" cy="220535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类名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date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日期表示类，可以表示年、月、日等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time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时间表示类，可以表示小时、分钟、秒、毫秒等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datetime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日期和时间表示类，功能涵盖date和time类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timedelta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与时间间隔有关的类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tzinfo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与时区有关的类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74536" y="4353704"/>
            <a:ext cx="93745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datetime模块中的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表达形式最为丰富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1005" y="5220970"/>
            <a:ext cx="391858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from datetime import datetime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46070" y="4954270"/>
            <a:ext cx="6135370" cy="1040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4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8.7.2 </a:t>
            </a:r>
            <a:r>
              <a:rPr sz="2400" dirty="0" err="1">
                <a:sym typeface="+mn-ea"/>
              </a:rPr>
              <a:t>获取当前时间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9065" y="2691130"/>
            <a:ext cx="93745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在datetime类中存在获取当前时间的两个类方法，用类名可以直接调用。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datetime.now()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：可以获得当前日期和时间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datetime.utcnow()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：可以获得当前日期和时间对应的UTC(世界标准时间)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4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45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8.7.2 </a:t>
            </a:r>
            <a:r>
              <a:rPr sz="2400" dirty="0" err="1">
                <a:sym typeface="+mn-ea"/>
              </a:rPr>
              <a:t>获取当前时间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datetime.now</a:t>
            </a:r>
            <a:r>
              <a:rPr lang="en-US" sz="2400" b="1" dirty="0">
                <a:sym typeface="+mn-ea"/>
              </a:rPr>
              <a:t>()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09065" y="1586865"/>
            <a:ext cx="9374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datetime.now()方法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不需要传入参数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，调用后将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返回一个datetime对象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，表示当前的日期和时间，精确到微秒。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0265" y="3381375"/>
            <a:ext cx="36379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 = datetime.now()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print(type(today))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print(today)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82180" y="3750945"/>
            <a:ext cx="3068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&lt;class 'datetime.datetime'&gt;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2021-10-22 11:32:30.710408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78610" y="2811780"/>
            <a:ext cx="4721860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12280" y="2811780"/>
            <a:ext cx="379412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980430" y="3943350"/>
            <a:ext cx="107886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4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52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8.7.2 </a:t>
            </a:r>
            <a:r>
              <a:rPr sz="2400" dirty="0" err="1">
                <a:sym typeface="+mn-ea"/>
              </a:rPr>
              <a:t>获取当前时间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datetime.utcnow</a:t>
            </a:r>
            <a:r>
              <a:rPr lang="en-US" sz="2400" b="1" dirty="0">
                <a:sym typeface="+mn-ea"/>
              </a:rPr>
              <a:t>()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09065" y="1586865"/>
            <a:ext cx="9374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datetime.utcnow()方法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不需要传入参数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，调用后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返回一个datetime对象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，表示当前日期和时间的UTC表示，精确到微妙。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0265" y="3381375"/>
            <a:ext cx="36379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 =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datetime.utcnow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print(type(today))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print(today)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82180" y="3750945"/>
            <a:ext cx="3068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&lt;class 'datetime.datetime'&gt;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2021-10-22 03:37:57.890792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78610" y="2811780"/>
            <a:ext cx="4721860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12280" y="2811780"/>
            <a:ext cx="379412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75680" y="394335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23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5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8.7.2 </a:t>
            </a:r>
            <a:r>
              <a:rPr sz="2400" dirty="0" err="1">
                <a:sym typeface="+mn-ea"/>
              </a:rPr>
              <a:t>获取当前时间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datetime.utcnow</a:t>
            </a:r>
            <a:r>
              <a:rPr lang="en-US" sz="2400" b="1" dirty="0">
                <a:sym typeface="+mn-ea"/>
              </a:rPr>
              <a:t>()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09065" y="1586865"/>
            <a:ext cx="93745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创建一个datetime类的对象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76220" y="2379345"/>
            <a:ext cx="7123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datetime(year,month,day,hour=0,minute=0,second=0,microsecond=0)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069465" y="2139950"/>
            <a:ext cx="8079740" cy="9391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528570" y="3310890"/>
          <a:ext cx="7161530" cy="2799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4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year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年份，MINYEAR&lt;=year&lt;=MAXYEAR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month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月份，1&lt;=month&lt;=12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day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日期，1&lt;=day&lt;=对应月份的日期最大值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hour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小时，0&lt;=hour&lt;=24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minute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分钟数，0&lt;=minute&lt;=60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second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秒数，0&lt;=second&lt;=60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microsecond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微秒数，0&lt;=microsecond&lt;1000000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8.1 </a:t>
            </a:r>
            <a:r>
              <a:rPr lang="zh-CN" altLang="en-US" sz="3600" dirty="0">
                <a:sym typeface="+mn-ea"/>
              </a:rPr>
              <a:t>类和对象概述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908050"/>
            <a:ext cx="97161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有一家宠物医院，需要记录所有的宠物信息，要怎么记录呢？难道要每个都单独记录吗？</a:t>
            </a:r>
            <a:endParaRPr lang="zh-CN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10" y="1663065"/>
            <a:ext cx="418338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28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8.7.3 </a:t>
            </a:r>
            <a:r>
              <a:rPr sz="2400" dirty="0" err="1">
                <a:sym typeface="+mn-ea"/>
              </a:rPr>
              <a:t>格式化时间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230" y="1586865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datetime类中有3种常用的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格式化时间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的方法，以下date是指datetime类的对象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956435" y="2500630"/>
          <a:ext cx="8278495" cy="2260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6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date.isoformat</a:t>
                      </a:r>
                      <a:r>
                        <a:rPr 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()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采用ISO 8601标准显示时间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date.isoweekday()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计算日期对应的星期数，返回值为1~7，表示星期一到星期日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date.strftime(str)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根据字符串str的形式格式化显示日期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4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8.7.3 </a:t>
            </a:r>
            <a:r>
              <a:rPr sz="2400" dirty="0" err="1">
                <a:sym typeface="+mn-ea"/>
              </a:rPr>
              <a:t>格式化时间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230" y="1586865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isoformat()和isoweekday()方法的使用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42745" y="3126105"/>
            <a:ext cx="45935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= datetime(2022,1,1,12,11,13,1900)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date.isoformat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date.isoweekday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82180" y="3495040"/>
            <a:ext cx="3068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2022-01-01T12:11:13.001900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78610" y="2555875"/>
            <a:ext cx="4721860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12280" y="2555875"/>
            <a:ext cx="379412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75680" y="368744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4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8.7.3 </a:t>
            </a:r>
            <a:r>
              <a:rPr sz="2400" dirty="0" err="1">
                <a:sym typeface="+mn-ea"/>
              </a:rPr>
              <a:t>格式化时间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230" y="1586865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strftime()方法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格式化时间，有多种格式化类型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244090" y="2139950"/>
          <a:ext cx="7703820" cy="4133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9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格式化类型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范围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%Y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年份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0001~9999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%y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年份的后两位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00~99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%m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月份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01~12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月份名称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January~December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月份名称缩写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Jan~Dec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01~31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星期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Monday~Sunday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星期缩写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Mon~Sun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%H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小时（24h制）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00~23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%M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分钟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00~59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%S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秒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00~59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月/日/年，例如01/01/2022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时：分：秒，例如，12:11:13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8.7.3 </a:t>
            </a:r>
            <a:r>
              <a:rPr sz="2400" dirty="0" err="1">
                <a:sym typeface="+mn-ea"/>
              </a:rPr>
              <a:t>格式化时间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230" y="1586865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本日的日期格式化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为“年-月-日”或者“年/月/日”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42745" y="2756535"/>
            <a:ext cx="45935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 = datetime.now()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result1 = today.strftime("%Y-%m-%d")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result2 = today.strftime("%Y/%m/%d")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print(result2)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29880" y="3495040"/>
            <a:ext cx="15589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2021-10-22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2021/10/22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78610" y="2555875"/>
            <a:ext cx="4721860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12280" y="2555875"/>
            <a:ext cx="3794125" cy="27082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75680" y="368744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18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8.7.3 </a:t>
            </a:r>
            <a:r>
              <a:rPr sz="2400" dirty="0" err="1">
                <a:sym typeface="+mn-ea"/>
              </a:rPr>
              <a:t>格式化时间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230" y="1586865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格式化字符串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的形式格式化输出日期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65145" y="2569210"/>
            <a:ext cx="60623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 = datetime.now()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print(f"今天是{today:%Y}年{today:%m}月{today:%d}日")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72355" y="4954270"/>
            <a:ext cx="2449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今天是2021年10月22日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46630" y="2308225"/>
            <a:ext cx="7699375" cy="1769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46630" y="4521835"/>
            <a:ext cx="7699375" cy="13252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75020" y="3943985"/>
            <a:ext cx="44450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89" y="45085"/>
            <a:ext cx="612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8.7 </a:t>
            </a:r>
            <a:r>
              <a:rPr lang="zh-CN" altLang="en-US" sz="3600" dirty="0">
                <a:sym typeface="+mn-ea"/>
              </a:rPr>
              <a:t>模块3：datetime库的使用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8.7.3 </a:t>
            </a:r>
            <a:r>
              <a:rPr sz="2400" dirty="0" err="1">
                <a:sym typeface="+mn-ea"/>
              </a:rPr>
              <a:t>格式化时间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1230" y="1586865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日期字符串也可以转化为datetime对象，需要用到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strptime()方法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65145" y="2569210"/>
            <a:ext cx="60623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 = datetime.strptime("2021-12-12","%Y-%m-%d")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print(day)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26330" y="4954270"/>
            <a:ext cx="23425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2021-12-12 00:00:00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46630" y="2308225"/>
            <a:ext cx="7699375" cy="1769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46630" y="4521835"/>
            <a:ext cx="7699375" cy="13252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75020" y="3943985"/>
            <a:ext cx="44450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53985" y="3570605"/>
            <a:ext cx="393128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strptime()方法中的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第一个参数是日期字符串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第二个参数是日期的格式化形式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返回的是datetime类型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，如果没有传入hour、minute、second和microsecond参数，将会默认为0。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4365" y="2844165"/>
            <a:ext cx="3874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8.8</a:t>
            </a:r>
          </a:p>
          <a:p>
            <a:pPr algn="ctr"/>
            <a:r>
              <a:rPr sz="2800" b="1" dirty="0"/>
              <a:t>实战13：倒计时日历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8.8 </a:t>
            </a:r>
            <a:r>
              <a:rPr lang="zh-CN" altLang="en-US" sz="3600" dirty="0">
                <a:sym typeface="+mn-ea"/>
              </a:rPr>
              <a:t>实战13：倒计时日历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1875" y="980440"/>
            <a:ext cx="99129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两个datetime对象的间隔如何计算？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17495" y="2350770"/>
            <a:ext cx="45339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def day_between(date1,date2):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    """计算两个日期之间的间隔"""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    minus = date2 - date1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    if minus.days &gt; 0: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        return f"还有{minus.days}天"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    else: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        return f"已经过了{-minus.days}天"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39190" y="2180590"/>
            <a:ext cx="7889875" cy="33407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9890" y="1120775"/>
            <a:ext cx="5080000" cy="2353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两个对象可以直接相减，得到的是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模块下的</a:t>
            </a:r>
            <a:r>
              <a:rPr lang="en-US" sz="1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timedelta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的对象，即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minus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</a:t>
            </a:r>
            <a:r>
              <a:rPr 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timedelta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对象，使用</a:t>
            </a:r>
            <a:r>
              <a:rPr lang="en-US" sz="1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minus.days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属性即可获得两个日期之间相差的天数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当date1大于date2时，表示这个特定的日期已经过去了，将会返回已经过了多少天，此时minus.days是负值，要转化成正值；当date1小于date2时，表示这个特定的日期还没到，将会返回还有多少天到这个日期。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8.8 </a:t>
            </a:r>
            <a:r>
              <a:rPr lang="zh-CN" altLang="en-US" sz="3600" dirty="0">
                <a:sym typeface="+mn-ea"/>
              </a:rPr>
              <a:t>实战13：倒计时日历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1410"/>
            <a:ext cx="560133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datetime import datetime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day_input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用于输入纪念日名称和日期，保存在字典中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{}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holiday = input("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请输入节日名称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holiday == "":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day = input("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请输入日期，格式写成‘年-月-日’的形式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[holiday] = day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day_dict</a:t>
            </a:r>
            <a:endParaRPr lang="en-US" altLang="en-US" sz="12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day_between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(date1,date2):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计算两个日期之间的间隔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minus = date2 - date1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minus.days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&gt;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f"还有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minus.days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}天"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f"已经过了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{-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minus.days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}天"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77240" y="953135"/>
            <a:ext cx="10582910" cy="52495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4755" y="1177925"/>
            <a:ext cx="489331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display(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用于展示最终结果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print("*"*40)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holiday,count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result_dict.items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f"距离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{holiday}{count}")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print("*"*40)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day_input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today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datetime.now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today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today.strftime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("%Y-%m-%d")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today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datetime.strptime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today,"%Y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-%m-%d")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{}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key,value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input_dict.items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value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datetime.strptime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value,"%Y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-%m-%d")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result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day_between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today,value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[key] =result</a:t>
            </a:r>
          </a:p>
          <a:p>
            <a:pPr marL="228600" indent="-228600" fontAlgn="auto">
              <a:lnSpc>
                <a:spcPct val="150000"/>
              </a:lnSpc>
              <a:buFont typeface="+mj-lt"/>
              <a:buAutoNum type="arabicPeriod" startAt="19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display(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count_dict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1459" y="3168015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8.1 </a:t>
            </a:r>
            <a:r>
              <a:rPr lang="zh-CN" altLang="en-US" sz="3600" dirty="0">
                <a:sym typeface="+mn-ea"/>
              </a:rPr>
              <a:t>类和对象概述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32560" y="1998345"/>
            <a:ext cx="932624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面向对象程序设计的思想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需要以对象来思考问题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，将现实中的实体抽象为对象，并考虑这个对象对应的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属性和行为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根据面向对象程序设计的思想，可以将此宠物信息的记录问题分解以下步骤。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从此问题中抽象出对象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，对象是宠物医院的每一只宠物。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识别出对象的属性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，比如每一只宠物都有姓名、品种、颜色以及年龄。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识别对象的动态行为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30680" y="2229485"/>
            <a:ext cx="893064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本章主要介绍了Python中类和对象，首先讲解了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类和对象的基本使用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，其次介绍了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类的私有属性和类属性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，再次介绍了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类的私有方法、类方法和静态方法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，最后介绍了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如何导入模块中的类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。以“人机猜拳游戏”讲解了类和对象的具体应用，并以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datetime模块的相关知识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实现了“倒计时日历”，是导入模块中的类的实际应用。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8.1 </a:t>
            </a:r>
            <a:r>
              <a:rPr lang="zh-CN" altLang="en-US" sz="3600" dirty="0">
                <a:sym typeface="+mn-ea"/>
              </a:rPr>
              <a:t>类和对象概述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949960" y="803275"/>
            <a:ext cx="93262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以面向对象的方式记录宠物信息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95" y="1356360"/>
            <a:ext cx="8360410" cy="4901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8.1 </a:t>
            </a:r>
            <a:r>
              <a:rPr lang="zh-CN" altLang="en-US" sz="3600" dirty="0">
                <a:sym typeface="+mn-ea"/>
              </a:rPr>
              <a:t>类和对象概述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935355" y="1090930"/>
            <a:ext cx="93262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类实质上就是封装对象属性和行为的载体，而对象则是类中具体的一个实例。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图8.4实际生活与编程语言的对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10" y="2044700"/>
            <a:ext cx="5961380" cy="3661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84" y="38647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8.2</a:t>
            </a:r>
          </a:p>
          <a:p>
            <a:pPr algn="ctr"/>
            <a:r>
              <a:rPr lang="en-US" altLang="zh-CN" sz="2800" b="1" dirty="0"/>
              <a:t>类的基本使用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4170B8-B33D-49E6-87A6-4E0F780CB4FF}"/>
              </a:ext>
            </a:extLst>
          </p:cNvPr>
          <p:cNvSpPr txBox="1"/>
          <p:nvPr/>
        </p:nvSpPr>
        <p:spPr>
          <a:xfrm>
            <a:off x="7547610" y="2034938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类的定义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CD7242-BCB3-4E9D-937E-43AB6E0D4488}"/>
              </a:ext>
            </a:extLst>
          </p:cNvPr>
          <p:cNvSpPr txBox="1"/>
          <p:nvPr/>
        </p:nvSpPr>
        <p:spPr>
          <a:xfrm>
            <a:off x="7547608" y="3492102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设置属性的默认值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4B3B5C-B887-47F4-A71D-08E75DB688ED}"/>
              </a:ext>
            </a:extLst>
          </p:cNvPr>
          <p:cNvSpPr txBox="1"/>
          <p:nvPr/>
        </p:nvSpPr>
        <p:spPr>
          <a:xfrm>
            <a:off x="7547609" y="276352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创建实例对象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B9112D-594B-4991-B46E-E823AFC1D269}"/>
              </a:ext>
            </a:extLst>
          </p:cNvPr>
          <p:cNvSpPr txBox="1"/>
          <p:nvPr/>
        </p:nvSpPr>
        <p:spPr>
          <a:xfrm>
            <a:off x="7547608" y="422068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修改属性的值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5053</Words>
  <Application>Microsoft Office PowerPoint</Application>
  <PresentationFormat>宽屏</PresentationFormat>
  <Paragraphs>638</Paragraphs>
  <Slides>61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3521</cp:revision>
  <dcterms:created xsi:type="dcterms:W3CDTF">2022-01-24T05:39:00Z</dcterms:created>
  <dcterms:modified xsi:type="dcterms:W3CDTF">2024-06-26T06:36:56Z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