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46"/>
  </p:notesMasterIdLst>
  <p:sldIdLst>
    <p:sldId id="261" r:id="rId3"/>
    <p:sldId id="256" r:id="rId4"/>
    <p:sldId id="258" r:id="rId5"/>
    <p:sldId id="741" r:id="rId6"/>
    <p:sldId id="743" r:id="rId7"/>
    <p:sldId id="744" r:id="rId8"/>
    <p:sldId id="745" r:id="rId9"/>
    <p:sldId id="746" r:id="rId10"/>
    <p:sldId id="747" r:id="rId11"/>
    <p:sldId id="748" r:id="rId12"/>
    <p:sldId id="388" r:id="rId13"/>
    <p:sldId id="749" r:id="rId14"/>
    <p:sldId id="750" r:id="rId15"/>
    <p:sldId id="752" r:id="rId16"/>
    <p:sldId id="753" r:id="rId17"/>
    <p:sldId id="390" r:id="rId18"/>
    <p:sldId id="764" r:id="rId19"/>
    <p:sldId id="765" r:id="rId20"/>
    <p:sldId id="766" r:id="rId21"/>
    <p:sldId id="767" r:id="rId22"/>
    <p:sldId id="391" r:id="rId23"/>
    <p:sldId id="768" r:id="rId24"/>
    <p:sldId id="769" r:id="rId25"/>
    <p:sldId id="770" r:id="rId26"/>
    <p:sldId id="771" r:id="rId27"/>
    <p:sldId id="772" r:id="rId28"/>
    <p:sldId id="773" r:id="rId29"/>
    <p:sldId id="392" r:id="rId30"/>
    <p:sldId id="774" r:id="rId31"/>
    <p:sldId id="775" r:id="rId32"/>
    <p:sldId id="777" r:id="rId33"/>
    <p:sldId id="778" r:id="rId34"/>
    <p:sldId id="779" r:id="rId35"/>
    <p:sldId id="780" r:id="rId36"/>
    <p:sldId id="781" r:id="rId37"/>
    <p:sldId id="782" r:id="rId38"/>
    <p:sldId id="783" r:id="rId39"/>
    <p:sldId id="578" r:id="rId40"/>
    <p:sldId id="785" r:id="rId41"/>
    <p:sldId id="784" r:id="rId42"/>
    <p:sldId id="331" r:id="rId43"/>
    <p:sldId id="335" r:id="rId44"/>
    <p:sldId id="26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>
          <p15:clr>
            <a:srgbClr val="A4A3A4"/>
          </p15:clr>
        </p15:guide>
        <p15:guide id="2" pos="38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71" y="115"/>
      </p:cViewPr>
      <p:guideLst>
        <p:guide orient="horz" pos="2095"/>
        <p:guide pos="38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859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2319-3B2A-405F-972D-D0F4CE3A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14798-BCD0-4909-9ABC-EA5A7762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D7FC2-6D1C-427E-AF69-EE883A4B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3666C-8B08-4ABA-9C24-5F8DD2A3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75514-4E9B-4215-BFA5-064674A5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B1B10-D23D-4BFC-9BDB-91AB3970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D521C-558B-43B6-AC26-9CECE2F2B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16DBA-EB6E-4341-AEB4-683786082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423D7-4944-462E-A282-D35BF80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03392B-22B6-4135-BB31-3054461E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F48FC8-D238-44AA-A1A0-078D760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95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32F30-E0C9-4FC8-918E-C8D2FB9C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A59F9-166E-4F89-8BAC-DBA8E1D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F729F1-E8C4-4A53-83C1-81BCB6AF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F1601-09F6-4CC8-9499-2209FB587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8BC46-05B7-4012-845D-70DD56DE4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CEDB92-BE6D-4ED4-82C9-C276F22B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7E77DC-6A61-4DF4-A53F-E057F28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0D25D7-576E-4108-91F7-042A579B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349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E840-A056-47BF-950B-473894CD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DBC021-32C4-49B8-8831-2FB526CC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2BC27-6947-47CE-AE89-67FBC1E0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A5FAF-623C-4E0A-9856-E045093B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88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808B98-7321-466F-BB26-920D4C64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1A7EA-F051-493F-8AE1-AA753747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7B081D-1951-4F10-B898-BAA92423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3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DCB77-B200-4AB8-9C5C-42654FEF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0803C-383B-4BB8-851C-EE5D2912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79FB0-9BBC-4052-901B-D24ECD20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0E79F-0C57-46B1-8582-B75F2174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AF17F-E74D-46F1-AB1E-10B440A8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C88B6-5316-4847-BE03-7A8F31A4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2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4CB0-A677-4EA3-8499-084692F3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F500E2-4BFC-4A6C-BEA1-32ABAEBFF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ECA7E0-123D-444E-8F90-2762928D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C2499-50E1-4318-A55D-10A1C89A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4C24F-A87E-4A1A-93F2-DD49EB5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3E9F38-9932-4E3A-9F3B-84359372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71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6FF46-CC0E-4537-AC53-FCFF2E72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600C0-571B-4CDF-9D11-F739B2A2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CC1EF-B465-4A3E-B761-23B872EF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C8220-348B-40CC-8D04-CEDA1FDF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CCC74-F168-4DE3-A808-316F58F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51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45763B-E9A7-4AE1-944D-5AB918AAE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FDEF48-2446-4624-ACD3-681B4A3E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618307-5D00-4335-82E1-8A3D844B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C1FCF-1A62-4969-BA3E-9E304BC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5FA44-EE9E-4C7B-86E1-CD3ED107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8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5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6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5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2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269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68FAC-070E-4006-8FB5-5B59E1B0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DE7C97-3DE8-45ED-854A-C5408D6D4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EC3FB-51C2-449C-9178-9BBF2734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AF542-137E-4856-A119-F9550852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2A04F-FBB4-413C-8FFD-8E74CFDB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D80D9-CD16-41F4-B6DC-E5C380BC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30CC8-60D7-4C21-BDBE-34924616B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29870-8292-4C6F-BC55-FBCC43BF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C85AA-DA2A-41B0-AD39-D5AD7B74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D8475-CC97-4377-8B2D-DF1311C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5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8D708B-5451-4A76-A423-19A77EC7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DCFB6-DA9B-4276-A20E-B310C8CF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CBDB5-A4C9-4B6E-B296-D31DA674C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2C3A-90D5-4892-8203-C322C9D9B245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35E26-9D56-42DE-9D6E-21EDCBC61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154433-587A-4BFC-828C-D525ED1B0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04619-5099-4BB0-B03F-49C4EFA09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9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2930" y="1539875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10</a:t>
            </a:r>
            <a:r>
              <a:rPr lang="zh-CN" altLang="en-US" sz="4400" b="1" dirty="0"/>
              <a:t>章  函数的高级特性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2930" y="2566735"/>
            <a:ext cx="4203065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迭代器和生成器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匿名函数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内置高阶函数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345180" y="2566735"/>
            <a:ext cx="4799330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实战15：答题闯关挑战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装饰器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实战16：验证用户登录信息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10.1.4 </a:t>
            </a:r>
            <a:r>
              <a:rPr sz="2400" dirty="0" err="1">
                <a:sym typeface="+mn-ea"/>
              </a:rPr>
              <a:t>生成器表达式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1925" y="2140585"/>
            <a:ext cx="390080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[2,3,19,34,12]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g01 = (item for item in list01 if item % 2 == 0)       #生成器表达式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g01:           #遍历生成器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item,end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 ")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31875" y="1587500"/>
            <a:ext cx="4702175" cy="3166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73070" y="5342255"/>
            <a:ext cx="10541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2 34 12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1875" y="5262245"/>
            <a:ext cx="4702175" cy="6451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39890" y="2228850"/>
            <a:ext cx="39878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[2,3,19,34,12]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g01 = (item for item in list01 if item % 2 == 0)       #生成器表达式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 = list(g01)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print(list02)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92215" y="1586865"/>
            <a:ext cx="4730115" cy="3166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46415" y="5354955"/>
            <a:ext cx="11741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[2, 34, 12]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92215" y="5261610"/>
            <a:ext cx="4730115" cy="6464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173730" y="4587875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448675" y="46329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5915" y="4376420"/>
            <a:ext cx="2409825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生成器表达式以圆括号为标志，结构类似于列表推导式。</a:t>
            </a:r>
          </a:p>
        </p:txBody>
      </p:sp>
      <p:sp>
        <p:nvSpPr>
          <p:cNvPr id="27" name="云形标注 26"/>
          <p:cNvSpPr/>
          <p:nvPr/>
        </p:nvSpPr>
        <p:spPr>
          <a:xfrm>
            <a:off x="4702175" y="800735"/>
            <a:ext cx="2600960" cy="142811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生成器可以通过list()函数转化为列表形式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4884" y="410845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10.2</a:t>
            </a:r>
          </a:p>
          <a:p>
            <a:pPr algn="ctr"/>
            <a:r>
              <a:rPr lang="en-US" altLang="zh-CN" sz="2800" b="1" dirty="0"/>
              <a:t>匿名函数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0EA21-804F-4EFE-9425-500CFF1331F9}"/>
              </a:ext>
            </a:extLst>
          </p:cNvPr>
          <p:cNvSpPr txBox="1"/>
          <p:nvPr/>
        </p:nvSpPr>
        <p:spPr>
          <a:xfrm>
            <a:off x="6972300" y="241236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函数作为参数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38A67D-210C-46C0-B4E2-73E43285C6D0}"/>
              </a:ext>
            </a:extLst>
          </p:cNvPr>
          <p:cNvSpPr txBox="1"/>
          <p:nvPr/>
        </p:nvSpPr>
        <p:spPr>
          <a:xfrm>
            <a:off x="6972300" y="373443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匿名函数的使用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10.2 </a:t>
            </a:r>
            <a:r>
              <a:rPr lang="zh-CN" altLang="en-US" sz="3600" dirty="0">
                <a:sym typeface="+mn-ea"/>
              </a:rPr>
              <a:t>匿名函数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10.2.1 </a:t>
            </a:r>
            <a:r>
              <a:rPr sz="2400" dirty="0" err="1">
                <a:sym typeface="+mn-ea"/>
              </a:rPr>
              <a:t>函数作为参数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一个函数可以作为参数传入另一个函数</a:t>
            </a:r>
            <a:endParaRPr lang="zh-CN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28820" y="2410460"/>
            <a:ext cx="291020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output():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print("打印一句话")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display(func):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func()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display(output)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53990" y="5255895"/>
            <a:ext cx="1367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打印一句话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89225" y="2280285"/>
            <a:ext cx="6813550" cy="24295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689225" y="5187950"/>
            <a:ext cx="6813550" cy="643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5728970" y="4587240"/>
            <a:ext cx="417195" cy="7499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10.2 </a:t>
            </a:r>
            <a:r>
              <a:rPr lang="zh-CN" altLang="en-US" sz="3600" dirty="0">
                <a:sym typeface="+mn-ea"/>
              </a:rPr>
              <a:t>匿名函数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10.2.1 </a:t>
            </a:r>
            <a:r>
              <a:rPr sz="2400" dirty="0" err="1">
                <a:sym typeface="+mn-ea"/>
              </a:rPr>
              <a:t>函数作为参数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5680" y="1586865"/>
            <a:ext cx="5563870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condition1(item):                   #条件1：筛选偶数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item % 2 == 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condition2(item):                   #条件2：大于10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item &gt;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condition3(item):                   #条件3：能被3整除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item % 3 == 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alist,condition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       #处理列表的生成器函数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condition(item):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yield item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[12,22,43,55,9,33]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l1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(list01,condition1)     #生成一个生成器l1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l1: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43405" y="1586230"/>
            <a:ext cx="5985510" cy="46164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96350" y="3492500"/>
            <a:ext cx="5588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12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22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527415" y="3088005"/>
            <a:ext cx="1209040" cy="16122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77075" y="1126490"/>
            <a:ext cx="251206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处理列表数据，得到列表中的偶数、大于10的数以及能被3整除的数</a:t>
            </a:r>
          </a:p>
        </p:txBody>
      </p:sp>
      <p:sp>
        <p:nvSpPr>
          <p:cNvPr id="12" name="右箭头 11"/>
          <p:cNvSpPr/>
          <p:nvPr/>
        </p:nvSpPr>
        <p:spPr>
          <a:xfrm>
            <a:off x="7638415" y="3658870"/>
            <a:ext cx="1199515" cy="4718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87690" y="5249545"/>
            <a:ext cx="3549015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像条件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这种只有一行代码的函数能够简化吗？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需要用到匿名函数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10.2 </a:t>
            </a:r>
            <a:r>
              <a:rPr lang="zh-CN" altLang="en-US" sz="3600" dirty="0">
                <a:sym typeface="+mn-ea"/>
              </a:rPr>
              <a:t>匿名函数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10.2.2 </a:t>
            </a:r>
            <a:r>
              <a:rPr sz="2400" dirty="0" err="1">
                <a:sym typeface="+mn-ea"/>
              </a:rPr>
              <a:t>匿名函数的使用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匿名函数是指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没有名称的、临时使用的微函数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表达式进行声明。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3430" y="2729865"/>
            <a:ext cx="30245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lambda 参数列表:表达式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07935" y="2824480"/>
            <a:ext cx="4202430" cy="170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“参数列表”表示函数的参数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“表达式”表示函数体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。匿名函数的函数体中只能包含一个表达式，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</a:t>
            </a:r>
            <a:r>
              <a:rPr lang="en-US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语句的作用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，计算结果作为函数的返回值。匿名函数中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不能含有赋值语句等复杂的语句</a:t>
            </a:r>
            <a:r>
              <a:rPr lang="zh-CN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，但在表达式中可以调用其它函数。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3615" y="4984115"/>
            <a:ext cx="37871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 = lambda x:f"得到的值为{x}"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print(func(1))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37690" y="4881245"/>
            <a:ext cx="4618990" cy="10356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96250" y="5168900"/>
            <a:ext cx="14211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得到的值为1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068185" y="4880610"/>
            <a:ext cx="3477895" cy="1036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250305" y="521144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1640" y="3923665"/>
            <a:ext cx="285496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行代码相当于：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func(x):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f"得到的值为{x}"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10.2 </a:t>
            </a:r>
            <a:r>
              <a:rPr lang="zh-CN" altLang="en-US" sz="3600" dirty="0">
                <a:sym typeface="+mn-ea"/>
              </a:rPr>
              <a:t>匿名函数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10.2.2 </a:t>
            </a:r>
            <a:r>
              <a:rPr sz="2400" dirty="0" err="1">
                <a:sym typeface="+mn-ea"/>
              </a:rPr>
              <a:t>匿名函数的使用</a:t>
            </a:r>
            <a:endParaRPr lang="en-US" sz="24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69920" y="1586865"/>
            <a:ext cx="603567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change_list(alist,condition):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alist: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condition(item):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yield item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[12,22,43,55,9,33]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l1 = change_list(list01,lambda item:item % 2 == 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l1: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78830" y="5352415"/>
            <a:ext cx="6184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12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22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689225" y="1586230"/>
            <a:ext cx="6813550" cy="34594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689225" y="5377180"/>
            <a:ext cx="6905625" cy="8724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833745" y="4735195"/>
            <a:ext cx="524510" cy="81724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41640" y="1288415"/>
            <a:ext cx="251333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使用匿名函数处理列表数据，得到列表中的偶数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4934" y="382270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10.3</a:t>
            </a:r>
          </a:p>
          <a:p>
            <a:pPr algn="ctr"/>
            <a:r>
              <a:rPr lang="zh-CN" altLang="en-US" sz="2800" b="1" dirty="0"/>
              <a:t>内置高阶函数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92C7BE-947D-4CC3-825A-C066E9629710}"/>
              </a:ext>
            </a:extLst>
          </p:cNvPr>
          <p:cNvSpPr txBox="1"/>
          <p:nvPr/>
        </p:nvSpPr>
        <p:spPr>
          <a:xfrm>
            <a:off x="7564120" y="187706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filter()函数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ECB37E-ED72-4182-9D18-C5028990C419}"/>
              </a:ext>
            </a:extLst>
          </p:cNvPr>
          <p:cNvSpPr txBox="1"/>
          <p:nvPr/>
        </p:nvSpPr>
        <p:spPr>
          <a:xfrm>
            <a:off x="7564120" y="310832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map()函数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9D787F-90FC-4719-A0B0-47E7A15CB404}"/>
              </a:ext>
            </a:extLst>
          </p:cNvPr>
          <p:cNvSpPr txBox="1"/>
          <p:nvPr/>
        </p:nvSpPr>
        <p:spPr>
          <a:xfrm>
            <a:off x="7564120" y="437451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sorted()函数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10.3 </a:t>
            </a:r>
            <a:r>
              <a:rPr lang="zh-CN" altLang="en-US" sz="3600" dirty="0">
                <a:sym typeface="+mn-ea"/>
              </a:rPr>
              <a:t>内置高阶函数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10.3.1 </a:t>
            </a:r>
            <a:r>
              <a:rPr sz="2400" dirty="0">
                <a:sym typeface="+mn-ea"/>
              </a:rPr>
              <a:t>filter()函数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filter()函数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可以对可迭代对象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进行过滤操作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05430" y="2905125"/>
            <a:ext cx="26066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 dirty="0">
                <a:latin typeface="微软雅黑" panose="020B0503020204020204" charset="-122"/>
                <a:ea typeface="微软雅黑" panose="020B0503020204020204" charset="-122"/>
              </a:rPr>
              <a:t>filter(function,iterable)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276985" y="2705100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27950" y="1826895"/>
            <a:ext cx="4202430" cy="2030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function为函数名，也可以是匿名函数，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function的返回值是布尔值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过滤可迭代对象iterable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。function的返回值是True时，留下可迭代对象中的元素，否则过滤掉元素。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filter()函数的返回值是迭代器对象，迭代器对象中为过滤后的元素，可以遍历获取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，也可以用list()函数转化为列表。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36420" y="4290695"/>
            <a:ext cx="420370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[1,2,3,4,5,6]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f1 = filter(lambda x:x%2 == 0,list01)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f1: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item,end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 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28775" y="4112895"/>
            <a:ext cx="4618990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58175" y="4751705"/>
            <a:ext cx="6807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2 4 6 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59270" y="4112260"/>
            <a:ext cx="3477895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040120" y="484568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10.3 </a:t>
            </a:r>
            <a:r>
              <a:rPr lang="zh-CN" altLang="en-US" sz="3600" dirty="0">
                <a:sym typeface="+mn-ea"/>
              </a:rPr>
              <a:t>内置高阶函数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10.3.2 </a:t>
            </a:r>
            <a:r>
              <a:rPr sz="2400" dirty="0">
                <a:sym typeface="+mn-ea"/>
              </a:rPr>
              <a:t>map()函数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map()函数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对可迭代对象中的每一个元素进行同一操作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，返回对每一个元素处理后的结果，返回值是一个迭代器。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3430" y="3013075"/>
            <a:ext cx="29438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map(function,iterable,...)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89225" y="284416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11110" y="2508885"/>
            <a:ext cx="420243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function为函数名，也可以是匿名函数。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map()函数的返回值是迭代器对象，迭代器对象中为function函数处理后的返回值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，可以遍历获取，也可以用list()函数转化为列表。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52955" y="4420870"/>
            <a:ext cx="37725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[1,2,3,4,5,6]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m1 = map(lambda x:x**2,list01)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print(list(m1))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30045" y="4058920"/>
            <a:ext cx="4618990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12380" y="4789805"/>
            <a:ext cx="19735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[1, 4, 9, 16, 25, 36]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860540" y="4058285"/>
            <a:ext cx="3477895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041390" y="4791710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10.3 </a:t>
            </a:r>
            <a:r>
              <a:rPr lang="zh-CN" altLang="en-US" sz="3600" dirty="0">
                <a:sym typeface="+mn-ea"/>
              </a:rPr>
              <a:t>内置高阶函数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10.3.2 </a:t>
            </a:r>
            <a:r>
              <a:rPr sz="2400" dirty="0">
                <a:sym typeface="+mn-ea"/>
              </a:rPr>
              <a:t>map()函数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map()函数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可以接受多个可迭代对象并进行处理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，多个迭代对象会同时进行处理，当最短的可迭代对象处理完成后，处理终止。需要注意的是，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迭代对象的个数需要与函数的参数保持一致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0125" y="3018155"/>
            <a:ext cx="52133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list02 = [5,6,7]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m1 = map(lambda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x,y:x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**2 + y**2,list01,list02)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print(list(m1))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770" y="2726690"/>
            <a:ext cx="6982460" cy="21513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59095" y="5403850"/>
            <a:ext cx="12731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[26, 40, 58]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4770" y="5231130"/>
            <a:ext cx="6981825" cy="804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88990" y="4586605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930" y="187261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了解</a:t>
            </a:r>
            <a:r>
              <a:rPr lang="zh-CN" altLang="en-US" sz="2400" dirty="0"/>
              <a:t>迭代器和生成器的用法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3930" y="2633027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匿名函数的用法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3930" y="3391217"/>
            <a:ext cx="4874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高阶函数的概念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3930" y="4149407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常用的高阶函数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3930" y="4907597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装饰器的概念和使用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10.3 </a:t>
            </a:r>
            <a:r>
              <a:rPr lang="zh-CN" altLang="en-US" sz="3600" dirty="0">
                <a:sym typeface="+mn-ea"/>
              </a:rPr>
              <a:t>内置高阶函数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10.3.3 </a:t>
            </a:r>
            <a:r>
              <a:rPr sz="2400" dirty="0">
                <a:sym typeface="+mn-ea"/>
              </a:rPr>
              <a:t>sorted()函数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478915"/>
            <a:ext cx="99574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sorted()函数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可以对所有可迭代对象进行排序，返回一个包含可迭代对象中所有元素升序排列的新列表。</a:t>
            </a:r>
            <a:endParaRPr lang="en-US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18535" y="2807970"/>
            <a:ext cx="52736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sorted(iterable,*,key=None,reverse=False)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88590" y="2639060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20125" y="1982470"/>
            <a:ext cx="3340100" cy="1753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077528236"/>
                </a:ext>
              </a:extLst>
            </a:pPr>
            <a:r>
              <a: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iterable表示可迭代对象，</a:t>
            </a:r>
            <a:r>
              <a:rPr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*表示其后的参数必须要采用关键字传参的形式传入</a:t>
            </a:r>
            <a:r>
              <a: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。key代表一个带参数的函数，可以是匿名函数，默认值为None，用于从iterable中选择要排序的内容。reverse表示一个布尔值，当其值设置为True时，将会得到倒序排列的数据。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67840" y="3830955"/>
            <a:ext cx="5066030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student_list = [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{"name":"小千","age":19},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{"name":"小锋","age":17},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{"name":"小狮","age":18},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sort_list = sorted(student_list,key=lambda x:x["age"])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print(sort_list)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515110" y="3830955"/>
            <a:ext cx="5318760" cy="23526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95870" y="4477385"/>
            <a:ext cx="2605405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[{'name': '小锋', 'age': 17}, {'name': '小狮', 'age': 18}, {'name': '小千', 'age': 19}]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159625" y="3830320"/>
            <a:ext cx="3477895" cy="23539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445250" y="4776470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98508" y="2748678"/>
            <a:ext cx="4331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10.4</a:t>
            </a:r>
          </a:p>
          <a:p>
            <a:pPr algn="ctr"/>
            <a:r>
              <a:rPr lang="zh-CN" altLang="en-US" sz="2800" b="1" dirty="0"/>
              <a:t>实战15：答题闯关挑战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9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992505"/>
            <a:ext cx="107715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定义学生类Student，设置属性姓名、性别和分数，并重写__str__()方法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91740" y="2341880"/>
            <a:ext cx="753173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__init__(self,name,sex,score):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self.sex = sex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self.score = score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__str__(self):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f"学生姓名：{self.name}，性别：{self.sex}，分数：{self.score}"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44980" y="1917065"/>
            <a:ext cx="8702040" cy="35934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2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10566" y="911225"/>
            <a:ext cx="105600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第二关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定义学生管理类StudentManager，设置属性学生列表，用于添加Student类的对象。在StudentManager类中加入__iter__()和__next__()方法，使得此类的对象成为迭代器对象，可以循环遍历获取其中的Student对象。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39190" y="2352675"/>
            <a:ext cx="537591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self,name,sex,score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self.sex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sex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self.score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score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__str__(self):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f"学生姓名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：{self.name}，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self.sex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}，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分数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self.score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StudentManager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self.number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-1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[]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1200" y="2248535"/>
            <a:ext cx="11003915" cy="41776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2540" y="2352675"/>
            <a:ext cx="491807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self.student_list.append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self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__next__(self):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self.number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)-1: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self.number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+=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self.number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StopIteration</a:t>
            </a:r>
            <a:endParaRPr lang="en-US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592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710565" y="911225"/>
            <a:ext cx="10883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第三关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创建StudentManager类的对象student_class，并向其属性self.student_list中添加Student类对象，添加完成后，遍历student_class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7155" y="2191385"/>
            <a:ext cx="514477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与前文定义相同，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</a:t>
            </a: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StudentManager: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与前文定义相同，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</a:t>
            </a: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 = StudentManager()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student_class.add_student(Student("小千","男",90))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student_class.add_student(Student("小锋","女",89))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student_class.add_student(Student("小狮","男",87))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student_class.add_student(Student("小明","女",93))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student_class: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00" y="1967865"/>
            <a:ext cx="5466080" cy="40709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196455" y="3322955"/>
            <a:ext cx="359346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学生姓名：小千，性别：男，分数：90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学生姓名：小锋，性别：女，分数：89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学生姓名：小狮，性别：男，分数：87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学生姓名：小明，性别：女，分数：93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1967865"/>
            <a:ext cx="3855085" cy="4070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511925" y="3819525"/>
            <a:ext cx="767715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592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4050" y="951865"/>
            <a:ext cx="108839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第四关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：对第三关的student_class中的Student对象按照分数进行排序，使用sorted()函数。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8435" y="1745615"/>
            <a:ext cx="4982845" cy="47170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与前文定义相同，</a:t>
            </a:r>
            <a:r>
              <a:rPr lang="en-US" altLang="en-US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endParaRPr lang="en-US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StudentManager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与前文定义相同，</a:t>
            </a:r>
            <a:r>
              <a:rPr lang="en-US" altLang="en-US"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</a:t>
            </a:r>
            <a:r>
              <a:rPr lang="en-US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endParaRPr lang="en-US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StudentManager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(Student("小千","男",90))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(Student("小锋","女",89))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(Student("小狮","男",87))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(Student("小明","女",93))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sort_student</a:t>
            </a:r>
            <a:r>
              <a:rPr lang="en-US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sorted(</a:t>
            </a:r>
            <a:r>
              <a:rPr lang="en-US" altLang="en-US" sz="16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student_class,key</a:t>
            </a:r>
            <a:r>
              <a:rPr lang="en-US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=lambda </a:t>
            </a:r>
            <a:r>
              <a:rPr lang="en-US" altLang="en-US" sz="16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item:item.score</a:t>
            </a:r>
            <a:r>
              <a:rPr lang="en-US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sort_student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00" y="1658620"/>
            <a:ext cx="5466080" cy="43802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37425" y="3349625"/>
            <a:ext cx="331089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学生姓名：小狮，性别：男，分数：87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学生姓名：小锋，性别：女，分数：89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学生姓名：小千，性别：男，分数：90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学生姓名：小明，性别：女，分数：93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1659255"/>
            <a:ext cx="3855085" cy="43789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431915" y="3819525"/>
            <a:ext cx="905510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592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4050" y="951865"/>
            <a:ext cx="108839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第五关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：筛选出第三关student_class中性别为女的Student对象，使用filter()函数。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8435" y="1745615"/>
            <a:ext cx="4982845" cy="4292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与前文定义相同，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此处省略"""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StudentManager: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"""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与前文定义相同，</a:t>
            </a:r>
            <a:r>
              <a:rPr lang="en-US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此处省略"""</a:t>
            </a:r>
            <a:endParaRPr lang="en-US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 = StudentManager()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student_class.add_student(Student("小千","男",90))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student_class.add_student(Student("小锋","女",89))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student_class.add_student(Student("小狮","男",87))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student_class.add_student(Student("小明","女",93))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filter_student = filter(lambda item:item.sex == "女",student_class)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filter_student: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00" y="1658620"/>
            <a:ext cx="5466080" cy="43802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38060" y="3523615"/>
            <a:ext cx="33108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学生姓名：小锋，性别：女，分数：89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学生姓名：小明，性别：女，分数：93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1659255"/>
            <a:ext cx="3855085" cy="43789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431280" y="3670300"/>
            <a:ext cx="905510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3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10.4 </a:t>
            </a:r>
            <a:r>
              <a:rPr lang="zh-CN" altLang="en-US" sz="3600" dirty="0">
                <a:sym typeface="+mn-ea"/>
              </a:rPr>
              <a:t>实战15：答题闯关挑战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54050" y="857885"/>
            <a:ext cx="108839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第六关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：将StudentManager类中的__iter__()和__next__()方法去掉，改为生成器函数的形式。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3830" y="1458595"/>
            <a:ext cx="475678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self,name,sex,score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self.name = name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self.sex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sex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self.score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score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__str__(self):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f"学生姓名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：{self.name}，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性别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self.sex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}，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分数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self.score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StudentManager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self.number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-1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add_student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(self, student):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self.student_list.append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(student)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</a:t>
            </a:r>
            <a:r>
              <a:rPr lang="en-US" altLang="en-US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student_generator</a:t>
            </a: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for item in </a:t>
            </a:r>
            <a:r>
              <a:rPr lang="en-US" altLang="en-US" sz="1200" b="1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self.student_list</a:t>
            </a: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yield item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39190" y="1458595"/>
            <a:ext cx="9913620" cy="4890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90615" y="1364615"/>
            <a:ext cx="4862195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 = StudentManager()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student_class.add_student(Student("小千","男",90))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student_class.add_student(Student("小锋","女",89))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student_class.add_student(Student("小狮","男",87))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student_class.add_student(Student("小明","女",93))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student_class.student_generator():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print("student_class中的Student对象按照分数排序后：")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sort_student = sorted(student_class.student_generator(),key=lambda item:item.score)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sort_student: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print("筛选出student_class中性别为女的Student对象：")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filter_student = filter(lambda item:item.sex == "女",student_class.student_generator())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filter_student: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73716" y="38647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10.5</a:t>
            </a:r>
          </a:p>
          <a:p>
            <a:pPr algn="ctr"/>
            <a:r>
              <a:rPr sz="2800" b="1" dirty="0"/>
              <a:t>装饰器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056180-7255-43AD-B3DB-BA4826A58807}"/>
              </a:ext>
            </a:extLst>
          </p:cNvPr>
          <p:cNvSpPr txBox="1"/>
          <p:nvPr/>
        </p:nvSpPr>
        <p:spPr>
          <a:xfrm>
            <a:off x="6935470" y="207296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闭包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41627-15A1-4C71-8D34-F5360B7D3F4D}"/>
              </a:ext>
            </a:extLst>
          </p:cNvPr>
          <p:cNvSpPr txBox="1"/>
          <p:nvPr/>
        </p:nvSpPr>
        <p:spPr>
          <a:xfrm>
            <a:off x="6935469" y="299290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创建装饰器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A615A6-E778-4AAA-9EB4-7EE2FCB86934}"/>
              </a:ext>
            </a:extLst>
          </p:cNvPr>
          <p:cNvSpPr txBox="1"/>
          <p:nvPr/>
        </p:nvSpPr>
        <p:spPr>
          <a:xfrm>
            <a:off x="6935468" y="3912849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带参数的装饰器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10.5.1 </a:t>
            </a:r>
            <a:r>
              <a:rPr sz="2400" dirty="0" err="1">
                <a:sym typeface="+mn-ea"/>
              </a:rPr>
              <a:t>闭包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返回值是函数的函数属于高阶函数</a:t>
            </a:r>
            <a:endParaRPr lang="zh-CN" altLang="zh-CN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4335" y="2501265"/>
            <a:ext cx="29914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print("func01()函数")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print("func02()函数")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 = func02()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20900" y="2320290"/>
            <a:ext cx="4618990" cy="30384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54315" y="3423920"/>
            <a:ext cx="1556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func02()函数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func01()函数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36130" y="2320290"/>
            <a:ext cx="2993390" cy="30384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78270" y="360997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05425" y="5676900"/>
            <a:ext cx="627697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将func01()函数定义在func02()函数的内部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，能够直接调用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func01()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吗？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9709" y="4055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10.1</a:t>
            </a:r>
          </a:p>
          <a:p>
            <a:pPr algn="ctr"/>
            <a:r>
              <a:rPr lang="zh-CN" altLang="en-US" sz="2800" b="1" dirty="0"/>
              <a:t>迭代器和生成器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6C4B06-B0D3-4E3B-94A8-BD9C1275EEF5}"/>
              </a:ext>
            </a:extLst>
          </p:cNvPr>
          <p:cNvSpPr txBox="1"/>
          <p:nvPr/>
        </p:nvSpPr>
        <p:spPr>
          <a:xfrm>
            <a:off x="7033260" y="1945312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迭代器规则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0D40AA-59B9-4DA7-B03B-B1BA9E7E2A4D}"/>
              </a:ext>
            </a:extLst>
          </p:cNvPr>
          <p:cNvSpPr txBox="1"/>
          <p:nvPr/>
        </p:nvSpPr>
        <p:spPr>
          <a:xfrm>
            <a:off x="7033260" y="327692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创建生成器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223357-C4C4-4113-81DC-4B88D38CAC0B}"/>
              </a:ext>
            </a:extLst>
          </p:cNvPr>
          <p:cNvSpPr txBox="1"/>
          <p:nvPr/>
        </p:nvSpPr>
        <p:spPr>
          <a:xfrm>
            <a:off x="7033260" y="261112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创建迭代器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D2A7AB-F7EC-4DE1-BEA1-B03FE676E54D}"/>
              </a:ext>
            </a:extLst>
          </p:cNvPr>
          <p:cNvSpPr txBox="1"/>
          <p:nvPr/>
        </p:nvSpPr>
        <p:spPr>
          <a:xfrm>
            <a:off x="7033260" y="394273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生成器表达式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10.5.1 </a:t>
            </a:r>
            <a:r>
              <a:rPr sz="2400" dirty="0" err="1">
                <a:sym typeface="+mn-ea"/>
              </a:rPr>
              <a:t>闭包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将func01()函数定义在func02()函数的内部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34335" y="2501265"/>
            <a:ext cx="29914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print("func02()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print("func01()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func02()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20900" y="2320290"/>
            <a:ext cx="4618990" cy="30384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54315" y="3423920"/>
            <a:ext cx="15563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func02()函数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func01()函数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36130" y="2320290"/>
            <a:ext cx="2993390" cy="30384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78270" y="360997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10.5.1 </a:t>
            </a:r>
            <a:r>
              <a:rPr sz="2400" dirty="0" err="1">
                <a:sym typeface="+mn-ea"/>
              </a:rPr>
              <a:t>闭包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函数嵌套函数时，内部函数只能访问外部函数的参数，不能进行修改。与函数的简单嵌套不同，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外部函数返回内部函数的函数名的情况下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，就变得不一样了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27020" y="2981960"/>
            <a:ext cx="22244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func02(x):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x+2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func02(1)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30045" y="2886075"/>
            <a:ext cx="4618990" cy="24980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27450" y="5707380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29410" y="5647055"/>
            <a:ext cx="4620260" cy="5207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6110" y="2688590"/>
            <a:ext cx="2012950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内部函数对外部函数参数进行操作的情况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726815" y="5288915"/>
            <a:ext cx="403860" cy="5657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10.1程序执行过程"/>
          <p:cNvPicPr>
            <a:picLocks noChangeAspect="1"/>
          </p:cNvPicPr>
          <p:nvPr/>
        </p:nvPicPr>
        <p:blipFill>
          <a:blip r:embed="rId3"/>
          <a:srcRect l="300" t="889" b="1303"/>
          <a:stretch>
            <a:fillRect/>
          </a:stretch>
        </p:blipFill>
        <p:spPr>
          <a:xfrm>
            <a:off x="6412865" y="2886075"/>
            <a:ext cx="4661535" cy="31578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10.5.1 </a:t>
            </a:r>
            <a:r>
              <a:rPr sz="2400" dirty="0" err="1">
                <a:sym typeface="+mn-ea"/>
              </a:rPr>
              <a:t>闭包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内部函数引用了外部函数的变量（包括其参数），并且外部函数返回内部函数名，这种函数架构称为闭包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。闭包必须满足以下三个条件：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内部函数的定义嵌套在外部函数中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内部函数引用外部函数的变量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外部函数返回内部函数名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3110" y="3999865"/>
            <a:ext cx="30645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def 外部函数名（参数）: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    外部变量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    def 内部函数名（参数）: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        使用外部变量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return 内部函数名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103245" y="3850640"/>
            <a:ext cx="5984240" cy="22364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10.5.2 </a:t>
            </a:r>
            <a:r>
              <a:rPr sz="2400" dirty="0" err="1">
                <a:sym typeface="+mn-ea"/>
              </a:rPr>
              <a:t>创建装饰器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0085" y="2026920"/>
            <a:ext cx="309943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x =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x+1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decorated = func02(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print(decorated())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31875" y="1849755"/>
            <a:ext cx="4702175" cy="44215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47890" y="2352675"/>
            <a:ext cx="2818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()+1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func02(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2215" y="1849755"/>
            <a:ext cx="4730115" cy="44208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79400" y="1586865"/>
            <a:ext cx="235712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增加func()函数的功能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云形标注 27"/>
          <p:cNvSpPr/>
          <p:nvPr/>
        </p:nvSpPr>
        <p:spPr>
          <a:xfrm>
            <a:off x="4796790" y="924560"/>
            <a:ext cx="2600960" cy="142811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简化代码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96790" y="2811145"/>
            <a:ext cx="1265555" cy="1938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运行结果：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func()函数 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func()函数 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461625" y="3180715"/>
            <a:ext cx="126555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运行结果：</a:t>
            </a: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func()函数 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10.5.2 </a:t>
            </a:r>
            <a:r>
              <a:rPr sz="2400" dirty="0" err="1">
                <a:sym typeface="+mn-ea"/>
              </a:rPr>
              <a:t>创建装饰器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9574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装饰器可以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让其它函数在不做修改的前提下增加额外功能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。装饰器的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本质是一个嵌套函数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，外部函数的参数是需要被装饰的函数名，内部函数用于增加被装饰函数的新功能。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@符号可以将装饰器函数与被装饰函数联系起来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41320" y="2966085"/>
            <a:ext cx="276352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func02(func):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func()+1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@func02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print("func()函数 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print(func())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13585" y="2924810"/>
            <a:ext cx="4618990" cy="3455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61935" y="4237355"/>
            <a:ext cx="13277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func()函数 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28815" y="2924810"/>
            <a:ext cx="2993390" cy="34563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384290" y="442277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10.5.2 </a:t>
            </a:r>
            <a:r>
              <a:rPr sz="2400" dirty="0" err="1">
                <a:sym typeface="+mn-ea"/>
              </a:rPr>
              <a:t>创建装饰器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装饰器可以装饰有参数的函数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00985" y="2193925"/>
            <a:ext cx="308673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func02(func):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func01(a,b):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func(a+1,b+1)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@func02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func(a,b):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print("func()函数 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a**2 + b**2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print(func(1,1))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034540" y="2174240"/>
            <a:ext cx="4618990" cy="3455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82890" y="3486785"/>
            <a:ext cx="13277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func()函数 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049770" y="2174240"/>
            <a:ext cx="2993390" cy="34563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405245" y="367220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10.5.2 </a:t>
            </a:r>
            <a:r>
              <a:rPr sz="2400" dirty="0" err="1">
                <a:sym typeface="+mn-ea"/>
              </a:rPr>
              <a:t>创建装饰器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当被装饰的函数中参数有多个时，装饰器函数通常写成以下形式。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75405" y="2432685"/>
            <a:ext cx="47237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def func02(func):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def func01(*args,**kwargs):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    需要添加的新功能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    return func(与func()函数中的参数相对应)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return func01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@func02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def func(参数):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函数体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022600" y="2227580"/>
            <a:ext cx="6146800" cy="34563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10.5 </a:t>
            </a:r>
            <a:r>
              <a:rPr lang="zh-CN" altLang="en-US" sz="3600" dirty="0">
                <a:sym typeface="+mn-ea"/>
              </a:rPr>
              <a:t>装饰器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10.5.3 </a:t>
            </a:r>
            <a:r>
              <a:rPr sz="2400" dirty="0" err="1">
                <a:sym typeface="+mn-ea"/>
              </a:rPr>
              <a:t>带参数的装饰器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9225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装饰器的本质是一个函数，也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可以带有参数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此时装饰器需要再多一层内嵌函数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936750" y="2360930"/>
            <a:ext cx="334327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outer(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func02(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def func01(x):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arg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装饰器发挥作用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(x)**2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@outer("这是一个带参数的装饰器")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调用func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355725" y="2079625"/>
            <a:ext cx="4505325" cy="42557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72275" y="2223135"/>
            <a:ext cx="357187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outer(arg):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func02(func):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def func01(x):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print(arg)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print("装饰器发挥作用")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func(x)**2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func01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func02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func(x):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print("调用func()函数")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func02 = outer("这是一个带参数的装饰器")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 = func02(func)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print(func(2))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305550" y="2079625"/>
            <a:ext cx="4505325" cy="42557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于号 7"/>
          <p:cNvSpPr/>
          <p:nvPr/>
        </p:nvSpPr>
        <p:spPr>
          <a:xfrm>
            <a:off x="5442585" y="3823335"/>
            <a:ext cx="1351280" cy="767080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27108" y="2777253"/>
            <a:ext cx="4559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10.6</a:t>
            </a:r>
          </a:p>
          <a:p>
            <a:pPr algn="ctr"/>
            <a:r>
              <a:rPr sz="2800" b="1" dirty="0"/>
              <a:t>实战16：验证用户登录信息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64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10.6 </a:t>
            </a:r>
            <a:r>
              <a:rPr lang="zh-CN" altLang="en-US" sz="3600" dirty="0">
                <a:sym typeface="+mn-ea"/>
              </a:rPr>
              <a:t>实战16：验证用户登录信息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16965" y="1316355"/>
            <a:ext cx="99574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假设预先定义好了聊天和购物的函数，现在出现了新的需求，用户需要选择用“社交账号”或者“博客账号”登录，且输入的账号密码正确的情况下，才能进行聊天和购物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。不改变原先定义的函数，如何才能实现需求呢？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8375" y="3226435"/>
            <a:ext cx="26358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def chat():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print("聊天")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def shop():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print("购物")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21965" y="2819400"/>
            <a:ext cx="6146800" cy="25673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10.1.1 </a:t>
            </a:r>
            <a:r>
              <a:rPr sz="2400" dirty="0" err="1">
                <a:sym typeface="+mn-ea"/>
              </a:rPr>
              <a:t>迭代器规则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0810" y="1721485"/>
            <a:ext cx="939101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for循环可以对可迭代对象进行迭代，其中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可迭代对象是指具有__iter__()方法的对象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迭代器对象不仅拥有__iter__()方法，还具有__next__()方法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，当调用__next__()方法时，迭代器会返回它的下一个值。当迭代器没有值可以返回时，就会抛出StopIteration异常。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可以用迭代器对象理解for循环的运行原理：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for循环调用in后对象的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__iter__()方法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将可迭代对象转换为迭代器对象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调用迭代器对象的__next__()方法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，将得到的返回值赋给in前面的变量，再执行循环体中的代码；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循环往复，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直到取完迭代器中的值，自动捕捉StopIteration异常结束循环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73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10.6 </a:t>
            </a:r>
            <a:r>
              <a:rPr lang="zh-CN" altLang="en-US" sz="3600" dirty="0">
                <a:sym typeface="+mn-ea"/>
              </a:rPr>
              <a:t>实战16：验证用户登录信息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419860" y="1202690"/>
            <a:ext cx="4756785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username = "小千"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password = "xiaoqian123"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user_status =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 = input("请输入登入方式（社交账号或博客账号）：")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login(login_type):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check(func):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def wrapper(*args,**kwargs):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global user_status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 not user_status: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if login_type == "社交账号" or login_type == "博客账号":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user = input("请输入用户名：")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pwd = input("请输入密码：")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if user == username and pwd == password: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user_status = True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print("用户名或者密码错误！")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25220" y="1202690"/>
            <a:ext cx="9913620" cy="4890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32550" y="1202690"/>
            <a:ext cx="460629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print("此登入方式无法使用！")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 user_status: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return func(*args,**kwargs)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wrapper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check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@login(type)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chat():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print("聊天")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@login(type)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shop():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print("购物")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chat()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7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shop()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993505" y="4271645"/>
            <a:ext cx="3110865" cy="2030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运行结果：</a:t>
            </a:r>
            <a:endParaRPr lang="zh-CN" sz="12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请输入登入方式（社交账号或博客账号）：社交账号</a:t>
            </a:r>
          </a:p>
          <a:p>
            <a:pPr indent="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请输入用户名：小千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请输入密码：xiaoqian123</a:t>
            </a:r>
          </a:p>
          <a:p>
            <a:pPr indent="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聊天</a:t>
            </a:r>
          </a:p>
          <a:p>
            <a:pPr indent="0" fontAlgn="auto">
              <a:lnSpc>
                <a:spcPct val="150000"/>
              </a:lnSpc>
            </a:pPr>
            <a:r>
              <a:rPr lang="zh-CN" sz="1200" b="0">
                <a:latin typeface="微软雅黑" panose="020B0503020204020204" charset="-122"/>
                <a:ea typeface="微软雅黑" panose="020B0503020204020204" charset="-122"/>
              </a:rPr>
              <a:t>购物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50959" y="3064828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30680" y="2459990"/>
            <a:ext cx="893064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本章主要介绍了函数的高级特性，包括迭代器、生成器、匿名函数、内置高阶函数以及装饰器。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应着重掌握匿名函数的用法，以及其在常用的内置高阶函数filter()、map()和sorted()中的应用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。同时，还需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理解闭包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，并在实际开发中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正确地使用装饰器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10.1.1 </a:t>
            </a:r>
            <a:r>
              <a:rPr sz="2400" dirty="0" err="1">
                <a:sym typeface="+mn-ea"/>
              </a:rPr>
              <a:t>迭代器规则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33500" y="2421255"/>
            <a:ext cx="272351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list01: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print(item,end=" ")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39190" y="1849755"/>
            <a:ext cx="3098800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27885" y="5046345"/>
            <a:ext cx="11347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1 2 3 4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139190" y="4872990"/>
            <a:ext cx="3098165" cy="807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306060" y="1849755"/>
            <a:ext cx="55143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[1,2,3,4]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iterator = list01.__iter__()         #将可迭代对象转化为迭代器对象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try: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item =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iterator.__next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__()   #不断获取迭代器对象的下一个值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item,end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 ")         #打印值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except </a:t>
            </a:r>
            <a:r>
              <a:rPr lang="en-US" altLang="en-US" sz="12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StopIteration</a:t>
            </a: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            #当从迭代器对象中取不到值时，捕获到StopIteration异常，结束循环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Break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904740" y="1849755"/>
            <a:ext cx="603694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16495" y="4982210"/>
            <a:ext cx="10934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1 2 3 4 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904105" y="4872990"/>
            <a:ext cx="6118225" cy="8070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486660" y="422783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7854315" y="422783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05790" y="1586865"/>
            <a:ext cx="173799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for循环遍历列表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3175317" y="1333024"/>
            <a:ext cx="2152015" cy="1115377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循环过程进行分解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8921115" y="4872990"/>
            <a:ext cx="319278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列表可以存放多个数据，通过索引也能获取到每个值，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那为什么还要有迭代器呢？迭代器规则的关键是什么呢？</a:t>
            </a:r>
            <a:endParaRPr lang="zh-CN" altLang="en-US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10.1.2 </a:t>
            </a:r>
            <a:r>
              <a:rPr sz="2400" dirty="0" err="1">
                <a:sym typeface="+mn-ea"/>
              </a:rPr>
              <a:t>创建迭代器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675" y="2136775"/>
            <a:ext cx="354393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如果数据过多，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将所有数据存入列表中，会占用大量内存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。然而，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迭代器能够使用一个值时才去获取一个值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，不像列表一次性获取所有的值，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节约内存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，更简单优雅。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09870" y="1028700"/>
            <a:ext cx="579818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Vector: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__init__(self,start,end):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self.start = start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self.end = end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__iter__(self):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self                   #返回对象本身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__next__(self):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self.start &lt;= self.end: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number = self.start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self.start +=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number            #返回迭代器对象下一个的值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raise StopIteration     #当迭代器中的值取完后，抛出异常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 = Vector(3,9)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v1: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print(item,end = " 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702810" y="977900"/>
            <a:ext cx="6526530" cy="53638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131425" y="2273935"/>
            <a:ext cx="173799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运行结果如下：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3 4 5 6 7 8 9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10.1.3 </a:t>
            </a:r>
            <a:r>
              <a:rPr sz="2400" dirty="0" err="1">
                <a:sym typeface="+mn-ea"/>
              </a:rPr>
              <a:t>创建生成器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1450" y="2275840"/>
            <a:ext cx="93084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在Python中，函数中使用了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yield语句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即为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生成器函数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当一个生成器函数被调用时，它返回一个称为生成器的迭代器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，该生成器控制生成器函数的执行。生成器是特殊的迭代器，不过，生成器的语法要比以上讲解的迭代器简洁。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10.1.3 </a:t>
            </a:r>
            <a:r>
              <a:rPr sz="2400" dirty="0" err="1">
                <a:sym typeface="+mn-ea"/>
              </a:rPr>
              <a:t>创建生成器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9005" y="1718310"/>
            <a:ext cx="525462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[2,3,19,34,12]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generator(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alist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               #定义生成器函数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alist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item % 2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yield item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g01 = generator(list01)          #调用生成器函数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g01:                       #遍历生成器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item,end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=" 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486025" y="1586865"/>
            <a:ext cx="7112000" cy="33115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2125" y="5494020"/>
            <a:ext cx="939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2 34 12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485390" y="5224780"/>
            <a:ext cx="7112000" cy="7975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7400" y="4659630"/>
            <a:ext cx="457835" cy="8343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393430" y="1126490"/>
            <a:ext cx="176974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生成器获得列表中所有的偶数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10.1 </a:t>
            </a:r>
            <a:r>
              <a:rPr lang="zh-CN" altLang="en-US" sz="3600" dirty="0">
                <a:sym typeface="+mn-ea"/>
              </a:rPr>
              <a:t>迭代器和生成器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10.1.3 </a:t>
            </a:r>
            <a:r>
              <a:rPr sz="2400" dirty="0" err="1">
                <a:sym typeface="+mn-ea"/>
              </a:rPr>
              <a:t>创建生成器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7635" y="1586865"/>
            <a:ext cx="342201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 Vector: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__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init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self,start,end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self.start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start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self.end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end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get_num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(self):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if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self.start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self.end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number =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self.start</a:t>
            </a:r>
            <a:endParaRPr lang="en-US" altLang="en-US" sz="14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self.start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+=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yield number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v1 = Vector(3,9)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v1.get_num():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4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item,end</a:t>
            </a:r>
            <a:r>
              <a:rPr lang="en-US" altLang="en-US" sz="14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 ")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537335" y="1586865"/>
            <a:ext cx="5234940" cy="4615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99120" y="3687445"/>
            <a:ext cx="141224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3 4 5 6 7 8 9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7489190" y="1586865"/>
            <a:ext cx="2832735" cy="46151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415915" y="1126490"/>
            <a:ext cx="176974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生成器产生连续数字</a:t>
            </a:r>
          </a:p>
        </p:txBody>
      </p:sp>
      <p:sp>
        <p:nvSpPr>
          <p:cNvPr id="4" name="右箭头 3"/>
          <p:cNvSpPr/>
          <p:nvPr/>
        </p:nvSpPr>
        <p:spPr>
          <a:xfrm>
            <a:off x="6560185" y="3637280"/>
            <a:ext cx="1266190" cy="5251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4221</Words>
  <Application>Microsoft Office PowerPoint</Application>
  <PresentationFormat>宽屏</PresentationFormat>
  <Paragraphs>533</Paragraphs>
  <Slides>43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4158</cp:revision>
  <dcterms:created xsi:type="dcterms:W3CDTF">2022-01-24T05:39:00Z</dcterms:created>
  <dcterms:modified xsi:type="dcterms:W3CDTF">2024-06-26T13:25:38Z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