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57" r:id="rId5"/>
    <p:sldId id="259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60" r:id="rId14"/>
    <p:sldId id="26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7FC13CEC-6857-47FD-B86E-F2871A9A6863}"/>
              </a:ext>
            </a:extLst>
          </p:cNvPr>
          <p:cNvSpPr/>
          <p:nvPr userDrawn="1"/>
        </p:nvSpPr>
        <p:spPr>
          <a:xfrm>
            <a:off x="-39757" y="-35781"/>
            <a:ext cx="12304644" cy="696931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Grafik 7" descr="Allianz-Skyline: Wir punkten mit Schwabenpower">
            <a:extLst>
              <a:ext uri="{FF2B5EF4-FFF2-40B4-BE49-F238E27FC236}">
                <a16:creationId xmlns:a16="http://schemas.microsoft.com/office/drawing/2014/main" id="{C4E56313-C39C-4E47-81FD-BE72C5830D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20000"/>
                <a:lumOff val="80000"/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0" y="3429000"/>
            <a:ext cx="11867561" cy="338543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883349C-068F-4F72-9383-D59C133C6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8429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F68A77-91A1-445D-A4DD-A5F21A89B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68104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A044F43-3234-493A-B5A4-FB983D25458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201" y="365124"/>
            <a:ext cx="1315599" cy="131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6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83ADB-7F42-462A-AA55-1A0E9693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343797-7A65-41BE-90E2-880CE7837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63DDEF-11AC-430A-8FD8-EEFFE7D7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66CC-8CEF-4F7B-A0BA-13C3F60D449D}" type="datetimeFigureOut">
              <a:rPr lang="de-DE" smtClean="0"/>
              <a:t>21.01.2022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29F378-2D90-49A4-9B4A-FA2C554B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9599E6-2F83-45A5-8735-C8C2E050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CE5F-4051-4EA7-89DA-913028BE3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58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8E3353-86BF-4F4A-B688-F4A352AE1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3FB976-B2EF-4886-AA1E-EB0F88E79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5EACB6-2124-4A17-9857-0254C989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66CC-8CEF-4F7B-A0BA-13C3F60D449D}" type="datetimeFigureOut">
              <a:rPr lang="de-DE" smtClean="0"/>
              <a:t>21.01.2022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29191E-B92B-40A6-9F88-62007B55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49D18-EC5F-4180-AAC2-2FCBA763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CE5F-4051-4EA7-89DA-913028BE3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29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F37AF-995E-40C0-B35D-887CF364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F7F4B9-17D0-4EF0-B17D-27A6A84E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1C3391-1066-45E3-AF95-9A585998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66CC-8CEF-4F7B-A0BA-13C3F60D449D}" type="datetimeFigureOut">
              <a:rPr lang="de-DE" smtClean="0"/>
              <a:t>21.01.2022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E70B3B-9969-40AF-882B-227E437F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BA536-0F18-4628-8870-0890AE7E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CE5F-4051-4EA7-89DA-913028BE3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00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07F3A-DF3E-45E5-9B40-749CED08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9A9A34-7EBE-4770-9179-F038C8EEF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5C5E1-66F5-4AFA-B316-67D4FB95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66CC-8CEF-4F7B-A0BA-13C3F60D449D}" type="datetimeFigureOut">
              <a:rPr lang="de-DE" smtClean="0"/>
              <a:t>21.01.2022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77530D-D29E-4D32-B4A8-ED566D96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2D8A2-8182-4BFF-8C0E-579C6932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CE5F-4051-4EA7-89DA-913028BE3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37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85695-7A40-46C5-A68B-54340F16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39787F-BD8E-4C71-947B-12F1BBC67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6BFA19-F93C-406A-92B8-2E95146A2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E720D3-A014-4BBD-8C9E-83817B24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66CC-8CEF-4F7B-A0BA-13C3F60D449D}" type="datetimeFigureOut">
              <a:rPr lang="de-DE" smtClean="0"/>
              <a:t>21.01.2022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2B0E66-23EA-4535-B604-B658982E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5F74A6-C71D-4B69-895B-9635F948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CE5F-4051-4EA7-89DA-913028BE3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08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91956-B946-4D38-BC86-7E4AD31B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143075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20D349-A607-4D70-952B-4B06CCB48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319C07-5F95-4547-93B6-5CEC03EF6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8AF882-25D0-4033-BACE-F51CE08E1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7A920D-E283-4647-A93F-8B60A72F8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C132E6-3C15-4575-96BB-2357C53F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66CC-8CEF-4F7B-A0BA-13C3F60D449D}" type="datetimeFigureOut">
              <a:rPr lang="de-DE" smtClean="0"/>
              <a:t>21.01.2022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37D987-2AC1-4A6D-9428-019BC7AA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0A1417-E774-4500-96E9-DE596D2B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CE5F-4051-4EA7-89DA-913028BE3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90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91C95-D05A-4DF0-ABCF-1DA09BFD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4EFD2E-D1D3-409E-A19B-C38C464A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66CC-8CEF-4F7B-A0BA-13C3F60D449D}" type="datetimeFigureOut">
              <a:rPr lang="de-DE" smtClean="0"/>
              <a:t>21.01.2022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1386FB-3450-4999-BFF5-B1C3E456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57914E-639F-4308-AEFC-9EDFAF31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CE5F-4051-4EA7-89DA-913028BE3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24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07EF7B-43BE-4EEF-A2C9-D4FABCEB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66CC-8CEF-4F7B-A0BA-13C3F60D449D}" type="datetimeFigureOut">
              <a:rPr lang="de-DE" smtClean="0"/>
              <a:t>21.01.2022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27253C-A5C6-4376-8734-203EEA38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2BD88A-8BAE-4938-98CA-9B97DACE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CE5F-4051-4EA7-89DA-913028BE3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82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1B72D-D19A-4CF1-BDBE-25ECDB8D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73FECE-1425-4F7F-8A47-3E80DEEB2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765190"/>
            <a:ext cx="6172200" cy="40958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67888C-ED7A-4FA4-8A62-F0EB11083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A863A3-47EA-4DE7-97B5-8AE6C6F3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66CC-8CEF-4F7B-A0BA-13C3F60D449D}" type="datetimeFigureOut">
              <a:rPr lang="de-DE" smtClean="0"/>
              <a:t>21.01.2022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81B10B-1599-4187-84D4-CB0178F7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B1D4D5-48E4-40CF-BF8A-C4D98896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CE5F-4051-4EA7-89DA-913028BE3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81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23D42-01FA-4B8C-9BF5-39AC8FA5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495252-8C75-4C41-B79C-8E75F8DC1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757238"/>
            <a:ext cx="6172200" cy="41038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F6F358-9BAC-4EE3-B677-326CEF01F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485E21-A70E-4733-989A-4EDB9A03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66CC-8CEF-4F7B-A0BA-13C3F60D449D}" type="datetimeFigureOut">
              <a:rPr lang="de-DE" smtClean="0"/>
              <a:t>21.01.2022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F976A4-3E83-4E42-B5AE-0F24D9B2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597AA-AB29-4CA9-AE46-BBE35E6F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3CE5F-4051-4EA7-89DA-913028BE3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75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A8C214E4-0216-4765-9C57-717866178F77}"/>
              </a:ext>
            </a:extLst>
          </p:cNvPr>
          <p:cNvSpPr/>
          <p:nvPr userDrawn="1"/>
        </p:nvSpPr>
        <p:spPr>
          <a:xfrm>
            <a:off x="-39757" y="-35781"/>
            <a:ext cx="12304644" cy="696931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5" name="Grafik 44" descr="Allianz-Skyline: Wir punkten mit Schwabenpower">
            <a:extLst>
              <a:ext uri="{FF2B5EF4-FFF2-40B4-BE49-F238E27FC236}">
                <a16:creationId xmlns:a16="http://schemas.microsoft.com/office/drawing/2014/main" id="{3166206C-0EA5-4F89-B672-78FF9D2361C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chemeClr val="accent3">
                <a:lumMod val="20000"/>
                <a:lumOff val="80000"/>
                <a:tint val="45000"/>
                <a:satMod val="400000"/>
              </a:schemeClr>
            </a:duotone>
            <a:alphaModFix amt="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0" y="3429000"/>
            <a:ext cx="11867561" cy="3385437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646841-D152-4DEE-AD2B-EC64451E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159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73C247-7CCC-488D-89C7-69681C7DA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356312-1EB2-409B-A0DF-B1CF6EC99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>
                    <a:lumMod val="20000"/>
                    <a:lumOff val="8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</a:lstStyle>
          <a:p>
            <a:fld id="{D8C266CC-8CEF-4F7B-A0BA-13C3F60D449D}" type="datetimeFigureOut">
              <a:rPr lang="de-DE" smtClean="0"/>
              <a:pPr/>
              <a:t>21.01.2022</a:t>
            </a:fld>
            <a:endParaRPr lang="de-DE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BBDEB-D40B-44FE-B0A5-F153695A0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>
                    <a:lumMod val="20000"/>
                    <a:lumOff val="8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</a:lstStyle>
          <a:p>
            <a:endParaRPr lang="de-DE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43C1DD-3B1A-499B-8F65-EE4C773C9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20000"/>
                    <a:lumOff val="8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</a:lstStyle>
          <a:p>
            <a:fld id="{7C63CE5F-4051-4EA7-89DA-913028BE32FC}" type="slidenum">
              <a:rPr lang="de-DE" smtClean="0"/>
              <a:pPr/>
              <a:t>‹Nr.›</a:t>
            </a:fld>
            <a:endParaRPr lang="de-DE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89CA0ACC-6611-49D8-96CC-EE5CE86CFAC9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duotone>
              <a:prstClr val="black"/>
              <a:schemeClr val="accent3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201" y="365124"/>
            <a:ext cx="1315599" cy="131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4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small" baseline="0">
          <a:solidFill>
            <a:schemeClr val="accent3">
              <a:lumMod val="20000"/>
              <a:lumOff val="80000"/>
            </a:schemeClr>
          </a:solidFill>
          <a:latin typeface="Roboto Condensed" panose="02000000000000000000" pitchFamily="2" charset="0"/>
          <a:ea typeface="Roboto Condensed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3">
              <a:lumMod val="20000"/>
              <a:lumOff val="80000"/>
            </a:schemeClr>
          </a:solidFill>
          <a:latin typeface="Roboto Condensed Light" panose="02000000000000000000" pitchFamily="2" charset="0"/>
          <a:ea typeface="Roboto Condensed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3">
              <a:lumMod val="20000"/>
              <a:lumOff val="80000"/>
            </a:schemeClr>
          </a:solidFill>
          <a:latin typeface="Roboto Condensed Light" panose="02000000000000000000" pitchFamily="2" charset="0"/>
          <a:ea typeface="Roboto Condensed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3">
              <a:lumMod val="20000"/>
              <a:lumOff val="80000"/>
            </a:schemeClr>
          </a:solidFill>
          <a:latin typeface="Roboto Condensed Light" panose="02000000000000000000" pitchFamily="2" charset="0"/>
          <a:ea typeface="Roboto Condensed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20000"/>
              <a:lumOff val="80000"/>
            </a:schemeClr>
          </a:solidFill>
          <a:latin typeface="Roboto Condensed Light" panose="02000000000000000000" pitchFamily="2" charset="0"/>
          <a:ea typeface="Roboto Condensed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20000"/>
              <a:lumOff val="80000"/>
            </a:schemeClr>
          </a:solidFill>
          <a:latin typeface="Roboto Condensed Light" panose="02000000000000000000" pitchFamily="2" charset="0"/>
          <a:ea typeface="Roboto Condensed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96170" y="1196671"/>
            <a:ext cx="9144000" cy="1615109"/>
          </a:xfrm>
        </p:spPr>
        <p:txBody>
          <a:bodyPr>
            <a:noAutofit/>
          </a:bodyPr>
          <a:lstStyle/>
          <a:p>
            <a:r>
              <a:rPr lang="de-DE" sz="2400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Antrag:</a:t>
            </a:r>
            <a:br>
              <a:rPr lang="de-DE" sz="2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</a:br>
            <a:r>
              <a:rPr lang="de-DE" sz="2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Einführung verpflichtender Helferstunden für volljährige aktive Mitglieder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8B4F19B-DD3F-48FC-97AA-8DF6836D6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30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Wieviele</a:t>
            </a:r>
            <a:r>
              <a:rPr lang="de-DE" dirty="0"/>
              <a:t> Punkte bekomme ich?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848141"/>
              </p:ext>
            </p:extLst>
          </p:nvPr>
        </p:nvGraphicFramePr>
        <p:xfrm>
          <a:off x="838200" y="1825625"/>
          <a:ext cx="10515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2669278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896593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2094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4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Organisation</a:t>
                      </a:r>
                      <a:r>
                        <a:rPr lang="de-DE" baseline="0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Abteilungs-veranstaltungen (z.B. Weihnachtsturnier, Rotmützenfest, Sommerfest …)</a:t>
                      </a:r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Nach Ermessen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Punktevergabe in Abstimmung</a:t>
                      </a:r>
                      <a:r>
                        <a:rPr lang="de-DE" baseline="0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mit Vorstand</a:t>
                      </a:r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7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Beachturniere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5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rgbClr val="FF0000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067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Teilnahme Mitgliederversammlung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2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31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Sonstiges(</a:t>
                      </a:r>
                      <a:r>
                        <a:rPr lang="de-DE" baseline="0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</a:t>
                      </a:r>
                      <a:r>
                        <a:rPr lang="de-DE" baseline="0" dirty="0" err="1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Mehraufwnd</a:t>
                      </a:r>
                      <a:r>
                        <a:rPr lang="de-DE" baseline="0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, Fahrdienste, </a:t>
                      </a:r>
                      <a:r>
                        <a:rPr lang="de-DE" baseline="0" dirty="0" err="1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Orga</a:t>
                      </a:r>
                      <a:r>
                        <a:rPr lang="de-DE" baseline="0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-Teams etc.)</a:t>
                      </a:r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Nach Ermessen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Punktevergabe in Abstimmung</a:t>
                      </a:r>
                      <a:r>
                        <a:rPr lang="de-DE" baseline="0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mit Vorstand</a:t>
                      </a:r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56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07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1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723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64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Beispielrechnung 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Spieler A-Klasse:</a:t>
            </a:r>
          </a:p>
          <a:p>
            <a:r>
              <a:rPr lang="de-DE" dirty="0"/>
              <a:t>D-Schiedsrichterlizenz: 2 Punkte</a:t>
            </a:r>
          </a:p>
          <a:p>
            <a:r>
              <a:rPr lang="de-DE" dirty="0"/>
              <a:t>Teilnahme Mitgliederversammlung: 2 Punkte</a:t>
            </a:r>
          </a:p>
          <a:p>
            <a:r>
              <a:rPr lang="de-DE" dirty="0"/>
              <a:t>Betreuung Jugendspieltag: 8 Punkte</a:t>
            </a:r>
          </a:p>
          <a:p>
            <a:r>
              <a:rPr lang="de-DE" dirty="0"/>
              <a:t>Helferdienst H1: 4 Punkte</a:t>
            </a:r>
          </a:p>
          <a:p>
            <a:endParaRPr lang="de-DE" dirty="0"/>
          </a:p>
          <a:p>
            <a:r>
              <a:rPr lang="de-DE" dirty="0"/>
              <a:t>Summe: 16 Punkte</a:t>
            </a:r>
          </a:p>
        </p:txBody>
      </p:sp>
    </p:spTree>
    <p:extLst>
      <p:ext uri="{BB962C8B-B14F-4D97-AF65-F5344CB8AC3E}">
        <p14:creationId xmlns:p14="http://schemas.microsoft.com/office/powerpoint/2010/main" val="221200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Beispielrechnung 2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Spielerin Landesliga</a:t>
            </a:r>
          </a:p>
          <a:p>
            <a:r>
              <a:rPr lang="de-DE" dirty="0"/>
              <a:t>C-Schiedsrichterlizenz: 3 Punkte</a:t>
            </a:r>
          </a:p>
          <a:p>
            <a:r>
              <a:rPr lang="de-DE" dirty="0"/>
              <a:t>Aufbau Beachfelder: 2 Punkte</a:t>
            </a:r>
          </a:p>
          <a:p>
            <a:r>
              <a:rPr lang="de-DE" dirty="0"/>
              <a:t>Teilnahme Mitgliederversammlung: 2 Punkte</a:t>
            </a:r>
          </a:p>
          <a:p>
            <a:r>
              <a:rPr lang="de-DE" dirty="0"/>
              <a:t>Helferdienst D1: 4 Punkte</a:t>
            </a:r>
          </a:p>
          <a:p>
            <a:r>
              <a:rPr lang="de-DE" dirty="0"/>
              <a:t>Helferdienst H1: 4 Punkte</a:t>
            </a:r>
          </a:p>
          <a:p>
            <a:r>
              <a:rPr lang="de-DE" dirty="0"/>
              <a:t>Summe: 15 Punkte</a:t>
            </a:r>
          </a:p>
        </p:txBody>
      </p:sp>
    </p:spTree>
    <p:extLst>
      <p:ext uri="{BB962C8B-B14F-4D97-AF65-F5344CB8AC3E}">
        <p14:creationId xmlns:p14="http://schemas.microsoft.com/office/powerpoint/2010/main" val="2212002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 werden die Punkte verwaltet?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Es gibt eine neue eigene Webseite für die Verwaltung von Punkten</a:t>
            </a:r>
          </a:p>
          <a:p>
            <a:r>
              <a:rPr lang="de-DE" dirty="0"/>
              <a:t>Vom Vorstand heraus werden die Punkte erzeugt und an die Mitglieder vergeben</a:t>
            </a:r>
          </a:p>
          <a:p>
            <a:r>
              <a:rPr lang="de-DE" dirty="0"/>
              <a:t>Mitglieder können sich gegenseitig Punkte zuweisen</a:t>
            </a:r>
          </a:p>
          <a:p>
            <a:endParaRPr lang="de-DE" dirty="0"/>
          </a:p>
          <a:p>
            <a:r>
              <a:rPr lang="de-DE" dirty="0"/>
              <a:t>Bei Events (zum Beispiel D1/H1 Helferdienst) erhält eine Person von allen Helfern die Punkte vom Vorstand. Diese Person verteilt dann die Punkte an alle anwesenden Helfer weiter</a:t>
            </a:r>
            <a:br>
              <a:rPr lang="de-DE" dirty="0"/>
            </a:br>
            <a:r>
              <a:rPr lang="de-DE" dirty="0"/>
              <a:t>&gt; Weitere Beispiele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200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passiert, wenn ich nicht genug Punkte sammle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jeden Punkt, der nicht erbracht wurde, wird ein Zusatzbeitrag von xx€ fällig, der aktiv auf das Vereinskonto überwiesen werden muss</a:t>
            </a:r>
          </a:p>
          <a:p>
            <a:endParaRPr lang="de-DE" dirty="0"/>
          </a:p>
          <a:p>
            <a:r>
              <a:rPr lang="de-DE" dirty="0"/>
              <a:t>Konsequenz von offenen Zusatzbeiträgen</a:t>
            </a:r>
          </a:p>
          <a:p>
            <a:pPr lvl="1"/>
            <a:r>
              <a:rPr lang="de-DE" dirty="0"/>
              <a:t>Keine Erstellung eine Spielerpasses für die nachfolgende Saison</a:t>
            </a:r>
          </a:p>
          <a:p>
            <a:pPr lvl="1"/>
            <a:r>
              <a:rPr lang="de-DE" dirty="0"/>
              <a:t>Keine Passfreigaben bei Vereinswechsel </a:t>
            </a:r>
          </a:p>
        </p:txBody>
      </p:sp>
    </p:spTree>
    <p:extLst>
      <p:ext uri="{BB962C8B-B14F-4D97-AF65-F5344CB8AC3E}">
        <p14:creationId xmlns:p14="http://schemas.microsoft.com/office/powerpoint/2010/main" val="267530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vielen Bereichen des Vereinslebens wird die Unterstützung von Helfern benötigt. Leider kam es in letzter Zeit zu häufig vor, dass sich zu wenig Helfer gemeldet haben:</a:t>
            </a:r>
          </a:p>
          <a:p>
            <a:r>
              <a:rPr lang="de-DE" dirty="0"/>
              <a:t>Beispiele</a:t>
            </a:r>
          </a:p>
          <a:p>
            <a:pPr lvl="1"/>
            <a:r>
              <a:rPr lang="de-DE" dirty="0"/>
              <a:t>Betreuung Jugendspieltage</a:t>
            </a:r>
          </a:p>
          <a:p>
            <a:pPr lvl="1"/>
            <a:r>
              <a:rPr lang="de-DE" dirty="0"/>
              <a:t>Auf-/Abbau Beachfelder</a:t>
            </a:r>
          </a:p>
          <a:p>
            <a:pPr lvl="1"/>
            <a:r>
              <a:rPr lang="de-DE" dirty="0"/>
              <a:t>Training Jugendmannschaften</a:t>
            </a:r>
          </a:p>
          <a:p>
            <a:pPr lvl="1"/>
            <a:r>
              <a:rPr lang="de-DE" dirty="0"/>
              <a:t>…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04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 von Abteilungsmitgliedern zur Erbringung von Helferstunden, die für den Vereinsbetrieb benötigt werden</a:t>
            </a:r>
          </a:p>
          <a:p>
            <a:endParaRPr lang="de-DE" dirty="0"/>
          </a:p>
          <a:p>
            <a:r>
              <a:rPr lang="de-DE" dirty="0"/>
              <a:t>NICHT: Erhebung weiterer Gelder für die Abteilungskasse</a:t>
            </a:r>
          </a:p>
        </p:txBody>
      </p:sp>
    </p:spTree>
    <p:extLst>
      <p:ext uri="{BB962C8B-B14F-4D97-AF65-F5344CB8AC3E}">
        <p14:creationId xmlns:p14="http://schemas.microsoft.com/office/powerpoint/2010/main" val="182967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ist betroffen?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volljährigen Vereinsmitglieder</a:t>
            </a:r>
          </a:p>
          <a:p>
            <a:r>
              <a:rPr lang="de-DE" dirty="0"/>
              <a:t>Jeder, der einen Aktiven-Spielerpass besitzt</a:t>
            </a:r>
          </a:p>
          <a:p>
            <a:r>
              <a:rPr lang="de-DE" dirty="0"/>
              <a:t>Zeitraum/Stichtag: 01.04. – 31.03.</a:t>
            </a:r>
            <a:br>
              <a:rPr lang="de-DE" dirty="0"/>
            </a:br>
            <a:r>
              <a:rPr lang="de-DE" dirty="0"/>
              <a:t>(von Abteilungsversammlung zu Abteilungsversammlung)</a:t>
            </a:r>
          </a:p>
        </p:txBody>
      </p:sp>
    </p:spTree>
    <p:extLst>
      <p:ext uri="{BB962C8B-B14F-4D97-AF65-F5344CB8AC3E}">
        <p14:creationId xmlns:p14="http://schemas.microsoft.com/office/powerpoint/2010/main" val="323470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kann ich Punkte sammeln?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Trainer</a:t>
            </a:r>
          </a:p>
          <a:p>
            <a:r>
              <a:rPr lang="de-DE" dirty="0"/>
              <a:t>Vorstand</a:t>
            </a:r>
          </a:p>
          <a:p>
            <a:r>
              <a:rPr lang="de-DE" dirty="0"/>
              <a:t>Arbeitsgruppen</a:t>
            </a:r>
          </a:p>
          <a:p>
            <a:r>
              <a:rPr lang="de-DE" dirty="0"/>
              <a:t>Pflichtschiedsrichter</a:t>
            </a:r>
          </a:p>
          <a:p>
            <a:r>
              <a:rPr lang="de-DE" dirty="0"/>
              <a:t>Staffelleiter</a:t>
            </a:r>
          </a:p>
          <a:p>
            <a:endParaRPr lang="de-DE" dirty="0"/>
          </a:p>
          <a:p>
            <a:r>
              <a:rPr lang="de-DE" dirty="0"/>
              <a:t>Schiedsrichter-Lizenz</a:t>
            </a:r>
          </a:p>
          <a:p>
            <a:r>
              <a:rPr lang="de-DE" dirty="0"/>
              <a:t>Trainer-Lizenz</a:t>
            </a:r>
          </a:p>
          <a:p>
            <a:r>
              <a:rPr lang="de-DE" dirty="0"/>
              <a:t>Beachturniere</a:t>
            </a:r>
          </a:p>
          <a:p>
            <a:r>
              <a:rPr lang="de-DE" dirty="0"/>
              <a:t>Helferdienst (D1/H1)</a:t>
            </a:r>
          </a:p>
        </p:txBody>
      </p:sp>
    </p:spTree>
    <p:extLst>
      <p:ext uri="{BB962C8B-B14F-4D97-AF65-F5344CB8AC3E}">
        <p14:creationId xmlns:p14="http://schemas.microsoft.com/office/powerpoint/2010/main" val="147574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kann ich Punkte sammeln?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Schiedsgericht Pokalspiele</a:t>
            </a:r>
          </a:p>
          <a:p>
            <a:r>
              <a:rPr lang="de-DE" dirty="0" err="1"/>
              <a:t>Anschreiber</a:t>
            </a:r>
            <a:r>
              <a:rPr lang="de-DE" dirty="0"/>
              <a:t> für Heimspiele mit neutralem Schiedsgericht (H2, H3, D2)</a:t>
            </a:r>
          </a:p>
          <a:p>
            <a:r>
              <a:rPr lang="de-DE" dirty="0"/>
              <a:t>Beachaufbau/Beachabbau</a:t>
            </a:r>
          </a:p>
          <a:p>
            <a:r>
              <a:rPr lang="de-DE" dirty="0" err="1"/>
              <a:t>Spieltagsbetreuung</a:t>
            </a:r>
            <a:r>
              <a:rPr lang="de-DE" dirty="0"/>
              <a:t> Jugend</a:t>
            </a:r>
          </a:p>
          <a:p>
            <a:r>
              <a:rPr lang="de-DE" dirty="0"/>
              <a:t>Helferdienst bei Veranstaltungen (z.B. Weihnachtsmarkt, Heimatfest,…)</a:t>
            </a:r>
          </a:p>
          <a:p>
            <a:r>
              <a:rPr lang="de-DE" dirty="0"/>
              <a:t>Teilnahme Mitgliederversammlung</a:t>
            </a:r>
          </a:p>
          <a:p>
            <a:r>
              <a:rPr lang="de-DE" dirty="0"/>
              <a:t>Sonstiges (Mehraufwand, Fahrdienst, </a:t>
            </a:r>
            <a:r>
              <a:rPr lang="de-DE" dirty="0" err="1"/>
              <a:t>Orga</a:t>
            </a:r>
            <a:r>
              <a:rPr lang="de-DE" dirty="0"/>
              <a:t>-Teams…)</a:t>
            </a:r>
          </a:p>
        </p:txBody>
      </p:sp>
    </p:spTree>
    <p:extLst>
      <p:ext uri="{BB962C8B-B14F-4D97-AF65-F5344CB8AC3E}">
        <p14:creationId xmlns:p14="http://schemas.microsoft.com/office/powerpoint/2010/main" val="325844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Wieviele</a:t>
            </a:r>
            <a:r>
              <a:rPr lang="de-DE" dirty="0"/>
              <a:t> Punkte benötige ich?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den Zeitraum 01.04.2020 – 31.03.2021 benötigt jedes volljährige aktive Mitglied mit einem Aktiven-Spielerpass </a:t>
            </a:r>
            <a:r>
              <a:rPr lang="de-DE" dirty="0">
                <a:solidFill>
                  <a:srgbClr val="FF0000"/>
                </a:solidFill>
              </a:rPr>
              <a:t>15 </a:t>
            </a:r>
            <a:r>
              <a:rPr lang="de-DE" dirty="0" err="1">
                <a:solidFill>
                  <a:srgbClr val="FF0000"/>
                </a:solidFill>
              </a:rPr>
              <a:t>Alli</a:t>
            </a:r>
            <a:r>
              <a:rPr lang="de-DE" dirty="0">
                <a:solidFill>
                  <a:srgbClr val="FF0000"/>
                </a:solidFill>
              </a:rPr>
              <a:t>-Punkte</a:t>
            </a:r>
          </a:p>
          <a:p>
            <a:r>
              <a:rPr lang="de-DE" dirty="0"/>
              <a:t>Antrag auf Aussetzung / Reduktion kann beim Vorstand gestellt werden</a:t>
            </a:r>
          </a:p>
          <a:p>
            <a:r>
              <a:rPr lang="de-DE" dirty="0"/>
              <a:t>Unterjähriger Beitritt / Passerstellung  = reduzierte Anzahl an Stunden </a:t>
            </a:r>
          </a:p>
          <a:p>
            <a:pPr lvl="1"/>
            <a:r>
              <a:rPr lang="de-DE" dirty="0"/>
              <a:t>Beispiele…</a:t>
            </a:r>
          </a:p>
        </p:txBody>
      </p:sp>
    </p:spTree>
    <p:extLst>
      <p:ext uri="{BB962C8B-B14F-4D97-AF65-F5344CB8AC3E}">
        <p14:creationId xmlns:p14="http://schemas.microsoft.com/office/powerpoint/2010/main" val="369903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Wieviele</a:t>
            </a:r>
            <a:r>
              <a:rPr lang="de-DE" dirty="0"/>
              <a:t> Punkte bekomme ich?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228710"/>
              </p:ext>
            </p:extLst>
          </p:nvPr>
        </p:nvGraphicFramePr>
        <p:xfrm>
          <a:off x="838200" y="1825625"/>
          <a:ext cx="105156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2669278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896593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2094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Tätigkeit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Bemerkung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4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Trainer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15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Als</a:t>
                      </a:r>
                      <a:r>
                        <a:rPr lang="de-DE" baseline="0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volle Stelle pro Mannschaft</a:t>
                      </a:r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7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Vorstand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15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067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Arbeitsgruppen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Nach Ermessen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Punktevergabe in Abstimmung</a:t>
                      </a:r>
                      <a:r>
                        <a:rPr lang="de-DE" baseline="0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mit Vorstand</a:t>
                      </a:r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31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Schiedsrichterlizenzen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D-Lizenz: 2 Punkte</a:t>
                      </a:r>
                    </a:p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C-Lizenz: 3 Punkte</a:t>
                      </a:r>
                    </a:p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BK/B-Lizenz: 5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56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Trainerlizenzen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5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07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Pflichtschiedsrichter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100% Stelle: 15 Punkte</a:t>
                      </a:r>
                    </a:p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50% Stelle: 8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13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Staffelleiter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15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3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51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Wieviele</a:t>
            </a:r>
            <a:r>
              <a:rPr lang="de-DE" dirty="0"/>
              <a:t> Punkte bekomme ich?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327688"/>
              </p:ext>
            </p:extLst>
          </p:nvPr>
        </p:nvGraphicFramePr>
        <p:xfrm>
          <a:off x="838200" y="1825625"/>
          <a:ext cx="1051560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2669278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896593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2094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4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Helferdienst</a:t>
                      </a:r>
                      <a:r>
                        <a:rPr lang="de-DE" baseline="0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D1/H1</a:t>
                      </a:r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4 Punkte / bis zu 5 Personen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Insgesamt</a:t>
                      </a:r>
                      <a:r>
                        <a:rPr lang="de-DE" baseline="0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20 Punkte für die Helfergruppe pro Helferdienst</a:t>
                      </a:r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7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Anschreiber</a:t>
                      </a:r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Heimspieltag</a:t>
                      </a:r>
                      <a:r>
                        <a:rPr lang="de-DE" baseline="0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OL/RL</a:t>
                      </a:r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3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Max.</a:t>
                      </a:r>
                      <a:r>
                        <a:rPr lang="de-DE" baseline="0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1 Person </a:t>
                      </a:r>
                      <a:r>
                        <a:rPr lang="de-DE" baseline="0" dirty="0">
                          <a:solidFill>
                            <a:srgbClr val="FF0000"/>
                          </a:solidFill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(2 Personen?!)</a:t>
                      </a:r>
                      <a:endParaRPr lang="de-DE" dirty="0">
                        <a:solidFill>
                          <a:srgbClr val="FF0000"/>
                        </a:solidFill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067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Pokalschiedsgericht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3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Max. 3 Personen (1.SR,</a:t>
                      </a:r>
                      <a:r>
                        <a:rPr lang="de-DE" baseline="0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2.SR, </a:t>
                      </a:r>
                      <a:r>
                        <a:rPr lang="de-DE" baseline="0" dirty="0" err="1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Anschreiber</a:t>
                      </a:r>
                      <a:r>
                        <a:rPr lang="de-DE" baseline="0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)</a:t>
                      </a:r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31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Zusätzliche </a:t>
                      </a:r>
                      <a:r>
                        <a:rPr lang="de-DE" dirty="0" err="1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Spieltagsbetreuung</a:t>
                      </a:r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Jugend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8 Punkte pro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Inkl. vorherige </a:t>
                      </a:r>
                      <a:r>
                        <a:rPr lang="de-DE" dirty="0" err="1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Orga</a:t>
                      </a:r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, Anreise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56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Helferdienst bei Veranstaltungen (z.B.: Weihnachtsmarkt)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2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Pro Schicht im Helferdienst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07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Beachaufbau/Beachabbau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2 Punkte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ggf.</a:t>
                      </a:r>
                      <a:r>
                        <a:rPr lang="de-DE" baseline="0" dirty="0">
                          <a:latin typeface="Roboto Condensed Light" panose="02000000000000000000" pitchFamily="2" charset="0"/>
                          <a:ea typeface="Roboto Condensed Light" panose="02000000000000000000" pitchFamily="2" charset="0"/>
                        </a:rPr>
                        <a:t> Erhöhung der Punkte nach Dauer/Anzahl der helfenden Personen </a:t>
                      </a:r>
                      <a:endParaRPr lang="de-DE" dirty="0">
                        <a:latin typeface="Roboto Condensed Light" panose="02000000000000000000" pitchFamily="2" charset="0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13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3546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D_Design_Entwurf.potx" id="{1092B840-7AB7-45DE-B67A-5FEF2D8BCBB8}" vid="{BA178E65-502E-4D07-9363-ED71F2EFD5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609</Words>
  <Application>Microsoft Office PowerPoint</Application>
  <PresentationFormat>Breitbild</PresentationFormat>
  <Paragraphs>121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Roboto Condensed</vt:lpstr>
      <vt:lpstr>Roboto Condensed Light</vt:lpstr>
      <vt:lpstr>1_Office</vt:lpstr>
      <vt:lpstr>Antrag: Einführung verpflichtender Helferstunden für volljährige aktive Mitglieder</vt:lpstr>
      <vt:lpstr>Warum?</vt:lpstr>
      <vt:lpstr>Ziel</vt:lpstr>
      <vt:lpstr>Wer ist betroffen?</vt:lpstr>
      <vt:lpstr>Wie kann ich Punkte sammeln?</vt:lpstr>
      <vt:lpstr>Wie kann ich Punkte sammeln?</vt:lpstr>
      <vt:lpstr>Wieviele Punkte benötige ich?</vt:lpstr>
      <vt:lpstr>Wieviele Punkte bekomme ich?</vt:lpstr>
      <vt:lpstr>Wieviele Punkte bekomme ich?</vt:lpstr>
      <vt:lpstr>Wieviele Punkte bekomme ich?</vt:lpstr>
      <vt:lpstr>Beispielrechnung 1</vt:lpstr>
      <vt:lpstr>Beispielrechnung 2</vt:lpstr>
      <vt:lpstr>Wo werden die Punkte verwaltet?</vt:lpstr>
      <vt:lpstr>Was passiert, wenn ich nicht genug Punkte sammle</vt:lpstr>
    </vt:vector>
  </TitlesOfParts>
  <Company>United Internet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Antrag:</dc:title>
  <dc:creator>Martin Schlörke(CGI)</dc:creator>
  <cp:lastModifiedBy>Patrick Schwederski</cp:lastModifiedBy>
  <cp:revision>45</cp:revision>
  <dcterms:created xsi:type="dcterms:W3CDTF">2020-02-19T10:06:10Z</dcterms:created>
  <dcterms:modified xsi:type="dcterms:W3CDTF">2022-01-20T23:58:43Z</dcterms:modified>
</cp:coreProperties>
</file>