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25"/>
  </p:notesMasterIdLst>
  <p:sldIdLst>
    <p:sldId id="299" r:id="rId2"/>
    <p:sldId id="290" r:id="rId3"/>
    <p:sldId id="264" r:id="rId4"/>
    <p:sldId id="275" r:id="rId5"/>
    <p:sldId id="327" r:id="rId6"/>
    <p:sldId id="328" r:id="rId7"/>
    <p:sldId id="329" r:id="rId8"/>
    <p:sldId id="330" r:id="rId9"/>
    <p:sldId id="344" r:id="rId10"/>
    <p:sldId id="331" r:id="rId11"/>
    <p:sldId id="332" r:id="rId12"/>
    <p:sldId id="333" r:id="rId13"/>
    <p:sldId id="334" r:id="rId14"/>
    <p:sldId id="335" r:id="rId15"/>
    <p:sldId id="343" r:id="rId16"/>
    <p:sldId id="342" r:id="rId17"/>
    <p:sldId id="336" r:id="rId18"/>
    <p:sldId id="337" r:id="rId19"/>
    <p:sldId id="338" r:id="rId20"/>
    <p:sldId id="339" r:id="rId21"/>
    <p:sldId id="340" r:id="rId22"/>
    <p:sldId id="341" r:id="rId23"/>
    <p:sldId id="326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">
          <p15:clr>
            <a:srgbClr val="A4A3A4"/>
          </p15:clr>
        </p15:guide>
        <p15:guide id="2" pos="773">
          <p15:clr>
            <a:srgbClr val="A4A3A4"/>
          </p15:clr>
        </p15:guide>
        <p15:guide id="3" pos="6907">
          <p15:clr>
            <a:srgbClr val="A4A3A4"/>
          </p15:clr>
        </p15:guide>
        <p15:guide id="4" orient="horz" pos="3902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nningPhoton" initials="R" lastIdx="2" clrIdx="0">
    <p:extLst>
      <p:ext uri="{19B8F6BF-5375-455C-9EA6-DF929625EA0E}">
        <p15:presenceInfo xmlns:p15="http://schemas.microsoft.com/office/powerpoint/2012/main" userId="RunningPho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F7F7F7"/>
    <a:srgbClr val="687D98"/>
    <a:srgbClr val="9D9D9D"/>
    <a:srgbClr val="6196FF"/>
    <a:srgbClr val="C0C0C0"/>
    <a:srgbClr val="607084"/>
    <a:srgbClr val="404040"/>
    <a:srgbClr val="57687F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5213" autoAdjust="0"/>
  </p:normalViewPr>
  <p:slideViewPr>
    <p:cSldViewPr>
      <p:cViewPr varScale="1">
        <p:scale>
          <a:sx n="98" d="100"/>
          <a:sy n="98" d="100"/>
        </p:scale>
        <p:origin x="1296" y="84"/>
      </p:cViewPr>
      <p:guideLst>
        <p:guide orient="horz" pos="494"/>
        <p:guide pos="773"/>
        <p:guide pos="6907"/>
        <p:guide orient="horz" pos="3902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60113" cy="601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8T19:28:16.8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8-05-28T19:28:17.446" idx="2">
    <p:pos x="124" y="12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6104EE1-C95B-457B-BC68-D5694633007A}" type="datetimeFigureOut">
              <a:rPr lang="zh-CN" altLang="en-US"/>
              <a:t>2018/5/31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D73A0BE-96AC-486E-8336-924104A23CF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DD3F5-D5BB-46A9-9EDB-B3843A51AFC2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F898B-50F7-4CBA-9BC2-F41311BFD80D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06895-074B-49DB-82FD-26FFDA60B346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99D4A-C0D9-49E3-AE28-FB4AAA3F57C1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06895-074B-49DB-82FD-26FFDA60B346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99D4A-C0D9-49E3-AE28-FB4AAA3F57C1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0D054-2372-41E4-9D9B-8BB2879B33BE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525CE-2FF6-48CF-B62D-CE558677848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83421-32BE-41FA-80FA-F153AEBD446A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449F8-7E31-4384-9535-E6C1A00B5C2A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06895-074B-49DB-82FD-26FFDA60B346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99D4A-C0D9-49E3-AE28-FB4AAA3F57C1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09496-D5AA-49AA-8D04-EEA4FA2BD4FF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C9C18-2AE7-4A15-B835-E69D660471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24948C-3B5A-43FB-8F0E-50C8A6274361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00B8C-FD8A-49CD-A6B8-B8BC9D1C3E43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D7293-4E1B-4E8C-BFE7-578CC93BC3B8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11495-B3EB-4C4E-90C4-180ACB25230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D48DA-BF9C-4488-9FAD-008149EC6622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2A94D-3BE5-4D9D-ADED-632DC37B56DC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72EBF-29C3-422A-95FF-CC5DFC155C27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CB869-BE77-499B-A6F6-185327C3BA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06895-074B-49DB-82FD-26FFDA60B346}" type="datetime1">
              <a:rPr lang="zh-CN" altLang="en-US" smtClean="0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299D4A-C0D9-49E3-AE28-FB4AAA3F57C1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ransition spd="med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9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4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0" y="0"/>
            <a:ext cx="12192000" cy="3008209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-1" fmla="*/ 0 w 12192000"/>
              <a:gd name="connsiteY0-2" fmla="*/ 0 h 4903963"/>
              <a:gd name="connsiteX1-3" fmla="*/ 12192000 w 12192000"/>
              <a:gd name="connsiteY1-4" fmla="*/ 0 h 4903963"/>
              <a:gd name="connsiteX2-5" fmla="*/ 12192000 w 12192000"/>
              <a:gd name="connsiteY2-6" fmla="*/ 3368675 h 4903963"/>
              <a:gd name="connsiteX3-7" fmla="*/ 0 w 12192000"/>
              <a:gd name="connsiteY3-8" fmla="*/ 3368675 h 4903963"/>
              <a:gd name="connsiteX4-9" fmla="*/ 0 w 12192000"/>
              <a:gd name="connsiteY4-10" fmla="*/ 0 h 4903963"/>
              <a:gd name="connsiteX0-11" fmla="*/ 0 w 12192000"/>
              <a:gd name="connsiteY0-12" fmla="*/ 0 h 5964239"/>
              <a:gd name="connsiteX1-13" fmla="*/ 12192000 w 12192000"/>
              <a:gd name="connsiteY1-14" fmla="*/ 0 h 5964239"/>
              <a:gd name="connsiteX2-15" fmla="*/ 12192000 w 12192000"/>
              <a:gd name="connsiteY2-16" fmla="*/ 3368675 h 5964239"/>
              <a:gd name="connsiteX3-17" fmla="*/ 0 w 12192000"/>
              <a:gd name="connsiteY3-18" fmla="*/ 3368675 h 5964239"/>
              <a:gd name="connsiteX4-19" fmla="*/ 0 w 12192000"/>
              <a:gd name="connsiteY4-20" fmla="*/ 0 h 59642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36000">
                <a:srgbClr val="4472C4"/>
              </a:gs>
              <a:gs pos="100000">
                <a:srgbClr val="44546A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文本框 12"/>
          <p:cNvSpPr>
            <a:spLocks noChangeArrowheads="1"/>
          </p:cNvSpPr>
          <p:nvPr/>
        </p:nvSpPr>
        <p:spPr bwMode="auto">
          <a:xfrm>
            <a:off x="1737807" y="4390289"/>
            <a:ext cx="87163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基于</a:t>
            </a:r>
            <a:r>
              <a:rPr lang="en-US" altLang="zh-CN" sz="3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RNN</a:t>
            </a:r>
            <a:r>
              <a:rPr lang="zh-CN" altLang="en-US" sz="3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深度神经网络的预测模型研究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451028" y="5289540"/>
            <a:ext cx="5289944" cy="33718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答辩人</a:t>
            </a:r>
            <a:r>
              <a:rPr lang="zh-CN" altLang="en-US" sz="1600" dirty="0" smtClean="0">
                <a:solidFill>
                  <a:schemeClr val="bg1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：黄宇霄          </a:t>
            </a:r>
            <a:r>
              <a:rPr lang="zh-CN" altLang="en-US" sz="1600" dirty="0">
                <a:solidFill>
                  <a:schemeClr val="bg1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指导老师</a:t>
            </a:r>
            <a:r>
              <a:rPr lang="zh-CN" altLang="en-US" sz="1600" dirty="0" smtClean="0">
                <a:solidFill>
                  <a:schemeClr val="bg1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：冯亮</a:t>
            </a:r>
            <a:endParaRPr lang="zh-CN" altLang="en-US" sz="1600" dirty="0">
              <a:solidFill>
                <a:schemeClr val="bg1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13966" y="5879645"/>
            <a:ext cx="2765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SimSun" charset="-122"/>
                <a:ea typeface="SimSun" charset="-122"/>
                <a:cs typeface="SimSun" charset="-122"/>
              </a:rPr>
              <a:t>计算机科学与技术</a:t>
            </a:r>
            <a:r>
              <a:rPr lang="en-US" altLang="zh-CN" sz="1600" dirty="0" smtClean="0">
                <a:latin typeface="SimSun" charset="-122"/>
                <a:ea typeface="SimSun" charset="-122"/>
                <a:cs typeface="SimSun" charset="-122"/>
              </a:rPr>
              <a:t>2014</a:t>
            </a:r>
            <a:r>
              <a:rPr lang="zh-CN" altLang="en-US" sz="1600" dirty="0" smtClean="0">
                <a:latin typeface="SimSun" charset="-122"/>
                <a:ea typeface="SimSun" charset="-122"/>
                <a:cs typeface="SimSun" charset="-122"/>
              </a:rPr>
              <a:t>级</a:t>
            </a:r>
            <a:endParaRPr lang="en-US" altLang="zh-CN" sz="1600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88" y="5879645"/>
            <a:ext cx="363237" cy="3632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72" y="663802"/>
            <a:ext cx="2286854" cy="228685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85" grpId="0" bldLvl="0" animBg="1"/>
      <p:bldP spid="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4172384" y="1144706"/>
            <a:ext cx="1132245" cy="747217"/>
          </a:xfrm>
          <a:prstGeom prst="parallelogram">
            <a:avLst>
              <a:gd name="adj" fmla="val 41624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079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5400" dirty="0" smtClean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03</a:t>
            </a:r>
            <a:endParaRPr lang="en-US" altLang="zh-CN" sz="5400" dirty="0">
              <a:solidFill>
                <a:srgbClr val="4472C4"/>
              </a:solidFill>
              <a:latin typeface="苹方 常规" panose="020B0300000000000000" pitchFamily="34" charset="-122"/>
              <a:ea typeface="苹方 常规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1593" y="4540137"/>
            <a:ext cx="4980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不同应用的</a:t>
            </a:r>
            <a:r>
              <a:rPr lang="en-US" altLang="zh-CN" sz="4400" dirty="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RNN</a:t>
            </a:r>
            <a:r>
              <a:rPr lang="zh-CN" altLang="en-US" sz="4400" dirty="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模型</a:t>
            </a:r>
            <a:endParaRPr lang="zh-CN" altLang="en-US" sz="4400" dirty="0">
              <a:solidFill>
                <a:srgbClr val="607084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83909" y="1685723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1856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不同应用的</a:t>
            </a:r>
            <a:r>
              <a:rPr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RNN</a:t>
            </a: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模型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文本生成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435930" y="3662954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75817" y="3077216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817" y="3077216"/>
                <a:ext cx="480904" cy="300565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11" idx="0"/>
            <a:endCxn id="2" idx="2"/>
          </p:cNvCxnSpPr>
          <p:nvPr/>
        </p:nvCxnSpPr>
        <p:spPr>
          <a:xfrm flipV="1">
            <a:off x="1616269" y="3377781"/>
            <a:ext cx="0" cy="28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3"/>
          </p:cNvCxnSpPr>
          <p:nvPr/>
        </p:nvCxnSpPr>
        <p:spPr>
          <a:xfrm flipV="1">
            <a:off x="1856721" y="3227498"/>
            <a:ext cx="360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217399" y="3075348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99" y="3075348"/>
                <a:ext cx="480904" cy="30056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2314580" y="3662954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</p:cNvCxnSpPr>
          <p:nvPr/>
        </p:nvCxnSpPr>
        <p:spPr>
          <a:xfrm flipV="1">
            <a:off x="2494919" y="3377781"/>
            <a:ext cx="0" cy="28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90520" y="2790175"/>
            <a:ext cx="0" cy="28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310181" y="2422983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704695" y="3229365"/>
            <a:ext cx="360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065373" y="307721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73" y="3077215"/>
                <a:ext cx="480904" cy="300565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 flipV="1">
            <a:off x="3560592" y="3229366"/>
            <a:ext cx="360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921270" y="3077216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70" y="3077216"/>
                <a:ext cx="480904" cy="300565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4408566" y="3231233"/>
            <a:ext cx="360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769244" y="3079083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44" y="3079083"/>
                <a:ext cx="480904" cy="300565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347073" y="1144706"/>
            <a:ext cx="24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125486" y="3673057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981383" y="3693363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837280" y="3693363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7" idx="0"/>
            <a:endCxn id="26" idx="2"/>
          </p:cNvCxnSpPr>
          <p:nvPr/>
        </p:nvCxnSpPr>
        <p:spPr>
          <a:xfrm flipV="1">
            <a:off x="3305825" y="3377780"/>
            <a:ext cx="0" cy="29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28" idx="2"/>
          </p:cNvCxnSpPr>
          <p:nvPr/>
        </p:nvCxnSpPr>
        <p:spPr>
          <a:xfrm flipV="1">
            <a:off x="4161722" y="3377781"/>
            <a:ext cx="0" cy="31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  <a:endCxn id="30" idx="2"/>
          </p:cNvCxnSpPr>
          <p:nvPr/>
        </p:nvCxnSpPr>
        <p:spPr>
          <a:xfrm flipH="1" flipV="1">
            <a:off x="5009696" y="3379648"/>
            <a:ext cx="7923" cy="3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4" idx="6"/>
            <a:endCxn id="37" idx="2"/>
          </p:cNvCxnSpPr>
          <p:nvPr/>
        </p:nvCxnSpPr>
        <p:spPr>
          <a:xfrm>
            <a:off x="2670859" y="2603322"/>
            <a:ext cx="454627" cy="1250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121086" y="2420696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829357" y="2424853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981383" y="2420696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26" idx="0"/>
            <a:endCxn id="50" idx="4"/>
          </p:cNvCxnSpPr>
          <p:nvPr/>
        </p:nvCxnSpPr>
        <p:spPr>
          <a:xfrm flipH="1" flipV="1">
            <a:off x="3301425" y="2781374"/>
            <a:ext cx="4400" cy="29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0"/>
            <a:endCxn id="52" idx="4"/>
          </p:cNvCxnSpPr>
          <p:nvPr/>
        </p:nvCxnSpPr>
        <p:spPr>
          <a:xfrm flipV="1">
            <a:off x="4161722" y="2781374"/>
            <a:ext cx="0" cy="29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0"/>
            <a:endCxn id="51" idx="4"/>
          </p:cNvCxnSpPr>
          <p:nvPr/>
        </p:nvCxnSpPr>
        <p:spPr>
          <a:xfrm flipV="1">
            <a:off x="5009696" y="2785531"/>
            <a:ext cx="0" cy="2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0" idx="6"/>
            <a:endCxn id="38" idx="2"/>
          </p:cNvCxnSpPr>
          <p:nvPr/>
        </p:nvCxnSpPr>
        <p:spPr>
          <a:xfrm>
            <a:off x="3481764" y="2601035"/>
            <a:ext cx="499619" cy="1272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250148" y="3234773"/>
            <a:ext cx="360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5610826" y="3082623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826" y="3082623"/>
                <a:ext cx="480904" cy="300565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/>
          <p:cNvSpPr/>
          <p:nvPr/>
        </p:nvSpPr>
        <p:spPr>
          <a:xfrm>
            <a:off x="5678862" y="3696903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H="1" flipV="1">
            <a:off x="5851278" y="3383188"/>
            <a:ext cx="7923" cy="3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5670939" y="2428393"/>
            <a:ext cx="360678" cy="3606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62" idx="0"/>
            <a:endCxn id="65" idx="4"/>
          </p:cNvCxnSpPr>
          <p:nvPr/>
        </p:nvCxnSpPr>
        <p:spPr>
          <a:xfrm flipV="1">
            <a:off x="5851278" y="2789071"/>
            <a:ext cx="0" cy="2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2" idx="6"/>
            <a:endCxn id="39" idx="2"/>
          </p:cNvCxnSpPr>
          <p:nvPr/>
        </p:nvCxnSpPr>
        <p:spPr>
          <a:xfrm>
            <a:off x="4342061" y="2601035"/>
            <a:ext cx="495219" cy="1272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51" idx="6"/>
            <a:endCxn id="63" idx="2"/>
          </p:cNvCxnSpPr>
          <p:nvPr/>
        </p:nvCxnSpPr>
        <p:spPr>
          <a:xfrm>
            <a:off x="5190035" y="2605192"/>
            <a:ext cx="488827" cy="1272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099653" y="299808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53" y="2998086"/>
                <a:ext cx="421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6848062" y="1904580"/>
                <a:ext cx="5314531" cy="326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语言模型：定义成概率分布模型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，对每个字符串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 smtClean="0"/>
                  <a:t>给出一个概率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(1)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(2)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062" y="1904580"/>
                <a:ext cx="5314531" cy="3261983"/>
              </a:xfrm>
              <a:prstGeom prst="rect">
                <a:avLst/>
              </a:prstGeom>
              <a:blipFill>
                <a:blip r:embed="rId10"/>
                <a:stretch>
                  <a:fillRect l="-917" t="-1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下箭头 73"/>
          <p:cNvSpPr/>
          <p:nvPr/>
        </p:nvSpPr>
        <p:spPr>
          <a:xfrm>
            <a:off x="8044868" y="3757298"/>
            <a:ext cx="180339" cy="1716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532220" y="4280044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/>
              <a:t>：文本生成模型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34293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37" grpId="1" animBg="1"/>
      <p:bldP spid="38" grpId="0" animBg="1"/>
      <p:bldP spid="39" grpId="0" animBg="1"/>
      <p:bldP spid="50" grpId="0" animBg="1"/>
      <p:bldP spid="51" grpId="0" animBg="1"/>
      <p:bldP spid="52" grpId="0" animBg="1"/>
      <p:bldP spid="63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不同应用的</a:t>
            </a:r>
            <a:r>
              <a:rPr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RNN</a:t>
            </a: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模型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s</a:t>
            </a:r>
            <a:r>
              <a:rPr lang="en-US" altLang="zh-CN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eq2seq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16737" y="319540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37" y="3195405"/>
                <a:ext cx="480904" cy="300565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519972" y="38566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" idx="0"/>
            <a:endCxn id="11" idx="2"/>
          </p:cNvCxnSpPr>
          <p:nvPr/>
        </p:nvCxnSpPr>
        <p:spPr>
          <a:xfrm flipV="1">
            <a:off x="1657189" y="3495970"/>
            <a:ext cx="0" cy="36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38093" y="319540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93" y="3195405"/>
                <a:ext cx="480904" cy="300565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246136" y="386796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825467" y="319540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67" y="3195405"/>
                <a:ext cx="480904" cy="300565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2948739" y="385664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21" idx="0"/>
            <a:endCxn id="19" idx="2"/>
          </p:cNvCxnSpPr>
          <p:nvPr/>
        </p:nvCxnSpPr>
        <p:spPr>
          <a:xfrm flipV="1">
            <a:off x="3065919" y="3495970"/>
            <a:ext cx="0" cy="36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3"/>
            <a:endCxn id="15" idx="1"/>
          </p:cNvCxnSpPr>
          <p:nvPr/>
        </p:nvCxnSpPr>
        <p:spPr>
          <a:xfrm>
            <a:off x="1897641" y="3345688"/>
            <a:ext cx="24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3"/>
            <a:endCxn id="19" idx="1"/>
          </p:cNvCxnSpPr>
          <p:nvPr/>
        </p:nvCxnSpPr>
        <p:spPr>
          <a:xfrm>
            <a:off x="2618997" y="3345688"/>
            <a:ext cx="20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10959" y="2483668"/>
            <a:ext cx="188963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24"/>
          <p:cNvSpPr/>
          <p:nvPr/>
        </p:nvSpPr>
        <p:spPr>
          <a:xfrm rot="10800000">
            <a:off x="2293256" y="2134912"/>
            <a:ext cx="159022" cy="24045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552031" y="17833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(Encoder)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>
            <a:stCxn id="16" idx="0"/>
            <a:endCxn id="15" idx="2"/>
          </p:cNvCxnSpPr>
          <p:nvPr/>
        </p:nvCxnSpPr>
        <p:spPr>
          <a:xfrm flipV="1">
            <a:off x="2378544" y="3495970"/>
            <a:ext cx="1" cy="37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695585" y="319540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585" y="3195405"/>
                <a:ext cx="480904" cy="300565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3597080" y="385664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&lt;GO&gt;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416941" y="319540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41" y="3195405"/>
                <a:ext cx="480904" cy="300565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4524984" y="386796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104315" y="319540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15" y="3195405"/>
                <a:ext cx="480904" cy="300565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/>
          <p:cNvSpPr txBox="1"/>
          <p:nvPr/>
        </p:nvSpPr>
        <p:spPr>
          <a:xfrm>
            <a:off x="5207550" y="386796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54" idx="0"/>
            <a:endCxn id="53" idx="2"/>
          </p:cNvCxnSpPr>
          <p:nvPr/>
        </p:nvCxnSpPr>
        <p:spPr>
          <a:xfrm flipV="1">
            <a:off x="5344767" y="3495970"/>
            <a:ext cx="0" cy="37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8" idx="3"/>
            <a:endCxn id="51" idx="1"/>
          </p:cNvCxnSpPr>
          <p:nvPr/>
        </p:nvCxnSpPr>
        <p:spPr>
          <a:xfrm>
            <a:off x="4176489" y="3345688"/>
            <a:ext cx="24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3"/>
            <a:endCxn id="53" idx="1"/>
          </p:cNvCxnSpPr>
          <p:nvPr/>
        </p:nvCxnSpPr>
        <p:spPr>
          <a:xfrm>
            <a:off x="4897845" y="3345688"/>
            <a:ext cx="20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0"/>
            <a:endCxn id="51" idx="2"/>
          </p:cNvCxnSpPr>
          <p:nvPr/>
        </p:nvCxnSpPr>
        <p:spPr>
          <a:xfrm flipV="1">
            <a:off x="4657392" y="3495970"/>
            <a:ext cx="1" cy="37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9" idx="3"/>
            <a:endCxn id="48" idx="1"/>
          </p:cNvCxnSpPr>
          <p:nvPr/>
        </p:nvCxnSpPr>
        <p:spPr>
          <a:xfrm>
            <a:off x="3306371" y="3345688"/>
            <a:ext cx="389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0"/>
          </p:cNvCxnSpPr>
          <p:nvPr/>
        </p:nvCxnSpPr>
        <p:spPr>
          <a:xfrm flipH="1" flipV="1">
            <a:off x="3920245" y="3495970"/>
            <a:ext cx="1" cy="36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5791689" y="3195405"/>
                <a:ext cx="480904" cy="300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89" y="3195405"/>
                <a:ext cx="480904" cy="300565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5914961" y="385664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64" idx="0"/>
            <a:endCxn id="63" idx="2"/>
          </p:cNvCxnSpPr>
          <p:nvPr/>
        </p:nvCxnSpPr>
        <p:spPr>
          <a:xfrm flipV="1">
            <a:off x="6032141" y="3495970"/>
            <a:ext cx="0" cy="36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3" idx="1"/>
          </p:cNvCxnSpPr>
          <p:nvPr/>
        </p:nvCxnSpPr>
        <p:spPr>
          <a:xfrm>
            <a:off x="5585219" y="3345688"/>
            <a:ext cx="206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803629" y="2553401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>
            <a:stCxn id="48" idx="0"/>
            <a:endCxn id="68" idx="2"/>
          </p:cNvCxnSpPr>
          <p:nvPr/>
        </p:nvCxnSpPr>
        <p:spPr>
          <a:xfrm flipV="1">
            <a:off x="3936037" y="2861178"/>
            <a:ext cx="0" cy="33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515366" y="25410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>
            <a:stCxn id="51" idx="0"/>
            <a:endCxn id="72" idx="2"/>
          </p:cNvCxnSpPr>
          <p:nvPr/>
        </p:nvCxnSpPr>
        <p:spPr>
          <a:xfrm flipH="1" flipV="1">
            <a:off x="4652583" y="2848786"/>
            <a:ext cx="4810" cy="34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27273" y="255340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53" idx="0"/>
            <a:endCxn id="76" idx="2"/>
          </p:cNvCxnSpPr>
          <p:nvPr/>
        </p:nvCxnSpPr>
        <p:spPr>
          <a:xfrm flipH="1" flipV="1">
            <a:off x="5344453" y="2861177"/>
            <a:ext cx="314" cy="3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3" idx="0"/>
          </p:cNvCxnSpPr>
          <p:nvPr/>
        </p:nvCxnSpPr>
        <p:spPr>
          <a:xfrm flipV="1">
            <a:off x="6032141" y="2861177"/>
            <a:ext cx="0" cy="3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719094" y="255339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曲线连接符 82"/>
          <p:cNvCxnSpPr>
            <a:stCxn id="68" idx="3"/>
            <a:endCxn id="52" idx="1"/>
          </p:cNvCxnSpPr>
          <p:nvPr/>
        </p:nvCxnSpPr>
        <p:spPr>
          <a:xfrm>
            <a:off x="4068445" y="2707290"/>
            <a:ext cx="456539" cy="13145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2" idx="3"/>
            <a:endCxn id="54" idx="1"/>
          </p:cNvCxnSpPr>
          <p:nvPr/>
        </p:nvCxnSpPr>
        <p:spPr>
          <a:xfrm>
            <a:off x="4789800" y="2694898"/>
            <a:ext cx="417750" cy="1326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76" idx="3"/>
            <a:endCxn id="64" idx="1"/>
          </p:cNvCxnSpPr>
          <p:nvPr/>
        </p:nvCxnSpPr>
        <p:spPr>
          <a:xfrm>
            <a:off x="5461633" y="2707289"/>
            <a:ext cx="453328" cy="1303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695585" y="2474049"/>
            <a:ext cx="265041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下箭头 90"/>
          <p:cNvSpPr/>
          <p:nvPr/>
        </p:nvSpPr>
        <p:spPr>
          <a:xfrm rot="10800000">
            <a:off x="4934381" y="2137064"/>
            <a:ext cx="159022" cy="24045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384406" y="17956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(Encoder)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378544" y="4457778"/>
            <a:ext cx="337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dirty="0" smtClean="0"/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zh-CN" altLang="en-US" sz="1600" dirty="0" smtClean="0"/>
              <a:t>单词排序模型</a:t>
            </a:r>
            <a:endParaRPr lang="zh-CN" altLang="en-US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7162262" y="2134912"/>
            <a:ext cx="4438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编码端按顺序读入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保存信息到编码端隐藏层的最后一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把编码端最后一层输出作为译码端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开始按照之前文本生成过程开始生成数据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3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91" grpId="0" animBg="1"/>
      <p:bldP spid="92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不同应用的</a:t>
            </a:r>
            <a:r>
              <a:rPr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RNN</a:t>
            </a: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模型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图像识别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5690" y="2600047"/>
            <a:ext cx="932917" cy="937646"/>
            <a:chOff x="1166734" y="1926175"/>
            <a:chExt cx="601130" cy="601130"/>
          </a:xfrm>
        </p:grpSpPr>
        <p:sp>
          <p:nvSpPr>
            <p:cNvPr id="3" name="矩形 2"/>
            <p:cNvSpPr/>
            <p:nvPr/>
          </p:nvSpPr>
          <p:spPr>
            <a:xfrm>
              <a:off x="1166734" y="1926175"/>
              <a:ext cx="601130" cy="601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336431" y="2102248"/>
              <a:ext cx="254248" cy="299308"/>
            </a:xfrm>
            <a:custGeom>
              <a:avLst/>
              <a:gdLst>
                <a:gd name="connsiteX0" fmla="*/ 0 w 254248"/>
                <a:gd name="connsiteY0" fmla="*/ 17954 h 299308"/>
                <a:gd name="connsiteX1" fmla="*/ 251209 w 254248"/>
                <a:gd name="connsiteY1" fmla="*/ 17954 h 299308"/>
                <a:gd name="connsiteX2" fmla="*/ 231112 w 254248"/>
                <a:gd name="connsiteY2" fmla="*/ 48099 h 299308"/>
                <a:gd name="connsiteX3" fmla="*/ 211015 w 254248"/>
                <a:gd name="connsiteY3" fmla="*/ 88293 h 299308"/>
                <a:gd name="connsiteX4" fmla="*/ 190918 w 254248"/>
                <a:gd name="connsiteY4" fmla="*/ 158631 h 299308"/>
                <a:gd name="connsiteX5" fmla="*/ 180870 w 254248"/>
                <a:gd name="connsiteY5" fmla="*/ 198825 h 299308"/>
                <a:gd name="connsiteX6" fmla="*/ 170822 w 254248"/>
                <a:gd name="connsiteY6" fmla="*/ 228970 h 299308"/>
                <a:gd name="connsiteX7" fmla="*/ 170822 w 254248"/>
                <a:gd name="connsiteY7" fmla="*/ 299308 h 29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248" h="299308">
                  <a:moveTo>
                    <a:pt x="0" y="17954"/>
                  </a:moveTo>
                  <a:cubicBezTo>
                    <a:pt x="93367" y="-719"/>
                    <a:pt x="122117" y="-10733"/>
                    <a:pt x="251209" y="17954"/>
                  </a:cubicBezTo>
                  <a:cubicBezTo>
                    <a:pt x="262998" y="20574"/>
                    <a:pt x="237104" y="37614"/>
                    <a:pt x="231112" y="48099"/>
                  </a:cubicBezTo>
                  <a:cubicBezTo>
                    <a:pt x="223680" y="61105"/>
                    <a:pt x="217714" y="74895"/>
                    <a:pt x="211015" y="88293"/>
                  </a:cubicBezTo>
                  <a:cubicBezTo>
                    <a:pt x="179600" y="213956"/>
                    <a:pt x="219752" y="57712"/>
                    <a:pt x="190918" y="158631"/>
                  </a:cubicBezTo>
                  <a:cubicBezTo>
                    <a:pt x="187124" y="171910"/>
                    <a:pt x="184664" y="185546"/>
                    <a:pt x="180870" y="198825"/>
                  </a:cubicBezTo>
                  <a:cubicBezTo>
                    <a:pt x="177960" y="209009"/>
                    <a:pt x="171876" y="218431"/>
                    <a:pt x="170822" y="228970"/>
                  </a:cubicBezTo>
                  <a:cubicBezTo>
                    <a:pt x="168489" y="252300"/>
                    <a:pt x="170822" y="275862"/>
                    <a:pt x="170822" y="29930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右箭头 6"/>
          <p:cNvSpPr/>
          <p:nvPr/>
        </p:nvSpPr>
        <p:spPr>
          <a:xfrm>
            <a:off x="1683920" y="2949129"/>
            <a:ext cx="240452" cy="1803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48204" y="2636550"/>
                <a:ext cx="2043842" cy="86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04" y="2636550"/>
                <a:ext cx="2043842" cy="866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/>
          <p:cNvSpPr/>
          <p:nvPr/>
        </p:nvSpPr>
        <p:spPr>
          <a:xfrm>
            <a:off x="4056199" y="2932849"/>
            <a:ext cx="240452" cy="1803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26750" y="2786738"/>
            <a:ext cx="480904" cy="30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453200" y="3367110"/>
                <a:ext cx="32362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00" y="3367110"/>
                <a:ext cx="323623" cy="381515"/>
              </a:xfrm>
              <a:prstGeom prst="rect">
                <a:avLst/>
              </a:prstGeom>
              <a:blipFill>
                <a:blip r:embed="rId4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endCxn id="18" idx="2"/>
          </p:cNvCxnSpPr>
          <p:nvPr/>
        </p:nvCxnSpPr>
        <p:spPr>
          <a:xfrm flipV="1">
            <a:off x="4667202" y="3087303"/>
            <a:ext cx="0" cy="37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12259" y="2786738"/>
            <a:ext cx="480904" cy="30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238709" y="3367110"/>
                <a:ext cx="32362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09" y="3367110"/>
                <a:ext cx="323623" cy="381515"/>
              </a:xfrm>
              <a:prstGeom prst="rect">
                <a:avLst/>
              </a:prstGeom>
              <a:blipFill>
                <a:blip r:embed="rId5"/>
                <a:stretch>
                  <a:fillRect r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endCxn id="24" idx="2"/>
          </p:cNvCxnSpPr>
          <p:nvPr/>
        </p:nvCxnSpPr>
        <p:spPr>
          <a:xfrm flipV="1">
            <a:off x="5452711" y="3087303"/>
            <a:ext cx="0" cy="37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3"/>
            <a:endCxn id="24" idx="1"/>
          </p:cNvCxnSpPr>
          <p:nvPr/>
        </p:nvCxnSpPr>
        <p:spPr>
          <a:xfrm>
            <a:off x="4907654" y="2937021"/>
            <a:ext cx="304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3"/>
          </p:cNvCxnSpPr>
          <p:nvPr/>
        </p:nvCxnSpPr>
        <p:spPr>
          <a:xfrm>
            <a:off x="5693163" y="2937021"/>
            <a:ext cx="46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706847" y="2620432"/>
                <a:ext cx="398756" cy="37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47" y="2620432"/>
                <a:ext cx="398756" cy="372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687386" y="3360881"/>
                <a:ext cx="398756" cy="37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86" y="3360881"/>
                <a:ext cx="398756" cy="372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6155624" y="2786738"/>
            <a:ext cx="480904" cy="30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109376" y="3352036"/>
                <a:ext cx="573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28,: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76" y="3352036"/>
                <a:ext cx="57340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6400030" y="3087303"/>
            <a:ext cx="0" cy="37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0"/>
          </p:cNvCxnSpPr>
          <p:nvPr/>
        </p:nvCxnSpPr>
        <p:spPr>
          <a:xfrm flipV="1">
            <a:off x="6396076" y="2500206"/>
            <a:ext cx="0" cy="28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215068" y="2093272"/>
            <a:ext cx="362015" cy="3883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07964" y="2674927"/>
            <a:ext cx="39120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将灰度图作为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的矩阵输入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每次把一列作为一个输入，一张图有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列，则把时间步长设为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  <a:p>
            <a:pPr marL="342900" indent="-342900">
              <a:buClr>
                <a:srgbClr val="4472C4"/>
              </a:buClr>
              <a:buFont typeface="+mj-lt"/>
              <a:buAutoNum type="alphaLcParenR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只在最后输入完成后，输出预测结果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09133" y="3977310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600" dirty="0" smtClean="0"/>
              <a:t>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手写数字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识别模型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67347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6" grpId="0" animBg="1"/>
      <p:bldP spid="18" grpId="0" animBg="1"/>
      <p:bldP spid="19" grpId="0"/>
      <p:bldP spid="24" grpId="0" animBg="1"/>
      <p:bldP spid="25" grpId="0"/>
      <p:bldP spid="31" grpId="0"/>
      <p:bldP spid="32" grpId="0"/>
      <p:bldP spid="33" grpId="0" animBg="1"/>
      <p:bldP spid="34" grpId="0"/>
      <p:bldP spid="3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4172384" y="1144706"/>
            <a:ext cx="1132245" cy="747217"/>
          </a:xfrm>
          <a:prstGeom prst="parallelogram">
            <a:avLst>
              <a:gd name="adj" fmla="val 41624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079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5400" dirty="0" smtClean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04</a:t>
            </a:r>
            <a:endParaRPr lang="en-US" altLang="zh-CN" sz="5400" dirty="0">
              <a:solidFill>
                <a:srgbClr val="4472C4"/>
              </a:solidFill>
              <a:latin typeface="苹方 常规" panose="020B0300000000000000" pitchFamily="34" charset="-122"/>
              <a:ea typeface="苹方 常规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1593" y="4540137"/>
            <a:ext cx="4568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设计方案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4983909" y="1685723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549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设计方案</a:t>
            </a: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7" y="423350"/>
            <a:ext cx="23444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设计方案及目的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37911" y="2727802"/>
            <a:ext cx="3677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472C4"/>
              </a:buClr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层数，改变每层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pitchFamily="2" charset="2"/>
              <a:buChar char="u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核心数，改变层数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pitchFamily="2" charset="2"/>
              <a:buChar char="u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数与每层核心数，将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核替换成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615096" y="3139747"/>
            <a:ext cx="240452" cy="1803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55783" y="1981258"/>
            <a:ext cx="3905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探讨不同核心数对每个模型的结果的影响，探讨适用于不同模型的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核心数量。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探讨层数对各模型结果的影响，探讨适用于不同模型的层数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核在不同模型上的表现效果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791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4172384" y="1144706"/>
            <a:ext cx="1132245" cy="747217"/>
          </a:xfrm>
          <a:prstGeom prst="parallelogram">
            <a:avLst>
              <a:gd name="adj" fmla="val 41624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079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5400" dirty="0" smtClean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05</a:t>
            </a:r>
            <a:endParaRPr lang="en-US" altLang="zh-CN" sz="5400" dirty="0">
              <a:solidFill>
                <a:srgbClr val="4472C4"/>
              </a:solidFill>
              <a:latin typeface="苹方 常规" panose="020B0300000000000000" pitchFamily="34" charset="-122"/>
              <a:ea typeface="苹方 常规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1593" y="4540137"/>
            <a:ext cx="4568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实验结果</a:t>
            </a:r>
            <a:endParaRPr lang="zh-CN" altLang="en-US" sz="4400" dirty="0">
              <a:solidFill>
                <a:srgbClr val="607084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83909" y="1685723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8189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实验结果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文本生成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44" y="1079018"/>
            <a:ext cx="4758822" cy="3062592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537741" y="1121085"/>
            <a:ext cx="5272439" cy="31714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12452" y="45587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左图表示把层数固定为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，随着每层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核心数的增加，训练误差和验证误差的变化，右图表示的是把每层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时，随着层数增加，训练误差和验证误差的变化。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08829" y="1256710"/>
            <a:ext cx="4473689" cy="2992771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5510904" y="1276021"/>
            <a:ext cx="5169718" cy="28945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27558" y="455352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左图表示把每层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时，随着层数增加，训练误差和验证误差的变化，右图表示把每层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，随着层数增加训练误差和验证误差的变化。</a:t>
            </a:r>
          </a:p>
        </p:txBody>
      </p:sp>
      <p:pic>
        <p:nvPicPr>
          <p:cNvPr id="16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3133731" y="1203899"/>
            <a:ext cx="5142799" cy="36619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8339" y="525799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图中不同的核数由不同颜色的曲线标注，随着层数增加，训练误差的变化。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/>
          <p:nvPr/>
        </p:nvPicPr>
        <p:blipFill>
          <a:blip r:embed="rId8"/>
          <a:stretch>
            <a:fillRect/>
          </a:stretch>
        </p:blipFill>
        <p:spPr>
          <a:xfrm>
            <a:off x="801548" y="1521051"/>
            <a:ext cx="4520434" cy="2936428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9"/>
          <a:stretch>
            <a:fillRect/>
          </a:stretch>
        </p:blipFill>
        <p:spPr>
          <a:xfrm>
            <a:off x="6029306" y="1527825"/>
            <a:ext cx="4780874" cy="30299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62843" y="492172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图表示把每层的核数都固定为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384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，随着层数增加，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核心的训练误差的变化，右图表示把每层核数固定为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，随着层数增加，不同的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核心训练每个批的数据的平均用时。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633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5" grpId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实验结果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seq2seq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465541" y="1333459"/>
            <a:ext cx="4292276" cy="3113811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755545" y="1309497"/>
            <a:ext cx="4328136" cy="31837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08881" y="4613030"/>
            <a:ext cx="7135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左图是把隐藏层固定为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（编码和译码层都是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）的情况下，随着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核心数增长，训练误差和验证误差的变化。右图是固定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，误差随着层数增加的改变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该图基于较简单的数据集。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644" y="1441672"/>
            <a:ext cx="4460537" cy="2984669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334629" y="1485087"/>
            <a:ext cx="4809040" cy="30417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48916" y="4565060"/>
            <a:ext cx="71534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左图是把隐藏层固定为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（编码和译码层都是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）的情况下，随着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核心数增长，训练误差和验证误差的变化。右图是固定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，误差随着层数增加的改变。左图和右图都基于更困难的数据（序列长度为原始长度三倍）。</a:t>
            </a:r>
          </a:p>
        </p:txBody>
      </p:sp>
      <p:pic>
        <p:nvPicPr>
          <p:cNvPr id="16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3002141" y="1289756"/>
            <a:ext cx="5590081" cy="3733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8339" y="54265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：上图表示随着层数增加，不同的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核心数的网络的训练误差的变化。</a:t>
            </a:r>
          </a:p>
        </p:txBody>
      </p:sp>
    </p:spTree>
    <p:extLst>
      <p:ext uri="{BB962C8B-B14F-4D97-AF65-F5344CB8AC3E}">
        <p14:creationId xmlns:p14="http://schemas.microsoft.com/office/powerpoint/2010/main" val="8210192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实验结果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图像识别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634915" y="1305280"/>
            <a:ext cx="4225097" cy="281999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637017" y="1433041"/>
            <a:ext cx="4139672" cy="27716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18780" y="446922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：左图是固定隐藏层为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，训练、验证、测试准确率随着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核心数增加的变化情况，右图是在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核心数为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448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时，随着层数增加，三种准确率的变化情况。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2567706" y="1149561"/>
            <a:ext cx="5543803" cy="37669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5768" y="530801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：上图是不同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的核数，其测试准确率随着隐藏层层数增加的变化情况。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141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/>
          <p:cNvSpPr/>
          <p:nvPr/>
        </p:nvSpPr>
        <p:spPr bwMode="auto">
          <a:xfrm>
            <a:off x="687282" y="634645"/>
            <a:ext cx="10820370" cy="5650622"/>
          </a:xfrm>
          <a:prstGeom prst="rect">
            <a:avLst/>
          </a:prstGeom>
          <a:noFill/>
          <a:ln w="12700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5925826" cy="6889077"/>
          </a:xfrm>
          <a:custGeom>
            <a:avLst/>
            <a:gdLst/>
            <a:ahLst/>
            <a:cxnLst/>
            <a:rect l="l" t="t" r="r" b="b"/>
            <a:pathLst>
              <a:path w="5925826" h="6889077">
                <a:moveTo>
                  <a:pt x="2442387" y="3029396"/>
                </a:moveTo>
                <a:cubicBezTo>
                  <a:pt x="2474533" y="3030066"/>
                  <a:pt x="2490942" y="3048818"/>
                  <a:pt x="2491611" y="3085653"/>
                </a:cubicBezTo>
                <a:lnTo>
                  <a:pt x="2390148" y="3085653"/>
                </a:lnTo>
                <a:cubicBezTo>
                  <a:pt x="2392157" y="3050158"/>
                  <a:pt x="2409570" y="3031405"/>
                  <a:pt x="2442387" y="3029396"/>
                </a:cubicBezTo>
                <a:close/>
                <a:moveTo>
                  <a:pt x="1641282" y="3029396"/>
                </a:moveTo>
                <a:cubicBezTo>
                  <a:pt x="1673429" y="3031405"/>
                  <a:pt x="1690507" y="3052837"/>
                  <a:pt x="1692516" y="3093690"/>
                </a:cubicBezTo>
                <a:cubicBezTo>
                  <a:pt x="1691176" y="3134544"/>
                  <a:pt x="1674098" y="3155640"/>
                  <a:pt x="1641282" y="3156979"/>
                </a:cubicBezTo>
                <a:cubicBezTo>
                  <a:pt x="1607126" y="3154300"/>
                  <a:pt x="1589378" y="3133539"/>
                  <a:pt x="1588039" y="3094695"/>
                </a:cubicBezTo>
                <a:cubicBezTo>
                  <a:pt x="1589378" y="3052502"/>
                  <a:pt x="1607126" y="3030736"/>
                  <a:pt x="1641282" y="3029396"/>
                </a:cubicBezTo>
                <a:close/>
                <a:moveTo>
                  <a:pt x="1642286" y="3017341"/>
                </a:moveTo>
                <a:cubicBezTo>
                  <a:pt x="1597415" y="3018681"/>
                  <a:pt x="1574309" y="3044465"/>
                  <a:pt x="1572970" y="3094695"/>
                </a:cubicBezTo>
                <a:cubicBezTo>
                  <a:pt x="1574979" y="3140906"/>
                  <a:pt x="1597415" y="3165016"/>
                  <a:pt x="1640277" y="3167025"/>
                </a:cubicBezTo>
                <a:cubicBezTo>
                  <a:pt x="1684479" y="3166355"/>
                  <a:pt x="1706915" y="3141576"/>
                  <a:pt x="1707585" y="3092686"/>
                </a:cubicBezTo>
                <a:cubicBezTo>
                  <a:pt x="1705576" y="3044465"/>
                  <a:pt x="1683809" y="3019350"/>
                  <a:pt x="1642286" y="3017341"/>
                </a:cubicBezTo>
                <a:close/>
                <a:moveTo>
                  <a:pt x="3230431" y="3016337"/>
                </a:moveTo>
                <a:cubicBezTo>
                  <a:pt x="3198284" y="3017676"/>
                  <a:pt x="3181206" y="3031405"/>
                  <a:pt x="3179197" y="3057525"/>
                </a:cubicBezTo>
                <a:cubicBezTo>
                  <a:pt x="3177188" y="3078286"/>
                  <a:pt x="3195606" y="3091681"/>
                  <a:pt x="3234450" y="3097708"/>
                </a:cubicBezTo>
                <a:cubicBezTo>
                  <a:pt x="3265257" y="3102397"/>
                  <a:pt x="3279656" y="3112442"/>
                  <a:pt x="3277647" y="3127846"/>
                </a:cubicBezTo>
                <a:cubicBezTo>
                  <a:pt x="3276308" y="3146599"/>
                  <a:pt x="3261574" y="3156309"/>
                  <a:pt x="3233445" y="3156979"/>
                </a:cubicBezTo>
                <a:cubicBezTo>
                  <a:pt x="3206656" y="3156979"/>
                  <a:pt x="3191252" y="3144924"/>
                  <a:pt x="3187234" y="3120814"/>
                </a:cubicBezTo>
                <a:lnTo>
                  <a:pt x="3173170" y="3124832"/>
                </a:lnTo>
                <a:cubicBezTo>
                  <a:pt x="3179867" y="3153631"/>
                  <a:pt x="3200294" y="3167695"/>
                  <a:pt x="3234450" y="3167025"/>
                </a:cubicBezTo>
                <a:cubicBezTo>
                  <a:pt x="3272624" y="3166355"/>
                  <a:pt x="3292046" y="3152961"/>
                  <a:pt x="3292716" y="3126842"/>
                </a:cubicBezTo>
                <a:cubicBezTo>
                  <a:pt x="3294055" y="3105410"/>
                  <a:pt x="3276308" y="3091681"/>
                  <a:pt x="3239473" y="3085653"/>
                </a:cubicBezTo>
                <a:cubicBezTo>
                  <a:pt x="3205986" y="3080296"/>
                  <a:pt x="3190583" y="3070919"/>
                  <a:pt x="3193261" y="3057525"/>
                </a:cubicBezTo>
                <a:cubicBezTo>
                  <a:pt x="3193931" y="3039442"/>
                  <a:pt x="3206991" y="3030066"/>
                  <a:pt x="3232440" y="3029396"/>
                </a:cubicBezTo>
                <a:cubicBezTo>
                  <a:pt x="3254541" y="3029396"/>
                  <a:pt x="3267601" y="3039107"/>
                  <a:pt x="3271619" y="3058529"/>
                </a:cubicBezTo>
                <a:lnTo>
                  <a:pt x="3285684" y="3054511"/>
                </a:lnTo>
                <a:cubicBezTo>
                  <a:pt x="3279656" y="3029731"/>
                  <a:pt x="3261239" y="3017006"/>
                  <a:pt x="3230431" y="3016337"/>
                </a:cubicBezTo>
                <a:close/>
                <a:moveTo>
                  <a:pt x="2743689" y="3016337"/>
                </a:moveTo>
                <a:cubicBezTo>
                  <a:pt x="2720248" y="3017676"/>
                  <a:pt x="2703170" y="3029061"/>
                  <a:pt x="2692455" y="3050493"/>
                </a:cubicBezTo>
                <a:lnTo>
                  <a:pt x="2692455" y="3020355"/>
                </a:lnTo>
                <a:lnTo>
                  <a:pt x="2678391" y="3020355"/>
                </a:lnTo>
                <a:lnTo>
                  <a:pt x="2678391" y="3164011"/>
                </a:lnTo>
                <a:lnTo>
                  <a:pt x="2692455" y="3164011"/>
                </a:lnTo>
                <a:lnTo>
                  <a:pt x="2692455" y="3074603"/>
                </a:lnTo>
                <a:cubicBezTo>
                  <a:pt x="2696473" y="3046474"/>
                  <a:pt x="2712547" y="3031071"/>
                  <a:pt x="2740675" y="3028392"/>
                </a:cubicBezTo>
                <a:cubicBezTo>
                  <a:pt x="2768134" y="3027722"/>
                  <a:pt x="2781528" y="3043126"/>
                  <a:pt x="2780859" y="3074603"/>
                </a:cubicBezTo>
                <a:lnTo>
                  <a:pt x="2780859" y="3164011"/>
                </a:lnTo>
                <a:lnTo>
                  <a:pt x="2794923" y="3164011"/>
                </a:lnTo>
                <a:lnTo>
                  <a:pt x="2794923" y="3072594"/>
                </a:lnTo>
                <a:cubicBezTo>
                  <a:pt x="2795593" y="3034419"/>
                  <a:pt x="2778515" y="3015667"/>
                  <a:pt x="2743689" y="3016337"/>
                </a:cubicBezTo>
                <a:close/>
                <a:moveTo>
                  <a:pt x="2441382" y="3016337"/>
                </a:moveTo>
                <a:cubicBezTo>
                  <a:pt x="2398519" y="3019016"/>
                  <a:pt x="2376084" y="3044800"/>
                  <a:pt x="2374074" y="3093690"/>
                </a:cubicBezTo>
                <a:cubicBezTo>
                  <a:pt x="2375414" y="3140571"/>
                  <a:pt x="2398519" y="3165016"/>
                  <a:pt x="2443391" y="3167025"/>
                </a:cubicBezTo>
                <a:cubicBezTo>
                  <a:pt x="2477547" y="3167025"/>
                  <a:pt x="2498643" y="3152961"/>
                  <a:pt x="2506680" y="3124832"/>
                </a:cubicBezTo>
                <a:lnTo>
                  <a:pt x="2491611" y="3120814"/>
                </a:lnTo>
                <a:cubicBezTo>
                  <a:pt x="2484914" y="3144254"/>
                  <a:pt x="2468171" y="3155975"/>
                  <a:pt x="2441382" y="3155975"/>
                </a:cubicBezTo>
                <a:cubicBezTo>
                  <a:pt x="2408565" y="3154635"/>
                  <a:pt x="2391487" y="3135213"/>
                  <a:pt x="2390148" y="3097708"/>
                </a:cubicBezTo>
                <a:lnTo>
                  <a:pt x="2507685" y="3097708"/>
                </a:lnTo>
                <a:cubicBezTo>
                  <a:pt x="2507685" y="3097039"/>
                  <a:pt x="2507685" y="3096034"/>
                  <a:pt x="2507685" y="3094695"/>
                </a:cubicBezTo>
                <a:cubicBezTo>
                  <a:pt x="2506345" y="3043795"/>
                  <a:pt x="2484244" y="3017676"/>
                  <a:pt x="2441382" y="3016337"/>
                </a:cubicBezTo>
                <a:close/>
                <a:moveTo>
                  <a:pt x="1934064" y="3016337"/>
                </a:moveTo>
                <a:cubicBezTo>
                  <a:pt x="1910624" y="3017676"/>
                  <a:pt x="1893546" y="3029061"/>
                  <a:pt x="1882830" y="3050493"/>
                </a:cubicBezTo>
                <a:lnTo>
                  <a:pt x="1882830" y="3020355"/>
                </a:lnTo>
                <a:lnTo>
                  <a:pt x="1868766" y="3020355"/>
                </a:lnTo>
                <a:lnTo>
                  <a:pt x="1868766" y="3164011"/>
                </a:lnTo>
                <a:lnTo>
                  <a:pt x="1882830" y="3164011"/>
                </a:lnTo>
                <a:lnTo>
                  <a:pt x="1882830" y="3074603"/>
                </a:lnTo>
                <a:cubicBezTo>
                  <a:pt x="1886848" y="3046474"/>
                  <a:pt x="1902922" y="3031071"/>
                  <a:pt x="1931050" y="3028392"/>
                </a:cubicBezTo>
                <a:cubicBezTo>
                  <a:pt x="1958509" y="3027722"/>
                  <a:pt x="1971904" y="3043126"/>
                  <a:pt x="1971234" y="3074603"/>
                </a:cubicBezTo>
                <a:lnTo>
                  <a:pt x="1971234" y="3164011"/>
                </a:lnTo>
                <a:lnTo>
                  <a:pt x="1985298" y="3164011"/>
                </a:lnTo>
                <a:lnTo>
                  <a:pt x="1985298" y="3072594"/>
                </a:lnTo>
                <a:cubicBezTo>
                  <a:pt x="1985968" y="3034419"/>
                  <a:pt x="1968890" y="3015667"/>
                  <a:pt x="1934064" y="3016337"/>
                </a:cubicBezTo>
                <a:close/>
                <a:moveTo>
                  <a:pt x="2994762" y="2970126"/>
                </a:moveTo>
                <a:lnTo>
                  <a:pt x="2980698" y="2978162"/>
                </a:lnTo>
                <a:lnTo>
                  <a:pt x="2980698" y="3020355"/>
                </a:lnTo>
                <a:lnTo>
                  <a:pt x="2957592" y="3020355"/>
                </a:lnTo>
                <a:lnTo>
                  <a:pt x="2957592" y="3032410"/>
                </a:lnTo>
                <a:lnTo>
                  <a:pt x="2980698" y="3032410"/>
                </a:lnTo>
                <a:lnTo>
                  <a:pt x="2980698" y="3137892"/>
                </a:lnTo>
                <a:cubicBezTo>
                  <a:pt x="2980028" y="3158654"/>
                  <a:pt x="2988734" y="3168365"/>
                  <a:pt x="3006817" y="3167025"/>
                </a:cubicBezTo>
                <a:cubicBezTo>
                  <a:pt x="3014854" y="3167025"/>
                  <a:pt x="3021886" y="3165016"/>
                  <a:pt x="3027913" y="3160998"/>
                </a:cubicBezTo>
                <a:lnTo>
                  <a:pt x="3024900" y="3154970"/>
                </a:lnTo>
                <a:cubicBezTo>
                  <a:pt x="3023560" y="3156309"/>
                  <a:pt x="3019207" y="3156979"/>
                  <a:pt x="3011840" y="3156979"/>
                </a:cubicBezTo>
                <a:cubicBezTo>
                  <a:pt x="2999785" y="3157649"/>
                  <a:pt x="2994092" y="3150952"/>
                  <a:pt x="2994762" y="3136887"/>
                </a:cubicBezTo>
                <a:lnTo>
                  <a:pt x="2994762" y="3032410"/>
                </a:lnTo>
                <a:lnTo>
                  <a:pt x="3024900" y="3032410"/>
                </a:lnTo>
                <a:lnTo>
                  <a:pt x="3024900" y="3020355"/>
                </a:lnTo>
                <a:lnTo>
                  <a:pt x="2994762" y="3020355"/>
                </a:lnTo>
                <a:close/>
                <a:moveTo>
                  <a:pt x="2185137" y="2970126"/>
                </a:moveTo>
                <a:lnTo>
                  <a:pt x="2171073" y="2978162"/>
                </a:lnTo>
                <a:lnTo>
                  <a:pt x="2171073" y="3020355"/>
                </a:lnTo>
                <a:lnTo>
                  <a:pt x="2147967" y="3020355"/>
                </a:lnTo>
                <a:lnTo>
                  <a:pt x="2147967" y="3032410"/>
                </a:lnTo>
                <a:lnTo>
                  <a:pt x="2171073" y="3032410"/>
                </a:lnTo>
                <a:lnTo>
                  <a:pt x="2171073" y="3137892"/>
                </a:lnTo>
                <a:cubicBezTo>
                  <a:pt x="2170403" y="3158654"/>
                  <a:pt x="2179109" y="3168365"/>
                  <a:pt x="2197192" y="3167025"/>
                </a:cubicBezTo>
                <a:cubicBezTo>
                  <a:pt x="2205229" y="3167025"/>
                  <a:pt x="2212261" y="3165016"/>
                  <a:pt x="2218288" y="3160998"/>
                </a:cubicBezTo>
                <a:lnTo>
                  <a:pt x="2215275" y="3154970"/>
                </a:lnTo>
                <a:cubicBezTo>
                  <a:pt x="2213935" y="3156309"/>
                  <a:pt x="2209582" y="3156979"/>
                  <a:pt x="2202215" y="3156979"/>
                </a:cubicBezTo>
                <a:cubicBezTo>
                  <a:pt x="2190160" y="3157649"/>
                  <a:pt x="2184467" y="3150952"/>
                  <a:pt x="2185137" y="3136887"/>
                </a:cubicBezTo>
                <a:lnTo>
                  <a:pt x="2185137" y="3032410"/>
                </a:lnTo>
                <a:lnTo>
                  <a:pt x="2215275" y="3032410"/>
                </a:lnTo>
                <a:lnTo>
                  <a:pt x="2215275" y="3020355"/>
                </a:lnTo>
                <a:lnTo>
                  <a:pt x="2185137" y="3020355"/>
                </a:lnTo>
                <a:close/>
                <a:moveTo>
                  <a:pt x="1186733" y="2214004"/>
                </a:moveTo>
                <a:cubicBezTo>
                  <a:pt x="1052949" y="2214004"/>
                  <a:pt x="942731" y="2259419"/>
                  <a:pt x="856079" y="2350247"/>
                </a:cubicBezTo>
                <a:cubicBezTo>
                  <a:pt x="769427" y="2441076"/>
                  <a:pt x="726100" y="2561431"/>
                  <a:pt x="726100" y="2711313"/>
                </a:cubicBezTo>
                <a:cubicBezTo>
                  <a:pt x="726100" y="2847938"/>
                  <a:pt x="766110" y="2958951"/>
                  <a:pt x="846130" y="3044353"/>
                </a:cubicBezTo>
                <a:cubicBezTo>
                  <a:pt x="926150" y="3129756"/>
                  <a:pt x="1029763" y="3172457"/>
                  <a:pt x="1156967" y="3172457"/>
                </a:cubicBezTo>
                <a:cubicBezTo>
                  <a:pt x="1238252" y="3172457"/>
                  <a:pt x="1318666" y="3155968"/>
                  <a:pt x="1398208" y="3122991"/>
                </a:cubicBezTo>
                <a:lnTo>
                  <a:pt x="1398208" y="3043042"/>
                </a:lnTo>
                <a:cubicBezTo>
                  <a:pt x="1321940" y="3075344"/>
                  <a:pt x="1243290" y="3091495"/>
                  <a:pt x="1162260" y="3091495"/>
                </a:cubicBezTo>
                <a:cubicBezTo>
                  <a:pt x="1061652" y="3091495"/>
                  <a:pt x="978590" y="3057137"/>
                  <a:pt x="913075" y="2988422"/>
                </a:cubicBezTo>
                <a:cubicBezTo>
                  <a:pt x="847560" y="2919707"/>
                  <a:pt x="814802" y="2825201"/>
                  <a:pt x="814802" y="2704905"/>
                </a:cubicBezTo>
                <a:cubicBezTo>
                  <a:pt x="814802" y="2580385"/>
                  <a:pt x="849166" y="2480932"/>
                  <a:pt x="917893" y="2406546"/>
                </a:cubicBezTo>
                <a:cubicBezTo>
                  <a:pt x="986621" y="2332160"/>
                  <a:pt x="1075856" y="2294967"/>
                  <a:pt x="1185598" y="2294967"/>
                </a:cubicBezTo>
                <a:cubicBezTo>
                  <a:pt x="1253643" y="2294967"/>
                  <a:pt x="1324514" y="2309170"/>
                  <a:pt x="1398208" y="2337578"/>
                </a:cubicBezTo>
                <a:lnTo>
                  <a:pt x="1398208" y="2251556"/>
                </a:lnTo>
                <a:cubicBezTo>
                  <a:pt x="1327806" y="2226521"/>
                  <a:pt x="1257314" y="2214004"/>
                  <a:pt x="1186733" y="2214004"/>
                </a:cubicBezTo>
                <a:close/>
                <a:moveTo>
                  <a:pt x="0" y="0"/>
                </a:moveTo>
                <a:lnTo>
                  <a:pt x="5925826" y="0"/>
                </a:lnTo>
                <a:lnTo>
                  <a:pt x="5925826" y="6889077"/>
                </a:lnTo>
                <a:lnTo>
                  <a:pt x="0" y="6889077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527412" y="2166627"/>
            <a:ext cx="1442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3011965" y="6254311"/>
            <a:ext cx="499176" cy="1239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550461" y="1866062"/>
            <a:ext cx="1262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spc="600" dirty="0">
                <a:solidFill>
                  <a:srgbClr val="4472C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5400" dirty="0">
              <a:solidFill>
                <a:srgbClr val="4472C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2128542" y="-1139588"/>
            <a:ext cx="702235" cy="17432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 8"/>
          <p:cNvGrpSpPr/>
          <p:nvPr/>
        </p:nvGrpSpPr>
        <p:grpSpPr>
          <a:xfrm>
            <a:off x="5194305" y="1024480"/>
            <a:ext cx="4359889" cy="533945"/>
            <a:chOff x="5750312" y="1219105"/>
            <a:chExt cx="4359889" cy="533945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6591894" y="1744979"/>
              <a:ext cx="3518307" cy="807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平行四边形 16"/>
            <p:cNvSpPr/>
            <p:nvPr/>
          </p:nvSpPr>
          <p:spPr bwMode="auto">
            <a:xfrm>
              <a:off x="5750312" y="1219105"/>
              <a:ext cx="901696" cy="533945"/>
            </a:xfrm>
            <a:prstGeom prst="parallelogram">
              <a:avLst>
                <a:gd name="adj" fmla="val 41624"/>
              </a:avLst>
            </a:prstGeom>
            <a:solidFill>
              <a:srgbClr val="447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52006" y="1221912"/>
              <a:ext cx="3458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研究背景及意义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20911" y="1254001"/>
              <a:ext cx="745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5568353" y="1858848"/>
            <a:ext cx="4359889" cy="533945"/>
            <a:chOff x="5750312" y="1219105"/>
            <a:chExt cx="4359889" cy="533945"/>
          </a:xfrm>
        </p:grpSpPr>
        <p:cxnSp>
          <p:nvCxnSpPr>
            <p:cNvPr id="42" name="直接连接符 21"/>
            <p:cNvCxnSpPr/>
            <p:nvPr/>
          </p:nvCxnSpPr>
          <p:spPr bwMode="auto">
            <a:xfrm>
              <a:off x="6591894" y="1744979"/>
              <a:ext cx="3518307" cy="807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平行四边形 42"/>
            <p:cNvSpPr/>
            <p:nvPr/>
          </p:nvSpPr>
          <p:spPr bwMode="auto">
            <a:xfrm>
              <a:off x="5750312" y="1219105"/>
              <a:ext cx="901696" cy="533945"/>
            </a:xfrm>
            <a:prstGeom prst="parallelogram">
              <a:avLst>
                <a:gd name="adj" fmla="val 41624"/>
              </a:avLst>
            </a:prstGeom>
            <a:solidFill>
              <a:srgbClr val="447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652006" y="1221912"/>
              <a:ext cx="3458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循环神经网络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(RNN)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20911" y="1254001"/>
              <a:ext cx="745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929031" y="2700430"/>
            <a:ext cx="4359889" cy="533945"/>
            <a:chOff x="5750312" y="1219105"/>
            <a:chExt cx="4359889" cy="533945"/>
          </a:xfrm>
        </p:grpSpPr>
        <p:cxnSp>
          <p:nvCxnSpPr>
            <p:cNvPr id="47" name="直接连接符 21"/>
            <p:cNvCxnSpPr/>
            <p:nvPr/>
          </p:nvCxnSpPr>
          <p:spPr bwMode="auto">
            <a:xfrm>
              <a:off x="6591894" y="1744979"/>
              <a:ext cx="3518307" cy="807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平行四边形 47"/>
            <p:cNvSpPr/>
            <p:nvPr/>
          </p:nvSpPr>
          <p:spPr bwMode="auto">
            <a:xfrm>
              <a:off x="5750312" y="1219105"/>
              <a:ext cx="901696" cy="533945"/>
            </a:xfrm>
            <a:prstGeom prst="parallelogram">
              <a:avLst>
                <a:gd name="adj" fmla="val 41624"/>
              </a:avLst>
            </a:prstGeom>
            <a:solidFill>
              <a:srgbClr val="447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652006" y="1221912"/>
              <a:ext cx="3458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不同应用的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RNN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模型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920911" y="1254001"/>
              <a:ext cx="745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6261349" y="3537496"/>
            <a:ext cx="4359889" cy="533945"/>
            <a:chOff x="5750312" y="1219105"/>
            <a:chExt cx="4359889" cy="533945"/>
          </a:xfrm>
        </p:grpSpPr>
        <p:cxnSp>
          <p:nvCxnSpPr>
            <p:cNvPr id="53" name="直接连接符 21"/>
            <p:cNvCxnSpPr/>
            <p:nvPr/>
          </p:nvCxnSpPr>
          <p:spPr bwMode="auto">
            <a:xfrm>
              <a:off x="6591894" y="1744979"/>
              <a:ext cx="3518307" cy="807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平行四边形 53"/>
            <p:cNvSpPr/>
            <p:nvPr/>
          </p:nvSpPr>
          <p:spPr bwMode="auto">
            <a:xfrm>
              <a:off x="5750312" y="1219105"/>
              <a:ext cx="901696" cy="533945"/>
            </a:xfrm>
            <a:prstGeom prst="parallelogram">
              <a:avLst>
                <a:gd name="adj" fmla="val 41624"/>
              </a:avLst>
            </a:prstGeom>
            <a:solidFill>
              <a:srgbClr val="447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652006" y="1221912"/>
              <a:ext cx="3458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设计方案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20911" y="1254001"/>
              <a:ext cx="745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613469" y="4377369"/>
            <a:ext cx="4359889" cy="533945"/>
            <a:chOff x="5750312" y="1219105"/>
            <a:chExt cx="4359889" cy="533945"/>
          </a:xfrm>
        </p:grpSpPr>
        <p:cxnSp>
          <p:nvCxnSpPr>
            <p:cNvPr id="58" name="直接连接符 21"/>
            <p:cNvCxnSpPr/>
            <p:nvPr/>
          </p:nvCxnSpPr>
          <p:spPr bwMode="auto">
            <a:xfrm>
              <a:off x="6591894" y="1744979"/>
              <a:ext cx="3518307" cy="807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平行四边形 58"/>
            <p:cNvSpPr/>
            <p:nvPr/>
          </p:nvSpPr>
          <p:spPr bwMode="auto">
            <a:xfrm>
              <a:off x="5750312" y="1219105"/>
              <a:ext cx="901696" cy="533945"/>
            </a:xfrm>
            <a:prstGeom prst="parallelogram">
              <a:avLst>
                <a:gd name="adj" fmla="val 41624"/>
              </a:avLst>
            </a:prstGeom>
            <a:solidFill>
              <a:srgbClr val="447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52006" y="1221912"/>
              <a:ext cx="3458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实验结果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20911" y="1254001"/>
              <a:ext cx="745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5" name="组 51"/>
          <p:cNvGrpSpPr/>
          <p:nvPr/>
        </p:nvGrpSpPr>
        <p:grpSpPr>
          <a:xfrm>
            <a:off x="6965942" y="5227967"/>
            <a:ext cx="4359889" cy="533945"/>
            <a:chOff x="5750312" y="1219105"/>
            <a:chExt cx="4359889" cy="533945"/>
          </a:xfrm>
        </p:grpSpPr>
        <p:cxnSp>
          <p:nvCxnSpPr>
            <p:cNvPr id="36" name="直接连接符 21"/>
            <p:cNvCxnSpPr/>
            <p:nvPr/>
          </p:nvCxnSpPr>
          <p:spPr bwMode="auto">
            <a:xfrm>
              <a:off x="6591894" y="1744979"/>
              <a:ext cx="3518307" cy="807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平行四边形 36"/>
            <p:cNvSpPr/>
            <p:nvPr/>
          </p:nvSpPr>
          <p:spPr bwMode="auto">
            <a:xfrm>
              <a:off x="5750312" y="1219105"/>
              <a:ext cx="901696" cy="533945"/>
            </a:xfrm>
            <a:prstGeom prst="parallelogram">
              <a:avLst>
                <a:gd name="adj" fmla="val 41624"/>
              </a:avLst>
            </a:prstGeom>
            <a:solidFill>
              <a:srgbClr val="447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652006" y="1221912"/>
              <a:ext cx="3458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charset="-122"/>
                  <a:ea typeface="SimHei" charset="-122"/>
                  <a:cs typeface="SimHei" charset="-122"/>
                  <a:sym typeface="+mn-lt"/>
                </a:rPr>
                <a:t>总结与展望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20911" y="1254001"/>
              <a:ext cx="745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4172384" y="1144706"/>
            <a:ext cx="1132245" cy="747217"/>
          </a:xfrm>
          <a:prstGeom prst="parallelogram">
            <a:avLst>
              <a:gd name="adj" fmla="val 41624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079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5400" dirty="0" smtClean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06</a:t>
            </a:r>
            <a:endParaRPr lang="en-US" altLang="zh-CN" sz="5400" dirty="0">
              <a:solidFill>
                <a:srgbClr val="4472C4"/>
              </a:solidFill>
              <a:latin typeface="苹方 常规" panose="020B0300000000000000" pitchFamily="34" charset="-122"/>
              <a:ea typeface="苹方 常规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1593" y="4540137"/>
            <a:ext cx="4568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总结与展望</a:t>
            </a:r>
            <a:endParaRPr lang="zh-CN" altLang="en-US" sz="4400" dirty="0">
              <a:solidFill>
                <a:srgbClr val="607084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83909" y="1685723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1665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总结与展望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总结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25112" y="2046401"/>
            <a:ext cx="3905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增加各模型每层核心数能取得较好的效果，但是提升有瓶颈。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增加各模型的层数一开始能取得好效果，但到一定层数后效果变得极差。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表现效果和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差不多，耗时更少。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6816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总结与展望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展望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25112" y="2286853"/>
            <a:ext cx="3905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72C4"/>
              </a:buClr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影响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网络的因素不多，优化结构可以通过优化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网络每层神经元数，层数，以及核心数，单纯增加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的层数会遇到网络退化的问题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2C4"/>
              </a:buClr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2C4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在未来做优化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网络的研究工作时，可以借鉴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网络的思想，在堆叠层数时候增加短连接模块，来得到一个即有效果，结构又简单、训练代价低的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08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4472C4"/>
            </a:gs>
            <a:gs pos="0">
              <a:srgbClr val="768BA6"/>
            </a:gs>
            <a:gs pos="100000">
              <a:srgbClr val="44546A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6192" y="3013503"/>
            <a:ext cx="30396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Thank you!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96000" y="1101414"/>
            <a:ext cx="5400000" cy="4655172"/>
            <a:chOff x="1872000" y="1101414"/>
            <a:chExt cx="5400000" cy="4655172"/>
          </a:xfrm>
        </p:grpSpPr>
        <p:sp>
          <p:nvSpPr>
            <p:cNvPr id="6" name="六边形 5"/>
            <p:cNvSpPr/>
            <p:nvPr/>
          </p:nvSpPr>
          <p:spPr>
            <a:xfrm rot="246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 rot="6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15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2124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426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5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4172384" y="1144706"/>
            <a:ext cx="1132245" cy="747217"/>
          </a:xfrm>
          <a:prstGeom prst="parallelogram">
            <a:avLst>
              <a:gd name="adj" fmla="val 41624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079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5400" dirty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8" name="矩形 7"/>
          <p:cNvSpPr/>
          <p:nvPr/>
        </p:nvSpPr>
        <p:spPr>
          <a:xfrm>
            <a:off x="4039118" y="4522718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研究目的及意义</a:t>
            </a:r>
            <a:endParaRPr lang="zh-CN" altLang="en-US" sz="4400" dirty="0">
              <a:solidFill>
                <a:srgbClr val="607084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83909" y="1685723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研究背景及意义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1803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研究背景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519881" y="2898557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19881" y="3394853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19881" y="3891149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51029" y="2506011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51029" y="3096460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40034" y="3683657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40034" y="4274106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07752" y="3621372"/>
            <a:ext cx="59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707751" y="3322521"/>
            <a:ext cx="59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07751" y="3891149"/>
            <a:ext cx="59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13" idx="2"/>
          </p:cNvCxnSpPr>
          <p:nvPr/>
        </p:nvCxnSpPr>
        <p:spPr>
          <a:xfrm flipV="1">
            <a:off x="2880559" y="2686350"/>
            <a:ext cx="570470" cy="3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6"/>
            <a:endCxn id="15" idx="2"/>
          </p:cNvCxnSpPr>
          <p:nvPr/>
        </p:nvCxnSpPr>
        <p:spPr>
          <a:xfrm>
            <a:off x="2880559" y="3078896"/>
            <a:ext cx="570470" cy="19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6"/>
            <a:endCxn id="16" idx="2"/>
          </p:cNvCxnSpPr>
          <p:nvPr/>
        </p:nvCxnSpPr>
        <p:spPr>
          <a:xfrm>
            <a:off x="2880559" y="3078896"/>
            <a:ext cx="559475" cy="78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6"/>
            <a:endCxn id="18" idx="2"/>
          </p:cNvCxnSpPr>
          <p:nvPr/>
        </p:nvCxnSpPr>
        <p:spPr>
          <a:xfrm>
            <a:off x="2880559" y="3078896"/>
            <a:ext cx="559475" cy="137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6"/>
            <a:endCxn id="13" idx="2"/>
          </p:cNvCxnSpPr>
          <p:nvPr/>
        </p:nvCxnSpPr>
        <p:spPr>
          <a:xfrm flipV="1">
            <a:off x="2880559" y="2686350"/>
            <a:ext cx="570470" cy="88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6"/>
            <a:endCxn id="15" idx="2"/>
          </p:cNvCxnSpPr>
          <p:nvPr/>
        </p:nvCxnSpPr>
        <p:spPr>
          <a:xfrm flipV="1">
            <a:off x="2880559" y="3276799"/>
            <a:ext cx="570470" cy="29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6"/>
            <a:endCxn id="16" idx="2"/>
          </p:cNvCxnSpPr>
          <p:nvPr/>
        </p:nvCxnSpPr>
        <p:spPr>
          <a:xfrm>
            <a:off x="2880559" y="3575192"/>
            <a:ext cx="559475" cy="28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6"/>
            <a:endCxn id="13" idx="2"/>
          </p:cNvCxnSpPr>
          <p:nvPr/>
        </p:nvCxnSpPr>
        <p:spPr>
          <a:xfrm flipV="1">
            <a:off x="2880559" y="2686350"/>
            <a:ext cx="570470" cy="13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6"/>
            <a:endCxn id="18" idx="2"/>
          </p:cNvCxnSpPr>
          <p:nvPr/>
        </p:nvCxnSpPr>
        <p:spPr>
          <a:xfrm>
            <a:off x="2880559" y="3575192"/>
            <a:ext cx="559475" cy="87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6"/>
            <a:endCxn id="15" idx="2"/>
          </p:cNvCxnSpPr>
          <p:nvPr/>
        </p:nvCxnSpPr>
        <p:spPr>
          <a:xfrm flipV="1">
            <a:off x="2880559" y="3276799"/>
            <a:ext cx="570470" cy="79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6"/>
            <a:endCxn id="16" idx="2"/>
          </p:cNvCxnSpPr>
          <p:nvPr/>
        </p:nvCxnSpPr>
        <p:spPr>
          <a:xfrm flipV="1">
            <a:off x="2880559" y="3863996"/>
            <a:ext cx="559475" cy="20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6"/>
            <a:endCxn id="18" idx="2"/>
          </p:cNvCxnSpPr>
          <p:nvPr/>
        </p:nvCxnSpPr>
        <p:spPr>
          <a:xfrm>
            <a:off x="2880559" y="4071488"/>
            <a:ext cx="559475" cy="3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334344" y="2906425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334344" y="3402721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334344" y="3899017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13" idx="6"/>
            <a:endCxn id="45" idx="2"/>
          </p:cNvCxnSpPr>
          <p:nvPr/>
        </p:nvCxnSpPr>
        <p:spPr>
          <a:xfrm>
            <a:off x="3811707" y="2686350"/>
            <a:ext cx="522637" cy="40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3" idx="6"/>
            <a:endCxn id="46" idx="2"/>
          </p:cNvCxnSpPr>
          <p:nvPr/>
        </p:nvCxnSpPr>
        <p:spPr>
          <a:xfrm>
            <a:off x="3811707" y="2686350"/>
            <a:ext cx="522637" cy="89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直接箭头连接符 6143"/>
          <p:cNvCxnSpPr>
            <a:stCxn id="13" idx="6"/>
            <a:endCxn id="47" idx="2"/>
          </p:cNvCxnSpPr>
          <p:nvPr/>
        </p:nvCxnSpPr>
        <p:spPr>
          <a:xfrm>
            <a:off x="3811707" y="2686350"/>
            <a:ext cx="522637" cy="139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6" name="直接箭头连接符 6145"/>
          <p:cNvCxnSpPr>
            <a:stCxn id="15" idx="6"/>
            <a:endCxn id="45" idx="2"/>
          </p:cNvCxnSpPr>
          <p:nvPr/>
        </p:nvCxnSpPr>
        <p:spPr>
          <a:xfrm flipV="1">
            <a:off x="3811707" y="3086764"/>
            <a:ext cx="522637" cy="19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8" name="直接箭头连接符 6147"/>
          <p:cNvCxnSpPr>
            <a:stCxn id="15" idx="6"/>
            <a:endCxn id="46" idx="2"/>
          </p:cNvCxnSpPr>
          <p:nvPr/>
        </p:nvCxnSpPr>
        <p:spPr>
          <a:xfrm>
            <a:off x="3811707" y="3276799"/>
            <a:ext cx="522637" cy="30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直接箭头连接符 6150"/>
          <p:cNvCxnSpPr>
            <a:stCxn id="15" idx="6"/>
            <a:endCxn id="47" idx="2"/>
          </p:cNvCxnSpPr>
          <p:nvPr/>
        </p:nvCxnSpPr>
        <p:spPr>
          <a:xfrm>
            <a:off x="3811707" y="3276799"/>
            <a:ext cx="522637" cy="8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直接箭头连接符 6152"/>
          <p:cNvCxnSpPr>
            <a:stCxn id="16" idx="6"/>
            <a:endCxn id="45" idx="2"/>
          </p:cNvCxnSpPr>
          <p:nvPr/>
        </p:nvCxnSpPr>
        <p:spPr>
          <a:xfrm flipV="1">
            <a:off x="3800712" y="3086764"/>
            <a:ext cx="533632" cy="77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直接箭头连接符 6154"/>
          <p:cNvCxnSpPr>
            <a:stCxn id="16" idx="6"/>
            <a:endCxn id="46" idx="2"/>
          </p:cNvCxnSpPr>
          <p:nvPr/>
        </p:nvCxnSpPr>
        <p:spPr>
          <a:xfrm flipV="1">
            <a:off x="3800712" y="3583060"/>
            <a:ext cx="533632" cy="28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7" name="直接箭头连接符 6156"/>
          <p:cNvCxnSpPr>
            <a:stCxn id="16" idx="6"/>
            <a:endCxn id="47" idx="2"/>
          </p:cNvCxnSpPr>
          <p:nvPr/>
        </p:nvCxnSpPr>
        <p:spPr>
          <a:xfrm>
            <a:off x="3800712" y="3863996"/>
            <a:ext cx="533632" cy="2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直接箭头连接符 6158"/>
          <p:cNvCxnSpPr>
            <a:stCxn id="18" idx="6"/>
            <a:endCxn id="45" idx="2"/>
          </p:cNvCxnSpPr>
          <p:nvPr/>
        </p:nvCxnSpPr>
        <p:spPr>
          <a:xfrm flipV="1">
            <a:off x="3800712" y="3086764"/>
            <a:ext cx="533632" cy="136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1" name="直接箭头连接符 6160"/>
          <p:cNvCxnSpPr>
            <a:stCxn id="18" idx="6"/>
            <a:endCxn id="46" idx="2"/>
          </p:cNvCxnSpPr>
          <p:nvPr/>
        </p:nvCxnSpPr>
        <p:spPr>
          <a:xfrm flipV="1">
            <a:off x="3800712" y="3583060"/>
            <a:ext cx="533632" cy="87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3" name="直接箭头连接符 6162"/>
          <p:cNvCxnSpPr>
            <a:stCxn id="18" idx="6"/>
            <a:endCxn id="47" idx="2"/>
          </p:cNvCxnSpPr>
          <p:nvPr/>
        </p:nvCxnSpPr>
        <p:spPr>
          <a:xfrm flipV="1">
            <a:off x="3800712" y="4079356"/>
            <a:ext cx="533632" cy="37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任意多边形 89"/>
          <p:cNvSpPr/>
          <p:nvPr/>
        </p:nvSpPr>
        <p:spPr>
          <a:xfrm>
            <a:off x="3509615" y="2624149"/>
            <a:ext cx="217284" cy="148020"/>
          </a:xfrm>
          <a:custGeom>
            <a:avLst/>
            <a:gdLst>
              <a:gd name="connsiteX0" fmla="*/ 0 w 217284"/>
              <a:gd name="connsiteY0" fmla="*/ 91607 h 148020"/>
              <a:gd name="connsiteX1" fmla="*/ 63375 w 217284"/>
              <a:gd name="connsiteY1" fmla="*/ 1072 h 148020"/>
              <a:gd name="connsiteX2" fmla="*/ 153909 w 217284"/>
              <a:gd name="connsiteY2" fmla="*/ 145927 h 148020"/>
              <a:gd name="connsiteX3" fmla="*/ 217284 w 217284"/>
              <a:gd name="connsiteY3" fmla="*/ 73500 h 14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84" h="148020">
                <a:moveTo>
                  <a:pt x="0" y="91607"/>
                </a:moveTo>
                <a:cubicBezTo>
                  <a:pt x="18862" y="41813"/>
                  <a:pt x="37724" y="-7981"/>
                  <a:pt x="63375" y="1072"/>
                </a:cubicBezTo>
                <a:cubicBezTo>
                  <a:pt x="89027" y="10125"/>
                  <a:pt x="128258" y="133856"/>
                  <a:pt x="153909" y="145927"/>
                </a:cubicBezTo>
                <a:cubicBezTo>
                  <a:pt x="179560" y="157998"/>
                  <a:pt x="198422" y="115749"/>
                  <a:pt x="217284" y="7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>
            <a:off x="3514718" y="3182547"/>
            <a:ext cx="217284" cy="148020"/>
          </a:xfrm>
          <a:custGeom>
            <a:avLst/>
            <a:gdLst>
              <a:gd name="connsiteX0" fmla="*/ 0 w 217284"/>
              <a:gd name="connsiteY0" fmla="*/ 91607 h 148020"/>
              <a:gd name="connsiteX1" fmla="*/ 63375 w 217284"/>
              <a:gd name="connsiteY1" fmla="*/ 1072 h 148020"/>
              <a:gd name="connsiteX2" fmla="*/ 153909 w 217284"/>
              <a:gd name="connsiteY2" fmla="*/ 145927 h 148020"/>
              <a:gd name="connsiteX3" fmla="*/ 217284 w 217284"/>
              <a:gd name="connsiteY3" fmla="*/ 73500 h 14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84" h="148020">
                <a:moveTo>
                  <a:pt x="0" y="91607"/>
                </a:moveTo>
                <a:cubicBezTo>
                  <a:pt x="18862" y="41813"/>
                  <a:pt x="37724" y="-7981"/>
                  <a:pt x="63375" y="1072"/>
                </a:cubicBezTo>
                <a:cubicBezTo>
                  <a:pt x="89027" y="10125"/>
                  <a:pt x="128258" y="133856"/>
                  <a:pt x="153909" y="145927"/>
                </a:cubicBezTo>
                <a:cubicBezTo>
                  <a:pt x="179560" y="157998"/>
                  <a:pt x="198422" y="115749"/>
                  <a:pt x="217284" y="7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3514718" y="3783064"/>
            <a:ext cx="217284" cy="148020"/>
          </a:xfrm>
          <a:custGeom>
            <a:avLst/>
            <a:gdLst>
              <a:gd name="connsiteX0" fmla="*/ 0 w 217284"/>
              <a:gd name="connsiteY0" fmla="*/ 91607 h 148020"/>
              <a:gd name="connsiteX1" fmla="*/ 63375 w 217284"/>
              <a:gd name="connsiteY1" fmla="*/ 1072 h 148020"/>
              <a:gd name="connsiteX2" fmla="*/ 153909 w 217284"/>
              <a:gd name="connsiteY2" fmla="*/ 145927 h 148020"/>
              <a:gd name="connsiteX3" fmla="*/ 217284 w 217284"/>
              <a:gd name="connsiteY3" fmla="*/ 73500 h 14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84" h="148020">
                <a:moveTo>
                  <a:pt x="0" y="91607"/>
                </a:moveTo>
                <a:cubicBezTo>
                  <a:pt x="18862" y="41813"/>
                  <a:pt x="37724" y="-7981"/>
                  <a:pt x="63375" y="1072"/>
                </a:cubicBezTo>
                <a:cubicBezTo>
                  <a:pt x="89027" y="10125"/>
                  <a:pt x="128258" y="133856"/>
                  <a:pt x="153909" y="145927"/>
                </a:cubicBezTo>
                <a:cubicBezTo>
                  <a:pt x="179560" y="157998"/>
                  <a:pt x="198422" y="115749"/>
                  <a:pt x="217284" y="7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3522726" y="4381357"/>
            <a:ext cx="217284" cy="148020"/>
          </a:xfrm>
          <a:custGeom>
            <a:avLst/>
            <a:gdLst>
              <a:gd name="connsiteX0" fmla="*/ 0 w 217284"/>
              <a:gd name="connsiteY0" fmla="*/ 91607 h 148020"/>
              <a:gd name="connsiteX1" fmla="*/ 63375 w 217284"/>
              <a:gd name="connsiteY1" fmla="*/ 1072 h 148020"/>
              <a:gd name="connsiteX2" fmla="*/ 153909 w 217284"/>
              <a:gd name="connsiteY2" fmla="*/ 145927 h 148020"/>
              <a:gd name="connsiteX3" fmla="*/ 217284 w 217284"/>
              <a:gd name="connsiteY3" fmla="*/ 73500 h 14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84" h="148020">
                <a:moveTo>
                  <a:pt x="0" y="91607"/>
                </a:moveTo>
                <a:cubicBezTo>
                  <a:pt x="18862" y="41813"/>
                  <a:pt x="37724" y="-7981"/>
                  <a:pt x="63375" y="1072"/>
                </a:cubicBezTo>
                <a:cubicBezTo>
                  <a:pt x="89027" y="10125"/>
                  <a:pt x="128258" y="133856"/>
                  <a:pt x="153909" y="145927"/>
                </a:cubicBezTo>
                <a:cubicBezTo>
                  <a:pt x="179560" y="157998"/>
                  <a:pt x="198422" y="115749"/>
                  <a:pt x="217284" y="73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75" name="直接箭头连接符 6174"/>
          <p:cNvCxnSpPr/>
          <p:nvPr/>
        </p:nvCxnSpPr>
        <p:spPr>
          <a:xfrm>
            <a:off x="1707751" y="3322848"/>
            <a:ext cx="5986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13" idx="2"/>
          </p:cNvCxnSpPr>
          <p:nvPr/>
        </p:nvCxnSpPr>
        <p:spPr>
          <a:xfrm flipV="1">
            <a:off x="2880559" y="2686350"/>
            <a:ext cx="570470" cy="39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3" idx="6"/>
            <a:endCxn id="45" idx="2"/>
          </p:cNvCxnSpPr>
          <p:nvPr/>
        </p:nvCxnSpPr>
        <p:spPr>
          <a:xfrm>
            <a:off x="3811707" y="2686350"/>
            <a:ext cx="522637" cy="400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9" name="文本框 6178"/>
          <p:cNvSpPr txBox="1"/>
          <p:nvPr/>
        </p:nvSpPr>
        <p:spPr>
          <a:xfrm>
            <a:off x="2246374" y="4775720"/>
            <a:ext cx="298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600" dirty="0" smtClean="0"/>
              <a:t>神经网络的信息流</a:t>
            </a:r>
            <a:endParaRPr lang="zh-CN" altLang="en-US" sz="1600" dirty="0"/>
          </a:p>
        </p:txBody>
      </p:sp>
      <p:sp>
        <p:nvSpPr>
          <p:cNvPr id="6180" name="文本框 6179"/>
          <p:cNvSpPr txBox="1"/>
          <p:nvPr/>
        </p:nvSpPr>
        <p:spPr>
          <a:xfrm>
            <a:off x="6090067" y="2354152"/>
            <a:ext cx="332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664BA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比较完善的神经网络模型被提出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82" name="直接连接符 6181"/>
          <p:cNvCxnSpPr/>
          <p:nvPr/>
        </p:nvCxnSpPr>
        <p:spPr>
          <a:xfrm>
            <a:off x="5615096" y="2046401"/>
            <a:ext cx="4833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4" name="椭圆 6183"/>
          <p:cNvSpPr/>
          <p:nvPr/>
        </p:nvSpPr>
        <p:spPr>
          <a:xfrm>
            <a:off x="6174322" y="1956231"/>
            <a:ext cx="178332" cy="18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883961" y="1956231"/>
            <a:ext cx="178332" cy="18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7593600" y="1956231"/>
            <a:ext cx="178332" cy="18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8303239" y="1956231"/>
            <a:ext cx="178332" cy="18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9722516" y="1956231"/>
            <a:ext cx="178332" cy="18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椭圆 124"/>
          <p:cNvSpPr/>
          <p:nvPr/>
        </p:nvSpPr>
        <p:spPr>
          <a:xfrm>
            <a:off x="9012878" y="1956231"/>
            <a:ext cx="178332" cy="18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6" name="文本框 6185"/>
          <p:cNvSpPr txBox="1"/>
          <p:nvPr/>
        </p:nvSpPr>
        <p:spPr>
          <a:xfrm>
            <a:off x="6093092" y="1234512"/>
            <a:ext cx="485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802731" y="1234512"/>
            <a:ext cx="485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512370" y="1234512"/>
            <a:ext cx="485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222009" y="1234512"/>
            <a:ext cx="485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8833320" y="1632433"/>
            <a:ext cx="58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544194" y="1632433"/>
            <a:ext cx="597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432154" y="1939912"/>
            <a:ext cx="178332" cy="18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266785" y="1636077"/>
            <a:ext cx="597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88" name="直接连接符 6187"/>
          <p:cNvCxnSpPr/>
          <p:nvPr/>
        </p:nvCxnSpPr>
        <p:spPr>
          <a:xfrm>
            <a:off x="6103054" y="1167859"/>
            <a:ext cx="1" cy="1389543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6835339" y="3009673"/>
            <a:ext cx="300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664BA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人工神经网络陷入寒冬期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6848327" y="1174998"/>
            <a:ext cx="0" cy="203792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7553484" y="3556219"/>
            <a:ext cx="395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664BA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多层感知机被提出，神经网络蓬勃发展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7566472" y="1219421"/>
            <a:ext cx="0" cy="2540048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8255891" y="4098730"/>
            <a:ext cx="300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664BA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循环神经网络提出和发展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8268879" y="1193983"/>
            <a:ext cx="0" cy="3107997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9014430" y="2217068"/>
            <a:ext cx="1596056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9130965" y="2278693"/>
            <a:ext cx="300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664BA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0" grpId="0"/>
      <p:bldP spid="6180" grpId="1"/>
      <p:bldP spid="138" grpId="0"/>
      <p:bldP spid="138" grpId="1"/>
      <p:bldP spid="143" grpId="0"/>
      <p:bldP spid="143" grpId="1"/>
      <p:bldP spid="145" grpId="0"/>
      <p:bldP spid="145" grpId="1"/>
      <p:bldP spid="1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研究背景及意义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1803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研究意义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pic>
        <p:nvPicPr>
          <p:cNvPr id="1026" name="Picture 2" descr="https://gss1.bdstatic.com/9vo3dSag_xI4khGkpoWK1HF6hhy/baike/c0%3Dbaike92%2C5%2C5%2C92%2C30/sign=7a32890d3dd12f2eda08a6322eabbe07/0eb30f2442a7d933c94b0ca9a64bd11372f0010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16" y="971409"/>
            <a:ext cx="1505276" cy="9407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46508" y="1316309"/>
            <a:ext cx="961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输入层</a:t>
            </a:r>
          </a:p>
        </p:txBody>
      </p:sp>
      <p:grpSp>
        <p:nvGrpSpPr>
          <p:cNvPr id="1082" name="组合 1081"/>
          <p:cNvGrpSpPr/>
          <p:nvPr/>
        </p:nvGrpSpPr>
        <p:grpSpPr>
          <a:xfrm>
            <a:off x="1050814" y="1967567"/>
            <a:ext cx="4119981" cy="1822889"/>
            <a:chOff x="416263" y="2360364"/>
            <a:chExt cx="4119981" cy="1822889"/>
          </a:xfrm>
        </p:grpSpPr>
        <p:sp>
          <p:nvSpPr>
            <p:cNvPr id="2" name="下箭头 1"/>
            <p:cNvSpPr/>
            <p:nvPr/>
          </p:nvSpPr>
          <p:spPr>
            <a:xfrm>
              <a:off x="1868059" y="2360364"/>
              <a:ext cx="480904" cy="300565"/>
            </a:xfrm>
            <a:prstGeom prst="downArrow">
              <a:avLst/>
            </a:prstGeom>
            <a:solidFill>
              <a:srgbClr val="687D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6263" y="3250240"/>
              <a:ext cx="961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隐藏层</a:t>
              </a:r>
              <a:r>
                <a:rPr lang="en-US" altLang="zh-CN" sz="1600" dirty="0" smtClean="0"/>
                <a:t>1</a:t>
              </a:r>
              <a:endParaRPr lang="zh-CN" altLang="en-US" sz="1600" dirty="0"/>
            </a:p>
          </p:txBody>
        </p:sp>
        <p:sp>
          <p:nvSpPr>
            <p:cNvPr id="1024" name="右箭头 1023"/>
            <p:cNvSpPr/>
            <p:nvPr/>
          </p:nvSpPr>
          <p:spPr>
            <a:xfrm>
              <a:off x="3169070" y="3164602"/>
              <a:ext cx="300565" cy="484632"/>
            </a:xfrm>
            <a:prstGeom prst="rightArrow">
              <a:avLst/>
            </a:prstGeom>
            <a:solidFill>
              <a:srgbClr val="687D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文本框 1024"/>
            <p:cNvSpPr txBox="1"/>
            <p:nvPr/>
          </p:nvSpPr>
          <p:spPr>
            <a:xfrm>
              <a:off x="3574436" y="3240162"/>
              <a:ext cx="96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cat?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5" name="组合 1044"/>
            <p:cNvGrpSpPr/>
            <p:nvPr/>
          </p:nvGrpSpPr>
          <p:grpSpPr>
            <a:xfrm>
              <a:off x="1483642" y="2770057"/>
              <a:ext cx="1271494" cy="1019738"/>
              <a:chOff x="1483642" y="2770057"/>
              <a:chExt cx="1271494" cy="101973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1494047" y="3203443"/>
                <a:ext cx="207984" cy="242201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483642" y="3452967"/>
                <a:ext cx="214310" cy="167837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1686713" y="3119727"/>
                <a:ext cx="160308" cy="100703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1703570" y="3203442"/>
                <a:ext cx="207984" cy="242201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1677717" y="3220430"/>
                <a:ext cx="200574" cy="18083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689393" y="3383078"/>
                <a:ext cx="118169" cy="382655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1674013" y="3257814"/>
                <a:ext cx="103991" cy="162803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756045" y="3270470"/>
                <a:ext cx="201925" cy="275411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677139" y="3397465"/>
                <a:ext cx="157812" cy="53096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053345" y="3686948"/>
                <a:ext cx="405215" cy="102847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458560" y="3238513"/>
                <a:ext cx="201200" cy="448435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2659760" y="3062417"/>
                <a:ext cx="95375" cy="158013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2559160" y="3046377"/>
                <a:ext cx="195976" cy="49598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348562" y="2926935"/>
                <a:ext cx="219995" cy="174747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2351174" y="2770057"/>
                <a:ext cx="95375" cy="158013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2126403" y="2824264"/>
                <a:ext cx="195976" cy="49598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1985896" y="2872079"/>
                <a:ext cx="135324" cy="604526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2065348" y="3488136"/>
                <a:ext cx="393211" cy="6552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任意多边形 58"/>
              <p:cNvSpPr/>
              <p:nvPr/>
            </p:nvSpPr>
            <p:spPr>
              <a:xfrm>
                <a:off x="2136808" y="3041583"/>
                <a:ext cx="105878" cy="144379"/>
              </a:xfrm>
              <a:custGeom>
                <a:avLst/>
                <a:gdLst>
                  <a:gd name="connsiteX0" fmla="*/ 48127 w 105878"/>
                  <a:gd name="connsiteY0" fmla="*/ 0 h 144379"/>
                  <a:gd name="connsiteX1" fmla="*/ 0 w 105878"/>
                  <a:gd name="connsiteY1" fmla="*/ 105878 h 144379"/>
                  <a:gd name="connsiteX2" fmla="*/ 77003 w 105878"/>
                  <a:gd name="connsiteY2" fmla="*/ 144379 h 144379"/>
                  <a:gd name="connsiteX3" fmla="*/ 105878 w 105878"/>
                  <a:gd name="connsiteY3" fmla="*/ 77002 h 144379"/>
                  <a:gd name="connsiteX4" fmla="*/ 48127 w 105878"/>
                  <a:gd name="connsiteY4" fmla="*/ 0 h 144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878" h="144379">
                    <a:moveTo>
                      <a:pt x="48127" y="0"/>
                    </a:moveTo>
                    <a:lnTo>
                      <a:pt x="0" y="105878"/>
                    </a:lnTo>
                    <a:lnTo>
                      <a:pt x="77003" y="144379"/>
                    </a:lnTo>
                    <a:lnTo>
                      <a:pt x="105878" y="77002"/>
                    </a:lnTo>
                    <a:lnTo>
                      <a:pt x="48127" y="0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472C4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2319688" y="3282215"/>
                <a:ext cx="115504" cy="67377"/>
              </a:xfrm>
              <a:custGeom>
                <a:avLst/>
                <a:gdLst>
                  <a:gd name="connsiteX0" fmla="*/ 48127 w 115504"/>
                  <a:gd name="connsiteY0" fmla="*/ 0 h 67377"/>
                  <a:gd name="connsiteX1" fmla="*/ 115504 w 115504"/>
                  <a:gd name="connsiteY1" fmla="*/ 57751 h 67377"/>
                  <a:gd name="connsiteX2" fmla="*/ 57752 w 115504"/>
                  <a:gd name="connsiteY2" fmla="*/ 67377 h 67377"/>
                  <a:gd name="connsiteX3" fmla="*/ 0 w 115504"/>
                  <a:gd name="connsiteY3" fmla="*/ 38501 h 67377"/>
                  <a:gd name="connsiteX4" fmla="*/ 48127 w 115504"/>
                  <a:gd name="connsiteY4" fmla="*/ 0 h 6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04" h="67377">
                    <a:moveTo>
                      <a:pt x="48127" y="0"/>
                    </a:moveTo>
                    <a:lnTo>
                      <a:pt x="115504" y="57751"/>
                    </a:lnTo>
                    <a:lnTo>
                      <a:pt x="57752" y="67377"/>
                    </a:lnTo>
                    <a:lnTo>
                      <a:pt x="0" y="38501"/>
                    </a:lnTo>
                    <a:lnTo>
                      <a:pt x="48127" y="0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>
                <a:off x="2165489" y="3308372"/>
                <a:ext cx="52939" cy="45719"/>
              </a:xfrm>
              <a:prstGeom prst="triangl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2029458" y="3292266"/>
                <a:ext cx="107350" cy="4660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 flipV="1">
                <a:off x="2050429" y="3141423"/>
                <a:ext cx="116208" cy="152360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2013044" y="3203442"/>
                <a:ext cx="120017" cy="101872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 flipV="1">
                <a:off x="2193862" y="3392108"/>
                <a:ext cx="116208" cy="152360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 flipV="1">
                <a:off x="2173682" y="3407877"/>
                <a:ext cx="58104" cy="174608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 flipV="1">
                <a:off x="2231786" y="3374381"/>
                <a:ext cx="180772" cy="144113"/>
              </a:xfrm>
              <a:prstGeom prst="line">
                <a:avLst/>
              </a:prstGeom>
              <a:solidFill>
                <a:srgbClr val="9D9D9D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9" name="文本框 1078"/>
            <p:cNvSpPr txBox="1"/>
            <p:nvPr/>
          </p:nvSpPr>
          <p:spPr>
            <a:xfrm>
              <a:off x="1695897" y="3844699"/>
              <a:ext cx="1261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线条特征</a:t>
              </a:r>
              <a:endParaRPr lang="zh-CN" altLang="en-US" sz="1600" dirty="0"/>
            </a:p>
          </p:txBody>
        </p:sp>
      </p:grpSp>
      <p:grpSp>
        <p:nvGrpSpPr>
          <p:cNvPr id="1085" name="组合 1084"/>
          <p:cNvGrpSpPr/>
          <p:nvPr/>
        </p:nvGrpSpPr>
        <p:grpSpPr>
          <a:xfrm>
            <a:off x="1046508" y="5286097"/>
            <a:ext cx="4089632" cy="855987"/>
            <a:chOff x="405193" y="5290581"/>
            <a:chExt cx="4089632" cy="855987"/>
          </a:xfrm>
        </p:grpSpPr>
        <p:sp>
          <p:nvSpPr>
            <p:cNvPr id="142" name="下箭头 141"/>
            <p:cNvSpPr/>
            <p:nvPr/>
          </p:nvSpPr>
          <p:spPr>
            <a:xfrm>
              <a:off x="1889772" y="5290581"/>
              <a:ext cx="480904" cy="300565"/>
            </a:xfrm>
            <a:prstGeom prst="downArrow">
              <a:avLst/>
            </a:prstGeom>
            <a:solidFill>
              <a:srgbClr val="687D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4" name="文本框 1083"/>
            <p:cNvSpPr txBox="1"/>
            <p:nvPr/>
          </p:nvSpPr>
          <p:spPr>
            <a:xfrm>
              <a:off x="1236673" y="5561793"/>
              <a:ext cx="1933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橘色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毛发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前肢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前肢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眼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眼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鼻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耳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尖脸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05193" y="5647015"/>
              <a:ext cx="961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隐藏层</a:t>
              </a:r>
              <a:r>
                <a:rPr lang="en-US" altLang="zh-CN" sz="1600" dirty="0" smtClean="0"/>
                <a:t>3</a:t>
              </a:r>
              <a:endParaRPr lang="zh-CN" altLang="en-US" sz="1600" dirty="0"/>
            </a:p>
          </p:txBody>
        </p:sp>
        <p:sp>
          <p:nvSpPr>
            <p:cNvPr id="146" name="右箭头 145"/>
            <p:cNvSpPr/>
            <p:nvPr/>
          </p:nvSpPr>
          <p:spPr>
            <a:xfrm>
              <a:off x="3168153" y="5573976"/>
              <a:ext cx="300565" cy="484632"/>
            </a:xfrm>
            <a:prstGeom prst="rightArrow">
              <a:avLst/>
            </a:prstGeom>
            <a:solidFill>
              <a:srgbClr val="687D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3533017" y="5631626"/>
              <a:ext cx="96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cat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6" name="文本框 1085"/>
          <p:cNvSpPr txBox="1"/>
          <p:nvPr/>
        </p:nvSpPr>
        <p:spPr>
          <a:xfrm>
            <a:off x="5735322" y="1928733"/>
            <a:ext cx="48090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单纯的增加神经元数并不能取得最好的结果</a:t>
            </a:r>
            <a:endParaRPr lang="en-US" altLang="zh-CN" sz="1600" dirty="0" smtClean="0"/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sz="1600" dirty="0"/>
              <a:t>更加深层的网络能学到更好的</a:t>
            </a:r>
            <a:r>
              <a:rPr lang="zh-CN" altLang="en-US" sz="1600" dirty="0" smtClean="0"/>
              <a:t>特征</a:t>
            </a:r>
            <a:endParaRPr lang="en-US" altLang="zh-CN" sz="1600" dirty="0" smtClean="0"/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深层网络的参数越来越庞大，结构越来越复杂</a:t>
            </a:r>
            <a:endParaRPr lang="en-US" altLang="zh-CN" sz="1600" dirty="0" smtClean="0"/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训练一个模型代价越来越大</a:t>
            </a:r>
            <a:endParaRPr lang="zh-CN" altLang="en-US" sz="1600" dirty="0"/>
          </a:p>
        </p:txBody>
      </p:sp>
      <p:sp>
        <p:nvSpPr>
          <p:cNvPr id="1087" name="文本框 1086"/>
          <p:cNvSpPr txBox="1"/>
          <p:nvPr/>
        </p:nvSpPr>
        <p:spPr>
          <a:xfrm>
            <a:off x="5855548" y="4255545"/>
            <a:ext cx="360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目前越来越多的专家学者，着手研究自动优化深度神经网络结构的方法。</a:t>
            </a:r>
            <a:endParaRPr lang="zh-CN" altLang="en-US" sz="16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855548" y="4935916"/>
            <a:ext cx="3606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本次研究意义：在优化神经网络结构之前，对影响网络的一些因素做一个研讨。</a:t>
            </a:r>
            <a:endParaRPr lang="zh-CN" altLang="en-US" sz="1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46508" y="3784191"/>
            <a:ext cx="4089632" cy="1466995"/>
            <a:chOff x="1055542" y="3851486"/>
            <a:chExt cx="4089632" cy="1466995"/>
          </a:xfrm>
        </p:grpSpPr>
        <p:grpSp>
          <p:nvGrpSpPr>
            <p:cNvPr id="7" name="组合 6"/>
            <p:cNvGrpSpPr/>
            <p:nvPr/>
          </p:nvGrpSpPr>
          <p:grpSpPr>
            <a:xfrm>
              <a:off x="1055542" y="3851486"/>
              <a:ext cx="4089632" cy="1466995"/>
              <a:chOff x="1055542" y="3851486"/>
              <a:chExt cx="4089632" cy="1466995"/>
            </a:xfrm>
          </p:grpSpPr>
          <p:sp>
            <p:nvSpPr>
              <p:cNvPr id="133" name="下箭头 132"/>
              <p:cNvSpPr/>
              <p:nvPr/>
            </p:nvSpPr>
            <p:spPr>
              <a:xfrm>
                <a:off x="2536798" y="3851486"/>
                <a:ext cx="480904" cy="300565"/>
              </a:xfrm>
              <a:prstGeom prst="downArrow">
                <a:avLst/>
              </a:prstGeom>
              <a:solidFill>
                <a:srgbClr val="687D9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80" name="组合 1079"/>
              <p:cNvGrpSpPr/>
              <p:nvPr/>
            </p:nvGrpSpPr>
            <p:grpSpPr>
              <a:xfrm>
                <a:off x="1055542" y="4421088"/>
                <a:ext cx="4089632" cy="897393"/>
                <a:chOff x="420991" y="4813885"/>
                <a:chExt cx="4089632" cy="897393"/>
              </a:xfrm>
            </p:grpSpPr>
            <p:sp>
              <p:nvSpPr>
                <p:cNvPr id="68" name="文本框 67"/>
                <p:cNvSpPr txBox="1"/>
                <p:nvPr/>
              </p:nvSpPr>
              <p:spPr>
                <a:xfrm>
                  <a:off x="420991" y="4980768"/>
                  <a:ext cx="9618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 smtClean="0"/>
                    <a:t>隐藏层</a:t>
                  </a:r>
                  <a:r>
                    <a:rPr lang="en-US" altLang="zh-CN" sz="1600" dirty="0" smtClean="0"/>
                    <a:t>2</a:t>
                  </a:r>
                  <a:endParaRPr lang="zh-CN" altLang="en-US" sz="1600" dirty="0"/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1650192" y="5372724"/>
                  <a:ext cx="1261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 smtClean="0"/>
                    <a:t>形状特征</a:t>
                  </a:r>
                  <a:endParaRPr lang="zh-CN" altLang="en-US" sz="1600" dirty="0"/>
                </a:p>
              </p:txBody>
            </p:sp>
            <p:sp>
              <p:nvSpPr>
                <p:cNvPr id="137" name="右箭头 136"/>
                <p:cNvSpPr/>
                <p:nvPr/>
              </p:nvSpPr>
              <p:spPr>
                <a:xfrm>
                  <a:off x="3168963" y="4813885"/>
                  <a:ext cx="300565" cy="484632"/>
                </a:xfrm>
                <a:prstGeom prst="rightArrow">
                  <a:avLst/>
                </a:prstGeom>
                <a:solidFill>
                  <a:srgbClr val="687D9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3548815" y="4838930"/>
                  <a:ext cx="9618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cat?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438725" y="3889050"/>
              <a:ext cx="855223" cy="1461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240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" grpId="0"/>
      <p:bldP spid="1087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4172384" y="1144706"/>
            <a:ext cx="1132245" cy="747217"/>
          </a:xfrm>
          <a:prstGeom prst="parallelogram">
            <a:avLst>
              <a:gd name="adj" fmla="val 41624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079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5400" dirty="0" smtClean="0">
                <a:solidFill>
                  <a:srgbClr val="4472C4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+mn-ea"/>
                <a:sym typeface="+mn-lt"/>
              </a:rPr>
              <a:t>02</a:t>
            </a:r>
            <a:endParaRPr lang="en-US" altLang="zh-CN" sz="5400" dirty="0">
              <a:solidFill>
                <a:srgbClr val="4472C4"/>
              </a:solidFill>
              <a:latin typeface="苹方 常规" panose="020B0300000000000000" pitchFamily="34" charset="-122"/>
              <a:ea typeface="苹方 常规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1593" y="4540137"/>
            <a:ext cx="4980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循环神经网络</a:t>
            </a:r>
            <a:r>
              <a:rPr lang="en-US" altLang="zh-CN" sz="4400" dirty="0" smtClean="0">
                <a:solidFill>
                  <a:srgbClr val="607084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(RNN)</a:t>
            </a:r>
            <a:endParaRPr lang="zh-CN" altLang="en-US" sz="4400" dirty="0">
              <a:solidFill>
                <a:srgbClr val="607084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83909" y="1685723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2449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循环神经网络</a:t>
            </a:r>
            <a:r>
              <a:rPr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(RNN)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基本</a:t>
            </a:r>
            <a:r>
              <a:rPr lang="en-US" altLang="zh-CN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RNN</a:t>
            </a: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结构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950213" y="2939281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50213" y="2295715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50213" y="3582847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13" idx="0"/>
            <a:endCxn id="11" idx="4"/>
          </p:cNvCxnSpPr>
          <p:nvPr/>
        </p:nvCxnSpPr>
        <p:spPr>
          <a:xfrm flipV="1">
            <a:off x="2130552" y="3299959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1" idx="0"/>
            <a:endCxn id="12" idx="4"/>
          </p:cNvCxnSpPr>
          <p:nvPr/>
        </p:nvCxnSpPr>
        <p:spPr>
          <a:xfrm flipV="1">
            <a:off x="2130552" y="2656393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11" idx="3"/>
            <a:endCxn id="11" idx="1"/>
          </p:cNvCxnSpPr>
          <p:nvPr/>
        </p:nvCxnSpPr>
        <p:spPr>
          <a:xfrm rot="5400000" flipH="1">
            <a:off x="1875514" y="3119620"/>
            <a:ext cx="255038" cy="12700"/>
          </a:xfrm>
          <a:prstGeom prst="curvedConnector5">
            <a:avLst>
              <a:gd name="adj1" fmla="val -17927"/>
              <a:gd name="adj2" fmla="val 2405126"/>
              <a:gd name="adj3" fmla="val 114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01325" y="229099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输出层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98463" y="2940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隐藏层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98463" y="36232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输入层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111288" y="4570043"/>
            <a:ext cx="298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endParaRPr lang="zh-CN" altLang="en-US" sz="1600" dirty="0"/>
          </a:p>
        </p:txBody>
      </p:sp>
      <p:sp>
        <p:nvSpPr>
          <p:cNvPr id="24" name="右箭头 23"/>
          <p:cNvSpPr/>
          <p:nvPr/>
        </p:nvSpPr>
        <p:spPr>
          <a:xfrm>
            <a:off x="2491229" y="2886458"/>
            <a:ext cx="420791" cy="484632"/>
          </a:xfrm>
          <a:prstGeom prst="rightArrow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2491230" y="2836732"/>
            <a:ext cx="42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31100" y="25237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展开</a:t>
            </a:r>
          </a:p>
        </p:txBody>
      </p:sp>
      <p:sp>
        <p:nvSpPr>
          <p:cNvPr id="32" name="椭圆 31"/>
          <p:cNvSpPr/>
          <p:nvPr/>
        </p:nvSpPr>
        <p:spPr>
          <a:xfrm>
            <a:off x="3323451" y="2939281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23451" y="2295715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323451" y="3582847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2" idx="4"/>
          </p:cNvCxnSpPr>
          <p:nvPr/>
        </p:nvCxnSpPr>
        <p:spPr>
          <a:xfrm flipV="1">
            <a:off x="3503790" y="3299959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0"/>
            <a:endCxn id="33" idx="4"/>
          </p:cNvCxnSpPr>
          <p:nvPr/>
        </p:nvCxnSpPr>
        <p:spPr>
          <a:xfrm flipV="1">
            <a:off x="3503790" y="2656393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044808" y="2939281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044808" y="2295715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044808" y="3582847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8" idx="4"/>
          </p:cNvCxnSpPr>
          <p:nvPr/>
        </p:nvCxnSpPr>
        <p:spPr>
          <a:xfrm flipV="1">
            <a:off x="4225147" y="3299959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4"/>
          </p:cNvCxnSpPr>
          <p:nvPr/>
        </p:nvCxnSpPr>
        <p:spPr>
          <a:xfrm flipV="1">
            <a:off x="4225147" y="2656393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66164" y="2939281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766164" y="2295715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766164" y="3582847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5" idx="0"/>
            <a:endCxn id="43" idx="4"/>
          </p:cNvCxnSpPr>
          <p:nvPr/>
        </p:nvCxnSpPr>
        <p:spPr>
          <a:xfrm flipV="1">
            <a:off x="4946503" y="3299959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4" idx="4"/>
          </p:cNvCxnSpPr>
          <p:nvPr/>
        </p:nvCxnSpPr>
        <p:spPr>
          <a:xfrm flipV="1">
            <a:off x="4946503" y="2656393"/>
            <a:ext cx="0" cy="28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6"/>
            <a:endCxn id="38" idx="2"/>
          </p:cNvCxnSpPr>
          <p:nvPr/>
        </p:nvCxnSpPr>
        <p:spPr>
          <a:xfrm>
            <a:off x="3684129" y="3119620"/>
            <a:ext cx="36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323451" y="4002074"/>
                <a:ext cx="407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51" y="4002074"/>
                <a:ext cx="40741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054168" y="4007664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168" y="4007664"/>
                <a:ext cx="41158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766164" y="4007664"/>
                <a:ext cx="39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64" y="4007664"/>
                <a:ext cx="39748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401319" y="2929157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19" y="2929157"/>
                <a:ext cx="36901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4984801" y="2648601"/>
            <a:ext cx="0" cy="280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984801" y="3333198"/>
            <a:ext cx="0" cy="249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425081" y="3072677"/>
            <a:ext cx="2720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684130" y="3065951"/>
            <a:ext cx="307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259962" y="3333197"/>
            <a:ext cx="0" cy="249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542328" y="3333196"/>
            <a:ext cx="0" cy="249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1831251" y="2661089"/>
                <a:ext cx="347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51" y="2661089"/>
                <a:ext cx="3474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849915" y="3295759"/>
                <a:ext cx="3565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5" y="3295759"/>
                <a:ext cx="3565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>
            <a:off x="4766164" y="2298953"/>
            <a:ext cx="360678" cy="360678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117921" y="2659515"/>
                <a:ext cx="31859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21" y="2659515"/>
                <a:ext cx="3185989" cy="923330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649217" y="2997731"/>
                <a:ext cx="406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17" y="2997731"/>
                <a:ext cx="4064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2148158" y="2696619"/>
                <a:ext cx="371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8" y="2696619"/>
                <a:ext cx="3717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2148158" y="2039547"/>
                <a:ext cx="371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8" y="2039547"/>
                <a:ext cx="371758" cy="369332"/>
              </a:xfrm>
              <a:prstGeom prst="rect">
                <a:avLst/>
              </a:prstGeom>
              <a:blipFill>
                <a:blip r:embed="rId12"/>
                <a:stretch>
                  <a:fillRect t="-5000" r="-983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7109306" y="3646447"/>
            <a:ext cx="298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前向传播公式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48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循环神经网络</a:t>
            </a:r>
            <a:r>
              <a:rPr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(RNN)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LSTM</a:t>
            </a: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结构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923831" y="2827870"/>
            <a:ext cx="360678" cy="36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913072" y="2765892"/>
            <a:ext cx="420791" cy="484632"/>
          </a:xfrm>
          <a:prstGeom prst="rightArrow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9271" y="1413188"/>
            <a:ext cx="150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隐藏层神经元</a:t>
            </a:r>
            <a:endParaRPr lang="zh-CN" altLang="en-US" sz="1600" dirty="0"/>
          </a:p>
        </p:txBody>
      </p:sp>
      <p:sp>
        <p:nvSpPr>
          <p:cNvPr id="3" name="圆角矩形 2"/>
          <p:cNvSpPr/>
          <p:nvPr/>
        </p:nvSpPr>
        <p:spPr>
          <a:xfrm>
            <a:off x="2951493" y="2021370"/>
            <a:ext cx="2644294" cy="20662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31571" y="2914880"/>
            <a:ext cx="447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4"/>
          </p:cNvCxnSpPr>
          <p:nvPr/>
        </p:nvCxnSpPr>
        <p:spPr>
          <a:xfrm flipV="1">
            <a:off x="1104170" y="3188548"/>
            <a:ext cx="0" cy="48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</p:cNvCxnSpPr>
          <p:nvPr/>
        </p:nvCxnSpPr>
        <p:spPr>
          <a:xfrm flipV="1">
            <a:off x="1104170" y="2346966"/>
            <a:ext cx="0" cy="48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41107" y="2551062"/>
                <a:ext cx="684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7" y="2551062"/>
                <a:ext cx="684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23831" y="3625857"/>
                <a:ext cx="457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1" y="3625857"/>
                <a:ext cx="4577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71766" y="1968141"/>
                <a:ext cx="464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66" y="1968141"/>
                <a:ext cx="4648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>
            <a:off x="1336573" y="2914880"/>
            <a:ext cx="419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329866" y="2586857"/>
                <a:ext cx="355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66" y="2586857"/>
                <a:ext cx="355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428267" y="3061837"/>
            <a:ext cx="447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336573" y="3061837"/>
            <a:ext cx="419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19981" y="3012536"/>
                <a:ext cx="656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1" y="3012536"/>
                <a:ext cx="6563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359067" y="3020907"/>
                <a:ext cx="355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67" y="3020907"/>
                <a:ext cx="3557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2333863" y="2346966"/>
            <a:ext cx="394247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333863" y="1986725"/>
                <a:ext cx="656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63" y="1986725"/>
                <a:ext cx="656334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656607" y="1986725"/>
                <a:ext cx="436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7" y="1986725"/>
                <a:ext cx="436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/>
          <p:cNvCxnSpPr/>
          <p:nvPr/>
        </p:nvCxnSpPr>
        <p:spPr>
          <a:xfrm flipV="1">
            <a:off x="2333863" y="3061837"/>
            <a:ext cx="2680103" cy="607615"/>
          </a:xfrm>
          <a:prstGeom prst="bentConnector3">
            <a:avLst>
              <a:gd name="adj1" fmla="val 8758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332459" y="3286547"/>
                <a:ext cx="684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9" y="3286547"/>
                <a:ext cx="6844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3206606" y="2258512"/>
            <a:ext cx="180339" cy="18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43" name="椭圆 42"/>
          <p:cNvSpPr/>
          <p:nvPr/>
        </p:nvSpPr>
        <p:spPr>
          <a:xfrm>
            <a:off x="4165892" y="2263275"/>
            <a:ext cx="180339" cy="18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883429" y="2543559"/>
                <a:ext cx="448730" cy="2110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429" y="2543559"/>
                <a:ext cx="448730" cy="211060"/>
              </a:xfrm>
              <a:prstGeom prst="rect">
                <a:avLst/>
              </a:prstGeom>
              <a:blipFill>
                <a:blip r:embed="rId12"/>
                <a:stretch>
                  <a:fillRect l="-9211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/>
              <p:cNvSpPr/>
              <p:nvPr/>
            </p:nvSpPr>
            <p:spPr>
              <a:xfrm>
                <a:off x="2918172" y="4383424"/>
                <a:ext cx="360678" cy="360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椭圆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72" y="4383424"/>
                <a:ext cx="360678" cy="3606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/>
          <p:cNvCxnSpPr/>
          <p:nvPr/>
        </p:nvCxnSpPr>
        <p:spPr>
          <a:xfrm flipV="1">
            <a:off x="3293285" y="2422772"/>
            <a:ext cx="0" cy="12253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/>
        </p:nvSpPr>
        <p:spPr>
          <a:xfrm>
            <a:off x="3078768" y="3667125"/>
            <a:ext cx="83532" cy="704850"/>
          </a:xfrm>
          <a:custGeom>
            <a:avLst/>
            <a:gdLst>
              <a:gd name="connsiteX0" fmla="*/ 7332 w 83532"/>
              <a:gd name="connsiteY0" fmla="*/ 704850 h 704850"/>
              <a:gd name="connsiteX1" fmla="*/ 7332 w 83532"/>
              <a:gd name="connsiteY1" fmla="*/ 409575 h 704850"/>
              <a:gd name="connsiteX2" fmla="*/ 83532 w 83532"/>
              <a:gd name="connsiteY2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32" h="704850">
                <a:moveTo>
                  <a:pt x="7332" y="704850"/>
                </a:moveTo>
                <a:cubicBezTo>
                  <a:pt x="982" y="615950"/>
                  <a:pt x="-5368" y="527050"/>
                  <a:pt x="7332" y="409575"/>
                </a:cubicBezTo>
                <a:cubicBezTo>
                  <a:pt x="20032" y="292100"/>
                  <a:pt x="51782" y="146050"/>
                  <a:pt x="83532" y="0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3203116" y="3138123"/>
                <a:ext cx="180339" cy="224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16" y="3138123"/>
                <a:ext cx="180339" cy="224802"/>
              </a:xfrm>
              <a:prstGeom prst="rect">
                <a:avLst/>
              </a:prstGeom>
              <a:blipFill>
                <a:blip r:embed="rId1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>
            <a:endCxn id="43" idx="4"/>
          </p:cNvCxnSpPr>
          <p:nvPr/>
        </p:nvCxnSpPr>
        <p:spPr>
          <a:xfrm flipV="1">
            <a:off x="4256061" y="2448838"/>
            <a:ext cx="1" cy="121828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4165067" y="2819930"/>
            <a:ext cx="180339" cy="18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028121" y="3144994"/>
                <a:ext cx="448730" cy="2110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21" y="3144994"/>
                <a:ext cx="448730" cy="211060"/>
              </a:xfrm>
              <a:prstGeom prst="rect">
                <a:avLst/>
              </a:prstGeom>
              <a:blipFill>
                <a:blip r:embed="rId15"/>
                <a:stretch>
                  <a:fillRect l="-9333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4" name="肘形连接符 6143"/>
          <p:cNvCxnSpPr>
            <a:endCxn id="62" idx="2"/>
          </p:cNvCxnSpPr>
          <p:nvPr/>
        </p:nvCxnSpPr>
        <p:spPr>
          <a:xfrm rot="5400000" flipH="1" flipV="1">
            <a:off x="3547907" y="3038720"/>
            <a:ext cx="743167" cy="49115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3586262" y="3131252"/>
                <a:ext cx="180339" cy="224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62" y="3131252"/>
                <a:ext cx="180339" cy="224802"/>
              </a:xfrm>
              <a:prstGeom prst="rect">
                <a:avLst/>
              </a:prstGeom>
              <a:blipFill>
                <a:blip r:embed="rId1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6" name="肘形连接符 6145"/>
          <p:cNvCxnSpPr/>
          <p:nvPr/>
        </p:nvCxnSpPr>
        <p:spPr>
          <a:xfrm rot="16200000" flipH="1">
            <a:off x="5096062" y="2349206"/>
            <a:ext cx="1289172" cy="1265707"/>
          </a:xfrm>
          <a:prstGeom prst="bentConnector3">
            <a:avLst>
              <a:gd name="adj1" fmla="val 10024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5022195" y="2961698"/>
            <a:ext cx="180339" cy="18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cxnSp>
        <p:nvCxnSpPr>
          <p:cNvPr id="6155" name="直接箭头连接符 6154"/>
          <p:cNvCxnSpPr/>
          <p:nvPr/>
        </p:nvCxnSpPr>
        <p:spPr>
          <a:xfrm flipV="1">
            <a:off x="5434757" y="1650278"/>
            <a:ext cx="0" cy="19755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5240025" y="1272033"/>
                <a:ext cx="355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25" y="1272033"/>
                <a:ext cx="35576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5726437" y="3252645"/>
                <a:ext cx="355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437" y="3252645"/>
                <a:ext cx="35576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6" name="文本框 6155"/>
              <p:cNvSpPr txBox="1"/>
              <p:nvPr/>
            </p:nvSpPr>
            <p:spPr>
              <a:xfrm>
                <a:off x="7643599" y="2323286"/>
                <a:ext cx="3144066" cy="2118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遗忘控制门：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输入控制门：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输出控制门：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156" name="文本框 6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599" y="2323286"/>
                <a:ext cx="3144066" cy="2118785"/>
              </a:xfrm>
              <a:prstGeom prst="rect">
                <a:avLst/>
              </a:prstGeom>
              <a:blipFill>
                <a:blip r:embed="rId18"/>
                <a:stretch>
                  <a:fillRect l="-1744" t="-2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60" name="直接箭头连接符 6159"/>
          <p:cNvCxnSpPr/>
          <p:nvPr/>
        </p:nvCxnSpPr>
        <p:spPr>
          <a:xfrm flipV="1">
            <a:off x="3293819" y="3361821"/>
            <a:ext cx="1" cy="304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3291645" y="2418036"/>
            <a:ext cx="1487" cy="70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672237" y="3353078"/>
            <a:ext cx="1" cy="304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5" name="肘形连接符 6164"/>
          <p:cNvCxnSpPr/>
          <p:nvPr/>
        </p:nvCxnSpPr>
        <p:spPr>
          <a:xfrm rot="5400000" flipH="1" flipV="1">
            <a:off x="3808339" y="2776268"/>
            <a:ext cx="218541" cy="48863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7" name="直接箭头连接符 6166"/>
          <p:cNvCxnSpPr/>
          <p:nvPr/>
        </p:nvCxnSpPr>
        <p:spPr>
          <a:xfrm flipV="1">
            <a:off x="4254411" y="2446802"/>
            <a:ext cx="825" cy="371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9" name="肘形连接符 6168"/>
          <p:cNvCxnSpPr/>
          <p:nvPr/>
        </p:nvCxnSpPr>
        <p:spPr>
          <a:xfrm rot="5400000" flipH="1" flipV="1">
            <a:off x="4545010" y="3193407"/>
            <a:ext cx="601399" cy="33682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4595200" y="3121498"/>
                <a:ext cx="180339" cy="224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00" y="3121498"/>
                <a:ext cx="180339" cy="224802"/>
              </a:xfrm>
              <a:prstGeom prst="rect">
                <a:avLst/>
              </a:prstGeom>
              <a:blipFill>
                <a:blip r:embed="rId19"/>
                <a:stretch>
                  <a:fillRect l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/>
          <p:cNvSpPr txBox="1"/>
          <p:nvPr/>
        </p:nvSpPr>
        <p:spPr>
          <a:xfrm>
            <a:off x="1916967" y="4863177"/>
            <a:ext cx="298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核心结构图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47912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36" grpId="0"/>
      <p:bldP spid="37" grpId="0"/>
      <p:bldP spid="41" grpId="0"/>
      <p:bldP spid="40" grpId="0" animBg="1"/>
      <p:bldP spid="43" grpId="0" animBg="1"/>
      <p:bldP spid="48" grpId="0" animBg="1"/>
      <p:bldP spid="49" grpId="0" animBg="1"/>
      <p:bldP spid="56" grpId="0" animBg="1"/>
      <p:bldP spid="58" grpId="0" animBg="1"/>
      <p:bldP spid="62" grpId="0" animBg="1"/>
      <p:bldP spid="63" grpId="0" animBg="1"/>
      <p:bldP spid="66" grpId="0" animBg="1"/>
      <p:bldP spid="75" grpId="0" animBg="1"/>
      <p:bldP spid="78" grpId="0"/>
      <p:bldP spid="79" grpId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0067" y="6237680"/>
            <a:ext cx="420821" cy="2835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46525" y="370279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4472C4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循环神经网络</a:t>
            </a:r>
            <a:r>
              <a:rPr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(RNN)</a:t>
            </a:r>
            <a:endParaRPr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254418" y="423350"/>
            <a:ext cx="2043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GRU</a:t>
            </a:r>
            <a:r>
              <a:rPr lang="zh-CN" altLang="en-US" sz="2400" b="1" dirty="0" smtClean="0">
                <a:solidFill>
                  <a:srgbClr val="495A70"/>
                </a:solidFill>
                <a:latin typeface="SimSun" charset="-122"/>
                <a:ea typeface="SimSun" charset="-122"/>
                <a:cs typeface="SimSun" charset="-122"/>
                <a:sym typeface="+mn-lt"/>
              </a:rPr>
              <a:t>结构</a:t>
            </a:r>
            <a:endParaRPr lang="zh-CN" altLang="en-US" sz="2400" b="1" dirty="0">
              <a:solidFill>
                <a:srgbClr val="495A70"/>
              </a:solidFill>
              <a:latin typeface="SimSun" charset="-122"/>
              <a:ea typeface="SimSun" charset="-122"/>
              <a:cs typeface="SimSun" charset="-122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63237"/>
            <a:ext cx="598679" cy="598679"/>
          </a:xfrm>
          <a:prstGeom prst="rect">
            <a:avLst/>
          </a:prstGeom>
        </p:spPr>
      </p:pic>
      <p:pic>
        <p:nvPicPr>
          <p:cNvPr id="60" name="图片 5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25" y="784028"/>
            <a:ext cx="8295594" cy="4028451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4713401" y="4879131"/>
            <a:ext cx="298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8154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1196</Words>
  <Application>Microsoft Office PowerPoint</Application>
  <PresentationFormat>宽屏</PresentationFormat>
  <Paragraphs>241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DengXian</vt:lpstr>
      <vt:lpstr>DengXian Light</vt:lpstr>
      <vt:lpstr>方正兰亭刊黑_GBK</vt:lpstr>
      <vt:lpstr>方正正纤黑简体</vt:lpstr>
      <vt:lpstr>SimHei</vt:lpstr>
      <vt:lpstr>苹方 常规</vt:lpstr>
      <vt:lpstr>宋体</vt:lpstr>
      <vt:lpstr>宋体</vt:lpstr>
      <vt:lpstr>微软雅黑 Light</vt:lpstr>
      <vt:lpstr>Arial</vt:lpstr>
      <vt:lpstr>Arial Black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suzy</dc:creator>
  <cp:lastModifiedBy>RunningPhoton</cp:lastModifiedBy>
  <cp:revision>325</cp:revision>
  <dcterms:created xsi:type="dcterms:W3CDTF">2015-06-03T08:54:00Z</dcterms:created>
  <dcterms:modified xsi:type="dcterms:W3CDTF">2018-05-31T05:52:33Z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