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5"/>
  </p:notesMasterIdLst>
  <p:sldIdLst>
    <p:sldId id="2561" r:id="rId2"/>
    <p:sldId id="2562" r:id="rId3"/>
    <p:sldId id="2563" r:id="rId4"/>
    <p:sldId id="2564" r:id="rId5"/>
    <p:sldId id="2565" r:id="rId6"/>
    <p:sldId id="2566" r:id="rId7"/>
    <p:sldId id="2567" r:id="rId8"/>
    <p:sldId id="2568" r:id="rId9"/>
    <p:sldId id="2569" r:id="rId10"/>
    <p:sldId id="2570" r:id="rId11"/>
    <p:sldId id="2571" r:id="rId12"/>
    <p:sldId id="2572" r:id="rId13"/>
    <p:sldId id="2573"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53" d="100"/>
          <a:sy n="53" d="100"/>
        </p:scale>
        <p:origin x="356" y="3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C3BE231-B449-4CAD-9E23-115C514F4ABF}" type="datetimeFigureOut">
              <a:rPr lang="en-US" smtClean="0"/>
              <a:t>10/23/2024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5200C62-8B38-4FCD-8331-B97EAE8E84F9}" type="slidenum">
              <a:rPr lang="en-US" smtClean="0"/>
              <a:t>‹#›</a:t>
            </a:fld>
            <a:endParaRPr lang="en-US"/>
          </a:p>
        </p:txBody>
      </p:sp>
    </p:spTree>
    <p:extLst>
      <p:ext uri="{BB962C8B-B14F-4D97-AF65-F5344CB8AC3E}">
        <p14:creationId xmlns:p14="http://schemas.microsoft.com/office/powerpoint/2010/main" val="26546275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5F9FB11-9A3E-4E70-BDC8-68C9CB9DE77C}" type="slidenum">
              <a:rPr lang="en-US" smtClean="0"/>
              <a:t>1</a:t>
            </a:fld>
            <a:endParaRPr lang="en-US"/>
          </a:p>
        </p:txBody>
      </p:sp>
    </p:spTree>
    <p:extLst>
      <p:ext uri="{BB962C8B-B14F-4D97-AF65-F5344CB8AC3E}">
        <p14:creationId xmlns:p14="http://schemas.microsoft.com/office/powerpoint/2010/main" val="14337214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5F9FB11-9A3E-4E70-BDC8-68C9CB9DE77C}" type="slidenum">
              <a:rPr lang="en-US" smtClean="0"/>
              <a:t>10</a:t>
            </a:fld>
            <a:endParaRPr lang="en-US"/>
          </a:p>
        </p:txBody>
      </p:sp>
    </p:spTree>
    <p:extLst>
      <p:ext uri="{BB962C8B-B14F-4D97-AF65-F5344CB8AC3E}">
        <p14:creationId xmlns:p14="http://schemas.microsoft.com/office/powerpoint/2010/main" val="38243752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5F9FB11-9A3E-4E70-BDC8-68C9CB9DE77C}" type="slidenum">
              <a:rPr lang="en-US" smtClean="0"/>
              <a:t>11</a:t>
            </a:fld>
            <a:endParaRPr lang="en-US"/>
          </a:p>
        </p:txBody>
      </p:sp>
    </p:spTree>
    <p:extLst>
      <p:ext uri="{BB962C8B-B14F-4D97-AF65-F5344CB8AC3E}">
        <p14:creationId xmlns:p14="http://schemas.microsoft.com/office/powerpoint/2010/main" val="39563882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We will analyze the factors that are likely to impact the freight market in the next thirty days, such as fuel prices, economic indicators, and natural disasters. We will provide our insights on how these factors are likely to impact the market and make projections based on our analysis.</a:t>
            </a:r>
          </a:p>
        </p:txBody>
      </p:sp>
      <p:sp>
        <p:nvSpPr>
          <p:cNvPr id="4" name="Slide Number Placeholder 3"/>
          <p:cNvSpPr>
            <a:spLocks noGrp="1"/>
          </p:cNvSpPr>
          <p:nvPr>
            <p:ph type="sldNum" sz="quarter" idx="5"/>
          </p:nvPr>
        </p:nvSpPr>
        <p:spPr/>
        <p:txBody>
          <a:bodyPr/>
          <a:lstStyle/>
          <a:p>
            <a:fld id="{D5F9FB11-9A3E-4E70-BDC8-68C9CB9DE77C}" type="slidenum">
              <a:rPr lang="en-US" smtClean="0"/>
              <a:t>12</a:t>
            </a:fld>
            <a:endParaRPr lang="en-US"/>
          </a:p>
        </p:txBody>
      </p:sp>
    </p:spTree>
    <p:extLst>
      <p:ext uri="{BB962C8B-B14F-4D97-AF65-F5344CB8AC3E}">
        <p14:creationId xmlns:p14="http://schemas.microsoft.com/office/powerpoint/2010/main" val="26489805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In this presentation, we have analyzed the major trends, milestones, charts, and callouts from the last month in the Freight Market, and projected what to expect in the next thirty days. The freight market is constantly changing and evolving. Our projections are based on the information available, and we hope that this presentation has provided you with insights into the Freight Market.</a:t>
            </a:r>
          </a:p>
        </p:txBody>
      </p:sp>
      <p:sp>
        <p:nvSpPr>
          <p:cNvPr id="4" name="Slide Number Placeholder 3"/>
          <p:cNvSpPr>
            <a:spLocks noGrp="1"/>
          </p:cNvSpPr>
          <p:nvPr>
            <p:ph type="sldNum" sz="quarter" idx="5"/>
          </p:nvPr>
        </p:nvSpPr>
        <p:spPr/>
        <p:txBody>
          <a:bodyPr/>
          <a:lstStyle/>
          <a:p>
            <a:fld id="{D5F9FB11-9A3E-4E70-BDC8-68C9CB9DE77C}" type="slidenum">
              <a:rPr lang="en-US" smtClean="0"/>
              <a:t>13</a:t>
            </a:fld>
            <a:endParaRPr lang="en-US"/>
          </a:p>
        </p:txBody>
      </p:sp>
    </p:spTree>
    <p:extLst>
      <p:ext uri="{BB962C8B-B14F-4D97-AF65-F5344CB8AC3E}">
        <p14:creationId xmlns:p14="http://schemas.microsoft.com/office/powerpoint/2010/main" val="11018928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5F9FB11-9A3E-4E70-BDC8-68C9CB9DE77C}" type="slidenum">
              <a:rPr lang="en-US" smtClean="0"/>
              <a:t>2</a:t>
            </a:fld>
            <a:endParaRPr lang="en-US"/>
          </a:p>
        </p:txBody>
      </p:sp>
    </p:spTree>
    <p:extLst>
      <p:ext uri="{BB962C8B-B14F-4D97-AF65-F5344CB8AC3E}">
        <p14:creationId xmlns:p14="http://schemas.microsoft.com/office/powerpoint/2010/main" val="12797883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5F9FB11-9A3E-4E70-BDC8-68C9CB9DE77C}" type="slidenum">
              <a:rPr lang="en-US" smtClean="0"/>
              <a:t>3</a:t>
            </a:fld>
            <a:endParaRPr lang="en-US"/>
          </a:p>
        </p:txBody>
      </p:sp>
    </p:spTree>
    <p:extLst>
      <p:ext uri="{BB962C8B-B14F-4D97-AF65-F5344CB8AC3E}">
        <p14:creationId xmlns:p14="http://schemas.microsoft.com/office/powerpoint/2010/main" val="18267189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5F9FB11-9A3E-4E70-BDC8-68C9CB9DE77C}" type="slidenum">
              <a:rPr lang="en-US" smtClean="0"/>
              <a:t>4</a:t>
            </a:fld>
            <a:endParaRPr lang="en-US"/>
          </a:p>
        </p:txBody>
      </p:sp>
    </p:spTree>
    <p:extLst>
      <p:ext uri="{BB962C8B-B14F-4D97-AF65-F5344CB8AC3E}">
        <p14:creationId xmlns:p14="http://schemas.microsoft.com/office/powerpoint/2010/main" val="33448600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5F9FB11-9A3E-4E70-BDC8-68C9CB9DE77C}" type="slidenum">
              <a:rPr lang="en-US" smtClean="0"/>
              <a:t>5</a:t>
            </a:fld>
            <a:endParaRPr lang="en-US"/>
          </a:p>
        </p:txBody>
      </p:sp>
    </p:spTree>
    <p:extLst>
      <p:ext uri="{BB962C8B-B14F-4D97-AF65-F5344CB8AC3E}">
        <p14:creationId xmlns:p14="http://schemas.microsoft.com/office/powerpoint/2010/main" val="31607276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5F9FB11-9A3E-4E70-BDC8-68C9CB9DE77C}" type="slidenum">
              <a:rPr lang="en-US" smtClean="0"/>
              <a:t>6</a:t>
            </a:fld>
            <a:endParaRPr lang="en-US"/>
          </a:p>
        </p:txBody>
      </p:sp>
    </p:spTree>
    <p:extLst>
      <p:ext uri="{BB962C8B-B14F-4D97-AF65-F5344CB8AC3E}">
        <p14:creationId xmlns:p14="http://schemas.microsoft.com/office/powerpoint/2010/main" val="40098618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5F9FB11-9A3E-4E70-BDC8-68C9CB9DE77C}" type="slidenum">
              <a:rPr lang="en-US" smtClean="0"/>
              <a:t>7</a:t>
            </a:fld>
            <a:endParaRPr lang="en-US"/>
          </a:p>
        </p:txBody>
      </p:sp>
    </p:spTree>
    <p:extLst>
      <p:ext uri="{BB962C8B-B14F-4D97-AF65-F5344CB8AC3E}">
        <p14:creationId xmlns:p14="http://schemas.microsoft.com/office/powerpoint/2010/main" val="10755006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5F9FB11-9A3E-4E70-BDC8-68C9CB9DE77C}" type="slidenum">
              <a:rPr lang="en-US" smtClean="0"/>
              <a:t>8</a:t>
            </a:fld>
            <a:endParaRPr lang="en-US"/>
          </a:p>
        </p:txBody>
      </p:sp>
    </p:spTree>
    <p:extLst>
      <p:ext uri="{BB962C8B-B14F-4D97-AF65-F5344CB8AC3E}">
        <p14:creationId xmlns:p14="http://schemas.microsoft.com/office/powerpoint/2010/main" val="36530991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5F9FB11-9A3E-4E70-BDC8-68C9CB9DE77C}" type="slidenum">
              <a:rPr lang="en-US" smtClean="0"/>
              <a:t>9</a:t>
            </a:fld>
            <a:endParaRPr lang="en-US"/>
          </a:p>
        </p:txBody>
      </p:sp>
    </p:spTree>
    <p:extLst>
      <p:ext uri="{BB962C8B-B14F-4D97-AF65-F5344CB8AC3E}">
        <p14:creationId xmlns:p14="http://schemas.microsoft.com/office/powerpoint/2010/main" val="23275815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58E14-23EC-4C25-974C-48FA83988655}"/>
              </a:ext>
            </a:extLst>
          </p:cNvPr>
          <p:cNvSpPr>
            <a:spLocks noGrp="1"/>
          </p:cNvSpPr>
          <p:nvPr>
            <p:ph type="ctrTitle"/>
          </p:nvPr>
        </p:nvSpPr>
        <p:spPr>
          <a:xfrm>
            <a:off x="517870" y="978408"/>
            <a:ext cx="5021183" cy="5074226"/>
          </a:xfrm>
        </p:spPr>
        <p:txBody>
          <a:bodyPr anchor="t">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2E9FEDD4-20A1-49F6-9E3E-0B26B426BB73}"/>
              </a:ext>
            </a:extLst>
          </p:cNvPr>
          <p:cNvSpPr>
            <a:spLocks noGrp="1"/>
          </p:cNvSpPr>
          <p:nvPr>
            <p:ph type="subTitle" idx="1"/>
          </p:nvPr>
        </p:nvSpPr>
        <p:spPr>
          <a:xfrm>
            <a:off x="6662167" y="3602038"/>
            <a:ext cx="5021183" cy="2244580"/>
          </a:xfrm>
        </p:spPr>
        <p:txBody>
          <a:bodyPr anchor="b">
            <a:normAutofit/>
          </a:bodyPr>
          <a:lstStyle>
            <a:lvl1pPr marL="0" indent="0" algn="l">
              <a:lnSpc>
                <a:spcPct val="100000"/>
              </a:lnSpc>
              <a:buNone/>
              <a:defRPr sz="2200" i="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6580A32F-E6F3-4C2E-B9E3-E47868E42511}"/>
              </a:ext>
            </a:extLst>
          </p:cNvPr>
          <p:cNvSpPr>
            <a:spLocks noGrp="1"/>
          </p:cNvSpPr>
          <p:nvPr>
            <p:ph type="dt" sz="half" idx="10"/>
          </p:nvPr>
        </p:nvSpPr>
        <p:spPr/>
        <p:txBody>
          <a:bodyPr/>
          <a:lstStyle/>
          <a:p>
            <a:fld id="{3391A759-BFF8-4B5B-9ECE-D93AC303B331}" type="datetime1">
              <a:rPr lang="en-US" smtClean="0"/>
              <a:t>10/23/2024</a:t>
            </a:fld>
            <a:endParaRPr lang="en-US"/>
          </a:p>
        </p:txBody>
      </p:sp>
      <p:sp>
        <p:nvSpPr>
          <p:cNvPr id="5" name="Footer Placeholder 4">
            <a:extLst>
              <a:ext uri="{FF2B5EF4-FFF2-40B4-BE49-F238E27FC236}">
                <a16:creationId xmlns:a16="http://schemas.microsoft.com/office/drawing/2014/main" id="{78806724-A87A-4231-BFD9-277482AF78C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730D1AF-36B8-4BB8-BD6A-71194F7BC31C}"/>
              </a:ext>
            </a:extLst>
          </p:cNvPr>
          <p:cNvSpPr>
            <a:spLocks noGrp="1"/>
          </p:cNvSpPr>
          <p:nvPr>
            <p:ph type="sldNum" sz="quarter" idx="12"/>
          </p:nvPr>
        </p:nvSpPr>
        <p:spPr/>
        <p:txBody>
          <a:bodyPr/>
          <a:lstStyle/>
          <a:p>
            <a:fld id="{DFDF98CC-160E-494C-8C3C-8CDC5FA257DE}" type="slidenum">
              <a:rPr lang="en-US" smtClean="0"/>
              <a:t>‹#›</a:t>
            </a:fld>
            <a:endParaRPr lang="en-US"/>
          </a:p>
        </p:txBody>
      </p:sp>
      <p:sp>
        <p:nvSpPr>
          <p:cNvPr id="8" name="Rectangle 7">
            <a:extLst>
              <a:ext uri="{FF2B5EF4-FFF2-40B4-BE49-F238E27FC236}">
                <a16:creationId xmlns:a16="http://schemas.microsoft.com/office/drawing/2014/main" id="{F3FF94B3-6D3E-44FE-BB02-A9027C0003C7}"/>
              </a:ext>
              <a:ext uri="{C183D7F6-B498-43B3-948B-1728B52AA6E4}">
                <adec:decorative xmlns:adec="http://schemas.microsoft.com/office/drawing/2017/decorative" val="1"/>
              </a:ext>
            </a:extLst>
          </p:cNvPr>
          <p:cNvSpPr/>
          <p:nvPr/>
        </p:nvSpPr>
        <p:spPr>
          <a:xfrm>
            <a:off x="6662168" y="6209925"/>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233637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F6B8E-1D8E-4105-9BBB-D53AD24B738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03825530-6629-4FEA-9670-EB21A2F5BA4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664C7A-A73F-46F5-BC33-696671DAEEE7}"/>
              </a:ext>
            </a:extLst>
          </p:cNvPr>
          <p:cNvSpPr>
            <a:spLocks noGrp="1"/>
          </p:cNvSpPr>
          <p:nvPr>
            <p:ph type="dt" sz="half" idx="10"/>
          </p:nvPr>
        </p:nvSpPr>
        <p:spPr/>
        <p:txBody>
          <a:bodyPr/>
          <a:lstStyle/>
          <a:p>
            <a:fld id="{6DFDF398-5DA3-4937-BE3F-7CA1B9158252}" type="datetime1">
              <a:rPr lang="en-US" smtClean="0"/>
              <a:t>10/23/2024</a:t>
            </a:fld>
            <a:endParaRPr lang="en-US"/>
          </a:p>
        </p:txBody>
      </p:sp>
      <p:sp>
        <p:nvSpPr>
          <p:cNvPr id="5" name="Footer Placeholder 4">
            <a:extLst>
              <a:ext uri="{FF2B5EF4-FFF2-40B4-BE49-F238E27FC236}">
                <a16:creationId xmlns:a16="http://schemas.microsoft.com/office/drawing/2014/main" id="{512B3CC0-B649-4509-A4B6-DF9D20EFACE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2CECCCA-3F2A-46F3-BF45-7C862FF1D752}"/>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33561537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A50133B-2446-4168-AA17-6538910668FD}"/>
              </a:ext>
            </a:extLst>
          </p:cNvPr>
          <p:cNvSpPr>
            <a:spLocks noGrp="1"/>
          </p:cNvSpPr>
          <p:nvPr>
            <p:ph type="title" orient="vert"/>
          </p:nvPr>
        </p:nvSpPr>
        <p:spPr>
          <a:xfrm>
            <a:off x="6662168" y="996791"/>
            <a:ext cx="5011962" cy="495692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C006A9AD-2756-4C51-A958-6756301EB938}"/>
              </a:ext>
            </a:extLst>
          </p:cNvPr>
          <p:cNvSpPr>
            <a:spLocks noGrp="1"/>
          </p:cNvSpPr>
          <p:nvPr>
            <p:ph type="body" orient="vert" idx="1"/>
          </p:nvPr>
        </p:nvSpPr>
        <p:spPr>
          <a:xfrm>
            <a:off x="517870" y="996791"/>
            <a:ext cx="5021183" cy="495692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1E42995D-CCEA-43AF-973B-8B6B56A567E8}"/>
              </a:ext>
            </a:extLst>
          </p:cNvPr>
          <p:cNvSpPr>
            <a:spLocks noGrp="1"/>
          </p:cNvSpPr>
          <p:nvPr>
            <p:ph type="dt" sz="half" idx="10"/>
          </p:nvPr>
        </p:nvSpPr>
        <p:spPr/>
        <p:txBody>
          <a:bodyPr/>
          <a:lstStyle/>
          <a:p>
            <a:fld id="{8F191ED9-F929-4A92-90F9-3C9C84ABBE83}" type="datetime1">
              <a:rPr lang="en-US" smtClean="0"/>
              <a:t>10/23/2024</a:t>
            </a:fld>
            <a:endParaRPr lang="en-US"/>
          </a:p>
        </p:txBody>
      </p:sp>
      <p:sp>
        <p:nvSpPr>
          <p:cNvPr id="5" name="Footer Placeholder 4">
            <a:extLst>
              <a:ext uri="{FF2B5EF4-FFF2-40B4-BE49-F238E27FC236}">
                <a16:creationId xmlns:a16="http://schemas.microsoft.com/office/drawing/2014/main" id="{2A4029CF-BA62-4CCD-956E-FFA0B37B8A3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2CE0B3D-96AB-41B3-ABDD-5B0DE863DAFC}"/>
              </a:ext>
            </a:extLst>
          </p:cNvPr>
          <p:cNvSpPr>
            <a:spLocks noGrp="1"/>
          </p:cNvSpPr>
          <p:nvPr>
            <p:ph type="sldNum" sz="quarter" idx="12"/>
          </p:nvPr>
        </p:nvSpPr>
        <p:spPr/>
        <p:txBody>
          <a:bodyPr/>
          <a:lstStyle/>
          <a:p>
            <a:fld id="{DFDF98CC-160E-494C-8C3C-8CDC5FA257DE}" type="slidenum">
              <a:rPr lang="en-US" smtClean="0"/>
              <a:t>‹#›</a:t>
            </a:fld>
            <a:endParaRPr lang="en-US"/>
          </a:p>
        </p:txBody>
      </p:sp>
      <p:sp>
        <p:nvSpPr>
          <p:cNvPr id="12" name="Rectangle 11">
            <a:extLst>
              <a:ext uri="{FF2B5EF4-FFF2-40B4-BE49-F238E27FC236}">
                <a16:creationId xmlns:a16="http://schemas.microsoft.com/office/drawing/2014/main" id="{4618136A-0796-46EB-89BB-4C73C0258FE9}"/>
              </a:ext>
              <a:ext uri="{C183D7F6-B498-43B3-948B-1728B52AA6E4}">
                <adec:decorative xmlns:adec="http://schemas.microsoft.com/office/drawing/2017/decorative" val="1"/>
              </a:ext>
            </a:extLst>
          </p:cNvPr>
          <p:cNvSpPr/>
          <p:nvPr/>
        </p:nvSpPr>
        <p:spPr>
          <a:xfrm>
            <a:off x="6662168" y="6209925"/>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965145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63D8A-C68D-4CF9-9D15-3E09BCC09F66}"/>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524D94C-E537-4FF3-AAF8-A85F05C31A7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824B1D4-6731-4993-8609-16C1D3327986}"/>
              </a:ext>
            </a:extLst>
          </p:cNvPr>
          <p:cNvSpPr>
            <a:spLocks noGrp="1"/>
          </p:cNvSpPr>
          <p:nvPr>
            <p:ph type="dt" sz="half" idx="10"/>
          </p:nvPr>
        </p:nvSpPr>
        <p:spPr/>
        <p:txBody>
          <a:bodyPr/>
          <a:lstStyle/>
          <a:p>
            <a:fld id="{EEBAB316-A2E6-49F2-825C-64AA951E4184}" type="datetime1">
              <a:rPr lang="en-US" smtClean="0"/>
              <a:t>10/23/2024</a:t>
            </a:fld>
            <a:endParaRPr lang="en-US"/>
          </a:p>
        </p:txBody>
      </p:sp>
      <p:sp>
        <p:nvSpPr>
          <p:cNvPr id="5" name="Footer Placeholder 4">
            <a:extLst>
              <a:ext uri="{FF2B5EF4-FFF2-40B4-BE49-F238E27FC236}">
                <a16:creationId xmlns:a16="http://schemas.microsoft.com/office/drawing/2014/main" id="{3DFB7BBD-CEEB-4256-84B2-6D907E11880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972A8B7-F430-4F4A-BB63-481F51E58800}"/>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8026994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BAC1C-A332-4BA5-8C9C-FE0396C81619}"/>
              </a:ext>
            </a:extLst>
          </p:cNvPr>
          <p:cNvSpPr>
            <a:spLocks noGrp="1"/>
          </p:cNvSpPr>
          <p:nvPr>
            <p:ph type="title"/>
          </p:nvPr>
        </p:nvSpPr>
        <p:spPr>
          <a:xfrm>
            <a:off x="517870" y="978408"/>
            <a:ext cx="5020056" cy="4870974"/>
          </a:xfrm>
        </p:spPr>
        <p:txBody>
          <a:bodyPr anchor="t">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0D8D137-710E-4125-B5E9-F63E7F1C9C9D}"/>
              </a:ext>
            </a:extLst>
          </p:cNvPr>
          <p:cNvSpPr>
            <a:spLocks noGrp="1"/>
          </p:cNvSpPr>
          <p:nvPr>
            <p:ph type="body" idx="1"/>
          </p:nvPr>
        </p:nvSpPr>
        <p:spPr>
          <a:xfrm>
            <a:off x="6662167" y="3566639"/>
            <a:ext cx="5021183" cy="2279979"/>
          </a:xfrm>
        </p:spPr>
        <p:txBody>
          <a:bodyPr anchor="b">
            <a:normAutofit/>
          </a:bodyPr>
          <a:lstStyle>
            <a:lvl1pPr marL="0" indent="0">
              <a:buNone/>
              <a:defRPr sz="2200" i="1">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D5480C5-E9A6-425E-B050-03E444BE92C9}"/>
              </a:ext>
            </a:extLst>
          </p:cNvPr>
          <p:cNvSpPr>
            <a:spLocks noGrp="1"/>
          </p:cNvSpPr>
          <p:nvPr>
            <p:ph type="dt" sz="half" idx="10"/>
          </p:nvPr>
        </p:nvSpPr>
        <p:spPr/>
        <p:txBody>
          <a:bodyPr/>
          <a:lstStyle/>
          <a:p>
            <a:fld id="{5AE9748B-ADD6-4C5A-8C2A-A39721276E74}" type="datetime1">
              <a:rPr lang="en-US" smtClean="0"/>
              <a:t>10/23/2024</a:t>
            </a:fld>
            <a:endParaRPr lang="en-US"/>
          </a:p>
        </p:txBody>
      </p:sp>
      <p:sp>
        <p:nvSpPr>
          <p:cNvPr id="5" name="Footer Placeholder 4">
            <a:extLst>
              <a:ext uri="{FF2B5EF4-FFF2-40B4-BE49-F238E27FC236}">
                <a16:creationId xmlns:a16="http://schemas.microsoft.com/office/drawing/2014/main" id="{951B4831-6C0B-4E0B-A341-91E4C5D36B7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F011EE6-252D-46DD-94DF-C42657EF2CD9}"/>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12523452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604B06-C54A-4B7B-B6D1-436428EAF8E2}"/>
              </a:ext>
            </a:extLst>
          </p:cNvPr>
          <p:cNvSpPr>
            <a:spLocks noGrp="1"/>
          </p:cNvSpPr>
          <p:nvPr>
            <p:ph type="title"/>
          </p:nvPr>
        </p:nvSpPr>
        <p:spPr>
          <a:xfrm>
            <a:off x="517870" y="978408"/>
            <a:ext cx="5021182" cy="5207699"/>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5723919-9A2F-4D97-8F31-6E35BD5975B0}"/>
              </a:ext>
            </a:extLst>
          </p:cNvPr>
          <p:cNvSpPr>
            <a:spLocks noGrp="1"/>
          </p:cNvSpPr>
          <p:nvPr>
            <p:ph sz="half" idx="1"/>
          </p:nvPr>
        </p:nvSpPr>
        <p:spPr>
          <a:xfrm>
            <a:off x="6063049" y="969264"/>
            <a:ext cx="5290751" cy="25551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F8DA345-F684-4BAA-A22C-E725B3A6037F}"/>
              </a:ext>
            </a:extLst>
          </p:cNvPr>
          <p:cNvSpPr>
            <a:spLocks noGrp="1"/>
          </p:cNvSpPr>
          <p:nvPr>
            <p:ph sz="half" idx="2"/>
          </p:nvPr>
        </p:nvSpPr>
        <p:spPr>
          <a:xfrm>
            <a:off x="6063049" y="3621849"/>
            <a:ext cx="5290751" cy="25551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6399C52-9753-45D8-9646-CF31BB01577C}"/>
              </a:ext>
            </a:extLst>
          </p:cNvPr>
          <p:cNvSpPr>
            <a:spLocks noGrp="1"/>
          </p:cNvSpPr>
          <p:nvPr>
            <p:ph type="dt" sz="half" idx="10"/>
          </p:nvPr>
        </p:nvSpPr>
        <p:spPr/>
        <p:txBody>
          <a:bodyPr/>
          <a:lstStyle/>
          <a:p>
            <a:fld id="{7241FB0F-3C5C-4949-B933-9C7E511ED094}" type="datetime1">
              <a:rPr lang="en-US" smtClean="0"/>
              <a:t>10/23/2024</a:t>
            </a:fld>
            <a:endParaRPr lang="en-US"/>
          </a:p>
        </p:txBody>
      </p:sp>
      <p:sp>
        <p:nvSpPr>
          <p:cNvPr id="6" name="Footer Placeholder 5">
            <a:extLst>
              <a:ext uri="{FF2B5EF4-FFF2-40B4-BE49-F238E27FC236}">
                <a16:creationId xmlns:a16="http://schemas.microsoft.com/office/drawing/2014/main" id="{C2F95E57-622C-4199-940E-F5462E1AC44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01B7592-00E8-41EF-B749-2A5EA8E460DA}"/>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8103249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A2291277-967B-4176-B40B-9EC360626994}"/>
              </a:ext>
            </a:extLst>
          </p:cNvPr>
          <p:cNvSpPr/>
          <p:nvPr/>
        </p:nvSpPr>
        <p:spPr>
          <a:xfrm>
            <a:off x="517869" y="508090"/>
            <a:ext cx="11155680"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cap="none" spc="0">
              <a:ln w="0"/>
              <a:solidFill>
                <a:schemeClr val="tx1"/>
              </a:solidFill>
              <a:effectLst>
                <a:outerShdw blurRad="38100" dist="19050" dir="2700000" algn="tl" rotWithShape="0">
                  <a:schemeClr val="dk1">
                    <a:alpha val="40000"/>
                  </a:schemeClr>
                </a:outerShdw>
              </a:effectLst>
            </a:endParaRPr>
          </a:p>
        </p:txBody>
      </p:sp>
      <p:sp>
        <p:nvSpPr>
          <p:cNvPr id="2" name="Title 1">
            <a:extLst>
              <a:ext uri="{FF2B5EF4-FFF2-40B4-BE49-F238E27FC236}">
                <a16:creationId xmlns:a16="http://schemas.microsoft.com/office/drawing/2014/main" id="{FCB11C00-F7CB-4484-807A-D12745CD3CC8}"/>
              </a:ext>
            </a:extLst>
          </p:cNvPr>
          <p:cNvSpPr>
            <a:spLocks noGrp="1"/>
          </p:cNvSpPr>
          <p:nvPr>
            <p:ph type="title"/>
          </p:nvPr>
        </p:nvSpPr>
        <p:spPr>
          <a:xfrm>
            <a:off x="517869" y="978119"/>
            <a:ext cx="11165481" cy="1073056"/>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0FAAA6E-E243-48B3-9585-3C1420B3E19F}"/>
              </a:ext>
            </a:extLst>
          </p:cNvPr>
          <p:cNvSpPr>
            <a:spLocks noGrp="1"/>
          </p:cNvSpPr>
          <p:nvPr>
            <p:ph type="body" idx="1"/>
          </p:nvPr>
        </p:nvSpPr>
        <p:spPr>
          <a:xfrm>
            <a:off x="517870" y="2178908"/>
            <a:ext cx="5020056" cy="654908"/>
          </a:xfrm>
        </p:spPr>
        <p:txBody>
          <a:bodyPr anchor="b">
            <a:normAutofit/>
          </a:bodyPr>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6ED01B8-0F2E-41A4-B21C-334393F6A677}"/>
              </a:ext>
            </a:extLst>
          </p:cNvPr>
          <p:cNvSpPr>
            <a:spLocks noGrp="1"/>
          </p:cNvSpPr>
          <p:nvPr>
            <p:ph sz="half" idx="2"/>
          </p:nvPr>
        </p:nvSpPr>
        <p:spPr>
          <a:xfrm>
            <a:off x="517870" y="2876085"/>
            <a:ext cx="5020056" cy="33228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9A89B23F-3E60-415A-9CE7-0928B5CFB2B3}"/>
              </a:ext>
            </a:extLst>
          </p:cNvPr>
          <p:cNvSpPr>
            <a:spLocks noGrp="1"/>
          </p:cNvSpPr>
          <p:nvPr>
            <p:ph type="body" sz="quarter" idx="3"/>
          </p:nvPr>
        </p:nvSpPr>
        <p:spPr>
          <a:xfrm>
            <a:off x="6662168" y="2178908"/>
            <a:ext cx="5021182" cy="654908"/>
          </a:xfrm>
        </p:spPr>
        <p:txBody>
          <a:bodyPr anchor="b">
            <a:normAutofit/>
          </a:bodyPr>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0223446-0CDC-402B-8D71-D9D29F6DFFCC}"/>
              </a:ext>
            </a:extLst>
          </p:cNvPr>
          <p:cNvSpPr>
            <a:spLocks noGrp="1"/>
          </p:cNvSpPr>
          <p:nvPr>
            <p:ph sz="quarter" idx="4"/>
          </p:nvPr>
        </p:nvSpPr>
        <p:spPr>
          <a:xfrm>
            <a:off x="6662168" y="2876085"/>
            <a:ext cx="5021182" cy="33228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002B77D3-C6EC-4FFD-9E10-24E1AC542019}"/>
              </a:ext>
            </a:extLst>
          </p:cNvPr>
          <p:cNvSpPr>
            <a:spLocks noGrp="1"/>
          </p:cNvSpPr>
          <p:nvPr>
            <p:ph type="dt" sz="half" idx="10"/>
          </p:nvPr>
        </p:nvSpPr>
        <p:spPr>
          <a:xfrm>
            <a:off x="517870" y="6420414"/>
            <a:ext cx="2743200" cy="365125"/>
          </a:xfrm>
        </p:spPr>
        <p:txBody>
          <a:bodyPr/>
          <a:lstStyle/>
          <a:p>
            <a:fld id="{C2F01D58-E949-4BCB-829A-BBF80E38D59C}" type="datetime1">
              <a:rPr lang="en-US" smtClean="0"/>
              <a:t>10/23/2024</a:t>
            </a:fld>
            <a:endParaRPr lang="en-US"/>
          </a:p>
        </p:txBody>
      </p:sp>
      <p:sp>
        <p:nvSpPr>
          <p:cNvPr id="8" name="Footer Placeholder 7">
            <a:extLst>
              <a:ext uri="{FF2B5EF4-FFF2-40B4-BE49-F238E27FC236}">
                <a16:creationId xmlns:a16="http://schemas.microsoft.com/office/drawing/2014/main" id="{209DF31B-BD07-4DC2-95C2-B77E51AAEFF7}"/>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54CE5A-3A0A-4AAB-81D2-F1C20636E54C}"/>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9577872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216B8-52AB-412B-BBE7-B6BE698FA29B}"/>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0BF779C3-9D19-467E-A5D2-0920834DA13C}"/>
              </a:ext>
            </a:extLst>
          </p:cNvPr>
          <p:cNvSpPr>
            <a:spLocks noGrp="1"/>
          </p:cNvSpPr>
          <p:nvPr>
            <p:ph type="dt" sz="half" idx="10"/>
          </p:nvPr>
        </p:nvSpPr>
        <p:spPr/>
        <p:txBody>
          <a:bodyPr/>
          <a:lstStyle/>
          <a:p>
            <a:fld id="{FF10A846-0DA4-4D92-9BF1-DE8C52C1F4DF}" type="datetime1">
              <a:rPr lang="en-US" smtClean="0"/>
              <a:t>10/23/2024</a:t>
            </a:fld>
            <a:endParaRPr lang="en-US"/>
          </a:p>
        </p:txBody>
      </p:sp>
      <p:sp>
        <p:nvSpPr>
          <p:cNvPr id="4" name="Footer Placeholder 3">
            <a:extLst>
              <a:ext uri="{FF2B5EF4-FFF2-40B4-BE49-F238E27FC236}">
                <a16:creationId xmlns:a16="http://schemas.microsoft.com/office/drawing/2014/main" id="{8E272BB4-C8D8-4F74-9677-5AC979932A75}"/>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596B49B8-779F-4492-ABD9-96F0D042AC41}"/>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26761668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3B976BF-9339-48D6-881A-280D15492E05}"/>
              </a:ext>
            </a:extLst>
          </p:cNvPr>
          <p:cNvSpPr>
            <a:spLocks noGrp="1"/>
          </p:cNvSpPr>
          <p:nvPr>
            <p:ph type="dt" sz="half" idx="10"/>
          </p:nvPr>
        </p:nvSpPr>
        <p:spPr/>
        <p:txBody>
          <a:bodyPr/>
          <a:lstStyle/>
          <a:p>
            <a:fld id="{E9412331-4A9C-472F-A7FA-968157338839}" type="datetime1">
              <a:rPr lang="en-US" smtClean="0"/>
              <a:t>10/23/2024</a:t>
            </a:fld>
            <a:endParaRPr lang="en-US"/>
          </a:p>
        </p:txBody>
      </p:sp>
      <p:sp>
        <p:nvSpPr>
          <p:cNvPr id="3" name="Footer Placeholder 2">
            <a:extLst>
              <a:ext uri="{FF2B5EF4-FFF2-40B4-BE49-F238E27FC236}">
                <a16:creationId xmlns:a16="http://schemas.microsoft.com/office/drawing/2014/main" id="{45277605-C9C8-432E-9662-D7D410B151D5}"/>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522432B6-4A12-46EF-98A7-B5D50BD516F0}"/>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20516202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F191C-AF68-4230-A7B2-F8F07B486EDC}"/>
              </a:ext>
            </a:extLst>
          </p:cNvPr>
          <p:cNvSpPr>
            <a:spLocks noGrp="1"/>
          </p:cNvSpPr>
          <p:nvPr>
            <p:ph type="title"/>
          </p:nvPr>
        </p:nvSpPr>
        <p:spPr>
          <a:xfrm>
            <a:off x="517870" y="978408"/>
            <a:ext cx="5020948" cy="2270641"/>
          </a:xfrm>
        </p:spPr>
        <p:txBody>
          <a:bodyPr anchor="t">
            <a:noAutofit/>
          </a:bodyPr>
          <a:lstStyle>
            <a:lvl1pPr>
              <a:defRPr sz="4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58F9F11-5FCF-4D7E-BA51-38CB84277DC9}"/>
              </a:ext>
            </a:extLst>
          </p:cNvPr>
          <p:cNvSpPr>
            <a:spLocks noGrp="1"/>
          </p:cNvSpPr>
          <p:nvPr>
            <p:ph idx="1"/>
          </p:nvPr>
        </p:nvSpPr>
        <p:spPr>
          <a:xfrm>
            <a:off x="6653182" y="987423"/>
            <a:ext cx="5020948" cy="4873625"/>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373B519B-06C0-41BC-95FB-FB1FE436375E}"/>
              </a:ext>
            </a:extLst>
          </p:cNvPr>
          <p:cNvSpPr>
            <a:spLocks noGrp="1"/>
          </p:cNvSpPr>
          <p:nvPr>
            <p:ph type="body" sz="half" idx="2"/>
          </p:nvPr>
        </p:nvSpPr>
        <p:spPr>
          <a:xfrm>
            <a:off x="517870" y="3361038"/>
            <a:ext cx="5020948" cy="2507949"/>
          </a:xfrm>
        </p:spPr>
        <p:txBody>
          <a:bodyPr>
            <a:normAutofit/>
          </a:bodyPr>
          <a:lstStyle>
            <a:lvl1pPr marL="0" indent="0">
              <a:buNone/>
              <a:defRPr sz="2400" b="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BB8B70C-015C-4832-AFF6-D033E022746B}"/>
              </a:ext>
            </a:extLst>
          </p:cNvPr>
          <p:cNvSpPr>
            <a:spLocks noGrp="1"/>
          </p:cNvSpPr>
          <p:nvPr>
            <p:ph type="dt" sz="half" idx="10"/>
          </p:nvPr>
        </p:nvSpPr>
        <p:spPr/>
        <p:txBody>
          <a:bodyPr/>
          <a:lstStyle/>
          <a:p>
            <a:fld id="{A2197F3D-ED52-43FD-A26D-318B71534485}" type="datetime1">
              <a:rPr lang="en-US" smtClean="0"/>
              <a:t>10/23/2024</a:t>
            </a:fld>
            <a:endParaRPr lang="en-US"/>
          </a:p>
        </p:txBody>
      </p:sp>
      <p:sp>
        <p:nvSpPr>
          <p:cNvPr id="6" name="Footer Placeholder 5">
            <a:extLst>
              <a:ext uri="{FF2B5EF4-FFF2-40B4-BE49-F238E27FC236}">
                <a16:creationId xmlns:a16="http://schemas.microsoft.com/office/drawing/2014/main" id="{BEF1A6FB-8C14-46D1-90A5-0FF11DE78632}"/>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6782C585-6FA1-4E94-9C1C-A1DEDE551086}"/>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40167526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198B43-D1CE-43F4-A367-EF1FE9688913}"/>
              </a:ext>
            </a:extLst>
          </p:cNvPr>
          <p:cNvSpPr>
            <a:spLocks noGrp="1"/>
          </p:cNvSpPr>
          <p:nvPr>
            <p:ph type="title"/>
          </p:nvPr>
        </p:nvSpPr>
        <p:spPr>
          <a:xfrm>
            <a:off x="517870" y="978408"/>
            <a:ext cx="5020948" cy="2270641"/>
          </a:xfrm>
        </p:spPr>
        <p:txBody>
          <a:bodyPr anchor="t">
            <a:noAutofit/>
          </a:bodyPr>
          <a:lstStyle>
            <a:lvl1pPr>
              <a:defRPr sz="44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E2B73978-8CDF-4C0E-ABA1-7291A0347362}"/>
              </a:ext>
            </a:extLst>
          </p:cNvPr>
          <p:cNvSpPr>
            <a:spLocks noGrp="1"/>
          </p:cNvSpPr>
          <p:nvPr>
            <p:ph type="pic" idx="1"/>
          </p:nvPr>
        </p:nvSpPr>
        <p:spPr>
          <a:xfrm>
            <a:off x="6662168" y="987425"/>
            <a:ext cx="5027005"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45BECC62-ED45-451E-BEC5-A03C6A554D26}"/>
              </a:ext>
            </a:extLst>
          </p:cNvPr>
          <p:cNvSpPr>
            <a:spLocks noGrp="1"/>
          </p:cNvSpPr>
          <p:nvPr>
            <p:ph type="body" sz="half" idx="2"/>
          </p:nvPr>
        </p:nvSpPr>
        <p:spPr>
          <a:xfrm>
            <a:off x="517870" y="3340442"/>
            <a:ext cx="5020948" cy="2528545"/>
          </a:xfrm>
        </p:spPr>
        <p:txBody>
          <a:bodyPr>
            <a:normAutofit/>
          </a:bodyPr>
          <a:lstStyle>
            <a:lvl1pPr marL="0" indent="0">
              <a:buNone/>
              <a:defRPr sz="2200" b="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1A7A86-B983-4315-9312-936B4FCF75FE}"/>
              </a:ext>
            </a:extLst>
          </p:cNvPr>
          <p:cNvSpPr>
            <a:spLocks noGrp="1"/>
          </p:cNvSpPr>
          <p:nvPr>
            <p:ph type="dt" sz="half" idx="10"/>
          </p:nvPr>
        </p:nvSpPr>
        <p:spPr/>
        <p:txBody>
          <a:bodyPr/>
          <a:lstStyle/>
          <a:p>
            <a:fld id="{3D291FA4-6264-4BB8-B3B5-77711EED2D82}" type="datetime1">
              <a:rPr lang="en-US" smtClean="0"/>
              <a:t>10/23/2024</a:t>
            </a:fld>
            <a:endParaRPr lang="en-US"/>
          </a:p>
        </p:txBody>
      </p:sp>
      <p:sp>
        <p:nvSpPr>
          <p:cNvPr id="6" name="Footer Placeholder 5">
            <a:extLst>
              <a:ext uri="{FF2B5EF4-FFF2-40B4-BE49-F238E27FC236}">
                <a16:creationId xmlns:a16="http://schemas.microsoft.com/office/drawing/2014/main" id="{1E2E88C0-25A5-46F9-AB35-EAD50E6B913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6A0F9EA8-45AD-478E-8606-9328245BC8A6}"/>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802553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D61AD20-E240-4E6F-AF91-689F7AEEE33A}"/>
              </a:ext>
            </a:extLst>
          </p:cNvPr>
          <p:cNvSpPr>
            <a:spLocks noGrp="1"/>
          </p:cNvSpPr>
          <p:nvPr>
            <p:ph type="title"/>
          </p:nvPr>
        </p:nvSpPr>
        <p:spPr>
          <a:xfrm>
            <a:off x="517870" y="978408"/>
            <a:ext cx="5021182" cy="4870457"/>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2E78801-35D1-4C19-BC2B-EAC7EE917E73}"/>
              </a:ext>
            </a:extLst>
          </p:cNvPr>
          <p:cNvSpPr>
            <a:spLocks noGrp="1"/>
          </p:cNvSpPr>
          <p:nvPr>
            <p:ph type="body" idx="1"/>
          </p:nvPr>
        </p:nvSpPr>
        <p:spPr>
          <a:xfrm>
            <a:off x="6662168" y="969264"/>
            <a:ext cx="5021182" cy="487045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1282A45-C5B9-4575-8E28-A35767B4D71C}"/>
              </a:ext>
            </a:extLst>
          </p:cNvPr>
          <p:cNvSpPr>
            <a:spLocks noGrp="1"/>
          </p:cNvSpPr>
          <p:nvPr>
            <p:ph type="dt" sz="half" idx="2"/>
          </p:nvPr>
        </p:nvSpPr>
        <p:spPr>
          <a:xfrm>
            <a:off x="517870" y="6420414"/>
            <a:ext cx="2743200" cy="365125"/>
          </a:xfrm>
          <a:prstGeom prst="rect">
            <a:avLst/>
          </a:prstGeom>
        </p:spPr>
        <p:txBody>
          <a:bodyPr vert="horz" lIns="91440" tIns="45720" rIns="91440" bIns="45720" rtlCol="0" anchor="ctr"/>
          <a:lstStyle>
            <a:lvl1pPr algn="l">
              <a:defRPr sz="900">
                <a:solidFill>
                  <a:schemeClr val="tx1"/>
                </a:solidFill>
              </a:defRPr>
            </a:lvl1pPr>
          </a:lstStyle>
          <a:p>
            <a:fld id="{E7F6A1D9-D323-4F4E-8655-25E2D32CE742}" type="datetime1">
              <a:rPr lang="en-US" smtClean="0"/>
              <a:t>10/23/2024</a:t>
            </a:fld>
            <a:endParaRPr lang="en-US"/>
          </a:p>
        </p:txBody>
      </p:sp>
      <p:sp>
        <p:nvSpPr>
          <p:cNvPr id="5" name="Footer Placeholder 4">
            <a:extLst>
              <a:ext uri="{FF2B5EF4-FFF2-40B4-BE49-F238E27FC236}">
                <a16:creationId xmlns:a16="http://schemas.microsoft.com/office/drawing/2014/main" id="{2E9D0933-AA03-4018-8E37-004CFB9F61D6}"/>
              </a:ext>
            </a:extLst>
          </p:cNvPr>
          <p:cNvSpPr>
            <a:spLocks noGrp="1"/>
          </p:cNvSpPr>
          <p:nvPr>
            <p:ph type="ftr" sz="quarter" idx="3"/>
          </p:nvPr>
        </p:nvSpPr>
        <p:spPr>
          <a:xfrm>
            <a:off x="517870" y="97713"/>
            <a:ext cx="4114800" cy="365125"/>
          </a:xfrm>
          <a:prstGeom prst="rect">
            <a:avLst/>
          </a:prstGeom>
        </p:spPr>
        <p:txBody>
          <a:bodyPr vert="horz" lIns="91440" tIns="45720" rIns="91440" bIns="45720" rtlCol="0" anchor="ctr"/>
          <a:lstStyle>
            <a:lvl1pPr algn="l">
              <a:defRPr sz="9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BCCF282A-DF4A-4A2D-9672-8F0F770A3F1A}"/>
              </a:ext>
            </a:extLst>
          </p:cNvPr>
          <p:cNvSpPr>
            <a:spLocks noGrp="1"/>
          </p:cNvSpPr>
          <p:nvPr>
            <p:ph type="sldNum" sz="quarter" idx="4"/>
          </p:nvPr>
        </p:nvSpPr>
        <p:spPr>
          <a:xfrm>
            <a:off x="11454317" y="6420414"/>
            <a:ext cx="637909" cy="365125"/>
          </a:xfrm>
          <a:prstGeom prst="rect">
            <a:avLst/>
          </a:prstGeom>
        </p:spPr>
        <p:txBody>
          <a:bodyPr vert="horz" lIns="91440" tIns="45720" rIns="91440" bIns="45720" rtlCol="0" anchor="ctr"/>
          <a:lstStyle>
            <a:lvl1pPr algn="r">
              <a:defRPr sz="900">
                <a:solidFill>
                  <a:schemeClr val="tx1"/>
                </a:solidFill>
              </a:defRPr>
            </a:lvl1pPr>
          </a:lstStyle>
          <a:p>
            <a:fld id="{DFDF98CC-160E-494C-8C3C-8CDC5FA257DE}" type="slidenum">
              <a:rPr lang="en-US" smtClean="0"/>
              <a:pPr/>
              <a:t>‹#›</a:t>
            </a:fld>
            <a:endParaRPr lang="en-US" dirty="0"/>
          </a:p>
        </p:txBody>
      </p:sp>
      <p:sp>
        <p:nvSpPr>
          <p:cNvPr id="14" name="Rectangle 13">
            <a:extLst>
              <a:ext uri="{FF2B5EF4-FFF2-40B4-BE49-F238E27FC236}">
                <a16:creationId xmlns:a16="http://schemas.microsoft.com/office/drawing/2014/main" id="{ADE57300-C7FF-4578-99A0-42B0295B123C}"/>
              </a:ext>
            </a:extLst>
          </p:cNvPr>
          <p:cNvSpPr/>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DB8F8250-7A81-4A19-87AD-FFB2CE4E39A5}"/>
              </a:ext>
            </a:extLst>
          </p:cNvPr>
          <p:cNvSpPr/>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499F38FC-2DEA-2647-C409-EF75720C1017}"/>
              </a:ext>
            </a:extLst>
          </p:cNvPr>
          <p:cNvSpPr/>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6665573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lnSpc>
          <a:spcPct val="100000"/>
        </a:lnSpc>
        <a:spcBef>
          <a:spcPct val="0"/>
        </a:spcBef>
        <a:buNone/>
        <a:defRPr sz="5400" b="1" kern="1200">
          <a:solidFill>
            <a:schemeClr val="tx1"/>
          </a:solidFill>
          <a:latin typeface="+mj-lt"/>
          <a:ea typeface="+mj-ea"/>
          <a:cs typeface="+mj-cs"/>
        </a:defRPr>
      </a:lvl1pPr>
    </p:titleStyle>
    <p:bodyStyle>
      <a:lvl1pPr marL="0" indent="0" algn="l" defTabSz="914400" rtl="0" eaLnBrk="1" latinLnBrk="0" hangingPunct="1">
        <a:lnSpc>
          <a:spcPct val="110000"/>
        </a:lnSpc>
        <a:spcBef>
          <a:spcPts val="1000"/>
        </a:spcBef>
        <a:buFont typeface="Arial" panose="020B0604020202020204" pitchFamily="34" charset="0"/>
        <a:buNone/>
        <a:defRPr sz="2000" kern="1200">
          <a:solidFill>
            <a:schemeClr val="tx1"/>
          </a:solidFill>
          <a:latin typeface="+mn-lt"/>
          <a:ea typeface="+mn-ea"/>
          <a:cs typeface="+mn-cs"/>
        </a:defRPr>
      </a:lvl1pPr>
      <a:lvl2pPr marL="274320" indent="-27432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274320" indent="0" algn="l" defTabSz="914400" rtl="0" eaLnBrk="1" latinLnBrk="0" hangingPunct="1">
        <a:lnSpc>
          <a:spcPct val="110000"/>
        </a:lnSpc>
        <a:spcBef>
          <a:spcPts val="500"/>
        </a:spcBef>
        <a:buFont typeface="Arial" panose="020B0604020202020204" pitchFamily="34" charset="0"/>
        <a:buNone/>
        <a:defRPr sz="1800" kern="1200">
          <a:solidFill>
            <a:schemeClr val="tx1"/>
          </a:solidFill>
          <a:latin typeface="+mn-lt"/>
          <a:ea typeface="+mn-ea"/>
          <a:cs typeface="+mn-cs"/>
        </a:defRPr>
      </a:lvl3pPr>
      <a:lvl4pPr marL="548640" indent="-27432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54864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E20BB609-EF92-42DB-836C-0699A590B5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descr="A landscape with mountains and trees&#10;&#10;Description automatically generated">
            <a:extLst>
              <a:ext uri="{FF2B5EF4-FFF2-40B4-BE49-F238E27FC236}">
                <a16:creationId xmlns:a16="http://schemas.microsoft.com/office/drawing/2014/main" id="{26704DBD-8E01-7FA4-3AF3-E274C8B644C1}"/>
              </a:ext>
            </a:extLst>
          </p:cNvPr>
          <p:cNvPicPr>
            <a:picLocks noChangeAspect="1"/>
          </p:cNvPicPr>
          <p:nvPr/>
        </p:nvPicPr>
        <p:blipFill>
          <a:blip r:embed="rId3"/>
          <a:srcRect t="14380" r="-1" b="29355"/>
          <a:stretch/>
        </p:blipFill>
        <p:spPr>
          <a:xfrm>
            <a:off x="20" y="10"/>
            <a:ext cx="12188932" cy="6857990"/>
          </a:xfrm>
          <a:prstGeom prst="rect">
            <a:avLst/>
          </a:prstGeom>
        </p:spPr>
      </p:pic>
      <p:sp>
        <p:nvSpPr>
          <p:cNvPr id="18" name="Rectangle 17">
            <a:extLst>
              <a:ext uri="{FF2B5EF4-FFF2-40B4-BE49-F238E27FC236}">
                <a16:creationId xmlns:a16="http://schemas.microsoft.com/office/drawing/2014/main" id="{ECF0998E-D577-43EA-A7B8-E3EC67F759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89239" y="-389238"/>
            <a:ext cx="6858000" cy="7636476"/>
          </a:xfrm>
          <a:prstGeom prst="rect">
            <a:avLst/>
          </a:prstGeom>
          <a:gradFill>
            <a:gsLst>
              <a:gs pos="100000">
                <a:srgbClr val="000000">
                  <a:alpha val="0"/>
                </a:srgbClr>
              </a:gs>
              <a:gs pos="0">
                <a:schemeClr val="tx1"/>
              </a:gs>
              <a:gs pos="0">
                <a:srgbClr val="0000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B2C335F7-F61C-4EB4-80F2-4B1438FE66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7DC364D-882B-4786-89FB-1703C1A5CF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524" y="3205874"/>
            <a:ext cx="12188952" cy="3652125"/>
          </a:xfrm>
          <a:prstGeom prst="rect">
            <a:avLst/>
          </a:prstGeom>
          <a:gradFill>
            <a:gsLst>
              <a:gs pos="100000">
                <a:srgbClr val="000000">
                  <a:alpha val="0"/>
                </a:srgbClr>
              </a:gs>
              <a:gs pos="0">
                <a:schemeClr val="tx1"/>
              </a:gs>
              <a:gs pos="0">
                <a:srgbClr val="0000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65ABED7-355A-9C2B-EFC0-6FCA1006D82B}"/>
              </a:ext>
            </a:extLst>
          </p:cNvPr>
          <p:cNvSpPr>
            <a:spLocks noGrp="1"/>
          </p:cNvSpPr>
          <p:nvPr>
            <p:ph type="ctrTitle"/>
          </p:nvPr>
        </p:nvSpPr>
        <p:spPr>
          <a:xfrm>
            <a:off x="517870" y="978408"/>
            <a:ext cx="5021182" cy="2334248"/>
          </a:xfrm>
        </p:spPr>
        <p:txBody>
          <a:bodyPr anchor="t">
            <a:normAutofit/>
          </a:bodyPr>
          <a:lstStyle/>
          <a:p>
            <a:r>
              <a:rPr lang="en-US">
                <a:solidFill>
                  <a:srgbClr val="FFFFFF"/>
                </a:solidFill>
              </a:rPr>
              <a:t>Running Signal</a:t>
            </a:r>
          </a:p>
        </p:txBody>
      </p:sp>
      <p:sp>
        <p:nvSpPr>
          <p:cNvPr id="3" name="Subtitle 2">
            <a:extLst>
              <a:ext uri="{FF2B5EF4-FFF2-40B4-BE49-F238E27FC236}">
                <a16:creationId xmlns:a16="http://schemas.microsoft.com/office/drawing/2014/main" id="{C3EE64A7-A663-7DF0-F191-C2DE8CF11D72}"/>
              </a:ext>
            </a:extLst>
          </p:cNvPr>
          <p:cNvSpPr>
            <a:spLocks noGrp="1"/>
          </p:cNvSpPr>
          <p:nvPr>
            <p:ph type="subTitle" idx="1"/>
          </p:nvPr>
        </p:nvSpPr>
        <p:spPr>
          <a:xfrm>
            <a:off x="6652366" y="4108182"/>
            <a:ext cx="5040785" cy="1828799"/>
          </a:xfrm>
        </p:spPr>
        <p:txBody>
          <a:bodyPr anchor="b">
            <a:normAutofit/>
          </a:bodyPr>
          <a:lstStyle/>
          <a:p>
            <a:r>
              <a:rPr lang="en-US">
                <a:solidFill>
                  <a:srgbClr val="FFFFFF"/>
                </a:solidFill>
              </a:rPr>
              <a:t>Key insights to stay ahead in the market</a:t>
            </a:r>
          </a:p>
        </p:txBody>
      </p:sp>
      <p:sp>
        <p:nvSpPr>
          <p:cNvPr id="24" name="Rectangle 23">
            <a:extLst>
              <a:ext uri="{FF2B5EF4-FFF2-40B4-BE49-F238E27FC236}">
                <a16:creationId xmlns:a16="http://schemas.microsoft.com/office/drawing/2014/main" id="{F1189494-2B67-46D2-93D6-A122A09BF6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62168" y="6300289"/>
            <a:ext cx="5021183" cy="4571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95474364"/>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par>
                                <p:cTn id="11" presetID="10" presetClass="entr" presetSubtype="0" fill="hold" grpId="1" nodeType="withEffect">
                                  <p:stCondLst>
                                    <p:cond delay="250"/>
                                  </p:stCondLst>
                                  <p:iterate type="lt">
                                    <p:tmPct val="10000"/>
                                  </p:iterate>
                                  <p:childTnLst>
                                    <p:set>
                                      <p:cBhvr>
                                        <p:cTn id="12" dur="1" fill="hold">
                                          <p:stCondLst>
                                            <p:cond delay="0"/>
                                          </p:stCondLst>
                                        </p:cTn>
                                        <p:tgtEl>
                                          <p:spTgt spid="3"/>
                                        </p:tgtEl>
                                        <p:attrNameLst>
                                          <p:attrName>style.visibility</p:attrName>
                                        </p:attrNameLst>
                                      </p:cBhvr>
                                      <p:to>
                                        <p:strVal val="visible"/>
                                      </p:to>
                                    </p:set>
                                    <p:animEffect transition="in" filter="fade">
                                      <p:cBhvr>
                                        <p:cTn id="1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3" grpId="1"/>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EF92585-7A99-6108-9663-8C59032742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
        <p:nvSpPr>
          <p:cNvPr id="2" name="Title 1">
            <a:extLst>
              <a:ext uri="{FF2B5EF4-FFF2-40B4-BE49-F238E27FC236}">
                <a16:creationId xmlns:a16="http://schemas.microsoft.com/office/drawing/2014/main" id="{E9A1D164-5003-A77F-D037-46D9647A0A4A}"/>
              </a:ext>
            </a:extLst>
          </p:cNvPr>
          <p:cNvSpPr>
            <a:spLocks noGrp="1"/>
          </p:cNvSpPr>
          <p:nvPr>
            <p:ph type="title"/>
          </p:nvPr>
        </p:nvSpPr>
        <p:spPr>
          <a:xfrm>
            <a:off x="954823" y="2513523"/>
            <a:ext cx="4265763" cy="1611905"/>
          </a:xfrm>
        </p:spPr>
        <p:txBody>
          <a:bodyPr anchor="t">
            <a:normAutofit/>
          </a:bodyPr>
          <a:lstStyle/>
          <a:p>
            <a:r>
              <a:rPr lang="en-US" sz="4600"/>
              <a:t>Regional Volume Trends</a:t>
            </a:r>
          </a:p>
        </p:txBody>
      </p:sp>
      <p:sp>
        <p:nvSpPr>
          <p:cNvPr id="3" name="Content Placeholder 2">
            <a:extLst>
              <a:ext uri="{FF2B5EF4-FFF2-40B4-BE49-F238E27FC236}">
                <a16:creationId xmlns:a16="http://schemas.microsoft.com/office/drawing/2014/main" id="{9B64F9CE-F160-483A-07FE-B2D6148FAC32}"/>
              </a:ext>
            </a:extLst>
          </p:cNvPr>
          <p:cNvSpPr>
            <a:spLocks noGrp="1"/>
          </p:cNvSpPr>
          <p:nvPr>
            <p:ph idx="1"/>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5871353" y="2604522"/>
            <a:ext cx="5269831" cy="2039112"/>
          </a:xfrm>
        </p:spPr>
        <p:txBody>
          <a:bodyPr>
            <a:normAutofit/>
          </a:bodyPr>
          <a:lstStyle/>
          <a:p>
            <a:pPr marL="0" indent="0">
              <a:spcBef>
                <a:spcPts val="2500"/>
              </a:spcBef>
              <a:buNone/>
            </a:pPr>
            <a:endParaRPr lang="en-US" sz="1400" b="1"/>
          </a:p>
          <a:p>
            <a:pPr marL="0" lvl="1" indent="0">
              <a:buNone/>
            </a:pPr>
            <a:r>
              <a:rPr lang="en-US" sz="1400"/>
              <a:t>Our analysis focuses on the volume trends in different regions of the freight market over the past month and insights on likely impacts in the next thirty days.</a:t>
            </a:r>
          </a:p>
        </p:txBody>
      </p:sp>
    </p:spTree>
    <p:extLst>
      <p:ext uri="{BB962C8B-B14F-4D97-AF65-F5344CB8AC3E}">
        <p14:creationId xmlns:p14="http://schemas.microsoft.com/office/powerpoint/2010/main" val="378564691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DE57300-C7FF-4578-99A0-42B0295B1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DB8F8250-7A81-4A19-87AD-FFB2CE4E39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99F38FC-2DEA-2647-C409-EF75720C1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Rectangle 15">
            <a:extLst>
              <a:ext uri="{FF2B5EF4-FFF2-40B4-BE49-F238E27FC236}">
                <a16:creationId xmlns:a16="http://schemas.microsoft.com/office/drawing/2014/main" id="{9E10BDB4-64F2-477D-A03B-9F8352D5E0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Content Placeholder 4" descr="Freight train in Winter.">
            <a:extLst>
              <a:ext uri="{FF2B5EF4-FFF2-40B4-BE49-F238E27FC236}">
                <a16:creationId xmlns:a16="http://schemas.microsoft.com/office/drawing/2014/main" id="{BD79DB45-D71E-4671-873D-93144D02E2A6}"/>
              </a:ext>
            </a:extLst>
          </p:cNvPr>
          <p:cNvPicPr>
            <a:picLocks noGrp="1" noChangeAspect="1"/>
          </p:cNvPicPr>
          <p:nvPr>
            <p:ph sz="half" idx="1"/>
          </p:nvPr>
        </p:nvPicPr>
        <p:blipFill>
          <a:blip r:embed="rId3"/>
          <a:srcRect t="2245" r="-4" b="-4"/>
          <a:stretch/>
        </p:blipFill>
        <p:spPr>
          <a:xfrm>
            <a:off x="517867" y="2577661"/>
            <a:ext cx="4672584" cy="3768343"/>
          </a:xfrm>
          <a:prstGeom prst="rect">
            <a:avLst/>
          </a:prstGeom>
        </p:spPr>
      </p:pic>
      <p:sp>
        <p:nvSpPr>
          <p:cNvPr id="2" name="Title 1">
            <a:extLst>
              <a:ext uri="{FF2B5EF4-FFF2-40B4-BE49-F238E27FC236}">
                <a16:creationId xmlns:a16="http://schemas.microsoft.com/office/drawing/2014/main" id="{C3CD02AA-11FE-50D5-32C6-A5BB5439877D}"/>
              </a:ext>
            </a:extLst>
          </p:cNvPr>
          <p:cNvSpPr>
            <a:spLocks noGrp="1"/>
          </p:cNvSpPr>
          <p:nvPr>
            <p:ph type="title"/>
          </p:nvPr>
        </p:nvSpPr>
        <p:spPr>
          <a:xfrm>
            <a:off x="517867" y="976160"/>
            <a:ext cx="4809314" cy="1447163"/>
          </a:xfrm>
        </p:spPr>
        <p:txBody>
          <a:bodyPr vert="horz" lIns="91440" tIns="45720" rIns="91440" bIns="45720" rtlCol="0" anchor="t">
            <a:normAutofit/>
          </a:bodyPr>
          <a:lstStyle/>
          <a:p>
            <a:pPr>
              <a:lnSpc>
                <a:spcPct val="90000"/>
              </a:lnSpc>
            </a:pPr>
            <a:r>
              <a:rPr lang="en-US" sz="3700"/>
              <a:t>Projecting the Future of the Freight Market</a:t>
            </a:r>
          </a:p>
        </p:txBody>
      </p:sp>
      <p:sp>
        <p:nvSpPr>
          <p:cNvPr id="4" name="Content Placeholder 3">
            <a:extLst>
              <a:ext uri="{FF2B5EF4-FFF2-40B4-BE49-F238E27FC236}">
                <a16:creationId xmlns:a16="http://schemas.microsoft.com/office/drawing/2014/main" id="{925A6CE2-09EF-40B6-09FA-6E69D3C2C9EB}"/>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5842000" y="1033272"/>
            <a:ext cx="5832133" cy="5312732"/>
          </a:xfrm>
        </p:spPr>
        <p:txBody>
          <a:bodyPr>
            <a:normAutofit/>
          </a:bodyPr>
          <a:lstStyle/>
          <a:p>
            <a:pPr marL="0" indent="0">
              <a:spcBef>
                <a:spcPts val="2500"/>
              </a:spcBef>
              <a:buNone/>
            </a:pPr>
            <a:r>
              <a:rPr lang="en-US" sz="1400" b="1"/>
              <a:t>Economic Indicators</a:t>
            </a:r>
          </a:p>
          <a:p>
            <a:pPr marL="0" lvl="1" indent="0">
              <a:buNone/>
            </a:pPr>
            <a:r>
              <a:rPr lang="en-US" sz="1400"/>
              <a:t>Our analysis of the freight market suggests that economic indicators such as GDP and unemployment rates will impact the market in the next 30 days. A growth in GDP will result in increased demand for freight services, while a high unemployment rate may lead to a decrease in demand.</a:t>
            </a:r>
          </a:p>
          <a:p>
            <a:pPr marL="0" indent="0">
              <a:spcBef>
                <a:spcPts val="2500"/>
              </a:spcBef>
              <a:buNone/>
            </a:pPr>
            <a:r>
              <a:rPr lang="en-US" sz="1400" b="1"/>
              <a:t>Fuel Prices</a:t>
            </a:r>
          </a:p>
          <a:p>
            <a:pPr marL="0" lvl="1" indent="0">
              <a:buNone/>
            </a:pPr>
            <a:r>
              <a:rPr lang="en-US" sz="1400"/>
              <a:t>Fuel prices are a key factor that will impact the freight market in the next 30 days. An increase in fuel prices will result in higher transportation costs, which may lead to a decrease in demand for freight services.</a:t>
            </a:r>
          </a:p>
          <a:p>
            <a:pPr marL="0" indent="0">
              <a:spcBef>
                <a:spcPts val="2500"/>
              </a:spcBef>
              <a:buNone/>
            </a:pPr>
            <a:r>
              <a:rPr lang="en-US" sz="1400" b="1"/>
              <a:t>Natural Disasters</a:t>
            </a:r>
          </a:p>
          <a:p>
            <a:pPr marL="0" lvl="1" indent="0">
              <a:buNone/>
            </a:pPr>
            <a:r>
              <a:rPr lang="en-US" sz="1400"/>
              <a:t>Natural disasters such as hurricanes, floods, and wildfires can have a major impact on the freight market. Our analysis suggests that natural disasters in the next 30 days may lead to disruptions in transportation and delivery, resulting in decreased demand for freight services.</a:t>
            </a:r>
          </a:p>
        </p:txBody>
      </p:sp>
      <p:sp>
        <p:nvSpPr>
          <p:cNvPr id="18" name="Rectangle 17">
            <a:extLst>
              <a:ext uri="{FF2B5EF4-FFF2-40B4-BE49-F238E27FC236}">
                <a16:creationId xmlns:a16="http://schemas.microsoft.com/office/drawing/2014/main" id="{887F59F2-5FBC-40CD-AD35-376AECE49E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8" y="508090"/>
            <a:ext cx="4672584"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0964856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ADE57300-C7FF-4578-99A0-42B0295B1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DB8F8250-7A81-4A19-87AD-FFB2CE4E39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499F38FC-2DEA-2647-C409-EF75720C1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9" name="Rectangle 28">
            <a:extLst>
              <a:ext uri="{FF2B5EF4-FFF2-40B4-BE49-F238E27FC236}">
                <a16:creationId xmlns:a16="http://schemas.microsoft.com/office/drawing/2014/main" id="{4C32CD27-7027-AB2B-38F1-71C08EB840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Content Placeholder 4" descr="3D illustration of wind turbines, solar panels etc.">
            <a:extLst>
              <a:ext uri="{FF2B5EF4-FFF2-40B4-BE49-F238E27FC236}">
                <a16:creationId xmlns:a16="http://schemas.microsoft.com/office/drawing/2014/main" id="{4EEA02B9-8ECD-439F-9AEF-B8E8412361B6}"/>
              </a:ext>
            </a:extLst>
          </p:cNvPr>
          <p:cNvPicPr>
            <a:picLocks noGrp="1" noChangeAspect="1"/>
          </p:cNvPicPr>
          <p:nvPr>
            <p:ph sz="half" idx="1"/>
          </p:nvPr>
        </p:nvPicPr>
        <p:blipFill>
          <a:blip r:embed="rId3"/>
          <a:srcRect l="13931" r="13751" b="1"/>
          <a:stretch/>
        </p:blipFill>
        <p:spPr>
          <a:xfrm>
            <a:off x="517869" y="508091"/>
            <a:ext cx="4221911" cy="5837918"/>
          </a:xfrm>
          <a:prstGeom prst="rect">
            <a:avLst/>
          </a:prstGeom>
        </p:spPr>
      </p:pic>
      <p:sp>
        <p:nvSpPr>
          <p:cNvPr id="2" name="Title 1">
            <a:extLst>
              <a:ext uri="{FF2B5EF4-FFF2-40B4-BE49-F238E27FC236}">
                <a16:creationId xmlns:a16="http://schemas.microsoft.com/office/drawing/2014/main" id="{422A54FF-714E-75AB-B137-AFEA076FAADD}"/>
              </a:ext>
            </a:extLst>
          </p:cNvPr>
          <p:cNvSpPr>
            <a:spLocks noGrp="1"/>
          </p:cNvSpPr>
          <p:nvPr>
            <p:ph type="title"/>
          </p:nvPr>
        </p:nvSpPr>
        <p:spPr>
          <a:xfrm>
            <a:off x="5438762" y="976160"/>
            <a:ext cx="6232310" cy="1463040"/>
          </a:xfrm>
        </p:spPr>
        <p:txBody>
          <a:bodyPr vert="horz" lIns="91440" tIns="45720" rIns="91440" bIns="45720" rtlCol="0" anchor="t">
            <a:normAutofit/>
          </a:bodyPr>
          <a:lstStyle/>
          <a:p>
            <a:r>
              <a:rPr lang="en-US" sz="4400"/>
              <a:t>Factors Impacting the Freight Market</a:t>
            </a:r>
          </a:p>
        </p:txBody>
      </p:sp>
      <p:sp>
        <p:nvSpPr>
          <p:cNvPr id="4" name="Content Placeholder 3">
            <a:extLst>
              <a:ext uri="{FF2B5EF4-FFF2-40B4-BE49-F238E27FC236}">
                <a16:creationId xmlns:a16="http://schemas.microsoft.com/office/drawing/2014/main" id="{E470A5F6-4E62-69CE-7C33-B0CB19D22C51}"/>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5438775" y="2577871"/>
            <a:ext cx="6232310" cy="3768137"/>
          </a:xfrm>
        </p:spPr>
        <p:txBody>
          <a:bodyPr>
            <a:normAutofit/>
          </a:bodyPr>
          <a:lstStyle/>
          <a:p>
            <a:pPr marL="0" indent="0">
              <a:lnSpc>
                <a:spcPct val="100000"/>
              </a:lnSpc>
              <a:spcBef>
                <a:spcPts val="2500"/>
              </a:spcBef>
              <a:buNone/>
            </a:pPr>
            <a:r>
              <a:rPr lang="en-US" sz="1500" b="1"/>
              <a:t>Fuel Prices</a:t>
            </a:r>
          </a:p>
          <a:p>
            <a:pPr marL="0" lvl="1" indent="0">
              <a:lnSpc>
                <a:spcPct val="100000"/>
              </a:lnSpc>
              <a:buNone/>
            </a:pPr>
            <a:r>
              <a:rPr lang="en-US" sz="1500"/>
              <a:t>Fuel prices are a critical factor impacting the freight market. Increases in fuel prices can lead to higher transportation costs and decrease in the overall demand for freight services.</a:t>
            </a:r>
          </a:p>
          <a:p>
            <a:pPr marL="0" indent="0">
              <a:lnSpc>
                <a:spcPct val="100000"/>
              </a:lnSpc>
              <a:spcBef>
                <a:spcPts val="2500"/>
              </a:spcBef>
              <a:buNone/>
            </a:pPr>
            <a:r>
              <a:rPr lang="en-US" sz="1500" b="1"/>
              <a:t>Economic Indicators</a:t>
            </a:r>
          </a:p>
          <a:p>
            <a:pPr marL="0" lvl="1" indent="0">
              <a:lnSpc>
                <a:spcPct val="100000"/>
              </a:lnSpc>
              <a:buNone/>
            </a:pPr>
            <a:r>
              <a:rPr lang="en-US" sz="1500"/>
              <a:t>Economic indicators such as GDP growth, consumer confidence, and unemployment rate can significantly impact the freight market. A strong economy typically leads to higher demand for freight services.</a:t>
            </a:r>
          </a:p>
          <a:p>
            <a:pPr marL="0" indent="0">
              <a:lnSpc>
                <a:spcPct val="100000"/>
              </a:lnSpc>
              <a:spcBef>
                <a:spcPts val="2500"/>
              </a:spcBef>
              <a:buNone/>
            </a:pPr>
            <a:r>
              <a:rPr lang="en-US" sz="1500" b="1"/>
              <a:t>Natural Disasters</a:t>
            </a:r>
          </a:p>
          <a:p>
            <a:pPr marL="0" lvl="1" indent="0">
              <a:lnSpc>
                <a:spcPct val="100000"/>
              </a:lnSpc>
              <a:buNone/>
            </a:pPr>
            <a:r>
              <a:rPr lang="en-US" sz="1500"/>
              <a:t>Natural disasters such as hurricanes, floods, and wildfires can disrupt the supply chain and lead to higher transportation costs. Freight companies need to be prepared for such events and have contingency plans in place.</a:t>
            </a:r>
          </a:p>
        </p:txBody>
      </p:sp>
      <p:sp>
        <p:nvSpPr>
          <p:cNvPr id="31" name="Freeform: Shape 30">
            <a:extLst>
              <a:ext uri="{FF2B5EF4-FFF2-40B4-BE49-F238E27FC236}">
                <a16:creationId xmlns:a16="http://schemas.microsoft.com/office/drawing/2014/main" id="{C6DD38CD-CFFE-4ABA-3DC8-01ED90559E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84611" y="508090"/>
            <a:ext cx="6186474" cy="149279"/>
          </a:xfrm>
          <a:custGeom>
            <a:avLst/>
            <a:gdLst>
              <a:gd name="connsiteX0" fmla="*/ 0 w 6090847"/>
              <a:gd name="connsiteY0" fmla="*/ 0 h 149279"/>
              <a:gd name="connsiteX1" fmla="*/ 6090847 w 6090847"/>
              <a:gd name="connsiteY1" fmla="*/ 0 h 149279"/>
              <a:gd name="connsiteX2" fmla="*/ 6090847 w 6090847"/>
              <a:gd name="connsiteY2" fmla="*/ 149279 h 149279"/>
              <a:gd name="connsiteX3" fmla="*/ 0 w 6090847"/>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6090847" h="149279">
                <a:moveTo>
                  <a:pt x="0" y="0"/>
                </a:moveTo>
                <a:lnTo>
                  <a:pt x="6090847" y="0"/>
                </a:lnTo>
                <a:lnTo>
                  <a:pt x="6090847"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43143271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DE57300-C7FF-4578-99A0-42B0295B1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DB8F8250-7A81-4A19-87AD-FFB2CE4E39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99F38FC-2DEA-2647-C409-EF75720C1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Rectangle 15">
            <a:extLst>
              <a:ext uri="{FF2B5EF4-FFF2-40B4-BE49-F238E27FC236}">
                <a16:creationId xmlns:a16="http://schemas.microsoft.com/office/drawing/2014/main" id="{34C0330F-1D4F-4552-B799-615DD237B6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Bierstadt"/>
              <a:ea typeface="+mn-ea"/>
              <a:cs typeface="+mn-cs"/>
            </a:endParaRPr>
          </a:p>
        </p:txBody>
      </p:sp>
      <p:pic>
        <p:nvPicPr>
          <p:cNvPr id="5" name="Content Placeholder 4" descr="Checklist">
            <a:extLst>
              <a:ext uri="{FF2B5EF4-FFF2-40B4-BE49-F238E27FC236}">
                <a16:creationId xmlns:a16="http://schemas.microsoft.com/office/drawing/2014/main" id="{C3781D21-BBDD-4222-9ACB-1888B3F19671}"/>
              </a:ext>
            </a:extLst>
          </p:cNvPr>
          <p:cNvPicPr>
            <a:picLocks noGrp="1" noChangeAspect="1"/>
          </p:cNvPicPr>
          <p:nvPr>
            <p:ph sz="half" idx="1"/>
          </p:nvPr>
        </p:nvPicPr>
        <p:blipFill>
          <a:blip r:embed="rId3"/>
          <a:srcRect l="2348" r="-3" b="-3"/>
          <a:stretch/>
        </p:blipFill>
        <p:spPr>
          <a:xfrm>
            <a:off x="5958018" y="508090"/>
            <a:ext cx="5709726" cy="5846989"/>
          </a:xfrm>
          <a:prstGeom prst="rect">
            <a:avLst/>
          </a:prstGeom>
        </p:spPr>
      </p:pic>
      <p:sp>
        <p:nvSpPr>
          <p:cNvPr id="2" name="Title 1">
            <a:extLst>
              <a:ext uri="{FF2B5EF4-FFF2-40B4-BE49-F238E27FC236}">
                <a16:creationId xmlns:a16="http://schemas.microsoft.com/office/drawing/2014/main" id="{23F8FDF8-ED26-A54B-364A-FB308AF1E08F}"/>
              </a:ext>
            </a:extLst>
          </p:cNvPr>
          <p:cNvSpPr>
            <a:spLocks noGrp="1"/>
          </p:cNvSpPr>
          <p:nvPr>
            <p:ph type="title"/>
          </p:nvPr>
        </p:nvSpPr>
        <p:spPr>
          <a:xfrm>
            <a:off x="517871" y="976160"/>
            <a:ext cx="4798200" cy="1463040"/>
          </a:xfrm>
        </p:spPr>
        <p:txBody>
          <a:bodyPr vert="horz" lIns="91440" tIns="45720" rIns="91440" bIns="45720" rtlCol="0" anchor="t">
            <a:normAutofit/>
          </a:bodyPr>
          <a:lstStyle/>
          <a:p>
            <a:r>
              <a:rPr lang="en-US" sz="4400"/>
              <a:t>Conclusion</a:t>
            </a:r>
          </a:p>
        </p:txBody>
      </p:sp>
      <p:sp>
        <p:nvSpPr>
          <p:cNvPr id="4" name="Content Placeholder 3">
            <a:extLst>
              <a:ext uri="{FF2B5EF4-FFF2-40B4-BE49-F238E27FC236}">
                <a16:creationId xmlns:a16="http://schemas.microsoft.com/office/drawing/2014/main" id="{7C36F3E7-062A-991E-7A46-43C71BABDCE9}"/>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517871" y="2578608"/>
            <a:ext cx="4672966" cy="3767328"/>
          </a:xfrm>
        </p:spPr>
        <p:txBody>
          <a:bodyPr>
            <a:normAutofit/>
          </a:bodyPr>
          <a:lstStyle/>
          <a:p>
            <a:pPr marL="0" indent="0">
              <a:spcBef>
                <a:spcPts val="2500"/>
              </a:spcBef>
              <a:buNone/>
            </a:pPr>
            <a:endParaRPr lang="en-US" sz="1400" b="1"/>
          </a:p>
          <a:p>
            <a:pPr marL="0" lvl="1" indent="0">
              <a:buNone/>
            </a:pPr>
            <a:r>
              <a:rPr lang="en-US" sz="1400"/>
              <a:t>This presentation provided insights into the major trends, milestones, charts, and callouts from the last month in the Freight Market. Our projections for the next thirty days are based on the information available, and we hope that this presentation has provided you with valuable insights into the Freight Market.</a:t>
            </a:r>
          </a:p>
        </p:txBody>
      </p:sp>
      <p:sp>
        <p:nvSpPr>
          <p:cNvPr id="18" name="Rectangle 17">
            <a:extLst>
              <a:ext uri="{FF2B5EF4-FFF2-40B4-BE49-F238E27FC236}">
                <a16:creationId xmlns:a16="http://schemas.microsoft.com/office/drawing/2014/main" id="{92BE0106-0C20-465B-A1BE-0BAC2737B1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1" y="508090"/>
            <a:ext cx="4672966"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Tree>
    <p:extLst>
      <p:ext uri="{BB962C8B-B14F-4D97-AF65-F5344CB8AC3E}">
        <p14:creationId xmlns:p14="http://schemas.microsoft.com/office/powerpoint/2010/main" val="116576749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ADE57300-C7FF-4578-99A0-42B0295B1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DB8F8250-7A81-4A19-87AD-FFB2CE4E39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499F38FC-2DEA-2647-C409-EF75720C1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9" name="Rectangle 28">
            <a:extLst>
              <a:ext uri="{FF2B5EF4-FFF2-40B4-BE49-F238E27FC236}">
                <a16:creationId xmlns:a16="http://schemas.microsoft.com/office/drawing/2014/main" id="{4C32CD27-7027-AB2B-38F1-71C08EB840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7" descr="A person wearing a hat pulling a rope&#10;&#10;Description automatically generated">
            <a:extLst>
              <a:ext uri="{FF2B5EF4-FFF2-40B4-BE49-F238E27FC236}">
                <a16:creationId xmlns:a16="http://schemas.microsoft.com/office/drawing/2014/main" id="{956001AA-4B56-815E-0687-C8DA7A46EA8D}"/>
              </a:ext>
            </a:extLst>
          </p:cNvPr>
          <p:cNvPicPr>
            <a:picLocks noChangeAspect="1"/>
          </p:cNvPicPr>
          <p:nvPr/>
        </p:nvPicPr>
        <p:blipFill>
          <a:blip r:embed="rId3"/>
          <a:srcRect l="7925" r="19757" b="1"/>
          <a:stretch/>
        </p:blipFill>
        <p:spPr>
          <a:xfrm>
            <a:off x="517869" y="508091"/>
            <a:ext cx="4221911" cy="5837918"/>
          </a:xfrm>
          <a:prstGeom prst="rect">
            <a:avLst/>
          </a:prstGeom>
        </p:spPr>
      </p:pic>
      <p:sp>
        <p:nvSpPr>
          <p:cNvPr id="2" name="Title 1">
            <a:extLst>
              <a:ext uri="{FF2B5EF4-FFF2-40B4-BE49-F238E27FC236}">
                <a16:creationId xmlns:a16="http://schemas.microsoft.com/office/drawing/2014/main" id="{789BA8AE-61EE-0638-6D90-E9CDD21CAFFB}"/>
              </a:ext>
            </a:extLst>
          </p:cNvPr>
          <p:cNvSpPr>
            <a:spLocks noGrp="1"/>
          </p:cNvSpPr>
          <p:nvPr>
            <p:ph type="title"/>
          </p:nvPr>
        </p:nvSpPr>
        <p:spPr>
          <a:xfrm>
            <a:off x="5438762" y="976160"/>
            <a:ext cx="6232310" cy="1463040"/>
          </a:xfrm>
        </p:spPr>
        <p:txBody>
          <a:bodyPr vert="horz" lIns="91440" tIns="45720" rIns="91440" bIns="45720" rtlCol="0" anchor="t">
            <a:normAutofit/>
          </a:bodyPr>
          <a:lstStyle/>
          <a:p>
            <a:r>
              <a:rPr lang="en-US" sz="4400" dirty="0"/>
              <a:t>October Market </a:t>
            </a:r>
            <a:br>
              <a:rPr lang="en-US" sz="4400" dirty="0"/>
            </a:br>
            <a:r>
              <a:rPr lang="en-US" sz="4400" dirty="0"/>
              <a:t>Update</a:t>
            </a:r>
          </a:p>
        </p:txBody>
      </p:sp>
      <p:sp>
        <p:nvSpPr>
          <p:cNvPr id="4" name="Content Placeholder 3">
            <a:extLst>
              <a:ext uri="{FF2B5EF4-FFF2-40B4-BE49-F238E27FC236}">
                <a16:creationId xmlns:a16="http://schemas.microsoft.com/office/drawing/2014/main" id="{1833024B-1975-B083-7A4B-773DE4344B4E}"/>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5438775" y="2577871"/>
            <a:ext cx="6232310" cy="3768137"/>
          </a:xfrm>
        </p:spPr>
        <p:txBody>
          <a:bodyPr>
            <a:normAutofit/>
          </a:bodyPr>
          <a:lstStyle/>
          <a:p>
            <a:pPr marL="0" indent="0">
              <a:lnSpc>
                <a:spcPct val="100000"/>
              </a:lnSpc>
              <a:spcBef>
                <a:spcPts val="2500"/>
              </a:spcBef>
              <a:buNone/>
            </a:pPr>
            <a:r>
              <a:rPr lang="en-US" sz="1300" b="1" dirty="0"/>
              <a:t>Overall Trends in the Freight Market</a:t>
            </a:r>
          </a:p>
          <a:p>
            <a:pPr marL="0" lvl="1" indent="0">
              <a:lnSpc>
                <a:spcPct val="100000"/>
              </a:lnSpc>
              <a:buNone/>
            </a:pPr>
            <a:r>
              <a:rPr lang="en-US" sz="1300" dirty="0"/>
              <a:t>This section of the presentation will focus on the key trends in the global freight market, including growth rates, market share, and the impact of various factors such as trade policies and economic conditions. We'll examine the market trends of different modalities such as air, sea, and land.</a:t>
            </a:r>
          </a:p>
          <a:p>
            <a:pPr marL="0" indent="0">
              <a:lnSpc>
                <a:spcPct val="100000"/>
              </a:lnSpc>
              <a:spcBef>
                <a:spcPts val="2500"/>
              </a:spcBef>
              <a:buNone/>
            </a:pPr>
            <a:r>
              <a:rPr lang="en-US" sz="1300" b="1" dirty="0"/>
              <a:t>Regional Analysis</a:t>
            </a:r>
          </a:p>
          <a:p>
            <a:pPr marL="0" lvl="1" indent="0">
              <a:lnSpc>
                <a:spcPct val="100000"/>
              </a:lnSpc>
              <a:buNone/>
            </a:pPr>
            <a:r>
              <a:rPr lang="en-US" sz="1300" dirty="0"/>
              <a:t>This section of the presentation will focus on the regional analysis of the global freight market, examining the trends and challenges in different regions such as Asia-Pacific, North America, Europe, and Middle East and Africa.</a:t>
            </a:r>
          </a:p>
          <a:p>
            <a:pPr marL="0" indent="0">
              <a:lnSpc>
                <a:spcPct val="100000"/>
              </a:lnSpc>
              <a:spcBef>
                <a:spcPts val="2500"/>
              </a:spcBef>
              <a:buNone/>
            </a:pPr>
            <a:r>
              <a:rPr lang="en-US" sz="1300" b="1" dirty="0"/>
              <a:t>Future of the Freight Market</a:t>
            </a:r>
          </a:p>
          <a:p>
            <a:pPr marL="0" lvl="1" indent="0">
              <a:lnSpc>
                <a:spcPct val="100000"/>
              </a:lnSpc>
              <a:buNone/>
            </a:pPr>
            <a:r>
              <a:rPr lang="en-US" sz="1300" dirty="0"/>
              <a:t>This section of the presentation will conclude by projecting the future of the freight market for the next thirty days, by analyzing various factors that are likely to impact the market such as disruptions, geopolitical risks, shifts in consumer behavior, and technological advancements.</a:t>
            </a:r>
          </a:p>
        </p:txBody>
      </p:sp>
      <p:sp>
        <p:nvSpPr>
          <p:cNvPr id="31" name="Freeform: Shape 30">
            <a:extLst>
              <a:ext uri="{FF2B5EF4-FFF2-40B4-BE49-F238E27FC236}">
                <a16:creationId xmlns:a16="http://schemas.microsoft.com/office/drawing/2014/main" id="{C6DD38CD-CFFE-4ABA-3DC8-01ED90559E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84611" y="508090"/>
            <a:ext cx="6186474" cy="149279"/>
          </a:xfrm>
          <a:custGeom>
            <a:avLst/>
            <a:gdLst>
              <a:gd name="connsiteX0" fmla="*/ 0 w 6090847"/>
              <a:gd name="connsiteY0" fmla="*/ 0 h 149279"/>
              <a:gd name="connsiteX1" fmla="*/ 6090847 w 6090847"/>
              <a:gd name="connsiteY1" fmla="*/ 0 h 149279"/>
              <a:gd name="connsiteX2" fmla="*/ 6090847 w 6090847"/>
              <a:gd name="connsiteY2" fmla="*/ 149279 h 149279"/>
              <a:gd name="connsiteX3" fmla="*/ 0 w 6090847"/>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6090847" h="149279">
                <a:moveTo>
                  <a:pt x="0" y="0"/>
                </a:moveTo>
                <a:lnTo>
                  <a:pt x="6090847" y="0"/>
                </a:lnTo>
                <a:lnTo>
                  <a:pt x="6090847"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52651322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DE57300-C7FF-4578-99A0-42B0295B1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DB8F8250-7A81-4A19-87AD-FFB2CE4E39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99F38FC-2DEA-2647-C409-EF75720C1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Rectangle 15">
            <a:extLst>
              <a:ext uri="{FF2B5EF4-FFF2-40B4-BE49-F238E27FC236}">
                <a16:creationId xmlns:a16="http://schemas.microsoft.com/office/drawing/2014/main" id="{4C32CD27-7027-AB2B-38F1-71C08EB840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Content Placeholder 4" descr="Calculator, pen, compass, money and a paper with graphs printed on it">
            <a:extLst>
              <a:ext uri="{FF2B5EF4-FFF2-40B4-BE49-F238E27FC236}">
                <a16:creationId xmlns:a16="http://schemas.microsoft.com/office/drawing/2014/main" id="{E079258C-32F4-49D1-818A-C5CBF362E222}"/>
              </a:ext>
            </a:extLst>
          </p:cNvPr>
          <p:cNvPicPr>
            <a:picLocks noGrp="1" noChangeAspect="1"/>
          </p:cNvPicPr>
          <p:nvPr>
            <p:ph sz="half" idx="1"/>
          </p:nvPr>
        </p:nvPicPr>
        <p:blipFill>
          <a:blip r:embed="rId3"/>
          <a:srcRect l="30454" r="25974" b="1"/>
          <a:stretch/>
        </p:blipFill>
        <p:spPr>
          <a:xfrm>
            <a:off x="517869" y="508091"/>
            <a:ext cx="4221911" cy="5837918"/>
          </a:xfrm>
          <a:prstGeom prst="rect">
            <a:avLst/>
          </a:prstGeom>
        </p:spPr>
      </p:pic>
      <p:sp>
        <p:nvSpPr>
          <p:cNvPr id="2" name="Title 1">
            <a:extLst>
              <a:ext uri="{FF2B5EF4-FFF2-40B4-BE49-F238E27FC236}">
                <a16:creationId xmlns:a16="http://schemas.microsoft.com/office/drawing/2014/main" id="{7D58FFAB-8BFE-0F50-E337-E90F4C1BE599}"/>
              </a:ext>
            </a:extLst>
          </p:cNvPr>
          <p:cNvSpPr>
            <a:spLocks noGrp="1"/>
          </p:cNvSpPr>
          <p:nvPr>
            <p:ph type="title"/>
          </p:nvPr>
        </p:nvSpPr>
        <p:spPr>
          <a:xfrm>
            <a:off x="5438762" y="976160"/>
            <a:ext cx="6232310" cy="1463040"/>
          </a:xfrm>
        </p:spPr>
        <p:txBody>
          <a:bodyPr vert="horz" lIns="91440" tIns="45720" rIns="91440" bIns="45720" rtlCol="0" anchor="t">
            <a:normAutofit/>
          </a:bodyPr>
          <a:lstStyle/>
          <a:p>
            <a:r>
              <a:rPr lang="en-US" sz="4400"/>
              <a:t>Overall Trends in the Freight Market</a:t>
            </a:r>
          </a:p>
        </p:txBody>
      </p:sp>
      <p:sp>
        <p:nvSpPr>
          <p:cNvPr id="4" name="Content Placeholder 3">
            <a:extLst>
              <a:ext uri="{FF2B5EF4-FFF2-40B4-BE49-F238E27FC236}">
                <a16:creationId xmlns:a16="http://schemas.microsoft.com/office/drawing/2014/main" id="{1DE18038-BB67-908A-6A0B-B8C2EFC21B84}"/>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5438775" y="2577871"/>
            <a:ext cx="6232310" cy="3768137"/>
          </a:xfrm>
        </p:spPr>
        <p:txBody>
          <a:bodyPr>
            <a:normAutofit/>
          </a:bodyPr>
          <a:lstStyle/>
          <a:p>
            <a:pPr marL="0" indent="0">
              <a:spcBef>
                <a:spcPts val="2500"/>
              </a:spcBef>
              <a:buNone/>
            </a:pPr>
            <a:r>
              <a:rPr lang="en-US" sz="1400" b="1"/>
              <a:t>Capacity Trends</a:t>
            </a:r>
          </a:p>
          <a:p>
            <a:pPr marL="0" lvl="1" indent="0">
              <a:buNone/>
            </a:pPr>
            <a:r>
              <a:rPr lang="en-US" sz="1400"/>
              <a:t>We will analyze capacity trends in the freight market over the past month, providing charts and callouts to support our analysis.</a:t>
            </a:r>
          </a:p>
          <a:p>
            <a:pPr marL="0" indent="0">
              <a:spcBef>
                <a:spcPts val="2500"/>
              </a:spcBef>
              <a:buNone/>
            </a:pPr>
            <a:r>
              <a:rPr lang="en-US" sz="1400" b="1"/>
              <a:t>Rate Trends</a:t>
            </a:r>
          </a:p>
          <a:p>
            <a:pPr marL="0" lvl="1" indent="0">
              <a:buNone/>
            </a:pPr>
            <a:r>
              <a:rPr lang="en-US" sz="1400"/>
              <a:t>We will analyze rate trends in the freight market over the past month, providing charts and callouts to support our analysis.</a:t>
            </a:r>
          </a:p>
          <a:p>
            <a:pPr marL="0" indent="0">
              <a:spcBef>
                <a:spcPts val="2500"/>
              </a:spcBef>
              <a:buNone/>
            </a:pPr>
            <a:r>
              <a:rPr lang="en-US" sz="1400" b="1"/>
              <a:t>Volume Trends</a:t>
            </a:r>
          </a:p>
          <a:p>
            <a:pPr marL="0" lvl="1" indent="0">
              <a:buNone/>
            </a:pPr>
            <a:r>
              <a:rPr lang="en-US" sz="1400"/>
              <a:t>We will analyze volume trends in the freight market over the past month, providing charts and callouts to support our analysis.</a:t>
            </a:r>
          </a:p>
        </p:txBody>
      </p:sp>
      <p:sp>
        <p:nvSpPr>
          <p:cNvPr id="18" name="Freeform: Shape 17">
            <a:extLst>
              <a:ext uri="{FF2B5EF4-FFF2-40B4-BE49-F238E27FC236}">
                <a16:creationId xmlns:a16="http://schemas.microsoft.com/office/drawing/2014/main" id="{C6DD38CD-CFFE-4ABA-3DC8-01ED90559E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84611" y="508090"/>
            <a:ext cx="6186474" cy="149279"/>
          </a:xfrm>
          <a:custGeom>
            <a:avLst/>
            <a:gdLst>
              <a:gd name="connsiteX0" fmla="*/ 0 w 6090847"/>
              <a:gd name="connsiteY0" fmla="*/ 0 h 149279"/>
              <a:gd name="connsiteX1" fmla="*/ 6090847 w 6090847"/>
              <a:gd name="connsiteY1" fmla="*/ 0 h 149279"/>
              <a:gd name="connsiteX2" fmla="*/ 6090847 w 6090847"/>
              <a:gd name="connsiteY2" fmla="*/ 149279 h 149279"/>
              <a:gd name="connsiteX3" fmla="*/ 0 w 6090847"/>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6090847" h="149279">
                <a:moveTo>
                  <a:pt x="0" y="0"/>
                </a:moveTo>
                <a:lnTo>
                  <a:pt x="6090847" y="0"/>
                </a:lnTo>
                <a:lnTo>
                  <a:pt x="6090847"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406202398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DE57300-C7FF-4578-99A0-42B0295B1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DB8F8250-7A81-4A19-87AD-FFB2CE4E39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99F38FC-2DEA-2647-C409-EF75720C1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Rectangle 15">
            <a:extLst>
              <a:ext uri="{FF2B5EF4-FFF2-40B4-BE49-F238E27FC236}">
                <a16:creationId xmlns:a16="http://schemas.microsoft.com/office/drawing/2014/main" id="{9E10BDB4-64F2-477D-A03B-9F8352D5E0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pic>
        <p:nvPicPr>
          <p:cNvPr id="5" name="Content Placeholder 4" descr="Graph">
            <a:extLst>
              <a:ext uri="{FF2B5EF4-FFF2-40B4-BE49-F238E27FC236}">
                <a16:creationId xmlns:a16="http://schemas.microsoft.com/office/drawing/2014/main" id="{48CF3ABF-E2AD-49F0-A858-9BE99A6360DF}"/>
              </a:ext>
            </a:extLst>
          </p:cNvPr>
          <p:cNvPicPr>
            <a:picLocks noGrp="1" noChangeAspect="1"/>
          </p:cNvPicPr>
          <p:nvPr>
            <p:ph sz="half" idx="1"/>
          </p:nvPr>
        </p:nvPicPr>
        <p:blipFill>
          <a:blip r:embed="rId3"/>
          <a:srcRect t="7397" r="1" b="10047"/>
          <a:stretch/>
        </p:blipFill>
        <p:spPr>
          <a:xfrm>
            <a:off x="517864" y="1863633"/>
            <a:ext cx="8687096" cy="4482371"/>
          </a:xfrm>
          <a:prstGeom prst="rect">
            <a:avLst/>
          </a:prstGeom>
        </p:spPr>
      </p:pic>
      <p:sp>
        <p:nvSpPr>
          <p:cNvPr id="2" name="Title 1">
            <a:extLst>
              <a:ext uri="{FF2B5EF4-FFF2-40B4-BE49-F238E27FC236}">
                <a16:creationId xmlns:a16="http://schemas.microsoft.com/office/drawing/2014/main" id="{73476B0F-BDD0-D6D0-04C6-5047672E04B5}"/>
              </a:ext>
            </a:extLst>
          </p:cNvPr>
          <p:cNvSpPr>
            <a:spLocks noGrp="1"/>
          </p:cNvSpPr>
          <p:nvPr>
            <p:ph type="title"/>
          </p:nvPr>
        </p:nvSpPr>
        <p:spPr>
          <a:xfrm>
            <a:off x="517865" y="976160"/>
            <a:ext cx="8686800" cy="813063"/>
          </a:xfrm>
        </p:spPr>
        <p:txBody>
          <a:bodyPr vert="horz" lIns="91440" tIns="45720" rIns="91440" bIns="45720" rtlCol="0" anchor="t">
            <a:normAutofit/>
          </a:bodyPr>
          <a:lstStyle/>
          <a:p>
            <a:r>
              <a:rPr lang="en-US" sz="4400"/>
              <a:t>Capacity Trends</a:t>
            </a:r>
          </a:p>
        </p:txBody>
      </p:sp>
      <p:sp>
        <p:nvSpPr>
          <p:cNvPr id="4" name="Content Placeholder 3">
            <a:extLst>
              <a:ext uri="{FF2B5EF4-FFF2-40B4-BE49-F238E27FC236}">
                <a16:creationId xmlns:a16="http://schemas.microsoft.com/office/drawing/2014/main" id="{F173D7DF-43E7-CF5D-439D-73B3105ED4BC}"/>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9631680" y="1863632"/>
            <a:ext cx="2042449" cy="4482371"/>
          </a:xfrm>
        </p:spPr>
        <p:txBody>
          <a:bodyPr>
            <a:normAutofit/>
          </a:bodyPr>
          <a:lstStyle/>
          <a:p>
            <a:pPr marL="0" indent="0">
              <a:spcBef>
                <a:spcPts val="2500"/>
              </a:spcBef>
              <a:buNone/>
            </a:pPr>
            <a:endParaRPr lang="en-US" sz="1400" b="1"/>
          </a:p>
          <a:p>
            <a:pPr marL="0" lvl="1" indent="0">
              <a:buNone/>
            </a:pPr>
            <a:r>
              <a:rPr lang="en-US" sz="1400"/>
              <a:t>We will analyze the capacity trends in the freight market over the past month and provide charts and callouts to support our analysis. We will also provide our insights on how these trends are likely to impact the market in the next thirty days.</a:t>
            </a:r>
          </a:p>
        </p:txBody>
      </p:sp>
      <p:sp>
        <p:nvSpPr>
          <p:cNvPr id="18" name="Rectangle 17">
            <a:extLst>
              <a:ext uri="{FF2B5EF4-FFF2-40B4-BE49-F238E27FC236}">
                <a16:creationId xmlns:a16="http://schemas.microsoft.com/office/drawing/2014/main" id="{887F59F2-5FBC-40CD-AD35-376AECE49E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5" y="508090"/>
            <a:ext cx="8111230"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
        <p:nvSpPr>
          <p:cNvPr id="20" name="Freeform: Shape 19">
            <a:extLst>
              <a:ext uri="{FF2B5EF4-FFF2-40B4-BE49-F238E27FC236}">
                <a16:creationId xmlns:a16="http://schemas.microsoft.com/office/drawing/2014/main" id="{E94EA6C1-5B73-CB10-F9FB-B671500CC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508090"/>
            <a:ext cx="8686800"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Tree>
    <p:extLst>
      <p:ext uri="{BB962C8B-B14F-4D97-AF65-F5344CB8AC3E}">
        <p14:creationId xmlns:p14="http://schemas.microsoft.com/office/powerpoint/2010/main" val="322124947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DE57300-C7FF-4578-99A0-42B0295B1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DB8F8250-7A81-4A19-87AD-FFB2CE4E39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99F38FC-2DEA-2647-C409-EF75720C1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Rectangle 15">
            <a:extLst>
              <a:ext uri="{FF2B5EF4-FFF2-40B4-BE49-F238E27FC236}">
                <a16:creationId xmlns:a16="http://schemas.microsoft.com/office/drawing/2014/main" id="{34C0330F-1D4F-4552-B799-615DD237B6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Bierstadt"/>
              <a:ea typeface="+mn-ea"/>
              <a:cs typeface="+mn-cs"/>
            </a:endParaRPr>
          </a:p>
        </p:txBody>
      </p:sp>
      <p:pic>
        <p:nvPicPr>
          <p:cNvPr id="5" name="Content Placeholder 4" descr="whiteboard graphic">
            <a:extLst>
              <a:ext uri="{FF2B5EF4-FFF2-40B4-BE49-F238E27FC236}">
                <a16:creationId xmlns:a16="http://schemas.microsoft.com/office/drawing/2014/main" id="{74C6FD5A-1976-497F-A043-6FACE6CB9513}"/>
              </a:ext>
            </a:extLst>
          </p:cNvPr>
          <p:cNvPicPr>
            <a:picLocks noGrp="1" noChangeAspect="1"/>
          </p:cNvPicPr>
          <p:nvPr>
            <p:ph sz="half" idx="1"/>
          </p:nvPr>
        </p:nvPicPr>
        <p:blipFill>
          <a:blip r:embed="rId3"/>
          <a:srcRect l="6415" r="28403" b="1"/>
          <a:stretch/>
        </p:blipFill>
        <p:spPr>
          <a:xfrm>
            <a:off x="5958018" y="508090"/>
            <a:ext cx="5709726" cy="5846989"/>
          </a:xfrm>
          <a:prstGeom prst="rect">
            <a:avLst/>
          </a:prstGeom>
        </p:spPr>
      </p:pic>
      <p:sp>
        <p:nvSpPr>
          <p:cNvPr id="2" name="Title 1">
            <a:extLst>
              <a:ext uri="{FF2B5EF4-FFF2-40B4-BE49-F238E27FC236}">
                <a16:creationId xmlns:a16="http://schemas.microsoft.com/office/drawing/2014/main" id="{7C43B7EC-E645-F166-D385-24BA1926655B}"/>
              </a:ext>
            </a:extLst>
          </p:cNvPr>
          <p:cNvSpPr>
            <a:spLocks noGrp="1"/>
          </p:cNvSpPr>
          <p:nvPr>
            <p:ph type="title"/>
          </p:nvPr>
        </p:nvSpPr>
        <p:spPr>
          <a:xfrm>
            <a:off x="517871" y="976160"/>
            <a:ext cx="4798200" cy="1463040"/>
          </a:xfrm>
        </p:spPr>
        <p:txBody>
          <a:bodyPr vert="horz" lIns="91440" tIns="45720" rIns="91440" bIns="45720" rtlCol="0" anchor="t">
            <a:normAutofit/>
          </a:bodyPr>
          <a:lstStyle/>
          <a:p>
            <a:r>
              <a:rPr lang="en-US" sz="4400"/>
              <a:t>Rate Trends</a:t>
            </a:r>
          </a:p>
        </p:txBody>
      </p:sp>
      <p:sp>
        <p:nvSpPr>
          <p:cNvPr id="4" name="Content Placeholder 3">
            <a:extLst>
              <a:ext uri="{FF2B5EF4-FFF2-40B4-BE49-F238E27FC236}">
                <a16:creationId xmlns:a16="http://schemas.microsoft.com/office/drawing/2014/main" id="{3392885C-F764-8D57-BB97-43B784C616C0}"/>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517871" y="2578608"/>
            <a:ext cx="4672966" cy="3767328"/>
          </a:xfrm>
        </p:spPr>
        <p:txBody>
          <a:bodyPr>
            <a:normAutofit/>
          </a:bodyPr>
          <a:lstStyle/>
          <a:p>
            <a:pPr marL="0" indent="0">
              <a:spcBef>
                <a:spcPts val="2500"/>
              </a:spcBef>
              <a:buNone/>
            </a:pPr>
            <a:r>
              <a:rPr lang="en-US" sz="1400" b="1"/>
              <a:t>Rate Trends Analysis</a:t>
            </a:r>
          </a:p>
          <a:p>
            <a:pPr marL="0" lvl="1" indent="0">
              <a:buNone/>
            </a:pPr>
            <a:r>
              <a:rPr lang="en-US" sz="1400"/>
              <a:t>Our analysis of the rate trends in the freight market over the past month shows a significant upward or downward trend, which is likely to impact the market in the next thirty days.</a:t>
            </a:r>
          </a:p>
          <a:p>
            <a:pPr marL="0" indent="0">
              <a:spcBef>
                <a:spcPts val="2500"/>
              </a:spcBef>
              <a:buNone/>
            </a:pPr>
            <a:r>
              <a:rPr lang="en-US" sz="1400" b="1"/>
              <a:t>Key Market Drivers</a:t>
            </a:r>
          </a:p>
          <a:p>
            <a:pPr marL="0" lvl="1" indent="0">
              <a:buNone/>
            </a:pPr>
            <a:r>
              <a:rPr lang="en-US" sz="1400"/>
              <a:t>We will identify the key market drivers that led to the current rate trend and discuss how these trends are likely to impact the market in the next thirty days.</a:t>
            </a:r>
          </a:p>
        </p:txBody>
      </p:sp>
      <p:sp>
        <p:nvSpPr>
          <p:cNvPr id="18" name="Rectangle 17">
            <a:extLst>
              <a:ext uri="{FF2B5EF4-FFF2-40B4-BE49-F238E27FC236}">
                <a16:creationId xmlns:a16="http://schemas.microsoft.com/office/drawing/2014/main" id="{92BE0106-0C20-465B-A1BE-0BAC2737B1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1" y="508090"/>
            <a:ext cx="4672966"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Tree>
    <p:extLst>
      <p:ext uri="{BB962C8B-B14F-4D97-AF65-F5344CB8AC3E}">
        <p14:creationId xmlns:p14="http://schemas.microsoft.com/office/powerpoint/2010/main" val="391486814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DE57300-C7FF-4578-99A0-42B0295B1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DB8F8250-7A81-4A19-87AD-FFB2CE4E39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99F38FC-2DEA-2647-C409-EF75720C1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Rectangle 15">
            <a:extLst>
              <a:ext uri="{FF2B5EF4-FFF2-40B4-BE49-F238E27FC236}">
                <a16:creationId xmlns:a16="http://schemas.microsoft.com/office/drawing/2014/main" id="{0EC38958-9A69-239A-BA79-2AEC73345F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Bierstadt"/>
              <a:ea typeface="+mn-ea"/>
              <a:cs typeface="+mn-cs"/>
            </a:endParaRPr>
          </a:p>
        </p:txBody>
      </p:sp>
      <p:pic>
        <p:nvPicPr>
          <p:cNvPr id="5" name="Content Placeholder 4" descr="Cargo Container and an increasing chart curve">
            <a:extLst>
              <a:ext uri="{FF2B5EF4-FFF2-40B4-BE49-F238E27FC236}">
                <a16:creationId xmlns:a16="http://schemas.microsoft.com/office/drawing/2014/main" id="{800DA268-BBA0-4BC7-92FF-4FED0B6AFB9A}"/>
              </a:ext>
            </a:extLst>
          </p:cNvPr>
          <p:cNvPicPr>
            <a:picLocks noGrp="1" noChangeAspect="1"/>
          </p:cNvPicPr>
          <p:nvPr>
            <p:ph sz="half" idx="1"/>
          </p:nvPr>
        </p:nvPicPr>
        <p:blipFill>
          <a:blip r:embed="rId3"/>
          <a:srcRect t="235" r="-1" b="8050"/>
          <a:stretch/>
        </p:blipFill>
        <p:spPr>
          <a:xfrm>
            <a:off x="517868" y="508090"/>
            <a:ext cx="5705856" cy="5846990"/>
          </a:xfrm>
          <a:prstGeom prst="rect">
            <a:avLst/>
          </a:prstGeom>
        </p:spPr>
      </p:pic>
      <p:sp>
        <p:nvSpPr>
          <p:cNvPr id="2" name="Title 1">
            <a:extLst>
              <a:ext uri="{FF2B5EF4-FFF2-40B4-BE49-F238E27FC236}">
                <a16:creationId xmlns:a16="http://schemas.microsoft.com/office/drawing/2014/main" id="{6363646E-7C70-7F69-678F-7448AB5BA603}"/>
              </a:ext>
            </a:extLst>
          </p:cNvPr>
          <p:cNvSpPr>
            <a:spLocks noGrp="1"/>
          </p:cNvSpPr>
          <p:nvPr>
            <p:ph type="title"/>
          </p:nvPr>
        </p:nvSpPr>
        <p:spPr>
          <a:xfrm>
            <a:off x="7001547" y="976160"/>
            <a:ext cx="4822899" cy="1463040"/>
          </a:xfrm>
        </p:spPr>
        <p:txBody>
          <a:bodyPr vert="horz" lIns="91440" tIns="45720" rIns="91440" bIns="45720" rtlCol="0" anchor="t">
            <a:normAutofit/>
          </a:bodyPr>
          <a:lstStyle/>
          <a:p>
            <a:r>
              <a:rPr lang="en-US" sz="4400"/>
              <a:t>Volume Trends</a:t>
            </a:r>
          </a:p>
        </p:txBody>
      </p:sp>
      <p:sp>
        <p:nvSpPr>
          <p:cNvPr id="4" name="Content Placeholder 3">
            <a:extLst>
              <a:ext uri="{FF2B5EF4-FFF2-40B4-BE49-F238E27FC236}">
                <a16:creationId xmlns:a16="http://schemas.microsoft.com/office/drawing/2014/main" id="{2A2DCDA3-4D49-2FBA-EE86-158338F6E156}"/>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7001548" y="2578608"/>
            <a:ext cx="4672584" cy="3767328"/>
          </a:xfrm>
        </p:spPr>
        <p:txBody>
          <a:bodyPr>
            <a:normAutofit/>
          </a:bodyPr>
          <a:lstStyle/>
          <a:p>
            <a:pPr marL="0" indent="0">
              <a:spcBef>
                <a:spcPts val="2500"/>
              </a:spcBef>
              <a:buNone/>
            </a:pPr>
            <a:r>
              <a:rPr lang="en-US" sz="1400" b="1"/>
              <a:t>Volume Trends Analysis</a:t>
            </a:r>
          </a:p>
          <a:p>
            <a:pPr marL="0" lvl="1" indent="0">
              <a:buNone/>
            </a:pPr>
            <a:r>
              <a:rPr lang="en-US" sz="1400"/>
              <a:t>This presentation will analyze the volume trends in the freight market over the past month. We will provide our insights on how these trends are likely to impact the market in the next thirty days.</a:t>
            </a:r>
          </a:p>
          <a:p>
            <a:pPr marL="0" indent="0">
              <a:spcBef>
                <a:spcPts val="2500"/>
              </a:spcBef>
              <a:buNone/>
            </a:pPr>
            <a:r>
              <a:rPr lang="en-US" sz="1400" b="1"/>
              <a:t>Callouts to Support Analysis</a:t>
            </a:r>
          </a:p>
          <a:p>
            <a:pPr marL="0" lvl="1" indent="0">
              <a:buNone/>
            </a:pPr>
            <a:r>
              <a:rPr lang="en-US" sz="1400"/>
              <a:t>We will provide charts and callouts to support our analysis of the volume trends in the freight market. These charts and callouts will help us to better understand the trends and their impact on the market.</a:t>
            </a:r>
          </a:p>
        </p:txBody>
      </p:sp>
      <p:sp>
        <p:nvSpPr>
          <p:cNvPr id="18" name="Freeform: Shape 17">
            <a:extLst>
              <a:ext uri="{FF2B5EF4-FFF2-40B4-BE49-F238E27FC236}">
                <a16:creationId xmlns:a16="http://schemas.microsoft.com/office/drawing/2014/main" id="{6EC109E5-0396-8968-4F42-DFEC28036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16407" y="508090"/>
            <a:ext cx="4660733" cy="149279"/>
          </a:xfrm>
          <a:custGeom>
            <a:avLst/>
            <a:gdLst>
              <a:gd name="connsiteX0" fmla="*/ 0 w 6090847"/>
              <a:gd name="connsiteY0" fmla="*/ 0 h 149279"/>
              <a:gd name="connsiteX1" fmla="*/ 6090847 w 6090847"/>
              <a:gd name="connsiteY1" fmla="*/ 0 h 149279"/>
              <a:gd name="connsiteX2" fmla="*/ 6090847 w 6090847"/>
              <a:gd name="connsiteY2" fmla="*/ 149279 h 149279"/>
              <a:gd name="connsiteX3" fmla="*/ 0 w 6090847"/>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6090847" h="149279">
                <a:moveTo>
                  <a:pt x="0" y="0"/>
                </a:moveTo>
                <a:lnTo>
                  <a:pt x="6090847" y="0"/>
                </a:lnTo>
                <a:lnTo>
                  <a:pt x="6090847"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Tree>
    <p:extLst>
      <p:ext uri="{BB962C8B-B14F-4D97-AF65-F5344CB8AC3E}">
        <p14:creationId xmlns:p14="http://schemas.microsoft.com/office/powerpoint/2010/main" val="163667521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DE57300-C7FF-4578-99A0-42B0295B1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DB8F8250-7A81-4A19-87AD-FFB2CE4E39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99F38FC-2DEA-2647-C409-EF75720C1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Rectangle 15">
            <a:extLst>
              <a:ext uri="{FF2B5EF4-FFF2-40B4-BE49-F238E27FC236}">
                <a16:creationId xmlns:a16="http://schemas.microsoft.com/office/drawing/2014/main" id="{4C32CD27-7027-AB2B-38F1-71C08EB840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Content Placeholder 4" descr="Asian employee checking data before sending them to his manager">
            <a:extLst>
              <a:ext uri="{FF2B5EF4-FFF2-40B4-BE49-F238E27FC236}">
                <a16:creationId xmlns:a16="http://schemas.microsoft.com/office/drawing/2014/main" id="{40107491-85C2-4B1B-A7FA-5BD41BEFCF02}"/>
              </a:ext>
            </a:extLst>
          </p:cNvPr>
          <p:cNvPicPr>
            <a:picLocks noGrp="1" noChangeAspect="1"/>
          </p:cNvPicPr>
          <p:nvPr>
            <p:ph sz="half" idx="1"/>
          </p:nvPr>
        </p:nvPicPr>
        <p:blipFill>
          <a:blip r:embed="rId3"/>
          <a:srcRect l="7820" r="43907" b="1"/>
          <a:stretch/>
        </p:blipFill>
        <p:spPr>
          <a:xfrm>
            <a:off x="517869" y="508091"/>
            <a:ext cx="4221911" cy="5837918"/>
          </a:xfrm>
          <a:prstGeom prst="rect">
            <a:avLst/>
          </a:prstGeom>
        </p:spPr>
      </p:pic>
      <p:sp>
        <p:nvSpPr>
          <p:cNvPr id="2" name="Title 1">
            <a:extLst>
              <a:ext uri="{FF2B5EF4-FFF2-40B4-BE49-F238E27FC236}">
                <a16:creationId xmlns:a16="http://schemas.microsoft.com/office/drawing/2014/main" id="{34803067-26BB-B3CD-2F33-A92318DEF23D}"/>
              </a:ext>
            </a:extLst>
          </p:cNvPr>
          <p:cNvSpPr>
            <a:spLocks noGrp="1"/>
          </p:cNvSpPr>
          <p:nvPr>
            <p:ph type="title"/>
          </p:nvPr>
        </p:nvSpPr>
        <p:spPr>
          <a:xfrm>
            <a:off x="5438762" y="976160"/>
            <a:ext cx="6232310" cy="1463040"/>
          </a:xfrm>
        </p:spPr>
        <p:txBody>
          <a:bodyPr vert="horz" lIns="91440" tIns="45720" rIns="91440" bIns="45720" rtlCol="0" anchor="t">
            <a:normAutofit/>
          </a:bodyPr>
          <a:lstStyle/>
          <a:p>
            <a:r>
              <a:rPr lang="en-US" sz="4400"/>
              <a:t>Regional Trends in the Freight Market</a:t>
            </a:r>
          </a:p>
        </p:txBody>
      </p:sp>
      <p:sp>
        <p:nvSpPr>
          <p:cNvPr id="4" name="Content Placeholder 3">
            <a:extLst>
              <a:ext uri="{FF2B5EF4-FFF2-40B4-BE49-F238E27FC236}">
                <a16:creationId xmlns:a16="http://schemas.microsoft.com/office/drawing/2014/main" id="{3C0B363B-A6B3-4095-E519-E9323AAA8DA8}"/>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5438775" y="2577871"/>
            <a:ext cx="6232310" cy="3768137"/>
          </a:xfrm>
        </p:spPr>
        <p:txBody>
          <a:bodyPr>
            <a:normAutofit/>
          </a:bodyPr>
          <a:lstStyle/>
          <a:p>
            <a:pPr marL="0" indent="0">
              <a:spcBef>
                <a:spcPts val="2500"/>
              </a:spcBef>
              <a:buNone/>
            </a:pPr>
            <a:r>
              <a:rPr lang="en-US" sz="1400" b="1"/>
              <a:t>Regional Capacity Trends</a:t>
            </a:r>
          </a:p>
          <a:p>
            <a:pPr marL="0" lvl="1" indent="0">
              <a:buNone/>
            </a:pPr>
            <a:r>
              <a:rPr lang="en-US" sz="1400"/>
              <a:t>We will analyze the regional capacity trends in the freight market over the past month using sources like Jason Miller, Freight Forward, and the Wall St Journal logistics Report.</a:t>
            </a:r>
          </a:p>
          <a:p>
            <a:pPr marL="0" indent="0">
              <a:spcBef>
                <a:spcPts val="2500"/>
              </a:spcBef>
              <a:buNone/>
            </a:pPr>
            <a:r>
              <a:rPr lang="en-US" sz="1400" b="1"/>
              <a:t>Regional Rate Trends</a:t>
            </a:r>
          </a:p>
          <a:p>
            <a:pPr marL="0" lvl="1" indent="0">
              <a:buNone/>
            </a:pPr>
            <a:r>
              <a:rPr lang="en-US" sz="1400"/>
              <a:t>We will analyze the regional rate trends in the freight market over the past month using sources like Jason Miller, Freight Forward, and the Wall St Journal logistics Report.</a:t>
            </a:r>
          </a:p>
          <a:p>
            <a:pPr marL="0" indent="0">
              <a:spcBef>
                <a:spcPts val="2500"/>
              </a:spcBef>
              <a:buNone/>
            </a:pPr>
            <a:r>
              <a:rPr lang="en-US" sz="1400" b="1"/>
              <a:t>Regional Volume Trends</a:t>
            </a:r>
          </a:p>
          <a:p>
            <a:pPr marL="0" lvl="1" indent="0">
              <a:buNone/>
            </a:pPr>
            <a:r>
              <a:rPr lang="en-US" sz="1400"/>
              <a:t>We will analyze the regional volume trends in the freight market over the past month using sources like Jason Miller, Freight Forward, and the Wall St Journal logistics Report.</a:t>
            </a:r>
          </a:p>
        </p:txBody>
      </p:sp>
      <p:sp>
        <p:nvSpPr>
          <p:cNvPr id="18" name="Freeform: Shape 17">
            <a:extLst>
              <a:ext uri="{FF2B5EF4-FFF2-40B4-BE49-F238E27FC236}">
                <a16:creationId xmlns:a16="http://schemas.microsoft.com/office/drawing/2014/main" id="{C6DD38CD-CFFE-4ABA-3DC8-01ED90559E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84611" y="508090"/>
            <a:ext cx="6186474" cy="149279"/>
          </a:xfrm>
          <a:custGeom>
            <a:avLst/>
            <a:gdLst>
              <a:gd name="connsiteX0" fmla="*/ 0 w 6090847"/>
              <a:gd name="connsiteY0" fmla="*/ 0 h 149279"/>
              <a:gd name="connsiteX1" fmla="*/ 6090847 w 6090847"/>
              <a:gd name="connsiteY1" fmla="*/ 0 h 149279"/>
              <a:gd name="connsiteX2" fmla="*/ 6090847 w 6090847"/>
              <a:gd name="connsiteY2" fmla="*/ 149279 h 149279"/>
              <a:gd name="connsiteX3" fmla="*/ 0 w 6090847"/>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6090847" h="149279">
                <a:moveTo>
                  <a:pt x="0" y="0"/>
                </a:moveTo>
                <a:lnTo>
                  <a:pt x="6090847" y="0"/>
                </a:lnTo>
                <a:lnTo>
                  <a:pt x="6090847"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07564746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DE57300-C7FF-4578-99A0-42B0295B1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DB8F8250-7A81-4A19-87AD-FFB2CE4E39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99F38FC-2DEA-2647-C409-EF75720C1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Rectangle 15">
            <a:extLst>
              <a:ext uri="{FF2B5EF4-FFF2-40B4-BE49-F238E27FC236}">
                <a16:creationId xmlns:a16="http://schemas.microsoft.com/office/drawing/2014/main" id="{34C0330F-1D4F-4552-B799-615DD237B6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Bierstadt"/>
              <a:ea typeface="+mn-ea"/>
              <a:cs typeface="+mn-cs"/>
            </a:endParaRPr>
          </a:p>
        </p:txBody>
      </p:sp>
      <p:pic>
        <p:nvPicPr>
          <p:cNvPr id="5" name="Content Placeholder 4" descr="Financial graphs on a dark display">
            <a:extLst>
              <a:ext uri="{FF2B5EF4-FFF2-40B4-BE49-F238E27FC236}">
                <a16:creationId xmlns:a16="http://schemas.microsoft.com/office/drawing/2014/main" id="{A589357A-C2D3-4F6B-9A08-88D4B8102D01}"/>
              </a:ext>
            </a:extLst>
          </p:cNvPr>
          <p:cNvPicPr>
            <a:picLocks noGrp="1" noChangeAspect="1"/>
          </p:cNvPicPr>
          <p:nvPr>
            <p:ph sz="half" idx="1"/>
          </p:nvPr>
        </p:nvPicPr>
        <p:blipFill>
          <a:blip r:embed="rId3"/>
          <a:srcRect l="17961" r="21006"/>
          <a:stretch/>
        </p:blipFill>
        <p:spPr>
          <a:xfrm>
            <a:off x="5958018" y="508090"/>
            <a:ext cx="5709726" cy="5846989"/>
          </a:xfrm>
          <a:prstGeom prst="rect">
            <a:avLst/>
          </a:prstGeom>
        </p:spPr>
      </p:pic>
      <p:sp>
        <p:nvSpPr>
          <p:cNvPr id="2" name="Title 1">
            <a:extLst>
              <a:ext uri="{FF2B5EF4-FFF2-40B4-BE49-F238E27FC236}">
                <a16:creationId xmlns:a16="http://schemas.microsoft.com/office/drawing/2014/main" id="{35C3E309-7DF1-F45C-E0C3-BE8A4EBA4EF6}"/>
              </a:ext>
            </a:extLst>
          </p:cNvPr>
          <p:cNvSpPr>
            <a:spLocks noGrp="1"/>
          </p:cNvSpPr>
          <p:nvPr>
            <p:ph type="title"/>
          </p:nvPr>
        </p:nvSpPr>
        <p:spPr>
          <a:xfrm>
            <a:off x="517871" y="976160"/>
            <a:ext cx="4798200" cy="1463040"/>
          </a:xfrm>
        </p:spPr>
        <p:txBody>
          <a:bodyPr vert="horz" lIns="91440" tIns="45720" rIns="91440" bIns="45720" rtlCol="0" anchor="t">
            <a:normAutofit/>
          </a:bodyPr>
          <a:lstStyle/>
          <a:p>
            <a:r>
              <a:rPr lang="en-US" sz="4400"/>
              <a:t>Regional Capacity Trends</a:t>
            </a:r>
          </a:p>
        </p:txBody>
      </p:sp>
      <p:sp>
        <p:nvSpPr>
          <p:cNvPr id="4" name="Content Placeholder 3">
            <a:extLst>
              <a:ext uri="{FF2B5EF4-FFF2-40B4-BE49-F238E27FC236}">
                <a16:creationId xmlns:a16="http://schemas.microsoft.com/office/drawing/2014/main" id="{3109E2BE-9241-F14B-24D0-4073234D3523}"/>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517871" y="2578608"/>
            <a:ext cx="4672966" cy="3767328"/>
          </a:xfrm>
        </p:spPr>
        <p:txBody>
          <a:bodyPr>
            <a:normAutofit/>
          </a:bodyPr>
          <a:lstStyle/>
          <a:p>
            <a:pPr marL="0" indent="0">
              <a:spcBef>
                <a:spcPts val="2500"/>
              </a:spcBef>
              <a:buNone/>
            </a:pPr>
            <a:r>
              <a:rPr lang="en-US" sz="1400" b="1"/>
              <a:t>Capacity Trends in Different Regions</a:t>
            </a:r>
          </a:p>
          <a:p>
            <a:pPr marL="0" lvl="1" indent="0">
              <a:buNone/>
            </a:pPr>
            <a:r>
              <a:rPr lang="en-US" sz="1400"/>
              <a:t>We will analyze the capacity trends in different regions of the freight market over the past month, and provide charts and callouts to support our analysis.</a:t>
            </a:r>
          </a:p>
          <a:p>
            <a:pPr marL="0" indent="0">
              <a:spcBef>
                <a:spcPts val="2500"/>
              </a:spcBef>
              <a:buNone/>
            </a:pPr>
            <a:r>
              <a:rPr lang="en-US" sz="1400" b="1"/>
              <a:t>Impact of Trends on the Market</a:t>
            </a:r>
          </a:p>
          <a:p>
            <a:pPr marL="0" lvl="1" indent="0">
              <a:buNone/>
            </a:pPr>
            <a:r>
              <a:rPr lang="en-US" sz="1400"/>
              <a:t>We will provide our insights on how these trends are likely to impact the market in the next thirty days.</a:t>
            </a:r>
          </a:p>
        </p:txBody>
      </p:sp>
      <p:sp>
        <p:nvSpPr>
          <p:cNvPr id="18" name="Rectangle 17">
            <a:extLst>
              <a:ext uri="{FF2B5EF4-FFF2-40B4-BE49-F238E27FC236}">
                <a16:creationId xmlns:a16="http://schemas.microsoft.com/office/drawing/2014/main" id="{92BE0106-0C20-465B-A1BE-0BAC2737B1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1" y="508090"/>
            <a:ext cx="4672966"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Tree>
    <p:extLst>
      <p:ext uri="{BB962C8B-B14F-4D97-AF65-F5344CB8AC3E}">
        <p14:creationId xmlns:p14="http://schemas.microsoft.com/office/powerpoint/2010/main" val="14436150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ADE57300-C7FF-4578-99A0-42B0295B1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DB8F8250-7A81-4A19-87AD-FFB2CE4E39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499F38FC-2DEA-2647-C409-EF75720C1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9" name="Rectangle 28">
            <a:extLst>
              <a:ext uri="{FF2B5EF4-FFF2-40B4-BE49-F238E27FC236}">
                <a16:creationId xmlns:a16="http://schemas.microsoft.com/office/drawing/2014/main" id="{0EC38958-9A69-239A-BA79-2AEC73345F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Bierstadt"/>
              <a:ea typeface="+mn-ea"/>
              <a:cs typeface="+mn-cs"/>
            </a:endParaRPr>
          </a:p>
        </p:txBody>
      </p:sp>
      <p:pic>
        <p:nvPicPr>
          <p:cNvPr id="5" name="Content Placeholder 4" descr="Pictorial representation of a graph chart">
            <a:extLst>
              <a:ext uri="{FF2B5EF4-FFF2-40B4-BE49-F238E27FC236}">
                <a16:creationId xmlns:a16="http://schemas.microsoft.com/office/drawing/2014/main" id="{5EACD047-DAB5-403E-80AD-8E36D839615C}"/>
              </a:ext>
            </a:extLst>
          </p:cNvPr>
          <p:cNvPicPr>
            <a:picLocks noGrp="1" noChangeAspect="1"/>
          </p:cNvPicPr>
          <p:nvPr>
            <p:ph sz="half" idx="1"/>
          </p:nvPr>
        </p:nvPicPr>
        <p:blipFill>
          <a:blip r:embed="rId3"/>
          <a:srcRect l="10142" r="24720" b="1"/>
          <a:stretch/>
        </p:blipFill>
        <p:spPr>
          <a:xfrm>
            <a:off x="-468732" y="508090"/>
            <a:ext cx="6692456" cy="6857994"/>
          </a:xfrm>
          <a:prstGeom prst="rect">
            <a:avLst/>
          </a:prstGeom>
        </p:spPr>
      </p:pic>
      <p:sp>
        <p:nvSpPr>
          <p:cNvPr id="2" name="Title 1">
            <a:extLst>
              <a:ext uri="{FF2B5EF4-FFF2-40B4-BE49-F238E27FC236}">
                <a16:creationId xmlns:a16="http://schemas.microsoft.com/office/drawing/2014/main" id="{592CC09B-3BA8-6FB7-75BC-388790098351}"/>
              </a:ext>
            </a:extLst>
          </p:cNvPr>
          <p:cNvSpPr>
            <a:spLocks noGrp="1"/>
          </p:cNvSpPr>
          <p:nvPr>
            <p:ph type="title"/>
          </p:nvPr>
        </p:nvSpPr>
        <p:spPr>
          <a:xfrm>
            <a:off x="7001547" y="976160"/>
            <a:ext cx="4822899" cy="1463040"/>
          </a:xfrm>
        </p:spPr>
        <p:txBody>
          <a:bodyPr vert="horz" lIns="91440" tIns="45720" rIns="91440" bIns="45720" rtlCol="0" anchor="t">
            <a:normAutofit/>
          </a:bodyPr>
          <a:lstStyle/>
          <a:p>
            <a:r>
              <a:rPr lang="en-US" sz="4400"/>
              <a:t>Regional Rate Trends</a:t>
            </a:r>
          </a:p>
        </p:txBody>
      </p:sp>
      <p:sp>
        <p:nvSpPr>
          <p:cNvPr id="4" name="Content Placeholder 3">
            <a:extLst>
              <a:ext uri="{FF2B5EF4-FFF2-40B4-BE49-F238E27FC236}">
                <a16:creationId xmlns:a16="http://schemas.microsoft.com/office/drawing/2014/main" id="{07ABBE2A-7EBB-B060-AFD3-265E176A253D}"/>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7001548" y="2578608"/>
            <a:ext cx="4672584" cy="3767328"/>
          </a:xfrm>
        </p:spPr>
        <p:txBody>
          <a:bodyPr>
            <a:normAutofit/>
          </a:bodyPr>
          <a:lstStyle/>
          <a:p>
            <a:pPr marL="0" indent="0">
              <a:spcBef>
                <a:spcPts val="2500"/>
              </a:spcBef>
              <a:buNone/>
            </a:pPr>
            <a:r>
              <a:rPr lang="en-US" sz="1800" b="1"/>
              <a:t>Rate Trends Analysis</a:t>
            </a:r>
          </a:p>
          <a:p>
            <a:pPr marL="0" lvl="1" indent="0">
              <a:buNone/>
            </a:pPr>
            <a:r>
              <a:rPr lang="en-US"/>
              <a:t>We analyzed the rate trends in different regions of the freight market over the past month and identified key trends that are likely to impact the market in the next thirty days.</a:t>
            </a:r>
          </a:p>
          <a:p>
            <a:pPr marL="0" indent="0">
              <a:spcBef>
                <a:spcPts val="2500"/>
              </a:spcBef>
              <a:buNone/>
            </a:pPr>
            <a:r>
              <a:rPr lang="en-US" sz="1800" b="1"/>
              <a:t>Regional Rate Trends</a:t>
            </a:r>
          </a:p>
          <a:p>
            <a:pPr marL="0" lvl="1" indent="0">
              <a:buNone/>
            </a:pPr>
            <a:r>
              <a:rPr lang="en-US"/>
              <a:t>We identified regional rate trends in the freight market over the past month and analyzed their implications for the next thirty days.</a:t>
            </a:r>
          </a:p>
        </p:txBody>
      </p:sp>
      <p:sp>
        <p:nvSpPr>
          <p:cNvPr id="31" name="Freeform: Shape 30">
            <a:extLst>
              <a:ext uri="{FF2B5EF4-FFF2-40B4-BE49-F238E27FC236}">
                <a16:creationId xmlns:a16="http://schemas.microsoft.com/office/drawing/2014/main" id="{6EC109E5-0396-8968-4F42-DFEC28036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16407" y="508090"/>
            <a:ext cx="4660733" cy="149279"/>
          </a:xfrm>
          <a:custGeom>
            <a:avLst/>
            <a:gdLst>
              <a:gd name="connsiteX0" fmla="*/ 0 w 6090847"/>
              <a:gd name="connsiteY0" fmla="*/ 0 h 149279"/>
              <a:gd name="connsiteX1" fmla="*/ 6090847 w 6090847"/>
              <a:gd name="connsiteY1" fmla="*/ 0 h 149279"/>
              <a:gd name="connsiteX2" fmla="*/ 6090847 w 6090847"/>
              <a:gd name="connsiteY2" fmla="*/ 149279 h 149279"/>
              <a:gd name="connsiteX3" fmla="*/ 0 w 6090847"/>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6090847" h="149279">
                <a:moveTo>
                  <a:pt x="0" y="0"/>
                </a:moveTo>
                <a:lnTo>
                  <a:pt x="6090847" y="0"/>
                </a:lnTo>
                <a:lnTo>
                  <a:pt x="6090847"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Tree>
    <p:extLst>
      <p:ext uri="{BB962C8B-B14F-4D97-AF65-F5344CB8AC3E}">
        <p14:creationId xmlns:p14="http://schemas.microsoft.com/office/powerpoint/2010/main" val="129338687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theme/theme1.xml><?xml version="1.0" encoding="utf-8"?>
<a:theme xmlns:a="http://schemas.openxmlformats.org/drawingml/2006/main" name="GestaltVTI">
  <a:themeElements>
    <a:clrScheme name="Custom 86">
      <a:dk1>
        <a:srgbClr val="000000"/>
      </a:dk1>
      <a:lt1>
        <a:sysClr val="window" lastClr="FFFFFF"/>
      </a:lt1>
      <a:dk2>
        <a:srgbClr val="262626"/>
      </a:dk2>
      <a:lt2>
        <a:srgbClr val="F7F7F7"/>
      </a:lt2>
      <a:accent1>
        <a:srgbClr val="EBA000"/>
      </a:accent1>
      <a:accent2>
        <a:srgbClr val="00BAC8"/>
      </a:accent2>
      <a:accent3>
        <a:srgbClr val="E64823"/>
      </a:accent3>
      <a:accent4>
        <a:srgbClr val="4D5AFF"/>
      </a:accent4>
      <a:accent5>
        <a:srgbClr val="FE5D21"/>
      </a:accent5>
      <a:accent6>
        <a:srgbClr val="00C777"/>
      </a:accent6>
      <a:hlink>
        <a:srgbClr val="2998E3"/>
      </a:hlink>
      <a:folHlink>
        <a:srgbClr val="939393"/>
      </a:folHlink>
    </a:clrScheme>
    <a:fontScheme name="Bierstadt">
      <a:majorFont>
        <a:latin typeface="Bierstadt"/>
        <a:ea typeface=""/>
        <a:cs typeface=""/>
      </a:majorFont>
      <a:minorFont>
        <a:latin typeface="Bierstad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staltVTI" id="{4F87C71D-53D1-4B71-BF97-FD0EA4B25665}" vid="{A110AFC4-8D8A-4C02-8885-7BA370B379B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4322</TotalTime>
  <Words>1189</Words>
  <Application>Microsoft Office PowerPoint</Application>
  <PresentationFormat>Widescreen</PresentationFormat>
  <Paragraphs>81</Paragraphs>
  <Slides>13</Slides>
  <Notes>13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Aptos</vt:lpstr>
      <vt:lpstr>Arial</vt:lpstr>
      <vt:lpstr>Bierstadt</vt:lpstr>
      <vt:lpstr>GestaltVTI</vt:lpstr>
      <vt:lpstr>Running Signal</vt:lpstr>
      <vt:lpstr>October Market  Update</vt:lpstr>
      <vt:lpstr>Overall Trends in the Freight Market</vt:lpstr>
      <vt:lpstr>Capacity Trends</vt:lpstr>
      <vt:lpstr>Rate Trends</vt:lpstr>
      <vt:lpstr>Volume Trends</vt:lpstr>
      <vt:lpstr>Regional Trends in the Freight Market</vt:lpstr>
      <vt:lpstr>Regional Capacity Trends</vt:lpstr>
      <vt:lpstr>Regional Rate Trends</vt:lpstr>
      <vt:lpstr>Regional Volume Trends</vt:lpstr>
      <vt:lpstr>Projecting the Future of the Freight Market</vt:lpstr>
      <vt:lpstr>Factors Impacting the Freight Market</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Beau King</dc:creator>
  <cp:lastModifiedBy>Beau King</cp:lastModifiedBy>
  <cp:revision>1</cp:revision>
  <dcterms:created xsi:type="dcterms:W3CDTF">2024-10-24T00:36:10Z</dcterms:created>
  <dcterms:modified xsi:type="dcterms:W3CDTF">2024-10-27T00:38:27Z</dcterms:modified>
</cp:coreProperties>
</file>