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68" autoAdjust="0"/>
  </p:normalViewPr>
  <p:slideViewPr>
    <p:cSldViewPr snapToGrid="0" snapToObjects="1">
      <p:cViewPr varScale="1">
        <p:scale>
          <a:sx n="96" d="100"/>
          <a:sy n="96" d="100"/>
        </p:scale>
        <p:origin x="-126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E062-C279-004F-9438-6525C2F91351}" type="datetimeFigureOut">
              <a:rPr kumimoji="1" lang="zh-CN" altLang="en-US" smtClean="0"/>
              <a:t>17/2/17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1706F-856D-AE47-B32B-2282BBAF9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0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706F-856D-AE47-B32B-2282BBAF98F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7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706F-856D-AE47-B32B-2282BBAF98F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706F-856D-AE47-B32B-2282BBAF98F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7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706F-856D-AE47-B32B-2282BBAF98F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7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706F-856D-AE47-B32B-2282BBAF98F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7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706F-856D-AE47-B32B-2282BBAF98F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706F-856D-AE47-B32B-2282BBAF98F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706F-856D-AE47-B32B-2282BBAF98F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706F-856D-AE47-B32B-2282BBAF98F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mtClean="0"/>
              <a:t>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706F-856D-AE47-B32B-2282BBAF98F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706F-856D-AE47-B32B-2282BBAF98F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706F-856D-AE47-B32B-2282BBAF98F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706F-856D-AE47-B32B-2282BBAF98F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7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706F-856D-AE47-B32B-2282BBAF98F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7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1706F-856D-AE47-B32B-2282BBAF98F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235-9399-9542-838E-E644127F2DBB}" type="datetimeFigureOut">
              <a:rPr kumimoji="1" lang="zh-CN" altLang="en-US" smtClean="0"/>
              <a:t>17/2/17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83-F5BB-5E43-88E6-4CFB2D6CE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9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235-9399-9542-838E-E644127F2DBB}" type="datetimeFigureOut">
              <a:rPr kumimoji="1" lang="zh-CN" altLang="en-US" smtClean="0"/>
              <a:t>17/2/17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83-F5BB-5E43-88E6-4CFB2D6CE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04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235-9399-9542-838E-E644127F2DBB}" type="datetimeFigureOut">
              <a:rPr kumimoji="1" lang="zh-CN" altLang="en-US" smtClean="0"/>
              <a:t>17/2/17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83-F5BB-5E43-88E6-4CFB2D6CE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60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235-9399-9542-838E-E644127F2DBB}" type="datetimeFigureOut">
              <a:rPr kumimoji="1" lang="zh-CN" altLang="en-US" smtClean="0"/>
              <a:t>17/2/17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83-F5BB-5E43-88E6-4CFB2D6CE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08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235-9399-9542-838E-E644127F2DBB}" type="datetimeFigureOut">
              <a:rPr kumimoji="1" lang="zh-CN" altLang="en-US" smtClean="0"/>
              <a:t>17/2/17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83-F5BB-5E43-88E6-4CFB2D6CE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21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235-9399-9542-838E-E644127F2DBB}" type="datetimeFigureOut">
              <a:rPr kumimoji="1" lang="zh-CN" altLang="en-US" smtClean="0"/>
              <a:t>17/2/17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83-F5BB-5E43-88E6-4CFB2D6CE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73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235-9399-9542-838E-E644127F2DBB}" type="datetimeFigureOut">
              <a:rPr kumimoji="1" lang="zh-CN" altLang="en-US" smtClean="0"/>
              <a:t>17/2/17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83-F5BB-5E43-88E6-4CFB2D6CE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85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235-9399-9542-838E-E644127F2DBB}" type="datetimeFigureOut">
              <a:rPr kumimoji="1" lang="zh-CN" altLang="en-US" smtClean="0"/>
              <a:t>17/2/17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83-F5BB-5E43-88E6-4CFB2D6CE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42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235-9399-9542-838E-E644127F2DBB}" type="datetimeFigureOut">
              <a:rPr kumimoji="1" lang="zh-CN" altLang="en-US" smtClean="0"/>
              <a:t>17/2/17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83-F5BB-5E43-88E6-4CFB2D6CE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53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235-9399-9542-838E-E644127F2DBB}" type="datetimeFigureOut">
              <a:rPr kumimoji="1" lang="zh-CN" altLang="en-US" smtClean="0"/>
              <a:t>17/2/17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83-F5BB-5E43-88E6-4CFB2D6CE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4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4235-9399-9542-838E-E644127F2DBB}" type="datetimeFigureOut">
              <a:rPr kumimoji="1" lang="zh-CN" altLang="en-US" smtClean="0"/>
              <a:t>17/2/17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883-F5BB-5E43-88E6-4CFB2D6CE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2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04235-9399-9542-838E-E644127F2DBB}" type="datetimeFigureOut">
              <a:rPr kumimoji="1" lang="zh-CN" altLang="en-US" smtClean="0"/>
              <a:t>17/2/17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74883-F5BB-5E43-88E6-4CFB2D6CE6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80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package" Target="../embeddings/Microsoft_Word___1.docx"/><Relationship Id="rId7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黑板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49400"/>
          </a:xfrm>
          <a:prstGeom prst="rect">
            <a:avLst/>
          </a:prstGeom>
        </p:spPr>
      </p:pic>
      <p:pic>
        <p:nvPicPr>
          <p:cNvPr id="6" name="图片 5" descr="公司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2" y="6322379"/>
            <a:ext cx="2591746" cy="5744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2272" y="1757672"/>
            <a:ext cx="47558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ea typeface="手札体-简"/>
              </a:rPr>
              <a:t>   </a:t>
            </a:r>
            <a:r>
              <a:rPr kumimoji="1" lang="zh-CN" altLang="en-US" sz="2800" dirty="0" smtClean="0">
                <a:solidFill>
                  <a:schemeClr val="bg1"/>
                </a:solidFill>
                <a:ea typeface="手札体-简"/>
              </a:rPr>
              <a:t>分布式</a:t>
            </a:r>
            <a:r>
              <a:rPr kumimoji="1" lang="en-US" altLang="zh-CN" sz="2800" dirty="0" err="1" smtClean="0">
                <a:solidFill>
                  <a:schemeClr val="bg1"/>
                </a:solidFill>
                <a:ea typeface="手札体-简"/>
              </a:rPr>
              <a:t>Nosql</a:t>
            </a:r>
            <a:r>
              <a:rPr kumimoji="1" lang="zh-CN" altLang="en-US" sz="2800" dirty="0" smtClean="0">
                <a:solidFill>
                  <a:schemeClr val="bg1"/>
                </a:solidFill>
                <a:ea typeface="手札体-简"/>
              </a:rPr>
              <a:t>存储</a:t>
            </a:r>
            <a:r>
              <a:rPr kumimoji="1" lang="en-US" altLang="zh-CN" sz="28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8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  <a:ea typeface="手札体-简"/>
              </a:rPr>
              <a:t>KV</a:t>
            </a:r>
            <a:endParaRPr kumimoji="1" lang="zh-CN" altLang="en-US" sz="3200" dirty="0">
              <a:solidFill>
                <a:schemeClr val="bg1"/>
              </a:solidFill>
              <a:ea typeface="手札体-简"/>
            </a:endParaRPr>
          </a:p>
        </p:txBody>
      </p:sp>
    </p:spTree>
    <p:extLst>
      <p:ext uri="{BB962C8B-B14F-4D97-AF65-F5344CB8AC3E}">
        <p14:creationId xmlns:p14="http://schemas.microsoft.com/office/powerpoint/2010/main" val="359314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黑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1"/>
            <a:ext cx="9144000" cy="6349400"/>
          </a:xfrm>
          <a:prstGeom prst="rect">
            <a:avLst/>
          </a:prstGeom>
        </p:spPr>
      </p:pic>
      <p:pic>
        <p:nvPicPr>
          <p:cNvPr id="6" name="图片 5" descr="公司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2" y="6322379"/>
            <a:ext cx="2591746" cy="5744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80431" y="186731"/>
            <a:ext cx="456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Cluster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存储机制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-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备份</a:t>
            </a:r>
            <a:endParaRPr kumimoji="1" lang="zh-CN" altLang="en-US" sz="24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8443" y="3244334"/>
            <a:ext cx="1035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￼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1297388"/>
            <a:ext cx="5066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逻辑层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-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本地多副本存储（天生支持）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384" y="4972213"/>
            <a:ext cx="308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空间层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-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跨域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MDC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容灾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(hook,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成本，网络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)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1356739" y="2016471"/>
            <a:ext cx="335878" cy="933775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8" name="图片 7" descr="backe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84" y="4004985"/>
            <a:ext cx="3502847" cy="193445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3159917"/>
            <a:ext cx="4510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物理层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-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目录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/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文件备份（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tar,rsync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，必须停服）</a:t>
            </a:r>
            <a:endParaRPr kumimoji="1" lang="zh-CN" altLang="en-US" sz="2400" dirty="0">
              <a:solidFill>
                <a:schemeClr val="bg1"/>
              </a:solidFill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1352606" y="4201239"/>
            <a:ext cx="335878" cy="770974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14" name="图片 13" descr="di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84" y="1297388"/>
            <a:ext cx="3502847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3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黑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1"/>
            <a:ext cx="9144000" cy="6349400"/>
          </a:xfrm>
          <a:prstGeom prst="rect">
            <a:avLst/>
          </a:prstGeom>
        </p:spPr>
      </p:pic>
      <p:pic>
        <p:nvPicPr>
          <p:cNvPr id="6" name="图片 5" descr="公司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2" y="6322379"/>
            <a:ext cx="2591746" cy="5744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80431" y="186731"/>
            <a:ext cx="456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Cluster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使用与部署</a:t>
            </a:r>
            <a:endParaRPr kumimoji="1" lang="zh-CN" altLang="en-US" sz="24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8443" y="3244334"/>
            <a:ext cx="1035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￼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0" y="1142541"/>
            <a:ext cx="40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部署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0" y="3241440"/>
            <a:ext cx="40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监控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0" y="2130425"/>
            <a:ext cx="40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常用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ops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命令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0" y="4419545"/>
            <a:ext cx="40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API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使用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7653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黑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1"/>
            <a:ext cx="9144000" cy="6349400"/>
          </a:xfrm>
          <a:prstGeom prst="rect">
            <a:avLst/>
          </a:prstGeom>
        </p:spPr>
      </p:pic>
      <p:pic>
        <p:nvPicPr>
          <p:cNvPr id="6" name="图片 5" descr="公司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2" y="6322379"/>
            <a:ext cx="2591746" cy="5744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80431" y="186731"/>
            <a:ext cx="456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Cluster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使用与部署</a:t>
            </a:r>
            <a:endParaRPr kumimoji="1" lang="zh-CN" altLang="en-US" sz="24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8443" y="3244334"/>
            <a:ext cx="1035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￼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0" y="1142541"/>
            <a:ext cx="40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生产部署：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2399" y="1899592"/>
            <a:ext cx="8088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1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.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做好规划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(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版本选择，预算成本，业务容量，存储引擎，硬件评估，备份，配置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)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399" y="2782669"/>
            <a:ext cx="808877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2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.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部署方法</a:t>
            </a:r>
          </a:p>
          <a:p>
            <a:r>
              <a:rPr kumimoji="1" lang="zh-CN" altLang="en-US" sz="2400" dirty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 </a:t>
            </a:r>
            <a:r>
              <a:rPr kumimoji="1" lang="en-US" altLang="zh-CN" sz="2400" dirty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http://</a:t>
            </a:r>
            <a:r>
              <a:rPr kumimoji="1" lang="en-US" altLang="zh-CN" sz="2400" dirty="0" err="1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docs.basho.com</a:t>
            </a:r>
            <a:r>
              <a:rPr kumimoji="1" lang="en-US" altLang="zh-CN" sz="2400" dirty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/</a:t>
            </a:r>
            <a:r>
              <a:rPr kumimoji="1" lang="en-US" altLang="zh-CN" sz="2400" dirty="0" err="1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riak</a:t>
            </a:r>
            <a:r>
              <a:rPr kumimoji="1" lang="en-US" altLang="zh-CN" sz="2400" dirty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/</a:t>
            </a:r>
            <a:r>
              <a:rPr kumimoji="1" lang="en-US" altLang="zh-CN" sz="2400" dirty="0" err="1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kv</a:t>
            </a:r>
            <a:r>
              <a:rPr kumimoji="1" lang="en-US" altLang="zh-CN" sz="2400" dirty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/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2.1.3/</a:t>
            </a:r>
            <a:r>
              <a:rPr kumimoji="1" lang="en-US" altLang="zh-CN" sz="2400" dirty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setup/installing/</a:t>
            </a:r>
            <a:r>
              <a:rPr kumimoji="1" lang="en-US" altLang="zh-CN" sz="2400" dirty="0" err="1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debian-ubuntu</a:t>
            </a:r>
            <a:r>
              <a:rPr kumimoji="1" lang="en-US" altLang="zh-CN" sz="2400" dirty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/#advanced-apt-installation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4269870"/>
            <a:ext cx="40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Dev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/Test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部署：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799" y="5121306"/>
            <a:ext cx="808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可以在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mac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pro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上部署单机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节点或者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的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docker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集群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11190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黑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1"/>
            <a:ext cx="9144000" cy="6349400"/>
          </a:xfrm>
          <a:prstGeom prst="rect">
            <a:avLst/>
          </a:prstGeom>
        </p:spPr>
      </p:pic>
      <p:pic>
        <p:nvPicPr>
          <p:cNvPr id="6" name="图片 5" descr="公司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2" y="6322379"/>
            <a:ext cx="2591746" cy="5744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80431" y="186731"/>
            <a:ext cx="456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Cluster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使用与部署</a:t>
            </a:r>
            <a:endParaRPr kumimoji="1" lang="zh-CN" altLang="en-US" sz="24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8443" y="3244334"/>
            <a:ext cx="1035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￼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0" y="1668760"/>
            <a:ext cx="857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iak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-admin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cluster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status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  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//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查看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集群状态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0" y="886824"/>
            <a:ext cx="40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常用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ops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命令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: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2238587"/>
            <a:ext cx="857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iak</a:t>
            </a:r>
            <a:r>
              <a:rPr kumimoji="1" lang="zh-CN" altLang="zh-CN" sz="2400" dirty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start/stop/ping</a:t>
            </a:r>
            <a:r>
              <a:rPr kumimoji="1" lang="zh-CN" altLang="zh-CN" sz="2400" dirty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       </a:t>
            </a:r>
            <a:r>
              <a:rPr kumimoji="1" lang="zh-CN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/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/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启动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/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停止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/ping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探测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782669"/>
            <a:ext cx="857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riak</a:t>
            </a:r>
            <a:r>
              <a:rPr kumimoji="1" lang="zh-CN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-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admin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test</a:t>
            </a:r>
            <a:r>
              <a:rPr kumimoji="1" lang="zh-CN" altLang="zh-CN" sz="2400" dirty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              /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/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测试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集群读写可用性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424535"/>
            <a:ext cx="857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riak</a:t>
            </a:r>
            <a:r>
              <a:rPr kumimoji="1" lang="zh-CN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-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admin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join</a:t>
            </a:r>
            <a:r>
              <a:rPr kumimoji="1" lang="zh-CN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             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//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集群增加节点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pic>
        <p:nvPicPr>
          <p:cNvPr id="5" name="图片 4" descr="cm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" y="4045248"/>
            <a:ext cx="8064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5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黑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1"/>
            <a:ext cx="9144000" cy="6349400"/>
          </a:xfrm>
          <a:prstGeom prst="rect">
            <a:avLst/>
          </a:prstGeom>
        </p:spPr>
      </p:pic>
      <p:pic>
        <p:nvPicPr>
          <p:cNvPr id="6" name="图片 5" descr="公司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2" y="6322379"/>
            <a:ext cx="2591746" cy="5744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80431" y="186731"/>
            <a:ext cx="456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Cluster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使用与部署</a:t>
            </a:r>
            <a:endParaRPr kumimoji="1" lang="zh-CN" altLang="en-US" sz="24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8443" y="3244334"/>
            <a:ext cx="1035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￼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0" y="1018833"/>
            <a:ext cx="40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监控：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400" y="2163895"/>
            <a:ext cx="40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系统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(CPU,MEM,IO,DISK)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2400" y="3167174"/>
            <a:ext cx="558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Metrics(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riak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-admin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status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获取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)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2399" y="4204413"/>
            <a:ext cx="5866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统计（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SNMP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,GET</a:t>
            </a:r>
            <a:r>
              <a:rPr kumimoji="1" lang="zh-CN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/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PUT/POST/DELETE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)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1996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黑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1"/>
            <a:ext cx="9144000" cy="6349400"/>
          </a:xfrm>
          <a:prstGeom prst="rect">
            <a:avLst/>
          </a:prstGeom>
        </p:spPr>
      </p:pic>
      <p:pic>
        <p:nvPicPr>
          <p:cNvPr id="6" name="图片 5" descr="公司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2" y="6322379"/>
            <a:ext cx="2591746" cy="5744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80431" y="186731"/>
            <a:ext cx="456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Cluster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使用与部署</a:t>
            </a:r>
            <a:endParaRPr kumimoji="1" lang="zh-CN" altLang="en-US" sz="24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8443" y="3244334"/>
            <a:ext cx="1035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￼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05826" y="847498"/>
            <a:ext cx="40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API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使用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: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226" y="1899592"/>
            <a:ext cx="40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CURL/POSTMAN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演示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8226" y="2898699"/>
            <a:ext cx="40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CODING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（增删改查）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pic>
        <p:nvPicPr>
          <p:cNvPr id="5" name="图片 4" descr="c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30" y="741258"/>
            <a:ext cx="4474238" cy="523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6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黑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1"/>
            <a:ext cx="9144000" cy="6349400"/>
          </a:xfrm>
          <a:prstGeom prst="rect">
            <a:avLst/>
          </a:prstGeom>
        </p:spPr>
      </p:pic>
      <p:pic>
        <p:nvPicPr>
          <p:cNvPr id="6" name="图片 5" descr="公司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2" y="6322379"/>
            <a:ext cx="2591746" cy="5744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98563" y="2130425"/>
            <a:ext cx="3331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en-US" altLang="zh-CN" sz="4000" dirty="0" smtClean="0">
                <a:solidFill>
                  <a:schemeClr val="bg1"/>
                </a:solidFill>
                <a:ea typeface="手札体-简"/>
              </a:rPr>
              <a:t>THANK</a:t>
            </a:r>
            <a:r>
              <a:rPr kumimoji="1" lang="zh-CN" altLang="en-US" sz="40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ea typeface="手札体-简"/>
              </a:rPr>
              <a:t>YOU</a:t>
            </a:r>
            <a:endParaRPr kumimoji="1" lang="zh-CN" altLang="en-US" sz="40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8443" y="3244334"/>
            <a:ext cx="1035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40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黑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1"/>
            <a:ext cx="9144000" cy="6349400"/>
          </a:xfrm>
          <a:prstGeom prst="rect">
            <a:avLst/>
          </a:prstGeom>
        </p:spPr>
      </p:pic>
      <p:pic>
        <p:nvPicPr>
          <p:cNvPr id="6" name="图片 5" descr="公司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2" y="6322379"/>
            <a:ext cx="2591746" cy="574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53859" y="3225186"/>
            <a:ext cx="37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zh-CN" altLang="zh-CN" sz="2400" dirty="0" smtClean="0">
                <a:solidFill>
                  <a:schemeClr val="bg1"/>
                </a:solidFill>
                <a:ea typeface="手札体-简"/>
              </a:rPr>
              <a:t>3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.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Cluster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扩容与灾备</a:t>
            </a:r>
            <a:endParaRPr kumimoji="1" lang="zh-CN" altLang="en-US" sz="2400" dirty="0">
              <a:ea typeface="手札体-简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111290"/>
            <a:ext cx="37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zh-CN" altLang="zh-CN" sz="2400" dirty="0" smtClean="0">
                <a:solidFill>
                  <a:schemeClr val="bg1"/>
                </a:solidFill>
                <a:ea typeface="手札体-简"/>
              </a:rPr>
              <a:t>1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.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为什么选择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endParaRPr kumimoji="1" lang="zh-CN" altLang="en-US" sz="2400" dirty="0">
              <a:ea typeface="手札体-简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53859" y="2130425"/>
            <a:ext cx="37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zh-CN" altLang="zh-CN" sz="2400" dirty="0" smtClean="0">
                <a:solidFill>
                  <a:schemeClr val="bg1"/>
                </a:solidFill>
                <a:ea typeface="手札体-简"/>
              </a:rPr>
              <a:t>2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.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Cluster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存储机制</a:t>
            </a:r>
            <a:endParaRPr kumimoji="1" lang="zh-CN" altLang="en-US" sz="24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4308087"/>
            <a:ext cx="37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zh-CN" altLang="zh-CN" sz="2400" dirty="0" smtClean="0">
                <a:solidFill>
                  <a:schemeClr val="bg1"/>
                </a:solidFill>
                <a:ea typeface="手札体-简"/>
              </a:rPr>
              <a:t>4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.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Cluster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部署与使用</a:t>
            </a:r>
            <a:endParaRPr kumimoji="1" lang="zh-CN" altLang="en-US" sz="24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8443" y="3244334"/>
            <a:ext cx="1035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￼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0" y="454810"/>
            <a:ext cx="339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提纲：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1985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黑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1"/>
            <a:ext cx="9144000" cy="6349400"/>
          </a:xfrm>
          <a:prstGeom prst="rect">
            <a:avLst/>
          </a:prstGeom>
        </p:spPr>
      </p:pic>
      <p:pic>
        <p:nvPicPr>
          <p:cNvPr id="6" name="图片 5" descr="公司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2" y="6322379"/>
            <a:ext cx="2591746" cy="574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53859" y="3225186"/>
            <a:ext cx="37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zh-CN" altLang="zh-CN" sz="2400" dirty="0" smtClean="0">
                <a:solidFill>
                  <a:schemeClr val="bg1"/>
                </a:solidFill>
                <a:ea typeface="手札体-简"/>
              </a:rPr>
              <a:t>3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.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扩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容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方便</a:t>
            </a:r>
            <a:endParaRPr kumimoji="1" lang="zh-CN" altLang="en-US" sz="2400" dirty="0">
              <a:ea typeface="手札体-简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111290"/>
            <a:ext cx="37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zh-CN" altLang="zh-CN" sz="2400" dirty="0" smtClean="0">
                <a:solidFill>
                  <a:schemeClr val="bg1"/>
                </a:solidFill>
                <a:ea typeface="手札体-简"/>
              </a:rPr>
              <a:t>1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.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免费</a:t>
            </a:r>
            <a:endParaRPr kumimoji="1" lang="zh-CN" altLang="en-US" sz="2400" dirty="0">
              <a:ea typeface="手札体-简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53859" y="2130425"/>
            <a:ext cx="37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zh-CN" altLang="zh-CN" sz="2400" dirty="0" smtClean="0">
                <a:solidFill>
                  <a:schemeClr val="bg1"/>
                </a:solidFill>
                <a:ea typeface="手札体-简"/>
              </a:rPr>
              <a:t>2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.P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2P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对等，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去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中心化</a:t>
            </a:r>
            <a:endParaRPr kumimoji="1" lang="zh-CN" altLang="en-US" sz="24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2" y="4308087"/>
            <a:ext cx="585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zh-CN" altLang="zh-CN" sz="2400" dirty="0" smtClean="0">
                <a:solidFill>
                  <a:schemeClr val="bg1"/>
                </a:solidFill>
                <a:ea typeface="手札体-简"/>
              </a:rPr>
              <a:t>4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.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支持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json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/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xml/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pdf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/image</a:t>
            </a:r>
            <a:endParaRPr kumimoji="1" lang="zh-CN" altLang="en-US" sz="24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8443" y="3244334"/>
            <a:ext cx="1035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￼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225796" y="304801"/>
            <a:ext cx="37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为什么选择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KV</a:t>
            </a:r>
            <a:endParaRPr kumimoji="1" lang="zh-CN" altLang="en-US" sz="2400" dirty="0">
              <a:ea typeface="手札体-简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918" y="2685534"/>
            <a:ext cx="1790700" cy="558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4121" y="2135467"/>
            <a:ext cx="1712921" cy="49361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4121" y="3244334"/>
            <a:ext cx="1712920" cy="5461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4120" y="4308087"/>
            <a:ext cx="1712921" cy="482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4121" y="956117"/>
            <a:ext cx="1712921" cy="543590"/>
          </a:xfrm>
          <a:prstGeom prst="rect">
            <a:avLst/>
          </a:prstGeom>
        </p:spPr>
      </p:pic>
      <p:cxnSp>
        <p:nvCxnSpPr>
          <p:cNvPr id="24" name="直线箭头连接符 23"/>
          <p:cNvCxnSpPr/>
          <p:nvPr/>
        </p:nvCxnSpPr>
        <p:spPr>
          <a:xfrm flipH="1">
            <a:off x="5801596" y="1409550"/>
            <a:ext cx="1426776" cy="144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H="1">
            <a:off x="5857343" y="2592090"/>
            <a:ext cx="1426777" cy="349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H="1" flipV="1">
            <a:off x="5830618" y="3068517"/>
            <a:ext cx="1453502" cy="72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857342" y="3168373"/>
            <a:ext cx="1426778" cy="1601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2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黑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1"/>
            <a:ext cx="9144000" cy="6349400"/>
          </a:xfrm>
          <a:prstGeom prst="rect">
            <a:avLst/>
          </a:prstGeom>
        </p:spPr>
      </p:pic>
      <p:pic>
        <p:nvPicPr>
          <p:cNvPr id="6" name="图片 5" descr="公司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2" y="6322379"/>
            <a:ext cx="2591746" cy="5744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80432" y="186731"/>
            <a:ext cx="37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KV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存储机制</a:t>
            </a:r>
            <a:endParaRPr kumimoji="1" lang="zh-CN" altLang="en-US" sz="24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8443" y="3244334"/>
            <a:ext cx="1035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￼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52399" y="2150151"/>
            <a:ext cx="76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2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.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存储引擎</a:t>
            </a:r>
            <a:endParaRPr kumimoji="1" lang="zh-CN" altLang="en-US" sz="2400" dirty="0">
              <a:solidFill>
                <a:schemeClr val="bg1"/>
              </a:solidFill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2399" y="3013501"/>
            <a:ext cx="451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3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.Ring</a:t>
            </a:r>
            <a:r>
              <a:rPr kumimoji="1" lang="zh-CN" altLang="en-US" sz="2400" dirty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,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N,R/W, Bucket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理解</a:t>
            </a:r>
            <a:endParaRPr kumimoji="1" lang="zh-CN" altLang="en-US" sz="2400" dirty="0">
              <a:solidFill>
                <a:schemeClr val="bg1"/>
              </a:solidFill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2400" y="1263690"/>
            <a:ext cx="339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1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.CAP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悖论</a:t>
            </a:r>
            <a:endParaRPr kumimoji="1" lang="zh-CN" altLang="en-US" sz="2400" dirty="0">
              <a:solidFill>
                <a:schemeClr val="bg1"/>
              </a:solidFill>
              <a:latin typeface="Hannotate SC Regular"/>
              <a:ea typeface="手札体-简"/>
              <a:cs typeface="Hannotate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4036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黑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1"/>
            <a:ext cx="9144000" cy="6349400"/>
          </a:xfrm>
          <a:prstGeom prst="rect">
            <a:avLst/>
          </a:prstGeom>
        </p:spPr>
      </p:pic>
      <p:pic>
        <p:nvPicPr>
          <p:cNvPr id="6" name="图片 5" descr="公司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2" y="6322379"/>
            <a:ext cx="2591746" cy="5744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80432" y="186731"/>
            <a:ext cx="37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ea typeface="手札体-简"/>
              </a:rPr>
              <a:t>KV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存储机制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-CAP</a:t>
            </a:r>
            <a:endParaRPr kumimoji="1" lang="zh-CN" altLang="en-US" sz="24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8443" y="3244334"/>
            <a:ext cx="1035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￼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52400" y="1263690"/>
            <a:ext cx="88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CAP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，即任何基于网络的数据共享系统，最多只能满足以下三条中的两条：</a:t>
            </a:r>
            <a:endParaRPr kumimoji="1" lang="zh-CN" altLang="en-US" sz="2400" dirty="0">
              <a:solidFill>
                <a:schemeClr val="bg1"/>
              </a:solidFill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398" y="24595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4800" y="2286344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1.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数据一致性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C,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即所有访问同一份最新的数据副本</a:t>
            </a:r>
            <a:endParaRPr kumimoji="1" lang="zh-CN" altLang="en-US" sz="2400" dirty="0">
              <a:solidFill>
                <a:schemeClr val="bg1"/>
              </a:solidFill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800" y="3044157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2.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数据的更新具备高可用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A</a:t>
            </a:r>
            <a:endParaRPr kumimoji="1" lang="zh-CN" altLang="en-US" sz="2400" dirty="0">
              <a:solidFill>
                <a:schemeClr val="bg1"/>
              </a:solidFill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4800" y="3761628"/>
            <a:ext cx="2662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3.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容忍网络分区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P</a:t>
            </a:r>
            <a:endParaRPr kumimoji="1" lang="zh-CN" altLang="en-US" sz="2400" dirty="0">
              <a:solidFill>
                <a:schemeClr val="bg1"/>
              </a:solidFill>
              <a:latin typeface="Hannotate SC Regular"/>
              <a:ea typeface="手札体-简"/>
              <a:cs typeface="Hannotate SC Regular"/>
            </a:endParaRPr>
          </a:p>
        </p:txBody>
      </p:sp>
      <p:pic>
        <p:nvPicPr>
          <p:cNvPr id="11" name="图片 10" descr="ca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38" y="3062583"/>
            <a:ext cx="4787017" cy="312801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94734" y="4953387"/>
            <a:ext cx="40244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结论，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是一个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AP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风格的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nosql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,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数据一致性采用最终一致性算法</a:t>
            </a:r>
            <a:endParaRPr kumimoji="1" lang="zh-CN" altLang="en-US" sz="2400" dirty="0">
              <a:solidFill>
                <a:schemeClr val="bg1"/>
              </a:solidFill>
              <a:latin typeface="Hannotate SC Regular"/>
              <a:ea typeface="手札体-简"/>
              <a:cs typeface="Hannotate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5783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黑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1"/>
            <a:ext cx="9144000" cy="6349400"/>
          </a:xfrm>
          <a:prstGeom prst="rect">
            <a:avLst/>
          </a:prstGeom>
        </p:spPr>
      </p:pic>
      <p:pic>
        <p:nvPicPr>
          <p:cNvPr id="6" name="图片 5" descr="公司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2" y="6322379"/>
            <a:ext cx="2591746" cy="5744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80432" y="186731"/>
            <a:ext cx="410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KV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存储机制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-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存储引擎</a:t>
            </a:r>
            <a:endParaRPr kumimoji="1" lang="zh-CN" altLang="en-US" sz="24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8443" y="3244334"/>
            <a:ext cx="1035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4111" y="1030112"/>
            <a:ext cx="5277555" cy="487538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2400" y="917223"/>
            <a:ext cx="33951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支持四种存储引擎：</a:t>
            </a:r>
          </a:p>
          <a:p>
            <a:endParaRPr kumimoji="1" lang="en-US" altLang="zh-CN" sz="2400" dirty="0" smtClean="0">
              <a:solidFill>
                <a:schemeClr val="bg1"/>
              </a:solidFill>
              <a:latin typeface="Hannotate SC Regular"/>
              <a:ea typeface="手札体-简"/>
              <a:cs typeface="Hannotate SC Regular"/>
            </a:endParaRPr>
          </a:p>
          <a:p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Bitcask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（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default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）</a:t>
            </a:r>
          </a:p>
          <a:p>
            <a:endParaRPr kumimoji="1" lang="en-US" altLang="zh-CN" sz="2400" dirty="0" smtClean="0">
              <a:solidFill>
                <a:schemeClr val="bg1"/>
              </a:solidFill>
              <a:latin typeface="Hannotate SC Regular"/>
              <a:ea typeface="手札体-简"/>
              <a:cs typeface="Hannotate SC Regular"/>
            </a:endParaRPr>
          </a:p>
          <a:p>
            <a:r>
              <a:rPr kumimoji="1" lang="en-US" altLang="zh-CN" sz="2400" dirty="0" err="1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LevelDB</a:t>
            </a:r>
            <a:endParaRPr kumimoji="1" lang="en-US" altLang="zh-CN" sz="2400" dirty="0" smtClean="0">
              <a:solidFill>
                <a:schemeClr val="bg1"/>
              </a:solidFill>
              <a:latin typeface="Hannotate SC Regular"/>
              <a:ea typeface="手札体-简"/>
              <a:cs typeface="Hannotate SC Regular"/>
            </a:endParaRPr>
          </a:p>
          <a:p>
            <a:endParaRPr kumimoji="1" lang="en-US" altLang="zh-CN" sz="2400" dirty="0" smtClean="0">
              <a:solidFill>
                <a:schemeClr val="bg1"/>
              </a:solidFill>
              <a:latin typeface="Hannotate SC Regular"/>
              <a:ea typeface="手札体-简"/>
              <a:cs typeface="Hannotate SC Regular"/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Memory</a:t>
            </a:r>
          </a:p>
          <a:p>
            <a:endParaRPr kumimoji="1" lang="en-US" altLang="zh-CN" sz="2400" dirty="0" smtClean="0">
              <a:solidFill>
                <a:schemeClr val="bg1"/>
              </a:solidFill>
              <a:latin typeface="Hannotate SC Regular"/>
              <a:ea typeface="手札体-简"/>
              <a:cs typeface="Hannotate SC Regular"/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Multi</a:t>
            </a:r>
            <a:endParaRPr kumimoji="1" lang="zh-CN" altLang="en-US" sz="2400" dirty="0">
              <a:solidFill>
                <a:schemeClr val="bg1"/>
              </a:solidFill>
              <a:latin typeface="Hannotate SC Regular"/>
              <a:ea typeface="手札体-简"/>
              <a:cs typeface="Hannotate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813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黑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1"/>
            <a:ext cx="9144000" cy="6349400"/>
          </a:xfrm>
          <a:prstGeom prst="rect">
            <a:avLst/>
          </a:prstGeom>
        </p:spPr>
      </p:pic>
      <p:pic>
        <p:nvPicPr>
          <p:cNvPr id="6" name="图片 5" descr="公司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2" y="6322379"/>
            <a:ext cx="2591746" cy="5744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80432" y="186731"/>
            <a:ext cx="37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Cluster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存储机制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-ring</a:t>
            </a:r>
            <a:endParaRPr kumimoji="1" lang="zh-CN" altLang="en-US" sz="24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8443" y="3244334"/>
            <a:ext cx="1035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￼</a:t>
            </a:r>
            <a:endParaRPr lang="zh-CN" altLang="en-US" dirty="0"/>
          </a:p>
        </p:txBody>
      </p:sp>
      <p:pic>
        <p:nvPicPr>
          <p:cNvPr id="5" name="图片 4" descr="ri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373374"/>
            <a:ext cx="4611974" cy="448058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0" y="2130425"/>
            <a:ext cx="339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</a:t>
            </a:r>
            <a:r>
              <a:rPr kumimoji="1" lang="x-none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ing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_size=64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0" y="2800076"/>
            <a:ext cx="339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</a:t>
            </a:r>
            <a:r>
              <a:rPr kumimoji="1" lang="x-none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eplication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=3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1142541"/>
            <a:ext cx="339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假设存在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A~E 5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个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node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5400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黑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1"/>
            <a:ext cx="9144000" cy="6349400"/>
          </a:xfrm>
          <a:prstGeom prst="rect">
            <a:avLst/>
          </a:prstGeom>
        </p:spPr>
      </p:pic>
      <p:pic>
        <p:nvPicPr>
          <p:cNvPr id="6" name="图片 5" descr="公司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2" y="6322379"/>
            <a:ext cx="2591746" cy="5744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80432" y="186731"/>
            <a:ext cx="37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Cluster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存储机制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-R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/W</a:t>
            </a:r>
            <a:endParaRPr kumimoji="1" lang="zh-CN" altLang="en-US" sz="24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8443" y="3244334"/>
            <a:ext cx="1035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￼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0" y="803991"/>
            <a:ext cx="339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N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,R,W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的默认关系：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pic>
        <p:nvPicPr>
          <p:cNvPr id="7" name="图片 6" descr="R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07" y="803991"/>
            <a:ext cx="5287710" cy="542805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0" y="1668760"/>
            <a:ext cx="339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R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=N/2+1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2526011"/>
            <a:ext cx="339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zh-CN" sz="2400" dirty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W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=N/2+1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0" y="3886200"/>
            <a:ext cx="339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Why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?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634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黑板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1"/>
            <a:ext cx="9144000" cy="6349400"/>
          </a:xfrm>
          <a:prstGeom prst="rect">
            <a:avLst/>
          </a:prstGeom>
        </p:spPr>
      </p:pic>
      <p:pic>
        <p:nvPicPr>
          <p:cNvPr id="6" name="图片 5" descr="公司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2" y="6322379"/>
            <a:ext cx="2591746" cy="5744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80431" y="186731"/>
            <a:ext cx="456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 </a:t>
            </a:r>
            <a:r>
              <a:rPr kumimoji="1" lang="en-US" altLang="zh-CN" sz="2400" dirty="0" err="1" smtClean="0">
                <a:solidFill>
                  <a:schemeClr val="bg1"/>
                </a:solidFill>
                <a:ea typeface="手札体-简"/>
              </a:rPr>
              <a:t>Riak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Cluster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存储机制</a:t>
            </a:r>
            <a:r>
              <a:rPr kumimoji="1" lang="en-US" altLang="zh-CN" sz="2400" dirty="0" smtClean="0">
                <a:solidFill>
                  <a:schemeClr val="bg1"/>
                </a:solidFill>
                <a:ea typeface="手札体-简"/>
              </a:rPr>
              <a:t>-</a:t>
            </a:r>
            <a:r>
              <a:rPr kumimoji="1" lang="zh-CN" altLang="en-US" sz="2400" dirty="0" smtClean="0">
                <a:solidFill>
                  <a:schemeClr val="bg1"/>
                </a:solidFill>
                <a:ea typeface="手札体-简"/>
              </a:rPr>
              <a:t>扩容</a:t>
            </a:r>
            <a:endParaRPr kumimoji="1" lang="zh-CN" altLang="en-US" sz="2400" dirty="0">
              <a:solidFill>
                <a:schemeClr val="bg1"/>
              </a:solidFill>
              <a:ea typeface="手札体-简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28443" y="3244334"/>
            <a:ext cx="1035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￼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1142541"/>
            <a:ext cx="4007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Hannotate SC Regular"/>
                <a:ea typeface="手札体-简"/>
                <a:cs typeface="Hannotate SC Regular"/>
              </a:rPr>
              <a:t>参考实验文档：</a:t>
            </a:r>
            <a:endParaRPr kumimoji="1" lang="zh-CN" altLang="en-US" sz="2400" dirty="0">
              <a:latin typeface="Hannotate SC Regular"/>
              <a:ea typeface="手札体-简"/>
              <a:cs typeface="Hannotate SC Regular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080000" y="1355956"/>
            <a:ext cx="890777" cy="4964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RIAK01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567423" y="1355956"/>
            <a:ext cx="890777" cy="4964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RIAK02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7567423" y="2991729"/>
            <a:ext cx="890777" cy="4964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RIAK04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113909" y="2996084"/>
            <a:ext cx="890777" cy="4964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RIAK03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352864" y="4601927"/>
            <a:ext cx="890777" cy="4964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RIAK05</a:t>
            </a:r>
            <a:endParaRPr lang="zh-CN" altLang="en-US" dirty="0"/>
          </a:p>
        </p:txBody>
      </p:sp>
      <p:cxnSp>
        <p:nvCxnSpPr>
          <p:cNvPr id="26" name="直线连接符 25"/>
          <p:cNvCxnSpPr/>
          <p:nvPr/>
        </p:nvCxnSpPr>
        <p:spPr>
          <a:xfrm>
            <a:off x="6004686" y="1604206"/>
            <a:ext cx="1562737" cy="1387523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6020574" y="1622068"/>
            <a:ext cx="0" cy="1374016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endCxn id="22" idx="1"/>
          </p:cNvCxnSpPr>
          <p:nvPr/>
        </p:nvCxnSpPr>
        <p:spPr>
          <a:xfrm>
            <a:off x="6004686" y="1604206"/>
            <a:ext cx="1562737" cy="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22" idx="1"/>
          </p:cNvCxnSpPr>
          <p:nvPr/>
        </p:nvCxnSpPr>
        <p:spPr>
          <a:xfrm>
            <a:off x="7567423" y="1604206"/>
            <a:ext cx="0" cy="1387523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>
            <a:off x="6009076" y="3031631"/>
            <a:ext cx="1558347" cy="0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6020574" y="1638437"/>
            <a:ext cx="1546849" cy="13532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上下箭头 44"/>
          <p:cNvSpPr/>
          <p:nvPr/>
        </p:nvSpPr>
        <p:spPr>
          <a:xfrm>
            <a:off x="6589890" y="3244334"/>
            <a:ext cx="429542" cy="1174702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264656"/>
              </p:ext>
            </p:extLst>
          </p:nvPr>
        </p:nvGraphicFramePr>
        <p:xfrm>
          <a:off x="1371600" y="1863725"/>
          <a:ext cx="151203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文档" showAsIcon="1" r:id="rId6" imgW="406400" imgH="533400" progId="Word.Document.12">
                  <p:embed/>
                </p:oleObj>
              </mc:Choice>
              <mc:Fallback>
                <p:oleObj name="文档" showAsIcon="1" r:id="rId6" imgW="406400" imgH="53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1863725"/>
                        <a:ext cx="1512031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526</Words>
  <Application>Microsoft Macintosh PowerPoint</Application>
  <PresentationFormat>全屏显示(4:3)</PresentationFormat>
  <Paragraphs>125</Paragraphs>
  <Slides>16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jianwei yan</dc:creator>
  <cp:lastModifiedBy>jianwei yan</cp:lastModifiedBy>
  <cp:revision>18</cp:revision>
  <dcterms:created xsi:type="dcterms:W3CDTF">2017-02-16T05:51:09Z</dcterms:created>
  <dcterms:modified xsi:type="dcterms:W3CDTF">2017-02-17T05:52:51Z</dcterms:modified>
</cp:coreProperties>
</file>