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tmp"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4" r:id="rId4"/>
    <p:sldId id="258" r:id="rId5"/>
    <p:sldId id="259" r:id="rId6"/>
    <p:sldId id="260" r:id="rId7"/>
    <p:sldId id="261" r:id="rId8"/>
    <p:sldId id="263" r:id="rId9"/>
    <p:sldId id="262"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p:restoredTop sz="94643"/>
  </p:normalViewPr>
  <p:slideViewPr>
    <p:cSldViewPr snapToGrid="0" snapToObjects="1">
      <p:cViewPr varScale="1">
        <p:scale>
          <a:sx n="117" d="100"/>
          <a:sy n="117" d="100"/>
        </p:scale>
        <p:origin x="192"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pPr/>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39232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84637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88562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08148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92299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DE6118-2437-4B30-8E3C-4D2BE6020583}" type="datetimeFigureOut">
              <a:rPr lang="en-US" smtClean="0"/>
              <a:t>3/6/17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9383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DE6118-2437-4B30-8E3C-4D2BE6020583}" type="datetimeFigureOut">
              <a:rPr lang="en-US" smtClean="0"/>
              <a:t>3/6/17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21147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DE6118-2437-4B30-8E3C-4D2BE6020583}" type="datetimeFigureOut">
              <a:rPr lang="en-US" smtClean="0"/>
              <a:t>3/6/17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3641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3/6/17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067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918499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019862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3/6/17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715529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mp"/><Relationship Id="rId3"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zh-CN" altLang="en-US" dirty="0" smtClean="0"/>
              <a:t>实习不定期检查</a:t>
            </a:r>
            <a:endParaRPr lang="en-US" dirty="0"/>
          </a:p>
        </p:txBody>
      </p:sp>
      <p:sp>
        <p:nvSpPr>
          <p:cNvPr id="3" name="Subtitle 2"/>
          <p:cNvSpPr>
            <a:spLocks noGrp="1"/>
          </p:cNvSpPr>
          <p:nvPr>
            <p:ph type="subTitle" idx="1"/>
          </p:nvPr>
        </p:nvSpPr>
        <p:spPr/>
        <p:txBody>
          <a:bodyPr>
            <a:normAutofit/>
          </a:bodyPr>
          <a:lstStyle/>
          <a:p>
            <a:pPr algn="just"/>
            <a:r>
              <a:rPr lang="zh-CN" altLang="en-US" dirty="0" smtClean="0"/>
              <a:t>                                     </a:t>
            </a:r>
            <a:r>
              <a:rPr lang="zh-CN" altLang="en-US" dirty="0" smtClean="0"/>
              <a:t>               汇报人</a:t>
            </a:r>
            <a:r>
              <a:rPr lang="zh-CN" altLang="en-US" dirty="0" smtClean="0"/>
              <a:t>：杨堃</a:t>
            </a:r>
            <a:endParaRPr lang="en-US" altLang="zh-CN" dirty="0" smtClean="0"/>
          </a:p>
          <a:p>
            <a:pPr algn="just"/>
            <a:r>
              <a:rPr lang="zh-CN" altLang="en-US" dirty="0" smtClean="0"/>
              <a:t>             </a:t>
            </a:r>
            <a:r>
              <a:rPr lang="en-US" altLang="zh-CN" dirty="0" smtClean="0"/>
              <a:t>		</a:t>
            </a:r>
            <a:r>
              <a:rPr lang="zh-CN" altLang="en-US" dirty="0" smtClean="0"/>
              <a:t>                          学    </a:t>
            </a:r>
            <a:r>
              <a:rPr lang="zh-CN" altLang="en-US" dirty="0" smtClean="0"/>
              <a:t>号：</a:t>
            </a:r>
            <a:r>
              <a:rPr lang="en-US" altLang="zh-CN" dirty="0" smtClean="0"/>
              <a:t>SA15226379</a:t>
            </a:r>
          </a:p>
          <a:p>
            <a:pPr algn="just"/>
            <a:r>
              <a:rPr lang="zh-CN" altLang="en-US" dirty="0" smtClean="0"/>
              <a:t>                            </a:t>
            </a:r>
            <a:r>
              <a:rPr lang="zh-CN" altLang="en-US" dirty="0" smtClean="0"/>
              <a:t>                         专    </a:t>
            </a:r>
            <a:r>
              <a:rPr lang="zh-CN" altLang="en-US" dirty="0" smtClean="0"/>
              <a:t>业：软件系统设计（</a:t>
            </a:r>
            <a:r>
              <a:rPr lang="en-US" altLang="zh-CN" dirty="0" smtClean="0"/>
              <a:t>2</a:t>
            </a:r>
            <a:r>
              <a:rPr lang="zh-CN" altLang="en-US" dirty="0" smtClean="0"/>
              <a:t>班）</a:t>
            </a:r>
            <a:endParaRPr lang="en-US" dirty="0"/>
          </a:p>
        </p:txBody>
      </p:sp>
      <p:pic>
        <p:nvPicPr>
          <p:cNvPr id="4" name="Picture 5" descr="C:\Users\yangfan\Desktop\3801213fb80e7bec20bb3cf22e2eb9389b506bb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1337" y="0"/>
            <a:ext cx="1490663" cy="1477963"/>
          </a:xfrm>
          <a:prstGeom prst="rect">
            <a:avLst/>
          </a:prstGeom>
          <a:noFill/>
          <a:ln>
            <a:noFill/>
          </a:ln>
          <a:extLst/>
        </p:spPr>
      </p:pic>
      <p:sp>
        <p:nvSpPr>
          <p:cNvPr id="6" name="TextBox 5"/>
          <p:cNvSpPr txBox="1"/>
          <p:nvPr/>
        </p:nvSpPr>
        <p:spPr>
          <a:xfrm>
            <a:off x="489857" y="39188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41393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谢谢</a:t>
            </a:r>
            <a:endParaRPr lang="en-US" dirty="0"/>
          </a:p>
        </p:txBody>
      </p:sp>
      <p:sp>
        <p:nvSpPr>
          <p:cNvPr id="3" name="Subtitle 2"/>
          <p:cNvSpPr>
            <a:spLocks noGrp="1"/>
          </p:cNvSpPr>
          <p:nvPr>
            <p:ph type="subTitle" idx="1"/>
          </p:nvPr>
        </p:nvSpPr>
        <p:spPr/>
        <p:txBody>
          <a:bodyPr>
            <a:normAutofit/>
          </a:bodyPr>
          <a:lstStyle/>
          <a:p>
            <a:endParaRPr lang="en-US" dirty="0" smtClean="0"/>
          </a:p>
          <a:p>
            <a:endParaRPr lang="en-US" dirty="0"/>
          </a:p>
          <a:p>
            <a:pPr algn="r"/>
            <a:r>
              <a:rPr lang="en-US" altLang="zh-CN" dirty="0" smtClean="0"/>
              <a:t>2017.03.06</a:t>
            </a:r>
            <a:endParaRPr lang="en-US" dirty="0"/>
          </a:p>
        </p:txBody>
      </p:sp>
      <p:pic>
        <p:nvPicPr>
          <p:cNvPr id="4" name="Picture 3" descr="C:\Users\yangfan\Desktop\3801213fb80e7bec20bb3cf22e2eb9389b506bb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1337" y="-17585"/>
            <a:ext cx="149066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8978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429" y="500062"/>
            <a:ext cx="10515600" cy="1325563"/>
          </a:xfrm>
        </p:spPr>
        <p:txBody>
          <a:bodyPr/>
          <a:lstStyle/>
          <a:p>
            <a:r>
              <a:rPr lang="zh-CN" altLang="en-US" dirty="0" smtClean="0"/>
              <a:t>实习信息介绍</a:t>
            </a:r>
            <a:endParaRPr lang="en-US" dirty="0"/>
          </a:p>
        </p:txBody>
      </p:sp>
      <p:sp>
        <p:nvSpPr>
          <p:cNvPr id="3" name="Content Placeholder 2"/>
          <p:cNvSpPr>
            <a:spLocks noGrp="1"/>
          </p:cNvSpPr>
          <p:nvPr>
            <p:ph idx="1"/>
          </p:nvPr>
        </p:nvSpPr>
        <p:spPr/>
        <p:txBody>
          <a:bodyPr>
            <a:normAutofit/>
          </a:bodyPr>
          <a:lstStyle/>
          <a:p>
            <a:r>
              <a:rPr lang="zh-CN" altLang="en-US" dirty="0" smtClean="0"/>
              <a:t>公司名称：百望贸宜（苏州）软件有限公司</a:t>
            </a:r>
            <a:endParaRPr lang="en-US" altLang="zh-CN" dirty="0" smtClean="0"/>
          </a:p>
          <a:p>
            <a:r>
              <a:rPr lang="zh-CN" altLang="en-US" dirty="0" smtClean="0"/>
              <a:t>公司</a:t>
            </a:r>
            <a:r>
              <a:rPr lang="zh-CN" altLang="en-US" dirty="0"/>
              <a:t>简介： 百望贸宜（苏州）软件有限公司是由百望股份有限公司和 </a:t>
            </a:r>
            <a:r>
              <a:rPr lang="en-US" altLang="zh-CN" dirty="0" err="1"/>
              <a:t>Tradeshift</a:t>
            </a:r>
            <a:r>
              <a:rPr lang="en-US" altLang="zh-CN" dirty="0"/>
              <a:t> </a:t>
            </a:r>
            <a:r>
              <a:rPr lang="zh-CN" altLang="en-US" dirty="0"/>
              <a:t>公司合作成立的一家合资</a:t>
            </a:r>
            <a:r>
              <a:rPr lang="zh-CN" altLang="en-US" dirty="0" smtClean="0"/>
              <a:t>公司。将 </a:t>
            </a:r>
            <a:r>
              <a:rPr lang="en-US" altLang="zh-CN" dirty="0" err="1"/>
              <a:t>Tradeshift</a:t>
            </a:r>
            <a:r>
              <a:rPr lang="en-US" altLang="zh-CN" dirty="0"/>
              <a:t> </a:t>
            </a:r>
            <a:r>
              <a:rPr lang="zh-CN" altLang="en-US" dirty="0"/>
              <a:t>的国际先进经验和中国本土化解决方案相结合，并考虑中国具体国情，为企业提供供应链管理、电子采购、应付账款自动化、金融等解决</a:t>
            </a:r>
            <a:r>
              <a:rPr lang="zh-CN" altLang="en-US" dirty="0" smtClean="0"/>
              <a:t>方案。</a:t>
            </a:r>
            <a:endParaRPr lang="en-US" altLang="zh-CN" dirty="0" smtClean="0"/>
          </a:p>
          <a:p>
            <a:r>
              <a:rPr lang="zh-CN" altLang="en-US" dirty="0" smtClean="0"/>
              <a:t>实习部门：</a:t>
            </a:r>
            <a:r>
              <a:rPr lang="en-US" altLang="zh-CN" dirty="0" smtClean="0"/>
              <a:t>Global</a:t>
            </a:r>
            <a:r>
              <a:rPr lang="zh-CN" altLang="en-US" dirty="0" smtClean="0"/>
              <a:t> </a:t>
            </a:r>
            <a:r>
              <a:rPr lang="en-US" altLang="zh-CN" dirty="0" smtClean="0"/>
              <a:t>Team</a:t>
            </a:r>
          </a:p>
          <a:p>
            <a:r>
              <a:rPr lang="zh-CN" altLang="en-US" dirty="0" smtClean="0"/>
              <a:t>实习内容：主要参与 </a:t>
            </a:r>
            <a:r>
              <a:rPr lang="en-US" altLang="zh-CN" dirty="0" err="1" smtClean="0"/>
              <a:t>Tradeshift</a:t>
            </a:r>
            <a:r>
              <a:rPr lang="zh-CN" altLang="en-US" dirty="0" smtClean="0"/>
              <a:t> 国外服务的本地化部署、</a:t>
            </a:r>
            <a:r>
              <a:rPr lang="en-US" altLang="zh-CN" dirty="0" err="1" smtClean="0"/>
              <a:t>Tradeshift</a:t>
            </a:r>
            <a:r>
              <a:rPr lang="zh-CN" altLang="en-US" dirty="0" smtClean="0"/>
              <a:t>中国商业网站的搭建、针对中国发票独特形式面向企业用户设计并开发合适的电子发票平台。</a:t>
            </a:r>
            <a:endParaRPr lang="en-US" dirty="0"/>
          </a:p>
        </p:txBody>
      </p:sp>
      <p:pic>
        <p:nvPicPr>
          <p:cNvPr id="4" name="Picture 3" descr="C:\Users\yangfan\Desktop\3801213fb80e7bec20bb3cf22e2eb9389b506bb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1337" y="0"/>
            <a:ext cx="149066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6416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zh-CN" altLang="en-US" dirty="0" smtClean="0"/>
              <a:t>论文选题</a:t>
            </a:r>
            <a:endParaRPr lang="en-US" dirty="0"/>
          </a:p>
        </p:txBody>
      </p:sp>
      <p:sp>
        <p:nvSpPr>
          <p:cNvPr id="3" name="Content Placeholder 2"/>
          <p:cNvSpPr>
            <a:spLocks noGrp="1"/>
          </p:cNvSpPr>
          <p:nvPr>
            <p:ph idx="1"/>
          </p:nvPr>
        </p:nvSpPr>
        <p:spPr/>
        <p:txBody>
          <a:bodyPr/>
          <a:lstStyle/>
          <a:p>
            <a:r>
              <a:rPr lang="zh-CN" altLang="en-US" dirty="0" smtClean="0"/>
              <a:t>题        目：基于 </a:t>
            </a:r>
            <a:r>
              <a:rPr lang="en-US" altLang="zh-CN" dirty="0" smtClean="0"/>
              <a:t>Restful</a:t>
            </a:r>
            <a:r>
              <a:rPr lang="zh-CN" altLang="en-US" dirty="0" smtClean="0"/>
              <a:t> 架构的电子发票平台的设计与实现</a:t>
            </a:r>
            <a:endParaRPr lang="en-US" altLang="zh-CN" dirty="0" smtClean="0"/>
          </a:p>
          <a:p>
            <a:r>
              <a:rPr lang="zh-CN" altLang="en-US" dirty="0" smtClean="0"/>
              <a:t>导        师：李春杰</a:t>
            </a:r>
            <a:endParaRPr lang="en-US" altLang="zh-CN" dirty="0" smtClean="0"/>
          </a:p>
          <a:p>
            <a:r>
              <a:rPr lang="zh-CN" altLang="en-US" dirty="0" smtClean="0"/>
              <a:t>辅  导  师：孟宁</a:t>
            </a:r>
            <a:endParaRPr lang="en-US" altLang="zh-CN" dirty="0" smtClean="0"/>
          </a:p>
          <a:p>
            <a:r>
              <a:rPr lang="zh-CN" altLang="en-US" dirty="0" smtClean="0"/>
              <a:t>企业导师：谢弘</a:t>
            </a:r>
            <a:endParaRPr lang="en-US" altLang="zh-CN" dirty="0" smtClean="0"/>
          </a:p>
          <a:p>
            <a:r>
              <a:rPr lang="zh-CN" altLang="en-US" dirty="0" smtClean="0"/>
              <a:t>学        生：杨堃</a:t>
            </a:r>
            <a:endParaRPr lang="en-US" altLang="zh-CN" dirty="0" smtClean="0"/>
          </a:p>
          <a:p>
            <a:r>
              <a:rPr lang="zh-CN" altLang="en-US" dirty="0" smtClean="0"/>
              <a:t>实习公司：百望贸宜（苏州</a:t>
            </a:r>
            <a:r>
              <a:rPr lang="en-US" altLang="zh-CN" dirty="0" smtClean="0"/>
              <a:t>)</a:t>
            </a:r>
            <a:r>
              <a:rPr lang="zh-CN" altLang="en-US" dirty="0" smtClean="0"/>
              <a:t>软件有限公司</a:t>
            </a:r>
            <a:endParaRPr lang="en-US" dirty="0"/>
          </a:p>
        </p:txBody>
      </p:sp>
      <p:pic>
        <p:nvPicPr>
          <p:cNvPr id="4" name="Picture 3" descr="C:\Users\yangfan\Desktop\3801213fb80e7bec20bb3cf22e2eb9389b506bb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1337" y="11906"/>
            <a:ext cx="149066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0663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500062"/>
            <a:ext cx="10515600" cy="1325563"/>
          </a:xfrm>
        </p:spPr>
        <p:txBody>
          <a:bodyPr/>
          <a:lstStyle/>
          <a:p>
            <a:r>
              <a:rPr lang="zh-CN" altLang="en-US" dirty="0" smtClean="0"/>
              <a:t>论文选题背景介绍</a:t>
            </a:r>
            <a:endParaRPr lang="en-US" dirty="0"/>
          </a:p>
        </p:txBody>
      </p:sp>
      <p:sp>
        <p:nvSpPr>
          <p:cNvPr id="3" name="Content Placeholder 2"/>
          <p:cNvSpPr>
            <a:spLocks noGrp="1"/>
          </p:cNvSpPr>
          <p:nvPr>
            <p:ph idx="1"/>
          </p:nvPr>
        </p:nvSpPr>
        <p:spPr/>
        <p:txBody>
          <a:bodyPr/>
          <a:lstStyle/>
          <a:p>
            <a:r>
              <a:rPr lang="zh-CN" altLang="en-US" dirty="0" smtClean="0"/>
              <a:t>开票参与主体： </a:t>
            </a:r>
            <a:r>
              <a:rPr lang="zh-CN" altLang="en-US" dirty="0"/>
              <a:t>我国电子发票有</a:t>
            </a:r>
            <a:r>
              <a:rPr lang="en-US" altLang="zh-CN" dirty="0"/>
              <a:t>3</a:t>
            </a:r>
            <a:r>
              <a:rPr lang="zh-CN" altLang="en-US" dirty="0"/>
              <a:t>个主要参与主体：税务局、发票提供</a:t>
            </a:r>
            <a:r>
              <a:rPr lang="zh-CN" altLang="en-US" dirty="0" smtClean="0"/>
              <a:t>方（供应商）、</a:t>
            </a:r>
            <a:r>
              <a:rPr lang="zh-CN" altLang="en-US" dirty="0"/>
              <a:t>发票使用</a:t>
            </a:r>
            <a:r>
              <a:rPr lang="zh-CN" altLang="en-US" dirty="0" smtClean="0"/>
              <a:t>方（买方企业）。</a:t>
            </a:r>
            <a:endParaRPr lang="en-US" altLang="zh-CN" dirty="0" smtClean="0"/>
          </a:p>
          <a:p>
            <a:r>
              <a:rPr lang="zh-CN" altLang="en-US" dirty="0" smtClean="0"/>
              <a:t>开票</a:t>
            </a:r>
            <a:r>
              <a:rPr lang="zh-CN" altLang="en-US" dirty="0"/>
              <a:t>流程： </a:t>
            </a:r>
            <a:endParaRPr lang="en-US" altLang="zh-CN" dirty="0" smtClean="0"/>
          </a:p>
        </p:txBody>
      </p:sp>
      <p:sp>
        <p:nvSpPr>
          <p:cNvPr id="6" name="TextBox 5"/>
          <p:cNvSpPr txBox="1"/>
          <p:nvPr/>
        </p:nvSpPr>
        <p:spPr>
          <a:xfrm>
            <a:off x="19258671" y="3165231"/>
            <a:ext cx="184731" cy="369332"/>
          </a:xfrm>
          <a:prstGeom prst="rect">
            <a:avLst/>
          </a:prstGeom>
          <a:solidFill>
            <a:schemeClr val="tx1"/>
          </a:solidFill>
        </p:spPr>
        <p:txBody>
          <a:bodyPr wrap="none" rtlCol="0">
            <a:spAutoFit/>
          </a:bodyPr>
          <a:lstStyle/>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3100" y="3024554"/>
            <a:ext cx="4296508" cy="3396564"/>
          </a:xfrm>
          <a:prstGeom prst="rect">
            <a:avLst/>
          </a:prstGeom>
        </p:spPr>
      </p:pic>
      <p:sp>
        <p:nvSpPr>
          <p:cNvPr id="9" name="Rounded Rectangle 8"/>
          <p:cNvSpPr/>
          <p:nvPr/>
        </p:nvSpPr>
        <p:spPr>
          <a:xfrm>
            <a:off x="8032652" y="3868615"/>
            <a:ext cx="2658794" cy="1674056"/>
          </a:xfrm>
          <a:prstGeom prst="roundRect">
            <a:avLst/>
          </a:prstGeom>
          <a:solidFill>
            <a:schemeClr val="accent1">
              <a:alpha val="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95000"/>
                    <a:lumOff val="5000"/>
                  </a:schemeClr>
                </a:solidFill>
              </a:rPr>
              <a:t>存在的问题？？</a:t>
            </a:r>
            <a:endParaRPr lang="en-US" sz="2800" dirty="0">
              <a:solidFill>
                <a:schemeClr val="tx1">
                  <a:lumMod val="95000"/>
                  <a:lumOff val="5000"/>
                </a:schemeClr>
              </a:solidFill>
            </a:endParaRPr>
          </a:p>
        </p:txBody>
      </p:sp>
      <p:pic>
        <p:nvPicPr>
          <p:cNvPr id="10" name="Picture 9" descr="C:\Users\yangfan\Desktop\3801213fb80e7bec20bb3cf22e2eb9389b506bb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1337" y="0"/>
            <a:ext cx="149066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1244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2839"/>
            <a:ext cx="10515600" cy="1325563"/>
          </a:xfrm>
        </p:spPr>
        <p:txBody>
          <a:bodyPr/>
          <a:lstStyle/>
          <a:p>
            <a:r>
              <a:rPr lang="zh-CN" altLang="en-US" dirty="0" smtClean="0"/>
              <a:t>目前开票流程存在的问题</a:t>
            </a:r>
            <a:endParaRPr lang="en-US" dirty="0"/>
          </a:p>
        </p:txBody>
      </p:sp>
      <p:sp>
        <p:nvSpPr>
          <p:cNvPr id="3" name="Content Placeholder 2"/>
          <p:cNvSpPr>
            <a:spLocks noGrp="1"/>
          </p:cNvSpPr>
          <p:nvPr>
            <p:ph idx="1"/>
          </p:nvPr>
        </p:nvSpPr>
        <p:spPr/>
        <p:txBody>
          <a:bodyPr>
            <a:normAutofit lnSpcReduction="10000"/>
          </a:bodyPr>
          <a:lstStyle/>
          <a:p>
            <a:r>
              <a:rPr lang="zh-CN" altLang="en-US" dirty="0" smtClean="0"/>
              <a:t>导出到税务局的开票信息不规范（需要什么字段，不需要什么字段，买家有自己的要求）。</a:t>
            </a:r>
            <a:endParaRPr lang="en-US" altLang="zh-CN" dirty="0" smtClean="0"/>
          </a:p>
          <a:p>
            <a:r>
              <a:rPr lang="zh-CN" altLang="en-US" dirty="0" smtClean="0"/>
              <a:t>在数量、价格、总金额方面存在买方与供应商不一致的地方。</a:t>
            </a:r>
            <a:endParaRPr lang="en-US" altLang="zh-CN" dirty="0" smtClean="0"/>
          </a:p>
          <a:p>
            <a:r>
              <a:rPr lang="zh-CN" altLang="en-US" dirty="0" smtClean="0"/>
              <a:t>在供应商发货之后，买家核对校验货物，具体的收货信息不能马上反馈到供应商一方。</a:t>
            </a:r>
            <a:endParaRPr lang="en-US" altLang="zh-CN" dirty="0" smtClean="0"/>
          </a:p>
          <a:p>
            <a:r>
              <a:rPr lang="zh-CN" altLang="en-US" dirty="0" smtClean="0"/>
              <a:t>企业采购需求大，收货信息繁多，对于买方和供应商而言，都存在无法有效整理归类核对的问题。</a:t>
            </a:r>
            <a:endParaRPr lang="en-US" altLang="zh-CN" dirty="0" smtClean="0"/>
          </a:p>
          <a:p>
            <a:r>
              <a:rPr lang="zh-CN" altLang="en-US" dirty="0" smtClean="0"/>
              <a:t>一张订单可能多次发货，产生多张收货单、多张发票。在数据管理方面，对类似这种多对多的关系在人力和时力上存在很大的管理难度。</a:t>
            </a:r>
            <a:endParaRPr lang="en-US" altLang="zh-CN" dirty="0" smtClean="0"/>
          </a:p>
        </p:txBody>
      </p:sp>
      <p:pic>
        <p:nvPicPr>
          <p:cNvPr id="4" name="Picture 3" descr="C:\Users\yangfan\Desktop\3801213fb80e7bec20bb3cf22e2eb9389b506bb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1337" y="11906"/>
            <a:ext cx="149066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7042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zh-CN" altLang="en-US" dirty="0" smtClean="0"/>
              <a:t>目前开票流程存在的问题（总结）</a:t>
            </a:r>
            <a:endParaRPr lang="en-US" dirty="0"/>
          </a:p>
        </p:txBody>
      </p:sp>
      <p:sp>
        <p:nvSpPr>
          <p:cNvPr id="3" name="Content Placeholder 2"/>
          <p:cNvSpPr>
            <a:spLocks noGrp="1"/>
          </p:cNvSpPr>
          <p:nvPr>
            <p:ph idx="1"/>
          </p:nvPr>
        </p:nvSpPr>
        <p:spPr/>
        <p:txBody>
          <a:bodyPr/>
          <a:lstStyle/>
          <a:p>
            <a:r>
              <a:rPr lang="zh-CN" altLang="en-US" dirty="0" smtClean="0"/>
              <a:t>买方和供应商在交易过程中，缺乏有效的沟通。（特别是在买家收货，到供应商开出发票的这段过程中）</a:t>
            </a:r>
            <a:endParaRPr lang="en-US" altLang="zh-CN" dirty="0" smtClean="0"/>
          </a:p>
          <a:p>
            <a:r>
              <a:rPr lang="zh-CN" altLang="en-US" dirty="0" smtClean="0"/>
              <a:t>缺少可根据买方需要定制化发票字段的有效方法。</a:t>
            </a:r>
            <a:endParaRPr lang="en-US" altLang="zh-CN" dirty="0" smtClean="0"/>
          </a:p>
        </p:txBody>
      </p:sp>
      <p:pic>
        <p:nvPicPr>
          <p:cNvPr id="4" name="Picture 3" descr="C:\Users\yangfan\Desktop\3801213fb80e7bec20bb3cf22e2eb9389b506bb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1337" y="11906"/>
            <a:ext cx="149066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6131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zh-CN" altLang="en-US" dirty="0" smtClean="0"/>
              <a:t>解决方案</a:t>
            </a:r>
            <a:endParaRPr lang="en-US" dirty="0"/>
          </a:p>
        </p:txBody>
      </p:sp>
      <p:sp>
        <p:nvSpPr>
          <p:cNvPr id="3" name="Content Placeholder 2"/>
          <p:cNvSpPr>
            <a:spLocks noGrp="1"/>
          </p:cNvSpPr>
          <p:nvPr>
            <p:ph idx="1"/>
          </p:nvPr>
        </p:nvSpPr>
        <p:spPr/>
        <p:txBody>
          <a:bodyPr/>
          <a:lstStyle/>
          <a:p>
            <a:r>
              <a:rPr lang="zh-CN" altLang="en-US" dirty="0" smtClean="0"/>
              <a:t>增加订货单、收货单这两种数据结构。</a:t>
            </a:r>
            <a:endParaRPr lang="en-US" altLang="zh-CN" dirty="0" smtClean="0"/>
          </a:p>
          <a:p>
            <a:r>
              <a:rPr lang="zh-CN" altLang="en-US" dirty="0" smtClean="0"/>
              <a:t>根据 </a:t>
            </a:r>
            <a:r>
              <a:rPr lang="en-US" altLang="zh-CN" dirty="0" smtClean="0"/>
              <a:t>UBL</a:t>
            </a:r>
            <a:r>
              <a:rPr lang="zh-CN" altLang="en-US" dirty="0" smtClean="0"/>
              <a:t> 商业文档格式设计一种模拟电子发票，作为一种形式上的正式发票，用以在供应商正式开票前，买家和供应商针对发票的字段、货物价格、数量、折扣进行充分的沟通和协商。</a:t>
            </a:r>
            <a:endParaRPr lang="en-US" altLang="zh-CN" dirty="0" smtClean="0"/>
          </a:p>
          <a:p>
            <a:r>
              <a:rPr lang="zh-CN" altLang="en-US" dirty="0" smtClean="0"/>
              <a:t>基于第二点，提供一种可以有效的，类似即时通信的信息交换机制。</a:t>
            </a:r>
            <a:endParaRPr lang="en-US" altLang="zh-CN" dirty="0" smtClean="0"/>
          </a:p>
          <a:p>
            <a:r>
              <a:rPr lang="zh-CN" altLang="en-US" dirty="0" smtClean="0"/>
              <a:t>对订货单、收货单、模拟发票按行级别进行自动化匹配。</a:t>
            </a:r>
            <a:endParaRPr lang="en-US" altLang="zh-CN" dirty="0" smtClean="0"/>
          </a:p>
        </p:txBody>
      </p:sp>
      <p:pic>
        <p:nvPicPr>
          <p:cNvPr id="4" name="Picture 3" descr="C:\Users\yangfan\Desktop\3801213fb80e7bec20bb3cf22e2eb9389b506bb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1337" y="0"/>
            <a:ext cx="149066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7401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6865"/>
            <a:ext cx="10515600" cy="1325563"/>
          </a:xfrm>
        </p:spPr>
        <p:txBody>
          <a:bodyPr/>
          <a:lstStyle/>
          <a:p>
            <a:r>
              <a:rPr lang="zh-CN" altLang="en-US" dirty="0" smtClean="0"/>
              <a:t>模拟电子发票基本流程（概要）</a:t>
            </a:r>
            <a:endParaRPr lang="en-US" dirty="0"/>
          </a:p>
        </p:txBody>
      </p:sp>
      <p:pic>
        <p:nvPicPr>
          <p:cNvPr id="4" name="Content Placeholder 3" descr="C:\7e2632c529122ceb1c92be391d2a6ef9"/>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3026895"/>
            <a:ext cx="10515600" cy="1948798"/>
          </a:xfrm>
          <a:prstGeom prst="rect">
            <a:avLst/>
          </a:prstGeom>
          <a:noFill/>
          <a:ln>
            <a:noFill/>
          </a:ln>
        </p:spPr>
      </p:pic>
      <p:pic>
        <p:nvPicPr>
          <p:cNvPr id="5" name="Picture 4" descr="C:\Users\yangfan\Desktop\3801213fb80e7bec20bb3cf22e2eb9389b506bb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1337" y="0"/>
            <a:ext cx="149066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789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738981"/>
            <a:ext cx="10515600" cy="1325563"/>
          </a:xfrm>
        </p:spPr>
        <p:txBody>
          <a:bodyPr/>
          <a:lstStyle/>
          <a:p>
            <a:r>
              <a:rPr lang="zh-CN" altLang="en-US" dirty="0" smtClean="0"/>
              <a:t>模拟电子发票状态转换图（详细）</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6894" y="1825625"/>
            <a:ext cx="6978211" cy="4351338"/>
          </a:xfrm>
        </p:spPr>
      </p:pic>
      <p:pic>
        <p:nvPicPr>
          <p:cNvPr id="5" name="Picture 4" descr="C:\Users\yangfan\Desktop\3801213fb80e7bec20bb3cf22e2eb9389b506bb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1337" y="0"/>
            <a:ext cx="149066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4299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TotalTime>
  <Words>513</Words>
  <Application>Microsoft Macintosh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 Light</vt:lpstr>
      <vt:lpstr>DengXian</vt:lpstr>
      <vt:lpstr>DengXian Light</vt:lpstr>
      <vt:lpstr>Arial</vt:lpstr>
      <vt:lpstr>Calibri</vt:lpstr>
      <vt:lpstr>Office Theme</vt:lpstr>
      <vt:lpstr>实习不定期检查</vt:lpstr>
      <vt:lpstr>实习信息介绍</vt:lpstr>
      <vt:lpstr>论文选题</vt:lpstr>
      <vt:lpstr>论文选题背景介绍</vt:lpstr>
      <vt:lpstr>目前开票流程存在的问题</vt:lpstr>
      <vt:lpstr>目前开票流程存在的问题（总结）</vt:lpstr>
      <vt:lpstr>解决方案</vt:lpstr>
      <vt:lpstr>模拟电子发票基本流程（概要）</vt:lpstr>
      <vt:lpstr>模拟电子发票状态转换图（详细）</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实习不定期检查</dc:title>
  <dc:creator>Kun</dc:creator>
  <cp:lastModifiedBy>Kun</cp:lastModifiedBy>
  <cp:revision>14</cp:revision>
  <dcterms:created xsi:type="dcterms:W3CDTF">2017-03-04T02:44:22Z</dcterms:created>
  <dcterms:modified xsi:type="dcterms:W3CDTF">2017-03-06T09:11:17Z</dcterms:modified>
</cp:coreProperties>
</file>