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xlsx" ContentType="application/vnd.openxmlformats-officedocument.spreadsheetml.sheet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24"/>
    <p:sldMasterId id="2147483673" r:id="rId26"/>
  </p:sldMasterIdLst>
  <p:notesMasterIdLst>
    <p:notesMasterId r:id="rId28"/>
  </p:notesMasterIdLst>
  <p:sldIdLst>
    <p:sldId id="256" r:id="rId30"/>
  </p:sldIdLst>
  <p:sldSz cx="9144000" cy="51435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9" userDrawn="0">
          <p15:clr>
            <a:srgbClr val="A4A3A4"/>
          </p15:clr>
        </p15:guide>
        <p15:guide id="2" pos="2879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xmlns:r="http://schemas.openxmlformats.org/officeDocument/2006/relationships" def="{CFE23BD7-A0EC-4327-8C39-FE2E0AEF88BD}">
  <a:tblStyle styleId="{CFE23BD7-A0EC-4327-8C39-FE2E0AEF88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 lastView="sldView"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1619"/>
        <p:guide pos="2879"/>
      </p:guideLst>
    </p:cSldViewPr>
  </p:slideViewPr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4" Type="http://schemas.openxmlformats.org/officeDocument/2006/relationships/slideMaster" Target="slideMasters/slideMaster1.xml"></Relationship><Relationship Id="rId25" Type="http://schemas.openxmlformats.org/officeDocument/2006/relationships/theme" Target="theme/theme1.xml"></Relationship><Relationship Id="rId26" Type="http://schemas.openxmlformats.org/officeDocument/2006/relationships/slideMaster" Target="slideMasters/slideMaster2.xml"></Relationship><Relationship Id="rId28" Type="http://schemas.openxmlformats.org/officeDocument/2006/relationships/notesMaster" Target="notesMasters/notesMaster1.xml"></Relationship><Relationship Id="rId30" Type="http://schemas.openxmlformats.org/officeDocument/2006/relationships/slide" Target="slides/slide1.xml"></Relationship><Relationship Id="rId32" Type="http://schemas.openxmlformats.org/officeDocument/2006/relationships/viewProps" Target="viewProps.xml"></Relationship><Relationship Id="rId3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66a30514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66a30514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2.xml"></Relationship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>
            <a:off x="236220" y="248285"/>
            <a:ext cx="8672195" cy="464693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0" name="Google Shape;100;p25"/>
          <p:cNvGraphicFramePr>
            <a:graphicFrameLocks noGrp="1"/>
          </p:cNvGraphicFramePr>
          <p:nvPr/>
        </p:nvGraphicFramePr>
        <p:xfrm>
          <a:off x="1072515" y="697230"/>
          <a:ext cx="6998970" cy="507365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332990"/>
                <a:gridCol w="2332990"/>
                <a:gridCol w="2332990"/>
              </a:tblGrid>
              <a:tr h="458470">
                <a:tc>
                  <a:txBody>
                    <a:bodyPr/>
                    <a:lstStyle/>
                    <a:p>
                      <a:pPr marL="0" indent="0" rtl="0" algn="ctr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ern="1200" b="1">
                          <a:solidFill>
                            <a:srgbClr val="000000"/>
                          </a:solidFill>
                        </a:rPr>
                        <a:t>단계</a:t>
                      </a:r>
                      <a:endParaRPr lang="ko-KR" altLang="en-US" kern="1200" b="1">
                        <a:solidFill>
                          <a:srgbClr val="000000"/>
                        </a:solidFill>
                      </a:endParaRPr>
                    </a:p>
                  </a:txBody>
                  <a:tcPr marL="90805" marR="90805" marT="90805" marB="90805" anchor="ctr">
                    <a:lnL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ern="1200" b="1">
                          <a:solidFill>
                            <a:srgbClr val="000000"/>
                          </a:solidFill>
                        </a:rPr>
                        <a:t>체크 (O, X)</a:t>
                      </a:r>
                      <a:endParaRPr lang="ko-KR" altLang="en-US" kern="1200" b="1">
                        <a:solidFill>
                          <a:srgbClr val="000000"/>
                        </a:solidFill>
                      </a:endParaRPr>
                    </a:p>
                  </a:txBody>
                  <a:tcPr marL="90805" marR="90805" marT="90805" marB="90805" anchor="ctr">
                    <a:lnL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ern="1200" b="1">
                          <a:solidFill>
                            <a:srgbClr val="000000"/>
                          </a:solidFill>
                        </a:rPr>
                        <a:t>사용한 기술 (간략)</a:t>
                      </a:r>
                      <a:endParaRPr lang="ko-KR" altLang="en-US" kern="1200" b="1">
                        <a:solidFill>
                          <a:srgbClr val="000000"/>
                        </a:solidFill>
                      </a:endParaRPr>
                    </a:p>
                  </a:txBody>
                  <a:tcPr marL="90805" marR="90805" marT="90805" marB="90805" anchor="ctr">
                    <a:lnL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indent="0" rtl="0" algn="ctr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000" kern="1200" b="1">
                          <a:solidFill>
                            <a:srgbClr val="000000"/>
                          </a:solidFill>
                        </a:rPr>
                        <a:t>데이터 가져오기</a:t>
                      </a:r>
                      <a:endParaRPr lang="ko-KR" altLang="en-US" sz="1000" kern="1200" b="1">
                        <a:solidFill>
                          <a:srgbClr val="000000"/>
                        </a:solidFill>
                      </a:endParaRPr>
                    </a:p>
                  </a:txBody>
                  <a:tcPr marL="90805" marR="90805" marT="90805" marB="90805" anchor="ctr">
                    <a:lnL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kern="1200"/>
                        <a:t>O</a:t>
                      </a:r>
                      <a:endParaRPr lang="ko-KR" altLang="en-US" kern="1200"/>
                    </a:p>
                  </a:txBody>
                  <a:tcPr marL="90805" marR="90805" marT="90805" marB="90805" anchor="ctr">
                    <a:lnL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000" kern="1200">
                          <a:solidFill>
                            <a:srgbClr val="D9D9D9"/>
                          </a:solidFill>
                        </a:rPr>
                        <a:t>csv파일 다운로드, 크롤링, 파이썬라이브러리</a:t>
                      </a:r>
                      <a:r>
                        <a:rPr sz="1000" kern="1200">
                          <a:solidFill>
                            <a:srgbClr val="D9D9D9"/>
                          </a:solidFill>
                        </a:rPr>
                        <a:t> </a:t>
                      </a:r>
                      <a:endParaRPr lang="ko-KR" altLang="en-US" sz="1000" kern="1200">
                        <a:solidFill>
                          <a:srgbClr val="D9D9D9"/>
                        </a:solidFill>
                      </a:endParaRPr>
                    </a:p>
                  </a:txBody>
                  <a:tcPr marL="90805" marR="90805" marT="90805" marB="90805" anchor="ctr">
                    <a:lnL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470">
                <a:tc>
                  <a:txBody>
                    <a:bodyPr/>
                    <a:lstStyle/>
                    <a:p>
                      <a:pPr marL="0" indent="0" rtl="0" algn="ctr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000" kern="1200" b="1">
                          <a:solidFill>
                            <a:srgbClr val="000000"/>
                          </a:solidFill>
                        </a:rPr>
                        <a:t>데이터 저장</a:t>
                      </a:r>
                      <a:endParaRPr lang="ko-KR" altLang="en-US" sz="1000" kern="1200" b="1">
                        <a:solidFill>
                          <a:srgbClr val="000000"/>
                        </a:solidFill>
                      </a:endParaRPr>
                    </a:p>
                  </a:txBody>
                  <a:tcPr marL="90805" marR="90805" marT="90805" marB="90805" anchor="ctr">
                    <a:lnL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kern="1200"/>
                        <a:t>O</a:t>
                      </a:r>
                      <a:endParaRPr lang="ko-KR" altLang="en-US" kern="1200"/>
                    </a:p>
                  </a:txBody>
                  <a:tcPr marL="90805" marR="90805" marT="90805" marB="90805" anchor="ctr">
                    <a:lnL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000" kern="1200">
                          <a:solidFill>
                            <a:srgbClr val="D9D9D9"/>
                          </a:solidFill>
                        </a:rPr>
                        <a:t>PostgreSQL 이용</a:t>
                      </a:r>
                      <a:endParaRPr lang="ko-KR" altLang="en-US" sz="1000" kern="1200">
                        <a:solidFill>
                          <a:srgbClr val="D9D9D9"/>
                        </a:solidFill>
                      </a:endParaRPr>
                    </a:p>
                  </a:txBody>
                  <a:tcPr marL="90805" marR="90805" marT="90805" marB="90805" anchor="ctr">
                    <a:lnL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470">
                <a:tc>
                  <a:txBody>
                    <a:bodyPr/>
                    <a:lstStyle/>
                    <a:p>
                      <a:pPr marL="0" indent="0" rtl="0" algn="ctr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000" kern="1200" b="1">
                          <a:solidFill>
                            <a:srgbClr val="000000"/>
                          </a:solidFill>
                        </a:rPr>
                        <a:t>API 서비스 개발</a:t>
                      </a:r>
                      <a:endParaRPr lang="ko-KR" altLang="en-US" sz="1000" kern="1200" b="1">
                        <a:solidFill>
                          <a:srgbClr val="000000"/>
                        </a:solidFill>
                      </a:endParaRPr>
                    </a:p>
                  </a:txBody>
                  <a:tcPr marL="90805" marR="90805" marT="90805" marB="90805" anchor="ctr">
                    <a:lnL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kern="1200"/>
                        <a:t>O</a:t>
                      </a:r>
                      <a:endParaRPr lang="ko-KR" altLang="en-US" kern="1200"/>
                    </a:p>
                  </a:txBody>
                  <a:tcPr marL="90805" marR="90805" marT="90805" marB="90805" anchor="ctr">
                    <a:lnL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000" kern="1200">
                          <a:solidFill>
                            <a:srgbClr val="D9D9D9"/>
                          </a:solidFill>
                        </a:rPr>
                        <a:t>flaks</a:t>
                      </a:r>
                      <a:r>
                        <a:rPr sz="1000" kern="1200">
                          <a:solidFill>
                            <a:srgbClr val="D9D9D9"/>
                          </a:solidFill>
                        </a:rPr>
                        <a:t> 이용</a:t>
                      </a:r>
                      <a:endParaRPr lang="ko-KR" altLang="en-US" kern="1200"/>
                    </a:p>
                  </a:txBody>
                  <a:tcPr marL="90805" marR="90805" marT="90805" marB="90805" anchor="ctr">
                    <a:lnL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470">
                <a:tc>
                  <a:txBody>
                    <a:bodyPr/>
                    <a:lstStyle/>
                    <a:p>
                      <a:pPr marL="0" indent="0" rtl="0" algn="ctr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000" kern="1200" b="1">
                          <a:solidFill>
                            <a:srgbClr val="000000"/>
                          </a:solidFill>
                        </a:rPr>
                        <a:t>데이터분석용 대시보드 개발</a:t>
                      </a:r>
                      <a:endParaRPr lang="ko-KR" altLang="en-US" sz="1000" kern="1200" b="1">
                        <a:solidFill>
                          <a:srgbClr val="000000"/>
                        </a:solidFill>
                      </a:endParaRPr>
                    </a:p>
                  </a:txBody>
                  <a:tcPr marL="90805" marR="90805" marT="90805" marB="90805" anchor="ctr">
                    <a:lnL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kern="1200"/>
                        <a:t>O</a:t>
                      </a:r>
                      <a:endParaRPr lang="ko-KR" altLang="en-US" kern="1200"/>
                    </a:p>
                  </a:txBody>
                  <a:tcPr marL="90805" marR="90805" marT="90805" marB="90805" anchor="ctr">
                    <a:lnL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000" kern="1200">
                          <a:solidFill>
                            <a:srgbClr val="D9D9D9"/>
                          </a:solidFill>
                        </a:rPr>
                        <a:t>metabase</a:t>
                      </a:r>
                      <a:r>
                        <a:rPr sz="1000" kern="1200">
                          <a:solidFill>
                            <a:srgbClr val="D9D9D9"/>
                          </a:solidFill>
                        </a:rPr>
                        <a:t> 이용</a:t>
                      </a:r>
                      <a:endParaRPr lang="ko-KR" altLang="en-US" kern="1200"/>
                    </a:p>
                  </a:txBody>
                  <a:tcPr marL="90805" marR="90805" marT="90805" marB="90805" anchor="ctr">
                    <a:lnL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470">
                <a:tc>
                  <a:txBody>
                    <a:bodyPr/>
                    <a:lstStyle/>
                    <a:p>
                      <a:pPr marL="0" indent="0" rtl="0" algn="ctr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000" kern="1200" b="1">
                          <a:solidFill>
                            <a:srgbClr val="000000"/>
                          </a:solidFill>
                        </a:rPr>
                        <a:t>API 배포</a:t>
                      </a:r>
                      <a:endParaRPr lang="ko-KR" altLang="en-US" sz="1000" kern="1200" b="1">
                        <a:solidFill>
                          <a:srgbClr val="000000"/>
                        </a:solidFill>
                      </a:endParaRPr>
                    </a:p>
                  </a:txBody>
                  <a:tcPr marL="90805" marR="90805" marT="90805" marB="90805" anchor="ctr">
                    <a:lnL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90805" marR="90805" marT="90805" marB="90805" anchor="ctr">
                    <a:lnL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90805" marR="90805" marT="90805" marB="90805" anchor="ctr">
                    <a:lnL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470">
                <a:tc>
                  <a:txBody>
                    <a:bodyPr/>
                    <a:lstStyle/>
                    <a:p>
                      <a:pPr marL="0" indent="0" rtl="0" algn="ctr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000" kern="1200" b="1">
                          <a:solidFill>
                            <a:srgbClr val="000000"/>
                          </a:solidFill>
                        </a:rPr>
                        <a:t>대시보드 배포</a:t>
                      </a:r>
                      <a:endParaRPr lang="ko-KR" altLang="en-US" sz="1000" kern="1200" b="1">
                        <a:solidFill>
                          <a:srgbClr val="000000"/>
                        </a:solidFill>
                      </a:endParaRPr>
                    </a:p>
                  </a:txBody>
                  <a:tcPr marL="90805" marR="90805" marT="90805" marB="90805" anchor="ctr">
                    <a:lnL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90805" marR="90805" marT="90805" marB="90805" anchor="ctr">
                    <a:lnL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90805" marR="90805" marT="90805" marB="90805" anchor="ctr">
                    <a:lnL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470">
                <a:tc>
                  <a:txBody>
                    <a:bodyPr/>
                    <a:lstStyle/>
                    <a:p>
                      <a:pPr marL="0" indent="0" rtl="0" algn="ctr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000" kern="1200" b="1">
                          <a:solidFill>
                            <a:srgbClr val="000000"/>
                          </a:solidFill>
                        </a:rPr>
                        <a:t>동적 스크레이핑</a:t>
                      </a:r>
                      <a:endParaRPr lang="ko-KR" altLang="en-US" sz="1000" kern="1200" b="1">
                        <a:solidFill>
                          <a:srgbClr val="000000"/>
                        </a:solidFill>
                      </a:endParaRPr>
                    </a:p>
                  </a:txBody>
                  <a:tcPr marL="90805" marR="90805" marT="90805" marB="90805" anchor="ctr">
                    <a:lnL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90805" marR="90805" marT="90805" marB="90805" anchor="ctr">
                    <a:lnL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90805" marR="90805" marT="90805" marB="90805" anchor="ctr">
                    <a:lnL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470">
                <a:tc>
                  <a:txBody>
                    <a:bodyPr/>
                    <a:lstStyle/>
                    <a:p>
                      <a:pPr marL="0" indent="0" rtl="0" algn="ctr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000" kern="1200" b="1">
                          <a:solidFill>
                            <a:srgbClr val="000000"/>
                          </a:solidFill>
                        </a:rPr>
                        <a:t>로컬 데이터베이스</a:t>
                      </a:r>
                      <a:endParaRPr lang="ko-KR" altLang="en-US" sz="1000" kern="1200" b="1">
                        <a:solidFill>
                          <a:srgbClr val="000000"/>
                        </a:solidFill>
                      </a:endParaRPr>
                    </a:p>
                  </a:txBody>
                  <a:tcPr marL="90805" marR="90805" marT="90805" marB="90805" anchor="ctr">
                    <a:lnL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90805" marR="90805" marT="90805" marB="90805" anchor="ctr">
                    <a:lnL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90805" marR="90805" marT="90805" marB="90805" anchor="ctr">
                    <a:lnL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470">
                <a:tc>
                  <a:txBody>
                    <a:bodyPr/>
                    <a:lstStyle/>
                    <a:p>
                      <a:pPr marL="0" indent="0" rtl="0" algn="ctr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000" kern="1200" b="1">
                          <a:solidFill>
                            <a:srgbClr val="000000"/>
                          </a:solidFill>
                        </a:rPr>
                        <a:t>스케줄링</a:t>
                      </a:r>
                      <a:endParaRPr lang="ko-KR" altLang="en-US" sz="1000" kern="1200" b="1">
                        <a:solidFill>
                          <a:srgbClr val="000000"/>
                        </a:solidFill>
                      </a:endParaRPr>
                    </a:p>
                  </a:txBody>
                  <a:tcPr marL="90805" marR="90805" marT="90805" marB="90805" anchor="ctr">
                    <a:lnL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90805" marR="90805" marT="90805" marB="90805" anchor="ctr">
                    <a:lnL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90805" marR="90805" marT="90805" marB="90805" anchor="ctr">
                    <a:lnL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470">
                <a:tc>
                  <a:txBody>
                    <a:bodyPr/>
                    <a:lstStyle/>
                    <a:p>
                      <a:pPr marL="0" indent="0" rtl="0" algn="ctr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000" kern="1200" b="1">
                          <a:solidFill>
                            <a:srgbClr val="000000"/>
                          </a:solidFill>
                        </a:rPr>
                        <a:t>API 사용 기록 저장</a:t>
                      </a:r>
                      <a:endParaRPr lang="ko-KR" altLang="en-US" sz="1000" kern="1200" b="1">
                        <a:solidFill>
                          <a:srgbClr val="000000"/>
                        </a:solidFill>
                      </a:endParaRPr>
                    </a:p>
                  </a:txBody>
                  <a:tcPr marL="90805" marR="90805" marT="90805" marB="90805" anchor="ctr">
                    <a:lnL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90805" marR="90805" marT="90805" marB="90805" anchor="ctr">
                    <a:lnL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l" latinLnBrk="0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kern="1200"/>
                    </a:p>
                  </a:txBody>
                  <a:tcPr marL="90805" marR="90805" marT="90805" marB="90805" anchor="ctr">
                    <a:lnL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12121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강동헌</cp:lastModifiedBy>
  <cp:version>9.102.73.43337</cp:version>
</cp:coreProperties>
</file>