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59" r:id="rId1"/>
    <p:sldMasterId id="2147483699" r:id="rId2"/>
  </p:sldMasterIdLst>
  <p:notesMasterIdLst>
    <p:notesMasterId r:id="rId27"/>
  </p:notesMasterIdLst>
  <p:handoutMasterIdLst>
    <p:handoutMasterId r:id="rId28"/>
  </p:handoutMasterIdLst>
  <p:sldIdLst>
    <p:sldId id="309" r:id="rId3"/>
    <p:sldId id="366" r:id="rId4"/>
    <p:sldId id="393" r:id="rId5"/>
    <p:sldId id="375" r:id="rId6"/>
    <p:sldId id="382" r:id="rId7"/>
    <p:sldId id="394" r:id="rId8"/>
    <p:sldId id="367" r:id="rId9"/>
    <p:sldId id="376" r:id="rId10"/>
    <p:sldId id="395" r:id="rId11"/>
    <p:sldId id="377" r:id="rId12"/>
    <p:sldId id="378" r:id="rId13"/>
    <p:sldId id="379" r:id="rId14"/>
    <p:sldId id="380" r:id="rId15"/>
    <p:sldId id="396" r:id="rId16"/>
    <p:sldId id="391" r:id="rId17"/>
    <p:sldId id="388" r:id="rId18"/>
    <p:sldId id="397" r:id="rId19"/>
    <p:sldId id="386" r:id="rId20"/>
    <p:sldId id="398" r:id="rId21"/>
    <p:sldId id="384" r:id="rId22"/>
    <p:sldId id="399" r:id="rId23"/>
    <p:sldId id="392" r:id="rId24"/>
    <p:sldId id="363" r:id="rId25"/>
    <p:sldId id="364" r:id="rId26"/>
  </p:sldIdLst>
  <p:sldSz cx="12192000" cy="6858000"/>
  <p:notesSz cx="9928225" cy="6797675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375"/>
    <a:srgbClr val="005F50"/>
    <a:srgbClr val="006F5F"/>
    <a:srgbClr val="31FC98"/>
    <a:srgbClr val="CB1D57"/>
    <a:srgbClr val="707070"/>
    <a:srgbClr val="003E2F"/>
    <a:srgbClr val="E4B402"/>
    <a:srgbClr val="FFD800"/>
    <a:srgbClr val="009E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4" autoAdjust="0"/>
    <p:restoredTop sz="96320" autoAdjust="0"/>
  </p:normalViewPr>
  <p:slideViewPr>
    <p:cSldViewPr snapToGrid="0">
      <p:cViewPr varScale="1">
        <p:scale>
          <a:sx n="116" d="100"/>
          <a:sy n="116" d="100"/>
        </p:scale>
        <p:origin x="1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781" y="29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19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719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558925" y="152400"/>
            <a:ext cx="104409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619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9290578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Roboto" panose="02000000000000000000" pitchFamily="2" charset="0"/>
                <a:ea typeface="Roboto" panose="02000000000000000000" pitchFamily="2" charset="0"/>
              </a:rPr>
              <a:t>Chemnitz 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11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.03.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Dr.</a:t>
            </a:r>
            <a:r>
              <a:rPr lang="de-DE" sz="140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Xiaoxian Yang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</a:t>
            </a:r>
            <a:r>
              <a:rPr lang="de-DE" sz="140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Email: xiaoxian.yang@mb.tu-chemnitz.de</a:t>
            </a:r>
            <a:endParaRPr lang="de-DE" sz="14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pic>
        <p:nvPicPr>
          <p:cNvPr id="3" name="Grafik 2" descr="Logo der TU Chemnitz mit Bezug zur Kulturhauptstadt 2025" title="Logo der TU Chemnitz mit Bezug zur Kulturhauptstadt 202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333375"/>
            <a:ext cx="1388034" cy="827088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 userDrawn="1"/>
        </p:nvSpPr>
        <p:spPr>
          <a:xfrm>
            <a:off x="2399742" y="270933"/>
            <a:ext cx="9492221" cy="95620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de-DE" b="1" kern="0" dirty="0"/>
              <a:t>Fakultät für Maschinenbau</a:t>
            </a:r>
            <a:br>
              <a:rPr lang="de-DE" b="1" kern="0" dirty="0"/>
            </a:br>
            <a:r>
              <a:rPr lang="de-DE" b="1" kern="0" dirty="0"/>
              <a:t>Professur Technische Thermodynamik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300" userDrawn="1">
          <p15:clr>
            <a:srgbClr val="9FCC3B"/>
          </p15:clr>
        </p15:guide>
        <p15:guide id="5" pos="1096" userDrawn="1">
          <p15:clr>
            <a:srgbClr val="9FCC3B"/>
          </p15:clr>
        </p15:guide>
        <p15:guide id="6" pos="1504" userDrawn="1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66868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7789332" y="6526933"/>
            <a:ext cx="2459567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851854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latin typeface="Roboto" panose="02000000000000000000" pitchFamily="2" charset="0"/>
                <a:ea typeface="Roboto" panose="02000000000000000000" pitchFamily="2" charset="0"/>
              </a:rPr>
              <a:t>Chemnitz 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∙ 11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.03.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Dr.</a:t>
            </a:r>
            <a:r>
              <a:rPr lang="de-DE" sz="140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Xiaoxian Yang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</a:t>
            </a:r>
            <a:r>
              <a:rPr lang="de-DE" sz="1400" kern="120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Email: xiaoxian.yang@mb.tu-chemnitz.de</a:t>
            </a:r>
            <a:endParaRPr lang="de-DE" sz="1400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pic>
        <p:nvPicPr>
          <p:cNvPr id="10" name="Grafik 9" descr="Logo der TU Chemnitz mit Bezug zur Kulturhauptstadt 2025" title="Logo der TU Chemnitz mit Bezug zur Kulturhauptstadt 202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089" y="152400"/>
            <a:ext cx="785406" cy="468000"/>
          </a:xfrm>
          <a:prstGeom prst="rect">
            <a:avLst/>
          </a:prstGeom>
        </p:spPr>
      </p:pic>
      <p:sp>
        <p:nvSpPr>
          <p:cNvPr id="12" name="Titel 4"/>
          <p:cNvSpPr txBox="1">
            <a:spLocks/>
          </p:cNvSpPr>
          <p:nvPr userDrawn="1"/>
        </p:nvSpPr>
        <p:spPr>
          <a:xfrm>
            <a:off x="1356242" y="152400"/>
            <a:ext cx="10643671" cy="4683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Fakultät für Maschinenbau</a:t>
            </a:r>
            <a:br>
              <a:rPr lang="de-DE" dirty="0"/>
            </a:br>
            <a:r>
              <a:rPr lang="de-DE" dirty="0"/>
              <a:t>Professur Technische Thermodynamik</a:t>
            </a: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846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733" userDrawn="1">
          <p15:clr>
            <a:srgbClr val="9FCC3B"/>
          </p15:clr>
        </p15:guide>
        <p15:guide id="6" pos="619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4.png"/><Relationship Id="rId3" Type="http://schemas.openxmlformats.org/officeDocument/2006/relationships/image" Target="../media/image20.tmp"/><Relationship Id="rId7" Type="http://schemas.openxmlformats.org/officeDocument/2006/relationships/image" Target="../media/image12.svg"/><Relationship Id="rId12" Type="http://schemas.openxmlformats.org/officeDocument/2006/relationships/image" Target="../media/image23.svg"/><Relationship Id="rId2" Type="http://schemas.openxmlformats.org/officeDocument/2006/relationships/image" Target="../media/image19.tmp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2.png"/><Relationship Id="rId5" Type="http://schemas.openxmlformats.org/officeDocument/2006/relationships/image" Target="../media/image10.svg"/><Relationship Id="rId15" Type="http://schemas.openxmlformats.org/officeDocument/2006/relationships/image" Target="../media/image26.png"/><Relationship Id="rId10" Type="http://schemas.openxmlformats.org/officeDocument/2006/relationships/image" Target="../media/image21.tmp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>
            <a:extLst>
              <a:ext uri="{FF2B5EF4-FFF2-40B4-BE49-F238E27FC236}">
                <a16:creationId xmlns:a16="http://schemas.microsoft.com/office/drawing/2014/main" id="{D1402189-DBE6-1F43-AEBD-48AFE0002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7600" y="1851161"/>
            <a:ext cx="9180513" cy="4356100"/>
          </a:xfrm>
        </p:spPr>
        <p:txBody>
          <a:bodyPr>
            <a:normAutofit/>
          </a:bodyPr>
          <a:lstStyle/>
          <a:p>
            <a:r>
              <a:rPr lang="en-US" sz="2800" dirty="0" err="1"/>
              <a:t>OilMixProp</a:t>
            </a:r>
            <a:r>
              <a:rPr lang="en-US" sz="2800" dirty="0"/>
              <a:t> 1.0: Thermophysical Properties of User-Defined Oils, Common Fluids and their Mixtures</a:t>
            </a:r>
            <a:endParaRPr lang="en-US" dirty="0"/>
          </a:p>
          <a:p>
            <a:endParaRPr lang="de-DE" dirty="0"/>
          </a:p>
          <a:p>
            <a:endParaRPr lang="de-DE" dirty="0"/>
          </a:p>
          <a:p>
            <a:r>
              <a:rPr lang="en-US" sz="1800" dirty="0"/>
              <a:t>Xiaoxian Yang &amp; Markus Richter, </a:t>
            </a:r>
            <a:r>
              <a:rPr lang="en-US" sz="1600" b="0" dirty="0"/>
              <a:t>Chemnitz University of Technology, Germany</a:t>
            </a:r>
          </a:p>
          <a:p>
            <a:endParaRPr lang="de-DE" b="0" dirty="0">
              <a:solidFill>
                <a:srgbClr val="005F50"/>
              </a:solidFill>
            </a:endParaRPr>
          </a:p>
        </p:txBody>
      </p:sp>
      <p:pic>
        <p:nvPicPr>
          <p:cNvPr id="5" name="Grafik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3712863"/>
            <a:ext cx="1501755" cy="1065872"/>
          </a:xfrm>
          <a:prstGeom prst="rect">
            <a:avLst/>
          </a:prstGeom>
        </p:spPr>
      </p:pic>
      <p:pic>
        <p:nvPicPr>
          <p:cNvPr id="6" name="Grafik 1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4962992"/>
            <a:ext cx="1388344" cy="1125081"/>
          </a:xfrm>
          <a:prstGeom prst="rect">
            <a:avLst/>
          </a:prstGeom>
        </p:spPr>
      </p:pic>
      <p:pic>
        <p:nvPicPr>
          <p:cNvPr id="7" name="Grafik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2724" y="5057114"/>
            <a:ext cx="2407660" cy="936833"/>
          </a:xfrm>
          <a:prstGeom prst="rect">
            <a:avLst/>
          </a:prstGeom>
        </p:spPr>
      </p:pic>
      <p:pic>
        <p:nvPicPr>
          <p:cNvPr id="9" name="Grafik 2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1844676"/>
            <a:ext cx="1331979" cy="862586"/>
          </a:xfrm>
          <a:prstGeom prst="rect">
            <a:avLst/>
          </a:prstGeom>
        </p:spPr>
      </p:pic>
      <p:pic>
        <p:nvPicPr>
          <p:cNvPr id="11" name="Grafik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5507" y="4814511"/>
            <a:ext cx="5415971" cy="14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Can you briefly explain the important files and folders in the package?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569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Package structure</a:t>
            </a:r>
            <a:endParaRPr lang="en-US" sz="2800" dirty="0"/>
          </a:p>
        </p:txBody>
      </p:sp>
      <p:pic>
        <p:nvPicPr>
          <p:cNvPr id="2" name="Picture 1" descr="OilMixPr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4329" y="1539687"/>
            <a:ext cx="2541494" cy="418875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3855720" y="5466229"/>
            <a:ext cx="1351429" cy="0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430006" y="5281563"/>
            <a:ext cx="4881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ummary of how to use the software package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55720" y="2817160"/>
            <a:ext cx="277608" cy="2386853"/>
          </a:xfrm>
          <a:prstGeom prst="rightBrace">
            <a:avLst>
              <a:gd name="adj1" fmla="val 41389"/>
              <a:gd name="adj2" fmla="val 50213"/>
            </a:avLst>
          </a:prstGeom>
          <a:ln w="28575">
            <a:solidFill>
              <a:srgbClr val="123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18088" y="4015666"/>
            <a:ext cx="1108633" cy="4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89366" y="3825920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Main functions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55719" y="1691789"/>
            <a:ext cx="1351429" cy="0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89365" y="1468800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All subroutines and parameter files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55719" y="1990446"/>
            <a:ext cx="1351429" cy="0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89365" y="1767457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Literature and fundamentals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55719" y="2278328"/>
            <a:ext cx="1351429" cy="0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89365" y="2060419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Experimental data of user-defined oils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55719" y="2558471"/>
            <a:ext cx="1351429" cy="0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89365" y="2371042"/>
            <a:ext cx="3485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Files for graphical user interface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2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How to calculate </a:t>
            </a:r>
            <a:r>
              <a:rPr lang="en-US" sz="2800" dirty="0" err="1"/>
              <a:t>thermophysical</a:t>
            </a:r>
            <a:r>
              <a:rPr lang="en-US" sz="2800" dirty="0"/>
              <a:t> properties of fluids using </a:t>
            </a:r>
            <a:r>
              <a:rPr lang="en-US" sz="2800" dirty="0" err="1"/>
              <a:t>OilMixProp</a:t>
            </a:r>
            <a:r>
              <a:rPr lang="en-US" sz="2800" dirty="0"/>
              <a:t>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66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Fluid property calculation</a:t>
            </a:r>
            <a:endParaRPr lang="en-US" sz="2800" dirty="0"/>
          </a:p>
          <a:p>
            <a:pPr algn="r"/>
            <a:endParaRPr lang="en-US" sz="2800" dirty="0"/>
          </a:p>
        </p:txBody>
      </p:sp>
      <p:pic>
        <p:nvPicPr>
          <p:cNvPr id="3" name="Picture 2" descr="OilMixPr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74058"/>
            <a:ext cx="1819433" cy="29986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042148" y="2850776"/>
            <a:ext cx="1351429" cy="0"/>
          </a:xfrm>
          <a:prstGeom prst="straightConnector1">
            <a:avLst/>
          </a:prstGeom>
          <a:ln w="28575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" y="2103121"/>
            <a:ext cx="1051560" cy="228600"/>
          </a:xfrm>
          <a:prstGeom prst="rect">
            <a:avLst/>
          </a:prstGeom>
          <a:noFill/>
          <a:ln w="6350"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35" y="998684"/>
            <a:ext cx="8229600" cy="51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Example calculation (1)</a:t>
            </a:r>
            <a:endParaRPr lang="en-US" sz="2800" dirty="0"/>
          </a:p>
        </p:txBody>
      </p:sp>
      <p:pic>
        <p:nvPicPr>
          <p:cNvPr id="3" name="Picture 2" descr="SpecifyMixtureComposi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00647"/>
            <a:ext cx="2548486" cy="26634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43" y="975771"/>
            <a:ext cx="8037828" cy="5062286"/>
          </a:xfrm>
          <a:prstGeom prst="rect">
            <a:avLst/>
          </a:prstGeom>
        </p:spPr>
      </p:pic>
      <p:pic>
        <p:nvPicPr>
          <p:cNvPr id="2" name="Graphic 1" descr="Badge 1 outline">
            <a:extLst>
              <a:ext uri="{FF2B5EF4-FFF2-40B4-BE49-F238E27FC236}">
                <a16:creationId xmlns:a16="http://schemas.microsoft.com/office/drawing/2014/main" id="{4B492F22-513D-67DB-18B6-47D1CE15D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7179" y="5938623"/>
            <a:ext cx="275582" cy="275582"/>
          </a:xfrm>
          <a:prstGeom prst="rect">
            <a:avLst/>
          </a:prstGeom>
        </p:spPr>
      </p:pic>
      <p:pic>
        <p:nvPicPr>
          <p:cNvPr id="4" name="Graphic 3" descr="Cursor outline">
            <a:extLst>
              <a:ext uri="{FF2B5EF4-FFF2-40B4-BE49-F238E27FC236}">
                <a16:creationId xmlns:a16="http://schemas.microsoft.com/office/drawing/2014/main" id="{3F66B67F-2C45-22CC-1CA2-32E9B311B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9788" y="5882229"/>
            <a:ext cx="358346" cy="358346"/>
          </a:xfrm>
          <a:prstGeom prst="rect">
            <a:avLst/>
          </a:prstGeom>
        </p:spPr>
      </p:pic>
      <p:pic>
        <p:nvPicPr>
          <p:cNvPr id="8" name="Graphic 7" descr="Cursor outline">
            <a:extLst>
              <a:ext uri="{FF2B5EF4-FFF2-40B4-BE49-F238E27FC236}">
                <a16:creationId xmlns:a16="http://schemas.microsoft.com/office/drawing/2014/main" id="{27C1E170-C71A-A926-25F1-F45918BB1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2761" y="1602591"/>
            <a:ext cx="358346" cy="358346"/>
          </a:xfrm>
          <a:prstGeom prst="rect">
            <a:avLst/>
          </a:prstGeom>
        </p:spPr>
      </p:pic>
      <p:pic>
        <p:nvPicPr>
          <p:cNvPr id="9" name="Graphic 8" descr="Badge outline">
            <a:extLst>
              <a:ext uri="{FF2B5EF4-FFF2-40B4-BE49-F238E27FC236}">
                <a16:creationId xmlns:a16="http://schemas.microsoft.com/office/drawing/2014/main" id="{58B91BCF-C0F0-2238-714D-839508859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8096" y="1640898"/>
            <a:ext cx="320039" cy="32003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1458B1-90D3-258D-3C0F-47ACFB0373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60" y="975771"/>
            <a:ext cx="3926256" cy="25858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2E419F-3CCC-414E-76C5-77A9EA81A6F2}"/>
              </a:ext>
            </a:extLst>
          </p:cNvPr>
          <p:cNvSpPr/>
          <p:nvPr/>
        </p:nvSpPr>
        <p:spPr>
          <a:xfrm rot="10800000">
            <a:off x="3384341" y="1503536"/>
            <a:ext cx="1144969" cy="198110"/>
          </a:xfrm>
          <a:prstGeom prst="rightArrow">
            <a:avLst/>
          </a:prstGeom>
          <a:noFill/>
          <a:ln>
            <a:solidFill>
              <a:srgbClr val="123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16C4F0-1019-8EDD-D932-21E934F31E31}"/>
              </a:ext>
            </a:extLst>
          </p:cNvPr>
          <p:cNvSpPr/>
          <p:nvPr/>
        </p:nvSpPr>
        <p:spPr>
          <a:xfrm rot="5400000">
            <a:off x="1683418" y="3646786"/>
            <a:ext cx="553249" cy="153352"/>
          </a:xfrm>
          <a:prstGeom prst="rightArrow">
            <a:avLst/>
          </a:prstGeom>
          <a:noFill/>
          <a:ln>
            <a:solidFill>
              <a:srgbClr val="1233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3 outline">
            <a:extLst>
              <a:ext uri="{FF2B5EF4-FFF2-40B4-BE49-F238E27FC236}">
                <a16:creationId xmlns:a16="http://schemas.microsoft.com/office/drawing/2014/main" id="{F2A02BCA-0F96-5BE6-01BB-647DA38F3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2626064"/>
            <a:ext cx="320040" cy="320040"/>
          </a:xfrm>
          <a:prstGeom prst="rect">
            <a:avLst/>
          </a:prstGeom>
        </p:spPr>
      </p:pic>
      <p:pic>
        <p:nvPicPr>
          <p:cNvPr id="17" name="Graphic 16" descr="Badge 4 outline">
            <a:extLst>
              <a:ext uri="{FF2B5EF4-FFF2-40B4-BE49-F238E27FC236}">
                <a16:creationId xmlns:a16="http://schemas.microsoft.com/office/drawing/2014/main" id="{AA64953B-A156-5870-E219-54D38C9DC3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70391" y="3346894"/>
            <a:ext cx="320040" cy="320040"/>
          </a:xfrm>
          <a:prstGeom prst="rect">
            <a:avLst/>
          </a:prstGeom>
        </p:spPr>
      </p:pic>
      <p:pic>
        <p:nvPicPr>
          <p:cNvPr id="19" name="Graphic 18" descr="Badge 5 outline">
            <a:extLst>
              <a:ext uri="{FF2B5EF4-FFF2-40B4-BE49-F238E27FC236}">
                <a16:creationId xmlns:a16="http://schemas.microsoft.com/office/drawing/2014/main" id="{91A2DF6F-77C6-ECF5-1FEA-9C07F11546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6284" y="5255409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1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4" y="932388"/>
            <a:ext cx="8923104" cy="5420838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Example calculation (2)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4558211" y="5740101"/>
            <a:ext cx="3048000" cy="327660"/>
          </a:xfrm>
          <a:prstGeom prst="ellipse">
            <a:avLst/>
          </a:prstGeom>
          <a:noFill/>
          <a:ln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74451" y="3200400"/>
            <a:ext cx="2391677" cy="777239"/>
          </a:xfrm>
          <a:prstGeom prst="ellipse">
            <a:avLst/>
          </a:prstGeom>
          <a:noFill/>
          <a:ln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Can </a:t>
            </a:r>
            <a:r>
              <a:rPr lang="en-US" sz="2800" dirty="0" err="1"/>
              <a:t>OilMixProp</a:t>
            </a:r>
            <a:r>
              <a:rPr lang="en-US" sz="2800" dirty="0"/>
              <a:t> plot some phase diagrams?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606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Phase diagrams</a:t>
            </a:r>
            <a:endParaRPr lang="en-US" sz="2800" dirty="0"/>
          </a:p>
        </p:txBody>
      </p:sp>
      <p:pic>
        <p:nvPicPr>
          <p:cNvPr id="4" name="Picture 3" descr="OilMixPr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74058"/>
            <a:ext cx="1819433" cy="29986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" y="2948940"/>
            <a:ext cx="1158240" cy="617219"/>
          </a:xfrm>
          <a:prstGeom prst="rect">
            <a:avLst/>
          </a:prstGeom>
          <a:noFill/>
          <a:ln w="6350"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ilMixProp 1.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7030" y="958215"/>
            <a:ext cx="8336280" cy="5471160"/>
          </a:xfrm>
          <a:prstGeom prst="rect">
            <a:avLst/>
          </a:prstGeom>
        </p:spPr>
      </p:pic>
      <p:pic>
        <p:nvPicPr>
          <p:cNvPr id="2" name="Graphic 1" descr="Badge 1 outline">
            <a:extLst>
              <a:ext uri="{FF2B5EF4-FFF2-40B4-BE49-F238E27FC236}">
                <a16:creationId xmlns:a16="http://schemas.microsoft.com/office/drawing/2014/main" id="{28A4C8AA-FC40-516C-6966-B73FDCDBE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2579" y="6263009"/>
            <a:ext cx="275582" cy="275582"/>
          </a:xfrm>
          <a:prstGeom prst="rect">
            <a:avLst/>
          </a:prstGeom>
        </p:spPr>
      </p:pic>
      <p:pic>
        <p:nvPicPr>
          <p:cNvPr id="3" name="Graphic 2" descr="Cursor outline">
            <a:extLst>
              <a:ext uri="{FF2B5EF4-FFF2-40B4-BE49-F238E27FC236}">
                <a16:creationId xmlns:a16="http://schemas.microsoft.com/office/drawing/2014/main" id="{03C44C68-4F53-1E25-B2B5-ADF6C22D2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88" y="6206615"/>
            <a:ext cx="358346" cy="358346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83A0F00-6D43-958B-44E0-958680520969}"/>
              </a:ext>
            </a:extLst>
          </p:cNvPr>
          <p:cNvSpPr/>
          <p:nvPr/>
        </p:nvSpPr>
        <p:spPr>
          <a:xfrm>
            <a:off x="3038475" y="1607343"/>
            <a:ext cx="148669" cy="4172904"/>
          </a:xfrm>
          <a:prstGeom prst="downArrow">
            <a:avLst>
              <a:gd name="adj1" fmla="val 50000"/>
              <a:gd name="adj2" fmla="val 1183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The software is called </a:t>
            </a:r>
            <a:r>
              <a:rPr lang="en-US" sz="2800" dirty="0" err="1"/>
              <a:t>OilMixProp</a:t>
            </a:r>
            <a:r>
              <a:rPr lang="en-US" sz="2800" dirty="0"/>
              <a:t>, so how can oil be calculated?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98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5405718" y="124736"/>
            <a:ext cx="6562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Oil calculation and implementation</a:t>
            </a:r>
            <a:endParaRPr lang="en-US" sz="2800" dirty="0"/>
          </a:p>
        </p:txBody>
      </p:sp>
      <p:pic>
        <p:nvPicPr>
          <p:cNvPr id="3" name="Picture 2" descr="OilMixPr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1678"/>
            <a:ext cx="1819433" cy="2998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" y="1905001"/>
            <a:ext cx="1112520" cy="228599"/>
          </a:xfrm>
          <a:prstGeom prst="rect">
            <a:avLst/>
          </a:prstGeom>
          <a:noFill/>
          <a:ln w="6350"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318815"/>
            <a:ext cx="3680460" cy="1009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Currently available oils, run: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f_fluidname</a:t>
            </a:r>
            <a:r>
              <a:rPr lang="en-US" sz="1400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(‘oils’)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</a:t>
            </a:r>
            <a:r>
              <a:rPr lang="en-US" altLang="zh-CN" sz="1400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Get_FluidNames.m</a:t>
            </a:r>
            <a:endParaRPr lang="en-US" sz="1400" dirty="0">
              <a:solidFill>
                <a:srgbClr val="12337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OilMixProp 1.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4640" y="881678"/>
            <a:ext cx="9204960" cy="55315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260" y="1279040"/>
            <a:ext cx="1112520" cy="228599"/>
          </a:xfrm>
          <a:prstGeom prst="rect">
            <a:avLst/>
          </a:prstGeom>
          <a:noFill/>
          <a:ln w="6350"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dge 1 outline">
            <a:extLst>
              <a:ext uri="{FF2B5EF4-FFF2-40B4-BE49-F238E27FC236}">
                <a16:creationId xmlns:a16="http://schemas.microsoft.com/office/drawing/2014/main" id="{94F4DDCF-E6FC-B867-04A9-BDF61DE1C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4729" y="6311915"/>
            <a:ext cx="275582" cy="275582"/>
          </a:xfrm>
          <a:prstGeom prst="rect">
            <a:avLst/>
          </a:prstGeom>
        </p:spPr>
      </p:pic>
      <p:pic>
        <p:nvPicPr>
          <p:cNvPr id="8" name="Graphic 7" descr="Cursor outline">
            <a:extLst>
              <a:ext uri="{FF2B5EF4-FFF2-40B4-BE49-F238E27FC236}">
                <a16:creationId xmlns:a16="http://schemas.microsoft.com/office/drawing/2014/main" id="{9EBBB86E-1811-581E-F45B-F017504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57338" y="6255521"/>
            <a:ext cx="358346" cy="358346"/>
          </a:xfrm>
          <a:prstGeom prst="rect">
            <a:avLst/>
          </a:prstGeom>
        </p:spPr>
      </p:pic>
      <p:pic>
        <p:nvPicPr>
          <p:cNvPr id="11" name="Graphic 10" descr="Cursor outline">
            <a:extLst>
              <a:ext uri="{FF2B5EF4-FFF2-40B4-BE49-F238E27FC236}">
                <a16:creationId xmlns:a16="http://schemas.microsoft.com/office/drawing/2014/main" id="{A6A04277-928A-2B1D-C88F-84FA65D54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8267" y="1076385"/>
            <a:ext cx="358346" cy="3583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78E6CE-94D6-F6DE-55DA-E3699121949F}"/>
              </a:ext>
            </a:extLst>
          </p:cNvPr>
          <p:cNvSpPr txBox="1"/>
          <p:nvPr/>
        </p:nvSpPr>
        <p:spPr>
          <a:xfrm>
            <a:off x="10076613" y="1084934"/>
            <a:ext cx="1962987" cy="34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Read here carefully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87C1D98-A94D-6088-7639-DC69F56B2F4C}"/>
              </a:ext>
            </a:extLst>
          </p:cNvPr>
          <p:cNvSpPr/>
          <p:nvPr/>
        </p:nvSpPr>
        <p:spPr>
          <a:xfrm>
            <a:off x="2990850" y="1264107"/>
            <a:ext cx="148669" cy="4172904"/>
          </a:xfrm>
          <a:prstGeom prst="downArrow">
            <a:avLst>
              <a:gd name="adj1" fmla="val 50000"/>
              <a:gd name="adj2" fmla="val 1183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Is the software free to use and where to find it?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88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How to calculate oil mixtures?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87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Mixtures with oils</a:t>
            </a:r>
            <a:endParaRPr lang="en-US" sz="2800" dirty="0"/>
          </a:p>
        </p:txBody>
      </p:sp>
      <p:pic>
        <p:nvPicPr>
          <p:cNvPr id="3" name="Picture 2" descr="OilMixProp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1678"/>
            <a:ext cx="1819433" cy="2998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" y="1279040"/>
            <a:ext cx="1112520" cy="228599"/>
          </a:xfrm>
          <a:prstGeom prst="rect">
            <a:avLst/>
          </a:prstGeom>
          <a:noFill/>
          <a:ln w="6350"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OilMixProp 1.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840" y="881678"/>
            <a:ext cx="9316122" cy="5609278"/>
          </a:xfrm>
          <a:prstGeom prst="rect">
            <a:avLst/>
          </a:prstGeom>
        </p:spPr>
      </p:pic>
      <p:pic>
        <p:nvPicPr>
          <p:cNvPr id="5" name="Graphic 4" descr="Badge 1 outline">
            <a:extLst>
              <a:ext uri="{FF2B5EF4-FFF2-40B4-BE49-F238E27FC236}">
                <a16:creationId xmlns:a16="http://schemas.microsoft.com/office/drawing/2014/main" id="{BDE784BE-4333-77FE-137B-B25367D73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0729" y="6353165"/>
            <a:ext cx="275582" cy="275582"/>
          </a:xfrm>
          <a:prstGeom prst="rect">
            <a:avLst/>
          </a:prstGeom>
        </p:spPr>
      </p:pic>
      <p:pic>
        <p:nvPicPr>
          <p:cNvPr id="6" name="Graphic 5" descr="Cursor outline">
            <a:extLst>
              <a:ext uri="{FF2B5EF4-FFF2-40B4-BE49-F238E27FC236}">
                <a16:creationId xmlns:a16="http://schemas.microsoft.com/office/drawing/2014/main" id="{3B0CD73D-14BF-A9E4-C22D-7CAEC439C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3338" y="6296771"/>
            <a:ext cx="358346" cy="358346"/>
          </a:xfrm>
          <a:prstGeom prst="rect">
            <a:avLst/>
          </a:prstGeom>
        </p:spPr>
      </p:pic>
      <p:pic>
        <p:nvPicPr>
          <p:cNvPr id="7" name="Graphic 6" descr="Cursor outline">
            <a:extLst>
              <a:ext uri="{FF2B5EF4-FFF2-40B4-BE49-F238E27FC236}">
                <a16:creationId xmlns:a16="http://schemas.microsoft.com/office/drawing/2014/main" id="{75FFFFE5-1363-2F65-E820-A5B1738B3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8267" y="1076385"/>
            <a:ext cx="358346" cy="358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68C260-EB75-F21C-1EB4-B0483F2B9FE6}"/>
              </a:ext>
            </a:extLst>
          </p:cNvPr>
          <p:cNvSpPr txBox="1"/>
          <p:nvPr/>
        </p:nvSpPr>
        <p:spPr>
          <a:xfrm>
            <a:off x="10076613" y="1084934"/>
            <a:ext cx="1962987" cy="341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Read here carefully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E2796-225F-095F-8FED-8EFBB63F2BFF}"/>
              </a:ext>
            </a:extLst>
          </p:cNvPr>
          <p:cNvSpPr/>
          <p:nvPr/>
        </p:nvSpPr>
        <p:spPr>
          <a:xfrm>
            <a:off x="175260" y="1676402"/>
            <a:ext cx="1112520" cy="228599"/>
          </a:xfrm>
          <a:prstGeom prst="rect">
            <a:avLst/>
          </a:prstGeom>
          <a:noFill/>
          <a:ln w="6350"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Any new functions to be expected in the next version?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36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4034" y="124736"/>
            <a:ext cx="9079907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endParaRPr lang="en-US" sz="2000" b="0" dirty="0">
              <a:sym typeface="Wingdings" panose="05000000000000000000" pitchFamily="2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4616" y="1278497"/>
            <a:ext cx="1055813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Future developments of </a:t>
            </a:r>
            <a:r>
              <a:rPr lang="en-US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OilMixProp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includes: </a:t>
            </a:r>
          </a:p>
          <a:p>
            <a:pPr marL="285750" marR="0" indent="-28575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adding functions to calculate critical points of mixtures; </a:t>
            </a:r>
          </a:p>
          <a:p>
            <a:pPr marL="285750" marR="0" indent="-28575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updating constants of some fluids needed for transport property calculations based on the RES </a:t>
            </a:r>
          </a:p>
          <a:p>
            <a:pPr marL="285750" marR="0" indent="-28575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enable more phase diagram plots; </a:t>
            </a:r>
          </a:p>
          <a:p>
            <a:pPr marL="285750" marR="0" indent="-28575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adding solid constants to more fluids so that the LVE phase diagram could be updated to SLVE </a:t>
            </a:r>
          </a:p>
          <a:p>
            <a:pPr marL="285750" marR="0" indent="-28575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development of a graphical user interface (GUI) </a:t>
            </a:r>
          </a:p>
          <a:p>
            <a:pPr marL="285750" marR="0" indent="-28575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converting the package to other languages, e.g., python.</a:t>
            </a:r>
          </a:p>
          <a:p>
            <a:pPr marL="0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marL="0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marL="0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 marL="0" marR="0" algn="just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ym typeface="Wingdings" panose="05000000000000000000" pitchFamily="2" charset="2"/>
              </a:rPr>
              <a:t>OilMixProp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2.0 is estimated to be released in the middle of 2025. </a:t>
            </a:r>
            <a:endParaRPr lang="en-US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36776" y="124736"/>
            <a:ext cx="6831106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 err="1">
                <a:cs typeface="Arial" panose="020B0604020202020204" pitchFamily="34" charset="0"/>
                <a:sym typeface="Wingdings" panose="05000000000000000000" pitchFamily="2" charset="2"/>
              </a:rPr>
              <a:t>OilMixProp</a:t>
            </a:r>
            <a:r>
              <a:rPr lang="en-US" sz="3200" b="0" dirty="0">
                <a:cs typeface="Arial" panose="020B0604020202020204" pitchFamily="34" charset="0"/>
                <a:sym typeface="Wingdings" panose="05000000000000000000" pitchFamily="2" charset="2"/>
              </a:rPr>
              <a:t> 2.0 </a:t>
            </a:r>
            <a:endParaRPr lang="en-US" sz="2000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6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78"/>
    </mc:Choice>
    <mc:Fallback xmlns="">
      <p:transition spd="slow" advTm="5587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92088" y="1055594"/>
            <a:ext cx="11807825" cy="5289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Die Forschungsarbeiten werden mit Mitteln des Bundesministeriums für Bildung und Forschung (BMBF) unter den Kennzeichen 03SF0623A/B/C aufgrund eines Beschlusses des Deutschen Bundestages gefördert. Das Projektmanagement übernimmt der Projektträger Jülich (</a:t>
            </a:r>
            <a:r>
              <a:rPr lang="de-DE" sz="1800" dirty="0" err="1"/>
              <a:t>PtJ</a:t>
            </a:r>
            <a:r>
              <a:rPr lang="de-DE" sz="1800" dirty="0"/>
              <a:t>). Für die Förderung, Unterstützung und Zusammenarbeit bedanken sich die Autoren sehr.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800" dirty="0"/>
              <a:t>The underlying joint project is funded by the German Federal Ministry of Education and Research (BMBF) under the number 03SF0623A/B/C on the basis of a resolution of the German Bundestag. Project management is carried out by </a:t>
            </a:r>
            <a:r>
              <a:rPr lang="en-US" sz="1800" dirty="0" err="1"/>
              <a:t>Projektträger</a:t>
            </a:r>
            <a:r>
              <a:rPr lang="en-US" sz="1800" dirty="0"/>
              <a:t> </a:t>
            </a:r>
            <a:r>
              <a:rPr lang="en-US" sz="1800" dirty="0" err="1"/>
              <a:t>Jülich</a:t>
            </a:r>
            <a:r>
              <a:rPr lang="en-US" sz="1800" dirty="0"/>
              <a:t> (</a:t>
            </a:r>
            <a:r>
              <a:rPr lang="en-US" sz="1800" dirty="0" err="1"/>
              <a:t>PtJ</a:t>
            </a:r>
            <a:r>
              <a:rPr lang="en-US" sz="1800" dirty="0"/>
              <a:t>). The responsibility for the content of this publication lies with the authors.</a:t>
            </a:r>
          </a:p>
          <a:p>
            <a:pPr marL="0" indent="0">
              <a:buNone/>
            </a:pPr>
            <a:endParaRPr lang="de-DE" sz="18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314" y="3310359"/>
            <a:ext cx="4280125" cy="303782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8" y="4651325"/>
            <a:ext cx="2093912" cy="169685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88" y="4928347"/>
            <a:ext cx="3083313" cy="119973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" y="3590736"/>
            <a:ext cx="5426243" cy="142473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614034" y="124736"/>
            <a:ext cx="9079907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endParaRPr lang="en-US" sz="2000" b="0" dirty="0">
              <a:sym typeface="Wingdings" panose="05000000000000000000" pitchFamily="2" charset="2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136776" y="124736"/>
            <a:ext cx="6831106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altLang="zh-CN" sz="3200" b="0" dirty="0">
                <a:cs typeface="Arial" panose="020B0604020202020204" pitchFamily="34" charset="0"/>
                <a:sym typeface="Wingdings" panose="05000000000000000000" pitchFamily="2" charset="2"/>
              </a:rPr>
              <a:t>Acknowledgement</a:t>
            </a:r>
            <a:endParaRPr lang="en-US" sz="2000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44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1"/>
    </mc:Choice>
    <mc:Fallback xmlns="">
      <p:transition spd="slow" advTm="82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Availability of </a:t>
            </a:r>
            <a:r>
              <a:rPr lang="en-US" sz="3200" b="0" dirty="0" err="1"/>
              <a:t>OilMixProp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97591" y="1704539"/>
            <a:ext cx="95317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Free to use; but at your own risk.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Contact us to get the software:</a:t>
            </a:r>
            <a:endParaRPr lang="en-US" sz="2800" u="sng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 standalone OilMixProp.exe for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 coding package in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Matlab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(more powerful)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On-going: converting to other languages, like C</a:t>
            </a:r>
            <a:r>
              <a:rPr lang="en-US" sz="2800" baseline="30000" dirty="0">
                <a:latin typeface="Roboto" panose="02000000000000000000" pitchFamily="2" charset="0"/>
                <a:ea typeface="Roboto" panose="02000000000000000000" pitchFamily="2" charset="0"/>
              </a:rPr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Roboto" panose="02000000000000000000" pitchFamily="2" charset="0"/>
                <a:ea typeface="Roboto" panose="02000000000000000000" pitchFamily="2" charset="0"/>
              </a:rPr>
              <a:t>Bug exists, any feedbacks are highly appreciated!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47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545" y="1324087"/>
            <a:ext cx="11807825" cy="35571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123375"/>
                </a:solidFill>
              </a:rPr>
              <a:t>Question:</a:t>
            </a:r>
          </a:p>
          <a:p>
            <a:pPr marL="0" indent="0" algn="ctr">
              <a:buNone/>
            </a:pPr>
            <a:endParaRPr lang="en-US" altLang="zh-CN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endParaRPr lang="en-US" sz="2800" b="1" dirty="0">
              <a:solidFill>
                <a:srgbClr val="123375"/>
              </a:solidFill>
            </a:endParaRPr>
          </a:p>
          <a:p>
            <a:pPr marL="0" indent="0" algn="ctr">
              <a:buNone/>
            </a:pPr>
            <a:r>
              <a:rPr lang="en-US" sz="2800" dirty="0"/>
              <a:t>What are the key functions of </a:t>
            </a:r>
            <a:r>
              <a:rPr lang="en-US" sz="2800" dirty="0" err="1"/>
              <a:t>OilMixProp</a:t>
            </a:r>
            <a:r>
              <a:rPr lang="en-US" sz="2800" dirty="0"/>
              <a:t> 1.0?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Questions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44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spd="slow" advTm="38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2866" y="1161503"/>
            <a:ext cx="8708899" cy="3704150"/>
            <a:chOff x="329184" y="1921261"/>
            <a:chExt cx="8708899" cy="370415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4774643" y="5348411"/>
              <a:ext cx="390739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14313" indent="-214313" eaLnBrk="0" hangingPunct="0">
                <a:buFont typeface="Arial" panose="020B0604020202020204" pitchFamily="34" charset="0"/>
                <a:buChar char="•"/>
              </a:pPr>
              <a:r>
                <a:rPr lang="en-US" altLang="zh-CN" sz="1350" dirty="0">
                  <a:latin typeface="Roboto" panose="02000000000000000000" pitchFamily="2" charset="0"/>
                  <a:ea typeface="Roboto" panose="02000000000000000000" pitchFamily="2" charset="0"/>
                </a:rPr>
                <a:t>A package developed in </a:t>
              </a:r>
              <a:r>
                <a:rPr lang="en-US" altLang="zh-CN" sz="1350" dirty="0" err="1">
                  <a:latin typeface="Roboto" panose="02000000000000000000" pitchFamily="2" charset="0"/>
                  <a:ea typeface="Roboto" panose="02000000000000000000" pitchFamily="2" charset="0"/>
                </a:rPr>
                <a:t>Matlab</a:t>
              </a:r>
              <a:endParaRPr lang="en-US" altLang="zh-CN" sz="135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9184" y="1921261"/>
              <a:ext cx="8646728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i="1" dirty="0">
                  <a:solidFill>
                    <a:srgbClr val="12337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350" i="1" dirty="0">
                  <a:latin typeface="Roboto" panose="02000000000000000000" pitchFamily="2" charset="0"/>
                  <a:ea typeface="Roboto" panose="02000000000000000000" pitchFamily="2" charset="0"/>
                </a:rPr>
                <a:t>Fluid Properties</a:t>
              </a:r>
              <a:r>
                <a:rPr lang="en-US" sz="1350" dirty="0">
                  <a:latin typeface="Roboto" panose="02000000000000000000" pitchFamily="2" charset="0"/>
                  <a:ea typeface="Roboto" panose="02000000000000000000" pitchFamily="2" charset="0"/>
                </a:rPr>
                <a:t>        =      </a:t>
              </a:r>
              <a:r>
                <a:rPr lang="en-US" sz="1350" i="1" dirty="0" err="1">
                  <a:latin typeface="Roboto" panose="02000000000000000000" pitchFamily="2" charset="0"/>
                  <a:ea typeface="Roboto" panose="02000000000000000000" pitchFamily="2" charset="0"/>
                </a:rPr>
                <a:t>OilPropm</a:t>
              </a:r>
              <a:r>
                <a:rPr lang="en-US" sz="1350" dirty="0">
                  <a:latin typeface="Roboto" panose="02000000000000000000" pitchFamily="2" charset="0"/>
                  <a:ea typeface="Roboto" panose="02000000000000000000" pitchFamily="2" charset="0"/>
                </a:rPr>
                <a:t>(</a:t>
              </a:r>
              <a:r>
                <a:rPr lang="en-US" sz="1350" dirty="0">
                  <a:solidFill>
                    <a:srgbClr val="12337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     </a:t>
              </a:r>
              <a:r>
                <a:rPr lang="zh-CN" altLang="en-US" sz="135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‘</a:t>
              </a:r>
              <a:r>
                <a:rPr lang="en-US" altLang="zh-CN" sz="135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all</a:t>
              </a:r>
              <a:r>
                <a:rPr lang="en-US" altLang="zh-CN" sz="1350" dirty="0">
                  <a:solidFill>
                    <a:srgbClr val="76341A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zh-CN" altLang="en-US" sz="135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</a:t>
              </a:r>
              <a:r>
                <a:rPr lang="en-US" altLang="zh-CN" sz="1350" dirty="0">
                  <a:solidFill>
                    <a:srgbClr val="12337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</a:t>
              </a:r>
              <a:r>
                <a:rPr lang="en-US" sz="1350" dirty="0">
                  <a:solidFill>
                    <a:srgbClr val="123375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          </a:t>
              </a:r>
              <a:r>
                <a:rPr lang="en-US" sz="1350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'P',         </a:t>
              </a:r>
              <a:r>
                <a:rPr lang="en-US" sz="1350" i="1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</a:t>
              </a:r>
              <a:r>
                <a:rPr lang="en-US" sz="1350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            </a:t>
              </a:r>
              <a:r>
                <a:rPr lang="en-US" sz="135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'T',          </a:t>
              </a:r>
              <a:r>
                <a:rPr lang="en-US" sz="1350" i="1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sz="135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          </a:t>
              </a:r>
              <a:r>
                <a:rPr lang="en-US" sz="1350" i="1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Z</a:t>
              </a:r>
              <a:r>
                <a:rPr lang="en-US" sz="135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         FC,        </a:t>
              </a:r>
              <a:r>
                <a:rPr lang="en-US" sz="135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350" i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sz="1350" baseline="-250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  <a:r>
                <a:rPr lang="en-US" sz="135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,      </a:t>
              </a:r>
              <a:r>
                <a:rPr lang="en-US" sz="1350" i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</a:t>
              </a:r>
              <a:r>
                <a:rPr lang="en-US" sz="1350" baseline="-250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 </a:t>
              </a:r>
              <a:r>
                <a:rPr lang="en-US" sz="1350" dirty="0">
                  <a:latin typeface="Roboto" panose="02000000000000000000" pitchFamily="2" charset="0"/>
                  <a:ea typeface="Roboto" panose="02000000000000000000" pitchFamily="2" charset="0"/>
                </a:rPr>
                <a:t>    ) 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157" y="2585695"/>
              <a:ext cx="3996352" cy="30397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3836" y="2573162"/>
              <a:ext cx="1733299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First input and value</a:t>
              </a:r>
            </a:p>
            <a:p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‘P’ Pressure [</a:t>
              </a:r>
              <a:r>
                <a:rPr lang="en-US" sz="1200" dirty="0" err="1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kPa</a:t>
              </a:r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‘T’ Temperature [K]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2548" y="3504028"/>
              <a:ext cx="2047737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Second input and value: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‘P’ Pressure [</a:t>
              </a:r>
              <a:r>
                <a:rPr lang="en-US" sz="1200" dirty="0" err="1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kPa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‘T’ Temperature [K]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‘D’ Density [</a:t>
              </a:r>
              <a:r>
                <a:rPr lang="en-US" altLang="zh-CN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/m</a:t>
              </a:r>
              <a:r>
                <a:rPr lang="en-US" sz="1200" baseline="300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‘Q’ Vapor fraction [</a:t>
              </a:r>
              <a:r>
                <a:rPr lang="en-US" altLang="zh-CN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</a:t>
              </a:r>
              <a:r>
                <a:rPr lang="en-US" altLang="zh-CN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‘H’ Enthalpy [J/</a:t>
              </a:r>
              <a:r>
                <a:rPr lang="en-US" altLang="zh-CN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</a:t>
              </a:r>
            </a:p>
            <a:p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‘S’ Entropy [J/</a:t>
              </a:r>
              <a:r>
                <a:rPr lang="en-US" altLang="zh-CN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</a:t>
              </a:r>
              <a:r>
                <a:rPr lang="en-US" sz="1200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/K]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074459" y="2210027"/>
              <a:ext cx="973232" cy="0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82223" y="2257075"/>
              <a:ext cx="0" cy="307447"/>
            </a:xfrm>
            <a:prstGeom prst="straightConnector1">
              <a:avLst/>
            </a:prstGeom>
            <a:ln w="190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46577" y="2210027"/>
              <a:ext cx="973232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6142360" y="2270976"/>
              <a:ext cx="2408" cy="1178555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595907" y="2216864"/>
              <a:ext cx="973232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165493" y="2297353"/>
              <a:ext cx="0" cy="243165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595907" y="2533867"/>
              <a:ext cx="15542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Z:   </a:t>
              </a:r>
              <a:r>
                <a:rPr lang="en-US" altLang="zh-CN" sz="12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mass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fraction</a:t>
              </a:r>
            </a:p>
            <a:p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FC: Fluid constants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864683" y="2216864"/>
              <a:ext cx="784051" cy="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548902" y="2257075"/>
              <a:ext cx="0" cy="91859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691283" y="3232927"/>
              <a:ext cx="23468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Provide values only if </a:t>
              </a:r>
              <a:r>
                <a:rPr lang="en-US" sz="1200" i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</a:t>
              </a:r>
              <a:r>
                <a:rPr lang="en-US" sz="12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or </a:t>
              </a:r>
              <a:r>
                <a:rPr lang="en-US" sz="1200" i="1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</a:t>
              </a:r>
              <a:r>
                <a:rPr lang="en-US" sz="12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is to be solved and also good estimations are known. This speeds up the calculations.</a:t>
              </a:r>
            </a:p>
            <a:p>
              <a:r>
                <a:rPr lang="en-US" sz="1200" dirty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Otherwise set zeros 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332480" y="2216864"/>
              <a:ext cx="55084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629107" y="2270976"/>
              <a:ext cx="0" cy="3074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21641" y="2578423"/>
              <a:ext cx="4009444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Output indicators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</a:t>
              </a:r>
              <a:r>
                <a:rPr lang="zh-CN" alt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‘</a:t>
              </a:r>
              <a:r>
                <a:rPr lang="en-US" altLang="zh-CN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All</a:t>
              </a:r>
              <a:r>
                <a:rPr lang="zh-CN" alt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 </a:t>
              </a:r>
              <a:r>
                <a:rPr lang="en-US" altLang="zh-CN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all properties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‘A’ Speed of sound [m/s]     % ‘D’ Density [kg/m</a:t>
              </a:r>
              <a:r>
                <a:rPr lang="en-US" sz="1200" baseline="300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                   % ‘H’ Enthalpy [J/kg]                % ‘K’ Heat capacity ratio                                     % ‘P’ Pressure [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kPa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                 % ‘Q’ Vapor fraction [kg/kg]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‘S’ Entropy [J/(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kg⋅K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)]            % ‘T’ Temperature [K]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‘U’ Internal energy [J/kg]     % ‘V’ Viscosity [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Pa⋅s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‘C’ Isobaric heat capacity [J/(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kg⋅K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‘O’ Isochoric heat capacity [J/(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kg⋅K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‘L’ Thermal conductivity [W/(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m⋅K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)]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‘X’ Liquid &amp; gas phase compositions in mass 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frac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‘Z’ Compressibility factor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‘#’ 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dP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dT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(constant rho) [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kPa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/K]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‘R’ d(rho)/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dP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(constant T) [kg/m</a:t>
              </a:r>
              <a:r>
                <a:rPr lang="en-US" sz="1200" baseline="300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/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kPa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] </a:t>
              </a:r>
            </a:p>
            <a:p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‘W’ d(rho)/</a:t>
              </a:r>
              <a:r>
                <a:rPr lang="en-US" sz="1200" dirty="0" err="1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dT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(constant p) [kg/(m</a:t>
              </a:r>
              <a:r>
                <a:rPr lang="en-US" sz="1200" baseline="300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r>
                <a:rPr lang="en-US" sz="1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⋅K)]</a:t>
              </a:r>
            </a:p>
            <a:p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% 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‘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zh-CN" altLang="en-US" sz="1200" dirty="0">
                  <a:solidFill>
                    <a:schemeClr val="accent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’</a:t>
              </a:r>
              <a:r>
                <a:rPr lang="en-US" altLang="zh-CN" sz="1200" dirty="0">
                  <a:solidFill>
                    <a:schemeClr val="accent2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optional, if the fluid is in a single phase </a:t>
              </a:r>
              <a:endParaRPr lang="en-US" sz="1200" dirty="0">
                <a:solidFill>
                  <a:schemeClr val="accent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1614034" y="124736"/>
            <a:ext cx="9079907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290751" y="5173100"/>
            <a:ext cx="11415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A software package for core </a:t>
            </a:r>
            <a:r>
              <a:rPr lang="en-US" altLang="zh-CN" dirty="0" err="1">
                <a:latin typeface="Roboto" panose="02000000000000000000" pitchFamily="2" charset="0"/>
                <a:ea typeface="Roboto" panose="02000000000000000000" pitchFamily="2" charset="0"/>
              </a:rPr>
              <a:t>thermophysical</a:t>
            </a: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 properties of oils, common fluids and their mixtures.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Roboto" panose="02000000000000000000" pitchFamily="2" charset="0"/>
              </a:rPr>
              <a:t>Inputs and outputs are specially designed for thermodynamic cycle analysis (heat pump, 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First one capable of calculating all the core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thermophysical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properties of fluids involving user-defined oils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5136776" y="124736"/>
            <a:ext cx="6831106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 err="1"/>
              <a:t>OilMixProp</a:t>
            </a:r>
            <a:r>
              <a:rPr lang="en-US" sz="3200" b="0" dirty="0"/>
              <a:t> in a nut shell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42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10"/>
    </mc:Choice>
    <mc:Fallback xmlns="">
      <p:transition spd="slow" advTm="5341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Fluids in </a:t>
            </a:r>
            <a:r>
              <a:rPr lang="en-US" sz="3200" b="0" dirty="0" err="1"/>
              <a:t>OilMixProp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37118" y="1532238"/>
            <a:ext cx="9471212" cy="419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632 pure fluids, and ~1500 in the next version.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Get the complete list of fluids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Coding package: 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	run: </a:t>
            </a:r>
            <a:r>
              <a:rPr lang="en-US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f_fluidname</a:t>
            </a:r>
            <a:r>
              <a:rPr lang="en-US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(‘all’) in </a:t>
            </a:r>
            <a:r>
              <a:rPr lang="en-US" altLang="zh-CN" sz="1800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</a:t>
            </a:r>
            <a:r>
              <a:rPr lang="en-US" altLang="zh-CN" sz="1800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Get_FluidNames.m</a:t>
            </a:r>
            <a:endParaRPr lang="en-US" dirty="0">
              <a:solidFill>
                <a:srgbClr val="12337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With a GUI: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adopted name of a fluid in coding package, run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</a:t>
            </a:r>
            <a:r>
              <a:rPr lang="en-US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f_fluidname</a:t>
            </a:r>
            <a:r>
              <a:rPr lang="en-US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(‘</a:t>
            </a:r>
            <a:r>
              <a:rPr lang="en-US" i="1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CAS </a:t>
            </a:r>
            <a:r>
              <a:rPr lang="en-US" altLang="zh-CN" i="1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Registry N</a:t>
            </a:r>
            <a:r>
              <a:rPr lang="en-US" i="1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umber</a:t>
            </a:r>
            <a:r>
              <a:rPr lang="en-US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’) in </a:t>
            </a:r>
            <a:r>
              <a:rPr lang="en-US" altLang="zh-CN" sz="1800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Get_FluidNames.m</a:t>
            </a:r>
            <a:endParaRPr lang="en-US" sz="1800" dirty="0">
              <a:solidFill>
                <a:srgbClr val="12337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e.g., </a:t>
            </a:r>
            <a:r>
              <a:rPr lang="en-US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f_fluidname</a:t>
            </a:r>
            <a:r>
              <a:rPr lang="en-US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(‘124-38-9’)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3F7100-77FE-240C-39D6-272E8077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85" y="1416909"/>
            <a:ext cx="4632992" cy="45608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707530-2697-9DF2-A705-8837D957A2B4}"/>
              </a:ext>
            </a:extLst>
          </p:cNvPr>
          <p:cNvCxnSpPr>
            <a:cxnSpLocks/>
          </p:cNvCxnSpPr>
          <p:nvPr/>
        </p:nvCxnSpPr>
        <p:spPr>
          <a:xfrm>
            <a:off x="2477015" y="3867227"/>
            <a:ext cx="4714360" cy="0"/>
          </a:xfrm>
          <a:prstGeom prst="straightConnector1">
            <a:avLst/>
          </a:prstGeom>
          <a:ln w="38100">
            <a:solidFill>
              <a:srgbClr val="1233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CC49321B-8B2B-43C0-01DF-ECC07BA64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9479" y="5897610"/>
            <a:ext cx="275582" cy="275582"/>
          </a:xfrm>
          <a:prstGeom prst="rect">
            <a:avLst/>
          </a:prstGeom>
        </p:spPr>
      </p:pic>
      <p:pic>
        <p:nvPicPr>
          <p:cNvPr id="12" name="Graphic 11" descr="Cursor outline">
            <a:extLst>
              <a:ext uri="{FF2B5EF4-FFF2-40B4-BE49-F238E27FC236}">
                <a16:creationId xmlns:a16="http://schemas.microsoft.com/office/drawing/2014/main" id="{EBD55C52-A639-8E84-3CB1-7366D88C8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2088" y="5841216"/>
            <a:ext cx="358346" cy="358346"/>
          </a:xfrm>
          <a:prstGeom prst="rect">
            <a:avLst/>
          </a:prstGeom>
        </p:spPr>
      </p:pic>
      <p:pic>
        <p:nvPicPr>
          <p:cNvPr id="14" name="Graphic 13" descr="Cursor outline">
            <a:extLst>
              <a:ext uri="{FF2B5EF4-FFF2-40B4-BE49-F238E27FC236}">
                <a16:creationId xmlns:a16="http://schemas.microsoft.com/office/drawing/2014/main" id="{00F60015-98FA-A708-B38D-EA06A8E7D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5888" y="1955016"/>
            <a:ext cx="358346" cy="358346"/>
          </a:xfrm>
          <a:prstGeom prst="rect">
            <a:avLst/>
          </a:prstGeom>
        </p:spPr>
      </p:pic>
      <p:pic>
        <p:nvPicPr>
          <p:cNvPr id="16" name="Graphic 15" descr="Badge outline">
            <a:extLst>
              <a:ext uri="{FF2B5EF4-FFF2-40B4-BE49-F238E27FC236}">
                <a16:creationId xmlns:a16="http://schemas.microsoft.com/office/drawing/2014/main" id="{4F257308-5CF9-F33E-265D-7702E97A8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1223" y="1993323"/>
            <a:ext cx="320039" cy="3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9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65127" y="1755512"/>
            <a:ext cx="24823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Density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Liquid-Vaper-Equilibria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Residual properties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Heat capacity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Entropy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Enthalpy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Speed of sound </a:t>
            </a:r>
          </a:p>
          <a:p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Viscosity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Thermal conductivity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36239" y="1970026"/>
            <a:ext cx="5264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Cubic equation of state (</a:t>
            </a:r>
            <a:r>
              <a:rPr lang="en-US" altLang="zh-CN" sz="1600" dirty="0" err="1">
                <a:latin typeface="Roboto" panose="02000000000000000000" pitchFamily="2" charset="0"/>
                <a:ea typeface="Roboto" panose="02000000000000000000" pitchFamily="2" charset="0"/>
              </a:rPr>
              <a:t>EoS</a:t>
            </a:r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  <a:p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+ van der Waals (</a:t>
            </a:r>
            <a:r>
              <a:rPr lang="en-US" altLang="zh-CN" sz="1600" dirty="0" err="1">
                <a:latin typeface="Roboto" panose="02000000000000000000" pitchFamily="2" charset="0"/>
                <a:ea typeface="Roboto" panose="02000000000000000000" pitchFamily="2" charset="0"/>
              </a:rPr>
              <a:t>vdW</a:t>
            </a:r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) mixing rule 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724363" y="2851069"/>
            <a:ext cx="918155" cy="826863"/>
            <a:chOff x="2372093" y="3212592"/>
            <a:chExt cx="706548" cy="723148"/>
          </a:xfrm>
        </p:grpSpPr>
        <p:sp>
          <p:nvSpPr>
            <p:cNvPr id="45" name="Right Brace 44"/>
            <p:cNvSpPr/>
            <p:nvPr/>
          </p:nvSpPr>
          <p:spPr>
            <a:xfrm>
              <a:off x="2372093" y="3212592"/>
              <a:ext cx="248219" cy="7231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559173" y="3574102"/>
              <a:ext cx="5194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762497" y="3109025"/>
            <a:ext cx="5458481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Cubic </a:t>
            </a:r>
            <a:r>
              <a:rPr lang="en-US" altLang="zh-CN" sz="1600" dirty="0" err="1">
                <a:latin typeface="Roboto" panose="02000000000000000000" pitchFamily="2" charset="0"/>
                <a:ea typeface="Roboto" panose="02000000000000000000" pitchFamily="2" charset="0"/>
              </a:rPr>
              <a:t>EoS</a:t>
            </a:r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16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1600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1600" baseline="300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as a linear function of temperature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95360" y="3447580"/>
            <a:ext cx="3419526" cy="338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sz="1600" baseline="-25000" dirty="0" err="1"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en-US" sz="1600" baseline="30000" dirty="0" err="1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ideal gas isobaric heat capacity</a:t>
            </a:r>
            <a:endParaRPr lang="en-US" altLang="zh-CN" sz="1600" dirty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31028" y="4124690"/>
            <a:ext cx="5962913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 Cubic </a:t>
            </a:r>
            <a:r>
              <a:rPr lang="en-US" altLang="zh-CN" sz="1600" dirty="0" err="1">
                <a:latin typeface="Roboto" panose="02000000000000000000" pitchFamily="2" charset="0"/>
                <a:ea typeface="Roboto" panose="02000000000000000000" pitchFamily="2" charset="0"/>
              </a:rPr>
              <a:t>EoS</a:t>
            </a:r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zh-CN" sz="16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altLang="zh-CN" sz="1600" dirty="0">
                <a:latin typeface="Roboto" panose="02000000000000000000" pitchFamily="2" charset="0"/>
                <a:ea typeface="Roboto" panose="02000000000000000000" pitchFamily="2" charset="0"/>
              </a:rPr>
              <a:t> Residual entropy scaling (RES) of Yang et al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06782" y="1261598"/>
            <a:ext cx="9509336" cy="338555"/>
          </a:xfrm>
          <a:prstGeom prst="rect">
            <a:avLst/>
          </a:prstGeom>
          <a:solidFill>
            <a:schemeClr val="accent2"/>
          </a:solidFill>
          <a:ln>
            <a:solidFill>
              <a:srgbClr val="12337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Key thermophysical properties              Semi-physically semi-empirical models</a:t>
            </a:r>
            <a:endParaRPr lang="en-US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06782" y="1261598"/>
            <a:ext cx="9509336" cy="3472530"/>
          </a:xfrm>
          <a:prstGeom prst="rect">
            <a:avLst/>
          </a:prstGeom>
          <a:noFill/>
          <a:ln>
            <a:solidFill>
              <a:srgbClr val="1233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747899" y="3989469"/>
            <a:ext cx="927070" cy="530821"/>
            <a:chOff x="2365233" y="4226508"/>
            <a:chExt cx="713408" cy="358611"/>
          </a:xfrm>
        </p:grpSpPr>
        <p:sp>
          <p:nvSpPr>
            <p:cNvPr id="43" name="Right Brace 42"/>
            <p:cNvSpPr/>
            <p:nvPr/>
          </p:nvSpPr>
          <p:spPr>
            <a:xfrm>
              <a:off x="2365233" y="4226508"/>
              <a:ext cx="251837" cy="35861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559173" y="4405813"/>
              <a:ext cx="5194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47899" y="1894865"/>
            <a:ext cx="918155" cy="644521"/>
            <a:chOff x="2372093" y="2357084"/>
            <a:chExt cx="706548" cy="564739"/>
          </a:xfrm>
        </p:grpSpPr>
        <p:sp>
          <p:nvSpPr>
            <p:cNvPr id="41" name="Right Brace 40"/>
            <p:cNvSpPr/>
            <p:nvPr/>
          </p:nvSpPr>
          <p:spPr>
            <a:xfrm>
              <a:off x="2372093" y="2357084"/>
              <a:ext cx="248219" cy="56473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559173" y="2642315"/>
              <a:ext cx="5194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0" y="5581481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Yang, X.,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Hanzelmann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C.,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Feja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S., </a:t>
            </a:r>
            <a:r>
              <a:rPr lang="en-US" sz="1000" dirty="0" err="1">
                <a:latin typeface="Roboto" panose="02000000000000000000" pitchFamily="2" charset="0"/>
                <a:ea typeface="Roboto" panose="02000000000000000000" pitchFamily="2" charset="0"/>
              </a:rPr>
              <a:t>Trusler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J. M., &amp; Richter, M. (2023). Thermophysical Property Modeling of Lubricant Oils and Their Mixtures with Refrigerants Using a Minimal Set of Experimental Data. </a:t>
            </a:r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</a:rPr>
              <a:t>Industrial &amp; Engineering Chemistry Research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000" i="1" dirty="0">
                <a:latin typeface="Roboto" panose="02000000000000000000" pitchFamily="2" charset="0"/>
                <a:ea typeface="Roboto" panose="02000000000000000000" pitchFamily="2" charset="0"/>
              </a:rPr>
              <a:t>62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</a:rPr>
              <a:t>(44), 18736–18749.</a:t>
            </a: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Yang, X.; Richter, M. </a:t>
            </a:r>
            <a:r>
              <a:rPr lang="en-US" sz="1000" dirty="0" err="1"/>
              <a:t>Thermophysical</a:t>
            </a:r>
            <a:r>
              <a:rPr lang="en-US" sz="1000" dirty="0"/>
              <a:t> Property Model of Lubricant Oils and Their Mixtures with Refrigerants. In </a:t>
            </a:r>
            <a:r>
              <a:rPr lang="en-US" sz="1000" i="1" dirty="0"/>
              <a:t>2024 Herrick Conferences</a:t>
            </a:r>
            <a:r>
              <a:rPr lang="en-US" sz="1000" dirty="0"/>
              <a:t>; West Lafayette, IN, USA, 2024.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Yang, X.; Richter, M. </a:t>
            </a:r>
            <a:r>
              <a:rPr lang="en-US" sz="1000" dirty="0" err="1"/>
              <a:t>OilMixProp</a:t>
            </a:r>
            <a:r>
              <a:rPr lang="en-US" sz="1000" dirty="0"/>
              <a:t> 1.0: Package for </a:t>
            </a:r>
            <a:r>
              <a:rPr lang="en-US" sz="1000" dirty="0" err="1"/>
              <a:t>Thermophysical</a:t>
            </a:r>
            <a:r>
              <a:rPr lang="en-US" sz="1000" dirty="0"/>
              <a:t> Properties of Oils, Common Fluids, and Their Mixtures. </a:t>
            </a:r>
            <a:r>
              <a:rPr lang="en-US" sz="1000" i="1" dirty="0"/>
              <a:t>IOP Conf. Ser.: Mater. Sci. Eng.</a:t>
            </a:r>
            <a:r>
              <a:rPr lang="en-US" sz="1000" dirty="0"/>
              <a:t> </a:t>
            </a:r>
            <a:r>
              <a:rPr lang="en-US" sz="1000" b="1" dirty="0"/>
              <a:t>2024</a:t>
            </a:r>
            <a:r>
              <a:rPr lang="en-US" sz="1000" dirty="0"/>
              <a:t>, </a:t>
            </a:r>
            <a:r>
              <a:rPr lang="en-US" sz="1000" i="1" dirty="0"/>
              <a:t>1322</a:t>
            </a:r>
            <a:r>
              <a:rPr lang="en-US" sz="1000" dirty="0"/>
              <a:t> (1), 012009. https://doi.org/10.1088/1757-899X/1322/1/012009.</a:t>
            </a:r>
            <a:endParaRPr lang="en-US" sz="10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961965" y="124736"/>
            <a:ext cx="7005917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Fundamentals</a:t>
            </a:r>
          </a:p>
        </p:txBody>
      </p:sp>
    </p:spTree>
    <p:extLst>
      <p:ext uri="{BB962C8B-B14F-4D97-AF65-F5344CB8AC3E}">
        <p14:creationId xmlns:p14="http://schemas.microsoft.com/office/powerpoint/2010/main" val="367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69"/>
    </mc:Choice>
    <mc:Fallback xmlns="">
      <p:transition spd="slow" advTm="491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Liquid-vapor equilibrium 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37" y="1042149"/>
            <a:ext cx="5226663" cy="5236506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513231" y="3097778"/>
            <a:ext cx="47916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robust flash algorithm for liquid-vapor equilibrium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Liquid-liquid-vapor equilibrium in the next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Solid-liquid-liquid-vapor equilibrium in future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6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6548718" y="124736"/>
            <a:ext cx="5419164" cy="582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r"/>
            <a:r>
              <a:rPr lang="en-US" sz="3200" b="0" dirty="0"/>
              <a:t>REFPROP and </a:t>
            </a:r>
            <a:r>
              <a:rPr lang="en-US" sz="3200" b="0" dirty="0" err="1"/>
              <a:t>OilMixProp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74327" y="1086910"/>
            <a:ext cx="10481982" cy="595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REFPROP 10.0 can be implemented in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OilMixProp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1.0.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If you have the license to use REFPROP, copy-paste REFPRP64.dll to the folder: [path of the installed package]/classes/. Or contact us for help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OilMixProp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results if fluids in two or more phases. 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 REFPROP results if fluids in the single phase. 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150 fluids available in REFPROP, run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                    </a:t>
            </a:r>
            <a:r>
              <a:rPr lang="en-US" sz="2400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f_fluidname</a:t>
            </a:r>
            <a:r>
              <a:rPr lang="en-US" sz="2400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(‘REFPROP’) </a:t>
            </a:r>
            <a:r>
              <a:rPr lang="en-US" altLang="zh-CN" sz="2400" dirty="0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 err="1">
                <a:solidFill>
                  <a:srgbClr val="123375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Get_FluidNames.m</a:t>
            </a:r>
            <a:endParaRPr lang="en-US" sz="2400" dirty="0">
              <a:solidFill>
                <a:srgbClr val="123375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34892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MB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123375"/>
      </a:accent2>
      <a:accent3>
        <a:srgbClr val="00C6A7"/>
      </a:accent3>
      <a:accent4>
        <a:srgbClr val="F2F2F2"/>
      </a:accent4>
      <a:accent5>
        <a:srgbClr val="CB1D57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1E0E2915-DF85-4FD4-8C3A-55E744BE7C11}" vid="{CB107ACD-FA1A-4D62-8BB9-FB92FA84F0C4}"/>
    </a:ext>
  </a:extLst>
</a:theme>
</file>

<file path=ppt/theme/theme2.xml><?xml version="1.0" encoding="utf-8"?>
<a:theme xmlns:a="http://schemas.openxmlformats.org/drawingml/2006/main" name="TUC Folgefolien ">
  <a:themeElements>
    <a:clrScheme name="MB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123375"/>
      </a:accent2>
      <a:accent3>
        <a:srgbClr val="00C6A7"/>
      </a:accent3>
      <a:accent4>
        <a:srgbClr val="F2F2F2"/>
      </a:accent4>
      <a:accent5>
        <a:srgbClr val="CB1D57"/>
      </a:accent5>
      <a:accent6>
        <a:srgbClr val="00322A"/>
      </a:accent6>
      <a:hlink>
        <a:srgbClr val="005F50"/>
      </a:hlink>
      <a:folHlink>
        <a:srgbClr val="00AC8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E0E2915-DF85-4FD4-8C3A-55E744BE7C11}" vid="{A1C9431B-C632-4010-8BF0-9B921B093DD9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MB_KH-1</Template>
  <TotalTime>13</TotalTime>
  <Words>1307</Words>
  <Application>Microsoft Office PowerPoint</Application>
  <PresentationFormat>Widescreen</PresentationFormat>
  <Paragraphs>186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Roboto</vt:lpstr>
      <vt:lpstr>Wingdings</vt:lpstr>
      <vt:lpstr>Arial</vt:lpstr>
      <vt:lpstr>TUC Startfolie</vt:lpstr>
      <vt:lpstr>TUC Folgefolien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Xiaoxian Yang</cp:lastModifiedBy>
  <cp:revision>3</cp:revision>
  <dcterms:created xsi:type="dcterms:W3CDTF">2022-05-30T14:05:05Z</dcterms:created>
  <dcterms:modified xsi:type="dcterms:W3CDTF">2025-04-11T07:27:44Z</dcterms:modified>
  <cp:category/>
</cp:coreProperties>
</file>